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5" r:id="rId4"/>
    <p:sldId id="259" r:id="rId5"/>
    <p:sldId id="279" r:id="rId6"/>
    <p:sldId id="285" r:id="rId7"/>
    <p:sldId id="299" r:id="rId8"/>
    <p:sldId id="288" r:id="rId9"/>
    <p:sldId id="289" r:id="rId10"/>
    <p:sldId id="296" r:id="rId11"/>
    <p:sldId id="297" r:id="rId12"/>
    <p:sldId id="262" r:id="rId13"/>
    <p:sldId id="263" r:id="rId14"/>
    <p:sldId id="264" r:id="rId15"/>
    <p:sldId id="304" r:id="rId16"/>
    <p:sldId id="300" r:id="rId17"/>
    <p:sldId id="291" r:id="rId18"/>
    <p:sldId id="275" r:id="rId19"/>
    <p:sldId id="281" r:id="rId20"/>
    <p:sldId id="267" r:id="rId21"/>
    <p:sldId id="268" r:id="rId22"/>
    <p:sldId id="270" r:id="rId23"/>
    <p:sldId id="292" r:id="rId24"/>
    <p:sldId id="293" r:id="rId25"/>
    <p:sldId id="283" r:id="rId26"/>
    <p:sldId id="301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4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4"/>
    <p:restoredTop sz="87746"/>
  </p:normalViewPr>
  <p:slideViewPr>
    <p:cSldViewPr snapToGrid="0">
      <p:cViewPr varScale="1">
        <p:scale>
          <a:sx n="83" d="100"/>
          <a:sy n="83" d="100"/>
        </p:scale>
        <p:origin x="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F14C-70E8-5343-BE8F-172DB3F3EE89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E920D-D513-3547-9379-5BAD4A74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7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MeV band is a crucial energy band for advancing the science of high-energy astrophysics</a:t>
            </a:r>
          </a:p>
          <a:p>
            <a:endParaRPr lang="en-US" dirty="0"/>
          </a:p>
          <a:p>
            <a:r>
              <a:rPr lang="en-US" dirty="0"/>
              <a:t>Evolution of MeV blazars is stronger than any other source class: i.e. their maximum density may be very early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920D-D513-3547-9379-5BAD4A74C4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15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975583a792_0_1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975583a792_0_1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975583a792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975583a792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P_jet &gt; dot{M}c^2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Large jet power (Ghisellini et al. 2014)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</a:pPr>
            <a:r>
              <a:rPr lang="en" sz="1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SMBH formation -&gt; equations and timelines</a:t>
            </a:r>
            <a:endParaRPr sz="1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pracrtice -&gt; much FASTER!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Leptonic emission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BH mass seems to be connected to jet - accretes faster as well…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 Paper (Marcotulli et al 2022)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more or more luminous sources at earlier cosmic time.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peak in space density of population is z~4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lower number densities compared to previous works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X-ray luminosity function - lack of spectral break does not allow confirmation if evolution is due to L or density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flattening from beaming at closer times.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BAT FSRQs can be 70-100% of MeV background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average bulk lorentz factor is 8-12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BAT vs LAT are more luminous and host more massive black holes.  -&gt; smae parent populaion - 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LAT likely undergo density evolution and peak at z~2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Hundreds - 1000s of sources up to z~5-6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975583a792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975583a792_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MURASE papers -&gt; be precise as to what is happening in this scenario!!!!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hadronic emission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specifically - polarization in MeV band -&gt; (IXPE look at it) hadronic more highly polarized (why?)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neutrino production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○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Attenuated as photons travel across cosmic distances (Inoue 2019)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○"/>
            </a:pPr>
            <a:r>
              <a:rPr lang="en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GeV a poor estimate for neutrino flux (Krauß 2018)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need to clarify this - is it just hadrons when this happens or both cases? (Murase 2015 says both cases)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975583a792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975583a792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75583a792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975583a792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</a:t>
            </a:r>
            <a:r>
              <a:rPr lang="en" dirty="0" err="1"/>
              <a:t>onstraint</a:t>
            </a:r>
            <a:r>
              <a:rPr lang="en" dirty="0"/>
              <a:t> of models – new energy band means you can constrain the peak of the model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Population studies – number of FSRQs, BLLs at given redshifts – use in cosmological stud</a:t>
            </a:r>
            <a:r>
              <a:rPr lang="en-US" dirty="0" err="1"/>
              <a:t>ie</a:t>
            </a:r>
            <a:r>
              <a:rPr lang="en" dirty="0"/>
              <a:t>s – more high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Evolution of MeV blazars is stronger than any other source class: i.e. their maximum density may be very early on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MeV pulsars – why interesting?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High-z MeV blazars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Sampling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1FLE uses a simple wavelet analysis, the other one uses the full Maximum likelihood algorithm developed to analyze Fermi-LAT data and goes to even lower energies and as a result detects quite a few more sources (and can characterize their spectra).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920D-D513-3547-9379-5BAD4A74C4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9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989cdd841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989cdd8414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PUT YELLOW BLOCK here!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For scatter plot - outlier</a:t>
            </a:r>
          </a:p>
          <a:p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That 4FGL J0340.4+5302 source is bright and very soft so you should definitely see it in 2FLE. It is actually a strongly curved GU peaking around 200 MeV, so the 100 MeV index can be hard. But indeed the curvature is constrained from above 200 MeV in DR4 (</a:t>
            </a:r>
            <a:r>
              <a:rPr lang="en-US" b="0" i="0" dirty="0" err="1">
                <a:solidFill>
                  <a:srgbClr val="172B4D"/>
                </a:solidFill>
                <a:effectLst/>
                <a:latin typeface="-apple-system"/>
              </a:rPr>
              <a:t>Pivot_Energy</a:t>
            </a:r>
            <a:r>
              <a:rPr lang="en-US" b="0" i="0" dirty="0">
                <a:solidFill>
                  <a:srgbClr val="172B4D"/>
                </a:solidFill>
                <a:effectLst/>
                <a:latin typeface="-apple-system"/>
              </a:rPr>
              <a:t> is 560 MeV), and the extrapolation to 100 MeV can be quite uncertain.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920D-D513-3547-9379-5BAD4A74C4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55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High-z </a:t>
            </a:r>
            <a:r>
              <a:rPr lang="en-US" dirty="0" err="1"/>
              <a:t>mev</a:t>
            </a:r>
            <a:r>
              <a:rPr lang="en-US" dirty="0"/>
              <a:t> for </a:t>
            </a:r>
            <a:r>
              <a:rPr lang="en-US" dirty="0" err="1"/>
              <a:t>logN-logS</a:t>
            </a:r>
            <a:r>
              <a:rPr lang="en-US" dirty="0"/>
              <a:t> studies, etc. </a:t>
            </a:r>
          </a:p>
          <a:p>
            <a:r>
              <a:rPr lang="en-US" dirty="0"/>
              <a:t>U = UHE source</a:t>
            </a:r>
          </a:p>
          <a:p>
            <a:r>
              <a:rPr lang="en-US" dirty="0"/>
              <a:t>* = </a:t>
            </a:r>
            <a:r>
              <a:rPr lang="en-US"/>
              <a:t>dubiously merged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E920D-D513-3547-9379-5BAD4A74C4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1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2279d0b3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2279d0b3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in terms of Ts map/counts map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bee7a884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bbee7a884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4 - final run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EB Garamond Medium"/>
              <a:buChar char="❖"/>
            </a:pPr>
            <a:r>
              <a:rPr lang="en" sz="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Simulate ROI (just isotropic + galactic diffuse)</a:t>
            </a:r>
            <a:endParaRPr sz="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91440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EB Garamond Medium"/>
              <a:buChar char="➢"/>
            </a:pPr>
            <a:r>
              <a:rPr lang="en" sz="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Determine number of spurious sources for a given ROI</a:t>
            </a:r>
            <a:endParaRPr sz="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c2279d0b36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c2279d0b36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Backup: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 4 - final run</a:t>
            </a:r>
            <a:endParaRPr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EB Garamond Medium"/>
              <a:buChar char="❖"/>
            </a:pPr>
            <a:r>
              <a:rPr lang="en" sz="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Simulate ROI (just isotropic + galactic diffuse)</a:t>
            </a:r>
            <a:endParaRPr sz="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914400" lvl="1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EB Garamond Medium"/>
              <a:buChar char="➢"/>
            </a:pPr>
            <a:r>
              <a:rPr lang="en" sz="800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Determine number of spurious sources for a given ROI</a:t>
            </a:r>
            <a:endParaRPr sz="800">
              <a:solidFill>
                <a:schemeClr val="dk1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4ECB-574D-B47E-8AC4-79F72164C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0A9A6-428E-CE18-8394-C67A713306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4F847-4317-0D02-E7C8-07E6BAC2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D049-86C6-2741-BC55-D3E5C23400BF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25937-34BE-F4EF-DED6-B77961FD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D88F9-1146-4F3B-D232-5BCDBF6E6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9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5E15-0574-C575-223B-E26C8FC6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D5041-6019-0A6F-1AE3-A9AD7350B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2921E-9C16-F02C-93CA-D925AB45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8FFF-9DBB-1F44-A3C6-7C03D37A130C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39B54-6EC0-9016-1A1E-D8FF00BA3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BB41F-0783-0613-6C0A-BF412FFB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C4F059-C1C8-461D-0475-9017C3BED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536D7C-F6C6-6658-25AD-6AFC78336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C82CD-E321-F894-3969-6760C3B7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6ED0-B3D1-C147-8E22-22DE10D27605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4D212-B832-4CE2-2D33-A6024B90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3A54E-E888-C583-2F0C-0C960875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711200" y="4143133"/>
            <a:ext cx="53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711200" y="5615539"/>
            <a:ext cx="5384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781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11439933" y="6117700"/>
            <a:ext cx="7008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09600" y="579449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5333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09600" y="3530633"/>
            <a:ext cx="5486400" cy="2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1219170" lvl="1" indent="-457189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○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828754" lvl="2" indent="-457189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■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2438339" lvl="3" indent="-457189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3047924" lvl="4" indent="-457189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○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3657509" lvl="5" indent="-457189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■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4267093" lvl="6" indent="-457189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●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4876678" lvl="7" indent="-457189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○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5486263" lvl="8" indent="-457189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Zilla Slab Light"/>
              <a:buChar char="■"/>
              <a:defRPr sz="24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05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B7B7B7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●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○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Char char="■"/>
              <a:defRPr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10938933" y="6217633"/>
            <a:ext cx="1192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buNone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r>
              <a:rPr lang="en"/>
              <a:t>/33</a:t>
            </a:r>
          </a:p>
        </p:txBody>
      </p:sp>
    </p:spTree>
    <p:extLst>
      <p:ext uri="{BB962C8B-B14F-4D97-AF65-F5344CB8AC3E}">
        <p14:creationId xmlns:p14="http://schemas.microsoft.com/office/powerpoint/2010/main" val="71374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94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FD17-85D2-C24E-FF97-FC66574B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759"/>
            <a:ext cx="10515600" cy="772855"/>
          </a:xfr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88E6A-4A50-11DC-0CE6-EB5A99C8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996"/>
            <a:ext cx="10515600" cy="5303660"/>
          </a:xfr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ECB53-CF1C-28B3-2369-73DBFE80D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7737-E088-8E42-8A3B-AC01EA456329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F2BF-866C-62FE-23EC-27A41877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0B54E-7351-EF2A-6D99-FE19D15F6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557" y="6356350"/>
            <a:ext cx="2743200" cy="365125"/>
          </a:xfrm>
        </p:spPr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7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7B41-0967-C67F-BE59-2246171B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8F0C7-B404-C21E-E716-CD5AA19A0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00A01-01FF-DE97-92E0-11E5A16F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1BE02-D205-FC46-BE68-B775FC613E7B}" type="datetime1">
              <a:rPr lang="en-US" smtClean="0"/>
              <a:t>9/3/24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F5698-D826-B32D-43CD-5E320842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B3A26-00D8-A477-D94A-151AE1C5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5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E308-756B-ED56-EF55-4A9C900D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2C97-1BA7-146E-9584-0BBC99EAB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D9727-924C-3851-0087-A2C7F9218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7D4CF-ED52-A578-9030-03F973197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77D1B-A509-6F4C-A6E4-57D72543F938}" type="datetime1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58D6C-A6D8-76B5-DAA3-02A3D6F3D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4F583-F64D-FD54-E266-80061796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5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4111B-7058-3491-3024-A2396537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DF38D-3830-50AC-31D2-30AE8373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CE690-AABF-9F2B-41D0-899ED227D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F999B-C716-65E0-7668-5D8C9D433A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E8006-E50D-0B31-CE96-00F7C67AF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832283-6C7A-5D7B-DF4C-505A23E92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6C8D-A4DA-1A42-B1C8-D8AE7A2DCD7F}" type="datetime1">
              <a:rPr lang="en-US" smtClean="0"/>
              <a:t>9/3/24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A08CC-E145-E50F-D076-6D023E59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5901E9-9B70-5020-2A9A-11752E1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5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69A9C-63F7-C249-A712-D649C633C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7A2783-1C85-6454-A00D-DC5BA1D3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4679-8B2C-0F49-9F0D-F642829CB81C}" type="datetime1">
              <a:rPr lang="en-US" smtClean="0"/>
              <a:t>9/3/24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518C5-DACF-A307-0BC5-16948563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AAEE4-C497-95A1-AEC9-A964E272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E90EE3-0BDB-9F80-19B2-48A80F2A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4E58-D680-2D48-A1D4-546C82ACE700}" type="datetime1">
              <a:rPr lang="en-US" smtClean="0"/>
              <a:t>9/3/24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C4B06-FC08-5E76-2E5E-AA59BA6C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013D1-D767-BC0A-3426-657A5D55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4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227E9-3AF8-6231-73C1-6508F47A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AFE52-0E17-943B-98D4-DE7701480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DC5D7-103C-834D-051D-44C1AEA99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1491E-4EF3-11F2-7E1E-5E21C12C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CE62-5D06-774B-94EC-C3DEE470FC61}" type="datetime1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21096-17E3-3D66-13A2-98672755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59B72-5B41-EA6A-1EF4-CE9E0376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8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BAAA-CB12-0C86-C7D0-8445F2337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E3A30-49FD-6F1C-8A41-D26AC74B4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8CC11-B6D8-45C5-7A39-AD8EB2725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37D80-9ABF-6ACA-96E8-E067C26B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D63B-765A-9A4E-AD66-1ED7FCBA0EAC}" type="datetime1">
              <a:rPr lang="en-US" smtClean="0"/>
              <a:t>9/3/24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5A9FE-C7E5-BE6D-E576-1D1F6D13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32F97-543F-8535-BAE3-14E07F1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76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DE1B1C-FF12-3048-ADCD-A72B880F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9B0E1-59F7-02B8-6F79-9B6FAA478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EEFF2-EBB5-22C1-515E-DCFD6FF09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A6A23A4D-1A25-234E-8D48-DA4416174238}" type="datetime1">
              <a:rPr lang="en-US" smtClean="0"/>
              <a:t>9/3/24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E8C46-9CFA-A885-A503-D6E2EA8FC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5AE0-5D89-E17E-1A3D-01F45D4F6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31818-B922-EF46-953F-E0BE627B7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0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progress_bar_i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fermi-hero.readthedocs.io/en/latest/getting_started/prepare_data.html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progress_bar_id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progress_bar_id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progress_bar_id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488;p50" descr="A purple oval with orange lights&#10;&#10;Description automatically generated">
            <a:extLst>
              <a:ext uri="{FF2B5EF4-FFF2-40B4-BE49-F238E27FC236}">
                <a16:creationId xmlns:a16="http://schemas.microsoft.com/office/drawing/2014/main" id="{CE0570E5-A951-1D9A-11EE-1FB63B878F62}"/>
              </a:ext>
            </a:extLst>
          </p:cNvPr>
          <p:cNvPicPr preferRelativeResize="0"/>
          <p:nvPr/>
        </p:nvPicPr>
        <p:blipFill>
          <a:blip r:embed="rId2">
            <a:alphaModFix amt="50000"/>
          </a:blip>
          <a:srcRect t="12947" b="14001"/>
          <a:stretch/>
        </p:blipFill>
        <p:spPr>
          <a:xfrm>
            <a:off x="20" y="9201"/>
            <a:ext cx="12191980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EDBB23-F36E-1778-42BC-805C11967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83464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Second </a:t>
            </a:r>
            <a:r>
              <a:rPr lang="en-US" i="1" dirty="0">
                <a:solidFill>
                  <a:srgbClr val="FFFFFF"/>
                </a:solidFill>
              </a:rPr>
              <a:t>Fermi-</a:t>
            </a:r>
            <a:r>
              <a:rPr lang="en-US" dirty="0">
                <a:solidFill>
                  <a:srgbClr val="FFFFFF"/>
                </a:solidFill>
              </a:rPr>
              <a:t>LAT Low Energy Catalog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(2FLE)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6D3E3-3834-9B51-5B2F-71B3BB397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3063"/>
            <a:ext cx="9144000" cy="179640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Scott D. Joffre, Lea </a:t>
            </a:r>
            <a:r>
              <a:rPr lang="en-US" sz="2800" dirty="0" err="1">
                <a:solidFill>
                  <a:srgbClr val="FFFFFF"/>
                </a:solidFill>
              </a:rPr>
              <a:t>Marcotulli</a:t>
            </a:r>
            <a:r>
              <a:rPr lang="en-US" sz="2800" dirty="0">
                <a:solidFill>
                  <a:srgbClr val="FFFFFF"/>
                </a:solidFill>
              </a:rPr>
              <a:t>, Chris </a:t>
            </a:r>
            <a:r>
              <a:rPr lang="en-US" sz="2800" dirty="0" err="1">
                <a:solidFill>
                  <a:srgbClr val="FFFFFF"/>
                </a:solidFill>
              </a:rPr>
              <a:t>Karwin</a:t>
            </a:r>
            <a:r>
              <a:rPr lang="en-US" sz="2800" dirty="0">
                <a:solidFill>
                  <a:srgbClr val="FFFFFF"/>
                </a:solidFill>
              </a:rPr>
              <a:t>, Marco Ajello, on behalf of the LAT-Collaboration</a:t>
            </a:r>
          </a:p>
          <a:p>
            <a:r>
              <a:rPr lang="en-US" dirty="0">
                <a:solidFill>
                  <a:srgbClr val="FFFFFF"/>
                </a:solidFill>
              </a:rPr>
              <a:t>Clemson University, Yale University, NASA Goddard Space Flight Center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B7BF4-790F-42B2-EC24-051050BC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D731818-B922-EF46-953F-E0BE627B7EBD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Google Shape;120;p29">
            <a:extLst>
              <a:ext uri="{FF2B5EF4-FFF2-40B4-BE49-F238E27FC236}">
                <a16:creationId xmlns:a16="http://schemas.microsoft.com/office/drawing/2014/main" id="{6BA4CB27-1643-535F-5DFA-B7DAF33B36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366"/>
            <a:ext cx="1840375" cy="13550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122;p29">
            <a:extLst>
              <a:ext uri="{FF2B5EF4-FFF2-40B4-BE49-F238E27FC236}">
                <a16:creationId xmlns:a16="http://schemas.microsoft.com/office/drawing/2014/main" id="{A5387D25-14D0-0420-5982-28EEC5CED25D}"/>
              </a:ext>
            </a:extLst>
          </p:cNvPr>
          <p:cNvGrpSpPr/>
          <p:nvPr/>
        </p:nvGrpSpPr>
        <p:grpSpPr>
          <a:xfrm>
            <a:off x="10178004" y="0"/>
            <a:ext cx="2013995" cy="1342663"/>
            <a:chOff x="8086650" y="4157650"/>
            <a:chExt cx="1000200" cy="903000"/>
          </a:xfrm>
        </p:grpSpPr>
        <p:sp>
          <p:nvSpPr>
            <p:cNvPr id="8" name="Google Shape;123;p29">
              <a:extLst>
                <a:ext uri="{FF2B5EF4-FFF2-40B4-BE49-F238E27FC236}">
                  <a16:creationId xmlns:a16="http://schemas.microsoft.com/office/drawing/2014/main" id="{A3E4AC97-C2D6-D57C-8249-67BAFCA76B64}"/>
                </a:ext>
              </a:extLst>
            </p:cNvPr>
            <p:cNvSpPr txBox="1"/>
            <p:nvPr/>
          </p:nvSpPr>
          <p:spPr>
            <a:xfrm>
              <a:off x="8086650" y="4157650"/>
              <a:ext cx="1000200" cy="90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" name="Google Shape;124;p29">
              <a:extLst>
                <a:ext uri="{FF2B5EF4-FFF2-40B4-BE49-F238E27FC236}">
                  <a16:creationId xmlns:a16="http://schemas.microsoft.com/office/drawing/2014/main" id="{F6CBEA44-9C26-926A-4A15-8396F021499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19787" y="4213253"/>
              <a:ext cx="933925" cy="8145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42" name="Picture 2" descr="Symbols of NASA - NASA">
            <a:extLst>
              <a:ext uri="{FF2B5EF4-FFF2-40B4-BE49-F238E27FC236}">
                <a16:creationId xmlns:a16="http://schemas.microsoft.com/office/drawing/2014/main" id="{8ABF2C3E-DBB0-5CA1-EAC4-FD7669287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" y="5353349"/>
            <a:ext cx="1504650" cy="15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63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2FLE vs. 4FGL: Photon Flux and Photon 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1B4F69-1190-5AB0-2BDE-97033B014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4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903FA47A-53D1-8E1A-28C2-083EE3EE8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66" y="1656025"/>
            <a:ext cx="4913790" cy="3685342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</p:pic>
      <p:sp>
        <p:nvSpPr>
          <p:cNvPr id="7" name="Google Shape;211;p35">
            <a:extLst>
              <a:ext uri="{FF2B5EF4-FFF2-40B4-BE49-F238E27FC236}">
                <a16:creationId xmlns:a16="http://schemas.microsoft.com/office/drawing/2014/main" id="{85FF0191-DDB5-A8F9-F871-98614E16EBFB}"/>
              </a:ext>
            </a:extLst>
          </p:cNvPr>
          <p:cNvSpPr txBox="1"/>
          <p:nvPr/>
        </p:nvSpPr>
        <p:spPr>
          <a:xfrm>
            <a:off x="3266214" y="5408949"/>
            <a:ext cx="5428483" cy="864109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324 sources Associated with the 4FGL (72%) </a:t>
            </a:r>
          </a:p>
        </p:txBody>
      </p:sp>
      <p:sp>
        <p:nvSpPr>
          <p:cNvPr id="16" name="Google Shape;211;p35">
            <a:extLst>
              <a:ext uri="{FF2B5EF4-FFF2-40B4-BE49-F238E27FC236}">
                <a16:creationId xmlns:a16="http://schemas.microsoft.com/office/drawing/2014/main" id="{3B5E2D6F-187B-C624-67F4-D356D85828E4}"/>
              </a:ext>
            </a:extLst>
          </p:cNvPr>
          <p:cNvSpPr txBox="1"/>
          <p:nvPr/>
        </p:nvSpPr>
        <p:spPr>
          <a:xfrm>
            <a:off x="1034302" y="1329241"/>
            <a:ext cx="4970735" cy="616124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20-200 MeV Photon Flux Comparison</a:t>
            </a:r>
          </a:p>
        </p:txBody>
      </p:sp>
      <p:pic>
        <p:nvPicPr>
          <p:cNvPr id="20" name="Content Placeholder 10" descr="A graph of blue dots&#10;&#10;Description automatically generated">
            <a:extLst>
              <a:ext uri="{FF2B5EF4-FFF2-40B4-BE49-F238E27FC236}">
                <a16:creationId xmlns:a16="http://schemas.microsoft.com/office/drawing/2014/main" id="{916FE474-53FE-F95D-DEB7-98F2B4587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415" y="1813154"/>
            <a:ext cx="4931282" cy="3522011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</p:pic>
      <p:sp>
        <p:nvSpPr>
          <p:cNvPr id="17" name="Google Shape;211;p35">
            <a:extLst>
              <a:ext uri="{FF2B5EF4-FFF2-40B4-BE49-F238E27FC236}">
                <a16:creationId xmlns:a16="http://schemas.microsoft.com/office/drawing/2014/main" id="{E5EACAF4-966D-D189-56A4-D3C9BBBCC463}"/>
              </a:ext>
            </a:extLst>
          </p:cNvPr>
          <p:cNvSpPr txBox="1"/>
          <p:nvPr/>
        </p:nvSpPr>
        <p:spPr>
          <a:xfrm>
            <a:off x="6201140" y="1329241"/>
            <a:ext cx="4979828" cy="616124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4FGL vs. 2FLE Photon Index</a:t>
            </a:r>
          </a:p>
        </p:txBody>
      </p:sp>
    </p:spTree>
    <p:extLst>
      <p:ext uri="{BB962C8B-B14F-4D97-AF65-F5344CB8AC3E}">
        <p14:creationId xmlns:p14="http://schemas.microsoft.com/office/powerpoint/2010/main" val="3850649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Follow-up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1441EA-A64B-24C8-E626-AF5F6F4D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6996"/>
            <a:ext cx="10515600" cy="508933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450 Detected Sources</a:t>
            </a:r>
          </a:p>
          <a:p>
            <a:pPr lvl="1"/>
            <a:r>
              <a:rPr lang="en-US" dirty="0"/>
              <a:t>116 Unassociated sources detected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59 with TS&gt;100</a:t>
            </a:r>
          </a:p>
          <a:p>
            <a:pPr lvl="1"/>
            <a:r>
              <a:rPr lang="en-US" dirty="0"/>
              <a:t>Anticipate new high-z MeV blazars</a:t>
            </a:r>
          </a:p>
          <a:p>
            <a:r>
              <a:rPr lang="en-US" b="1" dirty="0"/>
              <a:t>Multiwavelength follow-ups to classify sources</a:t>
            </a:r>
          </a:p>
          <a:p>
            <a:pPr lvl="1"/>
            <a:r>
              <a:rPr lang="en-US" dirty="0"/>
              <a:t> Some X-ray follow-ups currently underway!</a:t>
            </a:r>
          </a:p>
          <a:p>
            <a:pPr lvl="1"/>
            <a:r>
              <a:rPr lang="en-US" dirty="0"/>
              <a:t>Bright prospects for the MeV!</a:t>
            </a:r>
          </a:p>
          <a:p>
            <a:r>
              <a:rPr lang="en-US" b="1" dirty="0"/>
              <a:t>Positional Coincidences of Unassociated Sources</a:t>
            </a:r>
          </a:p>
          <a:p>
            <a:pPr lvl="1"/>
            <a:r>
              <a:rPr lang="en-US" dirty="0"/>
              <a:t>2 LHAASO detections (1LHAASO J2238+5900 and 1LHAASO J0343+5254u*)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Follow-up analysis still necessary</a:t>
            </a:r>
          </a:p>
          <a:p>
            <a:pPr lvl="1"/>
            <a:r>
              <a:rPr lang="en-US" dirty="0"/>
              <a:t>Statistical analysis required for transient sources</a:t>
            </a:r>
          </a:p>
          <a:p>
            <a:r>
              <a:rPr lang="en-US" b="1" dirty="0"/>
              <a:t>Pave the way for COSI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6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639418"/>
            <a:ext cx="10515600" cy="772855"/>
          </a:xfrm>
        </p:spPr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6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4212067" y="5094467"/>
            <a:ext cx="3613200" cy="486400"/>
          </a:xfrm>
          <a:prstGeom prst="rect">
            <a:avLst/>
          </a:prstGeom>
          <a:solidFill>
            <a:srgbClr val="EEEEEE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8" name="Google Shape;98;p19"/>
          <p:cNvSpPr txBox="1">
            <a:spLocks noGrp="1"/>
          </p:cNvSpPr>
          <p:nvPr>
            <p:ph type="ctrTitle" idx="4294967295"/>
          </p:nvPr>
        </p:nvSpPr>
        <p:spPr>
          <a:xfrm>
            <a:off x="2127167" y="0"/>
            <a:ext cx="7543200" cy="92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133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Original Source Finding Method</a:t>
            </a:r>
            <a:endParaRPr sz="4133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11439933" y="6117700"/>
            <a:ext cx="7008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r>
              <a:rPr lang="en" sz="1600">
                <a:highlight>
                  <a:srgbClr val="FFFFFF"/>
                </a:highlight>
                <a:latin typeface="Zilla Slab"/>
                <a:ea typeface="Zilla Slab"/>
                <a:cs typeface="Zilla Slab"/>
                <a:sym typeface="Zilla Slab"/>
              </a:rPr>
              <a:t>5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l="79664" t="50142" r="16712" b="44085"/>
          <a:stretch/>
        </p:blipFill>
        <p:spPr>
          <a:xfrm>
            <a:off x="237049" y="1711033"/>
            <a:ext cx="3542835" cy="3175000"/>
          </a:xfrm>
          <a:prstGeom prst="rect">
            <a:avLst/>
          </a:prstGeom>
          <a:noFill/>
          <a:ln w="2857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1" name="Google Shape;101;p19"/>
          <p:cNvSpPr txBox="1"/>
          <p:nvPr/>
        </p:nvSpPr>
        <p:spPr>
          <a:xfrm>
            <a:off x="490300" y="1008318"/>
            <a:ext cx="32896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267" dirty="0" err="1">
                <a:latin typeface="EB Garamond Medium"/>
                <a:ea typeface="EB Garamond Medium"/>
                <a:cs typeface="EB Garamond Medium"/>
                <a:sym typeface="EB Garamond Medium"/>
              </a:rPr>
              <a:t>Galactic+Isotropic</a:t>
            </a:r>
            <a:r>
              <a:rPr lang="en" sz="2267" dirty="0">
                <a:latin typeface="EB Garamond Medium"/>
                <a:ea typeface="EB Garamond Medium"/>
                <a:cs typeface="EB Garamond Medium"/>
                <a:sym typeface="EB Garamond Medium"/>
              </a:rPr>
              <a:t> Diffuse</a:t>
            </a:r>
            <a:endParaRPr sz="2267" dirty="0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02" name="Google Shape;102;p19"/>
          <p:cNvSpPr/>
          <p:nvPr/>
        </p:nvSpPr>
        <p:spPr>
          <a:xfrm>
            <a:off x="4212067" y="1675733"/>
            <a:ext cx="3613200" cy="3245600"/>
          </a:xfrm>
          <a:prstGeom prst="rect">
            <a:avLst/>
          </a:prstGeom>
          <a:solidFill>
            <a:srgbClr val="0000FF"/>
          </a:solidFill>
          <a:ln w="2857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3" name="Google Shape;103;p19"/>
          <p:cNvSpPr/>
          <p:nvPr/>
        </p:nvSpPr>
        <p:spPr>
          <a:xfrm>
            <a:off x="5994405" y="2003833"/>
            <a:ext cx="431200" cy="434000"/>
          </a:xfrm>
          <a:prstGeom prst="ellipse">
            <a:avLst/>
          </a:prstGeom>
          <a:solidFill>
            <a:srgbClr val="FFFF00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4" name="Google Shape;104;p19"/>
          <p:cNvSpPr/>
          <p:nvPr/>
        </p:nvSpPr>
        <p:spPr>
          <a:xfrm>
            <a:off x="4964700" y="3245733"/>
            <a:ext cx="1349600" cy="1238400"/>
          </a:xfrm>
          <a:prstGeom prst="ellipse">
            <a:avLst/>
          </a:prstGeom>
          <a:solidFill>
            <a:srgbClr val="FFFF00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5" name="Google Shape;105;p19"/>
          <p:cNvSpPr/>
          <p:nvPr/>
        </p:nvSpPr>
        <p:spPr>
          <a:xfrm>
            <a:off x="6885367" y="3974000"/>
            <a:ext cx="331600" cy="331600"/>
          </a:xfrm>
          <a:prstGeom prst="ellipse">
            <a:avLst/>
          </a:prstGeom>
          <a:solidFill>
            <a:srgbClr val="FFFF00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6" name="Google Shape;106;p19"/>
          <p:cNvSpPr/>
          <p:nvPr/>
        </p:nvSpPr>
        <p:spPr>
          <a:xfrm>
            <a:off x="4717900" y="2748167"/>
            <a:ext cx="246800" cy="261200"/>
          </a:xfrm>
          <a:prstGeom prst="ellipse">
            <a:avLst/>
          </a:prstGeom>
          <a:solidFill>
            <a:srgbClr val="FFFF00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7" name="Google Shape;107;p19"/>
          <p:cNvSpPr/>
          <p:nvPr/>
        </p:nvSpPr>
        <p:spPr>
          <a:xfrm>
            <a:off x="8357933" y="1675733"/>
            <a:ext cx="3613200" cy="3245600"/>
          </a:xfrm>
          <a:prstGeom prst="rect">
            <a:avLst/>
          </a:prstGeom>
          <a:solidFill>
            <a:srgbClr val="0000FF"/>
          </a:solidFill>
          <a:ln w="2857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8" name="Google Shape;108;p19"/>
          <p:cNvSpPr txBox="1"/>
          <p:nvPr/>
        </p:nvSpPr>
        <p:spPr>
          <a:xfrm>
            <a:off x="4349600" y="978918"/>
            <a:ext cx="32896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267" dirty="0">
                <a:latin typeface="EB Garamond Medium"/>
                <a:ea typeface="EB Garamond Medium"/>
                <a:cs typeface="EB Garamond Medium"/>
                <a:sym typeface="EB Garamond Medium"/>
              </a:rPr>
              <a:t>Identify Source Locations</a:t>
            </a:r>
            <a:endParaRPr sz="2267" dirty="0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519733" y="1001251"/>
            <a:ext cx="3289600" cy="59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267" dirty="0">
                <a:latin typeface="EB Garamond Medium"/>
                <a:ea typeface="EB Garamond Medium"/>
                <a:cs typeface="EB Garamond Medium"/>
                <a:sym typeface="EB Garamond Medium"/>
              </a:rPr>
              <a:t>Optimize Index</a:t>
            </a:r>
            <a:endParaRPr sz="2267" dirty="0"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9740900" y="3699133"/>
            <a:ext cx="331600" cy="3316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11" name="Google Shape;111;p19"/>
          <p:cNvSpPr/>
          <p:nvPr/>
        </p:nvSpPr>
        <p:spPr>
          <a:xfrm>
            <a:off x="11152567" y="3974000"/>
            <a:ext cx="331600" cy="3316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12" name="Google Shape;112;p19"/>
          <p:cNvSpPr/>
          <p:nvPr/>
        </p:nvSpPr>
        <p:spPr>
          <a:xfrm>
            <a:off x="10311400" y="2055033"/>
            <a:ext cx="331600" cy="3316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13" name="Google Shape;113;p19"/>
          <p:cNvSpPr/>
          <p:nvPr/>
        </p:nvSpPr>
        <p:spPr>
          <a:xfrm>
            <a:off x="8942700" y="2712967"/>
            <a:ext cx="331600" cy="3316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868" y="5399268"/>
            <a:ext cx="3542865" cy="796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5" name="Google Shape;115;p19"/>
          <p:cNvSpPr txBox="1"/>
          <p:nvPr/>
        </p:nvSpPr>
        <p:spPr>
          <a:xfrm>
            <a:off x="4204023" y="5088833"/>
            <a:ext cx="1572800" cy="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b="1">
                <a:latin typeface="Georgia"/>
                <a:ea typeface="Georgia"/>
                <a:cs typeface="Georgia"/>
                <a:sym typeface="Georgia"/>
              </a:rPr>
              <a:t>Low TS</a:t>
            </a:r>
            <a:endParaRPr sz="1067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772767" y="5088833"/>
            <a:ext cx="1131600" cy="4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067" b="1">
                <a:latin typeface="Georgia"/>
                <a:ea typeface="Georgia"/>
                <a:cs typeface="Georgia"/>
                <a:sym typeface="Georgia"/>
              </a:rPr>
              <a:t>High TS</a:t>
            </a:r>
            <a:endParaRPr sz="1067" b="1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5473700" y="3699133"/>
            <a:ext cx="331600" cy="3316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18" name="Google Shape;118;p19"/>
          <p:cNvSpPr/>
          <p:nvPr/>
        </p:nvSpPr>
        <p:spPr>
          <a:xfrm>
            <a:off x="6044200" y="2055033"/>
            <a:ext cx="331600" cy="3316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19" name="Google Shape;119;p19"/>
          <p:cNvSpPr/>
          <p:nvPr/>
        </p:nvSpPr>
        <p:spPr>
          <a:xfrm>
            <a:off x="6885367" y="3974000"/>
            <a:ext cx="331600" cy="3316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20" name="Google Shape;120;p19"/>
          <p:cNvSpPr/>
          <p:nvPr/>
        </p:nvSpPr>
        <p:spPr>
          <a:xfrm>
            <a:off x="4675500" y="2712967"/>
            <a:ext cx="331600" cy="3316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21" name="Google Shape;121;p19"/>
          <p:cNvSpPr txBox="1"/>
          <p:nvPr/>
        </p:nvSpPr>
        <p:spPr>
          <a:xfrm>
            <a:off x="533400" y="5754001"/>
            <a:ext cx="11125200" cy="984845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rgbClr val="9E9E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4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Localizing the most significant sources with a poor understanding of how the rest of the ROI is populated. </a:t>
            </a:r>
            <a:endParaRPr sz="3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0" y="1200"/>
            <a:ext cx="12192000" cy="6855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49" name="Google Shape;149;p22"/>
          <p:cNvSpPr/>
          <p:nvPr/>
        </p:nvSpPr>
        <p:spPr>
          <a:xfrm>
            <a:off x="6633684" y="4634884"/>
            <a:ext cx="1727600" cy="47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Set </a:t>
            </a:r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𝚪=2.0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117367" y="50533"/>
            <a:ext cx="5533200" cy="9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00FF00"/>
                </a:solidFill>
                <a:latin typeface="Zilla Slab"/>
                <a:ea typeface="Zilla Slab"/>
                <a:cs typeface="Zilla Slab"/>
                <a:sym typeface="Zilla Slab"/>
              </a:rPr>
              <a:t>1.</a:t>
            </a:r>
            <a:endParaRPr sz="2400">
              <a:solidFill>
                <a:srgbClr val="00FF00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11439933" y="6117700"/>
            <a:ext cx="7008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r>
              <a:rPr lang="en" sz="1600">
                <a:highlight>
                  <a:srgbClr val="FFFFFF"/>
                </a:highlight>
                <a:latin typeface="Zilla Slab"/>
                <a:ea typeface="Zilla Slab"/>
                <a:cs typeface="Zilla Slab"/>
                <a:sym typeface="Zilla Slab"/>
              </a:rPr>
              <a:t>8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731367" y="117933"/>
            <a:ext cx="18832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Initialization of ROI </a:t>
            </a:r>
            <a:endParaRPr sz="1333" b="1">
              <a:latin typeface="Zilla Slab"/>
              <a:ea typeface="Zilla Slab"/>
              <a:cs typeface="Zilla Slab"/>
              <a:sym typeface="Zilla Slab"/>
            </a:endParaRPr>
          </a:p>
          <a:p>
            <a:pPr algn="ctr"/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gta.setup()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5286100" y="2033467"/>
            <a:ext cx="1652800" cy="1098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Relocalization 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  <a:p>
            <a:pPr algn="ctr"/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+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  <a:p>
            <a:pPr algn="ctr"/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 Spectral Re-optimization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9271900" y="153800"/>
            <a:ext cx="28520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latin typeface="Zilla Slab"/>
                <a:ea typeface="Zilla Slab"/>
                <a:cs typeface="Zilla Slab"/>
                <a:sym typeface="Zilla Slab"/>
              </a:rPr>
              <a:t>Notes: Index2 on isodiff , Sun+Moon, Extended srcs are always frozen</a:t>
            </a:r>
            <a:endParaRPr sz="120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516533" y="2107667"/>
            <a:ext cx="1602400" cy="950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Zilla Slab"/>
                <a:ea typeface="Zilla Slab"/>
                <a:cs typeface="Zilla Slab"/>
                <a:sym typeface="Zilla Slab"/>
              </a:rPr>
              <a:t>Global Fit</a:t>
            </a:r>
            <a:endParaRPr sz="160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245033" y="1864267"/>
            <a:ext cx="3058400" cy="143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Initial Source Finding</a:t>
            </a:r>
            <a:endParaRPr sz="1333" b="1">
              <a:latin typeface="Zilla Slab"/>
              <a:ea typeface="Zilla Slab"/>
              <a:cs typeface="Zilla Slab"/>
              <a:sym typeface="Zilla Slab"/>
            </a:endParaRPr>
          </a:p>
          <a:p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- gta.find_sources() - updated by Lea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  <a:p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- Model src: </a:t>
            </a:r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PointSource, 𝚪=2.0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- 3 Iterations -&gt; TS = [64, 36, 16]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  <a:p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- Min Sep. = 0.5°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  <a:p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- Free gal/iso diffuse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7579000" y="239200"/>
            <a:ext cx="1498400" cy="594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latin typeface="Zilla Slab"/>
                <a:ea typeface="Zilla Slab"/>
                <a:cs typeface="Zilla Slab"/>
                <a:sym typeface="Zilla Slab"/>
              </a:rPr>
              <a:t>Fermipy v 1.2.0</a:t>
            </a:r>
            <a:endParaRPr sz="1200">
              <a:latin typeface="Zilla Slab"/>
              <a:ea typeface="Zilla Slab"/>
              <a:cs typeface="Zilla Slab"/>
              <a:sym typeface="Zilla Slab"/>
            </a:endParaRPr>
          </a:p>
          <a:p>
            <a:pPr algn="ctr"/>
            <a:r>
              <a:rPr lang="en" sz="1200">
                <a:latin typeface="Zilla Slab"/>
                <a:ea typeface="Zilla Slab"/>
                <a:cs typeface="Zilla Slab"/>
                <a:sym typeface="Zilla Slab"/>
              </a:rPr>
              <a:t>fermitools 2.2.0</a:t>
            </a:r>
            <a:endParaRPr sz="120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3100233" y="149133"/>
            <a:ext cx="2411200" cy="67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Preliminary Fit of Diffuse</a:t>
            </a:r>
            <a:endParaRPr sz="1333" b="1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Gal: Power law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Iso: Broken Power law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1831733" y="3753251"/>
            <a:ext cx="1652800" cy="950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Zilla Slab"/>
                <a:ea typeface="Zilla Slab"/>
                <a:cs typeface="Zilla Slab"/>
                <a:sym typeface="Zilla Slab"/>
              </a:rPr>
              <a:t>Global fit</a:t>
            </a:r>
            <a:endParaRPr sz="160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60" name="Google Shape;160;p22"/>
          <p:cNvSpPr/>
          <p:nvPr/>
        </p:nvSpPr>
        <p:spPr>
          <a:xfrm>
            <a:off x="3004900" y="2387267"/>
            <a:ext cx="7008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61" name="Google Shape;161;p22"/>
          <p:cNvSpPr/>
          <p:nvPr/>
        </p:nvSpPr>
        <p:spPr>
          <a:xfrm>
            <a:off x="4811133" y="2387267"/>
            <a:ext cx="7008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62" name="Google Shape;162;p22"/>
          <p:cNvSpPr/>
          <p:nvPr/>
        </p:nvSpPr>
        <p:spPr>
          <a:xfrm>
            <a:off x="6080968" y="1267167"/>
            <a:ext cx="1812849" cy="950000"/>
          </a:xfrm>
          <a:custGeom>
            <a:avLst/>
            <a:gdLst/>
            <a:ahLst/>
            <a:cxnLst/>
            <a:rect l="l" t="t" r="r" b="b"/>
            <a:pathLst>
              <a:path w="213360" h="21166" extrusionOk="0">
                <a:moveTo>
                  <a:pt x="0" y="18062"/>
                </a:moveTo>
                <a:lnTo>
                  <a:pt x="0" y="0"/>
                </a:lnTo>
                <a:lnTo>
                  <a:pt x="213360" y="0"/>
                </a:lnTo>
                <a:lnTo>
                  <a:pt x="213360" y="21166"/>
                </a:ln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stealth" w="med" len="med"/>
            <a:tailEnd type="none" w="med" len="med"/>
          </a:ln>
        </p:spPr>
        <p:txBody>
          <a:bodyPr/>
          <a:lstStyle/>
          <a:p>
            <a:endParaRPr lang="en-US" sz="2400"/>
          </a:p>
        </p:txBody>
      </p:sp>
      <p:sp>
        <p:nvSpPr>
          <p:cNvPr id="163" name="Google Shape;163;p22"/>
          <p:cNvSpPr/>
          <p:nvPr/>
        </p:nvSpPr>
        <p:spPr>
          <a:xfrm>
            <a:off x="7019633" y="2107667"/>
            <a:ext cx="1602400" cy="9500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>
                <a:latin typeface="Zilla Slab"/>
                <a:ea typeface="Zilla Slab"/>
                <a:cs typeface="Zilla Slab"/>
                <a:sym typeface="Zilla Slab"/>
              </a:rPr>
              <a:t>Global Fit</a:t>
            </a:r>
            <a:endParaRPr sz="1600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6560451" y="2387267"/>
            <a:ext cx="7008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65" name="Google Shape;165;p22"/>
          <p:cNvSpPr txBox="1"/>
          <p:nvPr/>
        </p:nvSpPr>
        <p:spPr>
          <a:xfrm>
            <a:off x="6287167" y="1368900"/>
            <a:ext cx="1400400" cy="47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TS = 64, 36, 16</a:t>
            </a:r>
            <a:endParaRPr sz="1467" b="1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8855833" y="1864267"/>
            <a:ext cx="3058400" cy="143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Final Cuts</a:t>
            </a:r>
            <a:endParaRPr sz="1333" b="1">
              <a:latin typeface="Zilla Slab"/>
              <a:ea typeface="Zilla Slab"/>
              <a:cs typeface="Zilla Slab"/>
              <a:sym typeface="Zilla Slab"/>
            </a:endParaRPr>
          </a:p>
          <a:p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- Remove sources within 2.5</a:t>
            </a:r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° of the edge of the ROI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- Remove all TS&lt;25 sources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8309784" y="2387267"/>
            <a:ext cx="7008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68" name="Google Shape;168;p22"/>
          <p:cNvSpPr txBox="1"/>
          <p:nvPr/>
        </p:nvSpPr>
        <p:spPr>
          <a:xfrm>
            <a:off x="0" y="3525784"/>
            <a:ext cx="12192000" cy="123200"/>
          </a:xfrm>
          <a:prstGeom prst="rect">
            <a:avLst/>
          </a:prstGeom>
          <a:solidFill>
            <a:srgbClr val="00FF00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solidFill>
                <a:srgbClr val="00FF00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4931400" y="3679033"/>
            <a:ext cx="1652800" cy="10984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Relocalization 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  <a:p>
            <a:pPr algn="ctr"/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+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  <a:p>
            <a:pPr algn="ctr"/>
            <a:r>
              <a:rPr lang="en" sz="1333">
                <a:latin typeface="Zilla Slab"/>
                <a:ea typeface="Zilla Slab"/>
                <a:cs typeface="Zilla Slab"/>
                <a:sym typeface="Zilla Slab"/>
              </a:rPr>
              <a:t> Spectral Re-optimization</a:t>
            </a:r>
            <a:endParaRPr sz="1333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2482067" y="292733"/>
            <a:ext cx="7008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71" name="Google Shape;171;p22"/>
          <p:cNvSpPr txBox="1"/>
          <p:nvPr/>
        </p:nvSpPr>
        <p:spPr>
          <a:xfrm>
            <a:off x="0" y="1051933"/>
            <a:ext cx="12192000" cy="123200"/>
          </a:xfrm>
          <a:prstGeom prst="rect">
            <a:avLst/>
          </a:prstGeom>
          <a:solidFill>
            <a:srgbClr val="00FF00"/>
          </a:solidFill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solidFill>
                <a:srgbClr val="00FF00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6633684" y="3771733"/>
            <a:ext cx="17276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Order Set by TS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10361567" y="3723867"/>
            <a:ext cx="17276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Delete  Src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0361567" y="4736517"/>
            <a:ext cx="17276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Free Gal/Iso  gta.find_sources()</a:t>
            </a:r>
            <a:endParaRPr sz="1333" b="1">
              <a:latin typeface="Zilla Slab"/>
              <a:ea typeface="Zilla Slab"/>
              <a:cs typeface="Zilla Slab"/>
              <a:sym typeface="Zilla Slab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𝚪= previous value</a:t>
            </a:r>
            <a:endParaRPr sz="1333" b="1"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10464367" y="5908500"/>
            <a:ext cx="1727600" cy="855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Free  Detected Sources</a:t>
            </a:r>
            <a:endParaRPr sz="1333" b="1">
              <a:latin typeface="Zilla Slab"/>
              <a:ea typeface="Zilla Slab"/>
              <a:cs typeface="Zilla Slab"/>
              <a:sym typeface="Zilla Slab"/>
            </a:endParaRPr>
          </a:p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(norm + </a:t>
            </a:r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𝚪)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algn="ctr"/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gta.fit()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76" name="Google Shape;176;p22"/>
          <p:cNvSpPr/>
          <p:nvPr/>
        </p:nvSpPr>
        <p:spPr>
          <a:xfrm>
            <a:off x="8539400" y="5966100"/>
            <a:ext cx="17276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Does it converge?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6614417" y="5999667"/>
            <a:ext cx="17276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Iterate </a:t>
            </a:r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𝚪 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algn="ctr"/>
            <a:r>
              <a:rPr lang="en" sz="1333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 [-0.5, -4.5, 0.5]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8309835" y="3946567"/>
            <a:ext cx="21848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79" name="Google Shape;179;p22"/>
          <p:cNvSpPr/>
          <p:nvPr/>
        </p:nvSpPr>
        <p:spPr>
          <a:xfrm rot="5400000">
            <a:off x="10972567" y="4452800"/>
            <a:ext cx="505600" cy="23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80" name="Google Shape;180;p22"/>
          <p:cNvSpPr/>
          <p:nvPr/>
        </p:nvSpPr>
        <p:spPr>
          <a:xfrm rot="5400000">
            <a:off x="10955767" y="5560367"/>
            <a:ext cx="539200" cy="238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81" name="Google Shape;181;p22"/>
          <p:cNvSpPr/>
          <p:nvPr/>
        </p:nvSpPr>
        <p:spPr>
          <a:xfrm rot="10800000">
            <a:off x="10128829" y="6174467"/>
            <a:ext cx="5124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82" name="Google Shape;182;p22"/>
          <p:cNvSpPr/>
          <p:nvPr/>
        </p:nvSpPr>
        <p:spPr>
          <a:xfrm rot="-3301825">
            <a:off x="8832185" y="5151419"/>
            <a:ext cx="2091631" cy="25389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83" name="Google Shape;183;p22"/>
          <p:cNvSpPr txBox="1"/>
          <p:nvPr/>
        </p:nvSpPr>
        <p:spPr>
          <a:xfrm>
            <a:off x="65867" y="1218900"/>
            <a:ext cx="1160000" cy="5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00FF00"/>
                </a:solidFill>
                <a:latin typeface="Zilla Slab"/>
                <a:ea typeface="Zilla Slab"/>
                <a:cs typeface="Zilla Slab"/>
                <a:sym typeface="Zilla Slab"/>
              </a:rPr>
              <a:t>2.</a:t>
            </a:r>
            <a:endParaRPr sz="2400">
              <a:solidFill>
                <a:srgbClr val="00FF00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6633700" y="5444367"/>
            <a:ext cx="1727600" cy="470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Does it converge?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85" name="Google Shape;185;p22"/>
          <p:cNvSpPr/>
          <p:nvPr/>
        </p:nvSpPr>
        <p:spPr>
          <a:xfrm rot="-1922867">
            <a:off x="8048524" y="4969800"/>
            <a:ext cx="2578085" cy="2539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86" name="Google Shape;186;p22"/>
          <p:cNvSpPr/>
          <p:nvPr/>
        </p:nvSpPr>
        <p:spPr>
          <a:xfrm rot="-5400000">
            <a:off x="7177700" y="4778117"/>
            <a:ext cx="478000" cy="95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87" name="Google Shape;187;p22"/>
          <p:cNvSpPr txBox="1"/>
          <p:nvPr/>
        </p:nvSpPr>
        <p:spPr>
          <a:xfrm>
            <a:off x="7178084" y="5051067"/>
            <a:ext cx="638800" cy="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No</a:t>
            </a:r>
            <a:endParaRPr sz="2400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88" name="Google Shape;188;p22"/>
          <p:cNvSpPr/>
          <p:nvPr/>
        </p:nvSpPr>
        <p:spPr>
          <a:xfrm rot="10800000">
            <a:off x="8064800" y="6082867"/>
            <a:ext cx="526800" cy="574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89" name="Google Shape;189;p22"/>
          <p:cNvSpPr txBox="1"/>
          <p:nvPr/>
        </p:nvSpPr>
        <p:spPr>
          <a:xfrm>
            <a:off x="8116133" y="6091600"/>
            <a:ext cx="638800" cy="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  <a:latin typeface="Zilla Slab"/>
                <a:ea typeface="Zilla Slab"/>
                <a:cs typeface="Zilla Slab"/>
                <a:sym typeface="Zilla Slab"/>
              </a:rPr>
              <a:t>No</a:t>
            </a:r>
            <a:endParaRPr sz="2400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90" name="Google Shape;190;p22"/>
          <p:cNvSpPr/>
          <p:nvPr/>
        </p:nvSpPr>
        <p:spPr>
          <a:xfrm rot="-845013">
            <a:off x="8256768" y="4538907"/>
            <a:ext cx="2232299" cy="2540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91" name="Google Shape;191;p22"/>
          <p:cNvSpPr txBox="1"/>
          <p:nvPr/>
        </p:nvSpPr>
        <p:spPr>
          <a:xfrm>
            <a:off x="8994733" y="5174400"/>
            <a:ext cx="700800" cy="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rPr>
              <a:t>Yes</a:t>
            </a:r>
            <a:endParaRPr sz="2400">
              <a:solidFill>
                <a:schemeClr val="l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422163" y="4807500"/>
            <a:ext cx="12960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Free Gal/Iso Diffuse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1908229" y="4835267"/>
            <a:ext cx="12960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Free norm of detected srcs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3484529" y="4807500"/>
            <a:ext cx="12960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gta.fit()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3196096" y="5824500"/>
            <a:ext cx="1296000" cy="740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Free norm of all sources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666333" y="5903300"/>
            <a:ext cx="1296000" cy="582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333" b="1">
                <a:latin typeface="Zilla Slab"/>
                <a:ea typeface="Zilla Slab"/>
                <a:cs typeface="Zilla Slab"/>
                <a:sym typeface="Zilla Slab"/>
              </a:rPr>
              <a:t>gta.fit()</a:t>
            </a:r>
            <a:endParaRPr sz="1333">
              <a:solidFill>
                <a:schemeClr val="dk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1553833" y="4982300"/>
            <a:ext cx="4408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98" name="Google Shape;198;p22"/>
          <p:cNvSpPr/>
          <p:nvPr/>
        </p:nvSpPr>
        <p:spPr>
          <a:xfrm rot="5400000">
            <a:off x="3603420" y="5484369"/>
            <a:ext cx="4408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99" name="Google Shape;199;p22"/>
          <p:cNvSpPr/>
          <p:nvPr/>
        </p:nvSpPr>
        <p:spPr>
          <a:xfrm>
            <a:off x="3167433" y="5010067"/>
            <a:ext cx="4408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00" name="Google Shape;200;p22"/>
          <p:cNvSpPr/>
          <p:nvPr/>
        </p:nvSpPr>
        <p:spPr>
          <a:xfrm rot="10800000">
            <a:off x="1718033" y="5999667"/>
            <a:ext cx="1614800" cy="39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01" name="Google Shape;201;p22"/>
          <p:cNvSpPr txBox="1"/>
          <p:nvPr/>
        </p:nvSpPr>
        <p:spPr>
          <a:xfrm flipH="1">
            <a:off x="4860284" y="3641333"/>
            <a:ext cx="21600" cy="32292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solidFill>
                <a:srgbClr val="00FF00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02" name="Google Shape;202;p22"/>
          <p:cNvSpPr txBox="1"/>
          <p:nvPr/>
        </p:nvSpPr>
        <p:spPr>
          <a:xfrm>
            <a:off x="6534400" y="-12800"/>
            <a:ext cx="21600" cy="10984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solidFill>
                <a:srgbClr val="00FF00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4492084" y="1368900"/>
            <a:ext cx="1400400" cy="4708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b="1">
                <a:solidFill>
                  <a:schemeClr val="dk2"/>
                </a:solidFill>
                <a:latin typeface="Zilla Slab"/>
                <a:ea typeface="Zilla Slab"/>
                <a:cs typeface="Zilla Slab"/>
                <a:sym typeface="Zilla Slab"/>
              </a:rPr>
              <a:t>Delete TS&lt;25</a:t>
            </a:r>
            <a:endParaRPr sz="1467" b="1">
              <a:solidFill>
                <a:schemeClr val="dk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cxnSp>
        <p:nvCxnSpPr>
          <p:cNvPr id="204" name="Google Shape;204;p22"/>
          <p:cNvCxnSpPr>
            <a:endCxn id="203" idx="2"/>
          </p:cNvCxnSpPr>
          <p:nvPr/>
        </p:nvCxnSpPr>
        <p:spPr>
          <a:xfrm rot="10800000" flipH="1">
            <a:off x="5178684" y="1839700"/>
            <a:ext cx="13600" cy="7284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2FLE Photon Index and Photon Flux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1B4F69-1190-5AB0-2BDE-97033B014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BD6D0-3BC7-0192-FC0E-87A82B36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48" y="1864977"/>
            <a:ext cx="4780328" cy="35852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CEE786-4D3F-F88A-91FD-4B7DBDE8F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84" y="1864977"/>
            <a:ext cx="4780329" cy="35852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11;p35">
            <a:extLst>
              <a:ext uri="{FF2B5EF4-FFF2-40B4-BE49-F238E27FC236}">
                <a16:creationId xmlns:a16="http://schemas.microsoft.com/office/drawing/2014/main" id="{AB7FD0D6-AC1B-7A8F-5995-7A0A8D13621B}"/>
              </a:ext>
            </a:extLst>
          </p:cNvPr>
          <p:cNvSpPr txBox="1"/>
          <p:nvPr/>
        </p:nvSpPr>
        <p:spPr>
          <a:xfrm>
            <a:off x="6355080" y="1514984"/>
            <a:ext cx="4828031" cy="616124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2FLE Photon Index</a:t>
            </a:r>
          </a:p>
        </p:txBody>
      </p:sp>
      <p:sp>
        <p:nvSpPr>
          <p:cNvPr id="9" name="Google Shape;211;p35">
            <a:extLst>
              <a:ext uri="{FF2B5EF4-FFF2-40B4-BE49-F238E27FC236}">
                <a16:creationId xmlns:a16="http://schemas.microsoft.com/office/drawing/2014/main" id="{CAA65812-670E-DD2D-77CF-FB7C07702080}"/>
              </a:ext>
            </a:extLst>
          </p:cNvPr>
          <p:cNvSpPr txBox="1"/>
          <p:nvPr/>
        </p:nvSpPr>
        <p:spPr>
          <a:xfrm>
            <a:off x="1069849" y="1556915"/>
            <a:ext cx="4837175" cy="616124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20-200 MeV Flux Comparison</a:t>
            </a:r>
          </a:p>
        </p:txBody>
      </p:sp>
    </p:spTree>
    <p:extLst>
      <p:ext uri="{BB962C8B-B14F-4D97-AF65-F5344CB8AC3E}">
        <p14:creationId xmlns:p14="http://schemas.microsoft.com/office/powerpoint/2010/main" val="3387862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Photon Flux compared to DR4 Extrapolations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5" name="Content Placeholder 4" descr="A diagram of a number of colored dots&#10;&#10;Description automatically generated">
            <a:extLst>
              <a:ext uri="{FF2B5EF4-FFF2-40B4-BE49-F238E27FC236}">
                <a16:creationId xmlns:a16="http://schemas.microsoft.com/office/drawing/2014/main" id="{069A1997-0D7C-6E0F-99EB-5004688C1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5000" y="1478756"/>
            <a:ext cx="5842000" cy="4381500"/>
          </a:xfrm>
        </p:spPr>
      </p:pic>
    </p:spTree>
    <p:extLst>
      <p:ext uri="{BB962C8B-B14F-4D97-AF65-F5344CB8AC3E}">
        <p14:creationId xmlns:p14="http://schemas.microsoft.com/office/powerpoint/2010/main" val="233646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Photon Index Comparison: 2FLE vs. 4FGL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1B4F69-1190-5AB0-2BDE-97033B014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Sources with a DR4 counterpart</a:t>
            </a:r>
          </a:p>
        </p:txBody>
      </p:sp>
      <p:pic>
        <p:nvPicPr>
          <p:cNvPr id="3" name="Content Placeholder 4" descr="A graph of a number of light colored objects&#10;&#10;Description automatically generated with medium confidence">
            <a:extLst>
              <a:ext uri="{FF2B5EF4-FFF2-40B4-BE49-F238E27FC236}">
                <a16:creationId xmlns:a16="http://schemas.microsoft.com/office/drawing/2014/main" id="{50EEB616-8050-1B70-1502-48079958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99" y="1790699"/>
            <a:ext cx="4970735" cy="3728051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</p:pic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C6D21EE8-CCCA-A2B3-BDC5-235749E7C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766" y="1792506"/>
            <a:ext cx="4970735" cy="3728051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0541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>
            <a:spLocks noGrp="1"/>
          </p:cNvSpPr>
          <p:nvPr>
            <p:ph type="ctrTitle" idx="4294967295"/>
          </p:nvPr>
        </p:nvSpPr>
        <p:spPr>
          <a:xfrm>
            <a:off x="2127167" y="0"/>
            <a:ext cx="7543200" cy="92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133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Run5 Energy Residuals</a:t>
            </a:r>
            <a:endParaRPr sz="4133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33" name="Google Shape;333;p34"/>
          <p:cNvSpPr txBox="1"/>
          <p:nvPr/>
        </p:nvSpPr>
        <p:spPr>
          <a:xfrm>
            <a:off x="11439933" y="6117700"/>
            <a:ext cx="700800" cy="7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algn="r"/>
            <a:r>
              <a:rPr lang="en" sz="1600">
                <a:highlight>
                  <a:srgbClr val="FFFFFF"/>
                </a:highlight>
                <a:latin typeface="Zilla Slab"/>
                <a:ea typeface="Zilla Slab"/>
                <a:cs typeface="Zilla Slab"/>
                <a:sym typeface="Zilla Slab"/>
              </a:rPr>
              <a:t>8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Zilla Slab"/>
              <a:ea typeface="Zilla Slab"/>
              <a:cs typeface="Zilla Slab"/>
              <a:sym typeface="Zilla Slab"/>
            </a:endParaRPr>
          </a:p>
        </p:txBody>
      </p:sp>
      <p:pic>
        <p:nvPicPr>
          <p:cNvPr id="334" name="Google Shape;3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401" y="1476600"/>
            <a:ext cx="6076433" cy="455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34" y="1476600"/>
            <a:ext cx="6076433" cy="455729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4"/>
          <p:cNvSpPr txBox="1"/>
          <p:nvPr/>
        </p:nvSpPr>
        <p:spPr>
          <a:xfrm>
            <a:off x="1257200" y="1554900"/>
            <a:ext cx="3908800" cy="3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chemeClr val="dk2"/>
                </a:solidFill>
              </a:rPr>
              <a:t>EGAL – Energy residuals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337" name="Google Shape;337;p34"/>
          <p:cNvSpPr txBox="1"/>
          <p:nvPr/>
        </p:nvSpPr>
        <p:spPr>
          <a:xfrm>
            <a:off x="7006067" y="1554900"/>
            <a:ext cx="3908800" cy="3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dk2"/>
                </a:solidFill>
              </a:rPr>
              <a:t>GAL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" name="Google Shape;336;p34">
            <a:extLst>
              <a:ext uri="{FF2B5EF4-FFF2-40B4-BE49-F238E27FC236}">
                <a16:creationId xmlns:a16="http://schemas.microsoft.com/office/drawing/2014/main" id="{88AE7889-4FB8-3355-6F4D-18A7358BBE07}"/>
              </a:ext>
            </a:extLst>
          </p:cNvPr>
          <p:cNvSpPr txBox="1"/>
          <p:nvPr/>
        </p:nvSpPr>
        <p:spPr>
          <a:xfrm>
            <a:off x="1409600" y="1707300"/>
            <a:ext cx="3908800" cy="3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chemeClr val="dk2"/>
                </a:solidFill>
              </a:rPr>
              <a:t>EGAL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3" name="Google Shape;336;p34">
            <a:extLst>
              <a:ext uri="{FF2B5EF4-FFF2-40B4-BE49-F238E27FC236}">
                <a16:creationId xmlns:a16="http://schemas.microsoft.com/office/drawing/2014/main" id="{D07F33C5-3347-21CF-9F06-ADB9F9F90C29}"/>
              </a:ext>
            </a:extLst>
          </p:cNvPr>
          <p:cNvSpPr txBox="1"/>
          <p:nvPr/>
        </p:nvSpPr>
        <p:spPr>
          <a:xfrm>
            <a:off x="2521633" y="329217"/>
            <a:ext cx="3908800" cy="39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chemeClr val="dk2"/>
                </a:solidFill>
              </a:rPr>
              <a:t>Energy Residuals</a:t>
            </a:r>
            <a:endParaRPr sz="24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8"/>
          <p:cNvSpPr txBox="1">
            <a:spLocks noGrp="1"/>
          </p:cNvSpPr>
          <p:nvPr>
            <p:ph type="sldNum" idx="12"/>
          </p:nvPr>
        </p:nvSpPr>
        <p:spPr>
          <a:xfrm>
            <a:off x="10938933" y="6217633"/>
            <a:ext cx="11928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19</a:t>
            </a:fld>
            <a:r>
              <a:rPr lang="en"/>
              <a:t>/33</a:t>
            </a:r>
            <a:endParaRPr/>
          </a:p>
        </p:txBody>
      </p:sp>
      <p:sp>
        <p:nvSpPr>
          <p:cNvPr id="432" name="Google Shape;432;p48"/>
          <p:cNvSpPr txBox="1"/>
          <p:nvPr/>
        </p:nvSpPr>
        <p:spPr>
          <a:xfrm>
            <a:off x="1299000" y="1500700"/>
            <a:ext cx="6512400" cy="14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33" name="Google Shape;43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4834" y="184333"/>
            <a:ext cx="4515533" cy="3763696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34" name="Google Shape;43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34" y="184334"/>
            <a:ext cx="5478833" cy="3041465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435" name="Google Shape;435;p48"/>
          <p:cNvCxnSpPr/>
          <p:nvPr/>
        </p:nvCxnSpPr>
        <p:spPr>
          <a:xfrm>
            <a:off x="2082193" y="2883684"/>
            <a:ext cx="252800" cy="16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6" name="Google Shape;436;p48"/>
          <p:cNvSpPr txBox="1"/>
          <p:nvPr/>
        </p:nvSpPr>
        <p:spPr>
          <a:xfrm>
            <a:off x="1994681" y="2431064"/>
            <a:ext cx="455600" cy="421200"/>
          </a:xfrm>
          <a:prstGeom prst="rect">
            <a:avLst/>
          </a:prstGeom>
          <a:solidFill>
            <a:srgbClr val="D60D0D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1°</a:t>
            </a:r>
            <a:endParaRPr sz="24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37" name="Google Shape;437;p48"/>
          <p:cNvCxnSpPr/>
          <p:nvPr/>
        </p:nvCxnSpPr>
        <p:spPr>
          <a:xfrm>
            <a:off x="4821612" y="2883684"/>
            <a:ext cx="252800" cy="1600"/>
          </a:xfrm>
          <a:prstGeom prst="straightConnector1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48"/>
          <p:cNvSpPr txBox="1"/>
          <p:nvPr/>
        </p:nvSpPr>
        <p:spPr>
          <a:xfrm>
            <a:off x="4685099" y="2431064"/>
            <a:ext cx="455600" cy="421200"/>
          </a:xfrm>
          <a:prstGeom prst="rect">
            <a:avLst/>
          </a:prstGeom>
          <a:solidFill>
            <a:srgbClr val="D60D0D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rgbClr val="FFFF00"/>
                </a:solidFill>
                <a:latin typeface="Georgia"/>
                <a:ea typeface="Georgia"/>
                <a:cs typeface="Georgia"/>
                <a:sym typeface="Georgia"/>
              </a:rPr>
              <a:t>1°</a:t>
            </a:r>
            <a:endParaRPr sz="2400">
              <a:solidFill>
                <a:srgbClr val="FFFF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9" name="Google Shape;439;p48"/>
          <p:cNvSpPr txBox="1"/>
          <p:nvPr/>
        </p:nvSpPr>
        <p:spPr>
          <a:xfrm>
            <a:off x="244333" y="3158467"/>
            <a:ext cx="5306800" cy="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Adapted from Elena Orlando (Stanford University)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40" name="Google Shape;44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868" y="3636636"/>
            <a:ext cx="3982233" cy="2935632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1" name="Google Shape;441;p48"/>
          <p:cNvSpPr txBox="1"/>
          <p:nvPr/>
        </p:nvSpPr>
        <p:spPr>
          <a:xfrm>
            <a:off x="4821600" y="6151067"/>
            <a:ext cx="53068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Adapted from </a:t>
            </a:r>
            <a:r>
              <a:rPr lang="en" sz="16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6"/>
              </a:rPr>
              <a:t>fermi-hero.readthedocs.io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2" name="Google Shape;442;p48"/>
          <p:cNvSpPr/>
          <p:nvPr/>
        </p:nvSpPr>
        <p:spPr>
          <a:xfrm rot="434885">
            <a:off x="1422314" y="4229005"/>
            <a:ext cx="485076" cy="2693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3" name="Google Shape;443;p48"/>
          <p:cNvSpPr/>
          <p:nvPr/>
        </p:nvSpPr>
        <p:spPr>
          <a:xfrm rot="-2844325">
            <a:off x="1198307" y="4318004"/>
            <a:ext cx="485220" cy="2692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4" name="Google Shape;444;p48"/>
          <p:cNvSpPr/>
          <p:nvPr/>
        </p:nvSpPr>
        <p:spPr>
          <a:xfrm rot="839423">
            <a:off x="1940065" y="4285221"/>
            <a:ext cx="484780" cy="2692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5" name="Google Shape;445;p48"/>
          <p:cNvSpPr/>
          <p:nvPr/>
        </p:nvSpPr>
        <p:spPr>
          <a:xfrm rot="3251912">
            <a:off x="2240313" y="4483991"/>
            <a:ext cx="484804" cy="2690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6" name="Google Shape;446;p48"/>
          <p:cNvSpPr/>
          <p:nvPr/>
        </p:nvSpPr>
        <p:spPr>
          <a:xfrm rot="5397164">
            <a:off x="2377289" y="4725668"/>
            <a:ext cx="484800" cy="26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7" name="Google Shape;447;p48"/>
          <p:cNvSpPr/>
          <p:nvPr/>
        </p:nvSpPr>
        <p:spPr>
          <a:xfrm rot="-1662345">
            <a:off x="1333998" y="4285115"/>
            <a:ext cx="485233" cy="2694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8" name="Google Shape;448;p48"/>
          <p:cNvSpPr txBox="1"/>
          <p:nvPr/>
        </p:nvSpPr>
        <p:spPr>
          <a:xfrm>
            <a:off x="9727767" y="643233"/>
            <a:ext cx="1512400" cy="1067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200" b="1">
                <a:solidFill>
                  <a:srgbClr val="3333CC"/>
                </a:solidFill>
                <a:latin typeface="Georgia"/>
                <a:ea typeface="Georgia"/>
                <a:cs typeface="Georgia"/>
                <a:sym typeface="Georgia"/>
              </a:rPr>
              <a:t>🟦 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4FGL</a:t>
            </a:r>
            <a:endParaRPr sz="12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🟧 20-200 MeV</a:t>
            </a:r>
            <a:endParaRPr sz="12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𝚪</a:t>
            </a:r>
            <a:r>
              <a:rPr lang="en" sz="1200" b="1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4FGL avg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= </a:t>
            </a:r>
            <a:r>
              <a:rPr lang="en" sz="1200" b="1">
                <a:solidFill>
                  <a:srgbClr val="FF00FF"/>
                </a:solidFill>
                <a:latin typeface="Georgia"/>
                <a:ea typeface="Georgia"/>
                <a:cs typeface="Georgia"/>
                <a:sym typeface="Georgia"/>
              </a:rPr>
              <a:t>2.27</a:t>
            </a:r>
            <a:endParaRPr sz="1200" b="1">
              <a:solidFill>
                <a:srgbClr val="FF00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𝚪</a:t>
            </a:r>
            <a:r>
              <a:rPr lang="en" sz="1200" b="1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2FLE avg</a:t>
            </a:r>
            <a:r>
              <a:rPr lang="en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= </a:t>
            </a:r>
            <a:r>
              <a:rPr lang="en" sz="1200" b="1">
                <a:solidFill>
                  <a:srgbClr val="274E13"/>
                </a:solidFill>
                <a:latin typeface="Georgia"/>
                <a:ea typeface="Georgia"/>
                <a:cs typeface="Georgia"/>
                <a:sym typeface="Georgia"/>
              </a:rPr>
              <a:t>1.95</a:t>
            </a:r>
            <a:endParaRPr sz="1200" b="1">
              <a:solidFill>
                <a:srgbClr val="274E13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9" name="Google Shape;449;p48"/>
          <p:cNvSpPr/>
          <p:nvPr/>
        </p:nvSpPr>
        <p:spPr>
          <a:xfrm>
            <a:off x="5289867" y="3961651"/>
            <a:ext cx="5768000" cy="2285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Accomplished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609585" indent="-457189">
              <a:buSzPts val="1800"/>
              <a:buFont typeface="Georgia"/>
              <a:buAutoNum type="arabicPeriod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Tested for best Galactic + Isotropic diffuse parameter space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marL="609585" indent="-457189">
              <a:buSzPts val="1800"/>
              <a:buFont typeface="Georgia"/>
              <a:buAutoNum type="arabicPeriod"/>
            </a:pPr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Thorough testing of ROI distribution and sizes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0" name="Google Shape;450;p48"/>
          <p:cNvSpPr txBox="1"/>
          <p:nvPr/>
        </p:nvSpPr>
        <p:spPr>
          <a:xfrm>
            <a:off x="7406267" y="669900"/>
            <a:ext cx="1040800" cy="5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451" name="Google Shape;451;p48"/>
          <p:cNvCxnSpPr/>
          <p:nvPr/>
        </p:nvCxnSpPr>
        <p:spPr>
          <a:xfrm rot="10800000">
            <a:off x="2016133" y="4545833"/>
            <a:ext cx="53600" cy="96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2" name="Google Shape;452;p48"/>
          <p:cNvCxnSpPr/>
          <p:nvPr/>
        </p:nvCxnSpPr>
        <p:spPr>
          <a:xfrm rot="10800000" flipH="1">
            <a:off x="1969367" y="4642633"/>
            <a:ext cx="100400" cy="9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3" name="Google Shape;453;p48"/>
          <p:cNvCxnSpPr/>
          <p:nvPr/>
        </p:nvCxnSpPr>
        <p:spPr>
          <a:xfrm>
            <a:off x="7682267" y="1372067"/>
            <a:ext cx="498400" cy="60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4" name="Google Shape;454;p48"/>
          <p:cNvCxnSpPr/>
          <p:nvPr/>
        </p:nvCxnSpPr>
        <p:spPr>
          <a:xfrm flipH="1">
            <a:off x="2181700" y="4137467"/>
            <a:ext cx="602000" cy="45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5" name="Google Shape;455;p48"/>
          <p:cNvSpPr txBox="1"/>
          <p:nvPr/>
        </p:nvSpPr>
        <p:spPr>
          <a:xfrm>
            <a:off x="2754500" y="3712133"/>
            <a:ext cx="1192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80°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6" name="Google Shape;456;p48"/>
          <p:cNvSpPr txBox="1"/>
          <p:nvPr/>
        </p:nvSpPr>
        <p:spPr>
          <a:xfrm>
            <a:off x="2813933" y="5102667"/>
            <a:ext cx="1677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~50 MeV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7" name="Google Shape;457;p48">
            <a:hlinkClick r:id="rId7"/>
          </p:cNvPr>
          <p:cNvSpPr/>
          <p:nvPr/>
        </p:nvSpPr>
        <p:spPr>
          <a:xfrm>
            <a:off x="0" y="6688667"/>
            <a:ext cx="59312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MeV 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3F85-59DC-2C91-2EB7-C8B2A7B96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2</a:t>
            </a:fld>
            <a:endParaRPr lang="en-US" dirty="0"/>
          </a:p>
        </p:txBody>
      </p:sp>
      <p:pic>
        <p:nvPicPr>
          <p:cNvPr id="12" name="Content Placeholder 11" descr="A graph of energy and energy&#10;&#10;Description automatically generated">
            <a:extLst>
              <a:ext uri="{FF2B5EF4-FFF2-40B4-BE49-F238E27FC236}">
                <a16:creationId xmlns:a16="http://schemas.microsoft.com/office/drawing/2014/main" id="{72ED7C8A-94E5-7BD1-6276-7E6928189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073" y="1200799"/>
            <a:ext cx="6401853" cy="4913600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</p:pic>
      <p:sp>
        <p:nvSpPr>
          <p:cNvPr id="6" name="Google Shape;210;p35">
            <a:extLst>
              <a:ext uri="{FF2B5EF4-FFF2-40B4-BE49-F238E27FC236}">
                <a16:creationId xmlns:a16="http://schemas.microsoft.com/office/drawing/2014/main" id="{B2404769-5327-6F17-130C-B13A736E9327}"/>
              </a:ext>
            </a:extLst>
          </p:cNvPr>
          <p:cNvSpPr txBox="1"/>
          <p:nvPr/>
        </p:nvSpPr>
        <p:spPr>
          <a:xfrm>
            <a:off x="4510000" y="3876550"/>
            <a:ext cx="2082000" cy="69911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COSI selected for launch in 2027!</a:t>
            </a:r>
            <a:endParaRPr dirty="0">
              <a:solidFill>
                <a:schemeClr val="bg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208;p35">
            <a:extLst>
              <a:ext uri="{FF2B5EF4-FFF2-40B4-BE49-F238E27FC236}">
                <a16:creationId xmlns:a16="http://schemas.microsoft.com/office/drawing/2014/main" id="{FC559F51-95B4-A7B4-76AB-D79CF6587989}"/>
              </a:ext>
            </a:extLst>
          </p:cNvPr>
          <p:cNvSpPr txBox="1"/>
          <p:nvPr/>
        </p:nvSpPr>
        <p:spPr>
          <a:xfrm>
            <a:off x="6866700" y="1460500"/>
            <a:ext cx="1129600" cy="40767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sp>
        <p:nvSpPr>
          <p:cNvPr id="7" name="Google Shape;211;p35">
            <a:extLst>
              <a:ext uri="{FF2B5EF4-FFF2-40B4-BE49-F238E27FC236}">
                <a16:creationId xmlns:a16="http://schemas.microsoft.com/office/drawing/2014/main" id="{CD130DF9-26E0-B05A-8549-5B67A424BFC2}"/>
              </a:ext>
            </a:extLst>
          </p:cNvPr>
          <p:cNvSpPr txBox="1"/>
          <p:nvPr/>
        </p:nvSpPr>
        <p:spPr>
          <a:xfrm>
            <a:off x="2092349" y="4656501"/>
            <a:ext cx="8760000" cy="12420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u="sng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2FLE Impact:</a:t>
            </a:r>
            <a:endParaRPr sz="2400" b="1" u="sng" dirty="0">
              <a:solidFill>
                <a:schemeClr val="bg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r>
              <a:rPr lang="en" sz="2267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For the first time </a:t>
            </a:r>
            <a:r>
              <a:rPr lang="en" sz="2267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sensitively study the MeV band </a:t>
            </a:r>
            <a:r>
              <a:rPr lang="en" sz="2267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and begin to </a:t>
            </a:r>
            <a:r>
              <a:rPr lang="en" sz="2267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bridge the “MeV Gap”</a:t>
            </a:r>
            <a:r>
              <a:rPr lang="en" sz="2267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which will be advanced by COSI</a:t>
            </a:r>
            <a:endParaRPr sz="2267" dirty="0">
              <a:solidFill>
                <a:schemeClr val="bg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212;p35">
            <a:extLst>
              <a:ext uri="{FF2B5EF4-FFF2-40B4-BE49-F238E27FC236}">
                <a16:creationId xmlns:a16="http://schemas.microsoft.com/office/drawing/2014/main" id="{D952FCE6-5C01-52CB-CA54-0006DBF11629}"/>
              </a:ext>
            </a:extLst>
          </p:cNvPr>
          <p:cNvSpPr txBox="1"/>
          <p:nvPr/>
        </p:nvSpPr>
        <p:spPr>
          <a:xfrm>
            <a:off x="6630100" y="2493301"/>
            <a:ext cx="1602800" cy="565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2FLE</a:t>
            </a:r>
            <a:endParaRPr sz="2400" dirty="0">
              <a:solidFill>
                <a:schemeClr val="bg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0528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/>
          <p:nvPr/>
        </p:nvSpPr>
        <p:spPr>
          <a:xfrm>
            <a:off x="6551167" y="1053900"/>
            <a:ext cx="5252400" cy="5275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295" name="Google Shape;295;p40"/>
          <p:cNvSpPr txBox="1"/>
          <p:nvPr/>
        </p:nvSpPr>
        <p:spPr>
          <a:xfrm>
            <a:off x="844333" y="5938033"/>
            <a:ext cx="4699200" cy="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>
                <a:latin typeface="Georgia"/>
                <a:ea typeface="Georgia"/>
                <a:cs typeface="Georgia"/>
                <a:sym typeface="Georgia"/>
              </a:rPr>
              <a:t>Adapted from Tagliaferri et al. ApJ, 2015</a:t>
            </a:r>
            <a:endParaRPr sz="1467">
              <a:latin typeface="Georgia"/>
              <a:ea typeface="Georgia"/>
              <a:cs typeface="Georgia"/>
              <a:sym typeface="Georgia"/>
            </a:endParaRPr>
          </a:p>
          <a:p>
            <a:endParaRPr sz="1467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r="48927"/>
          <a:stretch/>
        </p:blipFill>
        <p:spPr>
          <a:xfrm>
            <a:off x="876833" y="1551267"/>
            <a:ext cx="4408368" cy="3995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7" name="Google Shape;297;p40"/>
          <p:cNvSpPr txBox="1"/>
          <p:nvPr/>
        </p:nvSpPr>
        <p:spPr>
          <a:xfrm>
            <a:off x="7217333" y="1296467"/>
            <a:ext cx="3721600" cy="5248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latin typeface="Georgia"/>
                <a:ea typeface="Georgia"/>
                <a:cs typeface="Georgia"/>
                <a:sym typeface="Georgia"/>
              </a:rPr>
              <a:t>High-</a:t>
            </a:r>
            <a:r>
              <a:rPr lang="en" sz="2400" b="1" i="1">
                <a:latin typeface="Georgia"/>
                <a:ea typeface="Georgia"/>
                <a:cs typeface="Georgia"/>
                <a:sym typeface="Georgia"/>
              </a:rPr>
              <a:t>z</a:t>
            </a:r>
            <a:r>
              <a:rPr lang="en" sz="2400" b="1">
                <a:latin typeface="Georgia"/>
                <a:ea typeface="Georgia"/>
                <a:cs typeface="Georgia"/>
                <a:sym typeface="Georgia"/>
              </a:rPr>
              <a:t> Blazars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98" name="Google Shape;298;p40"/>
          <p:cNvSpPr txBox="1"/>
          <p:nvPr/>
        </p:nvSpPr>
        <p:spPr>
          <a:xfrm>
            <a:off x="6641900" y="1832000"/>
            <a:ext cx="5068400" cy="4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31789">
              <a:buSzPts val="15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Furthest -&gt; brightest (10</a:t>
            </a:r>
            <a:r>
              <a:rPr lang="en" sz="2000" baseline="30000">
                <a:latin typeface="Georgia"/>
                <a:ea typeface="Georgia"/>
                <a:cs typeface="Georgia"/>
                <a:sym typeface="Georgia"/>
              </a:rPr>
              <a:t>46 </a:t>
            </a: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ergs/s) blazars -&gt; </a:t>
            </a:r>
            <a:r>
              <a:rPr lang="en" sz="2000" u="sng">
                <a:latin typeface="Georgia"/>
                <a:ea typeface="Georgia"/>
                <a:cs typeface="Georgia"/>
                <a:sym typeface="Georgia"/>
              </a:rPr>
              <a:t>peak in the MeV</a:t>
            </a: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 (Ajello et al. 2009, Ghisellini et al. 2010)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609585" indent="-423323">
              <a:buSzPts val="1400"/>
              <a:buFont typeface="Georgia"/>
              <a:buChar char="●"/>
            </a:pP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</a:t>
            </a:r>
            <a:r>
              <a:rPr lang="en" sz="2000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BH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~10</a:t>
            </a:r>
            <a:r>
              <a:rPr lang="en" sz="2000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M</a:t>
            </a:r>
            <a:r>
              <a:rPr lang="en" sz="2267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ⵙ</a:t>
            </a:r>
            <a:r>
              <a:rPr lang="en" sz="22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(Sbarrato 2022)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609585" indent="-431789">
              <a:buSzPts val="15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Detected at </a:t>
            </a:r>
            <a:r>
              <a:rPr lang="en" sz="2000" i="1">
                <a:latin typeface="Georgia"/>
                <a:ea typeface="Georgia"/>
                <a:cs typeface="Georgia"/>
                <a:sym typeface="Georgia"/>
              </a:rPr>
              <a:t>z</a:t>
            </a: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&gt;5 (Romani 2006)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609585" indent="-431789">
              <a:buSzPts val="15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Accretion disc emission is visible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2000" b="1">
                <a:latin typeface="Georgia"/>
                <a:ea typeface="Georgia"/>
                <a:cs typeface="Georgia"/>
                <a:sym typeface="Georgia"/>
              </a:rPr>
              <a:t>Questions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  <a:p>
            <a:pPr marL="609585" indent="-431789">
              <a:buSzPts val="15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How do blazars evolve with time?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609585" indent="-431789">
              <a:buSzPts val="15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How did such large SMBHs form so early in the Universe? (&lt;1 billion years)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  <a:p>
            <a:pPr marL="609585" indent="-431789">
              <a:buSzPts val="1500"/>
              <a:buFont typeface="Georgia"/>
              <a:buChar char="●"/>
            </a:pPr>
            <a:r>
              <a:rPr lang="en" sz="2000">
                <a:latin typeface="Georgia"/>
                <a:ea typeface="Georgia"/>
                <a:cs typeface="Georgia"/>
                <a:sym typeface="Georgia"/>
              </a:rPr>
              <a:t>Is the emission leptonic or hadronic?</a:t>
            </a:r>
            <a:endParaRPr sz="2000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99" name="Google Shape;299;p40"/>
          <p:cNvCxnSpPr/>
          <p:nvPr/>
        </p:nvCxnSpPr>
        <p:spPr>
          <a:xfrm>
            <a:off x="2522933" y="1560700"/>
            <a:ext cx="770800" cy="871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0" name="Google Shape;300;p40"/>
          <p:cNvCxnSpPr/>
          <p:nvPr/>
        </p:nvCxnSpPr>
        <p:spPr>
          <a:xfrm flipH="1">
            <a:off x="4398000" y="1660800"/>
            <a:ext cx="748000" cy="964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1" name="Google Shape;301;p40"/>
          <p:cNvSpPr txBox="1">
            <a:spLocks noGrp="1"/>
          </p:cNvSpPr>
          <p:nvPr>
            <p:ph type="sldNum" idx="12"/>
          </p:nvPr>
        </p:nvSpPr>
        <p:spPr>
          <a:xfrm>
            <a:off x="10938933" y="6217633"/>
            <a:ext cx="11928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20</a:t>
            </a:fld>
            <a:r>
              <a:rPr lang="en"/>
              <a:t>/37</a:t>
            </a:r>
            <a:endParaRPr/>
          </a:p>
        </p:txBody>
      </p:sp>
      <p:sp>
        <p:nvSpPr>
          <p:cNvPr id="302" name="Google Shape;302;p40"/>
          <p:cNvSpPr txBox="1"/>
          <p:nvPr/>
        </p:nvSpPr>
        <p:spPr>
          <a:xfrm>
            <a:off x="844333" y="5558967"/>
            <a:ext cx="5004800" cy="4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>
                <a:solidFill>
                  <a:srgbClr val="0000FF"/>
                </a:solidFill>
                <a:latin typeface="Georgia"/>
                <a:ea typeface="Georgia"/>
                <a:cs typeface="Georgia"/>
                <a:sym typeface="Georgia"/>
              </a:rPr>
              <a:t>Blue </a:t>
            </a:r>
            <a:r>
              <a:rPr lang="en" sz="14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+ </a:t>
            </a:r>
            <a:r>
              <a:rPr lang="en" sz="1467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Red</a:t>
            </a:r>
            <a:r>
              <a:rPr lang="en" sz="14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Leptonic models with different parameters</a:t>
            </a:r>
            <a:endParaRPr sz="1467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3" name="Google Shape;303;p40"/>
          <p:cNvSpPr txBox="1"/>
          <p:nvPr/>
        </p:nvSpPr>
        <p:spPr>
          <a:xfrm>
            <a:off x="307933" y="5255300"/>
            <a:ext cx="5671200" cy="13996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b="1" u="sng">
                <a:latin typeface="Georgia"/>
                <a:ea typeface="Georgia"/>
                <a:cs typeface="Georgia"/>
                <a:sym typeface="Georgia"/>
              </a:rPr>
              <a:t>2FLE Impact:</a:t>
            </a:r>
            <a:r>
              <a:rPr lang="en" sz="2133" b="1">
                <a:latin typeface="Georgia"/>
                <a:ea typeface="Georgia"/>
                <a:cs typeface="Georgia"/>
                <a:sym typeface="Georgia"/>
              </a:rPr>
              <a:t> </a:t>
            </a:r>
            <a:endParaRPr sz="2133" b="1">
              <a:latin typeface="Georgia"/>
              <a:ea typeface="Georgia"/>
              <a:cs typeface="Georgia"/>
              <a:sym typeface="Georgia"/>
            </a:endParaRPr>
          </a:p>
          <a:p>
            <a:pPr marL="609585" indent="-440256">
              <a:buSzPts val="1600"/>
              <a:buFont typeface="Georgia"/>
              <a:buAutoNum type="arabicParenR"/>
            </a:pPr>
            <a:r>
              <a:rPr lang="en" sz="2133">
                <a:latin typeface="Georgia"/>
                <a:ea typeface="Georgia"/>
                <a:cs typeface="Georgia"/>
                <a:sym typeface="Georgia"/>
              </a:rPr>
              <a:t>Detection of </a:t>
            </a:r>
            <a:r>
              <a:rPr lang="en" sz="2133" b="1">
                <a:latin typeface="Georgia"/>
                <a:ea typeface="Georgia"/>
                <a:cs typeface="Georgia"/>
                <a:sym typeface="Georgia"/>
              </a:rPr>
              <a:t>new</a:t>
            </a:r>
            <a:r>
              <a:rPr lang="en" sz="2133">
                <a:latin typeface="Georgia"/>
                <a:ea typeface="Georgia"/>
                <a:cs typeface="Georgia"/>
                <a:sym typeface="Georgia"/>
              </a:rPr>
              <a:t> MeV blazars</a:t>
            </a:r>
            <a:endParaRPr sz="2133">
              <a:latin typeface="Georgia"/>
              <a:ea typeface="Georgia"/>
              <a:cs typeface="Georgia"/>
              <a:sym typeface="Georgia"/>
            </a:endParaRPr>
          </a:p>
          <a:p>
            <a:pPr marL="609585" indent="-440256">
              <a:buSzPts val="1600"/>
              <a:buFont typeface="Georgia"/>
              <a:buAutoNum type="arabicParenR"/>
            </a:pPr>
            <a:r>
              <a:rPr lang="en" sz="2133">
                <a:latin typeface="Georgia"/>
                <a:ea typeface="Georgia"/>
                <a:cs typeface="Georgia"/>
                <a:sym typeface="Georgia"/>
              </a:rPr>
              <a:t>Sample high-energy peak + AD emission</a:t>
            </a:r>
            <a:endParaRPr sz="2133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4" name="Google Shape;304;p40"/>
          <p:cNvSpPr/>
          <p:nvPr/>
        </p:nvSpPr>
        <p:spPr>
          <a:xfrm>
            <a:off x="1523833" y="113267"/>
            <a:ext cx="8897600" cy="793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415600" y="85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 dirty="0"/>
              <a:t>What is the Evolutionary History of Blazars?</a:t>
            </a:r>
            <a:endParaRPr dirty="0"/>
          </a:p>
        </p:txBody>
      </p:sp>
      <p:sp>
        <p:nvSpPr>
          <p:cNvPr id="306" name="Google Shape;306;p40"/>
          <p:cNvSpPr txBox="1"/>
          <p:nvPr/>
        </p:nvSpPr>
        <p:spPr>
          <a:xfrm>
            <a:off x="3782433" y="1660800"/>
            <a:ext cx="194400" cy="32628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7" name="Google Shape;307;p40"/>
          <p:cNvSpPr txBox="1"/>
          <p:nvPr/>
        </p:nvSpPr>
        <p:spPr>
          <a:xfrm>
            <a:off x="3303433" y="992267"/>
            <a:ext cx="1109600" cy="47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MeV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08" name="Google Shape;308;p40"/>
          <p:cNvCxnSpPr/>
          <p:nvPr/>
        </p:nvCxnSpPr>
        <p:spPr>
          <a:xfrm>
            <a:off x="2290567" y="2566533"/>
            <a:ext cx="500800" cy="555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9" name="Google Shape;309;p40"/>
          <p:cNvSpPr/>
          <p:nvPr/>
        </p:nvSpPr>
        <p:spPr>
          <a:xfrm rot="1316564">
            <a:off x="3396603" y="4543564"/>
            <a:ext cx="3192039" cy="1118112"/>
          </a:xfrm>
          <a:prstGeom prst="rect">
            <a:avLst/>
          </a:prstGeom>
          <a:solidFill>
            <a:srgbClr val="FF99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267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Helping answer a current science question</a:t>
            </a:r>
            <a:endParaRPr sz="2267" b="1">
              <a:solidFill>
                <a:srgbClr val="10163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844333" y="996984"/>
            <a:ext cx="2006000" cy="473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Jet dominated</a:t>
            </a: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1" name="Google Shape;311;p40">
            <a:hlinkClick r:id="rId4"/>
          </p:cNvPr>
          <p:cNvSpPr/>
          <p:nvPr/>
        </p:nvSpPr>
        <p:spPr>
          <a:xfrm>
            <a:off x="0" y="6688667"/>
            <a:ext cx="32952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"/>
          <p:cNvSpPr/>
          <p:nvPr/>
        </p:nvSpPr>
        <p:spPr>
          <a:xfrm>
            <a:off x="6551167" y="1053900"/>
            <a:ext cx="5252400" cy="5688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17" name="Google Shape;317;p41"/>
          <p:cNvSpPr txBox="1"/>
          <p:nvPr/>
        </p:nvSpPr>
        <p:spPr>
          <a:xfrm>
            <a:off x="6629100" y="2506500"/>
            <a:ext cx="51744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indent="-414856">
              <a:buSzPts val="1300"/>
              <a:buFont typeface="Georgia"/>
              <a:buChar char="●"/>
            </a:pPr>
            <a:r>
              <a:rPr lang="en" sz="1733">
                <a:latin typeface="Georgia"/>
                <a:ea typeface="Georgia"/>
                <a:cs typeface="Georgia"/>
                <a:sym typeface="Georgia"/>
              </a:rPr>
              <a:t>Neutrino detection -&gt; hadronic emission</a:t>
            </a:r>
            <a:endParaRPr sz="1733">
              <a:latin typeface="Georgia"/>
              <a:ea typeface="Georgia"/>
              <a:cs typeface="Georgia"/>
              <a:sym typeface="Georgia"/>
            </a:endParaRPr>
          </a:p>
          <a:p>
            <a:pPr marL="609585" indent="-414856">
              <a:buClr>
                <a:schemeClr val="dk1"/>
              </a:buClr>
              <a:buSzPts val="1300"/>
              <a:buFont typeface="Georgia"/>
              <a:buChar char="●"/>
            </a:pPr>
            <a:r>
              <a:rPr lang="en" sz="173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Detected in 𝛾-ray flare of TXS 0506+056 (blazar) (</a:t>
            </a: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IceCube Collaboration et al. 2018)</a:t>
            </a:r>
            <a:endParaRPr sz="1733">
              <a:latin typeface="Georgia"/>
              <a:ea typeface="Georgia"/>
              <a:cs typeface="Georgia"/>
              <a:sym typeface="Georgia"/>
            </a:endParaRPr>
          </a:p>
          <a:p>
            <a:pPr marL="609585" indent="-414856">
              <a:buSzPts val="1300"/>
              <a:buFont typeface="Georgia"/>
              <a:buChar char="●"/>
            </a:pPr>
            <a:r>
              <a:rPr lang="en" sz="1733">
                <a:latin typeface="Georgia"/>
                <a:ea typeface="Georgia"/>
                <a:cs typeface="Georgia"/>
                <a:sym typeface="Georgia"/>
              </a:rPr>
              <a:t>GeV energies absorbed by the originating source (Murase 2015), Costamante 2019, Inoue 2019)</a:t>
            </a:r>
            <a:endParaRPr sz="1733">
              <a:latin typeface="Georgia"/>
              <a:ea typeface="Georgia"/>
              <a:cs typeface="Georgia"/>
              <a:sym typeface="Georgia"/>
            </a:endParaRPr>
          </a:p>
          <a:p>
            <a:pPr marL="609585" indent="-414856">
              <a:buSzPts val="1300"/>
              <a:buFont typeface="Georgia"/>
              <a:buChar char="●"/>
            </a:pPr>
            <a:r>
              <a:rPr lang="en" sz="1733">
                <a:latin typeface="Georgia"/>
                <a:ea typeface="Georgia"/>
                <a:cs typeface="Georgia"/>
                <a:sym typeface="Georgia"/>
              </a:rPr>
              <a:t>Hadronic cascade MeV emission processes can be united to 10-100 TeV neutrinos (Murase, Kimura, and Mészáros 2020)</a:t>
            </a:r>
            <a:endParaRPr sz="1733">
              <a:latin typeface="Georgia"/>
              <a:ea typeface="Georgia"/>
              <a:cs typeface="Georgia"/>
              <a:sym typeface="Georgia"/>
            </a:endParaRPr>
          </a:p>
          <a:p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r>
              <a:rPr lang="en" sz="1733" b="1">
                <a:latin typeface="Georgia"/>
                <a:ea typeface="Georgia"/>
                <a:cs typeface="Georgia"/>
                <a:sym typeface="Georgia"/>
              </a:rPr>
              <a:t>Questions</a:t>
            </a:r>
            <a:endParaRPr sz="1733">
              <a:latin typeface="Georgia"/>
              <a:ea typeface="Georgia"/>
              <a:cs typeface="Georgia"/>
              <a:sym typeface="Georgia"/>
            </a:endParaRPr>
          </a:p>
          <a:p>
            <a:pPr marL="609585" indent="-414856">
              <a:buSzPts val="1300"/>
              <a:buFont typeface="Georgia"/>
              <a:buChar char="●"/>
            </a:pPr>
            <a:r>
              <a:rPr lang="en" sz="1733">
                <a:latin typeface="Georgia"/>
                <a:ea typeface="Georgia"/>
                <a:cs typeface="Georgia"/>
                <a:sym typeface="Georgia"/>
              </a:rPr>
              <a:t>What sources are responsible for high-energy cosmic neutrinos?</a:t>
            </a:r>
            <a:endParaRPr sz="1733">
              <a:latin typeface="Georgia"/>
              <a:ea typeface="Georgia"/>
              <a:cs typeface="Georgia"/>
              <a:sym typeface="Georgia"/>
            </a:endParaRPr>
          </a:p>
          <a:p>
            <a:pPr marL="609585" indent="-414856">
              <a:buSzPts val="1300"/>
              <a:buFont typeface="Georgia"/>
              <a:buChar char="●"/>
            </a:pPr>
            <a:r>
              <a:rPr lang="en" sz="1733">
                <a:latin typeface="Georgia"/>
                <a:ea typeface="Georgia"/>
                <a:cs typeface="Georgia"/>
                <a:sym typeface="Georgia"/>
              </a:rPr>
              <a:t>Is there a population of undetected GeV-faint blazars?</a:t>
            </a:r>
            <a:endParaRPr sz="1733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8" name="Google Shape;318;p41"/>
          <p:cNvSpPr txBox="1"/>
          <p:nvPr/>
        </p:nvSpPr>
        <p:spPr>
          <a:xfrm>
            <a:off x="7081600" y="1184300"/>
            <a:ext cx="4408400" cy="11124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 b="1">
                <a:latin typeface="Georgia"/>
                <a:ea typeface="Georgia"/>
                <a:cs typeface="Georgia"/>
                <a:sym typeface="Georgia"/>
              </a:rPr>
              <a:t>Flaring Blazars and MeV Sources as Tracers for Neutrino Production</a:t>
            </a:r>
            <a:endParaRPr sz="20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9" name="Google Shape;319;p41"/>
          <p:cNvSpPr txBox="1">
            <a:spLocks noGrp="1"/>
          </p:cNvSpPr>
          <p:nvPr>
            <p:ph type="sldNum" idx="12"/>
          </p:nvPr>
        </p:nvSpPr>
        <p:spPr>
          <a:xfrm>
            <a:off x="10938933" y="6217633"/>
            <a:ext cx="11928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21</a:t>
            </a:fld>
            <a:r>
              <a:rPr lang="en"/>
              <a:t>/37</a:t>
            </a:r>
            <a:endParaRPr/>
          </a:p>
        </p:txBody>
      </p:sp>
      <p:sp>
        <p:nvSpPr>
          <p:cNvPr id="320" name="Google Shape;320;p41"/>
          <p:cNvSpPr/>
          <p:nvPr/>
        </p:nvSpPr>
        <p:spPr>
          <a:xfrm>
            <a:off x="984900" y="113267"/>
            <a:ext cx="10368400" cy="793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21" name="Google Shape;321;p41"/>
          <p:cNvSpPr txBox="1">
            <a:spLocks noGrp="1"/>
          </p:cNvSpPr>
          <p:nvPr>
            <p:ph type="title"/>
          </p:nvPr>
        </p:nvSpPr>
        <p:spPr>
          <a:xfrm>
            <a:off x="984900" y="85367"/>
            <a:ext cx="10368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ctr"/>
            <a:r>
              <a:rPr lang="en"/>
              <a:t>Where are the High-Energy Neutrino Sources?</a:t>
            </a:r>
            <a:endParaRPr/>
          </a:p>
        </p:txBody>
      </p:sp>
      <p:pic>
        <p:nvPicPr>
          <p:cNvPr id="322" name="Google Shape;3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134" y="994167"/>
            <a:ext cx="4438549" cy="437266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3" name="Google Shape;323;p41"/>
          <p:cNvSpPr txBox="1"/>
          <p:nvPr/>
        </p:nvSpPr>
        <p:spPr>
          <a:xfrm>
            <a:off x="1300700" y="1213600"/>
            <a:ext cx="2794800" cy="763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latin typeface="Georgia"/>
                <a:ea typeface="Georgia"/>
                <a:cs typeface="Georgia"/>
                <a:sym typeface="Georgia"/>
              </a:rPr>
              <a:t>Detected during a 𝛾-ray flare!</a:t>
            </a:r>
            <a:endParaRPr sz="24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3641133" y="3237300"/>
            <a:ext cx="1850800" cy="6992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1600" b="1">
                <a:latin typeface="Georgia"/>
                <a:ea typeface="Georgia"/>
                <a:cs typeface="Georgia"/>
                <a:sym typeface="Georgia"/>
              </a:rPr>
              <a:t>3𝜎 detection in GeV-faint state</a:t>
            </a:r>
            <a:endParaRPr sz="1600" b="1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1047533" y="5308833"/>
            <a:ext cx="48384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Adapted from: IceCube Collaboration et al. 2018</a:t>
            </a:r>
            <a:endParaRPr sz="16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867200" y="5456100"/>
            <a:ext cx="5002400" cy="12396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 b="1" u="sng">
                <a:latin typeface="Georgia"/>
                <a:ea typeface="Georgia"/>
                <a:cs typeface="Georgia"/>
                <a:sym typeface="Georgia"/>
              </a:rPr>
              <a:t>2FLE Impact:</a:t>
            </a:r>
            <a:r>
              <a:rPr lang="en" sz="2133"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lang="en" sz="2133">
                <a:latin typeface="Georgia"/>
                <a:ea typeface="Georgia"/>
                <a:cs typeface="Georgia"/>
                <a:sym typeface="Georgia"/>
              </a:rPr>
            </a:br>
            <a:r>
              <a:rPr lang="en" sz="2133">
                <a:latin typeface="Georgia"/>
                <a:ea typeface="Georgia"/>
                <a:cs typeface="Georgia"/>
                <a:sym typeface="Georgia"/>
              </a:rPr>
              <a:t>Identify MeV bright sources as potential </a:t>
            </a:r>
            <a:r>
              <a:rPr lang="en" sz="2133" b="1">
                <a:latin typeface="Georgia"/>
                <a:ea typeface="Georgia"/>
                <a:cs typeface="Georgia"/>
                <a:sym typeface="Georgia"/>
              </a:rPr>
              <a:t>neutrino producers</a:t>
            </a:r>
            <a:endParaRPr sz="2133" b="1">
              <a:latin typeface="Georgia"/>
              <a:ea typeface="Georgia"/>
              <a:cs typeface="Georgia"/>
              <a:sym typeface="Georgia"/>
            </a:endParaRPr>
          </a:p>
          <a:p>
            <a:endParaRPr sz="2133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7" name="Google Shape;327;p41"/>
          <p:cNvSpPr/>
          <p:nvPr/>
        </p:nvSpPr>
        <p:spPr>
          <a:xfrm rot="1316564">
            <a:off x="3343870" y="4492431"/>
            <a:ext cx="3192039" cy="1118112"/>
          </a:xfrm>
          <a:prstGeom prst="rect">
            <a:avLst/>
          </a:prstGeom>
          <a:solidFill>
            <a:srgbClr val="FF99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267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Helping answer a current science question</a:t>
            </a:r>
            <a:endParaRPr sz="2267" b="1">
              <a:solidFill>
                <a:srgbClr val="10163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28" name="Google Shape;328;p41"/>
          <p:cNvCxnSpPr/>
          <p:nvPr/>
        </p:nvCxnSpPr>
        <p:spPr>
          <a:xfrm>
            <a:off x="2720300" y="2478200"/>
            <a:ext cx="530400" cy="28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41"/>
          <p:cNvCxnSpPr/>
          <p:nvPr/>
        </p:nvCxnSpPr>
        <p:spPr>
          <a:xfrm>
            <a:off x="4301333" y="1133933"/>
            <a:ext cx="530400" cy="287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0" name="Google Shape;330;p41"/>
          <p:cNvCxnSpPr/>
          <p:nvPr/>
        </p:nvCxnSpPr>
        <p:spPr>
          <a:xfrm rot="10800000">
            <a:off x="5079000" y="1566000"/>
            <a:ext cx="95200" cy="411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1" name="Google Shape;331;p41">
            <a:hlinkClick r:id="rId4"/>
          </p:cNvPr>
          <p:cNvSpPr/>
          <p:nvPr/>
        </p:nvSpPr>
        <p:spPr>
          <a:xfrm>
            <a:off x="0" y="6688667"/>
            <a:ext cx="36248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/>
          <p:nvPr/>
        </p:nvSpPr>
        <p:spPr>
          <a:xfrm>
            <a:off x="2993400" y="271767"/>
            <a:ext cx="6328000" cy="822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56" name="Google Shape;356;p43"/>
          <p:cNvSpPr txBox="1"/>
          <p:nvPr/>
        </p:nvSpPr>
        <p:spPr>
          <a:xfrm>
            <a:off x="2571800" y="274867"/>
            <a:ext cx="7572400" cy="12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/>
            <a:r>
              <a:rPr lang="en" sz="333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New Census of the MeV Sky</a:t>
            </a:r>
            <a:endParaRPr sz="333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57" name="Google Shape;357;p43"/>
          <p:cNvSpPr txBox="1">
            <a:spLocks noGrp="1"/>
          </p:cNvSpPr>
          <p:nvPr>
            <p:ph type="sldNum" idx="12"/>
          </p:nvPr>
        </p:nvSpPr>
        <p:spPr>
          <a:xfrm>
            <a:off x="10938933" y="6217633"/>
            <a:ext cx="11928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22</a:t>
            </a:fld>
            <a:r>
              <a:rPr lang="en"/>
              <a:t>/37</a:t>
            </a:r>
            <a:endParaRPr/>
          </a:p>
        </p:txBody>
      </p:sp>
      <p:sp>
        <p:nvSpPr>
          <p:cNvPr id="358" name="Google Shape;358;p43"/>
          <p:cNvSpPr/>
          <p:nvPr/>
        </p:nvSpPr>
        <p:spPr>
          <a:xfrm>
            <a:off x="593200" y="1358033"/>
            <a:ext cx="11045200" cy="12612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359" name="Google Shape;359;p43"/>
          <p:cNvSpPr txBox="1"/>
          <p:nvPr/>
        </p:nvSpPr>
        <p:spPr>
          <a:xfrm>
            <a:off x="593200" y="1346184"/>
            <a:ext cx="10959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algn="ctr"/>
            <a:r>
              <a:rPr lang="en" sz="30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Produce a </a:t>
            </a:r>
            <a:r>
              <a:rPr lang="en" sz="3067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Fermi</a:t>
            </a:r>
            <a:r>
              <a:rPr lang="en" sz="30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-LAT Low Energy Catalog to </a:t>
            </a:r>
            <a:r>
              <a:rPr lang="en" sz="3067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bridge the MeV gap</a:t>
            </a:r>
            <a:r>
              <a:rPr lang="en" sz="3067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by pushing the instrument to its limit </a:t>
            </a:r>
            <a:endParaRPr sz="3067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0" name="Google Shape;36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801" y="3127233"/>
            <a:ext cx="7001999" cy="36772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1" name="Google Shape;361;p43"/>
          <p:cNvSpPr/>
          <p:nvPr/>
        </p:nvSpPr>
        <p:spPr>
          <a:xfrm>
            <a:off x="5312533" y="3342933"/>
            <a:ext cx="462400" cy="2902000"/>
          </a:xfrm>
          <a:prstGeom prst="rect">
            <a:avLst/>
          </a:prstGeom>
          <a:noFill/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362" name="Google Shape;362;p43"/>
          <p:cNvCxnSpPr/>
          <p:nvPr/>
        </p:nvCxnSpPr>
        <p:spPr>
          <a:xfrm rot="10800000">
            <a:off x="5366267" y="4544667"/>
            <a:ext cx="179600" cy="212000"/>
          </a:xfrm>
          <a:prstGeom prst="straightConnector1">
            <a:avLst/>
          </a:prstGeom>
          <a:noFill/>
          <a:ln w="19050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3"/>
          <p:cNvCxnSpPr/>
          <p:nvPr/>
        </p:nvCxnSpPr>
        <p:spPr>
          <a:xfrm rot="10800000">
            <a:off x="5342800" y="4239233"/>
            <a:ext cx="134400" cy="194800"/>
          </a:xfrm>
          <a:prstGeom prst="straightConnector1">
            <a:avLst/>
          </a:prstGeom>
          <a:noFill/>
          <a:ln w="19050" cap="flat" cmpd="sng">
            <a:solidFill>
              <a:srgbClr val="7F6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43"/>
          <p:cNvSpPr txBox="1"/>
          <p:nvPr/>
        </p:nvSpPr>
        <p:spPr>
          <a:xfrm>
            <a:off x="3103533" y="3898633"/>
            <a:ext cx="2102000" cy="8760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>
                <a:latin typeface="Georgia"/>
                <a:ea typeface="Georgia"/>
                <a:cs typeface="Georgia"/>
                <a:sym typeface="Georgia"/>
              </a:rPr>
              <a:t>20 - 200 MeV Catalog</a:t>
            </a:r>
            <a:endParaRPr sz="24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65" name="Google Shape;365;p43"/>
          <p:cNvSpPr/>
          <p:nvPr/>
        </p:nvSpPr>
        <p:spPr>
          <a:xfrm>
            <a:off x="1975000" y="3988633"/>
            <a:ext cx="8867600" cy="19544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indent="-440256">
              <a:buSzPts val="1600"/>
              <a:buFont typeface="Georgia"/>
              <a:buAutoNum type="arabicPeriod"/>
            </a:pPr>
            <a:r>
              <a:rPr lang="en" sz="2133" b="1">
                <a:latin typeface="Georgia"/>
                <a:ea typeface="Georgia"/>
                <a:cs typeface="Georgia"/>
                <a:sym typeface="Georgia"/>
              </a:rPr>
              <a:t>Pave the way for COSI and future MeV missions</a:t>
            </a:r>
            <a:endParaRPr sz="2133" b="1">
              <a:latin typeface="Georgia"/>
              <a:ea typeface="Georgia"/>
              <a:cs typeface="Georgia"/>
              <a:sym typeface="Georgia"/>
            </a:endParaRPr>
          </a:p>
          <a:p>
            <a:pPr marL="609585" indent="-440256">
              <a:buSzPts val="1600"/>
              <a:buFont typeface="Georgia"/>
              <a:buAutoNum type="arabicPeriod"/>
            </a:pPr>
            <a:r>
              <a:rPr lang="en" sz="2133" b="1">
                <a:latin typeface="Georgia"/>
                <a:ea typeface="Georgia"/>
                <a:cs typeface="Georgia"/>
                <a:sym typeface="Georgia"/>
              </a:rPr>
              <a:t>Identify MeV blazars for future studies </a:t>
            </a:r>
            <a:endParaRPr sz="2133" b="1">
              <a:latin typeface="Georgia"/>
              <a:ea typeface="Georgia"/>
              <a:cs typeface="Georgia"/>
              <a:sym typeface="Georgia"/>
            </a:endParaRPr>
          </a:p>
          <a:p>
            <a:pPr marL="609585" indent="-440256">
              <a:buSzPts val="1600"/>
              <a:buFont typeface="Georgia"/>
              <a:buAutoNum type="arabicPeriod"/>
            </a:pPr>
            <a:r>
              <a:rPr lang="en" sz="2133" b="1">
                <a:latin typeface="Georgia"/>
                <a:ea typeface="Georgia"/>
                <a:cs typeface="Georgia"/>
                <a:sym typeface="Georgia"/>
              </a:rPr>
              <a:t>Flag potential neutrino emitters</a:t>
            </a:r>
            <a:endParaRPr sz="2133" b="1">
              <a:latin typeface="Georgia"/>
              <a:ea typeface="Georgia"/>
              <a:cs typeface="Georgia"/>
              <a:sym typeface="Georgia"/>
            </a:endParaRPr>
          </a:p>
          <a:p>
            <a:pPr marL="609585" indent="-440256">
              <a:buSzPts val="1600"/>
              <a:buFont typeface="Georgia"/>
              <a:buAutoNum type="arabicPeriod"/>
            </a:pPr>
            <a:r>
              <a:rPr lang="en" sz="2133" b="1">
                <a:latin typeface="Georgia"/>
                <a:ea typeface="Georgia"/>
                <a:cs typeface="Georgia"/>
                <a:sym typeface="Georgia"/>
              </a:rPr>
              <a:t>Analyze MeV spectra of SNR for identifying pion bumps</a:t>
            </a:r>
            <a:endParaRPr sz="2133" b="1">
              <a:latin typeface="Georgia"/>
              <a:ea typeface="Georgia"/>
              <a:cs typeface="Georgia"/>
              <a:sym typeface="Georgia"/>
            </a:endParaRPr>
          </a:p>
          <a:p>
            <a:pPr marL="609585" indent="-440256">
              <a:buSzPts val="1600"/>
              <a:buFont typeface="Georgia"/>
              <a:buAutoNum type="arabicPeriod"/>
            </a:pPr>
            <a:r>
              <a:rPr lang="en" sz="2133" b="1">
                <a:latin typeface="Georgia"/>
                <a:ea typeface="Georgia"/>
                <a:cs typeface="Georgia"/>
                <a:sym typeface="Georgia"/>
              </a:rPr>
              <a:t>Unknown unknowns!</a:t>
            </a:r>
            <a:endParaRPr sz="2133" b="1"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366" name="Google Shape;366;p43"/>
          <p:cNvCxnSpPr>
            <a:stCxn id="358" idx="2"/>
          </p:cNvCxnSpPr>
          <p:nvPr/>
        </p:nvCxnSpPr>
        <p:spPr>
          <a:xfrm flipH="1">
            <a:off x="6112200" y="2619233"/>
            <a:ext cx="3600" cy="138600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7" name="Google Shape;367;p43">
            <a:hlinkClick r:id="rId4"/>
          </p:cNvPr>
          <p:cNvSpPr/>
          <p:nvPr/>
        </p:nvSpPr>
        <p:spPr>
          <a:xfrm>
            <a:off x="0" y="6688667"/>
            <a:ext cx="4283600" cy="16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Touches and Follow Up Work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7A9D231-8B07-4905-A0D3-A53B14849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Unassociated sources</a:t>
            </a:r>
          </a:p>
          <a:p>
            <a:pPr lvl="1"/>
            <a:r>
              <a:rPr lang="en-US" dirty="0"/>
              <a:t>4FGL typically assumes these to be BL Lacs</a:t>
            </a:r>
          </a:p>
          <a:p>
            <a:pPr lvl="1"/>
            <a:r>
              <a:rPr lang="en-US" dirty="0"/>
              <a:t>Multiwavelength Machine Learning Predictions (Issue: smaller data set)</a:t>
            </a:r>
          </a:p>
          <a:p>
            <a:pPr lvl="1"/>
            <a:r>
              <a:rPr lang="en-US" dirty="0"/>
              <a:t>X-ray follow-up for counterpart identification</a:t>
            </a:r>
          </a:p>
          <a:p>
            <a:pPr lvl="2"/>
            <a:r>
              <a:rPr lang="en-US" dirty="0"/>
              <a:t>High-z MeV blazar</a:t>
            </a:r>
          </a:p>
          <a:p>
            <a:pPr lvl="2"/>
            <a:r>
              <a:rPr lang="en-US" dirty="0"/>
              <a:t>New source type?</a:t>
            </a:r>
          </a:p>
          <a:p>
            <a:r>
              <a:rPr lang="en-US" dirty="0"/>
              <a:t>COSI detection predictions</a:t>
            </a:r>
          </a:p>
          <a:p>
            <a:r>
              <a:rPr lang="en-US" dirty="0"/>
              <a:t>Model constraints from 20-200 MeV band</a:t>
            </a:r>
          </a:p>
        </p:txBody>
      </p:sp>
    </p:spTree>
    <p:extLst>
      <p:ext uri="{BB962C8B-B14F-4D97-AF65-F5344CB8AC3E}">
        <p14:creationId xmlns:p14="http://schemas.microsoft.com/office/powerpoint/2010/main" val="1180552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1" name="Content Placeholder 10" descr="A close-up of a computer screen&#10;&#10;Description automatically generated">
            <a:extLst>
              <a:ext uri="{FF2B5EF4-FFF2-40B4-BE49-F238E27FC236}">
                <a16:creationId xmlns:a16="http://schemas.microsoft.com/office/drawing/2014/main" id="{CBD1F7A2-2AC7-9103-2273-DE0FF2EAC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461" y="1017588"/>
            <a:ext cx="8907078" cy="5303837"/>
          </a:xfrm>
        </p:spPr>
      </p:pic>
    </p:spTree>
    <p:extLst>
      <p:ext uri="{BB962C8B-B14F-4D97-AF65-F5344CB8AC3E}">
        <p14:creationId xmlns:p14="http://schemas.microsoft.com/office/powerpoint/2010/main" val="404480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3F85-59DC-2C91-2EB7-C8B2A7B96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1 SED to show the example of the curve/data with/without MeV data and previous fits from 4FGL or 3FHL,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193ECF-3D8F-2EC2-A8E6-D40C4911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27" y="1510940"/>
            <a:ext cx="6244431" cy="474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314FD9E-9A9B-F670-ECCD-8F2340ED4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0" y="1759087"/>
            <a:ext cx="5658417" cy="424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040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E1441EA-A64B-24C8-E626-AF5F6F4D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Cooler things?</a:t>
            </a:r>
          </a:p>
          <a:p>
            <a:pPr marL="457200" lvl="1" indent="0">
              <a:buNone/>
            </a:pPr>
            <a:r>
              <a:rPr lang="en-US" b="1" dirty="0"/>
              <a:t>Transient Source Catalogs </a:t>
            </a:r>
          </a:p>
          <a:p>
            <a:pPr lvl="1"/>
            <a:r>
              <a:rPr lang="en-US" dirty="0"/>
              <a:t>1 2FAV source: 2FAV J1634+38.9</a:t>
            </a:r>
          </a:p>
          <a:p>
            <a:pPr lvl="1"/>
            <a:r>
              <a:rPr lang="en-US" dirty="0"/>
              <a:t>3 1FLT sources: 1FLT J0855-1233, 1FLT J1022-3140, 1FLT J1202-2144</a:t>
            </a:r>
          </a:p>
          <a:p>
            <a:pPr lvl="1"/>
            <a:r>
              <a:rPr lang="en-US" dirty="0"/>
              <a:t>2 non-repeating Chime FRB sources (FRB20181119E, FRB20190420C)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47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2" name="Content Placeholder 11" descr="A map of the earth&#10;&#10;Description automatically generated">
            <a:extLst>
              <a:ext uri="{FF2B5EF4-FFF2-40B4-BE49-F238E27FC236}">
                <a16:creationId xmlns:a16="http://schemas.microsoft.com/office/drawing/2014/main" id="{F5775CC3-B743-4ED2-8EAD-57BB91CC5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461" y="1017588"/>
            <a:ext cx="8907078" cy="5303837"/>
          </a:xfrm>
        </p:spPr>
      </p:pic>
    </p:spTree>
    <p:extLst>
      <p:ext uri="{BB962C8B-B14F-4D97-AF65-F5344CB8AC3E}">
        <p14:creationId xmlns:p14="http://schemas.microsoft.com/office/powerpoint/2010/main" val="63365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/>
        </p:nvSpPr>
        <p:spPr>
          <a:xfrm>
            <a:off x="-444500" y="0"/>
            <a:ext cx="12839699" cy="702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pic>
        <p:nvPicPr>
          <p:cNvPr id="250" name="Google Shape;250;p38"/>
          <p:cNvPicPr preferRelativeResize="0"/>
          <p:nvPr/>
        </p:nvPicPr>
        <p:blipFill rotWithShape="1">
          <a:blip r:embed="rId3">
            <a:alphaModFix/>
          </a:blip>
          <a:srcRect l="27803"/>
          <a:stretch/>
        </p:blipFill>
        <p:spPr>
          <a:xfrm>
            <a:off x="0" y="369166"/>
            <a:ext cx="3699400" cy="30221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38"/>
          <p:cNvGrpSpPr/>
          <p:nvPr/>
        </p:nvGrpSpPr>
        <p:grpSpPr>
          <a:xfrm>
            <a:off x="562695" y="1292773"/>
            <a:ext cx="1766633" cy="1028771"/>
            <a:chOff x="3629000" y="1542810"/>
            <a:chExt cx="3152451" cy="1750800"/>
          </a:xfrm>
        </p:grpSpPr>
        <p:cxnSp>
          <p:nvCxnSpPr>
            <p:cNvPr id="252" name="Google Shape;252;p38"/>
            <p:cNvCxnSpPr/>
            <p:nvPr/>
          </p:nvCxnSpPr>
          <p:spPr>
            <a:xfrm flipH="1">
              <a:off x="4001951" y="1542810"/>
              <a:ext cx="2779500" cy="1750800"/>
            </a:xfrm>
            <a:prstGeom prst="straightConnector1">
              <a:avLst/>
            </a:pr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3" name="Google Shape;253;p38"/>
            <p:cNvSpPr/>
            <p:nvPr/>
          </p:nvSpPr>
          <p:spPr>
            <a:xfrm>
              <a:off x="4675775" y="2351900"/>
              <a:ext cx="237375" cy="336300"/>
            </a:xfrm>
            <a:custGeom>
              <a:avLst/>
              <a:gdLst/>
              <a:ahLst/>
              <a:cxnLst/>
              <a:rect l="l" t="t" r="r" b="b"/>
              <a:pathLst>
                <a:path w="9495" h="13452" extrusionOk="0">
                  <a:moveTo>
                    <a:pt x="9495" y="13452"/>
                  </a:moveTo>
                  <a:cubicBezTo>
                    <a:pt x="8142" y="12793"/>
                    <a:pt x="2959" y="11741"/>
                    <a:pt x="1376" y="9499"/>
                  </a:cubicBezTo>
                  <a:cubicBezTo>
                    <a:pt x="-206" y="7257"/>
                    <a:pt x="229" y="1583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1C23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2400"/>
            </a:p>
          </p:txBody>
        </p:sp>
        <p:cxnSp>
          <p:nvCxnSpPr>
            <p:cNvPr id="254" name="Google Shape;254;p38"/>
            <p:cNvCxnSpPr/>
            <p:nvPr/>
          </p:nvCxnSpPr>
          <p:spPr>
            <a:xfrm flipH="1">
              <a:off x="3629000" y="1549753"/>
              <a:ext cx="3135600" cy="1197000"/>
            </a:xfrm>
            <a:prstGeom prst="straightConnector1">
              <a:avLst/>
            </a:prstGeom>
            <a:noFill/>
            <a:ln w="38100" cap="flat" cmpd="sng">
              <a:solidFill>
                <a:srgbClr val="E066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255" name="Google Shape;255;p38"/>
          <p:cNvPicPr preferRelativeResize="0"/>
          <p:nvPr/>
        </p:nvPicPr>
        <p:blipFill rotWithShape="1">
          <a:blip r:embed="rId4">
            <a:alphaModFix/>
          </a:blip>
          <a:srcRect l="-10631" t="-37703"/>
          <a:stretch/>
        </p:blipFill>
        <p:spPr>
          <a:xfrm>
            <a:off x="-10" y="-14115"/>
            <a:ext cx="2002325" cy="46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91667" y="77969"/>
            <a:ext cx="3429431" cy="342943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8"/>
          <p:cNvSpPr/>
          <p:nvPr/>
        </p:nvSpPr>
        <p:spPr>
          <a:xfrm>
            <a:off x="8454100" y="3903867"/>
            <a:ext cx="3264400" cy="2528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3000" y="4033756"/>
            <a:ext cx="3385733" cy="270794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8"/>
          <p:cNvSpPr txBox="1">
            <a:spLocks noGrp="1"/>
          </p:cNvSpPr>
          <p:nvPr>
            <p:ph type="ctrTitle"/>
          </p:nvPr>
        </p:nvSpPr>
        <p:spPr>
          <a:xfrm>
            <a:off x="5926995" y="4256977"/>
            <a:ext cx="1629600" cy="4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n" sz="1200"/>
              <a:t>High Mass binaries (HMB)</a:t>
            </a:r>
            <a:endParaRPr sz="1200"/>
          </a:p>
        </p:txBody>
      </p:sp>
      <p:sp>
        <p:nvSpPr>
          <p:cNvPr id="260" name="Google Shape;260;p38"/>
          <p:cNvSpPr txBox="1"/>
          <p:nvPr/>
        </p:nvSpPr>
        <p:spPr>
          <a:xfrm>
            <a:off x="2141873" y="2412559"/>
            <a:ext cx="1273200" cy="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 dirty="0">
                <a:solidFill>
                  <a:schemeClr val="lt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Blazars</a:t>
            </a:r>
            <a:endParaRPr sz="1600" dirty="0">
              <a:solidFill>
                <a:schemeClr val="lt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261" name="Google Shape;261;p38"/>
          <p:cNvSpPr txBox="1"/>
          <p:nvPr/>
        </p:nvSpPr>
        <p:spPr>
          <a:xfrm>
            <a:off x="8605867" y="3119034"/>
            <a:ext cx="1704800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933" dirty="0">
                <a:solidFill>
                  <a:srgbClr val="DBE0E7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Credit: Hubble</a:t>
            </a:r>
            <a:endParaRPr sz="933" dirty="0">
              <a:solidFill>
                <a:srgbClr val="DBE0E7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262" name="Google Shape;262;p38"/>
          <p:cNvSpPr txBox="1"/>
          <p:nvPr/>
        </p:nvSpPr>
        <p:spPr>
          <a:xfrm>
            <a:off x="8605873" y="77959"/>
            <a:ext cx="1273200" cy="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1600" dirty="0">
                <a:solidFill>
                  <a:schemeClr val="lt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Pulsars</a:t>
            </a:r>
            <a:endParaRPr sz="1600" dirty="0">
              <a:solidFill>
                <a:schemeClr val="lt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8591667" y="3916067"/>
            <a:ext cx="2760800" cy="250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66" b="1">
                <a:solidFill>
                  <a:srgbClr val="FDBA41"/>
                </a:solidFill>
                <a:latin typeface="Zilla Slab"/>
                <a:ea typeface="Zilla Slab"/>
                <a:cs typeface="Zilla Slab"/>
                <a:sym typeface="Zilla Slab"/>
              </a:rPr>
              <a:t>?</a:t>
            </a:r>
            <a:endParaRPr sz="14666" b="1">
              <a:solidFill>
                <a:srgbClr val="FDBA4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5926995" y="4256977"/>
            <a:ext cx="16296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1200" dirty="0">
                <a:solidFill>
                  <a:schemeClr val="lt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Low Mass binaries (LMB)</a:t>
            </a:r>
            <a:endParaRPr sz="1200" dirty="0">
              <a:solidFill>
                <a:schemeClr val="lt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265" name="Google Shape;265;p38"/>
          <p:cNvSpPr txBox="1"/>
          <p:nvPr/>
        </p:nvSpPr>
        <p:spPr>
          <a:xfrm>
            <a:off x="3825745" y="6333131"/>
            <a:ext cx="1225600" cy="53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933" dirty="0">
                <a:solidFill>
                  <a:srgbClr val="DBE0E7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Credit: NASA-ESA</a:t>
            </a:r>
            <a:endParaRPr sz="933" dirty="0">
              <a:solidFill>
                <a:srgbClr val="DBE0E7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266" name="Google Shape;26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634" y="3481601"/>
            <a:ext cx="2465431" cy="274763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8"/>
          <p:cNvSpPr txBox="1"/>
          <p:nvPr/>
        </p:nvSpPr>
        <p:spPr>
          <a:xfrm>
            <a:off x="1874479" y="5839231"/>
            <a:ext cx="1225600" cy="38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/>
            <a:r>
              <a:rPr lang="en" sz="933" dirty="0">
                <a:solidFill>
                  <a:srgbClr val="DBE0E7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Credit: Hubble</a:t>
            </a:r>
            <a:endParaRPr sz="933" dirty="0">
              <a:solidFill>
                <a:srgbClr val="DBE0E7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268" name="Google Shape;268;p38"/>
          <p:cNvSpPr txBox="1"/>
          <p:nvPr/>
        </p:nvSpPr>
        <p:spPr>
          <a:xfrm>
            <a:off x="634628" y="3509044"/>
            <a:ext cx="1629600" cy="4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1200" dirty="0">
                <a:solidFill>
                  <a:schemeClr val="lt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Supernova Remnants (SNRs)</a:t>
            </a:r>
            <a:endParaRPr sz="1200" dirty="0">
              <a:solidFill>
                <a:schemeClr val="lt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269" name="Google Shape;269;p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3</a:t>
            </a:fld>
            <a:endParaRPr sz="2267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3699400" y="918496"/>
            <a:ext cx="4870033" cy="143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3867" b="1" dirty="0">
                <a:solidFill>
                  <a:srgbClr val="CC0000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The Gamma-ray Sky</a:t>
            </a:r>
            <a:endParaRPr sz="3867" b="1" dirty="0">
              <a:solidFill>
                <a:srgbClr val="CC0000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271" name="Google Shape;271;p38"/>
          <p:cNvSpPr txBox="1"/>
          <p:nvPr/>
        </p:nvSpPr>
        <p:spPr>
          <a:xfrm rot="-626129">
            <a:off x="578405" y="1786182"/>
            <a:ext cx="596263" cy="359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600" dirty="0" err="1"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rPr>
              <a:t>θ</a:t>
            </a:r>
            <a:r>
              <a:rPr lang="en" sz="1600" baseline="-25000" dirty="0" err="1"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rPr>
              <a:t>V</a:t>
            </a:r>
            <a:endParaRPr sz="1600" baseline="-25000" dirty="0">
              <a:solidFill>
                <a:srgbClr val="F1C23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3" name="Google Shape;211;p35">
            <a:extLst>
              <a:ext uri="{FF2B5EF4-FFF2-40B4-BE49-F238E27FC236}">
                <a16:creationId xmlns:a16="http://schemas.microsoft.com/office/drawing/2014/main" id="{D959C221-B0A9-A3EC-6101-AE5ECB0329B9}"/>
              </a:ext>
            </a:extLst>
          </p:cNvPr>
          <p:cNvSpPr txBox="1"/>
          <p:nvPr/>
        </p:nvSpPr>
        <p:spPr>
          <a:xfrm>
            <a:off x="3245617" y="2432774"/>
            <a:ext cx="6212650" cy="157153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u="sng" dirty="0"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2FLE Impact: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133" dirty="0"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Constrain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133" dirty="0"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Contribute to high-z population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133" dirty="0"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Potentially discover new types of sources</a:t>
            </a:r>
            <a:endParaRPr sz="2133" dirty="0"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36F0C-0146-9F25-0078-0B6A146D8F3C}"/>
              </a:ext>
            </a:extLst>
          </p:cNvPr>
          <p:cNvSpPr txBox="1">
            <a:spLocks/>
          </p:cNvSpPr>
          <p:nvPr/>
        </p:nvSpPr>
        <p:spPr>
          <a:xfrm>
            <a:off x="10930510" y="6578612"/>
            <a:ext cx="1261490" cy="2454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31818-B922-EF46-953F-E0BE627B7EBD}" type="slidenum">
              <a:rPr lang="en-US" sz="1200" smtClean="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1FLE vs. 2FLE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3F85-59DC-2C91-2EB7-C8B2A7B96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2357716" y="5074872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9" name="Google Shape;76;p16">
            <a:extLst>
              <a:ext uri="{FF2B5EF4-FFF2-40B4-BE49-F238E27FC236}">
                <a16:creationId xmlns:a16="http://schemas.microsoft.com/office/drawing/2014/main" id="{89026524-5BB7-FA34-0FBC-16942A1241F5}"/>
              </a:ext>
            </a:extLst>
          </p:cNvPr>
          <p:cNvSpPr txBox="1"/>
          <p:nvPr/>
        </p:nvSpPr>
        <p:spPr>
          <a:xfrm>
            <a:off x="5982286" y="1209956"/>
            <a:ext cx="5250105" cy="455505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2000" b="1" dirty="0">
                <a:solidFill>
                  <a:srgbClr val="08126C"/>
                </a:solidFill>
                <a:latin typeface="Palatino Linotype" panose="02040502050505030304" pitchFamily="18" charset="0"/>
                <a:ea typeface="EB Garamond"/>
                <a:cs typeface="EB Garamond"/>
                <a:sym typeface="EB Garamond"/>
              </a:rPr>
              <a:t>   2FLE Analysis – Maximum Likelihood Algorithm</a:t>
            </a:r>
            <a:endParaRPr sz="14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b="1" dirty="0">
                <a:solidFill>
                  <a:srgbClr val="101631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E = [20, 200] MeV</a:t>
            </a: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-US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Time coverage - </a:t>
            </a:r>
            <a:r>
              <a:rPr lang="en-US" sz="1600" b="1" dirty="0">
                <a:solidFill>
                  <a:srgbClr val="101631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14 years</a:t>
            </a:r>
          </a:p>
          <a:p>
            <a:pPr marL="1219170" lvl="1" indent="-440256">
              <a:buClr>
                <a:srgbClr val="101631"/>
              </a:buClr>
              <a:buSzPts val="1600"/>
              <a:buFont typeface="EB Garamond Medium"/>
              <a:buChar char="➢"/>
            </a:pPr>
            <a:r>
              <a:rPr lang="en-US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GRBs and Solar flares cut (matches 4FGL-DR4)</a:t>
            </a:r>
            <a:endParaRPr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Event type = PSF3 (32)</a:t>
            </a:r>
            <a:endParaRPr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Event Class = P8R3 Source (128)</a:t>
            </a: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-US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Galactic diffuse model - gll_iem_v07 </a:t>
            </a: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Isotropic emission - iso_P8R3_SOURCE_v3_PSF3_v1</a:t>
            </a: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-US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Sun (Disk + IC) and Moon Models</a:t>
            </a:r>
            <a:endParaRPr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b="1" dirty="0">
                <a:solidFill>
                  <a:srgbClr val="101631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Starting catalog = </a:t>
            </a:r>
            <a:r>
              <a:rPr lang="en-US" sz="1600" b="1" dirty="0">
                <a:solidFill>
                  <a:srgbClr val="101631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4FGL-DR4 </a:t>
            </a:r>
            <a:r>
              <a:rPr lang="en-US" sz="1600" b="1" u="sng" dirty="0">
                <a:solidFill>
                  <a:srgbClr val="101631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extended</a:t>
            </a:r>
            <a:r>
              <a:rPr lang="en-US" sz="1600" b="1" dirty="0">
                <a:solidFill>
                  <a:srgbClr val="101631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 sources</a:t>
            </a:r>
            <a:r>
              <a:rPr lang="en-US" sz="1600" dirty="0">
                <a:solidFill>
                  <a:srgbClr val="101631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 </a:t>
            </a:r>
            <a:endParaRPr sz="1600" b="1" dirty="0">
              <a:solidFill>
                <a:srgbClr val="101631"/>
              </a:solidFill>
              <a:highlight>
                <a:srgbClr val="FFFF00"/>
              </a:highlight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ROI width = 20</a:t>
            </a:r>
            <a:r>
              <a:rPr lang="en" sz="1600" baseline="300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o</a:t>
            </a: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 (All ROIs - 265)</a:t>
            </a:r>
            <a:endParaRPr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 err="1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zmax</a:t>
            </a: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 = 80</a:t>
            </a:r>
            <a:r>
              <a:rPr lang="en" sz="1600" baseline="300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o </a:t>
            </a:r>
            <a:endParaRPr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IRF: P8R3_SOURCE_V3</a:t>
            </a:r>
            <a:endParaRPr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b="1" dirty="0">
                <a:solidFill>
                  <a:srgbClr val="101631"/>
                </a:solidFill>
                <a:highlight>
                  <a:srgbClr val="FFFF00"/>
                </a:highlight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Weighted Likelihoods</a:t>
            </a:r>
            <a:endParaRPr sz="1600" b="1" dirty="0">
              <a:solidFill>
                <a:srgbClr val="101631"/>
              </a:solidFill>
              <a:highlight>
                <a:srgbClr val="FFFF00"/>
              </a:highlight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</p:txBody>
      </p:sp>
      <p:sp>
        <p:nvSpPr>
          <p:cNvPr id="10" name="Google Shape;76;p16">
            <a:extLst>
              <a:ext uri="{FF2B5EF4-FFF2-40B4-BE49-F238E27FC236}">
                <a16:creationId xmlns:a16="http://schemas.microsoft.com/office/drawing/2014/main" id="{7838C4D7-323B-BE09-FA64-E57EBA3740F2}"/>
              </a:ext>
            </a:extLst>
          </p:cNvPr>
          <p:cNvSpPr txBox="1"/>
          <p:nvPr/>
        </p:nvSpPr>
        <p:spPr>
          <a:xfrm>
            <a:off x="967043" y="2044025"/>
            <a:ext cx="4886400" cy="227750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000" b="1" dirty="0">
                <a:solidFill>
                  <a:srgbClr val="08126C"/>
                </a:solidFill>
                <a:latin typeface="Palatino Linotype" panose="02040502050505030304" pitchFamily="18" charset="0"/>
                <a:ea typeface="EB Garamond"/>
                <a:cs typeface="EB Garamond"/>
                <a:sym typeface="EB Garamond"/>
              </a:rPr>
              <a:t>   1FLE Analysis - </a:t>
            </a:r>
            <a:r>
              <a:rPr lang="en" sz="2000" b="1" dirty="0" err="1">
                <a:solidFill>
                  <a:srgbClr val="08126C"/>
                </a:solidFill>
                <a:latin typeface="Palatino Linotype" panose="02040502050505030304" pitchFamily="18" charset="0"/>
                <a:ea typeface="EB Garamond"/>
                <a:cs typeface="EB Garamond"/>
                <a:sym typeface="EB Garamond"/>
              </a:rPr>
              <a:t>PGWave</a:t>
            </a:r>
            <a:endParaRPr sz="14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b="1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E = [31.6, 100] MeV</a:t>
            </a: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-US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Time coverage – </a:t>
            </a:r>
            <a:r>
              <a:rPr lang="en-US" sz="1600" b="1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8.7 years</a:t>
            </a:r>
            <a:endParaRPr sz="1600" b="1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Event type = PSF3 (32)</a:t>
            </a:r>
            <a:endParaRPr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Event Class = P8R3 Source (128)</a:t>
            </a:r>
            <a:endParaRPr lang="en"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Starting catalog = NONE</a:t>
            </a:r>
            <a:endParaRPr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ROI width = 180</a:t>
            </a:r>
            <a:r>
              <a:rPr lang="en" sz="1600" baseline="300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o</a:t>
            </a: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 x 90</a:t>
            </a:r>
            <a:r>
              <a:rPr lang="en" sz="1600" baseline="300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o</a:t>
            </a: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 (12 ROIs)</a:t>
            </a:r>
            <a:endParaRPr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  <a:p>
            <a:pPr marL="609585" indent="-440256">
              <a:buClr>
                <a:srgbClr val="101631"/>
              </a:buClr>
              <a:buSzPts val="1600"/>
              <a:buFont typeface="EB Garamond Medium"/>
              <a:buChar char="❖"/>
            </a:pPr>
            <a:r>
              <a:rPr lang="en" sz="1600" dirty="0">
                <a:solidFill>
                  <a:srgbClr val="101631"/>
                </a:solidFill>
                <a:latin typeface="Palatino Linotype" panose="02040502050505030304" pitchFamily="18" charset="0"/>
                <a:ea typeface="EB Garamond Medium"/>
                <a:cs typeface="EB Garamond Medium"/>
                <a:sym typeface="EB Garamond Medium"/>
              </a:rPr>
              <a:t>IRF: P8R2_SOURCE_V6</a:t>
            </a:r>
            <a:endParaRPr sz="1600" dirty="0">
              <a:solidFill>
                <a:srgbClr val="101631"/>
              </a:solidFill>
              <a:latin typeface="Palatino Linotype" panose="02040502050505030304" pitchFamily="18" charset="0"/>
              <a:ea typeface="EB Garamond Medium"/>
              <a:cs typeface="EB Garamond Medium"/>
              <a:sym typeface="EB Garamo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3341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0"/>
          <p:cNvSpPr txBox="1"/>
          <p:nvPr/>
        </p:nvSpPr>
        <p:spPr>
          <a:xfrm>
            <a:off x="1" y="-637"/>
            <a:ext cx="12191999" cy="68586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pic>
        <p:nvPicPr>
          <p:cNvPr id="484" name="Google Shape;48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"/>
            <a:ext cx="5367911" cy="28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3101" y="0"/>
            <a:ext cx="4928900" cy="2908168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0"/>
          <p:cNvSpPr/>
          <p:nvPr/>
        </p:nvSpPr>
        <p:spPr>
          <a:xfrm>
            <a:off x="879884" y="2766500"/>
            <a:ext cx="3572400" cy="10216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COMPTEL (1-30 MeV)</a:t>
            </a:r>
            <a:endParaRPr sz="2400" b="1" dirty="0"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pPr algn="ctr"/>
            <a:r>
              <a:rPr lang="en" sz="2400" b="1" dirty="0"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32 steady sources</a:t>
            </a:r>
            <a:endParaRPr sz="2400" b="1" dirty="0"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pPr algn="ctr"/>
            <a:r>
              <a:rPr lang="en" sz="2400" b="1" dirty="0"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68 total sources</a:t>
            </a:r>
            <a:endParaRPr sz="2400" b="1" dirty="0"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487" name="Google Shape;487;p50"/>
          <p:cNvSpPr/>
          <p:nvPr/>
        </p:nvSpPr>
        <p:spPr>
          <a:xfrm>
            <a:off x="8062067" y="2868100"/>
            <a:ext cx="3572400" cy="12848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1FLE (30 - 100 MeV)</a:t>
            </a:r>
            <a:endParaRPr sz="2400" b="1" dirty="0"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pPr algn="ctr"/>
            <a:r>
              <a:rPr lang="en" sz="2400" b="1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126 sources at &gt; 5σ</a:t>
            </a:r>
            <a:endParaRPr sz="2400" b="1" dirty="0">
              <a:solidFill>
                <a:srgbClr val="10163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pPr algn="ctr"/>
            <a:r>
              <a:rPr lang="en" sz="2400" b="1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5% Unassociated</a:t>
            </a:r>
            <a:endParaRPr sz="2400" b="1" dirty="0">
              <a:solidFill>
                <a:srgbClr val="10163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488" name="Google Shape;48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1767" y="2421767"/>
            <a:ext cx="5557200" cy="4202267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50"/>
          <p:cNvSpPr txBox="1"/>
          <p:nvPr/>
        </p:nvSpPr>
        <p:spPr>
          <a:xfrm>
            <a:off x="4272633" y="-73800"/>
            <a:ext cx="18656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Schoenfelder (2000)</a:t>
            </a:r>
            <a:endParaRPr sz="1333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0" name="Google Shape;490;p50"/>
          <p:cNvSpPr txBox="1"/>
          <p:nvPr/>
        </p:nvSpPr>
        <p:spPr>
          <a:xfrm>
            <a:off x="10615900" y="-114300"/>
            <a:ext cx="1865600" cy="4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333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Principe et al. 2018</a:t>
            </a:r>
            <a:endParaRPr sz="1333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95" name="Google Shape;495;p50"/>
          <p:cNvSpPr/>
          <p:nvPr/>
        </p:nvSpPr>
        <p:spPr>
          <a:xfrm>
            <a:off x="3196066" y="5670941"/>
            <a:ext cx="5288601" cy="11184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dk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2FLE (20 - 200 MeV)</a:t>
            </a:r>
            <a:endParaRPr b="1" dirty="0">
              <a:solidFill>
                <a:schemeClr val="dk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pPr algn="ctr"/>
            <a:r>
              <a:rPr lang="en" b="1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450 sources &gt; 5σ </a:t>
            </a:r>
            <a:endParaRPr b="1" dirty="0">
              <a:solidFill>
                <a:srgbClr val="10163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pPr algn="ctr"/>
            <a:r>
              <a:rPr lang="en" b="1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64 at |b|&lt;10°</a:t>
            </a:r>
            <a:endParaRPr b="1" dirty="0">
              <a:solidFill>
                <a:srgbClr val="10163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pPr algn="ctr"/>
            <a:r>
              <a:rPr lang="en" b="1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~11% Unassociated</a:t>
            </a:r>
            <a:endParaRPr b="1" dirty="0">
              <a:solidFill>
                <a:srgbClr val="10163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491" name="Google Shape;491;p50"/>
          <p:cNvSpPr txBox="1"/>
          <p:nvPr/>
        </p:nvSpPr>
        <p:spPr>
          <a:xfrm rot="-1233363">
            <a:off x="3386596" y="5074374"/>
            <a:ext cx="2812409" cy="46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b="1" dirty="0">
                <a:solidFill>
                  <a:schemeClr val="accent4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PRELIMINARY</a:t>
            </a:r>
            <a:endParaRPr sz="2400" b="1" dirty="0">
              <a:solidFill>
                <a:schemeClr val="accent4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5B629-89E8-A6C2-5D2F-4F8E98CC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557" y="6356350"/>
            <a:ext cx="2743200" cy="365125"/>
          </a:xfrm>
        </p:spPr>
        <p:txBody>
          <a:bodyPr/>
          <a:lstStyle/>
          <a:p>
            <a:fld id="{FD731818-B922-EF46-953F-E0BE627B7EBD}" type="slidenum">
              <a:rPr lang="en-US" smtClean="0"/>
              <a:t>5</a:t>
            </a:fld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245D7B7-CF5E-64F3-A911-7F7C4DA43070}"/>
              </a:ext>
            </a:extLst>
          </p:cNvPr>
          <p:cNvSpPr txBox="1">
            <a:spLocks/>
          </p:cNvSpPr>
          <p:nvPr/>
        </p:nvSpPr>
        <p:spPr>
          <a:xfrm>
            <a:off x="9358857" y="6356349"/>
            <a:ext cx="2743200" cy="365125"/>
          </a:xfrm>
          <a:prstGeom prst="rect">
            <a:avLst/>
          </a:prstGeom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>
              <a:defRPr lang="en-US"/>
            </a:defPPr>
            <a:lvl1pPr marL="0" lvl="0" algn="r" defTabSz="914400" rtl="0" eaLnBrk="1" latinLnBrk="0" hangingPunct="1">
              <a:buNone/>
              <a:defRPr sz="2400" kern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lvl="1" algn="l" defTabSz="914400" rtl="0" eaLnBrk="1" latinLnBrk="0" hangingPunct="1">
              <a:buNone/>
              <a:defRPr sz="2400" kern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lvl="2" algn="l" defTabSz="914400" rtl="0" eaLnBrk="1" latinLnBrk="0" hangingPunct="1">
              <a:buNone/>
              <a:defRPr sz="2400" kern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lvl="3" algn="l" defTabSz="914400" rtl="0" eaLnBrk="1" latinLnBrk="0" hangingPunct="1">
              <a:buNone/>
              <a:defRPr sz="2400" kern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lvl="4" algn="l" defTabSz="914400" rtl="0" eaLnBrk="1" latinLnBrk="0" hangingPunct="1">
              <a:buNone/>
              <a:defRPr sz="2400" kern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lvl="5" algn="l" defTabSz="914400" rtl="0" eaLnBrk="1" latinLnBrk="0" hangingPunct="1">
              <a:buNone/>
              <a:defRPr sz="2400" kern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lvl="6" algn="l" defTabSz="914400" rtl="0" eaLnBrk="1" latinLnBrk="0" hangingPunct="1">
              <a:buNone/>
              <a:defRPr sz="2400" kern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lvl="7" algn="l" defTabSz="914400" rtl="0" eaLnBrk="1" latinLnBrk="0" hangingPunct="1">
              <a:buNone/>
              <a:defRPr sz="2400" kern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lvl="8" algn="l" defTabSz="914400" rtl="0" eaLnBrk="1" latinLnBrk="0" hangingPunct="1">
              <a:buNone/>
              <a:defRPr sz="2400" kern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FD731818-B922-EF46-953F-E0BE627B7EBD}" type="slidenum">
              <a:rPr lang="en-US" sz="1200" smtClean="0">
                <a:solidFill>
                  <a:schemeClr val="bg1"/>
                </a:solidFill>
                <a:latin typeface="+mn-lt"/>
              </a:rPr>
              <a:pPr/>
              <a:t>5</a:t>
            </a:fld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2FLE -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3F85-59DC-2C91-2EB7-C8B2A7B96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Picture 6" descr="A diagram of a network of dots&#10;&#10;Description automatically generated with medium confidence">
            <a:extLst>
              <a:ext uri="{FF2B5EF4-FFF2-40B4-BE49-F238E27FC236}">
                <a16:creationId xmlns:a16="http://schemas.microsoft.com/office/drawing/2014/main" id="{DDEB5BF6-B136-A87A-63A9-757EDFC630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31"/>
          <a:stretch/>
        </p:blipFill>
        <p:spPr>
          <a:xfrm>
            <a:off x="2014779" y="1179662"/>
            <a:ext cx="8437572" cy="49783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Google Shape;495;p50">
            <a:extLst>
              <a:ext uri="{FF2B5EF4-FFF2-40B4-BE49-F238E27FC236}">
                <a16:creationId xmlns:a16="http://schemas.microsoft.com/office/drawing/2014/main" id="{336A168F-761E-DEDE-CC8D-C8F99BA64274}"/>
              </a:ext>
            </a:extLst>
          </p:cNvPr>
          <p:cNvSpPr/>
          <p:nvPr/>
        </p:nvSpPr>
        <p:spPr>
          <a:xfrm>
            <a:off x="3935956" y="1858614"/>
            <a:ext cx="5288601" cy="11184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b="1" dirty="0">
                <a:solidFill>
                  <a:schemeClr val="dk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2FLE (20 - 200 MeV)</a:t>
            </a:r>
            <a:endParaRPr b="1" dirty="0">
              <a:solidFill>
                <a:schemeClr val="dk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pPr algn="ctr"/>
            <a:r>
              <a:rPr lang="en" b="1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450 sources &gt; 5σ </a:t>
            </a:r>
            <a:endParaRPr b="1" dirty="0">
              <a:solidFill>
                <a:srgbClr val="10163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pPr algn="ctr"/>
            <a:r>
              <a:rPr lang="en" b="1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64 at |b|&lt;10°</a:t>
            </a:r>
            <a:endParaRPr b="1" dirty="0">
              <a:solidFill>
                <a:srgbClr val="10163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pPr algn="ctr"/>
            <a:r>
              <a:rPr lang="en" b="1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~11% Unassociated</a:t>
            </a:r>
            <a:endParaRPr b="1" dirty="0">
              <a:solidFill>
                <a:srgbClr val="10163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495;p50">
            <a:extLst>
              <a:ext uri="{FF2B5EF4-FFF2-40B4-BE49-F238E27FC236}">
                <a16:creationId xmlns:a16="http://schemas.microsoft.com/office/drawing/2014/main" id="{B43E4CEA-3A47-59C7-F251-B45C12CFD002}"/>
              </a:ext>
            </a:extLst>
          </p:cNvPr>
          <p:cNvSpPr/>
          <p:nvPr/>
        </p:nvSpPr>
        <p:spPr>
          <a:xfrm>
            <a:off x="3935955" y="3596939"/>
            <a:ext cx="5288601" cy="11184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Associations done with the same procedure as the 4FGL</a:t>
            </a:r>
            <a:endParaRPr b="1" dirty="0">
              <a:solidFill>
                <a:srgbClr val="10163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537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2FLE – Results: Unassociated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3F85-59DC-2C91-2EB7-C8B2A7B96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6" name="Content Placeholder 11">
            <a:extLst>
              <a:ext uri="{FF2B5EF4-FFF2-40B4-BE49-F238E27FC236}">
                <a16:creationId xmlns:a16="http://schemas.microsoft.com/office/drawing/2014/main" id="{AF2C5FDC-6680-740B-693C-CE2668ACBC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89" t="15290" r="9167" b="9058"/>
          <a:stretch/>
        </p:blipFill>
        <p:spPr>
          <a:xfrm>
            <a:off x="1663484" y="1152220"/>
            <a:ext cx="8865031" cy="5033208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Google Shape;495;p50">
            <a:extLst>
              <a:ext uri="{FF2B5EF4-FFF2-40B4-BE49-F238E27FC236}">
                <a16:creationId xmlns:a16="http://schemas.microsoft.com/office/drawing/2014/main" id="{C1240DFB-D16E-6F7E-3C65-0130B3B32ABE}"/>
              </a:ext>
            </a:extLst>
          </p:cNvPr>
          <p:cNvSpPr/>
          <p:nvPr/>
        </p:nvSpPr>
        <p:spPr>
          <a:xfrm>
            <a:off x="2911179" y="1828516"/>
            <a:ext cx="6434914" cy="3680617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116 Unassociated Sources Composed of:</a:t>
            </a:r>
          </a:p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       - </a:t>
            </a:r>
            <a:r>
              <a:rPr lang="en-US" u="sng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62 Low prob. associations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(P&lt;0.8)</a:t>
            </a:r>
          </a:p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	- Considered unassociated due to low-confidence</a:t>
            </a:r>
          </a:p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       - </a:t>
            </a:r>
            <a:r>
              <a:rPr lang="en-US" u="sng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54 Unassociations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(no association found)</a:t>
            </a:r>
          </a:p>
          <a:p>
            <a:endParaRPr lang="en-US" dirty="0">
              <a:solidFill>
                <a:schemeClr val="bg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Of the 116 Unassociated Sources:</a:t>
            </a:r>
            <a:r>
              <a:rPr lang="en-US" sz="2000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	</a:t>
            </a:r>
          </a:p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       - 25 low lat. (|b|&lt;10</a:t>
            </a:r>
            <a:r>
              <a:rPr lang="en" b="1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°</a:t>
            </a:r>
            <a:r>
              <a:rPr lang="en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)</a:t>
            </a:r>
          </a:p>
          <a:p>
            <a:r>
              <a:rPr lang="en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       - 59 with TS&gt;100	</a:t>
            </a:r>
          </a:p>
          <a:p>
            <a:r>
              <a:rPr lang="en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       - 7 at TS&gt;1000</a:t>
            </a:r>
          </a:p>
          <a:p>
            <a:endParaRPr lang="en" dirty="0">
              <a:solidFill>
                <a:srgbClr val="10163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  <a:p>
            <a:r>
              <a:rPr lang="en" b="1" dirty="0">
                <a:solidFill>
                  <a:srgbClr val="10163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	        All require additional follow-up!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  <a:ea typeface="Georgia"/>
              <a:cs typeface="Georgia"/>
              <a:sym typeface="Georgia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BCC868-5279-3D9A-C5F3-6E3769150AF6}"/>
              </a:ext>
            </a:extLst>
          </p:cNvPr>
          <p:cNvCxnSpPr>
            <a:cxnSpLocks/>
          </p:cNvCxnSpPr>
          <p:nvPr/>
        </p:nvCxnSpPr>
        <p:spPr>
          <a:xfrm>
            <a:off x="3049859" y="4277531"/>
            <a:ext cx="526107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8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2FLE – Results: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1B4F69-1190-5AB0-2BDE-97033B014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4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4258B426-538E-3446-23BF-77E03982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666" t="6187" r="4369"/>
          <a:stretch/>
        </p:blipFill>
        <p:spPr>
          <a:xfrm>
            <a:off x="2149643" y="1296874"/>
            <a:ext cx="7940842" cy="4779056"/>
          </a:xfrm>
          <a:prstGeom prst="rect">
            <a:avLst/>
          </a:prstGeom>
          <a:solidFill>
            <a:schemeClr val="tx1">
              <a:lumMod val="85000"/>
            </a:schemeClr>
          </a:solidFill>
          <a:ln w="38100">
            <a:solidFill>
              <a:schemeClr val="bg1"/>
            </a:solidFill>
          </a:ln>
        </p:spPr>
      </p:pic>
      <p:sp>
        <p:nvSpPr>
          <p:cNvPr id="12" name="Google Shape;211;p35">
            <a:extLst>
              <a:ext uri="{FF2B5EF4-FFF2-40B4-BE49-F238E27FC236}">
                <a16:creationId xmlns:a16="http://schemas.microsoft.com/office/drawing/2014/main" id="{8E0D2EE2-D530-7219-B711-57D5030B011F}"/>
              </a:ext>
            </a:extLst>
          </p:cNvPr>
          <p:cNvSpPr txBox="1"/>
          <p:nvPr/>
        </p:nvSpPr>
        <p:spPr>
          <a:xfrm>
            <a:off x="2118168" y="1093218"/>
            <a:ext cx="7998106" cy="487896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2FLE Association Classifications</a:t>
            </a:r>
          </a:p>
        </p:txBody>
      </p:sp>
      <p:sp>
        <p:nvSpPr>
          <p:cNvPr id="5" name="Google Shape;211;p35">
            <a:extLst>
              <a:ext uri="{FF2B5EF4-FFF2-40B4-BE49-F238E27FC236}">
                <a16:creationId xmlns:a16="http://schemas.microsoft.com/office/drawing/2014/main" id="{3637DDFE-B182-877B-CDC1-14F490313050}"/>
              </a:ext>
            </a:extLst>
          </p:cNvPr>
          <p:cNvSpPr txBox="1"/>
          <p:nvPr/>
        </p:nvSpPr>
        <p:spPr>
          <a:xfrm>
            <a:off x="4627797" y="1657336"/>
            <a:ext cx="4748768" cy="1570271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450 Sources</a:t>
            </a:r>
          </a:p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334 Associated Sources (74%)</a:t>
            </a:r>
          </a:p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      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- 93 Assoc. obtained via corresponding 4FGL-DR4 source</a:t>
            </a:r>
          </a:p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        - 194 are assoc. with FSRQs (58%)</a:t>
            </a:r>
          </a:p>
        </p:txBody>
      </p:sp>
    </p:spTree>
    <p:extLst>
      <p:ext uri="{BB962C8B-B14F-4D97-AF65-F5344CB8AC3E}">
        <p14:creationId xmlns:p14="http://schemas.microsoft.com/office/powerpoint/2010/main" val="7072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78203-B391-C64A-8D82-AF694A70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2FLE Photon Index and Photon Flux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D5C9B-AE3A-8B19-44C6-4FFC92E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1818-B922-EF46-953F-E0BE627B7EBD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E81519-328E-F37A-6BC1-8736C09310BC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A5F28-17C2-D062-2E50-10F3FDFD1226}"/>
              </a:ext>
            </a:extLst>
          </p:cNvPr>
          <p:cNvSpPr txBox="1"/>
          <p:nvPr/>
        </p:nvSpPr>
        <p:spPr>
          <a:xfrm>
            <a:off x="3049859" y="3227607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41B4F69-1190-5AB0-2BDE-97033B014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EBD6D0-3BC7-0192-FC0E-87A82B36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48" y="1864977"/>
            <a:ext cx="4780328" cy="35852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11;p35">
            <a:extLst>
              <a:ext uri="{FF2B5EF4-FFF2-40B4-BE49-F238E27FC236}">
                <a16:creationId xmlns:a16="http://schemas.microsoft.com/office/drawing/2014/main" id="{AB7FD0D6-AC1B-7A8F-5995-7A0A8D13621B}"/>
              </a:ext>
            </a:extLst>
          </p:cNvPr>
          <p:cNvSpPr txBox="1"/>
          <p:nvPr/>
        </p:nvSpPr>
        <p:spPr>
          <a:xfrm>
            <a:off x="6350000" y="1514984"/>
            <a:ext cx="4833111" cy="616124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2FLE Photon Index</a:t>
            </a:r>
          </a:p>
        </p:txBody>
      </p:sp>
      <p:pic>
        <p:nvPicPr>
          <p:cNvPr id="12" name="Picture 11" descr="A diagram of a number of colored dots&#10;&#10;Description automatically generated">
            <a:extLst>
              <a:ext uri="{FF2B5EF4-FFF2-40B4-BE49-F238E27FC236}">
                <a16:creationId xmlns:a16="http://schemas.microsoft.com/office/drawing/2014/main" id="{C051D9CB-C49B-E57C-39EE-8A1435905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9" y="1822341"/>
            <a:ext cx="4837175" cy="362788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Google Shape;211;p35">
            <a:extLst>
              <a:ext uri="{FF2B5EF4-FFF2-40B4-BE49-F238E27FC236}">
                <a16:creationId xmlns:a16="http://schemas.microsoft.com/office/drawing/2014/main" id="{CAA65812-670E-DD2D-77CF-FB7C07702080}"/>
              </a:ext>
            </a:extLst>
          </p:cNvPr>
          <p:cNvSpPr txBox="1"/>
          <p:nvPr/>
        </p:nvSpPr>
        <p:spPr>
          <a:xfrm>
            <a:off x="1028701" y="1556915"/>
            <a:ext cx="4902200" cy="616124"/>
          </a:xfrm>
          <a:prstGeom prst="rect">
            <a:avLst/>
          </a:prstGeom>
          <a:solidFill>
            <a:schemeClr val="tx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133" b="1" dirty="0">
                <a:solidFill>
                  <a:schemeClr val="bg1"/>
                </a:solidFill>
                <a:latin typeface="Palatino Linotype" panose="02040502050505030304" pitchFamily="18" charset="0"/>
                <a:ea typeface="Georgia"/>
                <a:cs typeface="Georgia"/>
                <a:sym typeface="Georgia"/>
              </a:rPr>
              <a:t>20-200 MeV Flux Comparison</a:t>
            </a:r>
          </a:p>
        </p:txBody>
      </p:sp>
    </p:spTree>
    <p:extLst>
      <p:ext uri="{BB962C8B-B14F-4D97-AF65-F5344CB8AC3E}">
        <p14:creationId xmlns:p14="http://schemas.microsoft.com/office/powerpoint/2010/main" val="2485882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13868</TotalTime>
  <Words>2040</Words>
  <Application>Microsoft Macintosh PowerPoint</Application>
  <PresentationFormat>Widescreen</PresentationFormat>
  <Paragraphs>375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-apple-system</vt:lpstr>
      <vt:lpstr>Aptos</vt:lpstr>
      <vt:lpstr>Arial</vt:lpstr>
      <vt:lpstr>Average</vt:lpstr>
      <vt:lpstr>Courier New</vt:lpstr>
      <vt:lpstr>EB Garamond</vt:lpstr>
      <vt:lpstr>EB Garamond Medium</vt:lpstr>
      <vt:lpstr>Georgia</vt:lpstr>
      <vt:lpstr>Palatino Linotype</vt:lpstr>
      <vt:lpstr>Zilla Slab</vt:lpstr>
      <vt:lpstr>Zilla Slab Light</vt:lpstr>
      <vt:lpstr>Office Theme</vt:lpstr>
      <vt:lpstr>The Second Fermi-LAT Low Energy Catalog  (2FLE)</vt:lpstr>
      <vt:lpstr>The MeV Band</vt:lpstr>
      <vt:lpstr>High Mass binaries (HMB)</vt:lpstr>
      <vt:lpstr>1FLE vs. 2FLE</vt:lpstr>
      <vt:lpstr>PowerPoint Presentation</vt:lpstr>
      <vt:lpstr>2FLE - Results</vt:lpstr>
      <vt:lpstr>2FLE – Results: Unassociated Sources</vt:lpstr>
      <vt:lpstr>2FLE – Results: Classification</vt:lpstr>
      <vt:lpstr>2FLE Photon Index and Photon Flux</vt:lpstr>
      <vt:lpstr>2FLE vs. 4FGL: Photon Flux and Photon Index</vt:lpstr>
      <vt:lpstr>Summary and Follow-up</vt:lpstr>
      <vt:lpstr>BACKUP</vt:lpstr>
      <vt:lpstr>Original Source Finding Method</vt:lpstr>
      <vt:lpstr>PowerPoint Presentation</vt:lpstr>
      <vt:lpstr>2FLE Photon Index and Photon Flux</vt:lpstr>
      <vt:lpstr>Photon Flux compared to DR4 Extrapolations</vt:lpstr>
      <vt:lpstr>Photon Index Comparison: 2FLE vs. 4FGL</vt:lpstr>
      <vt:lpstr>Run5 Energy Residuals</vt:lpstr>
      <vt:lpstr>PowerPoint Presentation</vt:lpstr>
      <vt:lpstr>What is the Evolutionary History of Blazars?</vt:lpstr>
      <vt:lpstr>Where are the High-Energy Neutrino Sources?</vt:lpstr>
      <vt:lpstr>PowerPoint Presentation</vt:lpstr>
      <vt:lpstr>Finishing Touches and Follow Up Work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Joffre</dc:creator>
  <cp:lastModifiedBy>Scott Joffre</cp:lastModifiedBy>
  <cp:revision>32</cp:revision>
  <dcterms:created xsi:type="dcterms:W3CDTF">2024-08-19T15:43:50Z</dcterms:created>
  <dcterms:modified xsi:type="dcterms:W3CDTF">2024-09-04T21:45:12Z</dcterms:modified>
</cp:coreProperties>
</file>