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9.xml" ContentType="application/vnd.openxmlformats-officedocument.presentationml.notesSlide+xml"/>
  <Override PartName="/ppt/ink/ink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3"/>
  </p:notesMasterIdLst>
  <p:sldIdLst>
    <p:sldId id="256" r:id="rId2"/>
    <p:sldId id="258" r:id="rId3"/>
    <p:sldId id="259" r:id="rId4"/>
    <p:sldId id="261" r:id="rId5"/>
    <p:sldId id="262" r:id="rId6"/>
    <p:sldId id="263" r:id="rId7"/>
    <p:sldId id="265" r:id="rId8"/>
    <p:sldId id="266" r:id="rId9"/>
    <p:sldId id="267" r:id="rId10"/>
    <p:sldId id="280" r:id="rId11"/>
    <p:sldId id="282" r:id="rId12"/>
    <p:sldId id="270" r:id="rId13"/>
    <p:sldId id="268" r:id="rId14"/>
    <p:sldId id="264" r:id="rId15"/>
    <p:sldId id="271" r:id="rId16"/>
    <p:sldId id="272" r:id="rId17"/>
    <p:sldId id="273" r:id="rId18"/>
    <p:sldId id="275" r:id="rId19"/>
    <p:sldId id="260" r:id="rId20"/>
    <p:sldId id="284" r:id="rId21"/>
    <p:sldId id="283" r:id="rId22"/>
  </p:sldIdLst>
  <p:sldSz cx="12192000" cy="6858000"/>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081E"/>
    <a:srgbClr val="43B99B"/>
    <a:srgbClr val="FF82FF"/>
    <a:srgbClr val="9B0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83"/>
    <p:restoredTop sz="92867"/>
  </p:normalViewPr>
  <p:slideViewPr>
    <p:cSldViewPr snapToGrid="0">
      <p:cViewPr varScale="1">
        <p:scale>
          <a:sx n="114" d="100"/>
          <a:sy n="114" d="100"/>
        </p:scale>
        <p:origin x="200" y="24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24T04:35:25.892"/>
    </inkml:context>
    <inkml:brush xml:id="br0">
      <inkml:brushProperty name="width" value="0.35" units="cm"/>
      <inkml:brushProperty name="height" value="0.35" units="cm"/>
      <inkml:brushProperty name="color" value="#FFFFFF"/>
    </inkml:brush>
  </inkml:definitions>
  <inkml:trace contextRef="#ctx0" brushRef="#br0">2177 0 24575,'60'0'0,"10"0"0,18 0 0,11 0 0,-46 0 0,-1 0 0,47 0 0,-17 0 0,-17 0 0,-20 0 0,-13 0 0,-10 0 0,-3 0 0,-3 0 0,-1 0 0,0 0 0,-1 0 0,0 0 0,0 0 0,2 0 0,0 0 0,3 0 0,1 1 0,2 1 0,2 1 0,2 0 0,3 0 0,2 0 0,2-2 0,-2 0 0,-3-1 0,-2 0 0,-3 0 0,-3 0 0,-3 0 0,-3 0 0,-2 0 0,-1 0 0,-1 0 0,0 0 0,-1 0 0,0 0 0,3 0 0,-3 0 0,3 0 0,-2 0 0,-2 0 0,3 0 0,-2 0 0,1 0 0,-1 0 0,-1 0 0,3 0 0,-4-3 0,-18 26 0,7-8 0,-16 25 0,15-17 0,-1 0 0,2-2 0,0-3 0,0 2 0,2-5 0,2-1 0,-1-3 0,-1-2 0,1 0 0,-2 2 0,2 2 0,-1-1 0,1 0 0,1-1 0,0-1 0,0-1 0,-1 0 0,0-1 0,-1 2 0,-1 0 0,-1 3 0,1 2 0,0-2 0,0-1 0,2-2 0,1-2 0,-1 2 0,0-3 0,-2 6 0,1-3 0,-1 2 0,0-1 0,0-1 0,0 1 0,-1-1 0,-1-3 0,-6-2 0,1-3 0,-10-1 0,-3-1 0,-13 0 0,-13 2 0,-14 1 0,-13 3 0,-5 0 0,1 0 0,1-2 0,6-1 0,1 1 0,3-2 0,4-1 0,5 0 0,3-1 0,5 0 0,5 0 0,6 0 0,6 0 0,7 0 0,4 0 0,4 0 0,4 0 0,0 0 0,1 0 0,1 0 0,1 0 0,2 0 0,2-1 0,2-5 0,21-3 0,6 1 0,26-3 0,13 3 0,26-9 0,-31 5 0,3-1 0,4-1 0,1 0 0,0 0 0,-1 1 0,-4 2 0,-3 1 0,36-3 0,-18 4 0,-22 4 0,-18 4 0,-11-1 0,-7 2 0,-4 0 0,-3 0 0,-62 0 0,-38 14 0,4 1 0,-8 3 0,2 4 0,-1 5-309,21-4 1,-2 3 0,0 0 308,0 2 0,0 0 0,2 0 0,1-1 0,2 1 0,-1-1-32,1 1 1,1 1 0,3-3 31,-13 6 0,7-3 0,14-5 0,6-2 0,-28 11 0,29-13 0,14-4 920,5-4-920,-3 2 99,-7 1-99,-7 2 0,-8 1 0,-2-1 0,1 0 0,8-1 0,9-1 0,8-1 0,5-2 0,3-2 0,2-3 0,-2-2 0,-1-2 0,-3-1 0,-8-2 0,-8 0 0,-10 0 0,-7 0 0,-5 0 0,-1 0 0,0 0 0,2 0 0,6 0 0,8 0 0,11 0 0,12 0 0,9 0 0,9 0 0,4 0 0,48 0 0,3 0 0,56 0 0,-15 0 0,-29 0 0,2 0 0,7 0 0,1 0 0,3 0 0,1 0 0,6 0 0,0 0 0,-8 0 0,-1 0 0,-1 2 0,-1 0 0,-1 2 0,0 1 0,-3 2 0,0-1 0,-3 2 0,0-1 0,-4-1 0,0-1 0,45 3 0,-3-4 0,-10-3 0,-10-1 0,-9 0 0,-7 0 0,-5 0 0,-5 0 0,1 0 0,1 0 0,5-1 0,7-4 0,2-1 0,0-4 0,-5 1 0,-8 0 0,-9 1 0,-5 3 0,-4 1 0,-1 2 0,3 1 0,5 1 0,9 0 0,8 0 0,5 0 0,0 0 0,-4 0 0,-7 0 0,-9 1 0,-5 0 0,-7 2 0,-4 0 0,-4-1 0,-3-1 0,-1-1 0,1 0 0,0 0 0,3 0 0,2 0 0,3 0 0,4 0 0,-2 0 0,-2 0 0,-7 0 0,-7 0 0,-4 0 0,-2 0 0,4 0 0,-3 0 0,6 0 0,-5 0 0,2 0 0,0 0 0,-1 0 0,-1 0 0,0 0 0,0 0 0,0 0 0,1 0 0,-1 0 0,-1 8 0,-4 2 0,-2 10 0,-3-1 0,-1 4 0,1 5 0,-1 1 0,1 4 0,0-5 0,-1-3 0,-1-1 0,-2-3 0,3-4 0,-2-2 0,2-3 0,-1-3 0,1-1 0,-1 3 0,1-4 0,-1 4 0,1-2 0,1 0 0,-1 2 0,2-1 0,0 1 0,0 0 0,0-2 0,0 0 0,0 3 0,0-3 0,0 2 0,0-2 0,1-1 0,2 1 0,0 1 0,0-2 0,-1 1 0,0 2 0,2-4 0,-1 3 0,0-1 0,-2-1 0,-10 1 0,-2-1 0,-14-1 0,-7 2 0,-8 0 0,-8 2 0,-2-2 0,2-2 0,4-2 0,4-3 0,3-1 0,0-1 0,0 2 0,-3 0 0,-2-1 0,-4 0 0,-1-1 0,-1 0 0,2 1 0,1 1 0,-2 1 0,1 2 0,-1 0 0,1 3 0,0 0 0,3 0 0,2 0 0,-1-1 0,0 1 0,-2-1 0,-3 0 0,0 1 0,1-1 0,-1 0 0,-6 2 0,-8 0 0,-17 3 0,-9-1 0,-8 0 0,-2-1 0,6 0 0,-2 0 0,2-2 0,1-1 0,0-3 0,6-1 0,2-1 0,5 0 0,5 0 0,3-2 0,2 0 0,-2-2 0,-5-4 0,-4-6 0,-1-6 0,8-1 0,12 2 0,13 2 0,14 2 0,10 3 0,4 1 0,5 2 0,3 1 0,2 1 0,4-2 0,22 1 0,16-1 0,39-2 0,-22 3 0,4-1 0,13-1 0,4 0 0,7-1 0,3-1 0,3 1 0,-2 1 0,-7 1 0,-2 2 0,-7 1 0,-3 1 0,-7 1 0,-2 2 0,38 0 0,-13 0 0,-15 0 0,-12 0 0,-3 0 0,2 0 0,6 1 0,4 4 0,5 3 0,-4 0 0,-6 2 0,-7-1 0,-9-2 0,-7-1 0,-7-3 0,-8 0 0,-4-1 0,-4-1 0,-4 1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24T04:35:29.873"/>
    </inkml:context>
    <inkml:brush xml:id="br0">
      <inkml:brushProperty name="width" value="0.35" units="cm"/>
      <inkml:brushProperty name="height" value="0.35" units="cm"/>
      <inkml:brushProperty name="color" value="#FFFFFF"/>
    </inkml:brush>
  </inkml:definitions>
  <inkml:trace contextRef="#ctx0" brushRef="#br0">1 38 24575,'53'0'0,"12"0"0,18 0 0,8 0 0,-14 0 0,-11 0 0,-16 0 0,-15 0 0,-3 0 0,-10 0 0,-3 0 0,0 0 0,3 0 0,3-1 0,7-2 0,5-2 0,4 1 0,2-1 0,-1 1 0,-1 1 0,-4-2 0,-3 2 0,-5 0 0,-4 2 0,-4 1 0,-1 0 0,-2 0 0,0 0 0,1 0 0,3 1 0,1 3 0,1 3 0,0 3 0,-1-1 0,-3-2 0,-3-1 0,-3-2 0,-3-2 0,-4 0 0,3 3 0,-4 1 0,2 2 0,-3 0 0,-4 1 0,-2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24T04:35:35.100"/>
    </inkml:context>
    <inkml:brush xml:id="br0">
      <inkml:brushProperty name="width" value="0.35" units="cm"/>
      <inkml:brushProperty name="height" value="0.35" units="cm"/>
      <inkml:brushProperty name="color" value="#FFFFFF"/>
    </inkml:brush>
  </inkml:definitions>
  <inkml:trace contextRef="#ctx0" brushRef="#br0">3531 68 24575,'-63'0'0,"-4"0"0,-5 0 0,2 0 0,-2 0 0,-1 0 0,4 0 0,-4 0 0,10 0 0,7 0 0,6 0 0,2 0 0,2 0 0,-3 0 0,-2 0 0,1 0 0,1 1 0,3 1 0,2 1 0,3 2 0,0-2 0,1 2 0,-1-2 0,-3 1 0,-4 2 0,-8 0 0,-8 1 0,-10 3 0,-6 0 0,2 2 0,6-1 0,10-1 0,9-2 0,5-2 0,4-2 0,-2 0 0,-4-3 0,-2 1 0,-4-2 0,1 0 0,0 0 0,1 0 0,4 0 0,3 0 0,5 0 0,2 0 0,1 0 0,-1-2 0,-4 1 0,-2-1 0,-2 0 0,3 2 0,3 0 0,1 0 0,2 0 0,-1 0 0,-2 0 0,1 0 0,2 2 0,3 0 0,3-1 0,4 1 0,1-2 0,3 0 0,1 0 0,1 0 0,0 0 0,2 0 0,2 0 0,1 0 0,1-2 0,0 0 0,2-3 0,1-1 0,2-1 0,2-1 0,1 0 0,0 1 0,1-1 0,1 1 0,1 1 0,-1-4 0,1 4 0,0-3 0,0 2 0,1-1 0,1-1 0,1-1 0,2-1 0,1 1 0,0-1 0,1 2 0,2 0 0,5 2 0,3 2 0,4 2 0,2 2 0,1 1 0,-1 0 0,0 0 0,-1 3 0,-3 4 0,-2 5 0,-4 2 0,-4 1 0,-1-1 0,-2 0 0,0 0 0,0-1 0,0 1 0,0 1 0,1 5 0,4 7 0,5 9 0,5 4 0,2-1 0,0-3 0,-1-6 0,-4-5 0,-1-5 0,-5-4 0,-2-2 0,-1-2 0,-2-2 0,0-1 0,2 1 0,2-1 0,0 0 0,3-1 0,-1-1 0,0 0 0,-1 0 0,1 0 0,2 3 0,0 1 0,7 8 0,4 5 0,2 4 0,0-1 0,-6-5 0,-6-7 0,-4-2 0,-3-3 0,-2 1 0,-1-1 0,-1-2 0,-9-3 0,-1-2 0,-10-3 0,3-2 0,0-1 0,-1-1 0,-1 0 0,1 2 0,1 1 0,3 1 0,2 0 0,4 0 0,2 3 0,1 6 0,2-1 0,1 5 0,2-5 0,1 1 0,0 0 0,4-1 0,4-3 0,7-2 0,9-3 0,15 0 0,19 0 0,23 0 0,-29 0 0,3 0 0,8 0 0,1 0 0,3 0 0,1 0 0,0 0 0,-2-1 0,-4-1 0,-2 0 0,-6 0 0,-3-1 0,37-2 0,-15 0 0,-12 3 0,-3 1 0,-1 1 0,-1 0 0,-2 0 0,-5 0 0,-5 0 0,-3 0 0,-2 0 0,2 1 0,0 1 0,1 1 0,1 1 0,-1-1 0,1 0 0,6-1 0,13-1 0,19-1 0,-29 0 0,4 0 0,11 0 0,5 0 0,9 0 0,2 0 0,8 0 0,-1 0 0,-4 0 0,-2 0 0,-10 0 0,-4 0 0,-11 0 0,-4 0 0,24-1 0,-24-1 0,-22 0 0,-14 1 0,-6 1 0,-3 0 0,-1 0 0,0 0 0,2 0 0,-3 0 0,2 0 0,0 0 0,-3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24T07:11:47.951"/>
    </inkml:context>
    <inkml:brush xml:id="br0">
      <inkml:brushProperty name="width" value="0.35" units="cm"/>
      <inkml:brushProperty name="height" value="0.35" units="cm"/>
      <inkml:brushProperty name="color" value="#FFFFFF"/>
    </inkml:brush>
  </inkml:definitions>
  <inkml:trace contextRef="#ctx0" brushRef="#br0">61 86 24575,'44'4'0,"3"10"0,-6 10 0,-1 10 0,-7 12 0,-15-5 0,-5 13 0,-12-2 0,-1 8 0,-5 5 0,-6-3 0,-7-10 0,-4-10 0,1-11 0,0-9 0,2-5 0,0-5 0,0-2 0,-1-3 0,1-3 0,1 0 0,3-1 0,2 1 0,4-1 0,2-1 0,-2-1 0,0-11 0,-1-5 0,2-12 0,4 1 0,3 1 0,1 4 0,1 4 0,2 2 0,2 4 0,6 0 0,3 0 0,6-2 0,1-3 0,1-1 0,0-1 0,0-1 0,-1 0 0,0-2 0,-1 1 0,-2-1 0,-2 1 0,-2 2 0,-1 2 0,-3 3 0,-2 3 0,-3 0 0,0 2 0,0-1 0,-1 0 0,0-2 0,-1 0 0,0-2 0,0-3 0,-2-3 0,1-2 0,-2-2 0,0 0 0,0 3 0,0 3 0,0 3 0,0 2 0,0 2 0,0 0 0,0 2 0,0-4 0,0 1 0,0 0 0,0 3 0,-6 1 0,-4 4 0,-1-1 0,-2 4 0,3-1 0,1 0 0,0-1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3621335-04B3-B843-8B1D-D80A9F10D41C}" type="datetimeFigureOut">
              <a:rPr kumimoji="1" lang="ja-JP" altLang="en-US" smtClean="0"/>
              <a:t>2024/8/23</a:t>
            </a:fld>
            <a:endParaRPr kumimoji="1" lang="ja-JP" altLang="en-US"/>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2520C1D-811C-4643-A125-B34D0A5F58DB}" type="slidenum">
              <a:rPr kumimoji="1" lang="ja-JP" altLang="en-US" smtClean="0"/>
              <a:t>‹#›</a:t>
            </a:fld>
            <a:endParaRPr kumimoji="1" lang="ja-JP" altLang="en-US"/>
          </a:p>
        </p:txBody>
      </p:sp>
    </p:spTree>
    <p:extLst>
      <p:ext uri="{BB962C8B-B14F-4D97-AF65-F5344CB8AC3E}">
        <p14:creationId xmlns:p14="http://schemas.microsoft.com/office/powerpoint/2010/main" val="9725755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2520C1D-811C-4643-A125-B34D0A5F58DB}" type="slidenum">
              <a:rPr kumimoji="1" lang="ja-JP" altLang="en-US" smtClean="0"/>
              <a:t>0</a:t>
            </a:fld>
            <a:endParaRPr kumimoji="1" lang="ja-JP" altLang="en-US"/>
          </a:p>
        </p:txBody>
      </p:sp>
    </p:spTree>
    <p:extLst>
      <p:ext uri="{BB962C8B-B14F-4D97-AF65-F5344CB8AC3E}">
        <p14:creationId xmlns:p14="http://schemas.microsoft.com/office/powerpoint/2010/main" val="82263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effectLst/>
                <a:latin typeface="Helvetica Neue" panose="02000503000000020004" pitchFamily="2" charset="0"/>
              </a:rPr>
              <a:t>For example, the short time variability on a 1yr timescale was found in the shell of RX J1713.7−3946. This rapid variability shows that the X-rays are produced by ultra relativistic electrons through a synchrotron process and that electron acceleration does indeed take place in a strongly magnetized environment, indicating amplification of the magnetic field by a factor of more than 100. Similar to this,  the fast variability was found in Cassiopeia A, which also suggests the amplification of the magnetic field to 1mG. Moreover, the X-ray emission from the hot spots is less than approximately 100 of that of the entire RX J1713.7-3946. These are consistent with the present observation of SN 1006.</a:t>
            </a:r>
          </a:p>
          <a:p>
            <a:endParaRPr kumimoji="1" lang="ja-JP" altLang="en-US"/>
          </a:p>
        </p:txBody>
      </p:sp>
      <p:sp>
        <p:nvSpPr>
          <p:cNvPr id="4" name="スライド番号プレースホルダー 3"/>
          <p:cNvSpPr>
            <a:spLocks noGrp="1"/>
          </p:cNvSpPr>
          <p:nvPr>
            <p:ph type="sldNum" sz="quarter" idx="5"/>
          </p:nvPr>
        </p:nvSpPr>
        <p:spPr/>
        <p:txBody>
          <a:bodyPr/>
          <a:lstStyle/>
          <a:p>
            <a:fld id="{32520C1D-811C-4643-A125-B34D0A5F58DB}" type="slidenum">
              <a:rPr kumimoji="1" lang="ja-JP" altLang="en-US" smtClean="0"/>
              <a:t>9</a:t>
            </a:fld>
            <a:endParaRPr kumimoji="1" lang="ja-JP" altLang="en-US"/>
          </a:p>
        </p:txBody>
      </p:sp>
    </p:spTree>
    <p:extLst>
      <p:ext uri="{BB962C8B-B14F-4D97-AF65-F5344CB8AC3E}">
        <p14:creationId xmlns:p14="http://schemas.microsoft.com/office/powerpoint/2010/main" val="1180055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dirty="0">
                <a:effectLst/>
                <a:latin typeface="Helvetica Neue" panose="02000503000000020004" pitchFamily="2" charset="0"/>
              </a:rPr>
              <a:t>Finally, I’d like to summarize my presentation. First, we found the spectral break in the radio spectrum. This is naturally interpreted as a cooling break under strong magnetic field of more than 2mG.  Second, we constructed the SED which consider the break and the faint optical/UV fluxes. We assumed double electron populations; which represent the emission from hot spots and average region, where the magnetic field is amplified 100 times more than the average region. Third, we compared between radio/X-ray of NE/SW shells. The width of the radio  shells was broader than that of the X-ray shell by a factor of only 3−23, therefore, the amplification factor of the magnetic field would be 88 to 348. This is consistent with magnetic field amplification in the hot spots, namely, a ; 100, which is independently estimated from the SED.</a:t>
            </a:r>
          </a:p>
          <a:p>
            <a:r>
              <a:rPr lang="en" altLang="ja-JP" dirty="0">
                <a:effectLst/>
                <a:latin typeface="Helvetica Neue" panose="02000503000000020004" pitchFamily="2" charset="0"/>
              </a:rPr>
              <a:t>In addition, the manifestation of hot spots with a strong magnetic field of  approximately 1mG has been reported in similar young SNRs such as RXJ1713.7−3946 and </a:t>
            </a:r>
            <a:r>
              <a:rPr lang="en" altLang="ja-JP" dirty="0" err="1">
                <a:effectLst/>
                <a:latin typeface="Helvetica Neue" panose="02000503000000020004" pitchFamily="2" charset="0"/>
              </a:rPr>
              <a:t>CassiopeiaA</a:t>
            </a:r>
            <a:r>
              <a:rPr lang="en" altLang="ja-JP" dirty="0">
                <a:effectLst/>
                <a:latin typeface="Helvetica Neue" panose="02000503000000020004" pitchFamily="2" charset="0"/>
              </a:rPr>
              <a:t>. </a:t>
            </a:r>
          </a:p>
          <a:p>
            <a:r>
              <a:rPr lang="en" altLang="ja-JP" dirty="0">
                <a:effectLst/>
                <a:latin typeface="Helvetica Neue" panose="02000503000000020004" pitchFamily="2" charset="0"/>
              </a:rPr>
              <a:t>However, the physical </a:t>
            </a:r>
            <a:r>
              <a:rPr lang="en" altLang="ja-JP" b="1" dirty="0">
                <a:effectLst/>
                <a:latin typeface="Helvetica Neue" panose="02000503000000020004" pitchFamily="2" charset="0"/>
              </a:rPr>
              <a:t>m</a:t>
            </a:r>
            <a:r>
              <a:rPr lang="en" altLang="ja-JP" dirty="0">
                <a:effectLst/>
                <a:latin typeface="Helvetica Neue" panose="02000503000000020004" pitchFamily="2" charset="0"/>
              </a:rPr>
              <a:t>echanism of magnetic amplification in the hot spots remains quite uncertain in all the SNRs. Additional analysis is required to understand the detailed mechanism.</a:t>
            </a:r>
          </a:p>
          <a:p>
            <a:endParaRPr kumimoji="1" lang="ja-JP" altLang="en-US"/>
          </a:p>
        </p:txBody>
      </p:sp>
      <p:sp>
        <p:nvSpPr>
          <p:cNvPr id="4" name="スライド番号プレースホルダー 3"/>
          <p:cNvSpPr>
            <a:spLocks noGrp="1"/>
          </p:cNvSpPr>
          <p:nvPr>
            <p:ph type="sldNum" sz="quarter" idx="5"/>
          </p:nvPr>
        </p:nvSpPr>
        <p:spPr/>
        <p:txBody>
          <a:bodyPr/>
          <a:lstStyle/>
          <a:p>
            <a:fld id="{32520C1D-811C-4643-A125-B34D0A5F58DB}" type="slidenum">
              <a:rPr kumimoji="1" lang="ja-JP" altLang="en-US" smtClean="0"/>
              <a:t>10</a:t>
            </a:fld>
            <a:endParaRPr kumimoji="1" lang="ja-JP" altLang="en-US"/>
          </a:p>
        </p:txBody>
      </p:sp>
    </p:spTree>
    <p:extLst>
      <p:ext uri="{BB962C8B-B14F-4D97-AF65-F5344CB8AC3E}">
        <p14:creationId xmlns:p14="http://schemas.microsoft.com/office/powerpoint/2010/main" val="1969096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sz="1600" dirty="0">
                <a:effectLst/>
                <a:latin typeface="Helvetica Neue" panose="02000503000000020004" pitchFamily="2" charset="0"/>
              </a:rPr>
              <a:t>Let me begin by talking about SN 1006. SN 1006 is a prototypical example wherein synchrotron X-ray emissions along the outer north-east and south-west.. Koyama et al found that electrons of more than 100 </a:t>
            </a:r>
            <a:r>
              <a:rPr lang="en" altLang="ja-JP" sz="1600" dirty="0" err="1">
                <a:effectLst/>
                <a:latin typeface="Helvetica Neue" panose="02000503000000020004" pitchFamily="2" charset="0"/>
              </a:rPr>
              <a:t>TeV</a:t>
            </a:r>
            <a:r>
              <a:rPr lang="en" altLang="ja-JP" sz="1600" dirty="0">
                <a:effectLst/>
                <a:latin typeface="Helvetica Neue" panose="02000503000000020004" pitchFamily="2" charset="0"/>
              </a:rPr>
              <a:t> were being accelerated in the shock of SN 1006. Therefore, the young supernova remnant including SN 1006 are considered to be promising sites for the production of galactic cosmic ray through diffusive shock acceleration; DSA. However, the detailed process  is not well understood. In particular, but for a supernova remnant to accelerate particles up to knee energy of the CR spectrum at 10^15 eV, strong magnetic field of &gt;100 </a:t>
            </a:r>
            <a:r>
              <a:rPr lang="en-US" altLang="ja-JP" sz="1600" dirty="0" err="1">
                <a:effectLst/>
                <a:latin typeface="Helvetica Neue" panose="02000503000000020004" pitchFamily="2" charset="0"/>
              </a:rPr>
              <a:t>μ</a:t>
            </a:r>
            <a:r>
              <a:rPr lang="en-US" altLang="ja-JP" sz="1600" dirty="0">
                <a:effectLst/>
                <a:latin typeface="Helvetica Neue" panose="02000503000000020004" pitchFamily="2" charset="0"/>
              </a:rPr>
              <a:t> G are required and this is much stronger than the previous study.</a:t>
            </a:r>
            <a:endParaRPr lang="en" altLang="ja-JP" sz="1600" dirty="0">
              <a:effectLst/>
              <a:latin typeface="Helvetica Neue" panose="02000503000000020004" pitchFamily="2" charset="0"/>
            </a:endParaRPr>
          </a:p>
        </p:txBody>
      </p:sp>
      <p:sp>
        <p:nvSpPr>
          <p:cNvPr id="4" name="スライド番号プレースホルダー 3"/>
          <p:cNvSpPr>
            <a:spLocks noGrp="1"/>
          </p:cNvSpPr>
          <p:nvPr>
            <p:ph type="sldNum" sz="quarter" idx="5"/>
          </p:nvPr>
        </p:nvSpPr>
        <p:spPr/>
        <p:txBody>
          <a:bodyPr/>
          <a:lstStyle/>
          <a:p>
            <a:fld id="{32520C1D-811C-4643-A125-B34D0A5F58DB}" type="slidenum">
              <a:rPr kumimoji="1" lang="ja-JP" altLang="en-US" smtClean="0"/>
              <a:t>1</a:t>
            </a:fld>
            <a:endParaRPr kumimoji="1" lang="ja-JP" altLang="en-US"/>
          </a:p>
        </p:txBody>
      </p:sp>
    </p:spTree>
    <p:extLst>
      <p:ext uri="{BB962C8B-B14F-4D97-AF65-F5344CB8AC3E}">
        <p14:creationId xmlns:p14="http://schemas.microsoft.com/office/powerpoint/2010/main" val="277358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dirty="0">
                <a:effectLst/>
                <a:latin typeface="Helvetica Neue" panose="02000503000000020004" pitchFamily="2" charset="0"/>
              </a:rPr>
              <a:t>This slide shows the previous study of spectrum energy distribution.  Radio to very high energy gamma ray emission are detected from SN 1006. Xing et al. (2016) suggested that the SED was well represented by one-zone leptonic model, where in synchrotron emission constituted the low energy bump from radio to X-rays, whereas inverse </a:t>
            </a:r>
            <a:r>
              <a:rPr lang="en" altLang="ja-JP" dirty="0" err="1">
                <a:effectLst/>
                <a:latin typeface="Helvetica Neue" panose="02000503000000020004" pitchFamily="2" charset="0"/>
              </a:rPr>
              <a:t>compton</a:t>
            </a:r>
            <a:r>
              <a:rPr lang="en" altLang="ja-JP" dirty="0">
                <a:effectLst/>
                <a:latin typeface="Helvetica Neue" panose="02000503000000020004" pitchFamily="2" charset="0"/>
              </a:rPr>
              <a:t> emission on cosmic microwave background accounts for the high energy bump in GeV and </a:t>
            </a:r>
            <a:r>
              <a:rPr lang="en" altLang="ja-JP" dirty="0" err="1">
                <a:effectLst/>
                <a:latin typeface="Helvetica Neue" panose="02000503000000020004" pitchFamily="2" charset="0"/>
              </a:rPr>
              <a:t>TeV</a:t>
            </a:r>
            <a:r>
              <a:rPr lang="en" altLang="ja-JP" dirty="0">
                <a:effectLst/>
                <a:latin typeface="Helvetica Neue" panose="02000503000000020004" pitchFamily="2" charset="0"/>
              </a:rPr>
              <a:t> gamma rays. Based on SED modeling the magnetic field strengths were estimated to be 24</a:t>
            </a:r>
            <a:r>
              <a:rPr lang="el-GR" altLang="ja-JP" dirty="0">
                <a:effectLst/>
                <a:latin typeface="Helvetica Neue" panose="02000503000000020004" pitchFamily="2" charset="0"/>
              </a:rPr>
              <a:t>μ</a:t>
            </a:r>
            <a:r>
              <a:rPr lang="en" altLang="ja-JP" dirty="0">
                <a:effectLst/>
                <a:latin typeface="Helvetica Neue" panose="02000503000000020004" pitchFamily="2" charset="0"/>
              </a:rPr>
              <a:t>G and 30</a:t>
            </a:r>
            <a:r>
              <a:rPr lang="el-GR" altLang="ja-JP" dirty="0">
                <a:effectLst/>
                <a:latin typeface="Helvetica Neue" panose="02000503000000020004" pitchFamily="2" charset="0"/>
              </a:rPr>
              <a:t>μ</a:t>
            </a:r>
            <a:r>
              <a:rPr lang="en" altLang="ja-JP" dirty="0">
                <a:effectLst/>
                <a:latin typeface="Helvetica Neue" panose="02000503000000020004" pitchFamily="2" charset="0"/>
              </a:rPr>
              <a:t>G for NE and SW shells, respectively.</a:t>
            </a:r>
          </a:p>
          <a:p>
            <a:r>
              <a:rPr lang="en" altLang="ja-JP" dirty="0">
                <a:effectLst/>
                <a:latin typeface="Helvetica Neue" panose="02000503000000020004" pitchFamily="2" charset="0"/>
              </a:rPr>
              <a:t>However, recent Planck observation indicated a spectral curvature above 10 GHz; thus the radio-to-Xray spectrum may not connect smoothly as opposed to that determined by SED models by various authors. This is supported by the fact that the optical and UV counterpart of SN 1006 is extremely faint except for the bright filament in the NW shell.</a:t>
            </a:r>
          </a:p>
          <a:p>
            <a:endParaRPr kumimoji="1" lang="ja-JP" altLang="en-US"/>
          </a:p>
        </p:txBody>
      </p:sp>
      <p:sp>
        <p:nvSpPr>
          <p:cNvPr id="4" name="スライド番号プレースホルダー 3"/>
          <p:cNvSpPr>
            <a:spLocks noGrp="1"/>
          </p:cNvSpPr>
          <p:nvPr>
            <p:ph type="sldNum" sz="quarter" idx="5"/>
          </p:nvPr>
        </p:nvSpPr>
        <p:spPr/>
        <p:txBody>
          <a:bodyPr/>
          <a:lstStyle/>
          <a:p>
            <a:fld id="{32520C1D-811C-4643-A125-B34D0A5F58DB}" type="slidenum">
              <a:rPr kumimoji="1" lang="ja-JP" altLang="en-US" smtClean="0"/>
              <a:t>2</a:t>
            </a:fld>
            <a:endParaRPr kumimoji="1" lang="ja-JP" altLang="en-US"/>
          </a:p>
        </p:txBody>
      </p:sp>
    </p:spTree>
    <p:extLst>
      <p:ext uri="{BB962C8B-B14F-4D97-AF65-F5344CB8AC3E}">
        <p14:creationId xmlns:p14="http://schemas.microsoft.com/office/powerpoint/2010/main" val="947807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effectLst/>
                <a:latin typeface="Helvetica Neue" panose="02000503000000020004" pitchFamily="2" charset="0"/>
              </a:rPr>
              <a:t>Next, let me talk about analysis and result. First, we analyzed  the Planck data, 30, 44, 70, and 100 </a:t>
            </a:r>
            <a:r>
              <a:rPr lang="en" altLang="ja-JP" dirty="0" err="1">
                <a:effectLst/>
                <a:latin typeface="Helvetica Neue" panose="02000503000000020004" pitchFamily="2" charset="0"/>
              </a:rPr>
              <a:t>Ghz.</a:t>
            </a:r>
            <a:r>
              <a:rPr lang="en" altLang="ja-JP" dirty="0">
                <a:effectLst/>
                <a:latin typeface="Helvetica Neue" panose="02000503000000020004" pitchFamily="2" charset="0"/>
              </a:rPr>
              <a:t> This is the broadband radio spectrum of SN 1006 as measured with Planck, along with previous measurements ranging to 1.4 GHz to 100GHz. The filled circles represent the flux densities analyzed in this study and the open circles represent the previous </a:t>
            </a:r>
            <a:r>
              <a:rPr lang="en" altLang="ja-JP" dirty="0" err="1">
                <a:effectLst/>
                <a:latin typeface="Helvetica Neue" panose="02000503000000020004" pitchFamily="2" charset="0"/>
              </a:rPr>
              <a:t>measurements.Rather</a:t>
            </a:r>
            <a:r>
              <a:rPr lang="en" altLang="ja-JP" dirty="0">
                <a:effectLst/>
                <a:latin typeface="Helvetica Neue" panose="02000503000000020004" pitchFamily="2" charset="0"/>
              </a:rPr>
              <a:t> it can be well represented by a broken power law with a break frequency of 36 plus minus 6Ghz, above which the spectral index steepens from 0.52 pm 0.02 to 1.34 pm 0.21.</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effectLst/>
                <a:latin typeface="Helvetica Neue" panose="02000503000000020004" pitchFamily="2" charset="0"/>
              </a:rPr>
              <a:t>(The reduced chi-squared for the fitting is 6.74/13 and the confidence level that the broken power law is a better representation of the data than a single power law is 3.58 sigma based on the F test.)</a:t>
            </a:r>
          </a:p>
          <a:p>
            <a:endParaRPr kumimoji="1" lang="ja-JP" altLang="en-US"/>
          </a:p>
        </p:txBody>
      </p:sp>
      <p:sp>
        <p:nvSpPr>
          <p:cNvPr id="4" name="スライド番号プレースホルダー 3"/>
          <p:cNvSpPr>
            <a:spLocks noGrp="1"/>
          </p:cNvSpPr>
          <p:nvPr>
            <p:ph type="sldNum" sz="quarter" idx="5"/>
          </p:nvPr>
        </p:nvSpPr>
        <p:spPr/>
        <p:txBody>
          <a:bodyPr/>
          <a:lstStyle/>
          <a:p>
            <a:fld id="{32520C1D-811C-4643-A125-B34D0A5F58DB}" type="slidenum">
              <a:rPr kumimoji="1" lang="ja-JP" altLang="en-US" smtClean="0"/>
              <a:t>3</a:t>
            </a:fld>
            <a:endParaRPr kumimoji="1" lang="ja-JP" altLang="en-US"/>
          </a:p>
        </p:txBody>
      </p:sp>
    </p:spTree>
    <p:extLst>
      <p:ext uri="{BB962C8B-B14F-4D97-AF65-F5344CB8AC3E}">
        <p14:creationId xmlns:p14="http://schemas.microsoft.com/office/powerpoint/2010/main" val="126740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effectLst/>
                <a:latin typeface="Helvetica Neue" panose="02000503000000020004" pitchFamily="2" charset="0"/>
              </a:rPr>
              <a:t>Second, we estimated the optical and UV fluxes. The optical emission of SN 1006 is extremely faint except for the bright H alpha filament as observed in the NW shell. Compared with the maximum surface brightness for the filament, the flux of NE shells would be 3.2-5.0×10^-12 erg cm^-2 s^-1. The UV flux is also faint. Let's apply these fluxes to the SED. Then we see that these fluxes  may not on this synchrotron emission from radio to X-rays.  (10 to the minus 12  erg per square centimeter per seconds)</a:t>
            </a:r>
          </a:p>
          <a:p>
            <a:endParaRPr kumimoji="1" lang="ja-JP" altLang="en-US"/>
          </a:p>
        </p:txBody>
      </p:sp>
      <p:sp>
        <p:nvSpPr>
          <p:cNvPr id="4" name="スライド番号プレースホルダー 3"/>
          <p:cNvSpPr>
            <a:spLocks noGrp="1"/>
          </p:cNvSpPr>
          <p:nvPr>
            <p:ph type="sldNum" sz="quarter" idx="5"/>
          </p:nvPr>
        </p:nvSpPr>
        <p:spPr/>
        <p:txBody>
          <a:bodyPr/>
          <a:lstStyle/>
          <a:p>
            <a:fld id="{32520C1D-811C-4643-A125-B34D0A5F58DB}" type="slidenum">
              <a:rPr kumimoji="1" lang="ja-JP" altLang="en-US" smtClean="0"/>
              <a:t>4</a:t>
            </a:fld>
            <a:endParaRPr kumimoji="1" lang="ja-JP" altLang="en-US"/>
          </a:p>
        </p:txBody>
      </p:sp>
    </p:spTree>
    <p:extLst>
      <p:ext uri="{BB962C8B-B14F-4D97-AF65-F5344CB8AC3E}">
        <p14:creationId xmlns:p14="http://schemas.microsoft.com/office/powerpoint/2010/main" val="4111671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effectLst/>
                <a:latin typeface="Helvetica Neue" panose="02000503000000020004" pitchFamily="2" charset="0"/>
              </a:rPr>
              <a:t>Third, we compared radio and X-ray shells. The left images are Radio and X-ray images in NE. The right figures show the radial profiles of NE shell. These are made across the various parts of the shells along the white lines. Green and red line represent the radio/x-rays , respectively. The same analysis was also done for SW. The important point here is that the with of the radio shells was broader than that of the X-rays by  a factor of only 3-23. </a:t>
            </a:r>
          </a:p>
          <a:p>
            <a:endParaRPr kumimoji="1" lang="ja-JP" altLang="en-US"/>
          </a:p>
        </p:txBody>
      </p:sp>
      <p:sp>
        <p:nvSpPr>
          <p:cNvPr id="4" name="スライド番号プレースホルダー 3"/>
          <p:cNvSpPr>
            <a:spLocks noGrp="1"/>
          </p:cNvSpPr>
          <p:nvPr>
            <p:ph type="sldNum" sz="quarter" idx="5"/>
          </p:nvPr>
        </p:nvSpPr>
        <p:spPr/>
        <p:txBody>
          <a:bodyPr/>
          <a:lstStyle/>
          <a:p>
            <a:fld id="{32520C1D-811C-4643-A125-B34D0A5F58DB}" type="slidenum">
              <a:rPr kumimoji="1" lang="ja-JP" altLang="en-US" smtClean="0"/>
              <a:t>5</a:t>
            </a:fld>
            <a:endParaRPr kumimoji="1" lang="ja-JP" altLang="en-US"/>
          </a:p>
        </p:txBody>
      </p:sp>
    </p:spTree>
    <p:extLst>
      <p:ext uri="{BB962C8B-B14F-4D97-AF65-F5344CB8AC3E}">
        <p14:creationId xmlns:p14="http://schemas.microsoft.com/office/powerpoint/2010/main" val="664085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effectLst/>
                <a:latin typeface="Helvetica Neue" panose="02000503000000020004" pitchFamily="2" charset="0"/>
              </a:rPr>
              <a:t>Now, let's </a:t>
            </a:r>
            <a:r>
              <a:rPr lang="en" altLang="ja-JP" i="1" dirty="0">
                <a:effectLst/>
                <a:latin typeface="Helvetica Neue" panose="02000503000000020004" pitchFamily="2" charset="0"/>
              </a:rPr>
              <a:t>move on </a:t>
            </a:r>
            <a:r>
              <a:rPr lang="en" altLang="ja-JP" dirty="0">
                <a:effectLst/>
                <a:latin typeface="Helvetica Neue" panose="02000503000000020004" pitchFamily="2" charset="0"/>
              </a:rPr>
              <a:t>to the discussion. We reported that the radio spectrum showed the spectral break at almost 36 GHz, at which the spectrum steepened approximately from 0.52 to 1.34. Such a break in the spectral index is often seen as a result of synchrotron losses in various active galactic nuclei. For the synchrotron emission, the cooling time of electrons can be expressed as this equation. (the </a:t>
            </a:r>
            <a:r>
              <a:rPr lang="en" altLang="ja-JP" dirty="0" err="1">
                <a:effectLst/>
                <a:latin typeface="Helvetica Neue" panose="02000503000000020004" pitchFamily="2" charset="0"/>
              </a:rPr>
              <a:t>gamma_brk</a:t>
            </a:r>
            <a:r>
              <a:rPr lang="en" altLang="ja-JP" dirty="0">
                <a:effectLst/>
                <a:latin typeface="Helvetica Neue" panose="02000503000000020004" pitchFamily="2" charset="0"/>
              </a:rPr>
              <a:t> is the Lorentz factor of electrons emitting </a:t>
            </a:r>
            <a:r>
              <a:rPr lang="en" altLang="ja-JP" dirty="0" err="1">
                <a:effectLst/>
                <a:latin typeface="Helvetica Neue" panose="02000503000000020004" pitchFamily="2" charset="0"/>
              </a:rPr>
              <a:t>nu_brk</a:t>
            </a:r>
            <a:r>
              <a:rPr lang="en" altLang="ja-JP" dirty="0">
                <a:effectLst/>
                <a:latin typeface="Helvetica Neue" panose="02000503000000020004" pitchFamily="2" charset="0"/>
              </a:rPr>
              <a:t> photons in the magnetic field </a:t>
            </a:r>
            <a:r>
              <a:rPr lang="en" altLang="ja-JP" dirty="0" err="1">
                <a:effectLst/>
                <a:latin typeface="Helvetica Neue" panose="02000503000000020004" pitchFamily="2" charset="0"/>
              </a:rPr>
              <a:t>B_cool</a:t>
            </a:r>
            <a:r>
              <a:rPr lang="en" altLang="ja-JP" dirty="0">
                <a:effectLst/>
                <a:latin typeface="Helvetica Neue" panose="02000503000000020004" pitchFamily="2" charset="0"/>
              </a:rPr>
              <a:t>.) </a:t>
            </a:r>
            <a:r>
              <a:rPr lang="en" altLang="ja-JP" b="1" dirty="0">
                <a:effectLst/>
                <a:latin typeface="Helvetica Neue" panose="02000503000000020004" pitchFamily="2" charset="0"/>
              </a:rPr>
              <a:t>S</a:t>
            </a:r>
            <a:r>
              <a:rPr lang="en" altLang="ja-JP" dirty="0">
                <a:effectLst/>
                <a:latin typeface="Helvetica Neue" panose="02000503000000020004" pitchFamily="2" charset="0"/>
              </a:rPr>
              <a:t>ubsequently, we can obtain the </a:t>
            </a:r>
            <a:r>
              <a:rPr lang="en" altLang="ja-JP" dirty="0" err="1">
                <a:effectLst/>
                <a:latin typeface="Helvetica Neue" panose="02000503000000020004" pitchFamily="2" charset="0"/>
              </a:rPr>
              <a:t>B_cool</a:t>
            </a:r>
            <a:r>
              <a:rPr lang="en" altLang="ja-JP" dirty="0">
                <a:effectLst/>
                <a:latin typeface="Helvetica Neue" panose="02000503000000020004" pitchFamily="2" charset="0"/>
              </a:rPr>
              <a:t> as a function of </a:t>
            </a:r>
            <a:r>
              <a:rPr lang="en" altLang="ja-JP" dirty="0" err="1">
                <a:effectLst/>
                <a:latin typeface="Helvetica Neue" panose="02000503000000020004" pitchFamily="2" charset="0"/>
              </a:rPr>
              <a:t>t_cool</a:t>
            </a:r>
            <a:r>
              <a:rPr lang="en" altLang="ja-JP" dirty="0">
                <a:effectLst/>
                <a:latin typeface="Helvetica Neue" panose="02000503000000020004" pitchFamily="2" charset="0"/>
              </a:rPr>
              <a:t> and </a:t>
            </a:r>
            <a:r>
              <a:rPr lang="en" altLang="ja-JP" dirty="0" err="1">
                <a:effectLst/>
                <a:latin typeface="Helvetica Neue" panose="02000503000000020004" pitchFamily="2" charset="0"/>
              </a:rPr>
              <a:t>nu_brk</a:t>
            </a:r>
            <a:r>
              <a:rPr lang="en" altLang="ja-JP" dirty="0">
                <a:effectLst/>
                <a:latin typeface="Helvetica Neue" panose="02000503000000020004" pitchFamily="2" charset="0"/>
              </a:rPr>
              <a:t>. The dynamical timescale of SNR can be regarded as the advection time of electrons across the shock, which should be shorter than the age of the SNR. </a:t>
            </a:r>
            <a:r>
              <a:rPr lang="en" altLang="ja-JP" b="1" dirty="0">
                <a:effectLst/>
                <a:latin typeface="Helvetica Neue" panose="02000503000000020004" pitchFamily="2" charset="0"/>
              </a:rPr>
              <a:t>S</a:t>
            </a:r>
            <a:r>
              <a:rPr lang="en" altLang="ja-JP" dirty="0">
                <a:effectLst/>
                <a:latin typeface="Helvetica Neue" panose="02000503000000020004" pitchFamily="2" charset="0"/>
              </a:rPr>
              <a:t>ubstituting the age of SN 1006  for </a:t>
            </a:r>
            <a:r>
              <a:rPr lang="en" altLang="ja-JP" dirty="0" err="1">
                <a:effectLst/>
                <a:latin typeface="Helvetica Neue" panose="02000503000000020004" pitchFamily="2" charset="0"/>
              </a:rPr>
              <a:t>tcool</a:t>
            </a:r>
            <a:r>
              <a:rPr lang="en" altLang="ja-JP" dirty="0">
                <a:effectLst/>
                <a:latin typeface="Helvetica Neue" panose="02000503000000020004" pitchFamily="2" charset="0"/>
              </a:rPr>
              <a:t>, we can obtain a lower limit,  </a:t>
            </a:r>
            <a:r>
              <a:rPr lang="en" altLang="ja-JP" dirty="0" err="1">
                <a:effectLst/>
                <a:latin typeface="Helvetica Neue" panose="02000503000000020004" pitchFamily="2" charset="0"/>
              </a:rPr>
              <a:t>B_cool</a:t>
            </a:r>
            <a:r>
              <a:rPr lang="en" altLang="ja-JP" dirty="0">
                <a:effectLst/>
                <a:latin typeface="Helvetica Neue" panose="02000503000000020004" pitchFamily="2" charset="0"/>
              </a:rPr>
              <a:t> is stronger than 2 </a:t>
            </a:r>
            <a:r>
              <a:rPr lang="en" altLang="ja-JP" dirty="0" err="1">
                <a:effectLst/>
                <a:latin typeface="Helvetica Neue" panose="02000503000000020004" pitchFamily="2" charset="0"/>
              </a:rPr>
              <a:t>mG</a:t>
            </a:r>
            <a:r>
              <a:rPr lang="en" altLang="ja-JP" dirty="0">
                <a:effectLst/>
                <a:latin typeface="Helvetica Neue" panose="02000503000000020004" pitchFamily="2" charset="0"/>
              </a:rPr>
              <a:t> for </a:t>
            </a:r>
            <a:r>
              <a:rPr lang="el-GR" altLang="ja-JP" dirty="0">
                <a:effectLst/>
                <a:latin typeface="Helvetica Neue" panose="02000503000000020004" pitchFamily="2" charset="0"/>
              </a:rPr>
              <a:t>ν</a:t>
            </a:r>
            <a:r>
              <a:rPr lang="en" altLang="ja-JP" dirty="0" err="1">
                <a:effectLst/>
                <a:latin typeface="Helvetica Neue" panose="02000503000000020004" pitchFamily="2" charset="0"/>
              </a:rPr>
              <a:t>brk</a:t>
            </a:r>
            <a:r>
              <a:rPr lang="en" altLang="ja-JP" dirty="0">
                <a:effectLst/>
                <a:latin typeface="Helvetica Neue" panose="02000503000000020004" pitchFamily="2" charset="0"/>
              </a:rPr>
              <a:t> = 36 GHz. Another way of estimating the magnetic field from the observed radio flux is to assume an equipartition between the electron and magnetic field energy densities. In this condition, we obtain that the magnetic field a</a:t>
            </a:r>
            <a:r>
              <a:rPr lang="en" altLang="ja-JP" b="1" dirty="0">
                <a:effectLst/>
                <a:latin typeface="Helvetica Neue" panose="02000503000000020004" pitchFamily="2" charset="0"/>
              </a:rPr>
              <a:t>p</a:t>
            </a:r>
            <a:r>
              <a:rPr lang="en" altLang="ja-JP" dirty="0">
                <a:effectLst/>
                <a:latin typeface="Helvetica Neue" panose="02000503000000020004" pitchFamily="2" charset="0"/>
              </a:rPr>
              <a:t>proximately 5-10 </a:t>
            </a:r>
            <a:r>
              <a:rPr lang="el-GR" altLang="ja-JP" dirty="0">
                <a:effectLst/>
                <a:latin typeface="Helvetica Neue" panose="02000503000000020004" pitchFamily="2" charset="0"/>
              </a:rPr>
              <a:t>μ</a:t>
            </a:r>
            <a:r>
              <a:rPr lang="en" altLang="ja-JP" dirty="0">
                <a:effectLst/>
                <a:latin typeface="Helvetica Neue" panose="02000503000000020004" pitchFamily="2" charset="0"/>
              </a:rPr>
              <a:t>G. This is consistent with the magnetic field from SED. I’d like to stress the magnetic field from the cooling break is much stronger than that from the assuming equipartition and SED. How can we explain this? We’ll propose the scenario for two very different magnetic fields. </a:t>
            </a:r>
          </a:p>
          <a:p>
            <a:endParaRPr kumimoji="1" lang="ja-JP" altLang="en-US"/>
          </a:p>
        </p:txBody>
      </p:sp>
      <p:sp>
        <p:nvSpPr>
          <p:cNvPr id="4" name="スライド番号プレースホルダー 3"/>
          <p:cNvSpPr>
            <a:spLocks noGrp="1"/>
          </p:cNvSpPr>
          <p:nvPr>
            <p:ph type="sldNum" sz="quarter" idx="5"/>
          </p:nvPr>
        </p:nvSpPr>
        <p:spPr/>
        <p:txBody>
          <a:bodyPr/>
          <a:lstStyle/>
          <a:p>
            <a:fld id="{32520C1D-811C-4643-A125-B34D0A5F58DB}" type="slidenum">
              <a:rPr kumimoji="1" lang="ja-JP" altLang="en-US" smtClean="0"/>
              <a:t>6</a:t>
            </a:fld>
            <a:endParaRPr kumimoji="1" lang="ja-JP" altLang="en-US"/>
          </a:p>
        </p:txBody>
      </p:sp>
    </p:spTree>
    <p:extLst>
      <p:ext uri="{BB962C8B-B14F-4D97-AF65-F5344CB8AC3E}">
        <p14:creationId xmlns:p14="http://schemas.microsoft.com/office/powerpoint/2010/main" val="2800460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effectLst/>
                <a:latin typeface="Helvetica Neue" panose="02000503000000020004" pitchFamily="2" charset="0"/>
              </a:rPr>
              <a:t>We constructed the SED from radio to </a:t>
            </a:r>
            <a:r>
              <a:rPr lang="en" altLang="ja-JP" dirty="0" err="1">
                <a:effectLst/>
                <a:latin typeface="Helvetica Neue" panose="02000503000000020004" pitchFamily="2" charset="0"/>
              </a:rPr>
              <a:t>TeV</a:t>
            </a:r>
            <a:r>
              <a:rPr lang="en" altLang="ja-JP" dirty="0">
                <a:effectLst/>
                <a:latin typeface="Helvetica Neue" panose="02000503000000020004" pitchFamily="2" charset="0"/>
              </a:rPr>
              <a:t> gamma rays, include the radio spectrum and estimated optical and UV fluxes in this study. Please look at the figures. The left figure shows the SED of the entire SN 1006 and the right one shows that of NE alone In previous studies, the overall SED was modeled by one-zone synchrotron/IC (CMB) emissions with a moderate magnetic field of 25 </a:t>
            </a:r>
            <a:r>
              <a:rPr lang="el-GR" altLang="ja-JP" dirty="0">
                <a:effectLst/>
                <a:latin typeface="Helvetica Neue" panose="02000503000000020004" pitchFamily="2" charset="0"/>
              </a:rPr>
              <a:t>μ</a:t>
            </a:r>
            <a:r>
              <a:rPr lang="en" altLang="ja-JP" dirty="0">
                <a:effectLst/>
                <a:latin typeface="Helvetica Neue" panose="02000503000000020004" pitchFamily="2" charset="0"/>
              </a:rPr>
              <a:t>G. However, according to our results, two components are necessary to account for the radio-to- X-ray spectrum. Notably, the first synchrotron component dominates the radio emissions but flattens above the break frequency. The second one appears weak in the radio band but accounts for most of the optical-UV–X-ray emission without turnover. Therefore, we assumed “double” electron populations to reproduce the overall structure of the SED; the first population is responsible for the synchrotron emission in compact regions or hot spots where the magnetic field is enhanced by a factor of approximately 100. Conversely, the second population radiates another synchrotron emission in the “average” magnetic field of approximately 20 </a:t>
            </a:r>
            <a:r>
              <a:rPr lang="el-GR" altLang="ja-JP" dirty="0">
                <a:effectLst/>
                <a:latin typeface="Helvetica Neue" panose="02000503000000020004" pitchFamily="2" charset="0"/>
              </a:rPr>
              <a:t>μ</a:t>
            </a:r>
            <a:r>
              <a:rPr lang="en" altLang="ja-JP" dirty="0">
                <a:effectLst/>
                <a:latin typeface="Helvetica Neue" panose="02000503000000020004" pitchFamily="2" charset="0"/>
              </a:rPr>
              <a:t>G Although the geometry of the magnetic enhanced regions is still unknown, the similarity of the radio and X-ray images, may imply that such regions are almost uniformly distributed along the shock as either compact patches, like hotspots. Hereafter, we call such magnetically enhanced regions “hot spots” for simplicity. </a:t>
            </a:r>
          </a:p>
          <a:p>
            <a:endParaRPr kumimoji="1" lang="ja-JP" altLang="en-US"/>
          </a:p>
        </p:txBody>
      </p:sp>
      <p:sp>
        <p:nvSpPr>
          <p:cNvPr id="4" name="スライド番号プレースホルダー 3"/>
          <p:cNvSpPr>
            <a:spLocks noGrp="1"/>
          </p:cNvSpPr>
          <p:nvPr>
            <p:ph type="sldNum" sz="quarter" idx="5"/>
          </p:nvPr>
        </p:nvSpPr>
        <p:spPr/>
        <p:txBody>
          <a:bodyPr/>
          <a:lstStyle/>
          <a:p>
            <a:fld id="{32520C1D-811C-4643-A125-B34D0A5F58DB}" type="slidenum">
              <a:rPr kumimoji="1" lang="ja-JP" altLang="en-US" smtClean="0"/>
              <a:t>7</a:t>
            </a:fld>
            <a:endParaRPr kumimoji="1" lang="ja-JP" altLang="en-US"/>
          </a:p>
        </p:txBody>
      </p:sp>
    </p:spTree>
    <p:extLst>
      <p:ext uri="{BB962C8B-B14F-4D97-AF65-F5344CB8AC3E}">
        <p14:creationId xmlns:p14="http://schemas.microsoft.com/office/powerpoint/2010/main" val="3878117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effectLst/>
                <a:latin typeface="Helvetica Neue" panose="02000503000000020004" pitchFamily="2" charset="0"/>
              </a:rPr>
              <a:t>On the other hand, what can we say about the comparison of radio and X-ray shells? In general, the thickness of the shell can roughly be estimated to be  the product of the shock speed and the cooling time of electrons that emit photons of certain energies. Therefore, if the magnetic fields for radio and X-ray emissions are the same, the thickness of the shell measured in radio  and X-rays  reflects the difference of cooling time; thus be proportional to the minus square root of frequency </a:t>
            </a:r>
            <a:r>
              <a:rPr lang="el-GR" altLang="ja-JP" dirty="0">
                <a:effectLst/>
                <a:latin typeface="Helvetica Neue" panose="02000503000000020004" pitchFamily="2" charset="0"/>
              </a:rPr>
              <a:t>ν. </a:t>
            </a:r>
            <a:r>
              <a:rPr lang="en" altLang="ja-JP" dirty="0">
                <a:effectLst/>
                <a:latin typeface="Helvetica Neue" panose="02000503000000020004" pitchFamily="2" charset="0"/>
              </a:rPr>
              <a:t>Hence, the excepted DR/DX ; 2 × 10^4(10 to the power of 4). This is far from the observed images, recalling that the with of the radio shells was broader than that of the X-rays by a factor of only 3-23. The observed D_R/D_X also indicates that the magnetic fields, which mainly contribute to the observed radio and X-ray emissions, cannot be the same. In such a case, the D_R/</a:t>
            </a:r>
            <a:r>
              <a:rPr lang="en" altLang="ja-JP" dirty="0" err="1">
                <a:effectLst/>
                <a:latin typeface="Helvetica Neue" panose="02000503000000020004" pitchFamily="2" charset="0"/>
              </a:rPr>
              <a:t>D_x</a:t>
            </a:r>
            <a:r>
              <a:rPr lang="en" altLang="ja-JP" dirty="0">
                <a:effectLst/>
                <a:latin typeface="Helvetica Neue" panose="02000503000000020004" pitchFamily="2" charset="0"/>
              </a:rPr>
              <a:t> can expresses like this. B_R and B_X are the magnetic fields responsible for the radio and X-ray emissions, respectively. The observed ratio of   DR/DX   can be converted to the amplification factor of the magnetic field as 88  to  348. This is consistent with magnetic field amplification in the hot spots, namely, 100, which is independently estimated from the SED.</a:t>
            </a:r>
          </a:p>
          <a:p>
            <a:endParaRPr kumimoji="1" lang="ja-JP" altLang="en-US"/>
          </a:p>
        </p:txBody>
      </p:sp>
      <p:sp>
        <p:nvSpPr>
          <p:cNvPr id="4" name="スライド番号プレースホルダー 3"/>
          <p:cNvSpPr>
            <a:spLocks noGrp="1"/>
          </p:cNvSpPr>
          <p:nvPr>
            <p:ph type="sldNum" sz="quarter" idx="5"/>
          </p:nvPr>
        </p:nvSpPr>
        <p:spPr/>
        <p:txBody>
          <a:bodyPr/>
          <a:lstStyle/>
          <a:p>
            <a:fld id="{32520C1D-811C-4643-A125-B34D0A5F58DB}" type="slidenum">
              <a:rPr kumimoji="1" lang="ja-JP" altLang="en-US" smtClean="0"/>
              <a:t>8</a:t>
            </a:fld>
            <a:endParaRPr kumimoji="1" lang="ja-JP" altLang="en-US"/>
          </a:p>
        </p:txBody>
      </p:sp>
    </p:spTree>
    <p:extLst>
      <p:ext uri="{BB962C8B-B14F-4D97-AF65-F5344CB8AC3E}">
        <p14:creationId xmlns:p14="http://schemas.microsoft.com/office/powerpoint/2010/main" val="3313434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24311E-322E-8B62-A9A5-7D641624A4A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B4384E8-3A30-B962-2D6B-2DC740DE9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F520A71-1F3E-4C40-926F-C06F2090B646}"/>
              </a:ext>
            </a:extLst>
          </p:cNvPr>
          <p:cNvSpPr>
            <a:spLocks noGrp="1"/>
          </p:cNvSpPr>
          <p:nvPr>
            <p:ph type="dt" sz="half" idx="10"/>
          </p:nvPr>
        </p:nvSpPr>
        <p:spPr/>
        <p:txBody>
          <a:bodyPr/>
          <a:lstStyle/>
          <a:p>
            <a:fld id="{F4954AD8-C59F-EB4F-864F-EB2876CB8568}" type="datetime1">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701C66E1-A5C9-5FC2-E978-F6748E96CB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BA0B9C2-0FB1-1DC9-4239-EE58379A7BB3}"/>
              </a:ext>
            </a:extLst>
          </p:cNvPr>
          <p:cNvSpPr>
            <a:spLocks noGrp="1"/>
          </p:cNvSpPr>
          <p:nvPr>
            <p:ph type="sldNum" sz="quarter" idx="12"/>
          </p:nvPr>
        </p:nvSpPr>
        <p:spPr/>
        <p:txBody>
          <a:body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779695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09F836-F344-64D6-19FF-2689F82520B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D6786EB-2B0A-58A3-D88F-DCA2D3E227B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110271-2E03-2308-5A56-E1EBE12B5ECA}"/>
              </a:ext>
            </a:extLst>
          </p:cNvPr>
          <p:cNvSpPr>
            <a:spLocks noGrp="1"/>
          </p:cNvSpPr>
          <p:nvPr>
            <p:ph type="dt" sz="half" idx="10"/>
          </p:nvPr>
        </p:nvSpPr>
        <p:spPr/>
        <p:txBody>
          <a:bodyPr/>
          <a:lstStyle/>
          <a:p>
            <a:fld id="{CA76B9D1-9E5C-9D4A-9B0C-5130780279AB}" type="datetime1">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AA0CDAC9-C218-ED55-3A26-BEB44590E3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CFD72EC-352F-3FDD-AB39-330AF90D26F2}"/>
              </a:ext>
            </a:extLst>
          </p:cNvPr>
          <p:cNvSpPr>
            <a:spLocks noGrp="1"/>
          </p:cNvSpPr>
          <p:nvPr>
            <p:ph type="sldNum" sz="quarter" idx="12"/>
          </p:nvPr>
        </p:nvSpPr>
        <p:spPr/>
        <p:txBody>
          <a:body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4115883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8CAB371-DE38-036F-0F3A-6CB2909C479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F39F173-23A4-E0EA-18A3-B74132267CA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515227D-8AF8-E5F2-C9F2-AC6DD06EDB2C}"/>
              </a:ext>
            </a:extLst>
          </p:cNvPr>
          <p:cNvSpPr>
            <a:spLocks noGrp="1"/>
          </p:cNvSpPr>
          <p:nvPr>
            <p:ph type="dt" sz="half" idx="10"/>
          </p:nvPr>
        </p:nvSpPr>
        <p:spPr/>
        <p:txBody>
          <a:bodyPr/>
          <a:lstStyle/>
          <a:p>
            <a:fld id="{2FB7C81E-0EB3-C140-93C5-36BC1A73D343}" type="datetime1">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A3EF8015-E189-62B4-AEA4-ADB48AF6BFE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FB1A29E-04CF-7A14-9ACE-C459F2480D56}"/>
              </a:ext>
            </a:extLst>
          </p:cNvPr>
          <p:cNvSpPr>
            <a:spLocks noGrp="1"/>
          </p:cNvSpPr>
          <p:nvPr>
            <p:ph type="sldNum" sz="quarter" idx="12"/>
          </p:nvPr>
        </p:nvSpPr>
        <p:spPr/>
        <p:txBody>
          <a:body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220865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18E64B-31F3-FCDC-6E34-D0D04733DAB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2C959CC-E877-3C96-4D6A-A3A122D7303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AAB7D18-1857-9002-2292-9E8C4748286D}"/>
              </a:ext>
            </a:extLst>
          </p:cNvPr>
          <p:cNvSpPr>
            <a:spLocks noGrp="1"/>
          </p:cNvSpPr>
          <p:nvPr>
            <p:ph type="dt" sz="half" idx="10"/>
          </p:nvPr>
        </p:nvSpPr>
        <p:spPr/>
        <p:txBody>
          <a:bodyPr/>
          <a:lstStyle/>
          <a:p>
            <a:fld id="{2BC85EAE-D8BF-834F-B485-D9A18F36C234}" type="datetime1">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11927CB9-FC0B-5FB3-8D3C-7CABB31438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8E56D1-A960-9545-5F98-76A724B5459E}"/>
              </a:ext>
            </a:extLst>
          </p:cNvPr>
          <p:cNvSpPr>
            <a:spLocks noGrp="1"/>
          </p:cNvSpPr>
          <p:nvPr>
            <p:ph type="sldNum" sz="quarter" idx="12"/>
          </p:nvPr>
        </p:nvSpPr>
        <p:spPr/>
        <p:txBody>
          <a:body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3506480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FAC6B7-A6AB-607F-C485-12352C69200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73FED18-8EFC-1402-6552-3A7E2BB2E99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37CDFA9-54D3-5BEF-369C-B221ACCBAE6A}"/>
              </a:ext>
            </a:extLst>
          </p:cNvPr>
          <p:cNvSpPr>
            <a:spLocks noGrp="1"/>
          </p:cNvSpPr>
          <p:nvPr>
            <p:ph type="dt" sz="half" idx="10"/>
          </p:nvPr>
        </p:nvSpPr>
        <p:spPr/>
        <p:txBody>
          <a:bodyPr/>
          <a:lstStyle/>
          <a:p>
            <a:fld id="{19BB30B3-1039-B945-8605-953AF93E24A6}" type="datetime1">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3979456A-508E-76D9-E8B6-2F64680C87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5BD797-3C3B-AB70-0F44-0C33F68C3E6A}"/>
              </a:ext>
            </a:extLst>
          </p:cNvPr>
          <p:cNvSpPr>
            <a:spLocks noGrp="1"/>
          </p:cNvSpPr>
          <p:nvPr>
            <p:ph type="sldNum" sz="quarter" idx="12"/>
          </p:nvPr>
        </p:nvSpPr>
        <p:spPr/>
        <p:txBody>
          <a:body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3229655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3547FD-9E19-A11D-AA85-3665DAAD1D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BEDD5D-8712-E04D-5A4A-0F82430ED32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08A01C8-8297-A463-33DE-D7E73EFA85C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0A1CB7A-6812-4007-853E-90479927C439}"/>
              </a:ext>
            </a:extLst>
          </p:cNvPr>
          <p:cNvSpPr>
            <a:spLocks noGrp="1"/>
          </p:cNvSpPr>
          <p:nvPr>
            <p:ph type="dt" sz="half" idx="10"/>
          </p:nvPr>
        </p:nvSpPr>
        <p:spPr/>
        <p:txBody>
          <a:bodyPr/>
          <a:lstStyle/>
          <a:p>
            <a:fld id="{557CED12-338F-D34A-9F77-FC106FAEDCDE}" type="datetime1">
              <a:rPr kumimoji="1" lang="ja-JP" altLang="en-US" smtClean="0"/>
              <a:t>2024/8/23</a:t>
            </a:fld>
            <a:endParaRPr kumimoji="1" lang="ja-JP" altLang="en-US"/>
          </a:p>
        </p:txBody>
      </p:sp>
      <p:sp>
        <p:nvSpPr>
          <p:cNvPr id="6" name="フッター プレースホルダー 5">
            <a:extLst>
              <a:ext uri="{FF2B5EF4-FFF2-40B4-BE49-F238E27FC236}">
                <a16:creationId xmlns:a16="http://schemas.microsoft.com/office/drawing/2014/main" id="{4A6C72C4-A464-E66F-6B74-1970A7378B6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EA633BB-49D5-3463-B298-00602A7BD350}"/>
              </a:ext>
            </a:extLst>
          </p:cNvPr>
          <p:cNvSpPr>
            <a:spLocks noGrp="1"/>
          </p:cNvSpPr>
          <p:nvPr>
            <p:ph type="sldNum" sz="quarter" idx="12"/>
          </p:nvPr>
        </p:nvSpPr>
        <p:spPr/>
        <p:txBody>
          <a:body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332095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A3EF58-BE96-B9E3-CD03-EB534572C7E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F38D1C-7CDA-E330-E01D-78D8791B23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9771C05-8E34-30B4-8AC4-4D31FB66F40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BD6F0DA-DF7E-1CFB-EB15-8BE6FECFA4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C15874A-ACD1-ED42-EA42-A1263EDDB1F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E92C324-C74A-31D7-9C54-0554244C1F70}"/>
              </a:ext>
            </a:extLst>
          </p:cNvPr>
          <p:cNvSpPr>
            <a:spLocks noGrp="1"/>
          </p:cNvSpPr>
          <p:nvPr>
            <p:ph type="dt" sz="half" idx="10"/>
          </p:nvPr>
        </p:nvSpPr>
        <p:spPr/>
        <p:txBody>
          <a:bodyPr/>
          <a:lstStyle/>
          <a:p>
            <a:fld id="{148181FF-1BB1-9744-8332-4765554B4E3D}" type="datetime1">
              <a:rPr kumimoji="1" lang="ja-JP" altLang="en-US" smtClean="0"/>
              <a:t>2024/8/23</a:t>
            </a:fld>
            <a:endParaRPr kumimoji="1" lang="ja-JP" altLang="en-US"/>
          </a:p>
        </p:txBody>
      </p:sp>
      <p:sp>
        <p:nvSpPr>
          <p:cNvPr id="8" name="フッター プレースホルダー 7">
            <a:extLst>
              <a:ext uri="{FF2B5EF4-FFF2-40B4-BE49-F238E27FC236}">
                <a16:creationId xmlns:a16="http://schemas.microsoft.com/office/drawing/2014/main" id="{B9D49FAC-F95B-A5CC-8346-C2872EDD16E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99B7216-4438-0F75-C70F-D6EABC27AA70}"/>
              </a:ext>
            </a:extLst>
          </p:cNvPr>
          <p:cNvSpPr>
            <a:spLocks noGrp="1"/>
          </p:cNvSpPr>
          <p:nvPr>
            <p:ph type="sldNum" sz="quarter" idx="12"/>
          </p:nvPr>
        </p:nvSpPr>
        <p:spPr/>
        <p:txBody>
          <a:body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4099060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794E0C-1C05-5B42-0720-D0FF404A513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F9F1FD6-1451-173F-F85F-EA43C10A0116}"/>
              </a:ext>
            </a:extLst>
          </p:cNvPr>
          <p:cNvSpPr>
            <a:spLocks noGrp="1"/>
          </p:cNvSpPr>
          <p:nvPr>
            <p:ph type="dt" sz="half" idx="10"/>
          </p:nvPr>
        </p:nvSpPr>
        <p:spPr/>
        <p:txBody>
          <a:bodyPr/>
          <a:lstStyle/>
          <a:p>
            <a:fld id="{3B21E9E0-4E37-B64D-87AE-DBA7BDFA398B}" type="datetime1">
              <a:rPr kumimoji="1" lang="ja-JP" altLang="en-US" smtClean="0"/>
              <a:t>2024/8/23</a:t>
            </a:fld>
            <a:endParaRPr kumimoji="1" lang="ja-JP" altLang="en-US"/>
          </a:p>
        </p:txBody>
      </p:sp>
      <p:sp>
        <p:nvSpPr>
          <p:cNvPr id="4" name="フッター プレースホルダー 3">
            <a:extLst>
              <a:ext uri="{FF2B5EF4-FFF2-40B4-BE49-F238E27FC236}">
                <a16:creationId xmlns:a16="http://schemas.microsoft.com/office/drawing/2014/main" id="{390D1FAF-DC4B-95AB-A8AF-B08AFDC3268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9F8901-C957-D0EC-C819-A6C14B46C406}"/>
              </a:ext>
            </a:extLst>
          </p:cNvPr>
          <p:cNvSpPr>
            <a:spLocks noGrp="1"/>
          </p:cNvSpPr>
          <p:nvPr>
            <p:ph type="sldNum" sz="quarter" idx="12"/>
          </p:nvPr>
        </p:nvSpPr>
        <p:spPr/>
        <p:txBody>
          <a:body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2533394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515239D-AF24-9569-AEB2-EA71145FD66B}"/>
              </a:ext>
            </a:extLst>
          </p:cNvPr>
          <p:cNvSpPr>
            <a:spLocks noGrp="1"/>
          </p:cNvSpPr>
          <p:nvPr>
            <p:ph type="dt" sz="half" idx="10"/>
          </p:nvPr>
        </p:nvSpPr>
        <p:spPr/>
        <p:txBody>
          <a:bodyPr/>
          <a:lstStyle/>
          <a:p>
            <a:fld id="{7D9B0DEE-B68A-DE40-82C4-EABC7003C839}" type="datetime1">
              <a:rPr kumimoji="1" lang="ja-JP" altLang="en-US" smtClean="0"/>
              <a:t>2024/8/23</a:t>
            </a:fld>
            <a:endParaRPr kumimoji="1" lang="ja-JP" altLang="en-US"/>
          </a:p>
        </p:txBody>
      </p:sp>
      <p:sp>
        <p:nvSpPr>
          <p:cNvPr id="3" name="フッター プレースホルダー 2">
            <a:extLst>
              <a:ext uri="{FF2B5EF4-FFF2-40B4-BE49-F238E27FC236}">
                <a16:creationId xmlns:a16="http://schemas.microsoft.com/office/drawing/2014/main" id="{07164EA5-723D-FAFF-E6BD-F362782AECA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E8F579E-2E16-8C41-6247-933AF49CD438}"/>
              </a:ext>
            </a:extLst>
          </p:cNvPr>
          <p:cNvSpPr>
            <a:spLocks noGrp="1"/>
          </p:cNvSpPr>
          <p:nvPr>
            <p:ph type="sldNum" sz="quarter" idx="12"/>
          </p:nvPr>
        </p:nvSpPr>
        <p:spPr/>
        <p:txBody>
          <a:body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380966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BCA62B-A89B-C806-C0CA-796F31A8B62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A3FEAAD-77A2-5331-E668-3F03D52849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15F99FA-7D24-0CD1-0BBE-EA718BDA4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639B1B8-0FE2-3E13-9FB0-FF2AC7321FB0}"/>
              </a:ext>
            </a:extLst>
          </p:cNvPr>
          <p:cNvSpPr>
            <a:spLocks noGrp="1"/>
          </p:cNvSpPr>
          <p:nvPr>
            <p:ph type="dt" sz="half" idx="10"/>
          </p:nvPr>
        </p:nvSpPr>
        <p:spPr/>
        <p:txBody>
          <a:bodyPr/>
          <a:lstStyle/>
          <a:p>
            <a:fld id="{1B626CE0-D411-C349-A6F5-888C7733AECF}" type="datetime1">
              <a:rPr kumimoji="1" lang="ja-JP" altLang="en-US" smtClean="0"/>
              <a:t>2024/8/23</a:t>
            </a:fld>
            <a:endParaRPr kumimoji="1" lang="ja-JP" altLang="en-US"/>
          </a:p>
        </p:txBody>
      </p:sp>
      <p:sp>
        <p:nvSpPr>
          <p:cNvPr id="6" name="フッター プレースホルダー 5">
            <a:extLst>
              <a:ext uri="{FF2B5EF4-FFF2-40B4-BE49-F238E27FC236}">
                <a16:creationId xmlns:a16="http://schemas.microsoft.com/office/drawing/2014/main" id="{A44FF795-9437-C3E5-F951-A6CF1F23615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C4A000-4B26-98A5-1715-08CBF16BC331}"/>
              </a:ext>
            </a:extLst>
          </p:cNvPr>
          <p:cNvSpPr>
            <a:spLocks noGrp="1"/>
          </p:cNvSpPr>
          <p:nvPr>
            <p:ph type="sldNum" sz="quarter" idx="12"/>
          </p:nvPr>
        </p:nvSpPr>
        <p:spPr/>
        <p:txBody>
          <a:body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275860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21ECA7-4F07-7EF8-C242-48208BE159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7D5812D-553F-BEE8-56C5-98D8CDE55E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3C58FAF-FAE6-D31D-7EEA-82AA799B29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0BE7D91-CC25-17B1-E8C1-860F46F2BAB1}"/>
              </a:ext>
            </a:extLst>
          </p:cNvPr>
          <p:cNvSpPr>
            <a:spLocks noGrp="1"/>
          </p:cNvSpPr>
          <p:nvPr>
            <p:ph type="dt" sz="half" idx="10"/>
          </p:nvPr>
        </p:nvSpPr>
        <p:spPr/>
        <p:txBody>
          <a:bodyPr/>
          <a:lstStyle/>
          <a:p>
            <a:fld id="{0D06291D-048C-D840-BB9A-32C2CF1DA3E3}" type="datetime1">
              <a:rPr kumimoji="1" lang="ja-JP" altLang="en-US" smtClean="0"/>
              <a:t>2024/8/23</a:t>
            </a:fld>
            <a:endParaRPr kumimoji="1" lang="ja-JP" altLang="en-US"/>
          </a:p>
        </p:txBody>
      </p:sp>
      <p:sp>
        <p:nvSpPr>
          <p:cNvPr id="6" name="フッター プレースホルダー 5">
            <a:extLst>
              <a:ext uri="{FF2B5EF4-FFF2-40B4-BE49-F238E27FC236}">
                <a16:creationId xmlns:a16="http://schemas.microsoft.com/office/drawing/2014/main" id="{9E50CDBA-9371-BB4C-6E0A-0A33D8218C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77AF612-894F-4CF9-61D8-9EC3821BB26F}"/>
              </a:ext>
            </a:extLst>
          </p:cNvPr>
          <p:cNvSpPr>
            <a:spLocks noGrp="1"/>
          </p:cNvSpPr>
          <p:nvPr>
            <p:ph type="sldNum" sz="quarter" idx="12"/>
          </p:nvPr>
        </p:nvSpPr>
        <p:spPr/>
        <p:txBody>
          <a:body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4090017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A0CB380-6899-F2AA-6AB7-33AA5BF297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58D85C7-B974-A4D1-256B-25452DA1F2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B35D6E-6516-BF16-A607-C543B70348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EBC30D-8976-D046-BBDB-824FBC2B54A4}" type="datetime1">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01578AC8-91FD-FD04-2A15-B938A0CD1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B716CF8-543D-AE4F-CD0D-99BFE500E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DA022C-15FC-B745-80A8-C649F593916B}" type="slidenum">
              <a:rPr kumimoji="1" lang="ja-JP" altLang="en-US" smtClean="0"/>
              <a:t>‹#›</a:t>
            </a:fld>
            <a:endParaRPr kumimoji="1" lang="ja-JP" altLang="en-US"/>
          </a:p>
        </p:txBody>
      </p:sp>
    </p:spTree>
    <p:extLst>
      <p:ext uri="{BB962C8B-B14F-4D97-AF65-F5344CB8AC3E}">
        <p14:creationId xmlns:p14="http://schemas.microsoft.com/office/powerpoint/2010/main" val="1491661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410.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customXml" Target="../ink/ink1.xml"/><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customXml" Target="../ink/ink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DDF7D-7D7B-C652-9884-0FD09C8837FC}"/>
              </a:ext>
            </a:extLst>
          </p:cNvPr>
          <p:cNvSpPr>
            <a:spLocks noGrp="1"/>
          </p:cNvSpPr>
          <p:nvPr>
            <p:ph type="ctrTitle"/>
          </p:nvPr>
        </p:nvSpPr>
        <p:spPr>
          <a:xfrm>
            <a:off x="601394" y="2051213"/>
            <a:ext cx="10989210" cy="1405741"/>
          </a:xfrm>
        </p:spPr>
        <p:txBody>
          <a:bodyPr>
            <a:normAutofit/>
          </a:bodyPr>
          <a:lstStyle/>
          <a:p>
            <a:r>
              <a:rPr kumimoji="1" lang="en-US" altLang="ja-JP" sz="4400" dirty="0">
                <a:latin typeface="Arial" panose="020B0604020202020204" pitchFamily="34" charset="0"/>
                <a:cs typeface="Arial" panose="020B0604020202020204" pitchFamily="34" charset="0"/>
              </a:rPr>
              <a:t>Observationa</a:t>
            </a:r>
            <a:r>
              <a:rPr lang="en-US" altLang="ja-JP" sz="4400" dirty="0">
                <a:latin typeface="Arial" panose="020B0604020202020204" pitchFamily="34" charset="0"/>
                <a:cs typeface="Arial" panose="020B0604020202020204" pitchFamily="34" charset="0"/>
              </a:rPr>
              <a:t>l Evidence for Magnetic Field Amplification in SN 1006</a:t>
            </a:r>
            <a:endParaRPr kumimoji="1" lang="ja-JP" altLang="en-US" sz="4400">
              <a:latin typeface="Arial" panose="020B0604020202020204" pitchFamily="34" charset="0"/>
              <a:cs typeface="Arial" panose="020B0604020202020204" pitchFamily="34" charset="0"/>
            </a:endParaRPr>
          </a:p>
        </p:txBody>
      </p:sp>
      <p:pic>
        <p:nvPicPr>
          <p:cNvPr id="10" name="図 9" descr="アイコン&#10;&#10;自動的に生成された説明">
            <a:extLst>
              <a:ext uri="{FF2B5EF4-FFF2-40B4-BE49-F238E27FC236}">
                <a16:creationId xmlns:a16="http://schemas.microsoft.com/office/drawing/2014/main" id="{819FBA72-4755-E9AA-1D72-7DE2AF0D03CC}"/>
              </a:ext>
            </a:extLst>
          </p:cNvPr>
          <p:cNvPicPr>
            <a:picLocks noChangeAspect="1"/>
          </p:cNvPicPr>
          <p:nvPr/>
        </p:nvPicPr>
        <p:blipFill>
          <a:blip r:embed="rId3"/>
          <a:stretch>
            <a:fillRect/>
          </a:stretch>
        </p:blipFill>
        <p:spPr>
          <a:xfrm>
            <a:off x="1725622" y="483033"/>
            <a:ext cx="2249738" cy="704326"/>
          </a:xfrm>
          <a:prstGeom prst="rect">
            <a:avLst/>
          </a:prstGeom>
        </p:spPr>
      </p:pic>
      <p:pic>
        <p:nvPicPr>
          <p:cNvPr id="12" name="図 11" descr="ロゴ, 会社名&#10;&#10;自動的に生成された説明">
            <a:extLst>
              <a:ext uri="{FF2B5EF4-FFF2-40B4-BE49-F238E27FC236}">
                <a16:creationId xmlns:a16="http://schemas.microsoft.com/office/drawing/2014/main" id="{FAC01799-82CE-745C-B242-5F60BB13A4DC}"/>
              </a:ext>
            </a:extLst>
          </p:cNvPr>
          <p:cNvPicPr>
            <a:picLocks noChangeAspect="1"/>
          </p:cNvPicPr>
          <p:nvPr/>
        </p:nvPicPr>
        <p:blipFill>
          <a:blip r:embed="rId4"/>
          <a:stretch>
            <a:fillRect/>
          </a:stretch>
        </p:blipFill>
        <p:spPr>
          <a:xfrm>
            <a:off x="154379" y="153689"/>
            <a:ext cx="1578730" cy="1340880"/>
          </a:xfrm>
          <a:prstGeom prst="rect">
            <a:avLst/>
          </a:prstGeom>
        </p:spPr>
      </p:pic>
      <p:cxnSp>
        <p:nvCxnSpPr>
          <p:cNvPr id="14" name="直線コネクタ 13">
            <a:extLst>
              <a:ext uri="{FF2B5EF4-FFF2-40B4-BE49-F238E27FC236}">
                <a16:creationId xmlns:a16="http://schemas.microsoft.com/office/drawing/2014/main" id="{6B433876-7E82-B1F7-527F-B062EEE66A17}"/>
              </a:ext>
            </a:extLst>
          </p:cNvPr>
          <p:cNvCxnSpPr>
            <a:cxnSpLocks/>
          </p:cNvCxnSpPr>
          <p:nvPr/>
        </p:nvCxnSpPr>
        <p:spPr>
          <a:xfrm>
            <a:off x="577329" y="3657600"/>
            <a:ext cx="11013275"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163AC0F4-CF4E-5BC9-AFDE-5B628C5962FA}"/>
              </a:ext>
            </a:extLst>
          </p:cNvPr>
          <p:cNvSpPr txBox="1"/>
          <p:nvPr/>
        </p:nvSpPr>
        <p:spPr>
          <a:xfrm>
            <a:off x="1947364" y="3858247"/>
            <a:ext cx="8297271" cy="873316"/>
          </a:xfrm>
          <a:prstGeom prst="rect">
            <a:avLst/>
          </a:prstGeom>
          <a:noFill/>
        </p:spPr>
        <p:txBody>
          <a:bodyPr wrap="none" rtlCol="0">
            <a:spAutoFit/>
          </a:bodyPr>
          <a:lstStyle/>
          <a:p>
            <a:pPr algn="ctr">
              <a:lnSpc>
                <a:spcPct val="110000"/>
              </a:lnSpc>
            </a:pPr>
            <a:r>
              <a:rPr kumimoji="1" lang="en-US" altLang="ja-JP" sz="2400" u="sng" dirty="0" err="1">
                <a:latin typeface="Arial" panose="020B0604020202020204" pitchFamily="34" charset="0"/>
                <a:cs typeface="Arial" panose="020B0604020202020204" pitchFamily="34" charset="0"/>
              </a:rPr>
              <a:t>Moeri</a:t>
            </a:r>
            <a:r>
              <a:rPr kumimoji="1" lang="en-US" altLang="ja-JP" sz="2400" u="sng" dirty="0">
                <a:latin typeface="Arial" panose="020B0604020202020204" pitchFamily="34" charset="0"/>
                <a:cs typeface="Arial" panose="020B0604020202020204" pitchFamily="34" charset="0"/>
              </a:rPr>
              <a:t> Tao (</a:t>
            </a:r>
            <a:r>
              <a:rPr kumimoji="1" lang="en-US" altLang="ja-JP" sz="2400" u="sng" dirty="0" err="1">
                <a:latin typeface="Arial" panose="020B0604020202020204" pitchFamily="34" charset="0"/>
                <a:cs typeface="Arial" panose="020B0604020202020204" pitchFamily="34" charset="0"/>
              </a:rPr>
              <a:t>Waseda</a:t>
            </a:r>
            <a:r>
              <a:rPr kumimoji="1" lang="en-US" altLang="ja-JP" sz="2400" u="sng" dirty="0">
                <a:latin typeface="Arial" panose="020B0604020202020204" pitchFamily="34" charset="0"/>
                <a:cs typeface="Arial" panose="020B0604020202020204" pitchFamily="34" charset="0"/>
              </a:rPr>
              <a:t> Univ.)</a:t>
            </a:r>
            <a:r>
              <a:rPr kumimoji="1" lang="en-US" altLang="ja-JP" sz="2400" dirty="0">
                <a:latin typeface="Arial" panose="020B0604020202020204" pitchFamily="34" charset="0"/>
                <a:cs typeface="Arial" panose="020B0604020202020204" pitchFamily="34" charset="0"/>
              </a:rPr>
              <a:t>, </a:t>
            </a:r>
          </a:p>
          <a:p>
            <a:pPr algn="ctr">
              <a:lnSpc>
                <a:spcPct val="110000"/>
              </a:lnSpc>
            </a:pPr>
            <a:r>
              <a:rPr kumimoji="1" lang="en-US" altLang="ja-JP" sz="2400" dirty="0">
                <a:latin typeface="Arial" panose="020B0604020202020204" pitchFamily="34" charset="0"/>
                <a:cs typeface="Arial" panose="020B0604020202020204" pitchFamily="34" charset="0"/>
              </a:rPr>
              <a:t>Jun Kataoka (</a:t>
            </a:r>
            <a:r>
              <a:rPr kumimoji="1" lang="en-US" altLang="ja-JP" sz="2400" dirty="0" err="1">
                <a:latin typeface="Arial" panose="020B0604020202020204" pitchFamily="34" charset="0"/>
                <a:cs typeface="Arial" panose="020B0604020202020204" pitchFamily="34" charset="0"/>
              </a:rPr>
              <a:t>Waseda</a:t>
            </a:r>
            <a:r>
              <a:rPr kumimoji="1" lang="en-US" altLang="ja-JP" sz="2400" dirty="0">
                <a:latin typeface="Arial" panose="020B0604020202020204" pitchFamily="34" charset="0"/>
                <a:cs typeface="Arial" panose="020B0604020202020204" pitchFamily="34" charset="0"/>
              </a:rPr>
              <a:t> Univ.), </a:t>
            </a:r>
            <a:r>
              <a:rPr kumimoji="1" lang="en-US" altLang="ja-JP" sz="2400" dirty="0" err="1">
                <a:latin typeface="Arial" panose="020B0604020202020204" pitchFamily="34" charset="0"/>
                <a:cs typeface="Arial" panose="020B0604020202020204" pitchFamily="34" charset="0"/>
              </a:rPr>
              <a:t>Takaaki</a:t>
            </a:r>
            <a:r>
              <a:rPr kumimoji="1" lang="en-US" altLang="ja-JP" sz="2400" dirty="0">
                <a:latin typeface="Arial" panose="020B0604020202020204" pitchFamily="34" charset="0"/>
                <a:cs typeface="Arial" panose="020B0604020202020204" pitchFamily="34" charset="0"/>
              </a:rPr>
              <a:t> Tanaka (Konan Univ.)</a:t>
            </a:r>
            <a:endParaRPr kumimoji="1" lang="ja-JP" altLang="en-US" sz="2400" u="sng">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507AD65E-7D41-6674-599D-BCB80F48A81F}"/>
              </a:ext>
            </a:extLst>
          </p:cNvPr>
          <p:cNvSpPr txBox="1"/>
          <p:nvPr/>
        </p:nvSpPr>
        <p:spPr>
          <a:xfrm>
            <a:off x="4417454" y="4932209"/>
            <a:ext cx="2974084" cy="467051"/>
          </a:xfrm>
          <a:prstGeom prst="rect">
            <a:avLst/>
          </a:prstGeom>
          <a:noFill/>
        </p:spPr>
        <p:txBody>
          <a:bodyPr wrap="none" rtlCol="0">
            <a:spAutoFit/>
          </a:bodyPr>
          <a:lstStyle/>
          <a:p>
            <a:pPr algn="l">
              <a:lnSpc>
                <a:spcPct val="110000"/>
              </a:lnSpc>
            </a:pPr>
            <a:r>
              <a:rPr lang="en-US" altLang="ja-JP" sz="2400" dirty="0">
                <a:latin typeface="Arial" panose="020B0604020202020204" pitchFamily="34" charset="0"/>
                <a:cs typeface="Arial" panose="020B0604020202020204" pitchFamily="34" charset="0"/>
              </a:rPr>
              <a:t>Tao et al. 2024 </a:t>
            </a:r>
            <a:r>
              <a:rPr lang="en-US" altLang="ja-JP" sz="2400" dirty="0" err="1">
                <a:latin typeface="Arial" panose="020B0604020202020204" pitchFamily="34" charset="0"/>
                <a:cs typeface="Arial" panose="020B0604020202020204" pitchFamily="34" charset="0"/>
              </a:rPr>
              <a:t>ApJL</a:t>
            </a:r>
            <a:endParaRPr kumimoji="1" lang="ja-JP"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558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A59E020D-E955-5C8B-AA9F-8F719CD1BBF0}"/>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40DCB009-4C03-69DA-77A6-D85201CCD9D5}"/>
              </a:ext>
            </a:extLst>
          </p:cNvPr>
          <p:cNvSpPr txBox="1"/>
          <p:nvPr/>
        </p:nvSpPr>
        <p:spPr>
          <a:xfrm>
            <a:off x="371061" y="172278"/>
            <a:ext cx="6135013"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Comparison with other SNRs</a:t>
            </a:r>
            <a:endParaRPr lang="en-US" altLang="ja-JP"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4143968C-AC74-94CA-0A39-172FAC034978}"/>
                  </a:ext>
                </a:extLst>
              </p:cNvPr>
              <p:cNvSpPr txBox="1"/>
              <p:nvPr/>
            </p:nvSpPr>
            <p:spPr>
              <a:xfrm>
                <a:off x="367748" y="4851878"/>
                <a:ext cx="11413702" cy="1698798"/>
              </a:xfrm>
              <a:prstGeom prst="rect">
                <a:avLst/>
              </a:prstGeom>
              <a:noFill/>
            </p:spPr>
            <p:txBody>
              <a:bodyPr wrap="none" rtlCol="0">
                <a:spAutoFit/>
              </a:bodyPr>
              <a:lstStyle/>
              <a:p>
                <a:pPr>
                  <a:lnSpc>
                    <a:spcPct val="110000"/>
                  </a:lnSpc>
                </a:pPr>
                <a:r>
                  <a:rPr kumimoji="1" lang="ja-JP" altLang="en-US" sz="2400">
                    <a:latin typeface="Arial" panose="020B0604020202020204" pitchFamily="34" charset="0"/>
                    <a:cs typeface="Arial" panose="020B0604020202020204" pitchFamily="34" charset="0"/>
                  </a:rPr>
                  <a:t>・</a:t>
                </a:r>
                <a:r>
                  <a:rPr kumimoji="1" lang="en" altLang="ja-JP" sz="2400" dirty="0">
                    <a:latin typeface="Helvetica Neue" panose="02000503000000020004" pitchFamily="2" charset="0"/>
                    <a:cs typeface="Arial" panose="020B0604020202020204" pitchFamily="34" charset="0"/>
                  </a:rPr>
                  <a:t>T</a:t>
                </a:r>
                <a:r>
                  <a:rPr lang="en" altLang="ja-JP" sz="2400" dirty="0">
                    <a:effectLst/>
                    <a:latin typeface="Helvetica Neue" panose="02000503000000020004" pitchFamily="2" charset="0"/>
                  </a:rPr>
                  <a:t>he short time variability on a 1yr timescale was found in RX J1713.7-3946 and</a:t>
                </a:r>
              </a:p>
              <a:p>
                <a:pPr>
                  <a:lnSpc>
                    <a:spcPct val="110000"/>
                  </a:lnSpc>
                </a:pPr>
                <a:r>
                  <a:rPr lang="ja-JP" altLang="en-US" sz="2400">
                    <a:latin typeface="Helvetica Neue" panose="02000503000000020004" pitchFamily="2" charset="0"/>
                  </a:rPr>
                  <a:t>　</a:t>
                </a:r>
                <a:r>
                  <a:rPr lang="en" altLang="ja-JP" sz="2400" dirty="0">
                    <a:latin typeface="Helvetica Neue" panose="02000503000000020004" pitchFamily="2" charset="0"/>
                  </a:rPr>
                  <a:t>Cassiopeia A.</a:t>
                </a:r>
              </a:p>
              <a:p>
                <a:pPr>
                  <a:lnSpc>
                    <a:spcPct val="110000"/>
                  </a:lnSpc>
                </a:pPr>
                <a:r>
                  <a:rPr lang="ja-JP" altLang="en-US" sz="2400">
                    <a:effectLst/>
                    <a:latin typeface="Helvetica Neue" panose="02000503000000020004" pitchFamily="2" charset="0"/>
                  </a:rPr>
                  <a:t>　</a:t>
                </a:r>
                <a:r>
                  <a:rPr lang="en" altLang="ja-JP" sz="2400" dirty="0">
                    <a:effectLst/>
                    <a:latin typeface="Helvetica Neue" panose="02000503000000020004" pitchFamily="2" charset="0"/>
                  </a:rPr>
                  <a:t>→</a:t>
                </a:r>
                <a:r>
                  <a:rPr lang="en" altLang="ja-JP" sz="2400" dirty="0">
                    <a:latin typeface="Helvetica Neue" panose="02000503000000020004" pitchFamily="2" charset="0"/>
                  </a:rPr>
                  <a:t> hot spots with a strong magnetic field (</a:t>
                </a:r>
                <a14:m>
                  <m:oMath xmlns:m="http://schemas.openxmlformats.org/officeDocument/2006/math">
                    <m:sSub>
                      <m:sSubPr>
                        <m:ctrlPr>
                          <a:rPr lang="en" altLang="ja-JP" sz="240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𝐵</m:t>
                        </m:r>
                      </m:e>
                      <m:sub>
                        <m:r>
                          <m:rPr>
                            <m:sty m:val="p"/>
                          </m:rPr>
                          <a:rPr lang="en-US" altLang="ja-JP" sz="2400" b="0" i="0" smtClean="0">
                            <a:solidFill>
                              <a:srgbClr val="FF0000"/>
                            </a:solidFill>
                            <a:latin typeface="Cambria Math" panose="02040503050406030204" pitchFamily="18" charset="0"/>
                          </a:rPr>
                          <m:t>H</m:t>
                        </m:r>
                      </m:sub>
                    </m:sSub>
                    <m:r>
                      <a:rPr lang="en-US" altLang="ja-JP" sz="2400" b="0" i="0" smtClean="0">
                        <a:solidFill>
                          <a:srgbClr val="FF0000"/>
                        </a:solidFill>
                        <a:latin typeface="Cambria Math" panose="02040503050406030204" pitchFamily="18" charset="0"/>
                      </a:rPr>
                      <m:t>~1</m:t>
                    </m:r>
                    <m:r>
                      <m:rPr>
                        <m:sty m:val="p"/>
                      </m:rPr>
                      <a:rPr lang="en-US" altLang="ja-JP" sz="2400" b="0" i="0" smtClean="0">
                        <a:solidFill>
                          <a:srgbClr val="FF0000"/>
                        </a:solidFill>
                        <a:latin typeface="Cambria Math" panose="02040503050406030204" pitchFamily="18" charset="0"/>
                      </a:rPr>
                      <m:t>mG</m:t>
                    </m:r>
                  </m:oMath>
                </a14:m>
                <a:r>
                  <a:rPr lang="en" altLang="ja-JP" sz="2400" dirty="0">
                    <a:latin typeface="Helvetica Neue" panose="02000503000000020004" pitchFamily="2" charset="0"/>
                  </a:rPr>
                  <a:t>)</a:t>
                </a:r>
                <a:endParaRPr lang="en" altLang="ja-JP" sz="2400" dirty="0">
                  <a:effectLst/>
                  <a:latin typeface="Helvetica Neue" panose="02000503000000020004" pitchFamily="2" charset="0"/>
                </a:endParaRPr>
              </a:p>
              <a:p>
                <a:pPr algn="l">
                  <a:lnSpc>
                    <a:spcPct val="110000"/>
                  </a:lnSpc>
                </a:pP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The X-ray emission from the hot spot is less than ~100 of that of the entire SNR.</a:t>
                </a:r>
              </a:p>
            </p:txBody>
          </p:sp>
        </mc:Choice>
        <mc:Fallback xmlns="">
          <p:sp>
            <p:nvSpPr>
              <p:cNvPr id="7" name="テキスト ボックス 6">
                <a:extLst>
                  <a:ext uri="{FF2B5EF4-FFF2-40B4-BE49-F238E27FC236}">
                    <a16:creationId xmlns:a16="http://schemas.microsoft.com/office/drawing/2014/main" id="{4143968C-AC74-94CA-0A39-172FAC034978}"/>
                  </a:ext>
                </a:extLst>
              </p:cNvPr>
              <p:cNvSpPr txBox="1">
                <a:spLocks noRot="1" noChangeAspect="1" noMove="1" noResize="1" noEditPoints="1" noAdjustHandles="1" noChangeArrowheads="1" noChangeShapeType="1" noTextEdit="1"/>
              </p:cNvSpPr>
              <p:nvPr/>
            </p:nvSpPr>
            <p:spPr>
              <a:xfrm>
                <a:off x="367748" y="4851878"/>
                <a:ext cx="11413702" cy="1698798"/>
              </a:xfrm>
              <a:prstGeom prst="rect">
                <a:avLst/>
              </a:prstGeom>
              <a:blipFill>
                <a:blip r:embed="rId3"/>
                <a:stretch>
                  <a:fillRect l="-778" t="-2985" b="-8209"/>
                </a:stretch>
              </a:blipFill>
            </p:spPr>
            <p:txBody>
              <a:bodyPr/>
              <a:lstStyle/>
              <a:p>
                <a:r>
                  <a:rPr lang="ja-JP" altLang="en-US">
                    <a:noFill/>
                  </a:rPr>
                  <a:t> </a:t>
                </a:r>
              </a:p>
            </p:txBody>
          </p:sp>
        </mc:Fallback>
      </mc:AlternateContent>
      <p:sp>
        <p:nvSpPr>
          <p:cNvPr id="4" name="テキスト ボックス 3">
            <a:extLst>
              <a:ext uri="{FF2B5EF4-FFF2-40B4-BE49-F238E27FC236}">
                <a16:creationId xmlns:a16="http://schemas.microsoft.com/office/drawing/2014/main" id="{7D736B90-3A6B-1078-B8B0-671B84844969}"/>
              </a:ext>
            </a:extLst>
          </p:cNvPr>
          <p:cNvSpPr txBox="1"/>
          <p:nvPr/>
        </p:nvSpPr>
        <p:spPr>
          <a:xfrm>
            <a:off x="11464751" y="337866"/>
            <a:ext cx="356188" cy="467051"/>
          </a:xfrm>
          <a:prstGeom prst="rect">
            <a:avLst/>
          </a:prstGeom>
          <a:noFill/>
        </p:spPr>
        <p:txBody>
          <a:bodyPr wrap="none" rtlCol="0">
            <a:spAutoFit/>
          </a:bodyPr>
          <a:lstStyle/>
          <a:p>
            <a:pPr algn="r">
              <a:lnSpc>
                <a:spcPct val="110000"/>
              </a:lnSpc>
            </a:pPr>
            <a:r>
              <a:rPr kumimoji="1" lang="en-US" altLang="ja-JP" sz="2400" dirty="0">
                <a:latin typeface="Arial" panose="020B0604020202020204" pitchFamily="34" charset="0"/>
                <a:cs typeface="Arial" panose="020B0604020202020204" pitchFamily="34" charset="0"/>
              </a:rPr>
              <a:t>9</a:t>
            </a:r>
          </a:p>
        </p:txBody>
      </p:sp>
      <p:pic>
        <p:nvPicPr>
          <p:cNvPr id="8" name="図 7" descr="星のｃｇ画像&#10;&#10;中程度の精度で自動的に生成された説明">
            <a:extLst>
              <a:ext uri="{FF2B5EF4-FFF2-40B4-BE49-F238E27FC236}">
                <a16:creationId xmlns:a16="http://schemas.microsoft.com/office/drawing/2014/main" id="{C0B90A4D-2FC3-D7D8-0F45-84AFF7BCF4E8}"/>
              </a:ext>
            </a:extLst>
          </p:cNvPr>
          <p:cNvPicPr>
            <a:picLocks noChangeAspect="1"/>
          </p:cNvPicPr>
          <p:nvPr/>
        </p:nvPicPr>
        <p:blipFill>
          <a:blip r:embed="rId4"/>
          <a:stretch>
            <a:fillRect/>
          </a:stretch>
        </p:blipFill>
        <p:spPr>
          <a:xfrm>
            <a:off x="6337851" y="1065665"/>
            <a:ext cx="4978206" cy="3573165"/>
          </a:xfrm>
          <a:prstGeom prst="rect">
            <a:avLst/>
          </a:prstGeom>
        </p:spPr>
      </p:pic>
      <p:pic>
        <p:nvPicPr>
          <p:cNvPr id="11" name="図 10" descr="グラフィカル ユーザー インターフェイス が含まれている画像&#10;&#10;自動的に生成された説明">
            <a:extLst>
              <a:ext uri="{FF2B5EF4-FFF2-40B4-BE49-F238E27FC236}">
                <a16:creationId xmlns:a16="http://schemas.microsoft.com/office/drawing/2014/main" id="{D7C58F71-B056-D179-B097-6224E0E357C2}"/>
              </a:ext>
            </a:extLst>
          </p:cNvPr>
          <p:cNvPicPr>
            <a:picLocks noChangeAspect="1"/>
          </p:cNvPicPr>
          <p:nvPr/>
        </p:nvPicPr>
        <p:blipFill>
          <a:blip r:embed="rId5"/>
          <a:stretch>
            <a:fillRect/>
          </a:stretch>
        </p:blipFill>
        <p:spPr>
          <a:xfrm>
            <a:off x="1002285" y="1123252"/>
            <a:ext cx="4310943" cy="3475006"/>
          </a:xfrm>
          <a:prstGeom prst="rect">
            <a:avLst/>
          </a:prstGeom>
        </p:spPr>
      </p:pic>
      <p:sp>
        <p:nvSpPr>
          <p:cNvPr id="12" name="テキスト ボックス 11">
            <a:extLst>
              <a:ext uri="{FF2B5EF4-FFF2-40B4-BE49-F238E27FC236}">
                <a16:creationId xmlns:a16="http://schemas.microsoft.com/office/drawing/2014/main" id="{D5F19264-909B-68DB-AFEF-7ABDF695EA97}"/>
              </a:ext>
            </a:extLst>
          </p:cNvPr>
          <p:cNvSpPr txBox="1"/>
          <p:nvPr/>
        </p:nvSpPr>
        <p:spPr>
          <a:xfrm>
            <a:off x="3328390" y="910204"/>
            <a:ext cx="1984839" cy="310919"/>
          </a:xfrm>
          <a:prstGeom prst="rect">
            <a:avLst/>
          </a:prstGeom>
          <a:noFill/>
        </p:spPr>
        <p:txBody>
          <a:bodyPr wrap="none" rtlCol="0">
            <a:spAutoFit/>
          </a:bodyPr>
          <a:lstStyle/>
          <a:p>
            <a:pPr algn="l">
              <a:lnSpc>
                <a:spcPct val="110000"/>
              </a:lnSpc>
            </a:pPr>
            <a:r>
              <a:rPr kumimoji="1" lang="en-US" altLang="ja-JP" sz="1400" dirty="0">
                <a:latin typeface="Arial" panose="020B0604020202020204" pitchFamily="34" charset="0"/>
                <a:cs typeface="Arial" panose="020B0604020202020204" pitchFamily="34" charset="0"/>
              </a:rPr>
              <a:t>Uchiyama et al. (2007)</a:t>
            </a:r>
            <a:endParaRPr kumimoji="1" lang="ja-JP" altLang="en-US" sz="140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2A3D8471-6DB5-4BAE-F17C-8DB6FEA3ADEA}"/>
              </a:ext>
            </a:extLst>
          </p:cNvPr>
          <p:cNvSpPr txBox="1"/>
          <p:nvPr/>
        </p:nvSpPr>
        <p:spPr>
          <a:xfrm>
            <a:off x="8743173" y="910203"/>
            <a:ext cx="2572884" cy="310919"/>
          </a:xfrm>
          <a:prstGeom prst="rect">
            <a:avLst/>
          </a:prstGeom>
          <a:noFill/>
        </p:spPr>
        <p:txBody>
          <a:bodyPr wrap="none" rtlCol="0">
            <a:spAutoFit/>
          </a:bodyPr>
          <a:lstStyle/>
          <a:p>
            <a:pPr algn="l">
              <a:lnSpc>
                <a:spcPct val="110000"/>
              </a:lnSpc>
            </a:pPr>
            <a:r>
              <a:rPr kumimoji="1" lang="en-US" altLang="ja-JP" sz="1400" dirty="0">
                <a:latin typeface="Arial" panose="020B0604020202020204" pitchFamily="34" charset="0"/>
                <a:cs typeface="Arial" panose="020B0604020202020204" pitchFamily="34" charset="0"/>
              </a:rPr>
              <a:t>Uchiyama &amp; Aharonian (2008)</a:t>
            </a:r>
            <a:endParaRPr kumimoji="1" lang="ja-JP"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1996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F47D0CA2-28E1-9423-D7D5-E3A17388C231}"/>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6AF893F8-7748-AAB7-4B74-FF5604D63CE8}"/>
              </a:ext>
            </a:extLst>
          </p:cNvPr>
          <p:cNvSpPr txBox="1"/>
          <p:nvPr/>
        </p:nvSpPr>
        <p:spPr>
          <a:xfrm>
            <a:off x="371061" y="172278"/>
            <a:ext cx="2159566"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Summary</a:t>
            </a:r>
            <a:endParaRPr lang="en-US" altLang="ja-JP" sz="20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597909DA-9DF8-E493-7FAE-6EF66DEF50EA}"/>
              </a:ext>
            </a:extLst>
          </p:cNvPr>
          <p:cNvSpPr txBox="1"/>
          <p:nvPr/>
        </p:nvSpPr>
        <p:spPr>
          <a:xfrm>
            <a:off x="11293229" y="337866"/>
            <a:ext cx="527710" cy="467051"/>
          </a:xfrm>
          <a:prstGeom prst="rect">
            <a:avLst/>
          </a:prstGeom>
          <a:noFill/>
        </p:spPr>
        <p:txBody>
          <a:bodyPr wrap="none" rtlCol="0">
            <a:spAutoFit/>
          </a:bodyPr>
          <a:lstStyle/>
          <a:p>
            <a:pPr algn="r">
              <a:lnSpc>
                <a:spcPct val="110000"/>
              </a:lnSpc>
            </a:pPr>
            <a:r>
              <a:rPr lang="en-US" altLang="ja-JP" sz="2400" dirty="0">
                <a:latin typeface="Arial" panose="020B0604020202020204" pitchFamily="34" charset="0"/>
                <a:cs typeface="Arial" panose="020B0604020202020204" pitchFamily="34" charset="0"/>
              </a:rPr>
              <a:t>10</a:t>
            </a:r>
            <a:endParaRPr kumimoji="1" lang="ja-JP" altLang="en-US" sz="2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DE66212E-5B45-7BD0-B0AC-E62A23FED69A}"/>
                  </a:ext>
                </a:extLst>
              </p:cNvPr>
              <p:cNvSpPr txBox="1"/>
              <p:nvPr/>
            </p:nvSpPr>
            <p:spPr>
              <a:xfrm>
                <a:off x="367748" y="1128802"/>
                <a:ext cx="10541668" cy="2511329"/>
              </a:xfrm>
              <a:prstGeom prst="rect">
                <a:avLst/>
              </a:prstGeom>
              <a:noFill/>
            </p:spPr>
            <p:txBody>
              <a:bodyPr wrap="none" rtlCol="0">
                <a:spAutoFit/>
              </a:bodyPr>
              <a:lstStyle/>
              <a:p>
                <a:pPr algn="l">
                  <a:lnSpc>
                    <a:spcPct val="110000"/>
                  </a:lnSpc>
                </a:pPr>
                <a:r>
                  <a:rPr kumimoji="1" lang="ja-JP" altLang="en-US" sz="240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The spectral break in the radio spectrum (due to synchrotron cooling)</a:t>
                </a:r>
              </a:p>
              <a:p>
                <a:pPr algn="l">
                  <a:lnSpc>
                    <a:spcPct val="110000"/>
                  </a:lnSpc>
                </a:pPr>
                <a:r>
                  <a:rPr lang="ja-JP" altLang="en-US" sz="2400">
                    <a:latin typeface="Arial" panose="020B0604020202020204" pitchFamily="34" charset="0"/>
                    <a:cs typeface="Arial" panose="020B0604020202020204" pitchFamily="34" charset="0"/>
                  </a:rPr>
                  <a:t>　</a:t>
                </a:r>
                <a:r>
                  <a:rPr kumimoji="1" lang="en-US" altLang="ja-JP" sz="2400" dirty="0">
                    <a:cs typeface="Arial" panose="020B0604020202020204" pitchFamily="34" charset="0"/>
                  </a:rPr>
                  <a:t> → </a:t>
                </a:r>
                <a14:m>
                  <m:oMath xmlns:m="http://schemas.openxmlformats.org/officeDocument/2006/math">
                    <m:sSub>
                      <m:sSubPr>
                        <m:ctrlPr>
                          <a:rPr kumimoji="1" lang="en-US" altLang="ja-JP" sz="2400" i="1" smtClean="0">
                            <a:latin typeface="Cambria Math" panose="02040503050406030204" pitchFamily="18" charset="0"/>
                            <a:cs typeface="Arial" panose="020B0604020202020204" pitchFamily="34" charset="0"/>
                          </a:rPr>
                        </m:ctrlPr>
                      </m:sSubPr>
                      <m:e>
                        <m:r>
                          <a:rPr kumimoji="1" lang="en-US" altLang="ja-JP" sz="2400" b="0" i="1" smtClean="0">
                            <a:latin typeface="Cambria Math" panose="02040503050406030204" pitchFamily="18" charset="0"/>
                            <a:cs typeface="Arial" panose="020B0604020202020204" pitchFamily="34" charset="0"/>
                          </a:rPr>
                          <m:t>𝐵</m:t>
                        </m:r>
                      </m:e>
                      <m:sub>
                        <m:r>
                          <m:rPr>
                            <m:sty m:val="p"/>
                          </m:rPr>
                          <a:rPr kumimoji="1" lang="en-US" altLang="ja-JP" sz="2400" b="0" i="0" smtClean="0">
                            <a:latin typeface="Cambria Math" panose="02040503050406030204" pitchFamily="18" charset="0"/>
                            <a:cs typeface="Arial" panose="020B0604020202020204" pitchFamily="34" charset="0"/>
                          </a:rPr>
                          <m:t>cool</m:t>
                        </m:r>
                      </m:sub>
                    </m:sSub>
                    <m:r>
                      <a:rPr kumimoji="1" lang="en-US" altLang="ja-JP" sz="2400" i="1" smtClean="0">
                        <a:latin typeface="Cambria Math" panose="02040503050406030204" pitchFamily="18" charset="0"/>
                        <a:ea typeface="Cambria Math" panose="02040503050406030204" pitchFamily="18" charset="0"/>
                        <a:cs typeface="Arial" panose="020B0604020202020204" pitchFamily="34" charset="0"/>
                      </a:rPr>
                      <m:t>≥</m:t>
                    </m:r>
                    <m:r>
                      <a:rPr kumimoji="1" lang="en-US" altLang="ja-JP" sz="2400" b="0" i="1" smtClean="0">
                        <a:latin typeface="Cambria Math" panose="02040503050406030204" pitchFamily="18" charset="0"/>
                        <a:ea typeface="Cambria Math" panose="02040503050406030204" pitchFamily="18" charset="0"/>
                        <a:cs typeface="Arial" panose="020B0604020202020204" pitchFamily="34" charset="0"/>
                      </a:rPr>
                      <m:t>2</m:t>
                    </m:r>
                    <m:r>
                      <m:rPr>
                        <m:sty m:val="p"/>
                      </m:rPr>
                      <a:rPr kumimoji="1" lang="en-US" altLang="ja-JP" sz="2400" b="0" i="0" smtClean="0">
                        <a:latin typeface="Cambria Math" panose="02040503050406030204" pitchFamily="18" charset="0"/>
                        <a:ea typeface="Cambria Math" panose="02040503050406030204" pitchFamily="18" charset="0"/>
                        <a:cs typeface="Arial" panose="020B0604020202020204" pitchFamily="34" charset="0"/>
                      </a:rPr>
                      <m:t>mG</m:t>
                    </m:r>
                  </m:oMath>
                </a14:m>
                <a:endParaRPr lang="en-US" altLang="ja-JP" sz="2400" dirty="0">
                  <a:latin typeface="Arial" panose="020B0604020202020204" pitchFamily="34" charset="0"/>
                  <a:cs typeface="Arial" panose="020B0604020202020204" pitchFamily="34" charset="0"/>
                </a:endParaRPr>
              </a:p>
              <a:p>
                <a:pPr algn="l">
                  <a:lnSpc>
                    <a:spcPct val="110000"/>
                  </a:lnSpc>
                </a:pP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The broadband SED (consider the radio break and faint optical/UV fluxes)</a:t>
                </a:r>
              </a:p>
              <a:p>
                <a:pPr algn="l">
                  <a:lnSpc>
                    <a:spcPct val="110000"/>
                  </a:lnSpc>
                </a:pPr>
                <a:r>
                  <a:rPr lang="ja-JP" altLang="en-US" sz="240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 ‘double’ electron populations; hot spots and average region</a:t>
                </a:r>
              </a:p>
              <a:p>
                <a:pPr algn="l">
                  <a:lnSpc>
                    <a:spcPct val="110000"/>
                  </a:lnSpc>
                </a:pP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Comparison between Radio/X-ray of NE/SW shells (</a:t>
                </a:r>
                <a14:m>
                  <m:oMath xmlns:m="http://schemas.openxmlformats.org/officeDocument/2006/math">
                    <m:f>
                      <m:fPr>
                        <m:type m:val="lin"/>
                        <m:ctrlPr>
                          <a:rPr kumimoji="1" lang="en-US" altLang="ja-JP" sz="2400" i="1" smtClean="0">
                            <a:latin typeface="Cambria Math" panose="02040503050406030204" pitchFamily="18" charset="0"/>
                            <a:cs typeface="Arial" panose="020B0604020202020204" pitchFamily="34" charset="0"/>
                          </a:rPr>
                        </m:ctrlPr>
                      </m:fPr>
                      <m:num>
                        <m:sSub>
                          <m:sSubPr>
                            <m:ctrlPr>
                              <a:rPr lang="en-US" altLang="ja-JP" sz="2400" i="1">
                                <a:latin typeface="Cambria Math" panose="02040503050406030204" pitchFamily="18" charset="0"/>
                                <a:cs typeface="Arial" panose="020B0604020202020204" pitchFamily="34" charset="0"/>
                              </a:rPr>
                            </m:ctrlPr>
                          </m:sSubPr>
                          <m:e>
                            <m:r>
                              <a:rPr lang="en-US" altLang="ja-JP" sz="2400" b="0" i="1" smtClean="0">
                                <a:latin typeface="Cambria Math" panose="02040503050406030204" pitchFamily="18" charset="0"/>
                                <a:cs typeface="Arial" panose="020B0604020202020204" pitchFamily="34" charset="0"/>
                              </a:rPr>
                              <m:t>3</m:t>
                            </m:r>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m:t>
                            </m:r>
                            <m:r>
                              <a:rPr lang="en-US" altLang="ja-JP" sz="2400" i="1">
                                <a:latin typeface="Cambria Math" panose="02040503050406030204" pitchFamily="18" charset="0"/>
                                <a:cs typeface="Arial" panose="020B0604020202020204" pitchFamily="34" charset="0"/>
                              </a:rPr>
                              <m:t>𝐷</m:t>
                            </m:r>
                          </m:e>
                          <m:sub>
                            <m:r>
                              <m:rPr>
                                <m:sty m:val="p"/>
                              </m:rPr>
                              <a:rPr lang="en-US" altLang="ja-JP" sz="2400">
                                <a:latin typeface="Cambria Math" panose="02040503050406030204" pitchFamily="18" charset="0"/>
                                <a:cs typeface="Arial" panose="020B0604020202020204" pitchFamily="34" charset="0"/>
                              </a:rPr>
                              <m:t>R</m:t>
                            </m:r>
                          </m:sub>
                        </m:sSub>
                      </m:num>
                      <m:den>
                        <m:sSub>
                          <m:sSubPr>
                            <m:ctrlPr>
                              <a:rPr lang="en-US" altLang="ja-JP" sz="2400" i="1">
                                <a:latin typeface="Cambria Math" panose="02040503050406030204" pitchFamily="18" charset="0"/>
                                <a:cs typeface="Arial" panose="020B0604020202020204" pitchFamily="34" charset="0"/>
                              </a:rPr>
                            </m:ctrlPr>
                          </m:sSubPr>
                          <m:e>
                            <m:r>
                              <a:rPr lang="en-US" altLang="ja-JP" sz="2400" i="1">
                                <a:latin typeface="Cambria Math" panose="02040503050406030204" pitchFamily="18" charset="0"/>
                                <a:cs typeface="Arial" panose="020B0604020202020204" pitchFamily="34" charset="0"/>
                              </a:rPr>
                              <m:t>𝐷</m:t>
                            </m:r>
                          </m:e>
                          <m:sub>
                            <m:r>
                              <m:rPr>
                                <m:sty m:val="p"/>
                              </m:rPr>
                              <a:rPr lang="en-US" altLang="ja-JP" sz="2400">
                                <a:latin typeface="Cambria Math" panose="02040503050406030204" pitchFamily="18" charset="0"/>
                                <a:cs typeface="Arial" panose="020B0604020202020204" pitchFamily="34" charset="0"/>
                              </a:rPr>
                              <m:t>X</m:t>
                            </m:r>
                          </m:sub>
                        </m:sSub>
                        <m:r>
                          <a:rPr lang="en-US" altLang="ja-JP" sz="2400" i="1" smtClean="0">
                            <a:latin typeface="Cambria Math" panose="02040503050406030204" pitchFamily="18" charset="0"/>
                            <a:ea typeface="Cambria Math" panose="02040503050406030204" pitchFamily="18" charset="0"/>
                            <a:cs typeface="Arial" panose="020B0604020202020204" pitchFamily="34" charset="0"/>
                          </a:rPr>
                          <m:t>≤</m:t>
                        </m:r>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23</m:t>
                        </m:r>
                      </m:den>
                    </m:f>
                  </m:oMath>
                </a14:m>
                <a:r>
                  <a:rPr kumimoji="1" lang="en-US" altLang="ja-JP" sz="2400" dirty="0">
                    <a:latin typeface="Arial" panose="020B0604020202020204" pitchFamily="34" charset="0"/>
                    <a:cs typeface="Arial" panose="020B0604020202020204" pitchFamily="34" charset="0"/>
                  </a:rPr>
                  <a:t>)</a:t>
                </a:r>
              </a:p>
              <a:p>
                <a:pPr algn="l">
                  <a:lnSpc>
                    <a:spcPct val="110000"/>
                  </a:lnSpc>
                </a:pPr>
                <a:r>
                  <a:rPr lang="ja-JP" altLang="en-US" sz="240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a:t>
                </a:r>
                <a:r>
                  <a:rPr kumimoji="1" lang="en-US" altLang="ja-JP" sz="2400" b="0" dirty="0">
                    <a:cs typeface="Arial" panose="020B0604020202020204" pitchFamily="34" charset="0"/>
                  </a:rPr>
                  <a:t> </a:t>
                </a:r>
                <a14:m>
                  <m:oMath xmlns:m="http://schemas.openxmlformats.org/officeDocument/2006/math">
                    <m:r>
                      <a:rPr kumimoji="1" lang="en-US" altLang="ja-JP" sz="2400" b="0" i="1" smtClean="0">
                        <a:latin typeface="Cambria Math" panose="02040503050406030204" pitchFamily="18" charset="0"/>
                        <a:cs typeface="Arial" panose="020B0604020202020204" pitchFamily="34" charset="0"/>
                      </a:rPr>
                      <m:t>88</m:t>
                    </m:r>
                    <m:r>
                      <a:rPr lang="en-US" altLang="ja-JP" sz="2400" i="1">
                        <a:latin typeface="Cambria Math" panose="02040503050406030204" pitchFamily="18" charset="0"/>
                        <a:ea typeface="Cambria Math" panose="02040503050406030204" pitchFamily="18" charset="0"/>
                        <a:cs typeface="Arial" panose="020B0604020202020204" pitchFamily="34" charset="0"/>
                      </a:rPr>
                      <m:t>≤</m:t>
                    </m:r>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𝑎</m:t>
                    </m:r>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≤348</m:t>
                    </m:r>
                  </m:oMath>
                </a14:m>
                <a:endParaRPr kumimoji="1" lang="en-US" altLang="ja-JP" sz="2400" dirty="0">
                  <a:latin typeface="Arial" panose="020B0604020202020204" pitchFamily="34" charset="0"/>
                  <a:cs typeface="Arial" panose="020B0604020202020204" pitchFamily="34" charset="0"/>
                </a:endParaRPr>
              </a:p>
            </p:txBody>
          </p:sp>
        </mc:Choice>
        <mc:Fallback xmlns="">
          <p:sp>
            <p:nvSpPr>
              <p:cNvPr id="5" name="テキスト ボックス 4">
                <a:extLst>
                  <a:ext uri="{FF2B5EF4-FFF2-40B4-BE49-F238E27FC236}">
                    <a16:creationId xmlns:a16="http://schemas.microsoft.com/office/drawing/2014/main" id="{DE66212E-5B45-7BD0-B0AC-E62A23FED69A}"/>
                  </a:ext>
                </a:extLst>
              </p:cNvPr>
              <p:cNvSpPr txBox="1">
                <a:spLocks noRot="1" noChangeAspect="1" noMove="1" noResize="1" noEditPoints="1" noAdjustHandles="1" noChangeArrowheads="1" noChangeShapeType="1" noTextEdit="1"/>
              </p:cNvSpPr>
              <p:nvPr/>
            </p:nvSpPr>
            <p:spPr>
              <a:xfrm>
                <a:off x="367748" y="1128802"/>
                <a:ext cx="10541668" cy="2511329"/>
              </a:xfrm>
              <a:prstGeom prst="rect">
                <a:avLst/>
              </a:prstGeom>
              <a:blipFill>
                <a:blip r:embed="rId3"/>
                <a:stretch>
                  <a:fillRect l="-841" t="-1508" b="-18593"/>
                </a:stretch>
              </a:blipFill>
            </p:spPr>
            <p:txBody>
              <a:bodyPr/>
              <a:lstStyle/>
              <a:p>
                <a:r>
                  <a:rPr lang="ja-JP" altLang="en-US">
                    <a:noFill/>
                  </a:rPr>
                  <a:t> </a:t>
                </a:r>
              </a:p>
            </p:txBody>
          </p:sp>
        </mc:Fallback>
      </mc:AlternateContent>
      <p:sp>
        <p:nvSpPr>
          <p:cNvPr id="10" name="正方形/長方形 9">
            <a:extLst>
              <a:ext uri="{FF2B5EF4-FFF2-40B4-BE49-F238E27FC236}">
                <a16:creationId xmlns:a16="http://schemas.microsoft.com/office/drawing/2014/main" id="{53D4B770-5690-BBAB-6B17-B0E67358FB0D}"/>
              </a:ext>
            </a:extLst>
          </p:cNvPr>
          <p:cNvSpPr/>
          <p:nvPr/>
        </p:nvSpPr>
        <p:spPr>
          <a:xfrm>
            <a:off x="3365678" y="3640131"/>
            <a:ext cx="1584156" cy="1599644"/>
          </a:xfrm>
          <a:prstGeom prst="rect">
            <a:avLst/>
          </a:prstGeom>
          <a:solidFill>
            <a:srgbClr val="FF82FF"/>
          </a:solidFill>
          <a:ln>
            <a:solidFill>
              <a:srgbClr val="FF8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F03E6464-0F60-4204-73AF-7B53A82CE8A8}"/>
              </a:ext>
            </a:extLst>
          </p:cNvPr>
          <p:cNvSpPr/>
          <p:nvPr/>
        </p:nvSpPr>
        <p:spPr>
          <a:xfrm>
            <a:off x="4335767" y="3852440"/>
            <a:ext cx="423100" cy="420913"/>
          </a:xfrm>
          <a:prstGeom prst="ellipse">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E7158BF5-A301-1D5B-22D6-C089A2C2E29E}"/>
              </a:ext>
            </a:extLst>
          </p:cNvPr>
          <p:cNvSpPr/>
          <p:nvPr/>
        </p:nvSpPr>
        <p:spPr>
          <a:xfrm>
            <a:off x="3521907" y="4229496"/>
            <a:ext cx="423100" cy="420913"/>
          </a:xfrm>
          <a:prstGeom prst="ellipse">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DF730CEB-A159-3ACE-61C1-174BCF2B4FF7}"/>
              </a:ext>
            </a:extLst>
          </p:cNvPr>
          <p:cNvSpPr/>
          <p:nvPr/>
        </p:nvSpPr>
        <p:spPr>
          <a:xfrm>
            <a:off x="4307557" y="4704093"/>
            <a:ext cx="423100" cy="420913"/>
          </a:xfrm>
          <a:prstGeom prst="ellipse">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A663CAE9-B7AD-6469-9C70-2379C5A5C0CB}"/>
              </a:ext>
            </a:extLst>
          </p:cNvPr>
          <p:cNvCxnSpPr>
            <a:cxnSpLocks/>
            <a:endCxn id="11" idx="6"/>
          </p:cNvCxnSpPr>
          <p:nvPr/>
        </p:nvCxnSpPr>
        <p:spPr>
          <a:xfrm flipH="1">
            <a:off x="4758867" y="3925910"/>
            <a:ext cx="390760" cy="136987"/>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34A25A3D-94BA-314E-FA02-B63EAAD95DCC}"/>
                  </a:ext>
                </a:extLst>
              </p:cNvPr>
              <p:cNvSpPr txBox="1"/>
              <p:nvPr/>
            </p:nvSpPr>
            <p:spPr>
              <a:xfrm>
                <a:off x="5149627" y="3723611"/>
                <a:ext cx="3161699" cy="467051"/>
              </a:xfrm>
              <a:prstGeom prst="rect">
                <a:avLst/>
              </a:prstGeom>
              <a:noFill/>
            </p:spPr>
            <p:txBody>
              <a:bodyPr wrap="none" rtlCol="0">
                <a:spAutoFit/>
              </a:bodyPr>
              <a:lstStyle/>
              <a:p>
                <a:pPr algn="l">
                  <a:lnSpc>
                    <a:spcPct val="110000"/>
                  </a:lnSpc>
                </a:pPr>
                <a:r>
                  <a:rPr lang="en-US" altLang="ja-JP" sz="2400" dirty="0">
                    <a:latin typeface="Arial" panose="020B0604020202020204" pitchFamily="34" charset="0"/>
                    <a:cs typeface="Arial" panose="020B0604020202020204" pitchFamily="34" charset="0"/>
                  </a:rPr>
                  <a:t>H</a:t>
                </a:r>
                <a:r>
                  <a:rPr kumimoji="1" lang="en-US" altLang="ja-JP" sz="2400" dirty="0">
                    <a:latin typeface="Arial" panose="020B0604020202020204" pitchFamily="34" charset="0"/>
                    <a:cs typeface="Arial" panose="020B0604020202020204" pitchFamily="34" charset="0"/>
                  </a:rPr>
                  <a:t>ot spots (</a:t>
                </a:r>
                <a14:m>
                  <m:oMath xmlns:m="http://schemas.openxmlformats.org/officeDocument/2006/math">
                    <m:sSub>
                      <m:sSubPr>
                        <m:ctrlPr>
                          <a:rPr kumimoji="1" lang="en-US" altLang="ja-JP" sz="2400" i="1" smtClean="0">
                            <a:latin typeface="Cambria Math" panose="02040503050406030204" pitchFamily="18" charset="0"/>
                            <a:cs typeface="Arial" panose="020B0604020202020204" pitchFamily="34" charset="0"/>
                          </a:rPr>
                        </m:ctrlPr>
                      </m:sSubPr>
                      <m:e>
                        <m:r>
                          <a:rPr kumimoji="1" lang="en-US" altLang="ja-JP" sz="2400" b="0" i="1" smtClean="0">
                            <a:latin typeface="Cambria Math" panose="02040503050406030204" pitchFamily="18" charset="0"/>
                            <a:cs typeface="Arial" panose="020B0604020202020204" pitchFamily="34" charset="0"/>
                          </a:rPr>
                          <m:t>𝐵</m:t>
                        </m:r>
                      </m:e>
                      <m:sub>
                        <m:r>
                          <m:rPr>
                            <m:sty m:val="p"/>
                          </m:rPr>
                          <a:rPr kumimoji="1" lang="en-US" altLang="ja-JP" sz="2400" b="0" i="0" smtClean="0">
                            <a:latin typeface="Cambria Math" panose="02040503050406030204" pitchFamily="18" charset="0"/>
                            <a:cs typeface="Arial" panose="020B0604020202020204" pitchFamily="34" charset="0"/>
                          </a:rPr>
                          <m:t>H</m:t>
                        </m:r>
                      </m:sub>
                    </m:sSub>
                    <m:r>
                      <a:rPr kumimoji="1" lang="en-US" altLang="ja-JP" sz="2400" i="1" smtClean="0">
                        <a:latin typeface="Cambria Math" panose="02040503050406030204" pitchFamily="18" charset="0"/>
                        <a:ea typeface="Cambria Math" panose="02040503050406030204" pitchFamily="18" charset="0"/>
                        <a:cs typeface="Arial" panose="020B0604020202020204" pitchFamily="34" charset="0"/>
                      </a:rPr>
                      <m:t>≥</m:t>
                    </m:r>
                    <m:r>
                      <a:rPr kumimoji="1" lang="en-US" altLang="ja-JP" sz="2400" b="0" i="1" smtClean="0">
                        <a:latin typeface="Cambria Math" panose="02040503050406030204" pitchFamily="18" charset="0"/>
                        <a:ea typeface="Cambria Math" panose="02040503050406030204" pitchFamily="18" charset="0"/>
                        <a:cs typeface="Arial" panose="020B0604020202020204" pitchFamily="34" charset="0"/>
                      </a:rPr>
                      <m:t>2</m:t>
                    </m:r>
                    <m:r>
                      <m:rPr>
                        <m:sty m:val="p"/>
                      </m:rPr>
                      <a:rPr kumimoji="1" lang="en-US" altLang="ja-JP" sz="2400" b="0" i="0" smtClean="0">
                        <a:latin typeface="Cambria Math" panose="02040503050406030204" pitchFamily="18" charset="0"/>
                        <a:ea typeface="Cambria Math" panose="02040503050406030204" pitchFamily="18" charset="0"/>
                        <a:cs typeface="Arial" panose="020B0604020202020204" pitchFamily="34" charset="0"/>
                      </a:rPr>
                      <m:t>mG</m:t>
                    </m:r>
                  </m:oMath>
                </a14:m>
                <a:r>
                  <a:rPr kumimoji="1" lang="en-US" altLang="ja-JP" sz="2400" dirty="0">
                    <a:latin typeface="Arial" panose="020B0604020202020204" pitchFamily="34" charset="0"/>
                    <a:cs typeface="Arial" panose="020B0604020202020204" pitchFamily="34" charset="0"/>
                  </a:rPr>
                  <a:t>)</a:t>
                </a:r>
                <a:endParaRPr kumimoji="1" lang="ja-JP" altLang="en-US" sz="2400">
                  <a:latin typeface="Arial" panose="020B0604020202020204" pitchFamily="34" charset="0"/>
                  <a:cs typeface="Arial" panose="020B0604020202020204" pitchFamily="34" charset="0"/>
                </a:endParaRPr>
              </a:p>
            </p:txBody>
          </p:sp>
        </mc:Choice>
        <mc:Fallback xmlns="">
          <p:sp>
            <p:nvSpPr>
              <p:cNvPr id="15" name="テキスト ボックス 14">
                <a:extLst>
                  <a:ext uri="{FF2B5EF4-FFF2-40B4-BE49-F238E27FC236}">
                    <a16:creationId xmlns:a16="http://schemas.microsoft.com/office/drawing/2014/main" id="{34A25A3D-94BA-314E-FA02-B63EAAD95DCC}"/>
                  </a:ext>
                </a:extLst>
              </p:cNvPr>
              <p:cNvSpPr txBox="1">
                <a:spLocks noRot="1" noChangeAspect="1" noMove="1" noResize="1" noEditPoints="1" noAdjustHandles="1" noChangeArrowheads="1" noChangeShapeType="1" noTextEdit="1"/>
              </p:cNvSpPr>
              <p:nvPr/>
            </p:nvSpPr>
            <p:spPr>
              <a:xfrm>
                <a:off x="5149627" y="3723611"/>
                <a:ext cx="3161699" cy="467051"/>
              </a:xfrm>
              <a:prstGeom prst="rect">
                <a:avLst/>
              </a:prstGeom>
              <a:blipFill>
                <a:blip r:embed="rId4"/>
                <a:stretch>
                  <a:fillRect l="-3200" t="-8108" r="-2000" b="-29730"/>
                </a:stretch>
              </a:blipFill>
            </p:spPr>
            <p:txBody>
              <a:bodyPr/>
              <a:lstStyle/>
              <a:p>
                <a:r>
                  <a:rPr lang="ja-JP" altLang="en-US">
                    <a:noFill/>
                  </a:rPr>
                  <a:t> </a:t>
                </a:r>
              </a:p>
            </p:txBody>
          </p:sp>
        </mc:Fallback>
      </mc:AlternateContent>
      <p:cxnSp>
        <p:nvCxnSpPr>
          <p:cNvPr id="16" name="直線コネクタ 15">
            <a:extLst>
              <a:ext uri="{FF2B5EF4-FFF2-40B4-BE49-F238E27FC236}">
                <a16:creationId xmlns:a16="http://schemas.microsoft.com/office/drawing/2014/main" id="{D6A3D937-39AF-47B0-EEB0-FA1D46CC11AF}"/>
              </a:ext>
            </a:extLst>
          </p:cNvPr>
          <p:cNvCxnSpPr>
            <a:cxnSpLocks/>
            <a:endCxn id="17" idx="1"/>
          </p:cNvCxnSpPr>
          <p:nvPr/>
        </p:nvCxnSpPr>
        <p:spPr>
          <a:xfrm flipV="1">
            <a:off x="4730657" y="4479337"/>
            <a:ext cx="496617" cy="171072"/>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F9CA2FA1-5B5B-8515-6D2D-4762948CBBC4}"/>
                  </a:ext>
                </a:extLst>
              </p:cNvPr>
              <p:cNvSpPr txBox="1"/>
              <p:nvPr/>
            </p:nvSpPr>
            <p:spPr>
              <a:xfrm>
                <a:off x="5227274" y="4245811"/>
                <a:ext cx="2921826" cy="467051"/>
              </a:xfrm>
              <a:prstGeom prst="rect">
                <a:avLst/>
              </a:prstGeom>
              <a:noFill/>
            </p:spPr>
            <p:txBody>
              <a:bodyPr wrap="none" rtlCol="0">
                <a:spAutoFit/>
              </a:bodyPr>
              <a:lstStyle/>
              <a:p>
                <a:pPr algn="l">
                  <a:lnSpc>
                    <a:spcPct val="110000"/>
                  </a:lnSpc>
                </a:pPr>
                <a:r>
                  <a:rPr kumimoji="1" lang="en-US" altLang="ja-JP" sz="2400" dirty="0">
                    <a:latin typeface="Arial" panose="020B0604020202020204" pitchFamily="34" charset="0"/>
                    <a:cs typeface="Arial" panose="020B0604020202020204" pitchFamily="34" charset="0"/>
                  </a:rPr>
                  <a:t>Average (</a:t>
                </a:r>
                <a14:m>
                  <m:oMath xmlns:m="http://schemas.openxmlformats.org/officeDocument/2006/math">
                    <m:r>
                      <m:rPr>
                        <m:sty m:val="p"/>
                      </m:rPr>
                      <a:rPr kumimoji="1" lang="en-US" altLang="ja-JP" sz="2400" b="0" i="0" smtClean="0">
                        <a:latin typeface="Cambria Math" panose="02040503050406030204" pitchFamily="18" charset="0"/>
                        <a:cs typeface="Arial" panose="020B0604020202020204" pitchFamily="34" charset="0"/>
                      </a:rPr>
                      <m:t>B</m:t>
                    </m:r>
                    <m:r>
                      <a:rPr kumimoji="1" lang="en-US" altLang="ja-JP" sz="2400" b="0" i="0" smtClean="0">
                        <a:latin typeface="Cambria Math" panose="02040503050406030204" pitchFamily="18" charset="0"/>
                        <a:cs typeface="Arial" panose="020B0604020202020204" pitchFamily="34" charset="0"/>
                      </a:rPr>
                      <m:t> ~ 20 </m:t>
                    </m:r>
                    <m:r>
                      <m:rPr>
                        <m:sty m:val="p"/>
                      </m:rPr>
                      <a:rPr kumimoji="1" lang="en-US" altLang="ja-JP" sz="2400" b="0" i="0" smtClean="0">
                        <a:latin typeface="Cambria Math" panose="02040503050406030204" pitchFamily="18" charset="0"/>
                        <a:ea typeface="Cambria Math" panose="02040503050406030204" pitchFamily="18" charset="0"/>
                        <a:cs typeface="Arial" panose="020B0604020202020204" pitchFamily="34" charset="0"/>
                      </a:rPr>
                      <m:t>μG</m:t>
                    </m:r>
                  </m:oMath>
                </a14:m>
                <a:r>
                  <a:rPr kumimoji="1" lang="en-US" altLang="ja-JP" sz="2400" dirty="0">
                    <a:latin typeface="Arial" panose="020B0604020202020204" pitchFamily="34" charset="0"/>
                    <a:cs typeface="Arial" panose="020B0604020202020204" pitchFamily="34" charset="0"/>
                  </a:rPr>
                  <a:t>)</a:t>
                </a:r>
                <a:endParaRPr kumimoji="1" lang="ja-JP" altLang="en-US" sz="2400">
                  <a:latin typeface="Arial" panose="020B0604020202020204" pitchFamily="34" charset="0"/>
                  <a:cs typeface="Arial" panose="020B0604020202020204" pitchFamily="34" charset="0"/>
                </a:endParaRPr>
              </a:p>
            </p:txBody>
          </p:sp>
        </mc:Choice>
        <mc:Fallback xmlns="">
          <p:sp>
            <p:nvSpPr>
              <p:cNvPr id="17" name="テキスト ボックス 16">
                <a:extLst>
                  <a:ext uri="{FF2B5EF4-FFF2-40B4-BE49-F238E27FC236}">
                    <a16:creationId xmlns:a16="http://schemas.microsoft.com/office/drawing/2014/main" id="{F9CA2FA1-5B5B-8515-6D2D-4762948CBBC4}"/>
                  </a:ext>
                </a:extLst>
              </p:cNvPr>
              <p:cNvSpPr txBox="1">
                <a:spLocks noRot="1" noChangeAspect="1" noMove="1" noResize="1" noEditPoints="1" noAdjustHandles="1" noChangeArrowheads="1" noChangeShapeType="1" noTextEdit="1"/>
              </p:cNvSpPr>
              <p:nvPr/>
            </p:nvSpPr>
            <p:spPr>
              <a:xfrm>
                <a:off x="5227274" y="4245811"/>
                <a:ext cx="2921826" cy="467051"/>
              </a:xfrm>
              <a:prstGeom prst="rect">
                <a:avLst/>
              </a:prstGeom>
              <a:blipFill>
                <a:blip r:embed="rId5"/>
                <a:stretch>
                  <a:fillRect l="-3030" t="-7895" r="-2597" b="-263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EB71ECC5-9951-EF83-0D8D-DC1B660AF51D}"/>
                  </a:ext>
                </a:extLst>
              </p:cNvPr>
              <p:cNvSpPr txBox="1"/>
              <p:nvPr/>
            </p:nvSpPr>
            <p:spPr>
              <a:xfrm>
                <a:off x="8835463" y="3933113"/>
                <a:ext cx="1239442" cy="467051"/>
              </a:xfrm>
              <a:prstGeom prst="rect">
                <a:avLst/>
              </a:prstGeom>
              <a:noFill/>
            </p:spPr>
            <p:txBody>
              <a:bodyPr wrap="none" rtlCol="0">
                <a:spAutoFit/>
              </a:bodyPr>
              <a:lstStyle/>
              <a:p>
                <a:pPr algn="l">
                  <a:lnSpc>
                    <a:spcPct val="110000"/>
                  </a:lnSpc>
                </a:pPr>
                <a14:m>
                  <m:oMath xmlns:m="http://schemas.openxmlformats.org/officeDocument/2006/math">
                    <m:r>
                      <a:rPr kumimoji="1" lang="en-US" altLang="ja-JP" sz="2400" b="1" i="1" smtClean="0">
                        <a:solidFill>
                          <a:srgbClr val="FF0000"/>
                        </a:solidFill>
                        <a:latin typeface="Cambria Math" panose="02040503050406030204" pitchFamily="18" charset="0"/>
                        <a:cs typeface="Arial" panose="020B0604020202020204" pitchFamily="34" charset="0"/>
                      </a:rPr>
                      <m:t>𝒂</m:t>
                    </m:r>
                  </m:oMath>
                </a14:m>
                <a:r>
                  <a:rPr kumimoji="1" lang="en-US" altLang="ja-JP" sz="2400" b="1" dirty="0">
                    <a:solidFill>
                      <a:srgbClr val="FF0000"/>
                    </a:solidFill>
                    <a:latin typeface="Arial" panose="020B0604020202020204" pitchFamily="34" charset="0"/>
                    <a:cs typeface="Arial" panose="020B0604020202020204" pitchFamily="34" charset="0"/>
                  </a:rPr>
                  <a:t> ~ 100</a:t>
                </a:r>
                <a:endParaRPr kumimoji="1" lang="ja-JP" altLang="en-US" sz="2400">
                  <a:latin typeface="Arial" panose="020B0604020202020204" pitchFamily="34" charset="0"/>
                  <a:cs typeface="Arial" panose="020B0604020202020204" pitchFamily="34" charset="0"/>
                </a:endParaRPr>
              </a:p>
            </p:txBody>
          </p:sp>
        </mc:Choice>
        <mc:Fallback xmlns="">
          <p:sp>
            <p:nvSpPr>
              <p:cNvPr id="23" name="テキスト ボックス 22">
                <a:extLst>
                  <a:ext uri="{FF2B5EF4-FFF2-40B4-BE49-F238E27FC236}">
                    <a16:creationId xmlns:a16="http://schemas.microsoft.com/office/drawing/2014/main" id="{EB71ECC5-9951-EF83-0D8D-DC1B660AF51D}"/>
                  </a:ext>
                </a:extLst>
              </p:cNvPr>
              <p:cNvSpPr txBox="1">
                <a:spLocks noRot="1" noChangeAspect="1" noMove="1" noResize="1" noEditPoints="1" noAdjustHandles="1" noChangeArrowheads="1" noChangeShapeType="1" noTextEdit="1"/>
              </p:cNvSpPr>
              <p:nvPr/>
            </p:nvSpPr>
            <p:spPr>
              <a:xfrm>
                <a:off x="8835463" y="3933113"/>
                <a:ext cx="1239442" cy="467051"/>
              </a:xfrm>
              <a:prstGeom prst="rect">
                <a:avLst/>
              </a:prstGeom>
              <a:blipFill>
                <a:blip r:embed="rId6"/>
                <a:stretch>
                  <a:fillRect t="-7895" r="-6061" b="-28947"/>
                </a:stretch>
              </a:blipFill>
            </p:spPr>
            <p:txBody>
              <a:bodyPr/>
              <a:lstStyle/>
              <a:p>
                <a:r>
                  <a:rPr lang="ja-JP" altLang="en-US">
                    <a:noFill/>
                  </a:rPr>
                  <a:t> </a:t>
                </a:r>
              </a:p>
            </p:txBody>
          </p:sp>
        </mc:Fallback>
      </mc:AlternateContent>
      <p:sp>
        <p:nvSpPr>
          <p:cNvPr id="24" name="左カーブ矢印 23">
            <a:extLst>
              <a:ext uri="{FF2B5EF4-FFF2-40B4-BE49-F238E27FC236}">
                <a16:creationId xmlns:a16="http://schemas.microsoft.com/office/drawing/2014/main" id="{0E88B5E7-862C-651A-F88F-D9D32C55FE8E}"/>
              </a:ext>
            </a:extLst>
          </p:cNvPr>
          <p:cNvSpPr/>
          <p:nvPr/>
        </p:nvSpPr>
        <p:spPr>
          <a:xfrm rot="10800000" flipH="1">
            <a:off x="8270011" y="3866413"/>
            <a:ext cx="496945" cy="672009"/>
          </a:xfrm>
          <a:prstGeom prst="curvedLeftArrow">
            <a:avLst>
              <a:gd name="adj1" fmla="val 35399"/>
              <a:gd name="adj2" fmla="val 50000"/>
              <a:gd name="adj3" fmla="val 25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20C50DDC-075F-58FE-1339-9D96245929EA}"/>
                  </a:ext>
                </a:extLst>
              </p:cNvPr>
              <p:cNvSpPr txBox="1"/>
              <p:nvPr/>
            </p:nvSpPr>
            <p:spPr>
              <a:xfrm>
                <a:off x="367748" y="5622226"/>
                <a:ext cx="11522642" cy="886268"/>
              </a:xfrm>
              <a:prstGeom prst="rect">
                <a:avLst/>
              </a:prstGeom>
              <a:noFill/>
            </p:spPr>
            <p:txBody>
              <a:bodyPr wrap="none" rtlCol="0">
                <a:spAutoFit/>
              </a:bodyPr>
              <a:lstStyle/>
              <a:p>
                <a:pPr algn="l">
                  <a:lnSpc>
                    <a:spcPct val="110000"/>
                  </a:lnSpc>
                </a:pPr>
                <a:r>
                  <a:rPr kumimoji="1" lang="ja-JP" altLang="en-US" sz="240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The manifestation of hot spots with a strong magnetic field of </a:t>
                </a:r>
                <a14:m>
                  <m:oMath xmlns:m="http://schemas.openxmlformats.org/officeDocument/2006/math">
                    <m:sSub>
                      <m:sSubPr>
                        <m:ctrlPr>
                          <a:rPr kumimoji="1" lang="en-US" altLang="ja-JP" sz="2400" i="1" smtClean="0">
                            <a:latin typeface="Cambria Math" panose="02040503050406030204" pitchFamily="18" charset="0"/>
                            <a:cs typeface="Arial" panose="020B0604020202020204" pitchFamily="34" charset="0"/>
                          </a:rPr>
                        </m:ctrlPr>
                      </m:sSubPr>
                      <m:e>
                        <m:r>
                          <a:rPr kumimoji="1" lang="en-US" altLang="ja-JP" sz="2400" b="0" i="1" smtClean="0">
                            <a:latin typeface="Cambria Math" panose="02040503050406030204" pitchFamily="18" charset="0"/>
                            <a:cs typeface="Arial" panose="020B0604020202020204" pitchFamily="34" charset="0"/>
                          </a:rPr>
                          <m:t>𝐵</m:t>
                        </m:r>
                      </m:e>
                      <m:sub>
                        <m:r>
                          <m:rPr>
                            <m:sty m:val="p"/>
                          </m:rPr>
                          <a:rPr kumimoji="1" lang="en-US" altLang="ja-JP" sz="2400" b="0" i="0" smtClean="0">
                            <a:latin typeface="Cambria Math" panose="02040503050406030204" pitchFamily="18" charset="0"/>
                            <a:cs typeface="Arial" panose="020B0604020202020204" pitchFamily="34" charset="0"/>
                          </a:rPr>
                          <m:t>H</m:t>
                        </m:r>
                      </m:sub>
                    </m:sSub>
                    <m:r>
                      <a:rPr kumimoji="1" lang="en-US" altLang="ja-JP" sz="2400" b="0" i="1" smtClean="0">
                        <a:latin typeface="Cambria Math" panose="02040503050406030204" pitchFamily="18" charset="0"/>
                        <a:cs typeface="Arial" panose="020B0604020202020204" pitchFamily="34" charset="0"/>
                      </a:rPr>
                      <m:t>~1</m:t>
                    </m:r>
                    <m:r>
                      <a:rPr kumimoji="1" lang="en-US" altLang="ja-JP" sz="2400" b="0" i="1" smtClean="0">
                        <a:latin typeface="Cambria Math" panose="02040503050406030204" pitchFamily="18" charset="0"/>
                        <a:cs typeface="Arial" panose="020B0604020202020204" pitchFamily="34" charset="0"/>
                      </a:rPr>
                      <m:t>𝑚𝐺</m:t>
                    </m:r>
                  </m:oMath>
                </a14:m>
                <a:r>
                  <a:rPr lang="en-US" altLang="ja-JP" sz="2400" dirty="0">
                    <a:latin typeface="Arial" panose="020B0604020202020204" pitchFamily="34" charset="0"/>
                    <a:cs typeface="Arial" panose="020B0604020202020204" pitchFamily="34" charset="0"/>
                  </a:rPr>
                  <a:t> has been </a:t>
                </a:r>
              </a:p>
              <a:p>
                <a:pPr algn="l">
                  <a:lnSpc>
                    <a:spcPct val="110000"/>
                  </a:lnSpc>
                </a:pPr>
                <a:r>
                  <a:rPr lang="ja-JP" altLang="en-US" sz="240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reported in similar young SNRs  </a:t>
                </a:r>
                <a:endParaRPr kumimoji="1" lang="ja-JP" altLang="en-US" sz="2400">
                  <a:latin typeface="Arial" panose="020B0604020202020204" pitchFamily="34" charset="0"/>
                  <a:cs typeface="Arial" panose="020B0604020202020204" pitchFamily="34" charset="0"/>
                </a:endParaRPr>
              </a:p>
            </p:txBody>
          </p:sp>
        </mc:Choice>
        <mc:Fallback xmlns="">
          <p:sp>
            <p:nvSpPr>
              <p:cNvPr id="25" name="テキスト ボックス 24">
                <a:extLst>
                  <a:ext uri="{FF2B5EF4-FFF2-40B4-BE49-F238E27FC236}">
                    <a16:creationId xmlns:a16="http://schemas.microsoft.com/office/drawing/2014/main" id="{20C50DDC-075F-58FE-1339-9D96245929EA}"/>
                  </a:ext>
                </a:extLst>
              </p:cNvPr>
              <p:cNvSpPr txBox="1">
                <a:spLocks noRot="1" noChangeAspect="1" noMove="1" noResize="1" noEditPoints="1" noAdjustHandles="1" noChangeArrowheads="1" noChangeShapeType="1" noTextEdit="1"/>
              </p:cNvSpPr>
              <p:nvPr/>
            </p:nvSpPr>
            <p:spPr>
              <a:xfrm>
                <a:off x="367748" y="5622226"/>
                <a:ext cx="11522642" cy="886268"/>
              </a:xfrm>
              <a:prstGeom prst="rect">
                <a:avLst/>
              </a:prstGeom>
              <a:blipFill>
                <a:blip r:embed="rId7"/>
                <a:stretch>
                  <a:fillRect l="-770" t="-4225" b="-1126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00852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DC6FC04-8DA0-F92C-E15B-26048A705216}"/>
              </a:ext>
            </a:extLst>
          </p:cNvPr>
          <p:cNvSpPr txBox="1"/>
          <p:nvPr/>
        </p:nvSpPr>
        <p:spPr>
          <a:xfrm>
            <a:off x="4706160" y="2587166"/>
            <a:ext cx="2754280" cy="841834"/>
          </a:xfrm>
          <a:prstGeom prst="rect">
            <a:avLst/>
          </a:prstGeom>
          <a:noFill/>
        </p:spPr>
        <p:txBody>
          <a:bodyPr wrap="none" rtlCol="0">
            <a:spAutoFit/>
          </a:bodyPr>
          <a:lstStyle/>
          <a:p>
            <a:pPr algn="l">
              <a:lnSpc>
                <a:spcPct val="110000"/>
              </a:lnSpc>
            </a:pPr>
            <a:r>
              <a:rPr kumimoji="1" lang="en-US" altLang="ja-JP" sz="4800" dirty="0">
                <a:latin typeface="Arial" panose="020B0604020202020204" pitchFamily="34" charset="0"/>
                <a:cs typeface="Arial" panose="020B0604020202020204" pitchFamily="34" charset="0"/>
              </a:rPr>
              <a:t>Appendix</a:t>
            </a:r>
            <a:endParaRPr kumimoji="1" lang="ja-JP" altLang="en-US" sz="4800">
              <a:latin typeface="Arial" panose="020B0604020202020204" pitchFamily="34" charset="0"/>
              <a:cs typeface="Arial" panose="020B0604020202020204" pitchFamily="34" charset="0"/>
            </a:endParaRPr>
          </a:p>
        </p:txBody>
      </p:sp>
      <p:cxnSp>
        <p:nvCxnSpPr>
          <p:cNvPr id="3" name="直線コネクタ 2">
            <a:extLst>
              <a:ext uri="{FF2B5EF4-FFF2-40B4-BE49-F238E27FC236}">
                <a16:creationId xmlns:a16="http://schemas.microsoft.com/office/drawing/2014/main" id="{5A8507D0-3E53-1684-F83C-45FEEBF2BBC7}"/>
              </a:ext>
            </a:extLst>
          </p:cNvPr>
          <p:cNvCxnSpPr>
            <a:cxnSpLocks/>
          </p:cNvCxnSpPr>
          <p:nvPr/>
        </p:nvCxnSpPr>
        <p:spPr>
          <a:xfrm>
            <a:off x="3974548" y="3556000"/>
            <a:ext cx="4039152"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048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E9DA74ED-00AA-5F93-EEBD-4D5FCE501775}"/>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E6695EB6-5894-751A-E99A-67845D569210}"/>
              </a:ext>
            </a:extLst>
          </p:cNvPr>
          <p:cNvSpPr txBox="1"/>
          <p:nvPr/>
        </p:nvSpPr>
        <p:spPr>
          <a:xfrm>
            <a:off x="371061" y="150507"/>
            <a:ext cx="4442435"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A Proposed scenario</a:t>
            </a:r>
            <a:endParaRPr lang="en-US" altLang="ja-JP" sz="20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CEA7FD09-8CF8-7679-00A7-0CA0BEC79563}"/>
              </a:ext>
            </a:extLst>
          </p:cNvPr>
          <p:cNvSpPr txBox="1"/>
          <p:nvPr/>
        </p:nvSpPr>
        <p:spPr>
          <a:xfrm>
            <a:off x="11293229" y="337866"/>
            <a:ext cx="527710" cy="467051"/>
          </a:xfrm>
          <a:prstGeom prst="rect">
            <a:avLst/>
          </a:prstGeom>
          <a:noFill/>
        </p:spPr>
        <p:txBody>
          <a:bodyPr wrap="none" rtlCol="0">
            <a:spAutoFit/>
          </a:bodyPr>
          <a:lstStyle/>
          <a:p>
            <a:pPr algn="r">
              <a:lnSpc>
                <a:spcPct val="110000"/>
              </a:lnSpc>
            </a:pPr>
            <a:r>
              <a:rPr lang="en-US" altLang="ja-JP" sz="2400" dirty="0">
                <a:latin typeface="Arial" panose="020B0604020202020204" pitchFamily="34" charset="0"/>
                <a:cs typeface="Arial" panose="020B0604020202020204" pitchFamily="34" charset="0"/>
              </a:rPr>
              <a:t>10</a:t>
            </a:r>
            <a:endParaRPr kumimoji="1" lang="ja-JP" altLang="en-US" sz="2400">
              <a:latin typeface="Arial" panose="020B0604020202020204" pitchFamily="34" charset="0"/>
              <a:cs typeface="Arial" panose="020B0604020202020204" pitchFamily="34" charset="0"/>
            </a:endParaRPr>
          </a:p>
        </p:txBody>
      </p:sp>
      <p:pic>
        <p:nvPicPr>
          <p:cNvPr id="6" name="図 5" descr="星と惑星のcg&#10;&#10;自動的に生成された説明">
            <a:extLst>
              <a:ext uri="{FF2B5EF4-FFF2-40B4-BE49-F238E27FC236}">
                <a16:creationId xmlns:a16="http://schemas.microsoft.com/office/drawing/2014/main" id="{C4626C41-22F8-DFE3-E581-E86C17A3966A}"/>
              </a:ext>
            </a:extLst>
          </p:cNvPr>
          <p:cNvPicPr>
            <a:picLocks noChangeAspect="1"/>
          </p:cNvPicPr>
          <p:nvPr/>
        </p:nvPicPr>
        <p:blipFill>
          <a:blip r:embed="rId2"/>
          <a:stretch>
            <a:fillRect/>
          </a:stretch>
        </p:blipFill>
        <p:spPr>
          <a:xfrm>
            <a:off x="1040131" y="1312205"/>
            <a:ext cx="3336537" cy="3221058"/>
          </a:xfrm>
          <a:prstGeom prst="rect">
            <a:avLst/>
          </a:prstGeom>
        </p:spPr>
      </p:pic>
      <p:sp>
        <p:nvSpPr>
          <p:cNvPr id="12" name="フレーム 11">
            <a:extLst>
              <a:ext uri="{FF2B5EF4-FFF2-40B4-BE49-F238E27FC236}">
                <a16:creationId xmlns:a16="http://schemas.microsoft.com/office/drawing/2014/main" id="{75DE143E-9C81-135B-C996-39EBFA83E271}"/>
              </a:ext>
            </a:extLst>
          </p:cNvPr>
          <p:cNvSpPr/>
          <p:nvPr/>
        </p:nvSpPr>
        <p:spPr>
          <a:xfrm>
            <a:off x="1324651" y="1939034"/>
            <a:ext cx="348342" cy="348344"/>
          </a:xfrm>
          <a:prstGeom prst="fram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1"/>
              </a:solidFill>
            </a:endParaRPr>
          </a:p>
        </p:txBody>
      </p:sp>
      <p:sp>
        <p:nvSpPr>
          <p:cNvPr id="13" name="フレーム 12">
            <a:extLst>
              <a:ext uri="{FF2B5EF4-FFF2-40B4-BE49-F238E27FC236}">
                <a16:creationId xmlns:a16="http://schemas.microsoft.com/office/drawing/2014/main" id="{82F11AB6-6C85-4DA7-9BAC-D645EAF1920C}"/>
              </a:ext>
            </a:extLst>
          </p:cNvPr>
          <p:cNvSpPr/>
          <p:nvPr/>
        </p:nvSpPr>
        <p:spPr>
          <a:xfrm>
            <a:off x="3259664" y="3870744"/>
            <a:ext cx="348342" cy="348344"/>
          </a:xfrm>
          <a:prstGeom prst="fram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1"/>
              </a:solidFill>
            </a:endParaRPr>
          </a:p>
        </p:txBody>
      </p:sp>
      <p:cxnSp>
        <p:nvCxnSpPr>
          <p:cNvPr id="16" name="直線コネクタ 15">
            <a:extLst>
              <a:ext uri="{FF2B5EF4-FFF2-40B4-BE49-F238E27FC236}">
                <a16:creationId xmlns:a16="http://schemas.microsoft.com/office/drawing/2014/main" id="{BB8C9329-F99C-36A5-0FBA-FAFF26805BF7}"/>
              </a:ext>
            </a:extLst>
          </p:cNvPr>
          <p:cNvCxnSpPr>
            <a:cxnSpLocks/>
          </p:cNvCxnSpPr>
          <p:nvPr/>
        </p:nvCxnSpPr>
        <p:spPr>
          <a:xfrm flipV="1">
            <a:off x="1672993" y="1255684"/>
            <a:ext cx="3397099" cy="683350"/>
          </a:xfrm>
          <a:prstGeom prst="line">
            <a:avLst/>
          </a:prstGeom>
          <a:ln w="19050">
            <a:solidFill>
              <a:srgbClr val="FFC000"/>
            </a:solidFill>
            <a:prstDash val="solid"/>
          </a:ln>
        </p:spPr>
        <p:style>
          <a:lnRef idx="1">
            <a:schemeClr val="accent2"/>
          </a:lnRef>
          <a:fillRef idx="0">
            <a:schemeClr val="accent2"/>
          </a:fillRef>
          <a:effectRef idx="0">
            <a:schemeClr val="accent2"/>
          </a:effectRef>
          <a:fontRef idx="minor">
            <a:schemeClr val="tx1"/>
          </a:fontRef>
        </p:style>
      </p:cxnSp>
      <p:cxnSp>
        <p:nvCxnSpPr>
          <p:cNvPr id="17" name="直線コネクタ 16">
            <a:extLst>
              <a:ext uri="{FF2B5EF4-FFF2-40B4-BE49-F238E27FC236}">
                <a16:creationId xmlns:a16="http://schemas.microsoft.com/office/drawing/2014/main" id="{54557F5C-3162-1661-CD47-C338BDD307A0}"/>
              </a:ext>
            </a:extLst>
          </p:cNvPr>
          <p:cNvCxnSpPr>
            <a:cxnSpLocks/>
          </p:cNvCxnSpPr>
          <p:nvPr/>
        </p:nvCxnSpPr>
        <p:spPr>
          <a:xfrm>
            <a:off x="1662108" y="2275865"/>
            <a:ext cx="3421447" cy="1371926"/>
          </a:xfrm>
          <a:prstGeom prst="line">
            <a:avLst/>
          </a:prstGeom>
          <a:ln w="19050">
            <a:solidFill>
              <a:srgbClr val="FFC000"/>
            </a:solidFill>
            <a:prstDash val="solid"/>
          </a:ln>
        </p:spPr>
        <p:style>
          <a:lnRef idx="1">
            <a:schemeClr val="accent2"/>
          </a:lnRef>
          <a:fillRef idx="0">
            <a:schemeClr val="accent2"/>
          </a:fillRef>
          <a:effectRef idx="0">
            <a:schemeClr val="accent2"/>
          </a:effectRef>
          <a:fontRef idx="minor">
            <a:schemeClr val="tx1"/>
          </a:fontRef>
        </p:style>
      </p:cxnSp>
      <p:cxnSp>
        <p:nvCxnSpPr>
          <p:cNvPr id="19" name="直線コネクタ 18">
            <a:extLst>
              <a:ext uri="{FF2B5EF4-FFF2-40B4-BE49-F238E27FC236}">
                <a16:creationId xmlns:a16="http://schemas.microsoft.com/office/drawing/2014/main" id="{E1391996-526B-3EBA-9B46-029F09F4366F}"/>
              </a:ext>
            </a:extLst>
          </p:cNvPr>
          <p:cNvCxnSpPr>
            <a:cxnSpLocks/>
          </p:cNvCxnSpPr>
          <p:nvPr/>
        </p:nvCxnSpPr>
        <p:spPr>
          <a:xfrm flipV="1">
            <a:off x="3570827" y="1222412"/>
            <a:ext cx="1497386" cy="2648332"/>
          </a:xfrm>
          <a:prstGeom prst="line">
            <a:avLst/>
          </a:prstGeom>
          <a:ln w="19050">
            <a:solidFill>
              <a:srgbClr val="FFC000"/>
            </a:solidFill>
            <a:prstDash val="solid"/>
          </a:ln>
        </p:spPr>
        <p:style>
          <a:lnRef idx="1">
            <a:schemeClr val="accent2"/>
          </a:lnRef>
          <a:fillRef idx="0">
            <a:schemeClr val="accent2"/>
          </a:fillRef>
          <a:effectRef idx="0">
            <a:schemeClr val="accent2"/>
          </a:effectRef>
          <a:fontRef idx="minor">
            <a:schemeClr val="tx1"/>
          </a:fontRef>
        </p:style>
      </p:cxnSp>
      <p:cxnSp>
        <p:nvCxnSpPr>
          <p:cNvPr id="21" name="直線コネクタ 20">
            <a:extLst>
              <a:ext uri="{FF2B5EF4-FFF2-40B4-BE49-F238E27FC236}">
                <a16:creationId xmlns:a16="http://schemas.microsoft.com/office/drawing/2014/main" id="{A73A176A-346F-7B34-2F00-A0F67D3F4BDE}"/>
              </a:ext>
            </a:extLst>
          </p:cNvPr>
          <p:cNvCxnSpPr>
            <a:cxnSpLocks/>
          </p:cNvCxnSpPr>
          <p:nvPr/>
        </p:nvCxnSpPr>
        <p:spPr>
          <a:xfrm flipV="1">
            <a:off x="3570827" y="3647791"/>
            <a:ext cx="1497386" cy="571297"/>
          </a:xfrm>
          <a:prstGeom prst="line">
            <a:avLst/>
          </a:prstGeom>
          <a:ln w="19050">
            <a:solidFill>
              <a:srgbClr val="FFC000"/>
            </a:solidFill>
            <a:prstDash val="solid"/>
          </a:ln>
        </p:spPr>
        <p:style>
          <a:lnRef idx="1">
            <a:schemeClr val="accent2"/>
          </a:lnRef>
          <a:fillRef idx="0">
            <a:schemeClr val="accent2"/>
          </a:fillRef>
          <a:effectRef idx="0">
            <a:schemeClr val="accent2"/>
          </a:effectRef>
          <a:fontRef idx="minor">
            <a:schemeClr val="tx1"/>
          </a:fontRef>
        </p:style>
      </p:cxnSp>
      <p:sp>
        <p:nvSpPr>
          <p:cNvPr id="25" name="正方形/長方形 24">
            <a:extLst>
              <a:ext uri="{FF2B5EF4-FFF2-40B4-BE49-F238E27FC236}">
                <a16:creationId xmlns:a16="http://schemas.microsoft.com/office/drawing/2014/main" id="{4F5BE5EE-4D40-B27E-A5EB-5DF1FFD6B737}"/>
              </a:ext>
            </a:extLst>
          </p:cNvPr>
          <p:cNvSpPr/>
          <p:nvPr/>
        </p:nvSpPr>
        <p:spPr>
          <a:xfrm>
            <a:off x="5070092" y="1222412"/>
            <a:ext cx="2526861" cy="2414942"/>
          </a:xfrm>
          <a:prstGeom prst="rect">
            <a:avLst/>
          </a:prstGeom>
          <a:solidFill>
            <a:srgbClr val="FF82FF"/>
          </a:solidFill>
          <a:ln>
            <a:solidFill>
              <a:srgbClr val="FF8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FA3D0A51-9B46-949C-9050-F93A10755466}"/>
              </a:ext>
            </a:extLst>
          </p:cNvPr>
          <p:cNvSpPr/>
          <p:nvPr/>
        </p:nvSpPr>
        <p:spPr>
          <a:xfrm>
            <a:off x="6128704" y="1444944"/>
            <a:ext cx="423100" cy="420913"/>
          </a:xfrm>
          <a:prstGeom prst="ellipse">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F173F799-CA1E-5BE7-053A-6FB71401B1E7}"/>
              </a:ext>
            </a:extLst>
          </p:cNvPr>
          <p:cNvSpPr/>
          <p:nvPr/>
        </p:nvSpPr>
        <p:spPr>
          <a:xfrm>
            <a:off x="5295105" y="1897531"/>
            <a:ext cx="423100" cy="420913"/>
          </a:xfrm>
          <a:prstGeom prst="ellipse">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96FA9CA0-2F8A-7DDA-BFCA-FFB5B4C8D94E}"/>
              </a:ext>
            </a:extLst>
          </p:cNvPr>
          <p:cNvSpPr/>
          <p:nvPr/>
        </p:nvSpPr>
        <p:spPr>
          <a:xfrm>
            <a:off x="6128704" y="2924471"/>
            <a:ext cx="423100" cy="420913"/>
          </a:xfrm>
          <a:prstGeom prst="ellipse">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515F1568-52A6-4742-8D08-BC04D390A349}"/>
                  </a:ext>
                </a:extLst>
              </p:cNvPr>
              <p:cNvSpPr txBox="1"/>
              <p:nvPr/>
            </p:nvSpPr>
            <p:spPr>
              <a:xfrm>
                <a:off x="8210192" y="1679332"/>
                <a:ext cx="3305072" cy="480003"/>
              </a:xfrm>
              <a:prstGeom prst="rect">
                <a:avLst/>
              </a:prstGeom>
              <a:noFill/>
            </p:spPr>
            <p:txBody>
              <a:bodyPr wrap="none" rtlCol="0">
                <a:spAutoFit/>
              </a:bodyPr>
              <a:lstStyle/>
              <a:p>
                <a:pPr algn="l">
                  <a:lnSpc>
                    <a:spcPct val="110000"/>
                  </a:lnSpc>
                </a:pPr>
                <a:r>
                  <a:rPr lang="en-US" altLang="ja-JP" sz="2400" dirty="0">
                    <a:latin typeface="Arial" panose="020B0604020202020204" pitchFamily="34" charset="0"/>
                    <a:cs typeface="Arial" panose="020B0604020202020204" pitchFamily="34" charset="0"/>
                  </a:rPr>
                  <a:t>H</a:t>
                </a:r>
                <a:r>
                  <a:rPr kumimoji="1" lang="en-US" altLang="ja-JP" sz="2400" dirty="0">
                    <a:latin typeface="Arial" panose="020B0604020202020204" pitchFamily="34" charset="0"/>
                    <a:cs typeface="Arial" panose="020B0604020202020204" pitchFamily="34" charset="0"/>
                  </a:rPr>
                  <a:t>ot spots</a:t>
                </a:r>
                <a:r>
                  <a:rPr lang="ja-JP" altLang="en-US" sz="2400">
                    <a:latin typeface="Arial" panose="020B0604020202020204" pitchFamily="34" charset="0"/>
                    <a:cs typeface="Arial" panose="020B0604020202020204" pitchFamily="34" charset="0"/>
                  </a:rPr>
                  <a:t>：</a:t>
                </a:r>
                <a14:m>
                  <m:oMath xmlns:m="http://schemas.openxmlformats.org/officeDocument/2006/math">
                    <m:sSub>
                      <m:sSubPr>
                        <m:ctrlPr>
                          <a:rPr lang="en-US" altLang="ja-JP" sz="2400" i="1" smtClean="0">
                            <a:latin typeface="Cambria Math" panose="02040503050406030204" pitchFamily="18" charset="0"/>
                            <a:cs typeface="Arial" panose="020B0604020202020204" pitchFamily="34" charset="0"/>
                          </a:rPr>
                        </m:ctrlPr>
                      </m:sSubPr>
                      <m:e>
                        <m:r>
                          <m:rPr>
                            <m:sty m:val="p"/>
                          </m:rPr>
                          <a:rPr lang="en-US" altLang="ja-JP" sz="2400" b="0" i="0" smtClean="0">
                            <a:latin typeface="Cambria Math" panose="02040503050406030204" pitchFamily="18" charset="0"/>
                            <a:cs typeface="Arial" panose="020B0604020202020204" pitchFamily="34" charset="0"/>
                          </a:rPr>
                          <m:t>B</m:t>
                        </m:r>
                      </m:e>
                      <m:sub>
                        <m:r>
                          <m:rPr>
                            <m:sty m:val="p"/>
                          </m:rPr>
                          <a:rPr lang="en-US" altLang="ja-JP" sz="2400" b="0" i="0" smtClean="0">
                            <a:latin typeface="Cambria Math" panose="02040503050406030204" pitchFamily="18" charset="0"/>
                            <a:cs typeface="Arial" panose="020B0604020202020204" pitchFamily="34" charset="0"/>
                          </a:rPr>
                          <m:t>HS</m:t>
                        </m:r>
                      </m:sub>
                    </m:sSub>
                    <m:r>
                      <a:rPr lang="en-US" altLang="ja-JP" sz="2400" i="0">
                        <a:latin typeface="Cambria Math" panose="02040503050406030204" pitchFamily="18" charset="0"/>
                        <a:ea typeface="Cambria Math" panose="02040503050406030204" pitchFamily="18" charset="0"/>
                        <a:cs typeface="Arial" panose="020B0604020202020204" pitchFamily="34" charset="0"/>
                      </a:rPr>
                      <m:t>≥</m:t>
                    </m:r>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2</m:t>
                    </m:r>
                    <m:r>
                      <m:rPr>
                        <m:sty m:val="p"/>
                      </m:rPr>
                      <a:rPr lang="en-US" altLang="ja-JP" sz="2400" b="0" i="0" smtClean="0">
                        <a:latin typeface="Cambria Math" panose="02040503050406030204" pitchFamily="18" charset="0"/>
                        <a:ea typeface="Cambria Math" panose="02040503050406030204" pitchFamily="18" charset="0"/>
                        <a:cs typeface="Arial" panose="020B0604020202020204" pitchFamily="34" charset="0"/>
                      </a:rPr>
                      <m:t>mG</m:t>
                    </m:r>
                  </m:oMath>
                </a14:m>
                <a:endParaRPr kumimoji="1" lang="en-US" altLang="ja-JP" sz="2400" dirty="0">
                  <a:latin typeface="Arial" panose="020B0604020202020204" pitchFamily="34" charset="0"/>
                  <a:cs typeface="Arial" panose="020B0604020202020204" pitchFamily="34" charset="0"/>
                </a:endParaRPr>
              </a:p>
            </p:txBody>
          </p:sp>
        </mc:Choice>
        <mc:Fallback xmlns="">
          <p:sp>
            <p:nvSpPr>
              <p:cNvPr id="30" name="テキスト ボックス 29">
                <a:extLst>
                  <a:ext uri="{FF2B5EF4-FFF2-40B4-BE49-F238E27FC236}">
                    <a16:creationId xmlns:a16="http://schemas.microsoft.com/office/drawing/2014/main" id="{515F1568-52A6-4742-8D08-BC04D390A349}"/>
                  </a:ext>
                </a:extLst>
              </p:cNvPr>
              <p:cNvSpPr txBox="1">
                <a:spLocks noRot="1" noChangeAspect="1" noMove="1" noResize="1" noEditPoints="1" noAdjustHandles="1" noChangeArrowheads="1" noChangeShapeType="1" noTextEdit="1"/>
              </p:cNvSpPr>
              <p:nvPr/>
            </p:nvSpPr>
            <p:spPr>
              <a:xfrm>
                <a:off x="8210192" y="1679332"/>
                <a:ext cx="3305072" cy="480003"/>
              </a:xfrm>
              <a:prstGeom prst="rect">
                <a:avLst/>
              </a:prstGeom>
              <a:blipFill>
                <a:blip r:embed="rId3"/>
                <a:stretch>
                  <a:fillRect l="-3065" t="-7895" b="-3157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4C6459E3-64D0-9C5B-726B-88DB1E6FA755}"/>
                  </a:ext>
                </a:extLst>
              </p:cNvPr>
              <p:cNvSpPr txBox="1"/>
              <p:nvPr/>
            </p:nvSpPr>
            <p:spPr>
              <a:xfrm>
                <a:off x="8225629" y="2351144"/>
                <a:ext cx="2939459" cy="480003"/>
              </a:xfrm>
              <a:prstGeom prst="rect">
                <a:avLst/>
              </a:prstGeom>
              <a:noFill/>
            </p:spPr>
            <p:txBody>
              <a:bodyPr wrap="none" rtlCol="0">
                <a:spAutoFit/>
              </a:bodyPr>
              <a:lstStyle/>
              <a:p>
                <a:pPr algn="l">
                  <a:lnSpc>
                    <a:spcPct val="110000"/>
                  </a:lnSpc>
                </a:pPr>
                <a:r>
                  <a:rPr kumimoji="1" lang="en-US" altLang="ja-JP" sz="2400" dirty="0">
                    <a:latin typeface="Arial" panose="020B0604020202020204" pitchFamily="34" charset="0"/>
                    <a:cs typeface="Arial" panose="020B0604020202020204" pitchFamily="34" charset="0"/>
                  </a:rPr>
                  <a:t>Average</a:t>
                </a:r>
                <a:r>
                  <a:rPr kumimoji="1" lang="ja-JP" altLang="en-US" sz="2400">
                    <a:latin typeface="Arial" panose="020B0604020202020204" pitchFamily="34" charset="0"/>
                    <a:cs typeface="Arial" panose="020B0604020202020204" pitchFamily="34" charset="0"/>
                  </a:rPr>
                  <a:t>：</a:t>
                </a:r>
                <a14:m>
                  <m:oMath xmlns:m="http://schemas.openxmlformats.org/officeDocument/2006/math">
                    <m:r>
                      <m:rPr>
                        <m:sty m:val="p"/>
                      </m:rPr>
                      <a:rPr kumimoji="1" lang="en-US" altLang="ja-JP" sz="2400" b="0" i="0" smtClean="0">
                        <a:latin typeface="Cambria Math" panose="02040503050406030204" pitchFamily="18" charset="0"/>
                        <a:cs typeface="Arial" panose="020B0604020202020204" pitchFamily="34" charset="0"/>
                      </a:rPr>
                      <m:t>B</m:t>
                    </m:r>
                    <m:r>
                      <a:rPr kumimoji="1" lang="en-US" altLang="ja-JP" sz="2400" b="0" i="0" smtClean="0">
                        <a:latin typeface="Cambria Math" panose="02040503050406030204" pitchFamily="18" charset="0"/>
                        <a:cs typeface="Arial" panose="020B0604020202020204" pitchFamily="34" charset="0"/>
                      </a:rPr>
                      <m:t> ~ 20 </m:t>
                    </m:r>
                    <m:r>
                      <m:rPr>
                        <m:sty m:val="p"/>
                      </m:rPr>
                      <a:rPr kumimoji="1" lang="en-US" altLang="ja-JP" sz="2400" b="0" i="0" smtClean="0">
                        <a:latin typeface="Cambria Math" panose="02040503050406030204" pitchFamily="18" charset="0"/>
                        <a:ea typeface="Cambria Math" panose="02040503050406030204" pitchFamily="18" charset="0"/>
                        <a:cs typeface="Arial" panose="020B0604020202020204" pitchFamily="34" charset="0"/>
                      </a:rPr>
                      <m:t>μG</m:t>
                    </m:r>
                  </m:oMath>
                </a14:m>
                <a:endParaRPr kumimoji="1" lang="ja-JP" altLang="en-US" sz="2400">
                  <a:latin typeface="Arial" panose="020B0604020202020204" pitchFamily="34" charset="0"/>
                  <a:cs typeface="Arial" panose="020B0604020202020204" pitchFamily="34" charset="0"/>
                </a:endParaRPr>
              </a:p>
            </p:txBody>
          </p:sp>
        </mc:Choice>
        <mc:Fallback xmlns="">
          <p:sp>
            <p:nvSpPr>
              <p:cNvPr id="32" name="テキスト ボックス 31">
                <a:extLst>
                  <a:ext uri="{FF2B5EF4-FFF2-40B4-BE49-F238E27FC236}">
                    <a16:creationId xmlns:a16="http://schemas.microsoft.com/office/drawing/2014/main" id="{4C6459E3-64D0-9C5B-726B-88DB1E6FA755}"/>
                  </a:ext>
                </a:extLst>
              </p:cNvPr>
              <p:cNvSpPr txBox="1">
                <a:spLocks noRot="1" noChangeAspect="1" noMove="1" noResize="1" noEditPoints="1" noAdjustHandles="1" noChangeArrowheads="1" noChangeShapeType="1" noTextEdit="1"/>
              </p:cNvSpPr>
              <p:nvPr/>
            </p:nvSpPr>
            <p:spPr>
              <a:xfrm>
                <a:off x="8225629" y="2351144"/>
                <a:ext cx="2939459" cy="480003"/>
              </a:xfrm>
              <a:prstGeom prst="rect">
                <a:avLst/>
              </a:prstGeom>
              <a:blipFill>
                <a:blip r:embed="rId4"/>
                <a:stretch>
                  <a:fillRect l="-3004" t="-7895" r="-429" b="-31579"/>
                </a:stretch>
              </a:blipFill>
            </p:spPr>
            <p:txBody>
              <a:bodyPr/>
              <a:lstStyle/>
              <a:p>
                <a:r>
                  <a:rPr lang="ja-JP" altLang="en-US">
                    <a:noFill/>
                  </a:rPr>
                  <a:t> </a:t>
                </a:r>
              </a:p>
            </p:txBody>
          </p:sp>
        </mc:Fallback>
      </mc:AlternateContent>
      <p:cxnSp>
        <p:nvCxnSpPr>
          <p:cNvPr id="36" name="直線コネクタ 35">
            <a:extLst>
              <a:ext uri="{FF2B5EF4-FFF2-40B4-BE49-F238E27FC236}">
                <a16:creationId xmlns:a16="http://schemas.microsoft.com/office/drawing/2014/main" id="{505D75BD-4F6F-545A-BDAC-EEADE34A3039}"/>
              </a:ext>
            </a:extLst>
          </p:cNvPr>
          <p:cNvCxnSpPr>
            <a:cxnSpLocks/>
            <a:stCxn id="26" idx="6"/>
            <a:endCxn id="30" idx="1"/>
          </p:cNvCxnSpPr>
          <p:nvPr/>
        </p:nvCxnSpPr>
        <p:spPr>
          <a:xfrm>
            <a:off x="6551804" y="1655401"/>
            <a:ext cx="1658388" cy="263933"/>
          </a:xfrm>
          <a:prstGeom prst="line">
            <a:avLst/>
          </a:prstGeom>
        </p:spPr>
        <p:style>
          <a:lnRef idx="2">
            <a:schemeClr val="dk1"/>
          </a:lnRef>
          <a:fillRef idx="0">
            <a:schemeClr val="dk1"/>
          </a:fillRef>
          <a:effectRef idx="1">
            <a:schemeClr val="dk1"/>
          </a:effectRef>
          <a:fontRef idx="minor">
            <a:schemeClr val="tx1"/>
          </a:fontRef>
        </p:style>
      </p:cxnSp>
      <p:cxnSp>
        <p:nvCxnSpPr>
          <p:cNvPr id="37" name="直線コネクタ 36">
            <a:extLst>
              <a:ext uri="{FF2B5EF4-FFF2-40B4-BE49-F238E27FC236}">
                <a16:creationId xmlns:a16="http://schemas.microsoft.com/office/drawing/2014/main" id="{21072835-F172-65FF-6BE8-DFE6A0C12DEC}"/>
              </a:ext>
            </a:extLst>
          </p:cNvPr>
          <p:cNvCxnSpPr>
            <a:cxnSpLocks/>
          </p:cNvCxnSpPr>
          <p:nvPr/>
        </p:nvCxnSpPr>
        <p:spPr>
          <a:xfrm flipV="1">
            <a:off x="7110175" y="2558829"/>
            <a:ext cx="1100017" cy="360985"/>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8938086E-3841-B7D5-4DC8-32C5E9DACCBC}"/>
                  </a:ext>
                </a:extLst>
              </p:cNvPr>
              <p:cNvSpPr txBox="1"/>
              <p:nvPr/>
            </p:nvSpPr>
            <p:spPr>
              <a:xfrm>
                <a:off x="5102358" y="3735942"/>
                <a:ext cx="4000198" cy="483146"/>
              </a:xfrm>
              <a:prstGeom prst="rect">
                <a:avLst/>
              </a:prstGeom>
              <a:noFill/>
            </p:spPr>
            <p:txBody>
              <a:bodyPr wrap="none" rtlCol="0">
                <a:spAutoFit/>
              </a:bodyPr>
              <a:lstStyle/>
              <a:p>
                <a:pPr algn="l">
                  <a:lnSpc>
                    <a:spcPct val="110000"/>
                  </a:lnSpc>
                </a:pPr>
                <a:r>
                  <a:rPr kumimoji="1" lang="en-US" altLang="ja-JP" sz="2400" dirty="0">
                    <a:latin typeface="Arial" panose="020B0604020202020204" pitchFamily="34" charset="0"/>
                    <a:cs typeface="Arial" panose="020B0604020202020204" pitchFamily="34" charset="0"/>
                  </a:rPr>
                  <a:t>Filling factor</a:t>
                </a:r>
                <a:r>
                  <a:rPr kumimoji="1" lang="ja-JP" altLang="en-US" sz="2400">
                    <a:latin typeface="Arial" panose="020B0604020202020204" pitchFamily="34" charset="0"/>
                    <a:cs typeface="Arial" panose="020B0604020202020204" pitchFamily="34" charset="0"/>
                  </a:rPr>
                  <a:t>：</a:t>
                </a:r>
                <a14:m>
                  <m:oMath xmlns:m="http://schemas.openxmlformats.org/officeDocument/2006/math">
                    <m:r>
                      <a:rPr kumimoji="1" lang="en-US" altLang="ja-JP" sz="2400" b="0" i="1" smtClean="0">
                        <a:latin typeface="Cambria Math" panose="02040503050406030204" pitchFamily="18" charset="0"/>
                        <a:cs typeface="Arial" panose="020B0604020202020204" pitchFamily="34" charset="0"/>
                      </a:rPr>
                      <m:t>𝑘</m:t>
                    </m:r>
                    <m:r>
                      <a:rPr kumimoji="1" lang="en-US" altLang="ja-JP" sz="2400" b="0" i="1" smtClean="0">
                        <a:latin typeface="Cambria Math" panose="02040503050406030204" pitchFamily="18" charset="0"/>
                        <a:cs typeface="Arial" panose="020B0604020202020204" pitchFamily="34" charset="0"/>
                      </a:rPr>
                      <m:t>=2.5×</m:t>
                    </m:r>
                    <m:sSup>
                      <m:sSupPr>
                        <m:ctrlPr>
                          <a:rPr kumimoji="1" lang="en-US" altLang="ja-JP" sz="2400" b="0" i="1" smtClean="0">
                            <a:latin typeface="Cambria Math" panose="02040503050406030204" pitchFamily="18" charset="0"/>
                            <a:ea typeface="Cambria Math" panose="02040503050406030204" pitchFamily="18" charset="0"/>
                            <a:cs typeface="Arial" panose="020B0604020202020204" pitchFamily="34" charset="0"/>
                          </a:rPr>
                        </m:ctrlPr>
                      </m:sSupPr>
                      <m:e>
                        <m:r>
                          <a:rPr kumimoji="1" lang="en-US" altLang="ja-JP" sz="2400" b="0" i="1" smtClean="0">
                            <a:latin typeface="Cambria Math" panose="02040503050406030204" pitchFamily="18" charset="0"/>
                            <a:ea typeface="Cambria Math" panose="02040503050406030204" pitchFamily="18" charset="0"/>
                            <a:cs typeface="Arial" panose="020B0604020202020204" pitchFamily="34" charset="0"/>
                          </a:rPr>
                          <m:t>10</m:t>
                        </m:r>
                      </m:e>
                      <m:sup>
                        <m:r>
                          <a:rPr kumimoji="1" lang="en-US" altLang="ja-JP" sz="2400" b="0" i="1" smtClean="0">
                            <a:latin typeface="Cambria Math" panose="02040503050406030204" pitchFamily="18" charset="0"/>
                            <a:ea typeface="Cambria Math" panose="02040503050406030204" pitchFamily="18" charset="0"/>
                            <a:cs typeface="Arial" panose="020B0604020202020204" pitchFamily="34" charset="0"/>
                          </a:rPr>
                          <m:t>−5</m:t>
                        </m:r>
                      </m:sup>
                    </m:sSup>
                  </m:oMath>
                </a14:m>
                <a:endParaRPr kumimoji="1" lang="ja-JP" altLang="en-US" sz="2400">
                  <a:latin typeface="Arial" panose="020B0604020202020204" pitchFamily="34" charset="0"/>
                  <a:cs typeface="Arial" panose="020B0604020202020204" pitchFamily="34" charset="0"/>
                </a:endParaRPr>
              </a:p>
            </p:txBody>
          </p:sp>
        </mc:Choice>
        <mc:Fallback xmlns="">
          <p:sp>
            <p:nvSpPr>
              <p:cNvPr id="46" name="テキスト ボックス 45">
                <a:extLst>
                  <a:ext uri="{FF2B5EF4-FFF2-40B4-BE49-F238E27FC236}">
                    <a16:creationId xmlns:a16="http://schemas.microsoft.com/office/drawing/2014/main" id="{8938086E-3841-B7D5-4DC8-32C5E9DACCBC}"/>
                  </a:ext>
                </a:extLst>
              </p:cNvPr>
              <p:cNvSpPr txBox="1">
                <a:spLocks noRot="1" noChangeAspect="1" noMove="1" noResize="1" noEditPoints="1" noAdjustHandles="1" noChangeArrowheads="1" noChangeShapeType="1" noTextEdit="1"/>
              </p:cNvSpPr>
              <p:nvPr/>
            </p:nvSpPr>
            <p:spPr>
              <a:xfrm>
                <a:off x="5102358" y="3735942"/>
                <a:ext cx="4000198" cy="483146"/>
              </a:xfrm>
              <a:prstGeom prst="rect">
                <a:avLst/>
              </a:prstGeom>
              <a:blipFill>
                <a:blip r:embed="rId5"/>
                <a:stretch>
                  <a:fillRect l="-2215" t="-7692" b="-28205"/>
                </a:stretch>
              </a:blipFill>
            </p:spPr>
            <p:txBody>
              <a:bodyPr/>
              <a:lstStyle/>
              <a:p>
                <a:r>
                  <a:rPr lang="ja-JP" altLang="en-US">
                    <a:noFill/>
                  </a:rPr>
                  <a:t> </a:t>
                </a:r>
              </a:p>
            </p:txBody>
          </p:sp>
        </mc:Fallback>
      </mc:AlternateContent>
      <p:sp>
        <p:nvSpPr>
          <p:cNvPr id="57" name="円/楕円 56">
            <a:extLst>
              <a:ext uri="{FF2B5EF4-FFF2-40B4-BE49-F238E27FC236}">
                <a16:creationId xmlns:a16="http://schemas.microsoft.com/office/drawing/2014/main" id="{C6F873A7-047C-970D-6C74-15F133C112F5}"/>
              </a:ext>
            </a:extLst>
          </p:cNvPr>
          <p:cNvSpPr/>
          <p:nvPr/>
        </p:nvSpPr>
        <p:spPr>
          <a:xfrm>
            <a:off x="6890907" y="2136576"/>
            <a:ext cx="423100" cy="420913"/>
          </a:xfrm>
          <a:prstGeom prst="ellipse">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a:extLst>
              <a:ext uri="{FF2B5EF4-FFF2-40B4-BE49-F238E27FC236}">
                <a16:creationId xmlns:a16="http://schemas.microsoft.com/office/drawing/2014/main" id="{616967F0-7F45-0CE8-26A5-F50878086F62}"/>
              </a:ext>
            </a:extLst>
          </p:cNvPr>
          <p:cNvSpPr/>
          <p:nvPr/>
        </p:nvSpPr>
        <p:spPr>
          <a:xfrm>
            <a:off x="5271114" y="2961828"/>
            <a:ext cx="423100" cy="420913"/>
          </a:xfrm>
          <a:prstGeom prst="ellipse">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BC95115E-5CEF-8ABE-AA83-EE2813F6E3B8}"/>
                  </a:ext>
                </a:extLst>
              </p:cNvPr>
              <p:cNvSpPr txBox="1"/>
              <p:nvPr/>
            </p:nvSpPr>
            <p:spPr>
              <a:xfrm>
                <a:off x="222161" y="4770290"/>
                <a:ext cx="11512832" cy="1757661"/>
              </a:xfrm>
              <a:prstGeom prst="rect">
                <a:avLst/>
              </a:prstGeom>
              <a:noFill/>
            </p:spPr>
            <p:txBody>
              <a:bodyPr wrap="none" rtlCol="0">
                <a:spAutoFit/>
              </a:bodyPr>
              <a:lstStyle/>
              <a:p>
                <a:pPr>
                  <a:lnSpc>
                    <a:spcPct val="110000"/>
                  </a:lnSpc>
                </a:pP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The radio flux in the hot spots </a:t>
                </a:r>
                <a14:m>
                  <m:oMath xmlns:m="http://schemas.openxmlformats.org/officeDocument/2006/math">
                    <m:sSub>
                      <m:sSubPr>
                        <m:ctrlPr>
                          <a:rPr kumimoji="1" lang="en-US" altLang="ja-JP" sz="2400" i="1" smtClean="0">
                            <a:latin typeface="Cambria Math" panose="02040503050406030204" pitchFamily="18" charset="0"/>
                            <a:cs typeface="Arial" panose="020B0604020202020204" pitchFamily="34" charset="0"/>
                          </a:rPr>
                        </m:ctrlPr>
                      </m:sSubPr>
                      <m:e>
                        <m:r>
                          <a:rPr kumimoji="1" lang="en-US" altLang="ja-JP" sz="2400" b="0" i="1" smtClean="0">
                            <a:latin typeface="Cambria Math" panose="02040503050406030204" pitchFamily="18" charset="0"/>
                            <a:cs typeface="Arial" panose="020B0604020202020204" pitchFamily="34" charset="0"/>
                          </a:rPr>
                          <m:t>𝑓</m:t>
                        </m:r>
                      </m:e>
                      <m:sub>
                        <m:r>
                          <a:rPr kumimoji="1" lang="en-US" altLang="ja-JP" sz="2400" b="0" i="1" smtClean="0">
                            <a:latin typeface="Cambria Math" panose="02040503050406030204" pitchFamily="18" charset="0"/>
                            <a:cs typeface="Arial" panose="020B0604020202020204" pitchFamily="34" charset="0"/>
                          </a:rPr>
                          <m:t>𝐻𝑆</m:t>
                        </m:r>
                      </m:sub>
                    </m:sSub>
                  </m:oMath>
                </a14:m>
                <a:r>
                  <a:rPr kumimoji="1" lang="en-US" altLang="ja-JP" sz="2400" dirty="0">
                    <a:latin typeface="Arial" panose="020B0604020202020204" pitchFamily="34" charset="0"/>
                    <a:cs typeface="Arial" panose="020B0604020202020204" pitchFamily="34" charset="0"/>
                  </a:rPr>
                  <a:t> is expressed as </a:t>
                </a:r>
                <a14:m>
                  <m:oMath xmlns:m="http://schemas.openxmlformats.org/officeDocument/2006/math">
                    <m:sSub>
                      <m:sSubPr>
                        <m:ctrlPr>
                          <a:rPr lang="en-US" altLang="ja-JP" sz="2400" i="1">
                            <a:latin typeface="Cambria Math" panose="02040503050406030204" pitchFamily="18" charset="0"/>
                            <a:cs typeface="Arial" panose="020B0604020202020204" pitchFamily="34" charset="0"/>
                          </a:rPr>
                        </m:ctrlPr>
                      </m:sSubPr>
                      <m:e>
                        <m:r>
                          <a:rPr lang="en-US" altLang="ja-JP" sz="2400" i="1">
                            <a:latin typeface="Cambria Math" panose="02040503050406030204" pitchFamily="18" charset="0"/>
                            <a:cs typeface="Arial" panose="020B0604020202020204" pitchFamily="34" charset="0"/>
                          </a:rPr>
                          <m:t>𝑓</m:t>
                        </m:r>
                      </m:e>
                      <m:sub>
                        <m:r>
                          <m:rPr>
                            <m:sty m:val="p"/>
                          </m:rPr>
                          <a:rPr lang="en-US" altLang="ja-JP" sz="2400">
                            <a:latin typeface="Cambria Math" panose="02040503050406030204" pitchFamily="18" charset="0"/>
                            <a:cs typeface="Arial" panose="020B0604020202020204" pitchFamily="34" charset="0"/>
                          </a:rPr>
                          <m:t>HS</m:t>
                        </m:r>
                      </m:sub>
                    </m:sSub>
                    <m:r>
                      <a:rPr lang="en-US" altLang="ja-JP" sz="2400">
                        <a:latin typeface="Cambria Math" panose="02040503050406030204" pitchFamily="18" charset="0"/>
                        <a:ea typeface="Cambria Math" panose="02040503050406030204" pitchFamily="18" charset="0"/>
                        <a:cs typeface="Arial" panose="020B0604020202020204" pitchFamily="34" charset="0"/>
                      </a:rPr>
                      <m:t>∝</m:t>
                    </m:r>
                    <m:sSub>
                      <m:sSubPr>
                        <m:ctrlPr>
                          <a:rPr lang="en-US" altLang="ja-JP"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ja-JP" sz="2400" i="1">
                            <a:latin typeface="Cambria Math" panose="02040503050406030204" pitchFamily="18" charset="0"/>
                            <a:ea typeface="Cambria Math" panose="02040503050406030204" pitchFamily="18" charset="0"/>
                            <a:cs typeface="Arial" panose="020B0604020202020204" pitchFamily="34" charset="0"/>
                          </a:rPr>
                          <m:t>𝑈</m:t>
                        </m:r>
                      </m:e>
                      <m:sub>
                        <m:r>
                          <m:rPr>
                            <m:sty m:val="p"/>
                          </m:rPr>
                          <a:rPr lang="en-US" altLang="ja-JP" sz="2400">
                            <a:latin typeface="Cambria Math" panose="02040503050406030204" pitchFamily="18" charset="0"/>
                            <a:ea typeface="Cambria Math" panose="02040503050406030204" pitchFamily="18" charset="0"/>
                            <a:cs typeface="Arial" panose="020B0604020202020204" pitchFamily="34" charset="0"/>
                          </a:rPr>
                          <m:t>e</m:t>
                        </m:r>
                        <m:r>
                          <a:rPr lang="en-US" altLang="ja-JP" sz="24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400">
                            <a:latin typeface="Cambria Math" panose="02040503050406030204" pitchFamily="18" charset="0"/>
                            <a:ea typeface="Cambria Math" panose="02040503050406030204" pitchFamily="18" charset="0"/>
                            <a:cs typeface="Arial" panose="020B0604020202020204" pitchFamily="34" charset="0"/>
                          </a:rPr>
                          <m:t>HS</m:t>
                        </m:r>
                      </m:sub>
                    </m:sSub>
                    <m:sSub>
                      <m:sSubPr>
                        <m:ctrlPr>
                          <a:rPr lang="en-US" altLang="ja-JP"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ja-JP" sz="2400" i="1">
                            <a:latin typeface="Cambria Math" panose="02040503050406030204" pitchFamily="18" charset="0"/>
                            <a:ea typeface="Cambria Math" panose="02040503050406030204" pitchFamily="18" charset="0"/>
                            <a:cs typeface="Arial" panose="020B0604020202020204" pitchFamily="34" charset="0"/>
                          </a:rPr>
                          <m:t>𝑈</m:t>
                        </m:r>
                      </m:e>
                      <m:sub>
                        <m:r>
                          <m:rPr>
                            <m:sty m:val="p"/>
                          </m:rPr>
                          <a:rPr lang="en-US" altLang="ja-JP" sz="2400">
                            <a:latin typeface="Cambria Math" panose="02040503050406030204" pitchFamily="18" charset="0"/>
                            <a:ea typeface="Cambria Math" panose="02040503050406030204" pitchFamily="18" charset="0"/>
                            <a:cs typeface="Arial" panose="020B0604020202020204" pitchFamily="34" charset="0"/>
                          </a:rPr>
                          <m:t>B</m:t>
                        </m:r>
                        <m:r>
                          <a:rPr lang="en-US" altLang="ja-JP" sz="24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400">
                            <a:latin typeface="Cambria Math" panose="02040503050406030204" pitchFamily="18" charset="0"/>
                            <a:ea typeface="Cambria Math" panose="02040503050406030204" pitchFamily="18" charset="0"/>
                            <a:cs typeface="Arial" panose="020B0604020202020204" pitchFamily="34" charset="0"/>
                          </a:rPr>
                          <m:t>HS</m:t>
                        </m:r>
                      </m:sub>
                    </m:sSub>
                    <m:r>
                      <a:rPr lang="en-US" altLang="ja-JP" sz="2400" i="1">
                        <a:latin typeface="Cambria Math" panose="02040503050406030204" pitchFamily="18" charset="0"/>
                        <a:ea typeface="Cambria Math" panose="02040503050406030204" pitchFamily="18" charset="0"/>
                        <a:cs typeface="Arial" panose="020B0604020202020204" pitchFamily="34" charset="0"/>
                      </a:rPr>
                      <m:t>𝑘𝑉</m:t>
                    </m:r>
                  </m:oMath>
                </a14:m>
                <a:r>
                  <a:rPr kumimoji="1" lang="en-US" altLang="ja-JP" sz="2400" dirty="0">
                    <a:latin typeface="Arial" panose="020B0604020202020204" pitchFamily="34" charset="0"/>
                    <a:cs typeface="Arial" panose="020B0604020202020204" pitchFamily="34" charset="0"/>
                  </a:rPr>
                  <a:t>.</a:t>
                </a:r>
              </a:p>
              <a:p>
                <a:pPr>
                  <a:lnSpc>
                    <a:spcPct val="110000"/>
                  </a:lnSpc>
                </a:pPr>
                <a:r>
                  <a:rPr lang="ja-JP" altLang="en-US" sz="240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Assuming the radio emissions of hot spots is 10-100 times brighter than that of </a:t>
                </a:r>
              </a:p>
              <a:p>
                <a:pPr>
                  <a:lnSpc>
                    <a:spcPct val="110000"/>
                  </a:lnSpc>
                </a:pPr>
                <a:r>
                  <a:rPr lang="ja-JP" altLang="en-US" sz="240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the average region of the SNR, </a:t>
                </a:r>
                <a14:m>
                  <m:oMath xmlns:m="http://schemas.openxmlformats.org/officeDocument/2006/math">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𝑓</m:t>
                    </m:r>
                    <m:r>
                      <a:rPr lang="en-US" altLang="ja-JP" sz="2400">
                        <a:latin typeface="Cambria Math" panose="02040503050406030204" pitchFamily="18" charset="0"/>
                        <a:ea typeface="Cambria Math" panose="02040503050406030204" pitchFamily="18" charset="0"/>
                        <a:cs typeface="Arial" panose="020B0604020202020204" pitchFamily="34" charset="0"/>
                      </a:rPr>
                      <m:t>∝</m:t>
                    </m:r>
                    <m:sSub>
                      <m:sSubPr>
                        <m:ctrlPr>
                          <a:rPr lang="en-US" altLang="ja-JP"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ja-JP" sz="2400" i="1">
                            <a:latin typeface="Cambria Math" panose="02040503050406030204" pitchFamily="18" charset="0"/>
                            <a:ea typeface="Cambria Math" panose="02040503050406030204" pitchFamily="18" charset="0"/>
                            <a:cs typeface="Arial" panose="020B0604020202020204" pitchFamily="34" charset="0"/>
                          </a:rPr>
                          <m:t>𝑈</m:t>
                        </m:r>
                      </m:e>
                      <m:sub>
                        <m:r>
                          <m:rPr>
                            <m:sty m:val="p"/>
                          </m:rPr>
                          <a:rPr lang="en-US" altLang="ja-JP" sz="2400">
                            <a:latin typeface="Cambria Math" panose="02040503050406030204" pitchFamily="18" charset="0"/>
                            <a:ea typeface="Cambria Math" panose="02040503050406030204" pitchFamily="18" charset="0"/>
                            <a:cs typeface="Arial" panose="020B0604020202020204" pitchFamily="34" charset="0"/>
                          </a:rPr>
                          <m:t>e</m:t>
                        </m:r>
                      </m:sub>
                    </m:sSub>
                    <m:sSub>
                      <m:sSubPr>
                        <m:ctrlPr>
                          <a:rPr lang="en-US" altLang="ja-JP"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ja-JP" sz="2400" i="1">
                            <a:latin typeface="Cambria Math" panose="02040503050406030204" pitchFamily="18" charset="0"/>
                            <a:ea typeface="Cambria Math" panose="02040503050406030204" pitchFamily="18" charset="0"/>
                            <a:cs typeface="Arial" panose="020B0604020202020204" pitchFamily="34" charset="0"/>
                          </a:rPr>
                          <m:t>𝑈</m:t>
                        </m:r>
                      </m:e>
                      <m:sub>
                        <m:r>
                          <m:rPr>
                            <m:sty m:val="p"/>
                          </m:rPr>
                          <a:rPr lang="en-US" altLang="ja-JP" sz="2400">
                            <a:latin typeface="Cambria Math" panose="02040503050406030204" pitchFamily="18" charset="0"/>
                            <a:ea typeface="Cambria Math" panose="02040503050406030204" pitchFamily="18" charset="0"/>
                            <a:cs typeface="Arial" panose="020B0604020202020204" pitchFamily="34" charset="0"/>
                          </a:rPr>
                          <m:t>B</m:t>
                        </m:r>
                      </m:sub>
                    </m:sSub>
                    <m:d>
                      <m:dPr>
                        <m:ctrlPr>
                          <a:rPr lang="en-US" altLang="ja-JP" sz="2400" b="0" i="1" smtClean="0">
                            <a:latin typeface="Cambria Math" panose="02040503050406030204" pitchFamily="18" charset="0"/>
                            <a:ea typeface="Cambria Math" panose="02040503050406030204" pitchFamily="18" charset="0"/>
                            <a:cs typeface="Arial" panose="020B0604020202020204" pitchFamily="34" charset="0"/>
                          </a:rPr>
                        </m:ctrlPr>
                      </m:dPr>
                      <m:e>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1−</m:t>
                        </m:r>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𝑘</m:t>
                        </m:r>
                      </m:e>
                    </m:d>
                    <m:r>
                      <a:rPr lang="en-US" altLang="ja-JP" sz="2400" i="1">
                        <a:latin typeface="Cambria Math" panose="02040503050406030204" pitchFamily="18" charset="0"/>
                        <a:ea typeface="Cambria Math" panose="02040503050406030204" pitchFamily="18" charset="0"/>
                        <a:cs typeface="Arial" panose="020B0604020202020204" pitchFamily="34" charset="0"/>
                      </a:rPr>
                      <m:t>𝑉</m:t>
                    </m:r>
                  </m:oMath>
                </a14:m>
                <a:r>
                  <a:rPr kumimoji="1" lang="en-US" altLang="ja-JP" sz="2400" dirty="0">
                    <a:latin typeface="Arial" panose="020B0604020202020204" pitchFamily="34" charset="0"/>
                    <a:cs typeface="Arial" panose="020B0604020202020204" pitchFamily="34" charset="0"/>
                  </a:rPr>
                  <a:t>, we obtain </a:t>
                </a:r>
                <a14:m>
                  <m:oMath xmlns:m="http://schemas.openxmlformats.org/officeDocument/2006/math">
                    <m:f>
                      <m:fPr>
                        <m:type m:val="lin"/>
                        <m:ctrlPr>
                          <a:rPr kumimoji="1" lang="en-US" altLang="ja-JP" sz="2400" i="1" smtClean="0">
                            <a:latin typeface="Cambria Math" panose="02040503050406030204" pitchFamily="18" charset="0"/>
                            <a:cs typeface="Arial" panose="020B0604020202020204" pitchFamily="34" charset="0"/>
                          </a:rPr>
                        </m:ctrlPr>
                      </m:fPr>
                      <m:num>
                        <m:sSub>
                          <m:sSubPr>
                            <m:ctrlPr>
                              <a:rPr kumimoji="1" lang="en-US" altLang="ja-JP" sz="2400" i="1" smtClean="0">
                                <a:latin typeface="Cambria Math" panose="02040503050406030204" pitchFamily="18" charset="0"/>
                                <a:cs typeface="Arial" panose="020B0604020202020204" pitchFamily="34" charset="0"/>
                              </a:rPr>
                            </m:ctrlPr>
                          </m:sSubPr>
                          <m:e>
                            <m:r>
                              <a:rPr kumimoji="1" lang="en-US" altLang="ja-JP" sz="2400" b="0" i="1" smtClean="0">
                                <a:latin typeface="Cambria Math" panose="02040503050406030204" pitchFamily="18" charset="0"/>
                                <a:cs typeface="Arial" panose="020B0604020202020204" pitchFamily="34" charset="0"/>
                              </a:rPr>
                              <m:t>𝑓</m:t>
                            </m:r>
                          </m:e>
                          <m:sub>
                            <m:r>
                              <a:rPr kumimoji="1" lang="en-US" altLang="ja-JP" sz="2400" b="0" i="1" smtClean="0">
                                <a:latin typeface="Cambria Math" panose="02040503050406030204" pitchFamily="18" charset="0"/>
                                <a:cs typeface="Arial" panose="020B0604020202020204" pitchFamily="34" charset="0"/>
                              </a:rPr>
                              <m:t>𝐻𝑆</m:t>
                            </m:r>
                          </m:sub>
                        </m:sSub>
                      </m:num>
                      <m:den>
                        <m:r>
                          <a:rPr kumimoji="1" lang="en-US" altLang="ja-JP" sz="2400" b="0" i="1" smtClean="0">
                            <a:latin typeface="Cambria Math" panose="02040503050406030204" pitchFamily="18" charset="0"/>
                            <a:cs typeface="Arial" panose="020B0604020202020204" pitchFamily="34" charset="0"/>
                          </a:rPr>
                          <m:t>𝑓</m:t>
                        </m:r>
                      </m:den>
                    </m:f>
                    <m:r>
                      <a:rPr kumimoji="1" lang="en-US" altLang="ja-JP" sz="2400" i="1" smtClean="0">
                        <a:latin typeface="Cambria Math" panose="02040503050406030204" pitchFamily="18" charset="0"/>
                        <a:ea typeface="Cambria Math" panose="02040503050406030204" pitchFamily="18" charset="0"/>
                        <a:cs typeface="Arial" panose="020B0604020202020204" pitchFamily="34" charset="0"/>
                      </a:rPr>
                      <m:t>~</m:t>
                    </m:r>
                    <m:r>
                      <a:rPr lang="en-US" altLang="ja-JP" sz="2400" i="1">
                        <a:latin typeface="Cambria Math" panose="02040503050406030204" pitchFamily="18" charset="0"/>
                        <a:ea typeface="Cambria Math" panose="02040503050406030204" pitchFamily="18" charset="0"/>
                        <a:cs typeface="Arial" panose="020B0604020202020204" pitchFamily="34" charset="0"/>
                      </a:rPr>
                      <m:t>𝑘</m:t>
                    </m:r>
                    <m:r>
                      <a:rPr lang="en-US" altLang="ja-JP" sz="2400" i="1">
                        <a:latin typeface="Cambria Math" panose="02040503050406030204" pitchFamily="18" charset="0"/>
                        <a:ea typeface="Cambria Math" panose="02040503050406030204" pitchFamily="18" charset="0"/>
                        <a:cs typeface="Arial" panose="020B0604020202020204" pitchFamily="34" charset="0"/>
                      </a:rPr>
                      <m:t>×</m:t>
                    </m:r>
                    <m:sSup>
                      <m:sSupPr>
                        <m:ctrlPr>
                          <a:rPr lang="en-US" altLang="ja-JP" sz="2400" i="1">
                            <a:latin typeface="Cambria Math" panose="02040503050406030204" pitchFamily="18" charset="0"/>
                            <a:ea typeface="Cambria Math" panose="02040503050406030204" pitchFamily="18" charset="0"/>
                            <a:cs typeface="Arial" panose="020B0604020202020204" pitchFamily="34" charset="0"/>
                          </a:rPr>
                        </m:ctrlPr>
                      </m:sSupPr>
                      <m:e>
                        <m:r>
                          <a:rPr lang="en-US" altLang="ja-JP" sz="2400" i="1">
                            <a:latin typeface="Cambria Math" panose="02040503050406030204" pitchFamily="18" charset="0"/>
                            <a:ea typeface="Cambria Math" panose="02040503050406030204" pitchFamily="18" charset="0"/>
                            <a:cs typeface="Arial" panose="020B0604020202020204" pitchFamily="34" charset="0"/>
                          </a:rPr>
                          <m:t>𝑎</m:t>
                        </m:r>
                      </m:e>
                      <m:sup>
                        <m:r>
                          <a:rPr lang="en-US" altLang="ja-JP" sz="2400" i="1">
                            <a:latin typeface="Cambria Math" panose="02040503050406030204" pitchFamily="18" charset="0"/>
                            <a:ea typeface="Cambria Math" panose="02040503050406030204" pitchFamily="18" charset="0"/>
                            <a:cs typeface="Arial" panose="020B0604020202020204" pitchFamily="34" charset="0"/>
                          </a:rPr>
                          <m:t>3</m:t>
                        </m:r>
                      </m:sup>
                    </m:sSup>
                  </m:oMath>
                </a14:m>
                <a:endParaRPr kumimoji="1" lang="en-US" altLang="ja-JP" sz="2400" b="0" i="1" dirty="0">
                  <a:latin typeface="Cambria Math" panose="02040503050406030204" pitchFamily="18" charset="0"/>
                  <a:cs typeface="Arial" panose="020B0604020202020204" pitchFamily="34" charset="0"/>
                </a:endParaRPr>
              </a:p>
              <a:p>
                <a:pPr>
                  <a:lnSpc>
                    <a:spcPct val="110000"/>
                  </a:lnSpc>
                </a:pPr>
                <a:r>
                  <a:rPr kumimoji="1" lang="ja-JP" altLang="en-US" sz="2400">
                    <a:cs typeface="Arial" panose="020B0604020202020204" pitchFamily="34" charset="0"/>
                  </a:rPr>
                  <a:t>　</a:t>
                </a:r>
                <a:r>
                  <a:rPr kumimoji="1" lang="en-US" altLang="ja-JP" sz="2400" dirty="0">
                    <a:cs typeface="Arial" panose="020B0604020202020204" pitchFamily="34" charset="0"/>
                  </a:rPr>
                  <a:t>→</a:t>
                </a:r>
                <a14:m>
                  <m:oMath xmlns:m="http://schemas.openxmlformats.org/officeDocument/2006/math">
                    <m:sSup>
                      <m:sSupPr>
                        <m:ctrlPr>
                          <a:rPr kumimoji="1" lang="en-US" altLang="ja-JP" sz="2400" i="1" smtClean="0">
                            <a:latin typeface="Cambria Math" panose="02040503050406030204" pitchFamily="18" charset="0"/>
                            <a:cs typeface="Arial" panose="020B0604020202020204" pitchFamily="34" charset="0"/>
                          </a:rPr>
                        </m:ctrlPr>
                      </m:sSupPr>
                      <m:e>
                        <m:r>
                          <a:rPr kumimoji="1" lang="en-US" altLang="ja-JP" sz="2400" b="0" i="1" smtClean="0">
                            <a:latin typeface="Cambria Math" panose="02040503050406030204" pitchFamily="18" charset="0"/>
                            <a:cs typeface="Arial" panose="020B0604020202020204" pitchFamily="34" charset="0"/>
                          </a:rPr>
                          <m:t>10</m:t>
                        </m:r>
                      </m:e>
                      <m:sup>
                        <m:r>
                          <a:rPr kumimoji="1" lang="en-US" altLang="ja-JP" sz="2400" b="0" i="1" smtClean="0">
                            <a:latin typeface="Cambria Math" panose="02040503050406030204" pitchFamily="18" charset="0"/>
                            <a:cs typeface="Arial" panose="020B0604020202020204" pitchFamily="34" charset="0"/>
                          </a:rPr>
                          <m:t>−5</m:t>
                        </m:r>
                      </m:sup>
                    </m:sSup>
                    <m:r>
                      <a:rPr kumimoji="1" lang="en-US" altLang="ja-JP" sz="2400" i="1" smtClean="0">
                        <a:latin typeface="Cambria Math" panose="02040503050406030204" pitchFamily="18" charset="0"/>
                        <a:ea typeface="Cambria Math" panose="02040503050406030204" pitchFamily="18" charset="0"/>
                        <a:cs typeface="Arial" panose="020B0604020202020204" pitchFamily="34" charset="0"/>
                      </a:rPr>
                      <m:t>≤</m:t>
                    </m:r>
                    <m:r>
                      <a:rPr kumimoji="1" lang="en-US" altLang="ja-JP" sz="2400" b="0" i="1" smtClean="0">
                        <a:latin typeface="Cambria Math" panose="02040503050406030204" pitchFamily="18" charset="0"/>
                        <a:ea typeface="Cambria Math" panose="02040503050406030204" pitchFamily="18" charset="0"/>
                        <a:cs typeface="Arial" panose="020B0604020202020204" pitchFamily="34" charset="0"/>
                      </a:rPr>
                      <m:t>𝑘</m:t>
                    </m:r>
                    <m:r>
                      <a:rPr kumimoji="1" lang="en-US" altLang="ja-JP" sz="24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kumimoji="1" lang="en-US" altLang="ja-JP" sz="2400" b="0" i="1" smtClean="0">
                            <a:latin typeface="Cambria Math" panose="02040503050406030204" pitchFamily="18" charset="0"/>
                            <a:ea typeface="Cambria Math" panose="02040503050406030204" pitchFamily="18" charset="0"/>
                            <a:cs typeface="Arial" panose="020B0604020202020204" pitchFamily="34" charset="0"/>
                          </a:rPr>
                        </m:ctrlPr>
                      </m:sSupPr>
                      <m:e>
                        <m:r>
                          <a:rPr kumimoji="1" lang="en-US" altLang="ja-JP" sz="2400" b="0" i="1" smtClean="0">
                            <a:latin typeface="Cambria Math" panose="02040503050406030204" pitchFamily="18" charset="0"/>
                            <a:ea typeface="Cambria Math" panose="02040503050406030204" pitchFamily="18" charset="0"/>
                            <a:cs typeface="Arial" panose="020B0604020202020204" pitchFamily="34" charset="0"/>
                          </a:rPr>
                          <m:t>10</m:t>
                        </m:r>
                      </m:e>
                      <m:sup>
                        <m:r>
                          <a:rPr kumimoji="1" lang="en-US" altLang="ja-JP" sz="2400" b="0" i="1" smtClean="0">
                            <a:latin typeface="Cambria Math" panose="02040503050406030204" pitchFamily="18" charset="0"/>
                            <a:ea typeface="Cambria Math" panose="02040503050406030204" pitchFamily="18" charset="0"/>
                            <a:cs typeface="Arial" panose="020B0604020202020204" pitchFamily="34" charset="0"/>
                          </a:rPr>
                          <m:t>−4</m:t>
                        </m:r>
                      </m:sup>
                    </m:sSup>
                    <m:r>
                      <a:rPr kumimoji="1" lang="en-US" altLang="ja-JP" sz="2400" b="0" i="0" smtClean="0">
                        <a:latin typeface="Cambria Math" panose="02040503050406030204" pitchFamily="18" charset="0"/>
                        <a:ea typeface="Cambria Math" panose="02040503050406030204" pitchFamily="18" charset="0"/>
                        <a:cs typeface="Arial" panose="020B0604020202020204" pitchFamily="34" charset="0"/>
                      </a:rPr>
                      <m:t>.</m:t>
                    </m:r>
                  </m:oMath>
                </a14:m>
                <a:endParaRPr kumimoji="1" lang="en-US" altLang="ja-JP" sz="2400" dirty="0">
                  <a:latin typeface="Arial" panose="020B0604020202020204" pitchFamily="34" charset="0"/>
                  <a:cs typeface="Arial" panose="020B0604020202020204" pitchFamily="34" charset="0"/>
                </a:endParaRPr>
              </a:p>
            </p:txBody>
          </p:sp>
        </mc:Choice>
        <mc:Fallback xmlns="">
          <p:sp>
            <p:nvSpPr>
              <p:cNvPr id="62" name="テキスト ボックス 61">
                <a:extLst>
                  <a:ext uri="{FF2B5EF4-FFF2-40B4-BE49-F238E27FC236}">
                    <a16:creationId xmlns:a16="http://schemas.microsoft.com/office/drawing/2014/main" id="{BC95115E-5CEF-8ABE-AA83-EE2813F6E3B8}"/>
                  </a:ext>
                </a:extLst>
              </p:cNvPr>
              <p:cNvSpPr txBox="1">
                <a:spLocks noRot="1" noChangeAspect="1" noMove="1" noResize="1" noEditPoints="1" noAdjustHandles="1" noChangeArrowheads="1" noChangeShapeType="1" noTextEdit="1"/>
              </p:cNvSpPr>
              <p:nvPr/>
            </p:nvSpPr>
            <p:spPr>
              <a:xfrm>
                <a:off x="222161" y="4770290"/>
                <a:ext cx="11512832" cy="1757661"/>
              </a:xfrm>
              <a:prstGeom prst="rect">
                <a:avLst/>
              </a:prstGeom>
              <a:blipFill>
                <a:blip r:embed="rId6"/>
                <a:stretch>
                  <a:fillRect l="-771" t="-1429" b="-25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95771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 35">
            <a:extLst>
              <a:ext uri="{FF2B5EF4-FFF2-40B4-BE49-F238E27FC236}">
                <a16:creationId xmlns:a16="http://schemas.microsoft.com/office/drawing/2014/main" id="{A4A852F7-6C27-8DAF-7026-5AF27E8B254E}"/>
              </a:ext>
            </a:extLst>
          </p:cNvPr>
          <p:cNvSpPr/>
          <p:nvPr/>
        </p:nvSpPr>
        <p:spPr>
          <a:xfrm>
            <a:off x="901094" y="1756721"/>
            <a:ext cx="7546694" cy="20364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92F140AD-6282-21AE-42C3-5B372F82220E}"/>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AFF694E8-8DB8-8DA6-B0B4-00A085CFB040}"/>
              </a:ext>
            </a:extLst>
          </p:cNvPr>
          <p:cNvSpPr txBox="1"/>
          <p:nvPr/>
        </p:nvSpPr>
        <p:spPr>
          <a:xfrm>
            <a:off x="371061" y="150507"/>
            <a:ext cx="4390946"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Planck data analysis</a:t>
            </a:r>
            <a:endParaRPr lang="en-US" altLang="ja-JP"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4F521C8E-11AB-4A55-37BC-40AA02E0A5B0}"/>
                  </a:ext>
                </a:extLst>
              </p:cNvPr>
              <p:cNvSpPr txBox="1"/>
              <p:nvPr/>
            </p:nvSpPr>
            <p:spPr>
              <a:xfrm>
                <a:off x="1167127" y="1860413"/>
                <a:ext cx="6149440" cy="1334211"/>
              </a:xfrm>
              <a:prstGeom prst="rect">
                <a:avLst/>
              </a:prstGeom>
              <a:noFill/>
            </p:spPr>
            <p:txBody>
              <a:bodyPr wrap="none" rtlCol="0">
                <a:spAutoFit/>
              </a:bodyPr>
              <a:lstStyle/>
              <a:p>
                <a:r>
                  <a:rPr kumimoji="1" lang="en-US" altLang="ja-JP" sz="2000" dirty="0">
                    <a:latin typeface="Arial" panose="020B0604020202020204" pitchFamily="34" charset="0"/>
                    <a:ea typeface="Yu Gothic" panose="020B0400000000000000" pitchFamily="34" charset="-128"/>
                    <a:cs typeface="Arial" panose="020B0604020202020204" pitchFamily="34" charset="0"/>
                  </a:rPr>
                  <a:t>Source size</a:t>
                </a:r>
                <a:r>
                  <a:rPr kumimoji="1" lang="ja-JP" altLang="en-US" sz="2000">
                    <a:latin typeface="Arial" panose="020B0604020202020204" pitchFamily="34" charset="0"/>
                    <a:ea typeface="Yu Gothic" panose="020B0400000000000000" pitchFamily="34" charset="-128"/>
                    <a:cs typeface="Arial" panose="020B0604020202020204" pitchFamily="34" charset="0"/>
                  </a:rPr>
                  <a:t>　</a:t>
                </a:r>
                <a14:m>
                  <m:oMath xmlns:m="http://schemas.openxmlformats.org/officeDocument/2006/math">
                    <m:sSub>
                      <m:sSubPr>
                        <m:ctrlPr>
                          <a:rPr kumimoji="1" lang="en-US" altLang="ja-JP" sz="2000" i="1" smtClean="0">
                            <a:latin typeface="Cambria Math" panose="02040503050406030204" pitchFamily="18" charset="0"/>
                            <a:ea typeface="Yu Gothic" panose="020B0400000000000000" pitchFamily="34" charset="-128"/>
                          </a:rPr>
                        </m:ctrlPr>
                      </m:sSubPr>
                      <m:e>
                        <m:r>
                          <a:rPr kumimoji="1" lang="ja-JP" altLang="en-US" sz="2000" b="0" i="1" smtClean="0">
                            <a:latin typeface="Cambria Math" panose="02040503050406030204" pitchFamily="18" charset="0"/>
                            <a:ea typeface="Yu Gothic" panose="020B0400000000000000" pitchFamily="34" charset="-128"/>
                          </a:rPr>
                          <m:t>　　　</m:t>
                        </m:r>
                        <m:r>
                          <a:rPr kumimoji="1" lang="en-US" altLang="ja-JP" sz="2000" b="0" i="1" smtClean="0">
                            <a:latin typeface="Cambria Math" panose="02040503050406030204" pitchFamily="18" charset="0"/>
                            <a:ea typeface="Yu Gothic" panose="020B0400000000000000" pitchFamily="34" charset="-128"/>
                          </a:rPr>
                          <m:t>              </m:t>
                        </m:r>
                        <m:r>
                          <a:rPr kumimoji="1" lang="en-US" altLang="ja-JP" sz="2000" i="1" smtClean="0">
                            <a:latin typeface="Cambria Math" panose="02040503050406030204" pitchFamily="18" charset="0"/>
                            <a:ea typeface="Cambria Math" panose="02040503050406030204" pitchFamily="18" charset="0"/>
                          </a:rPr>
                          <m:t>𝜃</m:t>
                        </m:r>
                      </m:e>
                      <m:sub>
                        <m:r>
                          <a:rPr kumimoji="1" lang="en-US" altLang="ja-JP" sz="2000" b="0" i="1" smtClean="0">
                            <a:latin typeface="Cambria Math" panose="02040503050406030204" pitchFamily="18" charset="0"/>
                            <a:ea typeface="Cambria Math" panose="02040503050406030204" pitchFamily="18" charset="0"/>
                          </a:rPr>
                          <m:t>𝑠</m:t>
                        </m:r>
                      </m:sub>
                    </m:sSub>
                    <m:r>
                      <a:rPr kumimoji="1" lang="en-US" altLang="ja-JP" sz="2000" b="0" i="1" smtClean="0">
                        <a:latin typeface="Cambria Math" panose="02040503050406030204" pitchFamily="18" charset="0"/>
                        <a:ea typeface="Yu Gothic" panose="020B0400000000000000" pitchFamily="34" charset="-128"/>
                      </a:rPr>
                      <m:t>=1.5</m:t>
                    </m:r>
                    <m:rad>
                      <m:radPr>
                        <m:degHide m:val="on"/>
                        <m:ctrlPr>
                          <a:rPr kumimoji="1" lang="en-US" altLang="ja-JP" sz="2000" b="0" i="1" smtClean="0">
                            <a:latin typeface="Cambria Math" panose="02040503050406030204" pitchFamily="18" charset="0"/>
                            <a:ea typeface="Yu Gothic" panose="020B0400000000000000" pitchFamily="34" charset="-128"/>
                          </a:rPr>
                        </m:ctrlPr>
                      </m:radPr>
                      <m:deg/>
                      <m:e>
                        <m:sSup>
                          <m:sSupPr>
                            <m:ctrlPr>
                              <a:rPr kumimoji="1" lang="en-US" altLang="ja-JP" sz="2000" b="0" i="1" smtClean="0">
                                <a:latin typeface="Cambria Math" panose="02040503050406030204" pitchFamily="18" charset="0"/>
                                <a:ea typeface="Yu Gothic" panose="020B0400000000000000" pitchFamily="34" charset="-128"/>
                              </a:rPr>
                            </m:ctrlPr>
                          </m:sSupPr>
                          <m:e>
                            <m:sSub>
                              <m:sSubPr>
                                <m:ctrlPr>
                                  <a:rPr kumimoji="1" lang="en-US" altLang="ja-JP" sz="2000" i="1">
                                    <a:latin typeface="Cambria Math" panose="02040503050406030204" pitchFamily="18" charset="0"/>
                                    <a:ea typeface="Yu Gothic" panose="020B0400000000000000" pitchFamily="34" charset="-128"/>
                                  </a:rPr>
                                </m:ctrlPr>
                              </m:sSubPr>
                              <m:e>
                                <m:r>
                                  <a:rPr kumimoji="1" lang="en-US" altLang="ja-JP" sz="2000" i="1">
                                    <a:latin typeface="Cambria Math" panose="02040503050406030204" pitchFamily="18" charset="0"/>
                                    <a:ea typeface="Cambria Math" panose="02040503050406030204" pitchFamily="18" charset="0"/>
                                  </a:rPr>
                                  <m:t>𝜃</m:t>
                                </m:r>
                              </m:e>
                              <m:sub>
                                <m:r>
                                  <a:rPr kumimoji="1" lang="en-US" altLang="ja-JP" sz="2000" i="1">
                                    <a:latin typeface="Cambria Math" panose="02040503050406030204" pitchFamily="18" charset="0"/>
                                    <a:ea typeface="Yu Gothic" panose="020B0400000000000000" pitchFamily="34" charset="-128"/>
                                  </a:rPr>
                                  <m:t>𝑆𝑁𝑅</m:t>
                                </m:r>
                              </m:sub>
                            </m:sSub>
                          </m:e>
                          <m:sup>
                            <m:r>
                              <a:rPr kumimoji="1" lang="en-US" altLang="ja-JP" sz="2000" b="0" i="1" smtClean="0">
                                <a:latin typeface="Cambria Math" panose="02040503050406030204" pitchFamily="18" charset="0"/>
                                <a:ea typeface="Yu Gothic" panose="020B0400000000000000" pitchFamily="34" charset="-128"/>
                              </a:rPr>
                              <m:t>2</m:t>
                            </m:r>
                          </m:sup>
                        </m:sSup>
                        <m:r>
                          <a:rPr kumimoji="1" lang="en-US" altLang="ja-JP" sz="2000" b="0" i="1" smtClean="0">
                            <a:latin typeface="Cambria Math" panose="02040503050406030204" pitchFamily="18" charset="0"/>
                            <a:ea typeface="Yu Gothic" panose="020B0400000000000000" pitchFamily="34" charset="-128"/>
                          </a:rPr>
                          <m:t>+</m:t>
                        </m:r>
                        <m:sSup>
                          <m:sSupPr>
                            <m:ctrlPr>
                              <a:rPr kumimoji="1" lang="en-US" altLang="ja-JP" sz="2000" b="0" i="1" smtClean="0">
                                <a:latin typeface="Cambria Math" panose="02040503050406030204" pitchFamily="18" charset="0"/>
                                <a:ea typeface="Yu Gothic" panose="020B0400000000000000" pitchFamily="34" charset="-128"/>
                              </a:rPr>
                            </m:ctrlPr>
                          </m:sSupPr>
                          <m:e>
                            <m:sSub>
                              <m:sSubPr>
                                <m:ctrlPr>
                                  <a:rPr kumimoji="1" lang="en-US" altLang="ja-JP" sz="2000" i="1">
                                    <a:latin typeface="Cambria Math" panose="02040503050406030204" pitchFamily="18" charset="0"/>
                                    <a:ea typeface="Yu Gothic" panose="020B0400000000000000" pitchFamily="34" charset="-128"/>
                                  </a:rPr>
                                </m:ctrlPr>
                              </m:sSubPr>
                              <m:e>
                                <m:r>
                                  <a:rPr kumimoji="1" lang="en-US" altLang="ja-JP" sz="2000" i="1">
                                    <a:latin typeface="Cambria Math" panose="02040503050406030204" pitchFamily="18" charset="0"/>
                                    <a:ea typeface="Cambria Math" panose="02040503050406030204" pitchFamily="18" charset="0"/>
                                  </a:rPr>
                                  <m:t>𝜃</m:t>
                                </m:r>
                              </m:e>
                              <m:sub>
                                <m:r>
                                  <a:rPr kumimoji="1" lang="en-US" altLang="ja-JP" sz="2000" b="0" i="1" smtClean="0">
                                    <a:latin typeface="Cambria Math" panose="02040503050406030204" pitchFamily="18" charset="0"/>
                                    <a:ea typeface="Cambria Math" panose="02040503050406030204" pitchFamily="18" charset="0"/>
                                  </a:rPr>
                                  <m:t>𝑏𝑒𝑎𝑚</m:t>
                                </m:r>
                              </m:sub>
                            </m:sSub>
                          </m:e>
                          <m:sup>
                            <m:r>
                              <a:rPr kumimoji="1" lang="en-US" altLang="ja-JP" sz="2000" b="0" i="1" smtClean="0">
                                <a:latin typeface="Cambria Math" panose="02040503050406030204" pitchFamily="18" charset="0"/>
                                <a:ea typeface="Yu Gothic" panose="020B0400000000000000" pitchFamily="34" charset="-128"/>
                              </a:rPr>
                              <m:t>2</m:t>
                            </m:r>
                          </m:sup>
                        </m:sSup>
                      </m:e>
                    </m:rad>
                  </m:oMath>
                </a14:m>
                <a:endParaRPr kumimoji="1" lang="en-US" altLang="ja-JP" sz="2000" b="0" dirty="0">
                  <a:latin typeface="Arial" panose="020B0604020202020204" pitchFamily="34" charset="0"/>
                  <a:ea typeface="Yu Gothic" panose="020B0400000000000000" pitchFamily="34" charset="-128"/>
                  <a:cs typeface="Arial" panose="020B0604020202020204" pitchFamily="34" charset="0"/>
                </a:endParaRPr>
              </a:p>
              <a:p>
                <a:r>
                  <a:rPr kumimoji="1" lang="en-US" altLang="ja-JP" sz="2000" dirty="0">
                    <a:latin typeface="Arial" panose="020B0604020202020204" pitchFamily="34" charset="0"/>
                    <a:ea typeface="Yu Gothic" panose="020B0400000000000000" pitchFamily="34" charset="-128"/>
                    <a:cs typeface="Arial" panose="020B0604020202020204" pitchFamily="34" charset="0"/>
                  </a:rPr>
                  <a:t>Background</a:t>
                </a:r>
                <a:r>
                  <a:rPr lang="en-US" altLang="ja-JP" sz="2000" dirty="0">
                    <a:latin typeface="Arial" panose="020B0604020202020204" pitchFamily="34" charset="0"/>
                    <a:ea typeface="Yu Gothic" panose="020B0400000000000000" pitchFamily="34" charset="-128"/>
                    <a:cs typeface="Arial" panose="020B0604020202020204" pitchFamily="34" charset="0"/>
                  </a:rPr>
                  <a:t> inner radii</a:t>
                </a:r>
                <a:r>
                  <a:rPr kumimoji="1" lang="en-US" altLang="ja-JP" sz="2000" dirty="0">
                    <a:latin typeface="Arial" panose="020B0604020202020204" pitchFamily="34" charset="0"/>
                    <a:ea typeface="Yu Gothic" panose="020B0400000000000000" pitchFamily="34" charset="-128"/>
                    <a:cs typeface="Arial" panose="020B0604020202020204" pitchFamily="34" charset="0"/>
                  </a:rPr>
                  <a:t> </a:t>
                </a:r>
                <a:r>
                  <a:rPr kumimoji="1" lang="ja-JP" altLang="en-US" sz="2000">
                    <a:latin typeface="Arial" panose="020B0604020202020204" pitchFamily="34" charset="0"/>
                    <a:ea typeface="Yu Gothic" panose="020B0400000000000000" pitchFamily="34" charset="-128"/>
                    <a:cs typeface="Arial" panose="020B0604020202020204" pitchFamily="34" charset="0"/>
                  </a:rPr>
                  <a:t>　　</a:t>
                </a:r>
                <a14:m>
                  <m:oMath xmlns:m="http://schemas.openxmlformats.org/officeDocument/2006/math">
                    <m:sSub>
                      <m:sSubPr>
                        <m:ctrlPr>
                          <a:rPr kumimoji="1" lang="en-US" altLang="ja-JP" sz="2000" i="1" smtClean="0">
                            <a:latin typeface="Cambria Math" panose="02040503050406030204" pitchFamily="18" charset="0"/>
                            <a:ea typeface="Yu Gothic" panose="020B0400000000000000" pitchFamily="34" charset="-128"/>
                          </a:rPr>
                        </m:ctrlPr>
                      </m:sSubPr>
                      <m:e>
                        <m:r>
                          <a:rPr kumimoji="1" lang="en-US" altLang="ja-JP" sz="2000" i="1" smtClean="0">
                            <a:latin typeface="Cambria Math" panose="02040503050406030204" pitchFamily="18" charset="0"/>
                            <a:ea typeface="Cambria Math" panose="02040503050406030204" pitchFamily="18" charset="0"/>
                          </a:rPr>
                          <m:t>𝜃</m:t>
                        </m:r>
                      </m:e>
                      <m:sub>
                        <m:r>
                          <a:rPr kumimoji="1" lang="en-US" altLang="ja-JP" sz="2000" b="0" i="1" smtClean="0">
                            <a:latin typeface="Cambria Math" panose="02040503050406030204" pitchFamily="18" charset="0"/>
                            <a:ea typeface="Yu Gothic" panose="020B0400000000000000" pitchFamily="34" charset="-128"/>
                          </a:rPr>
                          <m:t>𝑖𝑛</m:t>
                        </m:r>
                      </m:sub>
                    </m:sSub>
                    <m:r>
                      <a:rPr kumimoji="1" lang="en-US" altLang="ja-JP" sz="2000" b="0" i="1" smtClean="0">
                        <a:latin typeface="Cambria Math" panose="02040503050406030204" pitchFamily="18" charset="0"/>
                        <a:ea typeface="Yu Gothic" panose="020B0400000000000000" pitchFamily="34" charset="-128"/>
                      </a:rPr>
                      <m:t>=1.5</m:t>
                    </m:r>
                    <m:sSub>
                      <m:sSubPr>
                        <m:ctrlPr>
                          <a:rPr kumimoji="1" lang="en-US" altLang="ja-JP" sz="2000" i="1">
                            <a:latin typeface="Cambria Math" panose="02040503050406030204" pitchFamily="18" charset="0"/>
                            <a:ea typeface="Yu Gothic" panose="020B0400000000000000" pitchFamily="34" charset="-128"/>
                          </a:rPr>
                        </m:ctrlPr>
                      </m:sSubPr>
                      <m:e>
                        <m:r>
                          <a:rPr kumimoji="1" lang="en-US" altLang="ja-JP" sz="2000" i="1">
                            <a:latin typeface="Cambria Math" panose="02040503050406030204" pitchFamily="18" charset="0"/>
                            <a:ea typeface="Cambria Math" panose="02040503050406030204" pitchFamily="18" charset="0"/>
                          </a:rPr>
                          <m:t>𝜃</m:t>
                        </m:r>
                      </m:e>
                      <m:sub>
                        <m:r>
                          <a:rPr kumimoji="1" lang="en-US" altLang="ja-JP" sz="2000" i="1">
                            <a:latin typeface="Cambria Math" panose="02040503050406030204" pitchFamily="18" charset="0"/>
                            <a:ea typeface="Yu Gothic" panose="020B0400000000000000" pitchFamily="34" charset="-128"/>
                          </a:rPr>
                          <m:t>𝑠</m:t>
                        </m:r>
                        <m:r>
                          <a:rPr kumimoji="1" lang="en-US" altLang="ja-JP" sz="2000" b="0" i="1" smtClean="0">
                            <a:latin typeface="Cambria Math" panose="02040503050406030204" pitchFamily="18" charset="0"/>
                            <a:ea typeface="Yu Gothic" panose="020B0400000000000000" pitchFamily="34" charset="-128"/>
                          </a:rPr>
                          <m:t>𝑟𝑐</m:t>
                        </m:r>
                      </m:sub>
                    </m:sSub>
                  </m:oMath>
                </a14:m>
                <a:endParaRPr kumimoji="1" lang="en-US" altLang="ja-JP" sz="2000" dirty="0">
                  <a:latin typeface="Arial" panose="020B0604020202020204" pitchFamily="34" charset="0"/>
                  <a:ea typeface="Yu Gothic" panose="020B0400000000000000" pitchFamily="34" charset="-128"/>
                  <a:cs typeface="Arial" panose="020B0604020202020204" pitchFamily="34" charset="0"/>
                </a:endParaRPr>
              </a:p>
              <a:p>
                <a:r>
                  <a:rPr kumimoji="1" lang="en-US" altLang="ja-JP" sz="2000" dirty="0">
                    <a:latin typeface="Arial" panose="020B0604020202020204" pitchFamily="34" charset="0"/>
                    <a:ea typeface="Yu Gothic" panose="020B0400000000000000" pitchFamily="34" charset="-128"/>
                    <a:cs typeface="Arial" panose="020B0604020202020204" pitchFamily="34" charset="0"/>
                  </a:rPr>
                  <a:t>Background</a:t>
                </a:r>
                <a:r>
                  <a:rPr lang="en-US" altLang="ja-JP" sz="2000" dirty="0">
                    <a:latin typeface="Arial" panose="020B0604020202020204" pitchFamily="34" charset="0"/>
                    <a:ea typeface="Yu Gothic" panose="020B0400000000000000" pitchFamily="34" charset="-128"/>
                    <a:cs typeface="Arial" panose="020B0604020202020204" pitchFamily="34" charset="0"/>
                  </a:rPr>
                  <a:t> outer radii</a:t>
                </a:r>
                <a:r>
                  <a:rPr kumimoji="1" lang="ja-JP" altLang="en-US" sz="2000">
                    <a:latin typeface="Arial" panose="020B0604020202020204" pitchFamily="34" charset="0"/>
                    <a:ea typeface="Yu Gothic" panose="020B0400000000000000" pitchFamily="34" charset="-128"/>
                    <a:cs typeface="Arial" panose="020B0604020202020204" pitchFamily="34" charset="0"/>
                  </a:rPr>
                  <a:t>　　</a:t>
                </a:r>
                <a:r>
                  <a:rPr kumimoji="1" lang="en-US" altLang="ja-JP" sz="2000" dirty="0">
                    <a:latin typeface="Arial" panose="020B0604020202020204" pitchFamily="34" charset="0"/>
                    <a:ea typeface="Yu Gothic" panose="020B0400000000000000" pitchFamily="34" charset="-128"/>
                    <a:cs typeface="Arial" panose="020B0604020202020204" pitchFamily="34" charset="0"/>
                  </a:rPr>
                  <a:t> </a:t>
                </a:r>
                <a14:m>
                  <m:oMath xmlns:m="http://schemas.openxmlformats.org/officeDocument/2006/math">
                    <m:sSub>
                      <m:sSubPr>
                        <m:ctrlPr>
                          <a:rPr kumimoji="1" lang="en-US" altLang="ja-JP" sz="2000" i="1" smtClean="0">
                            <a:latin typeface="Cambria Math" panose="02040503050406030204" pitchFamily="18" charset="0"/>
                            <a:ea typeface="Yu Gothic" panose="020B0400000000000000" pitchFamily="34" charset="-128"/>
                          </a:rPr>
                        </m:ctrlPr>
                      </m:sSubPr>
                      <m:e>
                        <m:r>
                          <a:rPr kumimoji="1" lang="en-US" altLang="ja-JP" sz="2000" i="1" smtClean="0">
                            <a:latin typeface="Cambria Math" panose="02040503050406030204" pitchFamily="18" charset="0"/>
                            <a:ea typeface="Cambria Math" panose="02040503050406030204" pitchFamily="18" charset="0"/>
                          </a:rPr>
                          <m:t>𝜃</m:t>
                        </m:r>
                      </m:e>
                      <m:sub>
                        <m:r>
                          <a:rPr kumimoji="1" lang="en-US" altLang="ja-JP" sz="2000" b="0" i="1" smtClean="0">
                            <a:latin typeface="Cambria Math" panose="02040503050406030204" pitchFamily="18" charset="0"/>
                            <a:ea typeface="Cambria Math" panose="02040503050406030204" pitchFamily="18" charset="0"/>
                          </a:rPr>
                          <m:t>𝑜𝑢𝑡</m:t>
                        </m:r>
                      </m:sub>
                    </m:sSub>
                    <m:r>
                      <a:rPr kumimoji="1" lang="en-US" altLang="ja-JP" sz="2000" b="0" i="1" smtClean="0">
                        <a:latin typeface="Cambria Math" panose="02040503050406030204" pitchFamily="18" charset="0"/>
                        <a:ea typeface="Yu Gothic" panose="020B0400000000000000" pitchFamily="34" charset="-128"/>
                      </a:rPr>
                      <m:t>=2.0</m:t>
                    </m:r>
                    <m:sSub>
                      <m:sSubPr>
                        <m:ctrlPr>
                          <a:rPr kumimoji="1" lang="en-US" altLang="ja-JP" sz="2000" i="1">
                            <a:latin typeface="Cambria Math" panose="02040503050406030204" pitchFamily="18" charset="0"/>
                            <a:ea typeface="Yu Gothic" panose="020B0400000000000000" pitchFamily="34" charset="-128"/>
                          </a:rPr>
                        </m:ctrlPr>
                      </m:sSubPr>
                      <m:e>
                        <m:r>
                          <a:rPr kumimoji="1" lang="en-US" altLang="ja-JP" sz="2000" i="1">
                            <a:latin typeface="Cambria Math" panose="02040503050406030204" pitchFamily="18" charset="0"/>
                            <a:ea typeface="Cambria Math" panose="02040503050406030204" pitchFamily="18" charset="0"/>
                          </a:rPr>
                          <m:t>𝜃</m:t>
                        </m:r>
                      </m:e>
                      <m:sub>
                        <m:r>
                          <a:rPr kumimoji="1" lang="en-US" altLang="ja-JP" sz="2000" i="1">
                            <a:latin typeface="Cambria Math" panose="02040503050406030204" pitchFamily="18" charset="0"/>
                            <a:ea typeface="Yu Gothic" panose="020B0400000000000000" pitchFamily="34" charset="-128"/>
                          </a:rPr>
                          <m:t>𝑠</m:t>
                        </m:r>
                        <m:r>
                          <a:rPr kumimoji="1" lang="en-US" altLang="ja-JP" sz="2000" b="0" i="1" smtClean="0">
                            <a:latin typeface="Cambria Math" panose="02040503050406030204" pitchFamily="18" charset="0"/>
                            <a:ea typeface="Yu Gothic" panose="020B0400000000000000" pitchFamily="34" charset="-128"/>
                          </a:rPr>
                          <m:t>𝑟𝑐</m:t>
                        </m:r>
                      </m:sub>
                    </m:sSub>
                  </m:oMath>
                </a14:m>
                <a:endParaRPr kumimoji="1" lang="ja-JP" altLang="en-US" sz="2000">
                  <a:latin typeface="Arial" panose="020B0604020202020204" pitchFamily="34" charset="0"/>
                  <a:ea typeface="Yu Gothic" panose="020B0400000000000000" pitchFamily="34" charset="-128"/>
                  <a:cs typeface="Arial" panose="020B0604020202020204" pitchFamily="34" charset="0"/>
                </a:endParaRPr>
              </a:p>
            </p:txBody>
          </p:sp>
        </mc:Choice>
        <mc:Fallback xmlns="">
          <p:sp>
            <p:nvSpPr>
              <p:cNvPr id="13" name="テキスト ボックス 12">
                <a:extLst>
                  <a:ext uri="{FF2B5EF4-FFF2-40B4-BE49-F238E27FC236}">
                    <a16:creationId xmlns:a16="http://schemas.microsoft.com/office/drawing/2014/main" id="{4F521C8E-11AB-4A55-37BC-40AA02E0A5B0}"/>
                  </a:ext>
                </a:extLst>
              </p:cNvPr>
              <p:cNvSpPr txBox="1">
                <a:spLocks noRot="1" noChangeAspect="1" noMove="1" noResize="1" noEditPoints="1" noAdjustHandles="1" noChangeArrowheads="1" noChangeShapeType="1" noTextEdit="1"/>
              </p:cNvSpPr>
              <p:nvPr/>
            </p:nvSpPr>
            <p:spPr>
              <a:xfrm>
                <a:off x="1167127" y="1860413"/>
                <a:ext cx="6149440" cy="1334211"/>
              </a:xfrm>
              <a:prstGeom prst="rect">
                <a:avLst/>
              </a:prstGeom>
              <a:blipFill>
                <a:blip r:embed="rId2"/>
                <a:stretch>
                  <a:fillRect l="-1031" b="-6604"/>
                </a:stretch>
              </a:blipFill>
            </p:spPr>
            <p:txBody>
              <a:bodyPr/>
              <a:lstStyle/>
              <a:p>
                <a:r>
                  <a:rPr lang="ja-JP" altLang="en-US">
                    <a:noFill/>
                  </a:rPr>
                  <a:t> </a:t>
                </a:r>
              </a:p>
            </p:txBody>
          </p:sp>
        </mc:Fallback>
      </mc:AlternateContent>
      <p:sp>
        <p:nvSpPr>
          <p:cNvPr id="14" name="円/楕円 13">
            <a:extLst>
              <a:ext uri="{FF2B5EF4-FFF2-40B4-BE49-F238E27FC236}">
                <a16:creationId xmlns:a16="http://schemas.microsoft.com/office/drawing/2014/main" id="{E176F24F-8F8A-540B-37EE-849C74364F90}"/>
              </a:ext>
            </a:extLst>
          </p:cNvPr>
          <p:cNvSpPr/>
          <p:nvPr/>
        </p:nvSpPr>
        <p:spPr>
          <a:xfrm>
            <a:off x="9022006" y="1614966"/>
            <a:ext cx="2230245" cy="2247787"/>
          </a:xfrm>
          <a:prstGeom prst="ellipse">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円/楕円 15">
            <a:extLst>
              <a:ext uri="{FF2B5EF4-FFF2-40B4-BE49-F238E27FC236}">
                <a16:creationId xmlns:a16="http://schemas.microsoft.com/office/drawing/2014/main" id="{50A75A2D-895A-8490-A128-1E2C4CD710F8}"/>
              </a:ext>
            </a:extLst>
          </p:cNvPr>
          <p:cNvSpPr/>
          <p:nvPr/>
        </p:nvSpPr>
        <p:spPr>
          <a:xfrm>
            <a:off x="9330057" y="1901488"/>
            <a:ext cx="1614141" cy="1612716"/>
          </a:xfrm>
          <a:prstGeom prst="ellipse">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円/楕円 14">
            <a:extLst>
              <a:ext uri="{FF2B5EF4-FFF2-40B4-BE49-F238E27FC236}">
                <a16:creationId xmlns:a16="http://schemas.microsoft.com/office/drawing/2014/main" id="{159AB95B-CCAC-1721-4ACF-B20B8EF62612}"/>
              </a:ext>
            </a:extLst>
          </p:cNvPr>
          <p:cNvSpPr/>
          <p:nvPr/>
        </p:nvSpPr>
        <p:spPr>
          <a:xfrm>
            <a:off x="9571069" y="2178340"/>
            <a:ext cx="1128665" cy="1126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7643B993-EB3D-94C0-5A90-AE38D3D67633}"/>
              </a:ext>
            </a:extLst>
          </p:cNvPr>
          <p:cNvCxnSpPr>
            <a:cxnSpLocks/>
            <a:endCxn id="15" idx="6"/>
          </p:cNvCxnSpPr>
          <p:nvPr/>
        </p:nvCxnSpPr>
        <p:spPr>
          <a:xfrm>
            <a:off x="10133677" y="2738859"/>
            <a:ext cx="566057" cy="2769"/>
          </a:xfrm>
          <a:prstGeom prst="line">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cxnSp>
        <p:nvCxnSpPr>
          <p:cNvPr id="22" name="直線コネクタ 21">
            <a:extLst>
              <a:ext uri="{FF2B5EF4-FFF2-40B4-BE49-F238E27FC236}">
                <a16:creationId xmlns:a16="http://schemas.microsoft.com/office/drawing/2014/main" id="{C04E4227-F099-E8F9-D709-D937E20466F6}"/>
              </a:ext>
            </a:extLst>
          </p:cNvPr>
          <p:cNvCxnSpPr>
            <a:cxnSpLocks/>
          </p:cNvCxnSpPr>
          <p:nvPr/>
        </p:nvCxnSpPr>
        <p:spPr>
          <a:xfrm flipV="1">
            <a:off x="10136631" y="2244982"/>
            <a:ext cx="670865" cy="493877"/>
          </a:xfrm>
          <a:prstGeom prst="line">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cxnSp>
        <p:nvCxnSpPr>
          <p:cNvPr id="25" name="直線コネクタ 24">
            <a:extLst>
              <a:ext uri="{FF2B5EF4-FFF2-40B4-BE49-F238E27FC236}">
                <a16:creationId xmlns:a16="http://schemas.microsoft.com/office/drawing/2014/main" id="{DBC76AF1-B2A3-4365-8523-0921FB7A179B}"/>
              </a:ext>
            </a:extLst>
          </p:cNvPr>
          <p:cNvCxnSpPr>
            <a:cxnSpLocks/>
          </p:cNvCxnSpPr>
          <p:nvPr/>
        </p:nvCxnSpPr>
        <p:spPr>
          <a:xfrm flipV="1">
            <a:off x="10133677" y="1826297"/>
            <a:ext cx="688289" cy="948652"/>
          </a:xfrm>
          <a:prstGeom prst="line">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98113456-A36D-0E0C-AC0C-EB8E8702107B}"/>
                  </a:ext>
                </a:extLst>
              </p:cNvPr>
              <p:cNvSpPr txBox="1"/>
              <p:nvPr/>
            </p:nvSpPr>
            <p:spPr>
              <a:xfrm>
                <a:off x="10201296" y="2707846"/>
                <a:ext cx="490327" cy="430887"/>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gn="l">
                  <a:lnSpc>
                    <a:spcPct val="110000"/>
                  </a:lnSpc>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cs typeface="Arial" panose="020B0604020202020204" pitchFamily="34" charset="0"/>
                            </a:rPr>
                          </m:ctrlPr>
                        </m:sSubPr>
                        <m:e>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𝜃</m:t>
                          </m:r>
                        </m:e>
                        <m:sub>
                          <m:r>
                            <a:rPr kumimoji="1" lang="en-US" altLang="ja-JP" sz="2000" b="0" i="1" smtClean="0">
                              <a:latin typeface="Cambria Math" panose="02040503050406030204" pitchFamily="18" charset="0"/>
                              <a:cs typeface="Arial" panose="020B0604020202020204" pitchFamily="34" charset="0"/>
                            </a:rPr>
                            <m:t>𝑠</m:t>
                          </m:r>
                        </m:sub>
                      </m:sSub>
                    </m:oMath>
                  </m:oMathPara>
                </a14:m>
                <a:endParaRPr kumimoji="1" lang="ja-JP" altLang="en-US" sz="2000">
                  <a:latin typeface="Arial" panose="020B0604020202020204" pitchFamily="34" charset="0"/>
                  <a:cs typeface="Arial" panose="020B0604020202020204" pitchFamily="34" charset="0"/>
                </a:endParaRPr>
              </a:p>
            </p:txBody>
          </p:sp>
        </mc:Choice>
        <mc:Fallback xmlns="">
          <p:sp>
            <p:nvSpPr>
              <p:cNvPr id="27" name="テキスト ボックス 26">
                <a:extLst>
                  <a:ext uri="{FF2B5EF4-FFF2-40B4-BE49-F238E27FC236}">
                    <a16:creationId xmlns:a16="http://schemas.microsoft.com/office/drawing/2014/main" id="{98113456-A36D-0E0C-AC0C-EB8E8702107B}"/>
                  </a:ext>
                </a:extLst>
              </p:cNvPr>
              <p:cNvSpPr txBox="1">
                <a:spLocks noRot="1" noChangeAspect="1" noMove="1" noResize="1" noEditPoints="1" noAdjustHandles="1" noChangeArrowheads="1" noChangeShapeType="1" noTextEdit="1"/>
              </p:cNvSpPr>
              <p:nvPr/>
            </p:nvSpPr>
            <p:spPr>
              <a:xfrm>
                <a:off x="10201296" y="2707846"/>
                <a:ext cx="490327" cy="430887"/>
              </a:xfrm>
              <a:prstGeom prst="rect">
                <a:avLst/>
              </a:prstGeom>
              <a:blipFill>
                <a:blip r:embed="rId3"/>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0C9F812E-503B-124C-086D-6BF11268DC76}"/>
                  </a:ext>
                </a:extLst>
              </p:cNvPr>
              <p:cNvSpPr txBox="1"/>
              <p:nvPr/>
            </p:nvSpPr>
            <p:spPr>
              <a:xfrm>
                <a:off x="10832713" y="2029538"/>
                <a:ext cx="591829" cy="430887"/>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lnSpc>
                    <a:spcPct val="110000"/>
                  </a:lnSpc>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cs typeface="Arial" panose="020B0604020202020204" pitchFamily="34" charset="0"/>
                            </a:rPr>
                          </m:ctrlPr>
                        </m:sSubPr>
                        <m:e>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𝜃</m:t>
                          </m:r>
                        </m:e>
                        <m:sub>
                          <m:r>
                            <a:rPr kumimoji="1" lang="en-US" altLang="ja-JP" sz="2000" b="0" i="1" smtClean="0">
                              <a:latin typeface="Cambria Math" panose="02040503050406030204" pitchFamily="18" charset="0"/>
                              <a:cs typeface="Arial" panose="020B0604020202020204" pitchFamily="34" charset="0"/>
                            </a:rPr>
                            <m:t>𝑖𝑛</m:t>
                          </m:r>
                        </m:sub>
                      </m:sSub>
                    </m:oMath>
                  </m:oMathPara>
                </a14:m>
                <a:endParaRPr kumimoji="1" lang="ja-JP" altLang="en-US" sz="2000">
                  <a:latin typeface="Arial" panose="020B0604020202020204" pitchFamily="34" charset="0"/>
                  <a:cs typeface="Arial" panose="020B0604020202020204" pitchFamily="34" charset="0"/>
                </a:endParaRPr>
              </a:p>
            </p:txBody>
          </p:sp>
        </mc:Choice>
        <mc:Fallback xmlns="">
          <p:sp>
            <p:nvSpPr>
              <p:cNvPr id="29" name="テキスト ボックス 28">
                <a:extLst>
                  <a:ext uri="{FF2B5EF4-FFF2-40B4-BE49-F238E27FC236}">
                    <a16:creationId xmlns:a16="http://schemas.microsoft.com/office/drawing/2014/main" id="{0C9F812E-503B-124C-086D-6BF11268DC76}"/>
                  </a:ext>
                </a:extLst>
              </p:cNvPr>
              <p:cNvSpPr txBox="1">
                <a:spLocks noRot="1" noChangeAspect="1" noMove="1" noResize="1" noEditPoints="1" noAdjustHandles="1" noChangeArrowheads="1" noChangeShapeType="1" noTextEdit="1"/>
              </p:cNvSpPr>
              <p:nvPr/>
            </p:nvSpPr>
            <p:spPr>
              <a:xfrm>
                <a:off x="10832713" y="2029538"/>
                <a:ext cx="591829" cy="430887"/>
              </a:xfrm>
              <a:prstGeom prst="rect">
                <a:avLst/>
              </a:prstGeom>
              <a:blipFill>
                <a:blip r:embed="rId4"/>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0A2AB7E9-83EC-19C5-1778-F341FBE8CFA5}"/>
                  </a:ext>
                </a:extLst>
              </p:cNvPr>
              <p:cNvSpPr txBox="1"/>
              <p:nvPr/>
            </p:nvSpPr>
            <p:spPr>
              <a:xfrm>
                <a:off x="10786544" y="1467832"/>
                <a:ext cx="720262" cy="430887"/>
              </a:xfrm>
              <a:prstGeom prst="rect">
                <a:avLst/>
              </a:prstGeom>
              <a:noFill/>
            </p:spPr>
            <p:txBody>
              <a:bodyPr wrap="none" rtlCol="0">
                <a:spAutoFit/>
              </a:bodyPr>
              <a:lstStyle/>
              <a:p>
                <a:pPr algn="l">
                  <a:lnSpc>
                    <a:spcPct val="110000"/>
                  </a:lnSpc>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cs typeface="Arial" panose="020B0604020202020204" pitchFamily="34" charset="0"/>
                            </a:rPr>
                          </m:ctrlPr>
                        </m:sSubPr>
                        <m:e>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𝜃</m:t>
                          </m:r>
                        </m:e>
                        <m:sub>
                          <m:r>
                            <a:rPr kumimoji="1" lang="en-US" altLang="ja-JP" sz="2000" b="0" i="1" smtClean="0">
                              <a:latin typeface="Cambria Math" panose="02040503050406030204" pitchFamily="18" charset="0"/>
                              <a:cs typeface="Arial" panose="020B0604020202020204" pitchFamily="34" charset="0"/>
                            </a:rPr>
                            <m:t>𝑜𝑢𝑡</m:t>
                          </m:r>
                        </m:sub>
                      </m:sSub>
                    </m:oMath>
                  </m:oMathPara>
                </a14:m>
                <a:endParaRPr kumimoji="1" lang="ja-JP" altLang="en-US" sz="2000">
                  <a:latin typeface="Arial" panose="020B0604020202020204" pitchFamily="34" charset="0"/>
                  <a:cs typeface="Arial" panose="020B0604020202020204" pitchFamily="34" charset="0"/>
                </a:endParaRPr>
              </a:p>
            </p:txBody>
          </p:sp>
        </mc:Choice>
        <mc:Fallback xmlns="">
          <p:sp>
            <p:nvSpPr>
              <p:cNvPr id="30" name="テキスト ボックス 29">
                <a:extLst>
                  <a:ext uri="{FF2B5EF4-FFF2-40B4-BE49-F238E27FC236}">
                    <a16:creationId xmlns:a16="http://schemas.microsoft.com/office/drawing/2014/main" id="{0A2AB7E9-83EC-19C5-1778-F341FBE8CFA5}"/>
                  </a:ext>
                </a:extLst>
              </p:cNvPr>
              <p:cNvSpPr txBox="1">
                <a:spLocks noRot="1" noChangeAspect="1" noMove="1" noResize="1" noEditPoints="1" noAdjustHandles="1" noChangeArrowheads="1" noChangeShapeType="1" noTextEdit="1"/>
              </p:cNvSpPr>
              <p:nvPr/>
            </p:nvSpPr>
            <p:spPr>
              <a:xfrm>
                <a:off x="10786544" y="1467832"/>
                <a:ext cx="720262" cy="430887"/>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1AF6E423-B42D-07C8-154C-98C2284E062C}"/>
                  </a:ext>
                </a:extLst>
              </p:cNvPr>
              <p:cNvSpPr txBox="1"/>
              <p:nvPr/>
            </p:nvSpPr>
            <p:spPr>
              <a:xfrm>
                <a:off x="1102554" y="3231450"/>
                <a:ext cx="7037183" cy="415370"/>
              </a:xfrm>
              <a:prstGeom prst="rect">
                <a:avLst/>
              </a:prstGeom>
              <a:noFill/>
            </p:spPr>
            <p:txBody>
              <a:bodyPr wrap="none" rtlCol="0">
                <a:spAutoFit/>
              </a:bodyPr>
              <a:lstStyle/>
              <a:p>
                <a:pPr>
                  <a:lnSpc>
                    <a:spcPct val="110000"/>
                  </a:lnSpc>
                </a:pPr>
                <a:r>
                  <a:rPr kumimoji="1" lang="en-US" altLang="ja-JP" sz="2000" dirty="0">
                    <a:cs typeface="Arial" panose="020B0604020202020204" pitchFamily="34" charset="0"/>
                  </a:rPr>
                  <a:t>(</a:t>
                </a:r>
                <a14:m>
                  <m:oMath xmlns:m="http://schemas.openxmlformats.org/officeDocument/2006/math">
                    <m:sSub>
                      <m:sSubPr>
                        <m:ctrlPr>
                          <a:rPr kumimoji="1" lang="en-US" altLang="ja-JP" sz="2000" i="1" smtClean="0">
                            <a:latin typeface="Cambria Math" panose="02040503050406030204" pitchFamily="18" charset="0"/>
                            <a:cs typeface="Arial" panose="020B0604020202020204" pitchFamily="34" charset="0"/>
                          </a:rPr>
                        </m:ctrlPr>
                      </m:sSubPr>
                      <m:e>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𝜃</m:t>
                        </m:r>
                      </m:e>
                      <m:sub>
                        <m:r>
                          <a:rPr kumimoji="1" lang="en-US" altLang="ja-JP" sz="2000" b="0" i="1" smtClean="0">
                            <a:latin typeface="Cambria Math" panose="02040503050406030204" pitchFamily="18" charset="0"/>
                            <a:cs typeface="Arial" panose="020B0604020202020204" pitchFamily="34" charset="0"/>
                          </a:rPr>
                          <m:t>𝑠</m:t>
                        </m:r>
                      </m:sub>
                    </m:sSub>
                  </m:oMath>
                </a14:m>
                <a:r>
                  <a:rPr kumimoji="1" lang="en-US" altLang="ja-JP" sz="2000" dirty="0">
                    <a:latin typeface="Arial" panose="020B0604020202020204" pitchFamily="34" charset="0"/>
                    <a:cs typeface="Arial" panose="020B0604020202020204" pitchFamily="34" charset="0"/>
                  </a:rPr>
                  <a:t> : spatial distribution of SN 1006</a:t>
                </a:r>
                <a:r>
                  <a:rPr lang="ja-JP" altLang="en-US" sz="2000" dirty="0">
                    <a:latin typeface="Arial" panose="020B0604020202020204" pitchFamily="34" charset="0"/>
                    <a:cs typeface="Arial" panose="020B0604020202020204" pitchFamily="34" charset="0"/>
                  </a:rPr>
                  <a:t>　</a:t>
                </a:r>
                <a:r>
                  <a:rPr lang="en-US" altLang="ja-JP" sz="2000" dirty="0">
                    <a:cs typeface="Arial" panose="020B0604020202020204" pitchFamily="34" charset="0"/>
                  </a:rPr>
                  <a:t> </a:t>
                </a:r>
                <a14:m>
                  <m:oMath xmlns:m="http://schemas.openxmlformats.org/officeDocument/2006/math">
                    <m:sSub>
                      <m:sSubPr>
                        <m:ctrlPr>
                          <a:rPr lang="en-US" altLang="ja-JP" sz="2000" i="1">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ea typeface="Cambria Math" panose="02040503050406030204" pitchFamily="18" charset="0"/>
                            <a:cs typeface="Arial" panose="020B0604020202020204" pitchFamily="34" charset="0"/>
                          </a:rPr>
                          <m:t>𝜃</m:t>
                        </m:r>
                      </m:e>
                      <m:sub>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𝑏</m:t>
                        </m:r>
                      </m:sub>
                    </m:sSub>
                  </m:oMath>
                </a14:m>
                <a:r>
                  <a:rPr lang="en-US" altLang="ja-JP" sz="2000" dirty="0">
                    <a:latin typeface="Arial" panose="020B0604020202020204" pitchFamily="34" charset="0"/>
                    <a:cs typeface="Arial" panose="020B0604020202020204" pitchFamily="34" charset="0"/>
                  </a:rPr>
                  <a:t> : Planck beam size)</a:t>
                </a:r>
                <a:endParaRPr kumimoji="1" lang="en-US" altLang="ja-JP" sz="2000" dirty="0">
                  <a:latin typeface="Arial" panose="020B0604020202020204" pitchFamily="34" charset="0"/>
                  <a:cs typeface="Arial" panose="020B0604020202020204" pitchFamily="34" charset="0"/>
                </a:endParaRPr>
              </a:p>
            </p:txBody>
          </p:sp>
        </mc:Choice>
        <mc:Fallback xmlns="">
          <p:sp>
            <p:nvSpPr>
              <p:cNvPr id="32" name="テキスト ボックス 31">
                <a:extLst>
                  <a:ext uri="{FF2B5EF4-FFF2-40B4-BE49-F238E27FC236}">
                    <a16:creationId xmlns:a16="http://schemas.microsoft.com/office/drawing/2014/main" id="{1AF6E423-B42D-07C8-154C-98C2284E062C}"/>
                  </a:ext>
                </a:extLst>
              </p:cNvPr>
              <p:cNvSpPr txBox="1">
                <a:spLocks noRot="1" noChangeAspect="1" noMove="1" noResize="1" noEditPoints="1" noAdjustHandles="1" noChangeArrowheads="1" noChangeShapeType="1" noTextEdit="1"/>
              </p:cNvSpPr>
              <p:nvPr/>
            </p:nvSpPr>
            <p:spPr>
              <a:xfrm>
                <a:off x="1102554" y="3231450"/>
                <a:ext cx="7037183" cy="415370"/>
              </a:xfrm>
              <a:prstGeom prst="rect">
                <a:avLst/>
              </a:prstGeom>
              <a:blipFill>
                <a:blip r:embed="rId6"/>
                <a:stretch>
                  <a:fillRect l="-901" t="-5882" b="-264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3BB7986E-1E1A-1F5D-EB0C-A9F5A49C0ACA}"/>
                  </a:ext>
                </a:extLst>
              </p:cNvPr>
              <p:cNvSpPr txBox="1"/>
              <p:nvPr/>
            </p:nvSpPr>
            <p:spPr>
              <a:xfrm>
                <a:off x="507771" y="4175427"/>
                <a:ext cx="11291874" cy="2097369"/>
              </a:xfrm>
              <a:prstGeom prst="rect">
                <a:avLst/>
              </a:prstGeom>
              <a:noFill/>
            </p:spPr>
            <p:txBody>
              <a:bodyPr wrap="none" rtlCol="0">
                <a:spAutoFit/>
              </a:bodyPr>
              <a:lstStyle/>
              <a:p>
                <a:pPr algn="l">
                  <a:lnSpc>
                    <a:spcPct val="110000"/>
                  </a:lnSpc>
                </a:pPr>
                <a:r>
                  <a:rPr kumimoji="1" lang="ja-JP" altLang="en-US" sz="200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An aperture correction was applied to correct for the loss of flux density outside the aperture.</a:t>
                </a:r>
              </a:p>
              <a:p>
                <a:pPr algn="l">
                  <a:lnSpc>
                    <a:spcPct val="110000"/>
                  </a:lnSpc>
                </a:pPr>
                <a:r>
                  <a:rPr lang="ja-JP" altLang="en-US" sz="200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The uncertainties for the flux densities were the root-sum-square of calibration uncertainty and </a:t>
                </a:r>
              </a:p>
              <a:p>
                <a:pPr algn="l">
                  <a:lnSpc>
                    <a:spcPct val="110000"/>
                  </a:lnSpc>
                </a:pPr>
                <a:r>
                  <a:rPr lang="ja-JP" altLang="en-US" sz="200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propagated statistical errors.</a:t>
                </a:r>
              </a:p>
              <a:p>
                <a:pPr algn="l">
                  <a:lnSpc>
                    <a:spcPct val="110000"/>
                  </a:lnSpc>
                </a:pPr>
                <a:endParaRPr kumimoji="1" lang="en-US" altLang="ja-JP" sz="2000" dirty="0">
                  <a:latin typeface="Arial" panose="020B0604020202020204" pitchFamily="34" charset="0"/>
                  <a:cs typeface="Arial" panose="020B0604020202020204" pitchFamily="34" charset="0"/>
                </a:endParaRPr>
              </a:p>
              <a:p>
                <a:pPr algn="l">
                  <a:lnSpc>
                    <a:spcPct val="110000"/>
                  </a:lnSpc>
                </a:pPr>
                <a:r>
                  <a:rPr lang="ja-JP" altLang="en-US" sz="200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The confidence level that the broken power law is a better representation of the data than single</a:t>
                </a:r>
              </a:p>
              <a:p>
                <a:pPr algn="l">
                  <a:lnSpc>
                    <a:spcPct val="110000"/>
                  </a:lnSpc>
                </a:pPr>
                <a:r>
                  <a:rPr lang="ja-JP" altLang="en-US" sz="200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power law is 99.9% (3.59</a:t>
                </a:r>
                <a14:m>
                  <m:oMath xmlns:m="http://schemas.openxmlformats.org/officeDocument/2006/math">
                    <m:r>
                      <a:rPr lang="en-US" altLang="ja-JP" sz="2000" i="1" smtClean="0">
                        <a:latin typeface="Cambria Math" panose="02040503050406030204" pitchFamily="18" charset="0"/>
                        <a:ea typeface="Cambria Math" panose="02040503050406030204" pitchFamily="18" charset="0"/>
                        <a:cs typeface="Arial" panose="020B0604020202020204" pitchFamily="34" charset="0"/>
                      </a:rPr>
                      <m:t>𝜎</m:t>
                    </m:r>
                  </m:oMath>
                </a14:m>
                <a:r>
                  <a:rPr lang="en-US" altLang="ja-JP" sz="2000" dirty="0">
                    <a:latin typeface="Arial" panose="020B0604020202020204" pitchFamily="34" charset="0"/>
                    <a:cs typeface="Arial" panose="020B0604020202020204" pitchFamily="34" charset="0"/>
                  </a:rPr>
                  <a:t>) based on F-test. </a:t>
                </a:r>
                <a:endParaRPr kumimoji="1" lang="ja-JP" altLang="en-US" sz="2000">
                  <a:latin typeface="Arial" panose="020B0604020202020204" pitchFamily="34" charset="0"/>
                  <a:cs typeface="Arial" panose="020B0604020202020204" pitchFamily="34" charset="0"/>
                </a:endParaRPr>
              </a:p>
            </p:txBody>
          </p:sp>
        </mc:Choice>
        <mc:Fallback xmlns="">
          <p:sp>
            <p:nvSpPr>
              <p:cNvPr id="35" name="テキスト ボックス 34">
                <a:extLst>
                  <a:ext uri="{FF2B5EF4-FFF2-40B4-BE49-F238E27FC236}">
                    <a16:creationId xmlns:a16="http://schemas.microsoft.com/office/drawing/2014/main" id="{3BB7986E-1E1A-1F5D-EB0C-A9F5A49C0ACA}"/>
                  </a:ext>
                </a:extLst>
              </p:cNvPr>
              <p:cNvSpPr txBox="1">
                <a:spLocks noRot="1" noChangeAspect="1" noMove="1" noResize="1" noEditPoints="1" noAdjustHandles="1" noChangeArrowheads="1" noChangeShapeType="1" noTextEdit="1"/>
              </p:cNvSpPr>
              <p:nvPr/>
            </p:nvSpPr>
            <p:spPr>
              <a:xfrm>
                <a:off x="507771" y="4175427"/>
                <a:ext cx="11291874" cy="2097369"/>
              </a:xfrm>
              <a:prstGeom prst="rect">
                <a:avLst/>
              </a:prstGeom>
              <a:blipFill>
                <a:blip r:embed="rId7"/>
                <a:stretch>
                  <a:fillRect l="-449" t="-602" b="-4819"/>
                </a:stretch>
              </a:blipFill>
            </p:spPr>
            <p:txBody>
              <a:bodyPr/>
              <a:lstStyle/>
              <a:p>
                <a:r>
                  <a:rPr lang="ja-JP" altLang="en-US">
                    <a:noFill/>
                  </a:rPr>
                  <a:t> </a:t>
                </a:r>
              </a:p>
            </p:txBody>
          </p:sp>
        </mc:Fallback>
      </mc:AlternateContent>
      <p:sp>
        <p:nvSpPr>
          <p:cNvPr id="37" name="テキスト ボックス 36">
            <a:extLst>
              <a:ext uri="{FF2B5EF4-FFF2-40B4-BE49-F238E27FC236}">
                <a16:creationId xmlns:a16="http://schemas.microsoft.com/office/drawing/2014/main" id="{C4C4CF43-E372-994F-79B6-2B162C2E60C1}"/>
              </a:ext>
            </a:extLst>
          </p:cNvPr>
          <p:cNvSpPr txBox="1"/>
          <p:nvPr/>
        </p:nvSpPr>
        <p:spPr>
          <a:xfrm>
            <a:off x="367748" y="1063234"/>
            <a:ext cx="6225037" cy="404598"/>
          </a:xfrm>
          <a:prstGeom prst="rect">
            <a:avLst/>
          </a:prstGeom>
          <a:noFill/>
        </p:spPr>
        <p:txBody>
          <a:bodyPr wrap="none" rtlCol="0">
            <a:spAutoFit/>
          </a:bodyPr>
          <a:lstStyle/>
          <a:p>
            <a:pPr algn="l">
              <a:lnSpc>
                <a:spcPct val="110000"/>
              </a:lnSpc>
            </a:pPr>
            <a:r>
              <a:rPr kumimoji="1" lang="en-US" altLang="ja-JP" sz="2000" dirty="0">
                <a:latin typeface="Arial" panose="020B0604020202020204" pitchFamily="34" charset="0"/>
                <a:cs typeface="Arial" panose="020B0604020202020204" pitchFamily="34" charset="0"/>
              </a:rPr>
              <a:t>Planck data analysis is based on Arnaud et al. (2016)</a:t>
            </a:r>
            <a:endParaRPr kumimoji="1" lang="ja-JP" alt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5458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EE30335E-D10F-B12F-5846-7B0E21E7C87C}"/>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72D9C6D4-082E-80CC-6CF7-E0F4BEA2A46F}"/>
              </a:ext>
            </a:extLst>
          </p:cNvPr>
          <p:cNvSpPr txBox="1"/>
          <p:nvPr/>
        </p:nvSpPr>
        <p:spPr>
          <a:xfrm>
            <a:off x="371061" y="150507"/>
            <a:ext cx="6032421"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Estimation of the Optical flux</a:t>
            </a:r>
            <a:endParaRPr lang="en-US" altLang="ja-JP" sz="2000" dirty="0">
              <a:latin typeface="Arial" panose="020B0604020202020204" pitchFamily="34" charset="0"/>
              <a:cs typeface="Arial" panose="020B0604020202020204" pitchFamily="34" charset="0"/>
            </a:endParaRPr>
          </a:p>
        </p:txBody>
      </p:sp>
      <p:pic>
        <p:nvPicPr>
          <p:cNvPr id="5" name="図 4" descr="ダイアグラム&#10;&#10;中程度の精度で自動的に生成された説明">
            <a:extLst>
              <a:ext uri="{FF2B5EF4-FFF2-40B4-BE49-F238E27FC236}">
                <a16:creationId xmlns:a16="http://schemas.microsoft.com/office/drawing/2014/main" id="{2A04F902-6C67-6370-D011-51F8E9DE3F5F}"/>
              </a:ext>
            </a:extLst>
          </p:cNvPr>
          <p:cNvPicPr>
            <a:picLocks noChangeAspect="1"/>
          </p:cNvPicPr>
          <p:nvPr/>
        </p:nvPicPr>
        <p:blipFill>
          <a:blip r:embed="rId2"/>
          <a:stretch>
            <a:fillRect/>
          </a:stretch>
        </p:blipFill>
        <p:spPr>
          <a:xfrm>
            <a:off x="2213113" y="1003781"/>
            <a:ext cx="4798887" cy="3592150"/>
          </a:xfrm>
          <a:prstGeom prst="rect">
            <a:avLst/>
          </a:prstGeom>
        </p:spPr>
      </p:pic>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AC1C633B-60AB-5C98-FC25-A8220891C255}"/>
                  </a:ext>
                </a:extLst>
              </p:cNvPr>
              <p:cNvSpPr txBox="1"/>
              <p:nvPr/>
            </p:nvSpPr>
            <p:spPr>
              <a:xfrm>
                <a:off x="210318" y="4794795"/>
                <a:ext cx="11771364" cy="1831335"/>
              </a:xfrm>
              <a:prstGeom prst="rect">
                <a:avLst/>
              </a:prstGeom>
              <a:noFill/>
            </p:spPr>
            <p:txBody>
              <a:bodyPr wrap="none" rtlCol="0">
                <a:spAutoFit/>
              </a:bodyPr>
              <a:lstStyle/>
              <a:p>
                <a:pPr algn="l">
                  <a:lnSpc>
                    <a:spcPct val="110000"/>
                  </a:lnSpc>
                </a:pPr>
                <a:r>
                  <a:rPr kumimoji="1" lang="ja-JP" altLang="en-US" sz="200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Compared with the maximum surface brightness for the </a:t>
                </a:r>
                <a:r>
                  <a:rPr lang="en-US" altLang="ja-JP" sz="2000" dirty="0">
                    <a:latin typeface="Arial" panose="020B0604020202020204" pitchFamily="34" charset="0"/>
                    <a:cs typeface="Arial" panose="020B0604020202020204" pitchFamily="34" charset="0"/>
                  </a:rPr>
                  <a:t>filament, </a:t>
                </a:r>
                <a14:m>
                  <m:oMath xmlns:m="http://schemas.openxmlformats.org/officeDocument/2006/math">
                    <m:r>
                      <a:rPr lang="en-US" altLang="ja-JP" sz="2000" b="0" i="0" smtClean="0">
                        <a:latin typeface="Cambria Math" panose="02040503050406030204" pitchFamily="18" charset="0"/>
                        <a:ea typeface="Cambria Math" panose="02040503050406030204" pitchFamily="18" charset="0"/>
                        <a:cs typeface="Arial" panose="020B0604020202020204" pitchFamily="34" charset="0"/>
                      </a:rPr>
                      <m:t>2.0</m:t>
                    </m:r>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10</m:t>
                        </m:r>
                      </m:e>
                      <m:sup>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−16</m:t>
                        </m:r>
                      </m:sup>
                    </m:sSup>
                    <m:r>
                      <m:rPr>
                        <m:sty m:val="p"/>
                      </m:rPr>
                      <a:rPr lang="en-US" altLang="ja-JP" sz="2000" b="0" i="0" smtClean="0">
                        <a:latin typeface="Cambria Math" panose="02040503050406030204" pitchFamily="18" charset="0"/>
                        <a:ea typeface="Cambria Math" panose="02040503050406030204" pitchFamily="18" charset="0"/>
                        <a:cs typeface="Arial" panose="020B0604020202020204" pitchFamily="34" charset="0"/>
                      </a:rPr>
                      <m:t>erg</m:t>
                    </m:r>
                    <m:sSup>
                      <m:sSupPr>
                        <m:ctrlPr>
                          <a:rPr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b="0" i="0"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b="0" i="0" smtClean="0">
                            <a:latin typeface="Cambria Math" panose="02040503050406030204" pitchFamily="18" charset="0"/>
                            <a:ea typeface="Cambria Math" panose="02040503050406030204" pitchFamily="18" charset="0"/>
                            <a:cs typeface="Arial" panose="020B0604020202020204" pitchFamily="34" charset="0"/>
                          </a:rPr>
                          <m:t>cm</m:t>
                        </m:r>
                      </m:e>
                      <m:sup>
                        <m:r>
                          <a:rPr lang="en-US" altLang="ja-JP" sz="2000" b="0" i="0" smtClean="0">
                            <a:latin typeface="Cambria Math" panose="02040503050406030204" pitchFamily="18" charset="0"/>
                            <a:ea typeface="Cambria Math" panose="02040503050406030204" pitchFamily="18" charset="0"/>
                            <a:cs typeface="Arial" panose="020B0604020202020204" pitchFamily="34" charset="0"/>
                          </a:rPr>
                          <m:t>−2</m:t>
                        </m:r>
                      </m:sup>
                    </m:sSup>
                    <m:sSup>
                      <m:sSupPr>
                        <m:ctrlPr>
                          <a:rPr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b="0" i="0"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b="0" i="0" smtClean="0">
                            <a:latin typeface="Cambria Math" panose="02040503050406030204" pitchFamily="18" charset="0"/>
                            <a:ea typeface="Cambria Math" panose="02040503050406030204" pitchFamily="18" charset="0"/>
                            <a:cs typeface="Arial" panose="020B0604020202020204" pitchFamily="34" charset="0"/>
                          </a:rPr>
                          <m:t>s</m:t>
                        </m:r>
                      </m:e>
                      <m:sup>
                        <m:r>
                          <a:rPr lang="en-US" altLang="ja-JP" sz="2000" b="0" i="0" smtClean="0">
                            <a:latin typeface="Cambria Math" panose="02040503050406030204" pitchFamily="18" charset="0"/>
                            <a:ea typeface="Cambria Math" panose="02040503050406030204" pitchFamily="18" charset="0"/>
                            <a:cs typeface="Arial" panose="020B0604020202020204" pitchFamily="34" charset="0"/>
                          </a:rPr>
                          <m:t>−1</m:t>
                        </m:r>
                      </m:sup>
                    </m:sSup>
                    <m:sSup>
                      <m:sSupPr>
                        <m:ctrlPr>
                          <a:rPr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altLang="ja-JP" sz="2000" b="0" i="0" smtClean="0">
                            <a:latin typeface="Cambria Math" panose="02040503050406030204" pitchFamily="18" charset="0"/>
                            <a:ea typeface="Cambria Math" panose="02040503050406030204" pitchFamily="18" charset="0"/>
                            <a:cs typeface="Arial" panose="020B0604020202020204" pitchFamily="34" charset="0"/>
                          </a:rPr>
                          <m:t>arcsec</m:t>
                        </m:r>
                      </m:e>
                      <m:sup>
                        <m:r>
                          <a:rPr lang="en-US" altLang="ja-JP" sz="2000" b="0" i="0" smtClean="0">
                            <a:latin typeface="Cambria Math" panose="02040503050406030204" pitchFamily="18" charset="0"/>
                            <a:ea typeface="Cambria Math" panose="02040503050406030204" pitchFamily="18" charset="0"/>
                            <a:cs typeface="Arial" panose="020B0604020202020204" pitchFamily="34" charset="0"/>
                          </a:rPr>
                          <m:t>−2</m:t>
                        </m:r>
                      </m:sup>
                    </m:sSup>
                  </m:oMath>
                </a14:m>
                <a:r>
                  <a:rPr kumimoji="1" lang="en-US" altLang="ja-JP" sz="2000" dirty="0">
                    <a:latin typeface="Arial" panose="020B0604020202020204" pitchFamily="34" charset="0"/>
                    <a:cs typeface="Arial" panose="020B0604020202020204" pitchFamily="34" charset="0"/>
                  </a:rPr>
                  <a:t>, </a:t>
                </a:r>
              </a:p>
              <a:p>
                <a:pPr algn="l">
                  <a:lnSpc>
                    <a:spcPct val="110000"/>
                  </a:lnSpc>
                </a:pPr>
                <a:r>
                  <a:rPr lang="ja-JP" altLang="en-US" sz="200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the intensity of the diffuse emission associated with NE/SW shells of SN 1006 is fainter than a factor</a:t>
                </a:r>
              </a:p>
              <a:p>
                <a:pPr algn="l">
                  <a:lnSpc>
                    <a:spcPct val="110000"/>
                  </a:lnSpc>
                </a:pPr>
                <a:r>
                  <a:rPr lang="ja-JP" altLang="en-US" sz="200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of 20-25. (see Fig.3 of Winkler et al. (2003))</a:t>
                </a:r>
              </a:p>
              <a:p>
                <a:pPr>
                  <a:lnSpc>
                    <a:spcPct val="110000"/>
                  </a:lnSpc>
                </a:pPr>
                <a:r>
                  <a:rPr kumimoji="1" lang="ja-JP" altLang="en-US" sz="200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For the NE shell, the integrated flux would be </a:t>
                </a:r>
                <a14:m>
                  <m:oMath xmlns:m="http://schemas.openxmlformats.org/officeDocument/2006/math">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altLang="ja-JP" sz="2000" dirty="0">
                    <a:ea typeface="Cambria Math" panose="02040503050406030204" pitchFamily="18" charset="0"/>
                    <a:cs typeface="Arial" panose="020B0604020202020204" pitchFamily="34" charset="0"/>
                  </a:rPr>
                  <a:t> </a:t>
                </a:r>
                <a14:m>
                  <m:oMath xmlns:m="http://schemas.openxmlformats.org/officeDocument/2006/math">
                    <m:d>
                      <m:dPr>
                        <m:ctrlPr>
                          <a:rPr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dPr>
                      <m:e>
                        <m:r>
                          <a:rPr lang="en-US" altLang="ja-JP" sz="2000" b="0" i="0" smtClean="0">
                            <a:latin typeface="Cambria Math" panose="02040503050406030204" pitchFamily="18" charset="0"/>
                            <a:ea typeface="Cambria Math" panose="02040503050406030204" pitchFamily="18" charset="0"/>
                            <a:cs typeface="Arial" panose="020B0604020202020204" pitchFamily="34" charset="0"/>
                          </a:rPr>
                          <m:t>1.6−2.5</m:t>
                        </m:r>
                      </m:e>
                    </m:d>
                    <m:r>
                      <a:rPr lang="en-US" altLang="ja-JP" sz="2000" i="1">
                        <a:latin typeface="Cambria Math" panose="02040503050406030204" pitchFamily="18" charset="0"/>
                        <a:ea typeface="Cambria Math" panose="02040503050406030204" pitchFamily="18" charset="0"/>
                        <a:cs typeface="Arial" panose="020B0604020202020204" pitchFamily="34" charset="0"/>
                      </a:rPr>
                      <m:t>×</m:t>
                    </m:r>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i="1">
                            <a:latin typeface="Cambria Math" panose="02040503050406030204" pitchFamily="18" charset="0"/>
                            <a:ea typeface="Cambria Math" panose="02040503050406030204" pitchFamily="18" charset="0"/>
                            <a:cs typeface="Arial" panose="020B0604020202020204" pitchFamily="34" charset="0"/>
                          </a:rPr>
                          <m:t>10</m:t>
                        </m:r>
                      </m:e>
                      <m:sup>
                        <m:r>
                          <a:rPr lang="en-US" altLang="ja-JP" sz="2000" i="1">
                            <a:latin typeface="Cambria Math" panose="02040503050406030204" pitchFamily="18" charset="0"/>
                            <a:ea typeface="Cambria Math" panose="02040503050406030204" pitchFamily="18" charset="0"/>
                            <a:cs typeface="Arial" panose="020B0604020202020204" pitchFamily="34" charset="0"/>
                          </a:rPr>
                          <m:t>−16</m:t>
                        </m:r>
                      </m:sup>
                    </m:sSup>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erg</m:t>
                    </m:r>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cm</m:t>
                        </m:r>
                      </m:e>
                      <m:sup>
                        <m:r>
                          <a:rPr lang="en-US" altLang="ja-JP" sz="2000">
                            <a:latin typeface="Cambria Math" panose="02040503050406030204" pitchFamily="18" charset="0"/>
                            <a:ea typeface="Cambria Math" panose="02040503050406030204" pitchFamily="18" charset="0"/>
                            <a:cs typeface="Arial" panose="020B0604020202020204" pitchFamily="34" charset="0"/>
                          </a:rPr>
                          <m:t>−2</m:t>
                        </m:r>
                      </m:sup>
                    </m:sSup>
                    <m:sSup>
                      <m:sSupPr>
                        <m:ctrlPr>
                          <a:rPr lang="en-US" altLang="ja-JP" sz="200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s</m:t>
                        </m:r>
                      </m:e>
                      <m:sup>
                        <m:r>
                          <a:rPr lang="en-US" altLang="ja-JP" sz="2000">
                            <a:latin typeface="Cambria Math" panose="02040503050406030204" pitchFamily="18" charset="0"/>
                            <a:ea typeface="Cambria Math" panose="02040503050406030204" pitchFamily="18" charset="0"/>
                            <a:cs typeface="Arial" panose="020B0604020202020204" pitchFamily="34" charset="0"/>
                          </a:rPr>
                          <m:t>−1</m:t>
                        </m:r>
                      </m:sup>
                    </m:sSup>
                  </m:oMath>
                </a14:m>
                <a:r>
                  <a:rPr kumimoji="1" lang="en-US" altLang="ja-JP" sz="2000" dirty="0">
                    <a:latin typeface="Arial" panose="020B0604020202020204" pitchFamily="34" charset="0"/>
                    <a:cs typeface="Arial" panose="020B0604020202020204" pitchFamily="34" charset="0"/>
                  </a:rPr>
                  <a:t>.</a:t>
                </a:r>
              </a:p>
              <a:p>
                <a:pPr>
                  <a:lnSpc>
                    <a:spcPct val="110000"/>
                  </a:lnSpc>
                </a:pPr>
                <a:r>
                  <a:rPr lang="ja-JP" altLang="en-US" sz="200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(Assuming a region size of 70 </a:t>
                </a:r>
                <a14:m>
                  <m:oMath xmlns:m="http://schemas.openxmlformats.org/officeDocument/2006/math">
                    <m:sSup>
                      <m:sSupPr>
                        <m:ctrlPr>
                          <a:rPr lang="en-US" altLang="ja-JP" sz="2000" i="1" smtClean="0">
                            <a:latin typeface="Cambria Math" panose="02040503050406030204" pitchFamily="18" charset="0"/>
                            <a:cs typeface="Arial" panose="020B0604020202020204" pitchFamily="34" charset="0"/>
                          </a:rPr>
                        </m:ctrlPr>
                      </m:sSupPr>
                      <m:e>
                        <m:r>
                          <m:rPr>
                            <m:sty m:val="p"/>
                          </m:rPr>
                          <a:rPr lang="en-US" altLang="ja-JP" sz="2000" b="0" i="0" smtClean="0">
                            <a:latin typeface="Cambria Math" panose="02040503050406030204" pitchFamily="18" charset="0"/>
                            <a:cs typeface="Arial" panose="020B0604020202020204" pitchFamily="34" charset="0"/>
                          </a:rPr>
                          <m:t>arcmin</m:t>
                        </m:r>
                      </m:e>
                      <m:sup>
                        <m:r>
                          <a:rPr lang="en-US" altLang="ja-JP" sz="2000" b="0" i="0" smtClean="0">
                            <a:latin typeface="Cambria Math" panose="02040503050406030204" pitchFamily="18" charset="0"/>
                            <a:cs typeface="Arial" panose="020B0604020202020204" pitchFamily="34" charset="0"/>
                          </a:rPr>
                          <m:t>2</m:t>
                        </m:r>
                      </m:sup>
                    </m:sSup>
                  </m:oMath>
                </a14:m>
                <a:r>
                  <a:rPr lang="en-US" altLang="ja-JP" sz="2000" dirty="0">
                    <a:latin typeface="Arial" panose="020B0604020202020204" pitchFamily="34" charset="0"/>
                    <a:cs typeface="Arial" panose="020B0604020202020204" pitchFamily="34" charset="0"/>
                  </a:rPr>
                  <a:t>)</a:t>
                </a:r>
                <a:endParaRPr kumimoji="1" lang="en-US" altLang="ja-JP" sz="2000" dirty="0">
                  <a:latin typeface="Arial" panose="020B0604020202020204" pitchFamily="34" charset="0"/>
                  <a:cs typeface="Arial" panose="020B0604020202020204" pitchFamily="34" charset="0"/>
                </a:endParaRPr>
              </a:p>
            </p:txBody>
          </p:sp>
        </mc:Choice>
        <mc:Fallback xmlns="">
          <p:sp>
            <p:nvSpPr>
              <p:cNvPr id="8" name="テキスト ボックス 7">
                <a:extLst>
                  <a:ext uri="{FF2B5EF4-FFF2-40B4-BE49-F238E27FC236}">
                    <a16:creationId xmlns:a16="http://schemas.microsoft.com/office/drawing/2014/main" id="{AC1C633B-60AB-5C98-FC25-A8220891C255}"/>
                  </a:ext>
                </a:extLst>
              </p:cNvPr>
              <p:cNvSpPr txBox="1">
                <a:spLocks noRot="1" noChangeAspect="1" noMove="1" noResize="1" noEditPoints="1" noAdjustHandles="1" noChangeArrowheads="1" noChangeShapeType="1" noTextEdit="1"/>
              </p:cNvSpPr>
              <p:nvPr/>
            </p:nvSpPr>
            <p:spPr>
              <a:xfrm>
                <a:off x="210318" y="4794795"/>
                <a:ext cx="11771364" cy="1831335"/>
              </a:xfrm>
              <a:prstGeom prst="rect">
                <a:avLst/>
              </a:prstGeom>
              <a:blipFill>
                <a:blip r:embed="rId3"/>
                <a:stretch>
                  <a:fillRect l="-539" t="-1379" b="-1379"/>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0EBAA352-BFD0-D880-2179-7C30759E4D0B}"/>
              </a:ext>
            </a:extLst>
          </p:cNvPr>
          <p:cNvSpPr txBox="1"/>
          <p:nvPr/>
        </p:nvSpPr>
        <p:spPr>
          <a:xfrm>
            <a:off x="7012000" y="4191333"/>
            <a:ext cx="3486852" cy="404598"/>
          </a:xfrm>
          <a:prstGeom prst="rect">
            <a:avLst/>
          </a:prstGeom>
          <a:noFill/>
        </p:spPr>
        <p:txBody>
          <a:bodyPr wrap="none" rtlCol="0">
            <a:spAutoFit/>
          </a:bodyPr>
          <a:lstStyle/>
          <a:p>
            <a:pPr algn="l">
              <a:lnSpc>
                <a:spcPct val="110000"/>
              </a:lnSpc>
            </a:pPr>
            <a:r>
              <a:rPr lang="en-US" altLang="ja-JP" sz="2000" dirty="0">
                <a:latin typeface="Arial" panose="020B0604020202020204" pitchFamily="34" charset="0"/>
                <a:cs typeface="Arial" panose="020B0604020202020204" pitchFamily="34" charset="0"/>
              </a:rPr>
              <a:t>Fig.3 of Winkler et al. (2003)</a:t>
            </a:r>
            <a:endParaRPr kumimoji="1" lang="ja-JP" alt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032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10;&#10;中程度の精度で自動的に生成された説明">
            <a:extLst>
              <a:ext uri="{FF2B5EF4-FFF2-40B4-BE49-F238E27FC236}">
                <a16:creationId xmlns:a16="http://schemas.microsoft.com/office/drawing/2014/main" id="{88E5B6D5-E433-1C30-CB4E-8E1175CD7FAF}"/>
              </a:ext>
            </a:extLst>
          </p:cNvPr>
          <p:cNvPicPr>
            <a:picLocks noChangeAspect="1"/>
          </p:cNvPicPr>
          <p:nvPr/>
        </p:nvPicPr>
        <p:blipFill>
          <a:blip r:embed="rId2"/>
          <a:stretch>
            <a:fillRect/>
          </a:stretch>
        </p:blipFill>
        <p:spPr>
          <a:xfrm>
            <a:off x="2241218" y="1013443"/>
            <a:ext cx="4677133" cy="3773003"/>
          </a:xfrm>
          <a:prstGeom prst="rect">
            <a:avLst/>
          </a:prstGeom>
        </p:spPr>
      </p:pic>
      <p:cxnSp>
        <p:nvCxnSpPr>
          <p:cNvPr id="3" name="直線コネクタ 2">
            <a:extLst>
              <a:ext uri="{FF2B5EF4-FFF2-40B4-BE49-F238E27FC236}">
                <a16:creationId xmlns:a16="http://schemas.microsoft.com/office/drawing/2014/main" id="{85FC8C61-7FD6-50A3-697A-DBEE2475F420}"/>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9179E539-7C71-0E9B-4615-119CF67372EE}"/>
              </a:ext>
            </a:extLst>
          </p:cNvPr>
          <p:cNvSpPr txBox="1"/>
          <p:nvPr/>
        </p:nvSpPr>
        <p:spPr>
          <a:xfrm>
            <a:off x="371061" y="150507"/>
            <a:ext cx="5237331"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Estimation of the UV flux</a:t>
            </a:r>
            <a:endParaRPr lang="en-US" altLang="ja-JP"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C52BDA80-FC0A-7C82-8B15-A99E18C992C1}"/>
                  </a:ext>
                </a:extLst>
              </p:cNvPr>
              <p:cNvSpPr txBox="1"/>
              <p:nvPr/>
            </p:nvSpPr>
            <p:spPr>
              <a:xfrm>
                <a:off x="442610" y="4973200"/>
                <a:ext cx="11381642" cy="1453988"/>
              </a:xfrm>
              <a:prstGeom prst="rect">
                <a:avLst/>
              </a:prstGeom>
              <a:noFill/>
            </p:spPr>
            <p:txBody>
              <a:bodyPr wrap="none" rtlCol="0">
                <a:spAutoFit/>
              </a:bodyPr>
              <a:lstStyle/>
              <a:p>
                <a:pPr>
                  <a:lnSpc>
                    <a:spcPct val="110000"/>
                  </a:lnSpc>
                </a:pPr>
                <a:r>
                  <a:rPr kumimoji="1" lang="ja-JP" altLang="en-US" sz="200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The flux density in the NE shell in the UV range is </a:t>
                </a:r>
                <a14:m>
                  <m:oMath xmlns:m="http://schemas.openxmlformats.org/officeDocument/2006/math">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m:t>
                    </m:r>
                    <m:d>
                      <m:d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dPr>
                      <m:e>
                        <m:r>
                          <a:rPr lang="en-US" altLang="ja-JP" sz="2000">
                            <a:latin typeface="Cambria Math" panose="02040503050406030204" pitchFamily="18" charset="0"/>
                            <a:ea typeface="Cambria Math" panose="02040503050406030204" pitchFamily="18" charset="0"/>
                            <a:cs typeface="Arial" panose="020B0604020202020204" pitchFamily="34" charset="0"/>
                          </a:rPr>
                          <m:t>1.6−2.5</m:t>
                        </m:r>
                      </m:e>
                    </m:d>
                    <m:r>
                      <a:rPr lang="en-US" altLang="ja-JP" sz="2000" i="1">
                        <a:latin typeface="Cambria Math" panose="02040503050406030204" pitchFamily="18" charset="0"/>
                        <a:ea typeface="Cambria Math" panose="02040503050406030204" pitchFamily="18" charset="0"/>
                        <a:cs typeface="Arial" panose="020B0604020202020204" pitchFamily="34" charset="0"/>
                      </a:rPr>
                      <m:t>×</m:t>
                    </m:r>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i="1">
                            <a:latin typeface="Cambria Math" panose="02040503050406030204" pitchFamily="18" charset="0"/>
                            <a:ea typeface="Cambria Math" panose="02040503050406030204" pitchFamily="18" charset="0"/>
                            <a:cs typeface="Arial" panose="020B0604020202020204" pitchFamily="34" charset="0"/>
                          </a:rPr>
                          <m:t>10</m:t>
                        </m:r>
                      </m:e>
                      <m:sup>
                        <m:r>
                          <a:rPr lang="en-US" altLang="ja-JP" sz="2000" i="1">
                            <a:latin typeface="Cambria Math" panose="02040503050406030204" pitchFamily="18" charset="0"/>
                            <a:ea typeface="Cambria Math" panose="02040503050406030204" pitchFamily="18" charset="0"/>
                            <a:cs typeface="Arial" panose="020B0604020202020204" pitchFamily="34" charset="0"/>
                          </a:rPr>
                          <m:t>−16</m:t>
                        </m:r>
                      </m:sup>
                    </m:sSup>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erg</m:t>
                    </m:r>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cm</m:t>
                        </m:r>
                      </m:e>
                      <m:sup>
                        <m:r>
                          <a:rPr lang="en-US" altLang="ja-JP" sz="2000">
                            <a:latin typeface="Cambria Math" panose="02040503050406030204" pitchFamily="18" charset="0"/>
                            <a:ea typeface="Cambria Math" panose="02040503050406030204" pitchFamily="18" charset="0"/>
                            <a:cs typeface="Arial" panose="020B0604020202020204" pitchFamily="34" charset="0"/>
                          </a:rPr>
                          <m:t>−2</m:t>
                        </m:r>
                      </m:sup>
                    </m:sSup>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s</m:t>
                        </m:r>
                      </m:e>
                      <m:sup>
                        <m:r>
                          <a:rPr lang="en-US" altLang="ja-JP" sz="2000">
                            <a:latin typeface="Cambria Math" panose="02040503050406030204" pitchFamily="18" charset="0"/>
                            <a:ea typeface="Cambria Math" panose="02040503050406030204" pitchFamily="18" charset="0"/>
                            <a:cs typeface="Arial" panose="020B0604020202020204" pitchFamily="34" charset="0"/>
                          </a:rPr>
                          <m:t>−1</m:t>
                        </m:r>
                      </m:sup>
                    </m:sSup>
                    <m:sSup>
                      <m:sSupPr>
                        <m:ctrlPr>
                          <a:rPr lang="en-US" altLang="ja-JP" sz="2000" i="1" smtClean="0">
                            <a:latin typeface="Cambria Math" panose="02040503050406030204" pitchFamily="18" charset="0"/>
                            <a:ea typeface="Cambria Math" panose="02040503050406030204" pitchFamily="18" charset="0"/>
                            <a:cs typeface="Arial" panose="020B0604020202020204" pitchFamily="34" charset="0"/>
                          </a:rPr>
                        </m:ctrlPr>
                      </m:sSupPr>
                      <m:e>
                        <m:r>
                          <m:rPr>
                            <m:nor/>
                          </m:rPr>
                          <a:rPr lang="en-US" altLang="ja-JP" sz="2000" dirty="0">
                            <a:latin typeface="Arial" panose="020B0604020202020204" pitchFamily="34" charset="0"/>
                            <a:cs typeface="Arial" panose="020B0604020202020204" pitchFamily="34" charset="0"/>
                          </a:rPr>
                          <m:t>Å</m:t>
                        </m:r>
                        <m:r>
                          <m:rPr>
                            <m:nor/>
                          </m:rPr>
                          <a:rPr lang="ja-JP" altLang="en-US" sz="2000">
                            <a:latin typeface="Arial" panose="020B0604020202020204" pitchFamily="34" charset="0"/>
                            <a:cs typeface="Arial" panose="020B0604020202020204" pitchFamily="34" charset="0"/>
                          </a:rPr>
                          <m:t> </m:t>
                        </m:r>
                      </m:e>
                      <m:sup>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−1</m:t>
                        </m:r>
                      </m:sup>
                    </m:sSup>
                  </m:oMath>
                </a14:m>
                <a:r>
                  <a:rPr kumimoji="1" lang="en-US" altLang="ja-JP" sz="2000" dirty="0">
                    <a:latin typeface="Arial" panose="020B0604020202020204" pitchFamily="34" charset="0"/>
                    <a:cs typeface="Arial" panose="020B0604020202020204" pitchFamily="34" charset="0"/>
                  </a:rPr>
                  <a:t> between</a:t>
                </a:r>
              </a:p>
              <a:p>
                <a:pPr>
                  <a:lnSpc>
                    <a:spcPct val="110000"/>
                  </a:lnSpc>
                </a:pPr>
                <a:r>
                  <a:rPr lang="ja-JP" altLang="en-US" sz="200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1010 and 1050 </a:t>
                </a:r>
                <a14:m>
                  <m:oMath xmlns:m="http://schemas.openxmlformats.org/officeDocument/2006/math">
                    <m:r>
                      <m:rPr>
                        <m:nor/>
                      </m:rPr>
                      <a:rPr lang="en-US" altLang="ja-JP" sz="2000" dirty="0" smtClean="0">
                        <a:latin typeface="Arial" panose="020B0604020202020204" pitchFamily="34" charset="0"/>
                        <a:cs typeface="Arial" panose="020B0604020202020204" pitchFamily="34" charset="0"/>
                      </a:rPr>
                      <m:t>Å</m:t>
                    </m:r>
                  </m:oMath>
                </a14:m>
                <a:r>
                  <a:rPr kumimoji="1" lang="en-US" altLang="ja-JP" sz="2000" dirty="0">
                    <a:latin typeface="Arial" panose="020B0604020202020204" pitchFamily="34" charset="0"/>
                    <a:cs typeface="Arial" panose="020B0604020202020204" pitchFamily="34" charset="0"/>
                  </a:rPr>
                  <a:t> (see Fig.2 of </a:t>
                </a:r>
                <a:r>
                  <a:rPr kumimoji="1" lang="en-US" altLang="ja-JP" sz="2000" dirty="0" err="1">
                    <a:latin typeface="Arial" panose="020B0604020202020204" pitchFamily="34" charset="0"/>
                    <a:cs typeface="Arial" panose="020B0604020202020204" pitchFamily="34" charset="0"/>
                  </a:rPr>
                  <a:t>Korreck</a:t>
                </a:r>
                <a:r>
                  <a:rPr kumimoji="1" lang="en-US" altLang="ja-JP" sz="2000" dirty="0">
                    <a:latin typeface="Arial" panose="020B0604020202020204" pitchFamily="34" charset="0"/>
                    <a:cs typeface="Arial" panose="020B0604020202020204" pitchFamily="34" charset="0"/>
                  </a:rPr>
                  <a:t> et al. (2004)).</a:t>
                </a:r>
              </a:p>
              <a:p>
                <a:pPr>
                  <a:lnSpc>
                    <a:spcPct val="110000"/>
                  </a:lnSpc>
                </a:pPr>
                <a:r>
                  <a:rPr kumimoji="1" lang="ja-JP" altLang="en-US" sz="200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Considering the relatively narrow field of view of FUSE, the integrated NE flux is estimated to be</a:t>
                </a:r>
              </a:p>
              <a:p>
                <a:pPr>
                  <a:lnSpc>
                    <a:spcPct val="110000"/>
                  </a:lnSpc>
                </a:pPr>
                <a:r>
                  <a:rPr lang="ja-JP" altLang="en-US" sz="2000">
                    <a:latin typeface="Arial" panose="020B0604020202020204" pitchFamily="34" charset="0"/>
                    <a:cs typeface="Arial" panose="020B0604020202020204" pitchFamily="34" charset="0"/>
                  </a:rPr>
                  <a:t>　</a:t>
                </a:r>
                <a:r>
                  <a:rPr lang="en-US" altLang="ja-JP" sz="2000" dirty="0">
                    <a:ea typeface="Cambria Math" panose="02040503050406030204" pitchFamily="18" charset="0"/>
                    <a:cs typeface="Arial" panose="020B0604020202020204" pitchFamily="34" charset="0"/>
                  </a:rPr>
                  <a:t> </a:t>
                </a:r>
                <a14:m>
                  <m:oMath xmlns:m="http://schemas.openxmlformats.org/officeDocument/2006/math">
                    <m:d>
                      <m:d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dPr>
                      <m:e>
                        <m:r>
                          <a:rPr lang="en-US" altLang="ja-JP" sz="2000">
                            <a:latin typeface="Cambria Math" panose="02040503050406030204" pitchFamily="18" charset="0"/>
                            <a:ea typeface="Cambria Math" panose="02040503050406030204" pitchFamily="18" charset="0"/>
                            <a:cs typeface="Arial" panose="020B0604020202020204" pitchFamily="34" charset="0"/>
                          </a:rPr>
                          <m:t>1</m:t>
                        </m:r>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.1−2.2</m:t>
                        </m:r>
                      </m:e>
                    </m:d>
                    <m:r>
                      <a:rPr lang="en-US" altLang="ja-JP" sz="2000" i="1">
                        <a:latin typeface="Cambria Math" panose="02040503050406030204" pitchFamily="18" charset="0"/>
                        <a:ea typeface="Cambria Math" panose="02040503050406030204" pitchFamily="18" charset="0"/>
                        <a:cs typeface="Arial" panose="020B0604020202020204" pitchFamily="34" charset="0"/>
                      </a:rPr>
                      <m:t>×</m:t>
                    </m:r>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i="1">
                            <a:latin typeface="Cambria Math" panose="02040503050406030204" pitchFamily="18" charset="0"/>
                            <a:ea typeface="Cambria Math" panose="02040503050406030204" pitchFamily="18" charset="0"/>
                            <a:cs typeface="Arial" panose="020B0604020202020204" pitchFamily="34" charset="0"/>
                          </a:rPr>
                          <m:t>10</m:t>
                        </m:r>
                      </m:e>
                      <m:sup>
                        <m:r>
                          <a:rPr lang="en-US" altLang="ja-JP" sz="2000" i="1">
                            <a:latin typeface="Cambria Math" panose="02040503050406030204" pitchFamily="18" charset="0"/>
                            <a:ea typeface="Cambria Math" panose="02040503050406030204" pitchFamily="18" charset="0"/>
                            <a:cs typeface="Arial" panose="020B0604020202020204" pitchFamily="34" charset="0"/>
                          </a:rPr>
                          <m:t>−16</m:t>
                        </m:r>
                      </m:sup>
                    </m:sSup>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erg</m:t>
                    </m:r>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cm</m:t>
                        </m:r>
                      </m:e>
                      <m:sup>
                        <m:r>
                          <a:rPr lang="en-US" altLang="ja-JP" sz="2000">
                            <a:latin typeface="Cambria Math" panose="02040503050406030204" pitchFamily="18" charset="0"/>
                            <a:ea typeface="Cambria Math" panose="02040503050406030204" pitchFamily="18" charset="0"/>
                            <a:cs typeface="Arial" panose="020B0604020202020204" pitchFamily="34" charset="0"/>
                          </a:rPr>
                          <m:t>−2</m:t>
                        </m:r>
                      </m:sup>
                    </m:sSup>
                    <m:sSup>
                      <m:sSup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s</m:t>
                        </m:r>
                      </m:e>
                      <m:sup>
                        <m:r>
                          <a:rPr lang="en-US" altLang="ja-JP" sz="2000">
                            <a:latin typeface="Cambria Math" panose="02040503050406030204" pitchFamily="18" charset="0"/>
                            <a:ea typeface="Cambria Math" panose="02040503050406030204" pitchFamily="18" charset="0"/>
                            <a:cs typeface="Arial" panose="020B0604020202020204" pitchFamily="34" charset="0"/>
                          </a:rPr>
                          <m:t>−1</m:t>
                        </m:r>
                      </m:sup>
                    </m:sSup>
                  </m:oMath>
                </a14:m>
                <a:r>
                  <a:rPr kumimoji="1" lang="en-US" altLang="ja-JP" sz="2000" dirty="0">
                    <a:latin typeface="Arial" panose="020B0604020202020204" pitchFamily="34" charset="0"/>
                    <a:cs typeface="Arial" panose="020B0604020202020204" pitchFamily="34" charset="0"/>
                  </a:rPr>
                  <a:t> for the assumed region.</a:t>
                </a:r>
                <a:endParaRPr kumimoji="1" lang="ja-JP" altLang="en-US" sz="2000">
                  <a:latin typeface="Arial" panose="020B0604020202020204" pitchFamily="34" charset="0"/>
                  <a:cs typeface="Arial" panose="020B0604020202020204" pitchFamily="34" charset="0"/>
                </a:endParaRPr>
              </a:p>
            </p:txBody>
          </p:sp>
        </mc:Choice>
        <mc:Fallback xmlns="">
          <p:sp>
            <p:nvSpPr>
              <p:cNvPr id="5" name="テキスト ボックス 4">
                <a:extLst>
                  <a:ext uri="{FF2B5EF4-FFF2-40B4-BE49-F238E27FC236}">
                    <a16:creationId xmlns:a16="http://schemas.microsoft.com/office/drawing/2014/main" id="{C52BDA80-FC0A-7C82-8B15-A99E18C992C1}"/>
                  </a:ext>
                </a:extLst>
              </p:cNvPr>
              <p:cNvSpPr txBox="1">
                <a:spLocks noRot="1" noChangeAspect="1" noMove="1" noResize="1" noEditPoints="1" noAdjustHandles="1" noChangeArrowheads="1" noChangeShapeType="1" noTextEdit="1"/>
              </p:cNvSpPr>
              <p:nvPr/>
            </p:nvSpPr>
            <p:spPr>
              <a:xfrm>
                <a:off x="442610" y="4973200"/>
                <a:ext cx="11381642" cy="1453988"/>
              </a:xfrm>
              <a:prstGeom prst="rect">
                <a:avLst/>
              </a:prstGeom>
              <a:blipFill>
                <a:blip r:embed="rId3"/>
                <a:stretch>
                  <a:fillRect l="-669" t="-870" b="-7826"/>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4803400A-CBBE-77BF-A8B0-7A4A4FE598F5}"/>
              </a:ext>
            </a:extLst>
          </p:cNvPr>
          <p:cNvSpPr txBox="1"/>
          <p:nvPr/>
        </p:nvSpPr>
        <p:spPr>
          <a:xfrm>
            <a:off x="6918351" y="4210639"/>
            <a:ext cx="3429144" cy="404598"/>
          </a:xfrm>
          <a:prstGeom prst="rect">
            <a:avLst/>
          </a:prstGeom>
          <a:noFill/>
        </p:spPr>
        <p:txBody>
          <a:bodyPr wrap="none" rtlCol="0">
            <a:spAutoFit/>
          </a:bodyPr>
          <a:lstStyle/>
          <a:p>
            <a:pPr algn="l">
              <a:lnSpc>
                <a:spcPct val="110000"/>
              </a:lnSpc>
            </a:pPr>
            <a:r>
              <a:rPr kumimoji="1" lang="en-US" altLang="ja-JP" sz="2000" dirty="0">
                <a:latin typeface="Arial" panose="020B0604020202020204" pitchFamily="34" charset="0"/>
                <a:cs typeface="Arial" panose="020B0604020202020204" pitchFamily="34" charset="0"/>
              </a:rPr>
              <a:t>Fig.2 of </a:t>
            </a:r>
            <a:r>
              <a:rPr kumimoji="1" lang="en-US" altLang="ja-JP" sz="2000" dirty="0" err="1">
                <a:latin typeface="Arial" panose="020B0604020202020204" pitchFamily="34" charset="0"/>
                <a:cs typeface="Arial" panose="020B0604020202020204" pitchFamily="34" charset="0"/>
              </a:rPr>
              <a:t>Korreck</a:t>
            </a:r>
            <a:r>
              <a:rPr kumimoji="1" lang="en-US" altLang="ja-JP" sz="2000" dirty="0">
                <a:latin typeface="Arial" panose="020B0604020202020204" pitchFamily="34" charset="0"/>
                <a:cs typeface="Arial" panose="020B0604020202020204" pitchFamily="34" charset="0"/>
              </a:rPr>
              <a:t> et al. (2004)</a:t>
            </a:r>
            <a:endParaRPr kumimoji="1" lang="ja-JP" alt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536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C0FDDDAD-E239-A30C-2BF9-06A7865CC3EF}"/>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806DBFB2-3B28-EB42-54F3-D1A4D22D7597}"/>
              </a:ext>
            </a:extLst>
          </p:cNvPr>
          <p:cNvSpPr txBox="1"/>
          <p:nvPr/>
        </p:nvSpPr>
        <p:spPr>
          <a:xfrm>
            <a:off x="371061" y="150507"/>
            <a:ext cx="9777035" cy="654410"/>
          </a:xfrm>
          <a:prstGeom prst="rect">
            <a:avLst/>
          </a:prstGeom>
          <a:noFill/>
        </p:spPr>
        <p:txBody>
          <a:bodyPr wrap="none" rtlCol="0">
            <a:spAutoFit/>
          </a:bodyPr>
          <a:lstStyle/>
          <a:p>
            <a:pPr algn="l">
              <a:lnSpc>
                <a:spcPct val="110000"/>
              </a:lnSpc>
            </a:pPr>
            <a:r>
              <a:rPr kumimoji="1" lang="en-US" altLang="ja-JP" sz="3600" dirty="0">
                <a:latin typeface="Arial" panose="020B0604020202020204" pitchFamily="34" charset="0"/>
                <a:cs typeface="Arial" panose="020B0604020202020204" pitchFamily="34" charset="0"/>
              </a:rPr>
              <a:t>The magnetic field estimated from equipartition</a:t>
            </a:r>
            <a:endParaRPr lang="en-US" altLang="ja-JP" sz="36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6F0BB628-EB3C-DF3B-A024-6E5DD25F5294}"/>
              </a:ext>
            </a:extLst>
          </p:cNvPr>
          <p:cNvSpPr txBox="1"/>
          <p:nvPr/>
        </p:nvSpPr>
        <p:spPr>
          <a:xfrm>
            <a:off x="367748" y="980660"/>
            <a:ext cx="11065850" cy="753924"/>
          </a:xfrm>
          <a:prstGeom prst="rect">
            <a:avLst/>
          </a:prstGeom>
          <a:noFill/>
        </p:spPr>
        <p:txBody>
          <a:bodyPr wrap="none" rtlCol="0">
            <a:spAutoFit/>
          </a:bodyPr>
          <a:lstStyle/>
          <a:p>
            <a:pPr algn="l">
              <a:lnSpc>
                <a:spcPct val="110000"/>
              </a:lnSpc>
            </a:pPr>
            <a:r>
              <a:rPr kumimoji="1" lang="ja-JP" altLang="en-US" sz="200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Another way of estimating the magnetic field from the observed radio flux is to assume an </a:t>
            </a:r>
          </a:p>
          <a:p>
            <a:pPr algn="l">
              <a:lnSpc>
                <a:spcPct val="110000"/>
              </a:lnSpc>
            </a:pPr>
            <a:r>
              <a:rPr lang="ja-JP" altLang="en-US" sz="2000">
                <a:latin typeface="Arial" panose="020B0604020202020204" pitchFamily="34" charset="0"/>
                <a:cs typeface="Arial" panose="020B0604020202020204" pitchFamily="34" charset="0"/>
              </a:rPr>
              <a:t>　</a:t>
            </a:r>
            <a:r>
              <a:rPr kumimoji="1" lang="en-US" altLang="ja-JP" sz="2000" dirty="0">
                <a:latin typeface="Arial" panose="020B0604020202020204" pitchFamily="34" charset="0"/>
                <a:cs typeface="Arial" panose="020B0604020202020204" pitchFamily="34" charset="0"/>
              </a:rPr>
              <a:t>equipartition (i.e., minimum energy) between the electron and magnetic field energy densities.</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F7D66C8A-9BE5-E6F8-302D-86319405AC2D}"/>
                  </a:ext>
                </a:extLst>
              </p:cNvPr>
              <p:cNvSpPr txBox="1"/>
              <p:nvPr/>
            </p:nvSpPr>
            <p:spPr>
              <a:xfrm>
                <a:off x="2818181" y="1888555"/>
                <a:ext cx="6164983" cy="1134157"/>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𝐵</m:t>
                          </m:r>
                        </m:e>
                        <m:sub>
                          <m:r>
                            <a:rPr kumimoji="1" lang="en-US" altLang="ja-JP" sz="2400" b="0" i="1" smtClean="0">
                              <a:latin typeface="Cambria Math" panose="02040503050406030204" pitchFamily="18" charset="0"/>
                            </a:rPr>
                            <m:t>𝑚𝑖𝑛</m:t>
                          </m:r>
                        </m:sub>
                      </m:sSub>
                      <m:r>
                        <a:rPr kumimoji="1" lang="en-US" altLang="ja-JP" sz="2400" b="0" i="1" smtClean="0">
                          <a:latin typeface="Cambria Math" panose="02040503050406030204" pitchFamily="18" charset="0"/>
                        </a:rPr>
                        <m:t>[</m:t>
                      </m:r>
                      <m:r>
                        <m:rPr>
                          <m:sty m:val="p"/>
                        </m:rPr>
                        <a:rPr lang="en-US" altLang="ja-JP" sz="2400">
                          <a:latin typeface="Cambria Math" panose="02040503050406030204" pitchFamily="18" charset="0"/>
                          <a:ea typeface="Cambria Math" panose="02040503050406030204" pitchFamily="18" charset="0"/>
                        </a:rPr>
                        <m:t>μG</m:t>
                      </m:r>
                      <m:r>
                        <a:rPr kumimoji="1" lang="en-US" altLang="ja-JP" sz="2400" b="0" i="1" smtClean="0">
                          <a:latin typeface="Cambria Math" panose="02040503050406030204" pitchFamily="18" charset="0"/>
                        </a:rPr>
                        <m:t>]=27</m:t>
                      </m:r>
                      <m:sSup>
                        <m:sSupPr>
                          <m:ctrlPr>
                            <a:rPr kumimoji="1" lang="en-US" altLang="ja-JP" sz="2400" b="0" i="1" smtClean="0">
                              <a:latin typeface="Cambria Math" panose="02040503050406030204" pitchFamily="18" charset="0"/>
                            </a:rPr>
                          </m:ctrlPr>
                        </m:sSupPr>
                        <m:e>
                          <m:d>
                            <m:dPr>
                              <m:ctrlPr>
                                <a:rPr kumimoji="1" lang="en-US" altLang="ja-JP" sz="2400" b="0" i="1" smtClean="0">
                                  <a:latin typeface="Cambria Math" panose="02040503050406030204" pitchFamily="18" charset="0"/>
                                </a:rPr>
                              </m:ctrlPr>
                            </m:dPr>
                            <m:e>
                              <m:f>
                                <m:fPr>
                                  <m:ctrlPr>
                                    <a:rPr kumimoji="1" lang="en-US" altLang="ja-JP" sz="2400" b="0" i="1" smtClean="0">
                                      <a:latin typeface="Cambria Math" panose="02040503050406030204" pitchFamily="18" charset="0"/>
                                    </a:rPr>
                                  </m:ctrlPr>
                                </m:fPr>
                                <m:num>
                                  <m:sSup>
                                    <m:sSupPr>
                                      <m:ctrlPr>
                                        <a:rPr kumimoji="1" lang="en-US" altLang="ja-JP" sz="2400" b="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𝑑</m:t>
                                      </m:r>
                                      <m:d>
                                        <m:dPr>
                                          <m:begChr m:val="["/>
                                          <m:endChr m:val="]"/>
                                          <m:ctrlPr>
                                            <a:rPr kumimoji="1" lang="en-US" altLang="ja-JP" sz="2400" b="0" i="1" smtClean="0">
                                              <a:latin typeface="Cambria Math" panose="02040503050406030204" pitchFamily="18" charset="0"/>
                                              <a:ea typeface="Cambria Math" panose="02040503050406030204" pitchFamily="18" charset="0"/>
                                            </a:rPr>
                                          </m:ctrlPr>
                                        </m:dPr>
                                        <m:e>
                                          <m:r>
                                            <m:rPr>
                                              <m:sty m:val="p"/>
                                            </m:rPr>
                                            <a:rPr kumimoji="1" lang="en-US" altLang="ja-JP" sz="2400" b="0" i="0" smtClean="0">
                                              <a:latin typeface="Cambria Math" panose="02040503050406030204" pitchFamily="18" charset="0"/>
                                              <a:ea typeface="Cambria Math" panose="02040503050406030204" pitchFamily="18" charset="0"/>
                                            </a:rPr>
                                            <m:t>kpc</m:t>
                                          </m:r>
                                        </m:e>
                                      </m:d>
                                    </m:e>
                                    <m:sup>
                                      <m:r>
                                        <a:rPr kumimoji="1" lang="en-US" altLang="ja-JP" sz="2400" b="0" i="1" smtClean="0">
                                          <a:latin typeface="Cambria Math" panose="02040503050406030204" pitchFamily="18" charset="0"/>
                                          <a:ea typeface="Cambria Math" panose="02040503050406030204" pitchFamily="18" charset="0"/>
                                        </a:rPr>
                                        <m:t>2</m:t>
                                      </m:r>
                                    </m:sup>
                                  </m:sSup>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𝑓</m:t>
                                      </m:r>
                                    </m:e>
                                    <m:sub>
                                      <m:r>
                                        <a:rPr lang="en-US" altLang="ja-JP" sz="2400" i="1">
                                          <a:latin typeface="Cambria Math" panose="02040503050406030204" pitchFamily="18" charset="0"/>
                                          <a:ea typeface="Cambria Math" panose="02040503050406030204" pitchFamily="18" charset="0"/>
                                        </a:rPr>
                                        <m:t>𝜈</m:t>
                                      </m:r>
                                    </m:sub>
                                  </m:sSub>
                                  <m:r>
                                    <a:rPr lang="en-US" altLang="ja-JP" sz="2400" i="1">
                                      <a:latin typeface="Cambria Math" panose="02040503050406030204" pitchFamily="18" charset="0"/>
                                      <a:ea typeface="Cambria Math" panose="02040503050406030204" pitchFamily="18" charset="0"/>
                                    </a:rPr>
                                    <m:t>[</m:t>
                                  </m:r>
                                  <m:r>
                                    <m:rPr>
                                      <m:sty m:val="p"/>
                                    </m:rPr>
                                    <a:rPr lang="en-US" altLang="ja-JP" sz="2400" i="0">
                                      <a:latin typeface="Cambria Math" panose="02040503050406030204" pitchFamily="18" charset="0"/>
                                      <a:ea typeface="Cambria Math" panose="02040503050406030204" pitchFamily="18" charset="0"/>
                                    </a:rPr>
                                    <m:t>Jy</m:t>
                                  </m:r>
                                  <m:r>
                                    <a:rPr lang="en-US" altLang="ja-JP" sz="2400" i="1">
                                      <a:latin typeface="Cambria Math" panose="02040503050406030204" pitchFamily="18" charset="0"/>
                                      <a:ea typeface="Cambria Math" panose="02040503050406030204" pitchFamily="18" charset="0"/>
                                    </a:rPr>
                                    <m:t>]</m:t>
                                  </m:r>
                                </m:num>
                                <m:den>
                                  <m:r>
                                    <a:rPr kumimoji="1" lang="en-US" altLang="ja-JP" sz="2400" b="0" i="1" smtClean="0">
                                      <a:latin typeface="Cambria Math" panose="02040503050406030204" pitchFamily="18" charset="0"/>
                                    </a:rPr>
                                    <m:t>𝑉</m:t>
                                  </m:r>
                                  <m:r>
                                    <a:rPr kumimoji="1" lang="en-US" altLang="ja-JP" sz="2400" b="0" i="1" smtClean="0">
                                      <a:latin typeface="Cambria Math" panose="02040503050406030204" pitchFamily="18" charset="0"/>
                                    </a:rPr>
                                    <m:t>[</m:t>
                                  </m:r>
                                  <m:sSup>
                                    <m:sSupPr>
                                      <m:ctrlPr>
                                        <a:rPr kumimoji="1" lang="en-US" altLang="ja-JP" sz="2400" b="0" i="1" smtClean="0">
                                          <a:latin typeface="Cambria Math" panose="02040503050406030204" pitchFamily="18" charset="0"/>
                                        </a:rPr>
                                      </m:ctrlPr>
                                    </m:sSupPr>
                                    <m:e>
                                      <m:r>
                                        <m:rPr>
                                          <m:sty m:val="p"/>
                                        </m:rPr>
                                        <a:rPr kumimoji="1" lang="en-US" altLang="ja-JP" sz="2400" b="0" i="0" smtClean="0">
                                          <a:latin typeface="Cambria Math" panose="02040503050406030204" pitchFamily="18" charset="0"/>
                                        </a:rPr>
                                        <m:t>pc</m:t>
                                      </m:r>
                                    </m:e>
                                    <m:sup>
                                      <m:r>
                                        <a:rPr kumimoji="1" lang="en-US" altLang="ja-JP" sz="2400" b="0" i="0" smtClean="0">
                                          <a:latin typeface="Cambria Math" panose="02040503050406030204" pitchFamily="18" charset="0"/>
                                        </a:rPr>
                                        <m:t>3</m:t>
                                      </m:r>
                                    </m:sup>
                                  </m:sSup>
                                  <m:r>
                                    <a:rPr kumimoji="1" lang="en-US" altLang="ja-JP" sz="2400" b="0" i="1" smtClean="0">
                                      <a:latin typeface="Cambria Math" panose="02040503050406030204" pitchFamily="18" charset="0"/>
                                    </a:rPr>
                                    <m:t>]</m:t>
                                  </m:r>
                                </m:den>
                              </m:f>
                            </m:e>
                          </m:d>
                        </m:e>
                        <m:sup>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2</m:t>
                              </m:r>
                            </m:num>
                            <m:den>
                              <m:r>
                                <a:rPr kumimoji="1" lang="en-US" altLang="ja-JP" sz="2400" b="0" i="1" smtClean="0">
                                  <a:latin typeface="Cambria Math" panose="02040503050406030204" pitchFamily="18" charset="0"/>
                                </a:rPr>
                                <m:t>7</m:t>
                              </m:r>
                            </m:den>
                          </m:f>
                        </m:sup>
                      </m:sSup>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𝜈</m:t>
                          </m:r>
                          <m:r>
                            <a:rPr kumimoji="1" lang="en-US" altLang="ja-JP" sz="2400" b="0" i="1" smtClean="0">
                              <a:latin typeface="Cambria Math" panose="02040503050406030204" pitchFamily="18" charset="0"/>
                              <a:ea typeface="Cambria Math" panose="02040503050406030204" pitchFamily="18" charset="0"/>
                            </a:rPr>
                            <m:t>[</m:t>
                          </m:r>
                          <m:r>
                            <m:rPr>
                              <m:sty m:val="p"/>
                            </m:rPr>
                            <a:rPr kumimoji="1" lang="en-US" altLang="ja-JP" sz="2400" b="0" i="0" smtClean="0">
                              <a:latin typeface="Cambria Math" panose="02040503050406030204" pitchFamily="18" charset="0"/>
                              <a:ea typeface="Cambria Math" panose="02040503050406030204" pitchFamily="18" charset="0"/>
                            </a:rPr>
                            <m:t>GHz</m:t>
                          </m:r>
                          <m:r>
                            <a:rPr kumimoji="1" lang="en-US" altLang="ja-JP" sz="2400" b="0" i="1" smtClean="0">
                              <a:latin typeface="Cambria Math" panose="02040503050406030204" pitchFamily="18" charset="0"/>
                              <a:ea typeface="Cambria Math" panose="02040503050406030204" pitchFamily="18" charset="0"/>
                            </a:rPr>
                            <m:t>]</m:t>
                          </m:r>
                        </m:e>
                        <m:sup>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r>
                                <a:rPr kumimoji="1" lang="en-US" altLang="ja-JP" sz="2400" b="0" i="1" smtClean="0">
                                  <a:latin typeface="Cambria Math" panose="02040503050406030204" pitchFamily="18" charset="0"/>
                                </a:rPr>
                                <m:t>7</m:t>
                              </m:r>
                            </m:den>
                          </m:f>
                        </m:sup>
                      </m:sSup>
                    </m:oMath>
                  </m:oMathPara>
                </a14:m>
                <a:endParaRPr kumimoji="1" lang="ja-JP" altLang="en-US" sz="2400"/>
              </a:p>
            </p:txBody>
          </p:sp>
        </mc:Choice>
        <mc:Fallback xmlns="">
          <p:sp>
            <p:nvSpPr>
              <p:cNvPr id="6" name="テキスト ボックス 5">
                <a:extLst>
                  <a:ext uri="{FF2B5EF4-FFF2-40B4-BE49-F238E27FC236}">
                    <a16:creationId xmlns:a16="http://schemas.microsoft.com/office/drawing/2014/main" id="{F7D66C8A-9BE5-E6F8-302D-86319405AC2D}"/>
                  </a:ext>
                </a:extLst>
              </p:cNvPr>
              <p:cNvSpPr txBox="1">
                <a:spLocks noRot="1" noChangeAspect="1" noMove="1" noResize="1" noEditPoints="1" noAdjustHandles="1" noChangeArrowheads="1" noChangeShapeType="1" noTextEdit="1"/>
              </p:cNvSpPr>
              <p:nvPr/>
            </p:nvSpPr>
            <p:spPr>
              <a:xfrm>
                <a:off x="2818181" y="1888555"/>
                <a:ext cx="6164983" cy="1134157"/>
              </a:xfrm>
              <a:prstGeom prst="rect">
                <a:avLst/>
              </a:prstGeom>
              <a:blipFill>
                <a:blip r:embed="rId2"/>
                <a:stretch>
                  <a:fillRect b="-329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5A2869E5-A5F2-A481-2C5C-3D9DFF882096}"/>
                  </a:ext>
                </a:extLst>
              </p:cNvPr>
              <p:cNvSpPr txBox="1"/>
              <p:nvPr/>
            </p:nvSpPr>
            <p:spPr>
              <a:xfrm>
                <a:off x="1178286" y="3303191"/>
                <a:ext cx="8947770" cy="415370"/>
              </a:xfrm>
              <a:prstGeom prst="rect">
                <a:avLst/>
              </a:prstGeom>
              <a:noFill/>
            </p:spPr>
            <p:txBody>
              <a:bodyPr wrap="none" rtlCol="0">
                <a:spAutoFit/>
              </a:bodyPr>
              <a:lstStyle/>
              <a:p>
                <a:pPr>
                  <a:lnSpc>
                    <a:spcPct val="110000"/>
                  </a:lnSpc>
                </a:pPr>
                <a:r>
                  <a:rPr kumimoji="1" lang="en-US" altLang="ja-JP" sz="2000" b="0" dirty="0">
                    <a:cs typeface="Arial" panose="020B0604020202020204" pitchFamily="34" charset="0"/>
                  </a:rPr>
                  <a:t>(</a:t>
                </a:r>
                <a14:m>
                  <m:oMath xmlns:m="http://schemas.openxmlformats.org/officeDocument/2006/math">
                    <m:r>
                      <a:rPr kumimoji="1" lang="en-US" altLang="ja-JP" sz="2000" b="0" i="1" smtClean="0">
                        <a:latin typeface="Cambria Math" panose="02040503050406030204" pitchFamily="18" charset="0"/>
                        <a:cs typeface="Arial" panose="020B0604020202020204" pitchFamily="34" charset="0"/>
                      </a:rPr>
                      <m:t>𝑑</m:t>
                    </m:r>
                  </m:oMath>
                </a14:m>
                <a:r>
                  <a:rPr kumimoji="1" lang="en-US" altLang="ja-JP" sz="2000" dirty="0">
                    <a:latin typeface="Arial" panose="020B0604020202020204" pitchFamily="34" charset="0"/>
                    <a:cs typeface="Arial" panose="020B0604020202020204" pitchFamily="34" charset="0"/>
                  </a:rPr>
                  <a:t> and </a:t>
                </a:r>
                <a14:m>
                  <m:oMath xmlns:m="http://schemas.openxmlformats.org/officeDocument/2006/math">
                    <m:r>
                      <a:rPr kumimoji="1" lang="en-US" altLang="ja-JP" sz="2000" b="0" i="1" smtClean="0">
                        <a:latin typeface="Cambria Math" panose="02040503050406030204" pitchFamily="18" charset="0"/>
                        <a:cs typeface="Arial" panose="020B0604020202020204" pitchFamily="34" charset="0"/>
                      </a:rPr>
                      <m:t>𝑉</m:t>
                    </m:r>
                  </m:oMath>
                </a14:m>
                <a:r>
                  <a:rPr kumimoji="1" lang="en-US" altLang="ja-JP" sz="2000" dirty="0">
                    <a:latin typeface="Arial" panose="020B0604020202020204" pitchFamily="34" charset="0"/>
                    <a:cs typeface="Arial" panose="020B0604020202020204" pitchFamily="34" charset="0"/>
                  </a:rPr>
                  <a:t> :  distance and volume of the SNR</a:t>
                </a:r>
                <a:r>
                  <a:rPr kumimoji="1" lang="ja-JP" altLang="en-US" sz="2000">
                    <a:latin typeface="Arial" panose="020B0604020202020204" pitchFamily="34" charset="0"/>
                    <a:cs typeface="Arial" panose="020B0604020202020204" pitchFamily="34" charset="0"/>
                  </a:rPr>
                  <a:t>　</a:t>
                </a:r>
                <a:r>
                  <a:rPr lang="en-US" altLang="ja-JP" sz="2000" dirty="0">
                    <a:ea typeface="Cambria Math" panose="02040503050406030204" pitchFamily="18" charset="0"/>
                  </a:rPr>
                  <a:t> </a:t>
                </a:r>
                <a14:m>
                  <m:oMath xmlns:m="http://schemas.openxmlformats.org/officeDocument/2006/math">
                    <m:sSub>
                      <m:sSubPr>
                        <m:ctrlPr>
                          <a:rPr lang="en-US" altLang="ja-JP" sz="2000" i="1">
                            <a:latin typeface="Cambria Math" panose="02040503050406030204" pitchFamily="18" charset="0"/>
                            <a:ea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𝑓</m:t>
                        </m:r>
                      </m:e>
                      <m:sub>
                        <m:r>
                          <a:rPr lang="en-US" altLang="ja-JP" sz="2000" i="1">
                            <a:latin typeface="Cambria Math" panose="02040503050406030204" pitchFamily="18" charset="0"/>
                            <a:ea typeface="Cambria Math" panose="02040503050406030204" pitchFamily="18" charset="0"/>
                          </a:rPr>
                          <m:t>𝜈</m:t>
                        </m:r>
                      </m:sub>
                    </m:sSub>
                  </m:oMath>
                </a14:m>
                <a:r>
                  <a:rPr kumimoji="1" lang="en-US" altLang="ja-JP" sz="2000" dirty="0">
                    <a:latin typeface="Arial" panose="020B0604020202020204" pitchFamily="34" charset="0"/>
                    <a:cs typeface="Arial" panose="020B0604020202020204" pitchFamily="34" charset="0"/>
                  </a:rPr>
                  <a:t> : flux density at frequency </a:t>
                </a:r>
                <a14:m>
                  <m:oMath xmlns:m="http://schemas.openxmlformats.org/officeDocument/2006/math">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𝜈</m:t>
                    </m:r>
                  </m:oMath>
                </a14:m>
                <a:r>
                  <a:rPr kumimoji="1" lang="en-US" altLang="ja-JP" sz="2000" dirty="0">
                    <a:latin typeface="Arial" panose="020B0604020202020204" pitchFamily="34" charset="0"/>
                    <a:cs typeface="Arial" panose="020B0604020202020204" pitchFamily="34" charset="0"/>
                  </a:rPr>
                  <a:t>)</a:t>
                </a:r>
                <a:endParaRPr kumimoji="1" lang="ja-JP" altLang="en-US" sz="2000">
                  <a:latin typeface="Arial" panose="020B0604020202020204" pitchFamily="34" charset="0"/>
                  <a:cs typeface="Arial" panose="020B0604020202020204" pitchFamily="34" charset="0"/>
                </a:endParaRPr>
              </a:p>
            </p:txBody>
          </p:sp>
        </mc:Choice>
        <mc:Fallback xmlns="">
          <p:sp>
            <p:nvSpPr>
              <p:cNvPr id="7" name="テキスト ボックス 6">
                <a:extLst>
                  <a:ext uri="{FF2B5EF4-FFF2-40B4-BE49-F238E27FC236}">
                    <a16:creationId xmlns:a16="http://schemas.microsoft.com/office/drawing/2014/main" id="{5A2869E5-A5F2-A481-2C5C-3D9DFF882096}"/>
                  </a:ext>
                </a:extLst>
              </p:cNvPr>
              <p:cNvSpPr txBox="1">
                <a:spLocks noRot="1" noChangeAspect="1" noMove="1" noResize="1" noEditPoints="1" noAdjustHandles="1" noChangeArrowheads="1" noChangeShapeType="1" noTextEdit="1"/>
              </p:cNvSpPr>
              <p:nvPr/>
            </p:nvSpPr>
            <p:spPr>
              <a:xfrm>
                <a:off x="1178286" y="3303191"/>
                <a:ext cx="8947770" cy="415370"/>
              </a:xfrm>
              <a:prstGeom prst="rect">
                <a:avLst/>
              </a:prstGeom>
              <a:blipFill>
                <a:blip r:embed="rId3"/>
                <a:stretch>
                  <a:fillRect l="-708" t="-6061" b="-2727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B6E7D546-3E88-A88C-A29B-5C0622EEABE9}"/>
                  </a:ext>
                </a:extLst>
              </p:cNvPr>
              <p:cNvSpPr txBox="1"/>
              <p:nvPr/>
            </p:nvSpPr>
            <p:spPr>
              <a:xfrm>
                <a:off x="345708" y="3984556"/>
                <a:ext cx="11500584" cy="1092479"/>
              </a:xfrm>
              <a:prstGeom prst="rect">
                <a:avLst/>
              </a:prstGeom>
              <a:noFill/>
            </p:spPr>
            <p:txBody>
              <a:bodyPr wrap="none" rtlCol="0">
                <a:spAutoFit/>
              </a:bodyPr>
              <a:lstStyle/>
              <a:p>
                <a:pPr>
                  <a:lnSpc>
                    <a:spcPct val="110000"/>
                  </a:lnSpc>
                </a:pPr>
                <a:r>
                  <a:rPr kumimoji="1" lang="ja-JP" altLang="en-US" sz="2000">
                    <a:latin typeface="Arial" panose="020B0604020202020204" pitchFamily="34" charset="0"/>
                    <a:cs typeface="Arial" panose="020B0604020202020204" pitchFamily="34" charset="0"/>
                  </a:rPr>
                  <a:t>・</a:t>
                </a:r>
                <a14:m>
                  <m:oMath xmlns:m="http://schemas.openxmlformats.org/officeDocument/2006/math">
                    <m:r>
                      <a:rPr kumimoji="1" lang="ja-JP" altLang="en-US" sz="2000" i="1" smtClean="0">
                        <a:latin typeface="Cambria Math" panose="02040503050406030204" pitchFamily="18" charset="0"/>
                        <a:cs typeface="Arial" panose="020B0604020202020204" pitchFamily="34" charset="0"/>
                      </a:rPr>
                      <m:t>𝜂</m:t>
                    </m:r>
                  </m:oMath>
                </a14:m>
                <a:r>
                  <a:rPr kumimoji="1" lang="en-US" altLang="ja-JP" sz="2000" dirty="0">
                    <a:latin typeface="Arial" panose="020B0604020202020204" pitchFamily="34" charset="0"/>
                    <a:cs typeface="Arial" panose="020B0604020202020204" pitchFamily="34" charset="0"/>
                  </a:rPr>
                  <a:t> is the ratio of the energy stored in electrons and protons, wher</a:t>
                </a:r>
                <a:r>
                  <a:rPr lang="en-US" altLang="ja-JP" sz="2000" dirty="0">
                    <a:latin typeface="Arial" panose="020B0604020202020204" pitchFamily="34" charset="0"/>
                    <a:cs typeface="Arial" panose="020B0604020202020204" pitchFamily="34" charset="0"/>
                  </a:rPr>
                  <a:t>e </a:t>
                </a:r>
                <a14:m>
                  <m:oMath xmlns:m="http://schemas.openxmlformats.org/officeDocument/2006/math">
                    <m:r>
                      <a:rPr lang="en-US" altLang="ja-JP" sz="2000" i="1" smtClean="0">
                        <a:latin typeface="Cambria Math" panose="02040503050406030204" pitchFamily="18" charset="0"/>
                        <a:ea typeface="Cambria Math" panose="02040503050406030204" pitchFamily="18" charset="0"/>
                        <a:cs typeface="Arial" panose="020B0604020202020204" pitchFamily="34" charset="0"/>
                      </a:rPr>
                      <m:t>𝜂</m:t>
                    </m:r>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=1</m:t>
                    </m:r>
                  </m:oMath>
                </a14:m>
                <a:r>
                  <a:rPr kumimoji="1" lang="en-US" altLang="ja-JP" sz="2000" dirty="0">
                    <a:latin typeface="Arial" panose="020B0604020202020204" pitchFamily="34" charset="0"/>
                    <a:cs typeface="Arial" panose="020B0604020202020204" pitchFamily="34" charset="0"/>
                  </a:rPr>
                  <a:t> for </a:t>
                </a:r>
                <a14:m>
                  <m:oMath xmlns:m="http://schemas.openxmlformats.org/officeDocument/2006/math">
                    <m:sSup>
                      <m:sSupPr>
                        <m:ctrlPr>
                          <a:rPr kumimoji="1" lang="en-US" altLang="ja-JP" sz="2000" i="1" smtClean="0">
                            <a:latin typeface="Cambria Math" panose="02040503050406030204" pitchFamily="18" charset="0"/>
                            <a:cs typeface="Arial" panose="020B0604020202020204" pitchFamily="34" charset="0"/>
                          </a:rPr>
                        </m:ctrlPr>
                      </m:sSupPr>
                      <m:e>
                        <m:r>
                          <a:rPr kumimoji="1" lang="en-US" altLang="ja-JP" sz="2000" b="0" i="1" smtClean="0">
                            <a:latin typeface="Cambria Math" panose="02040503050406030204" pitchFamily="18" charset="0"/>
                            <a:cs typeface="Arial" panose="020B0604020202020204" pitchFamily="34" charset="0"/>
                          </a:rPr>
                          <m:t>𝑒</m:t>
                        </m:r>
                      </m:e>
                      <m:sup>
                        <m:r>
                          <a:rPr kumimoji="1" lang="en-US" altLang="ja-JP" sz="2000" b="0" i="1" smtClean="0">
                            <a:latin typeface="Cambria Math" panose="02040503050406030204" pitchFamily="18" charset="0"/>
                            <a:cs typeface="Arial" panose="020B0604020202020204" pitchFamily="34" charset="0"/>
                          </a:rPr>
                          <m:t>−</m:t>
                        </m:r>
                      </m:sup>
                    </m:sSup>
                  </m:oMath>
                </a14:m>
                <a:r>
                  <a:rPr kumimoji="1" lang="en-US" altLang="ja-JP" sz="2000" dirty="0">
                    <a:latin typeface="Arial" panose="020B0604020202020204" pitchFamily="34" charset="0"/>
                    <a:cs typeface="Arial" panose="020B0604020202020204" pitchFamily="34" charset="0"/>
                  </a:rPr>
                  <a:t>-</a:t>
                </a:r>
                <a:r>
                  <a:rPr lang="en-US" altLang="ja-JP" sz="2000" dirty="0">
                    <a:cs typeface="Arial" panose="020B0604020202020204" pitchFamily="34" charset="0"/>
                  </a:rPr>
                  <a:t> </a:t>
                </a:r>
                <a14:m>
                  <m:oMath xmlns:m="http://schemas.openxmlformats.org/officeDocument/2006/math">
                    <m:sSup>
                      <m:sSupPr>
                        <m:ctrlPr>
                          <a:rPr lang="en-US" altLang="ja-JP" sz="2000" i="1">
                            <a:latin typeface="Cambria Math" panose="02040503050406030204" pitchFamily="18" charset="0"/>
                            <a:cs typeface="Arial" panose="020B0604020202020204" pitchFamily="34" charset="0"/>
                          </a:rPr>
                        </m:ctrlPr>
                      </m:sSupPr>
                      <m:e>
                        <m:r>
                          <a:rPr lang="en-US" altLang="ja-JP" sz="2000" i="1">
                            <a:latin typeface="Cambria Math" panose="02040503050406030204" pitchFamily="18" charset="0"/>
                            <a:cs typeface="Arial" panose="020B0604020202020204" pitchFamily="34" charset="0"/>
                          </a:rPr>
                          <m:t>𝑒</m:t>
                        </m:r>
                      </m:e>
                      <m:sup>
                        <m:r>
                          <a:rPr lang="en-US" altLang="ja-JP" sz="2000" b="0" i="1" smtClean="0">
                            <a:latin typeface="Cambria Math" panose="02040503050406030204" pitchFamily="18" charset="0"/>
                            <a:cs typeface="Arial" panose="020B0604020202020204" pitchFamily="34" charset="0"/>
                          </a:rPr>
                          <m:t>+</m:t>
                        </m:r>
                      </m:sup>
                    </m:sSup>
                  </m:oMath>
                </a14:m>
                <a:r>
                  <a:rPr kumimoji="1" lang="en-US" altLang="ja-JP" sz="2000" dirty="0">
                    <a:latin typeface="Arial" panose="020B0604020202020204" pitchFamily="34" charset="0"/>
                    <a:cs typeface="Arial" panose="020B0604020202020204" pitchFamily="34" charset="0"/>
                  </a:rPr>
                  <a:t> plasma. </a:t>
                </a:r>
                <a:endParaRPr lang="en-US" altLang="ja-JP" sz="2000" dirty="0">
                  <a:latin typeface="Arial" panose="020B0604020202020204" pitchFamily="34" charset="0"/>
                  <a:cs typeface="Arial" panose="020B0604020202020204" pitchFamily="34" charset="0"/>
                </a:endParaRPr>
              </a:p>
              <a:p>
                <a:pPr>
                  <a:lnSpc>
                    <a:spcPct val="110000"/>
                  </a:lnSpc>
                </a:pPr>
                <a:r>
                  <a:rPr kumimoji="1" lang="ja-JP" altLang="en-US" sz="2000">
                    <a:latin typeface="Arial" panose="020B0604020202020204" pitchFamily="34" charset="0"/>
                    <a:cs typeface="Arial" panose="020B0604020202020204" pitchFamily="34" charset="0"/>
                  </a:rPr>
                  <a:t>　</a:t>
                </a:r>
                <a:r>
                  <a:rPr kumimoji="1" lang="en-US" altLang="ja-JP" sz="2000" dirty="0">
                    <a:latin typeface="Arial" panose="020B0604020202020204" pitchFamily="34" charset="0"/>
                    <a:cs typeface="Arial" panose="020B0604020202020204" pitchFamily="34" charset="0"/>
                  </a:rPr>
                  <a:t>Consequently, we obtained </a:t>
                </a:r>
                <a14:m>
                  <m:oMath xmlns:m="http://schemas.openxmlformats.org/officeDocument/2006/math">
                    <m:sSub>
                      <m:sSubPr>
                        <m:ctrlPr>
                          <a:rPr kumimoji="1" lang="en-US" altLang="ja-JP" sz="2000" i="1" smtClean="0">
                            <a:latin typeface="Cambria Math" panose="02040503050406030204" pitchFamily="18" charset="0"/>
                            <a:cs typeface="Arial" panose="020B0604020202020204" pitchFamily="34" charset="0"/>
                          </a:rPr>
                        </m:ctrlPr>
                      </m:sSubPr>
                      <m:e>
                        <m:r>
                          <m:rPr>
                            <m:sty m:val="p"/>
                          </m:rPr>
                          <a:rPr kumimoji="1" lang="en-US" altLang="ja-JP" sz="2000" b="0" i="0" smtClean="0">
                            <a:latin typeface="Cambria Math" panose="02040503050406030204" pitchFamily="18" charset="0"/>
                            <a:cs typeface="Arial" panose="020B0604020202020204" pitchFamily="34" charset="0"/>
                          </a:rPr>
                          <m:t>B</m:t>
                        </m:r>
                      </m:e>
                      <m:sub>
                        <m:r>
                          <m:rPr>
                            <m:sty m:val="p"/>
                          </m:rPr>
                          <a:rPr kumimoji="1" lang="en-US" altLang="ja-JP" sz="2000" b="0" i="0" smtClean="0">
                            <a:latin typeface="Cambria Math" panose="02040503050406030204" pitchFamily="18" charset="0"/>
                            <a:cs typeface="Arial" panose="020B0604020202020204" pitchFamily="34" charset="0"/>
                          </a:rPr>
                          <m:t>min</m:t>
                        </m:r>
                      </m:sub>
                    </m:sSub>
                    <m:r>
                      <a:rPr kumimoji="1" lang="en-US" altLang="ja-JP" sz="2000" i="0" smtClean="0">
                        <a:latin typeface="Cambria Math" panose="02040503050406030204" pitchFamily="18" charset="0"/>
                        <a:ea typeface="Cambria Math" panose="02040503050406030204" pitchFamily="18" charset="0"/>
                        <a:cs typeface="Arial" panose="020B0604020202020204" pitchFamily="34" charset="0"/>
                      </a:rPr>
                      <m:t>≈</m:t>
                    </m:r>
                    <m:r>
                      <a:rPr kumimoji="1" lang="en-US" altLang="ja-JP" sz="2000" b="0" i="0" smtClean="0">
                        <a:latin typeface="Cambria Math" panose="02040503050406030204" pitchFamily="18" charset="0"/>
                        <a:ea typeface="Cambria Math" panose="02040503050406030204" pitchFamily="18" charset="0"/>
                        <a:cs typeface="Arial" panose="020B0604020202020204" pitchFamily="34" charset="0"/>
                      </a:rPr>
                      <m:t>5</m:t>
                    </m:r>
                    <m:r>
                      <m:rPr>
                        <m:sty m:val="p"/>
                      </m:rPr>
                      <a:rPr kumimoji="1" lang="en-US" altLang="ja-JP" sz="2000" b="0" i="0" smtClean="0">
                        <a:latin typeface="Cambria Math" panose="02040503050406030204" pitchFamily="18" charset="0"/>
                        <a:ea typeface="Cambria Math" panose="02040503050406030204" pitchFamily="18" charset="0"/>
                        <a:cs typeface="Arial" panose="020B0604020202020204" pitchFamily="34" charset="0"/>
                      </a:rPr>
                      <m:t>μG</m:t>
                    </m:r>
                  </m:oMath>
                </a14:m>
                <a:r>
                  <a:rPr kumimoji="1" lang="en-US" altLang="ja-JP" sz="2000" dirty="0">
                    <a:latin typeface="Arial" panose="020B0604020202020204" pitchFamily="34" charset="0"/>
                    <a:cs typeface="Arial" panose="020B0604020202020204" pitchFamily="34" charset="0"/>
                  </a:rPr>
                  <a:t>. Instead, if we assume a typical CR composition, </a:t>
                </a:r>
                <a14:m>
                  <m:oMath xmlns:m="http://schemas.openxmlformats.org/officeDocument/2006/math">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𝜂</m:t>
                    </m:r>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≈100</m:t>
                    </m:r>
                  </m:oMath>
                </a14:m>
                <a:r>
                  <a:rPr kumimoji="1" lang="en-US" altLang="ja-JP" sz="2000" dirty="0">
                    <a:latin typeface="Arial" panose="020B0604020202020204" pitchFamily="34" charset="0"/>
                    <a:cs typeface="Arial" panose="020B0604020202020204" pitchFamily="34" charset="0"/>
                  </a:rPr>
                  <a:t>,</a:t>
                </a:r>
              </a:p>
              <a:p>
                <a:pPr>
                  <a:lnSpc>
                    <a:spcPct val="110000"/>
                  </a:lnSpc>
                </a:pPr>
                <a:r>
                  <a:rPr lang="ja-JP" altLang="en-US" sz="2000">
                    <a:latin typeface="Arial" panose="020B0604020202020204" pitchFamily="34" charset="0"/>
                    <a:cs typeface="Arial" panose="020B0604020202020204" pitchFamily="34" charset="0"/>
                  </a:rPr>
                  <a:t>　</a:t>
                </a:r>
                <a14:m>
                  <m:oMath xmlns:m="http://schemas.openxmlformats.org/officeDocument/2006/math">
                    <m:sSub>
                      <m:sSubPr>
                        <m:ctrlPr>
                          <a:rPr lang="en-US" altLang="ja-JP" sz="2000" i="1" smtClean="0">
                            <a:latin typeface="Cambria Math" panose="02040503050406030204" pitchFamily="18" charset="0"/>
                            <a:cs typeface="Arial" panose="020B0604020202020204" pitchFamily="34" charset="0"/>
                          </a:rPr>
                        </m:ctrlPr>
                      </m:sSubPr>
                      <m:e>
                        <m:r>
                          <m:rPr>
                            <m:sty m:val="p"/>
                          </m:rPr>
                          <a:rPr lang="en-US" altLang="ja-JP" sz="2000" b="0" i="0" smtClean="0">
                            <a:latin typeface="Cambria Math" panose="02040503050406030204" pitchFamily="18" charset="0"/>
                            <a:cs typeface="Arial" panose="020B0604020202020204" pitchFamily="34" charset="0"/>
                          </a:rPr>
                          <m:t>B</m:t>
                        </m:r>
                      </m:e>
                      <m:sub>
                        <m:r>
                          <m:rPr>
                            <m:sty m:val="p"/>
                          </m:rPr>
                          <a:rPr lang="en-US" altLang="ja-JP" sz="2000" b="0" i="0" smtClean="0">
                            <a:latin typeface="Cambria Math" panose="02040503050406030204" pitchFamily="18" charset="0"/>
                            <a:cs typeface="Arial" panose="020B0604020202020204" pitchFamily="34" charset="0"/>
                          </a:rPr>
                          <m:t>min</m:t>
                        </m:r>
                      </m:sub>
                    </m:sSub>
                    <m:r>
                      <a:rPr lang="en-US" altLang="ja-JP" sz="2000" i="0" smtClean="0">
                        <a:latin typeface="Cambria Math" panose="02040503050406030204" pitchFamily="18" charset="0"/>
                        <a:ea typeface="Cambria Math" panose="02040503050406030204" pitchFamily="18" charset="0"/>
                        <a:cs typeface="Arial" panose="020B0604020202020204" pitchFamily="34" charset="0"/>
                      </a:rPr>
                      <m:t>≈</m:t>
                    </m:r>
                    <m:r>
                      <a:rPr lang="en-US" altLang="ja-JP" sz="2000" b="0" i="0" smtClean="0">
                        <a:latin typeface="Cambria Math" panose="02040503050406030204" pitchFamily="18" charset="0"/>
                        <a:ea typeface="Cambria Math" panose="02040503050406030204" pitchFamily="18" charset="0"/>
                        <a:cs typeface="Arial" panose="020B0604020202020204" pitchFamily="34" charset="0"/>
                      </a:rPr>
                      <m:t>10</m:t>
                    </m:r>
                    <m:r>
                      <m:rPr>
                        <m:sty m:val="p"/>
                      </m:rPr>
                      <a:rPr lang="en-US" altLang="ja-JP" sz="2000" b="0" i="0" smtClean="0">
                        <a:latin typeface="Cambria Math" panose="02040503050406030204" pitchFamily="18" charset="0"/>
                        <a:ea typeface="Cambria Math" panose="02040503050406030204" pitchFamily="18" charset="0"/>
                        <a:cs typeface="Arial" panose="020B0604020202020204" pitchFamily="34" charset="0"/>
                      </a:rPr>
                      <m:t>μG</m:t>
                    </m:r>
                  </m:oMath>
                </a14:m>
                <a:r>
                  <a:rPr kumimoji="1" lang="en-US" altLang="ja-JP" sz="2000" dirty="0">
                    <a:latin typeface="Arial" panose="020B0604020202020204" pitchFamily="34" charset="0"/>
                    <a:cs typeface="Arial" panose="020B0604020202020204" pitchFamily="34" charset="0"/>
                  </a:rPr>
                  <a:t> is obtained.</a:t>
                </a:r>
                <a:endParaRPr kumimoji="1" lang="ja-JP" altLang="en-US" sz="2000">
                  <a:latin typeface="Arial" panose="020B0604020202020204" pitchFamily="34" charset="0"/>
                  <a:cs typeface="Arial" panose="020B0604020202020204" pitchFamily="34" charset="0"/>
                </a:endParaRPr>
              </a:p>
            </p:txBody>
          </p:sp>
        </mc:Choice>
        <mc:Fallback xmlns="">
          <p:sp>
            <p:nvSpPr>
              <p:cNvPr id="8" name="テキスト ボックス 7">
                <a:extLst>
                  <a:ext uri="{FF2B5EF4-FFF2-40B4-BE49-F238E27FC236}">
                    <a16:creationId xmlns:a16="http://schemas.microsoft.com/office/drawing/2014/main" id="{B6E7D546-3E88-A88C-A29B-5C0622EEABE9}"/>
                  </a:ext>
                </a:extLst>
              </p:cNvPr>
              <p:cNvSpPr txBox="1">
                <a:spLocks noRot="1" noChangeAspect="1" noMove="1" noResize="1" noEditPoints="1" noAdjustHandles="1" noChangeArrowheads="1" noChangeShapeType="1" noTextEdit="1"/>
              </p:cNvSpPr>
              <p:nvPr/>
            </p:nvSpPr>
            <p:spPr>
              <a:xfrm>
                <a:off x="345708" y="3984556"/>
                <a:ext cx="11500584" cy="1092479"/>
              </a:xfrm>
              <a:prstGeom prst="rect">
                <a:avLst/>
              </a:prstGeom>
              <a:blipFill>
                <a:blip r:embed="rId4"/>
                <a:stretch>
                  <a:fillRect l="-552" t="-1149" b="-919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440067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BE77BB71-EFCB-2CCA-6D78-93C303C9B090}"/>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13DED11B-1329-A4DD-647F-C58212089FB1}"/>
              </a:ext>
            </a:extLst>
          </p:cNvPr>
          <p:cNvSpPr txBox="1"/>
          <p:nvPr/>
        </p:nvSpPr>
        <p:spPr>
          <a:xfrm>
            <a:off x="371061" y="150507"/>
            <a:ext cx="4519186"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Implication from SED</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0946F526-FD16-3C59-729C-6FAC709DE276}"/>
                  </a:ext>
                </a:extLst>
              </p:cNvPr>
              <p:cNvSpPr txBox="1"/>
              <p:nvPr/>
            </p:nvSpPr>
            <p:spPr>
              <a:xfrm>
                <a:off x="367748" y="1020417"/>
                <a:ext cx="9998443" cy="415370"/>
              </a:xfrm>
              <a:prstGeom prst="rect">
                <a:avLst/>
              </a:prstGeom>
              <a:noFill/>
            </p:spPr>
            <p:txBody>
              <a:bodyPr wrap="none" rtlCol="0">
                <a:spAutoFit/>
              </a:bodyPr>
              <a:lstStyle/>
              <a:p>
                <a:pPr algn="l">
                  <a:lnSpc>
                    <a:spcPct val="110000"/>
                  </a:lnSpc>
                </a:pPr>
                <a:r>
                  <a:rPr lang="ja-JP" altLang="en-US" sz="200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Filling factor </a:t>
                </a:r>
                <a14:m>
                  <m:oMath xmlns:m="http://schemas.openxmlformats.org/officeDocument/2006/math">
                    <m:r>
                      <a:rPr lang="en-US" altLang="ja-JP" sz="2000" b="0" i="1" smtClean="0">
                        <a:latin typeface="Cambria Math" panose="02040503050406030204" pitchFamily="18" charset="0"/>
                        <a:cs typeface="Arial" panose="020B0604020202020204" pitchFamily="34" charset="0"/>
                      </a:rPr>
                      <m:t>𝑘</m:t>
                    </m:r>
                    <m:r>
                      <a:rPr lang="en-US" altLang="ja-JP" sz="2000" b="0" i="0" smtClean="0">
                        <a:latin typeface="Cambria Math" panose="02040503050406030204" pitchFamily="18" charset="0"/>
                        <a:cs typeface="Arial" panose="020B0604020202020204" pitchFamily="34" charset="0"/>
                      </a:rPr>
                      <m:t> :</m:t>
                    </m:r>
                  </m:oMath>
                </a14:m>
                <a:r>
                  <a:rPr kumimoji="1" lang="en-US" altLang="ja-JP" sz="2000" dirty="0">
                    <a:latin typeface="Arial" panose="020B0604020202020204" pitchFamily="34" charset="0"/>
                    <a:cs typeface="Arial" panose="020B0604020202020204" pitchFamily="34" charset="0"/>
                  </a:rPr>
                  <a:t> the volume ratio of magnetically enhanced regions to the entire shell</a:t>
                </a:r>
                <a:endParaRPr kumimoji="1" lang="ja-JP" altLang="en-US" sz="2000">
                  <a:latin typeface="Arial" panose="020B0604020202020204" pitchFamily="34" charset="0"/>
                  <a:cs typeface="Arial" panose="020B0604020202020204" pitchFamily="34" charset="0"/>
                </a:endParaRPr>
              </a:p>
            </p:txBody>
          </p:sp>
        </mc:Choice>
        <mc:Fallback xmlns="">
          <p:sp>
            <p:nvSpPr>
              <p:cNvPr id="6" name="テキスト ボックス 5">
                <a:extLst>
                  <a:ext uri="{FF2B5EF4-FFF2-40B4-BE49-F238E27FC236}">
                    <a16:creationId xmlns:a16="http://schemas.microsoft.com/office/drawing/2014/main" id="{0946F526-FD16-3C59-729C-6FAC709DE276}"/>
                  </a:ext>
                </a:extLst>
              </p:cNvPr>
              <p:cNvSpPr txBox="1">
                <a:spLocks noRot="1" noChangeAspect="1" noMove="1" noResize="1" noEditPoints="1" noAdjustHandles="1" noChangeArrowheads="1" noChangeShapeType="1" noTextEdit="1"/>
              </p:cNvSpPr>
              <p:nvPr/>
            </p:nvSpPr>
            <p:spPr>
              <a:xfrm>
                <a:off x="367748" y="1020417"/>
                <a:ext cx="9998443" cy="415370"/>
              </a:xfrm>
              <a:prstGeom prst="rect">
                <a:avLst/>
              </a:prstGeom>
              <a:blipFill>
                <a:blip r:embed="rId2"/>
                <a:stretch>
                  <a:fillRect l="-507" t="-5882" b="-264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2668CB82-F7FB-E2CC-00AA-A851CE947EE5}"/>
                  </a:ext>
                </a:extLst>
              </p:cNvPr>
              <p:cNvSpPr txBox="1"/>
              <p:nvPr/>
            </p:nvSpPr>
            <p:spPr>
              <a:xfrm>
                <a:off x="363121" y="1343022"/>
                <a:ext cx="11828879" cy="1124219"/>
              </a:xfrm>
              <a:prstGeom prst="rect">
                <a:avLst/>
              </a:prstGeom>
              <a:noFill/>
            </p:spPr>
            <p:txBody>
              <a:bodyPr wrap="none" rtlCol="0">
                <a:spAutoFit/>
              </a:bodyPr>
              <a:lstStyle/>
              <a:p>
                <a:pPr>
                  <a:lnSpc>
                    <a:spcPct val="110000"/>
                  </a:lnSpc>
                </a:pPr>
                <a:r>
                  <a:rPr kumimoji="1" lang="ja-JP" altLang="en-US" sz="200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The radio flux in the hot spots </a:t>
                </a:r>
                <a14:m>
                  <m:oMath xmlns:m="http://schemas.openxmlformats.org/officeDocument/2006/math">
                    <m:sSub>
                      <m:sSubPr>
                        <m:ctrlPr>
                          <a:rPr kumimoji="1" lang="en-US" altLang="ja-JP" sz="2000" i="1" smtClean="0">
                            <a:latin typeface="Cambria Math" panose="02040503050406030204" pitchFamily="18" charset="0"/>
                            <a:cs typeface="Arial" panose="020B0604020202020204" pitchFamily="34" charset="0"/>
                          </a:rPr>
                        </m:ctrlPr>
                      </m:sSubPr>
                      <m:e>
                        <m:r>
                          <a:rPr kumimoji="1" lang="en-US" altLang="ja-JP" sz="2000" b="0" i="1" smtClean="0">
                            <a:latin typeface="Cambria Math" panose="02040503050406030204" pitchFamily="18" charset="0"/>
                            <a:cs typeface="Arial" panose="020B0604020202020204" pitchFamily="34" charset="0"/>
                          </a:rPr>
                          <m:t>𝑓</m:t>
                        </m:r>
                      </m:e>
                      <m:sub>
                        <m:r>
                          <a:rPr kumimoji="1" lang="en-US" altLang="ja-JP" sz="2000" b="0" i="1" smtClean="0">
                            <a:latin typeface="Cambria Math" panose="02040503050406030204" pitchFamily="18" charset="0"/>
                            <a:cs typeface="Arial" panose="020B0604020202020204" pitchFamily="34" charset="0"/>
                          </a:rPr>
                          <m:t>𝐻𝑆</m:t>
                        </m:r>
                      </m:sub>
                    </m:sSub>
                  </m:oMath>
                </a14:m>
                <a:r>
                  <a:rPr kumimoji="1" lang="en-US" altLang="ja-JP" sz="2000" dirty="0">
                    <a:latin typeface="Arial" panose="020B0604020202020204" pitchFamily="34" charset="0"/>
                    <a:cs typeface="Arial" panose="020B0604020202020204" pitchFamily="34" charset="0"/>
                  </a:rPr>
                  <a:t> is expressed as </a:t>
                </a:r>
                <a14:m>
                  <m:oMath xmlns:m="http://schemas.openxmlformats.org/officeDocument/2006/math">
                    <m:sSub>
                      <m:sSubPr>
                        <m:ctrlPr>
                          <a:rPr lang="en-US" altLang="ja-JP" sz="2000" i="1">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cs typeface="Arial" panose="020B0604020202020204" pitchFamily="34" charset="0"/>
                          </a:rPr>
                          <m:t>𝑓</m:t>
                        </m:r>
                      </m:e>
                      <m:sub>
                        <m:r>
                          <m:rPr>
                            <m:sty m:val="p"/>
                          </m:rPr>
                          <a:rPr lang="en-US" altLang="ja-JP" sz="2000">
                            <a:latin typeface="Cambria Math" panose="02040503050406030204" pitchFamily="18" charset="0"/>
                            <a:cs typeface="Arial" panose="020B0604020202020204" pitchFamily="34" charset="0"/>
                          </a:rPr>
                          <m:t>HS</m:t>
                        </m:r>
                      </m:sub>
                    </m:sSub>
                    <m:r>
                      <a:rPr lang="en-US" altLang="ja-JP" sz="2000">
                        <a:latin typeface="Cambria Math" panose="02040503050406030204" pitchFamily="18" charset="0"/>
                        <a:ea typeface="Cambria Math" panose="02040503050406030204" pitchFamily="18" charset="0"/>
                        <a:cs typeface="Arial" panose="020B0604020202020204" pitchFamily="34" charset="0"/>
                      </a:rPr>
                      <m:t>∝</m:t>
                    </m:r>
                    <m:sSub>
                      <m:sSub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ea typeface="Cambria Math" panose="02040503050406030204" pitchFamily="18" charset="0"/>
                            <a:cs typeface="Arial" panose="020B0604020202020204" pitchFamily="34" charset="0"/>
                          </a:rPr>
                          <m:t>𝑈</m:t>
                        </m:r>
                      </m:e>
                      <m:sub>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e</m:t>
                        </m:r>
                        <m:r>
                          <a:rPr lang="en-US" altLang="ja-JP" sz="20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HS</m:t>
                        </m:r>
                      </m:sub>
                    </m:sSub>
                    <m:sSub>
                      <m:sSub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ea typeface="Cambria Math" panose="02040503050406030204" pitchFamily="18" charset="0"/>
                            <a:cs typeface="Arial" panose="020B0604020202020204" pitchFamily="34" charset="0"/>
                          </a:rPr>
                          <m:t>𝑈</m:t>
                        </m:r>
                      </m:e>
                      <m:sub>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B</m:t>
                        </m:r>
                        <m:r>
                          <a:rPr lang="en-US" altLang="ja-JP" sz="20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HS</m:t>
                        </m:r>
                      </m:sub>
                    </m:sSub>
                    <m:r>
                      <a:rPr lang="en-US" altLang="ja-JP" sz="2000" i="1">
                        <a:latin typeface="Cambria Math" panose="02040503050406030204" pitchFamily="18" charset="0"/>
                        <a:ea typeface="Cambria Math" panose="02040503050406030204" pitchFamily="18" charset="0"/>
                        <a:cs typeface="Arial" panose="020B0604020202020204" pitchFamily="34" charset="0"/>
                      </a:rPr>
                      <m:t>𝑘𝑉</m:t>
                    </m:r>
                  </m:oMath>
                </a14:m>
                <a:r>
                  <a:rPr kumimoji="1" lang="en-US" altLang="ja-JP" sz="2000" dirty="0">
                    <a:latin typeface="Arial" panose="020B0604020202020204" pitchFamily="34" charset="0"/>
                    <a:cs typeface="Arial" panose="020B0604020202020204" pitchFamily="34" charset="0"/>
                  </a:rPr>
                  <a:t>.</a:t>
                </a:r>
              </a:p>
              <a:p>
                <a:pPr>
                  <a:lnSpc>
                    <a:spcPct val="110000"/>
                  </a:lnSpc>
                </a:pPr>
                <a:r>
                  <a:rPr lang="ja-JP" altLang="en-US" sz="200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Assuming the radio emissions of hot spots is 10-100 times brighter than that of the average region of</a:t>
                </a:r>
              </a:p>
              <a:p>
                <a:pPr>
                  <a:lnSpc>
                    <a:spcPct val="110000"/>
                  </a:lnSpc>
                </a:pPr>
                <a:r>
                  <a:rPr lang="ja-JP" altLang="en-US" sz="200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the SNR, </a:t>
                </a:r>
                <a14:m>
                  <m:oMath xmlns:m="http://schemas.openxmlformats.org/officeDocument/2006/math">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𝑓</m:t>
                    </m:r>
                    <m:r>
                      <a:rPr lang="en-US" altLang="ja-JP" sz="2000">
                        <a:latin typeface="Cambria Math" panose="02040503050406030204" pitchFamily="18" charset="0"/>
                        <a:ea typeface="Cambria Math" panose="02040503050406030204" pitchFamily="18" charset="0"/>
                        <a:cs typeface="Arial" panose="020B0604020202020204" pitchFamily="34" charset="0"/>
                      </a:rPr>
                      <m:t>∝</m:t>
                    </m:r>
                    <m:sSub>
                      <m:sSub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ea typeface="Cambria Math" panose="02040503050406030204" pitchFamily="18" charset="0"/>
                            <a:cs typeface="Arial" panose="020B0604020202020204" pitchFamily="34" charset="0"/>
                          </a:rPr>
                          <m:t>𝑈</m:t>
                        </m:r>
                      </m:e>
                      <m:sub>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e</m:t>
                        </m:r>
                        <m:r>
                          <a:rPr lang="en-US" altLang="ja-JP" sz="20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HS</m:t>
                        </m:r>
                      </m:sub>
                    </m:sSub>
                    <m:sSub>
                      <m:sSubPr>
                        <m:ctrlPr>
                          <a:rPr lang="en-US" altLang="ja-JP" sz="2000" i="1">
                            <a:latin typeface="Cambria Math" panose="02040503050406030204" pitchFamily="18" charset="0"/>
                            <a:ea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ea typeface="Cambria Math" panose="02040503050406030204" pitchFamily="18" charset="0"/>
                            <a:cs typeface="Arial" panose="020B0604020202020204" pitchFamily="34" charset="0"/>
                          </a:rPr>
                          <m:t>𝑈</m:t>
                        </m:r>
                      </m:e>
                      <m:sub>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B</m:t>
                        </m:r>
                        <m:r>
                          <a:rPr lang="en-US" altLang="ja-JP" sz="200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000">
                            <a:latin typeface="Cambria Math" panose="02040503050406030204" pitchFamily="18" charset="0"/>
                            <a:ea typeface="Cambria Math" panose="02040503050406030204" pitchFamily="18" charset="0"/>
                            <a:cs typeface="Arial" panose="020B0604020202020204" pitchFamily="34" charset="0"/>
                          </a:rPr>
                          <m:t>HS</m:t>
                        </m:r>
                      </m:sub>
                    </m:sSub>
                    <m:d>
                      <m:dPr>
                        <m:ctrlPr>
                          <a:rPr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dPr>
                      <m:e>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1−</m:t>
                        </m:r>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𝑘</m:t>
                        </m:r>
                      </m:e>
                    </m:d>
                    <m:r>
                      <a:rPr lang="en-US" altLang="ja-JP" sz="2000" i="1">
                        <a:latin typeface="Cambria Math" panose="02040503050406030204" pitchFamily="18" charset="0"/>
                        <a:ea typeface="Cambria Math" panose="02040503050406030204" pitchFamily="18" charset="0"/>
                        <a:cs typeface="Arial" panose="020B0604020202020204" pitchFamily="34" charset="0"/>
                      </a:rPr>
                      <m:t>𝑉</m:t>
                    </m:r>
                  </m:oMath>
                </a14:m>
                <a:r>
                  <a:rPr kumimoji="1" lang="en-US" altLang="ja-JP" sz="2000" dirty="0">
                    <a:latin typeface="Arial" panose="020B0604020202020204" pitchFamily="34" charset="0"/>
                    <a:cs typeface="Arial" panose="020B0604020202020204" pitchFamily="34" charset="0"/>
                  </a:rPr>
                  <a:t>, we obtain </a:t>
                </a:r>
                <a14:m>
                  <m:oMath xmlns:m="http://schemas.openxmlformats.org/officeDocument/2006/math">
                    <m:f>
                      <m:fPr>
                        <m:type m:val="lin"/>
                        <m:ctrlPr>
                          <a:rPr kumimoji="1" lang="en-US" altLang="ja-JP" sz="2000" i="1" smtClean="0">
                            <a:latin typeface="Cambria Math" panose="02040503050406030204" pitchFamily="18" charset="0"/>
                            <a:cs typeface="Arial" panose="020B0604020202020204" pitchFamily="34" charset="0"/>
                          </a:rPr>
                        </m:ctrlPr>
                      </m:fPr>
                      <m:num>
                        <m:sSub>
                          <m:sSubPr>
                            <m:ctrlPr>
                              <a:rPr kumimoji="1" lang="en-US" altLang="ja-JP" sz="2000" i="1" smtClean="0">
                                <a:latin typeface="Cambria Math" panose="02040503050406030204" pitchFamily="18" charset="0"/>
                                <a:cs typeface="Arial" panose="020B0604020202020204" pitchFamily="34" charset="0"/>
                              </a:rPr>
                            </m:ctrlPr>
                          </m:sSubPr>
                          <m:e>
                            <m:r>
                              <a:rPr kumimoji="1" lang="en-US" altLang="ja-JP" sz="2000" b="0" i="1" smtClean="0">
                                <a:latin typeface="Cambria Math" panose="02040503050406030204" pitchFamily="18" charset="0"/>
                                <a:cs typeface="Arial" panose="020B0604020202020204" pitchFamily="34" charset="0"/>
                              </a:rPr>
                              <m:t>𝑓</m:t>
                            </m:r>
                          </m:e>
                          <m:sub>
                            <m:r>
                              <a:rPr kumimoji="1" lang="en-US" altLang="ja-JP" sz="2000" b="0" i="1" smtClean="0">
                                <a:latin typeface="Cambria Math" panose="02040503050406030204" pitchFamily="18" charset="0"/>
                                <a:cs typeface="Arial" panose="020B0604020202020204" pitchFamily="34" charset="0"/>
                              </a:rPr>
                              <m:t>𝐻𝑆</m:t>
                            </m:r>
                          </m:sub>
                        </m:sSub>
                      </m:num>
                      <m:den>
                        <m:r>
                          <a:rPr kumimoji="1" lang="en-US" altLang="ja-JP" sz="2000" b="0" i="1" smtClean="0">
                            <a:latin typeface="Cambria Math" panose="02040503050406030204" pitchFamily="18" charset="0"/>
                            <a:cs typeface="Arial" panose="020B0604020202020204" pitchFamily="34" charset="0"/>
                          </a:rPr>
                          <m:t>𝑓</m:t>
                        </m:r>
                      </m:den>
                    </m:f>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m:t>
                    </m:r>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𝑘</m:t>
                    </m:r>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sSupPr>
                      <m:e>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𝑎</m:t>
                        </m:r>
                      </m:e>
                      <m:sup>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3</m:t>
                        </m:r>
                      </m:sup>
                    </m:sSup>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~10</m:t>
                    </m:r>
                  </m:oMath>
                </a14:m>
                <a:r>
                  <a:rPr kumimoji="1" lang="en-US" altLang="ja-JP" sz="2000" dirty="0">
                    <a:latin typeface="Arial" panose="020B0604020202020204" pitchFamily="34" charset="0"/>
                    <a:cs typeface="Arial" panose="020B0604020202020204" pitchFamily="34" charset="0"/>
                  </a:rPr>
                  <a:t>-</a:t>
                </a:r>
                <a14:m>
                  <m:oMath xmlns:m="http://schemas.openxmlformats.org/officeDocument/2006/math">
                    <m:r>
                      <a:rPr kumimoji="1" lang="en-US" altLang="ja-JP" sz="2000" b="0" i="1" dirty="0" smtClean="0">
                        <a:latin typeface="Cambria Math" panose="02040503050406030204" pitchFamily="18" charset="0"/>
                        <a:cs typeface="Arial" panose="020B0604020202020204" pitchFamily="34" charset="0"/>
                      </a:rPr>
                      <m:t>100</m:t>
                    </m:r>
                  </m:oMath>
                </a14:m>
                <a:r>
                  <a:rPr kumimoji="1" lang="en-US" altLang="ja-JP" sz="2000" dirty="0">
                    <a:latin typeface="Arial" panose="020B0604020202020204" pitchFamily="34" charset="0"/>
                    <a:cs typeface="Arial" panose="020B0604020202020204" pitchFamily="34" charset="0"/>
                  </a:rPr>
                  <a:t>; thus, </a:t>
                </a:r>
                <a14:m>
                  <m:oMath xmlns:m="http://schemas.openxmlformats.org/officeDocument/2006/math">
                    <m:sSup>
                      <m:sSupPr>
                        <m:ctrlPr>
                          <a:rPr kumimoji="1" lang="en-US" altLang="ja-JP" sz="2000" i="1" smtClean="0">
                            <a:latin typeface="Cambria Math" panose="02040503050406030204" pitchFamily="18" charset="0"/>
                            <a:cs typeface="Arial" panose="020B0604020202020204" pitchFamily="34" charset="0"/>
                          </a:rPr>
                        </m:ctrlPr>
                      </m:sSupPr>
                      <m:e>
                        <m:r>
                          <a:rPr kumimoji="1" lang="en-US" altLang="ja-JP" sz="2000" b="0" i="1" smtClean="0">
                            <a:latin typeface="Cambria Math" panose="02040503050406030204" pitchFamily="18" charset="0"/>
                            <a:cs typeface="Arial" panose="020B0604020202020204" pitchFamily="34" charset="0"/>
                          </a:rPr>
                          <m:t>10</m:t>
                        </m:r>
                      </m:e>
                      <m:sup>
                        <m:r>
                          <a:rPr kumimoji="1" lang="en-US" altLang="ja-JP" sz="2000" b="0" i="1" smtClean="0">
                            <a:latin typeface="Cambria Math" panose="02040503050406030204" pitchFamily="18" charset="0"/>
                            <a:cs typeface="Arial" panose="020B0604020202020204" pitchFamily="34" charset="0"/>
                          </a:rPr>
                          <m:t>−5</m:t>
                        </m:r>
                      </m:sup>
                    </m:sSup>
                    <m:r>
                      <a:rPr kumimoji="1" lang="en-US" altLang="ja-JP" sz="2000" i="1" smtClean="0">
                        <a:latin typeface="Cambria Math" panose="02040503050406030204" pitchFamily="18" charset="0"/>
                        <a:ea typeface="Cambria Math" panose="02040503050406030204" pitchFamily="18" charset="0"/>
                        <a:cs typeface="Arial" panose="020B0604020202020204" pitchFamily="34" charset="0"/>
                      </a:rPr>
                      <m:t>≤</m:t>
                    </m:r>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𝑘</m:t>
                    </m:r>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sSupPr>
                      <m:e>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10</m:t>
                        </m:r>
                      </m:e>
                      <m:sup>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−4</m:t>
                        </m:r>
                      </m:sup>
                    </m:sSup>
                    <m:r>
                      <a:rPr kumimoji="1" lang="en-US" altLang="ja-JP" sz="2000" b="0" i="0" smtClean="0">
                        <a:latin typeface="Cambria Math" panose="02040503050406030204" pitchFamily="18" charset="0"/>
                        <a:ea typeface="Cambria Math" panose="02040503050406030204" pitchFamily="18" charset="0"/>
                        <a:cs typeface="Arial" panose="020B0604020202020204" pitchFamily="34" charset="0"/>
                      </a:rPr>
                      <m:t>.</m:t>
                    </m:r>
                  </m:oMath>
                </a14:m>
                <a:endParaRPr kumimoji="1" lang="en-US" altLang="ja-JP" sz="2000" dirty="0">
                  <a:latin typeface="Arial" panose="020B0604020202020204" pitchFamily="34" charset="0"/>
                  <a:cs typeface="Arial" panose="020B0604020202020204" pitchFamily="34" charset="0"/>
                </a:endParaRPr>
              </a:p>
            </p:txBody>
          </p:sp>
        </mc:Choice>
        <mc:Fallback xmlns="">
          <p:sp>
            <p:nvSpPr>
              <p:cNvPr id="8" name="テキスト ボックス 7">
                <a:extLst>
                  <a:ext uri="{FF2B5EF4-FFF2-40B4-BE49-F238E27FC236}">
                    <a16:creationId xmlns:a16="http://schemas.microsoft.com/office/drawing/2014/main" id="{2668CB82-F7FB-E2CC-00AA-A851CE947EE5}"/>
                  </a:ext>
                </a:extLst>
              </p:cNvPr>
              <p:cNvSpPr txBox="1">
                <a:spLocks noRot="1" noChangeAspect="1" noMove="1" noResize="1" noEditPoints="1" noAdjustHandles="1" noChangeArrowheads="1" noChangeShapeType="1" noTextEdit="1"/>
              </p:cNvSpPr>
              <p:nvPr/>
            </p:nvSpPr>
            <p:spPr>
              <a:xfrm>
                <a:off x="363121" y="1343022"/>
                <a:ext cx="11828879" cy="1124219"/>
              </a:xfrm>
              <a:prstGeom prst="rect">
                <a:avLst/>
              </a:prstGeom>
              <a:blipFill>
                <a:blip r:embed="rId3"/>
                <a:stretch>
                  <a:fillRect l="-536" b="-62222"/>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F89C3C75-1DEA-3EDA-A82C-DD90D6371F9A}"/>
              </a:ext>
            </a:extLst>
          </p:cNvPr>
          <p:cNvSpPr txBox="1"/>
          <p:nvPr/>
        </p:nvSpPr>
        <p:spPr>
          <a:xfrm>
            <a:off x="371061" y="3013630"/>
            <a:ext cx="11306300" cy="753924"/>
          </a:xfrm>
          <a:prstGeom prst="rect">
            <a:avLst/>
          </a:prstGeom>
          <a:noFill/>
        </p:spPr>
        <p:txBody>
          <a:bodyPr wrap="none" rtlCol="0">
            <a:spAutoFit/>
          </a:bodyPr>
          <a:lstStyle/>
          <a:p>
            <a:pPr algn="l">
              <a:lnSpc>
                <a:spcPct val="110000"/>
              </a:lnSpc>
            </a:pPr>
            <a:r>
              <a:rPr kumimoji="1" lang="ja-JP" altLang="en-US" sz="200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As for an electron population in the hot spots, we assumed a broken power </a:t>
            </a:r>
            <a:r>
              <a:rPr lang="en-US" altLang="ja-JP" sz="2000" dirty="0">
                <a:latin typeface="Arial" panose="020B0604020202020204" pitchFamily="34" charset="0"/>
                <a:cs typeface="Arial" panose="020B0604020202020204" pitchFamily="34" charset="0"/>
              </a:rPr>
              <a:t>l</a:t>
            </a:r>
            <a:r>
              <a:rPr kumimoji="1" lang="en-US" altLang="ja-JP" sz="2000" dirty="0">
                <a:latin typeface="Arial" panose="020B0604020202020204" pitchFamily="34" charset="0"/>
                <a:cs typeface="Arial" panose="020B0604020202020204" pitchFamily="34" charset="0"/>
              </a:rPr>
              <a:t>aw function with an </a:t>
            </a:r>
          </a:p>
          <a:p>
            <a:pPr algn="l">
              <a:lnSpc>
                <a:spcPct val="110000"/>
              </a:lnSpc>
            </a:pPr>
            <a:r>
              <a:rPr lang="ja-JP" altLang="en-US" sz="2000">
                <a:latin typeface="Arial" panose="020B0604020202020204" pitchFamily="34" charset="0"/>
                <a:cs typeface="Arial" panose="020B0604020202020204" pitchFamily="34" charset="0"/>
              </a:rPr>
              <a:t>　</a:t>
            </a:r>
            <a:r>
              <a:rPr kumimoji="1" lang="en-US" altLang="ja-JP" sz="2000" dirty="0">
                <a:latin typeface="Arial" panose="020B0604020202020204" pitchFamily="34" charset="0"/>
                <a:cs typeface="Arial" panose="020B0604020202020204" pitchFamily="34" charset="0"/>
              </a:rPr>
              <a:t>exponential cut-off, </a:t>
            </a:r>
            <a:endParaRPr kumimoji="1" lang="ja-JP" altLang="en-US" sz="2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685B55B6-6E39-4D09-AB6F-B3D6A5E69B16}"/>
                  </a:ext>
                </a:extLst>
              </p:cNvPr>
              <p:cNvSpPr txBox="1"/>
              <p:nvPr/>
            </p:nvSpPr>
            <p:spPr>
              <a:xfrm>
                <a:off x="3383091" y="3562558"/>
                <a:ext cx="4518737" cy="971676"/>
              </a:xfrm>
              <a:prstGeom prst="rect">
                <a:avLst/>
              </a:prstGeom>
              <a:noFill/>
            </p:spPr>
            <p:txBody>
              <a:bodyPr wrap="none" rtlCol="0">
                <a:spAutoFit/>
              </a:bodyPr>
              <a:lstStyle/>
              <a:p>
                <a:pPr>
                  <a:lnSpc>
                    <a:spcPct val="110000"/>
                  </a:lnSpc>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cs typeface="Arial" panose="020B0604020202020204" pitchFamily="34" charset="0"/>
                            </a:rPr>
                          </m:ctrlPr>
                        </m:sSubPr>
                        <m:e>
                          <m:r>
                            <a:rPr kumimoji="1" lang="en-US" altLang="ja-JP" sz="2000" b="0" i="1" smtClean="0">
                              <a:latin typeface="Cambria Math" panose="02040503050406030204" pitchFamily="18" charset="0"/>
                              <a:cs typeface="Arial" panose="020B0604020202020204" pitchFamily="34" charset="0"/>
                            </a:rPr>
                            <m:t>𝑁</m:t>
                          </m:r>
                        </m:e>
                        <m:sub>
                          <m:r>
                            <a:rPr kumimoji="1" lang="en-US" altLang="ja-JP" sz="2000" b="0" i="1" smtClean="0">
                              <a:latin typeface="Cambria Math" panose="02040503050406030204" pitchFamily="18" charset="0"/>
                              <a:cs typeface="Arial" panose="020B0604020202020204" pitchFamily="34" charset="0"/>
                            </a:rPr>
                            <m:t>𝑒</m:t>
                          </m:r>
                        </m:sub>
                      </m:sSub>
                      <m:d>
                        <m:dPr>
                          <m:ctrlPr>
                            <a:rPr kumimoji="1" lang="en-US" altLang="ja-JP" sz="2000" b="0" i="1" smtClean="0">
                              <a:latin typeface="Cambria Math" panose="02040503050406030204" pitchFamily="18" charset="0"/>
                              <a:cs typeface="Arial" panose="020B0604020202020204" pitchFamily="34" charset="0"/>
                            </a:rPr>
                          </m:ctrlPr>
                        </m:dPr>
                        <m:e>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𝛾</m:t>
                          </m:r>
                        </m:e>
                      </m:d>
                      <m:r>
                        <a:rPr kumimoji="1" lang="en-US" altLang="ja-JP" sz="2000" b="0" i="1" smtClean="0">
                          <a:latin typeface="Cambria Math" panose="02040503050406030204" pitchFamily="18" charset="0"/>
                          <a:cs typeface="Arial" panose="020B0604020202020204" pitchFamily="34" charset="0"/>
                        </a:rPr>
                        <m:t>=</m:t>
                      </m:r>
                      <m:d>
                        <m:dPr>
                          <m:begChr m:val="{"/>
                          <m:endChr m:val=""/>
                          <m:ctrlPr>
                            <a:rPr kumimoji="1" lang="en-US" altLang="ja-JP" sz="2000" b="0" i="1" smtClean="0">
                              <a:latin typeface="Cambria Math" panose="02040503050406030204" pitchFamily="18" charset="0"/>
                              <a:cs typeface="Arial" panose="020B0604020202020204" pitchFamily="34" charset="0"/>
                            </a:rPr>
                          </m:ctrlPr>
                        </m:dPr>
                        <m:e>
                          <m:eqArr>
                            <m:eqArrPr>
                              <m:ctrlPr>
                                <a:rPr kumimoji="1" lang="en-US" altLang="ja-JP" sz="2000" b="0" i="1" smtClean="0">
                                  <a:latin typeface="Cambria Math" panose="02040503050406030204" pitchFamily="18" charset="0"/>
                                  <a:cs typeface="Arial" panose="020B0604020202020204" pitchFamily="34" charset="0"/>
                                </a:rPr>
                              </m:ctrlPr>
                            </m:eqArrPr>
                            <m:e>
                              <m:sSub>
                                <m:sSubPr>
                                  <m:ctrlPr>
                                    <a:rPr lang="en-US" altLang="ja-JP" sz="2000" i="1">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cs typeface="Arial" panose="020B0604020202020204" pitchFamily="34" charset="0"/>
                                    </a:rPr>
                                    <m:t>𝑁</m:t>
                                  </m:r>
                                </m:e>
                                <m:sub>
                                  <m:r>
                                    <a:rPr lang="en-US" altLang="ja-JP" sz="2000" i="1">
                                      <a:latin typeface="Cambria Math" panose="02040503050406030204" pitchFamily="18" charset="0"/>
                                      <a:cs typeface="Arial" panose="020B0604020202020204" pitchFamily="34" charset="0"/>
                                    </a:rPr>
                                    <m:t>0</m:t>
                                  </m:r>
                                </m:sub>
                              </m:sSub>
                              <m:sSup>
                                <m:sSupPr>
                                  <m:ctrlPr>
                                    <a:rPr lang="en-US" altLang="ja-JP" sz="2000" i="1">
                                      <a:latin typeface="Cambria Math" panose="02040503050406030204" pitchFamily="18" charset="0"/>
                                      <a:cs typeface="Arial" panose="020B0604020202020204" pitchFamily="34" charset="0"/>
                                    </a:rPr>
                                  </m:ctrlPr>
                                </m:sSupPr>
                                <m:e>
                                  <m:r>
                                    <a:rPr lang="en-US" altLang="ja-JP" sz="2000" i="1">
                                      <a:latin typeface="Cambria Math" panose="02040503050406030204" pitchFamily="18" charset="0"/>
                                      <a:ea typeface="Cambria Math" panose="02040503050406030204" pitchFamily="18" charset="0"/>
                                      <a:cs typeface="Arial" panose="020B0604020202020204" pitchFamily="34" charset="0"/>
                                    </a:rPr>
                                    <m:t>𝛾</m:t>
                                  </m:r>
                                </m:e>
                                <m:sup>
                                  <m:r>
                                    <a:rPr lang="en-US" altLang="ja-JP" sz="2000" i="1">
                                      <a:latin typeface="Cambria Math" panose="02040503050406030204" pitchFamily="18" charset="0"/>
                                      <a:cs typeface="Arial" panose="020B0604020202020204" pitchFamily="34" charset="0"/>
                                    </a:rPr>
                                    <m:t>−</m:t>
                                  </m:r>
                                  <m:r>
                                    <a:rPr lang="en-US" altLang="ja-JP" sz="2000" i="1">
                                      <a:latin typeface="Cambria Math" panose="02040503050406030204" pitchFamily="18" charset="0"/>
                                      <a:cs typeface="Arial" panose="020B0604020202020204" pitchFamily="34" charset="0"/>
                                    </a:rPr>
                                    <m:t>𝑠</m:t>
                                  </m:r>
                                </m:sup>
                              </m:sSup>
                              <m:r>
                                <m:rPr>
                                  <m:sty m:val="p"/>
                                </m:rPr>
                                <a:rPr lang="en-US" altLang="ja-JP" sz="2000">
                                  <a:latin typeface="Cambria Math" panose="02040503050406030204" pitchFamily="18" charset="0"/>
                                  <a:cs typeface="Arial" panose="020B0604020202020204" pitchFamily="34" charset="0"/>
                                </a:rPr>
                                <m:t>exp</m:t>
                              </m:r>
                              <m:r>
                                <a:rPr lang="en-US" altLang="ja-JP" sz="2000" i="1">
                                  <a:latin typeface="Cambria Math" panose="02040503050406030204" pitchFamily="18" charset="0"/>
                                  <a:cs typeface="Arial" panose="020B0604020202020204" pitchFamily="34" charset="0"/>
                                </a:rPr>
                                <m:t>⁡(−</m:t>
                              </m:r>
                              <m:f>
                                <m:fPr>
                                  <m:type m:val="lin"/>
                                  <m:ctrlPr>
                                    <a:rPr lang="en-US" altLang="ja-JP" sz="2000" i="1">
                                      <a:latin typeface="Cambria Math" panose="02040503050406030204" pitchFamily="18" charset="0"/>
                                      <a:cs typeface="Arial" panose="020B0604020202020204" pitchFamily="34" charset="0"/>
                                    </a:rPr>
                                  </m:ctrlPr>
                                </m:fPr>
                                <m:num>
                                  <m:r>
                                    <a:rPr lang="en-US" altLang="ja-JP" sz="2000" i="1">
                                      <a:latin typeface="Cambria Math" panose="02040503050406030204" pitchFamily="18" charset="0"/>
                                      <a:ea typeface="Cambria Math" panose="02040503050406030204" pitchFamily="18" charset="0"/>
                                      <a:cs typeface="Arial" panose="020B0604020202020204" pitchFamily="34" charset="0"/>
                                    </a:rPr>
                                    <m:t>𝛾</m:t>
                                  </m:r>
                                </m:num>
                                <m:den>
                                  <m:sSub>
                                    <m:sSubPr>
                                      <m:ctrlPr>
                                        <a:rPr lang="en-US" altLang="ja-JP" sz="2000" i="1">
                                          <a:latin typeface="Cambria Math" panose="02040503050406030204" pitchFamily="18" charset="0"/>
                                          <a:cs typeface="Arial" panose="020B0604020202020204" pitchFamily="34" charset="0"/>
                                        </a:rPr>
                                      </m:ctrlPr>
                                    </m:sSubPr>
                                    <m:e>
                                      <m:r>
                                        <a:rPr lang="en-US" altLang="ja-JP" sz="2000" i="1" smtClean="0">
                                          <a:latin typeface="Cambria Math" panose="02040503050406030204" pitchFamily="18" charset="0"/>
                                          <a:ea typeface="Cambria Math" panose="02040503050406030204" pitchFamily="18" charset="0"/>
                                          <a:cs typeface="Arial" panose="020B0604020202020204" pitchFamily="34" charset="0"/>
                                        </a:rPr>
                                        <m:t>𝛾</m:t>
                                      </m:r>
                                    </m:e>
                                    <m:sub>
                                      <m:r>
                                        <m:rPr>
                                          <m:sty m:val="p"/>
                                        </m:rPr>
                                        <a:rPr lang="en-US" altLang="ja-JP" sz="2000" i="0">
                                          <a:latin typeface="Cambria Math" panose="02040503050406030204" pitchFamily="18" charset="0"/>
                                          <a:cs typeface="Arial" panose="020B0604020202020204" pitchFamily="34" charset="0"/>
                                        </a:rPr>
                                        <m:t>max</m:t>
                                      </m:r>
                                    </m:sub>
                                  </m:sSub>
                                </m:den>
                              </m:f>
                              <m:r>
                                <a:rPr lang="en-US" altLang="ja-JP" sz="2000" i="1">
                                  <a:latin typeface="Cambria Math" panose="02040503050406030204" pitchFamily="18" charset="0"/>
                                  <a:cs typeface="Arial" panose="020B0604020202020204" pitchFamily="34" charset="0"/>
                                </a:rPr>
                                <m:t>)</m:t>
                              </m:r>
                            </m:e>
                            <m:e>
                              <m:sSub>
                                <m:sSubPr>
                                  <m:ctrlPr>
                                    <a:rPr lang="en-US" altLang="ja-JP" sz="2000" i="1">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cs typeface="Arial" panose="020B0604020202020204" pitchFamily="34" charset="0"/>
                                    </a:rPr>
                                    <m:t>𝑁</m:t>
                                  </m:r>
                                </m:e>
                                <m:sub>
                                  <m:r>
                                    <a:rPr lang="en-US" altLang="ja-JP" sz="2000" i="1">
                                      <a:latin typeface="Cambria Math" panose="02040503050406030204" pitchFamily="18" charset="0"/>
                                      <a:cs typeface="Arial" panose="020B0604020202020204" pitchFamily="34" charset="0"/>
                                    </a:rPr>
                                    <m:t>0</m:t>
                                  </m:r>
                                </m:sub>
                              </m:sSub>
                              <m:sSup>
                                <m:sSupPr>
                                  <m:ctrlPr>
                                    <a:rPr lang="en-US" altLang="ja-JP" sz="2000" i="1">
                                      <a:latin typeface="Cambria Math" panose="02040503050406030204" pitchFamily="18" charset="0"/>
                                      <a:cs typeface="Arial" panose="020B0604020202020204" pitchFamily="34" charset="0"/>
                                    </a:rPr>
                                  </m:ctrlPr>
                                </m:sSupPr>
                                <m:e>
                                  <m:sSubSup>
                                    <m:sSubSupPr>
                                      <m:ctrlPr>
                                        <a:rPr lang="en-US" altLang="ja-JP" sz="2000" i="1" smtClean="0">
                                          <a:latin typeface="Cambria Math" panose="02040503050406030204" pitchFamily="18" charset="0"/>
                                          <a:cs typeface="Arial" panose="020B0604020202020204" pitchFamily="34" charset="0"/>
                                        </a:rPr>
                                      </m:ctrlPr>
                                    </m:sSubSupPr>
                                    <m:e>
                                      <m:r>
                                        <a:rPr lang="en-US" altLang="ja-JP" sz="2000" i="1" smtClean="0">
                                          <a:latin typeface="Cambria Math" panose="02040503050406030204" pitchFamily="18" charset="0"/>
                                          <a:ea typeface="Cambria Math" panose="02040503050406030204" pitchFamily="18" charset="0"/>
                                          <a:cs typeface="Arial" panose="020B0604020202020204" pitchFamily="34" charset="0"/>
                                        </a:rPr>
                                        <m:t>𝛾</m:t>
                                      </m:r>
                                    </m:e>
                                    <m:sub>
                                      <m:r>
                                        <m:rPr>
                                          <m:sty m:val="p"/>
                                        </m:rPr>
                                        <a:rPr lang="en-US" altLang="ja-JP" sz="2000" b="0" i="0" smtClean="0">
                                          <a:latin typeface="Cambria Math" panose="02040503050406030204" pitchFamily="18" charset="0"/>
                                        </a:rPr>
                                        <m:t>brk</m:t>
                                      </m:r>
                                    </m:sub>
                                    <m:sup/>
                                  </m:sSubSup>
                                  <m:r>
                                    <a:rPr lang="en-US" altLang="ja-JP" sz="2000" i="1">
                                      <a:latin typeface="Cambria Math" panose="02040503050406030204" pitchFamily="18" charset="0"/>
                                      <a:ea typeface="Cambria Math" panose="02040503050406030204" pitchFamily="18" charset="0"/>
                                      <a:cs typeface="Arial" panose="020B0604020202020204" pitchFamily="34" charset="0"/>
                                    </a:rPr>
                                    <m:t>𝛾</m:t>
                                  </m:r>
                                </m:e>
                                <m:sup>
                                  <m:r>
                                    <a:rPr lang="en-US" altLang="ja-JP" sz="2000" i="1">
                                      <a:latin typeface="Cambria Math" panose="02040503050406030204" pitchFamily="18" charset="0"/>
                                      <a:cs typeface="Arial" panose="020B0604020202020204" pitchFamily="34" charset="0"/>
                                    </a:rPr>
                                    <m:t>−</m:t>
                                  </m:r>
                                  <m:r>
                                    <a:rPr lang="en-US" altLang="ja-JP" sz="2000" b="0" i="1" smtClean="0">
                                      <a:latin typeface="Cambria Math" panose="02040503050406030204" pitchFamily="18" charset="0"/>
                                      <a:cs typeface="Arial" panose="020B0604020202020204" pitchFamily="34" charset="0"/>
                                    </a:rPr>
                                    <m:t>(</m:t>
                                  </m:r>
                                  <m:r>
                                    <a:rPr lang="en-US" altLang="ja-JP" sz="2000" i="1">
                                      <a:latin typeface="Cambria Math" panose="02040503050406030204" pitchFamily="18" charset="0"/>
                                      <a:cs typeface="Arial" panose="020B0604020202020204" pitchFamily="34" charset="0"/>
                                    </a:rPr>
                                    <m:t>𝑠</m:t>
                                  </m:r>
                                  <m:r>
                                    <a:rPr lang="en-US" altLang="ja-JP" sz="2000" b="0" i="1" smtClean="0">
                                      <a:latin typeface="Cambria Math" panose="02040503050406030204" pitchFamily="18" charset="0"/>
                                      <a:cs typeface="Arial" panose="020B0604020202020204" pitchFamily="34" charset="0"/>
                                    </a:rPr>
                                    <m:t>+1)</m:t>
                                  </m:r>
                                </m:sup>
                              </m:sSup>
                              <m:func>
                                <m:funcPr>
                                  <m:ctrlPr>
                                    <a:rPr lang="en-US" altLang="ja-JP" sz="2000" i="1">
                                      <a:latin typeface="Cambria Math" panose="02040503050406030204" pitchFamily="18" charset="0"/>
                                      <a:cs typeface="Arial" panose="020B0604020202020204" pitchFamily="34" charset="0"/>
                                    </a:rPr>
                                  </m:ctrlPr>
                                </m:funcPr>
                                <m:fName>
                                  <m:r>
                                    <m:rPr>
                                      <m:sty m:val="p"/>
                                    </m:rPr>
                                    <a:rPr lang="en-US" altLang="ja-JP" sz="2000">
                                      <a:latin typeface="Cambria Math" panose="02040503050406030204" pitchFamily="18" charset="0"/>
                                      <a:cs typeface="Arial" panose="020B0604020202020204" pitchFamily="34" charset="0"/>
                                    </a:rPr>
                                    <m:t>exp</m:t>
                                  </m:r>
                                </m:fName>
                                <m:e>
                                  <m:d>
                                    <m:dPr>
                                      <m:ctrlPr>
                                        <a:rPr lang="en-US" altLang="ja-JP" sz="2000" i="1">
                                          <a:latin typeface="Cambria Math" panose="02040503050406030204" pitchFamily="18" charset="0"/>
                                          <a:cs typeface="Arial" panose="020B0604020202020204" pitchFamily="34" charset="0"/>
                                        </a:rPr>
                                      </m:ctrlPr>
                                    </m:dPr>
                                    <m:e>
                                      <m:r>
                                        <a:rPr lang="en-US" altLang="ja-JP" sz="2000" i="1">
                                          <a:latin typeface="Cambria Math" panose="02040503050406030204" pitchFamily="18" charset="0"/>
                                          <a:cs typeface="Arial" panose="020B0604020202020204" pitchFamily="34" charset="0"/>
                                        </a:rPr>
                                        <m:t>−</m:t>
                                      </m:r>
                                      <m:f>
                                        <m:fPr>
                                          <m:type m:val="lin"/>
                                          <m:ctrlPr>
                                            <a:rPr lang="en-US" altLang="ja-JP" sz="2000" i="1">
                                              <a:latin typeface="Cambria Math" panose="02040503050406030204" pitchFamily="18" charset="0"/>
                                              <a:cs typeface="Arial" panose="020B0604020202020204" pitchFamily="34" charset="0"/>
                                            </a:rPr>
                                          </m:ctrlPr>
                                        </m:fPr>
                                        <m:num>
                                          <m:r>
                                            <a:rPr lang="en-US" altLang="ja-JP" sz="2000" i="1">
                                              <a:latin typeface="Cambria Math" panose="02040503050406030204" pitchFamily="18" charset="0"/>
                                              <a:ea typeface="Cambria Math" panose="02040503050406030204" pitchFamily="18" charset="0"/>
                                              <a:cs typeface="Arial" panose="020B0604020202020204" pitchFamily="34" charset="0"/>
                                            </a:rPr>
                                            <m:t>𝛾</m:t>
                                          </m:r>
                                        </m:num>
                                        <m:den>
                                          <m:sSub>
                                            <m:sSubPr>
                                              <m:ctrlPr>
                                                <a:rPr lang="en-US" altLang="ja-JP" sz="2000" i="1">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ea typeface="Cambria Math" panose="02040503050406030204" pitchFamily="18" charset="0"/>
                                                  <a:cs typeface="Arial" panose="020B0604020202020204" pitchFamily="34" charset="0"/>
                                                </a:rPr>
                                                <m:t>𝛾</m:t>
                                              </m:r>
                                            </m:e>
                                            <m:sub>
                                              <m:r>
                                                <m:rPr>
                                                  <m:sty m:val="p"/>
                                                </m:rPr>
                                                <a:rPr lang="en-US" altLang="ja-JP" sz="2000">
                                                  <a:latin typeface="Cambria Math" panose="02040503050406030204" pitchFamily="18" charset="0"/>
                                                  <a:cs typeface="Arial" panose="020B0604020202020204" pitchFamily="34" charset="0"/>
                                                </a:rPr>
                                                <m:t>max</m:t>
                                              </m:r>
                                            </m:sub>
                                          </m:sSub>
                                        </m:den>
                                      </m:f>
                                    </m:e>
                                  </m:d>
                                </m:e>
                              </m:func>
                            </m:e>
                          </m:eqArr>
                        </m:e>
                      </m:d>
                    </m:oMath>
                  </m:oMathPara>
                </a14:m>
                <a:endParaRPr kumimoji="1" lang="ja-JP" altLang="en-US" sz="2000">
                  <a:latin typeface="Arial" panose="020B0604020202020204" pitchFamily="34" charset="0"/>
                  <a:cs typeface="Arial" panose="020B0604020202020204" pitchFamily="34" charset="0"/>
                </a:endParaRPr>
              </a:p>
            </p:txBody>
          </p:sp>
        </mc:Choice>
        <mc:Fallback xmlns="">
          <p:sp>
            <p:nvSpPr>
              <p:cNvPr id="11" name="テキスト ボックス 10">
                <a:extLst>
                  <a:ext uri="{FF2B5EF4-FFF2-40B4-BE49-F238E27FC236}">
                    <a16:creationId xmlns:a16="http://schemas.microsoft.com/office/drawing/2014/main" id="{685B55B6-6E39-4D09-AB6F-B3D6A5E69B16}"/>
                  </a:ext>
                </a:extLst>
              </p:cNvPr>
              <p:cNvSpPr txBox="1">
                <a:spLocks noRot="1" noChangeAspect="1" noMove="1" noResize="1" noEditPoints="1" noAdjustHandles="1" noChangeArrowheads="1" noChangeShapeType="1" noTextEdit="1"/>
              </p:cNvSpPr>
              <p:nvPr/>
            </p:nvSpPr>
            <p:spPr>
              <a:xfrm>
                <a:off x="3383091" y="3562558"/>
                <a:ext cx="4518737" cy="971676"/>
              </a:xfrm>
              <a:prstGeom prst="rect">
                <a:avLst/>
              </a:prstGeom>
              <a:blipFill>
                <a:blip r:embed="rId4"/>
                <a:stretch>
                  <a:fillRect l="-8683" t="-171795" b="-2602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744D06A1-5BBC-DD35-F6A9-C0632FC42C30}"/>
                  </a:ext>
                </a:extLst>
              </p:cNvPr>
              <p:cNvSpPr txBox="1"/>
              <p:nvPr/>
            </p:nvSpPr>
            <p:spPr>
              <a:xfrm>
                <a:off x="8059689" y="3665342"/>
                <a:ext cx="1941557" cy="383054"/>
              </a:xfrm>
              <a:prstGeom prst="rect">
                <a:avLst/>
              </a:prstGeom>
              <a:noFill/>
            </p:spPr>
            <p:txBody>
              <a:bodyPr wrap="none" rtlCol="0">
                <a:spAutoFit/>
              </a:bodyPr>
              <a:lstStyle/>
              <a:p>
                <a:pPr>
                  <a:lnSpc>
                    <a:spcPct val="110000"/>
                  </a:lnSpc>
                </a:pPr>
                <a:r>
                  <a:rPr kumimoji="1" lang="en-US" altLang="ja-JP" dirty="0">
                    <a:ea typeface="Cambria Math" panose="02040503050406030204" pitchFamily="18" charset="0"/>
                    <a:cs typeface="Arial" panose="020B0604020202020204" pitchFamily="34" charset="0"/>
                  </a:rPr>
                  <a:t>(</a:t>
                </a:r>
                <a14:m>
                  <m:oMath xmlns:m="http://schemas.openxmlformats.org/officeDocument/2006/math">
                    <m:sSub>
                      <m:sSubPr>
                        <m:ctrlPr>
                          <a:rPr kumimoji="1" lang="en-US" altLang="ja-JP" i="1" smtClean="0">
                            <a:latin typeface="Cambria Math" panose="02040503050406030204" pitchFamily="18" charset="0"/>
                            <a:ea typeface="Cambria Math" panose="02040503050406030204" pitchFamily="18" charset="0"/>
                            <a:cs typeface="Arial" panose="020B0604020202020204" pitchFamily="34" charset="0"/>
                          </a:rPr>
                        </m:ctrlPr>
                      </m:sSubPr>
                      <m:e>
                        <m:r>
                          <a:rPr kumimoji="1" lang="en-US" altLang="ja-JP" i="1" smtClean="0">
                            <a:latin typeface="Cambria Math" panose="02040503050406030204" pitchFamily="18" charset="0"/>
                            <a:ea typeface="Cambria Math" panose="02040503050406030204" pitchFamily="18" charset="0"/>
                            <a:cs typeface="Arial" panose="020B0604020202020204" pitchFamily="34" charset="0"/>
                          </a:rPr>
                          <m:t>𝛾</m:t>
                        </m:r>
                      </m:e>
                      <m:sub>
                        <m:r>
                          <a:rPr kumimoji="1" lang="en-US" altLang="ja-JP" b="0" i="1" smtClean="0">
                            <a:latin typeface="Cambria Math" panose="02040503050406030204" pitchFamily="18" charset="0"/>
                            <a:ea typeface="Cambria Math" panose="02040503050406030204" pitchFamily="18" charset="0"/>
                            <a:cs typeface="Arial" panose="020B0604020202020204" pitchFamily="34" charset="0"/>
                          </a:rPr>
                          <m:t>𝑚𝑖𝑛</m:t>
                        </m:r>
                      </m:sub>
                    </m:sSub>
                    <m:r>
                      <a:rPr kumimoji="1" lang="en-US" altLang="ja-JP" i="1" smtClean="0">
                        <a:latin typeface="Cambria Math" panose="02040503050406030204" pitchFamily="18" charset="0"/>
                        <a:ea typeface="Cambria Math" panose="02040503050406030204" pitchFamily="18" charset="0"/>
                        <a:cs typeface="Arial" panose="020B0604020202020204" pitchFamily="34" charset="0"/>
                      </a:rPr>
                      <m:t>&lt;</m:t>
                    </m:r>
                    <m:r>
                      <a:rPr kumimoji="1" lang="en-US" altLang="ja-JP" i="1" smtClean="0">
                        <a:latin typeface="Cambria Math" panose="02040503050406030204" pitchFamily="18" charset="0"/>
                        <a:ea typeface="Cambria Math" panose="02040503050406030204" pitchFamily="18" charset="0"/>
                        <a:cs typeface="Arial" panose="020B0604020202020204" pitchFamily="34" charset="0"/>
                      </a:rPr>
                      <m:t>𝛾</m:t>
                    </m:r>
                    <m:r>
                      <a:rPr kumimoji="1" lang="en-US" altLang="ja-JP" i="1" smtClean="0">
                        <a:latin typeface="Cambria Math" panose="02040503050406030204" pitchFamily="18" charset="0"/>
                        <a:ea typeface="Cambria Math" panose="02040503050406030204" pitchFamily="18" charset="0"/>
                        <a:cs typeface="Arial" panose="020B0604020202020204" pitchFamily="34" charset="0"/>
                      </a:rPr>
                      <m:t>&lt;</m:t>
                    </m:r>
                    <m:sSub>
                      <m:sSubPr>
                        <m:ctrlPr>
                          <a:rPr lang="en-US" altLang="ja-JP" i="1">
                            <a:latin typeface="Cambria Math" panose="02040503050406030204" pitchFamily="18" charset="0"/>
                            <a:cs typeface="Arial" panose="020B0604020202020204" pitchFamily="34" charset="0"/>
                          </a:rPr>
                        </m:ctrlPr>
                      </m:sSubPr>
                      <m:e>
                        <m:r>
                          <a:rPr lang="en-US" altLang="ja-JP" i="1">
                            <a:latin typeface="Cambria Math" panose="02040503050406030204" pitchFamily="18" charset="0"/>
                            <a:ea typeface="Cambria Math" panose="02040503050406030204" pitchFamily="18" charset="0"/>
                            <a:cs typeface="Arial" panose="020B0604020202020204" pitchFamily="34" charset="0"/>
                          </a:rPr>
                          <m:t>𝛾</m:t>
                        </m:r>
                      </m:e>
                      <m:sub>
                        <m:r>
                          <m:rPr>
                            <m:sty m:val="p"/>
                          </m:rPr>
                          <a:rPr lang="en-US" altLang="ja-JP" b="0" i="0" smtClean="0">
                            <a:latin typeface="Cambria Math" panose="02040503050406030204" pitchFamily="18" charset="0"/>
                            <a:ea typeface="Cambria Math" panose="02040503050406030204" pitchFamily="18" charset="0"/>
                            <a:cs typeface="Arial" panose="020B0604020202020204" pitchFamily="34" charset="0"/>
                          </a:rPr>
                          <m:t>brk</m:t>
                        </m:r>
                      </m:sub>
                    </m:sSub>
                  </m:oMath>
                </a14:m>
                <a:r>
                  <a:rPr kumimoji="1" lang="en-US" altLang="ja-JP" dirty="0">
                    <a:latin typeface="Arial" panose="020B0604020202020204" pitchFamily="34" charset="0"/>
                    <a:cs typeface="Arial" panose="020B0604020202020204" pitchFamily="34" charset="0"/>
                  </a:rPr>
                  <a:t>)</a:t>
                </a:r>
                <a:endParaRPr kumimoji="1" lang="ja-JP" altLang="en-US">
                  <a:latin typeface="Arial" panose="020B0604020202020204" pitchFamily="34" charset="0"/>
                  <a:cs typeface="Arial" panose="020B0604020202020204" pitchFamily="34" charset="0"/>
                </a:endParaRPr>
              </a:p>
            </p:txBody>
          </p:sp>
        </mc:Choice>
        <mc:Fallback xmlns="">
          <p:sp>
            <p:nvSpPr>
              <p:cNvPr id="12" name="テキスト ボックス 11">
                <a:extLst>
                  <a:ext uri="{FF2B5EF4-FFF2-40B4-BE49-F238E27FC236}">
                    <a16:creationId xmlns:a16="http://schemas.microsoft.com/office/drawing/2014/main" id="{744D06A1-5BBC-DD35-F6A9-C0632FC42C30}"/>
                  </a:ext>
                </a:extLst>
              </p:cNvPr>
              <p:cNvSpPr txBox="1">
                <a:spLocks noRot="1" noChangeAspect="1" noMove="1" noResize="1" noEditPoints="1" noAdjustHandles="1" noChangeArrowheads="1" noChangeShapeType="1" noTextEdit="1"/>
              </p:cNvSpPr>
              <p:nvPr/>
            </p:nvSpPr>
            <p:spPr>
              <a:xfrm>
                <a:off x="8059689" y="3665342"/>
                <a:ext cx="1941557" cy="383054"/>
              </a:xfrm>
              <a:prstGeom prst="rect">
                <a:avLst/>
              </a:prstGeom>
              <a:blipFill>
                <a:blip r:embed="rId5"/>
                <a:stretch>
                  <a:fillRect l="-2597" t="-6452" r="-1948" b="-2580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A1E1785A-B2B9-6953-685C-BFDF076AC859}"/>
                  </a:ext>
                </a:extLst>
              </p:cNvPr>
              <p:cNvSpPr txBox="1"/>
              <p:nvPr/>
            </p:nvSpPr>
            <p:spPr>
              <a:xfrm>
                <a:off x="8059689" y="4096229"/>
                <a:ext cx="1991571" cy="383054"/>
              </a:xfrm>
              <a:prstGeom prst="rect">
                <a:avLst/>
              </a:prstGeom>
              <a:noFill/>
            </p:spPr>
            <p:txBody>
              <a:bodyPr wrap="none" rtlCol="0">
                <a:spAutoFit/>
              </a:bodyPr>
              <a:lstStyle/>
              <a:p>
                <a:pPr>
                  <a:lnSpc>
                    <a:spcPct val="110000"/>
                  </a:lnSpc>
                </a:pPr>
                <a:r>
                  <a:rPr lang="en-US" altLang="ja-JP" dirty="0">
                    <a:cs typeface="Arial" panose="020B0604020202020204" pitchFamily="34" charset="0"/>
                  </a:rPr>
                  <a:t>(</a:t>
                </a:r>
                <a14:m>
                  <m:oMath xmlns:m="http://schemas.openxmlformats.org/officeDocument/2006/math">
                    <m:sSub>
                      <m:sSubPr>
                        <m:ctrlPr>
                          <a:rPr lang="en-US" altLang="ja-JP" i="1">
                            <a:latin typeface="Cambria Math" panose="02040503050406030204" pitchFamily="18" charset="0"/>
                            <a:cs typeface="Arial" panose="020B0604020202020204" pitchFamily="34" charset="0"/>
                          </a:rPr>
                        </m:ctrlPr>
                      </m:sSubPr>
                      <m:e>
                        <m:r>
                          <a:rPr lang="en-US" altLang="ja-JP" i="1">
                            <a:latin typeface="Cambria Math" panose="02040503050406030204" pitchFamily="18" charset="0"/>
                            <a:ea typeface="Cambria Math" panose="02040503050406030204" pitchFamily="18" charset="0"/>
                            <a:cs typeface="Arial" panose="020B0604020202020204" pitchFamily="34" charset="0"/>
                          </a:rPr>
                          <m:t>𝛾</m:t>
                        </m:r>
                      </m:e>
                      <m:sub>
                        <m:r>
                          <m:rPr>
                            <m:sty m:val="p"/>
                          </m:rPr>
                          <a:rPr lang="en-US" altLang="ja-JP">
                            <a:latin typeface="Cambria Math" panose="02040503050406030204" pitchFamily="18" charset="0"/>
                            <a:ea typeface="Cambria Math" panose="02040503050406030204" pitchFamily="18" charset="0"/>
                            <a:cs typeface="Arial" panose="020B0604020202020204" pitchFamily="34" charset="0"/>
                          </a:rPr>
                          <m:t>brk</m:t>
                        </m:r>
                      </m:sub>
                    </m:sSub>
                    <m:r>
                      <a:rPr lang="en-US" altLang="ja-JP" i="1">
                        <a:latin typeface="Cambria Math" panose="02040503050406030204" pitchFamily="18" charset="0"/>
                        <a:ea typeface="Cambria Math" panose="02040503050406030204" pitchFamily="18" charset="0"/>
                        <a:cs typeface="Arial" panose="020B0604020202020204" pitchFamily="34" charset="0"/>
                      </a:rPr>
                      <m:t> </m:t>
                    </m:r>
                    <m:r>
                      <a:rPr kumimoji="1" lang="en-US" altLang="ja-JP" i="1" smtClean="0">
                        <a:latin typeface="Cambria Math" panose="02040503050406030204" pitchFamily="18" charset="0"/>
                        <a:ea typeface="Cambria Math" panose="02040503050406030204" pitchFamily="18" charset="0"/>
                        <a:cs typeface="Arial" panose="020B0604020202020204" pitchFamily="34" charset="0"/>
                      </a:rPr>
                      <m:t>&lt;</m:t>
                    </m:r>
                    <m:r>
                      <a:rPr kumimoji="1" lang="en-US" altLang="ja-JP" i="1" smtClean="0">
                        <a:latin typeface="Cambria Math" panose="02040503050406030204" pitchFamily="18" charset="0"/>
                        <a:ea typeface="Cambria Math" panose="02040503050406030204" pitchFamily="18" charset="0"/>
                        <a:cs typeface="Arial" panose="020B0604020202020204" pitchFamily="34" charset="0"/>
                      </a:rPr>
                      <m:t>𝛾</m:t>
                    </m:r>
                    <m:r>
                      <a:rPr kumimoji="1" lang="en-US" altLang="ja-JP" i="1" smtClean="0">
                        <a:latin typeface="Cambria Math" panose="02040503050406030204" pitchFamily="18" charset="0"/>
                        <a:ea typeface="Cambria Math" panose="02040503050406030204" pitchFamily="18" charset="0"/>
                        <a:cs typeface="Arial" panose="020B0604020202020204" pitchFamily="34" charset="0"/>
                      </a:rPr>
                      <m:t>&lt;</m:t>
                    </m:r>
                    <m:sSub>
                      <m:sSubPr>
                        <m:ctrlPr>
                          <a:rPr lang="en-US" altLang="ja-JP" i="1">
                            <a:latin typeface="Cambria Math" panose="02040503050406030204" pitchFamily="18" charset="0"/>
                            <a:cs typeface="Arial" panose="020B0604020202020204" pitchFamily="34" charset="0"/>
                          </a:rPr>
                        </m:ctrlPr>
                      </m:sSubPr>
                      <m:e>
                        <m:r>
                          <a:rPr lang="en-US" altLang="ja-JP" i="1">
                            <a:latin typeface="Cambria Math" panose="02040503050406030204" pitchFamily="18" charset="0"/>
                            <a:ea typeface="Cambria Math" panose="02040503050406030204" pitchFamily="18" charset="0"/>
                            <a:cs typeface="Arial" panose="020B0604020202020204" pitchFamily="34" charset="0"/>
                          </a:rPr>
                          <m:t>𝛾</m:t>
                        </m:r>
                      </m:e>
                      <m:sub>
                        <m:r>
                          <m:rPr>
                            <m:sty m:val="p"/>
                          </m:rPr>
                          <a:rPr lang="en-US" altLang="ja-JP">
                            <a:latin typeface="Cambria Math" panose="02040503050406030204" pitchFamily="18" charset="0"/>
                            <a:cs typeface="Arial" panose="020B0604020202020204" pitchFamily="34" charset="0"/>
                          </a:rPr>
                          <m:t>max</m:t>
                        </m:r>
                      </m:sub>
                    </m:sSub>
                  </m:oMath>
                </a14:m>
                <a:r>
                  <a:rPr kumimoji="1" lang="en-US" altLang="ja-JP" dirty="0">
                    <a:latin typeface="Arial" panose="020B0604020202020204" pitchFamily="34" charset="0"/>
                    <a:cs typeface="Arial" panose="020B0604020202020204" pitchFamily="34" charset="0"/>
                  </a:rPr>
                  <a:t>)</a:t>
                </a:r>
                <a:endParaRPr kumimoji="1" lang="ja-JP" altLang="en-US">
                  <a:latin typeface="Arial" panose="020B0604020202020204" pitchFamily="34" charset="0"/>
                  <a:cs typeface="Arial" panose="020B0604020202020204" pitchFamily="34" charset="0"/>
                </a:endParaRPr>
              </a:p>
            </p:txBody>
          </p:sp>
        </mc:Choice>
        <mc:Fallback xmlns="">
          <p:sp>
            <p:nvSpPr>
              <p:cNvPr id="13" name="テキスト ボックス 12">
                <a:extLst>
                  <a:ext uri="{FF2B5EF4-FFF2-40B4-BE49-F238E27FC236}">
                    <a16:creationId xmlns:a16="http://schemas.microsoft.com/office/drawing/2014/main" id="{A1E1785A-B2B9-6953-685C-BFDF076AC859}"/>
                  </a:ext>
                </a:extLst>
              </p:cNvPr>
              <p:cNvSpPr txBox="1">
                <a:spLocks noRot="1" noChangeAspect="1" noMove="1" noResize="1" noEditPoints="1" noAdjustHandles="1" noChangeArrowheads="1" noChangeShapeType="1" noTextEdit="1"/>
              </p:cNvSpPr>
              <p:nvPr/>
            </p:nvSpPr>
            <p:spPr>
              <a:xfrm>
                <a:off x="8059689" y="4096229"/>
                <a:ext cx="1991571" cy="383054"/>
              </a:xfrm>
              <a:prstGeom prst="rect">
                <a:avLst/>
              </a:prstGeom>
              <a:blipFill>
                <a:blip r:embed="rId6"/>
                <a:stretch>
                  <a:fillRect l="-2532" t="-6452" r="-1266" b="-25806"/>
                </a:stretch>
              </a:blipFill>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id="{77D826AB-AFC7-60FB-ED1E-49D0F942747B}"/>
              </a:ext>
            </a:extLst>
          </p:cNvPr>
          <p:cNvSpPr txBox="1"/>
          <p:nvPr/>
        </p:nvSpPr>
        <p:spPr>
          <a:xfrm>
            <a:off x="363121" y="4940192"/>
            <a:ext cx="11633506" cy="415370"/>
          </a:xfrm>
          <a:prstGeom prst="rect">
            <a:avLst/>
          </a:prstGeom>
          <a:noFill/>
        </p:spPr>
        <p:txBody>
          <a:bodyPr wrap="none" rtlCol="0">
            <a:spAutoFit/>
          </a:bodyPr>
          <a:lstStyle/>
          <a:p>
            <a:pPr algn="l">
              <a:lnSpc>
                <a:spcPct val="110000"/>
              </a:lnSpc>
            </a:pPr>
            <a:r>
              <a:rPr kumimoji="1" lang="ja-JP" altLang="en-US" sz="200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For remaining average region, we assumed a simple power law function with an exponential cutoff,</a:t>
            </a:r>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AE8D5359-952C-03AC-38B8-0B177262C532}"/>
                  </a:ext>
                </a:extLst>
              </p:cNvPr>
              <p:cNvSpPr txBox="1"/>
              <p:nvPr/>
            </p:nvSpPr>
            <p:spPr>
              <a:xfrm>
                <a:off x="4749150" y="5330633"/>
                <a:ext cx="2550122" cy="430887"/>
              </a:xfrm>
              <a:prstGeom prst="rect">
                <a:avLst/>
              </a:prstGeom>
              <a:noFill/>
            </p:spPr>
            <p:txBody>
              <a:bodyPr wrap="none" rtlCol="0">
                <a:spAutoFit/>
              </a:bodyPr>
              <a:lstStyle/>
              <a:p>
                <a:pPr algn="l">
                  <a:lnSpc>
                    <a:spcPct val="110000"/>
                  </a:lnSpc>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cs typeface="Arial" panose="020B0604020202020204" pitchFamily="34" charset="0"/>
                            </a:rPr>
                            <m:t>𝑁</m:t>
                          </m:r>
                        </m:e>
                        <m:sub>
                          <m:r>
                            <a:rPr lang="en-US" altLang="ja-JP" sz="2000" i="1">
                              <a:latin typeface="Cambria Math" panose="02040503050406030204" pitchFamily="18" charset="0"/>
                              <a:cs typeface="Arial" panose="020B0604020202020204" pitchFamily="34" charset="0"/>
                            </a:rPr>
                            <m:t>0</m:t>
                          </m:r>
                        </m:sub>
                      </m:sSub>
                      <m:sSup>
                        <m:sSupPr>
                          <m:ctrlPr>
                            <a:rPr lang="en-US" altLang="ja-JP" sz="2000" i="1">
                              <a:latin typeface="Cambria Math" panose="02040503050406030204" pitchFamily="18" charset="0"/>
                              <a:cs typeface="Arial" panose="020B0604020202020204" pitchFamily="34" charset="0"/>
                            </a:rPr>
                          </m:ctrlPr>
                        </m:sSupPr>
                        <m:e>
                          <m:r>
                            <a:rPr lang="en-US" altLang="ja-JP" sz="2000" i="1">
                              <a:latin typeface="Cambria Math" panose="02040503050406030204" pitchFamily="18" charset="0"/>
                              <a:ea typeface="Cambria Math" panose="02040503050406030204" pitchFamily="18" charset="0"/>
                              <a:cs typeface="Arial" panose="020B0604020202020204" pitchFamily="34" charset="0"/>
                            </a:rPr>
                            <m:t>𝛾</m:t>
                          </m:r>
                        </m:e>
                        <m:sup>
                          <m:r>
                            <a:rPr lang="en-US" altLang="ja-JP" sz="2000" i="1">
                              <a:latin typeface="Cambria Math" panose="02040503050406030204" pitchFamily="18" charset="0"/>
                              <a:cs typeface="Arial" panose="020B0604020202020204" pitchFamily="34" charset="0"/>
                            </a:rPr>
                            <m:t>−</m:t>
                          </m:r>
                          <m:r>
                            <a:rPr lang="en-US" altLang="ja-JP" sz="2000" i="1">
                              <a:latin typeface="Cambria Math" panose="02040503050406030204" pitchFamily="18" charset="0"/>
                              <a:cs typeface="Arial" panose="020B0604020202020204" pitchFamily="34" charset="0"/>
                            </a:rPr>
                            <m:t>𝑠</m:t>
                          </m:r>
                        </m:sup>
                      </m:sSup>
                      <m:r>
                        <m:rPr>
                          <m:sty m:val="p"/>
                        </m:rPr>
                        <a:rPr lang="en-US" altLang="ja-JP" sz="2000">
                          <a:latin typeface="Cambria Math" panose="02040503050406030204" pitchFamily="18" charset="0"/>
                          <a:cs typeface="Arial" panose="020B0604020202020204" pitchFamily="34" charset="0"/>
                        </a:rPr>
                        <m:t>exp</m:t>
                      </m:r>
                      <m:r>
                        <a:rPr lang="en-US" altLang="ja-JP" sz="2000" i="1">
                          <a:latin typeface="Cambria Math" panose="02040503050406030204" pitchFamily="18" charset="0"/>
                          <a:cs typeface="Arial" panose="020B0604020202020204" pitchFamily="34" charset="0"/>
                        </a:rPr>
                        <m:t>⁡(−</m:t>
                      </m:r>
                      <m:f>
                        <m:fPr>
                          <m:type m:val="lin"/>
                          <m:ctrlPr>
                            <a:rPr lang="en-US" altLang="ja-JP" sz="2000" i="1">
                              <a:latin typeface="Cambria Math" panose="02040503050406030204" pitchFamily="18" charset="0"/>
                              <a:cs typeface="Arial" panose="020B0604020202020204" pitchFamily="34" charset="0"/>
                            </a:rPr>
                          </m:ctrlPr>
                        </m:fPr>
                        <m:num>
                          <m:r>
                            <a:rPr lang="en-US" altLang="ja-JP" sz="2000" i="1">
                              <a:latin typeface="Cambria Math" panose="02040503050406030204" pitchFamily="18" charset="0"/>
                              <a:ea typeface="Cambria Math" panose="02040503050406030204" pitchFamily="18" charset="0"/>
                              <a:cs typeface="Arial" panose="020B0604020202020204" pitchFamily="34" charset="0"/>
                            </a:rPr>
                            <m:t>𝛾</m:t>
                          </m:r>
                        </m:num>
                        <m:den>
                          <m:sSub>
                            <m:sSubPr>
                              <m:ctrlPr>
                                <a:rPr lang="en-US" altLang="ja-JP" sz="2000" i="1">
                                  <a:latin typeface="Cambria Math" panose="02040503050406030204" pitchFamily="18" charset="0"/>
                                  <a:cs typeface="Arial" panose="020B0604020202020204" pitchFamily="34" charset="0"/>
                                </a:rPr>
                              </m:ctrlPr>
                            </m:sSubPr>
                            <m:e>
                              <m:r>
                                <a:rPr lang="en-US" altLang="ja-JP" sz="2000" i="1" smtClean="0">
                                  <a:latin typeface="Cambria Math" panose="02040503050406030204" pitchFamily="18" charset="0"/>
                                  <a:ea typeface="Cambria Math" panose="02040503050406030204" pitchFamily="18" charset="0"/>
                                  <a:cs typeface="Arial" panose="020B0604020202020204" pitchFamily="34" charset="0"/>
                                </a:rPr>
                                <m:t>𝛾</m:t>
                              </m:r>
                            </m:e>
                            <m:sub>
                              <m:r>
                                <m:rPr>
                                  <m:sty m:val="p"/>
                                </m:rPr>
                                <a:rPr lang="en-US" altLang="ja-JP" sz="2000" i="0">
                                  <a:latin typeface="Cambria Math" panose="02040503050406030204" pitchFamily="18" charset="0"/>
                                  <a:cs typeface="Arial" panose="020B0604020202020204" pitchFamily="34" charset="0"/>
                                </a:rPr>
                                <m:t>max</m:t>
                              </m:r>
                            </m:sub>
                          </m:sSub>
                        </m:den>
                      </m:f>
                      <m:r>
                        <a:rPr lang="en-US" altLang="ja-JP" sz="2000" i="1">
                          <a:latin typeface="Cambria Math" panose="02040503050406030204" pitchFamily="18" charset="0"/>
                          <a:cs typeface="Arial" panose="020B0604020202020204" pitchFamily="34" charset="0"/>
                        </a:rPr>
                        <m:t>)</m:t>
                      </m:r>
                    </m:oMath>
                  </m:oMathPara>
                </a14:m>
                <a:endParaRPr kumimoji="1" lang="ja-JP" altLang="en-US" sz="2000">
                  <a:latin typeface="Arial" panose="020B0604020202020204" pitchFamily="34" charset="0"/>
                  <a:cs typeface="Arial" panose="020B0604020202020204" pitchFamily="34" charset="0"/>
                </a:endParaRPr>
              </a:p>
            </p:txBody>
          </p:sp>
        </mc:Choice>
        <mc:Fallback xmlns="">
          <p:sp>
            <p:nvSpPr>
              <p:cNvPr id="16" name="テキスト ボックス 15">
                <a:extLst>
                  <a:ext uri="{FF2B5EF4-FFF2-40B4-BE49-F238E27FC236}">
                    <a16:creationId xmlns:a16="http://schemas.microsoft.com/office/drawing/2014/main" id="{AE8D5359-952C-03AC-38B8-0B177262C532}"/>
                  </a:ext>
                </a:extLst>
              </p:cNvPr>
              <p:cNvSpPr txBox="1">
                <a:spLocks noRot="1" noChangeAspect="1" noMove="1" noResize="1" noEditPoints="1" noAdjustHandles="1" noChangeArrowheads="1" noChangeShapeType="1" noTextEdit="1"/>
              </p:cNvSpPr>
              <p:nvPr/>
            </p:nvSpPr>
            <p:spPr>
              <a:xfrm>
                <a:off x="4749150" y="5330633"/>
                <a:ext cx="2550122" cy="430887"/>
              </a:xfrm>
              <a:prstGeom prst="rect">
                <a:avLst/>
              </a:prstGeom>
              <a:blipFill>
                <a:blip r:embed="rId7"/>
                <a:stretch>
                  <a:fillRect t="-102857" b="-16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023299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F350FE0F-203B-7EF5-BEA6-7E11D79E9794}"/>
              </a:ext>
            </a:extLst>
          </p:cNvPr>
          <p:cNvCxnSpPr>
            <a:cxnSpLocks/>
          </p:cNvCxnSpPr>
          <p:nvPr/>
        </p:nvCxnSpPr>
        <p:spPr>
          <a:xfrm>
            <a:off x="367748" y="848460"/>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DECF7A23-7B94-A5BD-9639-D72EE1DEB113}"/>
              </a:ext>
            </a:extLst>
          </p:cNvPr>
          <p:cNvSpPr txBox="1"/>
          <p:nvPr/>
        </p:nvSpPr>
        <p:spPr>
          <a:xfrm>
            <a:off x="371061" y="172279"/>
            <a:ext cx="8032968"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Comparisons with similar young SNRs</a:t>
            </a:r>
          </a:p>
        </p:txBody>
      </p:sp>
      <p:pic>
        <p:nvPicPr>
          <p:cNvPr id="5" name="図 4" descr="星のｃｇ画像&#10;&#10;中程度の精度で自動的に生成された説明">
            <a:extLst>
              <a:ext uri="{FF2B5EF4-FFF2-40B4-BE49-F238E27FC236}">
                <a16:creationId xmlns:a16="http://schemas.microsoft.com/office/drawing/2014/main" id="{74353736-5122-6C5B-8D2B-E8660A9F10AF}"/>
              </a:ext>
            </a:extLst>
          </p:cNvPr>
          <p:cNvPicPr>
            <a:picLocks noChangeAspect="1"/>
          </p:cNvPicPr>
          <p:nvPr/>
        </p:nvPicPr>
        <p:blipFill>
          <a:blip r:embed="rId2"/>
          <a:stretch>
            <a:fillRect/>
          </a:stretch>
        </p:blipFill>
        <p:spPr>
          <a:xfrm>
            <a:off x="6347055" y="1252567"/>
            <a:ext cx="4978206" cy="3573165"/>
          </a:xfrm>
          <a:prstGeom prst="rect">
            <a:avLst/>
          </a:prstGeom>
        </p:spPr>
      </p:pic>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A088A694-8F30-87EE-8D65-ADDAFA91F7FD}"/>
              </a:ext>
            </a:extLst>
          </p:cNvPr>
          <p:cNvPicPr>
            <a:picLocks noChangeAspect="1"/>
          </p:cNvPicPr>
          <p:nvPr/>
        </p:nvPicPr>
        <p:blipFill>
          <a:blip r:embed="rId3"/>
          <a:stretch>
            <a:fillRect/>
          </a:stretch>
        </p:blipFill>
        <p:spPr>
          <a:xfrm>
            <a:off x="1011489" y="1310154"/>
            <a:ext cx="4310943" cy="3475006"/>
          </a:xfrm>
          <a:prstGeom prst="rect">
            <a:avLst/>
          </a:prstGeom>
        </p:spPr>
      </p:pic>
      <p:sp>
        <p:nvSpPr>
          <p:cNvPr id="8" name="テキスト ボックス 7">
            <a:extLst>
              <a:ext uri="{FF2B5EF4-FFF2-40B4-BE49-F238E27FC236}">
                <a16:creationId xmlns:a16="http://schemas.microsoft.com/office/drawing/2014/main" id="{B979F4FA-7DB8-77BC-B35A-A65B9B3B5EFD}"/>
              </a:ext>
            </a:extLst>
          </p:cNvPr>
          <p:cNvSpPr txBox="1"/>
          <p:nvPr/>
        </p:nvSpPr>
        <p:spPr>
          <a:xfrm>
            <a:off x="3337594" y="1097106"/>
            <a:ext cx="1984839" cy="310919"/>
          </a:xfrm>
          <a:prstGeom prst="rect">
            <a:avLst/>
          </a:prstGeom>
          <a:noFill/>
        </p:spPr>
        <p:txBody>
          <a:bodyPr wrap="none" rtlCol="0">
            <a:spAutoFit/>
          </a:bodyPr>
          <a:lstStyle/>
          <a:p>
            <a:pPr algn="l">
              <a:lnSpc>
                <a:spcPct val="110000"/>
              </a:lnSpc>
            </a:pPr>
            <a:r>
              <a:rPr kumimoji="1" lang="en-US" altLang="ja-JP" sz="1400" dirty="0">
                <a:latin typeface="Arial" panose="020B0604020202020204" pitchFamily="34" charset="0"/>
                <a:cs typeface="Arial" panose="020B0604020202020204" pitchFamily="34" charset="0"/>
              </a:rPr>
              <a:t>Uchiyama et al. (2007)</a:t>
            </a:r>
            <a:endParaRPr kumimoji="1" lang="ja-JP" altLang="en-US" sz="140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EA77F243-3B3E-9C66-F5A8-EA353CCEBD6B}"/>
              </a:ext>
            </a:extLst>
          </p:cNvPr>
          <p:cNvSpPr txBox="1"/>
          <p:nvPr/>
        </p:nvSpPr>
        <p:spPr>
          <a:xfrm>
            <a:off x="8752377" y="1097105"/>
            <a:ext cx="2572884" cy="310919"/>
          </a:xfrm>
          <a:prstGeom prst="rect">
            <a:avLst/>
          </a:prstGeom>
          <a:noFill/>
        </p:spPr>
        <p:txBody>
          <a:bodyPr wrap="none" rtlCol="0">
            <a:spAutoFit/>
          </a:bodyPr>
          <a:lstStyle/>
          <a:p>
            <a:pPr algn="l">
              <a:lnSpc>
                <a:spcPct val="110000"/>
              </a:lnSpc>
            </a:pPr>
            <a:r>
              <a:rPr kumimoji="1" lang="en-US" altLang="ja-JP" sz="1400" dirty="0">
                <a:latin typeface="Arial" panose="020B0604020202020204" pitchFamily="34" charset="0"/>
                <a:cs typeface="Arial" panose="020B0604020202020204" pitchFamily="34" charset="0"/>
              </a:rPr>
              <a:t>Uchiyama &amp; Aharonian (2008)</a:t>
            </a:r>
            <a:endParaRPr kumimoji="1" lang="ja-JP" altLang="en-US" sz="1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7339512A-4654-0BF2-2C57-7F2E5432726D}"/>
                  </a:ext>
                </a:extLst>
              </p:cNvPr>
              <p:cNvSpPr txBox="1"/>
              <p:nvPr/>
            </p:nvSpPr>
            <p:spPr>
              <a:xfrm>
                <a:off x="255167" y="5074376"/>
                <a:ext cx="11681666" cy="1218282"/>
              </a:xfrm>
              <a:prstGeom prst="rect">
                <a:avLst/>
              </a:prstGeom>
              <a:noFill/>
            </p:spPr>
            <p:txBody>
              <a:bodyPr wrap="square">
                <a:spAutoFit/>
              </a:bodyPr>
              <a:lstStyle/>
              <a:p>
                <a:pPr algn="l">
                  <a:lnSpc>
                    <a:spcPct val="110000"/>
                  </a:lnSpc>
                </a:pPr>
                <a:r>
                  <a:rPr kumimoji="1" lang="ja-JP" altLang="en-US" sz="200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The anticipated linear size of the hot spots would be </a:t>
                </a:r>
                <a14:m>
                  <m:oMath xmlns:m="http://schemas.openxmlformats.org/officeDocument/2006/math">
                    <m:sSup>
                      <m:sSupPr>
                        <m:ctrlPr>
                          <a:rPr kumimoji="1" lang="en-US" altLang="ja-JP" sz="2000" i="1" smtClean="0">
                            <a:latin typeface="Cambria Math" panose="02040503050406030204" pitchFamily="18" charset="0"/>
                            <a:cs typeface="Arial" panose="020B0604020202020204" pitchFamily="34" charset="0"/>
                          </a:rPr>
                        </m:ctrlPr>
                      </m:sSupPr>
                      <m:e>
                        <m:r>
                          <a:rPr kumimoji="1" lang="en-US" altLang="ja-JP" sz="2000" b="0" i="1" smtClean="0">
                            <a:latin typeface="Cambria Math" panose="02040503050406030204" pitchFamily="18" charset="0"/>
                            <a:cs typeface="Arial" panose="020B0604020202020204" pitchFamily="34" charset="0"/>
                          </a:rPr>
                          <m:t>𝑘</m:t>
                        </m:r>
                      </m:e>
                      <m:sup>
                        <m:f>
                          <m:fPr>
                            <m:ctrlPr>
                              <a:rPr kumimoji="1" lang="en-US" altLang="ja-JP" sz="2000" i="1" smtClean="0">
                                <a:latin typeface="Cambria Math" panose="02040503050406030204" pitchFamily="18" charset="0"/>
                                <a:cs typeface="Arial" panose="020B0604020202020204" pitchFamily="34" charset="0"/>
                              </a:rPr>
                            </m:ctrlPr>
                          </m:fPr>
                          <m:num>
                            <m:r>
                              <a:rPr kumimoji="1" lang="en-US" altLang="ja-JP" sz="2000" b="0" i="1" smtClean="0">
                                <a:latin typeface="Cambria Math" panose="02040503050406030204" pitchFamily="18" charset="0"/>
                                <a:cs typeface="Arial" panose="020B0604020202020204" pitchFamily="34" charset="0"/>
                              </a:rPr>
                              <m:t>1</m:t>
                            </m:r>
                          </m:num>
                          <m:den>
                            <m:r>
                              <a:rPr kumimoji="1" lang="en-US" altLang="ja-JP" sz="2000" b="0" i="1" smtClean="0">
                                <a:latin typeface="Cambria Math" panose="02040503050406030204" pitchFamily="18" charset="0"/>
                                <a:cs typeface="Arial" panose="020B0604020202020204" pitchFamily="34" charset="0"/>
                              </a:rPr>
                              <m:t>3</m:t>
                            </m:r>
                          </m:den>
                        </m:f>
                      </m:sup>
                    </m:sSup>
                    <m:r>
                      <a:rPr kumimoji="1" lang="en-US" altLang="ja-JP" sz="2000" b="0" i="1" smtClean="0">
                        <a:latin typeface="Cambria Math" panose="02040503050406030204" pitchFamily="18" charset="0"/>
                        <a:cs typeface="Arial" panose="020B0604020202020204" pitchFamily="34" charset="0"/>
                      </a:rPr>
                      <m:t>=2.9</m:t>
                    </m:r>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ctrlPr>
                      </m:sSupPr>
                      <m:e>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10</m:t>
                        </m:r>
                      </m:e>
                      <m:sup>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−2</m:t>
                        </m:r>
                      </m:sup>
                    </m:sSup>
                  </m:oMath>
                </a14:m>
                <a:r>
                  <a:rPr kumimoji="1" lang="en-US" altLang="ja-JP"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times </a:t>
                </a:r>
                <a:r>
                  <a:rPr kumimoji="1" lang="en-US" altLang="ja-JP" sz="2000" dirty="0">
                    <a:latin typeface="Arial" panose="020B0604020202020204" pitchFamily="34" charset="0"/>
                    <a:cs typeface="Arial" panose="020B0604020202020204" pitchFamily="34" charset="0"/>
                  </a:rPr>
                  <a:t>smaller than the </a:t>
                </a:r>
                <a:r>
                  <a:rPr lang="en-US" altLang="ja-JP" sz="2000" dirty="0">
                    <a:latin typeface="Arial" panose="020B0604020202020204" pitchFamily="34" charset="0"/>
                    <a:cs typeface="Arial" panose="020B0604020202020204" pitchFamily="34" charset="0"/>
                  </a:rPr>
                  <a:t>typical </a:t>
                </a:r>
              </a:p>
              <a:p>
                <a:pPr algn="l">
                  <a:lnSpc>
                    <a:spcPct val="110000"/>
                  </a:lnSpc>
                </a:pPr>
                <a:r>
                  <a:rPr lang="ja-JP" altLang="en-US" sz="200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shell thickness of 10”</a:t>
                </a:r>
              </a:p>
              <a:p>
                <a:pPr algn="l">
                  <a:lnSpc>
                    <a:spcPct val="110000"/>
                  </a:lnSpc>
                </a:pPr>
                <a:r>
                  <a:rPr kumimoji="1" lang="ja-JP" altLang="en-US" sz="2000">
                    <a:latin typeface="Arial" panose="020B0604020202020204" pitchFamily="34" charset="0"/>
                    <a:cs typeface="Arial" panose="020B0604020202020204" pitchFamily="34" charset="0"/>
                  </a:rPr>
                  <a:t>　</a:t>
                </a:r>
                <a:r>
                  <a:rPr kumimoji="1" lang="en-US" altLang="ja-JP" sz="2000" dirty="0">
                    <a:latin typeface="Arial" panose="020B0604020202020204" pitchFamily="34" charset="0"/>
                    <a:cs typeface="Arial" panose="020B0604020202020204" pitchFamily="34" charset="0"/>
                  </a:rPr>
                  <a:t>→ difficult to resolve even with Chandra</a:t>
                </a:r>
              </a:p>
            </p:txBody>
          </p:sp>
        </mc:Choice>
        <mc:Fallback xmlns="">
          <p:sp>
            <p:nvSpPr>
              <p:cNvPr id="12" name="テキスト ボックス 11">
                <a:extLst>
                  <a:ext uri="{FF2B5EF4-FFF2-40B4-BE49-F238E27FC236}">
                    <a16:creationId xmlns:a16="http://schemas.microsoft.com/office/drawing/2014/main" id="{7339512A-4654-0BF2-2C57-7F2E5432726D}"/>
                  </a:ext>
                </a:extLst>
              </p:cNvPr>
              <p:cNvSpPr txBox="1">
                <a:spLocks noRot="1" noChangeAspect="1" noMove="1" noResize="1" noEditPoints="1" noAdjustHandles="1" noChangeArrowheads="1" noChangeShapeType="1" noTextEdit="1"/>
              </p:cNvSpPr>
              <p:nvPr/>
            </p:nvSpPr>
            <p:spPr>
              <a:xfrm>
                <a:off x="255167" y="5074376"/>
                <a:ext cx="11681666" cy="1218282"/>
              </a:xfrm>
              <a:prstGeom prst="rect">
                <a:avLst/>
              </a:prstGeom>
              <a:blipFill>
                <a:blip r:embed="rId4"/>
                <a:stretch>
                  <a:fillRect l="-652" b="-721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982812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9CC89259-11AA-9806-B953-48C7336FA765}"/>
              </a:ext>
            </a:extLst>
          </p:cNvPr>
          <p:cNvCxnSpPr>
            <a:cxnSpLocks/>
          </p:cNvCxnSpPr>
          <p:nvPr/>
        </p:nvCxnSpPr>
        <p:spPr>
          <a:xfrm>
            <a:off x="367748" y="848460"/>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EE4C267E-ECBA-2D4F-AA06-6AE1A18D8B28}"/>
              </a:ext>
            </a:extLst>
          </p:cNvPr>
          <p:cNvSpPr txBox="1"/>
          <p:nvPr/>
        </p:nvSpPr>
        <p:spPr>
          <a:xfrm>
            <a:off x="371061" y="172279"/>
            <a:ext cx="6160661" cy="654410"/>
          </a:xfrm>
          <a:prstGeom prst="rect">
            <a:avLst/>
          </a:prstGeom>
          <a:noFill/>
        </p:spPr>
        <p:txBody>
          <a:bodyPr wrap="none" rtlCol="0">
            <a:spAutoFit/>
          </a:bodyPr>
          <a:lstStyle/>
          <a:p>
            <a:pPr algn="l">
              <a:lnSpc>
                <a:spcPct val="110000"/>
              </a:lnSpc>
            </a:pPr>
            <a:r>
              <a:rPr kumimoji="1" lang="en-US" altLang="ja-JP" sz="3600" dirty="0">
                <a:latin typeface="Arial" panose="020B0604020202020204" pitchFamily="34" charset="0"/>
                <a:cs typeface="Arial" panose="020B0604020202020204" pitchFamily="34" charset="0"/>
              </a:rPr>
              <a:t>Supernova remnant SN 1006</a:t>
            </a:r>
            <a:endParaRPr kumimoji="1" lang="ja-JP" altLang="en-US" sz="3600">
              <a:latin typeface="Arial" panose="020B0604020202020204" pitchFamily="34" charset="0"/>
              <a:cs typeface="Arial" panose="020B0604020202020204" pitchFamily="34" charset="0"/>
            </a:endParaRPr>
          </a:p>
        </p:txBody>
      </p:sp>
      <p:pic>
        <p:nvPicPr>
          <p:cNvPr id="7" name="図 6" descr="星と惑星のcg&#10;&#10;自動的に生成された説明">
            <a:extLst>
              <a:ext uri="{FF2B5EF4-FFF2-40B4-BE49-F238E27FC236}">
                <a16:creationId xmlns:a16="http://schemas.microsoft.com/office/drawing/2014/main" id="{6013E341-6527-A512-F235-1953CCAC6663}"/>
              </a:ext>
            </a:extLst>
          </p:cNvPr>
          <p:cNvPicPr>
            <a:picLocks noChangeAspect="1"/>
          </p:cNvPicPr>
          <p:nvPr/>
        </p:nvPicPr>
        <p:blipFill>
          <a:blip r:embed="rId3"/>
          <a:stretch>
            <a:fillRect/>
          </a:stretch>
        </p:blipFill>
        <p:spPr>
          <a:xfrm>
            <a:off x="336933" y="1637200"/>
            <a:ext cx="4018900" cy="3879804"/>
          </a:xfrm>
          <a:prstGeom prst="rect">
            <a:avLst/>
          </a:prstGeom>
        </p:spPr>
      </p:pic>
      <p:sp>
        <p:nvSpPr>
          <p:cNvPr id="8" name="テキスト ボックス 7">
            <a:extLst>
              <a:ext uri="{FF2B5EF4-FFF2-40B4-BE49-F238E27FC236}">
                <a16:creationId xmlns:a16="http://schemas.microsoft.com/office/drawing/2014/main" id="{136290EC-9F65-A17C-ABA1-6BB651682BE3}"/>
              </a:ext>
            </a:extLst>
          </p:cNvPr>
          <p:cNvSpPr txBox="1"/>
          <p:nvPr/>
        </p:nvSpPr>
        <p:spPr>
          <a:xfrm>
            <a:off x="317622" y="5541258"/>
            <a:ext cx="4057521" cy="383054"/>
          </a:xfrm>
          <a:prstGeom prst="rect">
            <a:avLst/>
          </a:prstGeom>
          <a:noFill/>
        </p:spPr>
        <p:txBody>
          <a:bodyPr wrap="none" rtlCol="0">
            <a:spAutoFit/>
          </a:bodyPr>
          <a:lstStyle/>
          <a:p>
            <a:pPr algn="l">
              <a:lnSpc>
                <a:spcPct val="110000"/>
              </a:lnSpc>
            </a:pPr>
            <a:r>
              <a:rPr kumimoji="1" lang="en-US" altLang="ja-JP" dirty="0">
                <a:latin typeface="Arial" panose="020B0604020202020204" pitchFamily="34" charset="0"/>
                <a:cs typeface="Arial" panose="020B0604020202020204" pitchFamily="34" charset="0"/>
              </a:rPr>
              <a:t>Chandra image of SN 1006 (</a:t>
            </a:r>
            <a:r>
              <a:rPr lang="ja-JP" altLang="en-US" b="0" i="0" u="none" strike="noStrike">
                <a:solidFill>
                  <a:srgbClr val="333333"/>
                </a:solidFill>
                <a:effectLst/>
                <a:highlight>
                  <a:srgbClr val="FFFFFF"/>
                </a:highlight>
                <a:latin typeface="Arial" panose="020B0604020202020204" pitchFamily="34" charset="0"/>
                <a:cs typeface="Arial" panose="020B0604020202020204" pitchFamily="34" charset="0"/>
              </a:rPr>
              <a:t>Ⓒ</a:t>
            </a:r>
            <a:r>
              <a:rPr kumimoji="1" lang="en-US" altLang="ja-JP" dirty="0">
                <a:latin typeface="Arial" panose="020B0604020202020204" pitchFamily="34" charset="0"/>
                <a:cs typeface="Arial" panose="020B0604020202020204" pitchFamily="34" charset="0"/>
              </a:rPr>
              <a:t>NASA)</a:t>
            </a:r>
            <a:endParaRPr kumimoji="1" lang="ja-JP" altLang="en-US">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0495893E-E79D-5308-B361-86E74F3B765C}"/>
              </a:ext>
            </a:extLst>
          </p:cNvPr>
          <p:cNvSpPr txBox="1"/>
          <p:nvPr/>
        </p:nvSpPr>
        <p:spPr>
          <a:xfrm>
            <a:off x="-19522" y="2006930"/>
            <a:ext cx="2476960" cy="467051"/>
          </a:xfrm>
          <a:prstGeom prst="rect">
            <a:avLst/>
          </a:prstGeom>
          <a:noFill/>
        </p:spPr>
        <p:txBody>
          <a:bodyPr wrap="none" rtlCol="0">
            <a:spAutoFit/>
          </a:bodyPr>
          <a:lstStyle/>
          <a:p>
            <a:pPr algn="l">
              <a:lnSpc>
                <a:spcPct val="110000"/>
              </a:lnSpc>
            </a:pPr>
            <a:r>
              <a:rPr kumimoji="1" lang="en-US" altLang="ja-JP" sz="2400" b="1" dirty="0">
                <a:highlight>
                  <a:srgbClr val="FFFF00"/>
                </a:highlight>
                <a:latin typeface="Arial" panose="020B0604020202020204" pitchFamily="34" charset="0"/>
                <a:cs typeface="Arial" panose="020B0604020202020204" pitchFamily="34" charset="0"/>
              </a:rPr>
              <a:t>North-East (NE)</a:t>
            </a:r>
            <a:endParaRPr kumimoji="1" lang="ja-JP" altLang="en-US" sz="2400" b="1">
              <a:highlight>
                <a:srgbClr val="FFFF00"/>
              </a:highlight>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9685C330-5332-E68F-6856-8A2C8C7BCB3F}"/>
              </a:ext>
            </a:extLst>
          </p:cNvPr>
          <p:cNvSpPr txBox="1"/>
          <p:nvPr/>
        </p:nvSpPr>
        <p:spPr>
          <a:xfrm>
            <a:off x="2193931" y="4636621"/>
            <a:ext cx="2673361" cy="467051"/>
          </a:xfrm>
          <a:prstGeom prst="rect">
            <a:avLst/>
          </a:prstGeom>
          <a:noFill/>
        </p:spPr>
        <p:txBody>
          <a:bodyPr wrap="none" rtlCol="0">
            <a:spAutoFit/>
          </a:bodyPr>
          <a:lstStyle/>
          <a:p>
            <a:pPr algn="l">
              <a:lnSpc>
                <a:spcPct val="110000"/>
              </a:lnSpc>
            </a:pPr>
            <a:r>
              <a:rPr kumimoji="1" lang="en-US" altLang="ja-JP" sz="2400" b="1" dirty="0">
                <a:highlight>
                  <a:srgbClr val="FFFF00"/>
                </a:highlight>
                <a:latin typeface="Arial" panose="020B0604020202020204" pitchFamily="34" charset="0"/>
                <a:cs typeface="Arial" panose="020B0604020202020204" pitchFamily="34" charset="0"/>
              </a:rPr>
              <a:t>South-West (SW)</a:t>
            </a:r>
            <a:endParaRPr kumimoji="1" lang="ja-JP" altLang="en-US" sz="2400" b="1">
              <a:highlight>
                <a:srgbClr val="FFFF00"/>
              </a:highlight>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テキスト ボックス 12">
                <a:extLst>
                  <a:ext uri="{FF2B5EF4-FFF2-40B4-BE49-F238E27FC236}">
                    <a16:creationId xmlns:a16="http://schemas.microsoft.com/office/drawing/2014/main" id="{382F7DA1-74A1-1584-3B97-6E57439ED7AC}"/>
                  </a:ext>
                </a:extLst>
              </p:cNvPr>
              <p:cNvSpPr txBox="1"/>
              <p:nvPr/>
            </p:nvSpPr>
            <p:spPr>
              <a:xfrm>
                <a:off x="4385760" y="3055196"/>
                <a:ext cx="7595349" cy="1685846"/>
              </a:xfrm>
              <a:prstGeom prst="rect">
                <a:avLst/>
              </a:prstGeom>
              <a:noFill/>
            </p:spPr>
            <p:txBody>
              <a:bodyPr wrap="none" rtlCol="0">
                <a:spAutoFit/>
              </a:bodyPr>
              <a:lstStyle/>
              <a:p>
                <a:pPr algn="l">
                  <a:lnSpc>
                    <a:spcPct val="110000"/>
                  </a:lnSpc>
                </a:pPr>
                <a:r>
                  <a:rPr lang="ja-JP" altLang="en-US" sz="240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Koyama et al. (1995) discovered synchrotron X-rays</a:t>
                </a:r>
              </a:p>
              <a:p>
                <a:pPr algn="l">
                  <a:lnSpc>
                    <a:spcPct val="110000"/>
                  </a:lnSpc>
                </a:pPr>
                <a:r>
                  <a:rPr lang="ja-JP" altLang="en-US" sz="240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from the NE / SW shells</a:t>
                </a:r>
              </a:p>
              <a:p>
                <a:pPr algn="l">
                  <a:lnSpc>
                    <a:spcPct val="110000"/>
                  </a:lnSpc>
                </a:pPr>
                <a:r>
                  <a:rPr kumimoji="1" lang="en-US" altLang="ja-JP" sz="2400" dirty="0">
                    <a:latin typeface="Arial" panose="020B0604020202020204" pitchFamily="34" charset="0"/>
                    <a:cs typeface="Arial" panose="020B0604020202020204" pitchFamily="34" charset="0"/>
                  </a:rPr>
                  <a:t>    → Indication of </a:t>
                </a:r>
                <a14:m>
                  <m:oMath xmlns:m="http://schemas.openxmlformats.org/officeDocument/2006/math">
                    <m:r>
                      <a:rPr kumimoji="1" lang="en-US" altLang="ja-JP" sz="2400" i="1" smtClean="0">
                        <a:latin typeface="Cambria Math" panose="02040503050406030204" pitchFamily="18" charset="0"/>
                        <a:ea typeface="Cambria Math" panose="02040503050406030204" pitchFamily="18" charset="0"/>
                        <a:cs typeface="Arial" panose="020B0604020202020204" pitchFamily="34" charset="0"/>
                      </a:rPr>
                      <m:t>≥</m:t>
                    </m:r>
                  </m:oMath>
                </a14:m>
                <a:r>
                  <a:rPr kumimoji="1" lang="en-US" altLang="ja-JP" sz="2400" dirty="0">
                    <a:latin typeface="Arial" panose="020B0604020202020204" pitchFamily="34" charset="0"/>
                    <a:cs typeface="Arial" panose="020B0604020202020204" pitchFamily="34" charset="0"/>
                  </a:rPr>
                  <a:t> 100 </a:t>
                </a:r>
                <a:r>
                  <a:rPr kumimoji="1" lang="en-US" altLang="ja-JP" sz="2400" dirty="0" err="1">
                    <a:latin typeface="Arial" panose="020B0604020202020204" pitchFamily="34" charset="0"/>
                    <a:cs typeface="Arial" panose="020B0604020202020204" pitchFamily="34" charset="0"/>
                  </a:rPr>
                  <a:t>TeV</a:t>
                </a:r>
                <a:r>
                  <a:rPr kumimoji="1" lang="en-US" altLang="ja-JP" sz="2400" dirty="0">
                    <a:latin typeface="Arial" panose="020B0604020202020204" pitchFamily="34" charset="0"/>
                    <a:cs typeface="Arial" panose="020B0604020202020204" pitchFamily="34" charset="0"/>
                  </a:rPr>
                  <a:t> electrons</a:t>
                </a:r>
              </a:p>
              <a:p>
                <a:pPr algn="l">
                  <a:lnSpc>
                    <a:spcPct val="110000"/>
                  </a:lnSpc>
                </a:pPr>
                <a:r>
                  <a:rPr lang="en-US" altLang="ja-JP" sz="2400" dirty="0">
                    <a:latin typeface="Arial" panose="020B0604020202020204" pitchFamily="34" charset="0"/>
                    <a:cs typeface="Arial" panose="020B0604020202020204" pitchFamily="34" charset="0"/>
                  </a:rPr>
                  <a:t>    → </a:t>
                </a:r>
                <a:r>
                  <a:rPr lang="en-US" altLang="ja-JP" sz="2400" dirty="0">
                    <a:solidFill>
                      <a:srgbClr val="FF0000"/>
                    </a:solidFill>
                    <a:latin typeface="Arial" panose="020B0604020202020204" pitchFamily="34" charset="0"/>
                    <a:cs typeface="Arial" panose="020B0604020202020204" pitchFamily="34" charset="0"/>
                  </a:rPr>
                  <a:t>Cosmic ray accelerator</a:t>
                </a:r>
                <a:endParaRPr kumimoji="1" lang="ja-JP" altLang="en-US" sz="2400">
                  <a:solidFill>
                    <a:srgbClr val="FF0000"/>
                  </a:solidFill>
                  <a:latin typeface="Arial" panose="020B0604020202020204" pitchFamily="34" charset="0"/>
                  <a:cs typeface="Arial" panose="020B0604020202020204" pitchFamily="34" charset="0"/>
                </a:endParaRPr>
              </a:p>
            </p:txBody>
          </p:sp>
        </mc:Choice>
        <mc:Fallback>
          <p:sp>
            <p:nvSpPr>
              <p:cNvPr id="13" name="テキスト ボックス 12">
                <a:extLst>
                  <a:ext uri="{FF2B5EF4-FFF2-40B4-BE49-F238E27FC236}">
                    <a16:creationId xmlns:a16="http://schemas.microsoft.com/office/drawing/2014/main" id="{382F7DA1-74A1-1584-3B97-6E57439ED7AC}"/>
                  </a:ext>
                </a:extLst>
              </p:cNvPr>
              <p:cNvSpPr txBox="1">
                <a:spLocks noRot="1" noChangeAspect="1" noMove="1" noResize="1" noEditPoints="1" noAdjustHandles="1" noChangeArrowheads="1" noChangeShapeType="1" noTextEdit="1"/>
              </p:cNvSpPr>
              <p:nvPr/>
            </p:nvSpPr>
            <p:spPr>
              <a:xfrm>
                <a:off x="4385760" y="3055196"/>
                <a:ext cx="7595349" cy="1685846"/>
              </a:xfrm>
              <a:prstGeom prst="rect">
                <a:avLst/>
              </a:prstGeom>
              <a:blipFill>
                <a:blip r:embed="rId4"/>
                <a:stretch>
                  <a:fillRect l="-1336" t="-2239" r="-334" b="-7463"/>
                </a:stretch>
              </a:blipFill>
            </p:spPr>
            <p:txBody>
              <a:bodyPr/>
              <a:lstStyle/>
              <a:p>
                <a:r>
                  <a:rPr lang="ja-JP" altLang="en-US">
                    <a:noFill/>
                  </a:rPr>
                  <a:t> </a:t>
                </a:r>
              </a:p>
            </p:txBody>
          </p:sp>
        </mc:Fallback>
      </mc:AlternateContent>
      <p:sp>
        <p:nvSpPr>
          <p:cNvPr id="20" name="テキスト ボックス 19">
            <a:extLst>
              <a:ext uri="{FF2B5EF4-FFF2-40B4-BE49-F238E27FC236}">
                <a16:creationId xmlns:a16="http://schemas.microsoft.com/office/drawing/2014/main" id="{E06772B0-7B92-A48D-99D2-92AC4707EA4A}"/>
              </a:ext>
            </a:extLst>
          </p:cNvPr>
          <p:cNvSpPr txBox="1"/>
          <p:nvPr/>
        </p:nvSpPr>
        <p:spPr>
          <a:xfrm>
            <a:off x="6096000" y="1391250"/>
            <a:ext cx="2940228" cy="1279581"/>
          </a:xfrm>
          <a:prstGeom prst="rect">
            <a:avLst/>
          </a:prstGeom>
          <a:noFill/>
        </p:spPr>
        <p:txBody>
          <a:bodyPr wrap="none" rtlCol="0">
            <a:spAutoFit/>
          </a:bodyPr>
          <a:lstStyle/>
          <a:p>
            <a:pPr algn="l">
              <a:lnSpc>
                <a:spcPct val="110000"/>
              </a:lnSpc>
            </a:pPr>
            <a:r>
              <a:rPr lang="en-US" altLang="ja-JP" sz="2400" dirty="0">
                <a:latin typeface="Arial" panose="020B0604020202020204" pitchFamily="34" charset="0"/>
                <a:cs typeface="Arial" panose="020B0604020202020204" pitchFamily="34" charset="0"/>
              </a:rPr>
              <a:t>- Distance : 1.8 kpc</a:t>
            </a:r>
          </a:p>
          <a:p>
            <a:pPr>
              <a:lnSpc>
                <a:spcPct val="110000"/>
              </a:lnSpc>
            </a:pPr>
            <a:r>
              <a:rPr lang="en-US" altLang="ja-JP" sz="2400" dirty="0">
                <a:latin typeface="Arial" panose="020B0604020202020204" pitchFamily="34" charset="0"/>
                <a:cs typeface="Arial" panose="020B0604020202020204" pitchFamily="34" charset="0"/>
              </a:rPr>
              <a:t>- Radius : 15 arcmin</a:t>
            </a:r>
          </a:p>
          <a:p>
            <a:pPr>
              <a:lnSpc>
                <a:spcPct val="110000"/>
              </a:lnSpc>
            </a:pPr>
            <a:r>
              <a:rPr lang="en-US" altLang="ja-JP" sz="2400" dirty="0">
                <a:latin typeface="Arial" panose="020B0604020202020204" pitchFamily="34" charset="0"/>
                <a:cs typeface="Arial" panose="020B0604020202020204" pitchFamily="34" charset="0"/>
              </a:rPr>
              <a:t>- Type </a:t>
            </a:r>
            <a:r>
              <a:rPr lang="en-US" altLang="ja-JP" sz="2400" dirty="0" err="1">
                <a:latin typeface="Arial" panose="020B0604020202020204" pitchFamily="34" charset="0"/>
                <a:cs typeface="Arial" panose="020B0604020202020204" pitchFamily="34" charset="0"/>
              </a:rPr>
              <a:t>Ia</a:t>
            </a:r>
            <a:endParaRPr lang="en-US" altLang="ja-JP" sz="2400"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A83463AB-DDF8-CA40-EB41-91CD7F4B7BED}"/>
              </a:ext>
            </a:extLst>
          </p:cNvPr>
          <p:cNvSpPr txBox="1"/>
          <p:nvPr/>
        </p:nvSpPr>
        <p:spPr>
          <a:xfrm>
            <a:off x="11464751" y="359638"/>
            <a:ext cx="356188" cy="467051"/>
          </a:xfrm>
          <a:prstGeom prst="rect">
            <a:avLst/>
          </a:prstGeom>
          <a:noFill/>
        </p:spPr>
        <p:txBody>
          <a:bodyPr wrap="none" rtlCol="0">
            <a:spAutoFit/>
          </a:bodyPr>
          <a:lstStyle/>
          <a:p>
            <a:pPr algn="l">
              <a:lnSpc>
                <a:spcPct val="110000"/>
              </a:lnSpc>
            </a:pPr>
            <a:r>
              <a:rPr kumimoji="1" lang="en-US" altLang="ja-JP" sz="2400" dirty="0">
                <a:latin typeface="Arial" panose="020B0604020202020204" pitchFamily="34" charset="0"/>
                <a:cs typeface="Arial" panose="020B0604020202020204" pitchFamily="34" charset="0"/>
              </a:rPr>
              <a:t>1</a:t>
            </a:r>
            <a:endParaRPr kumimoji="1" lang="ja-JP" altLang="en-US" sz="240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59961C2C-7933-16E1-0E6D-380211785D2B}"/>
              </a:ext>
            </a:extLst>
          </p:cNvPr>
          <p:cNvSpPr txBox="1"/>
          <p:nvPr/>
        </p:nvSpPr>
        <p:spPr>
          <a:xfrm>
            <a:off x="4712288" y="1391250"/>
            <a:ext cx="1383712" cy="467051"/>
          </a:xfrm>
          <a:prstGeom prst="rect">
            <a:avLst/>
          </a:prstGeom>
          <a:noFill/>
        </p:spPr>
        <p:txBody>
          <a:bodyPr wrap="none" rtlCol="0">
            <a:spAutoFit/>
          </a:bodyPr>
          <a:lstStyle/>
          <a:p>
            <a:pPr algn="l">
              <a:lnSpc>
                <a:spcPct val="110000"/>
              </a:lnSpc>
            </a:pPr>
            <a:r>
              <a:rPr kumimoji="1" lang="en-US" altLang="ja-JP" sz="2400" dirty="0">
                <a:latin typeface="Arial" panose="020B0604020202020204" pitchFamily="34" charset="0"/>
                <a:cs typeface="Arial" panose="020B0604020202020204" pitchFamily="34" charset="0"/>
              </a:rPr>
              <a:t>SN 1006</a:t>
            </a:r>
            <a:endParaRPr kumimoji="1" lang="ja-JP" altLang="en-US" sz="24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テキスト ボックス 10">
                <a:extLst>
                  <a:ext uri="{FF2B5EF4-FFF2-40B4-BE49-F238E27FC236}">
                    <a16:creationId xmlns:a16="http://schemas.microsoft.com/office/drawing/2014/main" id="{6905D85A-EFA9-4FC0-DD13-8D9348D4FE50}"/>
                  </a:ext>
                </a:extLst>
              </p:cNvPr>
              <p:cNvSpPr txBox="1"/>
              <p:nvPr/>
            </p:nvSpPr>
            <p:spPr>
              <a:xfrm>
                <a:off x="4385760" y="5125408"/>
                <a:ext cx="7453002" cy="890885"/>
              </a:xfrm>
              <a:prstGeom prst="rect">
                <a:avLst/>
              </a:prstGeom>
              <a:noFill/>
            </p:spPr>
            <p:txBody>
              <a:bodyPr wrap="none" rtlCol="0">
                <a:spAutoFit/>
              </a:bodyPr>
              <a:lstStyle/>
              <a:p>
                <a:pPr algn="l">
                  <a:lnSpc>
                    <a:spcPct val="110000"/>
                  </a:lnSpc>
                </a:pP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accelerate particles up to “knee” energy at </a:t>
                </a:r>
                <a14:m>
                  <m:oMath xmlns:m="http://schemas.openxmlformats.org/officeDocument/2006/math">
                    <m:sSup>
                      <m:sSupPr>
                        <m:ctrlPr>
                          <a:rPr kumimoji="1" lang="en-US" altLang="ja-JP" sz="2400" i="1" smtClean="0">
                            <a:latin typeface="Cambria Math" panose="02040503050406030204" pitchFamily="18" charset="0"/>
                            <a:cs typeface="Arial" panose="020B0604020202020204" pitchFamily="34" charset="0"/>
                          </a:rPr>
                        </m:ctrlPr>
                      </m:sSupPr>
                      <m:e>
                        <m:r>
                          <a:rPr kumimoji="1" lang="en-US" altLang="ja-JP" sz="2400" b="0" i="1" smtClean="0">
                            <a:latin typeface="Cambria Math" panose="02040503050406030204" pitchFamily="18" charset="0"/>
                            <a:cs typeface="Arial" panose="020B0604020202020204" pitchFamily="34" charset="0"/>
                          </a:rPr>
                          <m:t>10</m:t>
                        </m:r>
                      </m:e>
                      <m:sup>
                        <m:r>
                          <a:rPr kumimoji="1" lang="en-US" altLang="ja-JP" sz="2400" b="0" i="1" smtClean="0">
                            <a:latin typeface="Cambria Math" panose="02040503050406030204" pitchFamily="18" charset="0"/>
                            <a:cs typeface="Arial" panose="020B0604020202020204" pitchFamily="34" charset="0"/>
                          </a:rPr>
                          <m:t>15</m:t>
                        </m:r>
                      </m:sup>
                    </m:sSup>
                  </m:oMath>
                </a14:m>
                <a:r>
                  <a:rPr kumimoji="1" lang="en-US" altLang="ja-JP" sz="2400" dirty="0">
                    <a:latin typeface="Arial" panose="020B0604020202020204" pitchFamily="34" charset="0"/>
                    <a:cs typeface="Arial" panose="020B0604020202020204" pitchFamily="34" charset="0"/>
                  </a:rPr>
                  <a:t> eV</a:t>
                </a:r>
              </a:p>
              <a:p>
                <a:pPr>
                  <a:lnSpc>
                    <a:spcPct val="110000"/>
                  </a:lnSpc>
                </a:pPr>
                <a:r>
                  <a:rPr lang="ja-JP" altLang="en-US" sz="240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 strong magnetic field of </a:t>
                </a:r>
                <a14:m>
                  <m:oMath xmlns:m="http://schemas.openxmlformats.org/officeDocument/2006/math">
                    <m:r>
                      <a:rPr kumimoji="1" lang="en-US" altLang="ja-JP" sz="2400" i="1" smtClean="0">
                        <a:latin typeface="Cambria Math" panose="02040503050406030204" pitchFamily="18" charset="0"/>
                        <a:ea typeface="Cambria Math" panose="02040503050406030204" pitchFamily="18" charset="0"/>
                        <a:cs typeface="Arial" panose="020B0604020202020204" pitchFamily="34" charset="0"/>
                      </a:rPr>
                      <m:t>≥</m:t>
                    </m:r>
                  </m:oMath>
                </a14:m>
                <a:r>
                  <a:rPr kumimoji="1" lang="en-US" altLang="ja-JP" sz="2400" dirty="0">
                    <a:latin typeface="Arial" panose="020B0604020202020204" pitchFamily="34" charset="0"/>
                    <a:cs typeface="Arial" panose="020B0604020202020204" pitchFamily="34" charset="0"/>
                  </a:rPr>
                  <a:t> 100</a:t>
                </a:r>
                <a14:m>
                  <m:oMath xmlns:m="http://schemas.openxmlformats.org/officeDocument/2006/math">
                    <m:r>
                      <m:rPr>
                        <m:sty m:val="p"/>
                      </m:rPr>
                      <a:rPr lang="en-US" altLang="ja-JP" sz="2400">
                        <a:latin typeface="Cambria Math" panose="02040503050406030204" pitchFamily="18" charset="0"/>
                        <a:ea typeface="Cambria Math" panose="02040503050406030204" pitchFamily="18" charset="0"/>
                        <a:cs typeface="Arial" panose="020B0604020202020204" pitchFamily="34" charset="0"/>
                      </a:rPr>
                      <m:t>μG</m:t>
                    </m:r>
                  </m:oMath>
                </a14:m>
                <a:r>
                  <a:rPr kumimoji="1" lang="en-US" altLang="ja-JP" sz="2400" dirty="0">
                    <a:latin typeface="Arial" panose="020B0604020202020204" pitchFamily="34" charset="0"/>
                    <a:cs typeface="Arial" panose="020B0604020202020204" pitchFamily="34" charset="0"/>
                  </a:rPr>
                  <a:t> are required</a:t>
                </a:r>
                <a:endParaRPr kumimoji="1" lang="ja-JP" altLang="en-US" sz="2400">
                  <a:latin typeface="Arial" panose="020B0604020202020204" pitchFamily="34" charset="0"/>
                  <a:cs typeface="Arial" panose="020B0604020202020204" pitchFamily="34" charset="0"/>
                </a:endParaRPr>
              </a:p>
            </p:txBody>
          </p:sp>
        </mc:Choice>
        <mc:Fallback>
          <p:sp>
            <p:nvSpPr>
              <p:cNvPr id="11" name="テキスト ボックス 10">
                <a:extLst>
                  <a:ext uri="{FF2B5EF4-FFF2-40B4-BE49-F238E27FC236}">
                    <a16:creationId xmlns:a16="http://schemas.microsoft.com/office/drawing/2014/main" id="{6905D85A-EFA9-4FC0-DD13-8D9348D4FE50}"/>
                  </a:ext>
                </a:extLst>
              </p:cNvPr>
              <p:cNvSpPr txBox="1">
                <a:spLocks noRot="1" noChangeAspect="1" noMove="1" noResize="1" noEditPoints="1" noAdjustHandles="1" noChangeArrowheads="1" noChangeShapeType="1" noTextEdit="1"/>
              </p:cNvSpPr>
              <p:nvPr/>
            </p:nvSpPr>
            <p:spPr>
              <a:xfrm>
                <a:off x="4385760" y="5125408"/>
                <a:ext cx="7453002" cy="890885"/>
              </a:xfrm>
              <a:prstGeom prst="rect">
                <a:avLst/>
              </a:prstGeom>
              <a:blipFill>
                <a:blip r:embed="rId5"/>
                <a:stretch>
                  <a:fillRect l="-1361" t="-4225" b="-1267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577144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FDBC7C7C-CC90-D07F-7EBB-7D6F75EA42F1}"/>
              </a:ext>
            </a:extLst>
          </p:cNvPr>
          <p:cNvCxnSpPr>
            <a:cxnSpLocks/>
          </p:cNvCxnSpPr>
          <p:nvPr/>
        </p:nvCxnSpPr>
        <p:spPr>
          <a:xfrm>
            <a:off x="367748" y="848460"/>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4C398FF5-8310-98F8-72B1-9F2555EDBB94}"/>
              </a:ext>
            </a:extLst>
          </p:cNvPr>
          <p:cNvSpPr txBox="1"/>
          <p:nvPr/>
        </p:nvSpPr>
        <p:spPr>
          <a:xfrm>
            <a:off x="371061" y="172279"/>
            <a:ext cx="8468985"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The physical mechanism of amplification</a:t>
            </a: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7B2F0DA3-E549-B9DE-BD97-F96A22C765DC}"/>
                  </a:ext>
                </a:extLst>
              </p:cNvPr>
              <p:cNvSpPr txBox="1"/>
              <p:nvPr/>
            </p:nvSpPr>
            <p:spPr>
              <a:xfrm>
                <a:off x="208009" y="1331631"/>
                <a:ext cx="11775981" cy="2097369"/>
              </a:xfrm>
              <a:prstGeom prst="rect">
                <a:avLst/>
              </a:prstGeom>
              <a:noFill/>
            </p:spPr>
            <p:txBody>
              <a:bodyPr wrap="none" rtlCol="0">
                <a:spAutoFit/>
              </a:bodyPr>
              <a:lstStyle/>
              <a:p>
                <a:pPr>
                  <a:lnSpc>
                    <a:spcPct val="110000"/>
                  </a:lnSpc>
                </a:pPr>
                <a:r>
                  <a:rPr kumimoji="1" lang="ja-JP" altLang="en-US" sz="200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In the standard theory of shock compression, </a:t>
                </a:r>
                <a14:m>
                  <m:oMath xmlns:m="http://schemas.openxmlformats.org/officeDocument/2006/math">
                    <m:r>
                      <a:rPr kumimoji="1" lang="en-US" altLang="ja-JP" sz="2000" b="0" i="1" smtClean="0">
                        <a:latin typeface="Cambria Math" panose="02040503050406030204" pitchFamily="18" charset="0"/>
                        <a:cs typeface="Arial" panose="020B0604020202020204" pitchFamily="34" charset="0"/>
                      </a:rPr>
                      <m:t>𝑎</m:t>
                    </m:r>
                    <m:r>
                      <a:rPr kumimoji="1" lang="en-US" altLang="ja-JP" sz="2000" b="0" i="1" smtClean="0">
                        <a:latin typeface="Cambria Math" panose="02040503050406030204" pitchFamily="18" charset="0"/>
                        <a:cs typeface="Arial" panose="020B0604020202020204" pitchFamily="34" charset="0"/>
                      </a:rPr>
                      <m:t>=</m:t>
                    </m:r>
                    <m:f>
                      <m:fPr>
                        <m:type m:val="lin"/>
                        <m:ctrlPr>
                          <a:rPr kumimoji="1" lang="en-US" altLang="ja-JP" sz="2000" b="0" i="1" smtClean="0">
                            <a:latin typeface="Cambria Math" panose="02040503050406030204" pitchFamily="18" charset="0"/>
                            <a:cs typeface="Arial" panose="020B0604020202020204" pitchFamily="34" charset="0"/>
                          </a:rPr>
                        </m:ctrlPr>
                      </m:fPr>
                      <m:num>
                        <m:sSub>
                          <m:sSubPr>
                            <m:ctrlPr>
                              <a:rPr kumimoji="1" lang="en-US" altLang="ja-JP" sz="2000" i="1" smtClean="0">
                                <a:latin typeface="Cambria Math" panose="02040503050406030204" pitchFamily="18" charset="0"/>
                                <a:cs typeface="Arial" panose="020B0604020202020204" pitchFamily="34" charset="0"/>
                              </a:rPr>
                            </m:ctrlPr>
                          </m:sSubPr>
                          <m:e>
                            <m:r>
                              <a:rPr kumimoji="1" lang="en-US" altLang="ja-JP" sz="2000" b="0" i="1" smtClean="0">
                                <a:latin typeface="Cambria Math" panose="02040503050406030204" pitchFamily="18" charset="0"/>
                                <a:cs typeface="Arial" panose="020B0604020202020204" pitchFamily="34" charset="0"/>
                              </a:rPr>
                              <m:t>𝐵</m:t>
                            </m:r>
                          </m:e>
                          <m:sub>
                            <m:r>
                              <a:rPr kumimoji="1" lang="en-US" altLang="ja-JP" sz="2000" b="0" i="1" smtClean="0">
                                <a:latin typeface="Cambria Math" panose="02040503050406030204" pitchFamily="18" charset="0"/>
                                <a:cs typeface="Arial" panose="020B0604020202020204" pitchFamily="34" charset="0"/>
                              </a:rPr>
                              <m:t>𝑑</m:t>
                            </m:r>
                          </m:sub>
                        </m:sSub>
                      </m:num>
                      <m:den>
                        <m:sSub>
                          <m:sSubPr>
                            <m:ctrlPr>
                              <a:rPr kumimoji="1" lang="en-US" altLang="ja-JP" sz="2000" b="0" i="1" smtClean="0">
                                <a:latin typeface="Cambria Math" panose="02040503050406030204" pitchFamily="18" charset="0"/>
                                <a:cs typeface="Arial" panose="020B0604020202020204" pitchFamily="34" charset="0"/>
                              </a:rPr>
                            </m:ctrlPr>
                          </m:sSubPr>
                          <m:e>
                            <m:r>
                              <a:rPr kumimoji="1" lang="en-US" altLang="ja-JP" sz="2000" b="0" i="1" smtClean="0">
                                <a:latin typeface="Cambria Math" panose="02040503050406030204" pitchFamily="18" charset="0"/>
                                <a:cs typeface="Arial" panose="020B0604020202020204" pitchFamily="34" charset="0"/>
                              </a:rPr>
                              <m:t>𝐵</m:t>
                            </m:r>
                          </m:e>
                          <m:sub>
                            <m:r>
                              <m:rPr>
                                <m:sty m:val="p"/>
                              </m:rPr>
                              <a:rPr kumimoji="1" lang="en-US" altLang="ja-JP" sz="2000" b="0" i="0" smtClean="0">
                                <a:latin typeface="Cambria Math" panose="02040503050406030204" pitchFamily="18" charset="0"/>
                                <a:cs typeface="Arial" panose="020B0604020202020204" pitchFamily="34" charset="0"/>
                              </a:rPr>
                              <m:t>u</m:t>
                            </m:r>
                          </m:sub>
                        </m:sSub>
                        <m:r>
                          <a:rPr kumimoji="1" lang="en-US" altLang="ja-JP" sz="2000" b="0" i="0" smtClean="0">
                            <a:latin typeface="Cambria Math" panose="02040503050406030204" pitchFamily="18" charset="0"/>
                            <a:cs typeface="Arial" panose="020B0604020202020204" pitchFamily="34" charset="0"/>
                          </a:rPr>
                          <m:t>=</m:t>
                        </m:r>
                        <m:f>
                          <m:fPr>
                            <m:type m:val="lin"/>
                            <m:ctrlPr>
                              <a:rPr lang="en-US" altLang="ja-JP" sz="2000" i="1">
                                <a:latin typeface="Cambria Math" panose="02040503050406030204" pitchFamily="18" charset="0"/>
                                <a:cs typeface="Arial" panose="020B0604020202020204" pitchFamily="34" charset="0"/>
                              </a:rPr>
                            </m:ctrlPr>
                          </m:fPr>
                          <m:num>
                            <m:sSub>
                              <m:sSubPr>
                                <m:ctrlPr>
                                  <a:rPr lang="en-US" altLang="ja-JP" sz="2000" i="1">
                                    <a:latin typeface="Cambria Math" panose="02040503050406030204" pitchFamily="18" charset="0"/>
                                    <a:cs typeface="Arial" panose="020B0604020202020204" pitchFamily="34" charset="0"/>
                                  </a:rPr>
                                </m:ctrlPr>
                              </m:sSubPr>
                              <m:e>
                                <m:r>
                                  <a:rPr lang="en-US" altLang="ja-JP" sz="2000" b="0" i="1" smtClean="0">
                                    <a:latin typeface="Cambria Math" panose="02040503050406030204" pitchFamily="18" charset="0"/>
                                    <a:cs typeface="Arial" panose="020B0604020202020204" pitchFamily="34" charset="0"/>
                                  </a:rPr>
                                  <m:t>𝑈</m:t>
                                </m:r>
                              </m:e>
                              <m:sub>
                                <m:r>
                                  <a:rPr lang="en-US" altLang="ja-JP" sz="2000" i="1">
                                    <a:latin typeface="Cambria Math" panose="02040503050406030204" pitchFamily="18" charset="0"/>
                                    <a:cs typeface="Arial" panose="020B0604020202020204" pitchFamily="34" charset="0"/>
                                  </a:rPr>
                                  <m:t>𝑑</m:t>
                                </m:r>
                              </m:sub>
                            </m:sSub>
                          </m:num>
                          <m:den>
                            <m:sSub>
                              <m:sSubPr>
                                <m:ctrlPr>
                                  <a:rPr lang="en-US" altLang="ja-JP" sz="2000" i="1">
                                    <a:latin typeface="Cambria Math" panose="02040503050406030204" pitchFamily="18" charset="0"/>
                                    <a:cs typeface="Arial" panose="020B0604020202020204" pitchFamily="34" charset="0"/>
                                  </a:rPr>
                                </m:ctrlPr>
                              </m:sSubPr>
                              <m:e>
                                <m:r>
                                  <a:rPr lang="en-US" altLang="ja-JP" sz="2000" b="0" i="1" smtClean="0">
                                    <a:latin typeface="Cambria Math" panose="02040503050406030204" pitchFamily="18" charset="0"/>
                                    <a:cs typeface="Arial" panose="020B0604020202020204" pitchFamily="34" charset="0"/>
                                  </a:rPr>
                                  <m:t>𝑈</m:t>
                                </m:r>
                              </m:e>
                              <m:sub>
                                <m:r>
                                  <m:rPr>
                                    <m:sty m:val="p"/>
                                  </m:rPr>
                                  <a:rPr lang="en-US" altLang="ja-JP" sz="2000">
                                    <a:latin typeface="Cambria Math" panose="02040503050406030204" pitchFamily="18" charset="0"/>
                                    <a:cs typeface="Arial" panose="020B0604020202020204" pitchFamily="34" charset="0"/>
                                  </a:rPr>
                                  <m:t>u</m:t>
                                </m:r>
                              </m:sub>
                            </m:sSub>
                            <m:r>
                              <a:rPr lang="en-US" altLang="ja-JP" sz="2000" b="0" i="0" smtClean="0">
                                <a:latin typeface="Cambria Math" panose="02040503050406030204" pitchFamily="18" charset="0"/>
                                <a:cs typeface="Arial" panose="020B0604020202020204" pitchFamily="34" charset="0"/>
                              </a:rPr>
                              <m:t>=4</m:t>
                            </m:r>
                          </m:den>
                        </m:f>
                      </m:den>
                    </m:f>
                  </m:oMath>
                </a14:m>
                <a:r>
                  <a:rPr kumimoji="1" lang="en-US" altLang="ja-JP" sz="2000" dirty="0">
                    <a:latin typeface="Arial" panose="020B0604020202020204" pitchFamily="34" charset="0"/>
                    <a:cs typeface="Arial" panose="020B0604020202020204" pitchFamily="34" charset="0"/>
                  </a:rPr>
                  <a:t>. (d/u : down/up stream)</a:t>
                </a:r>
              </a:p>
              <a:p>
                <a:pPr>
                  <a:lnSpc>
                    <a:spcPct val="110000"/>
                  </a:lnSpc>
                </a:pPr>
                <a:r>
                  <a:rPr lang="ja-JP" altLang="en-US" sz="200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a:t>
                </a:r>
                <a:r>
                  <a:rPr kumimoji="1" lang="en-US" altLang="ja-JP" sz="2000" b="0" dirty="0">
                    <a:cs typeface="Arial" panose="020B0604020202020204" pitchFamily="34" charset="0"/>
                  </a:rPr>
                  <a:t> </a:t>
                </a:r>
                <a14:m>
                  <m:oMath xmlns:m="http://schemas.openxmlformats.org/officeDocument/2006/math">
                    <m:r>
                      <a:rPr kumimoji="1" lang="en-US" altLang="ja-JP" sz="2000" b="0" i="1" smtClean="0">
                        <a:latin typeface="Cambria Math" panose="02040503050406030204" pitchFamily="18" charset="0"/>
                        <a:cs typeface="Arial" panose="020B0604020202020204" pitchFamily="34" charset="0"/>
                      </a:rPr>
                      <m:t>𝑎</m:t>
                    </m:r>
                    <m:r>
                      <a:rPr kumimoji="1" lang="en-US" altLang="ja-JP" sz="2000" b="0" i="1" smtClean="0">
                        <a:latin typeface="Cambria Math" panose="02040503050406030204" pitchFamily="18" charset="0"/>
                        <a:ea typeface="Cambria Math" panose="02040503050406030204" pitchFamily="18" charset="0"/>
                        <a:cs typeface="Arial" panose="020B0604020202020204" pitchFamily="34" charset="0"/>
                      </a:rPr>
                      <m:t>~100</m:t>
                    </m:r>
                  </m:oMath>
                </a14:m>
                <a:r>
                  <a:rPr kumimoji="1" lang="en-US" altLang="ja-JP" sz="2000" dirty="0">
                    <a:latin typeface="Arial" panose="020B0604020202020204" pitchFamily="34" charset="0"/>
                    <a:cs typeface="Arial" panose="020B0604020202020204" pitchFamily="34" charset="0"/>
                  </a:rPr>
                  <a:t> is hardly explained by the classical shock theory</a:t>
                </a:r>
              </a:p>
              <a:p>
                <a:pPr>
                  <a:lnSpc>
                    <a:spcPct val="110000"/>
                  </a:lnSpc>
                </a:pPr>
                <a:endParaRPr lang="en-US" altLang="ja-JP" sz="2000" dirty="0">
                  <a:latin typeface="Arial" panose="020B0604020202020204" pitchFamily="34" charset="0"/>
                  <a:cs typeface="Arial" panose="020B0604020202020204" pitchFamily="34" charset="0"/>
                </a:endParaRPr>
              </a:p>
              <a:p>
                <a:pPr>
                  <a:lnSpc>
                    <a:spcPct val="110000"/>
                  </a:lnSpc>
                </a:pPr>
                <a:r>
                  <a:rPr lang="ja-JP" altLang="en-US" sz="200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For RX J1713.7-3946, such a strong magnetic field may be produced owing to the turbulent dynamo</a:t>
                </a:r>
              </a:p>
              <a:p>
                <a:pPr>
                  <a:lnSpc>
                    <a:spcPct val="110000"/>
                  </a:lnSpc>
                </a:pPr>
                <a:r>
                  <a:rPr kumimoji="1" lang="ja-JP" altLang="en-US" sz="2000">
                    <a:latin typeface="Arial" panose="020B0604020202020204" pitchFamily="34" charset="0"/>
                    <a:cs typeface="Arial" panose="020B0604020202020204" pitchFamily="34" charset="0"/>
                  </a:rPr>
                  <a:t>　</a:t>
                </a:r>
                <a:r>
                  <a:rPr kumimoji="1" lang="en-US" altLang="ja-JP" sz="2000" dirty="0">
                    <a:latin typeface="Arial" panose="020B0604020202020204" pitchFamily="34" charset="0"/>
                    <a:cs typeface="Arial" panose="020B0604020202020204" pitchFamily="34" charset="0"/>
                  </a:rPr>
                  <a:t>action through shock-cloud interaction. (Inoue et al. (2011))</a:t>
                </a:r>
              </a:p>
              <a:p>
                <a:pPr>
                  <a:lnSpc>
                    <a:spcPct val="110000"/>
                  </a:lnSpc>
                </a:pPr>
                <a:r>
                  <a:rPr lang="ja-JP" altLang="en-US" sz="200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 However, this can not be the case for a relatively “clean” environment as in SN 1006 and Cas A</a:t>
                </a:r>
                <a:endParaRPr kumimoji="1" lang="ja-JP" altLang="en-US" sz="2000">
                  <a:latin typeface="Arial" panose="020B0604020202020204" pitchFamily="34" charset="0"/>
                  <a:cs typeface="Arial" panose="020B0604020202020204" pitchFamily="34" charset="0"/>
                </a:endParaRPr>
              </a:p>
            </p:txBody>
          </p:sp>
        </mc:Choice>
        <mc:Fallback xmlns="">
          <p:sp>
            <p:nvSpPr>
              <p:cNvPr id="4" name="テキスト ボックス 3">
                <a:extLst>
                  <a:ext uri="{FF2B5EF4-FFF2-40B4-BE49-F238E27FC236}">
                    <a16:creationId xmlns:a16="http://schemas.microsoft.com/office/drawing/2014/main" id="{7B2F0DA3-E549-B9DE-BD97-F96A22C765DC}"/>
                  </a:ext>
                </a:extLst>
              </p:cNvPr>
              <p:cNvSpPr txBox="1">
                <a:spLocks noRot="1" noChangeAspect="1" noMove="1" noResize="1" noEditPoints="1" noAdjustHandles="1" noChangeArrowheads="1" noChangeShapeType="1" noTextEdit="1"/>
              </p:cNvSpPr>
              <p:nvPr/>
            </p:nvSpPr>
            <p:spPr>
              <a:xfrm>
                <a:off x="208009" y="1331631"/>
                <a:ext cx="11775981" cy="2097369"/>
              </a:xfrm>
              <a:prstGeom prst="rect">
                <a:avLst/>
              </a:prstGeom>
              <a:blipFill>
                <a:blip r:embed="rId2"/>
                <a:stretch>
                  <a:fillRect l="-539" t="-21557" b="-419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F9C337D2-1BEA-377B-6931-399E63906856}"/>
                  </a:ext>
                </a:extLst>
              </p:cNvPr>
              <p:cNvSpPr txBox="1"/>
              <p:nvPr/>
            </p:nvSpPr>
            <p:spPr>
              <a:xfrm>
                <a:off x="208009" y="3697950"/>
                <a:ext cx="11847539" cy="1163908"/>
              </a:xfrm>
              <a:prstGeom prst="rect">
                <a:avLst/>
              </a:prstGeom>
              <a:noFill/>
            </p:spPr>
            <p:txBody>
              <a:bodyPr wrap="none" rtlCol="0">
                <a:spAutoFit/>
              </a:bodyPr>
              <a:lstStyle/>
              <a:p>
                <a:pPr>
                  <a:lnSpc>
                    <a:spcPct val="110000"/>
                  </a:lnSpc>
                </a:pPr>
                <a:r>
                  <a:rPr lang="ja-JP" altLang="en-US" sz="2000">
                    <a:effectLst/>
                    <a:latin typeface="Arial" panose="020B0604020202020204" pitchFamily="34" charset="0"/>
                    <a:cs typeface="Arial" panose="020B0604020202020204" pitchFamily="34" charset="0"/>
                  </a:rPr>
                  <a:t>・</a:t>
                </a:r>
                <a:r>
                  <a:rPr lang="en" altLang="ja-JP" sz="2000" dirty="0">
                    <a:effectLst/>
                    <a:latin typeface="Arial" panose="020B0604020202020204" pitchFamily="34" charset="0"/>
                    <a:cs typeface="Arial" panose="020B0604020202020204" pitchFamily="34" charset="0"/>
                  </a:rPr>
                  <a:t>In this context, some particle-in-cell simulations of nonrelativistic perpendicular shocks in the </a:t>
                </a:r>
              </a:p>
              <a:p>
                <a:pPr>
                  <a:lnSpc>
                    <a:spcPct val="110000"/>
                  </a:lnSpc>
                </a:pPr>
                <a:r>
                  <a:rPr lang="ja-JP" altLang="en-US" sz="2000">
                    <a:latin typeface="Arial" panose="020B0604020202020204" pitchFamily="34" charset="0"/>
                    <a:cs typeface="Arial" panose="020B0604020202020204" pitchFamily="34" charset="0"/>
                  </a:rPr>
                  <a:t>　</a:t>
                </a:r>
                <a:r>
                  <a:rPr lang="en" altLang="ja-JP" sz="2000" dirty="0">
                    <a:effectLst/>
                    <a:latin typeface="Arial" panose="020B0604020202020204" pitchFamily="34" charset="0"/>
                    <a:cs typeface="Arial" panose="020B0604020202020204" pitchFamily="34" charset="0"/>
                  </a:rPr>
                  <a:t>high-Mach number (</a:t>
                </a:r>
                <a14:m>
                  <m:oMath xmlns:m="http://schemas.openxmlformats.org/officeDocument/2006/math">
                    <m:sSub>
                      <m:sSubPr>
                        <m:ctrlPr>
                          <a:rPr lang="en" altLang="ja-JP" sz="2000" i="1">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cs typeface="Arial" panose="020B0604020202020204" pitchFamily="34" charset="0"/>
                          </a:rPr>
                          <m:t>𝑀</m:t>
                        </m:r>
                      </m:e>
                      <m:sub>
                        <m:r>
                          <a:rPr lang="en-US" altLang="ja-JP" sz="2000" i="1">
                            <a:latin typeface="Cambria Math" panose="02040503050406030204" pitchFamily="18" charset="0"/>
                            <a:cs typeface="Arial" panose="020B0604020202020204" pitchFamily="34" charset="0"/>
                          </a:rPr>
                          <m:t>𝐴</m:t>
                        </m:r>
                      </m:sub>
                    </m:sSub>
                  </m:oMath>
                </a14:m>
                <a:r>
                  <a:rPr lang="en" altLang="ja-JP" sz="2000" dirty="0">
                    <a:effectLst/>
                    <a:latin typeface="Arial" panose="020B0604020202020204" pitchFamily="34" charset="0"/>
                    <a:cs typeface="Arial" panose="020B0604020202020204" pitchFamily="34" charset="0"/>
                  </a:rPr>
                  <a:t>) suggest magnetic amplification of </a:t>
                </a:r>
                <a14:m>
                  <m:oMath xmlns:m="http://schemas.openxmlformats.org/officeDocument/2006/math">
                    <m:r>
                      <a:rPr lang="en-US" altLang="ja-JP" sz="2000" b="0" i="1" smtClean="0">
                        <a:effectLst/>
                        <a:latin typeface="Cambria Math" panose="02040503050406030204" pitchFamily="18" charset="0"/>
                        <a:cs typeface="Arial" panose="020B0604020202020204" pitchFamily="34" charset="0"/>
                      </a:rPr>
                      <m:t>𝑎</m:t>
                    </m:r>
                    <m:r>
                      <a:rPr lang="en-US" altLang="ja-JP" sz="2000" b="0" i="1" smtClean="0">
                        <a:effectLst/>
                        <a:latin typeface="Cambria Math" panose="02040503050406030204" pitchFamily="18" charset="0"/>
                        <a:cs typeface="Arial" panose="020B0604020202020204" pitchFamily="34" charset="0"/>
                      </a:rPr>
                      <m:t>=5.5(</m:t>
                    </m:r>
                    <m:rad>
                      <m:radPr>
                        <m:degHide m:val="on"/>
                        <m:ctrlPr>
                          <a:rPr lang="en-US" altLang="ja-JP" sz="2000" b="0" i="1" smtClean="0">
                            <a:effectLst/>
                            <a:latin typeface="Cambria Math" panose="02040503050406030204" pitchFamily="18" charset="0"/>
                            <a:cs typeface="Arial" panose="020B0604020202020204" pitchFamily="34" charset="0"/>
                          </a:rPr>
                        </m:ctrlPr>
                      </m:radPr>
                      <m:deg/>
                      <m:e>
                        <m:sSub>
                          <m:sSubPr>
                            <m:ctrlPr>
                              <a:rPr lang="en" altLang="ja-JP" sz="2000" i="1">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cs typeface="Arial" panose="020B0604020202020204" pitchFamily="34" charset="0"/>
                              </a:rPr>
                              <m:t>𝑀</m:t>
                            </m:r>
                          </m:e>
                          <m:sub>
                            <m:r>
                              <a:rPr lang="en-US" altLang="ja-JP" sz="2000" i="1">
                                <a:latin typeface="Cambria Math" panose="02040503050406030204" pitchFamily="18" charset="0"/>
                                <a:cs typeface="Arial" panose="020B0604020202020204" pitchFamily="34" charset="0"/>
                              </a:rPr>
                              <m:t>𝐴</m:t>
                            </m:r>
                          </m:sub>
                        </m:sSub>
                      </m:e>
                    </m:rad>
                    <m:r>
                      <a:rPr lang="en-US" altLang="ja-JP" sz="2000" b="0" i="1" smtClean="0">
                        <a:effectLst/>
                        <a:latin typeface="Cambria Math" panose="02040503050406030204" pitchFamily="18" charset="0"/>
                        <a:cs typeface="Arial" panose="020B0604020202020204" pitchFamily="34" charset="0"/>
                      </a:rPr>
                      <m:t>−2)</m:t>
                    </m:r>
                  </m:oMath>
                </a14:m>
                <a:r>
                  <a:rPr lang="en" altLang="ja-JP" sz="2000" dirty="0">
                    <a:latin typeface="Arial" panose="020B0604020202020204" pitchFamily="34" charset="0"/>
                    <a:cs typeface="Arial" panose="020B0604020202020204" pitchFamily="34" charset="0"/>
                  </a:rPr>
                  <a:t>. (Bohdan et al. </a:t>
                </a:r>
                <a:r>
                  <a:rPr lang="en-US" altLang="ja-JP" sz="2000" dirty="0">
                    <a:latin typeface="Arial" panose="020B0604020202020204" pitchFamily="34" charset="0"/>
                    <a:cs typeface="Arial" panose="020B0604020202020204" pitchFamily="34" charset="0"/>
                  </a:rPr>
                  <a:t>(2021)</a:t>
                </a:r>
                <a:r>
                  <a:rPr lang="en" altLang="ja-JP" sz="2000" dirty="0">
                    <a:latin typeface="Arial" panose="020B0604020202020204" pitchFamily="34" charset="0"/>
                    <a:cs typeface="Arial" panose="020B0604020202020204" pitchFamily="34" charset="0"/>
                  </a:rPr>
                  <a:t>). </a:t>
                </a:r>
                <a:endParaRPr lang="en-US" altLang="ja-JP" sz="2000" dirty="0">
                  <a:latin typeface="Arial" panose="020B0604020202020204" pitchFamily="34" charset="0"/>
                  <a:cs typeface="Arial" panose="020B0604020202020204" pitchFamily="34" charset="0"/>
                </a:endParaRPr>
              </a:p>
              <a:p>
                <a:pPr>
                  <a:lnSpc>
                    <a:spcPct val="110000"/>
                  </a:lnSpc>
                </a:pPr>
                <a:r>
                  <a:rPr lang="ja-JP" altLang="en-US" sz="2000">
                    <a:effectLst/>
                    <a:latin typeface="Arial" panose="020B0604020202020204" pitchFamily="34" charset="0"/>
                    <a:cs typeface="Arial" panose="020B0604020202020204" pitchFamily="34" charset="0"/>
                  </a:rPr>
                  <a:t>　</a:t>
                </a:r>
                <a:r>
                  <a:rPr lang="en-US" altLang="ja-JP" sz="2000" dirty="0">
                    <a:effectLst/>
                    <a:latin typeface="Arial" panose="020B0604020202020204" pitchFamily="34" charset="0"/>
                    <a:cs typeface="Arial" panose="020B0604020202020204" pitchFamily="34" charset="0"/>
                  </a:rPr>
                  <a:t>→ </a:t>
                </a:r>
                <a14:m>
                  <m:oMath xmlns:m="http://schemas.openxmlformats.org/officeDocument/2006/math">
                    <m:r>
                      <a:rPr lang="en-US" altLang="ja-JP" sz="2000" b="0" i="1" smtClean="0">
                        <a:effectLst/>
                        <a:latin typeface="Cambria Math" panose="02040503050406030204" pitchFamily="18" charset="0"/>
                        <a:cs typeface="Arial" panose="020B0604020202020204" pitchFamily="34" charset="0"/>
                      </a:rPr>
                      <m:t>𝑎</m:t>
                    </m:r>
                    <m:r>
                      <a:rPr lang="en-US" altLang="ja-JP" sz="2000" b="0" i="1" smtClean="0">
                        <a:effectLst/>
                        <a:latin typeface="Cambria Math" panose="02040503050406030204" pitchFamily="18" charset="0"/>
                        <a:ea typeface="Cambria Math" panose="02040503050406030204" pitchFamily="18" charset="0"/>
                        <a:cs typeface="Arial" panose="020B0604020202020204" pitchFamily="34" charset="0"/>
                      </a:rPr>
                      <m:t>≈100</m:t>
                    </m:r>
                  </m:oMath>
                </a14:m>
                <a:r>
                  <a:rPr lang="en" altLang="ja-JP" sz="2000" dirty="0">
                    <a:effectLst/>
                    <a:latin typeface="Arial" panose="020B0604020202020204" pitchFamily="34" charset="0"/>
                    <a:cs typeface="Arial" panose="020B0604020202020204" pitchFamily="34" charset="0"/>
                  </a:rPr>
                  <a:t> for </a:t>
                </a:r>
                <a14:m>
                  <m:oMath xmlns:m="http://schemas.openxmlformats.org/officeDocument/2006/math">
                    <m:sSub>
                      <m:sSubPr>
                        <m:ctrlPr>
                          <a:rPr lang="en" altLang="ja-JP" sz="2000" i="1">
                            <a:latin typeface="Cambria Math" panose="02040503050406030204" pitchFamily="18" charset="0"/>
                            <a:cs typeface="Arial" panose="020B0604020202020204" pitchFamily="34" charset="0"/>
                          </a:rPr>
                        </m:ctrlPr>
                      </m:sSubPr>
                      <m:e>
                        <m:r>
                          <a:rPr lang="en-US" altLang="ja-JP" sz="2000" i="1">
                            <a:latin typeface="Cambria Math" panose="02040503050406030204" pitchFamily="18" charset="0"/>
                            <a:cs typeface="Arial" panose="020B0604020202020204" pitchFamily="34" charset="0"/>
                          </a:rPr>
                          <m:t>𝑀</m:t>
                        </m:r>
                      </m:e>
                      <m:sub>
                        <m:r>
                          <a:rPr lang="en-US" altLang="ja-JP" sz="2000" i="1">
                            <a:latin typeface="Cambria Math" panose="02040503050406030204" pitchFamily="18" charset="0"/>
                            <a:cs typeface="Arial" panose="020B0604020202020204" pitchFamily="34" charset="0"/>
                          </a:rPr>
                          <m:t>𝐴</m:t>
                        </m:r>
                      </m:sub>
                    </m:sSub>
                    <m:r>
                      <a:rPr lang="en-US" altLang="ja-JP" sz="2000" i="1" smtClean="0">
                        <a:latin typeface="Cambria Math" panose="02040503050406030204" pitchFamily="18" charset="0"/>
                        <a:ea typeface="Cambria Math" panose="02040503050406030204" pitchFamily="18" charset="0"/>
                        <a:cs typeface="Arial" panose="020B0604020202020204" pitchFamily="34" charset="0"/>
                      </a:rPr>
                      <m:t>≈</m:t>
                    </m:r>
                    <m:r>
                      <a:rPr lang="en-US" altLang="ja-JP" sz="2000" b="0" i="1" smtClean="0">
                        <a:latin typeface="Cambria Math" panose="02040503050406030204" pitchFamily="18" charset="0"/>
                        <a:ea typeface="Cambria Math" panose="02040503050406030204" pitchFamily="18" charset="0"/>
                        <a:cs typeface="Arial" panose="020B0604020202020204" pitchFamily="34" charset="0"/>
                      </a:rPr>
                      <m:t>400</m:t>
                    </m:r>
                  </m:oMath>
                </a14:m>
                <a:r>
                  <a:rPr lang="en" altLang="ja-JP" sz="2000" dirty="0">
                    <a:effectLst/>
                    <a:latin typeface="Arial" panose="020B0604020202020204" pitchFamily="34" charset="0"/>
                    <a:cs typeface="Arial" panose="020B0604020202020204" pitchFamily="34" charset="0"/>
                  </a:rPr>
                  <a:t> or </a:t>
                </a:r>
                <a14:m>
                  <m:oMath xmlns:m="http://schemas.openxmlformats.org/officeDocument/2006/math">
                    <m:sSub>
                      <m:sSubPr>
                        <m:ctrlPr>
                          <a:rPr lang="en" altLang="ja-JP" sz="2000" i="1" smtClean="0">
                            <a:effectLst/>
                            <a:latin typeface="Cambria Math" panose="02040503050406030204" pitchFamily="18" charset="0"/>
                            <a:cs typeface="Arial" panose="020B0604020202020204" pitchFamily="34" charset="0"/>
                          </a:rPr>
                        </m:ctrlPr>
                      </m:sSubPr>
                      <m:e>
                        <m:r>
                          <a:rPr lang="en-US" altLang="ja-JP" sz="2000" b="0" i="1" smtClean="0">
                            <a:effectLst/>
                            <a:latin typeface="Cambria Math" panose="02040503050406030204" pitchFamily="18" charset="0"/>
                            <a:cs typeface="Arial" panose="020B0604020202020204" pitchFamily="34" charset="0"/>
                          </a:rPr>
                          <m:t>𝑣</m:t>
                        </m:r>
                      </m:e>
                      <m:sub>
                        <m:r>
                          <m:rPr>
                            <m:sty m:val="p"/>
                          </m:rPr>
                          <a:rPr lang="en-US" altLang="ja-JP" sz="2000" b="0" i="0" smtClean="0">
                            <a:effectLst/>
                            <a:latin typeface="Cambria Math" panose="02040503050406030204" pitchFamily="18" charset="0"/>
                            <a:cs typeface="Arial" panose="020B0604020202020204" pitchFamily="34" charset="0"/>
                          </a:rPr>
                          <m:t>sh</m:t>
                        </m:r>
                      </m:sub>
                    </m:sSub>
                    <m:r>
                      <a:rPr lang="en" altLang="ja-JP" sz="2000" i="1" smtClean="0">
                        <a:effectLst/>
                        <a:latin typeface="Cambria Math" panose="02040503050406030204" pitchFamily="18" charset="0"/>
                        <a:ea typeface="Cambria Math" panose="02040503050406030204" pitchFamily="18" charset="0"/>
                        <a:cs typeface="Arial" panose="020B0604020202020204" pitchFamily="34" charset="0"/>
                      </a:rPr>
                      <m:t>≈</m:t>
                    </m:r>
                    <m:r>
                      <a:rPr lang="en-US" altLang="ja-JP" sz="2000" b="0" i="1" smtClean="0">
                        <a:effectLst/>
                        <a:latin typeface="Cambria Math" panose="02040503050406030204" pitchFamily="18" charset="0"/>
                        <a:ea typeface="Cambria Math" panose="02040503050406030204" pitchFamily="18" charset="0"/>
                        <a:cs typeface="Arial" panose="020B0604020202020204" pitchFamily="34" charset="0"/>
                      </a:rPr>
                      <m:t>4000 </m:t>
                    </m:r>
                    <m:r>
                      <m:rPr>
                        <m:sty m:val="p"/>
                      </m:rPr>
                      <a:rPr lang="en-US" altLang="ja-JP" sz="2000" b="0" i="0" smtClean="0">
                        <a:effectLst/>
                        <a:latin typeface="Cambria Math" panose="02040503050406030204" pitchFamily="18" charset="0"/>
                        <a:ea typeface="Cambria Math" panose="02040503050406030204" pitchFamily="18" charset="0"/>
                        <a:cs typeface="Arial" panose="020B0604020202020204" pitchFamily="34" charset="0"/>
                      </a:rPr>
                      <m:t>km</m:t>
                    </m:r>
                    <m:r>
                      <a:rPr lang="en-US" altLang="ja-JP" sz="2000" b="0" i="0" smtClean="0">
                        <a:effectLst/>
                        <a:latin typeface="Cambria Math" panose="02040503050406030204" pitchFamily="18" charset="0"/>
                        <a:ea typeface="Cambria Math" panose="02040503050406030204" pitchFamily="18" charset="0"/>
                        <a:cs typeface="Arial" panose="020B0604020202020204" pitchFamily="34" charset="0"/>
                      </a:rPr>
                      <m:t> </m:t>
                    </m:r>
                    <m:sSup>
                      <m:sSupPr>
                        <m:ctrlPr>
                          <a:rPr lang="en-US" altLang="ja-JP" sz="2000" b="0" i="1" smtClean="0">
                            <a:effectLst/>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altLang="ja-JP" sz="2000" b="0" i="0" smtClean="0">
                            <a:effectLst/>
                            <a:latin typeface="Cambria Math" panose="02040503050406030204" pitchFamily="18" charset="0"/>
                            <a:ea typeface="Cambria Math" panose="02040503050406030204" pitchFamily="18" charset="0"/>
                            <a:cs typeface="Arial" panose="020B0604020202020204" pitchFamily="34" charset="0"/>
                          </a:rPr>
                          <m:t>s</m:t>
                        </m:r>
                      </m:e>
                      <m:sup>
                        <m:r>
                          <a:rPr lang="en-US" altLang="ja-JP" sz="2000" b="0" i="0" smtClean="0">
                            <a:effectLst/>
                            <a:latin typeface="Cambria Math" panose="02040503050406030204" pitchFamily="18" charset="0"/>
                            <a:ea typeface="Cambria Math" panose="02040503050406030204" pitchFamily="18" charset="0"/>
                            <a:cs typeface="Arial" panose="020B0604020202020204" pitchFamily="34" charset="0"/>
                          </a:rPr>
                          <m:t>−1</m:t>
                        </m:r>
                      </m:sup>
                    </m:sSup>
                  </m:oMath>
                </a14:m>
                <a:endParaRPr lang="en" altLang="ja-JP" sz="2000" dirty="0">
                  <a:effectLst/>
                  <a:latin typeface="Arial" panose="020B0604020202020204" pitchFamily="34" charset="0"/>
                  <a:cs typeface="Arial" panose="020B0604020202020204" pitchFamily="34" charset="0"/>
                </a:endParaRPr>
              </a:p>
            </p:txBody>
          </p:sp>
        </mc:Choice>
        <mc:Fallback xmlns="">
          <p:sp>
            <p:nvSpPr>
              <p:cNvPr id="5" name="テキスト ボックス 4">
                <a:extLst>
                  <a:ext uri="{FF2B5EF4-FFF2-40B4-BE49-F238E27FC236}">
                    <a16:creationId xmlns:a16="http://schemas.microsoft.com/office/drawing/2014/main" id="{F9C337D2-1BEA-377B-6931-399E63906856}"/>
                  </a:ext>
                </a:extLst>
              </p:cNvPr>
              <p:cNvSpPr txBox="1">
                <a:spLocks noRot="1" noChangeAspect="1" noMove="1" noResize="1" noEditPoints="1" noAdjustHandles="1" noChangeArrowheads="1" noChangeShapeType="1" noTextEdit="1"/>
              </p:cNvSpPr>
              <p:nvPr/>
            </p:nvSpPr>
            <p:spPr>
              <a:xfrm>
                <a:off x="208009" y="3697950"/>
                <a:ext cx="11847539" cy="1163908"/>
              </a:xfrm>
              <a:prstGeom prst="rect">
                <a:avLst/>
              </a:prstGeom>
              <a:blipFill>
                <a:blip r:embed="rId3"/>
                <a:stretch>
                  <a:fillRect l="-535" t="-2151" b="-7527"/>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FA955285-99D1-7964-736B-9280E0D09471}"/>
              </a:ext>
            </a:extLst>
          </p:cNvPr>
          <p:cNvSpPr txBox="1"/>
          <p:nvPr/>
        </p:nvSpPr>
        <p:spPr>
          <a:xfrm>
            <a:off x="199001" y="5038043"/>
            <a:ext cx="11552009" cy="753924"/>
          </a:xfrm>
          <a:prstGeom prst="rect">
            <a:avLst/>
          </a:prstGeom>
          <a:noFill/>
        </p:spPr>
        <p:txBody>
          <a:bodyPr wrap="none" rtlCol="0">
            <a:spAutoFit/>
          </a:bodyPr>
          <a:lstStyle/>
          <a:p>
            <a:pPr>
              <a:lnSpc>
                <a:spcPct val="110000"/>
              </a:lnSpc>
            </a:pPr>
            <a:r>
              <a:rPr lang="ja-JP" altLang="en-US" sz="2000">
                <a:effectLst/>
                <a:latin typeface="Arial" panose="020B0604020202020204" pitchFamily="34" charset="0"/>
                <a:cs typeface="Arial" panose="020B0604020202020204" pitchFamily="34" charset="0"/>
              </a:rPr>
              <a:t>・</a:t>
            </a:r>
            <a:r>
              <a:rPr lang="en" altLang="ja-JP" sz="2000" dirty="0">
                <a:effectLst/>
                <a:latin typeface="Arial" panose="020B0604020202020204" pitchFamily="34" charset="0"/>
                <a:cs typeface="Arial" panose="020B0604020202020204" pitchFamily="34" charset="0"/>
              </a:rPr>
              <a:t>However, whether similar efficient amplification is possible even in parallel shocks is uncertain, as </a:t>
            </a:r>
          </a:p>
          <a:p>
            <a:pPr>
              <a:lnSpc>
                <a:spcPct val="110000"/>
              </a:lnSpc>
            </a:pPr>
            <a:r>
              <a:rPr lang="ja-JP" altLang="en-US" sz="2000">
                <a:latin typeface="Arial" panose="020B0604020202020204" pitchFamily="34" charset="0"/>
                <a:cs typeface="Arial" panose="020B0604020202020204" pitchFamily="34" charset="0"/>
              </a:rPr>
              <a:t>　</a:t>
            </a:r>
            <a:r>
              <a:rPr lang="en" altLang="ja-JP" sz="2000" dirty="0">
                <a:effectLst/>
                <a:latin typeface="Arial" panose="020B0604020202020204" pitchFamily="34" charset="0"/>
                <a:cs typeface="Arial" panose="020B0604020202020204" pitchFamily="34" charset="0"/>
              </a:rPr>
              <a:t>observed in SN1006.</a:t>
            </a:r>
            <a:endParaRPr lang="en" altLang="ja-JP"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4411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ダイアグラム が含まれている画像&#10;&#10;自動的に生成された説明">
            <a:extLst>
              <a:ext uri="{FF2B5EF4-FFF2-40B4-BE49-F238E27FC236}">
                <a16:creationId xmlns:a16="http://schemas.microsoft.com/office/drawing/2014/main" id="{A06076A3-5339-8DF8-6ED3-91B50EF2CE93}"/>
              </a:ext>
            </a:extLst>
          </p:cNvPr>
          <p:cNvPicPr>
            <a:picLocks noChangeAspect="1"/>
          </p:cNvPicPr>
          <p:nvPr/>
        </p:nvPicPr>
        <p:blipFill rotWithShape="1">
          <a:blip r:embed="rId2"/>
          <a:srcRect t="-1208" r="24" b="1"/>
          <a:stretch/>
        </p:blipFill>
        <p:spPr>
          <a:xfrm>
            <a:off x="1305004" y="-91012"/>
            <a:ext cx="9581991" cy="6949012"/>
          </a:xfrm>
          <a:prstGeom prst="rect">
            <a:avLst/>
          </a:prstGeom>
        </p:spPr>
      </p:pic>
    </p:spTree>
    <p:extLst>
      <p:ext uri="{BB962C8B-B14F-4D97-AF65-F5344CB8AC3E}">
        <p14:creationId xmlns:p14="http://schemas.microsoft.com/office/powerpoint/2010/main" val="2752825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99A2625D-129D-1B1B-206A-B1672B435B5B}"/>
              </a:ext>
            </a:extLst>
          </p:cNvPr>
          <p:cNvCxnSpPr>
            <a:cxnSpLocks/>
          </p:cNvCxnSpPr>
          <p:nvPr/>
        </p:nvCxnSpPr>
        <p:spPr>
          <a:xfrm>
            <a:off x="367748" y="848460"/>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57D7FF34-9FB5-CD74-DCE8-950EEA07EF7A}"/>
              </a:ext>
            </a:extLst>
          </p:cNvPr>
          <p:cNvSpPr txBox="1"/>
          <p:nvPr/>
        </p:nvSpPr>
        <p:spPr>
          <a:xfrm>
            <a:off x="371061" y="172279"/>
            <a:ext cx="5955476" cy="654410"/>
          </a:xfrm>
          <a:prstGeom prst="rect">
            <a:avLst/>
          </a:prstGeom>
          <a:noFill/>
        </p:spPr>
        <p:txBody>
          <a:bodyPr wrap="none" rtlCol="0">
            <a:spAutoFit/>
          </a:bodyPr>
          <a:lstStyle/>
          <a:p>
            <a:pPr algn="l">
              <a:lnSpc>
                <a:spcPct val="110000"/>
              </a:lnSpc>
            </a:pPr>
            <a:r>
              <a:rPr kumimoji="1" lang="en-US" altLang="ja-JP" sz="3600" dirty="0">
                <a:latin typeface="Arial" panose="020B0604020202020204" pitchFamily="34" charset="0"/>
                <a:cs typeface="Arial" panose="020B0604020202020204" pitchFamily="34" charset="0"/>
              </a:rPr>
              <a:t>Broadband SED of </a:t>
            </a:r>
            <a:r>
              <a:rPr lang="en-US" altLang="ja-JP" sz="3600" dirty="0">
                <a:latin typeface="Arial" panose="020B0604020202020204" pitchFamily="34" charset="0"/>
                <a:cs typeface="Arial" panose="020B0604020202020204" pitchFamily="34" charset="0"/>
              </a:rPr>
              <a:t>SN 1006</a:t>
            </a:r>
            <a:endParaRPr kumimoji="1" lang="ja-JP" altLang="en-US" sz="3600">
              <a:latin typeface="Arial" panose="020B0604020202020204" pitchFamily="34" charset="0"/>
              <a:cs typeface="Arial" panose="020B0604020202020204" pitchFamily="34" charset="0"/>
            </a:endParaRPr>
          </a:p>
        </p:txBody>
      </p:sp>
      <p:pic>
        <p:nvPicPr>
          <p:cNvPr id="5" name="図 4" descr="グラフ&#10;&#10;自動的に生成された説明">
            <a:extLst>
              <a:ext uri="{FF2B5EF4-FFF2-40B4-BE49-F238E27FC236}">
                <a16:creationId xmlns:a16="http://schemas.microsoft.com/office/drawing/2014/main" id="{2C6E00DE-786D-5A2D-B569-05BC5E31A571}"/>
              </a:ext>
            </a:extLst>
          </p:cNvPr>
          <p:cNvPicPr>
            <a:picLocks noChangeAspect="1"/>
          </p:cNvPicPr>
          <p:nvPr/>
        </p:nvPicPr>
        <p:blipFill>
          <a:blip r:embed="rId3"/>
          <a:stretch>
            <a:fillRect/>
          </a:stretch>
        </p:blipFill>
        <p:spPr>
          <a:xfrm>
            <a:off x="0" y="1042605"/>
            <a:ext cx="5056569" cy="3362357"/>
          </a:xfrm>
          <a:prstGeom prst="rect">
            <a:avLst/>
          </a:prstGeom>
        </p:spPr>
      </p:pic>
      <p:sp>
        <p:nvSpPr>
          <p:cNvPr id="6" name="テキスト ボックス 5">
            <a:extLst>
              <a:ext uri="{FF2B5EF4-FFF2-40B4-BE49-F238E27FC236}">
                <a16:creationId xmlns:a16="http://schemas.microsoft.com/office/drawing/2014/main" id="{CD2E81F9-C921-350C-D752-E49B64053A49}"/>
              </a:ext>
            </a:extLst>
          </p:cNvPr>
          <p:cNvSpPr txBox="1"/>
          <p:nvPr/>
        </p:nvSpPr>
        <p:spPr>
          <a:xfrm>
            <a:off x="3348425" y="870232"/>
            <a:ext cx="1592743" cy="310919"/>
          </a:xfrm>
          <a:prstGeom prst="rect">
            <a:avLst/>
          </a:prstGeom>
          <a:noFill/>
        </p:spPr>
        <p:txBody>
          <a:bodyPr wrap="square" rtlCol="0">
            <a:spAutoFit/>
          </a:bodyPr>
          <a:lstStyle/>
          <a:p>
            <a:pPr algn="l">
              <a:lnSpc>
                <a:spcPct val="110000"/>
              </a:lnSpc>
            </a:pPr>
            <a:r>
              <a:rPr kumimoji="1" lang="en-US" altLang="ja-JP" sz="1400" dirty="0">
                <a:latin typeface="Arial" panose="020B0604020202020204" pitchFamily="34" charset="0"/>
                <a:cs typeface="Arial" panose="020B0604020202020204" pitchFamily="34" charset="0"/>
              </a:rPr>
              <a:t>Xing et al. (2016)</a:t>
            </a:r>
            <a:endParaRPr kumimoji="1" lang="ja-JP" altLang="en-US" sz="1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B05C90DC-BD82-9A3E-BDA8-408C54CDB895}"/>
                  </a:ext>
                </a:extLst>
              </p:cNvPr>
              <p:cNvSpPr txBox="1"/>
              <p:nvPr/>
            </p:nvSpPr>
            <p:spPr>
              <a:xfrm>
                <a:off x="4915949" y="1036114"/>
                <a:ext cx="6891630" cy="1292533"/>
              </a:xfrm>
              <a:prstGeom prst="rect">
                <a:avLst/>
              </a:prstGeom>
              <a:noFill/>
            </p:spPr>
            <p:txBody>
              <a:bodyPr wrap="square" rtlCol="0">
                <a:spAutoFit/>
              </a:bodyPr>
              <a:lstStyle/>
              <a:p>
                <a:pPr algn="l">
                  <a:lnSpc>
                    <a:spcPct val="110000"/>
                  </a:lnSpc>
                </a:pP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Xing et al. (2016) suggested that the SED was </a:t>
                </a:r>
              </a:p>
              <a:p>
                <a:pPr algn="l">
                  <a:lnSpc>
                    <a:spcPct val="110000"/>
                  </a:lnSpc>
                </a:pPr>
                <a:r>
                  <a:rPr lang="ja-JP" altLang="en-US" sz="2400">
                    <a:latin typeface="Arial" panose="020B0604020202020204" pitchFamily="34" charset="0"/>
                    <a:cs typeface="Arial" panose="020B0604020202020204" pitchFamily="34" charset="0"/>
                  </a:rPr>
                  <a:t>　</a:t>
                </a:r>
                <a:r>
                  <a:rPr kumimoji="1" lang="en-US" altLang="ja-JP" sz="2400" dirty="0">
                    <a:latin typeface="Arial" panose="020B0604020202020204" pitchFamily="34" charset="0"/>
                    <a:cs typeface="Arial" panose="020B0604020202020204" pitchFamily="34" charset="0"/>
                  </a:rPr>
                  <a:t>well represented by one-zone leptonic model.</a:t>
                </a:r>
              </a:p>
              <a:p>
                <a:pPr>
                  <a:lnSpc>
                    <a:spcPct val="110000"/>
                  </a:lnSpc>
                </a:pPr>
                <a:r>
                  <a:rPr lang="ja-JP" altLang="en-US" sz="240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a:t>
                </a:r>
                <a:r>
                  <a:rPr kumimoji="1" lang="en-US" altLang="ja-JP" sz="2400" dirty="0">
                    <a:cs typeface="Arial" panose="020B0604020202020204" pitchFamily="34" charset="0"/>
                  </a:rPr>
                  <a:t> </a:t>
                </a:r>
                <a14:m>
                  <m:oMath xmlns:m="http://schemas.openxmlformats.org/officeDocument/2006/math">
                    <m:sSub>
                      <m:sSubPr>
                        <m:ctrlPr>
                          <a:rPr kumimoji="1" lang="en-US" altLang="ja-JP" sz="2400" i="1" smtClean="0">
                            <a:latin typeface="Cambria Math" panose="02040503050406030204" pitchFamily="18" charset="0"/>
                            <a:cs typeface="Arial" panose="020B0604020202020204" pitchFamily="34" charset="0"/>
                          </a:rPr>
                        </m:ctrlPr>
                      </m:sSubPr>
                      <m:e>
                        <m:r>
                          <a:rPr kumimoji="1" lang="en-US" altLang="ja-JP" sz="2400" b="0" i="1" smtClean="0">
                            <a:latin typeface="Cambria Math" panose="02040503050406030204" pitchFamily="18" charset="0"/>
                            <a:cs typeface="Arial" panose="020B0604020202020204" pitchFamily="34" charset="0"/>
                          </a:rPr>
                          <m:t>𝐵</m:t>
                        </m:r>
                      </m:e>
                      <m:sub>
                        <m:r>
                          <m:rPr>
                            <m:sty m:val="p"/>
                          </m:rPr>
                          <a:rPr kumimoji="1" lang="en-US" altLang="ja-JP" sz="2400" b="0" i="0" smtClean="0">
                            <a:latin typeface="Cambria Math" panose="02040503050406030204" pitchFamily="18" charset="0"/>
                            <a:cs typeface="Arial" panose="020B0604020202020204" pitchFamily="34" charset="0"/>
                          </a:rPr>
                          <m:t>SED</m:t>
                        </m:r>
                      </m:sub>
                    </m:sSub>
                    <m:r>
                      <a:rPr kumimoji="1" lang="en-US" altLang="ja-JP" sz="2400" i="1" smtClean="0">
                        <a:latin typeface="Cambria Math" panose="02040503050406030204" pitchFamily="18" charset="0"/>
                        <a:ea typeface="Cambria Math" panose="02040503050406030204" pitchFamily="18" charset="0"/>
                        <a:cs typeface="Arial" panose="020B0604020202020204" pitchFamily="34" charset="0"/>
                      </a:rPr>
                      <m:t>≈</m:t>
                    </m:r>
                    <m:r>
                      <a:rPr kumimoji="1" lang="en-US" altLang="ja-JP" sz="2400" b="0" i="1" smtClean="0">
                        <a:latin typeface="Cambria Math" panose="02040503050406030204" pitchFamily="18" charset="0"/>
                        <a:ea typeface="Cambria Math" panose="02040503050406030204" pitchFamily="18" charset="0"/>
                        <a:cs typeface="Arial" panose="020B0604020202020204" pitchFamily="34" charset="0"/>
                      </a:rPr>
                      <m:t>24</m:t>
                    </m:r>
                    <m:r>
                      <m:rPr>
                        <m:sty m:val="p"/>
                      </m:rPr>
                      <a:rPr kumimoji="1" lang="en-US" altLang="ja-JP" sz="2400" b="0" i="0" smtClean="0">
                        <a:latin typeface="Cambria Math" panose="02040503050406030204" pitchFamily="18" charset="0"/>
                        <a:ea typeface="Cambria Math" panose="02040503050406030204" pitchFamily="18" charset="0"/>
                        <a:cs typeface="Arial" panose="020B0604020202020204" pitchFamily="34" charset="0"/>
                      </a:rPr>
                      <m:t>μG</m:t>
                    </m:r>
                    <m:r>
                      <a:rPr lang="en-US" altLang="ja-JP" sz="2400">
                        <a:latin typeface="Cambria Math" panose="02040503050406030204" pitchFamily="18" charset="0"/>
                        <a:ea typeface="Cambria Math" panose="02040503050406030204" pitchFamily="18" charset="0"/>
                        <a:cs typeface="Arial" panose="020B0604020202020204" pitchFamily="34" charset="0"/>
                      </a:rPr>
                      <m:t>/30</m:t>
                    </m:r>
                    <m:r>
                      <m:rPr>
                        <m:sty m:val="p"/>
                      </m:rPr>
                      <a:rPr lang="en-US" altLang="ja-JP" sz="2400">
                        <a:latin typeface="Cambria Math" panose="02040503050406030204" pitchFamily="18" charset="0"/>
                        <a:ea typeface="Cambria Math" panose="02040503050406030204" pitchFamily="18" charset="0"/>
                        <a:cs typeface="Arial" panose="020B0604020202020204" pitchFamily="34" charset="0"/>
                      </a:rPr>
                      <m:t>μG</m:t>
                    </m:r>
                  </m:oMath>
                </a14:m>
                <a:r>
                  <a:rPr kumimoji="1" lang="en-US" altLang="ja-JP" sz="2400" dirty="0">
                    <a:latin typeface="Arial" panose="020B0604020202020204" pitchFamily="34" charset="0"/>
                    <a:cs typeface="Arial" panose="020B0604020202020204" pitchFamily="34" charset="0"/>
                  </a:rPr>
                  <a:t> (NE/SW)</a:t>
                </a:r>
              </a:p>
            </p:txBody>
          </p:sp>
        </mc:Choice>
        <mc:Fallback xmlns="">
          <p:sp>
            <p:nvSpPr>
              <p:cNvPr id="9" name="テキスト ボックス 8">
                <a:extLst>
                  <a:ext uri="{FF2B5EF4-FFF2-40B4-BE49-F238E27FC236}">
                    <a16:creationId xmlns:a16="http://schemas.microsoft.com/office/drawing/2014/main" id="{B05C90DC-BD82-9A3E-BDA8-408C54CDB895}"/>
                  </a:ext>
                </a:extLst>
              </p:cNvPr>
              <p:cNvSpPr txBox="1">
                <a:spLocks noRot="1" noChangeAspect="1" noMove="1" noResize="1" noEditPoints="1" noAdjustHandles="1" noChangeArrowheads="1" noChangeShapeType="1" noTextEdit="1"/>
              </p:cNvSpPr>
              <p:nvPr/>
            </p:nvSpPr>
            <p:spPr>
              <a:xfrm>
                <a:off x="4915949" y="1036114"/>
                <a:ext cx="6891630" cy="1292533"/>
              </a:xfrm>
              <a:prstGeom prst="rect">
                <a:avLst/>
              </a:prstGeom>
              <a:blipFill>
                <a:blip r:embed="rId4"/>
                <a:stretch>
                  <a:fillRect l="-1287" t="-2913" r="-551" b="-7767"/>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C772B53B-1DB7-6E02-2DD8-CF87AA42C95D}"/>
              </a:ext>
            </a:extLst>
          </p:cNvPr>
          <p:cNvSpPr txBox="1"/>
          <p:nvPr/>
        </p:nvSpPr>
        <p:spPr>
          <a:xfrm>
            <a:off x="796002" y="2207881"/>
            <a:ext cx="1845377" cy="467051"/>
          </a:xfrm>
          <a:prstGeom prst="rect">
            <a:avLst/>
          </a:prstGeom>
          <a:noFill/>
        </p:spPr>
        <p:txBody>
          <a:bodyPr wrap="none" rtlCol="0">
            <a:spAutoFit/>
          </a:bodyPr>
          <a:lstStyle/>
          <a:p>
            <a:pPr algn="l">
              <a:lnSpc>
                <a:spcPct val="110000"/>
              </a:lnSpc>
            </a:pPr>
            <a:r>
              <a:rPr kumimoji="1" lang="en-US" altLang="ja-JP" sz="2400" dirty="0">
                <a:highlight>
                  <a:srgbClr val="FF0000"/>
                </a:highlight>
                <a:latin typeface="Arial" panose="020B0604020202020204" pitchFamily="34" charset="0"/>
                <a:cs typeface="Arial" panose="020B0604020202020204" pitchFamily="34" charset="0"/>
              </a:rPr>
              <a:t>Synchrotron</a:t>
            </a:r>
            <a:endParaRPr kumimoji="1" lang="ja-JP" altLang="en-US" sz="2400">
              <a:highlight>
                <a:srgbClr val="FF0000"/>
              </a:highlight>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6E460F33-7705-05EB-1FA9-6CE8CB69E3A1}"/>
              </a:ext>
            </a:extLst>
          </p:cNvPr>
          <p:cNvSpPr txBox="1"/>
          <p:nvPr/>
        </p:nvSpPr>
        <p:spPr>
          <a:xfrm>
            <a:off x="2155203" y="3429000"/>
            <a:ext cx="3727302" cy="467051"/>
          </a:xfrm>
          <a:prstGeom prst="rect">
            <a:avLst/>
          </a:prstGeom>
          <a:noFill/>
        </p:spPr>
        <p:txBody>
          <a:bodyPr wrap="none" rtlCol="0">
            <a:spAutoFit/>
          </a:bodyPr>
          <a:lstStyle/>
          <a:p>
            <a:pPr algn="l">
              <a:lnSpc>
                <a:spcPct val="110000"/>
              </a:lnSpc>
            </a:pPr>
            <a:r>
              <a:rPr kumimoji="1" lang="en-US" altLang="ja-JP" sz="2400" dirty="0">
                <a:highlight>
                  <a:srgbClr val="FFFF00"/>
                </a:highlight>
                <a:latin typeface="Arial" panose="020B0604020202020204" pitchFamily="34" charset="0"/>
                <a:cs typeface="Arial" panose="020B0604020202020204" pitchFamily="34" charset="0"/>
              </a:rPr>
              <a:t>Inverse Compton on CMB</a:t>
            </a:r>
            <a:endParaRPr kumimoji="1" lang="ja-JP" altLang="en-US" sz="2400">
              <a:highlight>
                <a:srgbClr val="FFFF00"/>
              </a:highlight>
              <a:latin typeface="Arial" panose="020B0604020202020204" pitchFamily="34" charset="0"/>
              <a:cs typeface="Arial" panose="020B0604020202020204" pitchFamily="34" charset="0"/>
            </a:endParaRPr>
          </a:p>
        </p:txBody>
      </p:sp>
      <p:pic>
        <p:nvPicPr>
          <p:cNvPr id="24" name="図 23" descr="グラフ&#10;&#10;自動的に生成された説明">
            <a:extLst>
              <a:ext uri="{FF2B5EF4-FFF2-40B4-BE49-F238E27FC236}">
                <a16:creationId xmlns:a16="http://schemas.microsoft.com/office/drawing/2014/main" id="{7EDF3667-6A35-B125-678A-0EBC67B568F2}"/>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Effect>
                      <a14:colorTemperature colorTemp="4700"/>
                    </a14:imgEffect>
                    <a14:imgEffect>
                      <a14:saturation sat="0"/>
                    </a14:imgEffect>
                  </a14:imgLayer>
                </a14:imgProps>
              </a:ext>
            </a:extLst>
          </a:blip>
          <a:stretch>
            <a:fillRect/>
          </a:stretch>
        </p:blipFill>
        <p:spPr>
          <a:xfrm>
            <a:off x="8019817" y="2674932"/>
            <a:ext cx="4079269" cy="4183068"/>
          </a:xfrm>
          <a:prstGeom prst="rect">
            <a:avLst/>
          </a:prstGeom>
        </p:spPr>
      </p:pic>
      <p:sp>
        <p:nvSpPr>
          <p:cNvPr id="27" name="テキスト ボックス 26">
            <a:extLst>
              <a:ext uri="{FF2B5EF4-FFF2-40B4-BE49-F238E27FC236}">
                <a16:creationId xmlns:a16="http://schemas.microsoft.com/office/drawing/2014/main" id="{8248DE49-8B92-32F6-8AEF-00D88BF8286F}"/>
              </a:ext>
            </a:extLst>
          </p:cNvPr>
          <p:cNvSpPr txBox="1"/>
          <p:nvPr/>
        </p:nvSpPr>
        <p:spPr>
          <a:xfrm>
            <a:off x="10230884" y="2482702"/>
            <a:ext cx="1765227" cy="310919"/>
          </a:xfrm>
          <a:prstGeom prst="rect">
            <a:avLst/>
          </a:prstGeom>
          <a:noFill/>
        </p:spPr>
        <p:txBody>
          <a:bodyPr wrap="none" rtlCol="0">
            <a:spAutoFit/>
          </a:bodyPr>
          <a:lstStyle/>
          <a:p>
            <a:pPr algn="l">
              <a:lnSpc>
                <a:spcPct val="110000"/>
              </a:lnSpc>
            </a:pPr>
            <a:r>
              <a:rPr kumimoji="1" lang="en-US" altLang="ja-JP" sz="1400" dirty="0">
                <a:latin typeface="Arial" panose="020B0604020202020204" pitchFamily="34" charset="0"/>
                <a:cs typeface="Arial" panose="020B0604020202020204" pitchFamily="34" charset="0"/>
              </a:rPr>
              <a:t>Arnaud et al. (2016)</a:t>
            </a:r>
            <a:endParaRPr kumimoji="1" lang="ja-JP" altLang="en-US" sz="1400">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D9096888-9B8E-8F49-D113-9ECB450D2F44}"/>
              </a:ext>
            </a:extLst>
          </p:cNvPr>
          <p:cNvSpPr txBox="1"/>
          <p:nvPr/>
        </p:nvSpPr>
        <p:spPr>
          <a:xfrm>
            <a:off x="176539" y="4766466"/>
            <a:ext cx="7991290" cy="1685846"/>
          </a:xfrm>
          <a:prstGeom prst="rect">
            <a:avLst/>
          </a:prstGeom>
          <a:noFill/>
        </p:spPr>
        <p:txBody>
          <a:bodyPr wrap="none" rtlCol="0">
            <a:spAutoFit/>
          </a:bodyPr>
          <a:lstStyle/>
          <a:p>
            <a:pPr algn="l">
              <a:lnSpc>
                <a:spcPct val="110000"/>
              </a:lnSpc>
            </a:pP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Recent Planck observations indicated a </a:t>
            </a:r>
            <a:r>
              <a:rPr kumimoji="1" lang="en-US" altLang="ja-JP" sz="2400" dirty="0">
                <a:solidFill>
                  <a:srgbClr val="FF0000"/>
                </a:solidFill>
                <a:latin typeface="Arial" panose="020B0604020202020204" pitchFamily="34" charset="0"/>
                <a:cs typeface="Arial" panose="020B0604020202020204" pitchFamily="34" charset="0"/>
              </a:rPr>
              <a:t>spectral break </a:t>
            </a:r>
          </a:p>
          <a:p>
            <a:pPr algn="l">
              <a:lnSpc>
                <a:spcPct val="110000"/>
              </a:lnSpc>
            </a:pPr>
            <a:r>
              <a:rPr lang="ja-JP" altLang="en-US" sz="2400">
                <a:latin typeface="Arial" panose="020B0604020202020204" pitchFamily="34" charset="0"/>
                <a:cs typeface="Arial" panose="020B0604020202020204" pitchFamily="34" charset="0"/>
              </a:rPr>
              <a:t>　</a:t>
            </a:r>
            <a:r>
              <a:rPr kumimoji="1" lang="en-US" altLang="ja-JP" sz="2400" dirty="0">
                <a:latin typeface="Arial" panose="020B0604020202020204" pitchFamily="34" charset="0"/>
                <a:cs typeface="Arial" panose="020B0604020202020204" pitchFamily="34" charset="0"/>
              </a:rPr>
              <a:t>above 10 GHz.</a:t>
            </a:r>
          </a:p>
          <a:p>
            <a:pPr algn="l">
              <a:lnSpc>
                <a:spcPct val="110000"/>
              </a:lnSpc>
            </a:pPr>
            <a:r>
              <a:rPr lang="ja-JP" altLang="en-US" sz="240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 The radio-to-X-ray spectrum may</a:t>
            </a:r>
            <a:r>
              <a:rPr lang="en-US" altLang="ja-JP" sz="2400" dirty="0">
                <a:solidFill>
                  <a:srgbClr val="FF0000"/>
                </a:solidFill>
                <a:latin typeface="Arial" panose="020B0604020202020204" pitchFamily="34" charset="0"/>
                <a:cs typeface="Arial" panose="020B0604020202020204" pitchFamily="34" charset="0"/>
              </a:rPr>
              <a:t> not connect</a:t>
            </a:r>
            <a:r>
              <a:rPr lang="en-US" altLang="ja-JP" sz="2400" dirty="0">
                <a:latin typeface="Arial" panose="020B0604020202020204" pitchFamily="34" charset="0"/>
                <a:cs typeface="Arial" panose="020B0604020202020204" pitchFamily="34" charset="0"/>
              </a:rPr>
              <a:t>?</a:t>
            </a:r>
          </a:p>
          <a:p>
            <a:pPr algn="l">
              <a:lnSpc>
                <a:spcPct val="110000"/>
              </a:lnSpc>
            </a:pPr>
            <a:r>
              <a:rPr lang="ja-JP" altLang="en-US" sz="2400">
                <a:latin typeface="Arial" panose="020B0604020202020204" pitchFamily="34" charset="0"/>
                <a:cs typeface="Arial" panose="020B0604020202020204" pitchFamily="34" charset="0"/>
              </a:rPr>
              <a:t>　　</a:t>
            </a:r>
            <a:endParaRPr lang="en-US" altLang="ja-JP" sz="2400" dirty="0">
              <a:latin typeface="Arial" panose="020B0604020202020204" pitchFamily="34" charset="0"/>
              <a:cs typeface="Arial" panose="020B0604020202020204" pitchFamily="34" charset="0"/>
            </a:endParaRPr>
          </a:p>
        </p:txBody>
      </p:sp>
      <p:sp>
        <p:nvSpPr>
          <p:cNvPr id="29" name="右矢印 28">
            <a:extLst>
              <a:ext uri="{FF2B5EF4-FFF2-40B4-BE49-F238E27FC236}">
                <a16:creationId xmlns:a16="http://schemas.microsoft.com/office/drawing/2014/main" id="{7676D700-5305-8B9B-B38F-D62C42F4452A}"/>
              </a:ext>
            </a:extLst>
          </p:cNvPr>
          <p:cNvSpPr/>
          <p:nvPr/>
        </p:nvSpPr>
        <p:spPr>
          <a:xfrm rot="18915929">
            <a:off x="9593633" y="4722777"/>
            <a:ext cx="597487" cy="39796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7" name="テキスト ボックス 6">
            <a:extLst>
              <a:ext uri="{FF2B5EF4-FFF2-40B4-BE49-F238E27FC236}">
                <a16:creationId xmlns:a16="http://schemas.microsoft.com/office/drawing/2014/main" id="{5805653D-B24C-8EA3-9B69-8266A0D3F74F}"/>
              </a:ext>
            </a:extLst>
          </p:cNvPr>
          <p:cNvSpPr txBox="1"/>
          <p:nvPr/>
        </p:nvSpPr>
        <p:spPr>
          <a:xfrm>
            <a:off x="11464751" y="359638"/>
            <a:ext cx="356188" cy="467051"/>
          </a:xfrm>
          <a:prstGeom prst="rect">
            <a:avLst/>
          </a:prstGeom>
          <a:noFill/>
        </p:spPr>
        <p:txBody>
          <a:bodyPr wrap="none" rtlCol="0">
            <a:spAutoFit/>
          </a:bodyPr>
          <a:lstStyle/>
          <a:p>
            <a:pPr algn="r">
              <a:lnSpc>
                <a:spcPct val="110000"/>
              </a:lnSpc>
            </a:pPr>
            <a:r>
              <a:rPr lang="en-US" altLang="ja-JP" sz="2400" dirty="0">
                <a:latin typeface="Arial" panose="020B0604020202020204" pitchFamily="34" charset="0"/>
                <a:cs typeface="Arial" panose="020B0604020202020204" pitchFamily="34" charset="0"/>
              </a:rPr>
              <a:t>2</a:t>
            </a:r>
            <a:endParaRPr kumimoji="1" lang="ja-JP"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408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C031EAD8-69BF-404E-1B75-5E0DEDF8CAA7}"/>
              </a:ext>
            </a:extLst>
          </p:cNvPr>
          <p:cNvCxnSpPr>
            <a:cxnSpLocks/>
          </p:cNvCxnSpPr>
          <p:nvPr/>
        </p:nvCxnSpPr>
        <p:spPr>
          <a:xfrm>
            <a:off x="367748" y="848460"/>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F4E8F61D-BF83-C151-9D09-29ED41B3201F}"/>
              </a:ext>
            </a:extLst>
          </p:cNvPr>
          <p:cNvSpPr txBox="1"/>
          <p:nvPr/>
        </p:nvSpPr>
        <p:spPr>
          <a:xfrm>
            <a:off x="371061" y="172279"/>
            <a:ext cx="5878532"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Broadband Radio Spectrum</a:t>
            </a:r>
          </a:p>
        </p:txBody>
      </p:sp>
      <p:sp>
        <p:nvSpPr>
          <p:cNvPr id="5" name="テキスト ボックス 4">
            <a:extLst>
              <a:ext uri="{FF2B5EF4-FFF2-40B4-BE49-F238E27FC236}">
                <a16:creationId xmlns:a16="http://schemas.microsoft.com/office/drawing/2014/main" id="{B3F2BDEF-49CF-AA23-B875-69AB0F85A244}"/>
              </a:ext>
            </a:extLst>
          </p:cNvPr>
          <p:cNvSpPr txBox="1"/>
          <p:nvPr/>
        </p:nvSpPr>
        <p:spPr>
          <a:xfrm>
            <a:off x="11464751" y="359638"/>
            <a:ext cx="356188" cy="467051"/>
          </a:xfrm>
          <a:prstGeom prst="rect">
            <a:avLst/>
          </a:prstGeom>
          <a:noFill/>
        </p:spPr>
        <p:txBody>
          <a:bodyPr wrap="none" rtlCol="0">
            <a:spAutoFit/>
          </a:bodyPr>
          <a:lstStyle/>
          <a:p>
            <a:pPr algn="r">
              <a:lnSpc>
                <a:spcPct val="110000"/>
              </a:lnSpc>
            </a:pPr>
            <a:r>
              <a:rPr lang="en-US" altLang="ja-JP" sz="2400" dirty="0">
                <a:latin typeface="Arial" panose="020B0604020202020204" pitchFamily="34" charset="0"/>
                <a:cs typeface="Arial" panose="020B0604020202020204" pitchFamily="34" charset="0"/>
              </a:rPr>
              <a:t>3</a:t>
            </a:r>
            <a:endParaRPr kumimoji="1" lang="ja-JP" altLang="en-US" sz="2400">
              <a:latin typeface="Arial" panose="020B0604020202020204" pitchFamily="34" charset="0"/>
              <a:cs typeface="Arial" panose="020B0604020202020204" pitchFamily="34" charset="0"/>
            </a:endParaRPr>
          </a:p>
        </p:txBody>
      </p:sp>
      <p:pic>
        <p:nvPicPr>
          <p:cNvPr id="6" name="図 5" descr="グラフ, 折れ線グラフ&#10;&#10;自動的に生成された説明">
            <a:extLst>
              <a:ext uri="{FF2B5EF4-FFF2-40B4-BE49-F238E27FC236}">
                <a16:creationId xmlns:a16="http://schemas.microsoft.com/office/drawing/2014/main" id="{A86A8865-6E7E-D370-A030-1873F76DD281}"/>
              </a:ext>
            </a:extLst>
          </p:cNvPr>
          <p:cNvPicPr>
            <a:picLocks noChangeAspect="1"/>
          </p:cNvPicPr>
          <p:nvPr/>
        </p:nvPicPr>
        <p:blipFill>
          <a:blip r:embed="rId3"/>
          <a:stretch>
            <a:fillRect/>
          </a:stretch>
        </p:blipFill>
        <p:spPr>
          <a:xfrm>
            <a:off x="29467" y="1372795"/>
            <a:ext cx="4403167" cy="5002333"/>
          </a:xfrm>
          <a:prstGeom prst="rect">
            <a:avLst/>
          </a:prstGeom>
        </p:spPr>
      </p:pic>
      <p:sp>
        <p:nvSpPr>
          <p:cNvPr id="7" name="テキスト ボックス 6">
            <a:extLst>
              <a:ext uri="{FF2B5EF4-FFF2-40B4-BE49-F238E27FC236}">
                <a16:creationId xmlns:a16="http://schemas.microsoft.com/office/drawing/2014/main" id="{DAADAE30-F9D8-61A3-2C9C-37EA0F55E545}"/>
              </a:ext>
            </a:extLst>
          </p:cNvPr>
          <p:cNvSpPr txBox="1"/>
          <p:nvPr/>
        </p:nvSpPr>
        <p:spPr>
          <a:xfrm>
            <a:off x="4593068" y="3675851"/>
            <a:ext cx="7303194" cy="1279581"/>
          </a:xfrm>
          <a:prstGeom prst="rect">
            <a:avLst/>
          </a:prstGeom>
          <a:noFill/>
        </p:spPr>
        <p:txBody>
          <a:bodyPr wrap="square" rtlCol="0">
            <a:spAutoFit/>
          </a:bodyPr>
          <a:lstStyle/>
          <a:p>
            <a:pPr algn="ctr">
              <a:lnSpc>
                <a:spcPct val="110000"/>
              </a:lnSpc>
            </a:pPr>
            <a:r>
              <a:rPr lang="en-US" altLang="ja-JP" sz="2400" dirty="0">
                <a:latin typeface="Arial" panose="020B0604020202020204" pitchFamily="34" charset="0"/>
                <a:cs typeface="Arial" panose="020B0604020202020204" pitchFamily="34" charset="0"/>
              </a:rPr>
              <a:t>A</a:t>
            </a:r>
            <a:r>
              <a:rPr kumimoji="1" lang="en-US" altLang="ja-JP" sz="2400" dirty="0">
                <a:latin typeface="Arial" panose="020B0604020202020204" pitchFamily="34" charset="0"/>
                <a:cs typeface="Arial" panose="020B0604020202020204" pitchFamily="34" charset="0"/>
              </a:rPr>
              <a:t>nalyzed the Planck data (30, 44, 70, and 100 GHz)</a:t>
            </a:r>
          </a:p>
          <a:p>
            <a:pPr algn="ctr">
              <a:lnSpc>
                <a:spcPct val="110000"/>
              </a:lnSpc>
            </a:pPr>
            <a:r>
              <a:rPr lang="en-US" altLang="ja-JP" sz="2400" dirty="0">
                <a:latin typeface="Arial" panose="020B0604020202020204" pitchFamily="34" charset="0"/>
                <a:cs typeface="Arial" panose="020B0604020202020204" pitchFamily="34" charset="0"/>
              </a:rPr>
              <a:t>+</a:t>
            </a:r>
          </a:p>
          <a:p>
            <a:pPr algn="ctr">
              <a:lnSpc>
                <a:spcPct val="110000"/>
              </a:lnSpc>
            </a:pPr>
            <a:r>
              <a:rPr kumimoji="1" lang="en-US" altLang="ja-JP" sz="2400" dirty="0">
                <a:latin typeface="Arial" panose="020B0604020202020204" pitchFamily="34" charset="0"/>
                <a:cs typeface="Arial" panose="020B0604020202020204" pitchFamily="34" charset="0"/>
              </a:rPr>
              <a:t>Archival radio flux densities</a:t>
            </a:r>
            <a:endParaRPr kumimoji="1" lang="ja-JP" altLang="en-US" sz="2400">
              <a:latin typeface="Arial" panose="020B0604020202020204" pitchFamily="34" charset="0"/>
              <a:cs typeface="Arial" panose="020B0604020202020204" pitchFamily="34" charset="0"/>
            </a:endParaRPr>
          </a:p>
        </p:txBody>
      </p:sp>
      <p:sp>
        <p:nvSpPr>
          <p:cNvPr id="8" name="下矢印 7">
            <a:extLst>
              <a:ext uri="{FF2B5EF4-FFF2-40B4-BE49-F238E27FC236}">
                <a16:creationId xmlns:a16="http://schemas.microsoft.com/office/drawing/2014/main" id="{E626DDC6-2B9B-8469-27C7-820BAA84848A}"/>
              </a:ext>
            </a:extLst>
          </p:cNvPr>
          <p:cNvSpPr/>
          <p:nvPr/>
        </p:nvSpPr>
        <p:spPr>
          <a:xfrm>
            <a:off x="8095809" y="5048654"/>
            <a:ext cx="297712" cy="35087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001EC6C6-860A-C731-4E04-DE5918AF2AEB}"/>
                  </a:ext>
                </a:extLst>
              </p:cNvPr>
              <p:cNvSpPr txBox="1"/>
              <p:nvPr/>
            </p:nvSpPr>
            <p:spPr>
              <a:xfrm>
                <a:off x="1310358" y="1786433"/>
                <a:ext cx="2305439" cy="430887"/>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gn="l">
                  <a:lnSpc>
                    <a:spcPct val="110000"/>
                  </a:lnSpc>
                </a:pP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FF0000"/>
                              </a:solidFill>
                              <a:latin typeface="Cambria Math" panose="02040503050406030204" pitchFamily="18" charset="0"/>
                              <a:cs typeface="Arial" panose="020B0604020202020204" pitchFamily="34" charset="0"/>
                            </a:rPr>
                          </m:ctrlPr>
                        </m:sSubPr>
                        <m:e>
                          <m:r>
                            <a:rPr kumimoji="1" lang="en-US" altLang="ja-JP"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𝜶</m:t>
                          </m:r>
                        </m:e>
                        <m:sub>
                          <m:r>
                            <a:rPr kumimoji="1" lang="en-US" altLang="ja-JP" sz="2000" b="1" i="1" smtClean="0">
                              <a:solidFill>
                                <a:srgbClr val="FF0000"/>
                              </a:solidFill>
                              <a:latin typeface="Cambria Math" panose="02040503050406030204" pitchFamily="18" charset="0"/>
                              <a:cs typeface="Arial" panose="020B0604020202020204" pitchFamily="34" charset="0"/>
                            </a:rPr>
                            <m:t>𝟏</m:t>
                          </m:r>
                        </m:sub>
                      </m:sSub>
                      <m:r>
                        <a:rPr kumimoji="1" lang="en-US" altLang="ja-JP" sz="2000" b="1" i="1" smtClean="0">
                          <a:solidFill>
                            <a:srgbClr val="FF0000"/>
                          </a:solidFill>
                          <a:latin typeface="Cambria Math" panose="02040503050406030204" pitchFamily="18" charset="0"/>
                          <a:cs typeface="Arial" panose="020B0604020202020204" pitchFamily="34" charset="0"/>
                        </a:rPr>
                        <m:t>=</m:t>
                      </m:r>
                      <m:r>
                        <a:rPr kumimoji="1" lang="en-US" altLang="ja-JP" sz="2000" b="1" i="1" smtClean="0">
                          <a:solidFill>
                            <a:srgbClr val="FF0000"/>
                          </a:solidFill>
                          <a:latin typeface="Cambria Math" panose="02040503050406030204" pitchFamily="18" charset="0"/>
                          <a:cs typeface="Arial" panose="020B0604020202020204" pitchFamily="34" charset="0"/>
                        </a:rPr>
                        <m:t>𝟎</m:t>
                      </m:r>
                      <m:r>
                        <a:rPr kumimoji="1" lang="en-US" altLang="ja-JP" sz="2000" b="1" i="1" smtClean="0">
                          <a:solidFill>
                            <a:srgbClr val="FF0000"/>
                          </a:solidFill>
                          <a:latin typeface="Cambria Math" panose="02040503050406030204" pitchFamily="18" charset="0"/>
                          <a:cs typeface="Arial" panose="020B0604020202020204" pitchFamily="34" charset="0"/>
                        </a:rPr>
                        <m:t>.</m:t>
                      </m:r>
                      <m:r>
                        <a:rPr kumimoji="1" lang="en-US" altLang="ja-JP" sz="2000" b="1" i="1" smtClean="0">
                          <a:solidFill>
                            <a:srgbClr val="FF0000"/>
                          </a:solidFill>
                          <a:latin typeface="Cambria Math" panose="02040503050406030204" pitchFamily="18" charset="0"/>
                          <a:cs typeface="Arial" panose="020B0604020202020204" pitchFamily="34" charset="0"/>
                        </a:rPr>
                        <m:t>𝟓𝟐</m:t>
                      </m:r>
                      <m:r>
                        <a:rPr kumimoji="1" lang="en-US" altLang="ja-JP"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kumimoji="1" lang="en-US" altLang="ja-JP"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𝟎</m:t>
                      </m:r>
                      <m:r>
                        <a:rPr kumimoji="1" lang="en-US" altLang="ja-JP"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kumimoji="1" lang="en-US" altLang="ja-JP"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𝟎𝟐</m:t>
                      </m:r>
                    </m:oMath>
                  </m:oMathPara>
                </a14:m>
                <a:endParaRPr kumimoji="1" lang="ja-JP" altLang="en-US" sz="2000" b="1">
                  <a:solidFill>
                    <a:srgbClr val="FF0000"/>
                  </a:solidFill>
                  <a:latin typeface="Arial" panose="020B0604020202020204" pitchFamily="34" charset="0"/>
                  <a:cs typeface="Arial" panose="020B0604020202020204" pitchFamily="34" charset="0"/>
                </a:endParaRPr>
              </a:p>
            </p:txBody>
          </p:sp>
        </mc:Choice>
        <mc:Fallback xmlns="">
          <p:sp>
            <p:nvSpPr>
              <p:cNvPr id="10" name="テキスト ボックス 9">
                <a:extLst>
                  <a:ext uri="{FF2B5EF4-FFF2-40B4-BE49-F238E27FC236}">
                    <a16:creationId xmlns:a16="http://schemas.microsoft.com/office/drawing/2014/main" id="{001EC6C6-860A-C731-4E04-DE5918AF2AEB}"/>
                  </a:ext>
                </a:extLst>
              </p:cNvPr>
              <p:cNvSpPr txBox="1">
                <a:spLocks noRot="1" noChangeAspect="1" noMove="1" noResize="1" noEditPoints="1" noAdjustHandles="1" noChangeArrowheads="1" noChangeShapeType="1" noTextEdit="1"/>
              </p:cNvSpPr>
              <p:nvPr/>
            </p:nvSpPr>
            <p:spPr>
              <a:xfrm>
                <a:off x="1310358" y="1786433"/>
                <a:ext cx="2305439" cy="430887"/>
              </a:xfrm>
              <a:prstGeom prst="rect">
                <a:avLst/>
              </a:prstGeom>
              <a:blipFill>
                <a:blip r:embed="rId4"/>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BFA84BAA-05F1-D0EC-7F7D-995FA032039E}"/>
                  </a:ext>
                </a:extLst>
              </p:cNvPr>
              <p:cNvSpPr txBox="1"/>
              <p:nvPr/>
            </p:nvSpPr>
            <p:spPr>
              <a:xfrm>
                <a:off x="1659092" y="4989515"/>
                <a:ext cx="2305439" cy="430887"/>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gn="l">
                  <a:lnSpc>
                    <a:spcPct val="110000"/>
                  </a:lnSpc>
                </a:pP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FF0000"/>
                              </a:solidFill>
                              <a:latin typeface="Cambria Math" panose="02040503050406030204" pitchFamily="18" charset="0"/>
                              <a:cs typeface="Arial" panose="020B0604020202020204" pitchFamily="34" charset="0"/>
                            </a:rPr>
                          </m:ctrlPr>
                        </m:sSubPr>
                        <m:e>
                          <m:r>
                            <a:rPr kumimoji="1" lang="en-US" altLang="ja-JP"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𝜶</m:t>
                          </m:r>
                        </m:e>
                        <m:sub>
                          <m:r>
                            <a:rPr kumimoji="1" lang="en-US" altLang="ja-JP" sz="2000" b="1" i="1" smtClean="0">
                              <a:solidFill>
                                <a:srgbClr val="FF0000"/>
                              </a:solidFill>
                              <a:latin typeface="Cambria Math" panose="02040503050406030204" pitchFamily="18" charset="0"/>
                              <a:cs typeface="Arial" panose="020B0604020202020204" pitchFamily="34" charset="0"/>
                            </a:rPr>
                            <m:t>𝟐</m:t>
                          </m:r>
                        </m:sub>
                      </m:sSub>
                      <m:r>
                        <a:rPr kumimoji="1" lang="en-US" altLang="ja-JP" sz="2000" b="1" i="1" smtClean="0">
                          <a:solidFill>
                            <a:srgbClr val="FF0000"/>
                          </a:solidFill>
                          <a:latin typeface="Cambria Math" panose="02040503050406030204" pitchFamily="18" charset="0"/>
                          <a:cs typeface="Arial" panose="020B0604020202020204" pitchFamily="34" charset="0"/>
                        </a:rPr>
                        <m:t>=</m:t>
                      </m:r>
                      <m:r>
                        <a:rPr kumimoji="1" lang="en-US" altLang="ja-JP" sz="2000" b="1" i="1" smtClean="0">
                          <a:solidFill>
                            <a:srgbClr val="FF0000"/>
                          </a:solidFill>
                          <a:latin typeface="Cambria Math" panose="02040503050406030204" pitchFamily="18" charset="0"/>
                          <a:cs typeface="Arial" panose="020B0604020202020204" pitchFamily="34" charset="0"/>
                        </a:rPr>
                        <m:t>𝟏</m:t>
                      </m:r>
                      <m:r>
                        <a:rPr kumimoji="1" lang="en-US" altLang="ja-JP" sz="2000" b="1" i="1" smtClean="0">
                          <a:solidFill>
                            <a:srgbClr val="FF0000"/>
                          </a:solidFill>
                          <a:latin typeface="Cambria Math" panose="02040503050406030204" pitchFamily="18" charset="0"/>
                          <a:cs typeface="Arial" panose="020B0604020202020204" pitchFamily="34" charset="0"/>
                        </a:rPr>
                        <m:t>.</m:t>
                      </m:r>
                      <m:r>
                        <a:rPr kumimoji="1" lang="en-US" altLang="ja-JP" sz="2000" b="1" i="1" smtClean="0">
                          <a:solidFill>
                            <a:srgbClr val="FF0000"/>
                          </a:solidFill>
                          <a:latin typeface="Cambria Math" panose="02040503050406030204" pitchFamily="18" charset="0"/>
                          <a:cs typeface="Arial" panose="020B0604020202020204" pitchFamily="34" charset="0"/>
                        </a:rPr>
                        <m:t>𝟑𝟒</m:t>
                      </m:r>
                      <m:r>
                        <a:rPr kumimoji="1" lang="en-US" altLang="ja-JP"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kumimoji="1" lang="en-US" altLang="ja-JP"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𝟎</m:t>
                      </m:r>
                      <m:r>
                        <a:rPr kumimoji="1" lang="en-US" altLang="ja-JP"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kumimoji="1" lang="en-US" altLang="ja-JP"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𝟐𝟏</m:t>
                      </m:r>
                    </m:oMath>
                  </m:oMathPara>
                </a14:m>
                <a:endParaRPr kumimoji="1" lang="ja-JP" altLang="en-US" sz="2000" b="1">
                  <a:solidFill>
                    <a:srgbClr val="FF0000"/>
                  </a:solidFill>
                  <a:latin typeface="Arial" panose="020B0604020202020204" pitchFamily="34" charset="0"/>
                  <a:cs typeface="Arial" panose="020B0604020202020204" pitchFamily="34" charset="0"/>
                </a:endParaRPr>
              </a:p>
            </p:txBody>
          </p:sp>
        </mc:Choice>
        <mc:Fallback xmlns="">
          <p:sp>
            <p:nvSpPr>
              <p:cNvPr id="11" name="テキスト ボックス 10">
                <a:extLst>
                  <a:ext uri="{FF2B5EF4-FFF2-40B4-BE49-F238E27FC236}">
                    <a16:creationId xmlns:a16="http://schemas.microsoft.com/office/drawing/2014/main" id="{BFA84BAA-05F1-D0EC-7F7D-995FA032039E}"/>
                  </a:ext>
                </a:extLst>
              </p:cNvPr>
              <p:cNvSpPr txBox="1">
                <a:spLocks noRot="1" noChangeAspect="1" noMove="1" noResize="1" noEditPoints="1" noAdjustHandles="1" noChangeArrowheads="1" noChangeShapeType="1" noTextEdit="1"/>
              </p:cNvSpPr>
              <p:nvPr/>
            </p:nvSpPr>
            <p:spPr>
              <a:xfrm>
                <a:off x="1659092" y="4989515"/>
                <a:ext cx="2305439" cy="430887"/>
              </a:xfrm>
              <a:prstGeom prst="rect">
                <a:avLst/>
              </a:prstGeom>
              <a:blipFill>
                <a:blip r:embed="rId5"/>
                <a:stretch>
                  <a:fillRect/>
                </a:stretch>
              </a:blipFill>
              <a:ln>
                <a:noFill/>
              </a:ln>
            </p:spPr>
            <p:txBody>
              <a:bodyPr/>
              <a:lstStyle/>
              <a:p>
                <a:r>
                  <a:rPr lang="ja-JP" altLang="en-US">
                    <a:noFill/>
                  </a:rPr>
                  <a:t> </a:t>
                </a:r>
              </a:p>
            </p:txBody>
          </p:sp>
        </mc:Fallback>
      </mc:AlternateContent>
      <p:sp>
        <p:nvSpPr>
          <p:cNvPr id="12" name="右矢印 11">
            <a:extLst>
              <a:ext uri="{FF2B5EF4-FFF2-40B4-BE49-F238E27FC236}">
                <a16:creationId xmlns:a16="http://schemas.microsoft.com/office/drawing/2014/main" id="{03CE7EC2-DB27-0BBF-FF19-A7C423E4270B}"/>
              </a:ext>
            </a:extLst>
          </p:cNvPr>
          <p:cNvSpPr/>
          <p:nvPr/>
        </p:nvSpPr>
        <p:spPr>
          <a:xfrm rot="18138587">
            <a:off x="3052969" y="3728423"/>
            <a:ext cx="337203" cy="27295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FD49E5B5-368D-D52D-F7F7-1652661A69B0}"/>
                  </a:ext>
                </a:extLst>
              </p:cNvPr>
              <p:cNvSpPr txBox="1"/>
              <p:nvPr/>
            </p:nvSpPr>
            <p:spPr>
              <a:xfrm>
                <a:off x="4477480" y="5492750"/>
                <a:ext cx="7685053" cy="873316"/>
              </a:xfrm>
              <a:prstGeom prst="rect">
                <a:avLst/>
              </a:prstGeom>
              <a:noFill/>
            </p:spPr>
            <p:txBody>
              <a:bodyPr wrap="none" rtlCol="0">
                <a:spAutoFit/>
              </a:bodyPr>
              <a:lstStyle/>
              <a:p>
                <a:pPr algn="l">
                  <a:lnSpc>
                    <a:spcPct val="110000"/>
                  </a:lnSpc>
                </a:pPr>
                <a:r>
                  <a:rPr kumimoji="1" lang="en-US" altLang="ja-JP" sz="2400" dirty="0">
                    <a:latin typeface="Arial" panose="020B0604020202020204" pitchFamily="34" charset="0"/>
                    <a:cs typeface="Arial" panose="020B0604020202020204" pitchFamily="34" charset="0"/>
                  </a:rPr>
                  <a:t>The spectrum can be well represented by a broken </a:t>
                </a:r>
              </a:p>
              <a:p>
                <a:pPr algn="l">
                  <a:lnSpc>
                    <a:spcPct val="110000"/>
                  </a:lnSpc>
                </a:pPr>
                <a:r>
                  <a:rPr kumimoji="1" lang="en-US" altLang="ja-JP" sz="2400" dirty="0">
                    <a:latin typeface="Arial" panose="020B0604020202020204" pitchFamily="34" charset="0"/>
                    <a:cs typeface="Arial" panose="020B0604020202020204" pitchFamily="34" charset="0"/>
                  </a:rPr>
                  <a:t>power law with a </a:t>
                </a:r>
                <a:r>
                  <a:rPr lang="en-US" altLang="ja-JP" sz="2400" b="1" dirty="0">
                    <a:solidFill>
                      <a:srgbClr val="FF0000"/>
                    </a:solidFill>
                    <a:latin typeface="Arial" panose="020B0604020202020204" pitchFamily="34" charset="0"/>
                    <a:cs typeface="Arial" panose="020B0604020202020204" pitchFamily="34" charset="0"/>
                  </a:rPr>
                  <a:t>b</a:t>
                </a:r>
                <a:r>
                  <a:rPr kumimoji="1" lang="en-US" altLang="ja-JP" sz="2400" b="1" dirty="0">
                    <a:solidFill>
                      <a:srgbClr val="FF0000"/>
                    </a:solidFill>
                    <a:latin typeface="Arial" panose="020B0604020202020204" pitchFamily="34" charset="0"/>
                    <a:cs typeface="Arial" panose="020B0604020202020204" pitchFamily="34" charset="0"/>
                  </a:rPr>
                  <a:t>reak frequency </a:t>
                </a:r>
                <a14:m>
                  <m:oMath xmlns:m="http://schemas.openxmlformats.org/officeDocument/2006/math">
                    <m:sSub>
                      <m:sSubPr>
                        <m:ctrlPr>
                          <a:rPr kumimoji="1" lang="en-US" altLang="ja-JP" sz="2400" b="1" i="1" smtClean="0">
                            <a:solidFill>
                              <a:srgbClr val="FF0000"/>
                            </a:solidFill>
                            <a:latin typeface="Cambria Math" panose="02040503050406030204" pitchFamily="18" charset="0"/>
                            <a:cs typeface="Arial" panose="020B0604020202020204" pitchFamily="34" charset="0"/>
                          </a:rPr>
                        </m:ctrlPr>
                      </m:sSubPr>
                      <m:e>
                        <m:r>
                          <a:rPr kumimoji="1" lang="en-US" altLang="ja-JP" sz="2400" b="1"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𝛎</m:t>
                        </m:r>
                      </m:e>
                      <m:sub>
                        <m:r>
                          <a:rPr kumimoji="1" lang="en-US" altLang="ja-JP" sz="2400" b="1" i="0" smtClean="0">
                            <a:solidFill>
                              <a:srgbClr val="FF0000"/>
                            </a:solidFill>
                            <a:latin typeface="Cambria Math" panose="02040503050406030204" pitchFamily="18" charset="0"/>
                            <a:cs typeface="Arial" panose="020B0604020202020204" pitchFamily="34" charset="0"/>
                          </a:rPr>
                          <m:t>𝐛𝐫𝐤</m:t>
                        </m:r>
                      </m:sub>
                    </m:sSub>
                    <m:r>
                      <a:rPr kumimoji="1" lang="en-US" altLang="ja-JP" sz="2400" b="1" i="0" smtClean="0">
                        <a:solidFill>
                          <a:srgbClr val="FF0000"/>
                        </a:solidFill>
                        <a:latin typeface="Cambria Math" panose="02040503050406030204" pitchFamily="18" charset="0"/>
                        <a:cs typeface="Arial" panose="020B0604020202020204" pitchFamily="34" charset="0"/>
                      </a:rPr>
                      <m:t>=</m:t>
                    </m:r>
                    <m:r>
                      <a:rPr kumimoji="1" lang="en-US" altLang="ja-JP" sz="2400" b="1" i="1" smtClean="0">
                        <a:solidFill>
                          <a:srgbClr val="FF0000"/>
                        </a:solidFill>
                        <a:latin typeface="Cambria Math" panose="02040503050406030204" pitchFamily="18" charset="0"/>
                        <a:cs typeface="Arial" panose="020B0604020202020204" pitchFamily="34" charset="0"/>
                      </a:rPr>
                      <m:t>𝟑𝟔</m:t>
                    </m:r>
                    <m:r>
                      <a:rPr kumimoji="1" lang="en-US" altLang="ja-JP" sz="24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kumimoji="1" lang="en-US" altLang="ja-JP" sz="24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𝟔</m:t>
                    </m:r>
                    <m:r>
                      <a:rPr kumimoji="1" lang="en-US" altLang="ja-JP" sz="24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m:t>
                    </m:r>
                    <m:r>
                      <a:rPr kumimoji="1" lang="en-US" altLang="ja-JP" sz="2400" b="1"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𝐆𝐇𝐳</m:t>
                    </m:r>
                    <m:r>
                      <a:rPr kumimoji="1" lang="en-US" altLang="ja-JP" sz="2400" b="1" i="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endParaRPr kumimoji="1" lang="ja-JP" altLang="en-US" sz="2400" b="1">
                  <a:solidFill>
                    <a:srgbClr val="FF0000"/>
                  </a:solidFill>
                  <a:latin typeface="Arial" panose="020B0604020202020204" pitchFamily="34" charset="0"/>
                  <a:cs typeface="Arial" panose="020B0604020202020204" pitchFamily="34" charset="0"/>
                </a:endParaRPr>
              </a:p>
            </p:txBody>
          </p:sp>
        </mc:Choice>
        <mc:Fallback xmlns="">
          <p:sp>
            <p:nvSpPr>
              <p:cNvPr id="14" name="テキスト ボックス 13">
                <a:extLst>
                  <a:ext uri="{FF2B5EF4-FFF2-40B4-BE49-F238E27FC236}">
                    <a16:creationId xmlns:a16="http://schemas.microsoft.com/office/drawing/2014/main" id="{FD49E5B5-368D-D52D-F7F7-1652661A69B0}"/>
                  </a:ext>
                </a:extLst>
              </p:cNvPr>
              <p:cNvSpPr txBox="1">
                <a:spLocks noRot="1" noChangeAspect="1" noMove="1" noResize="1" noEditPoints="1" noAdjustHandles="1" noChangeArrowheads="1" noChangeShapeType="1" noTextEdit="1"/>
              </p:cNvSpPr>
              <p:nvPr/>
            </p:nvSpPr>
            <p:spPr>
              <a:xfrm>
                <a:off x="4477480" y="5492750"/>
                <a:ext cx="7685053" cy="873316"/>
              </a:xfrm>
              <a:prstGeom prst="rect">
                <a:avLst/>
              </a:prstGeom>
              <a:blipFill>
                <a:blip r:embed="rId6"/>
                <a:stretch>
                  <a:fillRect l="-1155" t="-4286" b="-12857"/>
                </a:stretch>
              </a:blipFill>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id="{0BBF6187-6F85-C62B-C572-7BEECF3FD4D6}"/>
              </a:ext>
            </a:extLst>
          </p:cNvPr>
          <p:cNvSpPr txBox="1"/>
          <p:nvPr/>
        </p:nvSpPr>
        <p:spPr>
          <a:xfrm>
            <a:off x="2214563" y="3963331"/>
            <a:ext cx="1007007" cy="467051"/>
          </a:xfrm>
          <a:prstGeom prst="rect">
            <a:avLst/>
          </a:prstGeom>
          <a:noFill/>
        </p:spPr>
        <p:txBody>
          <a:bodyPr wrap="none" rtlCol="0">
            <a:spAutoFit/>
          </a:bodyPr>
          <a:lstStyle/>
          <a:p>
            <a:pPr algn="l">
              <a:lnSpc>
                <a:spcPct val="110000"/>
              </a:lnSpc>
            </a:pPr>
            <a:r>
              <a:rPr kumimoji="1" lang="en-US" altLang="ja-JP" sz="2400" b="1" dirty="0">
                <a:solidFill>
                  <a:srgbClr val="FF0000"/>
                </a:solidFill>
                <a:latin typeface="Arial" panose="020B0604020202020204" pitchFamily="34" charset="0"/>
                <a:cs typeface="Arial" panose="020B0604020202020204" pitchFamily="34" charset="0"/>
              </a:rPr>
              <a:t>break</a:t>
            </a:r>
            <a:endParaRPr kumimoji="1" lang="ja-JP" altLang="en-US" sz="2400" b="1">
              <a:solidFill>
                <a:srgbClr val="FF0000"/>
              </a:solidFill>
              <a:latin typeface="Arial" panose="020B0604020202020204" pitchFamily="34" charset="0"/>
              <a:cs typeface="Arial" panose="020B0604020202020204" pitchFamily="34" charset="0"/>
            </a:endParaRPr>
          </a:p>
        </p:txBody>
      </p:sp>
      <p:pic>
        <p:nvPicPr>
          <p:cNvPr id="17" name="図 16" descr="皿の上に並んでいる&#10;&#10;中程度の精度で自動的に生成された説明">
            <a:extLst>
              <a:ext uri="{FF2B5EF4-FFF2-40B4-BE49-F238E27FC236}">
                <a16:creationId xmlns:a16="http://schemas.microsoft.com/office/drawing/2014/main" id="{C0D323BB-028B-770F-613F-1E10ED69E1F5}"/>
              </a:ext>
            </a:extLst>
          </p:cNvPr>
          <p:cNvPicPr>
            <a:picLocks noChangeAspect="1"/>
          </p:cNvPicPr>
          <p:nvPr/>
        </p:nvPicPr>
        <p:blipFill rotWithShape="1">
          <a:blip r:embed="rId7"/>
          <a:srcRect l="7916" t="18876" r="63581" b="60067"/>
          <a:stretch/>
        </p:blipFill>
        <p:spPr>
          <a:xfrm>
            <a:off x="5827343" y="1364072"/>
            <a:ext cx="4403167" cy="2127943"/>
          </a:xfrm>
          <a:prstGeom prst="rect">
            <a:avLst/>
          </a:prstGeom>
        </p:spPr>
      </p:pic>
      <p:sp>
        <p:nvSpPr>
          <p:cNvPr id="18" name="テキスト ボックス 17">
            <a:extLst>
              <a:ext uri="{FF2B5EF4-FFF2-40B4-BE49-F238E27FC236}">
                <a16:creationId xmlns:a16="http://schemas.microsoft.com/office/drawing/2014/main" id="{63EA30F7-EBA1-D279-437F-E0BC7DCDED6F}"/>
              </a:ext>
            </a:extLst>
          </p:cNvPr>
          <p:cNvSpPr txBox="1"/>
          <p:nvPr/>
        </p:nvSpPr>
        <p:spPr>
          <a:xfrm>
            <a:off x="6137580" y="968995"/>
            <a:ext cx="3916457" cy="383054"/>
          </a:xfrm>
          <a:prstGeom prst="rect">
            <a:avLst/>
          </a:prstGeom>
          <a:noFill/>
        </p:spPr>
        <p:txBody>
          <a:bodyPr wrap="none" rtlCol="0">
            <a:spAutoFit/>
          </a:bodyPr>
          <a:lstStyle/>
          <a:p>
            <a:pPr algn="l">
              <a:lnSpc>
                <a:spcPct val="110000"/>
              </a:lnSpc>
            </a:pPr>
            <a:r>
              <a:rPr kumimoji="1" lang="en-US" altLang="ja-JP" dirty="0">
                <a:latin typeface="Arial" panose="020B0604020202020204" pitchFamily="34" charset="0"/>
                <a:cs typeface="Arial" panose="020B0604020202020204" pitchFamily="34" charset="0"/>
              </a:rPr>
              <a:t>Planck 30 GHz all sky map (</a:t>
            </a:r>
            <a:r>
              <a:rPr lang="ja-JP" altLang="en-US" b="0" i="0" u="none" strike="noStrike">
                <a:solidFill>
                  <a:srgbClr val="333333"/>
                </a:solidFill>
                <a:effectLst/>
                <a:highlight>
                  <a:srgbClr val="FFFFFF"/>
                </a:highlight>
                <a:latin typeface="Arial" panose="020B0604020202020204" pitchFamily="34" charset="0"/>
                <a:cs typeface="Arial" panose="020B0604020202020204" pitchFamily="34" charset="0"/>
              </a:rPr>
              <a:t>Ⓒ</a:t>
            </a:r>
            <a:r>
              <a:rPr lang="en-US" altLang="ja-JP" b="0" i="0" u="none" strike="noStrike" dirty="0">
                <a:solidFill>
                  <a:srgbClr val="333333"/>
                </a:solidFill>
                <a:effectLst/>
                <a:highlight>
                  <a:srgbClr val="FFFFFF"/>
                </a:highlight>
                <a:latin typeface="Arial" panose="020B0604020202020204" pitchFamily="34" charset="0"/>
                <a:cs typeface="Arial" panose="020B0604020202020204" pitchFamily="34" charset="0"/>
              </a:rPr>
              <a:t>ESA</a:t>
            </a:r>
            <a:r>
              <a:rPr kumimoji="1" lang="en-US" altLang="ja-JP" dirty="0">
                <a:latin typeface="Arial" panose="020B0604020202020204" pitchFamily="34" charset="0"/>
                <a:cs typeface="Arial" panose="020B0604020202020204" pitchFamily="34" charset="0"/>
              </a:rPr>
              <a:t>) </a:t>
            </a:r>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783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E827AA0-F6A8-FD18-A156-33779CF9F731}"/>
              </a:ext>
            </a:extLst>
          </p:cNvPr>
          <p:cNvPicPr>
            <a:picLocks noChangeAspect="1"/>
          </p:cNvPicPr>
          <p:nvPr/>
        </p:nvPicPr>
        <p:blipFill>
          <a:blip r:embed="rId3"/>
          <a:stretch>
            <a:fillRect/>
          </a:stretch>
        </p:blipFill>
        <p:spPr>
          <a:xfrm>
            <a:off x="6525601" y="1002662"/>
            <a:ext cx="5023229" cy="3644303"/>
          </a:xfrm>
          <a:prstGeom prst="rect">
            <a:avLst/>
          </a:prstGeom>
        </p:spPr>
      </p:pic>
      <p:cxnSp>
        <p:nvCxnSpPr>
          <p:cNvPr id="3" name="直線コネクタ 2">
            <a:extLst>
              <a:ext uri="{FF2B5EF4-FFF2-40B4-BE49-F238E27FC236}">
                <a16:creationId xmlns:a16="http://schemas.microsoft.com/office/drawing/2014/main" id="{A2801A86-AB4F-DCC2-F012-DCC22C4B1DBE}"/>
              </a:ext>
            </a:extLst>
          </p:cNvPr>
          <p:cNvCxnSpPr>
            <a:cxnSpLocks/>
          </p:cNvCxnSpPr>
          <p:nvPr/>
        </p:nvCxnSpPr>
        <p:spPr>
          <a:xfrm>
            <a:off x="367748" y="848460"/>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5875D3E7-9681-B7EF-147C-6FC6629270AD}"/>
              </a:ext>
            </a:extLst>
          </p:cNvPr>
          <p:cNvSpPr txBox="1"/>
          <p:nvPr/>
        </p:nvSpPr>
        <p:spPr>
          <a:xfrm>
            <a:off x="371061" y="172279"/>
            <a:ext cx="8186857"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Estimation of the Optical and UV fluxes</a:t>
            </a:r>
          </a:p>
        </p:txBody>
      </p:sp>
      <p:sp>
        <p:nvSpPr>
          <p:cNvPr id="5" name="テキスト ボックス 4">
            <a:extLst>
              <a:ext uri="{FF2B5EF4-FFF2-40B4-BE49-F238E27FC236}">
                <a16:creationId xmlns:a16="http://schemas.microsoft.com/office/drawing/2014/main" id="{73BB37DE-EF48-E1E4-7ED8-88B73817E899}"/>
              </a:ext>
            </a:extLst>
          </p:cNvPr>
          <p:cNvSpPr txBox="1"/>
          <p:nvPr/>
        </p:nvSpPr>
        <p:spPr>
          <a:xfrm>
            <a:off x="11464751" y="359638"/>
            <a:ext cx="356188" cy="467051"/>
          </a:xfrm>
          <a:prstGeom prst="rect">
            <a:avLst/>
          </a:prstGeom>
          <a:noFill/>
        </p:spPr>
        <p:txBody>
          <a:bodyPr wrap="none" rtlCol="0">
            <a:spAutoFit/>
          </a:bodyPr>
          <a:lstStyle/>
          <a:p>
            <a:pPr algn="r">
              <a:lnSpc>
                <a:spcPct val="110000"/>
              </a:lnSpc>
            </a:pPr>
            <a:r>
              <a:rPr kumimoji="1" lang="en-US" altLang="ja-JP" sz="2400" dirty="0">
                <a:latin typeface="Arial" panose="020B0604020202020204" pitchFamily="34" charset="0"/>
                <a:cs typeface="Arial" panose="020B0604020202020204" pitchFamily="34" charset="0"/>
              </a:rPr>
              <a:t>4</a:t>
            </a:r>
            <a:endParaRPr kumimoji="1" lang="ja-JP" altLang="en-US" sz="2400">
              <a:latin typeface="Arial" panose="020B0604020202020204" pitchFamily="34" charset="0"/>
              <a:cs typeface="Arial" panose="020B0604020202020204" pitchFamily="34" charset="0"/>
            </a:endParaRPr>
          </a:p>
        </p:txBody>
      </p:sp>
      <p:pic>
        <p:nvPicPr>
          <p:cNvPr id="7" name="図 6" descr="屋外, 写真, 衣類, 立つ が含まれている画像&#10;&#10;自動的に生成された説明">
            <a:extLst>
              <a:ext uri="{FF2B5EF4-FFF2-40B4-BE49-F238E27FC236}">
                <a16:creationId xmlns:a16="http://schemas.microsoft.com/office/drawing/2014/main" id="{78140273-A236-EB76-7BCD-077B8F91B98F}"/>
              </a:ext>
            </a:extLst>
          </p:cNvPr>
          <p:cNvPicPr>
            <a:picLocks noChangeAspect="1"/>
          </p:cNvPicPr>
          <p:nvPr/>
        </p:nvPicPr>
        <p:blipFill>
          <a:blip r:embed="rId4"/>
          <a:stretch>
            <a:fillRect/>
          </a:stretch>
        </p:blipFill>
        <p:spPr>
          <a:xfrm>
            <a:off x="1865870" y="1020880"/>
            <a:ext cx="3655081" cy="3286450"/>
          </a:xfrm>
          <a:prstGeom prst="rect">
            <a:avLst/>
          </a:prstGeom>
        </p:spPr>
      </p:pic>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E1542627-D7CB-7EFD-6B31-BA4D2C3F11A1}"/>
                  </a:ext>
                </a:extLst>
              </p:cNvPr>
              <p:cNvSpPr txBox="1"/>
              <p:nvPr/>
            </p:nvSpPr>
            <p:spPr>
              <a:xfrm>
                <a:off x="1190432" y="4347341"/>
                <a:ext cx="5275290" cy="373436"/>
              </a:xfrm>
              <a:prstGeom prst="rect">
                <a:avLst/>
              </a:prstGeom>
              <a:noFill/>
            </p:spPr>
            <p:txBody>
              <a:bodyPr wrap="none" rtlCol="0">
                <a:spAutoFit/>
              </a:bodyPr>
              <a:lstStyle/>
              <a:p>
                <a:pPr algn="l">
                  <a:lnSpc>
                    <a:spcPct val="110000"/>
                  </a:lnSpc>
                </a:pPr>
                <a:r>
                  <a:rPr kumimoji="1" lang="en-US" altLang="ja-JP" dirty="0">
                    <a:latin typeface="Arial" panose="020B0604020202020204" pitchFamily="34" charset="0"/>
                    <a:cs typeface="Arial" panose="020B0604020202020204" pitchFamily="34" charset="0"/>
                  </a:rPr>
                  <a:t>Deep </a:t>
                </a:r>
                <a14:m>
                  <m:oMath xmlns:m="http://schemas.openxmlformats.org/officeDocument/2006/math">
                    <m:sSub>
                      <m:sSubPr>
                        <m:ctrlPr>
                          <a:rPr kumimoji="1" lang="en-US" altLang="ja-JP" i="1" smtClean="0">
                            <a:latin typeface="Cambria Math" panose="02040503050406030204" pitchFamily="18" charset="0"/>
                            <a:cs typeface="Arial" panose="020B0604020202020204" pitchFamily="34" charset="0"/>
                          </a:rPr>
                        </m:ctrlPr>
                      </m:sSubPr>
                      <m:e>
                        <m:r>
                          <m:rPr>
                            <m:sty m:val="p"/>
                          </m:rPr>
                          <a:rPr kumimoji="1" lang="en-US" altLang="ja-JP" b="0" i="0" smtClean="0">
                            <a:latin typeface="Cambria Math" panose="02040503050406030204" pitchFamily="18" charset="0"/>
                            <a:cs typeface="Arial" panose="020B0604020202020204" pitchFamily="34" charset="0"/>
                          </a:rPr>
                          <m:t>H</m:t>
                        </m:r>
                      </m:e>
                      <m:sub>
                        <m:r>
                          <m:rPr>
                            <m:sty m:val="p"/>
                          </m:rPr>
                          <a:rPr kumimoji="1" lang="en-US" altLang="ja-JP" i="0" smtClean="0">
                            <a:latin typeface="Cambria Math" panose="02040503050406030204" pitchFamily="18" charset="0"/>
                            <a:ea typeface="Cambria Math" panose="02040503050406030204" pitchFamily="18" charset="0"/>
                            <a:cs typeface="Arial" panose="020B0604020202020204" pitchFamily="34" charset="0"/>
                          </a:rPr>
                          <m:t>α</m:t>
                        </m:r>
                      </m:sub>
                    </m:sSub>
                  </m:oMath>
                </a14:m>
                <a:r>
                  <a:rPr kumimoji="1" lang="en-US" altLang="ja-JP" dirty="0">
                    <a:latin typeface="Arial" panose="020B0604020202020204" pitchFamily="34" charset="0"/>
                    <a:cs typeface="Arial" panose="020B0604020202020204" pitchFamily="34" charset="0"/>
                  </a:rPr>
                  <a:t> image of SN 1006 (Winkler et al. (2003))</a:t>
                </a:r>
                <a:endParaRPr kumimoji="1" lang="ja-JP" altLang="en-US">
                  <a:latin typeface="Arial" panose="020B0604020202020204" pitchFamily="34" charset="0"/>
                  <a:cs typeface="Arial" panose="020B0604020202020204" pitchFamily="34" charset="0"/>
                </a:endParaRPr>
              </a:p>
            </p:txBody>
          </p:sp>
        </mc:Choice>
        <mc:Fallback xmlns="">
          <p:sp>
            <p:nvSpPr>
              <p:cNvPr id="8" name="テキスト ボックス 7">
                <a:extLst>
                  <a:ext uri="{FF2B5EF4-FFF2-40B4-BE49-F238E27FC236}">
                    <a16:creationId xmlns:a16="http://schemas.microsoft.com/office/drawing/2014/main" id="{E1542627-D7CB-7EFD-6B31-BA4D2C3F11A1}"/>
                  </a:ext>
                </a:extLst>
              </p:cNvPr>
              <p:cNvSpPr txBox="1">
                <a:spLocks noRot="1" noChangeAspect="1" noMove="1" noResize="1" noEditPoints="1" noAdjustHandles="1" noChangeArrowheads="1" noChangeShapeType="1" noTextEdit="1"/>
              </p:cNvSpPr>
              <p:nvPr/>
            </p:nvSpPr>
            <p:spPr>
              <a:xfrm>
                <a:off x="1190432" y="4347341"/>
                <a:ext cx="5275290" cy="373436"/>
              </a:xfrm>
              <a:prstGeom prst="rect">
                <a:avLst/>
              </a:prstGeom>
              <a:blipFill>
                <a:blip r:embed="rId5"/>
                <a:stretch>
                  <a:fillRect l="-959" t="-6667"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68F8D354-C5C9-498C-62DC-C8380307EBF6}"/>
                  </a:ext>
                </a:extLst>
              </p:cNvPr>
              <p:cNvSpPr txBox="1"/>
              <p:nvPr/>
            </p:nvSpPr>
            <p:spPr>
              <a:xfrm>
                <a:off x="331441" y="4859155"/>
                <a:ext cx="11529118" cy="1833451"/>
              </a:xfrm>
              <a:prstGeom prst="rect">
                <a:avLst/>
              </a:prstGeom>
              <a:noFill/>
            </p:spPr>
            <p:txBody>
              <a:bodyPr wrap="none" rtlCol="0">
                <a:spAutoFit/>
              </a:bodyPr>
              <a:lstStyle/>
              <a:p>
                <a:pPr algn="l">
                  <a:lnSpc>
                    <a:spcPct val="110000"/>
                  </a:lnSpc>
                </a:pP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The optical emission of SN 1006 is extremely faint except for the bright NW shell.</a:t>
                </a:r>
              </a:p>
              <a:p>
                <a:pPr algn="l">
                  <a:lnSpc>
                    <a:spcPct val="110000"/>
                  </a:lnSpc>
                </a:pPr>
                <a:r>
                  <a:rPr lang="ja-JP" altLang="en-US" sz="240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The flux of NE would be </a:t>
                </a:r>
                <a14:m>
                  <m:oMath xmlns:m="http://schemas.openxmlformats.org/officeDocument/2006/math">
                    <m:r>
                      <a:rPr lang="en-US" altLang="ja-JP" sz="2400" i="1" smtClean="0">
                        <a:latin typeface="Cambria Math" panose="02040503050406030204" pitchFamily="18" charset="0"/>
                        <a:ea typeface="Cambria Math" panose="02040503050406030204" pitchFamily="18" charset="0"/>
                        <a:cs typeface="Arial" panose="020B0604020202020204" pitchFamily="34" charset="0"/>
                      </a:rPr>
                      <m:t>≈</m:t>
                    </m:r>
                    <m:d>
                      <m:dPr>
                        <m:ctrlPr>
                          <a:rPr lang="en-US" altLang="ja-JP" sz="2400" b="0" i="1" smtClean="0">
                            <a:latin typeface="Cambria Math" panose="02040503050406030204" pitchFamily="18" charset="0"/>
                            <a:ea typeface="Cambria Math" panose="02040503050406030204" pitchFamily="18" charset="0"/>
                            <a:cs typeface="Arial" panose="020B0604020202020204" pitchFamily="34" charset="0"/>
                          </a:rPr>
                        </m:ctrlPr>
                      </m:dPr>
                      <m:e>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1.6−2.5</m:t>
                        </m:r>
                      </m:e>
                    </m:d>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altLang="ja-JP"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10</m:t>
                        </m:r>
                      </m:e>
                      <m:sup>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−12</m:t>
                        </m:r>
                      </m:sup>
                    </m:sSup>
                    <m:r>
                      <m:rPr>
                        <m:sty m:val="p"/>
                      </m:rPr>
                      <a:rPr lang="en-US" altLang="ja-JP" sz="2400" b="0" i="0" smtClean="0">
                        <a:latin typeface="Cambria Math" panose="02040503050406030204" pitchFamily="18" charset="0"/>
                        <a:ea typeface="Cambria Math" panose="02040503050406030204" pitchFamily="18" charset="0"/>
                        <a:cs typeface="Arial" panose="020B0604020202020204" pitchFamily="34" charset="0"/>
                      </a:rPr>
                      <m:t>erg</m:t>
                    </m:r>
                    <m:sSup>
                      <m:sSupPr>
                        <m:ctrlPr>
                          <a:rPr lang="en-US" altLang="ja-JP"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400" b="0" i="0"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400" b="0" i="0" smtClean="0">
                            <a:latin typeface="Cambria Math" panose="02040503050406030204" pitchFamily="18" charset="0"/>
                            <a:ea typeface="Cambria Math" panose="02040503050406030204" pitchFamily="18" charset="0"/>
                            <a:cs typeface="Arial" panose="020B0604020202020204" pitchFamily="34" charset="0"/>
                          </a:rPr>
                          <m:t>cm</m:t>
                        </m:r>
                      </m:e>
                      <m:sup>
                        <m:r>
                          <a:rPr lang="en-US" altLang="ja-JP" sz="2400" b="0" i="0" smtClean="0">
                            <a:latin typeface="Cambria Math" panose="02040503050406030204" pitchFamily="18" charset="0"/>
                            <a:ea typeface="Cambria Math" panose="02040503050406030204" pitchFamily="18" charset="0"/>
                            <a:cs typeface="Arial" panose="020B0604020202020204" pitchFamily="34" charset="0"/>
                          </a:rPr>
                          <m:t>−2</m:t>
                        </m:r>
                      </m:sup>
                    </m:sSup>
                    <m:sSup>
                      <m:sSupPr>
                        <m:ctrlPr>
                          <a:rPr lang="en-US" altLang="ja-JP"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400" b="0" i="0"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400" b="0" i="0" smtClean="0">
                            <a:latin typeface="Cambria Math" panose="02040503050406030204" pitchFamily="18" charset="0"/>
                            <a:ea typeface="Cambria Math" panose="02040503050406030204" pitchFamily="18" charset="0"/>
                            <a:cs typeface="Arial" panose="020B0604020202020204" pitchFamily="34" charset="0"/>
                          </a:rPr>
                          <m:t>s</m:t>
                        </m:r>
                      </m:e>
                      <m:sup>
                        <m:r>
                          <a:rPr lang="en-US" altLang="ja-JP" sz="2400" b="0" i="0" smtClean="0">
                            <a:latin typeface="Cambria Math" panose="02040503050406030204" pitchFamily="18" charset="0"/>
                            <a:ea typeface="Cambria Math" panose="02040503050406030204" pitchFamily="18" charset="0"/>
                            <a:cs typeface="Arial" panose="020B0604020202020204" pitchFamily="34" charset="0"/>
                          </a:rPr>
                          <m:t>−1</m:t>
                        </m:r>
                      </m:sup>
                    </m:sSup>
                  </m:oMath>
                </a14:m>
                <a:r>
                  <a:rPr kumimoji="1" lang="en-US" altLang="ja-JP" sz="2400" dirty="0">
                    <a:latin typeface="Arial" panose="020B0604020202020204" pitchFamily="34" charset="0"/>
                    <a:cs typeface="Arial" panose="020B0604020202020204" pitchFamily="34" charset="0"/>
                  </a:rPr>
                  <a:t>.</a:t>
                </a:r>
              </a:p>
              <a:p>
                <a:pPr algn="l">
                  <a:lnSpc>
                    <a:spcPct val="110000"/>
                  </a:lnSpc>
                </a:pPr>
                <a:r>
                  <a:rPr lang="ja-JP" altLang="en-US" sz="240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The UV flux is also faint (</a:t>
                </a:r>
                <a14:m>
                  <m:oMath xmlns:m="http://schemas.openxmlformats.org/officeDocument/2006/math">
                    <m:d>
                      <m:dPr>
                        <m:ctrlPr>
                          <a:rPr lang="en-US" altLang="ja-JP" sz="2400" b="0" i="1" smtClean="0">
                            <a:latin typeface="Cambria Math" panose="02040503050406030204" pitchFamily="18" charset="0"/>
                            <a:ea typeface="Cambria Math" panose="02040503050406030204" pitchFamily="18" charset="0"/>
                            <a:cs typeface="Arial" panose="020B0604020202020204" pitchFamily="34" charset="0"/>
                          </a:rPr>
                        </m:ctrlPr>
                      </m:dPr>
                      <m:e>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1.1−2.2</m:t>
                        </m:r>
                      </m:e>
                    </m:d>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altLang="ja-JP"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10</m:t>
                        </m:r>
                      </m:e>
                      <m:sup>
                        <m:r>
                          <a:rPr lang="en-US" altLang="ja-JP" sz="2400" b="0" i="1" smtClean="0">
                            <a:latin typeface="Cambria Math" panose="02040503050406030204" pitchFamily="18" charset="0"/>
                            <a:ea typeface="Cambria Math" panose="02040503050406030204" pitchFamily="18" charset="0"/>
                            <a:cs typeface="Arial" panose="020B0604020202020204" pitchFamily="34" charset="0"/>
                          </a:rPr>
                          <m:t>−11</m:t>
                        </m:r>
                      </m:sup>
                    </m:sSup>
                    <m:r>
                      <m:rPr>
                        <m:sty m:val="p"/>
                      </m:rPr>
                      <a:rPr lang="en-US" altLang="ja-JP" sz="2400" b="0" i="0" smtClean="0">
                        <a:latin typeface="Cambria Math" panose="02040503050406030204" pitchFamily="18" charset="0"/>
                        <a:ea typeface="Cambria Math" panose="02040503050406030204" pitchFamily="18" charset="0"/>
                        <a:cs typeface="Arial" panose="020B0604020202020204" pitchFamily="34" charset="0"/>
                      </a:rPr>
                      <m:t>erg</m:t>
                    </m:r>
                    <m:sSup>
                      <m:sSupPr>
                        <m:ctrlPr>
                          <a:rPr lang="en-US" altLang="ja-JP"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400" b="0" i="0"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400" b="0" i="0" smtClean="0">
                            <a:latin typeface="Cambria Math" panose="02040503050406030204" pitchFamily="18" charset="0"/>
                            <a:ea typeface="Cambria Math" panose="02040503050406030204" pitchFamily="18" charset="0"/>
                            <a:cs typeface="Arial" panose="020B0604020202020204" pitchFamily="34" charset="0"/>
                          </a:rPr>
                          <m:t>cm</m:t>
                        </m:r>
                      </m:e>
                      <m:sup>
                        <m:r>
                          <a:rPr lang="en-US" altLang="ja-JP" sz="2400" b="0" i="0" smtClean="0">
                            <a:latin typeface="Cambria Math" panose="02040503050406030204" pitchFamily="18" charset="0"/>
                            <a:ea typeface="Cambria Math" panose="02040503050406030204" pitchFamily="18" charset="0"/>
                            <a:cs typeface="Arial" panose="020B0604020202020204" pitchFamily="34" charset="0"/>
                          </a:rPr>
                          <m:t>−2</m:t>
                        </m:r>
                      </m:sup>
                    </m:sSup>
                    <m:sSup>
                      <m:sSupPr>
                        <m:ctrlPr>
                          <a:rPr lang="en-US" altLang="ja-JP"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400" b="0" i="0"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altLang="ja-JP" sz="2400" b="0" i="0" smtClean="0">
                            <a:latin typeface="Cambria Math" panose="02040503050406030204" pitchFamily="18" charset="0"/>
                            <a:ea typeface="Cambria Math" panose="02040503050406030204" pitchFamily="18" charset="0"/>
                            <a:cs typeface="Arial" panose="020B0604020202020204" pitchFamily="34" charset="0"/>
                          </a:rPr>
                          <m:t>s</m:t>
                        </m:r>
                      </m:e>
                      <m:sup>
                        <m:r>
                          <a:rPr lang="en-US" altLang="ja-JP" sz="2400" b="0" i="0" smtClean="0">
                            <a:latin typeface="Cambria Math" panose="02040503050406030204" pitchFamily="18" charset="0"/>
                            <a:ea typeface="Cambria Math" panose="02040503050406030204" pitchFamily="18" charset="0"/>
                            <a:cs typeface="Arial" panose="020B0604020202020204" pitchFamily="34" charset="0"/>
                          </a:rPr>
                          <m:t>−1</m:t>
                        </m:r>
                      </m:sup>
                    </m:sSup>
                  </m:oMath>
                </a14:m>
                <a:r>
                  <a:rPr lang="en-US" altLang="ja-JP" sz="2400" dirty="0">
                    <a:latin typeface="Arial" panose="020B0604020202020204" pitchFamily="34" charset="0"/>
                    <a:cs typeface="Arial" panose="020B0604020202020204" pitchFamily="34" charset="0"/>
                  </a:rPr>
                  <a:t>).</a:t>
                </a:r>
              </a:p>
              <a:p>
                <a:pPr algn="l">
                  <a:lnSpc>
                    <a:spcPct val="110000"/>
                  </a:lnSpc>
                </a:pPr>
                <a:endParaRPr lang="en-US" altLang="ja-JP" sz="800" dirty="0">
                  <a:latin typeface="Arial" panose="020B0604020202020204" pitchFamily="34" charset="0"/>
                  <a:cs typeface="Arial" panose="020B0604020202020204" pitchFamily="34" charset="0"/>
                </a:endParaRPr>
              </a:p>
              <a:p>
                <a:pPr>
                  <a:lnSpc>
                    <a:spcPct val="110000"/>
                  </a:lnSpc>
                </a:pPr>
                <a:r>
                  <a:rPr lang="en-US" altLang="ja-JP" sz="2400" b="1" dirty="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The radio-to-X-ray spectrum may</a:t>
                </a:r>
                <a:r>
                  <a:rPr lang="en-US" altLang="ja-JP" sz="2400" dirty="0">
                    <a:solidFill>
                      <a:srgbClr val="FF0000"/>
                    </a:solidFill>
                    <a:latin typeface="Arial" panose="020B0604020202020204" pitchFamily="34" charset="0"/>
                    <a:cs typeface="Arial" panose="020B0604020202020204" pitchFamily="34" charset="0"/>
                  </a:rPr>
                  <a:t> not connect</a:t>
                </a:r>
                <a:r>
                  <a:rPr lang="en-US" altLang="ja-JP" sz="2400" dirty="0">
                    <a:latin typeface="Arial" panose="020B0604020202020204" pitchFamily="34" charset="0"/>
                    <a:cs typeface="Arial" panose="020B0604020202020204" pitchFamily="34" charset="0"/>
                  </a:rPr>
                  <a:t>?</a:t>
                </a:r>
                <a:endParaRPr lang="ja-JP" altLang="en-US" sz="2400"/>
              </a:p>
            </p:txBody>
          </p:sp>
        </mc:Choice>
        <mc:Fallback xmlns="">
          <p:sp>
            <p:nvSpPr>
              <p:cNvPr id="9" name="テキスト ボックス 8">
                <a:extLst>
                  <a:ext uri="{FF2B5EF4-FFF2-40B4-BE49-F238E27FC236}">
                    <a16:creationId xmlns:a16="http://schemas.microsoft.com/office/drawing/2014/main" id="{68F8D354-C5C9-498C-62DC-C8380307EBF6}"/>
                  </a:ext>
                </a:extLst>
              </p:cNvPr>
              <p:cNvSpPr txBox="1">
                <a:spLocks noRot="1" noChangeAspect="1" noMove="1" noResize="1" noEditPoints="1" noAdjustHandles="1" noChangeArrowheads="1" noChangeShapeType="1" noTextEdit="1"/>
              </p:cNvSpPr>
              <p:nvPr/>
            </p:nvSpPr>
            <p:spPr>
              <a:xfrm>
                <a:off x="331441" y="4859155"/>
                <a:ext cx="11529118" cy="1833451"/>
              </a:xfrm>
              <a:prstGeom prst="rect">
                <a:avLst/>
              </a:prstGeom>
              <a:blipFill>
                <a:blip r:embed="rId6"/>
                <a:stretch>
                  <a:fillRect l="-769" t="-2055" b="-4795"/>
                </a:stretch>
              </a:blipFill>
            </p:spPr>
            <p:txBody>
              <a:bodyPr/>
              <a:lstStyle/>
              <a:p>
                <a:r>
                  <a:rPr lang="ja-JP" altLang="en-US">
                    <a:noFill/>
                  </a:rPr>
                  <a:t> </a:t>
                </a:r>
              </a:p>
            </p:txBody>
          </p:sp>
        </mc:Fallback>
      </mc:AlternateContent>
      <p:sp>
        <p:nvSpPr>
          <p:cNvPr id="19" name="星 5 18">
            <a:extLst>
              <a:ext uri="{FF2B5EF4-FFF2-40B4-BE49-F238E27FC236}">
                <a16:creationId xmlns:a16="http://schemas.microsoft.com/office/drawing/2014/main" id="{F8DFC762-CEA9-471F-5074-346449A09C09}"/>
              </a:ext>
            </a:extLst>
          </p:cNvPr>
          <p:cNvSpPr/>
          <p:nvPr/>
        </p:nvSpPr>
        <p:spPr>
          <a:xfrm>
            <a:off x="8488045" y="2721817"/>
            <a:ext cx="205991" cy="205992"/>
          </a:xfrm>
          <a:prstGeom prst="star5">
            <a:avLst>
              <a:gd name="adj" fmla="val 19011"/>
              <a:gd name="hf" fmla="val 105146"/>
              <a:gd name="vf" fmla="val 110557"/>
            </a:avLst>
          </a:prstGeom>
          <a:solidFill>
            <a:srgbClr val="FFFF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FDA02794-5DAF-302B-E918-1CA43F84D474}"/>
              </a:ext>
            </a:extLst>
          </p:cNvPr>
          <p:cNvSpPr/>
          <p:nvPr/>
        </p:nvSpPr>
        <p:spPr>
          <a:xfrm rot="18693461">
            <a:off x="1622965" y="1509721"/>
            <a:ext cx="2268079" cy="1112974"/>
          </a:xfrm>
          <a:prstGeom prst="ellipse">
            <a:avLst/>
          </a:prstGeom>
          <a:noFill/>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1DB6114A-B14B-5D89-2CE4-412281EEBE26}"/>
              </a:ext>
            </a:extLst>
          </p:cNvPr>
          <p:cNvSpPr/>
          <p:nvPr/>
        </p:nvSpPr>
        <p:spPr>
          <a:xfrm rot="18693461">
            <a:off x="3542532" y="2840433"/>
            <a:ext cx="2268079" cy="1112974"/>
          </a:xfrm>
          <a:prstGeom prst="ellipse">
            <a:avLst/>
          </a:prstGeom>
          <a:noFill/>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1C7A301B-772F-4AB9-E994-2E2174AC64CD}"/>
              </a:ext>
            </a:extLst>
          </p:cNvPr>
          <p:cNvSpPr txBox="1"/>
          <p:nvPr/>
        </p:nvSpPr>
        <p:spPr>
          <a:xfrm>
            <a:off x="1865870" y="1101266"/>
            <a:ext cx="612668" cy="467051"/>
          </a:xfrm>
          <a:prstGeom prst="rect">
            <a:avLst/>
          </a:prstGeom>
          <a:noFill/>
        </p:spPr>
        <p:txBody>
          <a:bodyPr wrap="none" rtlCol="0">
            <a:spAutoFit/>
          </a:bodyPr>
          <a:lstStyle/>
          <a:p>
            <a:pPr algn="l">
              <a:lnSpc>
                <a:spcPct val="110000"/>
              </a:lnSpc>
            </a:pPr>
            <a:r>
              <a:rPr kumimoji="1" lang="en-US" altLang="ja-JP" sz="2400" b="1" dirty="0">
                <a:latin typeface="Arial" panose="020B0604020202020204" pitchFamily="34" charset="0"/>
                <a:cs typeface="Arial" panose="020B0604020202020204" pitchFamily="34" charset="0"/>
              </a:rPr>
              <a:t>NE</a:t>
            </a:r>
            <a:endParaRPr kumimoji="1" lang="ja-JP" altLang="en-US" sz="2400" b="1">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3C27795A-9B9B-D5D7-06F0-C52C47A77DAD}"/>
              </a:ext>
            </a:extLst>
          </p:cNvPr>
          <p:cNvSpPr txBox="1"/>
          <p:nvPr/>
        </p:nvSpPr>
        <p:spPr>
          <a:xfrm>
            <a:off x="4840957" y="3840279"/>
            <a:ext cx="679994" cy="467051"/>
          </a:xfrm>
          <a:prstGeom prst="rect">
            <a:avLst/>
          </a:prstGeom>
          <a:noFill/>
        </p:spPr>
        <p:txBody>
          <a:bodyPr wrap="none" rtlCol="0">
            <a:spAutoFit/>
          </a:bodyPr>
          <a:lstStyle/>
          <a:p>
            <a:pPr algn="l">
              <a:lnSpc>
                <a:spcPct val="110000"/>
              </a:lnSpc>
            </a:pPr>
            <a:r>
              <a:rPr kumimoji="1" lang="en-US" altLang="ja-JP" sz="2400" b="1" dirty="0">
                <a:latin typeface="Arial" panose="020B0604020202020204" pitchFamily="34" charset="0"/>
                <a:cs typeface="Arial" panose="020B0604020202020204" pitchFamily="34" charset="0"/>
              </a:rPr>
              <a:t>SW</a:t>
            </a:r>
            <a:endParaRPr kumimoji="1" lang="ja-JP" altLang="en-US" sz="2400" b="1">
              <a:latin typeface="Arial" panose="020B0604020202020204" pitchFamily="34" charset="0"/>
              <a:cs typeface="Arial" panose="020B0604020202020204" pitchFamily="34" charset="0"/>
            </a:endParaRPr>
          </a:p>
        </p:txBody>
      </p:sp>
      <p:sp>
        <p:nvSpPr>
          <p:cNvPr id="10" name="星 5 9">
            <a:extLst>
              <a:ext uri="{FF2B5EF4-FFF2-40B4-BE49-F238E27FC236}">
                <a16:creationId xmlns:a16="http://schemas.microsoft.com/office/drawing/2014/main" id="{E298BC98-B94C-F9BB-CF41-9343957F97E9}"/>
              </a:ext>
            </a:extLst>
          </p:cNvPr>
          <p:cNvSpPr/>
          <p:nvPr/>
        </p:nvSpPr>
        <p:spPr>
          <a:xfrm>
            <a:off x="8831224" y="2179172"/>
            <a:ext cx="205991" cy="205992"/>
          </a:xfrm>
          <a:prstGeom prst="star5">
            <a:avLst>
              <a:gd name="adj" fmla="val 19011"/>
              <a:gd name="hf" fmla="val 105146"/>
              <a:gd name="vf" fmla="val 110557"/>
            </a:avLst>
          </a:prstGeom>
          <a:solidFill>
            <a:srgbClr val="FFFF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419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8F3084AF-C491-71DA-E12B-3B9E38333841}"/>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304AA391-4899-507A-11A5-F616AD3C631E}"/>
              </a:ext>
            </a:extLst>
          </p:cNvPr>
          <p:cNvSpPr txBox="1"/>
          <p:nvPr/>
        </p:nvSpPr>
        <p:spPr>
          <a:xfrm>
            <a:off x="371061" y="150507"/>
            <a:ext cx="8468985"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Direct Comparison of radio / X-ray shells</a:t>
            </a:r>
          </a:p>
        </p:txBody>
      </p:sp>
      <p:sp>
        <p:nvSpPr>
          <p:cNvPr id="5" name="テキスト ボックス 4">
            <a:extLst>
              <a:ext uri="{FF2B5EF4-FFF2-40B4-BE49-F238E27FC236}">
                <a16:creationId xmlns:a16="http://schemas.microsoft.com/office/drawing/2014/main" id="{B0E7E0DC-7417-4BAB-79A5-28258C6A2245}"/>
              </a:ext>
            </a:extLst>
          </p:cNvPr>
          <p:cNvSpPr txBox="1"/>
          <p:nvPr/>
        </p:nvSpPr>
        <p:spPr>
          <a:xfrm>
            <a:off x="11464751" y="337866"/>
            <a:ext cx="356188" cy="467051"/>
          </a:xfrm>
          <a:prstGeom prst="rect">
            <a:avLst/>
          </a:prstGeom>
          <a:noFill/>
        </p:spPr>
        <p:txBody>
          <a:bodyPr wrap="none" rtlCol="0">
            <a:spAutoFit/>
          </a:bodyPr>
          <a:lstStyle/>
          <a:p>
            <a:pPr algn="r">
              <a:lnSpc>
                <a:spcPct val="110000"/>
              </a:lnSpc>
            </a:pPr>
            <a:r>
              <a:rPr lang="en-US" altLang="ja-JP" sz="2400" dirty="0">
                <a:latin typeface="Arial" panose="020B0604020202020204" pitchFamily="34" charset="0"/>
                <a:cs typeface="Arial" panose="020B0604020202020204" pitchFamily="34" charset="0"/>
              </a:rPr>
              <a:t>5</a:t>
            </a: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B55F80D5-61F3-5D00-A66E-B9A366A0CA07}"/>
                  </a:ext>
                </a:extLst>
              </p:cNvPr>
              <p:cNvSpPr txBox="1"/>
              <p:nvPr/>
            </p:nvSpPr>
            <p:spPr>
              <a:xfrm>
                <a:off x="3378437" y="5001818"/>
                <a:ext cx="2518638" cy="701731"/>
              </a:xfrm>
              <a:prstGeom prst="rect">
                <a:avLst/>
              </a:prstGeom>
              <a:noFill/>
            </p:spPr>
            <p:txBody>
              <a:bodyPr wrap="none" rtlCol="0">
                <a:spAutoFit/>
              </a:bodyPr>
              <a:lstStyle/>
              <a:p>
                <a:pPr algn="ctr">
                  <a:lnSpc>
                    <a:spcPct val="110000"/>
                  </a:lnSpc>
                </a:pPr>
                <a:r>
                  <a:rPr kumimoji="1" lang="en-US" altLang="ja-JP" b="1" dirty="0">
                    <a:solidFill>
                      <a:srgbClr val="FF0000"/>
                    </a:solidFill>
                    <a:latin typeface="Arial" panose="020B0604020202020204" pitchFamily="34" charset="0"/>
                    <a:cs typeface="Arial" panose="020B0604020202020204" pitchFamily="34" charset="0"/>
                  </a:rPr>
                  <a:t>2.0-7.0 keV ; Chandra</a:t>
                </a:r>
              </a:p>
              <a:p>
                <a:pPr algn="ctr">
                  <a:lnSpc>
                    <a:spcPct val="110000"/>
                  </a:lnSpc>
                </a:pPr>
                <a14:m>
                  <m:oMathPara xmlns:m="http://schemas.openxmlformats.org/officeDocument/2006/math">
                    <m:oMathParaPr>
                      <m:jc m:val="centerGroup"/>
                    </m:oMathParaPr>
                    <m:oMath xmlns:m="http://schemas.openxmlformats.org/officeDocument/2006/math">
                      <m:r>
                        <a:rPr kumimoji="1" lang="ja-JP" altLang="en-US" b="1" i="1" smtClean="0">
                          <a:solidFill>
                            <a:srgbClr val="FF0000"/>
                          </a:solidFill>
                          <a:latin typeface="Cambria Math" panose="02040503050406030204" pitchFamily="18" charset="0"/>
                          <a:cs typeface="Arial" panose="020B0604020202020204" pitchFamily="34" charset="0"/>
                        </a:rPr>
                        <m:t>∆</m:t>
                      </m:r>
                      <m:r>
                        <a:rPr kumimoji="1" lang="ja-JP" altLang="en-US" b="1" i="1" smtClean="0">
                          <a:solidFill>
                            <a:srgbClr val="FF0000"/>
                          </a:solidFill>
                          <a:latin typeface="Cambria Math" panose="02040503050406030204" pitchFamily="18" charset="0"/>
                          <a:cs typeface="Arial" panose="020B0604020202020204" pitchFamily="34" charset="0"/>
                        </a:rPr>
                        <m:t>𝜽</m:t>
                      </m:r>
                      <m:r>
                        <a:rPr kumimoji="1" lang="en-US" altLang="ja-JP" b="1" i="1" smtClean="0">
                          <a:solidFill>
                            <a:srgbClr val="FF0000"/>
                          </a:solidFill>
                          <a:latin typeface="Cambria Math" panose="02040503050406030204" pitchFamily="18" charset="0"/>
                          <a:cs typeface="Arial" panose="020B0604020202020204" pitchFamily="34" charset="0"/>
                        </a:rPr>
                        <m:t>=</m:t>
                      </m:r>
                      <m:r>
                        <a:rPr kumimoji="1" lang="en-US" altLang="ja-JP" b="1" i="1" smtClean="0">
                          <a:solidFill>
                            <a:srgbClr val="FF0000"/>
                          </a:solidFill>
                          <a:latin typeface="Cambria Math" panose="02040503050406030204" pitchFamily="18" charset="0"/>
                          <a:cs typeface="Arial" panose="020B0604020202020204" pitchFamily="34" charset="0"/>
                        </a:rPr>
                        <m:t>𝟎</m:t>
                      </m:r>
                      <m:r>
                        <a:rPr kumimoji="1" lang="en-US" altLang="ja-JP" b="1" i="1" smtClean="0">
                          <a:solidFill>
                            <a:srgbClr val="FF0000"/>
                          </a:solidFill>
                          <a:latin typeface="Cambria Math" panose="02040503050406030204" pitchFamily="18" charset="0"/>
                          <a:cs typeface="Arial" panose="020B0604020202020204" pitchFamily="34" charset="0"/>
                        </a:rPr>
                        <m:t>.</m:t>
                      </m:r>
                      <m:r>
                        <a:rPr kumimoji="1" lang="en-US" altLang="ja-JP" b="1" i="1" smtClean="0">
                          <a:solidFill>
                            <a:srgbClr val="FF0000"/>
                          </a:solidFill>
                          <a:latin typeface="Cambria Math" panose="02040503050406030204" pitchFamily="18" charset="0"/>
                          <a:cs typeface="Arial" panose="020B0604020202020204" pitchFamily="34" charset="0"/>
                        </a:rPr>
                        <m:t>𝟓</m:t>
                      </m:r>
                      <m:r>
                        <a:rPr kumimoji="1" lang="en-US" altLang="ja-JP" b="1" i="1" smtClean="0">
                          <a:solidFill>
                            <a:srgbClr val="FF0000"/>
                          </a:solidFill>
                          <a:latin typeface="Cambria Math" panose="02040503050406030204" pitchFamily="18" charset="0"/>
                          <a:cs typeface="Arial" panose="020B0604020202020204" pitchFamily="34" charset="0"/>
                        </a:rPr>
                        <m:t>”</m:t>
                      </m:r>
                    </m:oMath>
                  </m:oMathPara>
                </a14:m>
                <a:endParaRPr kumimoji="1" lang="ja-JP" altLang="en-US" b="1">
                  <a:solidFill>
                    <a:srgbClr val="FF0000"/>
                  </a:solidFill>
                  <a:latin typeface="Arial" panose="020B0604020202020204" pitchFamily="34" charset="0"/>
                  <a:cs typeface="Arial" panose="020B0604020202020204" pitchFamily="34" charset="0"/>
                </a:endParaRPr>
              </a:p>
            </p:txBody>
          </p:sp>
        </mc:Choice>
        <mc:Fallback xmlns="">
          <p:sp>
            <p:nvSpPr>
              <p:cNvPr id="12" name="テキスト ボックス 11">
                <a:extLst>
                  <a:ext uri="{FF2B5EF4-FFF2-40B4-BE49-F238E27FC236}">
                    <a16:creationId xmlns:a16="http://schemas.microsoft.com/office/drawing/2014/main" id="{B55F80D5-61F3-5D00-A66E-B9A366A0CA07}"/>
                  </a:ext>
                </a:extLst>
              </p:cNvPr>
              <p:cNvSpPr txBox="1">
                <a:spLocks noRot="1" noChangeAspect="1" noMove="1" noResize="1" noEditPoints="1" noAdjustHandles="1" noChangeArrowheads="1" noChangeShapeType="1" noTextEdit="1"/>
              </p:cNvSpPr>
              <p:nvPr/>
            </p:nvSpPr>
            <p:spPr>
              <a:xfrm>
                <a:off x="3378437" y="5001818"/>
                <a:ext cx="2518638" cy="701731"/>
              </a:xfrm>
              <a:prstGeom prst="rect">
                <a:avLst/>
              </a:prstGeom>
              <a:blipFill>
                <a:blip r:embed="rId3"/>
                <a:stretch>
                  <a:fillRect l="-1000" t="-5357" r="-1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83519DB9-CC51-2BAF-24A7-E721375F6B92}"/>
                  </a:ext>
                </a:extLst>
              </p:cNvPr>
              <p:cNvSpPr txBox="1"/>
              <p:nvPr/>
            </p:nvSpPr>
            <p:spPr>
              <a:xfrm>
                <a:off x="365210" y="5017759"/>
                <a:ext cx="2437399" cy="701731"/>
              </a:xfrm>
              <a:prstGeom prst="rect">
                <a:avLst/>
              </a:prstGeom>
              <a:noFill/>
            </p:spPr>
            <p:txBody>
              <a:bodyPr wrap="none" rtlCol="0">
                <a:spAutoFit/>
              </a:bodyPr>
              <a:lstStyle/>
              <a:p>
                <a:pPr algn="l">
                  <a:lnSpc>
                    <a:spcPct val="110000"/>
                  </a:lnSpc>
                </a:pPr>
                <a:r>
                  <a:rPr kumimoji="1" lang="en-US" altLang="ja-JP" b="1" dirty="0">
                    <a:solidFill>
                      <a:schemeClr val="accent6"/>
                    </a:solidFill>
                    <a:latin typeface="Arial" panose="020B0604020202020204" pitchFamily="34" charset="0"/>
                    <a:cs typeface="Arial" panose="020B0604020202020204" pitchFamily="34" charset="0"/>
                  </a:rPr>
                  <a:t>1335 MHz ; </a:t>
                </a:r>
                <a:r>
                  <a:rPr kumimoji="1" lang="en-US" altLang="ja-JP" b="1" dirty="0" err="1">
                    <a:solidFill>
                      <a:schemeClr val="accent6"/>
                    </a:solidFill>
                    <a:latin typeface="Arial" panose="020B0604020202020204" pitchFamily="34" charset="0"/>
                    <a:cs typeface="Arial" panose="020B0604020202020204" pitchFamily="34" charset="0"/>
                  </a:rPr>
                  <a:t>MeerKAT</a:t>
                </a:r>
                <a:endParaRPr kumimoji="1" lang="en-US" altLang="ja-JP" b="1" dirty="0">
                  <a:solidFill>
                    <a:schemeClr val="accent6"/>
                  </a:solidFill>
                  <a:latin typeface="Arial" panose="020B0604020202020204" pitchFamily="34" charset="0"/>
                  <a:cs typeface="Arial" panose="020B0604020202020204" pitchFamily="34" charset="0"/>
                </a:endParaRPr>
              </a:p>
              <a:p>
                <a:pPr algn="ctr">
                  <a:lnSpc>
                    <a:spcPct val="110000"/>
                  </a:lnSpc>
                </a:pPr>
                <a14:m>
                  <m:oMathPara xmlns:m="http://schemas.openxmlformats.org/officeDocument/2006/math">
                    <m:oMathParaPr>
                      <m:jc m:val="centerGroup"/>
                    </m:oMathParaPr>
                    <m:oMath xmlns:m="http://schemas.openxmlformats.org/officeDocument/2006/math">
                      <m:r>
                        <a:rPr kumimoji="1" lang="ja-JP" altLang="en-US" b="1" i="1" smtClean="0">
                          <a:solidFill>
                            <a:schemeClr val="accent6"/>
                          </a:solidFill>
                          <a:latin typeface="Cambria Math" panose="02040503050406030204" pitchFamily="18" charset="0"/>
                          <a:cs typeface="Arial" panose="020B0604020202020204" pitchFamily="34" charset="0"/>
                        </a:rPr>
                        <m:t>∆</m:t>
                      </m:r>
                      <m:r>
                        <a:rPr kumimoji="1" lang="ja-JP" altLang="en-US" b="1" i="1" smtClean="0">
                          <a:solidFill>
                            <a:schemeClr val="accent6"/>
                          </a:solidFill>
                          <a:latin typeface="Cambria Math" panose="02040503050406030204" pitchFamily="18" charset="0"/>
                          <a:cs typeface="Arial" panose="020B0604020202020204" pitchFamily="34" charset="0"/>
                        </a:rPr>
                        <m:t>𝜽</m:t>
                      </m:r>
                      <m:r>
                        <a:rPr kumimoji="1" lang="en-US" altLang="ja-JP" b="1" i="1" smtClean="0">
                          <a:solidFill>
                            <a:schemeClr val="accent6"/>
                          </a:solidFill>
                          <a:latin typeface="Cambria Math" panose="02040503050406030204" pitchFamily="18" charset="0"/>
                          <a:cs typeface="Arial" panose="020B0604020202020204" pitchFamily="34" charset="0"/>
                        </a:rPr>
                        <m:t>=</m:t>
                      </m:r>
                      <m:r>
                        <a:rPr kumimoji="1" lang="en-US" altLang="ja-JP" b="1" i="1" smtClean="0">
                          <a:solidFill>
                            <a:schemeClr val="accent6"/>
                          </a:solidFill>
                          <a:latin typeface="Cambria Math" panose="02040503050406030204" pitchFamily="18" charset="0"/>
                          <a:cs typeface="Arial" panose="020B0604020202020204" pitchFamily="34" charset="0"/>
                        </a:rPr>
                        <m:t>𝟖</m:t>
                      </m:r>
                      <m:r>
                        <a:rPr kumimoji="1" lang="en-US" altLang="ja-JP" b="1" i="1" smtClean="0">
                          <a:solidFill>
                            <a:schemeClr val="accent6"/>
                          </a:solidFill>
                          <a:latin typeface="Cambria Math" panose="02040503050406030204" pitchFamily="18" charset="0"/>
                          <a:cs typeface="Arial" panose="020B0604020202020204" pitchFamily="34" charset="0"/>
                        </a:rPr>
                        <m:t>”</m:t>
                      </m:r>
                    </m:oMath>
                  </m:oMathPara>
                </a14:m>
                <a:endParaRPr kumimoji="1" lang="ja-JP" altLang="en-US" b="1">
                  <a:solidFill>
                    <a:schemeClr val="accent6"/>
                  </a:solidFill>
                  <a:latin typeface="Arial" panose="020B0604020202020204" pitchFamily="34" charset="0"/>
                  <a:cs typeface="Arial" panose="020B0604020202020204" pitchFamily="34" charset="0"/>
                </a:endParaRPr>
              </a:p>
            </p:txBody>
          </p:sp>
        </mc:Choice>
        <mc:Fallback xmlns="">
          <p:sp>
            <p:nvSpPr>
              <p:cNvPr id="13" name="テキスト ボックス 12">
                <a:extLst>
                  <a:ext uri="{FF2B5EF4-FFF2-40B4-BE49-F238E27FC236}">
                    <a16:creationId xmlns:a16="http://schemas.microsoft.com/office/drawing/2014/main" id="{83519DB9-CC51-2BAF-24A7-E721375F6B92}"/>
                  </a:ext>
                </a:extLst>
              </p:cNvPr>
              <p:cNvSpPr txBox="1">
                <a:spLocks noRot="1" noChangeAspect="1" noMove="1" noResize="1" noEditPoints="1" noAdjustHandles="1" noChangeArrowheads="1" noChangeShapeType="1" noTextEdit="1"/>
              </p:cNvSpPr>
              <p:nvPr/>
            </p:nvSpPr>
            <p:spPr>
              <a:xfrm>
                <a:off x="365210" y="5017759"/>
                <a:ext cx="2437399" cy="701731"/>
              </a:xfrm>
              <a:prstGeom prst="rect">
                <a:avLst/>
              </a:prstGeom>
              <a:blipFill>
                <a:blip r:embed="rId4"/>
                <a:stretch>
                  <a:fillRect l="-2073" t="-3571" r="-1036"/>
                </a:stretch>
              </a:blipFill>
            </p:spPr>
            <p:txBody>
              <a:bodyPr/>
              <a:lstStyle/>
              <a:p>
                <a:r>
                  <a:rPr lang="ja-JP" altLang="en-US">
                    <a:noFill/>
                  </a:rPr>
                  <a:t> </a:t>
                </a:r>
              </a:p>
            </p:txBody>
          </p:sp>
        </mc:Fallback>
      </mc:AlternateContent>
      <p:pic>
        <p:nvPicPr>
          <p:cNvPr id="14" name="図 13" descr="ダイアグラム が含まれている画像&#10;&#10;自動的に生成された説明">
            <a:extLst>
              <a:ext uri="{FF2B5EF4-FFF2-40B4-BE49-F238E27FC236}">
                <a16:creationId xmlns:a16="http://schemas.microsoft.com/office/drawing/2014/main" id="{CACCC74A-55D4-B289-4303-6503674BA390}"/>
              </a:ext>
            </a:extLst>
          </p:cNvPr>
          <p:cNvPicPr>
            <a:picLocks noChangeAspect="1"/>
          </p:cNvPicPr>
          <p:nvPr/>
        </p:nvPicPr>
        <p:blipFill rotWithShape="1">
          <a:blip r:embed="rId5"/>
          <a:srcRect t="50081" r="50556"/>
          <a:stretch/>
        </p:blipFill>
        <p:spPr>
          <a:xfrm>
            <a:off x="6053213" y="1208993"/>
            <a:ext cx="6138787" cy="4440013"/>
          </a:xfrm>
          <a:prstGeom prst="rect">
            <a:avLst/>
          </a:prstGeom>
        </p:spPr>
      </p:pic>
      <p:pic>
        <p:nvPicPr>
          <p:cNvPr id="6" name="図 5" descr="ダイアグラム が含まれている画像&#10;&#10;自動的に生成された説明">
            <a:extLst>
              <a:ext uri="{FF2B5EF4-FFF2-40B4-BE49-F238E27FC236}">
                <a16:creationId xmlns:a16="http://schemas.microsoft.com/office/drawing/2014/main" id="{BE3CC5C4-7440-5855-2C8D-5ED6616342DE}"/>
              </a:ext>
            </a:extLst>
          </p:cNvPr>
          <p:cNvPicPr>
            <a:picLocks noChangeAspect="1"/>
          </p:cNvPicPr>
          <p:nvPr/>
        </p:nvPicPr>
        <p:blipFill rotWithShape="1">
          <a:blip r:embed="rId5"/>
          <a:srcRect l="-1934" t="4965" r="52407" b="54531"/>
          <a:stretch/>
        </p:blipFill>
        <p:spPr>
          <a:xfrm>
            <a:off x="-210618" y="1363830"/>
            <a:ext cx="6263831" cy="3669869"/>
          </a:xfrm>
          <a:prstGeom prst="rect">
            <a:avLst/>
          </a:prstGeom>
        </p:spPr>
      </p:pic>
      <p:sp>
        <p:nvSpPr>
          <p:cNvPr id="15" name="テキスト ボックス 14">
            <a:extLst>
              <a:ext uri="{FF2B5EF4-FFF2-40B4-BE49-F238E27FC236}">
                <a16:creationId xmlns:a16="http://schemas.microsoft.com/office/drawing/2014/main" id="{24FE2A40-25DA-90BE-4EB4-701F1BED5F2D}"/>
              </a:ext>
            </a:extLst>
          </p:cNvPr>
          <p:cNvSpPr txBox="1"/>
          <p:nvPr/>
        </p:nvSpPr>
        <p:spPr>
          <a:xfrm>
            <a:off x="180758" y="5975931"/>
            <a:ext cx="11830483" cy="463845"/>
          </a:xfrm>
          <a:prstGeom prst="rect">
            <a:avLst/>
          </a:prstGeom>
          <a:noFill/>
        </p:spPr>
        <p:txBody>
          <a:bodyPr wrap="none" rtlCol="0">
            <a:spAutoFit/>
          </a:bodyPr>
          <a:lstStyle/>
          <a:p>
            <a:pPr algn="l">
              <a:lnSpc>
                <a:spcPct val="110000"/>
              </a:lnSpc>
            </a:pPr>
            <a:r>
              <a:rPr kumimoji="1" lang="ja-JP" altLang="en-US" sz="2300">
                <a:latin typeface="Arial" panose="020B0604020202020204" pitchFamily="34" charset="0"/>
                <a:cs typeface="Arial" panose="020B0604020202020204" pitchFamily="34" charset="0"/>
              </a:rPr>
              <a:t>・</a:t>
            </a:r>
            <a:r>
              <a:rPr kumimoji="1" lang="en-US" altLang="ja-JP" sz="2300" dirty="0">
                <a:latin typeface="Arial" panose="020B0604020202020204" pitchFamily="34" charset="0"/>
                <a:cs typeface="Arial" panose="020B0604020202020204" pitchFamily="34" charset="0"/>
              </a:rPr>
              <a:t>The width of the radio shells was broader than that of the X-ray by a factor of </a:t>
            </a:r>
            <a:r>
              <a:rPr kumimoji="1" lang="en-US" altLang="ja-JP" sz="2300" dirty="0">
                <a:solidFill>
                  <a:srgbClr val="FF0000"/>
                </a:solidFill>
                <a:latin typeface="Arial" panose="020B0604020202020204" pitchFamily="34" charset="0"/>
                <a:cs typeface="Arial" panose="020B0604020202020204" pitchFamily="34" charset="0"/>
              </a:rPr>
              <a:t>only 3-23</a:t>
            </a:r>
            <a:r>
              <a:rPr kumimoji="1" lang="en-US" altLang="ja-JP" sz="2300" dirty="0">
                <a:latin typeface="Arial" panose="020B0604020202020204" pitchFamily="34" charset="0"/>
                <a:cs typeface="Arial" panose="020B0604020202020204" pitchFamily="34" charset="0"/>
              </a:rPr>
              <a:t>.</a:t>
            </a:r>
            <a:endParaRPr kumimoji="1" lang="ja-JP" altLang="en-US" sz="2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992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F2FA6238-F06D-B587-DBF1-EFE5F2F1B386}"/>
              </a:ext>
            </a:extLst>
          </p:cNvPr>
          <p:cNvSpPr/>
          <p:nvPr/>
        </p:nvSpPr>
        <p:spPr>
          <a:xfrm>
            <a:off x="2291787" y="4523290"/>
            <a:ext cx="4027364" cy="62242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FFB7DB20-1A40-4107-F0C6-543507383935}"/>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E4DC5CB5-21D4-5104-19F8-D8B637AAA744}"/>
              </a:ext>
            </a:extLst>
          </p:cNvPr>
          <p:cNvSpPr txBox="1"/>
          <p:nvPr/>
        </p:nvSpPr>
        <p:spPr>
          <a:xfrm>
            <a:off x="371061" y="150507"/>
            <a:ext cx="8392041"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Estimation of the magnetic field strength</a:t>
            </a:r>
          </a:p>
        </p:txBody>
      </p:sp>
      <p:sp>
        <p:nvSpPr>
          <p:cNvPr id="5" name="テキスト ボックス 4">
            <a:extLst>
              <a:ext uri="{FF2B5EF4-FFF2-40B4-BE49-F238E27FC236}">
                <a16:creationId xmlns:a16="http://schemas.microsoft.com/office/drawing/2014/main" id="{1009B37C-F80D-3FDB-C3CB-BEB936C178A4}"/>
              </a:ext>
            </a:extLst>
          </p:cNvPr>
          <p:cNvSpPr txBox="1"/>
          <p:nvPr/>
        </p:nvSpPr>
        <p:spPr>
          <a:xfrm>
            <a:off x="11464751" y="337866"/>
            <a:ext cx="356188" cy="467051"/>
          </a:xfrm>
          <a:prstGeom prst="rect">
            <a:avLst/>
          </a:prstGeom>
          <a:noFill/>
        </p:spPr>
        <p:txBody>
          <a:bodyPr wrap="none" rtlCol="0">
            <a:spAutoFit/>
          </a:bodyPr>
          <a:lstStyle/>
          <a:p>
            <a:pPr algn="r">
              <a:lnSpc>
                <a:spcPct val="110000"/>
              </a:lnSpc>
            </a:pPr>
            <a:r>
              <a:rPr lang="en-US" altLang="ja-JP" sz="2400" dirty="0">
                <a:latin typeface="Arial" panose="020B0604020202020204" pitchFamily="34" charset="0"/>
                <a:cs typeface="Arial" panose="020B0604020202020204" pitchFamily="34" charset="0"/>
              </a:rPr>
              <a:t>6</a:t>
            </a:r>
            <a:endParaRPr kumimoji="1" lang="ja-JP" altLang="en-US" sz="2400">
              <a:latin typeface="Arial" panose="020B0604020202020204" pitchFamily="34" charset="0"/>
              <a:cs typeface="Arial" panose="020B0604020202020204" pitchFamily="34" charset="0"/>
            </a:endParaRPr>
          </a:p>
        </p:txBody>
      </p:sp>
      <p:pic>
        <p:nvPicPr>
          <p:cNvPr id="6" name="図 5" descr="グラフ, 折れ線グラフ&#10;&#10;自動的に生成された説明">
            <a:extLst>
              <a:ext uri="{FF2B5EF4-FFF2-40B4-BE49-F238E27FC236}">
                <a16:creationId xmlns:a16="http://schemas.microsoft.com/office/drawing/2014/main" id="{DC012EA4-D11E-3BC1-A50C-181CAD4BA5E7}"/>
              </a:ext>
            </a:extLst>
          </p:cNvPr>
          <p:cNvPicPr>
            <a:picLocks noChangeAspect="1"/>
          </p:cNvPicPr>
          <p:nvPr/>
        </p:nvPicPr>
        <p:blipFill>
          <a:blip r:embed="rId3"/>
          <a:stretch>
            <a:fillRect/>
          </a:stretch>
        </p:blipFill>
        <p:spPr>
          <a:xfrm>
            <a:off x="8715649" y="1259487"/>
            <a:ext cx="3237647" cy="3678214"/>
          </a:xfrm>
          <a:prstGeom prst="rect">
            <a:avLst/>
          </a:prstGeom>
        </p:spPr>
      </p:pic>
      <p:sp>
        <p:nvSpPr>
          <p:cNvPr id="9" name="右矢印 8">
            <a:extLst>
              <a:ext uri="{FF2B5EF4-FFF2-40B4-BE49-F238E27FC236}">
                <a16:creationId xmlns:a16="http://schemas.microsoft.com/office/drawing/2014/main" id="{52A2D845-39C8-A59D-9A76-586C427DC172}"/>
              </a:ext>
            </a:extLst>
          </p:cNvPr>
          <p:cNvSpPr/>
          <p:nvPr/>
        </p:nvSpPr>
        <p:spPr>
          <a:xfrm rot="18138587">
            <a:off x="10859264" y="3003428"/>
            <a:ext cx="337203" cy="27295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0" name="テキスト ボックス 9">
            <a:extLst>
              <a:ext uri="{FF2B5EF4-FFF2-40B4-BE49-F238E27FC236}">
                <a16:creationId xmlns:a16="http://schemas.microsoft.com/office/drawing/2014/main" id="{A747DD65-203B-4D1C-DCD3-157345FDB822}"/>
              </a:ext>
            </a:extLst>
          </p:cNvPr>
          <p:cNvSpPr txBox="1"/>
          <p:nvPr/>
        </p:nvSpPr>
        <p:spPr>
          <a:xfrm>
            <a:off x="9258648" y="3428761"/>
            <a:ext cx="2198038" cy="382541"/>
          </a:xfrm>
          <a:prstGeom prst="rect">
            <a:avLst/>
          </a:prstGeom>
          <a:noFill/>
        </p:spPr>
        <p:txBody>
          <a:bodyPr wrap="none" rtlCol="0">
            <a:spAutoFit/>
          </a:bodyPr>
          <a:lstStyle/>
          <a:p>
            <a:pPr algn="l">
              <a:lnSpc>
                <a:spcPct val="110000"/>
              </a:lnSpc>
            </a:pPr>
            <a:r>
              <a:rPr kumimoji="1" lang="en-US" altLang="ja-JP" b="1" dirty="0">
                <a:solidFill>
                  <a:srgbClr val="FF0000"/>
                </a:solidFill>
                <a:latin typeface="Arial" panose="020B0604020202020204" pitchFamily="34" charset="0"/>
                <a:cs typeface="Arial" panose="020B0604020202020204" pitchFamily="34" charset="0"/>
              </a:rPr>
              <a:t>Break</a:t>
            </a:r>
            <a:r>
              <a:rPr kumimoji="1" lang="ja-JP" altLang="en-US" b="1">
                <a:solidFill>
                  <a:srgbClr val="FF0000"/>
                </a:solidFill>
                <a:latin typeface="Arial" panose="020B0604020202020204" pitchFamily="34" charset="0"/>
                <a:cs typeface="Arial" panose="020B0604020202020204" pitchFamily="34" charset="0"/>
              </a:rPr>
              <a:t>＠</a:t>
            </a:r>
            <a:r>
              <a:rPr lang="en-US" altLang="ja-JP" b="1" dirty="0">
                <a:solidFill>
                  <a:srgbClr val="FF0000"/>
                </a:solidFill>
                <a:latin typeface="Arial" panose="020B0604020202020204" pitchFamily="34" charset="0"/>
                <a:cs typeface="Arial" panose="020B0604020202020204" pitchFamily="34" charset="0"/>
              </a:rPr>
              <a:t>36±6 GHz</a:t>
            </a:r>
            <a:endParaRPr kumimoji="1" lang="ja-JP" altLang="en-US" b="1">
              <a:solidFill>
                <a:srgbClr val="FF0000"/>
              </a:solidFill>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ECA14D55-F52F-D18D-1F11-0EB31D6CD1BB}"/>
              </a:ext>
            </a:extLst>
          </p:cNvPr>
          <p:cNvSpPr txBox="1"/>
          <p:nvPr/>
        </p:nvSpPr>
        <p:spPr>
          <a:xfrm>
            <a:off x="238704" y="938034"/>
            <a:ext cx="7625806" cy="480003"/>
          </a:xfrm>
          <a:prstGeom prst="rect">
            <a:avLst/>
          </a:prstGeom>
          <a:noFill/>
        </p:spPr>
        <p:txBody>
          <a:bodyPr wrap="none" rtlCol="0">
            <a:spAutoFit/>
          </a:bodyPr>
          <a:lstStyle/>
          <a:p>
            <a:pPr algn="l">
              <a:lnSpc>
                <a:spcPct val="110000"/>
              </a:lnSpc>
            </a:pP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The spectral break</a:t>
            </a: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a result of </a:t>
            </a:r>
            <a:r>
              <a:rPr kumimoji="1" lang="en-US" altLang="ja-JP" sz="2400" b="1" dirty="0">
                <a:solidFill>
                  <a:srgbClr val="FF0000"/>
                </a:solidFill>
                <a:latin typeface="Arial" panose="020B0604020202020204" pitchFamily="34" charset="0"/>
                <a:cs typeface="Arial" panose="020B0604020202020204" pitchFamily="34" charset="0"/>
              </a:rPr>
              <a:t>synchrotron losses</a:t>
            </a:r>
            <a:endParaRPr kumimoji="1" lang="ja-JP" altLang="en-US" sz="2400" b="1">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46F25F5C-472B-66D9-3005-4B1594B434D5}"/>
                  </a:ext>
                </a:extLst>
              </p:cNvPr>
              <p:cNvSpPr txBox="1"/>
              <p:nvPr/>
            </p:nvSpPr>
            <p:spPr>
              <a:xfrm>
                <a:off x="238704" y="1418037"/>
                <a:ext cx="6080447" cy="483850"/>
              </a:xfrm>
              <a:prstGeom prst="rect">
                <a:avLst/>
              </a:prstGeom>
              <a:noFill/>
            </p:spPr>
            <p:txBody>
              <a:bodyPr wrap="none" rtlCol="0">
                <a:spAutoFit/>
              </a:bodyPr>
              <a:lstStyle/>
              <a:p>
                <a:r>
                  <a:rPr lang="ja-JP" altLang="en-US" sz="2400"/>
                  <a:t>・</a:t>
                </a:r>
                <a:r>
                  <a:rPr lang="en-US" altLang="ja-JP" sz="2400" dirty="0">
                    <a:latin typeface="Arial" panose="020B0604020202020204" pitchFamily="34" charset="0"/>
                    <a:cs typeface="Arial" panose="020B0604020202020204" pitchFamily="34" charset="0"/>
                  </a:rPr>
                  <a:t>Cooling</a:t>
                </a:r>
                <a:r>
                  <a:rPr lang="en-US" altLang="ja-JP" sz="2400" dirty="0"/>
                  <a:t> </a:t>
                </a:r>
                <a:r>
                  <a:rPr lang="en-US" altLang="ja-JP" sz="2400" dirty="0">
                    <a:latin typeface="Arial" panose="020B0604020202020204" pitchFamily="34" charset="0"/>
                    <a:cs typeface="Arial" panose="020B0604020202020204" pitchFamily="34" charset="0"/>
                  </a:rPr>
                  <a:t>time</a:t>
                </a:r>
                <a:r>
                  <a:rPr lang="ja-JP" altLang="en-US" sz="2400"/>
                  <a:t>：</a:t>
                </a:r>
                <a14:m>
                  <m:oMath xmlns:m="http://schemas.openxmlformats.org/officeDocument/2006/math">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𝑡</m:t>
                        </m:r>
                      </m:e>
                      <m:sub>
                        <m:r>
                          <a:rPr lang="en-US" altLang="ja-JP" sz="2400" b="0" i="1" smtClean="0">
                            <a:latin typeface="Cambria Math" panose="02040503050406030204" pitchFamily="18" charset="0"/>
                          </a:rPr>
                          <m:t>𝑐𝑜𝑜𝑙</m:t>
                        </m:r>
                      </m:sub>
                    </m:sSub>
                    <m:r>
                      <a:rPr lang="en-US" altLang="ja-JP" sz="2400">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5.1×</m:t>
                    </m:r>
                    <m:sSup>
                      <m:sSupPr>
                        <m:ctrlPr>
                          <a:rPr lang="en-US" altLang="ja-JP" sz="2400" i="1">
                            <a:latin typeface="Cambria Math" panose="02040503050406030204" pitchFamily="18"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10</m:t>
                        </m:r>
                      </m:e>
                      <m:sup>
                        <m:r>
                          <a:rPr lang="en-US" altLang="ja-JP" sz="2400" i="1">
                            <a:latin typeface="Cambria Math" panose="02040503050406030204" pitchFamily="18" charset="0"/>
                            <a:ea typeface="Cambria Math" panose="02040503050406030204" pitchFamily="18" charset="0"/>
                          </a:rPr>
                          <m:t>8</m:t>
                        </m:r>
                      </m:sup>
                    </m:sSup>
                    <m:sSup>
                      <m:sSupPr>
                        <m:ctrlPr>
                          <a:rPr lang="en-US" altLang="ja-JP" sz="2400" i="1" smtClean="0">
                            <a:latin typeface="Cambria Math" panose="02040503050406030204" pitchFamily="18" charset="0"/>
                            <a:ea typeface="Cambria Math" panose="02040503050406030204" pitchFamily="18" charset="0"/>
                          </a:rPr>
                        </m:ctrlPr>
                      </m:sSupPr>
                      <m:e>
                        <m:sSub>
                          <m:sSubPr>
                            <m:ctrlPr>
                              <a:rPr lang="en-US" altLang="ja-JP" sz="2400" i="1" smtClean="0">
                                <a:latin typeface="Cambria Math" panose="02040503050406030204" pitchFamily="18" charset="0"/>
                                <a:ea typeface="Cambria Math" panose="02040503050406030204" pitchFamily="18" charset="0"/>
                              </a:rPr>
                            </m:ctrlPr>
                          </m:sSubPr>
                          <m:e>
                            <m:r>
                              <a:rPr lang="en-US" altLang="ja-JP" sz="2400" b="0" i="1" smtClean="0">
                                <a:latin typeface="Cambria Math" panose="02040503050406030204" pitchFamily="18" charset="0"/>
                                <a:ea typeface="Cambria Math" panose="02040503050406030204" pitchFamily="18" charset="0"/>
                              </a:rPr>
                              <m:t>𝐵</m:t>
                            </m:r>
                          </m:e>
                          <m:sub>
                            <m:r>
                              <m:rPr>
                                <m:sty m:val="p"/>
                              </m:rPr>
                              <a:rPr lang="en-US" altLang="ja-JP" sz="2400" b="0" i="0" smtClean="0">
                                <a:latin typeface="Cambria Math" panose="02040503050406030204" pitchFamily="18" charset="0"/>
                                <a:ea typeface="Cambria Math" panose="02040503050406030204" pitchFamily="18" charset="0"/>
                              </a:rPr>
                              <m:t>cool</m:t>
                            </m:r>
                          </m:sub>
                        </m:sSub>
                      </m:e>
                      <m:sup>
                        <m:r>
                          <a:rPr lang="en-US" altLang="ja-JP" sz="2400" b="0" i="1" smtClean="0">
                            <a:latin typeface="Cambria Math" panose="02040503050406030204" pitchFamily="18" charset="0"/>
                            <a:ea typeface="Cambria Math" panose="02040503050406030204" pitchFamily="18" charset="0"/>
                          </a:rPr>
                          <m:t>2</m:t>
                        </m:r>
                      </m:sup>
                    </m:sSup>
                    <m:sSup>
                      <m:sSupPr>
                        <m:ctrlPr>
                          <a:rPr lang="en-US" altLang="ja-JP" sz="2400" i="1">
                            <a:latin typeface="Cambria Math" panose="02040503050406030204" pitchFamily="18" charset="0"/>
                            <a:ea typeface="Cambria Math" panose="02040503050406030204" pitchFamily="18" charset="0"/>
                          </a:rPr>
                        </m:ctrlPr>
                      </m:sSupPr>
                      <m:e>
                        <m:sSub>
                          <m:sSubPr>
                            <m:ctrlPr>
                              <a:rPr lang="en-US" altLang="ja-JP" sz="2400" i="1">
                                <a:latin typeface="Cambria Math" panose="02040503050406030204" pitchFamily="18" charset="0"/>
                                <a:ea typeface="Cambria Math" panose="02040503050406030204" pitchFamily="18" charset="0"/>
                              </a:rPr>
                            </m:ctrlPr>
                          </m:sSubPr>
                          <m:e>
                            <m:r>
                              <a:rPr lang="en-US" altLang="ja-JP" sz="2400" i="1" smtClean="0">
                                <a:latin typeface="Cambria Math" panose="02040503050406030204" pitchFamily="18" charset="0"/>
                                <a:ea typeface="Cambria Math" panose="02040503050406030204" pitchFamily="18" charset="0"/>
                              </a:rPr>
                              <m:t>𝛾</m:t>
                            </m:r>
                          </m:e>
                          <m:sub>
                            <m:r>
                              <m:rPr>
                                <m:sty m:val="p"/>
                              </m:rPr>
                              <a:rPr lang="en-US" altLang="ja-JP" sz="2400" b="0" i="0" smtClean="0">
                                <a:latin typeface="Cambria Math" panose="02040503050406030204" pitchFamily="18" charset="0"/>
                                <a:ea typeface="Cambria Math" panose="02040503050406030204" pitchFamily="18" charset="0"/>
                              </a:rPr>
                              <m:t>brk</m:t>
                            </m:r>
                          </m:sub>
                        </m:sSub>
                      </m:e>
                      <m:sup>
                        <m:r>
                          <a:rPr lang="en-US" altLang="ja-JP" sz="2400" b="0" i="1" smtClean="0">
                            <a:latin typeface="Cambria Math" panose="02040503050406030204" pitchFamily="18" charset="0"/>
                            <a:ea typeface="Cambria Math" panose="02040503050406030204" pitchFamily="18" charset="0"/>
                          </a:rPr>
                          <m:t>−1</m:t>
                        </m:r>
                      </m:sup>
                    </m:sSup>
                  </m:oMath>
                </a14:m>
                <a:endParaRPr kumimoji="1" lang="ja-JP" altLang="en-US" sz="2400"/>
              </a:p>
            </p:txBody>
          </p:sp>
        </mc:Choice>
        <mc:Fallback xmlns="">
          <p:sp>
            <p:nvSpPr>
              <p:cNvPr id="12" name="テキスト ボックス 11">
                <a:extLst>
                  <a:ext uri="{FF2B5EF4-FFF2-40B4-BE49-F238E27FC236}">
                    <a16:creationId xmlns:a16="http://schemas.microsoft.com/office/drawing/2014/main" id="{46F25F5C-472B-66D9-3005-4B1594B434D5}"/>
                  </a:ext>
                </a:extLst>
              </p:cNvPr>
              <p:cNvSpPr txBox="1">
                <a:spLocks noRot="1" noChangeAspect="1" noMove="1" noResize="1" noEditPoints="1" noAdjustHandles="1" noChangeArrowheads="1" noChangeShapeType="1" noTextEdit="1"/>
              </p:cNvSpPr>
              <p:nvPr/>
            </p:nvSpPr>
            <p:spPr>
              <a:xfrm>
                <a:off x="238704" y="1418037"/>
                <a:ext cx="6080447" cy="483850"/>
              </a:xfrm>
              <a:prstGeom prst="rect">
                <a:avLst/>
              </a:prstGeom>
              <a:blipFill>
                <a:blip r:embed="rId4"/>
                <a:stretch>
                  <a:fillRect l="-1458" t="-7692" b="-2820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B2EA5DF2-9D64-AB7E-5913-0BE32F71FC37}"/>
                  </a:ext>
                </a:extLst>
              </p:cNvPr>
              <p:cNvSpPr txBox="1"/>
              <p:nvPr/>
            </p:nvSpPr>
            <p:spPr>
              <a:xfrm>
                <a:off x="2506291" y="1907315"/>
                <a:ext cx="2993961" cy="467051"/>
              </a:xfrm>
              <a:prstGeom prst="rect">
                <a:avLst/>
              </a:prstGeom>
              <a:noFill/>
            </p:spPr>
            <p:txBody>
              <a:bodyPr wrap="none" rtlCol="0">
                <a:spAutoFit/>
              </a:bodyPr>
              <a:lstStyle/>
              <a:p>
                <a:pPr algn="l">
                  <a:lnSpc>
                    <a:spcPct val="110000"/>
                  </a:lnSpc>
                </a:pPr>
                <a14:m>
                  <m:oMath xmlns:m="http://schemas.openxmlformats.org/officeDocument/2006/math">
                    <m:sSub>
                      <m:sSubPr>
                        <m:ctrlPr>
                          <a:rPr lang="en-US" altLang="ja-JP" sz="2400" i="1" smtClean="0">
                            <a:latin typeface="Cambria Math" panose="02040503050406030204" pitchFamily="18" charset="0"/>
                            <a:ea typeface="Cambria Math" panose="02040503050406030204" pitchFamily="18" charset="0"/>
                          </a:rPr>
                        </m:ctrlPr>
                      </m:sSubPr>
                      <m:e>
                        <m:r>
                          <a:rPr lang="en-US" altLang="ja-JP" sz="2400" b="0" i="1" smtClean="0">
                            <a:latin typeface="Cambria Math" panose="02040503050406030204" pitchFamily="18" charset="0"/>
                            <a:ea typeface="Cambria Math" panose="02040503050406030204" pitchFamily="18" charset="0"/>
                          </a:rPr>
                          <m:t>𝐵</m:t>
                        </m:r>
                      </m:e>
                      <m:sub>
                        <m:r>
                          <m:rPr>
                            <m:sty m:val="p"/>
                          </m:rPr>
                          <a:rPr lang="en-US" altLang="ja-JP" sz="2400" b="0" i="0" smtClean="0">
                            <a:latin typeface="Cambria Math" panose="02040503050406030204" pitchFamily="18" charset="0"/>
                            <a:ea typeface="Cambria Math" panose="02040503050406030204" pitchFamily="18" charset="0"/>
                          </a:rPr>
                          <m:t>cool</m:t>
                        </m:r>
                      </m:sub>
                    </m:sSub>
                  </m:oMath>
                </a14:m>
                <a:r>
                  <a:rPr kumimoji="1" lang="en-US" altLang="ja-JP" sz="2400" dirty="0">
                    <a:latin typeface="Arial" panose="020B0604020202020204" pitchFamily="34" charset="0"/>
                    <a:cs typeface="Arial" panose="020B0604020202020204" pitchFamily="34" charset="0"/>
                  </a:rPr>
                  <a:t> : magnetic field</a:t>
                </a:r>
                <a:endParaRPr kumimoji="1" lang="ja-JP" altLang="en-US" sz="2400">
                  <a:latin typeface="Arial" panose="020B0604020202020204" pitchFamily="34" charset="0"/>
                  <a:cs typeface="Arial" panose="020B0604020202020204" pitchFamily="34" charset="0"/>
                </a:endParaRPr>
              </a:p>
            </p:txBody>
          </p:sp>
        </mc:Choice>
        <mc:Fallback xmlns="">
          <p:sp>
            <p:nvSpPr>
              <p:cNvPr id="15" name="テキスト ボックス 14">
                <a:extLst>
                  <a:ext uri="{FF2B5EF4-FFF2-40B4-BE49-F238E27FC236}">
                    <a16:creationId xmlns:a16="http://schemas.microsoft.com/office/drawing/2014/main" id="{B2EA5DF2-9D64-AB7E-5913-0BE32F71FC37}"/>
                  </a:ext>
                </a:extLst>
              </p:cNvPr>
              <p:cNvSpPr txBox="1">
                <a:spLocks noRot="1" noChangeAspect="1" noMove="1" noResize="1" noEditPoints="1" noAdjustHandles="1" noChangeArrowheads="1" noChangeShapeType="1" noTextEdit="1"/>
              </p:cNvSpPr>
              <p:nvPr/>
            </p:nvSpPr>
            <p:spPr>
              <a:xfrm>
                <a:off x="2506291" y="1907315"/>
                <a:ext cx="2993961" cy="467051"/>
              </a:xfrm>
              <a:prstGeom prst="rect">
                <a:avLst/>
              </a:prstGeom>
              <a:blipFill>
                <a:blip r:embed="rId5"/>
                <a:stretch>
                  <a:fillRect l="-424" t="-8108" r="-2542" b="-297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0C7E8EE8-2E1C-14A2-0446-2F31602B8B7E}"/>
                  </a:ext>
                </a:extLst>
              </p:cNvPr>
              <p:cNvSpPr txBox="1"/>
              <p:nvPr/>
            </p:nvSpPr>
            <p:spPr>
              <a:xfrm>
                <a:off x="2506291" y="2343803"/>
                <a:ext cx="6354368" cy="466923"/>
              </a:xfrm>
              <a:prstGeom prst="rect">
                <a:avLst/>
              </a:prstGeom>
              <a:noFill/>
            </p:spPr>
            <p:txBody>
              <a:bodyPr wrap="none" rtlCol="0">
                <a:spAutoFit/>
              </a:bodyPr>
              <a:lstStyle/>
              <a:p>
                <a:pPr>
                  <a:lnSpc>
                    <a:spcPct val="110000"/>
                  </a:lnSpc>
                </a:pPr>
                <a14:m>
                  <m:oMath xmlns:m="http://schemas.openxmlformats.org/officeDocument/2006/math">
                    <m:sSub>
                      <m:sSubPr>
                        <m:ctrlPr>
                          <a:rPr lang="en-US" altLang="ja-JP" sz="2400" i="1" smtClean="0">
                            <a:latin typeface="Cambria Math" panose="02040503050406030204" pitchFamily="18" charset="0"/>
                            <a:ea typeface="Cambria Math" panose="02040503050406030204" pitchFamily="18" charset="0"/>
                          </a:rPr>
                        </m:ctrlPr>
                      </m:sSubPr>
                      <m:e>
                        <m:r>
                          <a:rPr lang="en-US" altLang="ja-JP" sz="2400" i="1" smtClean="0">
                            <a:latin typeface="Cambria Math" panose="02040503050406030204" pitchFamily="18" charset="0"/>
                            <a:ea typeface="Cambria Math" panose="02040503050406030204" pitchFamily="18" charset="0"/>
                          </a:rPr>
                          <m:t>𝛾</m:t>
                        </m:r>
                      </m:e>
                      <m:sub>
                        <m:r>
                          <m:rPr>
                            <m:sty m:val="p"/>
                          </m:rPr>
                          <a:rPr lang="en-US" altLang="ja-JP" sz="2400" b="0" i="0" smtClean="0">
                            <a:latin typeface="Cambria Math" panose="02040503050406030204" pitchFamily="18" charset="0"/>
                            <a:ea typeface="Cambria Math" panose="02040503050406030204" pitchFamily="18" charset="0"/>
                          </a:rPr>
                          <m:t>brk</m:t>
                        </m:r>
                      </m:sub>
                    </m:sSub>
                  </m:oMath>
                </a14:m>
                <a:r>
                  <a:rPr kumimoji="1" lang="en-US" altLang="ja-JP" sz="2400" dirty="0">
                    <a:latin typeface="Arial" panose="020B0604020202020204" pitchFamily="34" charset="0"/>
                    <a:cs typeface="Arial" panose="020B0604020202020204" pitchFamily="34" charset="0"/>
                  </a:rPr>
                  <a:t> : Lorentz factor (</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𝜈</m:t>
                        </m:r>
                      </m:e>
                      <m:sub>
                        <m:r>
                          <m:rPr>
                            <m:sty m:val="p"/>
                          </m:rPr>
                          <a:rPr lang="en-US" altLang="ja-JP" sz="2400">
                            <a:latin typeface="Cambria Math" panose="02040503050406030204" pitchFamily="18" charset="0"/>
                            <a:ea typeface="Cambria Math" panose="02040503050406030204" pitchFamily="18" charset="0"/>
                          </a:rPr>
                          <m:t>brk</m:t>
                        </m:r>
                      </m:sub>
                    </m:sSub>
                    <m:r>
                      <a:rPr lang="en-US" altLang="ja-JP" sz="2400" i="1">
                        <a:latin typeface="Cambria Math" panose="02040503050406030204" pitchFamily="18" charset="0"/>
                        <a:ea typeface="Cambria Math" panose="02040503050406030204" pitchFamily="18" charset="0"/>
                      </a:rPr>
                      <m:t>~1.2×</m:t>
                    </m:r>
                    <m:sSup>
                      <m:sSupPr>
                        <m:ctrlPr>
                          <a:rPr lang="en-US" altLang="ja-JP" sz="2400" i="1">
                            <a:latin typeface="Cambria Math" panose="02040503050406030204" pitchFamily="18"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10</m:t>
                        </m:r>
                      </m:e>
                      <m:sup>
                        <m:r>
                          <a:rPr lang="en-US" altLang="ja-JP" sz="2400" i="1">
                            <a:latin typeface="Cambria Math" panose="02040503050406030204" pitchFamily="18" charset="0"/>
                            <a:ea typeface="Cambria Math" panose="02040503050406030204" pitchFamily="18" charset="0"/>
                          </a:rPr>
                          <m:t>6</m:t>
                        </m:r>
                      </m:sup>
                    </m:sSup>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𝐵</m:t>
                        </m:r>
                      </m:e>
                      <m:sub>
                        <m:r>
                          <m:rPr>
                            <m:sty m:val="p"/>
                          </m:rPr>
                          <a:rPr lang="en-US" altLang="ja-JP" sz="2400">
                            <a:latin typeface="Cambria Math" panose="02040503050406030204" pitchFamily="18" charset="0"/>
                            <a:ea typeface="Cambria Math" panose="02040503050406030204" pitchFamily="18" charset="0"/>
                          </a:rPr>
                          <m:t>cool</m:t>
                        </m:r>
                      </m:sub>
                    </m:sSub>
                    <m:sSup>
                      <m:sSupPr>
                        <m:ctrlPr>
                          <a:rPr lang="en-US" altLang="ja-JP" sz="2400" i="1">
                            <a:latin typeface="Cambria Math" panose="02040503050406030204" pitchFamily="18" charset="0"/>
                            <a:ea typeface="Cambria Math" panose="02040503050406030204" pitchFamily="18" charset="0"/>
                          </a:rPr>
                        </m:ctrlPr>
                      </m:sSupPr>
                      <m:e>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𝛾</m:t>
                            </m:r>
                          </m:e>
                          <m:sub>
                            <m:r>
                              <m:rPr>
                                <m:sty m:val="p"/>
                              </m:rPr>
                              <a:rPr lang="en-US" altLang="ja-JP" sz="2400">
                                <a:latin typeface="Cambria Math" panose="02040503050406030204" pitchFamily="18" charset="0"/>
                                <a:ea typeface="Cambria Math" panose="02040503050406030204" pitchFamily="18" charset="0"/>
                              </a:rPr>
                              <m:t>brk</m:t>
                            </m:r>
                          </m:sub>
                        </m:sSub>
                      </m:e>
                      <m:sup>
                        <m:r>
                          <a:rPr lang="en-US" altLang="ja-JP" sz="2400" i="1">
                            <a:latin typeface="Cambria Math" panose="02040503050406030204" pitchFamily="18" charset="0"/>
                            <a:ea typeface="Cambria Math" panose="02040503050406030204" pitchFamily="18" charset="0"/>
                          </a:rPr>
                          <m:t>2</m:t>
                        </m:r>
                      </m:sup>
                    </m:sSup>
                  </m:oMath>
                </a14:m>
                <a:r>
                  <a:rPr kumimoji="1" lang="en-US" altLang="ja-JP" sz="2400" dirty="0">
                    <a:latin typeface="Arial" panose="020B0604020202020204" pitchFamily="34" charset="0"/>
                    <a:cs typeface="Arial" panose="020B0604020202020204" pitchFamily="34" charset="0"/>
                  </a:rPr>
                  <a:t>)</a:t>
                </a:r>
                <a:endParaRPr kumimoji="1" lang="ja-JP" altLang="en-US" sz="2400">
                  <a:latin typeface="Arial" panose="020B0604020202020204" pitchFamily="34" charset="0"/>
                  <a:cs typeface="Arial" panose="020B0604020202020204" pitchFamily="34" charset="0"/>
                </a:endParaRPr>
              </a:p>
            </p:txBody>
          </p:sp>
        </mc:Choice>
        <mc:Fallback xmlns="">
          <p:sp>
            <p:nvSpPr>
              <p:cNvPr id="16" name="テキスト ボックス 15">
                <a:extLst>
                  <a:ext uri="{FF2B5EF4-FFF2-40B4-BE49-F238E27FC236}">
                    <a16:creationId xmlns:a16="http://schemas.microsoft.com/office/drawing/2014/main" id="{0C7E8EE8-2E1C-14A2-0446-2F31602B8B7E}"/>
                  </a:ext>
                </a:extLst>
              </p:cNvPr>
              <p:cNvSpPr txBox="1">
                <a:spLocks noRot="1" noChangeAspect="1" noMove="1" noResize="1" noEditPoints="1" noAdjustHandles="1" noChangeArrowheads="1" noChangeShapeType="1" noTextEdit="1"/>
              </p:cNvSpPr>
              <p:nvPr/>
            </p:nvSpPr>
            <p:spPr>
              <a:xfrm>
                <a:off x="2506291" y="2343803"/>
                <a:ext cx="6354368" cy="466923"/>
              </a:xfrm>
              <a:prstGeom prst="rect">
                <a:avLst/>
              </a:prstGeom>
              <a:blipFill>
                <a:blip r:embed="rId6"/>
                <a:stretch>
                  <a:fillRect l="-200" t="-7895" r="-599" b="-263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8BCD4F04-9740-7541-B329-CD09C2D741B7}"/>
                  </a:ext>
                </a:extLst>
              </p:cNvPr>
              <p:cNvSpPr txBox="1"/>
              <p:nvPr/>
            </p:nvSpPr>
            <p:spPr>
              <a:xfrm>
                <a:off x="1125652" y="2938300"/>
                <a:ext cx="6235232" cy="630494"/>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𝐵</m:t>
                          </m:r>
                        </m:e>
                        <m:sub>
                          <m:r>
                            <m:rPr>
                              <m:sty m:val="p"/>
                            </m:rPr>
                            <a:rPr kumimoji="1" lang="en-US" altLang="ja-JP" sz="2400" b="0" i="0" smtClean="0">
                              <a:solidFill>
                                <a:schemeClr val="tx1"/>
                              </a:solidFill>
                              <a:latin typeface="Cambria Math" panose="02040503050406030204" pitchFamily="18" charset="0"/>
                            </a:rPr>
                            <m:t>cool</m:t>
                          </m:r>
                        </m:sub>
                      </m:sSub>
                      <m:r>
                        <a:rPr kumimoji="1" lang="en-US" altLang="ja-JP" sz="2400" b="0" i="1" smtClean="0">
                          <a:solidFill>
                            <a:schemeClr val="tx1"/>
                          </a:solidFill>
                          <a:latin typeface="Cambria Math" panose="02040503050406030204" pitchFamily="18" charset="0"/>
                        </a:rPr>
                        <m:t>[</m:t>
                      </m:r>
                      <m:r>
                        <m:rPr>
                          <m:sty m:val="p"/>
                        </m:rPr>
                        <a:rPr kumimoji="1" lang="en-US" altLang="ja-JP" sz="2400" b="0" i="0" smtClean="0">
                          <a:solidFill>
                            <a:schemeClr val="tx1"/>
                          </a:solidFill>
                          <a:latin typeface="Cambria Math" panose="02040503050406030204" pitchFamily="18" charset="0"/>
                          <a:ea typeface="Cambria Math" panose="02040503050406030204" pitchFamily="18" charset="0"/>
                        </a:rPr>
                        <m:t>μG</m:t>
                      </m:r>
                      <m:r>
                        <a:rPr kumimoji="1" lang="en-US" altLang="ja-JP" sz="2400" b="0" i="1" smtClean="0">
                          <a:solidFill>
                            <a:schemeClr val="tx1"/>
                          </a:solidFill>
                          <a:latin typeface="Cambria Math" panose="02040503050406030204" pitchFamily="18" charset="0"/>
                        </a:rPr>
                        <m:t>]=6.8</m:t>
                      </m:r>
                      <m:r>
                        <a:rPr kumimoji="1" lang="en-US" altLang="ja-JP" sz="2400" b="0" i="1" smtClean="0">
                          <a:solidFill>
                            <a:schemeClr val="tx1"/>
                          </a:solidFill>
                          <a:latin typeface="Cambria Math" panose="02040503050406030204" pitchFamily="18" charset="0"/>
                          <a:ea typeface="Cambria Math" panose="02040503050406030204" pitchFamily="18" charset="0"/>
                        </a:rPr>
                        <m:t>×</m:t>
                      </m:r>
                      <m:sSup>
                        <m:sSupPr>
                          <m:ctrlPr>
                            <a:rPr kumimoji="1" lang="en-US" altLang="ja-JP" sz="2400" i="1" smtClean="0">
                              <a:solidFill>
                                <a:schemeClr val="tx1"/>
                              </a:solidFill>
                              <a:latin typeface="Cambria Math" panose="02040503050406030204" pitchFamily="18" charset="0"/>
                              <a:ea typeface="Cambria Math" panose="02040503050406030204" pitchFamily="18" charset="0"/>
                            </a:rPr>
                          </m:ctrlPr>
                        </m:sSupPr>
                        <m:e>
                          <m:r>
                            <a:rPr kumimoji="1" lang="en-US" altLang="ja-JP" sz="2400" b="0" i="1" smtClean="0">
                              <a:solidFill>
                                <a:schemeClr val="tx1"/>
                              </a:solidFill>
                              <a:latin typeface="Cambria Math" panose="02040503050406030204" pitchFamily="18" charset="0"/>
                              <a:ea typeface="Cambria Math" panose="02040503050406030204" pitchFamily="18" charset="0"/>
                            </a:rPr>
                            <m:t>10</m:t>
                          </m:r>
                        </m:e>
                        <m:sup>
                          <m:r>
                            <a:rPr kumimoji="1" lang="en-US" altLang="ja-JP" sz="2400" b="0" i="1" smtClean="0">
                              <a:solidFill>
                                <a:schemeClr val="tx1"/>
                              </a:solidFill>
                              <a:latin typeface="Cambria Math" panose="02040503050406030204" pitchFamily="18" charset="0"/>
                              <a:ea typeface="Cambria Math" panose="02040503050406030204" pitchFamily="18" charset="0"/>
                            </a:rPr>
                            <m:t>3</m:t>
                          </m:r>
                        </m:sup>
                      </m:sSup>
                      <m:sSup>
                        <m:sSupPr>
                          <m:ctrlPr>
                            <a:rPr kumimoji="1" lang="en-US" altLang="ja-JP" sz="2400" i="1" smtClean="0">
                              <a:solidFill>
                                <a:schemeClr val="tx1"/>
                              </a:solidFill>
                              <a:latin typeface="Cambria Math" panose="02040503050406030204" pitchFamily="18" charset="0"/>
                              <a:ea typeface="Cambria Math" panose="02040503050406030204" pitchFamily="18" charset="0"/>
                            </a:rPr>
                          </m:ctrlPr>
                        </m:sSupPr>
                        <m:e>
                          <m:sSub>
                            <m:sSubPr>
                              <m:ctrlPr>
                                <a:rPr kumimoji="1" lang="en-US" altLang="ja-JP" sz="2400" i="1" smtClean="0">
                                  <a:solidFill>
                                    <a:schemeClr val="tx1"/>
                                  </a:solidFill>
                                  <a:latin typeface="Cambria Math" panose="02040503050406030204" pitchFamily="18" charset="0"/>
                                  <a:ea typeface="Cambria Math" panose="02040503050406030204" pitchFamily="18" charset="0"/>
                                </a:rPr>
                              </m:ctrlPr>
                            </m:sSubPr>
                            <m:e>
                              <m:r>
                                <a:rPr kumimoji="1" lang="en-US" altLang="ja-JP" sz="2400" b="0" i="1" smtClean="0">
                                  <a:solidFill>
                                    <a:schemeClr val="tx1"/>
                                  </a:solidFill>
                                  <a:latin typeface="Cambria Math" panose="02040503050406030204" pitchFamily="18" charset="0"/>
                                  <a:ea typeface="Cambria Math" panose="02040503050406030204" pitchFamily="18" charset="0"/>
                                </a:rPr>
                                <m:t>𝑡</m:t>
                              </m:r>
                            </m:e>
                            <m:sub>
                              <m:r>
                                <m:rPr>
                                  <m:sty m:val="p"/>
                                </m:rPr>
                                <a:rPr kumimoji="1" lang="en-US" altLang="ja-JP" sz="2400" b="0" i="0" smtClean="0">
                                  <a:solidFill>
                                    <a:schemeClr val="tx1"/>
                                  </a:solidFill>
                                  <a:latin typeface="Cambria Math" panose="02040503050406030204" pitchFamily="18" charset="0"/>
                                  <a:ea typeface="Cambria Math" panose="02040503050406030204" pitchFamily="18" charset="0"/>
                                </a:rPr>
                                <m:t>cool</m:t>
                              </m:r>
                            </m:sub>
                          </m:sSub>
                          <m:r>
                            <a:rPr kumimoji="1" lang="en-US" altLang="ja-JP" sz="2400" b="0" i="1" smtClean="0">
                              <a:solidFill>
                                <a:schemeClr val="tx1"/>
                              </a:solidFill>
                              <a:latin typeface="Cambria Math" panose="02040503050406030204" pitchFamily="18" charset="0"/>
                              <a:ea typeface="Cambria Math" panose="02040503050406030204" pitchFamily="18" charset="0"/>
                            </a:rPr>
                            <m:t> [</m:t>
                          </m:r>
                          <m:r>
                            <m:rPr>
                              <m:sty m:val="p"/>
                            </m:rPr>
                            <a:rPr kumimoji="1" lang="en-US" altLang="ja-JP" sz="2400" b="0" i="0" smtClean="0">
                              <a:solidFill>
                                <a:schemeClr val="tx1"/>
                              </a:solidFill>
                              <a:latin typeface="Cambria Math" panose="02040503050406030204" pitchFamily="18" charset="0"/>
                              <a:ea typeface="Cambria Math" panose="02040503050406030204" pitchFamily="18" charset="0"/>
                            </a:rPr>
                            <m:t>kyr</m:t>
                          </m:r>
                          <m:r>
                            <a:rPr kumimoji="1" lang="en-US" altLang="ja-JP" sz="2400" b="0" i="1" smtClean="0">
                              <a:solidFill>
                                <a:schemeClr val="tx1"/>
                              </a:solidFill>
                              <a:latin typeface="Cambria Math" panose="02040503050406030204" pitchFamily="18" charset="0"/>
                              <a:ea typeface="Cambria Math" panose="02040503050406030204" pitchFamily="18" charset="0"/>
                            </a:rPr>
                            <m:t>]</m:t>
                          </m:r>
                        </m:e>
                        <m:sup>
                          <m:r>
                            <a:rPr kumimoji="1" lang="en-US" altLang="ja-JP" sz="2400" b="0" i="1" smtClean="0">
                              <a:solidFill>
                                <a:schemeClr val="tx1"/>
                              </a:solidFill>
                              <a:latin typeface="Cambria Math" panose="02040503050406030204" pitchFamily="18" charset="0"/>
                              <a:ea typeface="Cambria Math" panose="02040503050406030204" pitchFamily="18" charset="0"/>
                            </a:rPr>
                            <m:t>−</m:t>
                          </m:r>
                          <m:f>
                            <m:fPr>
                              <m:ctrlPr>
                                <a:rPr kumimoji="1" lang="en-US" altLang="ja-JP" sz="2400" i="1" smtClean="0">
                                  <a:solidFill>
                                    <a:schemeClr val="tx1"/>
                                  </a:solidFill>
                                  <a:latin typeface="Cambria Math" panose="02040503050406030204" pitchFamily="18" charset="0"/>
                                  <a:ea typeface="Cambria Math" panose="02040503050406030204" pitchFamily="18" charset="0"/>
                                </a:rPr>
                              </m:ctrlPr>
                            </m:fPr>
                            <m:num>
                              <m:r>
                                <a:rPr kumimoji="1" lang="en-US" altLang="ja-JP" sz="2400" b="0" i="1" smtClean="0">
                                  <a:solidFill>
                                    <a:schemeClr val="tx1"/>
                                  </a:solidFill>
                                  <a:latin typeface="Cambria Math" panose="02040503050406030204" pitchFamily="18" charset="0"/>
                                  <a:ea typeface="Cambria Math" panose="02040503050406030204" pitchFamily="18" charset="0"/>
                                </a:rPr>
                                <m:t>2</m:t>
                              </m:r>
                            </m:num>
                            <m:den>
                              <m:r>
                                <a:rPr kumimoji="1" lang="en-US" altLang="ja-JP" sz="2400" b="0" i="1" smtClean="0">
                                  <a:solidFill>
                                    <a:schemeClr val="tx1"/>
                                  </a:solidFill>
                                  <a:latin typeface="Cambria Math" panose="02040503050406030204" pitchFamily="18" charset="0"/>
                                  <a:ea typeface="Cambria Math" panose="02040503050406030204" pitchFamily="18" charset="0"/>
                                </a:rPr>
                                <m:t>3</m:t>
                              </m:r>
                            </m:den>
                          </m:f>
                        </m:sup>
                      </m:sSup>
                      <m:sSup>
                        <m:sSupPr>
                          <m:ctrlPr>
                            <a:rPr kumimoji="1" lang="en-US" altLang="ja-JP" sz="2400" i="1" smtClean="0">
                              <a:solidFill>
                                <a:schemeClr val="tx1"/>
                              </a:solidFill>
                              <a:latin typeface="Cambria Math" panose="02040503050406030204" pitchFamily="18" charset="0"/>
                              <a:ea typeface="Cambria Math" panose="02040503050406030204" pitchFamily="18" charset="0"/>
                            </a:rPr>
                          </m:ctrlPr>
                        </m:sSupPr>
                        <m:e>
                          <m:sSub>
                            <m:sSubPr>
                              <m:ctrlPr>
                                <a:rPr lang="en-US" altLang="ja-JP" sz="2400" i="1">
                                  <a:solidFill>
                                    <a:schemeClr val="tx1"/>
                                  </a:solidFill>
                                  <a:latin typeface="Cambria Math" panose="02040503050406030204" pitchFamily="18" charset="0"/>
                                </a:rPr>
                              </m:ctrlPr>
                            </m:sSubPr>
                            <m:e>
                              <m:r>
                                <a:rPr lang="en-US" altLang="ja-JP" sz="2400" b="0" i="1">
                                  <a:solidFill>
                                    <a:schemeClr val="tx1"/>
                                  </a:solidFill>
                                  <a:latin typeface="Cambria Math" panose="02040503050406030204" pitchFamily="18" charset="0"/>
                                  <a:ea typeface="Cambria Math" panose="02040503050406030204" pitchFamily="18" charset="0"/>
                                </a:rPr>
                                <m:t>𝜈</m:t>
                              </m:r>
                            </m:e>
                            <m:sub>
                              <m:r>
                                <a:rPr lang="en-US" altLang="ja-JP" sz="2400" b="0" i="1">
                                  <a:solidFill>
                                    <a:schemeClr val="tx1"/>
                                  </a:solidFill>
                                  <a:latin typeface="Cambria Math" panose="02040503050406030204" pitchFamily="18" charset="0"/>
                                  <a:ea typeface="Cambria Math" panose="02040503050406030204" pitchFamily="18" charset="0"/>
                                </a:rPr>
                                <m:t>𝑏𝑟𝑘</m:t>
                              </m:r>
                            </m:sub>
                          </m:sSub>
                          <m:r>
                            <a:rPr kumimoji="1" lang="en-US" altLang="ja-JP" sz="2400" b="0" i="1" smtClean="0">
                              <a:solidFill>
                                <a:schemeClr val="tx1"/>
                              </a:solidFill>
                              <a:latin typeface="Cambria Math" panose="02040503050406030204" pitchFamily="18" charset="0"/>
                              <a:ea typeface="Cambria Math" panose="02040503050406030204" pitchFamily="18" charset="0"/>
                            </a:rPr>
                            <m:t>[</m:t>
                          </m:r>
                          <m:r>
                            <m:rPr>
                              <m:sty m:val="p"/>
                            </m:rPr>
                            <a:rPr kumimoji="1" lang="en-US" altLang="ja-JP" sz="2400" b="0" i="0" smtClean="0">
                              <a:solidFill>
                                <a:schemeClr val="tx1"/>
                              </a:solidFill>
                              <a:latin typeface="Cambria Math" panose="02040503050406030204" pitchFamily="18" charset="0"/>
                              <a:ea typeface="Cambria Math" panose="02040503050406030204" pitchFamily="18" charset="0"/>
                            </a:rPr>
                            <m:t>GHz</m:t>
                          </m:r>
                          <m:r>
                            <a:rPr kumimoji="1" lang="en-US" altLang="ja-JP" sz="2400" b="0" i="1" smtClean="0">
                              <a:solidFill>
                                <a:schemeClr val="tx1"/>
                              </a:solidFill>
                              <a:latin typeface="Cambria Math" panose="02040503050406030204" pitchFamily="18" charset="0"/>
                              <a:ea typeface="Cambria Math" panose="02040503050406030204" pitchFamily="18" charset="0"/>
                            </a:rPr>
                            <m:t>]</m:t>
                          </m:r>
                        </m:e>
                        <m:sup>
                          <m:r>
                            <a:rPr kumimoji="1" lang="en-US" altLang="ja-JP" sz="2400" b="0" i="1" smtClean="0">
                              <a:solidFill>
                                <a:schemeClr val="tx1"/>
                              </a:solidFill>
                              <a:latin typeface="Cambria Math" panose="02040503050406030204" pitchFamily="18" charset="0"/>
                              <a:ea typeface="Cambria Math" panose="02040503050406030204" pitchFamily="18" charset="0"/>
                            </a:rPr>
                            <m:t>−</m:t>
                          </m:r>
                          <m:f>
                            <m:fPr>
                              <m:ctrlPr>
                                <a:rPr lang="en-US" altLang="ja-JP" sz="2400" i="1">
                                  <a:solidFill>
                                    <a:schemeClr val="tx1"/>
                                  </a:solidFill>
                                  <a:latin typeface="Cambria Math" panose="02040503050406030204" pitchFamily="18" charset="0"/>
                                  <a:ea typeface="Cambria Math" panose="02040503050406030204" pitchFamily="18" charset="0"/>
                                </a:rPr>
                              </m:ctrlPr>
                            </m:fPr>
                            <m:num>
                              <m:r>
                                <a:rPr lang="en-US" altLang="ja-JP" sz="2400" b="0" i="1" smtClean="0">
                                  <a:solidFill>
                                    <a:schemeClr val="tx1"/>
                                  </a:solidFill>
                                  <a:latin typeface="Cambria Math" panose="02040503050406030204" pitchFamily="18" charset="0"/>
                                  <a:ea typeface="Cambria Math" panose="02040503050406030204" pitchFamily="18" charset="0"/>
                                </a:rPr>
                                <m:t>1</m:t>
                              </m:r>
                            </m:num>
                            <m:den>
                              <m:r>
                                <a:rPr lang="en-US" altLang="ja-JP" sz="2400" b="0" i="1">
                                  <a:solidFill>
                                    <a:schemeClr val="tx1"/>
                                  </a:solidFill>
                                  <a:latin typeface="Cambria Math" panose="02040503050406030204" pitchFamily="18" charset="0"/>
                                  <a:ea typeface="Cambria Math" panose="02040503050406030204" pitchFamily="18" charset="0"/>
                                </a:rPr>
                                <m:t>3</m:t>
                              </m:r>
                            </m:den>
                          </m:f>
                        </m:sup>
                      </m:sSup>
                    </m:oMath>
                  </m:oMathPara>
                </a14:m>
                <a:endParaRPr kumimoji="1" lang="ja-JP" altLang="en-US" sz="2400">
                  <a:solidFill>
                    <a:schemeClr val="tx1"/>
                  </a:solidFill>
                </a:endParaRPr>
              </a:p>
            </p:txBody>
          </p:sp>
        </mc:Choice>
        <mc:Fallback xmlns="">
          <p:sp>
            <p:nvSpPr>
              <p:cNvPr id="21" name="テキスト ボックス 20">
                <a:extLst>
                  <a:ext uri="{FF2B5EF4-FFF2-40B4-BE49-F238E27FC236}">
                    <a16:creationId xmlns:a16="http://schemas.microsoft.com/office/drawing/2014/main" id="{8BCD4F04-9740-7541-B329-CD09C2D741B7}"/>
                  </a:ext>
                </a:extLst>
              </p:cNvPr>
              <p:cNvSpPr txBox="1">
                <a:spLocks noRot="1" noChangeAspect="1" noMove="1" noResize="1" noEditPoints="1" noAdjustHandles="1" noChangeArrowheads="1" noChangeShapeType="1" noTextEdit="1"/>
              </p:cNvSpPr>
              <p:nvPr/>
            </p:nvSpPr>
            <p:spPr>
              <a:xfrm>
                <a:off x="1125652" y="2938300"/>
                <a:ext cx="6235232" cy="630494"/>
              </a:xfrm>
              <a:prstGeom prst="rect">
                <a:avLst/>
              </a:prstGeom>
              <a:blipFill>
                <a:blip r:embed="rId7"/>
                <a:stretch>
                  <a:fillRect b="-14000"/>
                </a:stretch>
              </a:blipFill>
              <a:ln>
                <a:noFill/>
              </a:ln>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ECD065DE-90B3-5DD4-AAA3-5221EDBA7FFF}"/>
              </a:ext>
            </a:extLst>
          </p:cNvPr>
          <p:cNvSpPr txBox="1"/>
          <p:nvPr/>
        </p:nvSpPr>
        <p:spPr>
          <a:xfrm>
            <a:off x="574373" y="3098594"/>
            <a:ext cx="492443" cy="467051"/>
          </a:xfrm>
          <a:prstGeom prst="rect">
            <a:avLst/>
          </a:prstGeom>
          <a:noFill/>
        </p:spPr>
        <p:txBody>
          <a:bodyPr wrap="none" rtlCol="0">
            <a:spAutoFit/>
          </a:bodyPr>
          <a:lstStyle/>
          <a:p>
            <a:pPr algn="l">
              <a:lnSpc>
                <a:spcPct val="110000"/>
              </a:lnSpc>
            </a:pPr>
            <a:r>
              <a:rPr kumimoji="1" lang="en-US" altLang="ja-JP" sz="2400" b="1" dirty="0">
                <a:latin typeface="Arial" panose="020B0604020202020204" pitchFamily="34" charset="0"/>
                <a:cs typeface="Arial" panose="020B0604020202020204" pitchFamily="34" charset="0"/>
              </a:rPr>
              <a:t>→</a:t>
            </a:r>
            <a:endParaRPr kumimoji="1" lang="ja-JP" altLang="en-US"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0F8942FB-9777-E721-D1F4-FA50342BB74A}"/>
                  </a:ext>
                </a:extLst>
              </p:cNvPr>
              <p:cNvSpPr txBox="1"/>
              <p:nvPr/>
            </p:nvSpPr>
            <p:spPr>
              <a:xfrm>
                <a:off x="238704" y="3897053"/>
                <a:ext cx="7592399" cy="480003"/>
              </a:xfrm>
              <a:prstGeom prst="rect">
                <a:avLst/>
              </a:prstGeom>
              <a:noFill/>
            </p:spPr>
            <p:txBody>
              <a:bodyPr wrap="none" rtlCol="0">
                <a:spAutoFit/>
              </a:bodyPr>
              <a:lstStyle/>
              <a:p>
                <a:pPr algn="l">
                  <a:lnSpc>
                    <a:spcPct val="110000"/>
                  </a:lnSpc>
                </a:pP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Substituting the age of SN 1006 for </a:t>
                </a:r>
                <a14:m>
                  <m:oMath xmlns:m="http://schemas.openxmlformats.org/officeDocument/2006/math">
                    <m:sSub>
                      <m:sSubPr>
                        <m:ctrlPr>
                          <a:rPr kumimoji="1" lang="en-US" altLang="ja-JP" sz="2400" b="0" i="1" smtClean="0">
                            <a:latin typeface="Cambria Math" panose="02040503050406030204" pitchFamily="18"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𝑡</m:t>
                        </m:r>
                      </m:e>
                      <m:sub>
                        <m:r>
                          <m:rPr>
                            <m:sty m:val="p"/>
                          </m:rPr>
                          <a:rPr kumimoji="1" lang="en-US" altLang="ja-JP" sz="2400" b="0" i="0" smtClean="0">
                            <a:latin typeface="Cambria Math" panose="02040503050406030204" pitchFamily="18" charset="0"/>
                            <a:ea typeface="Cambria Math" panose="02040503050406030204" pitchFamily="18" charset="0"/>
                          </a:rPr>
                          <m:t>cool</m:t>
                        </m:r>
                      </m:sub>
                    </m:sSub>
                    <m:r>
                      <a:rPr kumimoji="1" lang="en-US" altLang="ja-JP" sz="2400" b="0" i="1" smtClean="0">
                        <a:latin typeface="Cambria Math" panose="02040503050406030204" pitchFamily="18" charset="0"/>
                        <a:ea typeface="Cambria Math" panose="02040503050406030204" pitchFamily="18" charset="0"/>
                      </a:rPr>
                      <m:t> </m:t>
                    </m:r>
                  </m:oMath>
                </a14:m>
                <a:r>
                  <a:rPr kumimoji="1" lang="en-US" altLang="ja-JP" sz="2400" dirty="0">
                    <a:latin typeface="Arial" panose="020B0604020202020204" pitchFamily="34" charset="0"/>
                    <a:cs typeface="Arial" panose="020B0604020202020204" pitchFamily="34" charset="0"/>
                  </a:rPr>
                  <a:t>, we obtain </a:t>
                </a:r>
                <a:endParaRPr kumimoji="1" lang="ja-JP" altLang="en-US" sz="2400">
                  <a:latin typeface="Arial" panose="020B0604020202020204" pitchFamily="34" charset="0"/>
                  <a:cs typeface="Arial" panose="020B0604020202020204" pitchFamily="34" charset="0"/>
                </a:endParaRPr>
              </a:p>
            </p:txBody>
          </p:sp>
        </mc:Choice>
        <mc:Fallback xmlns="">
          <p:sp>
            <p:nvSpPr>
              <p:cNvPr id="24" name="テキスト ボックス 23">
                <a:extLst>
                  <a:ext uri="{FF2B5EF4-FFF2-40B4-BE49-F238E27FC236}">
                    <a16:creationId xmlns:a16="http://schemas.microsoft.com/office/drawing/2014/main" id="{0F8942FB-9777-E721-D1F4-FA50342BB74A}"/>
                  </a:ext>
                </a:extLst>
              </p:cNvPr>
              <p:cNvSpPr txBox="1">
                <a:spLocks noRot="1" noChangeAspect="1" noMove="1" noResize="1" noEditPoints="1" noAdjustHandles="1" noChangeArrowheads="1" noChangeShapeType="1" noTextEdit="1"/>
              </p:cNvSpPr>
              <p:nvPr/>
            </p:nvSpPr>
            <p:spPr>
              <a:xfrm>
                <a:off x="238704" y="3897053"/>
                <a:ext cx="7592399" cy="480003"/>
              </a:xfrm>
              <a:prstGeom prst="rect">
                <a:avLst/>
              </a:prstGeom>
              <a:blipFill>
                <a:blip r:embed="rId8"/>
                <a:stretch>
                  <a:fillRect l="-1169" t="-7692" r="-334" b="-307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F18CE0EC-D583-46CB-50FB-BF0C0C9DEFBE}"/>
                  </a:ext>
                </a:extLst>
              </p:cNvPr>
              <p:cNvSpPr txBox="1"/>
              <p:nvPr/>
            </p:nvSpPr>
            <p:spPr>
              <a:xfrm>
                <a:off x="2436030" y="4588125"/>
                <a:ext cx="3840475" cy="467051"/>
              </a:xfrm>
              <a:prstGeom prst="rect">
                <a:avLst/>
              </a:prstGeom>
              <a:noFill/>
            </p:spPr>
            <p:txBody>
              <a:bodyPr wrap="none" rtlCol="0">
                <a:spAutoFit/>
              </a:bodyPr>
              <a:lstStyle/>
              <a:p>
                <a:pPr>
                  <a:lnSpc>
                    <a:spcPct val="110000"/>
                  </a:lnSpc>
                </a:pPr>
                <a:r>
                  <a:rPr lang="en-US" altLang="ja-JP" sz="2400" b="1" dirty="0">
                    <a:latin typeface="Arial" panose="020B0604020202020204" pitchFamily="34" charset="0"/>
                    <a:cs typeface="Arial" panose="020B0604020202020204" pitchFamily="34" charset="0"/>
                  </a:rPr>
                  <a:t>L</a:t>
                </a:r>
                <a:r>
                  <a:rPr kumimoji="1" lang="en-US" altLang="ja-JP" sz="2400" b="1" dirty="0">
                    <a:latin typeface="Arial" panose="020B0604020202020204" pitchFamily="34" charset="0"/>
                    <a:cs typeface="Arial" panose="020B0604020202020204" pitchFamily="34" charset="0"/>
                  </a:rPr>
                  <a:t>ower limit : </a:t>
                </a:r>
                <a14:m>
                  <m:oMath xmlns:m="http://schemas.openxmlformats.org/officeDocument/2006/math">
                    <m:sSub>
                      <m:sSubPr>
                        <m:ctrlPr>
                          <a:rPr lang="en-US" altLang="ja-JP" sz="2400" b="1" i="1">
                            <a:latin typeface="Cambria Math" panose="02040503050406030204" pitchFamily="18" charset="0"/>
                            <a:ea typeface="Cambria Math" panose="02040503050406030204" pitchFamily="18" charset="0"/>
                          </a:rPr>
                        </m:ctrlPr>
                      </m:sSubPr>
                      <m:e>
                        <m:r>
                          <a:rPr lang="en-US" altLang="ja-JP" sz="2400" b="1" i="1">
                            <a:latin typeface="Cambria Math" panose="02040503050406030204" pitchFamily="18" charset="0"/>
                            <a:ea typeface="Cambria Math" panose="02040503050406030204" pitchFamily="18" charset="0"/>
                          </a:rPr>
                          <m:t>𝑩</m:t>
                        </m:r>
                      </m:e>
                      <m:sub>
                        <m:r>
                          <a:rPr lang="en-US" altLang="ja-JP" sz="2400" b="1" i="1">
                            <a:latin typeface="Cambria Math" panose="02040503050406030204" pitchFamily="18" charset="0"/>
                            <a:ea typeface="Cambria Math" panose="02040503050406030204" pitchFamily="18" charset="0"/>
                          </a:rPr>
                          <m:t>𝒄𝒐𝒐𝒍</m:t>
                        </m:r>
                      </m:sub>
                    </m:sSub>
                    <m:r>
                      <a:rPr lang="en-US" altLang="ja-JP" sz="2400" b="1" i="1" smtClean="0">
                        <a:latin typeface="Cambria Math" panose="02040503050406030204" pitchFamily="18" charset="0"/>
                        <a:ea typeface="Cambria Math" panose="02040503050406030204" pitchFamily="18" charset="0"/>
                      </a:rPr>
                      <m:t>≥</m:t>
                    </m:r>
                    <m:r>
                      <a:rPr lang="en-US" altLang="ja-JP" sz="2400" b="1" i="1" smtClean="0">
                        <a:latin typeface="Cambria Math" panose="02040503050406030204" pitchFamily="18" charset="0"/>
                        <a:ea typeface="Cambria Math" panose="02040503050406030204" pitchFamily="18" charset="0"/>
                      </a:rPr>
                      <m:t>𝟐</m:t>
                    </m:r>
                    <m:r>
                      <a:rPr lang="en-US" altLang="ja-JP" sz="2400" b="1" i="0" smtClean="0">
                        <a:latin typeface="Cambria Math" panose="02040503050406030204" pitchFamily="18" charset="0"/>
                        <a:ea typeface="Cambria Math" panose="02040503050406030204" pitchFamily="18" charset="0"/>
                      </a:rPr>
                      <m:t>𝐦𝐆</m:t>
                    </m:r>
                  </m:oMath>
                </a14:m>
                <a:endParaRPr kumimoji="1" lang="ja-JP" altLang="en-US" sz="2400" b="1">
                  <a:latin typeface="Arial" panose="020B0604020202020204" pitchFamily="34" charset="0"/>
                  <a:cs typeface="Arial" panose="020B0604020202020204" pitchFamily="34" charset="0"/>
                </a:endParaRPr>
              </a:p>
            </p:txBody>
          </p:sp>
        </mc:Choice>
        <mc:Fallback xmlns="">
          <p:sp>
            <p:nvSpPr>
              <p:cNvPr id="25" name="テキスト ボックス 24">
                <a:extLst>
                  <a:ext uri="{FF2B5EF4-FFF2-40B4-BE49-F238E27FC236}">
                    <a16:creationId xmlns:a16="http://schemas.microsoft.com/office/drawing/2014/main" id="{F18CE0EC-D583-46CB-50FB-BF0C0C9DEFBE}"/>
                  </a:ext>
                </a:extLst>
              </p:cNvPr>
              <p:cNvSpPr txBox="1">
                <a:spLocks noRot="1" noChangeAspect="1" noMove="1" noResize="1" noEditPoints="1" noAdjustHandles="1" noChangeArrowheads="1" noChangeShapeType="1" noTextEdit="1"/>
              </p:cNvSpPr>
              <p:nvPr/>
            </p:nvSpPr>
            <p:spPr>
              <a:xfrm>
                <a:off x="2436030" y="4588125"/>
                <a:ext cx="3840475" cy="467051"/>
              </a:xfrm>
              <a:prstGeom prst="rect">
                <a:avLst/>
              </a:prstGeom>
              <a:blipFill>
                <a:blip r:embed="rId9"/>
                <a:stretch>
                  <a:fillRect l="-2640" t="-8108" b="-297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0F367CD4-5862-6915-39B7-58189A4681DA}"/>
                  </a:ext>
                </a:extLst>
              </p:cNvPr>
              <p:cNvSpPr txBox="1"/>
              <p:nvPr/>
            </p:nvSpPr>
            <p:spPr>
              <a:xfrm>
                <a:off x="238704" y="5660923"/>
                <a:ext cx="10499221" cy="886268"/>
              </a:xfrm>
              <a:prstGeom prst="rect">
                <a:avLst/>
              </a:prstGeom>
              <a:noFill/>
            </p:spPr>
            <p:txBody>
              <a:bodyPr wrap="none" rtlCol="0">
                <a:spAutoFit/>
              </a:bodyPr>
              <a:lstStyle/>
              <a:p>
                <a:pPr algn="l">
                  <a:lnSpc>
                    <a:spcPct val="110000"/>
                  </a:lnSpc>
                </a:pPr>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The magnetic field estimated from equipartition, we obtain </a:t>
                </a:r>
                <a14:m>
                  <m:oMath xmlns:m="http://schemas.openxmlformats.org/officeDocument/2006/math">
                    <m:sSub>
                      <m:sSubPr>
                        <m:ctrlPr>
                          <a:rPr lang="en-US" altLang="ja-JP" sz="2400" i="1" smtClean="0">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𝐵</m:t>
                        </m:r>
                      </m:e>
                      <m:sub>
                        <m:r>
                          <m:rPr>
                            <m:sty m:val="p"/>
                          </m:rPr>
                          <a:rPr lang="en-US" altLang="ja-JP" sz="2400" b="0" i="0" smtClean="0">
                            <a:latin typeface="Cambria Math" panose="02040503050406030204" pitchFamily="18" charset="0"/>
                            <a:ea typeface="Cambria Math" panose="02040503050406030204" pitchFamily="18" charset="0"/>
                          </a:rPr>
                          <m:t>min</m:t>
                        </m:r>
                      </m:sub>
                    </m:sSub>
                  </m:oMath>
                </a14:m>
                <a:r>
                  <a:rPr kumimoji="1" lang="en-US" altLang="ja-JP" sz="2400" dirty="0">
                    <a:latin typeface="Arial" panose="020B0604020202020204" pitchFamily="34" charset="0"/>
                    <a:cs typeface="Arial" panose="020B0604020202020204" pitchFamily="34" charset="0"/>
                  </a:rPr>
                  <a:t> ~ 5-10 </a:t>
                </a:r>
                <a14:m>
                  <m:oMath xmlns:m="http://schemas.openxmlformats.org/officeDocument/2006/math">
                    <m:r>
                      <m:rPr>
                        <m:sty m:val="p"/>
                      </m:rPr>
                      <a:rPr kumimoji="1" lang="en-US" altLang="ja-JP" sz="2400" i="0" smtClean="0">
                        <a:latin typeface="Cambria Math" panose="02040503050406030204" pitchFamily="18" charset="0"/>
                        <a:ea typeface="Cambria Math" panose="02040503050406030204" pitchFamily="18" charset="0"/>
                        <a:cs typeface="Arial" panose="020B0604020202020204" pitchFamily="34" charset="0"/>
                      </a:rPr>
                      <m:t>μ</m:t>
                    </m:r>
                    <m:r>
                      <m:rPr>
                        <m:sty m:val="p"/>
                      </m:rPr>
                      <a:rPr kumimoji="1" lang="en-US" altLang="ja-JP" sz="2400" b="0" i="0" smtClean="0">
                        <a:latin typeface="Cambria Math" panose="02040503050406030204" pitchFamily="18" charset="0"/>
                        <a:ea typeface="Cambria Math" panose="02040503050406030204" pitchFamily="18" charset="0"/>
                        <a:cs typeface="Arial" panose="020B0604020202020204" pitchFamily="34" charset="0"/>
                      </a:rPr>
                      <m:t>G</m:t>
                    </m:r>
                  </m:oMath>
                </a14:m>
                <a:endParaRPr kumimoji="1" lang="en-US" altLang="ja-JP" sz="2400" dirty="0">
                  <a:latin typeface="Arial" panose="020B0604020202020204" pitchFamily="34" charset="0"/>
                  <a:cs typeface="Arial" panose="020B0604020202020204" pitchFamily="34" charset="0"/>
                </a:endParaRPr>
              </a:p>
              <a:p>
                <a:pPr>
                  <a:lnSpc>
                    <a:spcPct val="110000"/>
                  </a:lnSpc>
                </a:pPr>
                <a:r>
                  <a:rPr lang="ja-JP" altLang="en-US" sz="240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 </a:t>
                </a:r>
                <a14:m>
                  <m:oMath xmlns:m="http://schemas.openxmlformats.org/officeDocument/2006/math">
                    <m:sSub>
                      <m:sSubPr>
                        <m:ctrlPr>
                          <a:rPr lang="en-US" altLang="ja-JP" sz="2400" b="1" i="1" smtClean="0">
                            <a:latin typeface="Cambria Math" panose="02040503050406030204" pitchFamily="18" charset="0"/>
                            <a:ea typeface="Cambria Math" panose="02040503050406030204" pitchFamily="18" charset="0"/>
                          </a:rPr>
                        </m:ctrlPr>
                      </m:sSubPr>
                      <m:e>
                        <m:r>
                          <a:rPr lang="en-US" altLang="ja-JP" sz="2400" b="1" i="1">
                            <a:latin typeface="Cambria Math" panose="02040503050406030204" pitchFamily="18" charset="0"/>
                            <a:ea typeface="Cambria Math" panose="02040503050406030204" pitchFamily="18" charset="0"/>
                          </a:rPr>
                          <m:t>𝑩</m:t>
                        </m:r>
                      </m:e>
                      <m:sub>
                        <m:r>
                          <a:rPr lang="en-US" altLang="ja-JP" sz="2400" b="1" i="0" smtClean="0">
                            <a:latin typeface="Cambria Math" panose="02040503050406030204" pitchFamily="18" charset="0"/>
                            <a:ea typeface="Cambria Math" panose="02040503050406030204" pitchFamily="18" charset="0"/>
                          </a:rPr>
                          <m:t>𝐦𝐢𝐧</m:t>
                        </m:r>
                      </m:sub>
                    </m:sSub>
                  </m:oMath>
                </a14:m>
                <a:r>
                  <a:rPr kumimoji="1" lang="en-US" altLang="ja-JP" sz="2400" b="1" dirty="0">
                    <a:latin typeface="Arial" panose="020B0604020202020204" pitchFamily="34" charset="0"/>
                    <a:cs typeface="Arial" panose="020B0604020202020204" pitchFamily="34" charset="0"/>
                  </a:rPr>
                  <a:t> </a:t>
                </a:r>
                <a14:m>
                  <m:oMath xmlns:m="http://schemas.openxmlformats.org/officeDocument/2006/math">
                    <m:r>
                      <a:rPr kumimoji="1" lang="en-US" altLang="ja-JP" sz="2400" b="1"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altLang="ja-JP" sz="2400" b="1" dirty="0">
                    <a:ea typeface="Cambria Math" panose="02040503050406030204" pitchFamily="18" charset="0"/>
                  </a:rPr>
                  <a:t> </a:t>
                </a:r>
                <a14:m>
                  <m:oMath xmlns:m="http://schemas.openxmlformats.org/officeDocument/2006/math">
                    <m:sSub>
                      <m:sSubPr>
                        <m:ctrlPr>
                          <a:rPr lang="en-US" altLang="ja-JP" sz="2400" b="1" i="1">
                            <a:latin typeface="Cambria Math" panose="02040503050406030204" pitchFamily="18" charset="0"/>
                            <a:ea typeface="Cambria Math" panose="02040503050406030204" pitchFamily="18" charset="0"/>
                          </a:rPr>
                        </m:ctrlPr>
                      </m:sSubPr>
                      <m:e>
                        <m:r>
                          <a:rPr lang="en-US" altLang="ja-JP" sz="2400" b="1" i="1">
                            <a:latin typeface="Cambria Math" panose="02040503050406030204" pitchFamily="18" charset="0"/>
                            <a:ea typeface="Cambria Math" panose="02040503050406030204" pitchFamily="18" charset="0"/>
                          </a:rPr>
                          <m:t>𝑩</m:t>
                        </m:r>
                      </m:e>
                      <m:sub>
                        <m:r>
                          <a:rPr lang="en-US" altLang="ja-JP" sz="2400" b="1" i="1">
                            <a:latin typeface="Cambria Math" panose="02040503050406030204" pitchFamily="18" charset="0"/>
                            <a:ea typeface="Cambria Math" panose="02040503050406030204" pitchFamily="18" charset="0"/>
                          </a:rPr>
                          <m:t>𝒄𝒐𝒐𝒍</m:t>
                        </m:r>
                      </m:sub>
                    </m:sSub>
                  </m:oMath>
                </a14:m>
                <a:endParaRPr kumimoji="1" lang="ja-JP" altLang="en-US" sz="2400" b="1">
                  <a:latin typeface="Arial" panose="020B0604020202020204" pitchFamily="34" charset="0"/>
                  <a:cs typeface="Arial" panose="020B0604020202020204" pitchFamily="34" charset="0"/>
                </a:endParaRPr>
              </a:p>
            </p:txBody>
          </p:sp>
        </mc:Choice>
        <mc:Fallback xmlns="">
          <p:sp>
            <p:nvSpPr>
              <p:cNvPr id="29" name="テキスト ボックス 28">
                <a:extLst>
                  <a:ext uri="{FF2B5EF4-FFF2-40B4-BE49-F238E27FC236}">
                    <a16:creationId xmlns:a16="http://schemas.microsoft.com/office/drawing/2014/main" id="{0F367CD4-5862-6915-39B7-58189A4681DA}"/>
                  </a:ext>
                </a:extLst>
              </p:cNvPr>
              <p:cNvSpPr txBox="1">
                <a:spLocks noRot="1" noChangeAspect="1" noMove="1" noResize="1" noEditPoints="1" noAdjustHandles="1" noChangeArrowheads="1" noChangeShapeType="1" noTextEdit="1"/>
              </p:cNvSpPr>
              <p:nvPr/>
            </p:nvSpPr>
            <p:spPr>
              <a:xfrm>
                <a:off x="238704" y="5660923"/>
                <a:ext cx="10499221" cy="886268"/>
              </a:xfrm>
              <a:prstGeom prst="rect">
                <a:avLst/>
              </a:prstGeom>
              <a:blipFill>
                <a:blip r:embed="rId10"/>
                <a:stretch>
                  <a:fillRect l="-845" t="-2817" b="-12676"/>
                </a:stretch>
              </a:blipFill>
            </p:spPr>
            <p:txBody>
              <a:bodyPr/>
              <a:lstStyle/>
              <a:p>
                <a:r>
                  <a:rPr lang="ja-JP" altLang="en-US">
                    <a:noFill/>
                  </a:rPr>
                  <a:t> </a:t>
                </a:r>
              </a:p>
            </p:txBody>
          </p:sp>
        </mc:Fallback>
      </mc:AlternateContent>
      <p:cxnSp>
        <p:nvCxnSpPr>
          <p:cNvPr id="30" name="直線コネクタ 29">
            <a:extLst>
              <a:ext uri="{FF2B5EF4-FFF2-40B4-BE49-F238E27FC236}">
                <a16:creationId xmlns:a16="http://schemas.microsoft.com/office/drawing/2014/main" id="{59A38F03-CF00-F5FB-884A-7F73D1FFBA3D}"/>
              </a:ext>
            </a:extLst>
          </p:cNvPr>
          <p:cNvCxnSpPr>
            <a:cxnSpLocks/>
          </p:cNvCxnSpPr>
          <p:nvPr/>
        </p:nvCxnSpPr>
        <p:spPr>
          <a:xfrm>
            <a:off x="1190287" y="3658752"/>
            <a:ext cx="607861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021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29BEA3D3-BA29-422A-CD7C-B91D34B0E49B}"/>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DCD1A3B5-069F-E657-AF28-0939DAA8DBEE}"/>
              </a:ext>
            </a:extLst>
          </p:cNvPr>
          <p:cNvSpPr txBox="1"/>
          <p:nvPr/>
        </p:nvSpPr>
        <p:spPr>
          <a:xfrm>
            <a:off x="371061" y="150507"/>
            <a:ext cx="4519186"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Implication from SED</a:t>
            </a:r>
          </a:p>
        </p:txBody>
      </p:sp>
      <p:sp>
        <p:nvSpPr>
          <p:cNvPr id="4" name="テキスト ボックス 3">
            <a:extLst>
              <a:ext uri="{FF2B5EF4-FFF2-40B4-BE49-F238E27FC236}">
                <a16:creationId xmlns:a16="http://schemas.microsoft.com/office/drawing/2014/main" id="{BAE7F826-7C4A-C68A-91BD-A7EAC860CCAF}"/>
              </a:ext>
            </a:extLst>
          </p:cNvPr>
          <p:cNvSpPr txBox="1"/>
          <p:nvPr/>
        </p:nvSpPr>
        <p:spPr>
          <a:xfrm>
            <a:off x="11464751" y="337866"/>
            <a:ext cx="356188" cy="467051"/>
          </a:xfrm>
          <a:prstGeom prst="rect">
            <a:avLst/>
          </a:prstGeom>
          <a:noFill/>
        </p:spPr>
        <p:txBody>
          <a:bodyPr wrap="none" rtlCol="0">
            <a:spAutoFit/>
          </a:bodyPr>
          <a:lstStyle/>
          <a:p>
            <a:pPr algn="r">
              <a:lnSpc>
                <a:spcPct val="110000"/>
              </a:lnSpc>
            </a:pPr>
            <a:r>
              <a:rPr lang="en-US" altLang="ja-JP" sz="2400" dirty="0">
                <a:latin typeface="Arial" panose="020B0604020202020204" pitchFamily="34" charset="0"/>
                <a:cs typeface="Arial" panose="020B0604020202020204" pitchFamily="34" charset="0"/>
              </a:rPr>
              <a:t>7</a:t>
            </a:r>
            <a:endParaRPr kumimoji="1" lang="ja-JP" altLang="en-US" sz="2400">
              <a:latin typeface="Arial" panose="020B0604020202020204" pitchFamily="34" charset="0"/>
              <a:cs typeface="Arial" panose="020B0604020202020204" pitchFamily="34" charset="0"/>
            </a:endParaRPr>
          </a:p>
        </p:txBody>
      </p:sp>
      <p:pic>
        <p:nvPicPr>
          <p:cNvPr id="5" name="図 4" descr="グラフ, 折れ線グラフ&#10;&#10;自動的に生成された説明">
            <a:extLst>
              <a:ext uri="{FF2B5EF4-FFF2-40B4-BE49-F238E27FC236}">
                <a16:creationId xmlns:a16="http://schemas.microsoft.com/office/drawing/2014/main" id="{B03154FC-C591-B52B-4932-74F18772EAFB}"/>
              </a:ext>
            </a:extLst>
          </p:cNvPr>
          <p:cNvPicPr>
            <a:picLocks noChangeAspect="1"/>
          </p:cNvPicPr>
          <p:nvPr/>
        </p:nvPicPr>
        <p:blipFill rotWithShape="1">
          <a:blip r:embed="rId3"/>
          <a:srcRect b="50577"/>
          <a:stretch/>
        </p:blipFill>
        <p:spPr>
          <a:xfrm>
            <a:off x="671332" y="967386"/>
            <a:ext cx="5208606" cy="3870832"/>
          </a:xfrm>
          <a:prstGeom prst="rect">
            <a:avLst/>
          </a:prstGeom>
        </p:spPr>
      </p:pic>
      <p:pic>
        <p:nvPicPr>
          <p:cNvPr id="6" name="図 5" descr="グラフ, 折れ線グラフ&#10;&#10;自動的に生成された説明">
            <a:extLst>
              <a:ext uri="{FF2B5EF4-FFF2-40B4-BE49-F238E27FC236}">
                <a16:creationId xmlns:a16="http://schemas.microsoft.com/office/drawing/2014/main" id="{D5DFCFA8-01B6-2854-9F59-962C29BF3BF5}"/>
              </a:ext>
            </a:extLst>
          </p:cNvPr>
          <p:cNvPicPr>
            <a:picLocks noChangeAspect="1"/>
          </p:cNvPicPr>
          <p:nvPr/>
        </p:nvPicPr>
        <p:blipFill rotWithShape="1">
          <a:blip r:embed="rId3"/>
          <a:srcRect t="50577"/>
          <a:stretch/>
        </p:blipFill>
        <p:spPr>
          <a:xfrm>
            <a:off x="6096000" y="1025907"/>
            <a:ext cx="5208606" cy="3870832"/>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インク 8">
                <a:extLst>
                  <a:ext uri="{FF2B5EF4-FFF2-40B4-BE49-F238E27FC236}">
                    <a16:creationId xmlns:a16="http://schemas.microsoft.com/office/drawing/2014/main" id="{C5FA4E7A-C57B-B5A2-78E1-0EA48DB80636}"/>
                  </a:ext>
                </a:extLst>
              </p14:cNvPr>
              <p14:cNvContentPartPr/>
              <p14:nvPr/>
            </p14:nvContentPartPr>
            <p14:xfrm>
              <a:off x="4144680" y="1348920"/>
              <a:ext cx="1320480" cy="742680"/>
            </p14:xfrm>
          </p:contentPart>
        </mc:Choice>
        <mc:Fallback xmlns="">
          <p:pic>
            <p:nvPicPr>
              <p:cNvPr id="9" name="インク 8">
                <a:extLst>
                  <a:ext uri="{FF2B5EF4-FFF2-40B4-BE49-F238E27FC236}">
                    <a16:creationId xmlns:a16="http://schemas.microsoft.com/office/drawing/2014/main" id="{C5FA4E7A-C57B-B5A2-78E1-0EA48DB80636}"/>
                  </a:ext>
                </a:extLst>
              </p:cNvPr>
              <p:cNvPicPr/>
              <p:nvPr/>
            </p:nvPicPr>
            <p:blipFill>
              <a:blip r:embed="rId5"/>
              <a:stretch>
                <a:fillRect/>
              </a:stretch>
            </p:blipFill>
            <p:spPr>
              <a:xfrm>
                <a:off x="4082040" y="1285920"/>
                <a:ext cx="1446120" cy="868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インク 9">
                <a:extLst>
                  <a:ext uri="{FF2B5EF4-FFF2-40B4-BE49-F238E27FC236}">
                    <a16:creationId xmlns:a16="http://schemas.microsoft.com/office/drawing/2014/main" id="{8131543F-67A9-6839-8472-3B0C2027D849}"/>
                  </a:ext>
                </a:extLst>
              </p14:cNvPr>
              <p14:cNvContentPartPr/>
              <p14:nvPr/>
            </p14:nvContentPartPr>
            <p14:xfrm>
              <a:off x="10414800" y="1347480"/>
              <a:ext cx="479520" cy="36360"/>
            </p14:xfrm>
          </p:contentPart>
        </mc:Choice>
        <mc:Fallback xmlns="">
          <p:pic>
            <p:nvPicPr>
              <p:cNvPr id="10" name="インク 9">
                <a:extLst>
                  <a:ext uri="{FF2B5EF4-FFF2-40B4-BE49-F238E27FC236}">
                    <a16:creationId xmlns:a16="http://schemas.microsoft.com/office/drawing/2014/main" id="{8131543F-67A9-6839-8472-3B0C2027D849}"/>
                  </a:ext>
                </a:extLst>
              </p:cNvPr>
              <p:cNvPicPr/>
              <p:nvPr/>
            </p:nvPicPr>
            <p:blipFill>
              <a:blip r:embed="rId7"/>
              <a:stretch>
                <a:fillRect/>
              </a:stretch>
            </p:blipFill>
            <p:spPr>
              <a:xfrm>
                <a:off x="10352160" y="1284840"/>
                <a:ext cx="6051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インク 10">
                <a:extLst>
                  <a:ext uri="{FF2B5EF4-FFF2-40B4-BE49-F238E27FC236}">
                    <a16:creationId xmlns:a16="http://schemas.microsoft.com/office/drawing/2014/main" id="{94EC0B2E-2BD9-13A2-A05B-F045EC738677}"/>
                  </a:ext>
                </a:extLst>
              </p14:cNvPr>
              <p14:cNvContentPartPr/>
              <p14:nvPr/>
            </p14:nvContentPartPr>
            <p14:xfrm>
              <a:off x="9657360" y="1572480"/>
              <a:ext cx="1286280" cy="291240"/>
            </p14:xfrm>
          </p:contentPart>
        </mc:Choice>
        <mc:Fallback xmlns="">
          <p:pic>
            <p:nvPicPr>
              <p:cNvPr id="11" name="インク 10">
                <a:extLst>
                  <a:ext uri="{FF2B5EF4-FFF2-40B4-BE49-F238E27FC236}">
                    <a16:creationId xmlns:a16="http://schemas.microsoft.com/office/drawing/2014/main" id="{94EC0B2E-2BD9-13A2-A05B-F045EC738677}"/>
                  </a:ext>
                </a:extLst>
              </p:cNvPr>
              <p:cNvPicPr/>
              <p:nvPr/>
            </p:nvPicPr>
            <p:blipFill>
              <a:blip r:embed="rId9"/>
              <a:stretch>
                <a:fillRect/>
              </a:stretch>
            </p:blipFill>
            <p:spPr>
              <a:xfrm>
                <a:off x="9594360" y="1509480"/>
                <a:ext cx="1411920" cy="416880"/>
              </a:xfrm>
              <a:prstGeom prst="rect">
                <a:avLst/>
              </a:prstGeom>
            </p:spPr>
          </p:pic>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45E96731-E66C-4685-A7B5-8BE45F0195BD}"/>
                  </a:ext>
                </a:extLst>
              </p:cNvPr>
              <p:cNvSpPr txBox="1"/>
              <p:nvPr/>
            </p:nvSpPr>
            <p:spPr>
              <a:xfrm>
                <a:off x="4356161" y="1257428"/>
                <a:ext cx="1246046" cy="769441"/>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lnSpc>
                    <a:spcPct val="110000"/>
                  </a:lnSpc>
                </a:pPr>
                <a14:m>
                  <m:oMathPara xmlns:m="http://schemas.openxmlformats.org/officeDocument/2006/math">
                    <m:oMathParaPr>
                      <m:jc m:val="centerGroup"/>
                    </m:oMathParaPr>
                    <m:oMath xmlns:m="http://schemas.openxmlformats.org/officeDocument/2006/math">
                      <m:r>
                        <m:rPr>
                          <m:sty m:val="p"/>
                        </m:rPr>
                        <a:rPr kumimoji="1" lang="en-US" altLang="ja-JP" sz="2000" b="0" i="0" smtClean="0">
                          <a:latin typeface="Cambria Math" panose="02040503050406030204" pitchFamily="18" charset="0"/>
                          <a:cs typeface="Arial" panose="020B0604020202020204" pitchFamily="34" charset="0"/>
                        </a:rPr>
                        <m:t>NE</m:t>
                      </m:r>
                      <m:r>
                        <a:rPr kumimoji="1" lang="en-US" altLang="ja-JP" sz="2000" b="0" i="0" smtClean="0">
                          <a:latin typeface="Cambria Math" panose="02040503050406030204" pitchFamily="18" charset="0"/>
                          <a:cs typeface="Arial" panose="020B0604020202020204" pitchFamily="34" charset="0"/>
                        </a:rPr>
                        <m:t>+</m:t>
                      </m:r>
                      <m:r>
                        <m:rPr>
                          <m:sty m:val="p"/>
                        </m:rPr>
                        <a:rPr kumimoji="1" lang="en-US" altLang="ja-JP" sz="2000" b="0" i="0" smtClean="0">
                          <a:latin typeface="Cambria Math" panose="02040503050406030204" pitchFamily="18" charset="0"/>
                          <a:cs typeface="Arial" panose="020B0604020202020204" pitchFamily="34" charset="0"/>
                        </a:rPr>
                        <m:t>SW</m:t>
                      </m:r>
                    </m:oMath>
                  </m:oMathPara>
                </a14:m>
                <a:endParaRPr kumimoji="1" lang="en-US" altLang="ja-JP" sz="2000" b="0" dirty="0">
                  <a:latin typeface="Arial" panose="020B0604020202020204" pitchFamily="34" charset="0"/>
                  <a:cs typeface="Arial" panose="020B0604020202020204" pitchFamily="34" charset="0"/>
                </a:endParaRPr>
              </a:p>
              <a:p>
                <a:pPr algn="l">
                  <a:lnSpc>
                    <a:spcPct val="110000"/>
                  </a:lnSpc>
                </a:pPr>
                <a14:m>
                  <m:oMathPara xmlns:m="http://schemas.openxmlformats.org/officeDocument/2006/math">
                    <m:oMathParaPr>
                      <m:jc m:val="centerGroup"/>
                    </m:oMathParaPr>
                    <m:oMath xmlns:m="http://schemas.openxmlformats.org/officeDocument/2006/math">
                      <m:r>
                        <a:rPr kumimoji="1" lang="en-US" altLang="ja-JP" sz="2000" b="0" i="0" smtClean="0">
                          <a:latin typeface="Cambria Math" panose="02040503050406030204" pitchFamily="18" charset="0"/>
                          <a:cs typeface="Arial" panose="020B0604020202020204" pitchFamily="34" charset="0"/>
                        </a:rPr>
                        <m:t>(</m:t>
                      </m:r>
                      <m:r>
                        <m:rPr>
                          <m:sty m:val="p"/>
                        </m:rPr>
                        <a:rPr kumimoji="1" lang="en-US" altLang="ja-JP" sz="2000" b="0" i="0" smtClean="0">
                          <a:latin typeface="Cambria Math" panose="02040503050406030204" pitchFamily="18" charset="0"/>
                          <a:cs typeface="Arial" panose="020B0604020202020204" pitchFamily="34" charset="0"/>
                        </a:rPr>
                        <m:t>Entire</m:t>
                      </m:r>
                      <m:r>
                        <a:rPr kumimoji="1" lang="en-US" altLang="ja-JP" sz="2000" b="0" i="0" smtClean="0">
                          <a:latin typeface="Cambria Math" panose="02040503050406030204" pitchFamily="18" charset="0"/>
                          <a:cs typeface="Arial" panose="020B0604020202020204" pitchFamily="34" charset="0"/>
                        </a:rPr>
                        <m:t>)</m:t>
                      </m:r>
                    </m:oMath>
                  </m:oMathPara>
                </a14:m>
                <a:endParaRPr kumimoji="1" lang="ja-JP" altLang="en-US" sz="2000">
                  <a:latin typeface="Arial" panose="020B0604020202020204" pitchFamily="34" charset="0"/>
                  <a:cs typeface="Arial" panose="020B0604020202020204" pitchFamily="34" charset="0"/>
                </a:endParaRPr>
              </a:p>
            </p:txBody>
          </p:sp>
        </mc:Choice>
        <mc:Fallback xmlns="">
          <p:sp>
            <p:nvSpPr>
              <p:cNvPr id="7" name="テキスト ボックス 6">
                <a:extLst>
                  <a:ext uri="{FF2B5EF4-FFF2-40B4-BE49-F238E27FC236}">
                    <a16:creationId xmlns:a16="http://schemas.microsoft.com/office/drawing/2014/main" id="{45E96731-E66C-4685-A7B5-8BE45F0195BD}"/>
                  </a:ext>
                </a:extLst>
              </p:cNvPr>
              <p:cNvSpPr txBox="1">
                <a:spLocks noRot="1" noChangeAspect="1" noMove="1" noResize="1" noEditPoints="1" noAdjustHandles="1" noChangeArrowheads="1" noChangeShapeType="1" noTextEdit="1"/>
              </p:cNvSpPr>
              <p:nvPr/>
            </p:nvSpPr>
            <p:spPr>
              <a:xfrm>
                <a:off x="4356161" y="1257428"/>
                <a:ext cx="1246046" cy="769441"/>
              </a:xfrm>
              <a:prstGeom prst="rect">
                <a:avLst/>
              </a:prstGeom>
              <a:blipFill>
                <a:blip r:embed="rId10"/>
                <a:stretch>
                  <a:fillRect b="-3226"/>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9758EC01-EB97-1AE2-365F-1B23DC927179}"/>
                  </a:ext>
                </a:extLst>
              </p:cNvPr>
              <p:cNvSpPr txBox="1"/>
              <p:nvPr/>
            </p:nvSpPr>
            <p:spPr>
              <a:xfrm>
                <a:off x="9799086" y="1257428"/>
                <a:ext cx="1231427" cy="430887"/>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lnSpc>
                    <a:spcPct val="110000"/>
                  </a:lnSpc>
                </a:pPr>
                <a14:m>
                  <m:oMathPara xmlns:m="http://schemas.openxmlformats.org/officeDocument/2006/math">
                    <m:oMathParaPr>
                      <m:jc m:val="centerGroup"/>
                    </m:oMathParaPr>
                    <m:oMath xmlns:m="http://schemas.openxmlformats.org/officeDocument/2006/math">
                      <m:r>
                        <m:rPr>
                          <m:sty m:val="p"/>
                        </m:rPr>
                        <a:rPr kumimoji="1" lang="en-US" altLang="ja-JP" sz="2000" b="0" i="0" smtClean="0">
                          <a:latin typeface="Cambria Math" panose="02040503050406030204" pitchFamily="18" charset="0"/>
                          <a:cs typeface="Arial" panose="020B0604020202020204" pitchFamily="34" charset="0"/>
                        </a:rPr>
                        <m:t>NE</m:t>
                      </m:r>
                      <m:r>
                        <a:rPr kumimoji="1" lang="en-US" altLang="ja-JP" sz="2000" b="0" i="0" smtClean="0">
                          <a:latin typeface="Cambria Math" panose="02040503050406030204" pitchFamily="18" charset="0"/>
                          <a:cs typeface="Arial" panose="020B0604020202020204" pitchFamily="34" charset="0"/>
                        </a:rPr>
                        <m:t> </m:t>
                      </m:r>
                      <m:r>
                        <m:rPr>
                          <m:sty m:val="p"/>
                        </m:rPr>
                        <a:rPr kumimoji="1" lang="en-US" altLang="ja-JP" sz="2000" b="0" i="0" smtClean="0">
                          <a:latin typeface="Cambria Math" panose="02040503050406030204" pitchFamily="18" charset="0"/>
                          <a:cs typeface="Arial" panose="020B0604020202020204" pitchFamily="34" charset="0"/>
                        </a:rPr>
                        <m:t>alone</m:t>
                      </m:r>
                    </m:oMath>
                  </m:oMathPara>
                </a14:m>
                <a:endParaRPr kumimoji="1" lang="en-US" altLang="ja-JP" sz="2000" b="0" dirty="0">
                  <a:latin typeface="Arial" panose="020B0604020202020204" pitchFamily="34" charset="0"/>
                  <a:cs typeface="Arial" panose="020B0604020202020204" pitchFamily="34" charset="0"/>
                </a:endParaRPr>
              </a:p>
            </p:txBody>
          </p:sp>
        </mc:Choice>
        <mc:Fallback xmlns="">
          <p:sp>
            <p:nvSpPr>
              <p:cNvPr id="8" name="テキスト ボックス 7">
                <a:extLst>
                  <a:ext uri="{FF2B5EF4-FFF2-40B4-BE49-F238E27FC236}">
                    <a16:creationId xmlns:a16="http://schemas.microsoft.com/office/drawing/2014/main" id="{9758EC01-EB97-1AE2-365F-1B23DC927179}"/>
                  </a:ext>
                </a:extLst>
              </p:cNvPr>
              <p:cNvSpPr txBox="1">
                <a:spLocks noRot="1" noChangeAspect="1" noMove="1" noResize="1" noEditPoints="1" noAdjustHandles="1" noChangeArrowheads="1" noChangeShapeType="1" noTextEdit="1"/>
              </p:cNvSpPr>
              <p:nvPr/>
            </p:nvSpPr>
            <p:spPr>
              <a:xfrm>
                <a:off x="9799086" y="1257428"/>
                <a:ext cx="1231427" cy="430887"/>
              </a:xfrm>
              <a:prstGeom prst="rect">
                <a:avLst/>
              </a:prstGeom>
              <a:blipFill>
                <a:blip r:embed="rId11"/>
                <a:stretch>
                  <a:fillRect b="-14286"/>
                </a:stretch>
              </a:blipFill>
              <a:ln>
                <a:noFill/>
              </a:ln>
            </p:spPr>
            <p:txBody>
              <a:bodyPr/>
              <a:lstStyle/>
              <a:p>
                <a:r>
                  <a:rPr lang="ja-JP" altLang="en-US">
                    <a:noFill/>
                  </a:rPr>
                  <a:t> </a:t>
                </a:r>
              </a:p>
            </p:txBody>
          </p:sp>
        </mc:Fallback>
      </mc:AlternateContent>
      <p:sp>
        <p:nvSpPr>
          <p:cNvPr id="13" name="正方形/長方形 12">
            <a:extLst>
              <a:ext uri="{FF2B5EF4-FFF2-40B4-BE49-F238E27FC236}">
                <a16:creationId xmlns:a16="http://schemas.microsoft.com/office/drawing/2014/main" id="{D2784C9E-D5A7-B9A9-1F22-0C74E3BB0ABA}"/>
              </a:ext>
            </a:extLst>
          </p:cNvPr>
          <p:cNvSpPr/>
          <p:nvPr/>
        </p:nvSpPr>
        <p:spPr>
          <a:xfrm>
            <a:off x="1602943" y="5021147"/>
            <a:ext cx="1584156" cy="1599644"/>
          </a:xfrm>
          <a:prstGeom prst="rect">
            <a:avLst/>
          </a:prstGeom>
          <a:solidFill>
            <a:srgbClr val="FF82FF"/>
          </a:solidFill>
          <a:ln>
            <a:solidFill>
              <a:srgbClr val="FF8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a:extLst>
              <a:ext uri="{FF2B5EF4-FFF2-40B4-BE49-F238E27FC236}">
                <a16:creationId xmlns:a16="http://schemas.microsoft.com/office/drawing/2014/main" id="{95B86076-DA3B-D51E-651E-0B979E2F7905}"/>
              </a:ext>
            </a:extLst>
          </p:cNvPr>
          <p:cNvSpPr/>
          <p:nvPr/>
        </p:nvSpPr>
        <p:spPr>
          <a:xfrm>
            <a:off x="2573032" y="5233456"/>
            <a:ext cx="423100" cy="420913"/>
          </a:xfrm>
          <a:prstGeom prst="ellipse">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04E58655-92B2-1C07-0192-B5E188472E34}"/>
              </a:ext>
            </a:extLst>
          </p:cNvPr>
          <p:cNvSpPr/>
          <p:nvPr/>
        </p:nvSpPr>
        <p:spPr>
          <a:xfrm>
            <a:off x="1759172" y="5610512"/>
            <a:ext cx="423100" cy="420913"/>
          </a:xfrm>
          <a:prstGeom prst="ellipse">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3361B0DD-614A-67B8-DB57-668243D803C2}"/>
              </a:ext>
            </a:extLst>
          </p:cNvPr>
          <p:cNvSpPr/>
          <p:nvPr/>
        </p:nvSpPr>
        <p:spPr>
          <a:xfrm>
            <a:off x="2544822" y="6085109"/>
            <a:ext cx="423100" cy="420913"/>
          </a:xfrm>
          <a:prstGeom prst="ellipse">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FB1716D6-DA09-4C6C-9651-CE43C6708470}"/>
              </a:ext>
            </a:extLst>
          </p:cNvPr>
          <p:cNvCxnSpPr>
            <a:cxnSpLocks/>
            <a:endCxn id="23" idx="1"/>
          </p:cNvCxnSpPr>
          <p:nvPr/>
        </p:nvCxnSpPr>
        <p:spPr>
          <a:xfrm>
            <a:off x="1429827" y="5267555"/>
            <a:ext cx="391307" cy="404598"/>
          </a:xfrm>
          <a:prstGeom prst="line">
            <a:avLst/>
          </a:prstGeom>
        </p:spPr>
        <p:style>
          <a:lnRef idx="2">
            <a:schemeClr val="dk1"/>
          </a:lnRef>
          <a:fillRef idx="0">
            <a:schemeClr val="dk1"/>
          </a:fillRef>
          <a:effectRef idx="1">
            <a:schemeClr val="dk1"/>
          </a:effectRef>
          <a:fontRef idx="minor">
            <a:schemeClr val="tx1"/>
          </a:fontRef>
        </p:style>
      </p:cxnSp>
      <p:cxnSp>
        <p:nvCxnSpPr>
          <p:cNvPr id="33" name="直線コネクタ 32">
            <a:extLst>
              <a:ext uri="{FF2B5EF4-FFF2-40B4-BE49-F238E27FC236}">
                <a16:creationId xmlns:a16="http://schemas.microsoft.com/office/drawing/2014/main" id="{AF1C13D4-8D42-E4B2-02F3-AD4A3F343948}"/>
              </a:ext>
            </a:extLst>
          </p:cNvPr>
          <p:cNvCxnSpPr>
            <a:cxnSpLocks/>
          </p:cNvCxnSpPr>
          <p:nvPr/>
        </p:nvCxnSpPr>
        <p:spPr>
          <a:xfrm>
            <a:off x="1495012" y="1753835"/>
            <a:ext cx="912002" cy="296"/>
          </a:xfrm>
          <a:prstGeom prst="line">
            <a:avLst/>
          </a:prstGeom>
          <a:ln w="38100">
            <a:solidFill>
              <a:srgbClr val="FF82FF"/>
            </a:solidFill>
          </a:ln>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9442DC94-93A1-BE1F-F421-30FFBDD1BC90}"/>
              </a:ext>
            </a:extLst>
          </p:cNvPr>
          <p:cNvCxnSpPr>
            <a:cxnSpLocks/>
          </p:cNvCxnSpPr>
          <p:nvPr/>
        </p:nvCxnSpPr>
        <p:spPr>
          <a:xfrm>
            <a:off x="1495012" y="1426813"/>
            <a:ext cx="912002" cy="296"/>
          </a:xfrm>
          <a:prstGeom prst="line">
            <a:avLst/>
          </a:prstGeom>
          <a:ln w="38100">
            <a:solidFill>
              <a:srgbClr val="43B99B"/>
            </a:solidFill>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DE99BA17-9A47-618F-E91E-FDD38001FF6E}"/>
              </a:ext>
            </a:extLst>
          </p:cNvPr>
          <p:cNvSpPr txBox="1"/>
          <p:nvPr/>
        </p:nvSpPr>
        <p:spPr>
          <a:xfrm>
            <a:off x="2395021" y="1208836"/>
            <a:ext cx="1223412" cy="404598"/>
          </a:xfrm>
          <a:prstGeom prst="rect">
            <a:avLst/>
          </a:prstGeom>
          <a:noFill/>
        </p:spPr>
        <p:txBody>
          <a:bodyPr wrap="none" rtlCol="0">
            <a:spAutoFit/>
          </a:bodyPr>
          <a:lstStyle/>
          <a:p>
            <a:pPr algn="l">
              <a:lnSpc>
                <a:spcPct val="110000"/>
              </a:lnSpc>
            </a:pPr>
            <a:r>
              <a:rPr lang="en-US" altLang="ja-JP" sz="2000" dirty="0">
                <a:latin typeface="Arial" panose="020B0604020202020204" pitchFamily="34" charset="0"/>
                <a:cs typeface="Arial" panose="020B0604020202020204" pitchFamily="34" charset="0"/>
              </a:rPr>
              <a:t>h</a:t>
            </a:r>
            <a:r>
              <a:rPr kumimoji="1" lang="en-US" altLang="ja-JP" sz="2000" dirty="0">
                <a:latin typeface="Arial" panose="020B0604020202020204" pitchFamily="34" charset="0"/>
                <a:cs typeface="Arial" panose="020B0604020202020204" pitchFamily="34" charset="0"/>
              </a:rPr>
              <a:t>ot spots</a:t>
            </a:r>
            <a:endParaRPr kumimoji="1" lang="ja-JP" altLang="en-US" sz="2000">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26DCB364-0333-679F-6D22-A7C27E3FFF28}"/>
              </a:ext>
            </a:extLst>
          </p:cNvPr>
          <p:cNvSpPr txBox="1"/>
          <p:nvPr/>
        </p:nvSpPr>
        <p:spPr>
          <a:xfrm>
            <a:off x="2407014" y="1512747"/>
            <a:ext cx="1111202" cy="404598"/>
          </a:xfrm>
          <a:prstGeom prst="rect">
            <a:avLst/>
          </a:prstGeom>
          <a:noFill/>
        </p:spPr>
        <p:txBody>
          <a:bodyPr wrap="none" rtlCol="0">
            <a:spAutoFit/>
          </a:bodyPr>
          <a:lstStyle/>
          <a:p>
            <a:pPr algn="l">
              <a:lnSpc>
                <a:spcPct val="110000"/>
              </a:lnSpc>
            </a:pPr>
            <a:r>
              <a:rPr kumimoji="1" lang="en-US" altLang="ja-JP" sz="2000" dirty="0">
                <a:latin typeface="Arial" panose="020B0604020202020204" pitchFamily="34" charset="0"/>
                <a:cs typeface="Arial" panose="020B0604020202020204" pitchFamily="34" charset="0"/>
              </a:rPr>
              <a:t>average</a:t>
            </a:r>
            <a:endParaRPr kumimoji="1" lang="ja-JP" altLang="en-US" sz="2000">
              <a:latin typeface="Arial" panose="020B0604020202020204" pitchFamily="34" charset="0"/>
              <a:cs typeface="Arial" panose="020B0604020202020204" pitchFamily="34" charset="0"/>
            </a:endParaRPr>
          </a:p>
        </p:txBody>
      </p:sp>
      <p:cxnSp>
        <p:nvCxnSpPr>
          <p:cNvPr id="39" name="直線コネクタ 38">
            <a:extLst>
              <a:ext uri="{FF2B5EF4-FFF2-40B4-BE49-F238E27FC236}">
                <a16:creationId xmlns:a16="http://schemas.microsoft.com/office/drawing/2014/main" id="{AFC20E09-4C35-D10D-4463-82C035C271F4}"/>
              </a:ext>
            </a:extLst>
          </p:cNvPr>
          <p:cNvCxnSpPr>
            <a:cxnSpLocks/>
          </p:cNvCxnSpPr>
          <p:nvPr/>
        </p:nvCxnSpPr>
        <p:spPr>
          <a:xfrm>
            <a:off x="6961916" y="1753835"/>
            <a:ext cx="912002" cy="296"/>
          </a:xfrm>
          <a:prstGeom prst="line">
            <a:avLst/>
          </a:prstGeom>
          <a:ln w="38100">
            <a:solidFill>
              <a:srgbClr val="FF82FF"/>
            </a:solidFill>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CB790090-3415-31DC-E862-56DB0D18317A}"/>
              </a:ext>
            </a:extLst>
          </p:cNvPr>
          <p:cNvCxnSpPr>
            <a:cxnSpLocks/>
          </p:cNvCxnSpPr>
          <p:nvPr/>
        </p:nvCxnSpPr>
        <p:spPr>
          <a:xfrm>
            <a:off x="6961916" y="1426813"/>
            <a:ext cx="912002" cy="296"/>
          </a:xfrm>
          <a:prstGeom prst="line">
            <a:avLst/>
          </a:prstGeom>
          <a:ln w="38100">
            <a:solidFill>
              <a:srgbClr val="43B99B"/>
            </a:solidFill>
          </a:ln>
        </p:spPr>
        <p:style>
          <a:lnRef idx="2">
            <a:schemeClr val="accent1"/>
          </a:lnRef>
          <a:fillRef idx="0">
            <a:schemeClr val="accent1"/>
          </a:fillRef>
          <a:effectRef idx="1">
            <a:schemeClr val="accent1"/>
          </a:effectRef>
          <a:fontRef idx="minor">
            <a:schemeClr val="tx1"/>
          </a:fontRef>
        </p:style>
      </p:cxnSp>
      <p:sp>
        <p:nvSpPr>
          <p:cNvPr id="41" name="テキスト ボックス 40">
            <a:extLst>
              <a:ext uri="{FF2B5EF4-FFF2-40B4-BE49-F238E27FC236}">
                <a16:creationId xmlns:a16="http://schemas.microsoft.com/office/drawing/2014/main" id="{127803DF-6E86-2FAE-6130-4F969171A86D}"/>
              </a:ext>
            </a:extLst>
          </p:cNvPr>
          <p:cNvSpPr txBox="1"/>
          <p:nvPr/>
        </p:nvSpPr>
        <p:spPr>
          <a:xfrm>
            <a:off x="7861925" y="1208836"/>
            <a:ext cx="1223412" cy="404598"/>
          </a:xfrm>
          <a:prstGeom prst="rect">
            <a:avLst/>
          </a:prstGeom>
          <a:noFill/>
        </p:spPr>
        <p:txBody>
          <a:bodyPr wrap="none" rtlCol="0">
            <a:spAutoFit/>
          </a:bodyPr>
          <a:lstStyle/>
          <a:p>
            <a:pPr algn="l">
              <a:lnSpc>
                <a:spcPct val="110000"/>
              </a:lnSpc>
            </a:pPr>
            <a:r>
              <a:rPr lang="en-US" altLang="ja-JP" sz="2000" dirty="0">
                <a:latin typeface="Arial" panose="020B0604020202020204" pitchFamily="34" charset="0"/>
                <a:cs typeface="Arial" panose="020B0604020202020204" pitchFamily="34" charset="0"/>
              </a:rPr>
              <a:t>h</a:t>
            </a:r>
            <a:r>
              <a:rPr kumimoji="1" lang="en-US" altLang="ja-JP" sz="2000" dirty="0">
                <a:latin typeface="Arial" panose="020B0604020202020204" pitchFamily="34" charset="0"/>
                <a:cs typeface="Arial" panose="020B0604020202020204" pitchFamily="34" charset="0"/>
              </a:rPr>
              <a:t>ot spots</a:t>
            </a:r>
            <a:endParaRPr kumimoji="1" lang="ja-JP" altLang="en-US" sz="2000">
              <a:latin typeface="Arial" panose="020B0604020202020204" pitchFamily="34" charset="0"/>
              <a:cs typeface="Arial" panose="020B0604020202020204" pitchFamily="34" charset="0"/>
            </a:endParaRPr>
          </a:p>
        </p:txBody>
      </p:sp>
      <p:sp>
        <p:nvSpPr>
          <p:cNvPr id="42" name="テキスト ボックス 41">
            <a:extLst>
              <a:ext uri="{FF2B5EF4-FFF2-40B4-BE49-F238E27FC236}">
                <a16:creationId xmlns:a16="http://schemas.microsoft.com/office/drawing/2014/main" id="{6D4EA684-0C62-DF3B-A9FD-37E2441E698B}"/>
              </a:ext>
            </a:extLst>
          </p:cNvPr>
          <p:cNvSpPr txBox="1"/>
          <p:nvPr/>
        </p:nvSpPr>
        <p:spPr>
          <a:xfrm>
            <a:off x="7873918" y="1512747"/>
            <a:ext cx="1111202" cy="404598"/>
          </a:xfrm>
          <a:prstGeom prst="rect">
            <a:avLst/>
          </a:prstGeom>
          <a:noFill/>
        </p:spPr>
        <p:txBody>
          <a:bodyPr wrap="none" rtlCol="0">
            <a:spAutoFit/>
          </a:bodyPr>
          <a:lstStyle/>
          <a:p>
            <a:pPr algn="l">
              <a:lnSpc>
                <a:spcPct val="110000"/>
              </a:lnSpc>
            </a:pPr>
            <a:r>
              <a:rPr kumimoji="1" lang="en-US" altLang="ja-JP" sz="2000" dirty="0">
                <a:latin typeface="Arial" panose="020B0604020202020204" pitchFamily="34" charset="0"/>
                <a:cs typeface="Arial" panose="020B0604020202020204" pitchFamily="34" charset="0"/>
              </a:rPr>
              <a:t>average</a:t>
            </a:r>
            <a:endParaRPr kumimoji="1" lang="ja-JP" altLang="en-US" sz="2000">
              <a:latin typeface="Arial" panose="020B0604020202020204" pitchFamily="34" charset="0"/>
              <a:cs typeface="Arial" panose="020B0604020202020204" pitchFamily="34" charset="0"/>
            </a:endParaRPr>
          </a:p>
        </p:txBody>
      </p:sp>
      <p:graphicFrame>
        <p:nvGraphicFramePr>
          <p:cNvPr id="43" name="表 42">
            <a:extLst>
              <a:ext uri="{FF2B5EF4-FFF2-40B4-BE49-F238E27FC236}">
                <a16:creationId xmlns:a16="http://schemas.microsoft.com/office/drawing/2014/main" id="{4D3FD3AC-7ACE-1A14-1864-D7B4605662E0}"/>
              </a:ext>
            </a:extLst>
          </p:cNvPr>
          <p:cNvGraphicFramePr>
            <a:graphicFrameLocks noGrp="1"/>
          </p:cNvGraphicFramePr>
          <p:nvPr>
            <p:extLst>
              <p:ext uri="{D42A27DB-BD31-4B8C-83A1-F6EECF244321}">
                <p14:modId xmlns:p14="http://schemas.microsoft.com/office/powerpoint/2010/main" val="4201476173"/>
              </p:ext>
            </p:extLst>
          </p:nvPr>
        </p:nvGraphicFramePr>
        <p:xfrm>
          <a:off x="3568320" y="5164989"/>
          <a:ext cx="5208605" cy="1355898"/>
        </p:xfrm>
        <a:graphic>
          <a:graphicData uri="http://schemas.openxmlformats.org/drawingml/2006/table">
            <a:tbl>
              <a:tblPr firstRow="1" bandRow="1">
                <a:tableStyleId>{2D5ABB26-0587-4C30-8999-92F81FD0307C}</a:tableStyleId>
              </a:tblPr>
              <a:tblGrid>
                <a:gridCol w="1949639">
                  <a:extLst>
                    <a:ext uri="{9D8B030D-6E8A-4147-A177-3AD203B41FA5}">
                      <a16:colId xmlns:a16="http://schemas.microsoft.com/office/drawing/2014/main" val="2234354120"/>
                    </a:ext>
                  </a:extLst>
                </a:gridCol>
                <a:gridCol w="1629483">
                  <a:extLst>
                    <a:ext uri="{9D8B030D-6E8A-4147-A177-3AD203B41FA5}">
                      <a16:colId xmlns:a16="http://schemas.microsoft.com/office/drawing/2014/main" val="1934341772"/>
                    </a:ext>
                  </a:extLst>
                </a:gridCol>
                <a:gridCol w="1629483">
                  <a:extLst>
                    <a:ext uri="{9D8B030D-6E8A-4147-A177-3AD203B41FA5}">
                      <a16:colId xmlns:a16="http://schemas.microsoft.com/office/drawing/2014/main" val="2421990062"/>
                    </a:ext>
                  </a:extLst>
                </a:gridCol>
              </a:tblGrid>
              <a:tr h="451966">
                <a:tc>
                  <a:txBody>
                    <a:bodyPr/>
                    <a:lstStyle/>
                    <a:p>
                      <a:pPr algn="ctr"/>
                      <a:r>
                        <a:rPr kumimoji="1" lang="en-US" altLang="ja-JP" sz="2000" dirty="0">
                          <a:latin typeface="Arial" panose="020B0604020202020204" pitchFamily="34" charset="0"/>
                          <a:cs typeface="Arial" panose="020B0604020202020204" pitchFamily="34" charset="0"/>
                        </a:rPr>
                        <a:t>Magnetic field</a:t>
                      </a:r>
                      <a:endParaRPr kumimoji="1" lang="ja-JP" altLang="en-US" sz="200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Arial" panose="020B0604020202020204" pitchFamily="34" charset="0"/>
                          <a:cs typeface="Arial" panose="020B0604020202020204" pitchFamily="34" charset="0"/>
                        </a:rPr>
                        <a:t>NE+SW</a:t>
                      </a:r>
                      <a:endParaRPr kumimoji="1" lang="ja-JP" altLang="en-US" sz="200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Arial" panose="020B0604020202020204" pitchFamily="34" charset="0"/>
                          <a:cs typeface="Arial" panose="020B0604020202020204" pitchFamily="34" charset="0"/>
                        </a:rPr>
                        <a:t>NE alone</a:t>
                      </a:r>
                      <a:endParaRPr kumimoji="1" lang="ja-JP" altLang="en-US" sz="200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4393991"/>
                  </a:ext>
                </a:extLst>
              </a:tr>
              <a:tr h="451966">
                <a:tc>
                  <a:txBody>
                    <a:bodyPr/>
                    <a:lstStyle/>
                    <a:p>
                      <a:pPr algn="ctr"/>
                      <a:r>
                        <a:rPr kumimoji="1" lang="en-US" altLang="ja-JP" sz="2000" dirty="0">
                          <a:latin typeface="Arial" panose="020B0604020202020204" pitchFamily="34" charset="0"/>
                          <a:cs typeface="Arial" panose="020B0604020202020204" pitchFamily="34" charset="0"/>
                        </a:rPr>
                        <a:t>hot spots</a:t>
                      </a:r>
                      <a:endParaRPr kumimoji="1" lang="ja-JP" altLang="en-US" sz="200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kumimoji="1" lang="en-US" altLang="ja-JP" sz="2000" dirty="0">
                          <a:latin typeface="Arial" panose="020B0604020202020204" pitchFamily="34" charset="0"/>
                          <a:cs typeface="Arial" panose="020B0604020202020204" pitchFamily="34" charset="0"/>
                        </a:rPr>
                        <a:t>2.5 </a:t>
                      </a:r>
                      <a:r>
                        <a:rPr kumimoji="1" lang="en-US" altLang="ja-JP" sz="2000" dirty="0" err="1">
                          <a:latin typeface="Arial" panose="020B0604020202020204" pitchFamily="34" charset="0"/>
                          <a:cs typeface="Arial" panose="020B0604020202020204" pitchFamily="34" charset="0"/>
                        </a:rPr>
                        <a:t>mG</a:t>
                      </a:r>
                      <a:endParaRPr kumimoji="1" lang="ja-JP" altLang="en-US" sz="200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kumimoji="1" lang="en-US" altLang="ja-JP" sz="2000" dirty="0">
                          <a:latin typeface="Arial" panose="020B0604020202020204" pitchFamily="34" charset="0"/>
                          <a:cs typeface="Arial" panose="020B0604020202020204" pitchFamily="34" charset="0"/>
                        </a:rPr>
                        <a:t>2.5 </a:t>
                      </a:r>
                      <a:r>
                        <a:rPr kumimoji="1" lang="en-US" altLang="ja-JP" sz="2000" dirty="0" err="1">
                          <a:latin typeface="Arial" panose="020B0604020202020204" pitchFamily="34" charset="0"/>
                          <a:cs typeface="Arial" panose="020B0604020202020204" pitchFamily="34" charset="0"/>
                        </a:rPr>
                        <a:t>mG</a:t>
                      </a:r>
                      <a:endParaRPr kumimoji="1" lang="ja-JP" altLang="en-US" sz="200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03196263"/>
                  </a:ext>
                </a:extLst>
              </a:tr>
              <a:tr h="451966">
                <a:tc>
                  <a:txBody>
                    <a:bodyPr/>
                    <a:lstStyle/>
                    <a:p>
                      <a:pPr algn="ctr"/>
                      <a:r>
                        <a:rPr kumimoji="1" lang="en-US" altLang="ja-JP" sz="2000" dirty="0">
                          <a:latin typeface="Arial" panose="020B0604020202020204" pitchFamily="34" charset="0"/>
                          <a:cs typeface="Arial" panose="020B0604020202020204" pitchFamily="34" charset="0"/>
                        </a:rPr>
                        <a:t>average</a:t>
                      </a:r>
                      <a:endParaRPr kumimoji="1" lang="ja-JP" altLang="en-US" sz="200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Arial" panose="020B0604020202020204" pitchFamily="34" charset="0"/>
                          <a:cs typeface="Arial" panose="020B0604020202020204" pitchFamily="34" charset="0"/>
                        </a:rPr>
                        <a:t>25 </a:t>
                      </a:r>
                      <a:r>
                        <a:rPr kumimoji="1" lang="en-US" altLang="ja-JP" sz="2000" dirty="0" err="1">
                          <a:latin typeface="Arial" panose="020B0604020202020204" pitchFamily="34" charset="0"/>
                          <a:cs typeface="Arial" panose="020B0604020202020204" pitchFamily="34" charset="0"/>
                        </a:rPr>
                        <a:t>μG</a:t>
                      </a:r>
                      <a:endParaRPr kumimoji="1" lang="ja-JP" altLang="en-US" sz="200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Arial" panose="020B0604020202020204" pitchFamily="34" charset="0"/>
                          <a:cs typeface="Arial" panose="020B0604020202020204" pitchFamily="34" charset="0"/>
                        </a:rPr>
                        <a:t>18 </a:t>
                      </a:r>
                      <a:r>
                        <a:rPr kumimoji="1" lang="en-US" altLang="ja-JP" sz="2000" dirty="0" err="1">
                          <a:latin typeface="Arial" panose="020B0604020202020204" pitchFamily="34" charset="0"/>
                          <a:cs typeface="Arial" panose="020B0604020202020204" pitchFamily="34" charset="0"/>
                        </a:rPr>
                        <a:t>μG</a:t>
                      </a:r>
                      <a:endParaRPr kumimoji="1" lang="ja-JP" altLang="en-US" sz="200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4676423"/>
                  </a:ext>
                </a:extLst>
              </a:tr>
            </a:tbl>
          </a:graphicData>
        </a:graphic>
      </p:graphicFrame>
      <p:sp>
        <p:nvSpPr>
          <p:cNvPr id="53" name="テキスト ボックス 52">
            <a:extLst>
              <a:ext uri="{FF2B5EF4-FFF2-40B4-BE49-F238E27FC236}">
                <a16:creationId xmlns:a16="http://schemas.microsoft.com/office/drawing/2014/main" id="{0B1DEAC9-8F82-7663-C71A-A02C1DC793C9}"/>
              </a:ext>
            </a:extLst>
          </p:cNvPr>
          <p:cNvSpPr txBox="1"/>
          <p:nvPr/>
        </p:nvSpPr>
        <p:spPr>
          <a:xfrm>
            <a:off x="252870" y="4962690"/>
            <a:ext cx="1223412" cy="404598"/>
          </a:xfrm>
          <a:prstGeom prst="rect">
            <a:avLst/>
          </a:prstGeom>
          <a:noFill/>
        </p:spPr>
        <p:txBody>
          <a:bodyPr wrap="none" rtlCol="0">
            <a:spAutoFit/>
          </a:bodyPr>
          <a:lstStyle/>
          <a:p>
            <a:pPr algn="l">
              <a:lnSpc>
                <a:spcPct val="110000"/>
              </a:lnSpc>
            </a:pPr>
            <a:r>
              <a:rPr lang="en-US" altLang="ja-JP" sz="2000" dirty="0">
                <a:latin typeface="Arial" panose="020B0604020202020204" pitchFamily="34" charset="0"/>
                <a:cs typeface="Arial" panose="020B0604020202020204" pitchFamily="34" charset="0"/>
              </a:rPr>
              <a:t>h</a:t>
            </a:r>
            <a:r>
              <a:rPr kumimoji="1" lang="en-US" altLang="ja-JP" sz="2000" dirty="0">
                <a:latin typeface="Arial" panose="020B0604020202020204" pitchFamily="34" charset="0"/>
                <a:cs typeface="Arial" panose="020B0604020202020204" pitchFamily="34" charset="0"/>
              </a:rPr>
              <a:t>ot spots</a:t>
            </a:r>
            <a:endParaRPr kumimoji="1" lang="ja-JP" altLang="en-US" sz="2000">
              <a:latin typeface="Arial" panose="020B0604020202020204" pitchFamily="34" charset="0"/>
              <a:cs typeface="Arial" panose="020B0604020202020204" pitchFamily="34" charset="0"/>
            </a:endParaRPr>
          </a:p>
        </p:txBody>
      </p:sp>
      <p:cxnSp>
        <p:nvCxnSpPr>
          <p:cNvPr id="55" name="直線コネクタ 54">
            <a:extLst>
              <a:ext uri="{FF2B5EF4-FFF2-40B4-BE49-F238E27FC236}">
                <a16:creationId xmlns:a16="http://schemas.microsoft.com/office/drawing/2014/main" id="{3903C2B5-BCD4-8AAF-E216-89645C959F51}"/>
              </a:ext>
            </a:extLst>
          </p:cNvPr>
          <p:cNvCxnSpPr>
            <a:cxnSpLocks/>
          </p:cNvCxnSpPr>
          <p:nvPr/>
        </p:nvCxnSpPr>
        <p:spPr>
          <a:xfrm>
            <a:off x="1331716" y="6400001"/>
            <a:ext cx="427456" cy="0"/>
          </a:xfrm>
          <a:prstGeom prst="line">
            <a:avLst/>
          </a:prstGeom>
        </p:spPr>
        <p:style>
          <a:lnRef idx="2">
            <a:schemeClr val="dk1"/>
          </a:lnRef>
          <a:fillRef idx="0">
            <a:schemeClr val="dk1"/>
          </a:fillRef>
          <a:effectRef idx="1">
            <a:schemeClr val="dk1"/>
          </a:effectRef>
          <a:fontRef idx="minor">
            <a:schemeClr val="tx1"/>
          </a:fontRef>
        </p:style>
      </p:cxnSp>
      <p:sp>
        <p:nvSpPr>
          <p:cNvPr id="57" name="テキスト ボックス 56">
            <a:extLst>
              <a:ext uri="{FF2B5EF4-FFF2-40B4-BE49-F238E27FC236}">
                <a16:creationId xmlns:a16="http://schemas.microsoft.com/office/drawing/2014/main" id="{2EB8BE35-9CD6-6BAC-9876-98F96162532A}"/>
              </a:ext>
            </a:extLst>
          </p:cNvPr>
          <p:cNvSpPr txBox="1"/>
          <p:nvPr/>
        </p:nvSpPr>
        <p:spPr>
          <a:xfrm>
            <a:off x="261692" y="6197702"/>
            <a:ext cx="1111202" cy="404598"/>
          </a:xfrm>
          <a:prstGeom prst="rect">
            <a:avLst/>
          </a:prstGeom>
          <a:noFill/>
        </p:spPr>
        <p:txBody>
          <a:bodyPr wrap="none" rtlCol="0">
            <a:spAutoFit/>
          </a:bodyPr>
          <a:lstStyle/>
          <a:p>
            <a:pPr algn="l">
              <a:lnSpc>
                <a:spcPct val="110000"/>
              </a:lnSpc>
            </a:pPr>
            <a:r>
              <a:rPr kumimoji="1" lang="en-US" altLang="ja-JP" sz="2000" dirty="0">
                <a:latin typeface="Arial" panose="020B0604020202020204" pitchFamily="34" charset="0"/>
                <a:cs typeface="Arial" panose="020B0604020202020204" pitchFamily="34" charset="0"/>
              </a:rPr>
              <a:t>average</a:t>
            </a:r>
            <a:endParaRPr kumimoji="1" lang="ja-JP" altLang="en-US" sz="2000">
              <a:latin typeface="Arial" panose="020B0604020202020204" pitchFamily="34" charset="0"/>
              <a:cs typeface="Arial" panose="020B0604020202020204" pitchFamily="34" charset="0"/>
            </a:endParaRPr>
          </a:p>
        </p:txBody>
      </p:sp>
      <p:sp>
        <p:nvSpPr>
          <p:cNvPr id="61" name="左カーブ矢印 60">
            <a:extLst>
              <a:ext uri="{FF2B5EF4-FFF2-40B4-BE49-F238E27FC236}">
                <a16:creationId xmlns:a16="http://schemas.microsoft.com/office/drawing/2014/main" id="{A1F0A2DE-85AE-B46E-5668-37C671757EE1}"/>
              </a:ext>
            </a:extLst>
          </p:cNvPr>
          <p:cNvSpPr/>
          <p:nvPr/>
        </p:nvSpPr>
        <p:spPr>
          <a:xfrm rot="10800000" flipH="1">
            <a:off x="8885254" y="5714426"/>
            <a:ext cx="496945" cy="672009"/>
          </a:xfrm>
          <a:prstGeom prst="curvedLeftArrow">
            <a:avLst>
              <a:gd name="adj1" fmla="val 35399"/>
              <a:gd name="adj2" fmla="val 50000"/>
              <a:gd name="adj3" fmla="val 25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2" name="テキスト ボックス 61">
            <a:extLst>
              <a:ext uri="{FF2B5EF4-FFF2-40B4-BE49-F238E27FC236}">
                <a16:creationId xmlns:a16="http://schemas.microsoft.com/office/drawing/2014/main" id="{05E1445C-EA80-70C4-3140-F31AFE588ED1}"/>
              </a:ext>
            </a:extLst>
          </p:cNvPr>
          <p:cNvSpPr txBox="1"/>
          <p:nvPr/>
        </p:nvSpPr>
        <p:spPr>
          <a:xfrm>
            <a:off x="9384418" y="5590461"/>
            <a:ext cx="2545890" cy="404663"/>
          </a:xfrm>
          <a:prstGeom prst="rect">
            <a:avLst/>
          </a:prstGeom>
          <a:noFill/>
        </p:spPr>
        <p:txBody>
          <a:bodyPr wrap="none" rtlCol="0">
            <a:spAutoFit/>
          </a:bodyPr>
          <a:lstStyle/>
          <a:p>
            <a:pPr algn="l">
              <a:lnSpc>
                <a:spcPct val="110000"/>
              </a:lnSpc>
            </a:pPr>
            <a:r>
              <a:rPr lang="en" altLang="ja-JP" sz="2000" b="1" dirty="0">
                <a:solidFill>
                  <a:srgbClr val="FF0000"/>
                </a:solidFill>
                <a:latin typeface="Arial" panose="020B0604020202020204" pitchFamily="34" charset="0"/>
                <a:cs typeface="Arial" panose="020B0604020202020204" pitchFamily="34" charset="0"/>
              </a:rPr>
              <a:t>amplification factor</a:t>
            </a:r>
            <a:endParaRPr kumimoji="1" lang="ja-JP" altLang="en-US" sz="2000" b="1">
              <a:solidFill>
                <a:srgbClr val="FF0000"/>
              </a:solidFill>
              <a:latin typeface="Arial" panose="020B0604020202020204" pitchFamily="34" charset="0"/>
              <a:cs typeface="Arial" panose="020B0604020202020204" pitchFamily="34" charset="0"/>
            </a:endParaRPr>
          </a:p>
        </p:txBody>
      </p:sp>
      <p:sp>
        <p:nvSpPr>
          <p:cNvPr id="63" name="テキスト ボックス 62">
            <a:extLst>
              <a:ext uri="{FF2B5EF4-FFF2-40B4-BE49-F238E27FC236}">
                <a16:creationId xmlns:a16="http://schemas.microsoft.com/office/drawing/2014/main" id="{0DBB69C1-7186-AD69-C427-01A39AE4F99D}"/>
              </a:ext>
            </a:extLst>
          </p:cNvPr>
          <p:cNvSpPr txBox="1"/>
          <p:nvPr/>
        </p:nvSpPr>
        <p:spPr>
          <a:xfrm>
            <a:off x="10014351" y="5933292"/>
            <a:ext cx="1220206" cy="467051"/>
          </a:xfrm>
          <a:prstGeom prst="rect">
            <a:avLst/>
          </a:prstGeom>
          <a:noFill/>
        </p:spPr>
        <p:txBody>
          <a:bodyPr wrap="none" rtlCol="0">
            <a:spAutoFit/>
          </a:bodyPr>
          <a:lstStyle/>
          <a:p>
            <a:pPr algn="l">
              <a:lnSpc>
                <a:spcPct val="110000"/>
              </a:lnSpc>
            </a:pPr>
            <a:r>
              <a:rPr lang="en-US" altLang="ja-JP" sz="2400" b="1" dirty="0">
                <a:solidFill>
                  <a:srgbClr val="FF0000"/>
                </a:solidFill>
                <a:latin typeface="Arial" panose="020B0604020202020204" pitchFamily="34" charset="0"/>
                <a:cs typeface="Arial" panose="020B0604020202020204" pitchFamily="34" charset="0"/>
              </a:rPr>
              <a:t>a ~ 100</a:t>
            </a:r>
            <a:endParaRPr kumimoji="1" lang="ja-JP" altLang="en-US" sz="24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110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06DF883A-3935-F0C7-8FEB-D093C6B697E3}"/>
              </a:ext>
            </a:extLst>
          </p:cNvPr>
          <p:cNvSpPr txBox="1"/>
          <p:nvPr/>
        </p:nvSpPr>
        <p:spPr>
          <a:xfrm>
            <a:off x="280530" y="2790447"/>
            <a:ext cx="3122090" cy="1161244"/>
          </a:xfrm>
          <a:prstGeom prst="rect">
            <a:avLst/>
          </a:prstGeom>
          <a:solidFill>
            <a:srgbClr val="FFFF00"/>
          </a:solidFill>
        </p:spPr>
        <p:txBody>
          <a:bodyPr wrap="square" rtlCol="0">
            <a:spAutoFit/>
          </a:bodyPr>
          <a:lstStyle/>
          <a:p>
            <a:pPr algn="l">
              <a:lnSpc>
                <a:spcPct val="110000"/>
              </a:lnSpc>
            </a:pPr>
            <a:endParaRPr kumimoji="1" lang="ja-JP" altLang="en-US" sz="2400">
              <a:latin typeface="Arial" panose="020B0604020202020204" pitchFamily="34" charset="0"/>
              <a:cs typeface="Arial" panose="020B0604020202020204" pitchFamily="34" charset="0"/>
            </a:endParaRPr>
          </a:p>
        </p:txBody>
      </p:sp>
      <p:cxnSp>
        <p:nvCxnSpPr>
          <p:cNvPr id="2" name="直線コネクタ 1">
            <a:extLst>
              <a:ext uri="{FF2B5EF4-FFF2-40B4-BE49-F238E27FC236}">
                <a16:creationId xmlns:a16="http://schemas.microsoft.com/office/drawing/2014/main" id="{9AAB35BA-A1BA-D48C-B85A-E2CA09D7A138}"/>
              </a:ext>
            </a:extLst>
          </p:cNvPr>
          <p:cNvCxnSpPr>
            <a:cxnSpLocks/>
          </p:cNvCxnSpPr>
          <p:nvPr/>
        </p:nvCxnSpPr>
        <p:spPr>
          <a:xfrm>
            <a:off x="367748" y="826688"/>
            <a:ext cx="11456504" cy="0"/>
          </a:xfrm>
          <a:prstGeom prst="line">
            <a:avLst/>
          </a:prstGeom>
          <a:ln w="38100">
            <a:solidFill>
              <a:srgbClr val="D1081E"/>
            </a:solidFill>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6009F7D1-9CE2-9735-0B5B-289C259500DE}"/>
              </a:ext>
            </a:extLst>
          </p:cNvPr>
          <p:cNvSpPr txBox="1"/>
          <p:nvPr/>
        </p:nvSpPr>
        <p:spPr>
          <a:xfrm>
            <a:off x="371061" y="150507"/>
            <a:ext cx="9956572" cy="654410"/>
          </a:xfrm>
          <a:prstGeom prst="rect">
            <a:avLst/>
          </a:prstGeom>
          <a:noFill/>
        </p:spPr>
        <p:txBody>
          <a:bodyPr wrap="none" rtlCol="0">
            <a:spAutoFit/>
          </a:bodyPr>
          <a:lstStyle/>
          <a:p>
            <a:pPr algn="l">
              <a:lnSpc>
                <a:spcPct val="110000"/>
              </a:lnSpc>
            </a:pPr>
            <a:r>
              <a:rPr lang="en-US" altLang="ja-JP" sz="3600" dirty="0">
                <a:latin typeface="Arial" panose="020B0604020202020204" pitchFamily="34" charset="0"/>
                <a:cs typeface="Arial" panose="020B0604020202020204" pitchFamily="34" charset="0"/>
              </a:rPr>
              <a:t>Comparison between Radio/X-ray of the shells</a:t>
            </a:r>
          </a:p>
        </p:txBody>
      </p:sp>
      <p:sp>
        <p:nvSpPr>
          <p:cNvPr id="4" name="テキスト ボックス 3">
            <a:extLst>
              <a:ext uri="{FF2B5EF4-FFF2-40B4-BE49-F238E27FC236}">
                <a16:creationId xmlns:a16="http://schemas.microsoft.com/office/drawing/2014/main" id="{DD7B5B20-5C77-32D8-B3B7-FF555F86653E}"/>
              </a:ext>
            </a:extLst>
          </p:cNvPr>
          <p:cNvSpPr txBox="1"/>
          <p:nvPr/>
        </p:nvSpPr>
        <p:spPr>
          <a:xfrm>
            <a:off x="11464751" y="337866"/>
            <a:ext cx="356188" cy="467051"/>
          </a:xfrm>
          <a:prstGeom prst="rect">
            <a:avLst/>
          </a:prstGeom>
          <a:noFill/>
        </p:spPr>
        <p:txBody>
          <a:bodyPr wrap="none" rtlCol="0">
            <a:spAutoFit/>
          </a:bodyPr>
          <a:lstStyle/>
          <a:p>
            <a:pPr algn="r">
              <a:lnSpc>
                <a:spcPct val="110000"/>
              </a:lnSpc>
            </a:pPr>
            <a:r>
              <a:rPr lang="en-US" altLang="ja-JP" sz="2400" dirty="0">
                <a:latin typeface="Arial" panose="020B0604020202020204" pitchFamily="34" charset="0"/>
                <a:cs typeface="Arial" panose="020B0604020202020204" pitchFamily="34" charset="0"/>
              </a:rPr>
              <a:t>8</a:t>
            </a:r>
            <a:endParaRPr kumimoji="1" lang="en-US" altLang="ja-JP" sz="2400" dirty="0">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5AE92D67-7F62-CBD3-38FF-C6368BB0F520}"/>
              </a:ext>
            </a:extLst>
          </p:cNvPr>
          <p:cNvPicPr>
            <a:picLocks noChangeAspect="1"/>
          </p:cNvPicPr>
          <p:nvPr/>
        </p:nvPicPr>
        <p:blipFill>
          <a:blip r:embed="rId3"/>
          <a:stretch>
            <a:fillRect/>
          </a:stretch>
        </p:blipFill>
        <p:spPr>
          <a:xfrm>
            <a:off x="7623476" y="1239932"/>
            <a:ext cx="4421858" cy="3082150"/>
          </a:xfrm>
          <a:prstGeom prst="rect">
            <a:avLst/>
          </a:prstGeom>
        </p:spPr>
      </p:pic>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D491FC45-4C18-8FA3-C9CD-76BB35B6BFA1}"/>
                  </a:ext>
                </a:extLst>
              </p:cNvPr>
              <p:cNvSpPr txBox="1"/>
              <p:nvPr/>
            </p:nvSpPr>
            <p:spPr>
              <a:xfrm>
                <a:off x="719977" y="1529328"/>
                <a:ext cx="2236125" cy="498598"/>
              </a:xfrm>
              <a:prstGeom prst="rect">
                <a:avLst/>
              </a:prstGeom>
              <a:noFill/>
            </p:spPr>
            <p:txBody>
              <a:bodyPr wrap="none" rtlCol="0">
                <a:spAutoFit/>
              </a:bodyPr>
              <a:lstStyle/>
              <a:p>
                <a:pPr algn="l">
                  <a:lnSpc>
                    <a:spcPct val="110000"/>
                  </a:lnSpc>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cs typeface="Arial" panose="020B0604020202020204" pitchFamily="34" charset="0"/>
                        </a:rPr>
                        <m:t>𝐷</m:t>
                      </m:r>
                      <m:r>
                        <a:rPr kumimoji="1" lang="en-US" altLang="ja-JP" sz="2400" b="0" i="0" smtClean="0">
                          <a:latin typeface="Cambria Math" panose="02040503050406030204" pitchFamily="18" charset="0"/>
                          <a:cs typeface="Arial" panose="020B0604020202020204" pitchFamily="34" charset="0"/>
                        </a:rPr>
                        <m:t> ~ </m:t>
                      </m:r>
                      <m:sSub>
                        <m:sSubPr>
                          <m:ctrlPr>
                            <a:rPr kumimoji="1" lang="en-US" altLang="ja-JP" sz="2400" b="0" i="1" smtClean="0">
                              <a:latin typeface="Cambria Math" panose="02040503050406030204" pitchFamily="18" charset="0"/>
                              <a:cs typeface="Arial" panose="020B0604020202020204" pitchFamily="34" charset="0"/>
                            </a:rPr>
                          </m:ctrlPr>
                        </m:sSubPr>
                        <m:e>
                          <m:r>
                            <a:rPr kumimoji="1" lang="en-US" altLang="ja-JP" sz="2400" b="0" i="1" smtClean="0">
                              <a:latin typeface="Cambria Math" panose="02040503050406030204" pitchFamily="18" charset="0"/>
                              <a:cs typeface="Arial" panose="020B0604020202020204" pitchFamily="34" charset="0"/>
                            </a:rPr>
                            <m:t>𝑣</m:t>
                          </m:r>
                        </m:e>
                        <m:sub>
                          <m:r>
                            <m:rPr>
                              <m:sty m:val="p"/>
                            </m:rPr>
                            <a:rPr kumimoji="1" lang="en-US" altLang="ja-JP" sz="2400" b="0" i="0" smtClean="0">
                              <a:latin typeface="Cambria Math" panose="02040503050406030204" pitchFamily="18" charset="0"/>
                              <a:cs typeface="Arial" panose="020B0604020202020204" pitchFamily="34" charset="0"/>
                            </a:rPr>
                            <m:t>shock</m:t>
                          </m:r>
                        </m:sub>
                      </m:sSub>
                      <m:sSub>
                        <m:sSubPr>
                          <m:ctrlPr>
                            <a:rPr kumimoji="1" lang="en-US" altLang="ja-JP" sz="2400" b="0" i="1" smtClean="0">
                              <a:latin typeface="Cambria Math" panose="02040503050406030204" pitchFamily="18" charset="0"/>
                              <a:cs typeface="Arial" panose="020B0604020202020204" pitchFamily="34" charset="0"/>
                            </a:rPr>
                          </m:ctrlPr>
                        </m:sSubPr>
                        <m:e>
                          <m:r>
                            <a:rPr kumimoji="1" lang="en-US" altLang="ja-JP" sz="2400" b="0" i="1" smtClean="0">
                              <a:latin typeface="Cambria Math" panose="02040503050406030204" pitchFamily="18" charset="0"/>
                              <a:cs typeface="Arial" panose="020B0604020202020204" pitchFamily="34" charset="0"/>
                            </a:rPr>
                            <m:t>𝑡</m:t>
                          </m:r>
                        </m:e>
                        <m:sub>
                          <m:r>
                            <m:rPr>
                              <m:sty m:val="p"/>
                            </m:rPr>
                            <a:rPr kumimoji="1" lang="en-US" altLang="ja-JP" sz="2400" b="0" i="0" smtClean="0">
                              <a:latin typeface="Cambria Math" panose="02040503050406030204" pitchFamily="18" charset="0"/>
                              <a:cs typeface="Arial" panose="020B0604020202020204" pitchFamily="34" charset="0"/>
                            </a:rPr>
                            <m:t>cool</m:t>
                          </m:r>
                        </m:sub>
                      </m:sSub>
                    </m:oMath>
                  </m:oMathPara>
                </a14:m>
                <a:endParaRPr kumimoji="1" lang="ja-JP" altLang="en-US" sz="2400">
                  <a:latin typeface="Arial" panose="020B0604020202020204" pitchFamily="34" charset="0"/>
                  <a:cs typeface="Arial" panose="020B0604020202020204" pitchFamily="34" charset="0"/>
                </a:endParaRPr>
              </a:p>
            </p:txBody>
          </p:sp>
        </mc:Choice>
        <mc:Fallback xmlns="">
          <p:sp>
            <p:nvSpPr>
              <p:cNvPr id="9" name="テキスト ボックス 8">
                <a:extLst>
                  <a:ext uri="{FF2B5EF4-FFF2-40B4-BE49-F238E27FC236}">
                    <a16:creationId xmlns:a16="http://schemas.microsoft.com/office/drawing/2014/main" id="{D491FC45-4C18-8FA3-C9CD-76BB35B6BFA1}"/>
                  </a:ext>
                </a:extLst>
              </p:cNvPr>
              <p:cNvSpPr txBox="1">
                <a:spLocks noRot="1" noChangeAspect="1" noMove="1" noResize="1" noEditPoints="1" noAdjustHandles="1" noChangeArrowheads="1" noChangeShapeType="1" noTextEdit="1"/>
              </p:cNvSpPr>
              <p:nvPr/>
            </p:nvSpPr>
            <p:spPr>
              <a:xfrm>
                <a:off x="719977" y="1529328"/>
                <a:ext cx="2236125" cy="498598"/>
              </a:xfrm>
              <a:prstGeom prst="rect">
                <a:avLst/>
              </a:prstGeom>
              <a:blipFill>
                <a:blip r:embed="rId4"/>
                <a:stretch>
                  <a:fillRect b="-1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88EFFB3B-538F-8935-DEDD-23BB1E9D363F}"/>
                  </a:ext>
                </a:extLst>
              </p:cNvPr>
              <p:cNvSpPr txBox="1"/>
              <p:nvPr/>
            </p:nvSpPr>
            <p:spPr>
              <a:xfrm>
                <a:off x="367748" y="2705562"/>
                <a:ext cx="3058080" cy="1144352"/>
              </a:xfrm>
              <a:prstGeom prst="rect">
                <a:avLst/>
              </a:prstGeom>
              <a:noFill/>
            </p:spPr>
            <p:txBody>
              <a:bodyPr wrap="none" rtlCol="0">
                <a:spAutoFit/>
              </a:bodyPr>
              <a:lstStyle/>
              <a:p>
                <a:pPr>
                  <a:lnSpc>
                    <a:spcPct val="110000"/>
                  </a:lnSpc>
                </a:pPr>
                <a14:m>
                  <m:oMathPara xmlns:m="http://schemas.openxmlformats.org/officeDocument/2006/math">
                    <m:oMathParaPr>
                      <m:jc m:val="centerGroup"/>
                    </m:oMathParaPr>
                    <m:oMath xmlns:m="http://schemas.openxmlformats.org/officeDocument/2006/math">
                      <m:f>
                        <m:fPr>
                          <m:ctrlPr>
                            <a:rPr lang="en-US" altLang="ja-JP" sz="2400" i="1" smtClean="0">
                              <a:latin typeface="Cambria Math" panose="02040503050406030204" pitchFamily="18" charset="0"/>
                              <a:cs typeface="Arial" panose="020B0604020202020204" pitchFamily="34" charset="0"/>
                            </a:rPr>
                          </m:ctrlPr>
                        </m:fPr>
                        <m:num>
                          <m:sSub>
                            <m:sSubPr>
                              <m:ctrlPr>
                                <a:rPr lang="en-US" altLang="ja-JP" sz="2400" i="1">
                                  <a:latin typeface="Cambria Math" panose="02040503050406030204" pitchFamily="18" charset="0"/>
                                  <a:cs typeface="Arial" panose="020B0604020202020204" pitchFamily="34" charset="0"/>
                                </a:rPr>
                              </m:ctrlPr>
                            </m:sSubPr>
                            <m:e>
                              <m:r>
                                <a:rPr lang="en-US" altLang="ja-JP" sz="2400" i="1">
                                  <a:latin typeface="Cambria Math" panose="02040503050406030204" pitchFamily="18" charset="0"/>
                                  <a:cs typeface="Arial" panose="020B0604020202020204" pitchFamily="34" charset="0"/>
                                </a:rPr>
                                <m:t>𝐷</m:t>
                              </m:r>
                            </m:e>
                            <m:sub>
                              <m:r>
                                <m:rPr>
                                  <m:sty m:val="p"/>
                                </m:rPr>
                                <a:rPr lang="en-US" altLang="ja-JP" sz="2400">
                                  <a:latin typeface="Cambria Math" panose="02040503050406030204" pitchFamily="18" charset="0"/>
                                  <a:cs typeface="Arial" panose="020B0604020202020204" pitchFamily="34" charset="0"/>
                                </a:rPr>
                                <m:t>R</m:t>
                              </m:r>
                            </m:sub>
                          </m:sSub>
                        </m:num>
                        <m:den>
                          <m:sSub>
                            <m:sSubPr>
                              <m:ctrlPr>
                                <a:rPr lang="en-US" altLang="ja-JP" sz="2400" i="1">
                                  <a:latin typeface="Cambria Math" panose="02040503050406030204" pitchFamily="18" charset="0"/>
                                  <a:cs typeface="Arial" panose="020B0604020202020204" pitchFamily="34" charset="0"/>
                                </a:rPr>
                              </m:ctrlPr>
                            </m:sSubPr>
                            <m:e>
                              <m:r>
                                <a:rPr lang="en-US" altLang="ja-JP" sz="2400" i="1">
                                  <a:latin typeface="Cambria Math" panose="02040503050406030204" pitchFamily="18" charset="0"/>
                                  <a:cs typeface="Arial" panose="020B0604020202020204" pitchFamily="34" charset="0"/>
                                </a:rPr>
                                <m:t>𝐷</m:t>
                              </m:r>
                            </m:e>
                            <m:sub>
                              <m:r>
                                <m:rPr>
                                  <m:sty m:val="p"/>
                                </m:rPr>
                                <a:rPr lang="en-US" altLang="ja-JP" sz="2400">
                                  <a:latin typeface="Cambria Math" panose="02040503050406030204" pitchFamily="18" charset="0"/>
                                  <a:cs typeface="Arial" panose="020B0604020202020204" pitchFamily="34" charset="0"/>
                                </a:rPr>
                                <m:t>X</m:t>
                              </m:r>
                            </m:sub>
                          </m:sSub>
                        </m:den>
                      </m:f>
                      <m:r>
                        <a:rPr kumimoji="1" lang="en-US" altLang="ja-JP" sz="2400" b="0" i="1" smtClean="0">
                          <a:latin typeface="Cambria Math" panose="02040503050406030204" pitchFamily="18" charset="0"/>
                          <a:cs typeface="Arial" panose="020B0604020202020204" pitchFamily="34" charset="0"/>
                        </a:rPr>
                        <m:t>=</m:t>
                      </m:r>
                      <m:sSup>
                        <m:sSupPr>
                          <m:ctrlPr>
                            <a:rPr kumimoji="1" lang="en-US" altLang="ja-JP" sz="2400" b="0" i="1" smtClean="0">
                              <a:latin typeface="Cambria Math" panose="02040503050406030204" pitchFamily="18" charset="0"/>
                              <a:cs typeface="Arial" panose="020B0604020202020204" pitchFamily="34" charset="0"/>
                            </a:rPr>
                          </m:ctrlPr>
                        </m:sSupPr>
                        <m:e>
                          <m:d>
                            <m:dPr>
                              <m:ctrlPr>
                                <a:rPr kumimoji="1" lang="en-US" altLang="ja-JP" sz="2400" b="0" i="1" smtClean="0">
                                  <a:latin typeface="Cambria Math" panose="02040503050406030204" pitchFamily="18" charset="0"/>
                                  <a:cs typeface="Arial" panose="020B0604020202020204" pitchFamily="34" charset="0"/>
                                </a:rPr>
                              </m:ctrlPr>
                            </m:dPr>
                            <m:e>
                              <m:f>
                                <m:fPr>
                                  <m:ctrlPr>
                                    <a:rPr kumimoji="1" lang="en-US" altLang="ja-JP" sz="2400" b="0" i="1" smtClean="0">
                                      <a:latin typeface="Cambria Math" panose="02040503050406030204" pitchFamily="18" charset="0"/>
                                      <a:cs typeface="Arial" panose="020B0604020202020204" pitchFamily="34" charset="0"/>
                                    </a:rPr>
                                  </m:ctrlPr>
                                </m:fPr>
                                <m:num>
                                  <m:sSub>
                                    <m:sSubPr>
                                      <m:ctrlPr>
                                        <a:rPr lang="en-US" altLang="ja-JP" sz="2400" i="1">
                                          <a:latin typeface="Cambria Math" panose="02040503050406030204" pitchFamily="18" charset="0"/>
                                          <a:cs typeface="Arial" panose="020B0604020202020204" pitchFamily="34" charset="0"/>
                                        </a:rPr>
                                      </m:ctrlPr>
                                    </m:sSubPr>
                                    <m:e>
                                      <m:r>
                                        <a:rPr lang="en-US" altLang="ja-JP" sz="2400" b="0" i="1" smtClean="0">
                                          <a:latin typeface="Cambria Math" panose="02040503050406030204" pitchFamily="18" charset="0"/>
                                          <a:cs typeface="Arial" panose="020B0604020202020204" pitchFamily="34" charset="0"/>
                                        </a:rPr>
                                        <m:t>𝐵</m:t>
                                      </m:r>
                                    </m:e>
                                    <m:sub>
                                      <m:r>
                                        <m:rPr>
                                          <m:sty m:val="p"/>
                                        </m:rPr>
                                        <a:rPr lang="en-US" altLang="ja-JP" sz="2400" b="0" i="0" smtClean="0">
                                          <a:latin typeface="Cambria Math" panose="02040503050406030204" pitchFamily="18" charset="0"/>
                                          <a:cs typeface="Arial" panose="020B0604020202020204" pitchFamily="34" charset="0"/>
                                        </a:rPr>
                                        <m:t>R</m:t>
                                      </m:r>
                                    </m:sub>
                                  </m:sSub>
                                </m:num>
                                <m:den>
                                  <m:sSub>
                                    <m:sSubPr>
                                      <m:ctrlPr>
                                        <a:rPr lang="en-US" altLang="ja-JP" sz="2400" i="1">
                                          <a:latin typeface="Cambria Math" panose="02040503050406030204" pitchFamily="18" charset="0"/>
                                          <a:cs typeface="Arial" panose="020B0604020202020204" pitchFamily="34" charset="0"/>
                                        </a:rPr>
                                      </m:ctrlPr>
                                    </m:sSubPr>
                                    <m:e>
                                      <m:r>
                                        <a:rPr lang="en-US" altLang="ja-JP" sz="2400" b="0" i="1" smtClean="0">
                                          <a:latin typeface="Cambria Math" panose="02040503050406030204" pitchFamily="18" charset="0"/>
                                          <a:cs typeface="Arial" panose="020B0604020202020204" pitchFamily="34" charset="0"/>
                                        </a:rPr>
                                        <m:t>𝐵</m:t>
                                      </m:r>
                                    </m:e>
                                    <m:sub>
                                      <m:r>
                                        <m:rPr>
                                          <m:sty m:val="p"/>
                                        </m:rPr>
                                        <a:rPr lang="en-US" altLang="ja-JP" sz="2400">
                                          <a:latin typeface="Cambria Math" panose="02040503050406030204" pitchFamily="18" charset="0"/>
                                          <a:cs typeface="Arial" panose="020B0604020202020204" pitchFamily="34" charset="0"/>
                                        </a:rPr>
                                        <m:t>X</m:t>
                                      </m:r>
                                    </m:sub>
                                  </m:sSub>
                                </m:den>
                              </m:f>
                            </m:e>
                          </m:d>
                        </m:e>
                        <m:sup>
                          <m:r>
                            <a:rPr kumimoji="1" lang="en-US" altLang="ja-JP" sz="2400" b="0" i="1" smtClean="0">
                              <a:latin typeface="Cambria Math" panose="02040503050406030204" pitchFamily="18" charset="0"/>
                              <a:cs typeface="Arial" panose="020B0604020202020204" pitchFamily="34" charset="0"/>
                            </a:rPr>
                            <m:t>−</m:t>
                          </m:r>
                          <m:f>
                            <m:fPr>
                              <m:ctrlPr>
                                <a:rPr kumimoji="1" lang="en-US" altLang="ja-JP" sz="2400" b="0" i="1" smtClean="0">
                                  <a:latin typeface="Cambria Math" panose="02040503050406030204" pitchFamily="18" charset="0"/>
                                  <a:cs typeface="Arial" panose="020B0604020202020204" pitchFamily="34" charset="0"/>
                                </a:rPr>
                              </m:ctrlPr>
                            </m:fPr>
                            <m:num>
                              <m:r>
                                <a:rPr kumimoji="1" lang="en-US" altLang="ja-JP" sz="2400" b="0" i="1" smtClean="0">
                                  <a:latin typeface="Cambria Math" panose="02040503050406030204" pitchFamily="18" charset="0"/>
                                  <a:cs typeface="Arial" panose="020B0604020202020204" pitchFamily="34" charset="0"/>
                                </a:rPr>
                                <m:t>3</m:t>
                              </m:r>
                            </m:num>
                            <m:den>
                              <m:r>
                                <a:rPr kumimoji="1" lang="en-US" altLang="ja-JP" sz="2400" b="0" i="1" smtClean="0">
                                  <a:latin typeface="Cambria Math" panose="02040503050406030204" pitchFamily="18" charset="0"/>
                                  <a:cs typeface="Arial" panose="020B0604020202020204" pitchFamily="34" charset="0"/>
                                </a:rPr>
                                <m:t>2</m:t>
                              </m:r>
                            </m:den>
                          </m:f>
                        </m:sup>
                      </m:sSup>
                      <m:sSup>
                        <m:sSupPr>
                          <m:ctrlPr>
                            <a:rPr kumimoji="1" lang="en-US" altLang="ja-JP" sz="2400" b="0" i="1" smtClean="0">
                              <a:latin typeface="Cambria Math" panose="02040503050406030204" pitchFamily="18" charset="0"/>
                              <a:cs typeface="Arial" panose="020B0604020202020204" pitchFamily="34" charset="0"/>
                            </a:rPr>
                          </m:ctrlPr>
                        </m:sSupPr>
                        <m:e>
                          <m:d>
                            <m:dPr>
                              <m:ctrlPr>
                                <a:rPr kumimoji="1" lang="en-US" altLang="ja-JP" sz="2400" b="0" i="1" smtClean="0">
                                  <a:latin typeface="Cambria Math" panose="02040503050406030204" pitchFamily="18" charset="0"/>
                                  <a:cs typeface="Arial" panose="020B0604020202020204" pitchFamily="34" charset="0"/>
                                </a:rPr>
                              </m:ctrlPr>
                            </m:dPr>
                            <m:e>
                              <m:f>
                                <m:fPr>
                                  <m:ctrlPr>
                                    <a:rPr lang="en-US" altLang="ja-JP" sz="2400" i="1">
                                      <a:latin typeface="Cambria Math" panose="02040503050406030204" pitchFamily="18" charset="0"/>
                                      <a:cs typeface="Arial" panose="020B0604020202020204" pitchFamily="34" charset="0"/>
                                    </a:rPr>
                                  </m:ctrlPr>
                                </m:fPr>
                                <m:num>
                                  <m:sSub>
                                    <m:sSubPr>
                                      <m:ctrlPr>
                                        <a:rPr lang="en-US" altLang="ja-JP" sz="2400" i="1">
                                          <a:latin typeface="Cambria Math" panose="02040503050406030204" pitchFamily="18" charset="0"/>
                                          <a:cs typeface="Arial" panose="020B0604020202020204" pitchFamily="34" charset="0"/>
                                        </a:rPr>
                                      </m:ctrlPr>
                                    </m:sSubPr>
                                    <m:e>
                                      <m:r>
                                        <a:rPr lang="en-US" altLang="ja-JP" sz="2400" i="1" smtClean="0">
                                          <a:latin typeface="Cambria Math" panose="02040503050406030204" pitchFamily="18" charset="0"/>
                                          <a:ea typeface="Cambria Math" panose="02040503050406030204" pitchFamily="18" charset="0"/>
                                          <a:cs typeface="Arial" panose="020B0604020202020204" pitchFamily="34" charset="0"/>
                                        </a:rPr>
                                        <m:t>𝜈</m:t>
                                      </m:r>
                                    </m:e>
                                    <m:sub>
                                      <m:r>
                                        <m:rPr>
                                          <m:sty m:val="p"/>
                                        </m:rPr>
                                        <a:rPr lang="en-US" altLang="ja-JP" sz="2400">
                                          <a:latin typeface="Cambria Math" panose="02040503050406030204" pitchFamily="18" charset="0"/>
                                          <a:cs typeface="Arial" panose="020B0604020202020204" pitchFamily="34" charset="0"/>
                                        </a:rPr>
                                        <m:t>R</m:t>
                                      </m:r>
                                    </m:sub>
                                  </m:sSub>
                                </m:num>
                                <m:den>
                                  <m:sSub>
                                    <m:sSubPr>
                                      <m:ctrlPr>
                                        <a:rPr lang="en-US" altLang="ja-JP" sz="2400" i="1">
                                          <a:latin typeface="Cambria Math" panose="02040503050406030204" pitchFamily="18" charset="0"/>
                                          <a:cs typeface="Arial" panose="020B0604020202020204" pitchFamily="34" charset="0"/>
                                        </a:rPr>
                                      </m:ctrlPr>
                                    </m:sSubPr>
                                    <m:e>
                                      <m:r>
                                        <a:rPr lang="en-US" altLang="ja-JP" sz="2400" i="1" smtClean="0">
                                          <a:latin typeface="Cambria Math" panose="02040503050406030204" pitchFamily="18" charset="0"/>
                                          <a:ea typeface="Cambria Math" panose="02040503050406030204" pitchFamily="18" charset="0"/>
                                          <a:cs typeface="Arial" panose="020B0604020202020204" pitchFamily="34" charset="0"/>
                                        </a:rPr>
                                        <m:t>𝜈</m:t>
                                      </m:r>
                                    </m:e>
                                    <m:sub>
                                      <m:r>
                                        <m:rPr>
                                          <m:sty m:val="p"/>
                                        </m:rPr>
                                        <a:rPr lang="en-US" altLang="ja-JP" sz="2400">
                                          <a:latin typeface="Cambria Math" panose="02040503050406030204" pitchFamily="18" charset="0"/>
                                          <a:cs typeface="Arial" panose="020B0604020202020204" pitchFamily="34" charset="0"/>
                                        </a:rPr>
                                        <m:t>X</m:t>
                                      </m:r>
                                    </m:sub>
                                  </m:sSub>
                                </m:den>
                              </m:f>
                            </m:e>
                          </m:d>
                        </m:e>
                        <m:sup>
                          <m:r>
                            <a:rPr kumimoji="1" lang="en-US" altLang="ja-JP" sz="2400" b="0" i="1" smtClean="0">
                              <a:latin typeface="Cambria Math" panose="02040503050406030204" pitchFamily="18" charset="0"/>
                              <a:cs typeface="Arial" panose="020B0604020202020204" pitchFamily="34" charset="0"/>
                            </a:rPr>
                            <m:t>−</m:t>
                          </m:r>
                          <m:f>
                            <m:fPr>
                              <m:ctrlPr>
                                <a:rPr kumimoji="1" lang="en-US" altLang="ja-JP" sz="2400" b="0" i="1" smtClean="0">
                                  <a:latin typeface="Cambria Math" panose="02040503050406030204" pitchFamily="18" charset="0"/>
                                  <a:cs typeface="Arial" panose="020B0604020202020204" pitchFamily="34" charset="0"/>
                                </a:rPr>
                              </m:ctrlPr>
                            </m:fPr>
                            <m:num>
                              <m:r>
                                <a:rPr kumimoji="1" lang="en-US" altLang="ja-JP" sz="2400" b="0" i="1" smtClean="0">
                                  <a:latin typeface="Cambria Math" panose="02040503050406030204" pitchFamily="18" charset="0"/>
                                  <a:cs typeface="Arial" panose="020B0604020202020204" pitchFamily="34" charset="0"/>
                                </a:rPr>
                                <m:t>1</m:t>
                              </m:r>
                            </m:num>
                            <m:den>
                              <m:r>
                                <a:rPr kumimoji="1" lang="en-US" altLang="ja-JP" sz="2400" b="0" i="1" smtClean="0">
                                  <a:latin typeface="Cambria Math" panose="02040503050406030204" pitchFamily="18" charset="0"/>
                                  <a:cs typeface="Arial" panose="020B0604020202020204" pitchFamily="34" charset="0"/>
                                </a:rPr>
                                <m:t>2</m:t>
                              </m:r>
                            </m:den>
                          </m:f>
                        </m:sup>
                      </m:sSup>
                    </m:oMath>
                  </m:oMathPara>
                </a14:m>
                <a:endParaRPr kumimoji="1" lang="ja-JP" altLang="en-US" sz="2400">
                  <a:latin typeface="Arial" panose="020B0604020202020204" pitchFamily="34" charset="0"/>
                  <a:cs typeface="Arial" panose="020B0604020202020204" pitchFamily="34" charset="0"/>
                </a:endParaRPr>
              </a:p>
            </p:txBody>
          </p:sp>
        </mc:Choice>
        <mc:Fallback xmlns="">
          <p:sp>
            <p:nvSpPr>
              <p:cNvPr id="14" name="テキスト ボックス 13">
                <a:extLst>
                  <a:ext uri="{FF2B5EF4-FFF2-40B4-BE49-F238E27FC236}">
                    <a16:creationId xmlns:a16="http://schemas.microsoft.com/office/drawing/2014/main" id="{88EFFB3B-538F-8935-DEDD-23BB1E9D363F}"/>
                  </a:ext>
                </a:extLst>
              </p:cNvPr>
              <p:cNvSpPr txBox="1">
                <a:spLocks noRot="1" noChangeAspect="1" noMove="1" noResize="1" noEditPoints="1" noAdjustHandles="1" noChangeArrowheads="1" noChangeShapeType="1" noTextEdit="1"/>
              </p:cNvSpPr>
              <p:nvPr/>
            </p:nvSpPr>
            <p:spPr>
              <a:xfrm>
                <a:off x="367748" y="2705562"/>
                <a:ext cx="3058080" cy="1144352"/>
              </a:xfrm>
              <a:prstGeom prst="rect">
                <a:avLst/>
              </a:prstGeom>
              <a:blipFill>
                <a:blip r:embed="rId5"/>
                <a:stretch>
                  <a:fillRect b="-1099"/>
                </a:stretch>
              </a:blipFill>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id="{BCE733DC-9ABC-A2C7-E444-DF8C5101435A}"/>
              </a:ext>
            </a:extLst>
          </p:cNvPr>
          <p:cNvSpPr txBox="1"/>
          <p:nvPr/>
        </p:nvSpPr>
        <p:spPr>
          <a:xfrm rot="5400000">
            <a:off x="1650566" y="2133218"/>
            <a:ext cx="492443" cy="467051"/>
          </a:xfrm>
          <a:prstGeom prst="rect">
            <a:avLst/>
          </a:prstGeom>
          <a:noFill/>
        </p:spPr>
        <p:txBody>
          <a:bodyPr wrap="none" rtlCol="0">
            <a:spAutoFit/>
          </a:bodyPr>
          <a:lstStyle/>
          <a:p>
            <a:pPr algn="l">
              <a:lnSpc>
                <a:spcPct val="110000"/>
              </a:lnSpc>
            </a:pPr>
            <a:r>
              <a:rPr kumimoji="1" lang="en-US" altLang="ja-JP" sz="2400" dirty="0">
                <a:latin typeface="Arial" panose="020B0604020202020204" pitchFamily="34" charset="0"/>
                <a:cs typeface="Arial" panose="020B0604020202020204" pitchFamily="34" charset="0"/>
              </a:rPr>
              <a:t>→</a:t>
            </a:r>
            <a:endParaRPr kumimoji="1" lang="ja-JP" altLang="en-US" sz="2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9913EC3D-3A00-FE5E-7B45-CADD9DE78330}"/>
                  </a:ext>
                </a:extLst>
              </p:cNvPr>
              <p:cNvSpPr txBox="1"/>
              <p:nvPr/>
            </p:nvSpPr>
            <p:spPr>
              <a:xfrm>
                <a:off x="47820" y="4455356"/>
                <a:ext cx="12216806" cy="873316"/>
              </a:xfrm>
              <a:prstGeom prst="rect">
                <a:avLst/>
              </a:prstGeom>
              <a:noFill/>
            </p:spPr>
            <p:txBody>
              <a:bodyPr wrap="none" rtlCol="0">
                <a:spAutoFit/>
              </a:bodyPr>
              <a:lstStyle/>
              <a:p>
                <a:pPr>
                  <a:lnSpc>
                    <a:spcPct val="110000"/>
                  </a:lnSpc>
                </a:pPr>
                <a:r>
                  <a:rPr kumimoji="1" lang="ja-JP" altLang="en-US" sz="2300">
                    <a:latin typeface="Arial" panose="020B0604020202020204" pitchFamily="34" charset="0"/>
                    <a:cs typeface="Arial" panose="020B0604020202020204" pitchFamily="34" charset="0"/>
                  </a:rPr>
                  <a:t>・</a:t>
                </a:r>
                <a:r>
                  <a:rPr kumimoji="1" lang="en-US" altLang="ja-JP" sz="2300" dirty="0">
                    <a:latin typeface="Arial" panose="020B0604020202020204" pitchFamily="34" charset="0"/>
                    <a:cs typeface="Arial" panose="020B0604020202020204" pitchFamily="34" charset="0"/>
                  </a:rPr>
                  <a:t>If the magnetic field for radio and X-ray emissions </a:t>
                </a:r>
                <a:r>
                  <a:rPr lang="en-US" altLang="ja-JP" sz="2300" dirty="0">
                    <a:latin typeface="Arial" panose="020B0604020202020204" pitchFamily="34" charset="0"/>
                    <a:cs typeface="Arial" panose="020B0604020202020204" pitchFamily="34" charset="0"/>
                  </a:rPr>
                  <a:t>are the</a:t>
                </a:r>
                <a:r>
                  <a:rPr kumimoji="1" lang="en-US" altLang="ja-JP" sz="2300" dirty="0">
                    <a:latin typeface="Arial" panose="020B0604020202020204" pitchFamily="34" charset="0"/>
                    <a:cs typeface="Arial" panose="020B0604020202020204" pitchFamily="34" charset="0"/>
                  </a:rPr>
                  <a:t> same, </a:t>
                </a:r>
                <a14:m>
                  <m:oMath xmlns:m="http://schemas.openxmlformats.org/officeDocument/2006/math">
                    <m:f>
                      <m:fPr>
                        <m:type m:val="lin"/>
                        <m:ctrlPr>
                          <a:rPr lang="en-US" altLang="ja-JP" sz="2300" i="1" smtClean="0">
                            <a:latin typeface="Cambria Math" panose="02040503050406030204" pitchFamily="18" charset="0"/>
                            <a:cs typeface="Arial" panose="020B0604020202020204" pitchFamily="34" charset="0"/>
                          </a:rPr>
                        </m:ctrlPr>
                      </m:fPr>
                      <m:num>
                        <m:sSub>
                          <m:sSubPr>
                            <m:ctrlPr>
                              <a:rPr lang="en-US" altLang="ja-JP" sz="2300" i="1">
                                <a:latin typeface="Cambria Math" panose="02040503050406030204" pitchFamily="18" charset="0"/>
                                <a:cs typeface="Arial" panose="020B0604020202020204" pitchFamily="34" charset="0"/>
                              </a:rPr>
                            </m:ctrlPr>
                          </m:sSubPr>
                          <m:e>
                            <m:r>
                              <a:rPr lang="en-US" altLang="ja-JP" sz="2300" i="1">
                                <a:latin typeface="Cambria Math" panose="02040503050406030204" pitchFamily="18" charset="0"/>
                                <a:cs typeface="Arial" panose="020B0604020202020204" pitchFamily="34" charset="0"/>
                              </a:rPr>
                              <m:t>𝐷</m:t>
                            </m:r>
                          </m:e>
                          <m:sub>
                            <m:r>
                              <m:rPr>
                                <m:sty m:val="p"/>
                              </m:rPr>
                              <a:rPr lang="en-US" altLang="ja-JP" sz="2300">
                                <a:latin typeface="Cambria Math" panose="02040503050406030204" pitchFamily="18" charset="0"/>
                                <a:cs typeface="Arial" panose="020B0604020202020204" pitchFamily="34" charset="0"/>
                              </a:rPr>
                              <m:t>R</m:t>
                            </m:r>
                          </m:sub>
                        </m:sSub>
                      </m:num>
                      <m:den>
                        <m:sSub>
                          <m:sSubPr>
                            <m:ctrlPr>
                              <a:rPr lang="en-US" altLang="ja-JP" sz="2300" i="1">
                                <a:latin typeface="Cambria Math" panose="02040503050406030204" pitchFamily="18" charset="0"/>
                                <a:cs typeface="Arial" panose="020B0604020202020204" pitchFamily="34" charset="0"/>
                              </a:rPr>
                            </m:ctrlPr>
                          </m:sSubPr>
                          <m:e>
                            <m:r>
                              <a:rPr lang="en-US" altLang="ja-JP" sz="2300" i="1">
                                <a:latin typeface="Cambria Math" panose="02040503050406030204" pitchFamily="18" charset="0"/>
                                <a:cs typeface="Arial" panose="020B0604020202020204" pitchFamily="34" charset="0"/>
                              </a:rPr>
                              <m:t>𝐷</m:t>
                            </m:r>
                          </m:e>
                          <m:sub>
                            <m:r>
                              <m:rPr>
                                <m:sty m:val="p"/>
                              </m:rPr>
                              <a:rPr lang="en-US" altLang="ja-JP" sz="2300">
                                <a:latin typeface="Cambria Math" panose="02040503050406030204" pitchFamily="18" charset="0"/>
                                <a:cs typeface="Arial" panose="020B0604020202020204" pitchFamily="34" charset="0"/>
                              </a:rPr>
                              <m:t>X</m:t>
                            </m:r>
                          </m:sub>
                        </m:sSub>
                      </m:den>
                    </m:f>
                    <m:r>
                      <a:rPr lang="en-US" altLang="ja-JP" sz="2300" i="1" dirty="0">
                        <a:latin typeface="Cambria Math" panose="02040503050406030204" pitchFamily="18" charset="0"/>
                        <a:ea typeface="Cambria Math" panose="02040503050406030204" pitchFamily="18" charset="0"/>
                        <a:cs typeface="Arial" panose="020B0604020202020204" pitchFamily="34" charset="0"/>
                      </a:rPr>
                      <m:t>≈</m:t>
                    </m:r>
                    <m:r>
                      <a:rPr kumimoji="1" lang="en-US" altLang="ja-JP" sz="2300" b="0" i="1" smtClean="0">
                        <a:latin typeface="Cambria Math" panose="02040503050406030204" pitchFamily="18" charset="0"/>
                        <a:cs typeface="Arial" panose="020B0604020202020204" pitchFamily="34" charset="0"/>
                      </a:rPr>
                      <m:t>2</m:t>
                    </m:r>
                    <m:r>
                      <a:rPr kumimoji="1" lang="en-US" altLang="ja-JP" sz="23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kumimoji="1" lang="en-US" altLang="ja-JP" sz="2300" b="0" i="1" smtClean="0">
                            <a:latin typeface="Cambria Math" panose="02040503050406030204" pitchFamily="18" charset="0"/>
                            <a:ea typeface="Cambria Math" panose="02040503050406030204" pitchFamily="18" charset="0"/>
                            <a:cs typeface="Arial" panose="020B0604020202020204" pitchFamily="34" charset="0"/>
                          </a:rPr>
                        </m:ctrlPr>
                      </m:sSupPr>
                      <m:e>
                        <m:r>
                          <a:rPr kumimoji="1" lang="en-US" altLang="ja-JP" sz="2300" b="0" i="1" smtClean="0">
                            <a:latin typeface="Cambria Math" panose="02040503050406030204" pitchFamily="18" charset="0"/>
                            <a:ea typeface="Cambria Math" panose="02040503050406030204" pitchFamily="18" charset="0"/>
                            <a:cs typeface="Arial" panose="020B0604020202020204" pitchFamily="34" charset="0"/>
                          </a:rPr>
                          <m:t>10</m:t>
                        </m:r>
                      </m:e>
                      <m:sup>
                        <m:r>
                          <a:rPr kumimoji="1" lang="en-US" altLang="ja-JP" sz="2300" b="0" i="1" smtClean="0">
                            <a:latin typeface="Cambria Math" panose="02040503050406030204" pitchFamily="18" charset="0"/>
                            <a:ea typeface="Cambria Math" panose="02040503050406030204" pitchFamily="18" charset="0"/>
                            <a:cs typeface="Arial" panose="020B0604020202020204" pitchFamily="34" charset="0"/>
                          </a:rPr>
                          <m:t>4</m:t>
                        </m:r>
                      </m:sup>
                    </m:sSup>
                  </m:oMath>
                </a14:m>
                <a:r>
                  <a:rPr kumimoji="1" lang="en-US" altLang="ja-JP" sz="2300" dirty="0">
                    <a:latin typeface="Arial" panose="020B0604020202020204" pitchFamily="34" charset="0"/>
                    <a:cs typeface="Arial" panose="020B0604020202020204" pitchFamily="34" charset="0"/>
                  </a:rPr>
                  <a:t>.</a:t>
                </a:r>
              </a:p>
              <a:p>
                <a:pPr>
                  <a:lnSpc>
                    <a:spcPct val="110000"/>
                  </a:lnSpc>
                </a:pPr>
                <a:r>
                  <a:rPr lang="ja-JP" altLang="en-US" sz="2300">
                    <a:latin typeface="Arial" panose="020B0604020202020204" pitchFamily="34" charset="0"/>
                    <a:cs typeface="Arial" panose="020B0604020202020204" pitchFamily="34" charset="0"/>
                  </a:rPr>
                  <a:t>　</a:t>
                </a:r>
                <a:r>
                  <a:rPr lang="en-US" altLang="ja-JP" sz="2300" dirty="0">
                    <a:latin typeface="Arial" panose="020B0604020202020204" pitchFamily="34" charset="0"/>
                    <a:cs typeface="Arial" panose="020B0604020202020204" pitchFamily="34" charset="0"/>
                  </a:rPr>
                  <a:t>→ Magnetic fields, which contributed to the radio and X-ray emissions, </a:t>
                </a:r>
                <a:r>
                  <a:rPr lang="en-US" altLang="ja-JP" sz="2300" b="1" dirty="0">
                    <a:solidFill>
                      <a:srgbClr val="FF0000"/>
                    </a:solidFill>
                    <a:latin typeface="Arial" panose="020B0604020202020204" pitchFamily="34" charset="0"/>
                    <a:cs typeface="Arial" panose="020B0604020202020204" pitchFamily="34" charset="0"/>
                  </a:rPr>
                  <a:t>can’t be the same</a:t>
                </a:r>
                <a:endParaRPr kumimoji="1" lang="en-US" altLang="ja-JP" sz="2300" b="1" dirty="0">
                  <a:solidFill>
                    <a:srgbClr val="FF0000"/>
                  </a:solidFill>
                  <a:latin typeface="Arial" panose="020B0604020202020204" pitchFamily="34" charset="0"/>
                  <a:cs typeface="Arial" panose="020B0604020202020204" pitchFamily="34" charset="0"/>
                </a:endParaRPr>
              </a:p>
            </p:txBody>
          </p:sp>
        </mc:Choice>
        <mc:Fallback xmlns="">
          <p:sp>
            <p:nvSpPr>
              <p:cNvPr id="17" name="テキスト ボックス 16">
                <a:extLst>
                  <a:ext uri="{FF2B5EF4-FFF2-40B4-BE49-F238E27FC236}">
                    <a16:creationId xmlns:a16="http://schemas.microsoft.com/office/drawing/2014/main" id="{9913EC3D-3A00-FE5E-7B45-CADD9DE78330}"/>
                  </a:ext>
                </a:extLst>
              </p:cNvPr>
              <p:cNvSpPr txBox="1">
                <a:spLocks noRot="1" noChangeAspect="1" noMove="1" noResize="1" noEditPoints="1" noAdjustHandles="1" noChangeArrowheads="1" noChangeShapeType="1" noTextEdit="1"/>
              </p:cNvSpPr>
              <p:nvPr/>
            </p:nvSpPr>
            <p:spPr>
              <a:xfrm>
                <a:off x="47820" y="4455356"/>
                <a:ext cx="12216806" cy="873316"/>
              </a:xfrm>
              <a:prstGeom prst="rect">
                <a:avLst/>
              </a:prstGeom>
              <a:blipFill>
                <a:blip r:embed="rId6"/>
                <a:stretch>
                  <a:fillRect l="-727" t="-60000" b="-5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55C24E56-1232-38BE-BE53-E2BDEDE51434}"/>
                  </a:ext>
                </a:extLst>
              </p:cNvPr>
              <p:cNvSpPr txBox="1"/>
              <p:nvPr/>
            </p:nvSpPr>
            <p:spPr>
              <a:xfrm>
                <a:off x="47820" y="5365948"/>
                <a:ext cx="11304761" cy="1242520"/>
              </a:xfrm>
              <a:prstGeom prst="rect">
                <a:avLst/>
              </a:prstGeom>
              <a:noFill/>
            </p:spPr>
            <p:txBody>
              <a:bodyPr wrap="none" rtlCol="0">
                <a:spAutoFit/>
              </a:bodyPr>
              <a:lstStyle/>
              <a:p>
                <a:pPr>
                  <a:lnSpc>
                    <a:spcPct val="110000"/>
                  </a:lnSpc>
                </a:pPr>
                <a:r>
                  <a:rPr kumimoji="1" lang="ja-JP" altLang="en-US" sz="2300">
                    <a:latin typeface="Arial" panose="020B0604020202020204" pitchFamily="34" charset="0"/>
                    <a:cs typeface="Arial" panose="020B0604020202020204" pitchFamily="34" charset="0"/>
                  </a:rPr>
                  <a:t>・</a:t>
                </a:r>
                <a:r>
                  <a:rPr kumimoji="1" lang="en-US" altLang="ja-JP" sz="2300" dirty="0">
                    <a:latin typeface="Arial" panose="020B0604020202020204" pitchFamily="34" charset="0"/>
                    <a:cs typeface="Arial" panose="020B0604020202020204" pitchFamily="34" charset="0"/>
                  </a:rPr>
                  <a:t>The observed ratio of </a:t>
                </a:r>
                <a14:m>
                  <m:oMath xmlns:m="http://schemas.openxmlformats.org/officeDocument/2006/math">
                    <m:f>
                      <m:fPr>
                        <m:type m:val="lin"/>
                        <m:ctrlPr>
                          <a:rPr kumimoji="1" lang="en-US" altLang="ja-JP" sz="2300" i="1" smtClean="0">
                            <a:latin typeface="Cambria Math" panose="02040503050406030204" pitchFamily="18" charset="0"/>
                            <a:cs typeface="Arial" panose="020B0604020202020204" pitchFamily="34" charset="0"/>
                          </a:rPr>
                        </m:ctrlPr>
                      </m:fPr>
                      <m:num>
                        <m:sSub>
                          <m:sSubPr>
                            <m:ctrlPr>
                              <a:rPr lang="en-US" altLang="ja-JP" sz="2300" i="1">
                                <a:latin typeface="Cambria Math" panose="02040503050406030204" pitchFamily="18" charset="0"/>
                                <a:cs typeface="Arial" panose="020B0604020202020204" pitchFamily="34" charset="0"/>
                              </a:rPr>
                            </m:ctrlPr>
                          </m:sSubPr>
                          <m:e>
                            <m:r>
                              <a:rPr lang="en-US" altLang="ja-JP" sz="2300" b="0" i="1" smtClean="0">
                                <a:latin typeface="Cambria Math" panose="02040503050406030204" pitchFamily="18" charset="0"/>
                                <a:cs typeface="Arial" panose="020B0604020202020204" pitchFamily="34" charset="0"/>
                              </a:rPr>
                              <m:t>3</m:t>
                            </m:r>
                            <m:r>
                              <a:rPr lang="en-US" altLang="ja-JP" sz="2300" b="0" i="1" smtClean="0">
                                <a:latin typeface="Cambria Math" panose="02040503050406030204" pitchFamily="18" charset="0"/>
                                <a:ea typeface="Cambria Math" panose="02040503050406030204" pitchFamily="18" charset="0"/>
                                <a:cs typeface="Arial" panose="020B0604020202020204" pitchFamily="34" charset="0"/>
                              </a:rPr>
                              <m:t>≤</m:t>
                            </m:r>
                            <m:r>
                              <a:rPr lang="en-US" altLang="ja-JP" sz="2300" i="1">
                                <a:latin typeface="Cambria Math" panose="02040503050406030204" pitchFamily="18" charset="0"/>
                                <a:cs typeface="Arial" panose="020B0604020202020204" pitchFamily="34" charset="0"/>
                              </a:rPr>
                              <m:t>𝐷</m:t>
                            </m:r>
                          </m:e>
                          <m:sub>
                            <m:r>
                              <m:rPr>
                                <m:sty m:val="p"/>
                              </m:rPr>
                              <a:rPr lang="en-US" altLang="ja-JP" sz="2300">
                                <a:latin typeface="Cambria Math" panose="02040503050406030204" pitchFamily="18" charset="0"/>
                                <a:cs typeface="Arial" panose="020B0604020202020204" pitchFamily="34" charset="0"/>
                              </a:rPr>
                              <m:t>R</m:t>
                            </m:r>
                          </m:sub>
                        </m:sSub>
                      </m:num>
                      <m:den>
                        <m:sSub>
                          <m:sSubPr>
                            <m:ctrlPr>
                              <a:rPr lang="en-US" altLang="ja-JP" sz="2300" i="1">
                                <a:latin typeface="Cambria Math" panose="02040503050406030204" pitchFamily="18" charset="0"/>
                                <a:cs typeface="Arial" panose="020B0604020202020204" pitchFamily="34" charset="0"/>
                              </a:rPr>
                            </m:ctrlPr>
                          </m:sSubPr>
                          <m:e>
                            <m:r>
                              <a:rPr lang="en-US" altLang="ja-JP" sz="2300" i="1">
                                <a:latin typeface="Cambria Math" panose="02040503050406030204" pitchFamily="18" charset="0"/>
                                <a:cs typeface="Arial" panose="020B0604020202020204" pitchFamily="34" charset="0"/>
                              </a:rPr>
                              <m:t>𝐷</m:t>
                            </m:r>
                          </m:e>
                          <m:sub>
                            <m:r>
                              <m:rPr>
                                <m:sty m:val="p"/>
                              </m:rPr>
                              <a:rPr lang="en-US" altLang="ja-JP" sz="2300">
                                <a:latin typeface="Cambria Math" panose="02040503050406030204" pitchFamily="18" charset="0"/>
                                <a:cs typeface="Arial" panose="020B0604020202020204" pitchFamily="34" charset="0"/>
                              </a:rPr>
                              <m:t>X</m:t>
                            </m:r>
                          </m:sub>
                        </m:sSub>
                        <m:r>
                          <a:rPr lang="en-US" altLang="ja-JP" sz="2300" i="1" smtClean="0">
                            <a:latin typeface="Cambria Math" panose="02040503050406030204" pitchFamily="18" charset="0"/>
                            <a:ea typeface="Cambria Math" panose="02040503050406030204" pitchFamily="18" charset="0"/>
                            <a:cs typeface="Arial" panose="020B0604020202020204" pitchFamily="34" charset="0"/>
                          </a:rPr>
                          <m:t>≤</m:t>
                        </m:r>
                        <m:r>
                          <a:rPr lang="en-US" altLang="ja-JP" sz="2300" b="0" i="1" smtClean="0">
                            <a:latin typeface="Cambria Math" panose="02040503050406030204" pitchFamily="18" charset="0"/>
                            <a:ea typeface="Cambria Math" panose="02040503050406030204" pitchFamily="18" charset="0"/>
                            <a:cs typeface="Arial" panose="020B0604020202020204" pitchFamily="34" charset="0"/>
                          </a:rPr>
                          <m:t>23</m:t>
                        </m:r>
                      </m:den>
                    </m:f>
                  </m:oMath>
                </a14:m>
                <a:r>
                  <a:rPr kumimoji="1" lang="en-US" altLang="ja-JP" sz="2300" dirty="0">
                    <a:latin typeface="Arial" panose="020B0604020202020204" pitchFamily="34" charset="0"/>
                    <a:cs typeface="Arial" panose="020B0604020202020204" pitchFamily="34" charset="0"/>
                  </a:rPr>
                  <a:t>, can be converted to the amplification factor </a:t>
                </a:r>
              </a:p>
              <a:p>
                <a:pPr>
                  <a:lnSpc>
                    <a:spcPct val="110000"/>
                  </a:lnSpc>
                </a:pPr>
                <a:r>
                  <a:rPr lang="ja-JP" altLang="en-US" sz="2300">
                    <a:latin typeface="Arial" panose="020B0604020202020204" pitchFamily="34" charset="0"/>
                    <a:cs typeface="Arial" panose="020B0604020202020204" pitchFamily="34" charset="0"/>
                  </a:rPr>
                  <a:t>　</a:t>
                </a:r>
                <a:r>
                  <a:rPr kumimoji="1" lang="en-US" altLang="ja-JP" sz="2300" dirty="0">
                    <a:latin typeface="Arial" panose="020B0604020202020204" pitchFamily="34" charset="0"/>
                    <a:cs typeface="Arial" panose="020B0604020202020204" pitchFamily="34" charset="0"/>
                  </a:rPr>
                  <a:t>of the magnetic field as </a:t>
                </a:r>
                <a14:m>
                  <m:oMath xmlns:m="http://schemas.openxmlformats.org/officeDocument/2006/math">
                    <m:r>
                      <a:rPr kumimoji="1" lang="en-US" altLang="ja-JP" sz="2300" b="0" i="1" smtClean="0">
                        <a:latin typeface="Cambria Math" panose="02040503050406030204" pitchFamily="18" charset="0"/>
                        <a:cs typeface="Arial" panose="020B0604020202020204" pitchFamily="34" charset="0"/>
                      </a:rPr>
                      <m:t>88</m:t>
                    </m:r>
                    <m:r>
                      <a:rPr lang="en-US" altLang="ja-JP" sz="2300" i="1">
                        <a:latin typeface="Cambria Math" panose="02040503050406030204" pitchFamily="18" charset="0"/>
                        <a:ea typeface="Cambria Math" panose="02040503050406030204" pitchFamily="18" charset="0"/>
                        <a:cs typeface="Arial" panose="020B0604020202020204" pitchFamily="34" charset="0"/>
                      </a:rPr>
                      <m:t>≤</m:t>
                    </m:r>
                    <m:r>
                      <a:rPr lang="en-US" altLang="ja-JP" sz="2300" b="0" i="1" smtClean="0">
                        <a:latin typeface="Cambria Math" panose="02040503050406030204" pitchFamily="18" charset="0"/>
                        <a:ea typeface="Cambria Math" panose="02040503050406030204" pitchFamily="18" charset="0"/>
                        <a:cs typeface="Arial" panose="020B0604020202020204" pitchFamily="34" charset="0"/>
                      </a:rPr>
                      <m:t>𝑎</m:t>
                    </m:r>
                    <m:r>
                      <a:rPr lang="en-US" altLang="ja-JP" sz="2300" b="0" i="1" smtClean="0">
                        <a:latin typeface="Cambria Math" panose="02040503050406030204" pitchFamily="18" charset="0"/>
                        <a:ea typeface="Cambria Math" panose="02040503050406030204" pitchFamily="18" charset="0"/>
                        <a:cs typeface="Arial" panose="020B0604020202020204" pitchFamily="34" charset="0"/>
                      </a:rPr>
                      <m:t>≤348</m:t>
                    </m:r>
                  </m:oMath>
                </a14:m>
                <a:r>
                  <a:rPr kumimoji="1" lang="en-US" altLang="ja-JP" sz="2300" dirty="0">
                    <a:latin typeface="Arial" panose="020B0604020202020204" pitchFamily="34" charset="0"/>
                    <a:cs typeface="Arial" panose="020B0604020202020204" pitchFamily="34" charset="0"/>
                  </a:rPr>
                  <a:t>.</a:t>
                </a:r>
              </a:p>
              <a:p>
                <a:pPr>
                  <a:lnSpc>
                    <a:spcPct val="110000"/>
                  </a:lnSpc>
                </a:pPr>
                <a:r>
                  <a:rPr kumimoji="1" lang="ja-JP" altLang="en-US" sz="2300">
                    <a:latin typeface="Arial" panose="020B0604020202020204" pitchFamily="34" charset="0"/>
                    <a:cs typeface="Arial" panose="020B0604020202020204" pitchFamily="34" charset="0"/>
                  </a:rPr>
                  <a:t>　</a:t>
                </a:r>
                <a:r>
                  <a:rPr kumimoji="1" lang="en-US" altLang="ja-JP" sz="2300" dirty="0">
                    <a:latin typeface="Arial" panose="020B0604020202020204" pitchFamily="34" charset="0"/>
                    <a:cs typeface="Arial" panose="020B0604020202020204" pitchFamily="34" charset="0"/>
                  </a:rPr>
                  <a:t>→ </a:t>
                </a:r>
                <a:r>
                  <a:rPr kumimoji="1" lang="en-US" altLang="ja-JP" sz="2300" b="1" dirty="0">
                    <a:solidFill>
                      <a:srgbClr val="FF0000"/>
                    </a:solidFill>
                    <a:latin typeface="Arial" panose="020B0604020202020204" pitchFamily="34" charset="0"/>
                    <a:cs typeface="Arial" panose="020B0604020202020204" pitchFamily="34" charset="0"/>
                  </a:rPr>
                  <a:t>consistent with the magnetic field amplification in the hot spot (</a:t>
                </a:r>
                <a14:m>
                  <m:oMath xmlns:m="http://schemas.openxmlformats.org/officeDocument/2006/math">
                    <m:r>
                      <a:rPr kumimoji="1" lang="en-US" altLang="ja-JP" sz="2300" b="1" i="1" smtClean="0">
                        <a:solidFill>
                          <a:srgbClr val="FF0000"/>
                        </a:solidFill>
                        <a:latin typeface="Cambria Math" panose="02040503050406030204" pitchFamily="18" charset="0"/>
                        <a:cs typeface="Arial" panose="020B0604020202020204" pitchFamily="34" charset="0"/>
                      </a:rPr>
                      <m:t>𝒂</m:t>
                    </m:r>
                  </m:oMath>
                </a14:m>
                <a:r>
                  <a:rPr kumimoji="1" lang="en-US" altLang="ja-JP" sz="2300" b="1" dirty="0">
                    <a:solidFill>
                      <a:srgbClr val="FF0000"/>
                    </a:solidFill>
                    <a:latin typeface="Arial" panose="020B0604020202020204" pitchFamily="34" charset="0"/>
                    <a:cs typeface="Arial" panose="020B0604020202020204" pitchFamily="34" charset="0"/>
                  </a:rPr>
                  <a:t> ~ 100)</a:t>
                </a:r>
                <a:endParaRPr kumimoji="1" lang="ja-JP" altLang="en-US" sz="2300" b="1">
                  <a:latin typeface="Arial" panose="020B0604020202020204" pitchFamily="34" charset="0"/>
                  <a:cs typeface="Arial" panose="020B0604020202020204" pitchFamily="34" charset="0"/>
                </a:endParaRPr>
              </a:p>
            </p:txBody>
          </p:sp>
        </mc:Choice>
        <mc:Fallback xmlns="">
          <p:sp>
            <p:nvSpPr>
              <p:cNvPr id="18" name="テキスト ボックス 17">
                <a:extLst>
                  <a:ext uri="{FF2B5EF4-FFF2-40B4-BE49-F238E27FC236}">
                    <a16:creationId xmlns:a16="http://schemas.microsoft.com/office/drawing/2014/main" id="{55C24E56-1232-38BE-BE53-E2BDEDE51434}"/>
                  </a:ext>
                </a:extLst>
              </p:cNvPr>
              <p:cNvSpPr txBox="1">
                <a:spLocks noRot="1" noChangeAspect="1" noMove="1" noResize="1" noEditPoints="1" noAdjustHandles="1" noChangeArrowheads="1" noChangeShapeType="1" noTextEdit="1"/>
              </p:cNvSpPr>
              <p:nvPr/>
            </p:nvSpPr>
            <p:spPr>
              <a:xfrm>
                <a:off x="47820" y="5365948"/>
                <a:ext cx="11304761" cy="1242520"/>
              </a:xfrm>
              <a:prstGeom prst="rect">
                <a:avLst/>
              </a:prstGeom>
              <a:blipFill>
                <a:blip r:embed="rId7"/>
                <a:stretch>
                  <a:fillRect l="-786" t="-42424" b="-8081"/>
                </a:stretch>
              </a:blipFill>
            </p:spPr>
            <p:txBody>
              <a:bodyPr/>
              <a:lstStyle/>
              <a:p>
                <a:r>
                  <a:rPr lang="ja-JP" altLang="en-US">
                    <a:noFill/>
                  </a:rPr>
                  <a:t> </a:t>
                </a:r>
              </a:p>
            </p:txBody>
          </p:sp>
        </mc:Fallback>
      </mc:AlternateContent>
      <p:pic>
        <p:nvPicPr>
          <p:cNvPr id="19" name="図 18" descr="ダイアグラム が含まれている画像&#10;&#10;自動的に生成された説明">
            <a:extLst>
              <a:ext uri="{FF2B5EF4-FFF2-40B4-BE49-F238E27FC236}">
                <a16:creationId xmlns:a16="http://schemas.microsoft.com/office/drawing/2014/main" id="{27546B1D-F5E6-FD64-615B-0839BB098684}"/>
              </a:ext>
            </a:extLst>
          </p:cNvPr>
          <p:cNvPicPr>
            <a:picLocks noChangeAspect="1"/>
          </p:cNvPicPr>
          <p:nvPr/>
        </p:nvPicPr>
        <p:blipFill rotWithShape="1">
          <a:blip r:embed="rId8"/>
          <a:srcRect l="1228" t="75041" r="74822" b="529"/>
          <a:stretch/>
        </p:blipFill>
        <p:spPr>
          <a:xfrm>
            <a:off x="3425828" y="1163667"/>
            <a:ext cx="4322079" cy="3158415"/>
          </a:xfrm>
          <a:prstGeom prst="rect">
            <a:avLst/>
          </a:prstGeom>
        </p:spPr>
      </p:pic>
      <mc:AlternateContent xmlns:mc="http://schemas.openxmlformats.org/markup-compatibility/2006" xmlns:p14="http://schemas.microsoft.com/office/powerpoint/2010/main">
        <mc:Choice Requires="p14">
          <p:contentPart p14:bwMode="auto" r:id="rId9">
            <p14:nvContentPartPr>
              <p14:cNvPr id="20" name="インク 19">
                <a:extLst>
                  <a:ext uri="{FF2B5EF4-FFF2-40B4-BE49-F238E27FC236}">
                    <a16:creationId xmlns:a16="http://schemas.microsoft.com/office/drawing/2014/main" id="{DBBA3D0B-6C8D-8904-CA47-E5C3DAE65424}"/>
                  </a:ext>
                </a:extLst>
              </p14:cNvPr>
              <p14:cNvContentPartPr/>
              <p14:nvPr/>
            </p14:nvContentPartPr>
            <p14:xfrm>
              <a:off x="4119403" y="1554763"/>
              <a:ext cx="114480" cy="272520"/>
            </p14:xfrm>
          </p:contentPart>
        </mc:Choice>
        <mc:Fallback xmlns="">
          <p:pic>
            <p:nvPicPr>
              <p:cNvPr id="20" name="インク 19">
                <a:extLst>
                  <a:ext uri="{FF2B5EF4-FFF2-40B4-BE49-F238E27FC236}">
                    <a16:creationId xmlns:a16="http://schemas.microsoft.com/office/drawing/2014/main" id="{DBBA3D0B-6C8D-8904-CA47-E5C3DAE65424}"/>
                  </a:ext>
                </a:extLst>
              </p:cNvPr>
              <p:cNvPicPr/>
              <p:nvPr/>
            </p:nvPicPr>
            <p:blipFill>
              <a:blip r:embed="rId10"/>
              <a:stretch>
                <a:fillRect/>
              </a:stretch>
            </p:blipFill>
            <p:spPr>
              <a:xfrm>
                <a:off x="4056763" y="1492123"/>
                <a:ext cx="240120" cy="398160"/>
              </a:xfrm>
              <a:prstGeom prst="rect">
                <a:avLst/>
              </a:prstGeom>
            </p:spPr>
          </p:pic>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33CED1FB-233E-34EE-3779-93C679770971}"/>
                  </a:ext>
                </a:extLst>
              </p:cNvPr>
              <p:cNvSpPr txBox="1"/>
              <p:nvPr/>
            </p:nvSpPr>
            <p:spPr>
              <a:xfrm>
                <a:off x="6277968" y="2143908"/>
                <a:ext cx="670312" cy="498598"/>
              </a:xfrm>
              <a:prstGeom prst="rect">
                <a:avLst/>
              </a:prstGeom>
              <a:noFill/>
            </p:spPr>
            <p:txBody>
              <a:bodyPr wrap="none" rtlCol="0">
                <a:spAutoFit/>
              </a:bodyPr>
              <a:lstStyle/>
              <a:p>
                <a:pPr algn="l">
                  <a:lnSpc>
                    <a:spcPct val="110000"/>
                  </a:lnSpc>
                </a:pPr>
                <a14:m>
                  <m:oMathPara xmlns:m="http://schemas.openxmlformats.org/officeDocument/2006/math">
                    <m:oMathParaPr>
                      <m:jc m:val="centerGroup"/>
                    </m:oMathParaPr>
                    <m:oMath xmlns:m="http://schemas.openxmlformats.org/officeDocument/2006/math">
                      <m:sSub>
                        <m:sSubPr>
                          <m:ctrlPr>
                            <a:rPr lang="en-US" altLang="ja-JP" sz="2400" b="1" i="1" smtClean="0">
                              <a:solidFill>
                                <a:srgbClr val="43B99B"/>
                              </a:solidFill>
                              <a:latin typeface="Cambria Math" panose="02040503050406030204" pitchFamily="18" charset="0"/>
                              <a:cs typeface="Arial" panose="020B0604020202020204" pitchFamily="34" charset="0"/>
                            </a:rPr>
                          </m:ctrlPr>
                        </m:sSubPr>
                        <m:e>
                          <m:r>
                            <a:rPr lang="en-US" altLang="ja-JP" sz="2400" b="1" i="1">
                              <a:solidFill>
                                <a:srgbClr val="43B99B"/>
                              </a:solidFill>
                              <a:latin typeface="Cambria Math" panose="02040503050406030204" pitchFamily="18" charset="0"/>
                              <a:cs typeface="Arial" panose="020B0604020202020204" pitchFamily="34" charset="0"/>
                            </a:rPr>
                            <m:t>𝑫</m:t>
                          </m:r>
                        </m:e>
                        <m:sub>
                          <m:r>
                            <a:rPr lang="en-US" altLang="ja-JP" sz="2400" b="1" i="1">
                              <a:solidFill>
                                <a:srgbClr val="43B99B"/>
                              </a:solidFill>
                              <a:latin typeface="Cambria Math" panose="02040503050406030204" pitchFamily="18" charset="0"/>
                              <a:cs typeface="Arial" panose="020B0604020202020204" pitchFamily="34" charset="0"/>
                            </a:rPr>
                            <m:t>𝑹</m:t>
                          </m:r>
                        </m:sub>
                      </m:sSub>
                    </m:oMath>
                  </m:oMathPara>
                </a14:m>
                <a:endParaRPr kumimoji="1" lang="ja-JP" altLang="en-US" sz="2400" b="1">
                  <a:latin typeface="Arial" panose="020B0604020202020204" pitchFamily="34" charset="0"/>
                  <a:cs typeface="Arial" panose="020B0604020202020204" pitchFamily="34" charset="0"/>
                </a:endParaRPr>
              </a:p>
            </p:txBody>
          </p:sp>
        </mc:Choice>
        <mc:Fallback xmlns="">
          <p:sp>
            <p:nvSpPr>
              <p:cNvPr id="22" name="テキスト ボックス 21">
                <a:extLst>
                  <a:ext uri="{FF2B5EF4-FFF2-40B4-BE49-F238E27FC236}">
                    <a16:creationId xmlns:a16="http://schemas.microsoft.com/office/drawing/2014/main" id="{33CED1FB-233E-34EE-3779-93C679770971}"/>
                  </a:ext>
                </a:extLst>
              </p:cNvPr>
              <p:cNvSpPr txBox="1">
                <a:spLocks noRot="1" noChangeAspect="1" noMove="1" noResize="1" noEditPoints="1" noAdjustHandles="1" noChangeArrowheads="1" noChangeShapeType="1" noTextEdit="1"/>
              </p:cNvSpPr>
              <p:nvPr/>
            </p:nvSpPr>
            <p:spPr>
              <a:xfrm>
                <a:off x="6277968" y="2143908"/>
                <a:ext cx="670312" cy="498598"/>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04492334-E524-5716-62D2-EE02326FFE18}"/>
                  </a:ext>
                </a:extLst>
              </p:cNvPr>
              <p:cNvSpPr txBox="1"/>
              <p:nvPr/>
            </p:nvSpPr>
            <p:spPr>
              <a:xfrm>
                <a:off x="7054852" y="2584152"/>
                <a:ext cx="668709" cy="498598"/>
              </a:xfrm>
              <a:prstGeom prst="rect">
                <a:avLst/>
              </a:prstGeom>
              <a:noFill/>
            </p:spPr>
            <p:txBody>
              <a:bodyPr wrap="none" rtlCol="0">
                <a:spAutoFit/>
              </a:bodyPr>
              <a:lstStyle/>
              <a:p>
                <a:pPr algn="l">
                  <a:lnSpc>
                    <a:spcPct val="110000"/>
                  </a:lnSpc>
                </a:pPr>
                <a14:m>
                  <m:oMathPara xmlns:m="http://schemas.openxmlformats.org/officeDocument/2006/math">
                    <m:oMathParaPr>
                      <m:jc m:val="centerGroup"/>
                    </m:oMathParaPr>
                    <m:oMath xmlns:m="http://schemas.openxmlformats.org/officeDocument/2006/math">
                      <m:sSub>
                        <m:sSubPr>
                          <m:ctrlPr>
                            <a:rPr lang="en-US" altLang="ja-JP" sz="2400" b="1" i="1" smtClean="0">
                              <a:solidFill>
                                <a:srgbClr val="FF0000"/>
                              </a:solidFill>
                              <a:latin typeface="Cambria Math" panose="02040503050406030204" pitchFamily="18" charset="0"/>
                              <a:cs typeface="Arial" panose="020B0604020202020204" pitchFamily="34" charset="0"/>
                            </a:rPr>
                          </m:ctrlPr>
                        </m:sSubPr>
                        <m:e>
                          <m:r>
                            <a:rPr lang="en-US" altLang="ja-JP" sz="2400" b="1" i="1">
                              <a:solidFill>
                                <a:srgbClr val="FF0000"/>
                              </a:solidFill>
                              <a:latin typeface="Cambria Math" panose="02040503050406030204" pitchFamily="18" charset="0"/>
                              <a:cs typeface="Arial" panose="020B0604020202020204" pitchFamily="34" charset="0"/>
                            </a:rPr>
                            <m:t>𝑫</m:t>
                          </m:r>
                        </m:e>
                        <m:sub>
                          <m:r>
                            <a:rPr lang="en-US" altLang="ja-JP" sz="2400" b="1" i="1">
                              <a:solidFill>
                                <a:srgbClr val="FF0000"/>
                              </a:solidFill>
                              <a:latin typeface="Cambria Math" panose="02040503050406030204" pitchFamily="18" charset="0"/>
                              <a:cs typeface="Arial" panose="020B0604020202020204" pitchFamily="34" charset="0"/>
                            </a:rPr>
                            <m:t>𝑿</m:t>
                          </m:r>
                        </m:sub>
                      </m:sSub>
                    </m:oMath>
                  </m:oMathPara>
                </a14:m>
                <a:endParaRPr kumimoji="1" lang="ja-JP" altLang="en-US" sz="2400" b="1">
                  <a:latin typeface="Arial" panose="020B0604020202020204" pitchFamily="34" charset="0"/>
                  <a:cs typeface="Arial" panose="020B0604020202020204" pitchFamily="34" charset="0"/>
                </a:endParaRPr>
              </a:p>
            </p:txBody>
          </p:sp>
        </mc:Choice>
        <mc:Fallback xmlns="">
          <p:sp>
            <p:nvSpPr>
              <p:cNvPr id="26" name="テキスト ボックス 25">
                <a:extLst>
                  <a:ext uri="{FF2B5EF4-FFF2-40B4-BE49-F238E27FC236}">
                    <a16:creationId xmlns:a16="http://schemas.microsoft.com/office/drawing/2014/main" id="{04492334-E524-5716-62D2-EE02326FFE18}"/>
                  </a:ext>
                </a:extLst>
              </p:cNvPr>
              <p:cNvSpPr txBox="1">
                <a:spLocks noRot="1" noChangeAspect="1" noMove="1" noResize="1" noEditPoints="1" noAdjustHandles="1" noChangeArrowheads="1" noChangeShapeType="1" noTextEdit="1"/>
              </p:cNvSpPr>
              <p:nvPr/>
            </p:nvSpPr>
            <p:spPr>
              <a:xfrm>
                <a:off x="7054852" y="2584152"/>
                <a:ext cx="668709" cy="498598"/>
              </a:xfrm>
              <a:prstGeom prst="rect">
                <a:avLst/>
              </a:prstGeom>
              <a:blipFill>
                <a:blip r:embed="rId12"/>
                <a:stretch>
                  <a:fillRect/>
                </a:stretch>
              </a:blipFill>
            </p:spPr>
            <p:txBody>
              <a:bodyPr/>
              <a:lstStyle/>
              <a:p>
                <a:r>
                  <a:rPr lang="ja-JP" altLang="en-US">
                    <a:noFill/>
                  </a:rPr>
                  <a:t> </a:t>
                </a:r>
              </a:p>
            </p:txBody>
          </p:sp>
        </mc:Fallback>
      </mc:AlternateContent>
      <p:sp>
        <p:nvSpPr>
          <p:cNvPr id="41" name="左右矢印 40">
            <a:extLst>
              <a:ext uri="{FF2B5EF4-FFF2-40B4-BE49-F238E27FC236}">
                <a16:creationId xmlns:a16="http://schemas.microsoft.com/office/drawing/2014/main" id="{9483B00E-039B-AB00-7BEC-0C11F1665C1E}"/>
              </a:ext>
            </a:extLst>
          </p:cNvPr>
          <p:cNvSpPr/>
          <p:nvPr/>
        </p:nvSpPr>
        <p:spPr>
          <a:xfrm>
            <a:off x="6156223" y="2584152"/>
            <a:ext cx="1025525" cy="87527"/>
          </a:xfrm>
          <a:prstGeom prst="leftRightArrow">
            <a:avLst>
              <a:gd name="adj1" fmla="val 50000"/>
              <a:gd name="adj2" fmla="val 74995"/>
            </a:avLst>
          </a:prstGeom>
          <a:solidFill>
            <a:srgbClr val="43B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左右矢印 41">
            <a:extLst>
              <a:ext uri="{FF2B5EF4-FFF2-40B4-BE49-F238E27FC236}">
                <a16:creationId xmlns:a16="http://schemas.microsoft.com/office/drawing/2014/main" id="{D884BE15-E779-903E-AB0B-FB601C1424F2}"/>
              </a:ext>
            </a:extLst>
          </p:cNvPr>
          <p:cNvSpPr/>
          <p:nvPr/>
        </p:nvSpPr>
        <p:spPr>
          <a:xfrm>
            <a:off x="7054853" y="2584152"/>
            <a:ext cx="126895" cy="87527"/>
          </a:xfrm>
          <a:prstGeom prst="leftRightArrow">
            <a:avLst>
              <a:gd name="adj1" fmla="val 50000"/>
              <a:gd name="adj2" fmla="val 24211"/>
            </a:avLst>
          </a:prstGeom>
          <a:solidFill>
            <a:srgbClr val="D108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8679207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lnSpc>
            <a:spcPct val="110000"/>
          </a:lnSpc>
          <a:defRPr kumimoji="1" sz="240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42699</TotalTime>
  <Words>3533</Words>
  <Application>Microsoft Macintosh PowerPoint</Application>
  <PresentationFormat>ワイド画面</PresentationFormat>
  <Paragraphs>229</Paragraphs>
  <Slides>21</Slides>
  <Notes>11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21</vt:i4>
      </vt:variant>
    </vt:vector>
  </HeadingPairs>
  <TitlesOfParts>
    <vt:vector size="27" baseType="lpstr">
      <vt:lpstr>游ゴシック</vt:lpstr>
      <vt:lpstr>游ゴシック Light</vt:lpstr>
      <vt:lpstr>Arial</vt:lpstr>
      <vt:lpstr>Cambria Math</vt:lpstr>
      <vt:lpstr>Helvetica Neue</vt:lpstr>
      <vt:lpstr>Office テーマ</vt:lpstr>
      <vt:lpstr>Observational Evidence for Magnetic Field Amplification in SN 1006</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田尾　萌梨</dc:creator>
  <cp:lastModifiedBy>田尾　萌梨</cp:lastModifiedBy>
  <cp:revision>16</cp:revision>
  <cp:lastPrinted>2024-08-23T07:19:58Z</cp:lastPrinted>
  <dcterms:created xsi:type="dcterms:W3CDTF">2024-07-22T03:22:28Z</dcterms:created>
  <dcterms:modified xsi:type="dcterms:W3CDTF">2024-08-25T11:23:33Z</dcterms:modified>
</cp:coreProperties>
</file>