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68" r:id="rId3"/>
    <p:sldId id="367" r:id="rId4"/>
    <p:sldId id="366" r:id="rId5"/>
    <p:sldId id="369" r:id="rId6"/>
    <p:sldId id="3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7AF35-A7BD-CA4B-92FF-8AF2A7824444}" type="datetime1">
              <a:rPr lang="it-IT" smtClean="0"/>
              <a:t>16/01/2024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FF9-420C-2A43-AD5A-BD684AAC816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0234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C948-8DA5-D146-9FB6-B0266A9BFC06}" type="datetime1">
              <a:rPr lang="it-IT" smtClean="0"/>
              <a:t>16/01/2024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FF9-420C-2A43-AD5A-BD684AAC816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420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D89E-FC95-F045-9E39-B5302202ABC2}" type="datetime1">
              <a:rPr lang="it-IT" smtClean="0"/>
              <a:t>16/01/2024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FF9-420C-2A43-AD5A-BD684AAC816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7045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FB8E-3B1F-8E4F-B9DB-230DD9937B6E}" type="datetime1">
              <a:rPr lang="it-IT" smtClean="0"/>
              <a:t>16/01/2024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46906FF9-420C-2A43-AD5A-BD684AAC8162}" type="slidenum">
              <a:rPr lang="it-IT" smtClean="0"/>
              <a:t>‹#›</a:t>
            </a:fld>
            <a:endParaRPr lang="it-IT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9" name="Titolo 8">
            <a:extLst>
              <a:ext uri="{FF2B5EF4-FFF2-40B4-BE49-F238E27FC236}">
                <a16:creationId xmlns:a16="http://schemas.microsoft.com/office/drawing/2014/main" id="{FEF484C8-FE42-9EDD-BB1A-FCDDA8481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731244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1854B3-CB7D-C6BF-55A1-140180B07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2556771-3ADC-125F-13BE-F66E19C58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2537-83CF-8541-82CE-49F1F05883EE}" type="datetime1">
              <a:rPr lang="it-IT" smtClean="0"/>
              <a:t>16/01/2024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4721AB9-296C-93A5-F00F-32BBB33AD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39E8781-CD7D-DB53-C7E9-2A2934743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FF9-420C-2A43-AD5A-BD684AAC816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703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17F46-1A66-5C41-920A-C694FC797BE7}" type="datetime1">
              <a:rPr lang="it-IT" smtClean="0"/>
              <a:t>16/01/2024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FF9-420C-2A43-AD5A-BD684AAC816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1018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3866-8F9E-F042-B8E0-D84232879B0D}" type="datetime1">
              <a:rPr lang="it-IT" smtClean="0"/>
              <a:t>16/01/2024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FF9-420C-2A43-AD5A-BD684AAC816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3109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C5FCE-268C-8642-9934-C5C4BB737EFF}" type="datetime1">
              <a:rPr lang="it-IT" smtClean="0"/>
              <a:t>16/01/2024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FF9-420C-2A43-AD5A-BD684AAC816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229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9478D-3E16-034C-9BEE-A01A0D8730CB}" type="datetime1">
              <a:rPr lang="it-IT" smtClean="0"/>
              <a:t>16/01/2024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FF9-420C-2A43-AD5A-BD684AAC8162}" type="slidenum">
              <a:rPr lang="it-IT" smtClean="0"/>
              <a:t>‹#›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868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9121-4692-5048-BB06-45B0D6F0B34C}" type="datetime1">
              <a:rPr lang="it-IT" smtClean="0"/>
              <a:t>16/01/2024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FF9-420C-2A43-AD5A-BD684AAC816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2569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7991-3852-7F46-9BEE-11046492D639}" type="datetime1">
              <a:rPr lang="it-IT" smtClean="0"/>
              <a:t>16/01/2024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FF9-420C-2A43-AD5A-BD684AAC816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2265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ED4B4-9412-0A4D-BAC2-C6427778753A}" type="datetime1">
              <a:rPr lang="it-IT" smtClean="0"/>
              <a:t>16/01/2024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FF9-420C-2A43-AD5A-BD684AAC816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788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035B67E-542C-DF4A-A6B4-AA64DB39607B}" type="datetime1">
              <a:rPr lang="it-IT" smtClean="0"/>
              <a:t>16/01/2024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06FF9-420C-2A43-AD5A-BD684AAC816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24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41B5680-CD01-4F46-8D02-0775D12E16E2}" type="datetime1">
              <a:rPr lang="it-IT" smtClean="0"/>
              <a:t>16/01/2024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6906FF9-420C-2A43-AD5A-BD684AAC816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75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giuseppe.silvestri@studenti.unipd.it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D45F527-4A60-2089-C921-E02F188EF2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776" y="897537"/>
            <a:ext cx="10803467" cy="2772100"/>
          </a:xfrm>
        </p:spPr>
        <p:txBody>
          <a:bodyPr>
            <a:normAutofit/>
          </a:bodyPr>
          <a:lstStyle/>
          <a:p>
            <a:r>
              <a:rPr lang="it-IT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it-IT" sz="4400" b="1" dirty="0">
                <a:latin typeface="Arial" panose="020B0604020202020204" pitchFamily="34" charset="0"/>
                <a:cs typeface="Arial" panose="020B0604020202020204" pitchFamily="34" charset="0"/>
              </a:rPr>
              <a:t> work and AGN </a:t>
            </a:r>
            <a:r>
              <a:rPr lang="it-IT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intrests</a:t>
            </a:r>
            <a:r>
              <a:rPr lang="it-IT" sz="4400" b="1" dirty="0">
                <a:latin typeface="Arial" panose="020B0604020202020204" pitchFamily="34" charset="0"/>
                <a:cs typeface="Arial" panose="020B0604020202020204" pitchFamily="34" charset="0"/>
              </a:rPr>
              <a:t> in the LST </a:t>
            </a:r>
            <a:r>
              <a:rPr lang="it-IT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comunity</a:t>
            </a:r>
            <a:endParaRPr lang="it-IT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CB0204A8-D201-9780-5BCD-AD7978E1F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8784" y="3908744"/>
            <a:ext cx="9920197" cy="1943416"/>
          </a:xfrm>
        </p:spPr>
        <p:txBody>
          <a:bodyPr>
            <a:normAutofit/>
          </a:bodyPr>
          <a:lstStyle/>
          <a:p>
            <a:r>
              <a:rPr lang="it-IT" sz="3600" b="1" dirty="0"/>
              <a:t>Giuseppe Silvestri</a:t>
            </a:r>
            <a:r>
              <a:rPr lang="it-IT" sz="2200" b="1" dirty="0"/>
              <a:t> </a:t>
            </a:r>
            <a:endParaRPr lang="it-IT" sz="2200" dirty="0"/>
          </a:p>
          <a:p>
            <a:endParaRPr lang="it-IT" sz="3600" dirty="0"/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0232EEE4-CEAF-21F5-42B4-061B47611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9890" y="6432660"/>
            <a:ext cx="365760" cy="36576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906FF9-420C-2A43-AD5A-BD684AAC8162}" type="slidenum">
              <a:rPr kumimoji="0" lang="it-IT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C966FC3F-EC50-5B56-CF8F-D21EB64AEECB}"/>
                  </a:ext>
                </a:extLst>
              </p:cNvPr>
              <p:cNvSpPr txBox="1"/>
              <p:nvPr/>
            </p:nvSpPr>
            <p:spPr>
              <a:xfrm>
                <a:off x="1333017" y="6092320"/>
                <a:ext cx="95259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0" lang="it-IT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it-IT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e>
                      <m:sup>
                        <m:r>
                          <a:rPr kumimoji="0" lang="it-IT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𝑠𝑡</m:t>
                        </m:r>
                      </m:sup>
                    </m:sSup>
                  </m:oMath>
                </a14:m>
                <a:r>
                  <a:rPr kumimoji="0" lang="it-IT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</a:t>
                </a:r>
                <a:r>
                  <a:rPr kumimoji="0" lang="it-IT" sz="2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VHEgam</a:t>
                </a:r>
                <a:r>
                  <a:rPr kumimoji="0" lang="it-IT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meeting, 16/01/2024</a:t>
                </a:r>
              </a:p>
            </p:txBody>
          </p:sp>
        </mc:Choice>
        <mc:Fallback xmlns=""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C966FC3F-EC50-5B56-CF8F-D21EB64AEE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017" y="6092320"/>
                <a:ext cx="9525965" cy="523220"/>
              </a:xfrm>
              <a:prstGeom prst="rect">
                <a:avLst/>
              </a:prstGeom>
              <a:blipFill>
                <a:blip r:embed="rId2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magine 2">
            <a:extLst>
              <a:ext uri="{FF2B5EF4-FFF2-40B4-BE49-F238E27FC236}">
                <a16:creationId xmlns:a16="http://schemas.microsoft.com/office/drawing/2014/main" id="{1A739691-B38D-E165-DEED-1123800BDF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9007" y="4578143"/>
            <a:ext cx="1205642" cy="1213337"/>
          </a:xfrm>
          <a:prstGeom prst="rect">
            <a:avLst/>
          </a:prstGeom>
        </p:spPr>
      </p:pic>
      <p:pic>
        <p:nvPicPr>
          <p:cNvPr id="6" name="Picture 5" descr="L'INFN CAMBIA LOGO">
            <a:extLst>
              <a:ext uri="{FF2B5EF4-FFF2-40B4-BE49-F238E27FC236}">
                <a16:creationId xmlns:a16="http://schemas.microsoft.com/office/drawing/2014/main" id="{E71896D9-ADE3-095A-1833-F5613EECC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185" y="4699502"/>
            <a:ext cx="1967713" cy="109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12AC25-FE21-38A7-C927-C23BD5F50CD8}"/>
              </a:ext>
            </a:extLst>
          </p:cNvPr>
          <p:cNvSpPr txBox="1"/>
          <p:nvPr/>
        </p:nvSpPr>
        <p:spPr>
          <a:xfrm>
            <a:off x="3986114" y="5184811"/>
            <a:ext cx="42197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hlinkClick r:id="rId5"/>
              </a:rPr>
              <a:t>giuseppe.silvestri@studenti.unipd.it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6004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9A3CDF-77FA-4756-2AC3-F257E9BB1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643" y="108165"/>
            <a:ext cx="11678855" cy="1188720"/>
          </a:xfrm>
        </p:spPr>
        <p:txBody>
          <a:bodyPr/>
          <a:lstStyle/>
          <a:p>
            <a:r>
              <a:rPr lang="it-IT" cap="none" dirty="0">
                <a:solidFill>
                  <a:srgbClr val="C00000"/>
                </a:solidFill>
              </a:rPr>
              <a:t>About me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3784CCE-55CF-ACB9-8265-BC84D79BD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572" y="1545620"/>
            <a:ext cx="11678855" cy="1082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800" dirty="0"/>
          </a:p>
          <a:p>
            <a:pPr algn="ctr"/>
            <a:endParaRPr lang="it-IT" sz="2800" dirty="0"/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305AF68-15B7-9442-34E2-CDDA683B1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66858" y="6384074"/>
            <a:ext cx="365760" cy="36576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906FF9-420C-2A43-AD5A-BD684AAC8162}" type="slidenum">
              <a:rPr kumimoji="0" lang="it-IT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9" name="Picture 8" descr="A group of people standing in a room&#10;&#10;Description automatically generated">
            <a:extLst>
              <a:ext uri="{FF2B5EF4-FFF2-40B4-BE49-F238E27FC236}">
                <a16:creationId xmlns:a16="http://schemas.microsoft.com/office/drawing/2014/main" id="{E715CC01-AF59-8C60-41D4-4F4D129C80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852" y="1437454"/>
            <a:ext cx="3984285" cy="531238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A4701CD-429E-998D-CC1F-00BEA241F4CC}"/>
              </a:ext>
            </a:extLst>
          </p:cNvPr>
          <p:cNvSpPr txBox="1"/>
          <p:nvPr/>
        </p:nvSpPr>
        <p:spPr>
          <a:xfrm>
            <a:off x="254642" y="1545620"/>
            <a:ext cx="664067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/>
              <a:t>Born in Palermo in 1999.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/>
              <a:t>Bachelor in </a:t>
            </a:r>
            <a:r>
              <a:rPr lang="it-IT" sz="2200" dirty="0" err="1"/>
              <a:t>Physics</a:t>
            </a:r>
            <a:r>
              <a:rPr lang="it-IT" sz="2200" dirty="0"/>
              <a:t> and master degree in </a:t>
            </a:r>
            <a:r>
              <a:rPr lang="it-IT" sz="2200" dirty="0" err="1"/>
              <a:t>Astrophysics</a:t>
            </a:r>
            <a:r>
              <a:rPr lang="it-IT" sz="2200" dirty="0"/>
              <a:t> </a:t>
            </a:r>
            <a:r>
              <a:rPr lang="it-IT" sz="2200" dirty="0" err="1"/>
              <a:t>done</a:t>
            </a:r>
            <a:r>
              <a:rPr lang="it-IT" sz="2200" dirty="0"/>
              <a:t> </a:t>
            </a:r>
            <a:r>
              <a:rPr lang="it-IT" sz="2200" dirty="0" err="1"/>
              <a:t>at</a:t>
            </a:r>
            <a:r>
              <a:rPr lang="it-IT" sz="2200" dirty="0"/>
              <a:t> the University of Padova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/>
              <a:t>Master degree </a:t>
            </a:r>
            <a:r>
              <a:rPr lang="it-IT" sz="2200" dirty="0" err="1"/>
              <a:t>thesis</a:t>
            </a:r>
            <a:r>
              <a:rPr lang="it-IT" sz="2200" dirty="0"/>
              <a:t>: «</a:t>
            </a:r>
            <a:r>
              <a:rPr lang="it-IT" sz="2200" dirty="0" err="1"/>
              <a:t>Modeling</a:t>
            </a:r>
            <a:r>
              <a:rPr lang="it-IT" sz="2200" dirty="0"/>
              <a:t> of the </a:t>
            </a:r>
            <a:r>
              <a:rPr lang="it-IT" sz="2200" dirty="0" err="1"/>
              <a:t>broad</a:t>
            </a:r>
            <a:r>
              <a:rPr lang="it-IT" sz="2200" dirty="0"/>
              <a:t> band </a:t>
            </a:r>
            <a:r>
              <a:rPr lang="it-IT" sz="2200" dirty="0" err="1"/>
              <a:t>emission</a:t>
            </a:r>
            <a:r>
              <a:rPr lang="it-IT" sz="2200" dirty="0"/>
              <a:t> of the AGN PG 1553+113» supervisor Elisa Prandini, </a:t>
            </a:r>
            <a:r>
              <a:rPr lang="it-IT" sz="2200" dirty="0" err="1"/>
              <a:t>cosupervisors</a:t>
            </a:r>
            <a:r>
              <a:rPr lang="it-IT" sz="2200" dirty="0"/>
              <a:t>: Davide Miceli, Axel </a:t>
            </a:r>
            <a:r>
              <a:rPr lang="it-IT" sz="2200" dirty="0" err="1"/>
              <a:t>Arbet</a:t>
            </a:r>
            <a:r>
              <a:rPr lang="it-IT" sz="2200" dirty="0"/>
              <a:t> Engels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/>
              <a:t>PhD </a:t>
            </a:r>
            <a:r>
              <a:rPr lang="it-IT" sz="2200" dirty="0" err="1"/>
              <a:t>cycle</a:t>
            </a:r>
            <a:r>
              <a:rPr lang="it-IT" sz="2200" dirty="0"/>
              <a:t>: XXXIX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/>
              <a:t>PhD Thesis </a:t>
            </a:r>
            <a:r>
              <a:rPr lang="it-IT" sz="2200" dirty="0" err="1"/>
              <a:t>title</a:t>
            </a:r>
            <a:r>
              <a:rPr lang="it-IT" sz="2200" dirty="0"/>
              <a:t>: «</a:t>
            </a:r>
            <a:r>
              <a:rPr lang="en-GB" sz="2200" dirty="0"/>
              <a:t>Testing high energy emission from blazars in a multiwavelength and </a:t>
            </a:r>
            <a:r>
              <a:rPr lang="en-GB" sz="2200" dirty="0" err="1"/>
              <a:t>multimessenger</a:t>
            </a:r>
            <a:r>
              <a:rPr lang="en-GB" sz="2200" dirty="0"/>
              <a:t> context</a:t>
            </a:r>
            <a:r>
              <a:rPr lang="it-IT" sz="22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818086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9A3CDF-77FA-4756-2AC3-F257E9BB1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643" y="108165"/>
            <a:ext cx="11678855" cy="1188720"/>
          </a:xfrm>
        </p:spPr>
        <p:txBody>
          <a:bodyPr/>
          <a:lstStyle/>
          <a:p>
            <a:r>
              <a:rPr lang="it-IT" cap="none" dirty="0" err="1">
                <a:solidFill>
                  <a:srgbClr val="C00000"/>
                </a:solidFill>
              </a:rPr>
              <a:t>Current</a:t>
            </a:r>
            <a:r>
              <a:rPr lang="it-IT" cap="none" dirty="0">
                <a:solidFill>
                  <a:srgbClr val="C00000"/>
                </a:solidFill>
              </a:rPr>
              <a:t> work: IGMF + Machine Learning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3784CCE-55CF-ACB9-8265-BC84D79BD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572" y="1545620"/>
            <a:ext cx="11678855" cy="1082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800" dirty="0"/>
          </a:p>
          <a:p>
            <a:pPr algn="ctr"/>
            <a:endParaRPr lang="it-IT" sz="2800" dirty="0"/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305AF68-15B7-9442-34E2-CDDA683B1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66858" y="6384074"/>
            <a:ext cx="365760" cy="36576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906FF9-420C-2A43-AD5A-BD684AAC8162}" type="slidenum">
              <a:rPr kumimoji="0" lang="it-IT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EBE8C6-A932-0503-3CE9-AA7040F13FCD}"/>
              </a:ext>
            </a:extLst>
          </p:cNvPr>
          <p:cNvSpPr txBox="1"/>
          <p:nvPr/>
        </p:nvSpPr>
        <p:spPr>
          <a:xfrm>
            <a:off x="4823927" y="1959429"/>
            <a:ext cx="64194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Started</a:t>
            </a: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working on IGMF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4CC1B4-96B1-F26E-16FC-FB09E981DC66}"/>
              </a:ext>
            </a:extLst>
          </p:cNvPr>
          <p:cNvSpPr txBox="1"/>
          <p:nvPr/>
        </p:nvSpPr>
        <p:spPr>
          <a:xfrm>
            <a:off x="4796926" y="3992666"/>
            <a:ext cx="5241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/>
              <a:t>Focus on blazar sources like TXS 0210+515</a:t>
            </a:r>
            <a:endParaRPr lang="en-GB" sz="2200" dirty="0"/>
          </a:p>
          <a:p>
            <a:endParaRPr lang="en-GB" sz="2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C97C96-D970-3294-A2F2-32A51A9533FA}"/>
              </a:ext>
            </a:extLst>
          </p:cNvPr>
          <p:cNvSpPr txBox="1"/>
          <p:nvPr/>
        </p:nvSpPr>
        <p:spPr>
          <a:xfrm>
            <a:off x="4823927" y="3005340"/>
            <a:ext cx="59902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err="1"/>
              <a:t>CRPropa</a:t>
            </a:r>
            <a:r>
              <a:rPr lang="it-IT" sz="2200" dirty="0"/>
              <a:t> </a:t>
            </a:r>
            <a:r>
              <a:rPr lang="it-IT" sz="2200" dirty="0" err="1"/>
              <a:t>simulations</a:t>
            </a:r>
            <a:r>
              <a:rPr lang="it-IT" sz="2200" dirty="0"/>
              <a:t> on GRB and Blazars </a:t>
            </a:r>
            <a:endParaRPr lang="en-GB" sz="22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ABA95E6-0026-6F7C-3DF3-AAE4127490D1}"/>
              </a:ext>
            </a:extLst>
          </p:cNvPr>
          <p:cNvSpPr txBox="1"/>
          <p:nvPr/>
        </p:nvSpPr>
        <p:spPr>
          <a:xfrm>
            <a:off x="4796926" y="5247929"/>
            <a:ext cx="73356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/>
              <a:t>Machine Learning </a:t>
            </a:r>
            <a:r>
              <a:rPr lang="it-IT" sz="2200" dirty="0" err="1"/>
              <a:t>is</a:t>
            </a:r>
            <a:r>
              <a:rPr lang="it-IT" sz="2200" dirty="0"/>
              <a:t> an hot </a:t>
            </a:r>
            <a:r>
              <a:rPr lang="it-IT" sz="2200" dirty="0" err="1"/>
              <a:t>topic</a:t>
            </a:r>
            <a:r>
              <a:rPr lang="it-IT" sz="2200" dirty="0"/>
              <a:t> in Padova: </a:t>
            </a:r>
            <a:r>
              <a:rPr lang="it-IT" sz="2200" dirty="0" err="1"/>
              <a:t>several</a:t>
            </a:r>
            <a:r>
              <a:rPr lang="it-IT" sz="2200" dirty="0"/>
              <a:t> postdocs + </a:t>
            </a:r>
            <a:r>
              <a:rPr lang="it-IT" sz="2200" dirty="0" err="1"/>
              <a:t>Elisa’s</a:t>
            </a:r>
            <a:r>
              <a:rPr lang="it-IT" sz="2200" dirty="0"/>
              <a:t> PRIN </a:t>
            </a:r>
            <a:endParaRPr lang="en-GB" sz="2200" dirty="0"/>
          </a:p>
        </p:txBody>
      </p:sp>
      <p:sp>
        <p:nvSpPr>
          <p:cNvPr id="30" name="AutoShape 2" descr="Figure">
            <a:extLst>
              <a:ext uri="{FF2B5EF4-FFF2-40B4-BE49-F238E27FC236}">
                <a16:creationId xmlns:a16="http://schemas.microsoft.com/office/drawing/2014/main" id="{B14A9C07-4EAC-6601-E0DC-D683BD2BBC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AutoShape 4" descr="Figure">
            <a:extLst>
              <a:ext uri="{FF2B5EF4-FFF2-40B4-BE49-F238E27FC236}">
                <a16:creationId xmlns:a16="http://schemas.microsoft.com/office/drawing/2014/main" id="{0127CDAE-DD83-AEDF-6FEC-FAA8B5F239B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4" name="Picture 6" descr="Figure">
            <a:extLst>
              <a:ext uri="{FF2B5EF4-FFF2-40B4-BE49-F238E27FC236}">
                <a16:creationId xmlns:a16="http://schemas.microsoft.com/office/drawing/2014/main" id="{1EF7308D-624B-0ECA-B9B2-265E9042B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11" y="1840074"/>
            <a:ext cx="4500616" cy="4177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DAC81290-233E-B5D0-6505-2F5043DED53E}"/>
              </a:ext>
            </a:extLst>
          </p:cNvPr>
          <p:cNvSpPr txBox="1"/>
          <p:nvPr/>
        </p:nvSpPr>
        <p:spPr>
          <a:xfrm>
            <a:off x="254643" y="6214188"/>
            <a:ext cx="28804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bg1">
                    <a:lumMod val="65000"/>
                  </a:schemeClr>
                </a:solidFill>
              </a:rPr>
              <a:t>From R. Alves Batista 2021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531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9A3CDF-77FA-4756-2AC3-F257E9BB1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643" y="108165"/>
            <a:ext cx="11678855" cy="1188720"/>
          </a:xfrm>
        </p:spPr>
        <p:txBody>
          <a:bodyPr/>
          <a:lstStyle/>
          <a:p>
            <a:r>
              <a:rPr lang="it-IT" cap="none" dirty="0" err="1">
                <a:solidFill>
                  <a:srgbClr val="C00000"/>
                </a:solidFill>
              </a:rPr>
              <a:t>Current</a:t>
            </a:r>
            <a:r>
              <a:rPr lang="it-IT" cap="none" dirty="0">
                <a:solidFill>
                  <a:srgbClr val="C00000"/>
                </a:solidFill>
              </a:rPr>
              <a:t> work: PG 1553+113 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3784CCE-55CF-ACB9-8265-BC84D79BD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572" y="1545620"/>
            <a:ext cx="11678855" cy="1082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800" dirty="0"/>
          </a:p>
          <a:p>
            <a:pPr algn="ctr"/>
            <a:endParaRPr lang="it-IT" sz="2800" dirty="0"/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305AF68-15B7-9442-34E2-CDDA683B1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66858" y="6384074"/>
            <a:ext cx="365760" cy="36576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906FF9-420C-2A43-AD5A-BD684AAC8162}" type="slidenum">
              <a:rPr kumimoji="0" lang="it-IT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EBE8C6-A932-0503-3CE9-AA7040F13FCD}"/>
              </a:ext>
            </a:extLst>
          </p:cNvPr>
          <p:cNvSpPr txBox="1"/>
          <p:nvPr/>
        </p:nvSpPr>
        <p:spPr>
          <a:xfrm>
            <a:off x="254644" y="1717462"/>
            <a:ext cx="40840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Continuing</a:t>
            </a: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master </a:t>
            </a:r>
            <a:r>
              <a:rPr kumimoji="0" lang="it-IT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thesis</a:t>
            </a: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project on PG 1553+113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EAD54B5-7072-4A5F-F872-338E464902F0}"/>
              </a:ext>
            </a:extLst>
          </p:cNvPr>
          <p:cNvSpPr txBox="1"/>
          <p:nvPr/>
        </p:nvSpPr>
        <p:spPr>
          <a:xfrm>
            <a:off x="466531" y="2627968"/>
            <a:ext cx="331236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 err="1"/>
              <a:t>Extending</a:t>
            </a:r>
            <a:r>
              <a:rPr lang="it-IT" sz="2200" dirty="0"/>
              <a:t> the </a:t>
            </a:r>
            <a:r>
              <a:rPr lang="it-IT" sz="2200" dirty="0" err="1"/>
              <a:t>analysis</a:t>
            </a:r>
            <a:r>
              <a:rPr lang="it-IT" sz="2200" dirty="0"/>
              <a:t> to </a:t>
            </a:r>
            <a:r>
              <a:rPr lang="it-IT" sz="2200" dirty="0" err="1"/>
              <a:t>other</a:t>
            </a:r>
            <a:r>
              <a:rPr lang="it-IT" sz="2200" dirty="0"/>
              <a:t> </a:t>
            </a:r>
            <a:r>
              <a:rPr lang="it-IT" sz="2200" dirty="0" err="1"/>
              <a:t>periods</a:t>
            </a:r>
            <a:endParaRPr lang="it-IT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 err="1"/>
              <a:t>Including</a:t>
            </a:r>
            <a:r>
              <a:rPr lang="it-IT" sz="2200" dirty="0"/>
              <a:t> new MWL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200" dirty="0"/>
          </a:p>
          <a:p>
            <a:endParaRPr lang="it-IT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 err="1"/>
              <a:t>Applying</a:t>
            </a:r>
            <a:r>
              <a:rPr lang="it-IT" sz="2200" dirty="0"/>
              <a:t> new models </a:t>
            </a:r>
          </a:p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  <a:p>
            <a:endParaRPr lang="en-GB" sz="2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884AE1-7FF2-E8AF-134C-E9B819F4B5B9}"/>
              </a:ext>
            </a:extLst>
          </p:cNvPr>
          <p:cNvSpPr txBox="1"/>
          <p:nvPr/>
        </p:nvSpPr>
        <p:spPr>
          <a:xfrm>
            <a:off x="615820" y="5766319"/>
            <a:ext cx="30137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/>
              <a:t>New </a:t>
            </a:r>
            <a:r>
              <a:rPr lang="it-IT" sz="2200" dirty="0" err="1"/>
              <a:t>students</a:t>
            </a:r>
            <a:r>
              <a:rPr lang="it-IT" sz="2200" dirty="0"/>
              <a:t> coming!!!</a:t>
            </a:r>
            <a:endParaRPr lang="en-GB" sz="2200" dirty="0"/>
          </a:p>
        </p:txBody>
      </p:sp>
      <p:pic>
        <p:nvPicPr>
          <p:cNvPr id="1028" name="Picture 4" descr="Fermi Mission Finds Hints of Gamma-ray Cycle in an Active Galaxy PG 1553+113">
            <a:extLst>
              <a:ext uri="{FF2B5EF4-FFF2-40B4-BE49-F238E27FC236}">
                <a16:creationId xmlns:a16="http://schemas.microsoft.com/office/drawing/2014/main" id="{8474B457-AF59-3F69-B3B6-018299023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025" y="1768481"/>
            <a:ext cx="7400925" cy="45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269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9A3CDF-77FA-4756-2AC3-F257E9BB1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643" y="108165"/>
            <a:ext cx="11678855" cy="1188720"/>
          </a:xfrm>
        </p:spPr>
        <p:txBody>
          <a:bodyPr/>
          <a:lstStyle/>
          <a:p>
            <a:r>
              <a:rPr lang="it-IT" cap="none" dirty="0">
                <a:solidFill>
                  <a:srgbClr val="C00000"/>
                </a:solidFill>
              </a:rPr>
              <a:t>LST EGAL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3784CCE-55CF-ACB9-8265-BC84D79BD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572" y="1545620"/>
            <a:ext cx="11678855" cy="1082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800" dirty="0"/>
          </a:p>
          <a:p>
            <a:pPr algn="ctr"/>
            <a:endParaRPr lang="it-IT" sz="2800" dirty="0"/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305AF68-15B7-9442-34E2-CDDA683B1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66858" y="6384074"/>
            <a:ext cx="365760" cy="36576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906FF9-420C-2A43-AD5A-BD684AAC8162}" type="slidenum">
              <a:rPr kumimoji="0" lang="it-IT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B24700-3787-9495-BB78-7547ECA920EE}"/>
              </a:ext>
            </a:extLst>
          </p:cNvPr>
          <p:cNvSpPr txBox="1"/>
          <p:nvPr/>
        </p:nvSpPr>
        <p:spPr>
          <a:xfrm>
            <a:off x="254643" y="1717462"/>
            <a:ext cx="831357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err="1"/>
              <a:t>Extragalactic</a:t>
            </a:r>
            <a:r>
              <a:rPr lang="it-IT" sz="2200" dirty="0"/>
              <a:t> </a:t>
            </a:r>
            <a:r>
              <a:rPr lang="it-IT" sz="2200" dirty="0" err="1"/>
              <a:t>analysis</a:t>
            </a:r>
            <a:r>
              <a:rPr lang="it-IT" sz="2200" dirty="0"/>
              <a:t> expertise in LST </a:t>
            </a:r>
            <a:r>
              <a:rPr lang="it-IT" sz="2200" dirty="0" err="1"/>
              <a:t>collaboration</a:t>
            </a:r>
            <a:r>
              <a:rPr lang="it-IT" sz="2200" dirty="0"/>
              <a:t>.  </a:t>
            </a:r>
          </a:p>
          <a:p>
            <a:endParaRPr lang="it-IT" sz="2200" dirty="0"/>
          </a:p>
          <a:p>
            <a:r>
              <a:rPr lang="it-IT" sz="2200" dirty="0"/>
              <a:t>Two sources:</a:t>
            </a:r>
          </a:p>
          <a:p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/>
              <a:t>PKS 0735+17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/>
              <a:t>NGC1068</a:t>
            </a:r>
            <a:endParaRPr lang="en-GB" sz="2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9C590F-C68F-B07D-F81F-AEE4AF041EA6}"/>
              </a:ext>
            </a:extLst>
          </p:cNvPr>
          <p:cNvSpPr txBox="1"/>
          <p:nvPr/>
        </p:nvSpPr>
        <p:spPr>
          <a:xfrm>
            <a:off x="252235" y="4709457"/>
            <a:ext cx="67740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err="1"/>
              <a:t>Both</a:t>
            </a:r>
            <a:r>
              <a:rPr lang="it-IT" sz="2200" dirty="0"/>
              <a:t> </a:t>
            </a:r>
            <a:r>
              <a:rPr lang="it-IT" sz="2200" dirty="0" err="1"/>
              <a:t>possible</a:t>
            </a:r>
            <a:r>
              <a:rPr lang="it-IT" sz="2200" dirty="0"/>
              <a:t> </a:t>
            </a:r>
            <a:r>
              <a:rPr lang="it-IT" sz="2200" dirty="0" err="1"/>
              <a:t>candidates</a:t>
            </a:r>
            <a:r>
              <a:rPr lang="it-IT" sz="2200" dirty="0"/>
              <a:t> </a:t>
            </a:r>
            <a:r>
              <a:rPr lang="it-IT" sz="2200" dirty="0" err="1"/>
              <a:t>as</a:t>
            </a:r>
            <a:r>
              <a:rPr lang="it-IT" sz="2200" dirty="0"/>
              <a:t> </a:t>
            </a:r>
            <a:r>
              <a:rPr lang="it-IT" sz="2200" b="1" dirty="0"/>
              <a:t>neutrino</a:t>
            </a:r>
            <a:r>
              <a:rPr lang="it-IT" sz="2200" dirty="0"/>
              <a:t> sources. </a:t>
            </a:r>
            <a:endParaRPr lang="en-GB" sz="2200" dirty="0"/>
          </a:p>
        </p:txBody>
      </p:sp>
      <p:pic>
        <p:nvPicPr>
          <p:cNvPr id="1026" name="Picture 2" descr="Large resolution">
            <a:extLst>
              <a:ext uri="{FF2B5EF4-FFF2-40B4-BE49-F238E27FC236}">
                <a16:creationId xmlns:a16="http://schemas.microsoft.com/office/drawing/2014/main" id="{2C3ED915-F8DE-B636-7342-023653F4D2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535" y="1717462"/>
            <a:ext cx="4990323" cy="405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93C6991-73A8-CAF5-F4A0-C64B93C2333D}"/>
              </a:ext>
            </a:extLst>
          </p:cNvPr>
          <p:cNvSpPr txBox="1"/>
          <p:nvPr/>
        </p:nvSpPr>
        <p:spPr>
          <a:xfrm>
            <a:off x="252235" y="5670126"/>
            <a:ext cx="64219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err="1"/>
              <a:t>Available</a:t>
            </a:r>
            <a:r>
              <a:rPr lang="it-IT" sz="2200" dirty="0"/>
              <a:t> in the future for fast </a:t>
            </a:r>
            <a:r>
              <a:rPr lang="it-IT" sz="2200" dirty="0" err="1"/>
              <a:t>analysis</a:t>
            </a:r>
            <a:endParaRPr lang="en-GB" sz="2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C292ECB-3F6C-2392-9102-999CC904CE5B}"/>
              </a:ext>
            </a:extLst>
          </p:cNvPr>
          <p:cNvSpPr txBox="1"/>
          <p:nvPr/>
        </p:nvSpPr>
        <p:spPr>
          <a:xfrm>
            <a:off x="6941976" y="6101013"/>
            <a:ext cx="3881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0" i="0" dirty="0">
              <a:solidFill>
                <a:srgbClr val="5D5D5D"/>
              </a:solidFill>
              <a:effectLst/>
              <a:latin typeface="Helvetica Neue"/>
            </a:endParaRPr>
          </a:p>
          <a:p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97C5BC3-9220-B1AC-727F-905F43AC4F64}"/>
              </a:ext>
            </a:extLst>
          </p:cNvPr>
          <p:cNvSpPr txBox="1"/>
          <p:nvPr/>
        </p:nvSpPr>
        <p:spPr>
          <a:xfrm>
            <a:off x="6776535" y="5943941"/>
            <a:ext cx="3881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bg1">
                    <a:lumMod val="65000"/>
                  </a:schemeClr>
                </a:solidFill>
              </a:rPr>
              <a:t>From </a:t>
            </a:r>
            <a:r>
              <a:rPr lang="it-IT" sz="1200" dirty="0" err="1">
                <a:solidFill>
                  <a:schemeClr val="bg1">
                    <a:lumMod val="65000"/>
                  </a:schemeClr>
                </a:solidFill>
              </a:rPr>
              <a:t>Acharyya</a:t>
            </a:r>
            <a:r>
              <a:rPr lang="it-IT" sz="1200" dirty="0">
                <a:solidFill>
                  <a:schemeClr val="bg1">
                    <a:lumMod val="65000"/>
                  </a:schemeClr>
                </a:solidFill>
              </a:rPr>
              <a:t> A. et al. 2023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821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E454FB-74DC-B557-98F3-AA00CEED7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7968" y="1878008"/>
            <a:ext cx="9656064" cy="31019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6000" b="1" dirty="0">
                <a:solidFill>
                  <a:srgbClr val="C00000"/>
                </a:solidFill>
              </a:rPr>
              <a:t>THANK YOU </a:t>
            </a:r>
          </a:p>
          <a:p>
            <a:pPr marL="0" indent="0" algn="ctr">
              <a:buNone/>
            </a:pPr>
            <a:r>
              <a:rPr lang="it-IT" sz="6000" b="1" dirty="0">
                <a:solidFill>
                  <a:srgbClr val="C00000"/>
                </a:solidFill>
              </a:rPr>
              <a:t>FOR YOUR ATTENTION</a:t>
            </a:r>
            <a:endParaRPr lang="en-GB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366602"/>
      </p:ext>
    </p:extLst>
  </p:cSld>
  <p:clrMapOvr>
    <a:masterClrMapping/>
  </p:clrMapOvr>
</p:sld>
</file>

<file path=ppt/theme/theme1.xml><?xml version="1.0" encoding="utf-8"?>
<a:theme xmlns:a="http://schemas.openxmlformats.org/drawingml/2006/main" name="Pacco">
  <a:themeElements>
    <a:clrScheme name="Pacco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c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co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sto3" id="{1DB39D90-6A5B-4E4E-B62E-00EBCB78CED6}" vid="{D66F5DE6-CD05-1646-9054-3F22026DB60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7738</TotalTime>
  <Words>218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Cambria Math</vt:lpstr>
      <vt:lpstr>Gill Sans MT</vt:lpstr>
      <vt:lpstr>Helvetica Neue</vt:lpstr>
      <vt:lpstr>MS Shell Dlg 2</vt:lpstr>
      <vt:lpstr>Wingdings 3</vt:lpstr>
      <vt:lpstr>Pacco</vt:lpstr>
      <vt:lpstr>Current work and AGN intrests in the LST comunity</vt:lpstr>
      <vt:lpstr>About me</vt:lpstr>
      <vt:lpstr>Current work: IGMF + Machine Learning</vt:lpstr>
      <vt:lpstr>Current work: PG 1553+113 </vt:lpstr>
      <vt:lpstr>LST EGAL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work and AGN intrests in the LST comunity</dc:title>
  <dc:creator>Giuseppe Silvestri</dc:creator>
  <cp:lastModifiedBy>Giuseppe Silvestri</cp:lastModifiedBy>
  <cp:revision>9</cp:revision>
  <dcterms:created xsi:type="dcterms:W3CDTF">2024-01-10T11:16:02Z</dcterms:created>
  <dcterms:modified xsi:type="dcterms:W3CDTF">2024-01-16T14:05:46Z</dcterms:modified>
</cp:coreProperties>
</file>