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notesSlides/notesSlide1.xml" ContentType="application/vnd.openxmlformats-officedocument.presentationml.notesSlide+xml"/>
  <Override PartName="/ppt/comments/comment4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8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318" r:id="rId16"/>
    <p:sldId id="319" r:id="rId17"/>
    <p:sldId id="271" r:id="rId18"/>
    <p:sldId id="272" r:id="rId19"/>
    <p:sldId id="311" r:id="rId20"/>
    <p:sldId id="273" r:id="rId21"/>
    <p:sldId id="320" r:id="rId22"/>
    <p:sldId id="274" r:id="rId23"/>
    <p:sldId id="257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312" r:id="rId33"/>
    <p:sldId id="313" r:id="rId34"/>
    <p:sldId id="314" r:id="rId35"/>
    <p:sldId id="315" r:id="rId36"/>
    <p:sldId id="316" r:id="rId3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ttore Bronzini" initials="EB" lastIdx="3" clrIdx="0"/>
  <p:cmAuthor id="1" name="Ettore Bronzini - ettore.bronzini@studio.unibo.it" initials="EB" lastIdx="2" clrIdx="1">
    <p:extLst>
      <p:ext uri="{19B8F6BF-5375-455C-9EA6-DF929625EA0E}">
        <p15:presenceInfo xmlns:p15="http://schemas.microsoft.com/office/powerpoint/2012/main" userId="S::ettore.bronzini@studio.unibo.it::76f65ff3-95ad-4aa0-a5bd-3df49f814b2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24"/>
    <p:restoredTop sz="94766"/>
  </p:normalViewPr>
  <p:slideViewPr>
    <p:cSldViewPr snapToGrid="0">
      <p:cViewPr>
        <p:scale>
          <a:sx n="56" d="100"/>
          <a:sy n="56" d="100"/>
        </p:scale>
        <p:origin x="256" y="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1-12T11:43:37.327" idx="1">
    <p:pos x="10" y="10"/>
    <p:text>spingi di più sul fatto che hai messo dei constraints con il radio utili per il SED modeling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3-09-09T19:24:54.950" idx="1">
    <p:pos x="14292" y="4662"/>
    <p:text>MAGIC II (left), MAGIC I (right)
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1-12T11:49:16.087" idx="2">
    <p:pos x="10" y="10"/>
    <p:text>metti jetset by tramacere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3-09-07T15:10:03.362" idx="2">
    <p:pos x="6262" y="346"/>
    <p:text>Limitare l’analisi ad un periodo piccolo può solo incrementare l’errore, visto che la sorgente non è variabile non ha senso</p:text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2047521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 and chopstick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Bowl with salmon cakes, salad and houmo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Bowl of pappardelle pasta with parsley butter, roasted hazelnuts and shaved parmesan chees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 and chopstick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 and shaved parmesan cheese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hyperlink" Target="mailto:ettore.bronzini@inaf.it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8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png"/><Relationship Id="rId11" Type="http://schemas.openxmlformats.org/officeDocument/2006/relationships/image" Target="../media/image21.png"/><Relationship Id="rId5" Type="http://schemas.openxmlformats.org/officeDocument/2006/relationships/image" Target="../media/image4.png"/><Relationship Id="rId15" Type="http://schemas.openxmlformats.org/officeDocument/2006/relationships/image" Target="../media/image19.png"/><Relationship Id="rId10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17.png"/><Relationship Id="rId1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comments" Target="../comments/comment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png"/><Relationship Id="rId11" Type="http://schemas.openxmlformats.org/officeDocument/2006/relationships/image" Target="../media/image34.png"/><Relationship Id="rId5" Type="http://schemas.openxmlformats.org/officeDocument/2006/relationships/image" Target="../media/image4.png"/><Relationship Id="rId10" Type="http://schemas.openxmlformats.org/officeDocument/2006/relationships/image" Target="../media/image41.png"/><Relationship Id="rId4" Type="http://schemas.openxmlformats.org/officeDocument/2006/relationships/image" Target="../media/image3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png"/><Relationship Id="rId11" Type="http://schemas.openxmlformats.org/officeDocument/2006/relationships/image" Target="../media/image34.png"/><Relationship Id="rId5" Type="http://schemas.openxmlformats.org/officeDocument/2006/relationships/image" Target="../media/image4.png"/><Relationship Id="rId10" Type="http://schemas.openxmlformats.org/officeDocument/2006/relationships/image" Target="../media/image41.png"/><Relationship Id="rId4" Type="http://schemas.openxmlformats.org/officeDocument/2006/relationships/image" Target="../media/image3.pn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37.png"/><Relationship Id="rId4" Type="http://schemas.openxmlformats.org/officeDocument/2006/relationships/image" Target="../media/image2.jpeg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jpeg"/><Relationship Id="rId5" Type="http://schemas.openxmlformats.org/officeDocument/2006/relationships/image" Target="../media/image9.jpeg"/><Relationship Id="rId10" Type="http://schemas.openxmlformats.org/officeDocument/2006/relationships/image" Target="../media/image6.jpeg"/><Relationship Id="rId4" Type="http://schemas.openxmlformats.org/officeDocument/2006/relationships/image" Target="../media/image8.jpeg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39.jpe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9.jpe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42.png"/><Relationship Id="rId9" Type="http://schemas.openxmlformats.org/officeDocument/2006/relationships/image" Target="../media/image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6.jpeg"/><Relationship Id="rId3" Type="http://schemas.openxmlformats.org/officeDocument/2006/relationships/image" Target="../media/image70.png"/><Relationship Id="rId7" Type="http://schemas.openxmlformats.org/officeDocument/2006/relationships/image" Target="../media/image46.png"/><Relationship Id="rId12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11" Type="http://schemas.openxmlformats.org/officeDocument/2006/relationships/image" Target="../media/image4.png"/><Relationship Id="rId5" Type="http://schemas.openxmlformats.org/officeDocument/2006/relationships/image" Target="../media/image44.png"/><Relationship Id="rId10" Type="http://schemas.openxmlformats.org/officeDocument/2006/relationships/image" Target="../media/image3.png"/><Relationship Id="rId4" Type="http://schemas.openxmlformats.org/officeDocument/2006/relationships/image" Target="../media/image43.png"/><Relationship Id="rId9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6.jpeg"/><Relationship Id="rId3" Type="http://schemas.openxmlformats.org/officeDocument/2006/relationships/image" Target="../media/image48.png"/><Relationship Id="rId12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9" Type="http://schemas.openxmlformats.org/officeDocument/2006/relationships/image" Target="../media/image2.jpeg"/><Relationship Id="rId14" Type="http://schemas.openxmlformats.org/officeDocument/2006/relationships/comments" Target="../comments/comment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49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49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50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49.png"/><Relationship Id="rId9" Type="http://schemas.openxmlformats.org/officeDocument/2006/relationships/image" Target="../media/image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8.png"/><Relationship Id="rId7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3.png"/><Relationship Id="rId11" Type="http://schemas.openxmlformats.org/officeDocument/2006/relationships/image" Target="../media/image6.jpeg"/><Relationship Id="rId5" Type="http://schemas.openxmlformats.org/officeDocument/2006/relationships/image" Target="../media/image16.png"/><Relationship Id="rId10" Type="http://schemas.openxmlformats.org/officeDocument/2006/relationships/image" Target="../media/image5.png"/><Relationship Id="rId4" Type="http://schemas.openxmlformats.org/officeDocument/2006/relationships/image" Target="../media/image51.png"/><Relationship Id="rId9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7.png"/><Relationship Id="rId7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3.png"/><Relationship Id="rId11" Type="http://schemas.openxmlformats.org/officeDocument/2006/relationships/image" Target="../media/image6.jpeg"/><Relationship Id="rId5" Type="http://schemas.openxmlformats.org/officeDocument/2006/relationships/image" Target="../media/image16.png"/><Relationship Id="rId10" Type="http://schemas.openxmlformats.org/officeDocument/2006/relationships/image" Target="../media/image5.png"/><Relationship Id="rId4" Type="http://schemas.openxmlformats.org/officeDocument/2006/relationships/image" Target="../media/image18.pn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comments" Target="../comments/comment1.xml"/><Relationship Id="rId3" Type="http://schemas.openxmlformats.org/officeDocument/2006/relationships/image" Target="../media/image10.jpeg"/><Relationship Id="rId7" Type="http://schemas.openxmlformats.org/officeDocument/2006/relationships/image" Target="../media/image20.png"/><Relationship Id="rId12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11" Type="http://schemas.openxmlformats.org/officeDocument/2006/relationships/image" Target="../media/image5.png"/><Relationship Id="rId5" Type="http://schemas.openxmlformats.org/officeDocument/2006/relationships/image" Target="../media/image12.png"/><Relationship Id="rId10" Type="http://schemas.openxmlformats.org/officeDocument/2006/relationships/image" Target="../media/image4.png"/><Relationship Id="rId4" Type="http://schemas.openxmlformats.org/officeDocument/2006/relationships/image" Target="../media/image11.jpeg"/><Relationship Id="rId9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7.png"/><Relationship Id="rId7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3.png"/><Relationship Id="rId11" Type="http://schemas.openxmlformats.org/officeDocument/2006/relationships/image" Target="../media/image6.jpeg"/><Relationship Id="rId5" Type="http://schemas.openxmlformats.org/officeDocument/2006/relationships/image" Target="../media/image16.png"/><Relationship Id="rId10" Type="http://schemas.openxmlformats.org/officeDocument/2006/relationships/image" Target="../media/image5.png"/><Relationship Id="rId4" Type="http://schemas.openxmlformats.org/officeDocument/2006/relationships/image" Target="../media/image18.png"/><Relationship Id="rId9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17.png"/><Relationship Id="rId7" Type="http://schemas.openxmlformats.org/officeDocument/2006/relationships/image" Target="../media/image53.png"/><Relationship Id="rId12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4.png"/><Relationship Id="rId11" Type="http://schemas.openxmlformats.org/officeDocument/2006/relationships/image" Target="../media/image5.png"/><Relationship Id="rId5" Type="http://schemas.openxmlformats.org/officeDocument/2006/relationships/image" Target="../media/image16.png"/><Relationship Id="rId10" Type="http://schemas.openxmlformats.org/officeDocument/2006/relationships/image" Target="../media/image4.png"/><Relationship Id="rId4" Type="http://schemas.openxmlformats.org/officeDocument/2006/relationships/image" Target="../media/image18.png"/><Relationship Id="rId9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5.pn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jpeg"/><Relationship Id="rId5" Type="http://schemas.openxmlformats.org/officeDocument/2006/relationships/image" Target="../media/image57.png"/><Relationship Id="rId10" Type="http://schemas.openxmlformats.org/officeDocument/2006/relationships/image" Target="../media/image6.jpeg"/><Relationship Id="rId4" Type="http://schemas.openxmlformats.org/officeDocument/2006/relationships/image" Target="../media/image56.png"/><Relationship Id="rId9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8.jpeg"/><Relationship Id="rId7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1.png"/><Relationship Id="rId11" Type="http://schemas.openxmlformats.org/officeDocument/2006/relationships/image" Target="../media/image6.jpeg"/><Relationship Id="rId10" Type="http://schemas.openxmlformats.org/officeDocument/2006/relationships/image" Target="../media/image5.png"/><Relationship Id="rId4" Type="http://schemas.openxmlformats.org/officeDocument/2006/relationships/image" Target="../media/image59.jpeg"/><Relationship Id="rId9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60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1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62.png"/><Relationship Id="rId9" Type="http://schemas.openxmlformats.org/officeDocument/2006/relationships/image" Target="../media/image6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3.pn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jpeg"/><Relationship Id="rId5" Type="http://schemas.openxmlformats.org/officeDocument/2006/relationships/image" Target="../media/image65.png"/><Relationship Id="rId10" Type="http://schemas.openxmlformats.org/officeDocument/2006/relationships/image" Target="../media/image6.jpeg"/><Relationship Id="rId4" Type="http://schemas.openxmlformats.org/officeDocument/2006/relationships/image" Target="../media/image64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4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10" Type="http://schemas.openxmlformats.org/officeDocument/2006/relationships/comments" Target="../comments/comment2.xml"/><Relationship Id="rId4" Type="http://schemas.openxmlformats.org/officeDocument/2006/relationships/image" Target="../media/image22.png"/><Relationship Id="rId9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4.pn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jpeg"/><Relationship Id="rId5" Type="http://schemas.openxmlformats.org/officeDocument/2006/relationships/image" Target="../media/image22.png"/><Relationship Id="rId10" Type="http://schemas.openxmlformats.org/officeDocument/2006/relationships/image" Target="../media/image6.jpe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5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png"/><Relationship Id="rId11" Type="http://schemas.openxmlformats.org/officeDocument/2006/relationships/image" Target="../media/image19.png"/><Relationship Id="rId5" Type="http://schemas.openxmlformats.org/officeDocument/2006/relationships/image" Target="../media/image4.png"/><Relationship Id="rId10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4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png"/><Relationship Id="rId11" Type="http://schemas.openxmlformats.org/officeDocument/2006/relationships/image" Target="../media/image21.png"/><Relationship Id="rId5" Type="http://schemas.openxmlformats.org/officeDocument/2006/relationships/image" Target="../media/image4.png"/><Relationship Id="rId10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17.png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blazar.jpg" descr="blazar.jpg"/>
          <p:cNvPicPr>
            <a:picLocks noChangeAspect="1"/>
          </p:cNvPicPr>
          <p:nvPr/>
        </p:nvPicPr>
        <p:blipFill>
          <a:blip r:embed="rId2">
            <a:alphaModFix amt="20000"/>
          </a:blip>
          <a:srcRect l="277" r="260"/>
          <a:stretch>
            <a:fillRect/>
          </a:stretch>
        </p:blipFill>
        <p:spPr>
          <a:xfrm>
            <a:off x="-21233" y="-199232"/>
            <a:ext cx="24934620" cy="14114642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Investigating the Quiescent State of…"/>
          <p:cNvSpPr/>
          <p:nvPr/>
        </p:nvSpPr>
        <p:spPr>
          <a:xfrm>
            <a:off x="2013413" y="899476"/>
            <a:ext cx="20357174" cy="3677848"/>
          </a:xfrm>
          <a:prstGeom prst="roundRect">
            <a:avLst>
              <a:gd name="adj" fmla="val 6215"/>
            </a:avLst>
          </a:prstGeom>
          <a:gradFill>
            <a:gsLst>
              <a:gs pos="0">
                <a:schemeClr val="accent5">
                  <a:hueOff val="-82419"/>
                  <a:satOff val="-9513"/>
                  <a:lumOff val="-16343"/>
                </a:schemeClr>
              </a:gs>
              <a:gs pos="100000">
                <a:schemeClr val="accent1">
                  <a:hueOff val="114395"/>
                  <a:lumOff val="-24975"/>
                </a:schemeClr>
              </a:gs>
            </a:gsLst>
            <a:lin ang="5400000"/>
          </a:gra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defTabSz="825500">
              <a:defRPr sz="8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it-IT" dirty="0"/>
              <a:t>A </a:t>
            </a:r>
            <a:r>
              <a:rPr lang="it-IT" dirty="0" err="1"/>
              <a:t>temporal</a:t>
            </a:r>
            <a:r>
              <a:rPr lang="it-IT" dirty="0"/>
              <a:t> </a:t>
            </a:r>
            <a:r>
              <a:rPr lang="it-IT" dirty="0" err="1"/>
              <a:t>resolved</a:t>
            </a:r>
            <a:r>
              <a:rPr lang="it-IT" dirty="0"/>
              <a:t> SED study of the </a:t>
            </a:r>
          </a:p>
          <a:p>
            <a:pPr defTabSz="825500">
              <a:defRPr sz="8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it-IT" dirty="0"/>
              <a:t>TeV radio </a:t>
            </a:r>
            <a:r>
              <a:rPr lang="it-IT" dirty="0" err="1"/>
              <a:t>galaxy</a:t>
            </a:r>
            <a:r>
              <a:rPr lang="it-IT" dirty="0"/>
              <a:t> 3C 264</a:t>
            </a:r>
            <a:endParaRPr dirty="0"/>
          </a:p>
        </p:txBody>
      </p:sp>
      <p:sp>
        <p:nvSpPr>
          <p:cNvPr id="153" name="Ettore Bronzini1,2"/>
          <p:cNvSpPr txBox="1"/>
          <p:nvPr/>
        </p:nvSpPr>
        <p:spPr>
          <a:xfrm>
            <a:off x="8483484" y="5188298"/>
            <a:ext cx="7417033" cy="81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>
              <a:defRPr sz="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Ettore Bronzini</a:t>
            </a:r>
            <a:r>
              <a:rPr baseline="31999"/>
              <a:t>1,2</a:t>
            </a:r>
          </a:p>
        </p:txBody>
      </p:sp>
      <p:sp>
        <p:nvSpPr>
          <p:cNvPr id="154" name="on behalf of the MAGIC collaboration…"/>
          <p:cNvSpPr txBox="1"/>
          <p:nvPr/>
        </p:nvSpPr>
        <p:spPr>
          <a:xfrm>
            <a:off x="6932439" y="5922558"/>
            <a:ext cx="10519123" cy="2095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defTabSz="457200">
              <a:defRPr sz="4000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on behalf of the MAGIC collaboration</a:t>
            </a:r>
          </a:p>
          <a:p>
            <a:pPr defTabSz="457200">
              <a:defRPr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l" defTabSz="457200"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aseline="31999"/>
              <a:t>1</a:t>
            </a:r>
            <a:r>
              <a:t>Department of Physics and Astronomy, University of Bologna</a:t>
            </a:r>
          </a:p>
          <a:p>
            <a:pPr algn="l" defTabSz="457200"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aseline="31999"/>
              <a:t>2</a:t>
            </a:r>
            <a:r>
              <a:t>INAF, Astrophysics and Space Science Observatory Bologna</a:t>
            </a:r>
          </a:p>
        </p:txBody>
      </p:sp>
      <p:sp>
        <p:nvSpPr>
          <p:cNvPr id="155" name="ettore.bronzini@inaf.it"/>
          <p:cNvSpPr txBox="1"/>
          <p:nvPr/>
        </p:nvSpPr>
        <p:spPr>
          <a:xfrm>
            <a:off x="10262871" y="8103944"/>
            <a:ext cx="3858258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3000" u="sng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  <a:hlinkClick r:id="rId3"/>
              </a:defRPr>
            </a:lvl1pPr>
          </a:lstStyle>
          <a:p>
            <a:pPr>
              <a:defRPr u="none"/>
            </a:pPr>
            <a:r>
              <a:rPr u="sng">
                <a:hlinkClick r:id="rId3"/>
              </a:rPr>
              <a:t>ettore.bronzini@inaf.it</a:t>
            </a:r>
          </a:p>
        </p:txBody>
      </p:sp>
      <p:sp>
        <p:nvSpPr>
          <p:cNvPr id="156" name="1st VEGHAM, Bologna…"/>
          <p:cNvSpPr txBox="1"/>
          <p:nvPr/>
        </p:nvSpPr>
        <p:spPr>
          <a:xfrm>
            <a:off x="9617174" y="10052108"/>
            <a:ext cx="5149652" cy="1338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120000"/>
              </a:lnSpc>
              <a:defRPr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</a:t>
            </a:r>
            <a:r>
              <a:rPr baseline="31999"/>
              <a:t>st</a:t>
            </a:r>
            <a:r>
              <a:t> VEGHAM, Bologna</a:t>
            </a:r>
          </a:p>
          <a:p>
            <a:pPr defTabSz="457200">
              <a:lnSpc>
                <a:spcPct val="120000"/>
              </a:lnSpc>
              <a:defRPr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Jan. 16, 2024</a:t>
            </a:r>
          </a:p>
        </p:txBody>
      </p:sp>
      <p:sp>
        <p:nvSpPr>
          <p:cNvPr id="157" name="E. Torresi, P. Grandi, C. Vignali, R. Zanin, G. Migliori, A. Arbet-Engels, B. Boccardi, L. Di Venere, A. Tramacere + other coll."/>
          <p:cNvSpPr txBox="1"/>
          <p:nvPr/>
        </p:nvSpPr>
        <p:spPr>
          <a:xfrm>
            <a:off x="1178451" y="8727481"/>
            <a:ext cx="22027100" cy="1103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E. Torresi, P. Grandi, C. Vignali, R. Zanin, G. Migliori, A. Arbet-Engels, B. Boccardi, L. Di Venere, A. Tramacere + other coll.</a:t>
            </a:r>
          </a:p>
        </p:txBody>
      </p:sp>
      <p:sp>
        <p:nvSpPr>
          <p:cNvPr id="158" name="Image credits: NASA/Goddard Space Flight Center Conceptual Image Lab"/>
          <p:cNvSpPr txBox="1"/>
          <p:nvPr/>
        </p:nvSpPr>
        <p:spPr>
          <a:xfrm>
            <a:off x="17508508" y="13337091"/>
            <a:ext cx="6851194" cy="32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t>Image credits: NASA/Goddard Space Flight Center Conceptual Image Lab</a:t>
            </a:r>
          </a:p>
        </p:txBody>
      </p:sp>
      <p:grpSp>
        <p:nvGrpSpPr>
          <p:cNvPr id="166" name="Group"/>
          <p:cNvGrpSpPr/>
          <p:nvPr/>
        </p:nvGrpSpPr>
        <p:grpSpPr>
          <a:xfrm>
            <a:off x="5113492" y="11369900"/>
            <a:ext cx="14157016" cy="1905001"/>
            <a:chOff x="0" y="0"/>
            <a:chExt cx="14157014" cy="1905000"/>
          </a:xfrm>
        </p:grpSpPr>
        <p:sp>
          <p:nvSpPr>
            <p:cNvPr id="159" name="Rectangle"/>
            <p:cNvSpPr/>
            <p:nvPr/>
          </p:nvSpPr>
          <p:spPr>
            <a:xfrm>
              <a:off x="0" y="0"/>
              <a:ext cx="14157015" cy="1905000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grpSp>
          <p:nvGrpSpPr>
            <p:cNvPr id="165" name="Group"/>
            <p:cNvGrpSpPr/>
            <p:nvPr/>
          </p:nvGrpSpPr>
          <p:grpSpPr>
            <a:xfrm>
              <a:off x="14145" y="0"/>
              <a:ext cx="14137802" cy="1905000"/>
              <a:chOff x="0" y="0"/>
              <a:chExt cx="14137799" cy="1905000"/>
            </a:xfrm>
          </p:grpSpPr>
          <p:pic>
            <p:nvPicPr>
              <p:cNvPr id="160" name="logo_magic.jpg" descr="logo_magic.jp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69883" y="42465"/>
                <a:ext cx="1433305" cy="182007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61" name="logo_unibo.pdf" descr="logo_unibo.pdf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0"/>
                <a:ext cx="1905000" cy="19050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62" name="logo INAF-OAS.pdf" descr="logo INAF-OAS.pdf"/>
              <p:cNvPicPr>
                <a:picLocks noChangeAspect="1"/>
              </p:cNvPicPr>
              <p:nvPr/>
            </p:nvPicPr>
            <p:blipFill>
              <a:blip r:embed="rId6"/>
              <a:srcRect l="891" t="891" r="891" b="891"/>
              <a:stretch>
                <a:fillRect/>
              </a:stretch>
            </p:blipFill>
            <p:spPr>
              <a:xfrm>
                <a:off x="2016777" y="42465"/>
                <a:ext cx="3641324" cy="182022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63" name="logo.png" descr="logo.pn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314964" y="42465"/>
                <a:ext cx="4641176" cy="182007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64" name="fermi_logo.jpg" descr="fermi_logo.jp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067917" y="42465"/>
                <a:ext cx="2069883" cy="182007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blazar.jpg" descr="blazar.jpg"/>
          <p:cNvPicPr>
            <a:picLocks noChangeAspect="1"/>
          </p:cNvPicPr>
          <p:nvPr/>
        </p:nvPicPr>
        <p:blipFill>
          <a:blip r:embed="rId2">
            <a:alphaModFix amt="20000"/>
          </a:blip>
          <a:srcRect l="277" r="260"/>
          <a:stretch>
            <a:fillRect/>
          </a:stretch>
        </p:blipFill>
        <p:spPr>
          <a:xfrm>
            <a:off x="-21233" y="-199232"/>
            <a:ext cx="24934620" cy="141146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2" name="Group"/>
          <p:cNvGrpSpPr/>
          <p:nvPr/>
        </p:nvGrpSpPr>
        <p:grpSpPr>
          <a:xfrm>
            <a:off x="18270596" y="1381394"/>
            <a:ext cx="5937167" cy="5800782"/>
            <a:chOff x="0" y="0"/>
            <a:chExt cx="5937165" cy="5800781"/>
          </a:xfrm>
        </p:grpSpPr>
        <p:sp>
          <p:nvSpPr>
            <p:cNvPr id="358" name="Circle"/>
            <p:cNvSpPr/>
            <p:nvPr/>
          </p:nvSpPr>
          <p:spPr>
            <a:xfrm>
              <a:off x="1399" y="1065508"/>
              <a:ext cx="4733872" cy="473387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59" name="Africa Globe"/>
            <p:cNvSpPr/>
            <p:nvPr/>
          </p:nvSpPr>
          <p:spPr>
            <a:xfrm>
              <a:off x="0" y="1064108"/>
              <a:ext cx="4736673" cy="47366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45" y="0"/>
                    <a:pt x="0" y="4845"/>
                    <a:pt x="0" y="10800"/>
                  </a:cubicBezTo>
                  <a:cubicBezTo>
                    <a:pt x="0" y="16755"/>
                    <a:pt x="4845" y="21600"/>
                    <a:pt x="10800" y="21600"/>
                  </a:cubicBezTo>
                  <a:cubicBezTo>
                    <a:pt x="16755" y="21600"/>
                    <a:pt x="21600" y="16755"/>
                    <a:pt x="21600" y="10800"/>
                  </a:cubicBezTo>
                  <a:cubicBezTo>
                    <a:pt x="21600" y="9408"/>
                    <a:pt x="21326" y="8082"/>
                    <a:pt x="20844" y="6859"/>
                  </a:cubicBezTo>
                  <a:cubicBezTo>
                    <a:pt x="19265" y="2850"/>
                    <a:pt x="15363" y="0"/>
                    <a:pt x="10800" y="0"/>
                  </a:cubicBezTo>
                  <a:close/>
                  <a:moveTo>
                    <a:pt x="10800" y="54"/>
                  </a:moveTo>
                  <a:cubicBezTo>
                    <a:pt x="11360" y="54"/>
                    <a:pt x="11907" y="110"/>
                    <a:pt x="12445" y="194"/>
                  </a:cubicBezTo>
                  <a:lnTo>
                    <a:pt x="12502" y="207"/>
                  </a:lnTo>
                  <a:lnTo>
                    <a:pt x="12552" y="214"/>
                  </a:lnTo>
                  <a:lnTo>
                    <a:pt x="12687" y="237"/>
                  </a:lnTo>
                  <a:lnTo>
                    <a:pt x="12773" y="251"/>
                  </a:lnTo>
                  <a:lnTo>
                    <a:pt x="12852" y="261"/>
                  </a:lnTo>
                  <a:lnTo>
                    <a:pt x="12849" y="256"/>
                  </a:lnTo>
                  <a:lnTo>
                    <a:pt x="12741" y="236"/>
                  </a:lnTo>
                  <a:cubicBezTo>
                    <a:pt x="12757" y="239"/>
                    <a:pt x="12774" y="239"/>
                    <a:pt x="12790" y="242"/>
                  </a:cubicBezTo>
                  <a:lnTo>
                    <a:pt x="12796" y="244"/>
                  </a:lnTo>
                  <a:lnTo>
                    <a:pt x="12849" y="256"/>
                  </a:lnTo>
                  <a:lnTo>
                    <a:pt x="13017" y="293"/>
                  </a:lnTo>
                  <a:lnTo>
                    <a:pt x="12993" y="281"/>
                  </a:lnTo>
                  <a:cubicBezTo>
                    <a:pt x="13089" y="301"/>
                    <a:pt x="13181" y="331"/>
                    <a:pt x="13276" y="353"/>
                  </a:cubicBezTo>
                  <a:lnTo>
                    <a:pt x="13278" y="353"/>
                  </a:lnTo>
                  <a:lnTo>
                    <a:pt x="13343" y="379"/>
                  </a:lnTo>
                  <a:lnTo>
                    <a:pt x="13293" y="369"/>
                  </a:lnTo>
                  <a:lnTo>
                    <a:pt x="13271" y="372"/>
                  </a:lnTo>
                  <a:lnTo>
                    <a:pt x="13313" y="385"/>
                  </a:lnTo>
                  <a:lnTo>
                    <a:pt x="13291" y="391"/>
                  </a:lnTo>
                  <a:lnTo>
                    <a:pt x="13322" y="407"/>
                  </a:lnTo>
                  <a:lnTo>
                    <a:pt x="13207" y="377"/>
                  </a:lnTo>
                  <a:lnTo>
                    <a:pt x="13150" y="369"/>
                  </a:lnTo>
                  <a:lnTo>
                    <a:pt x="13103" y="370"/>
                  </a:lnTo>
                  <a:lnTo>
                    <a:pt x="13101" y="396"/>
                  </a:lnTo>
                  <a:lnTo>
                    <a:pt x="13237" y="431"/>
                  </a:lnTo>
                  <a:lnTo>
                    <a:pt x="13322" y="429"/>
                  </a:lnTo>
                  <a:lnTo>
                    <a:pt x="13370" y="438"/>
                  </a:lnTo>
                  <a:lnTo>
                    <a:pt x="13399" y="448"/>
                  </a:lnTo>
                  <a:lnTo>
                    <a:pt x="13502" y="475"/>
                  </a:lnTo>
                  <a:lnTo>
                    <a:pt x="13471" y="481"/>
                  </a:lnTo>
                  <a:lnTo>
                    <a:pt x="13458" y="481"/>
                  </a:lnTo>
                  <a:lnTo>
                    <a:pt x="13446" y="480"/>
                  </a:lnTo>
                  <a:lnTo>
                    <a:pt x="13448" y="481"/>
                  </a:lnTo>
                  <a:lnTo>
                    <a:pt x="13402" y="480"/>
                  </a:lnTo>
                  <a:lnTo>
                    <a:pt x="13386" y="490"/>
                  </a:lnTo>
                  <a:lnTo>
                    <a:pt x="13550" y="549"/>
                  </a:lnTo>
                  <a:lnTo>
                    <a:pt x="13561" y="552"/>
                  </a:lnTo>
                  <a:lnTo>
                    <a:pt x="13646" y="534"/>
                  </a:lnTo>
                  <a:lnTo>
                    <a:pt x="13749" y="559"/>
                  </a:lnTo>
                  <a:lnTo>
                    <a:pt x="13880" y="613"/>
                  </a:lnTo>
                  <a:lnTo>
                    <a:pt x="13901" y="604"/>
                  </a:lnTo>
                  <a:lnTo>
                    <a:pt x="13965" y="621"/>
                  </a:lnTo>
                  <a:lnTo>
                    <a:pt x="13960" y="603"/>
                  </a:lnTo>
                  <a:lnTo>
                    <a:pt x="14042" y="619"/>
                  </a:lnTo>
                  <a:lnTo>
                    <a:pt x="14000" y="593"/>
                  </a:lnTo>
                  <a:lnTo>
                    <a:pt x="14195" y="655"/>
                  </a:lnTo>
                  <a:lnTo>
                    <a:pt x="14155" y="631"/>
                  </a:lnTo>
                  <a:lnTo>
                    <a:pt x="14040" y="584"/>
                  </a:lnTo>
                  <a:lnTo>
                    <a:pt x="13960" y="559"/>
                  </a:lnTo>
                  <a:lnTo>
                    <a:pt x="13855" y="524"/>
                  </a:lnTo>
                  <a:lnTo>
                    <a:pt x="13786" y="495"/>
                  </a:lnTo>
                  <a:lnTo>
                    <a:pt x="13806" y="495"/>
                  </a:lnTo>
                  <a:lnTo>
                    <a:pt x="13801" y="490"/>
                  </a:lnTo>
                  <a:cubicBezTo>
                    <a:pt x="13818" y="495"/>
                    <a:pt x="13836" y="498"/>
                    <a:pt x="13853" y="503"/>
                  </a:cubicBezTo>
                  <a:lnTo>
                    <a:pt x="13934" y="527"/>
                  </a:lnTo>
                  <a:lnTo>
                    <a:pt x="13936" y="524"/>
                  </a:lnTo>
                  <a:cubicBezTo>
                    <a:pt x="15954" y="1141"/>
                    <a:pt x="17719" y="2338"/>
                    <a:pt x="19041" y="3919"/>
                  </a:cubicBezTo>
                  <a:lnTo>
                    <a:pt x="18937" y="3819"/>
                  </a:lnTo>
                  <a:lnTo>
                    <a:pt x="18876" y="3769"/>
                  </a:lnTo>
                  <a:lnTo>
                    <a:pt x="18929" y="3843"/>
                  </a:lnTo>
                  <a:lnTo>
                    <a:pt x="19026" y="3939"/>
                  </a:lnTo>
                  <a:lnTo>
                    <a:pt x="19068" y="3996"/>
                  </a:lnTo>
                  <a:lnTo>
                    <a:pt x="19132" y="4063"/>
                  </a:lnTo>
                  <a:lnTo>
                    <a:pt x="19078" y="4023"/>
                  </a:lnTo>
                  <a:lnTo>
                    <a:pt x="19004" y="3956"/>
                  </a:lnTo>
                  <a:lnTo>
                    <a:pt x="18934" y="3914"/>
                  </a:lnTo>
                  <a:lnTo>
                    <a:pt x="18952" y="3952"/>
                  </a:lnTo>
                  <a:lnTo>
                    <a:pt x="18947" y="3968"/>
                  </a:lnTo>
                  <a:lnTo>
                    <a:pt x="18964" y="3993"/>
                  </a:lnTo>
                  <a:lnTo>
                    <a:pt x="19035" y="4070"/>
                  </a:lnTo>
                  <a:lnTo>
                    <a:pt x="19051" y="4097"/>
                  </a:lnTo>
                  <a:lnTo>
                    <a:pt x="19073" y="4114"/>
                  </a:lnTo>
                  <a:lnTo>
                    <a:pt x="19131" y="4180"/>
                  </a:lnTo>
                  <a:lnTo>
                    <a:pt x="19141" y="4203"/>
                  </a:lnTo>
                  <a:lnTo>
                    <a:pt x="19144" y="4217"/>
                  </a:lnTo>
                  <a:lnTo>
                    <a:pt x="19163" y="4244"/>
                  </a:lnTo>
                  <a:lnTo>
                    <a:pt x="19144" y="4232"/>
                  </a:lnTo>
                  <a:lnTo>
                    <a:pt x="19119" y="4205"/>
                  </a:lnTo>
                  <a:lnTo>
                    <a:pt x="19126" y="4232"/>
                  </a:lnTo>
                  <a:lnTo>
                    <a:pt x="19196" y="4360"/>
                  </a:lnTo>
                  <a:lnTo>
                    <a:pt x="19240" y="4385"/>
                  </a:lnTo>
                  <a:lnTo>
                    <a:pt x="19336" y="4543"/>
                  </a:lnTo>
                  <a:lnTo>
                    <a:pt x="19422" y="4658"/>
                  </a:lnTo>
                  <a:lnTo>
                    <a:pt x="19474" y="4742"/>
                  </a:lnTo>
                  <a:lnTo>
                    <a:pt x="19432" y="4728"/>
                  </a:lnTo>
                  <a:lnTo>
                    <a:pt x="19358" y="4664"/>
                  </a:lnTo>
                  <a:lnTo>
                    <a:pt x="19301" y="4634"/>
                  </a:lnTo>
                  <a:lnTo>
                    <a:pt x="19227" y="4550"/>
                  </a:lnTo>
                  <a:lnTo>
                    <a:pt x="19105" y="4377"/>
                  </a:lnTo>
                  <a:lnTo>
                    <a:pt x="19045" y="4279"/>
                  </a:lnTo>
                  <a:lnTo>
                    <a:pt x="18949" y="4106"/>
                  </a:lnTo>
                  <a:lnTo>
                    <a:pt x="18920" y="4042"/>
                  </a:lnTo>
                  <a:lnTo>
                    <a:pt x="18917" y="4018"/>
                  </a:lnTo>
                  <a:lnTo>
                    <a:pt x="18900" y="4001"/>
                  </a:lnTo>
                  <a:lnTo>
                    <a:pt x="18848" y="3939"/>
                  </a:lnTo>
                  <a:lnTo>
                    <a:pt x="18801" y="3900"/>
                  </a:lnTo>
                  <a:lnTo>
                    <a:pt x="18757" y="3877"/>
                  </a:lnTo>
                  <a:lnTo>
                    <a:pt x="18706" y="3835"/>
                  </a:lnTo>
                  <a:lnTo>
                    <a:pt x="18679" y="3809"/>
                  </a:lnTo>
                  <a:lnTo>
                    <a:pt x="18632" y="3777"/>
                  </a:lnTo>
                  <a:lnTo>
                    <a:pt x="18550" y="3676"/>
                  </a:lnTo>
                  <a:lnTo>
                    <a:pt x="18496" y="3629"/>
                  </a:lnTo>
                  <a:lnTo>
                    <a:pt x="18437" y="3582"/>
                  </a:lnTo>
                  <a:lnTo>
                    <a:pt x="18429" y="3590"/>
                  </a:lnTo>
                  <a:lnTo>
                    <a:pt x="18382" y="3543"/>
                  </a:lnTo>
                  <a:lnTo>
                    <a:pt x="18235" y="3442"/>
                  </a:lnTo>
                  <a:lnTo>
                    <a:pt x="18264" y="3510"/>
                  </a:lnTo>
                  <a:lnTo>
                    <a:pt x="18232" y="3508"/>
                  </a:lnTo>
                  <a:lnTo>
                    <a:pt x="18095" y="3427"/>
                  </a:lnTo>
                  <a:lnTo>
                    <a:pt x="17991" y="3348"/>
                  </a:lnTo>
                  <a:lnTo>
                    <a:pt x="17781" y="3193"/>
                  </a:lnTo>
                  <a:lnTo>
                    <a:pt x="17563" y="3040"/>
                  </a:lnTo>
                  <a:lnTo>
                    <a:pt x="17461" y="2951"/>
                  </a:lnTo>
                  <a:lnTo>
                    <a:pt x="17195" y="2769"/>
                  </a:lnTo>
                  <a:lnTo>
                    <a:pt x="16968" y="2572"/>
                  </a:lnTo>
                  <a:lnTo>
                    <a:pt x="16809" y="2429"/>
                  </a:lnTo>
                  <a:lnTo>
                    <a:pt x="16636" y="2313"/>
                  </a:lnTo>
                  <a:lnTo>
                    <a:pt x="16527" y="2217"/>
                  </a:lnTo>
                  <a:lnTo>
                    <a:pt x="16452" y="2094"/>
                  </a:lnTo>
                  <a:lnTo>
                    <a:pt x="16498" y="2087"/>
                  </a:lnTo>
                  <a:lnTo>
                    <a:pt x="16597" y="2141"/>
                  </a:lnTo>
                  <a:lnTo>
                    <a:pt x="16612" y="2118"/>
                  </a:lnTo>
                  <a:lnTo>
                    <a:pt x="16547" y="2049"/>
                  </a:lnTo>
                  <a:lnTo>
                    <a:pt x="16596" y="2035"/>
                  </a:lnTo>
                  <a:lnTo>
                    <a:pt x="16096" y="1786"/>
                  </a:lnTo>
                  <a:lnTo>
                    <a:pt x="15670" y="1592"/>
                  </a:lnTo>
                  <a:lnTo>
                    <a:pt x="15466" y="1564"/>
                  </a:lnTo>
                  <a:lnTo>
                    <a:pt x="15323" y="1581"/>
                  </a:lnTo>
                  <a:lnTo>
                    <a:pt x="15188" y="1533"/>
                  </a:lnTo>
                  <a:lnTo>
                    <a:pt x="15118" y="1547"/>
                  </a:lnTo>
                  <a:lnTo>
                    <a:pt x="15214" y="1618"/>
                  </a:lnTo>
                  <a:lnTo>
                    <a:pt x="15106" y="1608"/>
                  </a:lnTo>
                  <a:lnTo>
                    <a:pt x="14932" y="1582"/>
                  </a:lnTo>
                  <a:lnTo>
                    <a:pt x="14911" y="1523"/>
                  </a:lnTo>
                  <a:lnTo>
                    <a:pt x="14552" y="1369"/>
                  </a:lnTo>
                  <a:lnTo>
                    <a:pt x="14348" y="1338"/>
                  </a:lnTo>
                  <a:lnTo>
                    <a:pt x="14433" y="1449"/>
                  </a:lnTo>
                  <a:lnTo>
                    <a:pt x="14140" y="1350"/>
                  </a:lnTo>
                  <a:lnTo>
                    <a:pt x="14012" y="1278"/>
                  </a:lnTo>
                  <a:lnTo>
                    <a:pt x="13921" y="1269"/>
                  </a:lnTo>
                  <a:lnTo>
                    <a:pt x="14123" y="1395"/>
                  </a:lnTo>
                  <a:lnTo>
                    <a:pt x="14335" y="1468"/>
                  </a:lnTo>
                  <a:lnTo>
                    <a:pt x="14567" y="1565"/>
                  </a:lnTo>
                  <a:lnTo>
                    <a:pt x="14833" y="1688"/>
                  </a:lnTo>
                  <a:lnTo>
                    <a:pt x="14968" y="1710"/>
                  </a:lnTo>
                  <a:lnTo>
                    <a:pt x="15025" y="1757"/>
                  </a:lnTo>
                  <a:lnTo>
                    <a:pt x="15153" y="1820"/>
                  </a:lnTo>
                  <a:lnTo>
                    <a:pt x="15347" y="1964"/>
                  </a:lnTo>
                  <a:lnTo>
                    <a:pt x="15555" y="2208"/>
                  </a:lnTo>
                  <a:lnTo>
                    <a:pt x="15680" y="2377"/>
                  </a:lnTo>
                  <a:lnTo>
                    <a:pt x="15722" y="2458"/>
                  </a:lnTo>
                  <a:lnTo>
                    <a:pt x="15506" y="2348"/>
                  </a:lnTo>
                  <a:lnTo>
                    <a:pt x="15375" y="2232"/>
                  </a:lnTo>
                  <a:lnTo>
                    <a:pt x="15229" y="2203"/>
                  </a:lnTo>
                  <a:lnTo>
                    <a:pt x="15082" y="2077"/>
                  </a:lnTo>
                  <a:lnTo>
                    <a:pt x="14887" y="2022"/>
                  </a:lnTo>
                  <a:lnTo>
                    <a:pt x="14877" y="1975"/>
                  </a:lnTo>
                  <a:lnTo>
                    <a:pt x="14757" y="1887"/>
                  </a:lnTo>
                  <a:lnTo>
                    <a:pt x="14680" y="1882"/>
                  </a:lnTo>
                  <a:lnTo>
                    <a:pt x="14522" y="1732"/>
                  </a:lnTo>
                  <a:lnTo>
                    <a:pt x="14586" y="1710"/>
                  </a:lnTo>
                  <a:lnTo>
                    <a:pt x="14547" y="1670"/>
                  </a:lnTo>
                  <a:lnTo>
                    <a:pt x="14357" y="1576"/>
                  </a:lnTo>
                  <a:lnTo>
                    <a:pt x="14264" y="1513"/>
                  </a:lnTo>
                  <a:lnTo>
                    <a:pt x="14180" y="1525"/>
                  </a:lnTo>
                  <a:lnTo>
                    <a:pt x="14066" y="1485"/>
                  </a:lnTo>
                  <a:lnTo>
                    <a:pt x="14067" y="1520"/>
                  </a:lnTo>
                  <a:lnTo>
                    <a:pt x="13795" y="1446"/>
                  </a:lnTo>
                  <a:lnTo>
                    <a:pt x="13744" y="1512"/>
                  </a:lnTo>
                  <a:lnTo>
                    <a:pt x="13675" y="1470"/>
                  </a:lnTo>
                  <a:lnTo>
                    <a:pt x="13508" y="1412"/>
                  </a:lnTo>
                  <a:lnTo>
                    <a:pt x="13330" y="1348"/>
                  </a:lnTo>
                  <a:lnTo>
                    <a:pt x="13251" y="1338"/>
                  </a:lnTo>
                  <a:lnTo>
                    <a:pt x="12975" y="1273"/>
                  </a:lnTo>
                  <a:lnTo>
                    <a:pt x="12842" y="1291"/>
                  </a:lnTo>
                  <a:lnTo>
                    <a:pt x="12805" y="1268"/>
                  </a:lnTo>
                  <a:lnTo>
                    <a:pt x="12786" y="1232"/>
                  </a:lnTo>
                  <a:lnTo>
                    <a:pt x="12803" y="1209"/>
                  </a:lnTo>
                  <a:lnTo>
                    <a:pt x="12791" y="1140"/>
                  </a:lnTo>
                  <a:lnTo>
                    <a:pt x="12820" y="1098"/>
                  </a:lnTo>
                  <a:lnTo>
                    <a:pt x="12729" y="1103"/>
                  </a:lnTo>
                  <a:lnTo>
                    <a:pt x="12604" y="1067"/>
                  </a:lnTo>
                  <a:lnTo>
                    <a:pt x="12470" y="921"/>
                  </a:lnTo>
                  <a:lnTo>
                    <a:pt x="12438" y="911"/>
                  </a:lnTo>
                  <a:lnTo>
                    <a:pt x="12401" y="870"/>
                  </a:lnTo>
                  <a:lnTo>
                    <a:pt x="12421" y="869"/>
                  </a:lnTo>
                  <a:lnTo>
                    <a:pt x="12376" y="820"/>
                  </a:lnTo>
                  <a:lnTo>
                    <a:pt x="12199" y="800"/>
                  </a:lnTo>
                  <a:lnTo>
                    <a:pt x="12285" y="843"/>
                  </a:lnTo>
                  <a:lnTo>
                    <a:pt x="12290" y="887"/>
                  </a:lnTo>
                  <a:lnTo>
                    <a:pt x="12384" y="931"/>
                  </a:lnTo>
                  <a:lnTo>
                    <a:pt x="12386" y="981"/>
                  </a:lnTo>
                  <a:lnTo>
                    <a:pt x="12298" y="956"/>
                  </a:lnTo>
                  <a:lnTo>
                    <a:pt x="12229" y="951"/>
                  </a:lnTo>
                  <a:lnTo>
                    <a:pt x="12111" y="1027"/>
                  </a:lnTo>
                  <a:lnTo>
                    <a:pt x="12199" y="1084"/>
                  </a:lnTo>
                  <a:lnTo>
                    <a:pt x="12147" y="1104"/>
                  </a:lnTo>
                  <a:lnTo>
                    <a:pt x="11931" y="1054"/>
                  </a:lnTo>
                  <a:lnTo>
                    <a:pt x="11894" y="1082"/>
                  </a:lnTo>
                  <a:lnTo>
                    <a:pt x="11961" y="1119"/>
                  </a:lnTo>
                  <a:lnTo>
                    <a:pt x="11972" y="1158"/>
                  </a:lnTo>
                  <a:lnTo>
                    <a:pt x="11898" y="1138"/>
                  </a:lnTo>
                  <a:lnTo>
                    <a:pt x="11785" y="1113"/>
                  </a:lnTo>
                  <a:lnTo>
                    <a:pt x="11722" y="995"/>
                  </a:lnTo>
                  <a:lnTo>
                    <a:pt x="11576" y="939"/>
                  </a:lnTo>
                  <a:lnTo>
                    <a:pt x="11626" y="929"/>
                  </a:lnTo>
                  <a:lnTo>
                    <a:pt x="11985" y="986"/>
                  </a:lnTo>
                  <a:lnTo>
                    <a:pt x="12091" y="966"/>
                  </a:lnTo>
                  <a:lnTo>
                    <a:pt x="12143" y="927"/>
                  </a:lnTo>
                  <a:lnTo>
                    <a:pt x="12103" y="879"/>
                  </a:lnTo>
                  <a:lnTo>
                    <a:pt x="12025" y="845"/>
                  </a:lnTo>
                  <a:lnTo>
                    <a:pt x="11721" y="766"/>
                  </a:lnTo>
                  <a:lnTo>
                    <a:pt x="11532" y="751"/>
                  </a:lnTo>
                  <a:lnTo>
                    <a:pt x="11408" y="710"/>
                  </a:lnTo>
                  <a:lnTo>
                    <a:pt x="11350" y="734"/>
                  </a:lnTo>
                  <a:lnTo>
                    <a:pt x="11265" y="694"/>
                  </a:lnTo>
                  <a:lnTo>
                    <a:pt x="11340" y="677"/>
                  </a:lnTo>
                  <a:lnTo>
                    <a:pt x="11132" y="631"/>
                  </a:lnTo>
                  <a:lnTo>
                    <a:pt x="11026" y="643"/>
                  </a:lnTo>
                  <a:lnTo>
                    <a:pt x="10913" y="640"/>
                  </a:lnTo>
                  <a:lnTo>
                    <a:pt x="10820" y="692"/>
                  </a:lnTo>
                  <a:lnTo>
                    <a:pt x="10716" y="688"/>
                  </a:lnTo>
                  <a:lnTo>
                    <a:pt x="10571" y="717"/>
                  </a:lnTo>
                  <a:lnTo>
                    <a:pt x="10367" y="801"/>
                  </a:lnTo>
                  <a:lnTo>
                    <a:pt x="10233" y="853"/>
                  </a:lnTo>
                  <a:lnTo>
                    <a:pt x="10002" y="997"/>
                  </a:lnTo>
                  <a:lnTo>
                    <a:pt x="9814" y="1106"/>
                  </a:lnTo>
                  <a:lnTo>
                    <a:pt x="9613" y="1192"/>
                  </a:lnTo>
                  <a:lnTo>
                    <a:pt x="9357" y="1264"/>
                  </a:lnTo>
                  <a:lnTo>
                    <a:pt x="9250" y="1320"/>
                  </a:lnTo>
                  <a:lnTo>
                    <a:pt x="9160" y="1532"/>
                  </a:lnTo>
                  <a:lnTo>
                    <a:pt x="9140" y="1636"/>
                  </a:lnTo>
                  <a:lnTo>
                    <a:pt x="9248" y="1687"/>
                  </a:lnTo>
                  <a:lnTo>
                    <a:pt x="9386" y="1663"/>
                  </a:lnTo>
                  <a:lnTo>
                    <a:pt x="9617" y="1550"/>
                  </a:lnTo>
                  <a:lnTo>
                    <a:pt x="9659" y="1609"/>
                  </a:lnTo>
                  <a:lnTo>
                    <a:pt x="9687" y="1751"/>
                  </a:lnTo>
                  <a:lnTo>
                    <a:pt x="9740" y="1867"/>
                  </a:lnTo>
                  <a:lnTo>
                    <a:pt x="9746" y="1966"/>
                  </a:lnTo>
                  <a:lnTo>
                    <a:pt x="9869" y="1961"/>
                  </a:lnTo>
                  <a:lnTo>
                    <a:pt x="9948" y="1877"/>
                  </a:lnTo>
                  <a:lnTo>
                    <a:pt x="10071" y="1887"/>
                  </a:lnTo>
                  <a:lnTo>
                    <a:pt x="10149" y="1791"/>
                  </a:lnTo>
                  <a:lnTo>
                    <a:pt x="10216" y="1623"/>
                  </a:lnTo>
                  <a:lnTo>
                    <a:pt x="10320" y="1599"/>
                  </a:lnTo>
                  <a:lnTo>
                    <a:pt x="10423" y="1493"/>
                  </a:lnTo>
                  <a:lnTo>
                    <a:pt x="10340" y="1441"/>
                  </a:lnTo>
                  <a:lnTo>
                    <a:pt x="10288" y="1377"/>
                  </a:lnTo>
                  <a:lnTo>
                    <a:pt x="10374" y="1252"/>
                  </a:lnTo>
                  <a:lnTo>
                    <a:pt x="10549" y="1178"/>
                  </a:lnTo>
                  <a:lnTo>
                    <a:pt x="10686" y="1113"/>
                  </a:lnTo>
                  <a:lnTo>
                    <a:pt x="10675" y="1064"/>
                  </a:lnTo>
                  <a:lnTo>
                    <a:pt x="10755" y="1008"/>
                  </a:lnTo>
                  <a:lnTo>
                    <a:pt x="10888" y="986"/>
                  </a:lnTo>
                  <a:lnTo>
                    <a:pt x="10997" y="1023"/>
                  </a:lnTo>
                  <a:lnTo>
                    <a:pt x="11009" y="1057"/>
                  </a:lnTo>
                  <a:lnTo>
                    <a:pt x="10957" y="1074"/>
                  </a:lnTo>
                  <a:lnTo>
                    <a:pt x="10771" y="1161"/>
                  </a:lnTo>
                  <a:lnTo>
                    <a:pt x="10694" y="1214"/>
                  </a:lnTo>
                  <a:lnTo>
                    <a:pt x="10650" y="1264"/>
                  </a:lnTo>
                  <a:lnTo>
                    <a:pt x="10689" y="1343"/>
                  </a:lnTo>
                  <a:lnTo>
                    <a:pt x="10664" y="1432"/>
                  </a:lnTo>
                  <a:lnTo>
                    <a:pt x="10753" y="1463"/>
                  </a:lnTo>
                  <a:lnTo>
                    <a:pt x="10807" y="1515"/>
                  </a:lnTo>
                  <a:lnTo>
                    <a:pt x="10960" y="1495"/>
                  </a:lnTo>
                  <a:lnTo>
                    <a:pt x="11122" y="1461"/>
                  </a:lnTo>
                  <a:lnTo>
                    <a:pt x="11288" y="1453"/>
                  </a:lnTo>
                  <a:lnTo>
                    <a:pt x="11394" y="1498"/>
                  </a:lnTo>
                  <a:lnTo>
                    <a:pt x="11295" y="1550"/>
                  </a:lnTo>
                  <a:lnTo>
                    <a:pt x="11197" y="1552"/>
                  </a:lnTo>
                  <a:lnTo>
                    <a:pt x="11091" y="1537"/>
                  </a:lnTo>
                  <a:lnTo>
                    <a:pt x="10972" y="1550"/>
                  </a:lnTo>
                  <a:lnTo>
                    <a:pt x="10850" y="1577"/>
                  </a:lnTo>
                  <a:lnTo>
                    <a:pt x="10861" y="1633"/>
                  </a:lnTo>
                  <a:lnTo>
                    <a:pt x="10923" y="1668"/>
                  </a:lnTo>
                  <a:lnTo>
                    <a:pt x="10960" y="1656"/>
                  </a:lnTo>
                  <a:lnTo>
                    <a:pt x="10950" y="1715"/>
                  </a:lnTo>
                  <a:lnTo>
                    <a:pt x="10933" y="1793"/>
                  </a:lnTo>
                  <a:lnTo>
                    <a:pt x="10850" y="1794"/>
                  </a:lnTo>
                  <a:lnTo>
                    <a:pt x="10771" y="1719"/>
                  </a:lnTo>
                  <a:lnTo>
                    <a:pt x="10674" y="1752"/>
                  </a:lnTo>
                  <a:lnTo>
                    <a:pt x="10622" y="1818"/>
                  </a:lnTo>
                  <a:lnTo>
                    <a:pt x="10613" y="1895"/>
                  </a:lnTo>
                  <a:lnTo>
                    <a:pt x="10632" y="1985"/>
                  </a:lnTo>
                  <a:lnTo>
                    <a:pt x="10482" y="2020"/>
                  </a:lnTo>
                  <a:lnTo>
                    <a:pt x="10453" y="2067"/>
                  </a:lnTo>
                  <a:lnTo>
                    <a:pt x="10347" y="2067"/>
                  </a:lnTo>
                  <a:lnTo>
                    <a:pt x="10342" y="2040"/>
                  </a:lnTo>
                  <a:lnTo>
                    <a:pt x="10236" y="2022"/>
                  </a:lnTo>
                  <a:lnTo>
                    <a:pt x="10095" y="2059"/>
                  </a:lnTo>
                  <a:lnTo>
                    <a:pt x="9915" y="2109"/>
                  </a:lnTo>
                  <a:lnTo>
                    <a:pt x="9832" y="2141"/>
                  </a:lnTo>
                  <a:lnTo>
                    <a:pt x="9788" y="2106"/>
                  </a:lnTo>
                  <a:lnTo>
                    <a:pt x="9677" y="2064"/>
                  </a:lnTo>
                  <a:lnTo>
                    <a:pt x="9608" y="2092"/>
                  </a:lnTo>
                  <a:lnTo>
                    <a:pt x="9492" y="2114"/>
                  </a:lnTo>
                  <a:lnTo>
                    <a:pt x="9506" y="2076"/>
                  </a:lnTo>
                  <a:lnTo>
                    <a:pt x="9405" y="2049"/>
                  </a:lnTo>
                  <a:lnTo>
                    <a:pt x="9416" y="2006"/>
                  </a:lnTo>
                  <a:lnTo>
                    <a:pt x="9405" y="1954"/>
                  </a:lnTo>
                  <a:lnTo>
                    <a:pt x="9504" y="1879"/>
                  </a:lnTo>
                  <a:lnTo>
                    <a:pt x="9531" y="1890"/>
                  </a:lnTo>
                  <a:lnTo>
                    <a:pt x="9570" y="1852"/>
                  </a:lnTo>
                  <a:lnTo>
                    <a:pt x="9519" y="1835"/>
                  </a:lnTo>
                  <a:lnTo>
                    <a:pt x="9516" y="1806"/>
                  </a:lnTo>
                  <a:lnTo>
                    <a:pt x="9558" y="1773"/>
                  </a:lnTo>
                  <a:lnTo>
                    <a:pt x="9578" y="1720"/>
                  </a:lnTo>
                  <a:lnTo>
                    <a:pt x="9489" y="1749"/>
                  </a:lnTo>
                  <a:lnTo>
                    <a:pt x="9443" y="1778"/>
                  </a:lnTo>
                  <a:lnTo>
                    <a:pt x="9354" y="1784"/>
                  </a:lnTo>
                  <a:lnTo>
                    <a:pt x="9314" y="1815"/>
                  </a:lnTo>
                  <a:lnTo>
                    <a:pt x="9287" y="1843"/>
                  </a:lnTo>
                  <a:lnTo>
                    <a:pt x="9248" y="1949"/>
                  </a:lnTo>
                  <a:lnTo>
                    <a:pt x="9268" y="2010"/>
                  </a:lnTo>
                  <a:lnTo>
                    <a:pt x="9251" y="2070"/>
                  </a:lnTo>
                  <a:lnTo>
                    <a:pt x="9261" y="2113"/>
                  </a:lnTo>
                  <a:lnTo>
                    <a:pt x="9171" y="2166"/>
                  </a:lnTo>
                  <a:lnTo>
                    <a:pt x="9159" y="2143"/>
                  </a:lnTo>
                  <a:lnTo>
                    <a:pt x="9066" y="2148"/>
                  </a:lnTo>
                  <a:lnTo>
                    <a:pt x="9038" y="2171"/>
                  </a:lnTo>
                  <a:lnTo>
                    <a:pt x="8948" y="2170"/>
                  </a:lnTo>
                  <a:lnTo>
                    <a:pt x="8783" y="2215"/>
                  </a:lnTo>
                  <a:lnTo>
                    <a:pt x="8617" y="2385"/>
                  </a:lnTo>
                  <a:lnTo>
                    <a:pt x="8546" y="2417"/>
                  </a:lnTo>
                  <a:lnTo>
                    <a:pt x="8448" y="2441"/>
                  </a:lnTo>
                  <a:lnTo>
                    <a:pt x="8341" y="2464"/>
                  </a:lnTo>
                  <a:lnTo>
                    <a:pt x="8263" y="2562"/>
                  </a:lnTo>
                  <a:lnTo>
                    <a:pt x="7959" y="2656"/>
                  </a:lnTo>
                  <a:lnTo>
                    <a:pt x="7879" y="2604"/>
                  </a:lnTo>
                  <a:lnTo>
                    <a:pt x="7848" y="2744"/>
                  </a:lnTo>
                  <a:lnTo>
                    <a:pt x="7674" y="2712"/>
                  </a:lnTo>
                  <a:lnTo>
                    <a:pt x="7518" y="2739"/>
                  </a:lnTo>
                  <a:lnTo>
                    <a:pt x="7481" y="2830"/>
                  </a:lnTo>
                  <a:lnTo>
                    <a:pt x="7630" y="2878"/>
                  </a:lnTo>
                  <a:lnTo>
                    <a:pt x="7684" y="2942"/>
                  </a:lnTo>
                  <a:lnTo>
                    <a:pt x="7747" y="3079"/>
                  </a:lnTo>
                  <a:lnTo>
                    <a:pt x="7614" y="3343"/>
                  </a:lnTo>
                  <a:lnTo>
                    <a:pt x="7518" y="3424"/>
                  </a:lnTo>
                  <a:lnTo>
                    <a:pt x="7321" y="3419"/>
                  </a:lnTo>
                  <a:lnTo>
                    <a:pt x="7216" y="3427"/>
                  </a:lnTo>
                  <a:lnTo>
                    <a:pt x="7098" y="3404"/>
                  </a:lnTo>
                  <a:lnTo>
                    <a:pt x="6937" y="3404"/>
                  </a:lnTo>
                  <a:lnTo>
                    <a:pt x="6806" y="3380"/>
                  </a:lnTo>
                  <a:lnTo>
                    <a:pt x="6592" y="3478"/>
                  </a:lnTo>
                  <a:lnTo>
                    <a:pt x="6610" y="3538"/>
                  </a:lnTo>
                  <a:lnTo>
                    <a:pt x="6556" y="3638"/>
                  </a:lnTo>
                  <a:lnTo>
                    <a:pt x="6540" y="3685"/>
                  </a:lnTo>
                  <a:lnTo>
                    <a:pt x="6540" y="3735"/>
                  </a:lnTo>
                  <a:lnTo>
                    <a:pt x="6514" y="3794"/>
                  </a:lnTo>
                  <a:lnTo>
                    <a:pt x="6450" y="3880"/>
                  </a:lnTo>
                  <a:lnTo>
                    <a:pt x="6417" y="3939"/>
                  </a:lnTo>
                  <a:lnTo>
                    <a:pt x="6344" y="3991"/>
                  </a:lnTo>
                  <a:lnTo>
                    <a:pt x="6292" y="4087"/>
                  </a:lnTo>
                  <a:lnTo>
                    <a:pt x="6299" y="4143"/>
                  </a:lnTo>
                  <a:lnTo>
                    <a:pt x="6349" y="4156"/>
                  </a:lnTo>
                  <a:lnTo>
                    <a:pt x="6324" y="4247"/>
                  </a:lnTo>
                  <a:lnTo>
                    <a:pt x="6257" y="4363"/>
                  </a:lnTo>
                  <a:lnTo>
                    <a:pt x="6329" y="4346"/>
                  </a:lnTo>
                  <a:lnTo>
                    <a:pt x="6390" y="4368"/>
                  </a:lnTo>
                  <a:lnTo>
                    <a:pt x="6457" y="4329"/>
                  </a:lnTo>
                  <a:lnTo>
                    <a:pt x="6570" y="4353"/>
                  </a:lnTo>
                  <a:lnTo>
                    <a:pt x="6575" y="4439"/>
                  </a:lnTo>
                  <a:lnTo>
                    <a:pt x="6607" y="4489"/>
                  </a:lnTo>
                  <a:lnTo>
                    <a:pt x="6668" y="4503"/>
                  </a:lnTo>
                  <a:lnTo>
                    <a:pt x="6738" y="4446"/>
                  </a:lnTo>
                  <a:lnTo>
                    <a:pt x="6841" y="4392"/>
                  </a:lnTo>
                  <a:lnTo>
                    <a:pt x="6967" y="4395"/>
                  </a:lnTo>
                  <a:lnTo>
                    <a:pt x="7141" y="4393"/>
                  </a:lnTo>
                  <a:lnTo>
                    <a:pt x="7275" y="4277"/>
                  </a:lnTo>
                  <a:lnTo>
                    <a:pt x="7386" y="4249"/>
                  </a:lnTo>
                  <a:lnTo>
                    <a:pt x="7445" y="4151"/>
                  </a:lnTo>
                  <a:lnTo>
                    <a:pt x="7545" y="4087"/>
                  </a:lnTo>
                  <a:lnTo>
                    <a:pt x="7519" y="4003"/>
                  </a:lnTo>
                  <a:lnTo>
                    <a:pt x="7608" y="3885"/>
                  </a:lnTo>
                  <a:lnTo>
                    <a:pt x="7716" y="3806"/>
                  </a:lnTo>
                  <a:lnTo>
                    <a:pt x="7743" y="3759"/>
                  </a:lnTo>
                  <a:lnTo>
                    <a:pt x="7922" y="3728"/>
                  </a:lnTo>
                  <a:lnTo>
                    <a:pt x="8076" y="3636"/>
                  </a:lnTo>
                  <a:lnTo>
                    <a:pt x="8093" y="3555"/>
                  </a:lnTo>
                  <a:lnTo>
                    <a:pt x="8135" y="3471"/>
                  </a:lnTo>
                  <a:lnTo>
                    <a:pt x="8337" y="3427"/>
                  </a:lnTo>
                  <a:lnTo>
                    <a:pt x="8585" y="3464"/>
                  </a:lnTo>
                  <a:lnTo>
                    <a:pt x="8725" y="3387"/>
                  </a:lnTo>
                  <a:lnTo>
                    <a:pt x="8782" y="3377"/>
                  </a:lnTo>
                  <a:lnTo>
                    <a:pt x="8873" y="3314"/>
                  </a:lnTo>
                  <a:lnTo>
                    <a:pt x="8937" y="3296"/>
                  </a:lnTo>
                  <a:lnTo>
                    <a:pt x="9034" y="3341"/>
                  </a:lnTo>
                  <a:lnTo>
                    <a:pt x="9097" y="3356"/>
                  </a:lnTo>
                  <a:lnTo>
                    <a:pt x="9110" y="3491"/>
                  </a:lnTo>
                  <a:lnTo>
                    <a:pt x="9186" y="3570"/>
                  </a:lnTo>
                  <a:lnTo>
                    <a:pt x="9295" y="3661"/>
                  </a:lnTo>
                  <a:lnTo>
                    <a:pt x="9394" y="3725"/>
                  </a:lnTo>
                  <a:lnTo>
                    <a:pt x="9495" y="3734"/>
                  </a:lnTo>
                  <a:lnTo>
                    <a:pt x="9549" y="3791"/>
                  </a:lnTo>
                  <a:lnTo>
                    <a:pt x="9637" y="3818"/>
                  </a:lnTo>
                  <a:lnTo>
                    <a:pt x="9671" y="3878"/>
                  </a:lnTo>
                  <a:lnTo>
                    <a:pt x="9728" y="3897"/>
                  </a:lnTo>
                  <a:lnTo>
                    <a:pt x="9763" y="3969"/>
                  </a:lnTo>
                  <a:lnTo>
                    <a:pt x="9812" y="4053"/>
                  </a:lnTo>
                  <a:lnTo>
                    <a:pt x="9777" y="4084"/>
                  </a:lnTo>
                  <a:lnTo>
                    <a:pt x="9740" y="4163"/>
                  </a:lnTo>
                  <a:lnTo>
                    <a:pt x="9734" y="4208"/>
                  </a:lnTo>
                  <a:lnTo>
                    <a:pt x="9797" y="4196"/>
                  </a:lnTo>
                  <a:lnTo>
                    <a:pt x="9886" y="4070"/>
                  </a:lnTo>
                  <a:lnTo>
                    <a:pt x="9948" y="4062"/>
                  </a:lnTo>
                  <a:lnTo>
                    <a:pt x="9972" y="3986"/>
                  </a:lnTo>
                  <a:lnTo>
                    <a:pt x="9873" y="3932"/>
                  </a:lnTo>
                  <a:lnTo>
                    <a:pt x="9942" y="3840"/>
                  </a:lnTo>
                  <a:lnTo>
                    <a:pt x="10063" y="3863"/>
                  </a:lnTo>
                  <a:lnTo>
                    <a:pt x="10138" y="3930"/>
                  </a:lnTo>
                  <a:lnTo>
                    <a:pt x="10169" y="3880"/>
                  </a:lnTo>
                  <a:lnTo>
                    <a:pt x="10155" y="3853"/>
                  </a:lnTo>
                  <a:lnTo>
                    <a:pt x="10039" y="3779"/>
                  </a:lnTo>
                  <a:lnTo>
                    <a:pt x="9938" y="3735"/>
                  </a:lnTo>
                  <a:lnTo>
                    <a:pt x="9819" y="3685"/>
                  </a:lnTo>
                  <a:lnTo>
                    <a:pt x="9861" y="3656"/>
                  </a:lnTo>
                  <a:lnTo>
                    <a:pt x="9830" y="3626"/>
                  </a:lnTo>
                  <a:lnTo>
                    <a:pt x="9721" y="3626"/>
                  </a:lnTo>
                  <a:lnTo>
                    <a:pt x="9583" y="3515"/>
                  </a:lnTo>
                  <a:lnTo>
                    <a:pt x="9531" y="3402"/>
                  </a:lnTo>
                  <a:lnTo>
                    <a:pt x="9418" y="3333"/>
                  </a:lnTo>
                  <a:lnTo>
                    <a:pt x="9386" y="3266"/>
                  </a:lnTo>
                  <a:lnTo>
                    <a:pt x="9410" y="3227"/>
                  </a:lnTo>
                  <a:lnTo>
                    <a:pt x="9415" y="3161"/>
                  </a:lnTo>
                  <a:lnTo>
                    <a:pt x="9529" y="3114"/>
                  </a:lnTo>
                  <a:lnTo>
                    <a:pt x="9628" y="3134"/>
                  </a:lnTo>
                  <a:lnTo>
                    <a:pt x="9598" y="3146"/>
                  </a:lnTo>
                  <a:lnTo>
                    <a:pt x="9593" y="3148"/>
                  </a:lnTo>
                  <a:lnTo>
                    <a:pt x="9581" y="3193"/>
                  </a:lnTo>
                  <a:lnTo>
                    <a:pt x="9613" y="3239"/>
                  </a:lnTo>
                  <a:lnTo>
                    <a:pt x="9664" y="3181"/>
                  </a:lnTo>
                  <a:lnTo>
                    <a:pt x="9745" y="3202"/>
                  </a:lnTo>
                  <a:lnTo>
                    <a:pt x="9741" y="3247"/>
                  </a:lnTo>
                  <a:lnTo>
                    <a:pt x="9793" y="3303"/>
                  </a:lnTo>
                  <a:lnTo>
                    <a:pt x="9765" y="3313"/>
                  </a:lnTo>
                  <a:lnTo>
                    <a:pt x="9866" y="3412"/>
                  </a:lnTo>
                  <a:lnTo>
                    <a:pt x="9987" y="3452"/>
                  </a:lnTo>
                  <a:lnTo>
                    <a:pt x="10061" y="3503"/>
                  </a:lnTo>
                  <a:lnTo>
                    <a:pt x="10187" y="3553"/>
                  </a:lnTo>
                  <a:lnTo>
                    <a:pt x="10245" y="3580"/>
                  </a:lnTo>
                  <a:lnTo>
                    <a:pt x="10282" y="3626"/>
                  </a:lnTo>
                  <a:lnTo>
                    <a:pt x="10310" y="3638"/>
                  </a:lnTo>
                  <a:lnTo>
                    <a:pt x="10332" y="3659"/>
                  </a:lnTo>
                  <a:lnTo>
                    <a:pt x="10310" y="3703"/>
                  </a:lnTo>
                  <a:lnTo>
                    <a:pt x="10293" y="3799"/>
                  </a:lnTo>
                  <a:lnTo>
                    <a:pt x="10302" y="3868"/>
                  </a:lnTo>
                  <a:lnTo>
                    <a:pt x="10379" y="3915"/>
                  </a:lnTo>
                  <a:lnTo>
                    <a:pt x="10381" y="3947"/>
                  </a:lnTo>
                  <a:lnTo>
                    <a:pt x="10404" y="3957"/>
                  </a:lnTo>
                  <a:lnTo>
                    <a:pt x="10413" y="4000"/>
                  </a:lnTo>
                  <a:lnTo>
                    <a:pt x="10485" y="4082"/>
                  </a:lnTo>
                  <a:lnTo>
                    <a:pt x="10541" y="4149"/>
                  </a:lnTo>
                  <a:lnTo>
                    <a:pt x="10564" y="4247"/>
                  </a:lnTo>
                  <a:lnTo>
                    <a:pt x="10618" y="4366"/>
                  </a:lnTo>
                  <a:lnTo>
                    <a:pt x="10741" y="4432"/>
                  </a:lnTo>
                  <a:lnTo>
                    <a:pt x="10842" y="4430"/>
                  </a:lnTo>
                  <a:lnTo>
                    <a:pt x="10785" y="4297"/>
                  </a:lnTo>
                  <a:lnTo>
                    <a:pt x="10879" y="4282"/>
                  </a:lnTo>
                  <a:lnTo>
                    <a:pt x="10835" y="4207"/>
                  </a:lnTo>
                  <a:lnTo>
                    <a:pt x="10973" y="4247"/>
                  </a:lnTo>
                  <a:lnTo>
                    <a:pt x="10970" y="4163"/>
                  </a:lnTo>
                  <a:lnTo>
                    <a:pt x="10896" y="4121"/>
                  </a:lnTo>
                  <a:lnTo>
                    <a:pt x="10815" y="4052"/>
                  </a:lnTo>
                  <a:lnTo>
                    <a:pt x="10869" y="4021"/>
                  </a:lnTo>
                  <a:lnTo>
                    <a:pt x="10797" y="3952"/>
                  </a:lnTo>
                  <a:lnTo>
                    <a:pt x="10765" y="3867"/>
                  </a:lnTo>
                  <a:lnTo>
                    <a:pt x="10792" y="3836"/>
                  </a:lnTo>
                  <a:lnTo>
                    <a:pt x="10867" y="3910"/>
                  </a:lnTo>
                  <a:lnTo>
                    <a:pt x="10948" y="3910"/>
                  </a:lnTo>
                  <a:lnTo>
                    <a:pt x="11021" y="3887"/>
                  </a:lnTo>
                  <a:lnTo>
                    <a:pt x="10920" y="3806"/>
                  </a:lnTo>
                  <a:lnTo>
                    <a:pt x="11091" y="3769"/>
                  </a:lnTo>
                  <a:lnTo>
                    <a:pt x="11167" y="3782"/>
                  </a:lnTo>
                  <a:lnTo>
                    <a:pt x="11253" y="3787"/>
                  </a:lnTo>
                  <a:lnTo>
                    <a:pt x="11253" y="3816"/>
                  </a:lnTo>
                  <a:lnTo>
                    <a:pt x="11302" y="3882"/>
                  </a:lnTo>
                  <a:lnTo>
                    <a:pt x="11416" y="3806"/>
                  </a:lnTo>
                  <a:lnTo>
                    <a:pt x="11473" y="3762"/>
                  </a:lnTo>
                  <a:lnTo>
                    <a:pt x="11642" y="3754"/>
                  </a:lnTo>
                  <a:lnTo>
                    <a:pt x="11664" y="3718"/>
                  </a:lnTo>
                  <a:lnTo>
                    <a:pt x="11537" y="3675"/>
                  </a:lnTo>
                  <a:lnTo>
                    <a:pt x="11517" y="3621"/>
                  </a:lnTo>
                  <a:lnTo>
                    <a:pt x="11465" y="3542"/>
                  </a:lnTo>
                  <a:lnTo>
                    <a:pt x="11509" y="3442"/>
                  </a:lnTo>
                  <a:lnTo>
                    <a:pt x="11574" y="3387"/>
                  </a:lnTo>
                  <a:lnTo>
                    <a:pt x="11595" y="3224"/>
                  </a:lnTo>
                  <a:lnTo>
                    <a:pt x="11637" y="3237"/>
                  </a:lnTo>
                  <a:lnTo>
                    <a:pt x="11697" y="3208"/>
                  </a:lnTo>
                  <a:lnTo>
                    <a:pt x="11690" y="3173"/>
                  </a:lnTo>
                  <a:lnTo>
                    <a:pt x="11780" y="3077"/>
                  </a:lnTo>
                  <a:lnTo>
                    <a:pt x="11818" y="3005"/>
                  </a:lnTo>
                  <a:lnTo>
                    <a:pt x="11935" y="2990"/>
                  </a:lnTo>
                  <a:lnTo>
                    <a:pt x="11951" y="3038"/>
                  </a:lnTo>
                  <a:lnTo>
                    <a:pt x="12157" y="3070"/>
                  </a:lnTo>
                  <a:lnTo>
                    <a:pt x="12199" y="3101"/>
                  </a:lnTo>
                  <a:lnTo>
                    <a:pt x="12083" y="3144"/>
                  </a:lnTo>
                  <a:lnTo>
                    <a:pt x="12064" y="3170"/>
                  </a:lnTo>
                  <a:lnTo>
                    <a:pt x="12214" y="3208"/>
                  </a:lnTo>
                  <a:lnTo>
                    <a:pt x="12195" y="3271"/>
                  </a:lnTo>
                  <a:lnTo>
                    <a:pt x="12275" y="3298"/>
                  </a:lnTo>
                  <a:lnTo>
                    <a:pt x="12438" y="3220"/>
                  </a:lnTo>
                  <a:lnTo>
                    <a:pt x="12574" y="3198"/>
                  </a:lnTo>
                  <a:lnTo>
                    <a:pt x="12589" y="3151"/>
                  </a:lnTo>
                  <a:lnTo>
                    <a:pt x="12460" y="3158"/>
                  </a:lnTo>
                  <a:lnTo>
                    <a:pt x="12389" y="3126"/>
                  </a:lnTo>
                  <a:lnTo>
                    <a:pt x="12364" y="3045"/>
                  </a:lnTo>
                  <a:lnTo>
                    <a:pt x="12463" y="2998"/>
                  </a:lnTo>
                  <a:lnTo>
                    <a:pt x="12579" y="2991"/>
                  </a:lnTo>
                  <a:lnTo>
                    <a:pt x="12652" y="2949"/>
                  </a:lnTo>
                  <a:lnTo>
                    <a:pt x="12748" y="2939"/>
                  </a:lnTo>
                  <a:lnTo>
                    <a:pt x="12852" y="2919"/>
                  </a:lnTo>
                  <a:lnTo>
                    <a:pt x="12864" y="2946"/>
                  </a:lnTo>
                  <a:lnTo>
                    <a:pt x="12695" y="2998"/>
                  </a:lnTo>
                  <a:lnTo>
                    <a:pt x="12780" y="3050"/>
                  </a:lnTo>
                  <a:lnTo>
                    <a:pt x="12702" y="3160"/>
                  </a:lnTo>
                  <a:lnTo>
                    <a:pt x="12615" y="3180"/>
                  </a:lnTo>
                  <a:lnTo>
                    <a:pt x="12746" y="3259"/>
                  </a:lnTo>
                  <a:lnTo>
                    <a:pt x="12906" y="3309"/>
                  </a:lnTo>
                  <a:lnTo>
                    <a:pt x="13103" y="3424"/>
                  </a:lnTo>
                  <a:lnTo>
                    <a:pt x="13163" y="3466"/>
                  </a:lnTo>
                  <a:lnTo>
                    <a:pt x="13241" y="3481"/>
                  </a:lnTo>
                  <a:lnTo>
                    <a:pt x="13330" y="3532"/>
                  </a:lnTo>
                  <a:lnTo>
                    <a:pt x="13391" y="3626"/>
                  </a:lnTo>
                  <a:lnTo>
                    <a:pt x="13389" y="3686"/>
                  </a:lnTo>
                  <a:lnTo>
                    <a:pt x="13249" y="3760"/>
                  </a:lnTo>
                  <a:lnTo>
                    <a:pt x="13130" y="3747"/>
                  </a:lnTo>
                  <a:lnTo>
                    <a:pt x="12975" y="3769"/>
                  </a:lnTo>
                  <a:lnTo>
                    <a:pt x="12766" y="3715"/>
                  </a:lnTo>
                  <a:lnTo>
                    <a:pt x="12507" y="3616"/>
                  </a:lnTo>
                  <a:lnTo>
                    <a:pt x="12281" y="3619"/>
                  </a:lnTo>
                  <a:lnTo>
                    <a:pt x="12126" y="3658"/>
                  </a:lnTo>
                  <a:lnTo>
                    <a:pt x="11970" y="3749"/>
                  </a:lnTo>
                  <a:lnTo>
                    <a:pt x="11701" y="3730"/>
                  </a:lnTo>
                  <a:lnTo>
                    <a:pt x="11650" y="3838"/>
                  </a:lnTo>
                  <a:lnTo>
                    <a:pt x="11431" y="3845"/>
                  </a:lnTo>
                  <a:lnTo>
                    <a:pt x="11278" y="3981"/>
                  </a:lnTo>
                  <a:lnTo>
                    <a:pt x="11374" y="4052"/>
                  </a:lnTo>
                  <a:lnTo>
                    <a:pt x="11308" y="4164"/>
                  </a:lnTo>
                  <a:lnTo>
                    <a:pt x="11421" y="4247"/>
                  </a:lnTo>
                  <a:lnTo>
                    <a:pt x="11519" y="4395"/>
                  </a:lnTo>
                  <a:lnTo>
                    <a:pt x="11682" y="4393"/>
                  </a:lnTo>
                  <a:lnTo>
                    <a:pt x="11834" y="4474"/>
                  </a:lnTo>
                  <a:lnTo>
                    <a:pt x="11936" y="4456"/>
                  </a:lnTo>
                  <a:lnTo>
                    <a:pt x="11965" y="4393"/>
                  </a:lnTo>
                  <a:lnTo>
                    <a:pt x="12128" y="4398"/>
                  </a:lnTo>
                  <a:lnTo>
                    <a:pt x="12258" y="4479"/>
                  </a:lnTo>
                  <a:lnTo>
                    <a:pt x="12483" y="4462"/>
                  </a:lnTo>
                  <a:lnTo>
                    <a:pt x="12573" y="4375"/>
                  </a:lnTo>
                  <a:lnTo>
                    <a:pt x="12700" y="4410"/>
                  </a:lnTo>
                  <a:lnTo>
                    <a:pt x="12788" y="4397"/>
                  </a:lnTo>
                  <a:lnTo>
                    <a:pt x="12743" y="4454"/>
                  </a:lnTo>
                  <a:lnTo>
                    <a:pt x="12808" y="4523"/>
                  </a:lnTo>
                  <a:lnTo>
                    <a:pt x="12781" y="4585"/>
                  </a:lnTo>
                  <a:lnTo>
                    <a:pt x="12815" y="4703"/>
                  </a:lnTo>
                  <a:lnTo>
                    <a:pt x="12812" y="4708"/>
                  </a:lnTo>
                  <a:lnTo>
                    <a:pt x="12753" y="4818"/>
                  </a:lnTo>
                  <a:lnTo>
                    <a:pt x="12716" y="4944"/>
                  </a:lnTo>
                  <a:lnTo>
                    <a:pt x="12712" y="4946"/>
                  </a:lnTo>
                  <a:lnTo>
                    <a:pt x="12695" y="4986"/>
                  </a:lnTo>
                  <a:lnTo>
                    <a:pt x="12680" y="5105"/>
                  </a:lnTo>
                  <a:lnTo>
                    <a:pt x="12648" y="5179"/>
                  </a:lnTo>
                  <a:lnTo>
                    <a:pt x="12660" y="5188"/>
                  </a:lnTo>
                  <a:lnTo>
                    <a:pt x="12620" y="5242"/>
                  </a:lnTo>
                  <a:lnTo>
                    <a:pt x="12547" y="5282"/>
                  </a:lnTo>
                  <a:lnTo>
                    <a:pt x="12423" y="5272"/>
                  </a:lnTo>
                  <a:lnTo>
                    <a:pt x="12291" y="5235"/>
                  </a:lnTo>
                  <a:lnTo>
                    <a:pt x="12259" y="5287"/>
                  </a:lnTo>
                  <a:lnTo>
                    <a:pt x="12209" y="5208"/>
                  </a:lnTo>
                  <a:lnTo>
                    <a:pt x="12093" y="5188"/>
                  </a:lnTo>
                  <a:lnTo>
                    <a:pt x="11955" y="5201"/>
                  </a:lnTo>
                  <a:lnTo>
                    <a:pt x="11892" y="5247"/>
                  </a:lnTo>
                  <a:lnTo>
                    <a:pt x="11771" y="5297"/>
                  </a:lnTo>
                  <a:lnTo>
                    <a:pt x="11696" y="5272"/>
                  </a:lnTo>
                  <a:lnTo>
                    <a:pt x="11534" y="5225"/>
                  </a:lnTo>
                  <a:lnTo>
                    <a:pt x="11377" y="5183"/>
                  </a:lnTo>
                  <a:lnTo>
                    <a:pt x="11165" y="5185"/>
                  </a:lnTo>
                  <a:lnTo>
                    <a:pt x="11125" y="5132"/>
                  </a:lnTo>
                  <a:lnTo>
                    <a:pt x="10967" y="5114"/>
                  </a:lnTo>
                  <a:lnTo>
                    <a:pt x="10914" y="5087"/>
                  </a:lnTo>
                  <a:lnTo>
                    <a:pt x="10856" y="5087"/>
                  </a:lnTo>
                  <a:lnTo>
                    <a:pt x="10802" y="5016"/>
                  </a:lnTo>
                  <a:lnTo>
                    <a:pt x="10588" y="4983"/>
                  </a:lnTo>
                  <a:lnTo>
                    <a:pt x="10478" y="5004"/>
                  </a:lnTo>
                  <a:lnTo>
                    <a:pt x="10362" y="5078"/>
                  </a:lnTo>
                  <a:lnTo>
                    <a:pt x="10308" y="5156"/>
                  </a:lnTo>
                  <a:lnTo>
                    <a:pt x="10342" y="5279"/>
                  </a:lnTo>
                  <a:lnTo>
                    <a:pt x="10263" y="5353"/>
                  </a:lnTo>
                  <a:lnTo>
                    <a:pt x="10182" y="5395"/>
                  </a:lnTo>
                  <a:lnTo>
                    <a:pt x="10014" y="5314"/>
                  </a:lnTo>
                  <a:lnTo>
                    <a:pt x="9792" y="5247"/>
                  </a:lnTo>
                  <a:lnTo>
                    <a:pt x="9650" y="5217"/>
                  </a:lnTo>
                  <a:lnTo>
                    <a:pt x="9588" y="5075"/>
                  </a:lnTo>
                  <a:lnTo>
                    <a:pt x="9386" y="5004"/>
                  </a:lnTo>
                  <a:lnTo>
                    <a:pt x="9258" y="4977"/>
                  </a:lnTo>
                  <a:lnTo>
                    <a:pt x="9191" y="4991"/>
                  </a:lnTo>
                  <a:lnTo>
                    <a:pt x="9016" y="4937"/>
                  </a:lnTo>
                  <a:lnTo>
                    <a:pt x="8960" y="4912"/>
                  </a:lnTo>
                  <a:lnTo>
                    <a:pt x="8932" y="4838"/>
                  </a:lnTo>
                  <a:lnTo>
                    <a:pt x="8852" y="4836"/>
                  </a:lnTo>
                  <a:lnTo>
                    <a:pt x="8837" y="4750"/>
                  </a:lnTo>
                  <a:lnTo>
                    <a:pt x="8948" y="4673"/>
                  </a:lnTo>
                  <a:lnTo>
                    <a:pt x="8987" y="4542"/>
                  </a:lnTo>
                  <a:lnTo>
                    <a:pt x="8942" y="4503"/>
                  </a:lnTo>
                  <a:lnTo>
                    <a:pt x="8953" y="4434"/>
                  </a:lnTo>
                  <a:lnTo>
                    <a:pt x="9039" y="4360"/>
                  </a:lnTo>
                  <a:lnTo>
                    <a:pt x="9033" y="4331"/>
                  </a:lnTo>
                  <a:lnTo>
                    <a:pt x="8900" y="4387"/>
                  </a:lnTo>
                  <a:lnTo>
                    <a:pt x="8916" y="4311"/>
                  </a:lnTo>
                  <a:lnTo>
                    <a:pt x="8817" y="4292"/>
                  </a:lnTo>
                  <a:lnTo>
                    <a:pt x="8647" y="4353"/>
                  </a:lnTo>
                  <a:lnTo>
                    <a:pt x="8546" y="4361"/>
                  </a:lnTo>
                  <a:lnTo>
                    <a:pt x="8494" y="4326"/>
                  </a:lnTo>
                  <a:lnTo>
                    <a:pt x="8341" y="4328"/>
                  </a:lnTo>
                  <a:lnTo>
                    <a:pt x="8191" y="4387"/>
                  </a:lnTo>
                  <a:lnTo>
                    <a:pt x="8124" y="4365"/>
                  </a:lnTo>
                  <a:lnTo>
                    <a:pt x="7886" y="4377"/>
                  </a:lnTo>
                  <a:lnTo>
                    <a:pt x="7639" y="4403"/>
                  </a:lnTo>
                  <a:lnTo>
                    <a:pt x="7491" y="4449"/>
                  </a:lnTo>
                  <a:lnTo>
                    <a:pt x="7385" y="4513"/>
                  </a:lnTo>
                  <a:lnTo>
                    <a:pt x="7226" y="4538"/>
                  </a:lnTo>
                  <a:lnTo>
                    <a:pt x="7066" y="4622"/>
                  </a:lnTo>
                  <a:lnTo>
                    <a:pt x="7008" y="4621"/>
                  </a:lnTo>
                  <a:lnTo>
                    <a:pt x="6875" y="4587"/>
                  </a:lnTo>
                  <a:lnTo>
                    <a:pt x="6742" y="4597"/>
                  </a:lnTo>
                  <a:lnTo>
                    <a:pt x="6681" y="4533"/>
                  </a:lnTo>
                  <a:lnTo>
                    <a:pt x="6583" y="4531"/>
                  </a:lnTo>
                  <a:lnTo>
                    <a:pt x="6508" y="4626"/>
                  </a:lnTo>
                  <a:lnTo>
                    <a:pt x="6365" y="4786"/>
                  </a:lnTo>
                  <a:lnTo>
                    <a:pt x="6242" y="4850"/>
                  </a:lnTo>
                  <a:lnTo>
                    <a:pt x="6083" y="4920"/>
                  </a:lnTo>
                  <a:lnTo>
                    <a:pt x="5961" y="5026"/>
                  </a:lnTo>
                  <a:lnTo>
                    <a:pt x="5913" y="5110"/>
                  </a:lnTo>
                  <a:lnTo>
                    <a:pt x="5817" y="5249"/>
                  </a:lnTo>
                  <a:lnTo>
                    <a:pt x="5787" y="5449"/>
                  </a:lnTo>
                  <a:lnTo>
                    <a:pt x="5631" y="5585"/>
                  </a:lnTo>
                  <a:lnTo>
                    <a:pt x="5548" y="5629"/>
                  </a:lnTo>
                  <a:lnTo>
                    <a:pt x="5407" y="5740"/>
                  </a:lnTo>
                  <a:lnTo>
                    <a:pt x="5274" y="5759"/>
                  </a:lnTo>
                  <a:lnTo>
                    <a:pt x="5185" y="5824"/>
                  </a:lnTo>
                  <a:lnTo>
                    <a:pt x="5047" y="5994"/>
                  </a:lnTo>
                  <a:lnTo>
                    <a:pt x="4939" y="6056"/>
                  </a:lnTo>
                  <a:lnTo>
                    <a:pt x="4860" y="6161"/>
                  </a:lnTo>
                  <a:lnTo>
                    <a:pt x="4829" y="6250"/>
                  </a:lnTo>
                  <a:lnTo>
                    <a:pt x="4767" y="6349"/>
                  </a:lnTo>
                  <a:lnTo>
                    <a:pt x="4713" y="6376"/>
                  </a:lnTo>
                  <a:lnTo>
                    <a:pt x="4609" y="6486"/>
                  </a:lnTo>
                  <a:lnTo>
                    <a:pt x="4530" y="6607"/>
                  </a:lnTo>
                  <a:lnTo>
                    <a:pt x="4523" y="6664"/>
                  </a:lnTo>
                  <a:lnTo>
                    <a:pt x="4454" y="6755"/>
                  </a:lnTo>
                  <a:lnTo>
                    <a:pt x="4392" y="6802"/>
                  </a:lnTo>
                  <a:lnTo>
                    <a:pt x="4365" y="6883"/>
                  </a:lnTo>
                  <a:lnTo>
                    <a:pt x="4340" y="6957"/>
                  </a:lnTo>
                  <a:lnTo>
                    <a:pt x="4393" y="7033"/>
                  </a:lnTo>
                  <a:lnTo>
                    <a:pt x="4409" y="7115"/>
                  </a:lnTo>
                  <a:lnTo>
                    <a:pt x="4375" y="7203"/>
                  </a:lnTo>
                  <a:lnTo>
                    <a:pt x="4372" y="7290"/>
                  </a:lnTo>
                  <a:lnTo>
                    <a:pt x="4350" y="7465"/>
                  </a:lnTo>
                  <a:lnTo>
                    <a:pt x="4299" y="7634"/>
                  </a:lnTo>
                  <a:lnTo>
                    <a:pt x="4244" y="7723"/>
                  </a:lnTo>
                  <a:lnTo>
                    <a:pt x="4237" y="7819"/>
                  </a:lnTo>
                  <a:lnTo>
                    <a:pt x="4186" y="7911"/>
                  </a:lnTo>
                  <a:lnTo>
                    <a:pt x="4097" y="8038"/>
                  </a:lnTo>
                  <a:lnTo>
                    <a:pt x="4031" y="8071"/>
                  </a:lnTo>
                  <a:lnTo>
                    <a:pt x="4089" y="8137"/>
                  </a:lnTo>
                  <a:lnTo>
                    <a:pt x="4124" y="8278"/>
                  </a:lnTo>
                  <a:lnTo>
                    <a:pt x="4094" y="8358"/>
                  </a:lnTo>
                  <a:lnTo>
                    <a:pt x="4097" y="8499"/>
                  </a:lnTo>
                  <a:lnTo>
                    <a:pt x="4101" y="8538"/>
                  </a:lnTo>
                  <a:lnTo>
                    <a:pt x="4139" y="8576"/>
                  </a:lnTo>
                  <a:lnTo>
                    <a:pt x="4134" y="8603"/>
                  </a:lnTo>
                  <a:lnTo>
                    <a:pt x="4159" y="8655"/>
                  </a:lnTo>
                  <a:lnTo>
                    <a:pt x="4218" y="8667"/>
                  </a:lnTo>
                  <a:lnTo>
                    <a:pt x="4287" y="8745"/>
                  </a:lnTo>
                  <a:lnTo>
                    <a:pt x="4326" y="8775"/>
                  </a:lnTo>
                  <a:lnTo>
                    <a:pt x="4343" y="8815"/>
                  </a:lnTo>
                  <a:lnTo>
                    <a:pt x="4350" y="8896"/>
                  </a:lnTo>
                  <a:lnTo>
                    <a:pt x="4382" y="8933"/>
                  </a:lnTo>
                  <a:lnTo>
                    <a:pt x="4417" y="8957"/>
                  </a:lnTo>
                  <a:lnTo>
                    <a:pt x="4467" y="9029"/>
                  </a:lnTo>
                  <a:lnTo>
                    <a:pt x="4523" y="9137"/>
                  </a:lnTo>
                  <a:lnTo>
                    <a:pt x="4530" y="9275"/>
                  </a:lnTo>
                  <a:lnTo>
                    <a:pt x="4550" y="9342"/>
                  </a:lnTo>
                  <a:lnTo>
                    <a:pt x="4621" y="9442"/>
                  </a:lnTo>
                  <a:lnTo>
                    <a:pt x="4725" y="9516"/>
                  </a:lnTo>
                  <a:lnTo>
                    <a:pt x="4767" y="9529"/>
                  </a:lnTo>
                  <a:lnTo>
                    <a:pt x="4863" y="9649"/>
                  </a:lnTo>
                  <a:lnTo>
                    <a:pt x="4991" y="9751"/>
                  </a:lnTo>
                  <a:lnTo>
                    <a:pt x="5127" y="9893"/>
                  </a:lnTo>
                  <a:lnTo>
                    <a:pt x="5287" y="9982"/>
                  </a:lnTo>
                  <a:lnTo>
                    <a:pt x="5331" y="9980"/>
                  </a:lnTo>
                  <a:lnTo>
                    <a:pt x="5361" y="9985"/>
                  </a:lnTo>
                  <a:lnTo>
                    <a:pt x="5525" y="9916"/>
                  </a:lnTo>
                  <a:lnTo>
                    <a:pt x="5641" y="9862"/>
                  </a:lnTo>
                  <a:lnTo>
                    <a:pt x="5838" y="9830"/>
                  </a:lnTo>
                  <a:lnTo>
                    <a:pt x="5944" y="9829"/>
                  </a:lnTo>
                  <a:lnTo>
                    <a:pt x="6060" y="9864"/>
                  </a:lnTo>
                  <a:lnTo>
                    <a:pt x="6136" y="9862"/>
                  </a:lnTo>
                  <a:lnTo>
                    <a:pt x="6285" y="9915"/>
                  </a:lnTo>
                  <a:lnTo>
                    <a:pt x="6440" y="9861"/>
                  </a:lnTo>
                  <a:lnTo>
                    <a:pt x="6538" y="9797"/>
                  </a:lnTo>
                  <a:lnTo>
                    <a:pt x="6812" y="9689"/>
                  </a:lnTo>
                  <a:lnTo>
                    <a:pt x="6955" y="9649"/>
                  </a:lnTo>
                  <a:lnTo>
                    <a:pt x="7100" y="9627"/>
                  </a:lnTo>
                  <a:lnTo>
                    <a:pt x="7255" y="9627"/>
                  </a:lnTo>
                  <a:lnTo>
                    <a:pt x="7388" y="9625"/>
                  </a:lnTo>
                  <a:lnTo>
                    <a:pt x="7509" y="9748"/>
                  </a:lnTo>
                  <a:lnTo>
                    <a:pt x="7565" y="9883"/>
                  </a:lnTo>
                  <a:lnTo>
                    <a:pt x="7657" y="9999"/>
                  </a:lnTo>
                  <a:lnTo>
                    <a:pt x="7802" y="10002"/>
                  </a:lnTo>
                  <a:lnTo>
                    <a:pt x="7871" y="9962"/>
                  </a:lnTo>
                  <a:lnTo>
                    <a:pt x="7940" y="9970"/>
                  </a:lnTo>
                  <a:lnTo>
                    <a:pt x="8129" y="9904"/>
                  </a:lnTo>
                  <a:lnTo>
                    <a:pt x="8127" y="9955"/>
                  </a:lnTo>
                  <a:lnTo>
                    <a:pt x="8172" y="9982"/>
                  </a:lnTo>
                  <a:lnTo>
                    <a:pt x="8208" y="10066"/>
                  </a:lnTo>
                  <a:lnTo>
                    <a:pt x="8290" y="10096"/>
                  </a:lnTo>
                  <a:lnTo>
                    <a:pt x="8359" y="10221"/>
                  </a:lnTo>
                  <a:lnTo>
                    <a:pt x="8332" y="10367"/>
                  </a:lnTo>
                  <a:lnTo>
                    <a:pt x="8267" y="10578"/>
                  </a:lnTo>
                  <a:lnTo>
                    <a:pt x="8302" y="10606"/>
                  </a:lnTo>
                  <a:lnTo>
                    <a:pt x="8265" y="10744"/>
                  </a:lnTo>
                  <a:lnTo>
                    <a:pt x="8220" y="10881"/>
                  </a:lnTo>
                  <a:lnTo>
                    <a:pt x="8181" y="10940"/>
                  </a:lnTo>
                  <a:lnTo>
                    <a:pt x="8174" y="11002"/>
                  </a:lnTo>
                  <a:lnTo>
                    <a:pt x="8287" y="11196"/>
                  </a:lnTo>
                  <a:lnTo>
                    <a:pt x="8410" y="11349"/>
                  </a:lnTo>
                  <a:lnTo>
                    <a:pt x="8600" y="11537"/>
                  </a:lnTo>
                  <a:lnTo>
                    <a:pt x="8755" y="11734"/>
                  </a:lnTo>
                  <a:lnTo>
                    <a:pt x="8805" y="11874"/>
                  </a:lnTo>
                  <a:lnTo>
                    <a:pt x="8832" y="11931"/>
                  </a:lnTo>
                  <a:lnTo>
                    <a:pt x="8815" y="11968"/>
                  </a:lnTo>
                  <a:lnTo>
                    <a:pt x="8910" y="12086"/>
                  </a:lnTo>
                  <a:lnTo>
                    <a:pt x="8950" y="12209"/>
                  </a:lnTo>
                  <a:lnTo>
                    <a:pt x="9011" y="12387"/>
                  </a:lnTo>
                  <a:lnTo>
                    <a:pt x="8957" y="12461"/>
                  </a:lnTo>
                  <a:lnTo>
                    <a:pt x="8948" y="12500"/>
                  </a:lnTo>
                  <a:lnTo>
                    <a:pt x="8996" y="12610"/>
                  </a:lnTo>
                  <a:lnTo>
                    <a:pt x="9048" y="12722"/>
                  </a:lnTo>
                  <a:lnTo>
                    <a:pt x="9105" y="12788"/>
                  </a:lnTo>
                  <a:lnTo>
                    <a:pt x="9117" y="12891"/>
                  </a:lnTo>
                  <a:lnTo>
                    <a:pt x="9103" y="13027"/>
                  </a:lnTo>
                  <a:lnTo>
                    <a:pt x="9048" y="13108"/>
                  </a:lnTo>
                  <a:lnTo>
                    <a:pt x="8948" y="13227"/>
                  </a:lnTo>
                  <a:lnTo>
                    <a:pt x="8908" y="13301"/>
                  </a:lnTo>
                  <a:lnTo>
                    <a:pt x="8857" y="13466"/>
                  </a:lnTo>
                  <a:lnTo>
                    <a:pt x="8852" y="13544"/>
                  </a:lnTo>
                  <a:lnTo>
                    <a:pt x="8800" y="13709"/>
                  </a:lnTo>
                  <a:lnTo>
                    <a:pt x="8783" y="13865"/>
                  </a:lnTo>
                  <a:lnTo>
                    <a:pt x="8807" y="13978"/>
                  </a:lnTo>
                  <a:lnTo>
                    <a:pt x="8827" y="14114"/>
                  </a:lnTo>
                  <a:lnTo>
                    <a:pt x="8980" y="14288"/>
                  </a:lnTo>
                  <a:lnTo>
                    <a:pt x="9026" y="14399"/>
                  </a:lnTo>
                  <a:lnTo>
                    <a:pt x="9130" y="14609"/>
                  </a:lnTo>
                  <a:lnTo>
                    <a:pt x="9228" y="14754"/>
                  </a:lnTo>
                  <a:lnTo>
                    <a:pt x="9300" y="14825"/>
                  </a:lnTo>
                  <a:lnTo>
                    <a:pt x="9327" y="14919"/>
                  </a:lnTo>
                  <a:lnTo>
                    <a:pt x="9346" y="15124"/>
                  </a:lnTo>
                  <a:lnTo>
                    <a:pt x="9420" y="15387"/>
                  </a:lnTo>
                  <a:lnTo>
                    <a:pt x="9469" y="15510"/>
                  </a:lnTo>
                  <a:lnTo>
                    <a:pt x="9517" y="15671"/>
                  </a:lnTo>
                  <a:lnTo>
                    <a:pt x="9590" y="15793"/>
                  </a:lnTo>
                  <a:lnTo>
                    <a:pt x="9721" y="15919"/>
                  </a:lnTo>
                  <a:lnTo>
                    <a:pt x="9851" y="16131"/>
                  </a:lnTo>
                  <a:lnTo>
                    <a:pt x="9940" y="16267"/>
                  </a:lnTo>
                  <a:lnTo>
                    <a:pt x="10053" y="16417"/>
                  </a:lnTo>
                  <a:lnTo>
                    <a:pt x="10064" y="16540"/>
                  </a:lnTo>
                  <a:lnTo>
                    <a:pt x="10014" y="16569"/>
                  </a:lnTo>
                  <a:lnTo>
                    <a:pt x="10071" y="16673"/>
                  </a:lnTo>
                  <a:lnTo>
                    <a:pt x="10076" y="16766"/>
                  </a:lnTo>
                  <a:lnTo>
                    <a:pt x="10098" y="16808"/>
                  </a:lnTo>
                  <a:lnTo>
                    <a:pt x="10105" y="16786"/>
                  </a:lnTo>
                  <a:lnTo>
                    <a:pt x="10175" y="16855"/>
                  </a:lnTo>
                  <a:lnTo>
                    <a:pt x="10228" y="16858"/>
                  </a:lnTo>
                  <a:lnTo>
                    <a:pt x="10295" y="16912"/>
                  </a:lnTo>
                  <a:lnTo>
                    <a:pt x="10366" y="16909"/>
                  </a:lnTo>
                  <a:lnTo>
                    <a:pt x="10460" y="16850"/>
                  </a:lnTo>
                  <a:lnTo>
                    <a:pt x="10591" y="16826"/>
                  </a:lnTo>
                  <a:lnTo>
                    <a:pt x="10751" y="16766"/>
                  </a:lnTo>
                  <a:lnTo>
                    <a:pt x="10817" y="16772"/>
                  </a:lnTo>
                  <a:lnTo>
                    <a:pt x="10911" y="16754"/>
                  </a:lnTo>
                  <a:lnTo>
                    <a:pt x="11079" y="16784"/>
                  </a:lnTo>
                  <a:lnTo>
                    <a:pt x="11159" y="16754"/>
                  </a:lnTo>
                  <a:lnTo>
                    <a:pt x="11253" y="16777"/>
                  </a:lnTo>
                  <a:lnTo>
                    <a:pt x="11273" y="16734"/>
                  </a:lnTo>
                  <a:lnTo>
                    <a:pt x="11354" y="16725"/>
                  </a:lnTo>
                  <a:lnTo>
                    <a:pt x="11520" y="16665"/>
                  </a:lnTo>
                  <a:lnTo>
                    <a:pt x="11643" y="16594"/>
                  </a:lnTo>
                  <a:lnTo>
                    <a:pt x="11761" y="16500"/>
                  </a:lnTo>
                  <a:lnTo>
                    <a:pt x="11951" y="16335"/>
                  </a:lnTo>
                  <a:lnTo>
                    <a:pt x="12052" y="16219"/>
                  </a:lnTo>
                  <a:lnTo>
                    <a:pt x="12103" y="16136"/>
                  </a:lnTo>
                  <a:lnTo>
                    <a:pt x="12179" y="16054"/>
                  </a:lnTo>
                  <a:lnTo>
                    <a:pt x="12212" y="16030"/>
                  </a:lnTo>
                  <a:lnTo>
                    <a:pt x="12330" y="15948"/>
                  </a:lnTo>
                  <a:lnTo>
                    <a:pt x="12379" y="15872"/>
                  </a:lnTo>
                  <a:lnTo>
                    <a:pt x="12411" y="15735"/>
                  </a:lnTo>
                  <a:lnTo>
                    <a:pt x="12463" y="15614"/>
                  </a:lnTo>
                  <a:lnTo>
                    <a:pt x="12483" y="15525"/>
                  </a:lnTo>
                  <a:lnTo>
                    <a:pt x="12443" y="15515"/>
                  </a:lnTo>
                  <a:lnTo>
                    <a:pt x="12434" y="15444"/>
                  </a:lnTo>
                  <a:lnTo>
                    <a:pt x="12512" y="15380"/>
                  </a:lnTo>
                  <a:lnTo>
                    <a:pt x="12722" y="15289"/>
                  </a:lnTo>
                  <a:lnTo>
                    <a:pt x="12865" y="15232"/>
                  </a:lnTo>
                  <a:lnTo>
                    <a:pt x="12941" y="15172"/>
                  </a:lnTo>
                  <a:lnTo>
                    <a:pt x="12973" y="15099"/>
                  </a:lnTo>
                  <a:lnTo>
                    <a:pt x="12936" y="15071"/>
                  </a:lnTo>
                  <a:lnTo>
                    <a:pt x="12971" y="14991"/>
                  </a:lnTo>
                  <a:lnTo>
                    <a:pt x="12992" y="14821"/>
                  </a:lnTo>
                  <a:lnTo>
                    <a:pt x="12960" y="14830"/>
                  </a:lnTo>
                  <a:lnTo>
                    <a:pt x="12963" y="14778"/>
                  </a:lnTo>
                  <a:lnTo>
                    <a:pt x="12938" y="14677"/>
                  </a:lnTo>
                  <a:lnTo>
                    <a:pt x="12865" y="14544"/>
                  </a:lnTo>
                  <a:lnTo>
                    <a:pt x="12891" y="14419"/>
                  </a:lnTo>
                  <a:lnTo>
                    <a:pt x="12965" y="14377"/>
                  </a:lnTo>
                  <a:lnTo>
                    <a:pt x="13096" y="14252"/>
                  </a:lnTo>
                  <a:lnTo>
                    <a:pt x="13165" y="14220"/>
                  </a:lnTo>
                  <a:lnTo>
                    <a:pt x="13375" y="14029"/>
                  </a:lnTo>
                  <a:lnTo>
                    <a:pt x="13577" y="13943"/>
                  </a:lnTo>
                  <a:lnTo>
                    <a:pt x="13742" y="13874"/>
                  </a:lnTo>
                  <a:lnTo>
                    <a:pt x="13862" y="13763"/>
                  </a:lnTo>
                  <a:lnTo>
                    <a:pt x="13939" y="13638"/>
                  </a:lnTo>
                  <a:lnTo>
                    <a:pt x="14002" y="13510"/>
                  </a:lnTo>
                  <a:lnTo>
                    <a:pt x="13978" y="13421"/>
                  </a:lnTo>
                  <a:lnTo>
                    <a:pt x="13992" y="13136"/>
                  </a:lnTo>
                  <a:lnTo>
                    <a:pt x="13980" y="12976"/>
                  </a:lnTo>
                  <a:lnTo>
                    <a:pt x="13998" y="12793"/>
                  </a:lnTo>
                  <a:lnTo>
                    <a:pt x="13975" y="12711"/>
                  </a:lnTo>
                  <a:lnTo>
                    <a:pt x="13911" y="12672"/>
                  </a:lnTo>
                  <a:lnTo>
                    <a:pt x="13847" y="12490"/>
                  </a:lnTo>
                  <a:lnTo>
                    <a:pt x="13790" y="12374"/>
                  </a:lnTo>
                  <a:lnTo>
                    <a:pt x="13805" y="12285"/>
                  </a:lnTo>
                  <a:lnTo>
                    <a:pt x="13796" y="12229"/>
                  </a:lnTo>
                  <a:lnTo>
                    <a:pt x="13850" y="12116"/>
                  </a:lnTo>
                  <a:lnTo>
                    <a:pt x="13847" y="12069"/>
                  </a:lnTo>
                  <a:lnTo>
                    <a:pt x="13734" y="12002"/>
                  </a:lnTo>
                  <a:lnTo>
                    <a:pt x="13726" y="11896"/>
                  </a:lnTo>
                  <a:lnTo>
                    <a:pt x="13815" y="11667"/>
                  </a:lnTo>
                  <a:lnTo>
                    <a:pt x="13889" y="11605"/>
                  </a:lnTo>
                  <a:lnTo>
                    <a:pt x="13926" y="11482"/>
                  </a:lnTo>
                  <a:lnTo>
                    <a:pt x="13985" y="11406"/>
                  </a:lnTo>
                  <a:lnTo>
                    <a:pt x="14013" y="11275"/>
                  </a:lnTo>
                  <a:lnTo>
                    <a:pt x="14081" y="11261"/>
                  </a:lnTo>
                  <a:lnTo>
                    <a:pt x="14125" y="11182"/>
                  </a:lnTo>
                  <a:lnTo>
                    <a:pt x="14251" y="11108"/>
                  </a:lnTo>
                  <a:lnTo>
                    <a:pt x="14291" y="11064"/>
                  </a:lnTo>
                  <a:lnTo>
                    <a:pt x="14333" y="10965"/>
                  </a:lnTo>
                  <a:lnTo>
                    <a:pt x="14528" y="10739"/>
                  </a:lnTo>
                  <a:lnTo>
                    <a:pt x="14692" y="10598"/>
                  </a:lnTo>
                  <a:lnTo>
                    <a:pt x="14951" y="10411"/>
                  </a:lnTo>
                  <a:lnTo>
                    <a:pt x="15121" y="10261"/>
                  </a:lnTo>
                  <a:lnTo>
                    <a:pt x="15316" y="10005"/>
                  </a:lnTo>
                  <a:lnTo>
                    <a:pt x="15453" y="9798"/>
                  </a:lnTo>
                  <a:lnTo>
                    <a:pt x="15586" y="9526"/>
                  </a:lnTo>
                  <a:lnTo>
                    <a:pt x="15673" y="9288"/>
                  </a:lnTo>
                  <a:lnTo>
                    <a:pt x="15739" y="9083"/>
                  </a:lnTo>
                  <a:lnTo>
                    <a:pt x="15769" y="8883"/>
                  </a:lnTo>
                  <a:lnTo>
                    <a:pt x="15798" y="8817"/>
                  </a:lnTo>
                  <a:lnTo>
                    <a:pt x="15789" y="8721"/>
                  </a:lnTo>
                  <a:lnTo>
                    <a:pt x="15794" y="8613"/>
                  </a:lnTo>
                  <a:lnTo>
                    <a:pt x="15784" y="8563"/>
                  </a:lnTo>
                  <a:lnTo>
                    <a:pt x="15724" y="8565"/>
                  </a:lnTo>
                  <a:lnTo>
                    <a:pt x="15653" y="8627"/>
                  </a:lnTo>
                  <a:lnTo>
                    <a:pt x="15567" y="8645"/>
                  </a:lnTo>
                  <a:lnTo>
                    <a:pt x="15493" y="8672"/>
                  </a:lnTo>
                  <a:lnTo>
                    <a:pt x="15441" y="8676"/>
                  </a:lnTo>
                  <a:lnTo>
                    <a:pt x="15347" y="8682"/>
                  </a:lnTo>
                  <a:lnTo>
                    <a:pt x="15289" y="8716"/>
                  </a:lnTo>
                  <a:lnTo>
                    <a:pt x="15209" y="8728"/>
                  </a:lnTo>
                  <a:lnTo>
                    <a:pt x="15064" y="8785"/>
                  </a:lnTo>
                  <a:lnTo>
                    <a:pt x="14880" y="8807"/>
                  </a:lnTo>
                  <a:lnTo>
                    <a:pt x="14722" y="8854"/>
                  </a:lnTo>
                  <a:lnTo>
                    <a:pt x="14636" y="8852"/>
                  </a:lnTo>
                  <a:lnTo>
                    <a:pt x="14554" y="8777"/>
                  </a:lnTo>
                  <a:lnTo>
                    <a:pt x="14515" y="8701"/>
                  </a:lnTo>
                  <a:lnTo>
                    <a:pt x="14456" y="8667"/>
                  </a:lnTo>
                  <a:lnTo>
                    <a:pt x="14379" y="8617"/>
                  </a:lnTo>
                  <a:lnTo>
                    <a:pt x="14473" y="8573"/>
                  </a:lnTo>
                  <a:lnTo>
                    <a:pt x="14473" y="8497"/>
                  </a:lnTo>
                  <a:lnTo>
                    <a:pt x="14427" y="8440"/>
                  </a:lnTo>
                  <a:lnTo>
                    <a:pt x="14340" y="8386"/>
                  </a:lnTo>
                  <a:lnTo>
                    <a:pt x="14281" y="8324"/>
                  </a:lnTo>
                  <a:lnTo>
                    <a:pt x="14178" y="8218"/>
                  </a:lnTo>
                  <a:lnTo>
                    <a:pt x="14074" y="8115"/>
                  </a:lnTo>
                  <a:lnTo>
                    <a:pt x="13823" y="7945"/>
                  </a:lnTo>
                  <a:lnTo>
                    <a:pt x="13722" y="7856"/>
                  </a:lnTo>
                  <a:lnTo>
                    <a:pt x="13660" y="7693"/>
                  </a:lnTo>
                  <a:lnTo>
                    <a:pt x="13542" y="7486"/>
                  </a:lnTo>
                  <a:lnTo>
                    <a:pt x="13443" y="7420"/>
                  </a:lnTo>
                  <a:lnTo>
                    <a:pt x="13374" y="7376"/>
                  </a:lnTo>
                  <a:lnTo>
                    <a:pt x="13291" y="7166"/>
                  </a:lnTo>
                  <a:lnTo>
                    <a:pt x="13251" y="6984"/>
                  </a:lnTo>
                  <a:lnTo>
                    <a:pt x="13285" y="6954"/>
                  </a:lnTo>
                  <a:lnTo>
                    <a:pt x="13214" y="6782"/>
                  </a:lnTo>
                  <a:lnTo>
                    <a:pt x="13180" y="6747"/>
                  </a:lnTo>
                  <a:lnTo>
                    <a:pt x="12970" y="6592"/>
                  </a:lnTo>
                  <a:lnTo>
                    <a:pt x="12953" y="6481"/>
                  </a:lnTo>
                  <a:lnTo>
                    <a:pt x="12983" y="6450"/>
                  </a:lnTo>
                  <a:lnTo>
                    <a:pt x="12815" y="6262"/>
                  </a:lnTo>
                  <a:lnTo>
                    <a:pt x="12753" y="6166"/>
                  </a:lnTo>
                  <a:lnTo>
                    <a:pt x="12682" y="6075"/>
                  </a:lnTo>
                  <a:lnTo>
                    <a:pt x="12534" y="5814"/>
                  </a:lnTo>
                  <a:lnTo>
                    <a:pt x="12418" y="5649"/>
                  </a:lnTo>
                  <a:lnTo>
                    <a:pt x="12335" y="5476"/>
                  </a:lnTo>
                  <a:lnTo>
                    <a:pt x="12350" y="5462"/>
                  </a:lnTo>
                  <a:lnTo>
                    <a:pt x="12488" y="5696"/>
                  </a:lnTo>
                  <a:lnTo>
                    <a:pt x="12567" y="5770"/>
                  </a:lnTo>
                  <a:lnTo>
                    <a:pt x="12628" y="5823"/>
                  </a:lnTo>
                  <a:lnTo>
                    <a:pt x="12663" y="5794"/>
                  </a:lnTo>
                  <a:lnTo>
                    <a:pt x="12699" y="5708"/>
                  </a:lnTo>
                  <a:lnTo>
                    <a:pt x="12719" y="5583"/>
                  </a:lnTo>
                  <a:lnTo>
                    <a:pt x="12758" y="5518"/>
                  </a:lnTo>
                  <a:lnTo>
                    <a:pt x="12766" y="5541"/>
                  </a:lnTo>
                  <a:lnTo>
                    <a:pt x="12753" y="5607"/>
                  </a:lnTo>
                  <a:lnTo>
                    <a:pt x="12753" y="5664"/>
                  </a:lnTo>
                  <a:lnTo>
                    <a:pt x="12737" y="5755"/>
                  </a:lnTo>
                  <a:lnTo>
                    <a:pt x="12818" y="5755"/>
                  </a:lnTo>
                  <a:lnTo>
                    <a:pt x="12914" y="5868"/>
                  </a:lnTo>
                  <a:lnTo>
                    <a:pt x="13029" y="6003"/>
                  </a:lnTo>
                  <a:lnTo>
                    <a:pt x="13108" y="6127"/>
                  </a:lnTo>
                  <a:lnTo>
                    <a:pt x="13160" y="6166"/>
                  </a:lnTo>
                  <a:lnTo>
                    <a:pt x="13216" y="6253"/>
                  </a:lnTo>
                  <a:lnTo>
                    <a:pt x="13210" y="6292"/>
                  </a:lnTo>
                  <a:lnTo>
                    <a:pt x="13276" y="6390"/>
                  </a:lnTo>
                  <a:lnTo>
                    <a:pt x="13370" y="6425"/>
                  </a:lnTo>
                  <a:lnTo>
                    <a:pt x="13456" y="6491"/>
                  </a:lnTo>
                  <a:lnTo>
                    <a:pt x="13574" y="6683"/>
                  </a:lnTo>
                  <a:lnTo>
                    <a:pt x="13577" y="6785"/>
                  </a:lnTo>
                  <a:lnTo>
                    <a:pt x="13611" y="6905"/>
                  </a:lnTo>
                  <a:lnTo>
                    <a:pt x="13741" y="7072"/>
                  </a:lnTo>
                  <a:lnTo>
                    <a:pt x="13818" y="7100"/>
                  </a:lnTo>
                  <a:lnTo>
                    <a:pt x="13948" y="7221"/>
                  </a:lnTo>
                  <a:lnTo>
                    <a:pt x="14012" y="7366"/>
                  </a:lnTo>
                  <a:lnTo>
                    <a:pt x="14118" y="7514"/>
                  </a:lnTo>
                  <a:lnTo>
                    <a:pt x="14212" y="7578"/>
                  </a:lnTo>
                  <a:lnTo>
                    <a:pt x="14232" y="7651"/>
                  </a:lnTo>
                  <a:lnTo>
                    <a:pt x="14289" y="7704"/>
                  </a:lnTo>
                  <a:lnTo>
                    <a:pt x="14318" y="7780"/>
                  </a:lnTo>
                  <a:lnTo>
                    <a:pt x="14333" y="7859"/>
                  </a:lnTo>
                  <a:lnTo>
                    <a:pt x="14316" y="7893"/>
                  </a:lnTo>
                  <a:lnTo>
                    <a:pt x="14342" y="7975"/>
                  </a:lnTo>
                  <a:lnTo>
                    <a:pt x="14308" y="7984"/>
                  </a:lnTo>
                  <a:lnTo>
                    <a:pt x="14364" y="8058"/>
                  </a:lnTo>
                  <a:lnTo>
                    <a:pt x="14409" y="8193"/>
                  </a:lnTo>
                  <a:lnTo>
                    <a:pt x="14443" y="8246"/>
                  </a:lnTo>
                  <a:lnTo>
                    <a:pt x="14444" y="8346"/>
                  </a:lnTo>
                  <a:lnTo>
                    <a:pt x="14498" y="8452"/>
                  </a:lnTo>
                  <a:lnTo>
                    <a:pt x="14618" y="8462"/>
                  </a:lnTo>
                  <a:lnTo>
                    <a:pt x="14670" y="8437"/>
                  </a:lnTo>
                  <a:lnTo>
                    <a:pt x="14756" y="8440"/>
                  </a:lnTo>
                  <a:lnTo>
                    <a:pt x="14778" y="8395"/>
                  </a:lnTo>
                  <a:lnTo>
                    <a:pt x="14821" y="8381"/>
                  </a:lnTo>
                  <a:lnTo>
                    <a:pt x="14853" y="8332"/>
                  </a:lnTo>
                  <a:lnTo>
                    <a:pt x="14895" y="8322"/>
                  </a:lnTo>
                  <a:lnTo>
                    <a:pt x="15035" y="8314"/>
                  </a:lnTo>
                  <a:lnTo>
                    <a:pt x="15138" y="8278"/>
                  </a:lnTo>
                  <a:lnTo>
                    <a:pt x="15227" y="8203"/>
                  </a:lnTo>
                  <a:lnTo>
                    <a:pt x="15279" y="8213"/>
                  </a:lnTo>
                  <a:lnTo>
                    <a:pt x="15350" y="8203"/>
                  </a:lnTo>
                  <a:lnTo>
                    <a:pt x="15481" y="8075"/>
                  </a:lnTo>
                  <a:lnTo>
                    <a:pt x="15730" y="7991"/>
                  </a:lnTo>
                  <a:lnTo>
                    <a:pt x="15878" y="7915"/>
                  </a:lnTo>
                  <a:lnTo>
                    <a:pt x="15873" y="7854"/>
                  </a:lnTo>
                  <a:lnTo>
                    <a:pt x="15892" y="7773"/>
                  </a:lnTo>
                  <a:lnTo>
                    <a:pt x="15998" y="7726"/>
                  </a:lnTo>
                  <a:lnTo>
                    <a:pt x="16069" y="7716"/>
                  </a:lnTo>
                  <a:lnTo>
                    <a:pt x="16163" y="7656"/>
                  </a:lnTo>
                  <a:lnTo>
                    <a:pt x="16250" y="7672"/>
                  </a:lnTo>
                  <a:lnTo>
                    <a:pt x="16316" y="7622"/>
                  </a:lnTo>
                  <a:lnTo>
                    <a:pt x="16303" y="7551"/>
                  </a:lnTo>
                  <a:lnTo>
                    <a:pt x="16355" y="7506"/>
                  </a:lnTo>
                  <a:lnTo>
                    <a:pt x="16447" y="7507"/>
                  </a:lnTo>
                  <a:lnTo>
                    <a:pt x="16476" y="7469"/>
                  </a:lnTo>
                  <a:lnTo>
                    <a:pt x="16474" y="7383"/>
                  </a:lnTo>
                  <a:lnTo>
                    <a:pt x="16553" y="7317"/>
                  </a:lnTo>
                  <a:lnTo>
                    <a:pt x="16623" y="7317"/>
                  </a:lnTo>
                  <a:lnTo>
                    <a:pt x="16631" y="7295"/>
                  </a:lnTo>
                  <a:lnTo>
                    <a:pt x="16589" y="7178"/>
                  </a:lnTo>
                  <a:lnTo>
                    <a:pt x="16594" y="7088"/>
                  </a:lnTo>
                  <a:lnTo>
                    <a:pt x="16616" y="7046"/>
                  </a:lnTo>
                  <a:lnTo>
                    <a:pt x="16683" y="7056"/>
                  </a:lnTo>
                  <a:lnTo>
                    <a:pt x="16710" y="6937"/>
                  </a:lnTo>
                  <a:lnTo>
                    <a:pt x="16757" y="6881"/>
                  </a:lnTo>
                  <a:lnTo>
                    <a:pt x="16767" y="6832"/>
                  </a:lnTo>
                  <a:lnTo>
                    <a:pt x="16794" y="6728"/>
                  </a:lnTo>
                  <a:lnTo>
                    <a:pt x="16784" y="6689"/>
                  </a:lnTo>
                  <a:lnTo>
                    <a:pt x="16729" y="6668"/>
                  </a:lnTo>
                  <a:lnTo>
                    <a:pt x="16676" y="6610"/>
                  </a:lnTo>
                  <a:lnTo>
                    <a:pt x="16589" y="6513"/>
                  </a:lnTo>
                  <a:lnTo>
                    <a:pt x="16498" y="6481"/>
                  </a:lnTo>
                  <a:lnTo>
                    <a:pt x="16389" y="6459"/>
                  </a:lnTo>
                  <a:lnTo>
                    <a:pt x="16294" y="6397"/>
                  </a:lnTo>
                  <a:lnTo>
                    <a:pt x="16200" y="6280"/>
                  </a:lnTo>
                  <a:lnTo>
                    <a:pt x="16146" y="6147"/>
                  </a:lnTo>
                  <a:lnTo>
                    <a:pt x="16156" y="6115"/>
                  </a:lnTo>
                  <a:lnTo>
                    <a:pt x="16151" y="6046"/>
                  </a:lnTo>
                  <a:lnTo>
                    <a:pt x="16129" y="6031"/>
                  </a:lnTo>
                  <a:lnTo>
                    <a:pt x="16104" y="6088"/>
                  </a:lnTo>
                  <a:lnTo>
                    <a:pt x="16042" y="6193"/>
                  </a:lnTo>
                  <a:lnTo>
                    <a:pt x="15961" y="6302"/>
                  </a:lnTo>
                  <a:lnTo>
                    <a:pt x="15887" y="6417"/>
                  </a:lnTo>
                  <a:lnTo>
                    <a:pt x="15798" y="6412"/>
                  </a:lnTo>
                  <a:lnTo>
                    <a:pt x="15673" y="6407"/>
                  </a:lnTo>
                  <a:lnTo>
                    <a:pt x="15562" y="6434"/>
                  </a:lnTo>
                  <a:lnTo>
                    <a:pt x="15547" y="6388"/>
                  </a:lnTo>
                  <a:lnTo>
                    <a:pt x="15522" y="6397"/>
                  </a:lnTo>
                  <a:lnTo>
                    <a:pt x="15478" y="6331"/>
                  </a:lnTo>
                  <a:lnTo>
                    <a:pt x="15488" y="6232"/>
                  </a:lnTo>
                  <a:lnTo>
                    <a:pt x="15463" y="6132"/>
                  </a:lnTo>
                  <a:lnTo>
                    <a:pt x="15405" y="6080"/>
                  </a:lnTo>
                  <a:lnTo>
                    <a:pt x="15370" y="6097"/>
                  </a:lnTo>
                  <a:lnTo>
                    <a:pt x="15350" y="6186"/>
                  </a:lnTo>
                  <a:lnTo>
                    <a:pt x="15387" y="6309"/>
                  </a:lnTo>
                  <a:lnTo>
                    <a:pt x="15355" y="6267"/>
                  </a:lnTo>
                  <a:lnTo>
                    <a:pt x="15323" y="6211"/>
                  </a:lnTo>
                  <a:lnTo>
                    <a:pt x="15269" y="6164"/>
                  </a:lnTo>
                  <a:lnTo>
                    <a:pt x="15237" y="6109"/>
                  </a:lnTo>
                  <a:lnTo>
                    <a:pt x="15239" y="6051"/>
                  </a:lnTo>
                  <a:lnTo>
                    <a:pt x="15215" y="5982"/>
                  </a:lnTo>
                  <a:lnTo>
                    <a:pt x="15096" y="5913"/>
                  </a:lnTo>
                  <a:lnTo>
                    <a:pt x="15057" y="5854"/>
                  </a:lnTo>
                  <a:lnTo>
                    <a:pt x="14975" y="5816"/>
                  </a:lnTo>
                  <a:lnTo>
                    <a:pt x="14884" y="5674"/>
                  </a:lnTo>
                  <a:lnTo>
                    <a:pt x="14806" y="5550"/>
                  </a:lnTo>
                  <a:lnTo>
                    <a:pt x="14811" y="5513"/>
                  </a:lnTo>
                  <a:lnTo>
                    <a:pt x="14762" y="5442"/>
                  </a:lnTo>
                  <a:lnTo>
                    <a:pt x="14852" y="5449"/>
                  </a:lnTo>
                  <a:lnTo>
                    <a:pt x="14890" y="5387"/>
                  </a:lnTo>
                  <a:lnTo>
                    <a:pt x="14998" y="5440"/>
                  </a:lnTo>
                  <a:lnTo>
                    <a:pt x="15069" y="5413"/>
                  </a:lnTo>
                  <a:lnTo>
                    <a:pt x="15232" y="5631"/>
                  </a:lnTo>
                  <a:lnTo>
                    <a:pt x="15370" y="5787"/>
                  </a:lnTo>
                  <a:lnTo>
                    <a:pt x="15522" y="5834"/>
                  </a:lnTo>
                  <a:lnTo>
                    <a:pt x="15702" y="5962"/>
                  </a:lnTo>
                  <a:lnTo>
                    <a:pt x="15892" y="6018"/>
                  </a:lnTo>
                  <a:lnTo>
                    <a:pt x="16013" y="5937"/>
                  </a:lnTo>
                  <a:lnTo>
                    <a:pt x="16114" y="5907"/>
                  </a:lnTo>
                  <a:lnTo>
                    <a:pt x="16188" y="5937"/>
                  </a:lnTo>
                  <a:lnTo>
                    <a:pt x="16304" y="6142"/>
                  </a:lnTo>
                  <a:lnTo>
                    <a:pt x="16468" y="6164"/>
                  </a:lnTo>
                  <a:lnTo>
                    <a:pt x="16629" y="6203"/>
                  </a:lnTo>
                  <a:lnTo>
                    <a:pt x="16897" y="6253"/>
                  </a:lnTo>
                  <a:lnTo>
                    <a:pt x="17075" y="6230"/>
                  </a:lnTo>
                  <a:lnTo>
                    <a:pt x="17284" y="6226"/>
                  </a:lnTo>
                  <a:lnTo>
                    <a:pt x="17506" y="6196"/>
                  </a:lnTo>
                  <a:lnTo>
                    <a:pt x="17643" y="6324"/>
                  </a:lnTo>
                  <a:lnTo>
                    <a:pt x="17718" y="6447"/>
                  </a:lnTo>
                  <a:lnTo>
                    <a:pt x="17821" y="6491"/>
                  </a:lnTo>
                  <a:lnTo>
                    <a:pt x="18008" y="6636"/>
                  </a:lnTo>
                  <a:lnTo>
                    <a:pt x="18063" y="6705"/>
                  </a:lnTo>
                  <a:lnTo>
                    <a:pt x="18025" y="6767"/>
                  </a:lnTo>
                  <a:lnTo>
                    <a:pt x="18242" y="6977"/>
                  </a:lnTo>
                  <a:lnTo>
                    <a:pt x="18329" y="6999"/>
                  </a:lnTo>
                  <a:lnTo>
                    <a:pt x="18467" y="6895"/>
                  </a:lnTo>
                  <a:lnTo>
                    <a:pt x="18538" y="7058"/>
                  </a:lnTo>
                  <a:lnTo>
                    <a:pt x="18595" y="7270"/>
                  </a:lnTo>
                  <a:lnTo>
                    <a:pt x="18688" y="7497"/>
                  </a:lnTo>
                  <a:lnTo>
                    <a:pt x="18818" y="7844"/>
                  </a:lnTo>
                  <a:lnTo>
                    <a:pt x="18974" y="8092"/>
                  </a:lnTo>
                  <a:lnTo>
                    <a:pt x="19016" y="8204"/>
                  </a:lnTo>
                  <a:lnTo>
                    <a:pt x="19087" y="8433"/>
                  </a:lnTo>
                  <a:lnTo>
                    <a:pt x="19176" y="8608"/>
                  </a:lnTo>
                  <a:lnTo>
                    <a:pt x="19230" y="8694"/>
                  </a:lnTo>
                  <a:lnTo>
                    <a:pt x="19301" y="8879"/>
                  </a:lnTo>
                  <a:lnTo>
                    <a:pt x="19386" y="9139"/>
                  </a:lnTo>
                  <a:lnTo>
                    <a:pt x="19511" y="9310"/>
                  </a:lnTo>
                  <a:lnTo>
                    <a:pt x="19548" y="9256"/>
                  </a:lnTo>
                  <a:lnTo>
                    <a:pt x="19568" y="9132"/>
                  </a:lnTo>
                  <a:lnTo>
                    <a:pt x="19657" y="9080"/>
                  </a:lnTo>
                  <a:lnTo>
                    <a:pt x="19617" y="9019"/>
                  </a:lnTo>
                  <a:lnTo>
                    <a:pt x="19644" y="8878"/>
                  </a:lnTo>
                  <a:lnTo>
                    <a:pt x="19695" y="8869"/>
                  </a:lnTo>
                  <a:lnTo>
                    <a:pt x="19644" y="8558"/>
                  </a:lnTo>
                  <a:lnTo>
                    <a:pt x="19654" y="8384"/>
                  </a:lnTo>
                  <a:lnTo>
                    <a:pt x="19619" y="8233"/>
                  </a:lnTo>
                  <a:lnTo>
                    <a:pt x="19546" y="7999"/>
                  </a:lnTo>
                  <a:lnTo>
                    <a:pt x="19545" y="7861"/>
                  </a:lnTo>
                  <a:lnTo>
                    <a:pt x="19587" y="7851"/>
                  </a:lnTo>
                  <a:lnTo>
                    <a:pt x="19657" y="7787"/>
                  </a:lnTo>
                  <a:lnTo>
                    <a:pt x="19693" y="7743"/>
                  </a:lnTo>
                  <a:lnTo>
                    <a:pt x="19671" y="7661"/>
                  </a:lnTo>
                  <a:lnTo>
                    <a:pt x="19730" y="7543"/>
                  </a:lnTo>
                  <a:lnTo>
                    <a:pt x="19764" y="7432"/>
                  </a:lnTo>
                  <a:lnTo>
                    <a:pt x="19797" y="7223"/>
                  </a:lnTo>
                  <a:lnTo>
                    <a:pt x="19875" y="7105"/>
                  </a:lnTo>
                  <a:lnTo>
                    <a:pt x="19881" y="7001"/>
                  </a:lnTo>
                  <a:lnTo>
                    <a:pt x="19833" y="6870"/>
                  </a:lnTo>
                  <a:lnTo>
                    <a:pt x="19912" y="6834"/>
                  </a:lnTo>
                  <a:lnTo>
                    <a:pt x="19962" y="6836"/>
                  </a:lnTo>
                  <a:lnTo>
                    <a:pt x="19949" y="6772"/>
                  </a:lnTo>
                  <a:lnTo>
                    <a:pt x="19982" y="6789"/>
                  </a:lnTo>
                  <a:lnTo>
                    <a:pt x="20008" y="6807"/>
                  </a:lnTo>
                  <a:lnTo>
                    <a:pt x="20006" y="6775"/>
                  </a:lnTo>
                  <a:lnTo>
                    <a:pt x="20048" y="6811"/>
                  </a:lnTo>
                  <a:lnTo>
                    <a:pt x="20033" y="6715"/>
                  </a:lnTo>
                  <a:lnTo>
                    <a:pt x="20001" y="6642"/>
                  </a:lnTo>
                  <a:lnTo>
                    <a:pt x="20063" y="6651"/>
                  </a:lnTo>
                  <a:lnTo>
                    <a:pt x="20127" y="6750"/>
                  </a:lnTo>
                  <a:lnTo>
                    <a:pt x="20171" y="6834"/>
                  </a:lnTo>
                  <a:lnTo>
                    <a:pt x="20208" y="6923"/>
                  </a:lnTo>
                  <a:lnTo>
                    <a:pt x="20258" y="7014"/>
                  </a:lnTo>
                  <a:lnTo>
                    <a:pt x="20351" y="7157"/>
                  </a:lnTo>
                  <a:lnTo>
                    <a:pt x="20393" y="7179"/>
                  </a:lnTo>
                  <a:lnTo>
                    <a:pt x="20407" y="7243"/>
                  </a:lnTo>
                  <a:lnTo>
                    <a:pt x="20519" y="7447"/>
                  </a:lnTo>
                  <a:lnTo>
                    <a:pt x="20582" y="7614"/>
                  </a:lnTo>
                  <a:lnTo>
                    <a:pt x="20624" y="7836"/>
                  </a:lnTo>
                  <a:lnTo>
                    <a:pt x="20671" y="7878"/>
                  </a:lnTo>
                  <a:lnTo>
                    <a:pt x="20706" y="7895"/>
                  </a:lnTo>
                  <a:lnTo>
                    <a:pt x="20731" y="7767"/>
                  </a:lnTo>
                  <a:lnTo>
                    <a:pt x="20738" y="7676"/>
                  </a:lnTo>
                  <a:lnTo>
                    <a:pt x="20802" y="7824"/>
                  </a:lnTo>
                  <a:lnTo>
                    <a:pt x="20871" y="8053"/>
                  </a:lnTo>
                  <a:lnTo>
                    <a:pt x="20940" y="8270"/>
                  </a:lnTo>
                  <a:lnTo>
                    <a:pt x="20981" y="8363"/>
                  </a:lnTo>
                  <a:lnTo>
                    <a:pt x="21019" y="8563"/>
                  </a:lnTo>
                  <a:lnTo>
                    <a:pt x="21056" y="8671"/>
                  </a:lnTo>
                  <a:lnTo>
                    <a:pt x="21070" y="8810"/>
                  </a:lnTo>
                  <a:lnTo>
                    <a:pt x="21098" y="8947"/>
                  </a:lnTo>
                  <a:lnTo>
                    <a:pt x="21114" y="9123"/>
                  </a:lnTo>
                  <a:lnTo>
                    <a:pt x="21125" y="9240"/>
                  </a:lnTo>
                  <a:lnTo>
                    <a:pt x="21147" y="9342"/>
                  </a:lnTo>
                  <a:lnTo>
                    <a:pt x="21140" y="9233"/>
                  </a:lnTo>
                  <a:lnTo>
                    <a:pt x="21174" y="9320"/>
                  </a:lnTo>
                  <a:lnTo>
                    <a:pt x="21211" y="9426"/>
                  </a:lnTo>
                  <a:lnTo>
                    <a:pt x="21231" y="9517"/>
                  </a:lnTo>
                  <a:lnTo>
                    <a:pt x="21255" y="9588"/>
                  </a:lnTo>
                  <a:lnTo>
                    <a:pt x="21273" y="9667"/>
                  </a:lnTo>
                  <a:lnTo>
                    <a:pt x="21282" y="9803"/>
                  </a:lnTo>
                  <a:lnTo>
                    <a:pt x="21305" y="9904"/>
                  </a:lnTo>
                  <a:lnTo>
                    <a:pt x="21322" y="10058"/>
                  </a:lnTo>
                  <a:lnTo>
                    <a:pt x="21353" y="10184"/>
                  </a:lnTo>
                  <a:lnTo>
                    <a:pt x="21361" y="10278"/>
                  </a:lnTo>
                  <a:lnTo>
                    <a:pt x="21410" y="10426"/>
                  </a:lnTo>
                  <a:lnTo>
                    <a:pt x="21445" y="10564"/>
                  </a:lnTo>
                  <a:lnTo>
                    <a:pt x="21465" y="10553"/>
                  </a:lnTo>
                  <a:lnTo>
                    <a:pt x="21465" y="10489"/>
                  </a:lnTo>
                  <a:lnTo>
                    <a:pt x="21447" y="10324"/>
                  </a:lnTo>
                  <a:lnTo>
                    <a:pt x="21433" y="10273"/>
                  </a:lnTo>
                  <a:lnTo>
                    <a:pt x="21427" y="10162"/>
                  </a:lnTo>
                  <a:lnTo>
                    <a:pt x="21418" y="10098"/>
                  </a:lnTo>
                  <a:lnTo>
                    <a:pt x="21417" y="10014"/>
                  </a:lnTo>
                  <a:lnTo>
                    <a:pt x="21405" y="9888"/>
                  </a:lnTo>
                  <a:lnTo>
                    <a:pt x="21381" y="9763"/>
                  </a:lnTo>
                  <a:lnTo>
                    <a:pt x="21349" y="9650"/>
                  </a:lnTo>
                  <a:lnTo>
                    <a:pt x="21339" y="9633"/>
                  </a:lnTo>
                  <a:lnTo>
                    <a:pt x="21310" y="9538"/>
                  </a:lnTo>
                  <a:lnTo>
                    <a:pt x="21285" y="9516"/>
                  </a:lnTo>
                  <a:lnTo>
                    <a:pt x="21250" y="9410"/>
                  </a:lnTo>
                  <a:lnTo>
                    <a:pt x="21221" y="9250"/>
                  </a:lnTo>
                  <a:lnTo>
                    <a:pt x="21179" y="9081"/>
                  </a:lnTo>
                  <a:lnTo>
                    <a:pt x="21149" y="9075"/>
                  </a:lnTo>
                  <a:lnTo>
                    <a:pt x="21124" y="8942"/>
                  </a:lnTo>
                  <a:lnTo>
                    <a:pt x="21110" y="8778"/>
                  </a:lnTo>
                  <a:lnTo>
                    <a:pt x="21080" y="8512"/>
                  </a:lnTo>
                  <a:lnTo>
                    <a:pt x="21038" y="8312"/>
                  </a:lnTo>
                  <a:lnTo>
                    <a:pt x="21073" y="8310"/>
                  </a:lnTo>
                  <a:lnTo>
                    <a:pt x="21098" y="8453"/>
                  </a:lnTo>
                  <a:lnTo>
                    <a:pt x="21130" y="8450"/>
                  </a:lnTo>
                  <a:lnTo>
                    <a:pt x="21179" y="8534"/>
                  </a:lnTo>
                  <a:lnTo>
                    <a:pt x="21235" y="8723"/>
                  </a:lnTo>
                  <a:lnTo>
                    <a:pt x="21265" y="8819"/>
                  </a:lnTo>
                  <a:lnTo>
                    <a:pt x="21295" y="8846"/>
                  </a:lnTo>
                  <a:lnTo>
                    <a:pt x="21332" y="8950"/>
                  </a:lnTo>
                  <a:lnTo>
                    <a:pt x="21346" y="9075"/>
                  </a:lnTo>
                  <a:lnTo>
                    <a:pt x="21374" y="9192"/>
                  </a:lnTo>
                  <a:lnTo>
                    <a:pt x="21376" y="9021"/>
                  </a:lnTo>
                  <a:lnTo>
                    <a:pt x="21366" y="8868"/>
                  </a:lnTo>
                  <a:lnTo>
                    <a:pt x="21366" y="8851"/>
                  </a:lnTo>
                  <a:cubicBezTo>
                    <a:pt x="21419" y="9141"/>
                    <a:pt x="21463" y="9436"/>
                    <a:pt x="21492" y="9734"/>
                  </a:cubicBezTo>
                  <a:lnTo>
                    <a:pt x="21484" y="9785"/>
                  </a:lnTo>
                  <a:lnTo>
                    <a:pt x="21492" y="9857"/>
                  </a:lnTo>
                  <a:lnTo>
                    <a:pt x="21502" y="9866"/>
                  </a:lnTo>
                  <a:cubicBezTo>
                    <a:pt x="21505" y="9897"/>
                    <a:pt x="21508" y="9927"/>
                    <a:pt x="21511" y="9958"/>
                  </a:cubicBezTo>
                  <a:cubicBezTo>
                    <a:pt x="21526" y="10157"/>
                    <a:pt x="21535" y="10356"/>
                    <a:pt x="21539" y="10558"/>
                  </a:cubicBezTo>
                  <a:lnTo>
                    <a:pt x="21534" y="10625"/>
                  </a:lnTo>
                  <a:lnTo>
                    <a:pt x="21543" y="10633"/>
                  </a:lnTo>
                  <a:cubicBezTo>
                    <a:pt x="21544" y="10689"/>
                    <a:pt x="21546" y="10744"/>
                    <a:pt x="21546" y="10800"/>
                  </a:cubicBezTo>
                  <a:cubicBezTo>
                    <a:pt x="21546" y="11184"/>
                    <a:pt x="21525" y="11564"/>
                    <a:pt x="21486" y="11938"/>
                  </a:cubicBezTo>
                  <a:lnTo>
                    <a:pt x="21482" y="11904"/>
                  </a:lnTo>
                  <a:lnTo>
                    <a:pt x="21459" y="11892"/>
                  </a:lnTo>
                  <a:lnTo>
                    <a:pt x="21423" y="12071"/>
                  </a:lnTo>
                  <a:lnTo>
                    <a:pt x="21443" y="12084"/>
                  </a:lnTo>
                  <a:lnTo>
                    <a:pt x="21437" y="12163"/>
                  </a:lnTo>
                  <a:lnTo>
                    <a:pt x="21450" y="12209"/>
                  </a:lnTo>
                  <a:cubicBezTo>
                    <a:pt x="21444" y="12255"/>
                    <a:pt x="21440" y="12301"/>
                    <a:pt x="21433" y="12347"/>
                  </a:cubicBezTo>
                  <a:lnTo>
                    <a:pt x="21427" y="12335"/>
                  </a:lnTo>
                  <a:lnTo>
                    <a:pt x="21410" y="12414"/>
                  </a:lnTo>
                  <a:lnTo>
                    <a:pt x="21420" y="12441"/>
                  </a:lnTo>
                  <a:cubicBezTo>
                    <a:pt x="20852" y="16134"/>
                    <a:pt x="18396" y="19209"/>
                    <a:pt x="15074" y="20656"/>
                  </a:cubicBezTo>
                  <a:lnTo>
                    <a:pt x="15059" y="20662"/>
                  </a:lnTo>
                  <a:cubicBezTo>
                    <a:pt x="15051" y="20666"/>
                    <a:pt x="15042" y="20667"/>
                    <a:pt x="15033" y="20671"/>
                  </a:cubicBezTo>
                  <a:lnTo>
                    <a:pt x="15027" y="20671"/>
                  </a:lnTo>
                  <a:lnTo>
                    <a:pt x="15022" y="20669"/>
                  </a:lnTo>
                  <a:lnTo>
                    <a:pt x="15114" y="20624"/>
                  </a:lnTo>
                  <a:lnTo>
                    <a:pt x="15166" y="20597"/>
                  </a:lnTo>
                  <a:lnTo>
                    <a:pt x="15203" y="20577"/>
                  </a:lnTo>
                  <a:lnTo>
                    <a:pt x="15219" y="20565"/>
                  </a:lnTo>
                  <a:lnTo>
                    <a:pt x="15074" y="20622"/>
                  </a:lnTo>
                  <a:lnTo>
                    <a:pt x="15018" y="20644"/>
                  </a:lnTo>
                  <a:lnTo>
                    <a:pt x="14995" y="20652"/>
                  </a:lnTo>
                  <a:lnTo>
                    <a:pt x="15005" y="20642"/>
                  </a:lnTo>
                  <a:lnTo>
                    <a:pt x="14990" y="20642"/>
                  </a:lnTo>
                  <a:lnTo>
                    <a:pt x="14956" y="20649"/>
                  </a:lnTo>
                  <a:lnTo>
                    <a:pt x="14922" y="20657"/>
                  </a:lnTo>
                  <a:lnTo>
                    <a:pt x="14932" y="20644"/>
                  </a:lnTo>
                  <a:lnTo>
                    <a:pt x="14934" y="20632"/>
                  </a:lnTo>
                  <a:lnTo>
                    <a:pt x="14916" y="20629"/>
                  </a:lnTo>
                  <a:lnTo>
                    <a:pt x="14887" y="20629"/>
                  </a:lnTo>
                  <a:lnTo>
                    <a:pt x="14879" y="20622"/>
                  </a:lnTo>
                  <a:lnTo>
                    <a:pt x="14867" y="20615"/>
                  </a:lnTo>
                  <a:lnTo>
                    <a:pt x="14938" y="20578"/>
                  </a:lnTo>
                  <a:lnTo>
                    <a:pt x="15001" y="20546"/>
                  </a:lnTo>
                  <a:lnTo>
                    <a:pt x="14939" y="20566"/>
                  </a:lnTo>
                  <a:lnTo>
                    <a:pt x="14863" y="20602"/>
                  </a:lnTo>
                  <a:lnTo>
                    <a:pt x="14788" y="20634"/>
                  </a:lnTo>
                  <a:lnTo>
                    <a:pt x="14722" y="20657"/>
                  </a:lnTo>
                  <a:lnTo>
                    <a:pt x="14685" y="20667"/>
                  </a:lnTo>
                  <a:lnTo>
                    <a:pt x="14678" y="20671"/>
                  </a:lnTo>
                  <a:lnTo>
                    <a:pt x="14672" y="20686"/>
                  </a:lnTo>
                  <a:lnTo>
                    <a:pt x="14687" y="20691"/>
                  </a:lnTo>
                  <a:lnTo>
                    <a:pt x="14732" y="20683"/>
                  </a:lnTo>
                  <a:lnTo>
                    <a:pt x="14746" y="20688"/>
                  </a:lnTo>
                  <a:lnTo>
                    <a:pt x="14766" y="20689"/>
                  </a:lnTo>
                  <a:lnTo>
                    <a:pt x="14796" y="20683"/>
                  </a:lnTo>
                  <a:lnTo>
                    <a:pt x="14806" y="20688"/>
                  </a:lnTo>
                  <a:lnTo>
                    <a:pt x="14788" y="20703"/>
                  </a:lnTo>
                  <a:lnTo>
                    <a:pt x="14830" y="20693"/>
                  </a:lnTo>
                  <a:lnTo>
                    <a:pt x="14850" y="20693"/>
                  </a:lnTo>
                  <a:lnTo>
                    <a:pt x="14890" y="20683"/>
                  </a:lnTo>
                  <a:lnTo>
                    <a:pt x="14885" y="20693"/>
                  </a:lnTo>
                  <a:lnTo>
                    <a:pt x="14953" y="20667"/>
                  </a:lnTo>
                  <a:lnTo>
                    <a:pt x="14993" y="20654"/>
                  </a:lnTo>
                  <a:lnTo>
                    <a:pt x="15027" y="20646"/>
                  </a:lnTo>
                  <a:lnTo>
                    <a:pt x="15062" y="20635"/>
                  </a:lnTo>
                  <a:lnTo>
                    <a:pt x="15060" y="20642"/>
                  </a:lnTo>
                  <a:lnTo>
                    <a:pt x="15013" y="20666"/>
                  </a:lnTo>
                  <a:lnTo>
                    <a:pt x="14968" y="20688"/>
                  </a:lnTo>
                  <a:lnTo>
                    <a:pt x="14964" y="20694"/>
                  </a:lnTo>
                  <a:lnTo>
                    <a:pt x="14991" y="20688"/>
                  </a:lnTo>
                  <a:cubicBezTo>
                    <a:pt x="13702" y="21236"/>
                    <a:pt x="12287" y="21546"/>
                    <a:pt x="10800" y="21546"/>
                  </a:cubicBezTo>
                  <a:cubicBezTo>
                    <a:pt x="9436" y="21546"/>
                    <a:pt x="8137" y="21280"/>
                    <a:pt x="6937" y="20812"/>
                  </a:cubicBezTo>
                  <a:cubicBezTo>
                    <a:pt x="6051" y="20467"/>
                    <a:pt x="5223" y="20010"/>
                    <a:pt x="4467" y="19455"/>
                  </a:cubicBezTo>
                  <a:lnTo>
                    <a:pt x="4429" y="19420"/>
                  </a:lnTo>
                  <a:lnTo>
                    <a:pt x="4340" y="19341"/>
                  </a:lnTo>
                  <a:lnTo>
                    <a:pt x="4272" y="19275"/>
                  </a:lnTo>
                  <a:lnTo>
                    <a:pt x="4185" y="19203"/>
                  </a:lnTo>
                  <a:lnTo>
                    <a:pt x="4095" y="19134"/>
                  </a:lnTo>
                  <a:lnTo>
                    <a:pt x="4008" y="19055"/>
                  </a:lnTo>
                  <a:lnTo>
                    <a:pt x="3769" y="18846"/>
                  </a:lnTo>
                  <a:lnTo>
                    <a:pt x="3627" y="18727"/>
                  </a:lnTo>
                  <a:lnTo>
                    <a:pt x="3505" y="18627"/>
                  </a:lnTo>
                  <a:lnTo>
                    <a:pt x="3491" y="18590"/>
                  </a:lnTo>
                  <a:lnTo>
                    <a:pt x="3355" y="18476"/>
                  </a:lnTo>
                  <a:lnTo>
                    <a:pt x="3131" y="18255"/>
                  </a:lnTo>
                  <a:lnTo>
                    <a:pt x="3160" y="18302"/>
                  </a:lnTo>
                  <a:lnTo>
                    <a:pt x="2887" y="18020"/>
                  </a:lnTo>
                  <a:lnTo>
                    <a:pt x="2863" y="17983"/>
                  </a:lnTo>
                  <a:lnTo>
                    <a:pt x="3025" y="18154"/>
                  </a:lnTo>
                  <a:lnTo>
                    <a:pt x="3018" y="18136"/>
                  </a:lnTo>
                  <a:lnTo>
                    <a:pt x="2833" y="17937"/>
                  </a:lnTo>
                  <a:lnTo>
                    <a:pt x="2601" y="17675"/>
                  </a:lnTo>
                  <a:lnTo>
                    <a:pt x="2513" y="17577"/>
                  </a:lnTo>
                  <a:lnTo>
                    <a:pt x="2469" y="17520"/>
                  </a:lnTo>
                  <a:lnTo>
                    <a:pt x="2466" y="17528"/>
                  </a:lnTo>
                  <a:lnTo>
                    <a:pt x="2441" y="17513"/>
                  </a:lnTo>
                  <a:lnTo>
                    <a:pt x="2513" y="17600"/>
                  </a:lnTo>
                  <a:lnTo>
                    <a:pt x="2601" y="17708"/>
                  </a:lnTo>
                  <a:lnTo>
                    <a:pt x="2663" y="17781"/>
                  </a:lnTo>
                  <a:lnTo>
                    <a:pt x="2700" y="17829"/>
                  </a:lnTo>
                  <a:lnTo>
                    <a:pt x="2705" y="17846"/>
                  </a:lnTo>
                  <a:cubicBezTo>
                    <a:pt x="2153" y="17213"/>
                    <a:pt x="1681" y="16512"/>
                    <a:pt x="1288" y="15762"/>
                  </a:cubicBezTo>
                  <a:cubicBezTo>
                    <a:pt x="1233" y="15658"/>
                    <a:pt x="1179" y="15554"/>
                    <a:pt x="1128" y="15448"/>
                  </a:cubicBezTo>
                  <a:lnTo>
                    <a:pt x="1288" y="15762"/>
                  </a:lnTo>
                  <a:lnTo>
                    <a:pt x="1402" y="15964"/>
                  </a:lnTo>
                  <a:lnTo>
                    <a:pt x="1515" y="16165"/>
                  </a:lnTo>
                  <a:lnTo>
                    <a:pt x="1596" y="16298"/>
                  </a:lnTo>
                  <a:lnTo>
                    <a:pt x="1741" y="16537"/>
                  </a:lnTo>
                  <a:lnTo>
                    <a:pt x="1899" y="16771"/>
                  </a:lnTo>
                  <a:lnTo>
                    <a:pt x="2077" y="17018"/>
                  </a:lnTo>
                  <a:lnTo>
                    <a:pt x="2266" y="17262"/>
                  </a:lnTo>
                  <a:lnTo>
                    <a:pt x="2276" y="17266"/>
                  </a:lnTo>
                  <a:lnTo>
                    <a:pt x="2404" y="17434"/>
                  </a:lnTo>
                  <a:lnTo>
                    <a:pt x="2469" y="17520"/>
                  </a:lnTo>
                  <a:lnTo>
                    <a:pt x="2478" y="17498"/>
                  </a:lnTo>
                  <a:lnTo>
                    <a:pt x="2448" y="17419"/>
                  </a:lnTo>
                  <a:lnTo>
                    <a:pt x="2328" y="17228"/>
                  </a:lnTo>
                  <a:lnTo>
                    <a:pt x="2274" y="17154"/>
                  </a:lnTo>
                  <a:lnTo>
                    <a:pt x="2210" y="17089"/>
                  </a:lnTo>
                  <a:lnTo>
                    <a:pt x="2141" y="16984"/>
                  </a:lnTo>
                  <a:lnTo>
                    <a:pt x="2018" y="16851"/>
                  </a:lnTo>
                  <a:lnTo>
                    <a:pt x="1966" y="16771"/>
                  </a:lnTo>
                  <a:lnTo>
                    <a:pt x="2038" y="16856"/>
                  </a:lnTo>
                  <a:lnTo>
                    <a:pt x="2052" y="16851"/>
                  </a:lnTo>
                  <a:lnTo>
                    <a:pt x="2123" y="16919"/>
                  </a:lnTo>
                  <a:lnTo>
                    <a:pt x="2128" y="16902"/>
                  </a:lnTo>
                  <a:lnTo>
                    <a:pt x="2171" y="16932"/>
                  </a:lnTo>
                  <a:lnTo>
                    <a:pt x="2151" y="16846"/>
                  </a:lnTo>
                  <a:lnTo>
                    <a:pt x="2104" y="16749"/>
                  </a:lnTo>
                  <a:lnTo>
                    <a:pt x="2070" y="16660"/>
                  </a:lnTo>
                  <a:lnTo>
                    <a:pt x="1996" y="16510"/>
                  </a:lnTo>
                  <a:lnTo>
                    <a:pt x="1980" y="16436"/>
                  </a:lnTo>
                  <a:lnTo>
                    <a:pt x="1944" y="16309"/>
                  </a:lnTo>
                  <a:lnTo>
                    <a:pt x="1838" y="16023"/>
                  </a:lnTo>
                  <a:lnTo>
                    <a:pt x="1825" y="15934"/>
                  </a:lnTo>
                  <a:lnTo>
                    <a:pt x="1796" y="15853"/>
                  </a:lnTo>
                  <a:lnTo>
                    <a:pt x="1722" y="15685"/>
                  </a:lnTo>
                  <a:lnTo>
                    <a:pt x="1670" y="15594"/>
                  </a:lnTo>
                  <a:lnTo>
                    <a:pt x="1618" y="15468"/>
                  </a:lnTo>
                  <a:lnTo>
                    <a:pt x="1589" y="15299"/>
                  </a:lnTo>
                  <a:lnTo>
                    <a:pt x="1601" y="15165"/>
                  </a:lnTo>
                  <a:lnTo>
                    <a:pt x="1650" y="15114"/>
                  </a:lnTo>
                  <a:lnTo>
                    <a:pt x="1663" y="15039"/>
                  </a:lnTo>
                  <a:lnTo>
                    <a:pt x="1744" y="14973"/>
                  </a:lnTo>
                  <a:lnTo>
                    <a:pt x="1823" y="14973"/>
                  </a:lnTo>
                  <a:lnTo>
                    <a:pt x="1801" y="14869"/>
                  </a:lnTo>
                  <a:lnTo>
                    <a:pt x="1835" y="14794"/>
                  </a:lnTo>
                  <a:lnTo>
                    <a:pt x="1784" y="14614"/>
                  </a:lnTo>
                  <a:lnTo>
                    <a:pt x="1789" y="14385"/>
                  </a:lnTo>
                  <a:lnTo>
                    <a:pt x="1732" y="14148"/>
                  </a:lnTo>
                  <a:lnTo>
                    <a:pt x="1737" y="14079"/>
                  </a:lnTo>
                  <a:lnTo>
                    <a:pt x="1714" y="13961"/>
                  </a:lnTo>
                  <a:lnTo>
                    <a:pt x="1665" y="13685"/>
                  </a:lnTo>
                  <a:lnTo>
                    <a:pt x="1581" y="13345"/>
                  </a:lnTo>
                  <a:lnTo>
                    <a:pt x="1576" y="13212"/>
                  </a:lnTo>
                  <a:lnTo>
                    <a:pt x="1597" y="13209"/>
                  </a:lnTo>
                  <a:lnTo>
                    <a:pt x="1633" y="13051"/>
                  </a:lnTo>
                  <a:lnTo>
                    <a:pt x="1653" y="12844"/>
                  </a:lnTo>
                  <a:lnTo>
                    <a:pt x="1746" y="12588"/>
                  </a:lnTo>
                  <a:lnTo>
                    <a:pt x="1779" y="12468"/>
                  </a:lnTo>
                  <a:lnTo>
                    <a:pt x="1781" y="12162"/>
                  </a:lnTo>
                  <a:lnTo>
                    <a:pt x="1752" y="12049"/>
                  </a:lnTo>
                  <a:lnTo>
                    <a:pt x="1698" y="11813"/>
                  </a:lnTo>
                  <a:lnTo>
                    <a:pt x="1658" y="11754"/>
                  </a:lnTo>
                  <a:lnTo>
                    <a:pt x="1574" y="11746"/>
                  </a:lnTo>
                  <a:lnTo>
                    <a:pt x="1498" y="11692"/>
                  </a:lnTo>
                  <a:lnTo>
                    <a:pt x="1369" y="11483"/>
                  </a:lnTo>
                  <a:lnTo>
                    <a:pt x="1230" y="11330"/>
                  </a:lnTo>
                  <a:lnTo>
                    <a:pt x="1108" y="11337"/>
                  </a:lnTo>
                  <a:lnTo>
                    <a:pt x="951" y="11238"/>
                  </a:lnTo>
                  <a:lnTo>
                    <a:pt x="867" y="11297"/>
                  </a:lnTo>
                  <a:lnTo>
                    <a:pt x="875" y="11192"/>
                  </a:lnTo>
                  <a:lnTo>
                    <a:pt x="837" y="11083"/>
                  </a:lnTo>
                  <a:lnTo>
                    <a:pt x="722" y="10970"/>
                  </a:lnTo>
                  <a:lnTo>
                    <a:pt x="641" y="10903"/>
                  </a:lnTo>
                  <a:lnTo>
                    <a:pt x="596" y="11024"/>
                  </a:lnTo>
                  <a:lnTo>
                    <a:pt x="593" y="10837"/>
                  </a:lnTo>
                  <a:lnTo>
                    <a:pt x="492" y="10808"/>
                  </a:lnTo>
                  <a:lnTo>
                    <a:pt x="476" y="10751"/>
                  </a:lnTo>
                  <a:lnTo>
                    <a:pt x="518" y="10598"/>
                  </a:lnTo>
                  <a:lnTo>
                    <a:pt x="520" y="10468"/>
                  </a:lnTo>
                  <a:lnTo>
                    <a:pt x="492" y="10438"/>
                  </a:lnTo>
                  <a:lnTo>
                    <a:pt x="476" y="10112"/>
                  </a:lnTo>
                  <a:lnTo>
                    <a:pt x="471" y="10009"/>
                  </a:lnTo>
                  <a:lnTo>
                    <a:pt x="453" y="10017"/>
                  </a:lnTo>
                  <a:lnTo>
                    <a:pt x="451" y="9942"/>
                  </a:lnTo>
                  <a:lnTo>
                    <a:pt x="414" y="9785"/>
                  </a:lnTo>
                  <a:lnTo>
                    <a:pt x="385" y="9740"/>
                  </a:lnTo>
                  <a:lnTo>
                    <a:pt x="374" y="9719"/>
                  </a:lnTo>
                  <a:lnTo>
                    <a:pt x="335" y="9671"/>
                  </a:lnTo>
                  <a:lnTo>
                    <a:pt x="303" y="9684"/>
                  </a:lnTo>
                  <a:lnTo>
                    <a:pt x="296" y="9716"/>
                  </a:lnTo>
                  <a:lnTo>
                    <a:pt x="259" y="9679"/>
                  </a:lnTo>
                  <a:lnTo>
                    <a:pt x="271" y="9702"/>
                  </a:lnTo>
                  <a:lnTo>
                    <a:pt x="274" y="9751"/>
                  </a:lnTo>
                  <a:lnTo>
                    <a:pt x="251" y="9923"/>
                  </a:lnTo>
                  <a:lnTo>
                    <a:pt x="249" y="10031"/>
                  </a:lnTo>
                  <a:lnTo>
                    <a:pt x="234" y="10075"/>
                  </a:lnTo>
                  <a:lnTo>
                    <a:pt x="241" y="10172"/>
                  </a:lnTo>
                  <a:lnTo>
                    <a:pt x="249" y="10290"/>
                  </a:lnTo>
                  <a:lnTo>
                    <a:pt x="268" y="10302"/>
                  </a:lnTo>
                  <a:lnTo>
                    <a:pt x="273" y="10371"/>
                  </a:lnTo>
                  <a:lnTo>
                    <a:pt x="268" y="10463"/>
                  </a:lnTo>
                  <a:lnTo>
                    <a:pt x="283" y="10477"/>
                  </a:lnTo>
                  <a:lnTo>
                    <a:pt x="276" y="10536"/>
                  </a:lnTo>
                  <a:lnTo>
                    <a:pt x="301" y="10610"/>
                  </a:lnTo>
                  <a:lnTo>
                    <a:pt x="323" y="10650"/>
                  </a:lnTo>
                  <a:lnTo>
                    <a:pt x="320" y="10726"/>
                  </a:lnTo>
                  <a:lnTo>
                    <a:pt x="337" y="10847"/>
                  </a:lnTo>
                  <a:lnTo>
                    <a:pt x="345" y="10963"/>
                  </a:lnTo>
                  <a:lnTo>
                    <a:pt x="362" y="10990"/>
                  </a:lnTo>
                  <a:lnTo>
                    <a:pt x="359" y="11160"/>
                  </a:lnTo>
                  <a:lnTo>
                    <a:pt x="369" y="11212"/>
                  </a:lnTo>
                  <a:lnTo>
                    <a:pt x="345" y="11295"/>
                  </a:lnTo>
                  <a:lnTo>
                    <a:pt x="327" y="11207"/>
                  </a:lnTo>
                  <a:lnTo>
                    <a:pt x="320" y="11290"/>
                  </a:lnTo>
                  <a:lnTo>
                    <a:pt x="350" y="11430"/>
                  </a:lnTo>
                  <a:lnTo>
                    <a:pt x="392" y="11547"/>
                  </a:lnTo>
                  <a:lnTo>
                    <a:pt x="417" y="11677"/>
                  </a:lnTo>
                  <a:lnTo>
                    <a:pt x="411" y="11855"/>
                  </a:lnTo>
                  <a:lnTo>
                    <a:pt x="433" y="11938"/>
                  </a:lnTo>
                  <a:lnTo>
                    <a:pt x="409" y="12014"/>
                  </a:lnTo>
                  <a:lnTo>
                    <a:pt x="391" y="12133"/>
                  </a:lnTo>
                  <a:lnTo>
                    <a:pt x="396" y="12270"/>
                  </a:lnTo>
                  <a:lnTo>
                    <a:pt x="391" y="12355"/>
                  </a:lnTo>
                  <a:lnTo>
                    <a:pt x="416" y="12722"/>
                  </a:lnTo>
                  <a:lnTo>
                    <a:pt x="448" y="13061"/>
                  </a:lnTo>
                  <a:lnTo>
                    <a:pt x="476" y="13300"/>
                  </a:lnTo>
                  <a:lnTo>
                    <a:pt x="493" y="13352"/>
                  </a:lnTo>
                  <a:lnTo>
                    <a:pt x="518" y="13502"/>
                  </a:lnTo>
                  <a:lnTo>
                    <a:pt x="527" y="13613"/>
                  </a:lnTo>
                  <a:lnTo>
                    <a:pt x="542" y="13810"/>
                  </a:lnTo>
                  <a:lnTo>
                    <a:pt x="562" y="13988"/>
                  </a:lnTo>
                  <a:lnTo>
                    <a:pt x="584" y="14062"/>
                  </a:lnTo>
                  <a:lnTo>
                    <a:pt x="594" y="14111"/>
                  </a:lnTo>
                  <a:cubicBezTo>
                    <a:pt x="253" y="13066"/>
                    <a:pt x="54" y="11957"/>
                    <a:pt x="54" y="10800"/>
                  </a:cubicBezTo>
                  <a:cubicBezTo>
                    <a:pt x="54" y="7769"/>
                    <a:pt x="1321" y="5033"/>
                    <a:pt x="3346" y="3077"/>
                  </a:cubicBezTo>
                  <a:cubicBezTo>
                    <a:pt x="3347" y="3077"/>
                    <a:pt x="3347" y="3076"/>
                    <a:pt x="3348" y="3075"/>
                  </a:cubicBezTo>
                  <a:lnTo>
                    <a:pt x="3409" y="3023"/>
                  </a:lnTo>
                  <a:lnTo>
                    <a:pt x="3404" y="3025"/>
                  </a:lnTo>
                  <a:cubicBezTo>
                    <a:pt x="3525" y="2910"/>
                    <a:pt x="3648" y="2798"/>
                    <a:pt x="3774" y="2688"/>
                  </a:cubicBezTo>
                  <a:lnTo>
                    <a:pt x="3779" y="2687"/>
                  </a:lnTo>
                  <a:lnTo>
                    <a:pt x="3804" y="2665"/>
                  </a:lnTo>
                  <a:lnTo>
                    <a:pt x="3841" y="2626"/>
                  </a:lnTo>
                  <a:lnTo>
                    <a:pt x="3855" y="2612"/>
                  </a:lnTo>
                  <a:cubicBezTo>
                    <a:pt x="4960" y="1673"/>
                    <a:pt x="6262" y="965"/>
                    <a:pt x="7684" y="534"/>
                  </a:cubicBezTo>
                  <a:lnTo>
                    <a:pt x="7698" y="532"/>
                  </a:lnTo>
                  <a:lnTo>
                    <a:pt x="7691" y="537"/>
                  </a:lnTo>
                  <a:lnTo>
                    <a:pt x="7657" y="549"/>
                  </a:lnTo>
                  <a:lnTo>
                    <a:pt x="7481" y="603"/>
                  </a:lnTo>
                  <a:lnTo>
                    <a:pt x="7447" y="618"/>
                  </a:lnTo>
                  <a:lnTo>
                    <a:pt x="7486" y="609"/>
                  </a:lnTo>
                  <a:lnTo>
                    <a:pt x="7438" y="630"/>
                  </a:lnTo>
                  <a:lnTo>
                    <a:pt x="7356" y="668"/>
                  </a:lnTo>
                  <a:lnTo>
                    <a:pt x="7369" y="653"/>
                  </a:lnTo>
                  <a:lnTo>
                    <a:pt x="7354" y="653"/>
                  </a:lnTo>
                  <a:lnTo>
                    <a:pt x="7257" y="687"/>
                  </a:lnTo>
                  <a:lnTo>
                    <a:pt x="7139" y="731"/>
                  </a:lnTo>
                  <a:lnTo>
                    <a:pt x="7102" y="752"/>
                  </a:lnTo>
                  <a:lnTo>
                    <a:pt x="7141" y="742"/>
                  </a:lnTo>
                  <a:lnTo>
                    <a:pt x="7174" y="732"/>
                  </a:lnTo>
                  <a:lnTo>
                    <a:pt x="7255" y="710"/>
                  </a:lnTo>
                  <a:lnTo>
                    <a:pt x="7119" y="761"/>
                  </a:lnTo>
                  <a:lnTo>
                    <a:pt x="7041" y="789"/>
                  </a:lnTo>
                  <a:lnTo>
                    <a:pt x="6952" y="815"/>
                  </a:lnTo>
                  <a:lnTo>
                    <a:pt x="6737" y="899"/>
                  </a:lnTo>
                  <a:lnTo>
                    <a:pt x="6688" y="924"/>
                  </a:lnTo>
                  <a:lnTo>
                    <a:pt x="6558" y="980"/>
                  </a:lnTo>
                  <a:lnTo>
                    <a:pt x="6430" y="1052"/>
                  </a:lnTo>
                  <a:lnTo>
                    <a:pt x="6326" y="1104"/>
                  </a:lnTo>
                  <a:lnTo>
                    <a:pt x="6311" y="1109"/>
                  </a:lnTo>
                  <a:lnTo>
                    <a:pt x="6230" y="1148"/>
                  </a:lnTo>
                  <a:lnTo>
                    <a:pt x="6228" y="1141"/>
                  </a:lnTo>
                  <a:lnTo>
                    <a:pt x="6159" y="1170"/>
                  </a:lnTo>
                  <a:lnTo>
                    <a:pt x="6126" y="1195"/>
                  </a:lnTo>
                  <a:lnTo>
                    <a:pt x="6189" y="1178"/>
                  </a:lnTo>
                  <a:lnTo>
                    <a:pt x="6040" y="1278"/>
                  </a:lnTo>
                  <a:lnTo>
                    <a:pt x="6031" y="1284"/>
                  </a:lnTo>
                  <a:lnTo>
                    <a:pt x="5895" y="1370"/>
                  </a:lnTo>
                  <a:lnTo>
                    <a:pt x="5836" y="1421"/>
                  </a:lnTo>
                  <a:lnTo>
                    <a:pt x="5897" y="1421"/>
                  </a:lnTo>
                  <a:lnTo>
                    <a:pt x="5823" y="1496"/>
                  </a:lnTo>
                  <a:lnTo>
                    <a:pt x="5885" y="1491"/>
                  </a:lnTo>
                  <a:lnTo>
                    <a:pt x="6050" y="1401"/>
                  </a:lnTo>
                  <a:lnTo>
                    <a:pt x="6191" y="1326"/>
                  </a:lnTo>
                  <a:lnTo>
                    <a:pt x="6296" y="1257"/>
                  </a:lnTo>
                  <a:lnTo>
                    <a:pt x="6476" y="1190"/>
                  </a:lnTo>
                  <a:lnTo>
                    <a:pt x="6593" y="1135"/>
                  </a:lnTo>
                  <a:lnTo>
                    <a:pt x="6701" y="1079"/>
                  </a:lnTo>
                  <a:lnTo>
                    <a:pt x="6826" y="1030"/>
                  </a:lnTo>
                  <a:lnTo>
                    <a:pt x="6913" y="1012"/>
                  </a:lnTo>
                  <a:lnTo>
                    <a:pt x="7001" y="991"/>
                  </a:lnTo>
                  <a:lnTo>
                    <a:pt x="7034" y="990"/>
                  </a:lnTo>
                  <a:lnTo>
                    <a:pt x="7223" y="936"/>
                  </a:lnTo>
                  <a:lnTo>
                    <a:pt x="7432" y="858"/>
                  </a:lnTo>
                  <a:lnTo>
                    <a:pt x="7528" y="832"/>
                  </a:lnTo>
                  <a:lnTo>
                    <a:pt x="7575" y="832"/>
                  </a:lnTo>
                  <a:lnTo>
                    <a:pt x="7747" y="808"/>
                  </a:lnTo>
                  <a:lnTo>
                    <a:pt x="7972" y="754"/>
                  </a:lnTo>
                  <a:lnTo>
                    <a:pt x="8204" y="697"/>
                  </a:lnTo>
                  <a:lnTo>
                    <a:pt x="8151" y="694"/>
                  </a:lnTo>
                  <a:lnTo>
                    <a:pt x="8044" y="690"/>
                  </a:lnTo>
                  <a:lnTo>
                    <a:pt x="8162" y="658"/>
                  </a:lnTo>
                  <a:lnTo>
                    <a:pt x="8238" y="616"/>
                  </a:lnTo>
                  <a:lnTo>
                    <a:pt x="8213" y="651"/>
                  </a:lnTo>
                  <a:lnTo>
                    <a:pt x="8196" y="675"/>
                  </a:lnTo>
                  <a:lnTo>
                    <a:pt x="8299" y="663"/>
                  </a:lnTo>
                  <a:lnTo>
                    <a:pt x="8384" y="614"/>
                  </a:lnTo>
                  <a:lnTo>
                    <a:pt x="8408" y="577"/>
                  </a:lnTo>
                  <a:lnTo>
                    <a:pt x="8388" y="564"/>
                  </a:lnTo>
                  <a:lnTo>
                    <a:pt x="8443" y="549"/>
                  </a:lnTo>
                  <a:lnTo>
                    <a:pt x="8467" y="572"/>
                  </a:lnTo>
                  <a:lnTo>
                    <a:pt x="8524" y="547"/>
                  </a:lnTo>
                  <a:lnTo>
                    <a:pt x="8563" y="508"/>
                  </a:lnTo>
                  <a:lnTo>
                    <a:pt x="8617" y="508"/>
                  </a:lnTo>
                  <a:lnTo>
                    <a:pt x="8691" y="500"/>
                  </a:lnTo>
                  <a:lnTo>
                    <a:pt x="8746" y="481"/>
                  </a:lnTo>
                  <a:lnTo>
                    <a:pt x="8755" y="461"/>
                  </a:lnTo>
                  <a:lnTo>
                    <a:pt x="8846" y="456"/>
                  </a:lnTo>
                  <a:lnTo>
                    <a:pt x="8905" y="416"/>
                  </a:lnTo>
                  <a:lnTo>
                    <a:pt x="8999" y="419"/>
                  </a:lnTo>
                  <a:lnTo>
                    <a:pt x="9073" y="411"/>
                  </a:lnTo>
                  <a:lnTo>
                    <a:pt x="9139" y="365"/>
                  </a:lnTo>
                  <a:lnTo>
                    <a:pt x="9140" y="353"/>
                  </a:lnTo>
                  <a:lnTo>
                    <a:pt x="9056" y="364"/>
                  </a:lnTo>
                  <a:lnTo>
                    <a:pt x="9061" y="347"/>
                  </a:lnTo>
                  <a:lnTo>
                    <a:pt x="9152" y="333"/>
                  </a:lnTo>
                  <a:lnTo>
                    <a:pt x="9206" y="332"/>
                  </a:lnTo>
                  <a:lnTo>
                    <a:pt x="9250" y="305"/>
                  </a:lnTo>
                  <a:lnTo>
                    <a:pt x="9388" y="261"/>
                  </a:lnTo>
                  <a:lnTo>
                    <a:pt x="9490" y="237"/>
                  </a:lnTo>
                  <a:lnTo>
                    <a:pt x="9610" y="214"/>
                  </a:lnTo>
                  <a:lnTo>
                    <a:pt x="9559" y="212"/>
                  </a:lnTo>
                  <a:lnTo>
                    <a:pt x="9657" y="207"/>
                  </a:lnTo>
                  <a:lnTo>
                    <a:pt x="9697" y="199"/>
                  </a:lnTo>
                  <a:lnTo>
                    <a:pt x="9874" y="178"/>
                  </a:lnTo>
                  <a:lnTo>
                    <a:pt x="9908" y="167"/>
                  </a:lnTo>
                  <a:lnTo>
                    <a:pt x="9866" y="162"/>
                  </a:lnTo>
                  <a:lnTo>
                    <a:pt x="9719" y="172"/>
                  </a:lnTo>
                  <a:lnTo>
                    <a:pt x="9618" y="182"/>
                  </a:lnTo>
                  <a:lnTo>
                    <a:pt x="9718" y="165"/>
                  </a:lnTo>
                  <a:lnTo>
                    <a:pt x="9750" y="157"/>
                  </a:lnTo>
                  <a:lnTo>
                    <a:pt x="9674" y="165"/>
                  </a:lnTo>
                  <a:lnTo>
                    <a:pt x="9671" y="155"/>
                  </a:lnTo>
                  <a:lnTo>
                    <a:pt x="9598" y="158"/>
                  </a:lnTo>
                  <a:lnTo>
                    <a:pt x="9618" y="153"/>
                  </a:lnTo>
                  <a:lnTo>
                    <a:pt x="9716" y="151"/>
                  </a:lnTo>
                  <a:lnTo>
                    <a:pt x="9787" y="150"/>
                  </a:lnTo>
                  <a:lnTo>
                    <a:pt x="9871" y="140"/>
                  </a:lnTo>
                  <a:lnTo>
                    <a:pt x="9883" y="123"/>
                  </a:lnTo>
                  <a:lnTo>
                    <a:pt x="9802" y="120"/>
                  </a:lnTo>
                  <a:lnTo>
                    <a:pt x="9750" y="121"/>
                  </a:lnTo>
                  <a:lnTo>
                    <a:pt x="9676" y="130"/>
                  </a:lnTo>
                  <a:lnTo>
                    <a:pt x="9650" y="130"/>
                  </a:lnTo>
                  <a:lnTo>
                    <a:pt x="9517" y="143"/>
                  </a:lnTo>
                  <a:lnTo>
                    <a:pt x="9457" y="151"/>
                  </a:lnTo>
                  <a:lnTo>
                    <a:pt x="9507" y="143"/>
                  </a:lnTo>
                  <a:lnTo>
                    <a:pt x="9489" y="143"/>
                  </a:lnTo>
                  <a:lnTo>
                    <a:pt x="9522" y="138"/>
                  </a:lnTo>
                  <a:lnTo>
                    <a:pt x="9544" y="133"/>
                  </a:lnTo>
                  <a:lnTo>
                    <a:pt x="9554" y="131"/>
                  </a:lnTo>
                  <a:lnTo>
                    <a:pt x="9551" y="130"/>
                  </a:lnTo>
                  <a:cubicBezTo>
                    <a:pt x="9961" y="82"/>
                    <a:pt x="10377" y="54"/>
                    <a:pt x="10800" y="54"/>
                  </a:cubicBezTo>
                  <a:close/>
                  <a:moveTo>
                    <a:pt x="6040" y="1278"/>
                  </a:moveTo>
                  <a:lnTo>
                    <a:pt x="6095" y="1239"/>
                  </a:lnTo>
                  <a:lnTo>
                    <a:pt x="6062" y="1239"/>
                  </a:lnTo>
                  <a:lnTo>
                    <a:pt x="6031" y="1256"/>
                  </a:lnTo>
                  <a:lnTo>
                    <a:pt x="5969" y="1303"/>
                  </a:lnTo>
                  <a:lnTo>
                    <a:pt x="5991" y="1301"/>
                  </a:lnTo>
                  <a:lnTo>
                    <a:pt x="6040" y="1278"/>
                  </a:lnTo>
                  <a:close/>
                  <a:moveTo>
                    <a:pt x="6937" y="20812"/>
                  </a:moveTo>
                  <a:lnTo>
                    <a:pt x="7004" y="20837"/>
                  </a:lnTo>
                  <a:lnTo>
                    <a:pt x="7041" y="20851"/>
                  </a:lnTo>
                  <a:lnTo>
                    <a:pt x="7058" y="20858"/>
                  </a:lnTo>
                  <a:lnTo>
                    <a:pt x="7073" y="20863"/>
                  </a:lnTo>
                  <a:lnTo>
                    <a:pt x="7137" y="20886"/>
                  </a:lnTo>
                  <a:lnTo>
                    <a:pt x="7142" y="20888"/>
                  </a:lnTo>
                  <a:lnTo>
                    <a:pt x="7147" y="20890"/>
                  </a:lnTo>
                  <a:lnTo>
                    <a:pt x="7204" y="20912"/>
                  </a:lnTo>
                  <a:lnTo>
                    <a:pt x="7272" y="20935"/>
                  </a:lnTo>
                  <a:lnTo>
                    <a:pt x="7274" y="20935"/>
                  </a:lnTo>
                  <a:lnTo>
                    <a:pt x="7292" y="20942"/>
                  </a:lnTo>
                  <a:lnTo>
                    <a:pt x="7297" y="20944"/>
                  </a:lnTo>
                  <a:lnTo>
                    <a:pt x="7344" y="20960"/>
                  </a:lnTo>
                  <a:lnTo>
                    <a:pt x="7373" y="20969"/>
                  </a:lnTo>
                  <a:lnTo>
                    <a:pt x="7413" y="20982"/>
                  </a:lnTo>
                  <a:lnTo>
                    <a:pt x="7444" y="20992"/>
                  </a:lnTo>
                  <a:lnTo>
                    <a:pt x="7487" y="21007"/>
                  </a:lnTo>
                  <a:lnTo>
                    <a:pt x="7511" y="21014"/>
                  </a:lnTo>
                  <a:lnTo>
                    <a:pt x="7565" y="21033"/>
                  </a:lnTo>
                  <a:lnTo>
                    <a:pt x="7622" y="21050"/>
                  </a:lnTo>
                  <a:lnTo>
                    <a:pt x="7662" y="21061"/>
                  </a:lnTo>
                  <a:lnTo>
                    <a:pt x="7689" y="21070"/>
                  </a:lnTo>
                  <a:lnTo>
                    <a:pt x="7716" y="21075"/>
                  </a:lnTo>
                  <a:lnTo>
                    <a:pt x="7747" y="21083"/>
                  </a:lnTo>
                  <a:lnTo>
                    <a:pt x="7784" y="21093"/>
                  </a:lnTo>
                  <a:lnTo>
                    <a:pt x="7708" y="21070"/>
                  </a:lnTo>
                  <a:lnTo>
                    <a:pt x="7635" y="21048"/>
                  </a:lnTo>
                  <a:lnTo>
                    <a:pt x="7565" y="21026"/>
                  </a:lnTo>
                  <a:lnTo>
                    <a:pt x="7539" y="21018"/>
                  </a:lnTo>
                  <a:lnTo>
                    <a:pt x="7570" y="21026"/>
                  </a:lnTo>
                  <a:lnTo>
                    <a:pt x="7523" y="21009"/>
                  </a:lnTo>
                  <a:lnTo>
                    <a:pt x="7450" y="20984"/>
                  </a:lnTo>
                  <a:lnTo>
                    <a:pt x="7373" y="20960"/>
                  </a:lnTo>
                  <a:lnTo>
                    <a:pt x="7348" y="20954"/>
                  </a:lnTo>
                  <a:lnTo>
                    <a:pt x="7348" y="20955"/>
                  </a:lnTo>
                  <a:lnTo>
                    <a:pt x="7331" y="20950"/>
                  </a:lnTo>
                  <a:lnTo>
                    <a:pt x="7263" y="20927"/>
                  </a:lnTo>
                  <a:lnTo>
                    <a:pt x="7255" y="20925"/>
                  </a:lnTo>
                  <a:lnTo>
                    <a:pt x="7211" y="20910"/>
                  </a:lnTo>
                  <a:lnTo>
                    <a:pt x="7203" y="20906"/>
                  </a:lnTo>
                  <a:lnTo>
                    <a:pt x="7189" y="20901"/>
                  </a:lnTo>
                  <a:lnTo>
                    <a:pt x="7132" y="20881"/>
                  </a:lnTo>
                  <a:lnTo>
                    <a:pt x="7048" y="20849"/>
                  </a:lnTo>
                  <a:lnTo>
                    <a:pt x="6962" y="20817"/>
                  </a:lnTo>
                  <a:lnTo>
                    <a:pt x="6930" y="20807"/>
                  </a:lnTo>
                  <a:lnTo>
                    <a:pt x="6971" y="20822"/>
                  </a:lnTo>
                  <a:lnTo>
                    <a:pt x="6937" y="20812"/>
                  </a:lnTo>
                  <a:close/>
                  <a:moveTo>
                    <a:pt x="14685" y="20667"/>
                  </a:moveTo>
                  <a:lnTo>
                    <a:pt x="14737" y="20635"/>
                  </a:lnTo>
                  <a:lnTo>
                    <a:pt x="14769" y="20615"/>
                  </a:lnTo>
                  <a:lnTo>
                    <a:pt x="14648" y="20666"/>
                  </a:lnTo>
                  <a:lnTo>
                    <a:pt x="14643" y="20667"/>
                  </a:lnTo>
                  <a:lnTo>
                    <a:pt x="14670" y="20671"/>
                  </a:lnTo>
                  <a:lnTo>
                    <a:pt x="14685" y="20667"/>
                  </a:lnTo>
                  <a:close/>
                  <a:moveTo>
                    <a:pt x="14643" y="20667"/>
                  </a:moveTo>
                  <a:lnTo>
                    <a:pt x="14603" y="20666"/>
                  </a:lnTo>
                  <a:lnTo>
                    <a:pt x="14581" y="20661"/>
                  </a:lnTo>
                  <a:lnTo>
                    <a:pt x="14535" y="20661"/>
                  </a:lnTo>
                  <a:lnTo>
                    <a:pt x="14503" y="20659"/>
                  </a:lnTo>
                  <a:lnTo>
                    <a:pt x="14448" y="20662"/>
                  </a:lnTo>
                  <a:lnTo>
                    <a:pt x="14392" y="20667"/>
                  </a:lnTo>
                  <a:lnTo>
                    <a:pt x="14318" y="20691"/>
                  </a:lnTo>
                  <a:lnTo>
                    <a:pt x="14273" y="20718"/>
                  </a:lnTo>
                  <a:lnTo>
                    <a:pt x="14204" y="20740"/>
                  </a:lnTo>
                  <a:lnTo>
                    <a:pt x="14128" y="20755"/>
                  </a:lnTo>
                  <a:lnTo>
                    <a:pt x="14045" y="20774"/>
                  </a:lnTo>
                  <a:lnTo>
                    <a:pt x="13968" y="20785"/>
                  </a:lnTo>
                  <a:lnTo>
                    <a:pt x="13889" y="20797"/>
                  </a:lnTo>
                  <a:lnTo>
                    <a:pt x="13823" y="20807"/>
                  </a:lnTo>
                  <a:lnTo>
                    <a:pt x="13771" y="20809"/>
                  </a:lnTo>
                  <a:lnTo>
                    <a:pt x="13786" y="20785"/>
                  </a:lnTo>
                  <a:lnTo>
                    <a:pt x="13710" y="20804"/>
                  </a:lnTo>
                  <a:lnTo>
                    <a:pt x="13635" y="20826"/>
                  </a:lnTo>
                  <a:lnTo>
                    <a:pt x="13606" y="20831"/>
                  </a:lnTo>
                  <a:lnTo>
                    <a:pt x="13641" y="20814"/>
                  </a:lnTo>
                  <a:lnTo>
                    <a:pt x="13734" y="20742"/>
                  </a:lnTo>
                  <a:lnTo>
                    <a:pt x="13683" y="20742"/>
                  </a:lnTo>
                  <a:lnTo>
                    <a:pt x="13643" y="20736"/>
                  </a:lnTo>
                  <a:lnTo>
                    <a:pt x="13609" y="20728"/>
                  </a:lnTo>
                  <a:lnTo>
                    <a:pt x="13571" y="20720"/>
                  </a:lnTo>
                  <a:lnTo>
                    <a:pt x="13545" y="20704"/>
                  </a:lnTo>
                  <a:lnTo>
                    <a:pt x="13451" y="20733"/>
                  </a:lnTo>
                  <a:lnTo>
                    <a:pt x="13386" y="20748"/>
                  </a:lnTo>
                  <a:lnTo>
                    <a:pt x="13340" y="20743"/>
                  </a:lnTo>
                  <a:lnTo>
                    <a:pt x="13323" y="20723"/>
                  </a:lnTo>
                  <a:lnTo>
                    <a:pt x="13313" y="20704"/>
                  </a:lnTo>
                  <a:lnTo>
                    <a:pt x="13256" y="20696"/>
                  </a:lnTo>
                  <a:lnTo>
                    <a:pt x="13248" y="20676"/>
                  </a:lnTo>
                  <a:lnTo>
                    <a:pt x="13226" y="20651"/>
                  </a:lnTo>
                  <a:lnTo>
                    <a:pt x="13263" y="20619"/>
                  </a:lnTo>
                  <a:lnTo>
                    <a:pt x="13237" y="20597"/>
                  </a:lnTo>
                  <a:lnTo>
                    <a:pt x="13185" y="20590"/>
                  </a:lnTo>
                  <a:lnTo>
                    <a:pt x="13133" y="20585"/>
                  </a:lnTo>
                  <a:lnTo>
                    <a:pt x="13066" y="20592"/>
                  </a:lnTo>
                  <a:lnTo>
                    <a:pt x="12987" y="20603"/>
                  </a:lnTo>
                  <a:lnTo>
                    <a:pt x="12914" y="20619"/>
                  </a:lnTo>
                  <a:lnTo>
                    <a:pt x="12837" y="20639"/>
                  </a:lnTo>
                  <a:lnTo>
                    <a:pt x="12795" y="20666"/>
                  </a:lnTo>
                  <a:lnTo>
                    <a:pt x="12722" y="20683"/>
                  </a:lnTo>
                  <a:lnTo>
                    <a:pt x="12662" y="20681"/>
                  </a:lnTo>
                  <a:lnTo>
                    <a:pt x="12599" y="20701"/>
                  </a:lnTo>
                  <a:lnTo>
                    <a:pt x="12514" y="20726"/>
                  </a:lnTo>
                  <a:lnTo>
                    <a:pt x="12461" y="20718"/>
                  </a:lnTo>
                  <a:lnTo>
                    <a:pt x="12394" y="20733"/>
                  </a:lnTo>
                  <a:lnTo>
                    <a:pt x="12325" y="20750"/>
                  </a:lnTo>
                  <a:lnTo>
                    <a:pt x="12259" y="20765"/>
                  </a:lnTo>
                  <a:lnTo>
                    <a:pt x="12172" y="20779"/>
                  </a:lnTo>
                  <a:lnTo>
                    <a:pt x="12100" y="20789"/>
                  </a:lnTo>
                  <a:lnTo>
                    <a:pt x="12014" y="20811"/>
                  </a:lnTo>
                  <a:lnTo>
                    <a:pt x="11946" y="20822"/>
                  </a:lnTo>
                  <a:lnTo>
                    <a:pt x="11903" y="20851"/>
                  </a:lnTo>
                  <a:lnTo>
                    <a:pt x="11827" y="20868"/>
                  </a:lnTo>
                  <a:lnTo>
                    <a:pt x="11791" y="20851"/>
                  </a:lnTo>
                  <a:lnTo>
                    <a:pt x="11761" y="20827"/>
                  </a:lnTo>
                  <a:lnTo>
                    <a:pt x="11690" y="20832"/>
                  </a:lnTo>
                  <a:lnTo>
                    <a:pt x="11643" y="20816"/>
                  </a:lnTo>
                  <a:lnTo>
                    <a:pt x="11630" y="20792"/>
                  </a:lnTo>
                  <a:lnTo>
                    <a:pt x="11566" y="20782"/>
                  </a:lnTo>
                  <a:lnTo>
                    <a:pt x="11515" y="20804"/>
                  </a:lnTo>
                  <a:lnTo>
                    <a:pt x="11463" y="20841"/>
                  </a:lnTo>
                  <a:lnTo>
                    <a:pt x="11406" y="20859"/>
                  </a:lnTo>
                  <a:lnTo>
                    <a:pt x="11337" y="20866"/>
                  </a:lnTo>
                  <a:lnTo>
                    <a:pt x="11273" y="20878"/>
                  </a:lnTo>
                  <a:lnTo>
                    <a:pt x="11211" y="20895"/>
                  </a:lnTo>
                  <a:lnTo>
                    <a:pt x="11142" y="20903"/>
                  </a:lnTo>
                  <a:lnTo>
                    <a:pt x="11076" y="20912"/>
                  </a:lnTo>
                  <a:lnTo>
                    <a:pt x="11005" y="20912"/>
                  </a:lnTo>
                  <a:lnTo>
                    <a:pt x="10935" y="20912"/>
                  </a:lnTo>
                  <a:lnTo>
                    <a:pt x="10861" y="20915"/>
                  </a:lnTo>
                  <a:lnTo>
                    <a:pt x="10792" y="20925"/>
                  </a:lnTo>
                  <a:lnTo>
                    <a:pt x="10750" y="20908"/>
                  </a:lnTo>
                  <a:lnTo>
                    <a:pt x="10719" y="20886"/>
                  </a:lnTo>
                  <a:lnTo>
                    <a:pt x="10649" y="20883"/>
                  </a:lnTo>
                  <a:lnTo>
                    <a:pt x="10576" y="20875"/>
                  </a:lnTo>
                  <a:lnTo>
                    <a:pt x="10507" y="20873"/>
                  </a:lnTo>
                  <a:lnTo>
                    <a:pt x="10431" y="20876"/>
                  </a:lnTo>
                  <a:lnTo>
                    <a:pt x="10366" y="20883"/>
                  </a:lnTo>
                  <a:lnTo>
                    <a:pt x="10322" y="20908"/>
                  </a:lnTo>
                  <a:lnTo>
                    <a:pt x="10288" y="20883"/>
                  </a:lnTo>
                  <a:lnTo>
                    <a:pt x="10202" y="20880"/>
                  </a:lnTo>
                  <a:lnTo>
                    <a:pt x="10147" y="20898"/>
                  </a:lnTo>
                  <a:lnTo>
                    <a:pt x="10132" y="20922"/>
                  </a:lnTo>
                  <a:lnTo>
                    <a:pt x="10069" y="20935"/>
                  </a:lnTo>
                  <a:lnTo>
                    <a:pt x="10021" y="20912"/>
                  </a:lnTo>
                  <a:lnTo>
                    <a:pt x="9957" y="20883"/>
                  </a:lnTo>
                  <a:lnTo>
                    <a:pt x="9899" y="20891"/>
                  </a:lnTo>
                  <a:lnTo>
                    <a:pt x="9841" y="20875"/>
                  </a:lnTo>
                  <a:lnTo>
                    <a:pt x="9820" y="20898"/>
                  </a:lnTo>
                  <a:lnTo>
                    <a:pt x="9778" y="20912"/>
                  </a:lnTo>
                  <a:lnTo>
                    <a:pt x="9719" y="20922"/>
                  </a:lnTo>
                  <a:lnTo>
                    <a:pt x="9672" y="20935"/>
                  </a:lnTo>
                  <a:lnTo>
                    <a:pt x="9615" y="20944"/>
                  </a:lnTo>
                  <a:lnTo>
                    <a:pt x="9559" y="20952"/>
                  </a:lnTo>
                  <a:lnTo>
                    <a:pt x="9514" y="20964"/>
                  </a:lnTo>
                  <a:lnTo>
                    <a:pt x="9475" y="20982"/>
                  </a:lnTo>
                  <a:lnTo>
                    <a:pt x="9423" y="20959"/>
                  </a:lnTo>
                  <a:lnTo>
                    <a:pt x="9356" y="20955"/>
                  </a:lnTo>
                  <a:lnTo>
                    <a:pt x="9295" y="20962"/>
                  </a:lnTo>
                  <a:lnTo>
                    <a:pt x="9240" y="20972"/>
                  </a:lnTo>
                  <a:lnTo>
                    <a:pt x="9172" y="20969"/>
                  </a:lnTo>
                  <a:lnTo>
                    <a:pt x="9127" y="20947"/>
                  </a:lnTo>
                  <a:lnTo>
                    <a:pt x="9059" y="20940"/>
                  </a:lnTo>
                  <a:lnTo>
                    <a:pt x="9068" y="20964"/>
                  </a:lnTo>
                  <a:lnTo>
                    <a:pt x="9100" y="20987"/>
                  </a:lnTo>
                  <a:lnTo>
                    <a:pt x="9036" y="20984"/>
                  </a:lnTo>
                  <a:lnTo>
                    <a:pt x="8979" y="20964"/>
                  </a:lnTo>
                  <a:lnTo>
                    <a:pt x="8913" y="20960"/>
                  </a:lnTo>
                  <a:lnTo>
                    <a:pt x="8903" y="20977"/>
                  </a:lnTo>
                  <a:lnTo>
                    <a:pt x="8926" y="21004"/>
                  </a:lnTo>
                  <a:lnTo>
                    <a:pt x="8930" y="21028"/>
                  </a:lnTo>
                  <a:lnTo>
                    <a:pt x="8916" y="21045"/>
                  </a:lnTo>
                  <a:lnTo>
                    <a:pt x="8893" y="21058"/>
                  </a:lnTo>
                  <a:lnTo>
                    <a:pt x="8869" y="21070"/>
                  </a:lnTo>
                  <a:lnTo>
                    <a:pt x="8878" y="21087"/>
                  </a:lnTo>
                  <a:lnTo>
                    <a:pt x="8910" y="21108"/>
                  </a:lnTo>
                  <a:lnTo>
                    <a:pt x="8979" y="21120"/>
                  </a:lnTo>
                  <a:lnTo>
                    <a:pt x="8982" y="21122"/>
                  </a:lnTo>
                  <a:lnTo>
                    <a:pt x="8992" y="21124"/>
                  </a:lnTo>
                  <a:lnTo>
                    <a:pt x="9066" y="21139"/>
                  </a:lnTo>
                  <a:lnTo>
                    <a:pt x="9125" y="21140"/>
                  </a:lnTo>
                  <a:lnTo>
                    <a:pt x="9184" y="21140"/>
                  </a:lnTo>
                  <a:lnTo>
                    <a:pt x="9243" y="21139"/>
                  </a:lnTo>
                  <a:lnTo>
                    <a:pt x="9307" y="21140"/>
                  </a:lnTo>
                  <a:lnTo>
                    <a:pt x="9362" y="21135"/>
                  </a:lnTo>
                  <a:lnTo>
                    <a:pt x="9413" y="21130"/>
                  </a:lnTo>
                  <a:lnTo>
                    <a:pt x="9484" y="21139"/>
                  </a:lnTo>
                  <a:lnTo>
                    <a:pt x="9548" y="21139"/>
                  </a:lnTo>
                  <a:lnTo>
                    <a:pt x="9595" y="21130"/>
                  </a:lnTo>
                  <a:lnTo>
                    <a:pt x="9674" y="21137"/>
                  </a:lnTo>
                  <a:lnTo>
                    <a:pt x="9701" y="21134"/>
                  </a:lnTo>
                  <a:lnTo>
                    <a:pt x="9733" y="21130"/>
                  </a:lnTo>
                  <a:lnTo>
                    <a:pt x="9805" y="21140"/>
                  </a:lnTo>
                  <a:lnTo>
                    <a:pt x="9869" y="21152"/>
                  </a:lnTo>
                  <a:lnTo>
                    <a:pt x="9945" y="21164"/>
                  </a:lnTo>
                  <a:lnTo>
                    <a:pt x="10014" y="21169"/>
                  </a:lnTo>
                  <a:lnTo>
                    <a:pt x="10081" y="21169"/>
                  </a:lnTo>
                  <a:lnTo>
                    <a:pt x="10147" y="21181"/>
                  </a:lnTo>
                  <a:lnTo>
                    <a:pt x="10226" y="21191"/>
                  </a:lnTo>
                  <a:lnTo>
                    <a:pt x="10239" y="21174"/>
                  </a:lnTo>
                  <a:lnTo>
                    <a:pt x="10307" y="21183"/>
                  </a:lnTo>
                  <a:lnTo>
                    <a:pt x="10332" y="21199"/>
                  </a:lnTo>
                  <a:lnTo>
                    <a:pt x="10329" y="21216"/>
                  </a:lnTo>
                  <a:lnTo>
                    <a:pt x="10340" y="21233"/>
                  </a:lnTo>
                  <a:lnTo>
                    <a:pt x="10409" y="21238"/>
                  </a:lnTo>
                  <a:lnTo>
                    <a:pt x="10467" y="21252"/>
                  </a:lnTo>
                  <a:lnTo>
                    <a:pt x="10526" y="21263"/>
                  </a:lnTo>
                  <a:lnTo>
                    <a:pt x="10586" y="21273"/>
                  </a:lnTo>
                  <a:lnTo>
                    <a:pt x="10652" y="21277"/>
                  </a:lnTo>
                  <a:lnTo>
                    <a:pt x="10680" y="21258"/>
                  </a:lnTo>
                  <a:lnTo>
                    <a:pt x="10748" y="21265"/>
                  </a:lnTo>
                  <a:lnTo>
                    <a:pt x="10817" y="21268"/>
                  </a:lnTo>
                  <a:lnTo>
                    <a:pt x="10856" y="21255"/>
                  </a:lnTo>
                  <a:lnTo>
                    <a:pt x="10877" y="21252"/>
                  </a:lnTo>
                  <a:lnTo>
                    <a:pt x="10859" y="21299"/>
                  </a:lnTo>
                  <a:lnTo>
                    <a:pt x="10829" y="21312"/>
                  </a:lnTo>
                  <a:lnTo>
                    <a:pt x="10780" y="21324"/>
                  </a:lnTo>
                  <a:lnTo>
                    <a:pt x="10758" y="21337"/>
                  </a:lnTo>
                  <a:lnTo>
                    <a:pt x="10691" y="21341"/>
                  </a:lnTo>
                  <a:lnTo>
                    <a:pt x="10628" y="21346"/>
                  </a:lnTo>
                  <a:lnTo>
                    <a:pt x="10559" y="21348"/>
                  </a:lnTo>
                  <a:lnTo>
                    <a:pt x="10517" y="21358"/>
                  </a:lnTo>
                  <a:lnTo>
                    <a:pt x="10482" y="21366"/>
                  </a:lnTo>
                  <a:lnTo>
                    <a:pt x="10485" y="21379"/>
                  </a:lnTo>
                  <a:lnTo>
                    <a:pt x="10521" y="21390"/>
                  </a:lnTo>
                  <a:lnTo>
                    <a:pt x="10579" y="21401"/>
                  </a:lnTo>
                  <a:lnTo>
                    <a:pt x="10638" y="21410"/>
                  </a:lnTo>
                  <a:lnTo>
                    <a:pt x="10674" y="21400"/>
                  </a:lnTo>
                  <a:lnTo>
                    <a:pt x="10743" y="21405"/>
                  </a:lnTo>
                  <a:lnTo>
                    <a:pt x="10813" y="21403"/>
                  </a:lnTo>
                  <a:lnTo>
                    <a:pt x="10770" y="21411"/>
                  </a:lnTo>
                  <a:lnTo>
                    <a:pt x="10751" y="21422"/>
                  </a:lnTo>
                  <a:lnTo>
                    <a:pt x="10711" y="21430"/>
                  </a:lnTo>
                  <a:lnTo>
                    <a:pt x="10711" y="21440"/>
                  </a:lnTo>
                  <a:lnTo>
                    <a:pt x="10724" y="21449"/>
                  </a:lnTo>
                  <a:lnTo>
                    <a:pt x="10739" y="21459"/>
                  </a:lnTo>
                  <a:lnTo>
                    <a:pt x="10748" y="21467"/>
                  </a:lnTo>
                  <a:lnTo>
                    <a:pt x="10696" y="21472"/>
                  </a:lnTo>
                  <a:lnTo>
                    <a:pt x="10689" y="21480"/>
                  </a:lnTo>
                  <a:lnTo>
                    <a:pt x="10637" y="21484"/>
                  </a:lnTo>
                  <a:lnTo>
                    <a:pt x="10569" y="21486"/>
                  </a:lnTo>
                  <a:lnTo>
                    <a:pt x="10595" y="21492"/>
                  </a:lnTo>
                  <a:lnTo>
                    <a:pt x="10649" y="21497"/>
                  </a:lnTo>
                  <a:lnTo>
                    <a:pt x="10697" y="21502"/>
                  </a:lnTo>
                  <a:lnTo>
                    <a:pt x="10724" y="21497"/>
                  </a:lnTo>
                  <a:lnTo>
                    <a:pt x="10790" y="21494"/>
                  </a:lnTo>
                  <a:lnTo>
                    <a:pt x="10835" y="21497"/>
                  </a:lnTo>
                  <a:lnTo>
                    <a:pt x="10898" y="21494"/>
                  </a:lnTo>
                  <a:lnTo>
                    <a:pt x="10940" y="21489"/>
                  </a:lnTo>
                  <a:lnTo>
                    <a:pt x="10997" y="21486"/>
                  </a:lnTo>
                  <a:lnTo>
                    <a:pt x="11036" y="21479"/>
                  </a:lnTo>
                  <a:lnTo>
                    <a:pt x="11049" y="21477"/>
                  </a:lnTo>
                  <a:lnTo>
                    <a:pt x="11076" y="21472"/>
                  </a:lnTo>
                  <a:lnTo>
                    <a:pt x="11125" y="21475"/>
                  </a:lnTo>
                  <a:lnTo>
                    <a:pt x="11127" y="21477"/>
                  </a:lnTo>
                  <a:lnTo>
                    <a:pt x="11127" y="21484"/>
                  </a:lnTo>
                  <a:lnTo>
                    <a:pt x="11175" y="21477"/>
                  </a:lnTo>
                  <a:lnTo>
                    <a:pt x="11179" y="21475"/>
                  </a:lnTo>
                  <a:lnTo>
                    <a:pt x="11182" y="21475"/>
                  </a:lnTo>
                  <a:lnTo>
                    <a:pt x="11182" y="21477"/>
                  </a:lnTo>
                  <a:lnTo>
                    <a:pt x="11182" y="21479"/>
                  </a:lnTo>
                  <a:lnTo>
                    <a:pt x="11180" y="21480"/>
                  </a:lnTo>
                  <a:lnTo>
                    <a:pt x="11180" y="21482"/>
                  </a:lnTo>
                  <a:lnTo>
                    <a:pt x="11233" y="21477"/>
                  </a:lnTo>
                  <a:lnTo>
                    <a:pt x="11207" y="21487"/>
                  </a:lnTo>
                  <a:lnTo>
                    <a:pt x="11254" y="21482"/>
                  </a:lnTo>
                  <a:lnTo>
                    <a:pt x="11318" y="21477"/>
                  </a:lnTo>
                  <a:lnTo>
                    <a:pt x="11340" y="21482"/>
                  </a:lnTo>
                  <a:lnTo>
                    <a:pt x="11381" y="21477"/>
                  </a:lnTo>
                  <a:lnTo>
                    <a:pt x="11391" y="21475"/>
                  </a:lnTo>
                  <a:lnTo>
                    <a:pt x="11462" y="21470"/>
                  </a:lnTo>
                  <a:lnTo>
                    <a:pt x="11522" y="21460"/>
                  </a:lnTo>
                  <a:lnTo>
                    <a:pt x="11598" y="21454"/>
                  </a:lnTo>
                  <a:lnTo>
                    <a:pt x="11662" y="21445"/>
                  </a:lnTo>
                  <a:lnTo>
                    <a:pt x="11724" y="21438"/>
                  </a:lnTo>
                  <a:lnTo>
                    <a:pt x="11788" y="21430"/>
                  </a:lnTo>
                  <a:lnTo>
                    <a:pt x="11850" y="21420"/>
                  </a:lnTo>
                  <a:lnTo>
                    <a:pt x="11913" y="21408"/>
                  </a:lnTo>
                  <a:lnTo>
                    <a:pt x="11983" y="21398"/>
                  </a:lnTo>
                  <a:lnTo>
                    <a:pt x="12019" y="21388"/>
                  </a:lnTo>
                  <a:lnTo>
                    <a:pt x="12056" y="21376"/>
                  </a:lnTo>
                  <a:lnTo>
                    <a:pt x="12110" y="21359"/>
                  </a:lnTo>
                  <a:lnTo>
                    <a:pt x="12158" y="21341"/>
                  </a:lnTo>
                  <a:lnTo>
                    <a:pt x="12111" y="21339"/>
                  </a:lnTo>
                  <a:lnTo>
                    <a:pt x="12093" y="21331"/>
                  </a:lnTo>
                  <a:lnTo>
                    <a:pt x="12057" y="21326"/>
                  </a:lnTo>
                  <a:lnTo>
                    <a:pt x="12116" y="21309"/>
                  </a:lnTo>
                  <a:lnTo>
                    <a:pt x="12189" y="21304"/>
                  </a:lnTo>
                  <a:lnTo>
                    <a:pt x="12244" y="21290"/>
                  </a:lnTo>
                  <a:lnTo>
                    <a:pt x="12295" y="21275"/>
                  </a:lnTo>
                  <a:lnTo>
                    <a:pt x="12357" y="21258"/>
                  </a:lnTo>
                  <a:lnTo>
                    <a:pt x="12402" y="21243"/>
                  </a:lnTo>
                  <a:lnTo>
                    <a:pt x="12451" y="21223"/>
                  </a:lnTo>
                  <a:lnTo>
                    <a:pt x="12485" y="21206"/>
                  </a:lnTo>
                  <a:lnTo>
                    <a:pt x="12519" y="21188"/>
                  </a:lnTo>
                  <a:lnTo>
                    <a:pt x="12525" y="21172"/>
                  </a:lnTo>
                  <a:lnTo>
                    <a:pt x="12541" y="21154"/>
                  </a:lnTo>
                  <a:lnTo>
                    <a:pt x="12566" y="21134"/>
                  </a:lnTo>
                  <a:lnTo>
                    <a:pt x="12535" y="21124"/>
                  </a:lnTo>
                  <a:lnTo>
                    <a:pt x="12547" y="21105"/>
                  </a:lnTo>
                  <a:lnTo>
                    <a:pt x="12507" y="21097"/>
                  </a:lnTo>
                  <a:lnTo>
                    <a:pt x="12527" y="21075"/>
                  </a:lnTo>
                  <a:lnTo>
                    <a:pt x="12546" y="21055"/>
                  </a:lnTo>
                  <a:lnTo>
                    <a:pt x="12567" y="21029"/>
                  </a:lnTo>
                  <a:lnTo>
                    <a:pt x="12576" y="21009"/>
                  </a:lnTo>
                  <a:lnTo>
                    <a:pt x="12606" y="20987"/>
                  </a:lnTo>
                  <a:lnTo>
                    <a:pt x="12670" y="20969"/>
                  </a:lnTo>
                  <a:lnTo>
                    <a:pt x="12743" y="20957"/>
                  </a:lnTo>
                  <a:lnTo>
                    <a:pt x="12818" y="20944"/>
                  </a:lnTo>
                  <a:lnTo>
                    <a:pt x="12889" y="20935"/>
                  </a:lnTo>
                  <a:lnTo>
                    <a:pt x="12956" y="20930"/>
                  </a:lnTo>
                  <a:lnTo>
                    <a:pt x="13014" y="20930"/>
                  </a:lnTo>
                  <a:lnTo>
                    <a:pt x="13072" y="20927"/>
                  </a:lnTo>
                  <a:lnTo>
                    <a:pt x="13125" y="20928"/>
                  </a:lnTo>
                  <a:lnTo>
                    <a:pt x="13197" y="20918"/>
                  </a:lnTo>
                  <a:lnTo>
                    <a:pt x="13274" y="20896"/>
                  </a:lnTo>
                  <a:lnTo>
                    <a:pt x="13355" y="20881"/>
                  </a:lnTo>
                  <a:lnTo>
                    <a:pt x="13428" y="20856"/>
                  </a:lnTo>
                  <a:lnTo>
                    <a:pt x="13495" y="20848"/>
                  </a:lnTo>
                  <a:lnTo>
                    <a:pt x="13564" y="20841"/>
                  </a:lnTo>
                  <a:lnTo>
                    <a:pt x="13603" y="20832"/>
                  </a:lnTo>
                  <a:lnTo>
                    <a:pt x="13544" y="20861"/>
                  </a:lnTo>
                  <a:lnTo>
                    <a:pt x="13468" y="20878"/>
                  </a:lnTo>
                  <a:lnTo>
                    <a:pt x="13386" y="20901"/>
                  </a:lnTo>
                  <a:lnTo>
                    <a:pt x="13342" y="20925"/>
                  </a:lnTo>
                  <a:lnTo>
                    <a:pt x="13394" y="20925"/>
                  </a:lnTo>
                  <a:lnTo>
                    <a:pt x="13338" y="20949"/>
                  </a:lnTo>
                  <a:lnTo>
                    <a:pt x="13269" y="20972"/>
                  </a:lnTo>
                  <a:lnTo>
                    <a:pt x="13197" y="20996"/>
                  </a:lnTo>
                  <a:lnTo>
                    <a:pt x="13189" y="21014"/>
                  </a:lnTo>
                  <a:lnTo>
                    <a:pt x="13221" y="21019"/>
                  </a:lnTo>
                  <a:lnTo>
                    <a:pt x="13290" y="21009"/>
                  </a:lnTo>
                  <a:lnTo>
                    <a:pt x="13364" y="20987"/>
                  </a:lnTo>
                  <a:lnTo>
                    <a:pt x="13426" y="20964"/>
                  </a:lnTo>
                  <a:lnTo>
                    <a:pt x="13492" y="20945"/>
                  </a:lnTo>
                  <a:lnTo>
                    <a:pt x="13556" y="20927"/>
                  </a:lnTo>
                  <a:lnTo>
                    <a:pt x="13614" y="20905"/>
                  </a:lnTo>
                  <a:lnTo>
                    <a:pt x="13704" y="20873"/>
                  </a:lnTo>
                  <a:lnTo>
                    <a:pt x="13742" y="20868"/>
                  </a:lnTo>
                  <a:lnTo>
                    <a:pt x="13793" y="20864"/>
                  </a:lnTo>
                  <a:lnTo>
                    <a:pt x="13848" y="20858"/>
                  </a:lnTo>
                  <a:lnTo>
                    <a:pt x="13911" y="20846"/>
                  </a:lnTo>
                  <a:lnTo>
                    <a:pt x="13986" y="20821"/>
                  </a:lnTo>
                  <a:lnTo>
                    <a:pt x="14050" y="20795"/>
                  </a:lnTo>
                  <a:lnTo>
                    <a:pt x="14131" y="20770"/>
                  </a:lnTo>
                  <a:lnTo>
                    <a:pt x="14207" y="20752"/>
                  </a:lnTo>
                  <a:lnTo>
                    <a:pt x="14268" y="20738"/>
                  </a:lnTo>
                  <a:lnTo>
                    <a:pt x="14338" y="20715"/>
                  </a:lnTo>
                  <a:lnTo>
                    <a:pt x="14385" y="20701"/>
                  </a:lnTo>
                  <a:lnTo>
                    <a:pt x="14436" y="20689"/>
                  </a:lnTo>
                  <a:lnTo>
                    <a:pt x="14456" y="20698"/>
                  </a:lnTo>
                  <a:lnTo>
                    <a:pt x="14503" y="20689"/>
                  </a:lnTo>
                  <a:lnTo>
                    <a:pt x="14555" y="20681"/>
                  </a:lnTo>
                  <a:lnTo>
                    <a:pt x="14582" y="20686"/>
                  </a:lnTo>
                  <a:lnTo>
                    <a:pt x="14643" y="20667"/>
                  </a:lnTo>
                  <a:close/>
                  <a:moveTo>
                    <a:pt x="8982" y="21122"/>
                  </a:moveTo>
                  <a:lnTo>
                    <a:pt x="8925" y="21117"/>
                  </a:lnTo>
                  <a:lnTo>
                    <a:pt x="8901" y="21127"/>
                  </a:lnTo>
                  <a:lnTo>
                    <a:pt x="8834" y="21119"/>
                  </a:lnTo>
                  <a:lnTo>
                    <a:pt x="8750" y="21100"/>
                  </a:lnTo>
                  <a:lnTo>
                    <a:pt x="8763" y="21117"/>
                  </a:lnTo>
                  <a:lnTo>
                    <a:pt x="8795" y="21134"/>
                  </a:lnTo>
                  <a:lnTo>
                    <a:pt x="8814" y="21151"/>
                  </a:lnTo>
                  <a:lnTo>
                    <a:pt x="8740" y="21135"/>
                  </a:lnTo>
                  <a:lnTo>
                    <a:pt x="8746" y="21156"/>
                  </a:lnTo>
                  <a:lnTo>
                    <a:pt x="8718" y="21161"/>
                  </a:lnTo>
                  <a:lnTo>
                    <a:pt x="8718" y="21174"/>
                  </a:lnTo>
                  <a:lnTo>
                    <a:pt x="8667" y="21171"/>
                  </a:lnTo>
                  <a:lnTo>
                    <a:pt x="8603" y="21162"/>
                  </a:lnTo>
                  <a:lnTo>
                    <a:pt x="8565" y="21164"/>
                  </a:lnTo>
                  <a:lnTo>
                    <a:pt x="8546" y="21171"/>
                  </a:lnTo>
                  <a:lnTo>
                    <a:pt x="8534" y="21179"/>
                  </a:lnTo>
                  <a:lnTo>
                    <a:pt x="8455" y="21159"/>
                  </a:lnTo>
                  <a:lnTo>
                    <a:pt x="8423" y="21142"/>
                  </a:lnTo>
                  <a:lnTo>
                    <a:pt x="8383" y="21124"/>
                  </a:lnTo>
                  <a:lnTo>
                    <a:pt x="8410" y="21120"/>
                  </a:lnTo>
                  <a:lnTo>
                    <a:pt x="8373" y="21100"/>
                  </a:lnTo>
                  <a:lnTo>
                    <a:pt x="8326" y="21082"/>
                  </a:lnTo>
                  <a:lnTo>
                    <a:pt x="8228" y="21039"/>
                  </a:lnTo>
                  <a:lnTo>
                    <a:pt x="8223" y="21048"/>
                  </a:lnTo>
                  <a:lnTo>
                    <a:pt x="8189" y="21051"/>
                  </a:lnTo>
                  <a:lnTo>
                    <a:pt x="8140" y="21048"/>
                  </a:lnTo>
                  <a:lnTo>
                    <a:pt x="8129" y="21056"/>
                  </a:lnTo>
                  <a:lnTo>
                    <a:pt x="8144" y="21073"/>
                  </a:lnTo>
                  <a:lnTo>
                    <a:pt x="8188" y="21092"/>
                  </a:lnTo>
                  <a:lnTo>
                    <a:pt x="8161" y="21095"/>
                  </a:lnTo>
                  <a:lnTo>
                    <a:pt x="8105" y="21087"/>
                  </a:lnTo>
                  <a:lnTo>
                    <a:pt x="8039" y="21076"/>
                  </a:lnTo>
                  <a:lnTo>
                    <a:pt x="7992" y="21070"/>
                  </a:lnTo>
                  <a:lnTo>
                    <a:pt x="8007" y="21083"/>
                  </a:lnTo>
                  <a:lnTo>
                    <a:pt x="7965" y="21078"/>
                  </a:lnTo>
                  <a:lnTo>
                    <a:pt x="7819" y="21036"/>
                  </a:lnTo>
                  <a:lnTo>
                    <a:pt x="7878" y="21061"/>
                  </a:lnTo>
                  <a:lnTo>
                    <a:pt x="7885" y="21071"/>
                  </a:lnTo>
                  <a:lnTo>
                    <a:pt x="7846" y="21066"/>
                  </a:lnTo>
                  <a:lnTo>
                    <a:pt x="7898" y="21087"/>
                  </a:lnTo>
                  <a:lnTo>
                    <a:pt x="7885" y="21090"/>
                  </a:lnTo>
                  <a:lnTo>
                    <a:pt x="7886" y="21095"/>
                  </a:lnTo>
                  <a:lnTo>
                    <a:pt x="7908" y="21107"/>
                  </a:lnTo>
                  <a:lnTo>
                    <a:pt x="7832" y="21087"/>
                  </a:lnTo>
                  <a:lnTo>
                    <a:pt x="7765" y="21068"/>
                  </a:lnTo>
                  <a:lnTo>
                    <a:pt x="7822" y="21090"/>
                  </a:lnTo>
                  <a:lnTo>
                    <a:pt x="7790" y="21083"/>
                  </a:lnTo>
                  <a:lnTo>
                    <a:pt x="7819" y="21095"/>
                  </a:lnTo>
                  <a:lnTo>
                    <a:pt x="7873" y="21114"/>
                  </a:lnTo>
                  <a:lnTo>
                    <a:pt x="7844" y="21108"/>
                  </a:lnTo>
                  <a:lnTo>
                    <a:pt x="7802" y="21098"/>
                  </a:lnTo>
                  <a:lnTo>
                    <a:pt x="7873" y="21120"/>
                  </a:lnTo>
                  <a:lnTo>
                    <a:pt x="7930" y="21137"/>
                  </a:lnTo>
                  <a:lnTo>
                    <a:pt x="7950" y="21144"/>
                  </a:lnTo>
                  <a:lnTo>
                    <a:pt x="8012" y="21162"/>
                  </a:lnTo>
                  <a:lnTo>
                    <a:pt x="8071" y="21177"/>
                  </a:lnTo>
                  <a:lnTo>
                    <a:pt x="8137" y="21196"/>
                  </a:lnTo>
                  <a:lnTo>
                    <a:pt x="8166" y="21203"/>
                  </a:lnTo>
                  <a:lnTo>
                    <a:pt x="8206" y="21213"/>
                  </a:lnTo>
                  <a:lnTo>
                    <a:pt x="8246" y="21223"/>
                  </a:lnTo>
                  <a:lnTo>
                    <a:pt x="8324" y="21240"/>
                  </a:lnTo>
                  <a:lnTo>
                    <a:pt x="8337" y="21241"/>
                  </a:lnTo>
                  <a:lnTo>
                    <a:pt x="8337" y="21240"/>
                  </a:lnTo>
                  <a:lnTo>
                    <a:pt x="8361" y="21243"/>
                  </a:lnTo>
                  <a:lnTo>
                    <a:pt x="8373" y="21243"/>
                  </a:lnTo>
                  <a:lnTo>
                    <a:pt x="8442" y="21260"/>
                  </a:lnTo>
                  <a:lnTo>
                    <a:pt x="8464" y="21268"/>
                  </a:lnTo>
                  <a:lnTo>
                    <a:pt x="8507" y="21278"/>
                  </a:lnTo>
                  <a:lnTo>
                    <a:pt x="8570" y="21294"/>
                  </a:lnTo>
                  <a:lnTo>
                    <a:pt x="8632" y="21305"/>
                  </a:lnTo>
                  <a:lnTo>
                    <a:pt x="8624" y="21302"/>
                  </a:lnTo>
                  <a:lnTo>
                    <a:pt x="8681" y="21312"/>
                  </a:lnTo>
                  <a:lnTo>
                    <a:pt x="8755" y="21327"/>
                  </a:lnTo>
                  <a:lnTo>
                    <a:pt x="8827" y="21341"/>
                  </a:lnTo>
                  <a:lnTo>
                    <a:pt x="8879" y="21353"/>
                  </a:lnTo>
                  <a:lnTo>
                    <a:pt x="8947" y="21366"/>
                  </a:lnTo>
                  <a:lnTo>
                    <a:pt x="8979" y="21373"/>
                  </a:lnTo>
                  <a:lnTo>
                    <a:pt x="9009" y="21378"/>
                  </a:lnTo>
                  <a:lnTo>
                    <a:pt x="8999" y="21378"/>
                  </a:lnTo>
                  <a:lnTo>
                    <a:pt x="8989" y="21378"/>
                  </a:lnTo>
                  <a:lnTo>
                    <a:pt x="9044" y="21386"/>
                  </a:lnTo>
                  <a:lnTo>
                    <a:pt x="9051" y="21388"/>
                  </a:lnTo>
                  <a:lnTo>
                    <a:pt x="9075" y="21391"/>
                  </a:lnTo>
                  <a:lnTo>
                    <a:pt x="9108" y="21396"/>
                  </a:lnTo>
                  <a:lnTo>
                    <a:pt x="9115" y="21398"/>
                  </a:lnTo>
                  <a:lnTo>
                    <a:pt x="9123" y="21398"/>
                  </a:lnTo>
                  <a:lnTo>
                    <a:pt x="9130" y="21400"/>
                  </a:lnTo>
                  <a:lnTo>
                    <a:pt x="9187" y="21410"/>
                  </a:lnTo>
                  <a:lnTo>
                    <a:pt x="9216" y="21413"/>
                  </a:lnTo>
                  <a:lnTo>
                    <a:pt x="9270" y="21422"/>
                  </a:lnTo>
                  <a:lnTo>
                    <a:pt x="9329" y="21430"/>
                  </a:lnTo>
                  <a:lnTo>
                    <a:pt x="9396" y="21438"/>
                  </a:lnTo>
                  <a:lnTo>
                    <a:pt x="9485" y="21449"/>
                  </a:lnTo>
                  <a:lnTo>
                    <a:pt x="9450" y="21442"/>
                  </a:lnTo>
                  <a:lnTo>
                    <a:pt x="9401" y="21435"/>
                  </a:lnTo>
                  <a:lnTo>
                    <a:pt x="9369" y="21428"/>
                  </a:lnTo>
                  <a:lnTo>
                    <a:pt x="9332" y="21422"/>
                  </a:lnTo>
                  <a:lnTo>
                    <a:pt x="9351" y="21420"/>
                  </a:lnTo>
                  <a:lnTo>
                    <a:pt x="9398" y="21423"/>
                  </a:lnTo>
                  <a:lnTo>
                    <a:pt x="9460" y="21430"/>
                  </a:lnTo>
                  <a:lnTo>
                    <a:pt x="9394" y="21418"/>
                  </a:lnTo>
                  <a:lnTo>
                    <a:pt x="9361" y="21410"/>
                  </a:lnTo>
                  <a:lnTo>
                    <a:pt x="9391" y="21410"/>
                  </a:lnTo>
                  <a:lnTo>
                    <a:pt x="9384" y="21403"/>
                  </a:lnTo>
                  <a:lnTo>
                    <a:pt x="9379" y="21398"/>
                  </a:lnTo>
                  <a:lnTo>
                    <a:pt x="9393" y="21393"/>
                  </a:lnTo>
                  <a:lnTo>
                    <a:pt x="9405" y="21388"/>
                  </a:lnTo>
                  <a:lnTo>
                    <a:pt x="9398" y="21379"/>
                  </a:lnTo>
                  <a:lnTo>
                    <a:pt x="9332" y="21369"/>
                  </a:lnTo>
                  <a:lnTo>
                    <a:pt x="9272" y="21358"/>
                  </a:lnTo>
                  <a:lnTo>
                    <a:pt x="9216" y="21344"/>
                  </a:lnTo>
                  <a:lnTo>
                    <a:pt x="9182" y="21346"/>
                  </a:lnTo>
                  <a:lnTo>
                    <a:pt x="9166" y="21351"/>
                  </a:lnTo>
                  <a:lnTo>
                    <a:pt x="9128" y="21351"/>
                  </a:lnTo>
                  <a:lnTo>
                    <a:pt x="9065" y="21337"/>
                  </a:lnTo>
                  <a:lnTo>
                    <a:pt x="8950" y="21310"/>
                  </a:lnTo>
                  <a:lnTo>
                    <a:pt x="8925" y="21302"/>
                  </a:lnTo>
                  <a:lnTo>
                    <a:pt x="8918" y="21292"/>
                  </a:lnTo>
                  <a:lnTo>
                    <a:pt x="8920" y="21284"/>
                  </a:lnTo>
                  <a:lnTo>
                    <a:pt x="8905" y="21272"/>
                  </a:lnTo>
                  <a:lnTo>
                    <a:pt x="8891" y="21258"/>
                  </a:lnTo>
                  <a:lnTo>
                    <a:pt x="8857" y="21241"/>
                  </a:lnTo>
                  <a:lnTo>
                    <a:pt x="8871" y="21235"/>
                  </a:lnTo>
                  <a:lnTo>
                    <a:pt x="8889" y="21228"/>
                  </a:lnTo>
                  <a:lnTo>
                    <a:pt x="8900" y="21225"/>
                  </a:lnTo>
                  <a:lnTo>
                    <a:pt x="8940" y="21223"/>
                  </a:lnTo>
                  <a:lnTo>
                    <a:pt x="8969" y="21216"/>
                  </a:lnTo>
                  <a:lnTo>
                    <a:pt x="8982" y="21208"/>
                  </a:lnTo>
                  <a:lnTo>
                    <a:pt x="8994" y="21198"/>
                  </a:lnTo>
                  <a:lnTo>
                    <a:pt x="9002" y="21186"/>
                  </a:lnTo>
                  <a:lnTo>
                    <a:pt x="9016" y="21171"/>
                  </a:lnTo>
                  <a:lnTo>
                    <a:pt x="9009" y="21156"/>
                  </a:lnTo>
                  <a:lnTo>
                    <a:pt x="9012" y="21140"/>
                  </a:lnTo>
                  <a:lnTo>
                    <a:pt x="8982" y="21122"/>
                  </a:lnTo>
                  <a:close/>
                  <a:moveTo>
                    <a:pt x="12376" y="820"/>
                  </a:moveTo>
                  <a:lnTo>
                    <a:pt x="12399" y="823"/>
                  </a:lnTo>
                  <a:lnTo>
                    <a:pt x="12475" y="862"/>
                  </a:lnTo>
                  <a:lnTo>
                    <a:pt x="12421" y="869"/>
                  </a:lnTo>
                  <a:lnTo>
                    <a:pt x="12470" y="921"/>
                  </a:lnTo>
                  <a:lnTo>
                    <a:pt x="12515" y="936"/>
                  </a:lnTo>
                  <a:lnTo>
                    <a:pt x="12604" y="921"/>
                  </a:lnTo>
                  <a:lnTo>
                    <a:pt x="12574" y="874"/>
                  </a:lnTo>
                  <a:lnTo>
                    <a:pt x="12670" y="840"/>
                  </a:lnTo>
                  <a:lnTo>
                    <a:pt x="12810" y="781"/>
                  </a:lnTo>
                  <a:lnTo>
                    <a:pt x="12857" y="784"/>
                  </a:lnTo>
                  <a:lnTo>
                    <a:pt x="12854" y="826"/>
                  </a:lnTo>
                  <a:lnTo>
                    <a:pt x="12938" y="833"/>
                  </a:lnTo>
                  <a:lnTo>
                    <a:pt x="12950" y="810"/>
                  </a:lnTo>
                  <a:lnTo>
                    <a:pt x="13054" y="808"/>
                  </a:lnTo>
                  <a:lnTo>
                    <a:pt x="13096" y="779"/>
                  </a:lnTo>
                  <a:lnTo>
                    <a:pt x="13222" y="820"/>
                  </a:lnTo>
                  <a:lnTo>
                    <a:pt x="13214" y="774"/>
                  </a:lnTo>
                  <a:lnTo>
                    <a:pt x="13104" y="739"/>
                  </a:lnTo>
                  <a:lnTo>
                    <a:pt x="13178" y="727"/>
                  </a:lnTo>
                  <a:lnTo>
                    <a:pt x="13210" y="727"/>
                  </a:lnTo>
                  <a:lnTo>
                    <a:pt x="13088" y="715"/>
                  </a:lnTo>
                  <a:lnTo>
                    <a:pt x="13096" y="736"/>
                  </a:lnTo>
                  <a:lnTo>
                    <a:pt x="13103" y="739"/>
                  </a:lnTo>
                  <a:lnTo>
                    <a:pt x="12990" y="732"/>
                  </a:lnTo>
                  <a:lnTo>
                    <a:pt x="12982" y="791"/>
                  </a:lnTo>
                  <a:lnTo>
                    <a:pt x="12881" y="771"/>
                  </a:lnTo>
                  <a:lnTo>
                    <a:pt x="12865" y="727"/>
                  </a:lnTo>
                  <a:lnTo>
                    <a:pt x="12798" y="699"/>
                  </a:lnTo>
                  <a:lnTo>
                    <a:pt x="12647" y="717"/>
                  </a:lnTo>
                  <a:lnTo>
                    <a:pt x="12522" y="714"/>
                  </a:lnTo>
                  <a:lnTo>
                    <a:pt x="12389" y="744"/>
                  </a:lnTo>
                  <a:lnTo>
                    <a:pt x="12333" y="774"/>
                  </a:lnTo>
                  <a:lnTo>
                    <a:pt x="12376" y="820"/>
                  </a:lnTo>
                  <a:close/>
                  <a:moveTo>
                    <a:pt x="13210" y="727"/>
                  </a:moveTo>
                  <a:lnTo>
                    <a:pt x="13271" y="734"/>
                  </a:lnTo>
                  <a:lnTo>
                    <a:pt x="13377" y="756"/>
                  </a:lnTo>
                  <a:lnTo>
                    <a:pt x="13695" y="833"/>
                  </a:lnTo>
                  <a:lnTo>
                    <a:pt x="13662" y="798"/>
                  </a:lnTo>
                  <a:lnTo>
                    <a:pt x="13547" y="761"/>
                  </a:lnTo>
                  <a:lnTo>
                    <a:pt x="13519" y="747"/>
                  </a:lnTo>
                  <a:lnTo>
                    <a:pt x="13450" y="741"/>
                  </a:lnTo>
                  <a:lnTo>
                    <a:pt x="13407" y="709"/>
                  </a:lnTo>
                  <a:lnTo>
                    <a:pt x="13286" y="660"/>
                  </a:lnTo>
                  <a:lnTo>
                    <a:pt x="13293" y="677"/>
                  </a:lnTo>
                  <a:lnTo>
                    <a:pt x="13387" y="724"/>
                  </a:lnTo>
                  <a:lnTo>
                    <a:pt x="13362" y="742"/>
                  </a:lnTo>
                  <a:lnTo>
                    <a:pt x="13271" y="729"/>
                  </a:lnTo>
                  <a:lnTo>
                    <a:pt x="13210" y="727"/>
                  </a:lnTo>
                  <a:close/>
                  <a:moveTo>
                    <a:pt x="13561" y="552"/>
                  </a:moveTo>
                  <a:lnTo>
                    <a:pt x="13475" y="571"/>
                  </a:lnTo>
                  <a:lnTo>
                    <a:pt x="13500" y="587"/>
                  </a:lnTo>
                  <a:lnTo>
                    <a:pt x="13502" y="567"/>
                  </a:lnTo>
                  <a:lnTo>
                    <a:pt x="13561" y="564"/>
                  </a:lnTo>
                  <a:lnTo>
                    <a:pt x="13704" y="598"/>
                  </a:lnTo>
                  <a:lnTo>
                    <a:pt x="13561" y="552"/>
                  </a:lnTo>
                  <a:close/>
                  <a:moveTo>
                    <a:pt x="13500" y="587"/>
                  </a:moveTo>
                  <a:lnTo>
                    <a:pt x="13500" y="589"/>
                  </a:lnTo>
                  <a:lnTo>
                    <a:pt x="13508" y="593"/>
                  </a:lnTo>
                  <a:lnTo>
                    <a:pt x="13500" y="587"/>
                  </a:lnTo>
                  <a:close/>
                  <a:moveTo>
                    <a:pt x="13508" y="593"/>
                  </a:moveTo>
                  <a:lnTo>
                    <a:pt x="13530" y="606"/>
                  </a:lnTo>
                  <a:lnTo>
                    <a:pt x="13530" y="611"/>
                  </a:lnTo>
                  <a:lnTo>
                    <a:pt x="13554" y="621"/>
                  </a:lnTo>
                  <a:lnTo>
                    <a:pt x="13620" y="633"/>
                  </a:lnTo>
                  <a:lnTo>
                    <a:pt x="13508" y="593"/>
                  </a:lnTo>
                  <a:close/>
                  <a:moveTo>
                    <a:pt x="13530" y="611"/>
                  </a:moveTo>
                  <a:lnTo>
                    <a:pt x="13431" y="566"/>
                  </a:lnTo>
                  <a:lnTo>
                    <a:pt x="13335" y="534"/>
                  </a:lnTo>
                  <a:lnTo>
                    <a:pt x="13320" y="535"/>
                  </a:lnTo>
                  <a:lnTo>
                    <a:pt x="13429" y="576"/>
                  </a:lnTo>
                  <a:lnTo>
                    <a:pt x="13456" y="614"/>
                  </a:lnTo>
                  <a:lnTo>
                    <a:pt x="13535" y="640"/>
                  </a:lnTo>
                  <a:lnTo>
                    <a:pt x="13530" y="611"/>
                  </a:lnTo>
                  <a:close/>
                  <a:moveTo>
                    <a:pt x="13535" y="640"/>
                  </a:moveTo>
                  <a:lnTo>
                    <a:pt x="13537" y="651"/>
                  </a:lnTo>
                  <a:lnTo>
                    <a:pt x="13513" y="650"/>
                  </a:lnTo>
                  <a:lnTo>
                    <a:pt x="13588" y="680"/>
                  </a:lnTo>
                  <a:lnTo>
                    <a:pt x="13763" y="769"/>
                  </a:lnTo>
                  <a:lnTo>
                    <a:pt x="13894" y="811"/>
                  </a:lnTo>
                  <a:lnTo>
                    <a:pt x="13965" y="858"/>
                  </a:lnTo>
                  <a:lnTo>
                    <a:pt x="14057" y="963"/>
                  </a:lnTo>
                  <a:lnTo>
                    <a:pt x="14135" y="975"/>
                  </a:lnTo>
                  <a:lnTo>
                    <a:pt x="14106" y="948"/>
                  </a:lnTo>
                  <a:lnTo>
                    <a:pt x="14125" y="927"/>
                  </a:lnTo>
                  <a:lnTo>
                    <a:pt x="14071" y="892"/>
                  </a:lnTo>
                  <a:lnTo>
                    <a:pt x="14044" y="857"/>
                  </a:lnTo>
                  <a:lnTo>
                    <a:pt x="13939" y="816"/>
                  </a:lnTo>
                  <a:lnTo>
                    <a:pt x="13869" y="771"/>
                  </a:lnTo>
                  <a:lnTo>
                    <a:pt x="13811" y="766"/>
                  </a:lnTo>
                  <a:lnTo>
                    <a:pt x="13726" y="729"/>
                  </a:lnTo>
                  <a:lnTo>
                    <a:pt x="13620" y="665"/>
                  </a:lnTo>
                  <a:lnTo>
                    <a:pt x="13535" y="640"/>
                  </a:lnTo>
                  <a:close/>
                  <a:moveTo>
                    <a:pt x="13513" y="650"/>
                  </a:moveTo>
                  <a:lnTo>
                    <a:pt x="13480" y="636"/>
                  </a:lnTo>
                  <a:lnTo>
                    <a:pt x="13412" y="618"/>
                  </a:lnTo>
                  <a:lnTo>
                    <a:pt x="13338" y="569"/>
                  </a:lnTo>
                  <a:lnTo>
                    <a:pt x="13256" y="539"/>
                  </a:lnTo>
                  <a:lnTo>
                    <a:pt x="13121" y="524"/>
                  </a:lnTo>
                  <a:lnTo>
                    <a:pt x="13120" y="534"/>
                  </a:lnTo>
                  <a:lnTo>
                    <a:pt x="13210" y="586"/>
                  </a:lnTo>
                  <a:lnTo>
                    <a:pt x="13246" y="640"/>
                  </a:lnTo>
                  <a:lnTo>
                    <a:pt x="13285" y="658"/>
                  </a:lnTo>
                  <a:lnTo>
                    <a:pt x="13279" y="650"/>
                  </a:lnTo>
                  <a:lnTo>
                    <a:pt x="13345" y="640"/>
                  </a:lnTo>
                  <a:lnTo>
                    <a:pt x="13513" y="650"/>
                  </a:lnTo>
                  <a:close/>
                  <a:moveTo>
                    <a:pt x="11595" y="189"/>
                  </a:moveTo>
                  <a:lnTo>
                    <a:pt x="11583" y="194"/>
                  </a:lnTo>
                  <a:lnTo>
                    <a:pt x="11586" y="202"/>
                  </a:lnTo>
                  <a:lnTo>
                    <a:pt x="11559" y="194"/>
                  </a:lnTo>
                  <a:lnTo>
                    <a:pt x="11519" y="194"/>
                  </a:lnTo>
                  <a:lnTo>
                    <a:pt x="11477" y="199"/>
                  </a:lnTo>
                  <a:lnTo>
                    <a:pt x="11542" y="200"/>
                  </a:lnTo>
                  <a:lnTo>
                    <a:pt x="11549" y="210"/>
                  </a:lnTo>
                  <a:lnTo>
                    <a:pt x="11598" y="217"/>
                  </a:lnTo>
                  <a:lnTo>
                    <a:pt x="11620" y="212"/>
                  </a:lnTo>
                  <a:lnTo>
                    <a:pt x="11611" y="207"/>
                  </a:lnTo>
                  <a:lnTo>
                    <a:pt x="11630" y="204"/>
                  </a:lnTo>
                  <a:lnTo>
                    <a:pt x="11655" y="200"/>
                  </a:lnTo>
                  <a:lnTo>
                    <a:pt x="11653" y="195"/>
                  </a:lnTo>
                  <a:lnTo>
                    <a:pt x="11595" y="189"/>
                  </a:lnTo>
                  <a:close/>
                  <a:moveTo>
                    <a:pt x="10815" y="197"/>
                  </a:moveTo>
                  <a:lnTo>
                    <a:pt x="10783" y="207"/>
                  </a:lnTo>
                  <a:lnTo>
                    <a:pt x="10739" y="199"/>
                  </a:lnTo>
                  <a:lnTo>
                    <a:pt x="10640" y="207"/>
                  </a:lnTo>
                  <a:lnTo>
                    <a:pt x="10667" y="222"/>
                  </a:lnTo>
                  <a:lnTo>
                    <a:pt x="10716" y="222"/>
                  </a:lnTo>
                  <a:lnTo>
                    <a:pt x="10719" y="232"/>
                  </a:lnTo>
                  <a:lnTo>
                    <a:pt x="10819" y="237"/>
                  </a:lnTo>
                  <a:lnTo>
                    <a:pt x="10920" y="234"/>
                  </a:lnTo>
                  <a:lnTo>
                    <a:pt x="10962" y="215"/>
                  </a:lnTo>
                  <a:lnTo>
                    <a:pt x="10896" y="205"/>
                  </a:lnTo>
                  <a:lnTo>
                    <a:pt x="10815" y="197"/>
                  </a:lnTo>
                  <a:close/>
                  <a:moveTo>
                    <a:pt x="10623" y="215"/>
                  </a:moveTo>
                  <a:lnTo>
                    <a:pt x="10574" y="217"/>
                  </a:lnTo>
                  <a:lnTo>
                    <a:pt x="10554" y="229"/>
                  </a:lnTo>
                  <a:lnTo>
                    <a:pt x="10505" y="229"/>
                  </a:lnTo>
                  <a:lnTo>
                    <a:pt x="10499" y="217"/>
                  </a:lnTo>
                  <a:lnTo>
                    <a:pt x="10396" y="229"/>
                  </a:lnTo>
                  <a:lnTo>
                    <a:pt x="10393" y="258"/>
                  </a:lnTo>
                  <a:lnTo>
                    <a:pt x="10435" y="290"/>
                  </a:lnTo>
                  <a:lnTo>
                    <a:pt x="10485" y="300"/>
                  </a:lnTo>
                  <a:lnTo>
                    <a:pt x="10440" y="315"/>
                  </a:lnTo>
                  <a:lnTo>
                    <a:pt x="10514" y="340"/>
                  </a:lnTo>
                  <a:lnTo>
                    <a:pt x="10566" y="338"/>
                  </a:lnTo>
                  <a:lnTo>
                    <a:pt x="10600" y="305"/>
                  </a:lnTo>
                  <a:lnTo>
                    <a:pt x="10638" y="296"/>
                  </a:lnTo>
                  <a:lnTo>
                    <a:pt x="10670" y="268"/>
                  </a:lnTo>
                  <a:lnTo>
                    <a:pt x="10766" y="254"/>
                  </a:lnTo>
                  <a:lnTo>
                    <a:pt x="10659" y="227"/>
                  </a:lnTo>
                  <a:lnTo>
                    <a:pt x="10623" y="215"/>
                  </a:lnTo>
                  <a:close/>
                  <a:moveTo>
                    <a:pt x="10813" y="273"/>
                  </a:moveTo>
                  <a:lnTo>
                    <a:pt x="10734" y="279"/>
                  </a:lnTo>
                  <a:lnTo>
                    <a:pt x="10756" y="293"/>
                  </a:lnTo>
                  <a:lnTo>
                    <a:pt x="10728" y="303"/>
                  </a:lnTo>
                  <a:lnTo>
                    <a:pt x="10797" y="311"/>
                  </a:lnTo>
                  <a:lnTo>
                    <a:pt x="10888" y="296"/>
                  </a:lnTo>
                  <a:lnTo>
                    <a:pt x="10829" y="286"/>
                  </a:lnTo>
                  <a:lnTo>
                    <a:pt x="10813" y="273"/>
                  </a:lnTo>
                  <a:close/>
                  <a:moveTo>
                    <a:pt x="12551" y="333"/>
                  </a:moveTo>
                  <a:lnTo>
                    <a:pt x="12507" y="338"/>
                  </a:lnTo>
                  <a:lnTo>
                    <a:pt x="12498" y="355"/>
                  </a:lnTo>
                  <a:lnTo>
                    <a:pt x="12406" y="364"/>
                  </a:lnTo>
                  <a:lnTo>
                    <a:pt x="12354" y="392"/>
                  </a:lnTo>
                  <a:lnTo>
                    <a:pt x="12318" y="417"/>
                  </a:lnTo>
                  <a:lnTo>
                    <a:pt x="12376" y="439"/>
                  </a:lnTo>
                  <a:lnTo>
                    <a:pt x="12354" y="485"/>
                  </a:lnTo>
                  <a:lnTo>
                    <a:pt x="12408" y="492"/>
                  </a:lnTo>
                  <a:lnTo>
                    <a:pt x="12392" y="539"/>
                  </a:lnTo>
                  <a:lnTo>
                    <a:pt x="12441" y="569"/>
                  </a:lnTo>
                  <a:lnTo>
                    <a:pt x="12409" y="581"/>
                  </a:lnTo>
                  <a:lnTo>
                    <a:pt x="12463" y="613"/>
                  </a:lnTo>
                  <a:lnTo>
                    <a:pt x="12581" y="630"/>
                  </a:lnTo>
                  <a:lnTo>
                    <a:pt x="12635" y="656"/>
                  </a:lnTo>
                  <a:lnTo>
                    <a:pt x="12820" y="665"/>
                  </a:lnTo>
                  <a:lnTo>
                    <a:pt x="12842" y="660"/>
                  </a:lnTo>
                  <a:lnTo>
                    <a:pt x="12663" y="609"/>
                  </a:lnTo>
                  <a:lnTo>
                    <a:pt x="12573" y="561"/>
                  </a:lnTo>
                  <a:lnTo>
                    <a:pt x="12551" y="508"/>
                  </a:lnTo>
                  <a:lnTo>
                    <a:pt x="12515" y="456"/>
                  </a:lnTo>
                  <a:lnTo>
                    <a:pt x="12534" y="409"/>
                  </a:lnTo>
                  <a:lnTo>
                    <a:pt x="12588" y="387"/>
                  </a:lnTo>
                  <a:lnTo>
                    <a:pt x="12643" y="364"/>
                  </a:lnTo>
                  <a:lnTo>
                    <a:pt x="12623" y="350"/>
                  </a:lnTo>
                  <a:lnTo>
                    <a:pt x="12551" y="333"/>
                  </a:lnTo>
                  <a:close/>
                  <a:moveTo>
                    <a:pt x="13079" y="397"/>
                  </a:moveTo>
                  <a:lnTo>
                    <a:pt x="13052" y="406"/>
                  </a:lnTo>
                  <a:lnTo>
                    <a:pt x="13019" y="417"/>
                  </a:lnTo>
                  <a:lnTo>
                    <a:pt x="13111" y="438"/>
                  </a:lnTo>
                  <a:lnTo>
                    <a:pt x="13143" y="433"/>
                  </a:lnTo>
                  <a:lnTo>
                    <a:pt x="13135" y="414"/>
                  </a:lnTo>
                  <a:lnTo>
                    <a:pt x="13079" y="397"/>
                  </a:lnTo>
                  <a:close/>
                  <a:moveTo>
                    <a:pt x="12147" y="608"/>
                  </a:moveTo>
                  <a:lnTo>
                    <a:pt x="12101" y="609"/>
                  </a:lnTo>
                  <a:lnTo>
                    <a:pt x="12039" y="626"/>
                  </a:lnTo>
                  <a:lnTo>
                    <a:pt x="12052" y="635"/>
                  </a:lnTo>
                  <a:lnTo>
                    <a:pt x="12126" y="648"/>
                  </a:lnTo>
                  <a:lnTo>
                    <a:pt x="12206" y="653"/>
                  </a:lnTo>
                  <a:lnTo>
                    <a:pt x="12271" y="656"/>
                  </a:lnTo>
                  <a:lnTo>
                    <a:pt x="12258" y="636"/>
                  </a:lnTo>
                  <a:lnTo>
                    <a:pt x="12157" y="611"/>
                  </a:lnTo>
                  <a:lnTo>
                    <a:pt x="12147" y="608"/>
                  </a:lnTo>
                  <a:close/>
                  <a:moveTo>
                    <a:pt x="8100" y="948"/>
                  </a:moveTo>
                  <a:lnTo>
                    <a:pt x="7945" y="988"/>
                  </a:lnTo>
                  <a:lnTo>
                    <a:pt x="7906" y="966"/>
                  </a:lnTo>
                  <a:lnTo>
                    <a:pt x="7757" y="1008"/>
                  </a:lnTo>
                  <a:lnTo>
                    <a:pt x="7753" y="956"/>
                  </a:lnTo>
                  <a:lnTo>
                    <a:pt x="7656" y="968"/>
                  </a:lnTo>
                  <a:lnTo>
                    <a:pt x="7538" y="1017"/>
                  </a:lnTo>
                  <a:lnTo>
                    <a:pt x="7622" y="1035"/>
                  </a:lnTo>
                  <a:lnTo>
                    <a:pt x="7590" y="1059"/>
                  </a:lnTo>
                  <a:lnTo>
                    <a:pt x="7467" y="1074"/>
                  </a:lnTo>
                  <a:lnTo>
                    <a:pt x="7529" y="1114"/>
                  </a:lnTo>
                  <a:lnTo>
                    <a:pt x="7420" y="1150"/>
                  </a:lnTo>
                  <a:lnTo>
                    <a:pt x="7548" y="1177"/>
                  </a:lnTo>
                  <a:lnTo>
                    <a:pt x="7614" y="1188"/>
                  </a:lnTo>
                  <a:lnTo>
                    <a:pt x="7688" y="1173"/>
                  </a:lnTo>
                  <a:lnTo>
                    <a:pt x="7947" y="1116"/>
                  </a:lnTo>
                  <a:lnTo>
                    <a:pt x="8108" y="1055"/>
                  </a:lnTo>
                  <a:lnTo>
                    <a:pt x="8108" y="1002"/>
                  </a:lnTo>
                  <a:lnTo>
                    <a:pt x="8189" y="953"/>
                  </a:lnTo>
                  <a:lnTo>
                    <a:pt x="8100" y="948"/>
                  </a:lnTo>
                  <a:close/>
                  <a:moveTo>
                    <a:pt x="8177" y="1631"/>
                  </a:moveTo>
                  <a:lnTo>
                    <a:pt x="8048" y="1712"/>
                  </a:lnTo>
                  <a:lnTo>
                    <a:pt x="7937" y="1818"/>
                  </a:lnTo>
                  <a:lnTo>
                    <a:pt x="7943" y="1870"/>
                  </a:lnTo>
                  <a:lnTo>
                    <a:pt x="7878" y="1973"/>
                  </a:lnTo>
                  <a:lnTo>
                    <a:pt x="7962" y="1922"/>
                  </a:lnTo>
                  <a:lnTo>
                    <a:pt x="7974" y="1951"/>
                  </a:lnTo>
                  <a:lnTo>
                    <a:pt x="7906" y="1998"/>
                  </a:lnTo>
                  <a:lnTo>
                    <a:pt x="7910" y="2028"/>
                  </a:lnTo>
                  <a:lnTo>
                    <a:pt x="8016" y="2047"/>
                  </a:lnTo>
                  <a:lnTo>
                    <a:pt x="8039" y="2116"/>
                  </a:lnTo>
                  <a:lnTo>
                    <a:pt x="7987" y="2182"/>
                  </a:lnTo>
                  <a:lnTo>
                    <a:pt x="7844" y="2171"/>
                  </a:lnTo>
                  <a:lnTo>
                    <a:pt x="7778" y="2246"/>
                  </a:lnTo>
                  <a:lnTo>
                    <a:pt x="7797" y="2306"/>
                  </a:lnTo>
                  <a:lnTo>
                    <a:pt x="7669" y="2341"/>
                  </a:lnTo>
                  <a:lnTo>
                    <a:pt x="7671" y="2389"/>
                  </a:lnTo>
                  <a:lnTo>
                    <a:pt x="7824" y="2407"/>
                  </a:lnTo>
                  <a:lnTo>
                    <a:pt x="7715" y="2434"/>
                  </a:lnTo>
                  <a:lnTo>
                    <a:pt x="7489" y="2559"/>
                  </a:lnTo>
                  <a:lnTo>
                    <a:pt x="7531" y="2582"/>
                  </a:lnTo>
                  <a:lnTo>
                    <a:pt x="7632" y="2537"/>
                  </a:lnTo>
                  <a:lnTo>
                    <a:pt x="7723" y="2550"/>
                  </a:lnTo>
                  <a:lnTo>
                    <a:pt x="7826" y="2495"/>
                  </a:lnTo>
                  <a:lnTo>
                    <a:pt x="7863" y="2518"/>
                  </a:lnTo>
                  <a:lnTo>
                    <a:pt x="8065" y="2485"/>
                  </a:lnTo>
                  <a:lnTo>
                    <a:pt x="8211" y="2486"/>
                  </a:lnTo>
                  <a:lnTo>
                    <a:pt x="8337" y="2424"/>
                  </a:lnTo>
                  <a:lnTo>
                    <a:pt x="8322" y="2363"/>
                  </a:lnTo>
                  <a:lnTo>
                    <a:pt x="8393" y="2330"/>
                  </a:lnTo>
                  <a:lnTo>
                    <a:pt x="8442" y="2256"/>
                  </a:lnTo>
                  <a:lnTo>
                    <a:pt x="8324" y="2234"/>
                  </a:lnTo>
                  <a:lnTo>
                    <a:pt x="8317" y="2190"/>
                  </a:lnTo>
                  <a:lnTo>
                    <a:pt x="8322" y="2064"/>
                  </a:lnTo>
                  <a:lnTo>
                    <a:pt x="8263" y="2047"/>
                  </a:lnTo>
                  <a:lnTo>
                    <a:pt x="8251" y="1909"/>
                  </a:lnTo>
                  <a:lnTo>
                    <a:pt x="8157" y="1902"/>
                  </a:lnTo>
                  <a:lnTo>
                    <a:pt x="8304" y="1808"/>
                  </a:lnTo>
                  <a:lnTo>
                    <a:pt x="8381" y="1725"/>
                  </a:lnTo>
                  <a:lnTo>
                    <a:pt x="8282" y="1725"/>
                  </a:lnTo>
                  <a:lnTo>
                    <a:pt x="8181" y="1739"/>
                  </a:lnTo>
                  <a:lnTo>
                    <a:pt x="8352" y="1631"/>
                  </a:lnTo>
                  <a:lnTo>
                    <a:pt x="8241" y="1640"/>
                  </a:lnTo>
                  <a:lnTo>
                    <a:pt x="8177" y="1631"/>
                  </a:lnTo>
                  <a:close/>
                  <a:moveTo>
                    <a:pt x="10441" y="1697"/>
                  </a:moveTo>
                  <a:lnTo>
                    <a:pt x="10374" y="1703"/>
                  </a:lnTo>
                  <a:lnTo>
                    <a:pt x="10329" y="1735"/>
                  </a:lnTo>
                  <a:lnTo>
                    <a:pt x="10409" y="1783"/>
                  </a:lnTo>
                  <a:lnTo>
                    <a:pt x="10509" y="1823"/>
                  </a:lnTo>
                  <a:lnTo>
                    <a:pt x="10563" y="1796"/>
                  </a:lnTo>
                  <a:lnTo>
                    <a:pt x="10583" y="1749"/>
                  </a:lnTo>
                  <a:lnTo>
                    <a:pt x="10494" y="1712"/>
                  </a:lnTo>
                  <a:lnTo>
                    <a:pt x="10441" y="1697"/>
                  </a:lnTo>
                  <a:close/>
                  <a:moveTo>
                    <a:pt x="9708" y="1887"/>
                  </a:moveTo>
                  <a:lnTo>
                    <a:pt x="9546" y="1922"/>
                  </a:lnTo>
                  <a:lnTo>
                    <a:pt x="9546" y="1966"/>
                  </a:lnTo>
                  <a:lnTo>
                    <a:pt x="9640" y="2027"/>
                  </a:lnTo>
                  <a:lnTo>
                    <a:pt x="9726" y="1941"/>
                  </a:lnTo>
                  <a:lnTo>
                    <a:pt x="9708" y="1887"/>
                  </a:lnTo>
                  <a:close/>
                  <a:moveTo>
                    <a:pt x="7758" y="1986"/>
                  </a:moveTo>
                  <a:lnTo>
                    <a:pt x="7677" y="1991"/>
                  </a:lnTo>
                  <a:lnTo>
                    <a:pt x="7571" y="2042"/>
                  </a:lnTo>
                  <a:lnTo>
                    <a:pt x="7380" y="2128"/>
                  </a:lnTo>
                  <a:lnTo>
                    <a:pt x="7348" y="2242"/>
                  </a:lnTo>
                  <a:lnTo>
                    <a:pt x="7186" y="2362"/>
                  </a:lnTo>
                  <a:lnTo>
                    <a:pt x="7312" y="2380"/>
                  </a:lnTo>
                  <a:lnTo>
                    <a:pt x="7534" y="2311"/>
                  </a:lnTo>
                  <a:lnTo>
                    <a:pt x="7676" y="2208"/>
                  </a:lnTo>
                  <a:lnTo>
                    <a:pt x="7711" y="2129"/>
                  </a:lnTo>
                  <a:lnTo>
                    <a:pt x="7814" y="2054"/>
                  </a:lnTo>
                  <a:lnTo>
                    <a:pt x="7758" y="1986"/>
                  </a:lnTo>
                  <a:close/>
                  <a:moveTo>
                    <a:pt x="4242" y="2384"/>
                  </a:moveTo>
                  <a:lnTo>
                    <a:pt x="4173" y="2424"/>
                  </a:lnTo>
                  <a:lnTo>
                    <a:pt x="4079" y="2491"/>
                  </a:lnTo>
                  <a:lnTo>
                    <a:pt x="3833" y="2685"/>
                  </a:lnTo>
                  <a:lnTo>
                    <a:pt x="3734" y="2759"/>
                  </a:lnTo>
                  <a:lnTo>
                    <a:pt x="3703" y="2793"/>
                  </a:lnTo>
                  <a:lnTo>
                    <a:pt x="3644" y="2836"/>
                  </a:lnTo>
                  <a:lnTo>
                    <a:pt x="3606" y="2873"/>
                  </a:lnTo>
                  <a:lnTo>
                    <a:pt x="3639" y="2878"/>
                  </a:lnTo>
                  <a:lnTo>
                    <a:pt x="3671" y="2870"/>
                  </a:lnTo>
                  <a:lnTo>
                    <a:pt x="3661" y="2902"/>
                  </a:lnTo>
                  <a:lnTo>
                    <a:pt x="3580" y="2961"/>
                  </a:lnTo>
                  <a:lnTo>
                    <a:pt x="3590" y="2966"/>
                  </a:lnTo>
                  <a:lnTo>
                    <a:pt x="3739" y="2855"/>
                  </a:lnTo>
                  <a:lnTo>
                    <a:pt x="3730" y="2872"/>
                  </a:lnTo>
                  <a:lnTo>
                    <a:pt x="3614" y="2976"/>
                  </a:lnTo>
                  <a:lnTo>
                    <a:pt x="3607" y="3000"/>
                  </a:lnTo>
                  <a:lnTo>
                    <a:pt x="3627" y="2995"/>
                  </a:lnTo>
                  <a:lnTo>
                    <a:pt x="3757" y="2883"/>
                  </a:lnTo>
                  <a:lnTo>
                    <a:pt x="3831" y="2804"/>
                  </a:lnTo>
                  <a:lnTo>
                    <a:pt x="3900" y="2739"/>
                  </a:lnTo>
                  <a:lnTo>
                    <a:pt x="3856" y="2759"/>
                  </a:lnTo>
                  <a:lnTo>
                    <a:pt x="3966" y="2670"/>
                  </a:lnTo>
                  <a:lnTo>
                    <a:pt x="3981" y="2631"/>
                  </a:lnTo>
                  <a:lnTo>
                    <a:pt x="3936" y="2661"/>
                  </a:lnTo>
                  <a:lnTo>
                    <a:pt x="3952" y="2628"/>
                  </a:lnTo>
                  <a:lnTo>
                    <a:pt x="4010" y="2586"/>
                  </a:lnTo>
                  <a:lnTo>
                    <a:pt x="4023" y="2560"/>
                  </a:lnTo>
                  <a:lnTo>
                    <a:pt x="3961" y="2601"/>
                  </a:lnTo>
                  <a:lnTo>
                    <a:pt x="4101" y="2495"/>
                  </a:lnTo>
                  <a:lnTo>
                    <a:pt x="4203" y="2421"/>
                  </a:lnTo>
                  <a:lnTo>
                    <a:pt x="4247" y="2389"/>
                  </a:lnTo>
                  <a:lnTo>
                    <a:pt x="4242" y="2384"/>
                  </a:lnTo>
                  <a:close/>
                  <a:moveTo>
                    <a:pt x="7545" y="2485"/>
                  </a:moveTo>
                  <a:lnTo>
                    <a:pt x="7420" y="2511"/>
                  </a:lnTo>
                  <a:lnTo>
                    <a:pt x="7346" y="2530"/>
                  </a:lnTo>
                  <a:lnTo>
                    <a:pt x="7240" y="2542"/>
                  </a:lnTo>
                  <a:lnTo>
                    <a:pt x="7179" y="2584"/>
                  </a:lnTo>
                  <a:lnTo>
                    <a:pt x="7092" y="2641"/>
                  </a:lnTo>
                  <a:lnTo>
                    <a:pt x="6957" y="2692"/>
                  </a:lnTo>
                  <a:lnTo>
                    <a:pt x="6871" y="2761"/>
                  </a:lnTo>
                  <a:lnTo>
                    <a:pt x="6913" y="2777"/>
                  </a:lnTo>
                  <a:lnTo>
                    <a:pt x="7120" y="2722"/>
                  </a:lnTo>
                  <a:lnTo>
                    <a:pt x="7179" y="2678"/>
                  </a:lnTo>
                  <a:lnTo>
                    <a:pt x="7299" y="2634"/>
                  </a:lnTo>
                  <a:lnTo>
                    <a:pt x="7337" y="2601"/>
                  </a:lnTo>
                  <a:lnTo>
                    <a:pt x="7460" y="2579"/>
                  </a:lnTo>
                  <a:lnTo>
                    <a:pt x="7538" y="2513"/>
                  </a:lnTo>
                  <a:lnTo>
                    <a:pt x="7545" y="2485"/>
                  </a:lnTo>
                  <a:close/>
                  <a:moveTo>
                    <a:pt x="14293" y="2944"/>
                  </a:moveTo>
                  <a:lnTo>
                    <a:pt x="14406" y="2976"/>
                  </a:lnTo>
                  <a:lnTo>
                    <a:pt x="14515" y="2969"/>
                  </a:lnTo>
                  <a:lnTo>
                    <a:pt x="14577" y="3050"/>
                  </a:lnTo>
                  <a:lnTo>
                    <a:pt x="14623" y="3178"/>
                  </a:lnTo>
                  <a:lnTo>
                    <a:pt x="14512" y="3158"/>
                  </a:lnTo>
                  <a:lnTo>
                    <a:pt x="14424" y="3180"/>
                  </a:lnTo>
                  <a:lnTo>
                    <a:pt x="14465" y="3276"/>
                  </a:lnTo>
                  <a:lnTo>
                    <a:pt x="14343" y="3264"/>
                  </a:lnTo>
                  <a:lnTo>
                    <a:pt x="14367" y="3308"/>
                  </a:lnTo>
                  <a:lnTo>
                    <a:pt x="14448" y="3341"/>
                  </a:lnTo>
                  <a:lnTo>
                    <a:pt x="14557" y="3464"/>
                  </a:lnTo>
                  <a:lnTo>
                    <a:pt x="14719" y="3510"/>
                  </a:lnTo>
                  <a:lnTo>
                    <a:pt x="14762" y="3558"/>
                  </a:lnTo>
                  <a:lnTo>
                    <a:pt x="14759" y="3616"/>
                  </a:lnTo>
                  <a:lnTo>
                    <a:pt x="14781" y="3651"/>
                  </a:lnTo>
                  <a:lnTo>
                    <a:pt x="14860" y="3742"/>
                  </a:lnTo>
                  <a:lnTo>
                    <a:pt x="14826" y="3639"/>
                  </a:lnTo>
                  <a:lnTo>
                    <a:pt x="14907" y="3604"/>
                  </a:lnTo>
                  <a:lnTo>
                    <a:pt x="14980" y="3683"/>
                  </a:lnTo>
                  <a:lnTo>
                    <a:pt x="15106" y="3767"/>
                  </a:lnTo>
                  <a:lnTo>
                    <a:pt x="15018" y="3813"/>
                  </a:lnTo>
                  <a:lnTo>
                    <a:pt x="14887" y="3779"/>
                  </a:lnTo>
                  <a:lnTo>
                    <a:pt x="14911" y="3899"/>
                  </a:lnTo>
                  <a:lnTo>
                    <a:pt x="14998" y="3907"/>
                  </a:lnTo>
                  <a:lnTo>
                    <a:pt x="15007" y="4006"/>
                  </a:lnTo>
                  <a:lnTo>
                    <a:pt x="15124" y="4055"/>
                  </a:lnTo>
                  <a:lnTo>
                    <a:pt x="15170" y="4208"/>
                  </a:lnTo>
                  <a:lnTo>
                    <a:pt x="15234" y="4314"/>
                  </a:lnTo>
                  <a:lnTo>
                    <a:pt x="15235" y="4350"/>
                  </a:lnTo>
                  <a:lnTo>
                    <a:pt x="15047" y="4388"/>
                  </a:lnTo>
                  <a:lnTo>
                    <a:pt x="14850" y="4363"/>
                  </a:lnTo>
                  <a:lnTo>
                    <a:pt x="14730" y="4287"/>
                  </a:lnTo>
                  <a:lnTo>
                    <a:pt x="14592" y="4257"/>
                  </a:lnTo>
                  <a:lnTo>
                    <a:pt x="14513" y="4148"/>
                  </a:lnTo>
                  <a:lnTo>
                    <a:pt x="14485" y="4075"/>
                  </a:lnTo>
                  <a:lnTo>
                    <a:pt x="14522" y="4042"/>
                  </a:lnTo>
                  <a:lnTo>
                    <a:pt x="14525" y="3989"/>
                  </a:lnTo>
                  <a:lnTo>
                    <a:pt x="14507" y="3878"/>
                  </a:lnTo>
                  <a:lnTo>
                    <a:pt x="14608" y="3867"/>
                  </a:lnTo>
                  <a:lnTo>
                    <a:pt x="14554" y="3828"/>
                  </a:lnTo>
                  <a:lnTo>
                    <a:pt x="14491" y="3821"/>
                  </a:lnTo>
                  <a:lnTo>
                    <a:pt x="14387" y="3722"/>
                  </a:lnTo>
                  <a:lnTo>
                    <a:pt x="14293" y="3648"/>
                  </a:lnTo>
                  <a:lnTo>
                    <a:pt x="14091" y="3484"/>
                  </a:lnTo>
                  <a:lnTo>
                    <a:pt x="14067" y="3392"/>
                  </a:lnTo>
                  <a:lnTo>
                    <a:pt x="13906" y="3264"/>
                  </a:lnTo>
                  <a:lnTo>
                    <a:pt x="13970" y="3128"/>
                  </a:lnTo>
                  <a:lnTo>
                    <a:pt x="14076" y="3106"/>
                  </a:lnTo>
                  <a:lnTo>
                    <a:pt x="14094" y="3028"/>
                  </a:lnTo>
                  <a:lnTo>
                    <a:pt x="14188" y="3001"/>
                  </a:lnTo>
                  <a:lnTo>
                    <a:pt x="14293" y="2944"/>
                  </a:lnTo>
                  <a:close/>
                  <a:moveTo>
                    <a:pt x="8962" y="3481"/>
                  </a:moveTo>
                  <a:lnTo>
                    <a:pt x="8863" y="3533"/>
                  </a:lnTo>
                  <a:lnTo>
                    <a:pt x="8824" y="3585"/>
                  </a:lnTo>
                  <a:lnTo>
                    <a:pt x="8836" y="3678"/>
                  </a:lnTo>
                  <a:lnTo>
                    <a:pt x="8891" y="3707"/>
                  </a:lnTo>
                  <a:lnTo>
                    <a:pt x="8958" y="3599"/>
                  </a:lnTo>
                  <a:lnTo>
                    <a:pt x="8962" y="3481"/>
                  </a:lnTo>
                  <a:close/>
                  <a:moveTo>
                    <a:pt x="8883" y="3732"/>
                  </a:moveTo>
                  <a:lnTo>
                    <a:pt x="8805" y="3776"/>
                  </a:lnTo>
                  <a:lnTo>
                    <a:pt x="8731" y="3767"/>
                  </a:lnTo>
                  <a:lnTo>
                    <a:pt x="8745" y="3850"/>
                  </a:lnTo>
                  <a:lnTo>
                    <a:pt x="8714" y="4023"/>
                  </a:lnTo>
                  <a:lnTo>
                    <a:pt x="8760" y="4062"/>
                  </a:lnTo>
                  <a:lnTo>
                    <a:pt x="8827" y="4013"/>
                  </a:lnTo>
                  <a:lnTo>
                    <a:pt x="8889" y="4023"/>
                  </a:lnTo>
                  <a:lnTo>
                    <a:pt x="8947" y="3831"/>
                  </a:lnTo>
                  <a:lnTo>
                    <a:pt x="8883" y="3732"/>
                  </a:lnTo>
                  <a:close/>
                  <a:moveTo>
                    <a:pt x="9714" y="4161"/>
                  </a:moveTo>
                  <a:lnTo>
                    <a:pt x="9603" y="4175"/>
                  </a:lnTo>
                  <a:lnTo>
                    <a:pt x="9452" y="4190"/>
                  </a:lnTo>
                  <a:lnTo>
                    <a:pt x="9282" y="4176"/>
                  </a:lnTo>
                  <a:lnTo>
                    <a:pt x="9251" y="4252"/>
                  </a:lnTo>
                  <a:lnTo>
                    <a:pt x="9447" y="4328"/>
                  </a:lnTo>
                  <a:lnTo>
                    <a:pt x="9521" y="4345"/>
                  </a:lnTo>
                  <a:lnTo>
                    <a:pt x="9628" y="4400"/>
                  </a:lnTo>
                  <a:lnTo>
                    <a:pt x="9667" y="4324"/>
                  </a:lnTo>
                  <a:lnTo>
                    <a:pt x="9650" y="4277"/>
                  </a:lnTo>
                  <a:lnTo>
                    <a:pt x="9714" y="4161"/>
                  </a:lnTo>
                  <a:close/>
                  <a:moveTo>
                    <a:pt x="19257" y="4215"/>
                  </a:moveTo>
                  <a:lnTo>
                    <a:pt x="19331" y="4292"/>
                  </a:lnTo>
                  <a:cubicBezTo>
                    <a:pt x="19393" y="4374"/>
                    <a:pt x="19455" y="4455"/>
                    <a:pt x="19514" y="4538"/>
                  </a:cubicBezTo>
                  <a:lnTo>
                    <a:pt x="19457" y="4478"/>
                  </a:lnTo>
                  <a:lnTo>
                    <a:pt x="19388" y="4397"/>
                  </a:lnTo>
                  <a:lnTo>
                    <a:pt x="19324" y="4355"/>
                  </a:lnTo>
                  <a:lnTo>
                    <a:pt x="19269" y="4276"/>
                  </a:lnTo>
                  <a:lnTo>
                    <a:pt x="19282" y="4272"/>
                  </a:lnTo>
                  <a:lnTo>
                    <a:pt x="19257" y="4215"/>
                  </a:lnTo>
                  <a:close/>
                  <a:moveTo>
                    <a:pt x="10925" y="4540"/>
                  </a:moveTo>
                  <a:lnTo>
                    <a:pt x="10898" y="4604"/>
                  </a:lnTo>
                  <a:lnTo>
                    <a:pt x="11086" y="4634"/>
                  </a:lnTo>
                  <a:lnTo>
                    <a:pt x="11084" y="4659"/>
                  </a:lnTo>
                  <a:lnTo>
                    <a:pt x="11307" y="4646"/>
                  </a:lnTo>
                  <a:lnTo>
                    <a:pt x="11324" y="4600"/>
                  </a:lnTo>
                  <a:lnTo>
                    <a:pt x="11241" y="4619"/>
                  </a:lnTo>
                  <a:lnTo>
                    <a:pt x="11243" y="4594"/>
                  </a:lnTo>
                  <a:lnTo>
                    <a:pt x="11128" y="4582"/>
                  </a:lnTo>
                  <a:lnTo>
                    <a:pt x="11010" y="4590"/>
                  </a:lnTo>
                  <a:lnTo>
                    <a:pt x="10925" y="4540"/>
                  </a:lnTo>
                  <a:close/>
                  <a:moveTo>
                    <a:pt x="12578" y="4545"/>
                  </a:moveTo>
                  <a:lnTo>
                    <a:pt x="12446" y="4590"/>
                  </a:lnTo>
                  <a:lnTo>
                    <a:pt x="12337" y="4589"/>
                  </a:lnTo>
                  <a:lnTo>
                    <a:pt x="12320" y="4624"/>
                  </a:lnTo>
                  <a:lnTo>
                    <a:pt x="12310" y="4626"/>
                  </a:lnTo>
                  <a:lnTo>
                    <a:pt x="12238" y="4631"/>
                  </a:lnTo>
                  <a:lnTo>
                    <a:pt x="12281" y="4693"/>
                  </a:lnTo>
                  <a:lnTo>
                    <a:pt x="12357" y="4713"/>
                  </a:lnTo>
                  <a:lnTo>
                    <a:pt x="12505" y="4651"/>
                  </a:lnTo>
                  <a:lnTo>
                    <a:pt x="12500" y="4637"/>
                  </a:lnTo>
                  <a:lnTo>
                    <a:pt x="12485" y="4609"/>
                  </a:lnTo>
                  <a:lnTo>
                    <a:pt x="12578" y="4545"/>
                  </a:lnTo>
                  <a:close/>
                  <a:moveTo>
                    <a:pt x="19624" y="4685"/>
                  </a:moveTo>
                  <a:cubicBezTo>
                    <a:pt x="19944" y="5145"/>
                    <a:pt x="20221" y="5634"/>
                    <a:pt x="20467" y="6142"/>
                  </a:cubicBezTo>
                  <a:lnTo>
                    <a:pt x="20343" y="5922"/>
                  </a:lnTo>
                  <a:lnTo>
                    <a:pt x="20233" y="5742"/>
                  </a:lnTo>
                  <a:lnTo>
                    <a:pt x="20211" y="5728"/>
                  </a:lnTo>
                  <a:lnTo>
                    <a:pt x="20134" y="5597"/>
                  </a:lnTo>
                  <a:lnTo>
                    <a:pt x="20056" y="5464"/>
                  </a:lnTo>
                  <a:lnTo>
                    <a:pt x="20043" y="5413"/>
                  </a:lnTo>
                  <a:lnTo>
                    <a:pt x="19998" y="5328"/>
                  </a:lnTo>
                  <a:lnTo>
                    <a:pt x="19957" y="5284"/>
                  </a:lnTo>
                  <a:lnTo>
                    <a:pt x="19885" y="5164"/>
                  </a:lnTo>
                  <a:lnTo>
                    <a:pt x="19826" y="5043"/>
                  </a:lnTo>
                  <a:lnTo>
                    <a:pt x="19747" y="4898"/>
                  </a:lnTo>
                  <a:lnTo>
                    <a:pt x="19652" y="4745"/>
                  </a:lnTo>
                  <a:lnTo>
                    <a:pt x="19624" y="4685"/>
                  </a:lnTo>
                  <a:close/>
                  <a:moveTo>
                    <a:pt x="20846" y="7019"/>
                  </a:moveTo>
                  <a:cubicBezTo>
                    <a:pt x="20929" y="7241"/>
                    <a:pt x="21012" y="7461"/>
                    <a:pt x="21082" y="7689"/>
                  </a:cubicBezTo>
                  <a:lnTo>
                    <a:pt x="21002" y="7484"/>
                  </a:lnTo>
                  <a:lnTo>
                    <a:pt x="20923" y="7297"/>
                  </a:lnTo>
                  <a:lnTo>
                    <a:pt x="20886" y="7174"/>
                  </a:lnTo>
                  <a:lnTo>
                    <a:pt x="20846" y="7019"/>
                  </a:lnTo>
                  <a:close/>
                  <a:moveTo>
                    <a:pt x="19740" y="8967"/>
                  </a:moveTo>
                  <a:lnTo>
                    <a:pt x="19733" y="9267"/>
                  </a:lnTo>
                  <a:lnTo>
                    <a:pt x="19780" y="9532"/>
                  </a:lnTo>
                  <a:lnTo>
                    <a:pt x="19843" y="9681"/>
                  </a:lnTo>
                  <a:lnTo>
                    <a:pt x="19925" y="9639"/>
                  </a:lnTo>
                  <a:lnTo>
                    <a:pt x="19962" y="9585"/>
                  </a:lnTo>
                  <a:lnTo>
                    <a:pt x="19955" y="9391"/>
                  </a:lnTo>
                  <a:lnTo>
                    <a:pt x="19886" y="9199"/>
                  </a:lnTo>
                  <a:lnTo>
                    <a:pt x="19822" y="9070"/>
                  </a:lnTo>
                  <a:lnTo>
                    <a:pt x="19740" y="8967"/>
                  </a:lnTo>
                  <a:close/>
                  <a:moveTo>
                    <a:pt x="21038" y="9772"/>
                  </a:moveTo>
                  <a:lnTo>
                    <a:pt x="21051" y="9866"/>
                  </a:lnTo>
                  <a:lnTo>
                    <a:pt x="21124" y="10071"/>
                  </a:lnTo>
                  <a:lnTo>
                    <a:pt x="21169" y="10175"/>
                  </a:lnTo>
                  <a:lnTo>
                    <a:pt x="21203" y="10335"/>
                  </a:lnTo>
                  <a:lnTo>
                    <a:pt x="21223" y="10388"/>
                  </a:lnTo>
                  <a:lnTo>
                    <a:pt x="21250" y="10453"/>
                  </a:lnTo>
                  <a:lnTo>
                    <a:pt x="21272" y="10598"/>
                  </a:lnTo>
                  <a:lnTo>
                    <a:pt x="21287" y="10760"/>
                  </a:lnTo>
                  <a:lnTo>
                    <a:pt x="21324" y="10914"/>
                  </a:lnTo>
                  <a:lnTo>
                    <a:pt x="21349" y="11177"/>
                  </a:lnTo>
                  <a:lnTo>
                    <a:pt x="21361" y="11317"/>
                  </a:lnTo>
                  <a:lnTo>
                    <a:pt x="21381" y="11468"/>
                  </a:lnTo>
                  <a:lnTo>
                    <a:pt x="21388" y="11581"/>
                  </a:lnTo>
                  <a:lnTo>
                    <a:pt x="21396" y="11630"/>
                  </a:lnTo>
                  <a:lnTo>
                    <a:pt x="21390" y="11667"/>
                  </a:lnTo>
                  <a:lnTo>
                    <a:pt x="21379" y="11790"/>
                  </a:lnTo>
                  <a:lnTo>
                    <a:pt x="21391" y="11844"/>
                  </a:lnTo>
                  <a:lnTo>
                    <a:pt x="21410" y="11780"/>
                  </a:lnTo>
                  <a:lnTo>
                    <a:pt x="21408" y="11692"/>
                  </a:lnTo>
                  <a:lnTo>
                    <a:pt x="21417" y="11733"/>
                  </a:lnTo>
                  <a:lnTo>
                    <a:pt x="21427" y="11889"/>
                  </a:lnTo>
                  <a:lnTo>
                    <a:pt x="21455" y="11884"/>
                  </a:lnTo>
                  <a:lnTo>
                    <a:pt x="21460" y="11835"/>
                  </a:lnTo>
                  <a:lnTo>
                    <a:pt x="21467" y="11852"/>
                  </a:lnTo>
                  <a:lnTo>
                    <a:pt x="21480" y="11797"/>
                  </a:lnTo>
                  <a:lnTo>
                    <a:pt x="21489" y="11626"/>
                  </a:lnTo>
                  <a:lnTo>
                    <a:pt x="21506" y="11446"/>
                  </a:lnTo>
                  <a:lnTo>
                    <a:pt x="21514" y="11445"/>
                  </a:lnTo>
                  <a:lnTo>
                    <a:pt x="21528" y="11317"/>
                  </a:lnTo>
                  <a:lnTo>
                    <a:pt x="21524" y="11194"/>
                  </a:lnTo>
                  <a:lnTo>
                    <a:pt x="21526" y="11046"/>
                  </a:lnTo>
                  <a:lnTo>
                    <a:pt x="21518" y="10765"/>
                  </a:lnTo>
                  <a:lnTo>
                    <a:pt x="21512" y="10687"/>
                  </a:lnTo>
                  <a:lnTo>
                    <a:pt x="21489" y="10549"/>
                  </a:lnTo>
                  <a:lnTo>
                    <a:pt x="21470" y="10605"/>
                  </a:lnTo>
                  <a:lnTo>
                    <a:pt x="21432" y="10630"/>
                  </a:lnTo>
                  <a:lnTo>
                    <a:pt x="21425" y="10628"/>
                  </a:lnTo>
                  <a:lnTo>
                    <a:pt x="21411" y="10532"/>
                  </a:lnTo>
                  <a:lnTo>
                    <a:pt x="21378" y="10404"/>
                  </a:lnTo>
                  <a:lnTo>
                    <a:pt x="21337" y="10401"/>
                  </a:lnTo>
                  <a:lnTo>
                    <a:pt x="21289" y="10201"/>
                  </a:lnTo>
                  <a:lnTo>
                    <a:pt x="21260" y="10123"/>
                  </a:lnTo>
                  <a:lnTo>
                    <a:pt x="21216" y="9997"/>
                  </a:lnTo>
                  <a:lnTo>
                    <a:pt x="21159" y="9815"/>
                  </a:lnTo>
                  <a:lnTo>
                    <a:pt x="21075" y="9778"/>
                  </a:lnTo>
                  <a:lnTo>
                    <a:pt x="21038" y="9772"/>
                  </a:lnTo>
                  <a:close/>
                  <a:moveTo>
                    <a:pt x="21223" y="10388"/>
                  </a:moveTo>
                  <a:lnTo>
                    <a:pt x="21223" y="10489"/>
                  </a:lnTo>
                  <a:lnTo>
                    <a:pt x="21194" y="10505"/>
                  </a:lnTo>
                  <a:lnTo>
                    <a:pt x="21191" y="10581"/>
                  </a:lnTo>
                  <a:lnTo>
                    <a:pt x="21196" y="10744"/>
                  </a:lnTo>
                  <a:lnTo>
                    <a:pt x="21221" y="10728"/>
                  </a:lnTo>
                  <a:lnTo>
                    <a:pt x="21228" y="10840"/>
                  </a:lnTo>
                  <a:lnTo>
                    <a:pt x="21208" y="10940"/>
                  </a:lnTo>
                  <a:lnTo>
                    <a:pt x="21221" y="10962"/>
                  </a:lnTo>
                  <a:lnTo>
                    <a:pt x="21241" y="10844"/>
                  </a:lnTo>
                  <a:lnTo>
                    <a:pt x="21255" y="10605"/>
                  </a:lnTo>
                  <a:lnTo>
                    <a:pt x="21241" y="10455"/>
                  </a:lnTo>
                  <a:lnTo>
                    <a:pt x="21223" y="10388"/>
                  </a:lnTo>
                  <a:close/>
                  <a:moveTo>
                    <a:pt x="21440" y="10712"/>
                  </a:moveTo>
                  <a:lnTo>
                    <a:pt x="21487" y="10723"/>
                  </a:lnTo>
                  <a:lnTo>
                    <a:pt x="21509" y="10750"/>
                  </a:lnTo>
                  <a:lnTo>
                    <a:pt x="21512" y="10891"/>
                  </a:lnTo>
                  <a:lnTo>
                    <a:pt x="21487" y="11056"/>
                  </a:lnTo>
                  <a:lnTo>
                    <a:pt x="21475" y="10972"/>
                  </a:lnTo>
                  <a:lnTo>
                    <a:pt x="21447" y="10940"/>
                  </a:lnTo>
                  <a:lnTo>
                    <a:pt x="21443" y="10926"/>
                  </a:lnTo>
                  <a:lnTo>
                    <a:pt x="21457" y="10773"/>
                  </a:lnTo>
                  <a:lnTo>
                    <a:pt x="21440" y="10712"/>
                  </a:lnTo>
                  <a:close/>
                  <a:moveTo>
                    <a:pt x="21146" y="11317"/>
                  </a:moveTo>
                  <a:lnTo>
                    <a:pt x="21083" y="11371"/>
                  </a:lnTo>
                  <a:lnTo>
                    <a:pt x="21053" y="11514"/>
                  </a:lnTo>
                  <a:lnTo>
                    <a:pt x="21105" y="11436"/>
                  </a:lnTo>
                  <a:lnTo>
                    <a:pt x="21151" y="11421"/>
                  </a:lnTo>
                  <a:lnTo>
                    <a:pt x="21179" y="11433"/>
                  </a:lnTo>
                  <a:lnTo>
                    <a:pt x="21215" y="11426"/>
                  </a:lnTo>
                  <a:lnTo>
                    <a:pt x="21208" y="11325"/>
                  </a:lnTo>
                  <a:lnTo>
                    <a:pt x="21146" y="11317"/>
                  </a:lnTo>
                  <a:close/>
                  <a:moveTo>
                    <a:pt x="21258" y="11377"/>
                  </a:moveTo>
                  <a:lnTo>
                    <a:pt x="21245" y="11440"/>
                  </a:lnTo>
                  <a:lnTo>
                    <a:pt x="21257" y="11502"/>
                  </a:lnTo>
                  <a:lnTo>
                    <a:pt x="21290" y="11467"/>
                  </a:lnTo>
                  <a:lnTo>
                    <a:pt x="21302" y="11387"/>
                  </a:lnTo>
                  <a:lnTo>
                    <a:pt x="21258" y="11377"/>
                  </a:lnTo>
                  <a:close/>
                  <a:moveTo>
                    <a:pt x="20800" y="11808"/>
                  </a:moveTo>
                  <a:lnTo>
                    <a:pt x="20779" y="11864"/>
                  </a:lnTo>
                  <a:lnTo>
                    <a:pt x="20770" y="11951"/>
                  </a:lnTo>
                  <a:lnTo>
                    <a:pt x="20792" y="12079"/>
                  </a:lnTo>
                  <a:lnTo>
                    <a:pt x="20814" y="11940"/>
                  </a:lnTo>
                  <a:lnTo>
                    <a:pt x="20809" y="11872"/>
                  </a:lnTo>
                  <a:lnTo>
                    <a:pt x="20800" y="11808"/>
                  </a:lnTo>
                  <a:close/>
                  <a:moveTo>
                    <a:pt x="21329" y="12300"/>
                  </a:moveTo>
                  <a:lnTo>
                    <a:pt x="21319" y="12404"/>
                  </a:lnTo>
                  <a:lnTo>
                    <a:pt x="21354" y="12456"/>
                  </a:lnTo>
                  <a:lnTo>
                    <a:pt x="21390" y="12433"/>
                  </a:lnTo>
                  <a:lnTo>
                    <a:pt x="21401" y="12365"/>
                  </a:lnTo>
                  <a:lnTo>
                    <a:pt x="21388" y="12327"/>
                  </a:lnTo>
                  <a:lnTo>
                    <a:pt x="21363" y="12382"/>
                  </a:lnTo>
                  <a:lnTo>
                    <a:pt x="21346" y="12369"/>
                  </a:lnTo>
                  <a:lnTo>
                    <a:pt x="21329" y="12300"/>
                  </a:lnTo>
                  <a:close/>
                  <a:moveTo>
                    <a:pt x="21167" y="12333"/>
                  </a:moveTo>
                  <a:lnTo>
                    <a:pt x="21147" y="12357"/>
                  </a:lnTo>
                  <a:lnTo>
                    <a:pt x="21157" y="12408"/>
                  </a:lnTo>
                  <a:lnTo>
                    <a:pt x="21189" y="12488"/>
                  </a:lnTo>
                  <a:lnTo>
                    <a:pt x="21215" y="12541"/>
                  </a:lnTo>
                  <a:lnTo>
                    <a:pt x="21216" y="12679"/>
                  </a:lnTo>
                  <a:lnTo>
                    <a:pt x="21240" y="12719"/>
                  </a:lnTo>
                  <a:lnTo>
                    <a:pt x="21248" y="12697"/>
                  </a:lnTo>
                  <a:lnTo>
                    <a:pt x="21255" y="12633"/>
                  </a:lnTo>
                  <a:lnTo>
                    <a:pt x="21260" y="12522"/>
                  </a:lnTo>
                  <a:lnTo>
                    <a:pt x="21235" y="12448"/>
                  </a:lnTo>
                  <a:lnTo>
                    <a:pt x="21236" y="12404"/>
                  </a:lnTo>
                  <a:lnTo>
                    <a:pt x="21208" y="12364"/>
                  </a:lnTo>
                  <a:lnTo>
                    <a:pt x="21179" y="12357"/>
                  </a:lnTo>
                  <a:lnTo>
                    <a:pt x="21167" y="12333"/>
                  </a:lnTo>
                  <a:close/>
                  <a:moveTo>
                    <a:pt x="21374" y="12535"/>
                  </a:moveTo>
                  <a:lnTo>
                    <a:pt x="21353" y="12591"/>
                  </a:lnTo>
                  <a:lnTo>
                    <a:pt x="21336" y="12647"/>
                  </a:lnTo>
                  <a:lnTo>
                    <a:pt x="21327" y="12697"/>
                  </a:lnTo>
                  <a:lnTo>
                    <a:pt x="21337" y="12700"/>
                  </a:lnTo>
                  <a:lnTo>
                    <a:pt x="21388" y="12571"/>
                  </a:lnTo>
                  <a:lnTo>
                    <a:pt x="21374" y="12535"/>
                  </a:lnTo>
                  <a:close/>
                  <a:moveTo>
                    <a:pt x="15471" y="13027"/>
                  </a:moveTo>
                  <a:lnTo>
                    <a:pt x="15409" y="13108"/>
                  </a:lnTo>
                  <a:lnTo>
                    <a:pt x="15395" y="13217"/>
                  </a:lnTo>
                  <a:lnTo>
                    <a:pt x="15291" y="13343"/>
                  </a:lnTo>
                  <a:lnTo>
                    <a:pt x="15222" y="13322"/>
                  </a:lnTo>
                  <a:lnTo>
                    <a:pt x="15237" y="13401"/>
                  </a:lnTo>
                  <a:lnTo>
                    <a:pt x="15178" y="13492"/>
                  </a:lnTo>
                  <a:lnTo>
                    <a:pt x="15030" y="13603"/>
                  </a:lnTo>
                  <a:lnTo>
                    <a:pt x="14922" y="13705"/>
                  </a:lnTo>
                  <a:lnTo>
                    <a:pt x="14850" y="13707"/>
                  </a:lnTo>
                  <a:lnTo>
                    <a:pt x="14784" y="13741"/>
                  </a:lnTo>
                  <a:lnTo>
                    <a:pt x="14687" y="13776"/>
                  </a:lnTo>
                  <a:lnTo>
                    <a:pt x="14603" y="13783"/>
                  </a:lnTo>
                  <a:lnTo>
                    <a:pt x="14567" y="13897"/>
                  </a:lnTo>
                  <a:lnTo>
                    <a:pt x="14498" y="13997"/>
                  </a:lnTo>
                  <a:lnTo>
                    <a:pt x="14493" y="14162"/>
                  </a:lnTo>
                  <a:lnTo>
                    <a:pt x="14510" y="14273"/>
                  </a:lnTo>
                  <a:lnTo>
                    <a:pt x="14539" y="14357"/>
                  </a:lnTo>
                  <a:lnTo>
                    <a:pt x="14508" y="14468"/>
                  </a:lnTo>
                  <a:lnTo>
                    <a:pt x="14412" y="14601"/>
                  </a:lnTo>
                  <a:lnTo>
                    <a:pt x="14404" y="14660"/>
                  </a:lnTo>
                  <a:lnTo>
                    <a:pt x="14325" y="14690"/>
                  </a:lnTo>
                  <a:lnTo>
                    <a:pt x="14278" y="14815"/>
                  </a:lnTo>
                  <a:lnTo>
                    <a:pt x="14274" y="14939"/>
                  </a:lnTo>
                  <a:lnTo>
                    <a:pt x="14311" y="15077"/>
                  </a:lnTo>
                  <a:lnTo>
                    <a:pt x="14298" y="15229"/>
                  </a:lnTo>
                  <a:lnTo>
                    <a:pt x="14326" y="15318"/>
                  </a:lnTo>
                  <a:lnTo>
                    <a:pt x="14443" y="15379"/>
                  </a:lnTo>
                  <a:lnTo>
                    <a:pt x="14525" y="15422"/>
                  </a:lnTo>
                  <a:lnTo>
                    <a:pt x="14675" y="15350"/>
                  </a:lnTo>
                  <a:lnTo>
                    <a:pt x="14810" y="15310"/>
                  </a:lnTo>
                  <a:lnTo>
                    <a:pt x="14917" y="15113"/>
                  </a:lnTo>
                  <a:lnTo>
                    <a:pt x="15020" y="14874"/>
                  </a:lnTo>
                  <a:lnTo>
                    <a:pt x="15173" y="14544"/>
                  </a:lnTo>
                  <a:lnTo>
                    <a:pt x="15289" y="14301"/>
                  </a:lnTo>
                  <a:lnTo>
                    <a:pt x="15384" y="14094"/>
                  </a:lnTo>
                  <a:lnTo>
                    <a:pt x="15416" y="13943"/>
                  </a:lnTo>
                  <a:lnTo>
                    <a:pt x="15464" y="13901"/>
                  </a:lnTo>
                  <a:lnTo>
                    <a:pt x="15490" y="13825"/>
                  </a:lnTo>
                  <a:lnTo>
                    <a:pt x="15476" y="13692"/>
                  </a:lnTo>
                  <a:lnTo>
                    <a:pt x="15513" y="13640"/>
                  </a:lnTo>
                  <a:lnTo>
                    <a:pt x="15555" y="13744"/>
                  </a:lnTo>
                  <a:lnTo>
                    <a:pt x="15591" y="13692"/>
                  </a:lnTo>
                  <a:lnTo>
                    <a:pt x="15618" y="13606"/>
                  </a:lnTo>
                  <a:lnTo>
                    <a:pt x="15586" y="13520"/>
                  </a:lnTo>
                  <a:lnTo>
                    <a:pt x="15584" y="13303"/>
                  </a:lnTo>
                  <a:lnTo>
                    <a:pt x="15557" y="13182"/>
                  </a:lnTo>
                  <a:lnTo>
                    <a:pt x="15522" y="13104"/>
                  </a:lnTo>
                  <a:lnTo>
                    <a:pt x="15471" y="13027"/>
                  </a:lnTo>
                  <a:close/>
                  <a:moveTo>
                    <a:pt x="3919" y="19041"/>
                  </a:moveTo>
                  <a:lnTo>
                    <a:pt x="3989" y="19097"/>
                  </a:lnTo>
                  <a:lnTo>
                    <a:pt x="4122" y="19206"/>
                  </a:lnTo>
                  <a:cubicBezTo>
                    <a:pt x="4054" y="19152"/>
                    <a:pt x="3986" y="19097"/>
                    <a:pt x="3919" y="19041"/>
                  </a:cubicBezTo>
                  <a:close/>
                  <a:moveTo>
                    <a:pt x="6021" y="20380"/>
                  </a:moveTo>
                  <a:lnTo>
                    <a:pt x="6030" y="20390"/>
                  </a:lnTo>
                  <a:lnTo>
                    <a:pt x="6077" y="20415"/>
                  </a:lnTo>
                  <a:lnTo>
                    <a:pt x="6110" y="20437"/>
                  </a:lnTo>
                  <a:lnTo>
                    <a:pt x="6122" y="20447"/>
                  </a:lnTo>
                  <a:lnTo>
                    <a:pt x="6149" y="20462"/>
                  </a:lnTo>
                  <a:lnTo>
                    <a:pt x="6198" y="20487"/>
                  </a:lnTo>
                  <a:lnTo>
                    <a:pt x="6201" y="20492"/>
                  </a:lnTo>
                  <a:lnTo>
                    <a:pt x="6242" y="20513"/>
                  </a:lnTo>
                  <a:lnTo>
                    <a:pt x="6287" y="20534"/>
                  </a:lnTo>
                  <a:lnTo>
                    <a:pt x="6359" y="20568"/>
                  </a:lnTo>
                  <a:lnTo>
                    <a:pt x="6407" y="20592"/>
                  </a:lnTo>
                  <a:lnTo>
                    <a:pt x="6460" y="20615"/>
                  </a:lnTo>
                  <a:lnTo>
                    <a:pt x="6523" y="20644"/>
                  </a:lnTo>
                  <a:lnTo>
                    <a:pt x="6575" y="20666"/>
                  </a:lnTo>
                  <a:lnTo>
                    <a:pt x="6625" y="20686"/>
                  </a:lnTo>
                  <a:lnTo>
                    <a:pt x="6572" y="20662"/>
                  </a:lnTo>
                  <a:lnTo>
                    <a:pt x="6518" y="20637"/>
                  </a:lnTo>
                  <a:lnTo>
                    <a:pt x="6508" y="20632"/>
                  </a:lnTo>
                  <a:lnTo>
                    <a:pt x="6472" y="20614"/>
                  </a:lnTo>
                  <a:lnTo>
                    <a:pt x="6412" y="20588"/>
                  </a:lnTo>
                  <a:lnTo>
                    <a:pt x="6348" y="20560"/>
                  </a:lnTo>
                  <a:lnTo>
                    <a:pt x="6282" y="20529"/>
                  </a:lnTo>
                  <a:lnTo>
                    <a:pt x="6235" y="20506"/>
                  </a:lnTo>
                  <a:lnTo>
                    <a:pt x="6196" y="20484"/>
                  </a:lnTo>
                  <a:lnTo>
                    <a:pt x="6163" y="20465"/>
                  </a:lnTo>
                  <a:lnTo>
                    <a:pt x="6154" y="20457"/>
                  </a:lnTo>
                  <a:lnTo>
                    <a:pt x="6189" y="20471"/>
                  </a:lnTo>
                  <a:lnTo>
                    <a:pt x="6157" y="20452"/>
                  </a:lnTo>
                  <a:lnTo>
                    <a:pt x="6122" y="20428"/>
                  </a:lnTo>
                  <a:lnTo>
                    <a:pt x="6072" y="20400"/>
                  </a:lnTo>
                  <a:lnTo>
                    <a:pt x="6021" y="20380"/>
                  </a:lnTo>
                  <a:close/>
                  <a:moveTo>
                    <a:pt x="8031" y="20987"/>
                  </a:moveTo>
                  <a:lnTo>
                    <a:pt x="8009" y="20996"/>
                  </a:lnTo>
                  <a:lnTo>
                    <a:pt x="7975" y="21001"/>
                  </a:lnTo>
                  <a:lnTo>
                    <a:pt x="7962" y="21009"/>
                  </a:lnTo>
                  <a:lnTo>
                    <a:pt x="7911" y="21002"/>
                  </a:lnTo>
                  <a:lnTo>
                    <a:pt x="7984" y="21034"/>
                  </a:lnTo>
                  <a:lnTo>
                    <a:pt x="7994" y="21029"/>
                  </a:lnTo>
                  <a:lnTo>
                    <a:pt x="8036" y="21033"/>
                  </a:lnTo>
                  <a:lnTo>
                    <a:pt x="8066" y="21029"/>
                  </a:lnTo>
                  <a:lnTo>
                    <a:pt x="8117" y="21033"/>
                  </a:lnTo>
                  <a:lnTo>
                    <a:pt x="8120" y="21023"/>
                  </a:lnTo>
                  <a:lnTo>
                    <a:pt x="8078" y="20997"/>
                  </a:lnTo>
                  <a:lnTo>
                    <a:pt x="8031" y="20987"/>
                  </a:lnTo>
                  <a:close/>
                </a:path>
              </a:pathLst>
            </a:custGeom>
            <a:solidFill>
              <a:schemeClr val="accent3">
                <a:hueOff val="914338"/>
                <a:satOff val="31515"/>
                <a:lumOff val="-30790"/>
              </a:schemeClr>
            </a:solidFill>
            <a:ln w="9525" cap="flat">
              <a:solidFill>
                <a:srgbClr val="000000"/>
              </a:solidFill>
              <a:prstDash val="solid"/>
              <a:miter lim="400000"/>
            </a:ln>
            <a:effectLst>
              <a:outerShdw blurRad="266700" dist="59205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60" name="Line"/>
            <p:cNvSpPr/>
            <p:nvPr/>
          </p:nvSpPr>
          <p:spPr>
            <a:xfrm flipV="1">
              <a:off x="2091487" y="944377"/>
              <a:ext cx="1" cy="938400"/>
            </a:xfrm>
            <a:prstGeom prst="line">
              <a:avLst/>
            </a:prstGeom>
            <a:noFill/>
            <a:ln w="1016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0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61" name="BOLOGNA"/>
            <p:cNvSpPr txBox="1"/>
            <p:nvPr/>
          </p:nvSpPr>
          <p:spPr>
            <a:xfrm>
              <a:off x="1911269" y="0"/>
              <a:ext cx="4025897" cy="12458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defRPr sz="4800" b="1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r>
                <a:t>BOLOGNA</a:t>
              </a:r>
            </a:p>
          </p:txBody>
        </p:sp>
      </p:grpSp>
      <p:sp>
        <p:nvSpPr>
          <p:cNvPr id="363" name="Rectangle"/>
          <p:cNvSpPr/>
          <p:nvPr/>
        </p:nvSpPr>
        <p:spPr>
          <a:xfrm>
            <a:off x="-70945" y="12731873"/>
            <a:ext cx="24525890" cy="1133601"/>
          </a:xfrm>
          <a:prstGeom prst="rect">
            <a:avLst/>
          </a:prstGeom>
          <a:solidFill>
            <a:srgbClr val="FFFFFF"/>
          </a:solidFill>
          <a:ln w="76200" cap="rnd">
            <a:solidFill>
              <a:srgbClr val="5E5E5E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369" name="Group"/>
          <p:cNvGrpSpPr/>
          <p:nvPr/>
        </p:nvGrpSpPr>
        <p:grpSpPr>
          <a:xfrm>
            <a:off x="105184" y="12778892"/>
            <a:ext cx="6597641" cy="889001"/>
            <a:chOff x="0" y="0"/>
            <a:chExt cx="6597640" cy="889000"/>
          </a:xfrm>
        </p:grpSpPr>
        <p:pic>
          <p:nvPicPr>
            <p:cNvPr id="364" name="logo_magic.jpg" descr="logo_magic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92612" y="19817"/>
              <a:ext cx="668876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5" name="logo_unibo.pdf" descr="logo_unibo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889001" cy="889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6" name="logo INAF-OAS.pdf" descr="logo INAF-OAS.pdf"/>
            <p:cNvPicPr>
              <a:picLocks noChangeAspect="1"/>
            </p:cNvPicPr>
            <p:nvPr/>
          </p:nvPicPr>
          <p:blipFill>
            <a:blip r:embed="rId5"/>
            <a:srcRect l="891" t="891" r="891" b="891"/>
            <a:stretch>
              <a:fillRect/>
            </a:stretch>
          </p:blipFill>
          <p:spPr>
            <a:xfrm>
              <a:off x="941162" y="19817"/>
              <a:ext cx="1699286" cy="8494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7" name="logo.png" descr="logo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3650" y="19817"/>
              <a:ext cx="2165883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8" name="fermi_logo.jpg" descr="fermi_logo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31695" y="19817"/>
              <a:ext cx="965946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70" name="Rectangle"/>
          <p:cNvSpPr/>
          <p:nvPr/>
        </p:nvSpPr>
        <p:spPr>
          <a:xfrm>
            <a:off x="-69850" y="-165100"/>
            <a:ext cx="24523700" cy="1624264"/>
          </a:xfrm>
          <a:prstGeom prst="rect">
            <a:avLst/>
          </a:prstGeom>
          <a:solidFill>
            <a:srgbClr val="FFFFFF"/>
          </a:solidFill>
          <a:ln w="76200" cap="rnd">
            <a:solidFill>
              <a:srgbClr val="5E5E5E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71" name="Oval"/>
          <p:cNvSpPr/>
          <p:nvPr/>
        </p:nvSpPr>
        <p:spPr>
          <a:xfrm>
            <a:off x="2305131" y="4487620"/>
            <a:ext cx="3677411" cy="7824373"/>
          </a:xfrm>
          <a:prstGeom prst="ellipse">
            <a:avLst/>
          </a:prstGeom>
          <a:gradFill>
            <a:gsLst>
              <a:gs pos="0">
                <a:schemeClr val="accent1">
                  <a:hueOff val="114395"/>
                  <a:lumOff val="-24975"/>
                </a:schemeClr>
              </a:gs>
              <a:gs pos="53108">
                <a:srgbClr val="5A3240"/>
              </a:gs>
              <a:gs pos="100000">
                <a:schemeClr val="accent5">
                  <a:lumOff val="-29866"/>
                </a:schemeClr>
              </a:gs>
            </a:gsLst>
            <a:path path="circle">
              <a:fillToRect l="37721" t="-19636" r="62278" b="119636"/>
            </a:path>
          </a:gradFill>
          <a:ln w="12700">
            <a:solidFill>
              <a:srgbClr val="000000"/>
            </a:solidFill>
            <a:miter lim="400000"/>
          </a:ln>
          <a:effectLst>
            <a:outerShdw blurRad="190500" dist="355600" dir="10800000" rotWithShape="0">
              <a:srgbClr val="000000"/>
            </a:outerShdw>
          </a:effectLst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72" name="Line"/>
          <p:cNvSpPr/>
          <p:nvPr/>
        </p:nvSpPr>
        <p:spPr>
          <a:xfrm flipV="1">
            <a:off x="7216537" y="6543519"/>
            <a:ext cx="8521380" cy="969501"/>
          </a:xfrm>
          <a:prstGeom prst="line">
            <a:avLst/>
          </a:prstGeom>
          <a:ln w="63500">
            <a:solidFill>
              <a:srgbClr val="5E5E5E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0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73" name="Line"/>
          <p:cNvSpPr/>
          <p:nvPr/>
        </p:nvSpPr>
        <p:spPr>
          <a:xfrm>
            <a:off x="7221554" y="9286594"/>
            <a:ext cx="8516361" cy="967510"/>
          </a:xfrm>
          <a:prstGeom prst="line">
            <a:avLst/>
          </a:prstGeom>
          <a:ln w="63500">
            <a:solidFill>
              <a:srgbClr val="5E5E5E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0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74" name="Shape"/>
          <p:cNvSpPr/>
          <p:nvPr/>
        </p:nvSpPr>
        <p:spPr>
          <a:xfrm>
            <a:off x="4657869" y="7502138"/>
            <a:ext cx="1800823" cy="17952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4763"/>
                </a:moveTo>
                <a:lnTo>
                  <a:pt x="2" y="6687"/>
                </a:lnTo>
                <a:lnTo>
                  <a:pt x="21600" y="0"/>
                </a:lnTo>
                <a:lnTo>
                  <a:pt x="21581" y="21600"/>
                </a:lnTo>
                <a:lnTo>
                  <a:pt x="0" y="14763"/>
                </a:lnTo>
                <a:close/>
              </a:path>
            </a:pathLst>
          </a:custGeom>
          <a:solidFill>
            <a:srgbClr val="D5D5D5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0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75" name="SMBH"/>
          <p:cNvSpPr txBox="1"/>
          <p:nvPr/>
        </p:nvSpPr>
        <p:spPr>
          <a:xfrm>
            <a:off x="2508536" y="7319577"/>
            <a:ext cx="1829373" cy="78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4500" b="1">
                <a:solidFill>
                  <a:srgbClr val="000000"/>
                </a:solidFill>
              </a:defRPr>
            </a:lvl1pPr>
          </a:lstStyle>
          <a:p>
            <a:r>
              <a:t>SMBH</a:t>
            </a:r>
          </a:p>
        </p:txBody>
      </p:sp>
      <p:sp>
        <p:nvSpPr>
          <p:cNvPr id="376" name="accretion…"/>
          <p:cNvSpPr txBox="1"/>
          <p:nvPr/>
        </p:nvSpPr>
        <p:spPr>
          <a:xfrm>
            <a:off x="296676" y="3739672"/>
            <a:ext cx="2675193" cy="1482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825500">
              <a:defRPr sz="4500" b="1">
                <a:solidFill>
                  <a:srgbClr val="000000"/>
                </a:solidFill>
              </a:defRPr>
            </a:pPr>
            <a:r>
              <a:t>accretion</a:t>
            </a:r>
          </a:p>
          <a:p>
            <a:pPr defTabSz="825500">
              <a:defRPr sz="4500" b="1">
                <a:solidFill>
                  <a:srgbClr val="000000"/>
                </a:solidFill>
              </a:defRPr>
            </a:pPr>
            <a:r>
              <a:t>flow</a:t>
            </a:r>
          </a:p>
        </p:txBody>
      </p:sp>
      <p:sp>
        <p:nvSpPr>
          <p:cNvPr id="377" name="injection…"/>
          <p:cNvSpPr txBox="1"/>
          <p:nvPr/>
        </p:nvSpPr>
        <p:spPr>
          <a:xfrm>
            <a:off x="5809467" y="5935740"/>
            <a:ext cx="2452308" cy="1482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825500">
              <a:defRPr sz="4500" b="1">
                <a:solidFill>
                  <a:srgbClr val="000000"/>
                </a:solidFill>
              </a:defRPr>
            </a:pPr>
            <a:r>
              <a:t>injection</a:t>
            </a:r>
          </a:p>
          <a:p>
            <a:pPr defTabSz="825500">
              <a:defRPr sz="4500" b="1">
                <a:solidFill>
                  <a:srgbClr val="000000"/>
                </a:solidFill>
              </a:defRPr>
            </a:pPr>
            <a:r>
              <a:t>base</a:t>
            </a:r>
          </a:p>
        </p:txBody>
      </p:sp>
      <p:sp>
        <p:nvSpPr>
          <p:cNvPr id="378" name="jet"/>
          <p:cNvSpPr txBox="1"/>
          <p:nvPr/>
        </p:nvSpPr>
        <p:spPr>
          <a:xfrm>
            <a:off x="15050488" y="10246969"/>
            <a:ext cx="802387" cy="78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4500" b="1">
                <a:solidFill>
                  <a:srgbClr val="000000"/>
                </a:solidFill>
              </a:defRPr>
            </a:lvl1pPr>
          </a:lstStyle>
          <a:p>
            <a:r>
              <a:t>jet</a:t>
            </a:r>
          </a:p>
        </p:txBody>
      </p:sp>
      <p:sp>
        <p:nvSpPr>
          <p:cNvPr id="379" name="ARTISTIC VIEW BY A NON-ARTIST"/>
          <p:cNvSpPr txBox="1"/>
          <p:nvPr/>
        </p:nvSpPr>
        <p:spPr>
          <a:xfrm>
            <a:off x="102309" y="1631426"/>
            <a:ext cx="7028613" cy="597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300" b="1" u="sng"/>
            </a:lvl1pPr>
          </a:lstStyle>
          <a:p>
            <a:r>
              <a:t>ARTISTIC VIEW BY A NON-ARTIST</a:t>
            </a:r>
          </a:p>
        </p:txBody>
      </p:sp>
      <p:sp>
        <p:nvSpPr>
          <p:cNvPr id="380" name="Circle"/>
          <p:cNvSpPr/>
          <p:nvPr/>
        </p:nvSpPr>
        <p:spPr>
          <a:xfrm>
            <a:off x="6459418" y="7552783"/>
            <a:ext cx="1694046" cy="1694046"/>
          </a:xfrm>
          <a:prstGeom prst="ellips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81" name="steady emission from the core not shown!"/>
          <p:cNvSpPr txBox="1"/>
          <p:nvPr/>
        </p:nvSpPr>
        <p:spPr>
          <a:xfrm>
            <a:off x="5606713" y="11570636"/>
            <a:ext cx="3784987" cy="9051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600"/>
            </a:lvl1pPr>
          </a:lstStyle>
          <a:p>
            <a:r>
              <a:t>steady emission from the core not shown!</a:t>
            </a:r>
          </a:p>
        </p:txBody>
      </p:sp>
      <p:sp>
        <p:nvSpPr>
          <p:cNvPr id="382" name="Star"/>
          <p:cNvSpPr/>
          <p:nvPr/>
        </p:nvSpPr>
        <p:spPr>
          <a:xfrm>
            <a:off x="7099583" y="8194954"/>
            <a:ext cx="413716" cy="4106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2760" y="2947"/>
                </a:lnTo>
                <a:lnTo>
                  <a:pt x="15856" y="1255"/>
                </a:lnTo>
                <a:lnTo>
                  <a:pt x="16232" y="4782"/>
                </a:lnTo>
                <a:lnTo>
                  <a:pt x="19754" y="4734"/>
                </a:lnTo>
                <a:lnTo>
                  <a:pt x="18460" y="8033"/>
                </a:lnTo>
                <a:lnTo>
                  <a:pt x="21600" y="9638"/>
                </a:lnTo>
                <a:lnTo>
                  <a:pt x="18932" y="11954"/>
                </a:lnTo>
                <a:lnTo>
                  <a:pt x="20972" y="14845"/>
                </a:lnTo>
                <a:lnTo>
                  <a:pt x="17542" y="15647"/>
                </a:lnTo>
                <a:lnTo>
                  <a:pt x="18014" y="19162"/>
                </a:lnTo>
                <a:lnTo>
                  <a:pt x="14607" y="18266"/>
                </a:lnTo>
                <a:lnTo>
                  <a:pt x="13404" y="21600"/>
                </a:lnTo>
                <a:lnTo>
                  <a:pt x="10800" y="19211"/>
                </a:lnTo>
                <a:lnTo>
                  <a:pt x="8196" y="21600"/>
                </a:lnTo>
                <a:lnTo>
                  <a:pt x="6993" y="18266"/>
                </a:lnTo>
                <a:lnTo>
                  <a:pt x="3586" y="19162"/>
                </a:lnTo>
                <a:lnTo>
                  <a:pt x="4058" y="15647"/>
                </a:lnTo>
                <a:lnTo>
                  <a:pt x="628" y="14845"/>
                </a:lnTo>
                <a:lnTo>
                  <a:pt x="2668" y="11954"/>
                </a:lnTo>
                <a:lnTo>
                  <a:pt x="0" y="9638"/>
                </a:lnTo>
                <a:lnTo>
                  <a:pt x="3140" y="8033"/>
                </a:lnTo>
                <a:lnTo>
                  <a:pt x="1846" y="4734"/>
                </a:lnTo>
                <a:lnTo>
                  <a:pt x="5368" y="4782"/>
                </a:lnTo>
                <a:lnTo>
                  <a:pt x="5744" y="1255"/>
                </a:lnTo>
                <a:lnTo>
                  <a:pt x="8840" y="2947"/>
                </a:lnTo>
                <a:close/>
              </a:path>
            </a:pathLst>
          </a:custGeom>
          <a:solidFill>
            <a:schemeClr val="accent4">
              <a:hueOff val="348544"/>
              <a:lumOff val="7139"/>
            </a:schemeClr>
          </a:solidFill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83" name="Circle"/>
          <p:cNvSpPr/>
          <p:nvPr/>
        </p:nvSpPr>
        <p:spPr>
          <a:xfrm>
            <a:off x="3953335" y="8209306"/>
            <a:ext cx="381001" cy="381001"/>
          </a:xfrm>
          <a:prstGeom prst="ellipse">
            <a:avLst/>
          </a:prstGeom>
          <a:solidFill>
            <a:srgbClr val="5E5E5E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84" name="Circle"/>
          <p:cNvSpPr/>
          <p:nvPr/>
        </p:nvSpPr>
        <p:spPr>
          <a:xfrm>
            <a:off x="3953335" y="8209306"/>
            <a:ext cx="381001" cy="381001"/>
          </a:xfrm>
          <a:prstGeom prst="ellipse">
            <a:avLst/>
          </a:prstGeom>
          <a:solidFill>
            <a:srgbClr val="5E5E5E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85" name="Star"/>
          <p:cNvSpPr/>
          <p:nvPr/>
        </p:nvSpPr>
        <p:spPr>
          <a:xfrm>
            <a:off x="7099583" y="8742111"/>
            <a:ext cx="413716" cy="4106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2760" y="2947"/>
                </a:lnTo>
                <a:lnTo>
                  <a:pt x="15856" y="1255"/>
                </a:lnTo>
                <a:lnTo>
                  <a:pt x="16232" y="4782"/>
                </a:lnTo>
                <a:lnTo>
                  <a:pt x="19754" y="4734"/>
                </a:lnTo>
                <a:lnTo>
                  <a:pt x="18460" y="8033"/>
                </a:lnTo>
                <a:lnTo>
                  <a:pt x="21600" y="9638"/>
                </a:lnTo>
                <a:lnTo>
                  <a:pt x="18932" y="11954"/>
                </a:lnTo>
                <a:lnTo>
                  <a:pt x="20972" y="14845"/>
                </a:lnTo>
                <a:lnTo>
                  <a:pt x="17542" y="15647"/>
                </a:lnTo>
                <a:lnTo>
                  <a:pt x="18014" y="19162"/>
                </a:lnTo>
                <a:lnTo>
                  <a:pt x="14607" y="18266"/>
                </a:lnTo>
                <a:lnTo>
                  <a:pt x="13404" y="21600"/>
                </a:lnTo>
                <a:lnTo>
                  <a:pt x="10800" y="19211"/>
                </a:lnTo>
                <a:lnTo>
                  <a:pt x="8196" y="21600"/>
                </a:lnTo>
                <a:lnTo>
                  <a:pt x="6993" y="18266"/>
                </a:lnTo>
                <a:lnTo>
                  <a:pt x="3586" y="19162"/>
                </a:lnTo>
                <a:lnTo>
                  <a:pt x="4058" y="15647"/>
                </a:lnTo>
                <a:lnTo>
                  <a:pt x="628" y="14845"/>
                </a:lnTo>
                <a:lnTo>
                  <a:pt x="2668" y="11954"/>
                </a:lnTo>
                <a:lnTo>
                  <a:pt x="0" y="9638"/>
                </a:lnTo>
                <a:lnTo>
                  <a:pt x="3140" y="8033"/>
                </a:lnTo>
                <a:lnTo>
                  <a:pt x="1846" y="4734"/>
                </a:lnTo>
                <a:lnTo>
                  <a:pt x="5368" y="4782"/>
                </a:lnTo>
                <a:lnTo>
                  <a:pt x="5744" y="1255"/>
                </a:lnTo>
                <a:lnTo>
                  <a:pt x="8840" y="2947"/>
                </a:lnTo>
                <a:close/>
              </a:path>
            </a:pathLst>
          </a:custGeom>
          <a:solidFill>
            <a:schemeClr val="accent4">
              <a:hueOff val="348544"/>
              <a:lumOff val="7139"/>
            </a:schemeClr>
          </a:solidFill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86" name="Circle"/>
          <p:cNvSpPr/>
          <p:nvPr/>
        </p:nvSpPr>
        <p:spPr>
          <a:xfrm>
            <a:off x="3953335" y="8209306"/>
            <a:ext cx="381001" cy="381001"/>
          </a:xfrm>
          <a:prstGeom prst="ellipse">
            <a:avLst/>
          </a:prstGeom>
          <a:solidFill>
            <a:srgbClr val="5E5E5E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87" name="Star"/>
          <p:cNvSpPr/>
          <p:nvPr/>
        </p:nvSpPr>
        <p:spPr>
          <a:xfrm>
            <a:off x="7099583" y="7647798"/>
            <a:ext cx="413716" cy="4106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2760" y="2947"/>
                </a:lnTo>
                <a:lnTo>
                  <a:pt x="15856" y="1255"/>
                </a:lnTo>
                <a:lnTo>
                  <a:pt x="16232" y="4782"/>
                </a:lnTo>
                <a:lnTo>
                  <a:pt x="19754" y="4734"/>
                </a:lnTo>
                <a:lnTo>
                  <a:pt x="18460" y="8033"/>
                </a:lnTo>
                <a:lnTo>
                  <a:pt x="21600" y="9638"/>
                </a:lnTo>
                <a:lnTo>
                  <a:pt x="18932" y="11954"/>
                </a:lnTo>
                <a:lnTo>
                  <a:pt x="20972" y="14845"/>
                </a:lnTo>
                <a:lnTo>
                  <a:pt x="17542" y="15647"/>
                </a:lnTo>
                <a:lnTo>
                  <a:pt x="18014" y="19162"/>
                </a:lnTo>
                <a:lnTo>
                  <a:pt x="14607" y="18266"/>
                </a:lnTo>
                <a:lnTo>
                  <a:pt x="13404" y="21600"/>
                </a:lnTo>
                <a:lnTo>
                  <a:pt x="10800" y="19211"/>
                </a:lnTo>
                <a:lnTo>
                  <a:pt x="8196" y="21600"/>
                </a:lnTo>
                <a:lnTo>
                  <a:pt x="6993" y="18266"/>
                </a:lnTo>
                <a:lnTo>
                  <a:pt x="3586" y="19162"/>
                </a:lnTo>
                <a:lnTo>
                  <a:pt x="4058" y="15647"/>
                </a:lnTo>
                <a:lnTo>
                  <a:pt x="628" y="14845"/>
                </a:lnTo>
                <a:lnTo>
                  <a:pt x="2668" y="11954"/>
                </a:lnTo>
                <a:lnTo>
                  <a:pt x="0" y="9638"/>
                </a:lnTo>
                <a:lnTo>
                  <a:pt x="3140" y="8033"/>
                </a:lnTo>
                <a:lnTo>
                  <a:pt x="1846" y="4734"/>
                </a:lnTo>
                <a:lnTo>
                  <a:pt x="5368" y="4782"/>
                </a:lnTo>
                <a:lnTo>
                  <a:pt x="5744" y="1255"/>
                </a:lnTo>
                <a:lnTo>
                  <a:pt x="8840" y="2947"/>
                </a:lnTo>
                <a:close/>
              </a:path>
            </a:pathLst>
          </a:custGeom>
          <a:solidFill>
            <a:schemeClr val="accent4">
              <a:hueOff val="348544"/>
              <a:lumOff val="7139"/>
            </a:schemeClr>
          </a:solidFill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88" name="Circle"/>
          <p:cNvSpPr/>
          <p:nvPr/>
        </p:nvSpPr>
        <p:spPr>
          <a:xfrm>
            <a:off x="3953335" y="8209306"/>
            <a:ext cx="381001" cy="381001"/>
          </a:xfrm>
          <a:prstGeom prst="ellipse">
            <a:avLst/>
          </a:prstGeom>
          <a:solidFill>
            <a:srgbClr val="5E5E5E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89" name="Star"/>
          <p:cNvSpPr/>
          <p:nvPr/>
        </p:nvSpPr>
        <p:spPr>
          <a:xfrm>
            <a:off x="6554492" y="8101321"/>
            <a:ext cx="413716" cy="4106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2760" y="2947"/>
                </a:lnTo>
                <a:lnTo>
                  <a:pt x="15856" y="1255"/>
                </a:lnTo>
                <a:lnTo>
                  <a:pt x="16232" y="4782"/>
                </a:lnTo>
                <a:lnTo>
                  <a:pt x="19754" y="4734"/>
                </a:lnTo>
                <a:lnTo>
                  <a:pt x="18460" y="8033"/>
                </a:lnTo>
                <a:lnTo>
                  <a:pt x="21600" y="9638"/>
                </a:lnTo>
                <a:lnTo>
                  <a:pt x="18932" y="11954"/>
                </a:lnTo>
                <a:lnTo>
                  <a:pt x="20972" y="14845"/>
                </a:lnTo>
                <a:lnTo>
                  <a:pt x="17542" y="15647"/>
                </a:lnTo>
                <a:lnTo>
                  <a:pt x="18014" y="19162"/>
                </a:lnTo>
                <a:lnTo>
                  <a:pt x="14607" y="18266"/>
                </a:lnTo>
                <a:lnTo>
                  <a:pt x="13404" y="21600"/>
                </a:lnTo>
                <a:lnTo>
                  <a:pt x="10800" y="19211"/>
                </a:lnTo>
                <a:lnTo>
                  <a:pt x="8196" y="21600"/>
                </a:lnTo>
                <a:lnTo>
                  <a:pt x="6993" y="18266"/>
                </a:lnTo>
                <a:lnTo>
                  <a:pt x="3586" y="19162"/>
                </a:lnTo>
                <a:lnTo>
                  <a:pt x="4058" y="15647"/>
                </a:lnTo>
                <a:lnTo>
                  <a:pt x="628" y="14845"/>
                </a:lnTo>
                <a:lnTo>
                  <a:pt x="2668" y="11954"/>
                </a:lnTo>
                <a:lnTo>
                  <a:pt x="0" y="9638"/>
                </a:lnTo>
                <a:lnTo>
                  <a:pt x="3140" y="8033"/>
                </a:lnTo>
                <a:lnTo>
                  <a:pt x="1846" y="4734"/>
                </a:lnTo>
                <a:lnTo>
                  <a:pt x="5368" y="4782"/>
                </a:lnTo>
                <a:lnTo>
                  <a:pt x="5744" y="1255"/>
                </a:lnTo>
                <a:lnTo>
                  <a:pt x="8840" y="2947"/>
                </a:lnTo>
                <a:close/>
              </a:path>
            </a:pathLst>
          </a:custGeom>
          <a:solidFill>
            <a:schemeClr val="accent4">
              <a:hueOff val="348544"/>
              <a:lumOff val="7139"/>
            </a:schemeClr>
          </a:solidFill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90" name="Circle"/>
          <p:cNvSpPr/>
          <p:nvPr/>
        </p:nvSpPr>
        <p:spPr>
          <a:xfrm>
            <a:off x="3953335" y="8209306"/>
            <a:ext cx="381001" cy="381001"/>
          </a:xfrm>
          <a:prstGeom prst="ellipse">
            <a:avLst/>
          </a:prstGeom>
          <a:solidFill>
            <a:srgbClr val="5E5E5E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91" name="Star"/>
          <p:cNvSpPr/>
          <p:nvPr/>
        </p:nvSpPr>
        <p:spPr>
          <a:xfrm>
            <a:off x="7567780" y="8468533"/>
            <a:ext cx="413716" cy="4106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2760" y="2947"/>
                </a:lnTo>
                <a:lnTo>
                  <a:pt x="15856" y="1255"/>
                </a:lnTo>
                <a:lnTo>
                  <a:pt x="16232" y="4782"/>
                </a:lnTo>
                <a:lnTo>
                  <a:pt x="19754" y="4734"/>
                </a:lnTo>
                <a:lnTo>
                  <a:pt x="18460" y="8033"/>
                </a:lnTo>
                <a:lnTo>
                  <a:pt x="21600" y="9638"/>
                </a:lnTo>
                <a:lnTo>
                  <a:pt x="18932" y="11954"/>
                </a:lnTo>
                <a:lnTo>
                  <a:pt x="20972" y="14845"/>
                </a:lnTo>
                <a:lnTo>
                  <a:pt x="17542" y="15647"/>
                </a:lnTo>
                <a:lnTo>
                  <a:pt x="18014" y="19162"/>
                </a:lnTo>
                <a:lnTo>
                  <a:pt x="14607" y="18266"/>
                </a:lnTo>
                <a:lnTo>
                  <a:pt x="13404" y="21600"/>
                </a:lnTo>
                <a:lnTo>
                  <a:pt x="10800" y="19211"/>
                </a:lnTo>
                <a:lnTo>
                  <a:pt x="8196" y="21600"/>
                </a:lnTo>
                <a:lnTo>
                  <a:pt x="6993" y="18266"/>
                </a:lnTo>
                <a:lnTo>
                  <a:pt x="3586" y="19162"/>
                </a:lnTo>
                <a:lnTo>
                  <a:pt x="4058" y="15647"/>
                </a:lnTo>
                <a:lnTo>
                  <a:pt x="628" y="14845"/>
                </a:lnTo>
                <a:lnTo>
                  <a:pt x="2668" y="11954"/>
                </a:lnTo>
                <a:lnTo>
                  <a:pt x="0" y="9638"/>
                </a:lnTo>
                <a:lnTo>
                  <a:pt x="3140" y="8033"/>
                </a:lnTo>
                <a:lnTo>
                  <a:pt x="1846" y="4734"/>
                </a:lnTo>
                <a:lnTo>
                  <a:pt x="5368" y="4782"/>
                </a:lnTo>
                <a:lnTo>
                  <a:pt x="5744" y="1255"/>
                </a:lnTo>
                <a:lnTo>
                  <a:pt x="8840" y="2947"/>
                </a:lnTo>
                <a:close/>
              </a:path>
            </a:pathLst>
          </a:custGeom>
          <a:solidFill>
            <a:schemeClr val="accent4">
              <a:hueOff val="348544"/>
              <a:lumOff val="7139"/>
            </a:schemeClr>
          </a:solidFill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92" name="Circle"/>
          <p:cNvSpPr/>
          <p:nvPr/>
        </p:nvSpPr>
        <p:spPr>
          <a:xfrm>
            <a:off x="3953335" y="8209306"/>
            <a:ext cx="381001" cy="381001"/>
          </a:xfrm>
          <a:prstGeom prst="ellipse">
            <a:avLst/>
          </a:prstGeom>
          <a:solidFill>
            <a:srgbClr val="5E5E5E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93" name="Star"/>
          <p:cNvSpPr/>
          <p:nvPr/>
        </p:nvSpPr>
        <p:spPr>
          <a:xfrm>
            <a:off x="6655346" y="8571871"/>
            <a:ext cx="413715" cy="4106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2760" y="2947"/>
                </a:lnTo>
                <a:lnTo>
                  <a:pt x="15856" y="1255"/>
                </a:lnTo>
                <a:lnTo>
                  <a:pt x="16232" y="4782"/>
                </a:lnTo>
                <a:lnTo>
                  <a:pt x="19754" y="4734"/>
                </a:lnTo>
                <a:lnTo>
                  <a:pt x="18460" y="8033"/>
                </a:lnTo>
                <a:lnTo>
                  <a:pt x="21600" y="9638"/>
                </a:lnTo>
                <a:lnTo>
                  <a:pt x="18932" y="11954"/>
                </a:lnTo>
                <a:lnTo>
                  <a:pt x="20972" y="14845"/>
                </a:lnTo>
                <a:lnTo>
                  <a:pt x="17542" y="15647"/>
                </a:lnTo>
                <a:lnTo>
                  <a:pt x="18014" y="19162"/>
                </a:lnTo>
                <a:lnTo>
                  <a:pt x="14607" y="18266"/>
                </a:lnTo>
                <a:lnTo>
                  <a:pt x="13404" y="21600"/>
                </a:lnTo>
                <a:lnTo>
                  <a:pt x="10800" y="19211"/>
                </a:lnTo>
                <a:lnTo>
                  <a:pt x="8196" y="21600"/>
                </a:lnTo>
                <a:lnTo>
                  <a:pt x="6993" y="18266"/>
                </a:lnTo>
                <a:lnTo>
                  <a:pt x="3586" y="19162"/>
                </a:lnTo>
                <a:lnTo>
                  <a:pt x="4058" y="15647"/>
                </a:lnTo>
                <a:lnTo>
                  <a:pt x="628" y="14845"/>
                </a:lnTo>
                <a:lnTo>
                  <a:pt x="2668" y="11954"/>
                </a:lnTo>
                <a:lnTo>
                  <a:pt x="0" y="9638"/>
                </a:lnTo>
                <a:lnTo>
                  <a:pt x="3140" y="8033"/>
                </a:lnTo>
                <a:lnTo>
                  <a:pt x="1846" y="4734"/>
                </a:lnTo>
                <a:lnTo>
                  <a:pt x="5368" y="4782"/>
                </a:lnTo>
                <a:lnTo>
                  <a:pt x="5744" y="1255"/>
                </a:lnTo>
                <a:lnTo>
                  <a:pt x="8840" y="2947"/>
                </a:lnTo>
                <a:close/>
              </a:path>
            </a:pathLst>
          </a:custGeom>
          <a:solidFill>
            <a:schemeClr val="accent4">
              <a:hueOff val="348544"/>
              <a:lumOff val="7139"/>
            </a:schemeClr>
          </a:solidFill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94" name="Circle"/>
          <p:cNvSpPr/>
          <p:nvPr/>
        </p:nvSpPr>
        <p:spPr>
          <a:xfrm>
            <a:off x="3953335" y="8209306"/>
            <a:ext cx="381001" cy="381001"/>
          </a:xfrm>
          <a:prstGeom prst="ellipse">
            <a:avLst/>
          </a:prstGeom>
          <a:solidFill>
            <a:srgbClr val="5E5E5E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95" name="Star"/>
          <p:cNvSpPr/>
          <p:nvPr/>
        </p:nvSpPr>
        <p:spPr>
          <a:xfrm>
            <a:off x="7567780" y="7857975"/>
            <a:ext cx="413716" cy="4106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2760" y="2947"/>
                </a:lnTo>
                <a:lnTo>
                  <a:pt x="15856" y="1255"/>
                </a:lnTo>
                <a:lnTo>
                  <a:pt x="16232" y="4782"/>
                </a:lnTo>
                <a:lnTo>
                  <a:pt x="19754" y="4734"/>
                </a:lnTo>
                <a:lnTo>
                  <a:pt x="18460" y="8033"/>
                </a:lnTo>
                <a:lnTo>
                  <a:pt x="21600" y="9638"/>
                </a:lnTo>
                <a:lnTo>
                  <a:pt x="18932" y="11954"/>
                </a:lnTo>
                <a:lnTo>
                  <a:pt x="20972" y="14845"/>
                </a:lnTo>
                <a:lnTo>
                  <a:pt x="17542" y="15647"/>
                </a:lnTo>
                <a:lnTo>
                  <a:pt x="18014" y="19162"/>
                </a:lnTo>
                <a:lnTo>
                  <a:pt x="14607" y="18266"/>
                </a:lnTo>
                <a:lnTo>
                  <a:pt x="13404" y="21600"/>
                </a:lnTo>
                <a:lnTo>
                  <a:pt x="10800" y="19211"/>
                </a:lnTo>
                <a:lnTo>
                  <a:pt x="8196" y="21600"/>
                </a:lnTo>
                <a:lnTo>
                  <a:pt x="6993" y="18266"/>
                </a:lnTo>
                <a:lnTo>
                  <a:pt x="3586" y="19162"/>
                </a:lnTo>
                <a:lnTo>
                  <a:pt x="4058" y="15647"/>
                </a:lnTo>
                <a:lnTo>
                  <a:pt x="628" y="14845"/>
                </a:lnTo>
                <a:lnTo>
                  <a:pt x="2668" y="11954"/>
                </a:lnTo>
                <a:lnTo>
                  <a:pt x="0" y="9638"/>
                </a:lnTo>
                <a:lnTo>
                  <a:pt x="3140" y="8033"/>
                </a:lnTo>
                <a:lnTo>
                  <a:pt x="1846" y="4734"/>
                </a:lnTo>
                <a:lnTo>
                  <a:pt x="5368" y="4782"/>
                </a:lnTo>
                <a:lnTo>
                  <a:pt x="5744" y="1255"/>
                </a:lnTo>
                <a:lnTo>
                  <a:pt x="8840" y="2947"/>
                </a:lnTo>
                <a:close/>
              </a:path>
            </a:pathLst>
          </a:custGeom>
          <a:solidFill>
            <a:schemeClr val="accent4">
              <a:hueOff val="348544"/>
              <a:lumOff val="7139"/>
            </a:schemeClr>
          </a:solidFill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96" name="Circle"/>
          <p:cNvSpPr/>
          <p:nvPr/>
        </p:nvSpPr>
        <p:spPr>
          <a:xfrm>
            <a:off x="3826335" y="8082306"/>
            <a:ext cx="635001" cy="63500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blurRad="190500" dist="127000" dir="10800000" rotWithShape="0">
              <a:srgbClr val="000000"/>
            </a:outerShdw>
          </a:effectLst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397" name="inj_animation.gif" descr="inj_animation.gif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16027400" y="7950200"/>
            <a:ext cx="8166100" cy="457301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grpSp>
        <p:nvGrpSpPr>
          <p:cNvPr id="400" name="INJECTION PHASE"/>
          <p:cNvGrpSpPr/>
          <p:nvPr/>
        </p:nvGrpSpPr>
        <p:grpSpPr>
          <a:xfrm>
            <a:off x="7275393" y="2788432"/>
            <a:ext cx="9352267" cy="1580910"/>
            <a:chOff x="0" y="0"/>
            <a:chExt cx="9352266" cy="1580908"/>
          </a:xfrm>
        </p:grpSpPr>
        <p:sp>
          <p:nvSpPr>
            <p:cNvPr id="399" name="INJECTION PHASE"/>
            <p:cNvSpPr txBox="1"/>
            <p:nvPr/>
          </p:nvSpPr>
          <p:spPr>
            <a:xfrm>
              <a:off x="95250" y="95250"/>
              <a:ext cx="9161767" cy="1390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77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INJECTION PHASE</a:t>
              </a:r>
            </a:p>
          </p:txBody>
        </p:sp>
        <p:pic>
          <p:nvPicPr>
            <p:cNvPr id="398" name="INJECTION PHASE INJECTION PHASE" descr="INJECTION PHASE INJECTION PHASE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0"/>
              <a:ext cx="9352267" cy="1580909"/>
            </a:xfrm>
            <a:prstGeom prst="rect">
              <a:avLst/>
            </a:prstGeom>
            <a:effectLst/>
          </p:spPr>
        </p:pic>
      </p:grpSp>
      <p:sp>
        <p:nvSpPr>
          <p:cNvPr id="401" name="SED modelling"/>
          <p:cNvSpPr txBox="1"/>
          <p:nvPr/>
        </p:nvSpPr>
        <p:spPr>
          <a:xfrm>
            <a:off x="176485" y="120627"/>
            <a:ext cx="6189195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000" b="1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SED modeling</a:t>
            </a:r>
          </a:p>
        </p:txBody>
      </p:sp>
      <p:sp>
        <p:nvSpPr>
          <p:cNvPr id="402" name="9/15"/>
          <p:cNvSpPr txBox="1"/>
          <p:nvPr/>
        </p:nvSpPr>
        <p:spPr>
          <a:xfrm>
            <a:off x="23414051" y="12956654"/>
            <a:ext cx="803105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2800" i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/>
              <a:t>7</a:t>
            </a:r>
            <a:r>
              <a:rPr dirty="0"/>
              <a:t>/1</a:t>
            </a:r>
            <a:r>
              <a:rPr lang="it-IT" dirty="0"/>
              <a:t>3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128972 0.001933" pathEditMode="relative">
                                      <p:cBhvr>
                                        <p:cTn id="6" dur="5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-1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469440 -0.318774" pathEditMode="relative">
                                      <p:cBhvr>
                                        <p:cTn id="12" dur="10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-1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128534 0.040526" pathEditMode="relative">
                                      <p:cBhvr>
                                        <p:cTn id="18" dur="5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-1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524330 -0.159443" pathEditMode="relative">
                                      <p:cBhvr>
                                        <p:cTn id="24" dur="10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xit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-1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128384 -0.041139" pathEditMode="relative">
                                      <p:cBhvr>
                                        <p:cTn id="30" dur="5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" presetClass="entr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-1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471237 -0.155631" pathEditMode="relative">
                                      <p:cBhvr>
                                        <p:cTn id="36" dur="100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1" presetClass="exit" presetSubtype="0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-1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108066 -0.014655" pathEditMode="relative">
                                      <p:cBhvr>
                                        <p:cTn id="42" dur="5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" presetClass="entr" presetSubtype="0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-1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502730 -0.339627" pathEditMode="relative">
                                      <p:cBhvr>
                                        <p:cTn id="48" dur="10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" presetClass="exit" presetSubtype="0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-1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150049 0.020245" pathEditMode="relative">
                                      <p:cBhvr>
                                        <p:cTn id="54" dur="5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1" presetClass="entr" presetSubtype="0" fill="hold" grpId="1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-1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454553 -0.234074" pathEditMode="relative">
                                      <p:cBhvr>
                                        <p:cTn id="60" dur="1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0"/>
                            </p:stCondLst>
                            <p:childTnLst>
                              <p:par>
                                <p:cTn id="62" presetID="1" presetClass="exit" presetSubtype="0" fill="hold" grpId="2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-1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112547 0.025322" pathEditMode="relative">
                                      <p:cBhvr>
                                        <p:cTn id="66" dur="5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2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-1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588674 -0.404987" pathEditMode="relative">
                                      <p:cBhvr>
                                        <p:cTn id="72" dur="10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xit" presetSubtype="0" fill="hold" grpId="2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-1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147272 -0.024034" pathEditMode="relative">
                                      <p:cBhvr>
                                        <p:cTn id="78" dur="5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500"/>
                            </p:stCondLst>
                            <p:childTnLst>
                              <p:par>
                                <p:cTn id="80" presetID="1" presetClass="entr" presetSubtype="0" fill="hold" grpId="2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500"/>
                            </p:stCondLst>
                            <p:childTnLst>
                              <p:par>
                                <p:cTn id="83" presetID="-1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469440 -0.318774" pathEditMode="relative">
                                      <p:cBhvr>
                                        <p:cTn id="84" dur="10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500"/>
                            </p:stCondLst>
                            <p:childTnLst>
                              <p:par>
                                <p:cTn id="86" presetID="1" presetClass="exit" presetSubtype="0" fill="hold" grpId="2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2" grpId="2" animBg="1" advAuto="0"/>
      <p:bldP spid="382" grpId="4" animBg="1" advAuto="0"/>
      <p:bldP spid="385" grpId="6" animBg="1" advAuto="0"/>
      <p:bldP spid="385" grpId="8" animBg="1" advAuto="0"/>
      <p:bldP spid="387" grpId="10" animBg="1" advAuto="0"/>
      <p:bldP spid="387" grpId="12" animBg="1" advAuto="0"/>
      <p:bldP spid="389" grpId="14" animBg="1" advAuto="0"/>
      <p:bldP spid="389" grpId="16" animBg="1" advAuto="0"/>
      <p:bldP spid="391" grpId="18" animBg="1" advAuto="0"/>
      <p:bldP spid="391" grpId="20" animBg="1" advAuto="0"/>
      <p:bldP spid="393" grpId="22" animBg="1" advAuto="0"/>
      <p:bldP spid="393" grpId="24" animBg="1" advAuto="0"/>
      <p:bldP spid="395" grpId="26" animBg="1" advAuto="0"/>
      <p:bldP spid="395" grpId="28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blazar.jpg" descr="blazar.jpg"/>
          <p:cNvPicPr>
            <a:picLocks noChangeAspect="1"/>
          </p:cNvPicPr>
          <p:nvPr/>
        </p:nvPicPr>
        <p:blipFill>
          <a:blip r:embed="rId2">
            <a:alphaModFix amt="20000"/>
          </a:blip>
          <a:srcRect l="277" r="260"/>
          <a:stretch>
            <a:fillRect/>
          </a:stretch>
        </p:blipFill>
        <p:spPr>
          <a:xfrm>
            <a:off x="-21233" y="-199232"/>
            <a:ext cx="24934620" cy="14114642"/>
          </a:xfrm>
          <a:prstGeom prst="rect">
            <a:avLst/>
          </a:prstGeom>
          <a:ln w="12700">
            <a:miter lim="400000"/>
          </a:ln>
        </p:spPr>
      </p:pic>
      <p:sp>
        <p:nvSpPr>
          <p:cNvPr id="405" name="Rectangle"/>
          <p:cNvSpPr/>
          <p:nvPr/>
        </p:nvSpPr>
        <p:spPr>
          <a:xfrm>
            <a:off x="-70945" y="12731873"/>
            <a:ext cx="24525890" cy="1133601"/>
          </a:xfrm>
          <a:prstGeom prst="rect">
            <a:avLst/>
          </a:prstGeom>
          <a:solidFill>
            <a:srgbClr val="FFFFFF"/>
          </a:solidFill>
          <a:ln w="76200" cap="rnd">
            <a:solidFill>
              <a:srgbClr val="5E5E5E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411" name="Group"/>
          <p:cNvGrpSpPr/>
          <p:nvPr/>
        </p:nvGrpSpPr>
        <p:grpSpPr>
          <a:xfrm>
            <a:off x="105184" y="12778892"/>
            <a:ext cx="6597641" cy="889001"/>
            <a:chOff x="0" y="0"/>
            <a:chExt cx="6597640" cy="889000"/>
          </a:xfrm>
        </p:grpSpPr>
        <p:pic>
          <p:nvPicPr>
            <p:cNvPr id="406" name="logo_magic.jpg" descr="logo_magic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92612" y="19817"/>
              <a:ext cx="668876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7" name="logo_unibo.pdf" descr="logo_unibo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889001" cy="889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8" name="logo INAF-OAS.pdf" descr="logo INAF-OAS.pdf"/>
            <p:cNvPicPr>
              <a:picLocks noChangeAspect="1"/>
            </p:cNvPicPr>
            <p:nvPr/>
          </p:nvPicPr>
          <p:blipFill>
            <a:blip r:embed="rId5"/>
            <a:srcRect l="891" t="891" r="891" b="891"/>
            <a:stretch>
              <a:fillRect/>
            </a:stretch>
          </p:blipFill>
          <p:spPr>
            <a:xfrm>
              <a:off x="941162" y="19817"/>
              <a:ext cx="1699286" cy="8494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9" name="logo.png" descr="logo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3650" y="19817"/>
              <a:ext cx="2165883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0" name="fermi_logo.jpg" descr="fermi_logo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31695" y="19817"/>
              <a:ext cx="965946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12" name="Rectangle"/>
          <p:cNvSpPr/>
          <p:nvPr/>
        </p:nvSpPr>
        <p:spPr>
          <a:xfrm>
            <a:off x="-69850" y="-165100"/>
            <a:ext cx="24523700" cy="1624264"/>
          </a:xfrm>
          <a:prstGeom prst="rect">
            <a:avLst/>
          </a:prstGeom>
          <a:solidFill>
            <a:srgbClr val="FFFFFF"/>
          </a:solidFill>
          <a:ln w="76200" cap="rnd">
            <a:solidFill>
              <a:srgbClr val="5E5E5E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13" name="SED modelling"/>
          <p:cNvSpPr txBox="1"/>
          <p:nvPr/>
        </p:nvSpPr>
        <p:spPr>
          <a:xfrm>
            <a:off x="176485" y="166273"/>
            <a:ext cx="6387220" cy="1088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000" b="1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SED modelling</a:t>
            </a:r>
          </a:p>
        </p:txBody>
      </p:sp>
      <p:pic>
        <p:nvPicPr>
          <p:cNvPr id="414" name="3c264_data_2018.pdf" descr="3c264_data_2018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34949" y="1524000"/>
            <a:ext cx="8314102" cy="5458392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415" name="Group" descr="Group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535" y="5765800"/>
            <a:ext cx="8337845" cy="547398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416" name="Line"/>
          <p:cNvSpPr/>
          <p:nvPr/>
        </p:nvSpPr>
        <p:spPr>
          <a:xfrm>
            <a:off x="1081746" y="11748553"/>
            <a:ext cx="21676618" cy="1"/>
          </a:xfrm>
          <a:prstGeom prst="line">
            <a:avLst/>
          </a:prstGeom>
          <a:ln w="1016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17" name="TIME"/>
          <p:cNvSpPr txBox="1"/>
          <p:nvPr/>
        </p:nvSpPr>
        <p:spPr>
          <a:xfrm>
            <a:off x="11376446" y="11875973"/>
            <a:ext cx="1631108" cy="81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TIME</a:t>
            </a:r>
          </a:p>
        </p:txBody>
      </p:sp>
      <p:sp>
        <p:nvSpPr>
          <p:cNvPr id="418" name="sync"/>
          <p:cNvSpPr txBox="1"/>
          <p:nvPr/>
        </p:nvSpPr>
        <p:spPr>
          <a:xfrm>
            <a:off x="1813426" y="8672299"/>
            <a:ext cx="837978" cy="459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 b="1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sync</a:t>
            </a:r>
          </a:p>
        </p:txBody>
      </p:sp>
      <p:sp>
        <p:nvSpPr>
          <p:cNvPr id="419" name="SSC"/>
          <p:cNvSpPr txBox="1"/>
          <p:nvPr/>
        </p:nvSpPr>
        <p:spPr>
          <a:xfrm>
            <a:off x="4374155" y="9562999"/>
            <a:ext cx="767129" cy="459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 b="1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SSC</a:t>
            </a:r>
          </a:p>
        </p:txBody>
      </p:sp>
      <p:pic>
        <p:nvPicPr>
          <p:cNvPr id="420" name="3c264_data_2019.pdf" descr="3c264_data_2019.pd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59574" y="4445000"/>
            <a:ext cx="8318076" cy="546100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421" name="Rectangle"/>
          <p:cNvSpPr/>
          <p:nvPr/>
        </p:nvSpPr>
        <p:spPr>
          <a:xfrm>
            <a:off x="17378681" y="5042062"/>
            <a:ext cx="3084421" cy="635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424" name="INJECTION OF NEW ENERGETIC PARTICLES IN THE EJECTION FLOW"/>
          <p:cNvGrpSpPr/>
          <p:nvPr/>
        </p:nvGrpSpPr>
        <p:grpSpPr>
          <a:xfrm>
            <a:off x="8520372" y="7146828"/>
            <a:ext cx="7343256" cy="3316794"/>
            <a:chOff x="0" y="0"/>
            <a:chExt cx="7343254" cy="3316792"/>
          </a:xfrm>
        </p:grpSpPr>
        <p:sp>
          <p:nvSpPr>
            <p:cNvPr id="423" name="INJECTION OF NEW ENERGETIC PARTICLES IN THE EJECTION FLOW"/>
            <p:cNvSpPr/>
            <p:nvPr/>
          </p:nvSpPr>
          <p:spPr>
            <a:xfrm>
              <a:off x="152400" y="152399"/>
              <a:ext cx="7038455" cy="3011994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lnSpc>
                  <a:spcPct val="120000"/>
                </a:lnSpc>
                <a:spcBef>
                  <a:spcPts val="5700"/>
                </a:spcBef>
                <a:defRPr sz="3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INJECTION OF NEW ENERGETIC PARTICLES IN THE EJECTION FLOW</a:t>
              </a:r>
            </a:p>
          </p:txBody>
        </p:sp>
        <p:pic>
          <p:nvPicPr>
            <p:cNvPr id="422" name="INJECTION OF NEW ENERGETIC PARTICLES IN THE EJECTION FLOW INJECTION OF NEW ENERGETIC PARTICLES IN THE EJECTION FLOW" descr="INJECTION OF NEW ENERGETIC PARTICLES IN THE EJECTION FLOW INJECTION OF NEW ENERGETIC PARTICLES IN THE EJECTION FLOW"/>
            <p:cNvPicPr>
              <a:picLocks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0"/>
              <a:ext cx="7343255" cy="3316793"/>
            </a:xfrm>
            <a:prstGeom prst="rect">
              <a:avLst/>
            </a:prstGeom>
            <a:effectLst/>
          </p:spPr>
        </p:pic>
      </p:grpSp>
      <p:grpSp>
        <p:nvGrpSpPr>
          <p:cNvPr id="427" name="RADIATIVE COOLING OF INJECTED ELECTRONS"/>
          <p:cNvGrpSpPr/>
          <p:nvPr/>
        </p:nvGrpSpPr>
        <p:grpSpPr>
          <a:xfrm>
            <a:off x="16546985" y="1576689"/>
            <a:ext cx="7343256" cy="2668050"/>
            <a:chOff x="0" y="0"/>
            <a:chExt cx="7343254" cy="2668049"/>
          </a:xfrm>
        </p:grpSpPr>
        <p:sp>
          <p:nvSpPr>
            <p:cNvPr id="426" name="RADIATIVE COOLING OF INJECTED ELECTRONS"/>
            <p:cNvSpPr/>
            <p:nvPr/>
          </p:nvSpPr>
          <p:spPr>
            <a:xfrm>
              <a:off x="152400" y="152400"/>
              <a:ext cx="7038455" cy="2363250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lnSpc>
                  <a:spcPct val="120000"/>
                </a:lnSpc>
                <a:spcBef>
                  <a:spcPts val="5700"/>
                </a:spcBef>
                <a:defRPr sz="3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RADIATIVE COOLING OF INJECTED ELECTRONS</a:t>
              </a:r>
            </a:p>
          </p:txBody>
        </p:sp>
        <p:pic>
          <p:nvPicPr>
            <p:cNvPr id="425" name="RADIATIVE COOLING OF INJECTED ELECTRONS RADIATIVE COOLING OF INJECTED ELECTRONS" descr="RADIATIVE COOLING OF INJECTED ELECTRONS RADIATIVE COOLING OF INJECTED ELECTRONS"/>
            <p:cNvPicPr>
              <a:picLocks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0" y="0"/>
              <a:ext cx="7343255" cy="2668050"/>
            </a:xfrm>
            <a:prstGeom prst="rect">
              <a:avLst/>
            </a:prstGeom>
            <a:effectLst/>
          </p:spPr>
        </p:pic>
      </p:grpSp>
      <p:pic>
        <p:nvPicPr>
          <p:cNvPr id="428" name="Line Line" descr="Line Line"/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 rot="5400000">
            <a:off x="18335681" y="4973582"/>
            <a:ext cx="2020969" cy="401377"/>
          </a:xfrm>
          <a:prstGeom prst="rect">
            <a:avLst/>
          </a:prstGeom>
        </p:spPr>
      </p:pic>
      <p:pic>
        <p:nvPicPr>
          <p:cNvPr id="430" name="Line Line" descr="Line Line"/>
          <p:cNvPicPr>
            <a:picLocks/>
          </p:cNvPicPr>
          <p:nvPr/>
        </p:nvPicPr>
        <p:blipFill>
          <a:blip r:embed="rId14"/>
          <a:stretch>
            <a:fillRect/>
          </a:stretch>
        </p:blipFill>
        <p:spPr>
          <a:xfrm rot="5400000">
            <a:off x="20005505" y="4973582"/>
            <a:ext cx="2310161" cy="401377"/>
          </a:xfrm>
          <a:prstGeom prst="rect">
            <a:avLst/>
          </a:prstGeom>
        </p:spPr>
      </p:pic>
      <p:sp>
        <p:nvSpPr>
          <p:cNvPr id="432" name="Rectangle"/>
          <p:cNvSpPr/>
          <p:nvPr/>
        </p:nvSpPr>
        <p:spPr>
          <a:xfrm>
            <a:off x="9333962" y="2124696"/>
            <a:ext cx="3084420" cy="635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435" name="steady emission from the core"/>
          <p:cNvGrpSpPr/>
          <p:nvPr/>
        </p:nvGrpSpPr>
        <p:grpSpPr>
          <a:xfrm>
            <a:off x="235307" y="3698332"/>
            <a:ext cx="7343256" cy="2049736"/>
            <a:chOff x="0" y="0"/>
            <a:chExt cx="7343254" cy="2049734"/>
          </a:xfrm>
        </p:grpSpPr>
        <p:sp>
          <p:nvSpPr>
            <p:cNvPr id="434" name="steady emission from the core"/>
            <p:cNvSpPr/>
            <p:nvPr/>
          </p:nvSpPr>
          <p:spPr>
            <a:xfrm>
              <a:off x="152399" y="152399"/>
              <a:ext cx="7038456" cy="1744936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lnSpc>
                  <a:spcPct val="120000"/>
                </a:lnSpc>
                <a:spcBef>
                  <a:spcPts val="5700"/>
                </a:spcBef>
                <a:defRPr sz="3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steady emission from the core</a:t>
              </a:r>
            </a:p>
          </p:txBody>
        </p:sp>
        <p:pic>
          <p:nvPicPr>
            <p:cNvPr id="433" name="steady emission from the core steady emission from the core" descr="steady emission from the core steady emission from the core"/>
            <p:cNvPicPr>
              <a:picLocks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-1" y="-1"/>
              <a:ext cx="7343256" cy="2049736"/>
            </a:xfrm>
            <a:prstGeom prst="rect">
              <a:avLst/>
            </a:prstGeom>
            <a:effectLst/>
          </p:spPr>
        </p:pic>
      </p:grpSp>
      <p:sp>
        <p:nvSpPr>
          <p:cNvPr id="436" name="Rectangle"/>
          <p:cNvSpPr/>
          <p:nvPr/>
        </p:nvSpPr>
        <p:spPr>
          <a:xfrm>
            <a:off x="1462824" y="6272519"/>
            <a:ext cx="3084421" cy="635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37" name="10/15"/>
          <p:cNvSpPr txBox="1"/>
          <p:nvPr/>
        </p:nvSpPr>
        <p:spPr>
          <a:xfrm>
            <a:off x="23212987" y="12975209"/>
            <a:ext cx="1004169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2800" i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10/15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blazar.jpg" descr="blazar.jpg"/>
          <p:cNvPicPr>
            <a:picLocks noChangeAspect="1"/>
          </p:cNvPicPr>
          <p:nvPr/>
        </p:nvPicPr>
        <p:blipFill>
          <a:blip r:embed="rId2">
            <a:alphaModFix amt="20000"/>
          </a:blip>
          <a:srcRect l="277" r="260"/>
          <a:stretch>
            <a:fillRect/>
          </a:stretch>
        </p:blipFill>
        <p:spPr>
          <a:xfrm>
            <a:off x="-21233" y="-199232"/>
            <a:ext cx="24934620" cy="141146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44" name="Group"/>
          <p:cNvGrpSpPr/>
          <p:nvPr/>
        </p:nvGrpSpPr>
        <p:grpSpPr>
          <a:xfrm>
            <a:off x="18270596" y="1381394"/>
            <a:ext cx="5937167" cy="5800782"/>
            <a:chOff x="0" y="0"/>
            <a:chExt cx="5937165" cy="5800781"/>
          </a:xfrm>
        </p:grpSpPr>
        <p:sp>
          <p:nvSpPr>
            <p:cNvPr id="440" name="Circle"/>
            <p:cNvSpPr/>
            <p:nvPr/>
          </p:nvSpPr>
          <p:spPr>
            <a:xfrm>
              <a:off x="1399" y="1065508"/>
              <a:ext cx="4733872" cy="473387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41" name="Africa Globe"/>
            <p:cNvSpPr/>
            <p:nvPr/>
          </p:nvSpPr>
          <p:spPr>
            <a:xfrm>
              <a:off x="0" y="1064108"/>
              <a:ext cx="4736673" cy="47366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45" y="0"/>
                    <a:pt x="0" y="4845"/>
                    <a:pt x="0" y="10800"/>
                  </a:cubicBezTo>
                  <a:cubicBezTo>
                    <a:pt x="0" y="16755"/>
                    <a:pt x="4845" y="21600"/>
                    <a:pt x="10800" y="21600"/>
                  </a:cubicBezTo>
                  <a:cubicBezTo>
                    <a:pt x="16755" y="21600"/>
                    <a:pt x="21600" y="16755"/>
                    <a:pt x="21600" y="10800"/>
                  </a:cubicBezTo>
                  <a:cubicBezTo>
                    <a:pt x="21600" y="9408"/>
                    <a:pt x="21326" y="8082"/>
                    <a:pt x="20844" y="6859"/>
                  </a:cubicBezTo>
                  <a:cubicBezTo>
                    <a:pt x="19265" y="2850"/>
                    <a:pt x="15363" y="0"/>
                    <a:pt x="10800" y="0"/>
                  </a:cubicBezTo>
                  <a:close/>
                  <a:moveTo>
                    <a:pt x="10800" y="54"/>
                  </a:moveTo>
                  <a:cubicBezTo>
                    <a:pt x="11360" y="54"/>
                    <a:pt x="11907" y="110"/>
                    <a:pt x="12445" y="194"/>
                  </a:cubicBezTo>
                  <a:lnTo>
                    <a:pt x="12502" y="207"/>
                  </a:lnTo>
                  <a:lnTo>
                    <a:pt x="12552" y="214"/>
                  </a:lnTo>
                  <a:lnTo>
                    <a:pt x="12687" y="237"/>
                  </a:lnTo>
                  <a:lnTo>
                    <a:pt x="12773" y="251"/>
                  </a:lnTo>
                  <a:lnTo>
                    <a:pt x="12852" y="261"/>
                  </a:lnTo>
                  <a:lnTo>
                    <a:pt x="12849" y="256"/>
                  </a:lnTo>
                  <a:lnTo>
                    <a:pt x="12741" y="236"/>
                  </a:lnTo>
                  <a:cubicBezTo>
                    <a:pt x="12757" y="239"/>
                    <a:pt x="12774" y="239"/>
                    <a:pt x="12790" y="242"/>
                  </a:cubicBezTo>
                  <a:lnTo>
                    <a:pt x="12796" y="244"/>
                  </a:lnTo>
                  <a:lnTo>
                    <a:pt x="12849" y="256"/>
                  </a:lnTo>
                  <a:lnTo>
                    <a:pt x="13017" y="293"/>
                  </a:lnTo>
                  <a:lnTo>
                    <a:pt x="12993" y="281"/>
                  </a:lnTo>
                  <a:cubicBezTo>
                    <a:pt x="13089" y="301"/>
                    <a:pt x="13181" y="331"/>
                    <a:pt x="13276" y="353"/>
                  </a:cubicBezTo>
                  <a:lnTo>
                    <a:pt x="13278" y="353"/>
                  </a:lnTo>
                  <a:lnTo>
                    <a:pt x="13343" y="379"/>
                  </a:lnTo>
                  <a:lnTo>
                    <a:pt x="13293" y="369"/>
                  </a:lnTo>
                  <a:lnTo>
                    <a:pt x="13271" y="372"/>
                  </a:lnTo>
                  <a:lnTo>
                    <a:pt x="13313" y="385"/>
                  </a:lnTo>
                  <a:lnTo>
                    <a:pt x="13291" y="391"/>
                  </a:lnTo>
                  <a:lnTo>
                    <a:pt x="13322" y="407"/>
                  </a:lnTo>
                  <a:lnTo>
                    <a:pt x="13207" y="377"/>
                  </a:lnTo>
                  <a:lnTo>
                    <a:pt x="13150" y="369"/>
                  </a:lnTo>
                  <a:lnTo>
                    <a:pt x="13103" y="370"/>
                  </a:lnTo>
                  <a:lnTo>
                    <a:pt x="13101" y="396"/>
                  </a:lnTo>
                  <a:lnTo>
                    <a:pt x="13237" y="431"/>
                  </a:lnTo>
                  <a:lnTo>
                    <a:pt x="13322" y="429"/>
                  </a:lnTo>
                  <a:lnTo>
                    <a:pt x="13370" y="438"/>
                  </a:lnTo>
                  <a:lnTo>
                    <a:pt x="13399" y="448"/>
                  </a:lnTo>
                  <a:lnTo>
                    <a:pt x="13502" y="475"/>
                  </a:lnTo>
                  <a:lnTo>
                    <a:pt x="13471" y="481"/>
                  </a:lnTo>
                  <a:lnTo>
                    <a:pt x="13458" y="481"/>
                  </a:lnTo>
                  <a:lnTo>
                    <a:pt x="13446" y="480"/>
                  </a:lnTo>
                  <a:lnTo>
                    <a:pt x="13448" y="481"/>
                  </a:lnTo>
                  <a:lnTo>
                    <a:pt x="13402" y="480"/>
                  </a:lnTo>
                  <a:lnTo>
                    <a:pt x="13386" y="490"/>
                  </a:lnTo>
                  <a:lnTo>
                    <a:pt x="13550" y="549"/>
                  </a:lnTo>
                  <a:lnTo>
                    <a:pt x="13561" y="552"/>
                  </a:lnTo>
                  <a:lnTo>
                    <a:pt x="13646" y="534"/>
                  </a:lnTo>
                  <a:lnTo>
                    <a:pt x="13749" y="559"/>
                  </a:lnTo>
                  <a:lnTo>
                    <a:pt x="13880" y="613"/>
                  </a:lnTo>
                  <a:lnTo>
                    <a:pt x="13901" y="604"/>
                  </a:lnTo>
                  <a:lnTo>
                    <a:pt x="13965" y="621"/>
                  </a:lnTo>
                  <a:lnTo>
                    <a:pt x="13960" y="603"/>
                  </a:lnTo>
                  <a:lnTo>
                    <a:pt x="14042" y="619"/>
                  </a:lnTo>
                  <a:lnTo>
                    <a:pt x="14000" y="593"/>
                  </a:lnTo>
                  <a:lnTo>
                    <a:pt x="14195" y="655"/>
                  </a:lnTo>
                  <a:lnTo>
                    <a:pt x="14155" y="631"/>
                  </a:lnTo>
                  <a:lnTo>
                    <a:pt x="14040" y="584"/>
                  </a:lnTo>
                  <a:lnTo>
                    <a:pt x="13960" y="559"/>
                  </a:lnTo>
                  <a:lnTo>
                    <a:pt x="13855" y="524"/>
                  </a:lnTo>
                  <a:lnTo>
                    <a:pt x="13786" y="495"/>
                  </a:lnTo>
                  <a:lnTo>
                    <a:pt x="13806" y="495"/>
                  </a:lnTo>
                  <a:lnTo>
                    <a:pt x="13801" y="490"/>
                  </a:lnTo>
                  <a:cubicBezTo>
                    <a:pt x="13818" y="495"/>
                    <a:pt x="13836" y="498"/>
                    <a:pt x="13853" y="503"/>
                  </a:cubicBezTo>
                  <a:lnTo>
                    <a:pt x="13934" y="527"/>
                  </a:lnTo>
                  <a:lnTo>
                    <a:pt x="13936" y="524"/>
                  </a:lnTo>
                  <a:cubicBezTo>
                    <a:pt x="15954" y="1141"/>
                    <a:pt x="17719" y="2338"/>
                    <a:pt x="19041" y="3919"/>
                  </a:cubicBezTo>
                  <a:lnTo>
                    <a:pt x="18937" y="3819"/>
                  </a:lnTo>
                  <a:lnTo>
                    <a:pt x="18876" y="3769"/>
                  </a:lnTo>
                  <a:lnTo>
                    <a:pt x="18929" y="3843"/>
                  </a:lnTo>
                  <a:lnTo>
                    <a:pt x="19026" y="3939"/>
                  </a:lnTo>
                  <a:lnTo>
                    <a:pt x="19068" y="3996"/>
                  </a:lnTo>
                  <a:lnTo>
                    <a:pt x="19132" y="4063"/>
                  </a:lnTo>
                  <a:lnTo>
                    <a:pt x="19078" y="4023"/>
                  </a:lnTo>
                  <a:lnTo>
                    <a:pt x="19004" y="3956"/>
                  </a:lnTo>
                  <a:lnTo>
                    <a:pt x="18934" y="3914"/>
                  </a:lnTo>
                  <a:lnTo>
                    <a:pt x="18952" y="3952"/>
                  </a:lnTo>
                  <a:lnTo>
                    <a:pt x="18947" y="3968"/>
                  </a:lnTo>
                  <a:lnTo>
                    <a:pt x="18964" y="3993"/>
                  </a:lnTo>
                  <a:lnTo>
                    <a:pt x="19035" y="4070"/>
                  </a:lnTo>
                  <a:lnTo>
                    <a:pt x="19051" y="4097"/>
                  </a:lnTo>
                  <a:lnTo>
                    <a:pt x="19073" y="4114"/>
                  </a:lnTo>
                  <a:lnTo>
                    <a:pt x="19131" y="4180"/>
                  </a:lnTo>
                  <a:lnTo>
                    <a:pt x="19141" y="4203"/>
                  </a:lnTo>
                  <a:lnTo>
                    <a:pt x="19144" y="4217"/>
                  </a:lnTo>
                  <a:lnTo>
                    <a:pt x="19163" y="4244"/>
                  </a:lnTo>
                  <a:lnTo>
                    <a:pt x="19144" y="4232"/>
                  </a:lnTo>
                  <a:lnTo>
                    <a:pt x="19119" y="4205"/>
                  </a:lnTo>
                  <a:lnTo>
                    <a:pt x="19126" y="4232"/>
                  </a:lnTo>
                  <a:lnTo>
                    <a:pt x="19196" y="4360"/>
                  </a:lnTo>
                  <a:lnTo>
                    <a:pt x="19240" y="4385"/>
                  </a:lnTo>
                  <a:lnTo>
                    <a:pt x="19336" y="4543"/>
                  </a:lnTo>
                  <a:lnTo>
                    <a:pt x="19422" y="4658"/>
                  </a:lnTo>
                  <a:lnTo>
                    <a:pt x="19474" y="4742"/>
                  </a:lnTo>
                  <a:lnTo>
                    <a:pt x="19432" y="4728"/>
                  </a:lnTo>
                  <a:lnTo>
                    <a:pt x="19358" y="4664"/>
                  </a:lnTo>
                  <a:lnTo>
                    <a:pt x="19301" y="4634"/>
                  </a:lnTo>
                  <a:lnTo>
                    <a:pt x="19227" y="4550"/>
                  </a:lnTo>
                  <a:lnTo>
                    <a:pt x="19105" y="4377"/>
                  </a:lnTo>
                  <a:lnTo>
                    <a:pt x="19045" y="4279"/>
                  </a:lnTo>
                  <a:lnTo>
                    <a:pt x="18949" y="4106"/>
                  </a:lnTo>
                  <a:lnTo>
                    <a:pt x="18920" y="4042"/>
                  </a:lnTo>
                  <a:lnTo>
                    <a:pt x="18917" y="4018"/>
                  </a:lnTo>
                  <a:lnTo>
                    <a:pt x="18900" y="4001"/>
                  </a:lnTo>
                  <a:lnTo>
                    <a:pt x="18848" y="3939"/>
                  </a:lnTo>
                  <a:lnTo>
                    <a:pt x="18801" y="3900"/>
                  </a:lnTo>
                  <a:lnTo>
                    <a:pt x="18757" y="3877"/>
                  </a:lnTo>
                  <a:lnTo>
                    <a:pt x="18706" y="3835"/>
                  </a:lnTo>
                  <a:lnTo>
                    <a:pt x="18679" y="3809"/>
                  </a:lnTo>
                  <a:lnTo>
                    <a:pt x="18632" y="3777"/>
                  </a:lnTo>
                  <a:lnTo>
                    <a:pt x="18550" y="3676"/>
                  </a:lnTo>
                  <a:lnTo>
                    <a:pt x="18496" y="3629"/>
                  </a:lnTo>
                  <a:lnTo>
                    <a:pt x="18437" y="3582"/>
                  </a:lnTo>
                  <a:lnTo>
                    <a:pt x="18429" y="3590"/>
                  </a:lnTo>
                  <a:lnTo>
                    <a:pt x="18382" y="3543"/>
                  </a:lnTo>
                  <a:lnTo>
                    <a:pt x="18235" y="3442"/>
                  </a:lnTo>
                  <a:lnTo>
                    <a:pt x="18264" y="3510"/>
                  </a:lnTo>
                  <a:lnTo>
                    <a:pt x="18232" y="3508"/>
                  </a:lnTo>
                  <a:lnTo>
                    <a:pt x="18095" y="3427"/>
                  </a:lnTo>
                  <a:lnTo>
                    <a:pt x="17991" y="3348"/>
                  </a:lnTo>
                  <a:lnTo>
                    <a:pt x="17781" y="3193"/>
                  </a:lnTo>
                  <a:lnTo>
                    <a:pt x="17563" y="3040"/>
                  </a:lnTo>
                  <a:lnTo>
                    <a:pt x="17461" y="2951"/>
                  </a:lnTo>
                  <a:lnTo>
                    <a:pt x="17195" y="2769"/>
                  </a:lnTo>
                  <a:lnTo>
                    <a:pt x="16968" y="2572"/>
                  </a:lnTo>
                  <a:lnTo>
                    <a:pt x="16809" y="2429"/>
                  </a:lnTo>
                  <a:lnTo>
                    <a:pt x="16636" y="2313"/>
                  </a:lnTo>
                  <a:lnTo>
                    <a:pt x="16527" y="2217"/>
                  </a:lnTo>
                  <a:lnTo>
                    <a:pt x="16452" y="2094"/>
                  </a:lnTo>
                  <a:lnTo>
                    <a:pt x="16498" y="2087"/>
                  </a:lnTo>
                  <a:lnTo>
                    <a:pt x="16597" y="2141"/>
                  </a:lnTo>
                  <a:lnTo>
                    <a:pt x="16612" y="2118"/>
                  </a:lnTo>
                  <a:lnTo>
                    <a:pt x="16547" y="2049"/>
                  </a:lnTo>
                  <a:lnTo>
                    <a:pt x="16596" y="2035"/>
                  </a:lnTo>
                  <a:lnTo>
                    <a:pt x="16096" y="1786"/>
                  </a:lnTo>
                  <a:lnTo>
                    <a:pt x="15670" y="1592"/>
                  </a:lnTo>
                  <a:lnTo>
                    <a:pt x="15466" y="1564"/>
                  </a:lnTo>
                  <a:lnTo>
                    <a:pt x="15323" y="1581"/>
                  </a:lnTo>
                  <a:lnTo>
                    <a:pt x="15188" y="1533"/>
                  </a:lnTo>
                  <a:lnTo>
                    <a:pt x="15118" y="1547"/>
                  </a:lnTo>
                  <a:lnTo>
                    <a:pt x="15214" y="1618"/>
                  </a:lnTo>
                  <a:lnTo>
                    <a:pt x="15106" y="1608"/>
                  </a:lnTo>
                  <a:lnTo>
                    <a:pt x="14932" y="1582"/>
                  </a:lnTo>
                  <a:lnTo>
                    <a:pt x="14911" y="1523"/>
                  </a:lnTo>
                  <a:lnTo>
                    <a:pt x="14552" y="1369"/>
                  </a:lnTo>
                  <a:lnTo>
                    <a:pt x="14348" y="1338"/>
                  </a:lnTo>
                  <a:lnTo>
                    <a:pt x="14433" y="1449"/>
                  </a:lnTo>
                  <a:lnTo>
                    <a:pt x="14140" y="1350"/>
                  </a:lnTo>
                  <a:lnTo>
                    <a:pt x="14012" y="1278"/>
                  </a:lnTo>
                  <a:lnTo>
                    <a:pt x="13921" y="1269"/>
                  </a:lnTo>
                  <a:lnTo>
                    <a:pt x="14123" y="1395"/>
                  </a:lnTo>
                  <a:lnTo>
                    <a:pt x="14335" y="1468"/>
                  </a:lnTo>
                  <a:lnTo>
                    <a:pt x="14567" y="1565"/>
                  </a:lnTo>
                  <a:lnTo>
                    <a:pt x="14833" y="1688"/>
                  </a:lnTo>
                  <a:lnTo>
                    <a:pt x="14968" y="1710"/>
                  </a:lnTo>
                  <a:lnTo>
                    <a:pt x="15025" y="1757"/>
                  </a:lnTo>
                  <a:lnTo>
                    <a:pt x="15153" y="1820"/>
                  </a:lnTo>
                  <a:lnTo>
                    <a:pt x="15347" y="1964"/>
                  </a:lnTo>
                  <a:lnTo>
                    <a:pt x="15555" y="2208"/>
                  </a:lnTo>
                  <a:lnTo>
                    <a:pt x="15680" y="2377"/>
                  </a:lnTo>
                  <a:lnTo>
                    <a:pt x="15722" y="2458"/>
                  </a:lnTo>
                  <a:lnTo>
                    <a:pt x="15506" y="2348"/>
                  </a:lnTo>
                  <a:lnTo>
                    <a:pt x="15375" y="2232"/>
                  </a:lnTo>
                  <a:lnTo>
                    <a:pt x="15229" y="2203"/>
                  </a:lnTo>
                  <a:lnTo>
                    <a:pt x="15082" y="2077"/>
                  </a:lnTo>
                  <a:lnTo>
                    <a:pt x="14887" y="2022"/>
                  </a:lnTo>
                  <a:lnTo>
                    <a:pt x="14877" y="1975"/>
                  </a:lnTo>
                  <a:lnTo>
                    <a:pt x="14757" y="1887"/>
                  </a:lnTo>
                  <a:lnTo>
                    <a:pt x="14680" y="1882"/>
                  </a:lnTo>
                  <a:lnTo>
                    <a:pt x="14522" y="1732"/>
                  </a:lnTo>
                  <a:lnTo>
                    <a:pt x="14586" y="1710"/>
                  </a:lnTo>
                  <a:lnTo>
                    <a:pt x="14547" y="1670"/>
                  </a:lnTo>
                  <a:lnTo>
                    <a:pt x="14357" y="1576"/>
                  </a:lnTo>
                  <a:lnTo>
                    <a:pt x="14264" y="1513"/>
                  </a:lnTo>
                  <a:lnTo>
                    <a:pt x="14180" y="1525"/>
                  </a:lnTo>
                  <a:lnTo>
                    <a:pt x="14066" y="1485"/>
                  </a:lnTo>
                  <a:lnTo>
                    <a:pt x="14067" y="1520"/>
                  </a:lnTo>
                  <a:lnTo>
                    <a:pt x="13795" y="1446"/>
                  </a:lnTo>
                  <a:lnTo>
                    <a:pt x="13744" y="1512"/>
                  </a:lnTo>
                  <a:lnTo>
                    <a:pt x="13675" y="1470"/>
                  </a:lnTo>
                  <a:lnTo>
                    <a:pt x="13508" y="1412"/>
                  </a:lnTo>
                  <a:lnTo>
                    <a:pt x="13330" y="1348"/>
                  </a:lnTo>
                  <a:lnTo>
                    <a:pt x="13251" y="1338"/>
                  </a:lnTo>
                  <a:lnTo>
                    <a:pt x="12975" y="1273"/>
                  </a:lnTo>
                  <a:lnTo>
                    <a:pt x="12842" y="1291"/>
                  </a:lnTo>
                  <a:lnTo>
                    <a:pt x="12805" y="1268"/>
                  </a:lnTo>
                  <a:lnTo>
                    <a:pt x="12786" y="1232"/>
                  </a:lnTo>
                  <a:lnTo>
                    <a:pt x="12803" y="1209"/>
                  </a:lnTo>
                  <a:lnTo>
                    <a:pt x="12791" y="1140"/>
                  </a:lnTo>
                  <a:lnTo>
                    <a:pt x="12820" y="1098"/>
                  </a:lnTo>
                  <a:lnTo>
                    <a:pt x="12729" y="1103"/>
                  </a:lnTo>
                  <a:lnTo>
                    <a:pt x="12604" y="1067"/>
                  </a:lnTo>
                  <a:lnTo>
                    <a:pt x="12470" y="921"/>
                  </a:lnTo>
                  <a:lnTo>
                    <a:pt x="12438" y="911"/>
                  </a:lnTo>
                  <a:lnTo>
                    <a:pt x="12401" y="870"/>
                  </a:lnTo>
                  <a:lnTo>
                    <a:pt x="12421" y="869"/>
                  </a:lnTo>
                  <a:lnTo>
                    <a:pt x="12376" y="820"/>
                  </a:lnTo>
                  <a:lnTo>
                    <a:pt x="12199" y="800"/>
                  </a:lnTo>
                  <a:lnTo>
                    <a:pt x="12285" y="843"/>
                  </a:lnTo>
                  <a:lnTo>
                    <a:pt x="12290" y="887"/>
                  </a:lnTo>
                  <a:lnTo>
                    <a:pt x="12384" y="931"/>
                  </a:lnTo>
                  <a:lnTo>
                    <a:pt x="12386" y="981"/>
                  </a:lnTo>
                  <a:lnTo>
                    <a:pt x="12298" y="956"/>
                  </a:lnTo>
                  <a:lnTo>
                    <a:pt x="12229" y="951"/>
                  </a:lnTo>
                  <a:lnTo>
                    <a:pt x="12111" y="1027"/>
                  </a:lnTo>
                  <a:lnTo>
                    <a:pt x="12199" y="1084"/>
                  </a:lnTo>
                  <a:lnTo>
                    <a:pt x="12147" y="1104"/>
                  </a:lnTo>
                  <a:lnTo>
                    <a:pt x="11931" y="1054"/>
                  </a:lnTo>
                  <a:lnTo>
                    <a:pt x="11894" y="1082"/>
                  </a:lnTo>
                  <a:lnTo>
                    <a:pt x="11961" y="1119"/>
                  </a:lnTo>
                  <a:lnTo>
                    <a:pt x="11972" y="1158"/>
                  </a:lnTo>
                  <a:lnTo>
                    <a:pt x="11898" y="1138"/>
                  </a:lnTo>
                  <a:lnTo>
                    <a:pt x="11785" y="1113"/>
                  </a:lnTo>
                  <a:lnTo>
                    <a:pt x="11722" y="995"/>
                  </a:lnTo>
                  <a:lnTo>
                    <a:pt x="11576" y="939"/>
                  </a:lnTo>
                  <a:lnTo>
                    <a:pt x="11626" y="929"/>
                  </a:lnTo>
                  <a:lnTo>
                    <a:pt x="11985" y="986"/>
                  </a:lnTo>
                  <a:lnTo>
                    <a:pt x="12091" y="966"/>
                  </a:lnTo>
                  <a:lnTo>
                    <a:pt x="12143" y="927"/>
                  </a:lnTo>
                  <a:lnTo>
                    <a:pt x="12103" y="879"/>
                  </a:lnTo>
                  <a:lnTo>
                    <a:pt x="12025" y="845"/>
                  </a:lnTo>
                  <a:lnTo>
                    <a:pt x="11721" y="766"/>
                  </a:lnTo>
                  <a:lnTo>
                    <a:pt x="11532" y="751"/>
                  </a:lnTo>
                  <a:lnTo>
                    <a:pt x="11408" y="710"/>
                  </a:lnTo>
                  <a:lnTo>
                    <a:pt x="11350" y="734"/>
                  </a:lnTo>
                  <a:lnTo>
                    <a:pt x="11265" y="694"/>
                  </a:lnTo>
                  <a:lnTo>
                    <a:pt x="11340" y="677"/>
                  </a:lnTo>
                  <a:lnTo>
                    <a:pt x="11132" y="631"/>
                  </a:lnTo>
                  <a:lnTo>
                    <a:pt x="11026" y="643"/>
                  </a:lnTo>
                  <a:lnTo>
                    <a:pt x="10913" y="640"/>
                  </a:lnTo>
                  <a:lnTo>
                    <a:pt x="10820" y="692"/>
                  </a:lnTo>
                  <a:lnTo>
                    <a:pt x="10716" y="688"/>
                  </a:lnTo>
                  <a:lnTo>
                    <a:pt x="10571" y="717"/>
                  </a:lnTo>
                  <a:lnTo>
                    <a:pt x="10367" y="801"/>
                  </a:lnTo>
                  <a:lnTo>
                    <a:pt x="10233" y="853"/>
                  </a:lnTo>
                  <a:lnTo>
                    <a:pt x="10002" y="997"/>
                  </a:lnTo>
                  <a:lnTo>
                    <a:pt x="9814" y="1106"/>
                  </a:lnTo>
                  <a:lnTo>
                    <a:pt x="9613" y="1192"/>
                  </a:lnTo>
                  <a:lnTo>
                    <a:pt x="9357" y="1264"/>
                  </a:lnTo>
                  <a:lnTo>
                    <a:pt x="9250" y="1320"/>
                  </a:lnTo>
                  <a:lnTo>
                    <a:pt x="9160" y="1532"/>
                  </a:lnTo>
                  <a:lnTo>
                    <a:pt x="9140" y="1636"/>
                  </a:lnTo>
                  <a:lnTo>
                    <a:pt x="9248" y="1687"/>
                  </a:lnTo>
                  <a:lnTo>
                    <a:pt x="9386" y="1663"/>
                  </a:lnTo>
                  <a:lnTo>
                    <a:pt x="9617" y="1550"/>
                  </a:lnTo>
                  <a:lnTo>
                    <a:pt x="9659" y="1609"/>
                  </a:lnTo>
                  <a:lnTo>
                    <a:pt x="9687" y="1751"/>
                  </a:lnTo>
                  <a:lnTo>
                    <a:pt x="9740" y="1867"/>
                  </a:lnTo>
                  <a:lnTo>
                    <a:pt x="9746" y="1966"/>
                  </a:lnTo>
                  <a:lnTo>
                    <a:pt x="9869" y="1961"/>
                  </a:lnTo>
                  <a:lnTo>
                    <a:pt x="9948" y="1877"/>
                  </a:lnTo>
                  <a:lnTo>
                    <a:pt x="10071" y="1887"/>
                  </a:lnTo>
                  <a:lnTo>
                    <a:pt x="10149" y="1791"/>
                  </a:lnTo>
                  <a:lnTo>
                    <a:pt x="10216" y="1623"/>
                  </a:lnTo>
                  <a:lnTo>
                    <a:pt x="10320" y="1599"/>
                  </a:lnTo>
                  <a:lnTo>
                    <a:pt x="10423" y="1493"/>
                  </a:lnTo>
                  <a:lnTo>
                    <a:pt x="10340" y="1441"/>
                  </a:lnTo>
                  <a:lnTo>
                    <a:pt x="10288" y="1377"/>
                  </a:lnTo>
                  <a:lnTo>
                    <a:pt x="10374" y="1252"/>
                  </a:lnTo>
                  <a:lnTo>
                    <a:pt x="10549" y="1178"/>
                  </a:lnTo>
                  <a:lnTo>
                    <a:pt x="10686" y="1113"/>
                  </a:lnTo>
                  <a:lnTo>
                    <a:pt x="10675" y="1064"/>
                  </a:lnTo>
                  <a:lnTo>
                    <a:pt x="10755" y="1008"/>
                  </a:lnTo>
                  <a:lnTo>
                    <a:pt x="10888" y="986"/>
                  </a:lnTo>
                  <a:lnTo>
                    <a:pt x="10997" y="1023"/>
                  </a:lnTo>
                  <a:lnTo>
                    <a:pt x="11009" y="1057"/>
                  </a:lnTo>
                  <a:lnTo>
                    <a:pt x="10957" y="1074"/>
                  </a:lnTo>
                  <a:lnTo>
                    <a:pt x="10771" y="1161"/>
                  </a:lnTo>
                  <a:lnTo>
                    <a:pt x="10694" y="1214"/>
                  </a:lnTo>
                  <a:lnTo>
                    <a:pt x="10650" y="1264"/>
                  </a:lnTo>
                  <a:lnTo>
                    <a:pt x="10689" y="1343"/>
                  </a:lnTo>
                  <a:lnTo>
                    <a:pt x="10664" y="1432"/>
                  </a:lnTo>
                  <a:lnTo>
                    <a:pt x="10753" y="1463"/>
                  </a:lnTo>
                  <a:lnTo>
                    <a:pt x="10807" y="1515"/>
                  </a:lnTo>
                  <a:lnTo>
                    <a:pt x="10960" y="1495"/>
                  </a:lnTo>
                  <a:lnTo>
                    <a:pt x="11122" y="1461"/>
                  </a:lnTo>
                  <a:lnTo>
                    <a:pt x="11288" y="1453"/>
                  </a:lnTo>
                  <a:lnTo>
                    <a:pt x="11394" y="1498"/>
                  </a:lnTo>
                  <a:lnTo>
                    <a:pt x="11295" y="1550"/>
                  </a:lnTo>
                  <a:lnTo>
                    <a:pt x="11197" y="1552"/>
                  </a:lnTo>
                  <a:lnTo>
                    <a:pt x="11091" y="1537"/>
                  </a:lnTo>
                  <a:lnTo>
                    <a:pt x="10972" y="1550"/>
                  </a:lnTo>
                  <a:lnTo>
                    <a:pt x="10850" y="1577"/>
                  </a:lnTo>
                  <a:lnTo>
                    <a:pt x="10861" y="1633"/>
                  </a:lnTo>
                  <a:lnTo>
                    <a:pt x="10923" y="1668"/>
                  </a:lnTo>
                  <a:lnTo>
                    <a:pt x="10960" y="1656"/>
                  </a:lnTo>
                  <a:lnTo>
                    <a:pt x="10950" y="1715"/>
                  </a:lnTo>
                  <a:lnTo>
                    <a:pt x="10933" y="1793"/>
                  </a:lnTo>
                  <a:lnTo>
                    <a:pt x="10850" y="1794"/>
                  </a:lnTo>
                  <a:lnTo>
                    <a:pt x="10771" y="1719"/>
                  </a:lnTo>
                  <a:lnTo>
                    <a:pt x="10674" y="1752"/>
                  </a:lnTo>
                  <a:lnTo>
                    <a:pt x="10622" y="1818"/>
                  </a:lnTo>
                  <a:lnTo>
                    <a:pt x="10613" y="1895"/>
                  </a:lnTo>
                  <a:lnTo>
                    <a:pt x="10632" y="1985"/>
                  </a:lnTo>
                  <a:lnTo>
                    <a:pt x="10482" y="2020"/>
                  </a:lnTo>
                  <a:lnTo>
                    <a:pt x="10453" y="2067"/>
                  </a:lnTo>
                  <a:lnTo>
                    <a:pt x="10347" y="2067"/>
                  </a:lnTo>
                  <a:lnTo>
                    <a:pt x="10342" y="2040"/>
                  </a:lnTo>
                  <a:lnTo>
                    <a:pt x="10236" y="2022"/>
                  </a:lnTo>
                  <a:lnTo>
                    <a:pt x="10095" y="2059"/>
                  </a:lnTo>
                  <a:lnTo>
                    <a:pt x="9915" y="2109"/>
                  </a:lnTo>
                  <a:lnTo>
                    <a:pt x="9832" y="2141"/>
                  </a:lnTo>
                  <a:lnTo>
                    <a:pt x="9788" y="2106"/>
                  </a:lnTo>
                  <a:lnTo>
                    <a:pt x="9677" y="2064"/>
                  </a:lnTo>
                  <a:lnTo>
                    <a:pt x="9608" y="2092"/>
                  </a:lnTo>
                  <a:lnTo>
                    <a:pt x="9492" y="2114"/>
                  </a:lnTo>
                  <a:lnTo>
                    <a:pt x="9506" y="2076"/>
                  </a:lnTo>
                  <a:lnTo>
                    <a:pt x="9405" y="2049"/>
                  </a:lnTo>
                  <a:lnTo>
                    <a:pt x="9416" y="2006"/>
                  </a:lnTo>
                  <a:lnTo>
                    <a:pt x="9405" y="1954"/>
                  </a:lnTo>
                  <a:lnTo>
                    <a:pt x="9504" y="1879"/>
                  </a:lnTo>
                  <a:lnTo>
                    <a:pt x="9531" y="1890"/>
                  </a:lnTo>
                  <a:lnTo>
                    <a:pt x="9570" y="1852"/>
                  </a:lnTo>
                  <a:lnTo>
                    <a:pt x="9519" y="1835"/>
                  </a:lnTo>
                  <a:lnTo>
                    <a:pt x="9516" y="1806"/>
                  </a:lnTo>
                  <a:lnTo>
                    <a:pt x="9558" y="1773"/>
                  </a:lnTo>
                  <a:lnTo>
                    <a:pt x="9578" y="1720"/>
                  </a:lnTo>
                  <a:lnTo>
                    <a:pt x="9489" y="1749"/>
                  </a:lnTo>
                  <a:lnTo>
                    <a:pt x="9443" y="1778"/>
                  </a:lnTo>
                  <a:lnTo>
                    <a:pt x="9354" y="1784"/>
                  </a:lnTo>
                  <a:lnTo>
                    <a:pt x="9314" y="1815"/>
                  </a:lnTo>
                  <a:lnTo>
                    <a:pt x="9287" y="1843"/>
                  </a:lnTo>
                  <a:lnTo>
                    <a:pt x="9248" y="1949"/>
                  </a:lnTo>
                  <a:lnTo>
                    <a:pt x="9268" y="2010"/>
                  </a:lnTo>
                  <a:lnTo>
                    <a:pt x="9251" y="2070"/>
                  </a:lnTo>
                  <a:lnTo>
                    <a:pt x="9261" y="2113"/>
                  </a:lnTo>
                  <a:lnTo>
                    <a:pt x="9171" y="2166"/>
                  </a:lnTo>
                  <a:lnTo>
                    <a:pt x="9159" y="2143"/>
                  </a:lnTo>
                  <a:lnTo>
                    <a:pt x="9066" y="2148"/>
                  </a:lnTo>
                  <a:lnTo>
                    <a:pt x="9038" y="2171"/>
                  </a:lnTo>
                  <a:lnTo>
                    <a:pt x="8948" y="2170"/>
                  </a:lnTo>
                  <a:lnTo>
                    <a:pt x="8783" y="2215"/>
                  </a:lnTo>
                  <a:lnTo>
                    <a:pt x="8617" y="2385"/>
                  </a:lnTo>
                  <a:lnTo>
                    <a:pt x="8546" y="2417"/>
                  </a:lnTo>
                  <a:lnTo>
                    <a:pt x="8448" y="2441"/>
                  </a:lnTo>
                  <a:lnTo>
                    <a:pt x="8341" y="2464"/>
                  </a:lnTo>
                  <a:lnTo>
                    <a:pt x="8263" y="2562"/>
                  </a:lnTo>
                  <a:lnTo>
                    <a:pt x="7959" y="2656"/>
                  </a:lnTo>
                  <a:lnTo>
                    <a:pt x="7879" y="2604"/>
                  </a:lnTo>
                  <a:lnTo>
                    <a:pt x="7848" y="2744"/>
                  </a:lnTo>
                  <a:lnTo>
                    <a:pt x="7674" y="2712"/>
                  </a:lnTo>
                  <a:lnTo>
                    <a:pt x="7518" y="2739"/>
                  </a:lnTo>
                  <a:lnTo>
                    <a:pt x="7481" y="2830"/>
                  </a:lnTo>
                  <a:lnTo>
                    <a:pt x="7630" y="2878"/>
                  </a:lnTo>
                  <a:lnTo>
                    <a:pt x="7684" y="2942"/>
                  </a:lnTo>
                  <a:lnTo>
                    <a:pt x="7747" y="3079"/>
                  </a:lnTo>
                  <a:lnTo>
                    <a:pt x="7614" y="3343"/>
                  </a:lnTo>
                  <a:lnTo>
                    <a:pt x="7518" y="3424"/>
                  </a:lnTo>
                  <a:lnTo>
                    <a:pt x="7321" y="3419"/>
                  </a:lnTo>
                  <a:lnTo>
                    <a:pt x="7216" y="3427"/>
                  </a:lnTo>
                  <a:lnTo>
                    <a:pt x="7098" y="3404"/>
                  </a:lnTo>
                  <a:lnTo>
                    <a:pt x="6937" y="3404"/>
                  </a:lnTo>
                  <a:lnTo>
                    <a:pt x="6806" y="3380"/>
                  </a:lnTo>
                  <a:lnTo>
                    <a:pt x="6592" y="3478"/>
                  </a:lnTo>
                  <a:lnTo>
                    <a:pt x="6610" y="3538"/>
                  </a:lnTo>
                  <a:lnTo>
                    <a:pt x="6556" y="3638"/>
                  </a:lnTo>
                  <a:lnTo>
                    <a:pt x="6540" y="3685"/>
                  </a:lnTo>
                  <a:lnTo>
                    <a:pt x="6540" y="3735"/>
                  </a:lnTo>
                  <a:lnTo>
                    <a:pt x="6514" y="3794"/>
                  </a:lnTo>
                  <a:lnTo>
                    <a:pt x="6450" y="3880"/>
                  </a:lnTo>
                  <a:lnTo>
                    <a:pt x="6417" y="3939"/>
                  </a:lnTo>
                  <a:lnTo>
                    <a:pt x="6344" y="3991"/>
                  </a:lnTo>
                  <a:lnTo>
                    <a:pt x="6292" y="4087"/>
                  </a:lnTo>
                  <a:lnTo>
                    <a:pt x="6299" y="4143"/>
                  </a:lnTo>
                  <a:lnTo>
                    <a:pt x="6349" y="4156"/>
                  </a:lnTo>
                  <a:lnTo>
                    <a:pt x="6324" y="4247"/>
                  </a:lnTo>
                  <a:lnTo>
                    <a:pt x="6257" y="4363"/>
                  </a:lnTo>
                  <a:lnTo>
                    <a:pt x="6329" y="4346"/>
                  </a:lnTo>
                  <a:lnTo>
                    <a:pt x="6390" y="4368"/>
                  </a:lnTo>
                  <a:lnTo>
                    <a:pt x="6457" y="4329"/>
                  </a:lnTo>
                  <a:lnTo>
                    <a:pt x="6570" y="4353"/>
                  </a:lnTo>
                  <a:lnTo>
                    <a:pt x="6575" y="4439"/>
                  </a:lnTo>
                  <a:lnTo>
                    <a:pt x="6607" y="4489"/>
                  </a:lnTo>
                  <a:lnTo>
                    <a:pt x="6668" y="4503"/>
                  </a:lnTo>
                  <a:lnTo>
                    <a:pt x="6738" y="4446"/>
                  </a:lnTo>
                  <a:lnTo>
                    <a:pt x="6841" y="4392"/>
                  </a:lnTo>
                  <a:lnTo>
                    <a:pt x="6967" y="4395"/>
                  </a:lnTo>
                  <a:lnTo>
                    <a:pt x="7141" y="4393"/>
                  </a:lnTo>
                  <a:lnTo>
                    <a:pt x="7275" y="4277"/>
                  </a:lnTo>
                  <a:lnTo>
                    <a:pt x="7386" y="4249"/>
                  </a:lnTo>
                  <a:lnTo>
                    <a:pt x="7445" y="4151"/>
                  </a:lnTo>
                  <a:lnTo>
                    <a:pt x="7545" y="4087"/>
                  </a:lnTo>
                  <a:lnTo>
                    <a:pt x="7519" y="4003"/>
                  </a:lnTo>
                  <a:lnTo>
                    <a:pt x="7608" y="3885"/>
                  </a:lnTo>
                  <a:lnTo>
                    <a:pt x="7716" y="3806"/>
                  </a:lnTo>
                  <a:lnTo>
                    <a:pt x="7743" y="3759"/>
                  </a:lnTo>
                  <a:lnTo>
                    <a:pt x="7922" y="3728"/>
                  </a:lnTo>
                  <a:lnTo>
                    <a:pt x="8076" y="3636"/>
                  </a:lnTo>
                  <a:lnTo>
                    <a:pt x="8093" y="3555"/>
                  </a:lnTo>
                  <a:lnTo>
                    <a:pt x="8135" y="3471"/>
                  </a:lnTo>
                  <a:lnTo>
                    <a:pt x="8337" y="3427"/>
                  </a:lnTo>
                  <a:lnTo>
                    <a:pt x="8585" y="3464"/>
                  </a:lnTo>
                  <a:lnTo>
                    <a:pt x="8725" y="3387"/>
                  </a:lnTo>
                  <a:lnTo>
                    <a:pt x="8782" y="3377"/>
                  </a:lnTo>
                  <a:lnTo>
                    <a:pt x="8873" y="3314"/>
                  </a:lnTo>
                  <a:lnTo>
                    <a:pt x="8937" y="3296"/>
                  </a:lnTo>
                  <a:lnTo>
                    <a:pt x="9034" y="3341"/>
                  </a:lnTo>
                  <a:lnTo>
                    <a:pt x="9097" y="3356"/>
                  </a:lnTo>
                  <a:lnTo>
                    <a:pt x="9110" y="3491"/>
                  </a:lnTo>
                  <a:lnTo>
                    <a:pt x="9186" y="3570"/>
                  </a:lnTo>
                  <a:lnTo>
                    <a:pt x="9295" y="3661"/>
                  </a:lnTo>
                  <a:lnTo>
                    <a:pt x="9394" y="3725"/>
                  </a:lnTo>
                  <a:lnTo>
                    <a:pt x="9495" y="3734"/>
                  </a:lnTo>
                  <a:lnTo>
                    <a:pt x="9549" y="3791"/>
                  </a:lnTo>
                  <a:lnTo>
                    <a:pt x="9637" y="3818"/>
                  </a:lnTo>
                  <a:lnTo>
                    <a:pt x="9671" y="3878"/>
                  </a:lnTo>
                  <a:lnTo>
                    <a:pt x="9728" y="3897"/>
                  </a:lnTo>
                  <a:lnTo>
                    <a:pt x="9763" y="3969"/>
                  </a:lnTo>
                  <a:lnTo>
                    <a:pt x="9812" y="4053"/>
                  </a:lnTo>
                  <a:lnTo>
                    <a:pt x="9777" y="4084"/>
                  </a:lnTo>
                  <a:lnTo>
                    <a:pt x="9740" y="4163"/>
                  </a:lnTo>
                  <a:lnTo>
                    <a:pt x="9734" y="4208"/>
                  </a:lnTo>
                  <a:lnTo>
                    <a:pt x="9797" y="4196"/>
                  </a:lnTo>
                  <a:lnTo>
                    <a:pt x="9886" y="4070"/>
                  </a:lnTo>
                  <a:lnTo>
                    <a:pt x="9948" y="4062"/>
                  </a:lnTo>
                  <a:lnTo>
                    <a:pt x="9972" y="3986"/>
                  </a:lnTo>
                  <a:lnTo>
                    <a:pt x="9873" y="3932"/>
                  </a:lnTo>
                  <a:lnTo>
                    <a:pt x="9942" y="3840"/>
                  </a:lnTo>
                  <a:lnTo>
                    <a:pt x="10063" y="3863"/>
                  </a:lnTo>
                  <a:lnTo>
                    <a:pt x="10138" y="3930"/>
                  </a:lnTo>
                  <a:lnTo>
                    <a:pt x="10169" y="3880"/>
                  </a:lnTo>
                  <a:lnTo>
                    <a:pt x="10155" y="3853"/>
                  </a:lnTo>
                  <a:lnTo>
                    <a:pt x="10039" y="3779"/>
                  </a:lnTo>
                  <a:lnTo>
                    <a:pt x="9938" y="3735"/>
                  </a:lnTo>
                  <a:lnTo>
                    <a:pt x="9819" y="3685"/>
                  </a:lnTo>
                  <a:lnTo>
                    <a:pt x="9861" y="3656"/>
                  </a:lnTo>
                  <a:lnTo>
                    <a:pt x="9830" y="3626"/>
                  </a:lnTo>
                  <a:lnTo>
                    <a:pt x="9721" y="3626"/>
                  </a:lnTo>
                  <a:lnTo>
                    <a:pt x="9583" y="3515"/>
                  </a:lnTo>
                  <a:lnTo>
                    <a:pt x="9531" y="3402"/>
                  </a:lnTo>
                  <a:lnTo>
                    <a:pt x="9418" y="3333"/>
                  </a:lnTo>
                  <a:lnTo>
                    <a:pt x="9386" y="3266"/>
                  </a:lnTo>
                  <a:lnTo>
                    <a:pt x="9410" y="3227"/>
                  </a:lnTo>
                  <a:lnTo>
                    <a:pt x="9415" y="3161"/>
                  </a:lnTo>
                  <a:lnTo>
                    <a:pt x="9529" y="3114"/>
                  </a:lnTo>
                  <a:lnTo>
                    <a:pt x="9628" y="3134"/>
                  </a:lnTo>
                  <a:lnTo>
                    <a:pt x="9598" y="3146"/>
                  </a:lnTo>
                  <a:lnTo>
                    <a:pt x="9593" y="3148"/>
                  </a:lnTo>
                  <a:lnTo>
                    <a:pt x="9581" y="3193"/>
                  </a:lnTo>
                  <a:lnTo>
                    <a:pt x="9613" y="3239"/>
                  </a:lnTo>
                  <a:lnTo>
                    <a:pt x="9664" y="3181"/>
                  </a:lnTo>
                  <a:lnTo>
                    <a:pt x="9745" y="3202"/>
                  </a:lnTo>
                  <a:lnTo>
                    <a:pt x="9741" y="3247"/>
                  </a:lnTo>
                  <a:lnTo>
                    <a:pt x="9793" y="3303"/>
                  </a:lnTo>
                  <a:lnTo>
                    <a:pt x="9765" y="3313"/>
                  </a:lnTo>
                  <a:lnTo>
                    <a:pt x="9866" y="3412"/>
                  </a:lnTo>
                  <a:lnTo>
                    <a:pt x="9987" y="3452"/>
                  </a:lnTo>
                  <a:lnTo>
                    <a:pt x="10061" y="3503"/>
                  </a:lnTo>
                  <a:lnTo>
                    <a:pt x="10187" y="3553"/>
                  </a:lnTo>
                  <a:lnTo>
                    <a:pt x="10245" y="3580"/>
                  </a:lnTo>
                  <a:lnTo>
                    <a:pt x="10282" y="3626"/>
                  </a:lnTo>
                  <a:lnTo>
                    <a:pt x="10310" y="3638"/>
                  </a:lnTo>
                  <a:lnTo>
                    <a:pt x="10332" y="3659"/>
                  </a:lnTo>
                  <a:lnTo>
                    <a:pt x="10310" y="3703"/>
                  </a:lnTo>
                  <a:lnTo>
                    <a:pt x="10293" y="3799"/>
                  </a:lnTo>
                  <a:lnTo>
                    <a:pt x="10302" y="3868"/>
                  </a:lnTo>
                  <a:lnTo>
                    <a:pt x="10379" y="3915"/>
                  </a:lnTo>
                  <a:lnTo>
                    <a:pt x="10381" y="3947"/>
                  </a:lnTo>
                  <a:lnTo>
                    <a:pt x="10404" y="3957"/>
                  </a:lnTo>
                  <a:lnTo>
                    <a:pt x="10413" y="4000"/>
                  </a:lnTo>
                  <a:lnTo>
                    <a:pt x="10485" y="4082"/>
                  </a:lnTo>
                  <a:lnTo>
                    <a:pt x="10541" y="4149"/>
                  </a:lnTo>
                  <a:lnTo>
                    <a:pt x="10564" y="4247"/>
                  </a:lnTo>
                  <a:lnTo>
                    <a:pt x="10618" y="4366"/>
                  </a:lnTo>
                  <a:lnTo>
                    <a:pt x="10741" y="4432"/>
                  </a:lnTo>
                  <a:lnTo>
                    <a:pt x="10842" y="4430"/>
                  </a:lnTo>
                  <a:lnTo>
                    <a:pt x="10785" y="4297"/>
                  </a:lnTo>
                  <a:lnTo>
                    <a:pt x="10879" y="4282"/>
                  </a:lnTo>
                  <a:lnTo>
                    <a:pt x="10835" y="4207"/>
                  </a:lnTo>
                  <a:lnTo>
                    <a:pt x="10973" y="4247"/>
                  </a:lnTo>
                  <a:lnTo>
                    <a:pt x="10970" y="4163"/>
                  </a:lnTo>
                  <a:lnTo>
                    <a:pt x="10896" y="4121"/>
                  </a:lnTo>
                  <a:lnTo>
                    <a:pt x="10815" y="4052"/>
                  </a:lnTo>
                  <a:lnTo>
                    <a:pt x="10869" y="4021"/>
                  </a:lnTo>
                  <a:lnTo>
                    <a:pt x="10797" y="3952"/>
                  </a:lnTo>
                  <a:lnTo>
                    <a:pt x="10765" y="3867"/>
                  </a:lnTo>
                  <a:lnTo>
                    <a:pt x="10792" y="3836"/>
                  </a:lnTo>
                  <a:lnTo>
                    <a:pt x="10867" y="3910"/>
                  </a:lnTo>
                  <a:lnTo>
                    <a:pt x="10948" y="3910"/>
                  </a:lnTo>
                  <a:lnTo>
                    <a:pt x="11021" y="3887"/>
                  </a:lnTo>
                  <a:lnTo>
                    <a:pt x="10920" y="3806"/>
                  </a:lnTo>
                  <a:lnTo>
                    <a:pt x="11091" y="3769"/>
                  </a:lnTo>
                  <a:lnTo>
                    <a:pt x="11167" y="3782"/>
                  </a:lnTo>
                  <a:lnTo>
                    <a:pt x="11253" y="3787"/>
                  </a:lnTo>
                  <a:lnTo>
                    <a:pt x="11253" y="3816"/>
                  </a:lnTo>
                  <a:lnTo>
                    <a:pt x="11302" y="3882"/>
                  </a:lnTo>
                  <a:lnTo>
                    <a:pt x="11416" y="3806"/>
                  </a:lnTo>
                  <a:lnTo>
                    <a:pt x="11473" y="3762"/>
                  </a:lnTo>
                  <a:lnTo>
                    <a:pt x="11642" y="3754"/>
                  </a:lnTo>
                  <a:lnTo>
                    <a:pt x="11664" y="3718"/>
                  </a:lnTo>
                  <a:lnTo>
                    <a:pt x="11537" y="3675"/>
                  </a:lnTo>
                  <a:lnTo>
                    <a:pt x="11517" y="3621"/>
                  </a:lnTo>
                  <a:lnTo>
                    <a:pt x="11465" y="3542"/>
                  </a:lnTo>
                  <a:lnTo>
                    <a:pt x="11509" y="3442"/>
                  </a:lnTo>
                  <a:lnTo>
                    <a:pt x="11574" y="3387"/>
                  </a:lnTo>
                  <a:lnTo>
                    <a:pt x="11595" y="3224"/>
                  </a:lnTo>
                  <a:lnTo>
                    <a:pt x="11637" y="3237"/>
                  </a:lnTo>
                  <a:lnTo>
                    <a:pt x="11697" y="3208"/>
                  </a:lnTo>
                  <a:lnTo>
                    <a:pt x="11690" y="3173"/>
                  </a:lnTo>
                  <a:lnTo>
                    <a:pt x="11780" y="3077"/>
                  </a:lnTo>
                  <a:lnTo>
                    <a:pt x="11818" y="3005"/>
                  </a:lnTo>
                  <a:lnTo>
                    <a:pt x="11935" y="2990"/>
                  </a:lnTo>
                  <a:lnTo>
                    <a:pt x="11951" y="3038"/>
                  </a:lnTo>
                  <a:lnTo>
                    <a:pt x="12157" y="3070"/>
                  </a:lnTo>
                  <a:lnTo>
                    <a:pt x="12199" y="3101"/>
                  </a:lnTo>
                  <a:lnTo>
                    <a:pt x="12083" y="3144"/>
                  </a:lnTo>
                  <a:lnTo>
                    <a:pt x="12064" y="3170"/>
                  </a:lnTo>
                  <a:lnTo>
                    <a:pt x="12214" y="3208"/>
                  </a:lnTo>
                  <a:lnTo>
                    <a:pt x="12195" y="3271"/>
                  </a:lnTo>
                  <a:lnTo>
                    <a:pt x="12275" y="3298"/>
                  </a:lnTo>
                  <a:lnTo>
                    <a:pt x="12438" y="3220"/>
                  </a:lnTo>
                  <a:lnTo>
                    <a:pt x="12574" y="3198"/>
                  </a:lnTo>
                  <a:lnTo>
                    <a:pt x="12589" y="3151"/>
                  </a:lnTo>
                  <a:lnTo>
                    <a:pt x="12460" y="3158"/>
                  </a:lnTo>
                  <a:lnTo>
                    <a:pt x="12389" y="3126"/>
                  </a:lnTo>
                  <a:lnTo>
                    <a:pt x="12364" y="3045"/>
                  </a:lnTo>
                  <a:lnTo>
                    <a:pt x="12463" y="2998"/>
                  </a:lnTo>
                  <a:lnTo>
                    <a:pt x="12579" y="2991"/>
                  </a:lnTo>
                  <a:lnTo>
                    <a:pt x="12652" y="2949"/>
                  </a:lnTo>
                  <a:lnTo>
                    <a:pt x="12748" y="2939"/>
                  </a:lnTo>
                  <a:lnTo>
                    <a:pt x="12852" y="2919"/>
                  </a:lnTo>
                  <a:lnTo>
                    <a:pt x="12864" y="2946"/>
                  </a:lnTo>
                  <a:lnTo>
                    <a:pt x="12695" y="2998"/>
                  </a:lnTo>
                  <a:lnTo>
                    <a:pt x="12780" y="3050"/>
                  </a:lnTo>
                  <a:lnTo>
                    <a:pt x="12702" y="3160"/>
                  </a:lnTo>
                  <a:lnTo>
                    <a:pt x="12615" y="3180"/>
                  </a:lnTo>
                  <a:lnTo>
                    <a:pt x="12746" y="3259"/>
                  </a:lnTo>
                  <a:lnTo>
                    <a:pt x="12906" y="3309"/>
                  </a:lnTo>
                  <a:lnTo>
                    <a:pt x="13103" y="3424"/>
                  </a:lnTo>
                  <a:lnTo>
                    <a:pt x="13163" y="3466"/>
                  </a:lnTo>
                  <a:lnTo>
                    <a:pt x="13241" y="3481"/>
                  </a:lnTo>
                  <a:lnTo>
                    <a:pt x="13330" y="3532"/>
                  </a:lnTo>
                  <a:lnTo>
                    <a:pt x="13391" y="3626"/>
                  </a:lnTo>
                  <a:lnTo>
                    <a:pt x="13389" y="3686"/>
                  </a:lnTo>
                  <a:lnTo>
                    <a:pt x="13249" y="3760"/>
                  </a:lnTo>
                  <a:lnTo>
                    <a:pt x="13130" y="3747"/>
                  </a:lnTo>
                  <a:lnTo>
                    <a:pt x="12975" y="3769"/>
                  </a:lnTo>
                  <a:lnTo>
                    <a:pt x="12766" y="3715"/>
                  </a:lnTo>
                  <a:lnTo>
                    <a:pt x="12507" y="3616"/>
                  </a:lnTo>
                  <a:lnTo>
                    <a:pt x="12281" y="3619"/>
                  </a:lnTo>
                  <a:lnTo>
                    <a:pt x="12126" y="3658"/>
                  </a:lnTo>
                  <a:lnTo>
                    <a:pt x="11970" y="3749"/>
                  </a:lnTo>
                  <a:lnTo>
                    <a:pt x="11701" y="3730"/>
                  </a:lnTo>
                  <a:lnTo>
                    <a:pt x="11650" y="3838"/>
                  </a:lnTo>
                  <a:lnTo>
                    <a:pt x="11431" y="3845"/>
                  </a:lnTo>
                  <a:lnTo>
                    <a:pt x="11278" y="3981"/>
                  </a:lnTo>
                  <a:lnTo>
                    <a:pt x="11374" y="4052"/>
                  </a:lnTo>
                  <a:lnTo>
                    <a:pt x="11308" y="4164"/>
                  </a:lnTo>
                  <a:lnTo>
                    <a:pt x="11421" y="4247"/>
                  </a:lnTo>
                  <a:lnTo>
                    <a:pt x="11519" y="4395"/>
                  </a:lnTo>
                  <a:lnTo>
                    <a:pt x="11682" y="4393"/>
                  </a:lnTo>
                  <a:lnTo>
                    <a:pt x="11834" y="4474"/>
                  </a:lnTo>
                  <a:lnTo>
                    <a:pt x="11936" y="4456"/>
                  </a:lnTo>
                  <a:lnTo>
                    <a:pt x="11965" y="4393"/>
                  </a:lnTo>
                  <a:lnTo>
                    <a:pt x="12128" y="4398"/>
                  </a:lnTo>
                  <a:lnTo>
                    <a:pt x="12258" y="4479"/>
                  </a:lnTo>
                  <a:lnTo>
                    <a:pt x="12483" y="4462"/>
                  </a:lnTo>
                  <a:lnTo>
                    <a:pt x="12573" y="4375"/>
                  </a:lnTo>
                  <a:lnTo>
                    <a:pt x="12700" y="4410"/>
                  </a:lnTo>
                  <a:lnTo>
                    <a:pt x="12788" y="4397"/>
                  </a:lnTo>
                  <a:lnTo>
                    <a:pt x="12743" y="4454"/>
                  </a:lnTo>
                  <a:lnTo>
                    <a:pt x="12808" y="4523"/>
                  </a:lnTo>
                  <a:lnTo>
                    <a:pt x="12781" y="4585"/>
                  </a:lnTo>
                  <a:lnTo>
                    <a:pt x="12815" y="4703"/>
                  </a:lnTo>
                  <a:lnTo>
                    <a:pt x="12812" y="4708"/>
                  </a:lnTo>
                  <a:lnTo>
                    <a:pt x="12753" y="4818"/>
                  </a:lnTo>
                  <a:lnTo>
                    <a:pt x="12716" y="4944"/>
                  </a:lnTo>
                  <a:lnTo>
                    <a:pt x="12712" y="4946"/>
                  </a:lnTo>
                  <a:lnTo>
                    <a:pt x="12695" y="4986"/>
                  </a:lnTo>
                  <a:lnTo>
                    <a:pt x="12680" y="5105"/>
                  </a:lnTo>
                  <a:lnTo>
                    <a:pt x="12648" y="5179"/>
                  </a:lnTo>
                  <a:lnTo>
                    <a:pt x="12660" y="5188"/>
                  </a:lnTo>
                  <a:lnTo>
                    <a:pt x="12620" y="5242"/>
                  </a:lnTo>
                  <a:lnTo>
                    <a:pt x="12547" y="5282"/>
                  </a:lnTo>
                  <a:lnTo>
                    <a:pt x="12423" y="5272"/>
                  </a:lnTo>
                  <a:lnTo>
                    <a:pt x="12291" y="5235"/>
                  </a:lnTo>
                  <a:lnTo>
                    <a:pt x="12259" y="5287"/>
                  </a:lnTo>
                  <a:lnTo>
                    <a:pt x="12209" y="5208"/>
                  </a:lnTo>
                  <a:lnTo>
                    <a:pt x="12093" y="5188"/>
                  </a:lnTo>
                  <a:lnTo>
                    <a:pt x="11955" y="5201"/>
                  </a:lnTo>
                  <a:lnTo>
                    <a:pt x="11892" y="5247"/>
                  </a:lnTo>
                  <a:lnTo>
                    <a:pt x="11771" y="5297"/>
                  </a:lnTo>
                  <a:lnTo>
                    <a:pt x="11696" y="5272"/>
                  </a:lnTo>
                  <a:lnTo>
                    <a:pt x="11534" y="5225"/>
                  </a:lnTo>
                  <a:lnTo>
                    <a:pt x="11377" y="5183"/>
                  </a:lnTo>
                  <a:lnTo>
                    <a:pt x="11165" y="5185"/>
                  </a:lnTo>
                  <a:lnTo>
                    <a:pt x="11125" y="5132"/>
                  </a:lnTo>
                  <a:lnTo>
                    <a:pt x="10967" y="5114"/>
                  </a:lnTo>
                  <a:lnTo>
                    <a:pt x="10914" y="5087"/>
                  </a:lnTo>
                  <a:lnTo>
                    <a:pt x="10856" y="5087"/>
                  </a:lnTo>
                  <a:lnTo>
                    <a:pt x="10802" y="5016"/>
                  </a:lnTo>
                  <a:lnTo>
                    <a:pt x="10588" y="4983"/>
                  </a:lnTo>
                  <a:lnTo>
                    <a:pt x="10478" y="5004"/>
                  </a:lnTo>
                  <a:lnTo>
                    <a:pt x="10362" y="5078"/>
                  </a:lnTo>
                  <a:lnTo>
                    <a:pt x="10308" y="5156"/>
                  </a:lnTo>
                  <a:lnTo>
                    <a:pt x="10342" y="5279"/>
                  </a:lnTo>
                  <a:lnTo>
                    <a:pt x="10263" y="5353"/>
                  </a:lnTo>
                  <a:lnTo>
                    <a:pt x="10182" y="5395"/>
                  </a:lnTo>
                  <a:lnTo>
                    <a:pt x="10014" y="5314"/>
                  </a:lnTo>
                  <a:lnTo>
                    <a:pt x="9792" y="5247"/>
                  </a:lnTo>
                  <a:lnTo>
                    <a:pt x="9650" y="5217"/>
                  </a:lnTo>
                  <a:lnTo>
                    <a:pt x="9588" y="5075"/>
                  </a:lnTo>
                  <a:lnTo>
                    <a:pt x="9386" y="5004"/>
                  </a:lnTo>
                  <a:lnTo>
                    <a:pt x="9258" y="4977"/>
                  </a:lnTo>
                  <a:lnTo>
                    <a:pt x="9191" y="4991"/>
                  </a:lnTo>
                  <a:lnTo>
                    <a:pt x="9016" y="4937"/>
                  </a:lnTo>
                  <a:lnTo>
                    <a:pt x="8960" y="4912"/>
                  </a:lnTo>
                  <a:lnTo>
                    <a:pt x="8932" y="4838"/>
                  </a:lnTo>
                  <a:lnTo>
                    <a:pt x="8852" y="4836"/>
                  </a:lnTo>
                  <a:lnTo>
                    <a:pt x="8837" y="4750"/>
                  </a:lnTo>
                  <a:lnTo>
                    <a:pt x="8948" y="4673"/>
                  </a:lnTo>
                  <a:lnTo>
                    <a:pt x="8987" y="4542"/>
                  </a:lnTo>
                  <a:lnTo>
                    <a:pt x="8942" y="4503"/>
                  </a:lnTo>
                  <a:lnTo>
                    <a:pt x="8953" y="4434"/>
                  </a:lnTo>
                  <a:lnTo>
                    <a:pt x="9039" y="4360"/>
                  </a:lnTo>
                  <a:lnTo>
                    <a:pt x="9033" y="4331"/>
                  </a:lnTo>
                  <a:lnTo>
                    <a:pt x="8900" y="4387"/>
                  </a:lnTo>
                  <a:lnTo>
                    <a:pt x="8916" y="4311"/>
                  </a:lnTo>
                  <a:lnTo>
                    <a:pt x="8817" y="4292"/>
                  </a:lnTo>
                  <a:lnTo>
                    <a:pt x="8647" y="4353"/>
                  </a:lnTo>
                  <a:lnTo>
                    <a:pt x="8546" y="4361"/>
                  </a:lnTo>
                  <a:lnTo>
                    <a:pt x="8494" y="4326"/>
                  </a:lnTo>
                  <a:lnTo>
                    <a:pt x="8341" y="4328"/>
                  </a:lnTo>
                  <a:lnTo>
                    <a:pt x="8191" y="4387"/>
                  </a:lnTo>
                  <a:lnTo>
                    <a:pt x="8124" y="4365"/>
                  </a:lnTo>
                  <a:lnTo>
                    <a:pt x="7886" y="4377"/>
                  </a:lnTo>
                  <a:lnTo>
                    <a:pt x="7639" y="4403"/>
                  </a:lnTo>
                  <a:lnTo>
                    <a:pt x="7491" y="4449"/>
                  </a:lnTo>
                  <a:lnTo>
                    <a:pt x="7385" y="4513"/>
                  </a:lnTo>
                  <a:lnTo>
                    <a:pt x="7226" y="4538"/>
                  </a:lnTo>
                  <a:lnTo>
                    <a:pt x="7066" y="4622"/>
                  </a:lnTo>
                  <a:lnTo>
                    <a:pt x="7008" y="4621"/>
                  </a:lnTo>
                  <a:lnTo>
                    <a:pt x="6875" y="4587"/>
                  </a:lnTo>
                  <a:lnTo>
                    <a:pt x="6742" y="4597"/>
                  </a:lnTo>
                  <a:lnTo>
                    <a:pt x="6681" y="4533"/>
                  </a:lnTo>
                  <a:lnTo>
                    <a:pt x="6583" y="4531"/>
                  </a:lnTo>
                  <a:lnTo>
                    <a:pt x="6508" y="4626"/>
                  </a:lnTo>
                  <a:lnTo>
                    <a:pt x="6365" y="4786"/>
                  </a:lnTo>
                  <a:lnTo>
                    <a:pt x="6242" y="4850"/>
                  </a:lnTo>
                  <a:lnTo>
                    <a:pt x="6083" y="4920"/>
                  </a:lnTo>
                  <a:lnTo>
                    <a:pt x="5961" y="5026"/>
                  </a:lnTo>
                  <a:lnTo>
                    <a:pt x="5913" y="5110"/>
                  </a:lnTo>
                  <a:lnTo>
                    <a:pt x="5817" y="5249"/>
                  </a:lnTo>
                  <a:lnTo>
                    <a:pt x="5787" y="5449"/>
                  </a:lnTo>
                  <a:lnTo>
                    <a:pt x="5631" y="5585"/>
                  </a:lnTo>
                  <a:lnTo>
                    <a:pt x="5548" y="5629"/>
                  </a:lnTo>
                  <a:lnTo>
                    <a:pt x="5407" y="5740"/>
                  </a:lnTo>
                  <a:lnTo>
                    <a:pt x="5274" y="5759"/>
                  </a:lnTo>
                  <a:lnTo>
                    <a:pt x="5185" y="5824"/>
                  </a:lnTo>
                  <a:lnTo>
                    <a:pt x="5047" y="5994"/>
                  </a:lnTo>
                  <a:lnTo>
                    <a:pt x="4939" y="6056"/>
                  </a:lnTo>
                  <a:lnTo>
                    <a:pt x="4860" y="6161"/>
                  </a:lnTo>
                  <a:lnTo>
                    <a:pt x="4829" y="6250"/>
                  </a:lnTo>
                  <a:lnTo>
                    <a:pt x="4767" y="6349"/>
                  </a:lnTo>
                  <a:lnTo>
                    <a:pt x="4713" y="6376"/>
                  </a:lnTo>
                  <a:lnTo>
                    <a:pt x="4609" y="6486"/>
                  </a:lnTo>
                  <a:lnTo>
                    <a:pt x="4530" y="6607"/>
                  </a:lnTo>
                  <a:lnTo>
                    <a:pt x="4523" y="6664"/>
                  </a:lnTo>
                  <a:lnTo>
                    <a:pt x="4454" y="6755"/>
                  </a:lnTo>
                  <a:lnTo>
                    <a:pt x="4392" y="6802"/>
                  </a:lnTo>
                  <a:lnTo>
                    <a:pt x="4365" y="6883"/>
                  </a:lnTo>
                  <a:lnTo>
                    <a:pt x="4340" y="6957"/>
                  </a:lnTo>
                  <a:lnTo>
                    <a:pt x="4393" y="7033"/>
                  </a:lnTo>
                  <a:lnTo>
                    <a:pt x="4409" y="7115"/>
                  </a:lnTo>
                  <a:lnTo>
                    <a:pt x="4375" y="7203"/>
                  </a:lnTo>
                  <a:lnTo>
                    <a:pt x="4372" y="7290"/>
                  </a:lnTo>
                  <a:lnTo>
                    <a:pt x="4350" y="7465"/>
                  </a:lnTo>
                  <a:lnTo>
                    <a:pt x="4299" y="7634"/>
                  </a:lnTo>
                  <a:lnTo>
                    <a:pt x="4244" y="7723"/>
                  </a:lnTo>
                  <a:lnTo>
                    <a:pt x="4237" y="7819"/>
                  </a:lnTo>
                  <a:lnTo>
                    <a:pt x="4186" y="7911"/>
                  </a:lnTo>
                  <a:lnTo>
                    <a:pt x="4097" y="8038"/>
                  </a:lnTo>
                  <a:lnTo>
                    <a:pt x="4031" y="8071"/>
                  </a:lnTo>
                  <a:lnTo>
                    <a:pt x="4089" y="8137"/>
                  </a:lnTo>
                  <a:lnTo>
                    <a:pt x="4124" y="8278"/>
                  </a:lnTo>
                  <a:lnTo>
                    <a:pt x="4094" y="8358"/>
                  </a:lnTo>
                  <a:lnTo>
                    <a:pt x="4097" y="8499"/>
                  </a:lnTo>
                  <a:lnTo>
                    <a:pt x="4101" y="8538"/>
                  </a:lnTo>
                  <a:lnTo>
                    <a:pt x="4139" y="8576"/>
                  </a:lnTo>
                  <a:lnTo>
                    <a:pt x="4134" y="8603"/>
                  </a:lnTo>
                  <a:lnTo>
                    <a:pt x="4159" y="8655"/>
                  </a:lnTo>
                  <a:lnTo>
                    <a:pt x="4218" y="8667"/>
                  </a:lnTo>
                  <a:lnTo>
                    <a:pt x="4287" y="8745"/>
                  </a:lnTo>
                  <a:lnTo>
                    <a:pt x="4326" y="8775"/>
                  </a:lnTo>
                  <a:lnTo>
                    <a:pt x="4343" y="8815"/>
                  </a:lnTo>
                  <a:lnTo>
                    <a:pt x="4350" y="8896"/>
                  </a:lnTo>
                  <a:lnTo>
                    <a:pt x="4382" y="8933"/>
                  </a:lnTo>
                  <a:lnTo>
                    <a:pt x="4417" y="8957"/>
                  </a:lnTo>
                  <a:lnTo>
                    <a:pt x="4467" y="9029"/>
                  </a:lnTo>
                  <a:lnTo>
                    <a:pt x="4523" y="9137"/>
                  </a:lnTo>
                  <a:lnTo>
                    <a:pt x="4530" y="9275"/>
                  </a:lnTo>
                  <a:lnTo>
                    <a:pt x="4550" y="9342"/>
                  </a:lnTo>
                  <a:lnTo>
                    <a:pt x="4621" y="9442"/>
                  </a:lnTo>
                  <a:lnTo>
                    <a:pt x="4725" y="9516"/>
                  </a:lnTo>
                  <a:lnTo>
                    <a:pt x="4767" y="9529"/>
                  </a:lnTo>
                  <a:lnTo>
                    <a:pt x="4863" y="9649"/>
                  </a:lnTo>
                  <a:lnTo>
                    <a:pt x="4991" y="9751"/>
                  </a:lnTo>
                  <a:lnTo>
                    <a:pt x="5127" y="9893"/>
                  </a:lnTo>
                  <a:lnTo>
                    <a:pt x="5287" y="9982"/>
                  </a:lnTo>
                  <a:lnTo>
                    <a:pt x="5331" y="9980"/>
                  </a:lnTo>
                  <a:lnTo>
                    <a:pt x="5361" y="9985"/>
                  </a:lnTo>
                  <a:lnTo>
                    <a:pt x="5525" y="9916"/>
                  </a:lnTo>
                  <a:lnTo>
                    <a:pt x="5641" y="9862"/>
                  </a:lnTo>
                  <a:lnTo>
                    <a:pt x="5838" y="9830"/>
                  </a:lnTo>
                  <a:lnTo>
                    <a:pt x="5944" y="9829"/>
                  </a:lnTo>
                  <a:lnTo>
                    <a:pt x="6060" y="9864"/>
                  </a:lnTo>
                  <a:lnTo>
                    <a:pt x="6136" y="9862"/>
                  </a:lnTo>
                  <a:lnTo>
                    <a:pt x="6285" y="9915"/>
                  </a:lnTo>
                  <a:lnTo>
                    <a:pt x="6440" y="9861"/>
                  </a:lnTo>
                  <a:lnTo>
                    <a:pt x="6538" y="9797"/>
                  </a:lnTo>
                  <a:lnTo>
                    <a:pt x="6812" y="9689"/>
                  </a:lnTo>
                  <a:lnTo>
                    <a:pt x="6955" y="9649"/>
                  </a:lnTo>
                  <a:lnTo>
                    <a:pt x="7100" y="9627"/>
                  </a:lnTo>
                  <a:lnTo>
                    <a:pt x="7255" y="9627"/>
                  </a:lnTo>
                  <a:lnTo>
                    <a:pt x="7388" y="9625"/>
                  </a:lnTo>
                  <a:lnTo>
                    <a:pt x="7509" y="9748"/>
                  </a:lnTo>
                  <a:lnTo>
                    <a:pt x="7565" y="9883"/>
                  </a:lnTo>
                  <a:lnTo>
                    <a:pt x="7657" y="9999"/>
                  </a:lnTo>
                  <a:lnTo>
                    <a:pt x="7802" y="10002"/>
                  </a:lnTo>
                  <a:lnTo>
                    <a:pt x="7871" y="9962"/>
                  </a:lnTo>
                  <a:lnTo>
                    <a:pt x="7940" y="9970"/>
                  </a:lnTo>
                  <a:lnTo>
                    <a:pt x="8129" y="9904"/>
                  </a:lnTo>
                  <a:lnTo>
                    <a:pt x="8127" y="9955"/>
                  </a:lnTo>
                  <a:lnTo>
                    <a:pt x="8172" y="9982"/>
                  </a:lnTo>
                  <a:lnTo>
                    <a:pt x="8208" y="10066"/>
                  </a:lnTo>
                  <a:lnTo>
                    <a:pt x="8290" y="10096"/>
                  </a:lnTo>
                  <a:lnTo>
                    <a:pt x="8359" y="10221"/>
                  </a:lnTo>
                  <a:lnTo>
                    <a:pt x="8332" y="10367"/>
                  </a:lnTo>
                  <a:lnTo>
                    <a:pt x="8267" y="10578"/>
                  </a:lnTo>
                  <a:lnTo>
                    <a:pt x="8302" y="10606"/>
                  </a:lnTo>
                  <a:lnTo>
                    <a:pt x="8265" y="10744"/>
                  </a:lnTo>
                  <a:lnTo>
                    <a:pt x="8220" y="10881"/>
                  </a:lnTo>
                  <a:lnTo>
                    <a:pt x="8181" y="10940"/>
                  </a:lnTo>
                  <a:lnTo>
                    <a:pt x="8174" y="11002"/>
                  </a:lnTo>
                  <a:lnTo>
                    <a:pt x="8287" y="11196"/>
                  </a:lnTo>
                  <a:lnTo>
                    <a:pt x="8410" y="11349"/>
                  </a:lnTo>
                  <a:lnTo>
                    <a:pt x="8600" y="11537"/>
                  </a:lnTo>
                  <a:lnTo>
                    <a:pt x="8755" y="11734"/>
                  </a:lnTo>
                  <a:lnTo>
                    <a:pt x="8805" y="11874"/>
                  </a:lnTo>
                  <a:lnTo>
                    <a:pt x="8832" y="11931"/>
                  </a:lnTo>
                  <a:lnTo>
                    <a:pt x="8815" y="11968"/>
                  </a:lnTo>
                  <a:lnTo>
                    <a:pt x="8910" y="12086"/>
                  </a:lnTo>
                  <a:lnTo>
                    <a:pt x="8950" y="12209"/>
                  </a:lnTo>
                  <a:lnTo>
                    <a:pt x="9011" y="12387"/>
                  </a:lnTo>
                  <a:lnTo>
                    <a:pt x="8957" y="12461"/>
                  </a:lnTo>
                  <a:lnTo>
                    <a:pt x="8948" y="12500"/>
                  </a:lnTo>
                  <a:lnTo>
                    <a:pt x="8996" y="12610"/>
                  </a:lnTo>
                  <a:lnTo>
                    <a:pt x="9048" y="12722"/>
                  </a:lnTo>
                  <a:lnTo>
                    <a:pt x="9105" y="12788"/>
                  </a:lnTo>
                  <a:lnTo>
                    <a:pt x="9117" y="12891"/>
                  </a:lnTo>
                  <a:lnTo>
                    <a:pt x="9103" y="13027"/>
                  </a:lnTo>
                  <a:lnTo>
                    <a:pt x="9048" y="13108"/>
                  </a:lnTo>
                  <a:lnTo>
                    <a:pt x="8948" y="13227"/>
                  </a:lnTo>
                  <a:lnTo>
                    <a:pt x="8908" y="13301"/>
                  </a:lnTo>
                  <a:lnTo>
                    <a:pt x="8857" y="13466"/>
                  </a:lnTo>
                  <a:lnTo>
                    <a:pt x="8852" y="13544"/>
                  </a:lnTo>
                  <a:lnTo>
                    <a:pt x="8800" y="13709"/>
                  </a:lnTo>
                  <a:lnTo>
                    <a:pt x="8783" y="13865"/>
                  </a:lnTo>
                  <a:lnTo>
                    <a:pt x="8807" y="13978"/>
                  </a:lnTo>
                  <a:lnTo>
                    <a:pt x="8827" y="14114"/>
                  </a:lnTo>
                  <a:lnTo>
                    <a:pt x="8980" y="14288"/>
                  </a:lnTo>
                  <a:lnTo>
                    <a:pt x="9026" y="14399"/>
                  </a:lnTo>
                  <a:lnTo>
                    <a:pt x="9130" y="14609"/>
                  </a:lnTo>
                  <a:lnTo>
                    <a:pt x="9228" y="14754"/>
                  </a:lnTo>
                  <a:lnTo>
                    <a:pt x="9300" y="14825"/>
                  </a:lnTo>
                  <a:lnTo>
                    <a:pt x="9327" y="14919"/>
                  </a:lnTo>
                  <a:lnTo>
                    <a:pt x="9346" y="15124"/>
                  </a:lnTo>
                  <a:lnTo>
                    <a:pt x="9420" y="15387"/>
                  </a:lnTo>
                  <a:lnTo>
                    <a:pt x="9469" y="15510"/>
                  </a:lnTo>
                  <a:lnTo>
                    <a:pt x="9517" y="15671"/>
                  </a:lnTo>
                  <a:lnTo>
                    <a:pt x="9590" y="15793"/>
                  </a:lnTo>
                  <a:lnTo>
                    <a:pt x="9721" y="15919"/>
                  </a:lnTo>
                  <a:lnTo>
                    <a:pt x="9851" y="16131"/>
                  </a:lnTo>
                  <a:lnTo>
                    <a:pt x="9940" y="16267"/>
                  </a:lnTo>
                  <a:lnTo>
                    <a:pt x="10053" y="16417"/>
                  </a:lnTo>
                  <a:lnTo>
                    <a:pt x="10064" y="16540"/>
                  </a:lnTo>
                  <a:lnTo>
                    <a:pt x="10014" y="16569"/>
                  </a:lnTo>
                  <a:lnTo>
                    <a:pt x="10071" y="16673"/>
                  </a:lnTo>
                  <a:lnTo>
                    <a:pt x="10076" y="16766"/>
                  </a:lnTo>
                  <a:lnTo>
                    <a:pt x="10098" y="16808"/>
                  </a:lnTo>
                  <a:lnTo>
                    <a:pt x="10105" y="16786"/>
                  </a:lnTo>
                  <a:lnTo>
                    <a:pt x="10175" y="16855"/>
                  </a:lnTo>
                  <a:lnTo>
                    <a:pt x="10228" y="16858"/>
                  </a:lnTo>
                  <a:lnTo>
                    <a:pt x="10295" y="16912"/>
                  </a:lnTo>
                  <a:lnTo>
                    <a:pt x="10366" y="16909"/>
                  </a:lnTo>
                  <a:lnTo>
                    <a:pt x="10460" y="16850"/>
                  </a:lnTo>
                  <a:lnTo>
                    <a:pt x="10591" y="16826"/>
                  </a:lnTo>
                  <a:lnTo>
                    <a:pt x="10751" y="16766"/>
                  </a:lnTo>
                  <a:lnTo>
                    <a:pt x="10817" y="16772"/>
                  </a:lnTo>
                  <a:lnTo>
                    <a:pt x="10911" y="16754"/>
                  </a:lnTo>
                  <a:lnTo>
                    <a:pt x="11079" y="16784"/>
                  </a:lnTo>
                  <a:lnTo>
                    <a:pt x="11159" y="16754"/>
                  </a:lnTo>
                  <a:lnTo>
                    <a:pt x="11253" y="16777"/>
                  </a:lnTo>
                  <a:lnTo>
                    <a:pt x="11273" y="16734"/>
                  </a:lnTo>
                  <a:lnTo>
                    <a:pt x="11354" y="16725"/>
                  </a:lnTo>
                  <a:lnTo>
                    <a:pt x="11520" y="16665"/>
                  </a:lnTo>
                  <a:lnTo>
                    <a:pt x="11643" y="16594"/>
                  </a:lnTo>
                  <a:lnTo>
                    <a:pt x="11761" y="16500"/>
                  </a:lnTo>
                  <a:lnTo>
                    <a:pt x="11951" y="16335"/>
                  </a:lnTo>
                  <a:lnTo>
                    <a:pt x="12052" y="16219"/>
                  </a:lnTo>
                  <a:lnTo>
                    <a:pt x="12103" y="16136"/>
                  </a:lnTo>
                  <a:lnTo>
                    <a:pt x="12179" y="16054"/>
                  </a:lnTo>
                  <a:lnTo>
                    <a:pt x="12212" y="16030"/>
                  </a:lnTo>
                  <a:lnTo>
                    <a:pt x="12330" y="15948"/>
                  </a:lnTo>
                  <a:lnTo>
                    <a:pt x="12379" y="15872"/>
                  </a:lnTo>
                  <a:lnTo>
                    <a:pt x="12411" y="15735"/>
                  </a:lnTo>
                  <a:lnTo>
                    <a:pt x="12463" y="15614"/>
                  </a:lnTo>
                  <a:lnTo>
                    <a:pt x="12483" y="15525"/>
                  </a:lnTo>
                  <a:lnTo>
                    <a:pt x="12443" y="15515"/>
                  </a:lnTo>
                  <a:lnTo>
                    <a:pt x="12434" y="15444"/>
                  </a:lnTo>
                  <a:lnTo>
                    <a:pt x="12512" y="15380"/>
                  </a:lnTo>
                  <a:lnTo>
                    <a:pt x="12722" y="15289"/>
                  </a:lnTo>
                  <a:lnTo>
                    <a:pt x="12865" y="15232"/>
                  </a:lnTo>
                  <a:lnTo>
                    <a:pt x="12941" y="15172"/>
                  </a:lnTo>
                  <a:lnTo>
                    <a:pt x="12973" y="15099"/>
                  </a:lnTo>
                  <a:lnTo>
                    <a:pt x="12936" y="15071"/>
                  </a:lnTo>
                  <a:lnTo>
                    <a:pt x="12971" y="14991"/>
                  </a:lnTo>
                  <a:lnTo>
                    <a:pt x="12992" y="14821"/>
                  </a:lnTo>
                  <a:lnTo>
                    <a:pt x="12960" y="14830"/>
                  </a:lnTo>
                  <a:lnTo>
                    <a:pt x="12963" y="14778"/>
                  </a:lnTo>
                  <a:lnTo>
                    <a:pt x="12938" y="14677"/>
                  </a:lnTo>
                  <a:lnTo>
                    <a:pt x="12865" y="14544"/>
                  </a:lnTo>
                  <a:lnTo>
                    <a:pt x="12891" y="14419"/>
                  </a:lnTo>
                  <a:lnTo>
                    <a:pt x="12965" y="14377"/>
                  </a:lnTo>
                  <a:lnTo>
                    <a:pt x="13096" y="14252"/>
                  </a:lnTo>
                  <a:lnTo>
                    <a:pt x="13165" y="14220"/>
                  </a:lnTo>
                  <a:lnTo>
                    <a:pt x="13375" y="14029"/>
                  </a:lnTo>
                  <a:lnTo>
                    <a:pt x="13577" y="13943"/>
                  </a:lnTo>
                  <a:lnTo>
                    <a:pt x="13742" y="13874"/>
                  </a:lnTo>
                  <a:lnTo>
                    <a:pt x="13862" y="13763"/>
                  </a:lnTo>
                  <a:lnTo>
                    <a:pt x="13939" y="13638"/>
                  </a:lnTo>
                  <a:lnTo>
                    <a:pt x="14002" y="13510"/>
                  </a:lnTo>
                  <a:lnTo>
                    <a:pt x="13978" y="13421"/>
                  </a:lnTo>
                  <a:lnTo>
                    <a:pt x="13992" y="13136"/>
                  </a:lnTo>
                  <a:lnTo>
                    <a:pt x="13980" y="12976"/>
                  </a:lnTo>
                  <a:lnTo>
                    <a:pt x="13998" y="12793"/>
                  </a:lnTo>
                  <a:lnTo>
                    <a:pt x="13975" y="12711"/>
                  </a:lnTo>
                  <a:lnTo>
                    <a:pt x="13911" y="12672"/>
                  </a:lnTo>
                  <a:lnTo>
                    <a:pt x="13847" y="12490"/>
                  </a:lnTo>
                  <a:lnTo>
                    <a:pt x="13790" y="12374"/>
                  </a:lnTo>
                  <a:lnTo>
                    <a:pt x="13805" y="12285"/>
                  </a:lnTo>
                  <a:lnTo>
                    <a:pt x="13796" y="12229"/>
                  </a:lnTo>
                  <a:lnTo>
                    <a:pt x="13850" y="12116"/>
                  </a:lnTo>
                  <a:lnTo>
                    <a:pt x="13847" y="12069"/>
                  </a:lnTo>
                  <a:lnTo>
                    <a:pt x="13734" y="12002"/>
                  </a:lnTo>
                  <a:lnTo>
                    <a:pt x="13726" y="11896"/>
                  </a:lnTo>
                  <a:lnTo>
                    <a:pt x="13815" y="11667"/>
                  </a:lnTo>
                  <a:lnTo>
                    <a:pt x="13889" y="11605"/>
                  </a:lnTo>
                  <a:lnTo>
                    <a:pt x="13926" y="11482"/>
                  </a:lnTo>
                  <a:lnTo>
                    <a:pt x="13985" y="11406"/>
                  </a:lnTo>
                  <a:lnTo>
                    <a:pt x="14013" y="11275"/>
                  </a:lnTo>
                  <a:lnTo>
                    <a:pt x="14081" y="11261"/>
                  </a:lnTo>
                  <a:lnTo>
                    <a:pt x="14125" y="11182"/>
                  </a:lnTo>
                  <a:lnTo>
                    <a:pt x="14251" y="11108"/>
                  </a:lnTo>
                  <a:lnTo>
                    <a:pt x="14291" y="11064"/>
                  </a:lnTo>
                  <a:lnTo>
                    <a:pt x="14333" y="10965"/>
                  </a:lnTo>
                  <a:lnTo>
                    <a:pt x="14528" y="10739"/>
                  </a:lnTo>
                  <a:lnTo>
                    <a:pt x="14692" y="10598"/>
                  </a:lnTo>
                  <a:lnTo>
                    <a:pt x="14951" y="10411"/>
                  </a:lnTo>
                  <a:lnTo>
                    <a:pt x="15121" y="10261"/>
                  </a:lnTo>
                  <a:lnTo>
                    <a:pt x="15316" y="10005"/>
                  </a:lnTo>
                  <a:lnTo>
                    <a:pt x="15453" y="9798"/>
                  </a:lnTo>
                  <a:lnTo>
                    <a:pt x="15586" y="9526"/>
                  </a:lnTo>
                  <a:lnTo>
                    <a:pt x="15673" y="9288"/>
                  </a:lnTo>
                  <a:lnTo>
                    <a:pt x="15739" y="9083"/>
                  </a:lnTo>
                  <a:lnTo>
                    <a:pt x="15769" y="8883"/>
                  </a:lnTo>
                  <a:lnTo>
                    <a:pt x="15798" y="8817"/>
                  </a:lnTo>
                  <a:lnTo>
                    <a:pt x="15789" y="8721"/>
                  </a:lnTo>
                  <a:lnTo>
                    <a:pt x="15794" y="8613"/>
                  </a:lnTo>
                  <a:lnTo>
                    <a:pt x="15784" y="8563"/>
                  </a:lnTo>
                  <a:lnTo>
                    <a:pt x="15724" y="8565"/>
                  </a:lnTo>
                  <a:lnTo>
                    <a:pt x="15653" y="8627"/>
                  </a:lnTo>
                  <a:lnTo>
                    <a:pt x="15567" y="8645"/>
                  </a:lnTo>
                  <a:lnTo>
                    <a:pt x="15493" y="8672"/>
                  </a:lnTo>
                  <a:lnTo>
                    <a:pt x="15441" y="8676"/>
                  </a:lnTo>
                  <a:lnTo>
                    <a:pt x="15347" y="8682"/>
                  </a:lnTo>
                  <a:lnTo>
                    <a:pt x="15289" y="8716"/>
                  </a:lnTo>
                  <a:lnTo>
                    <a:pt x="15209" y="8728"/>
                  </a:lnTo>
                  <a:lnTo>
                    <a:pt x="15064" y="8785"/>
                  </a:lnTo>
                  <a:lnTo>
                    <a:pt x="14880" y="8807"/>
                  </a:lnTo>
                  <a:lnTo>
                    <a:pt x="14722" y="8854"/>
                  </a:lnTo>
                  <a:lnTo>
                    <a:pt x="14636" y="8852"/>
                  </a:lnTo>
                  <a:lnTo>
                    <a:pt x="14554" y="8777"/>
                  </a:lnTo>
                  <a:lnTo>
                    <a:pt x="14515" y="8701"/>
                  </a:lnTo>
                  <a:lnTo>
                    <a:pt x="14456" y="8667"/>
                  </a:lnTo>
                  <a:lnTo>
                    <a:pt x="14379" y="8617"/>
                  </a:lnTo>
                  <a:lnTo>
                    <a:pt x="14473" y="8573"/>
                  </a:lnTo>
                  <a:lnTo>
                    <a:pt x="14473" y="8497"/>
                  </a:lnTo>
                  <a:lnTo>
                    <a:pt x="14427" y="8440"/>
                  </a:lnTo>
                  <a:lnTo>
                    <a:pt x="14340" y="8386"/>
                  </a:lnTo>
                  <a:lnTo>
                    <a:pt x="14281" y="8324"/>
                  </a:lnTo>
                  <a:lnTo>
                    <a:pt x="14178" y="8218"/>
                  </a:lnTo>
                  <a:lnTo>
                    <a:pt x="14074" y="8115"/>
                  </a:lnTo>
                  <a:lnTo>
                    <a:pt x="13823" y="7945"/>
                  </a:lnTo>
                  <a:lnTo>
                    <a:pt x="13722" y="7856"/>
                  </a:lnTo>
                  <a:lnTo>
                    <a:pt x="13660" y="7693"/>
                  </a:lnTo>
                  <a:lnTo>
                    <a:pt x="13542" y="7486"/>
                  </a:lnTo>
                  <a:lnTo>
                    <a:pt x="13443" y="7420"/>
                  </a:lnTo>
                  <a:lnTo>
                    <a:pt x="13374" y="7376"/>
                  </a:lnTo>
                  <a:lnTo>
                    <a:pt x="13291" y="7166"/>
                  </a:lnTo>
                  <a:lnTo>
                    <a:pt x="13251" y="6984"/>
                  </a:lnTo>
                  <a:lnTo>
                    <a:pt x="13285" y="6954"/>
                  </a:lnTo>
                  <a:lnTo>
                    <a:pt x="13214" y="6782"/>
                  </a:lnTo>
                  <a:lnTo>
                    <a:pt x="13180" y="6747"/>
                  </a:lnTo>
                  <a:lnTo>
                    <a:pt x="12970" y="6592"/>
                  </a:lnTo>
                  <a:lnTo>
                    <a:pt x="12953" y="6481"/>
                  </a:lnTo>
                  <a:lnTo>
                    <a:pt x="12983" y="6450"/>
                  </a:lnTo>
                  <a:lnTo>
                    <a:pt x="12815" y="6262"/>
                  </a:lnTo>
                  <a:lnTo>
                    <a:pt x="12753" y="6166"/>
                  </a:lnTo>
                  <a:lnTo>
                    <a:pt x="12682" y="6075"/>
                  </a:lnTo>
                  <a:lnTo>
                    <a:pt x="12534" y="5814"/>
                  </a:lnTo>
                  <a:lnTo>
                    <a:pt x="12418" y="5649"/>
                  </a:lnTo>
                  <a:lnTo>
                    <a:pt x="12335" y="5476"/>
                  </a:lnTo>
                  <a:lnTo>
                    <a:pt x="12350" y="5462"/>
                  </a:lnTo>
                  <a:lnTo>
                    <a:pt x="12488" y="5696"/>
                  </a:lnTo>
                  <a:lnTo>
                    <a:pt x="12567" y="5770"/>
                  </a:lnTo>
                  <a:lnTo>
                    <a:pt x="12628" y="5823"/>
                  </a:lnTo>
                  <a:lnTo>
                    <a:pt x="12663" y="5794"/>
                  </a:lnTo>
                  <a:lnTo>
                    <a:pt x="12699" y="5708"/>
                  </a:lnTo>
                  <a:lnTo>
                    <a:pt x="12719" y="5583"/>
                  </a:lnTo>
                  <a:lnTo>
                    <a:pt x="12758" y="5518"/>
                  </a:lnTo>
                  <a:lnTo>
                    <a:pt x="12766" y="5541"/>
                  </a:lnTo>
                  <a:lnTo>
                    <a:pt x="12753" y="5607"/>
                  </a:lnTo>
                  <a:lnTo>
                    <a:pt x="12753" y="5664"/>
                  </a:lnTo>
                  <a:lnTo>
                    <a:pt x="12737" y="5755"/>
                  </a:lnTo>
                  <a:lnTo>
                    <a:pt x="12818" y="5755"/>
                  </a:lnTo>
                  <a:lnTo>
                    <a:pt x="12914" y="5868"/>
                  </a:lnTo>
                  <a:lnTo>
                    <a:pt x="13029" y="6003"/>
                  </a:lnTo>
                  <a:lnTo>
                    <a:pt x="13108" y="6127"/>
                  </a:lnTo>
                  <a:lnTo>
                    <a:pt x="13160" y="6166"/>
                  </a:lnTo>
                  <a:lnTo>
                    <a:pt x="13216" y="6253"/>
                  </a:lnTo>
                  <a:lnTo>
                    <a:pt x="13210" y="6292"/>
                  </a:lnTo>
                  <a:lnTo>
                    <a:pt x="13276" y="6390"/>
                  </a:lnTo>
                  <a:lnTo>
                    <a:pt x="13370" y="6425"/>
                  </a:lnTo>
                  <a:lnTo>
                    <a:pt x="13456" y="6491"/>
                  </a:lnTo>
                  <a:lnTo>
                    <a:pt x="13574" y="6683"/>
                  </a:lnTo>
                  <a:lnTo>
                    <a:pt x="13577" y="6785"/>
                  </a:lnTo>
                  <a:lnTo>
                    <a:pt x="13611" y="6905"/>
                  </a:lnTo>
                  <a:lnTo>
                    <a:pt x="13741" y="7072"/>
                  </a:lnTo>
                  <a:lnTo>
                    <a:pt x="13818" y="7100"/>
                  </a:lnTo>
                  <a:lnTo>
                    <a:pt x="13948" y="7221"/>
                  </a:lnTo>
                  <a:lnTo>
                    <a:pt x="14012" y="7366"/>
                  </a:lnTo>
                  <a:lnTo>
                    <a:pt x="14118" y="7514"/>
                  </a:lnTo>
                  <a:lnTo>
                    <a:pt x="14212" y="7578"/>
                  </a:lnTo>
                  <a:lnTo>
                    <a:pt x="14232" y="7651"/>
                  </a:lnTo>
                  <a:lnTo>
                    <a:pt x="14289" y="7704"/>
                  </a:lnTo>
                  <a:lnTo>
                    <a:pt x="14318" y="7780"/>
                  </a:lnTo>
                  <a:lnTo>
                    <a:pt x="14333" y="7859"/>
                  </a:lnTo>
                  <a:lnTo>
                    <a:pt x="14316" y="7893"/>
                  </a:lnTo>
                  <a:lnTo>
                    <a:pt x="14342" y="7975"/>
                  </a:lnTo>
                  <a:lnTo>
                    <a:pt x="14308" y="7984"/>
                  </a:lnTo>
                  <a:lnTo>
                    <a:pt x="14364" y="8058"/>
                  </a:lnTo>
                  <a:lnTo>
                    <a:pt x="14409" y="8193"/>
                  </a:lnTo>
                  <a:lnTo>
                    <a:pt x="14443" y="8246"/>
                  </a:lnTo>
                  <a:lnTo>
                    <a:pt x="14444" y="8346"/>
                  </a:lnTo>
                  <a:lnTo>
                    <a:pt x="14498" y="8452"/>
                  </a:lnTo>
                  <a:lnTo>
                    <a:pt x="14618" y="8462"/>
                  </a:lnTo>
                  <a:lnTo>
                    <a:pt x="14670" y="8437"/>
                  </a:lnTo>
                  <a:lnTo>
                    <a:pt x="14756" y="8440"/>
                  </a:lnTo>
                  <a:lnTo>
                    <a:pt x="14778" y="8395"/>
                  </a:lnTo>
                  <a:lnTo>
                    <a:pt x="14821" y="8381"/>
                  </a:lnTo>
                  <a:lnTo>
                    <a:pt x="14853" y="8332"/>
                  </a:lnTo>
                  <a:lnTo>
                    <a:pt x="14895" y="8322"/>
                  </a:lnTo>
                  <a:lnTo>
                    <a:pt x="15035" y="8314"/>
                  </a:lnTo>
                  <a:lnTo>
                    <a:pt x="15138" y="8278"/>
                  </a:lnTo>
                  <a:lnTo>
                    <a:pt x="15227" y="8203"/>
                  </a:lnTo>
                  <a:lnTo>
                    <a:pt x="15279" y="8213"/>
                  </a:lnTo>
                  <a:lnTo>
                    <a:pt x="15350" y="8203"/>
                  </a:lnTo>
                  <a:lnTo>
                    <a:pt x="15481" y="8075"/>
                  </a:lnTo>
                  <a:lnTo>
                    <a:pt x="15730" y="7991"/>
                  </a:lnTo>
                  <a:lnTo>
                    <a:pt x="15878" y="7915"/>
                  </a:lnTo>
                  <a:lnTo>
                    <a:pt x="15873" y="7854"/>
                  </a:lnTo>
                  <a:lnTo>
                    <a:pt x="15892" y="7773"/>
                  </a:lnTo>
                  <a:lnTo>
                    <a:pt x="15998" y="7726"/>
                  </a:lnTo>
                  <a:lnTo>
                    <a:pt x="16069" y="7716"/>
                  </a:lnTo>
                  <a:lnTo>
                    <a:pt x="16163" y="7656"/>
                  </a:lnTo>
                  <a:lnTo>
                    <a:pt x="16250" y="7672"/>
                  </a:lnTo>
                  <a:lnTo>
                    <a:pt x="16316" y="7622"/>
                  </a:lnTo>
                  <a:lnTo>
                    <a:pt x="16303" y="7551"/>
                  </a:lnTo>
                  <a:lnTo>
                    <a:pt x="16355" y="7506"/>
                  </a:lnTo>
                  <a:lnTo>
                    <a:pt x="16447" y="7507"/>
                  </a:lnTo>
                  <a:lnTo>
                    <a:pt x="16476" y="7469"/>
                  </a:lnTo>
                  <a:lnTo>
                    <a:pt x="16474" y="7383"/>
                  </a:lnTo>
                  <a:lnTo>
                    <a:pt x="16553" y="7317"/>
                  </a:lnTo>
                  <a:lnTo>
                    <a:pt x="16623" y="7317"/>
                  </a:lnTo>
                  <a:lnTo>
                    <a:pt x="16631" y="7295"/>
                  </a:lnTo>
                  <a:lnTo>
                    <a:pt x="16589" y="7178"/>
                  </a:lnTo>
                  <a:lnTo>
                    <a:pt x="16594" y="7088"/>
                  </a:lnTo>
                  <a:lnTo>
                    <a:pt x="16616" y="7046"/>
                  </a:lnTo>
                  <a:lnTo>
                    <a:pt x="16683" y="7056"/>
                  </a:lnTo>
                  <a:lnTo>
                    <a:pt x="16710" y="6937"/>
                  </a:lnTo>
                  <a:lnTo>
                    <a:pt x="16757" y="6881"/>
                  </a:lnTo>
                  <a:lnTo>
                    <a:pt x="16767" y="6832"/>
                  </a:lnTo>
                  <a:lnTo>
                    <a:pt x="16794" y="6728"/>
                  </a:lnTo>
                  <a:lnTo>
                    <a:pt x="16784" y="6689"/>
                  </a:lnTo>
                  <a:lnTo>
                    <a:pt x="16729" y="6668"/>
                  </a:lnTo>
                  <a:lnTo>
                    <a:pt x="16676" y="6610"/>
                  </a:lnTo>
                  <a:lnTo>
                    <a:pt x="16589" y="6513"/>
                  </a:lnTo>
                  <a:lnTo>
                    <a:pt x="16498" y="6481"/>
                  </a:lnTo>
                  <a:lnTo>
                    <a:pt x="16389" y="6459"/>
                  </a:lnTo>
                  <a:lnTo>
                    <a:pt x="16294" y="6397"/>
                  </a:lnTo>
                  <a:lnTo>
                    <a:pt x="16200" y="6280"/>
                  </a:lnTo>
                  <a:lnTo>
                    <a:pt x="16146" y="6147"/>
                  </a:lnTo>
                  <a:lnTo>
                    <a:pt x="16156" y="6115"/>
                  </a:lnTo>
                  <a:lnTo>
                    <a:pt x="16151" y="6046"/>
                  </a:lnTo>
                  <a:lnTo>
                    <a:pt x="16129" y="6031"/>
                  </a:lnTo>
                  <a:lnTo>
                    <a:pt x="16104" y="6088"/>
                  </a:lnTo>
                  <a:lnTo>
                    <a:pt x="16042" y="6193"/>
                  </a:lnTo>
                  <a:lnTo>
                    <a:pt x="15961" y="6302"/>
                  </a:lnTo>
                  <a:lnTo>
                    <a:pt x="15887" y="6417"/>
                  </a:lnTo>
                  <a:lnTo>
                    <a:pt x="15798" y="6412"/>
                  </a:lnTo>
                  <a:lnTo>
                    <a:pt x="15673" y="6407"/>
                  </a:lnTo>
                  <a:lnTo>
                    <a:pt x="15562" y="6434"/>
                  </a:lnTo>
                  <a:lnTo>
                    <a:pt x="15547" y="6388"/>
                  </a:lnTo>
                  <a:lnTo>
                    <a:pt x="15522" y="6397"/>
                  </a:lnTo>
                  <a:lnTo>
                    <a:pt x="15478" y="6331"/>
                  </a:lnTo>
                  <a:lnTo>
                    <a:pt x="15488" y="6232"/>
                  </a:lnTo>
                  <a:lnTo>
                    <a:pt x="15463" y="6132"/>
                  </a:lnTo>
                  <a:lnTo>
                    <a:pt x="15405" y="6080"/>
                  </a:lnTo>
                  <a:lnTo>
                    <a:pt x="15370" y="6097"/>
                  </a:lnTo>
                  <a:lnTo>
                    <a:pt x="15350" y="6186"/>
                  </a:lnTo>
                  <a:lnTo>
                    <a:pt x="15387" y="6309"/>
                  </a:lnTo>
                  <a:lnTo>
                    <a:pt x="15355" y="6267"/>
                  </a:lnTo>
                  <a:lnTo>
                    <a:pt x="15323" y="6211"/>
                  </a:lnTo>
                  <a:lnTo>
                    <a:pt x="15269" y="6164"/>
                  </a:lnTo>
                  <a:lnTo>
                    <a:pt x="15237" y="6109"/>
                  </a:lnTo>
                  <a:lnTo>
                    <a:pt x="15239" y="6051"/>
                  </a:lnTo>
                  <a:lnTo>
                    <a:pt x="15215" y="5982"/>
                  </a:lnTo>
                  <a:lnTo>
                    <a:pt x="15096" y="5913"/>
                  </a:lnTo>
                  <a:lnTo>
                    <a:pt x="15057" y="5854"/>
                  </a:lnTo>
                  <a:lnTo>
                    <a:pt x="14975" y="5816"/>
                  </a:lnTo>
                  <a:lnTo>
                    <a:pt x="14884" y="5674"/>
                  </a:lnTo>
                  <a:lnTo>
                    <a:pt x="14806" y="5550"/>
                  </a:lnTo>
                  <a:lnTo>
                    <a:pt x="14811" y="5513"/>
                  </a:lnTo>
                  <a:lnTo>
                    <a:pt x="14762" y="5442"/>
                  </a:lnTo>
                  <a:lnTo>
                    <a:pt x="14852" y="5449"/>
                  </a:lnTo>
                  <a:lnTo>
                    <a:pt x="14890" y="5387"/>
                  </a:lnTo>
                  <a:lnTo>
                    <a:pt x="14998" y="5440"/>
                  </a:lnTo>
                  <a:lnTo>
                    <a:pt x="15069" y="5413"/>
                  </a:lnTo>
                  <a:lnTo>
                    <a:pt x="15232" y="5631"/>
                  </a:lnTo>
                  <a:lnTo>
                    <a:pt x="15370" y="5787"/>
                  </a:lnTo>
                  <a:lnTo>
                    <a:pt x="15522" y="5834"/>
                  </a:lnTo>
                  <a:lnTo>
                    <a:pt x="15702" y="5962"/>
                  </a:lnTo>
                  <a:lnTo>
                    <a:pt x="15892" y="6018"/>
                  </a:lnTo>
                  <a:lnTo>
                    <a:pt x="16013" y="5937"/>
                  </a:lnTo>
                  <a:lnTo>
                    <a:pt x="16114" y="5907"/>
                  </a:lnTo>
                  <a:lnTo>
                    <a:pt x="16188" y="5937"/>
                  </a:lnTo>
                  <a:lnTo>
                    <a:pt x="16304" y="6142"/>
                  </a:lnTo>
                  <a:lnTo>
                    <a:pt x="16468" y="6164"/>
                  </a:lnTo>
                  <a:lnTo>
                    <a:pt x="16629" y="6203"/>
                  </a:lnTo>
                  <a:lnTo>
                    <a:pt x="16897" y="6253"/>
                  </a:lnTo>
                  <a:lnTo>
                    <a:pt x="17075" y="6230"/>
                  </a:lnTo>
                  <a:lnTo>
                    <a:pt x="17284" y="6226"/>
                  </a:lnTo>
                  <a:lnTo>
                    <a:pt x="17506" y="6196"/>
                  </a:lnTo>
                  <a:lnTo>
                    <a:pt x="17643" y="6324"/>
                  </a:lnTo>
                  <a:lnTo>
                    <a:pt x="17718" y="6447"/>
                  </a:lnTo>
                  <a:lnTo>
                    <a:pt x="17821" y="6491"/>
                  </a:lnTo>
                  <a:lnTo>
                    <a:pt x="18008" y="6636"/>
                  </a:lnTo>
                  <a:lnTo>
                    <a:pt x="18063" y="6705"/>
                  </a:lnTo>
                  <a:lnTo>
                    <a:pt x="18025" y="6767"/>
                  </a:lnTo>
                  <a:lnTo>
                    <a:pt x="18242" y="6977"/>
                  </a:lnTo>
                  <a:lnTo>
                    <a:pt x="18329" y="6999"/>
                  </a:lnTo>
                  <a:lnTo>
                    <a:pt x="18467" y="6895"/>
                  </a:lnTo>
                  <a:lnTo>
                    <a:pt x="18538" y="7058"/>
                  </a:lnTo>
                  <a:lnTo>
                    <a:pt x="18595" y="7270"/>
                  </a:lnTo>
                  <a:lnTo>
                    <a:pt x="18688" y="7497"/>
                  </a:lnTo>
                  <a:lnTo>
                    <a:pt x="18818" y="7844"/>
                  </a:lnTo>
                  <a:lnTo>
                    <a:pt x="18974" y="8092"/>
                  </a:lnTo>
                  <a:lnTo>
                    <a:pt x="19016" y="8204"/>
                  </a:lnTo>
                  <a:lnTo>
                    <a:pt x="19087" y="8433"/>
                  </a:lnTo>
                  <a:lnTo>
                    <a:pt x="19176" y="8608"/>
                  </a:lnTo>
                  <a:lnTo>
                    <a:pt x="19230" y="8694"/>
                  </a:lnTo>
                  <a:lnTo>
                    <a:pt x="19301" y="8879"/>
                  </a:lnTo>
                  <a:lnTo>
                    <a:pt x="19386" y="9139"/>
                  </a:lnTo>
                  <a:lnTo>
                    <a:pt x="19511" y="9310"/>
                  </a:lnTo>
                  <a:lnTo>
                    <a:pt x="19548" y="9256"/>
                  </a:lnTo>
                  <a:lnTo>
                    <a:pt x="19568" y="9132"/>
                  </a:lnTo>
                  <a:lnTo>
                    <a:pt x="19657" y="9080"/>
                  </a:lnTo>
                  <a:lnTo>
                    <a:pt x="19617" y="9019"/>
                  </a:lnTo>
                  <a:lnTo>
                    <a:pt x="19644" y="8878"/>
                  </a:lnTo>
                  <a:lnTo>
                    <a:pt x="19695" y="8869"/>
                  </a:lnTo>
                  <a:lnTo>
                    <a:pt x="19644" y="8558"/>
                  </a:lnTo>
                  <a:lnTo>
                    <a:pt x="19654" y="8384"/>
                  </a:lnTo>
                  <a:lnTo>
                    <a:pt x="19619" y="8233"/>
                  </a:lnTo>
                  <a:lnTo>
                    <a:pt x="19546" y="7999"/>
                  </a:lnTo>
                  <a:lnTo>
                    <a:pt x="19545" y="7861"/>
                  </a:lnTo>
                  <a:lnTo>
                    <a:pt x="19587" y="7851"/>
                  </a:lnTo>
                  <a:lnTo>
                    <a:pt x="19657" y="7787"/>
                  </a:lnTo>
                  <a:lnTo>
                    <a:pt x="19693" y="7743"/>
                  </a:lnTo>
                  <a:lnTo>
                    <a:pt x="19671" y="7661"/>
                  </a:lnTo>
                  <a:lnTo>
                    <a:pt x="19730" y="7543"/>
                  </a:lnTo>
                  <a:lnTo>
                    <a:pt x="19764" y="7432"/>
                  </a:lnTo>
                  <a:lnTo>
                    <a:pt x="19797" y="7223"/>
                  </a:lnTo>
                  <a:lnTo>
                    <a:pt x="19875" y="7105"/>
                  </a:lnTo>
                  <a:lnTo>
                    <a:pt x="19881" y="7001"/>
                  </a:lnTo>
                  <a:lnTo>
                    <a:pt x="19833" y="6870"/>
                  </a:lnTo>
                  <a:lnTo>
                    <a:pt x="19912" y="6834"/>
                  </a:lnTo>
                  <a:lnTo>
                    <a:pt x="19962" y="6836"/>
                  </a:lnTo>
                  <a:lnTo>
                    <a:pt x="19949" y="6772"/>
                  </a:lnTo>
                  <a:lnTo>
                    <a:pt x="19982" y="6789"/>
                  </a:lnTo>
                  <a:lnTo>
                    <a:pt x="20008" y="6807"/>
                  </a:lnTo>
                  <a:lnTo>
                    <a:pt x="20006" y="6775"/>
                  </a:lnTo>
                  <a:lnTo>
                    <a:pt x="20048" y="6811"/>
                  </a:lnTo>
                  <a:lnTo>
                    <a:pt x="20033" y="6715"/>
                  </a:lnTo>
                  <a:lnTo>
                    <a:pt x="20001" y="6642"/>
                  </a:lnTo>
                  <a:lnTo>
                    <a:pt x="20063" y="6651"/>
                  </a:lnTo>
                  <a:lnTo>
                    <a:pt x="20127" y="6750"/>
                  </a:lnTo>
                  <a:lnTo>
                    <a:pt x="20171" y="6834"/>
                  </a:lnTo>
                  <a:lnTo>
                    <a:pt x="20208" y="6923"/>
                  </a:lnTo>
                  <a:lnTo>
                    <a:pt x="20258" y="7014"/>
                  </a:lnTo>
                  <a:lnTo>
                    <a:pt x="20351" y="7157"/>
                  </a:lnTo>
                  <a:lnTo>
                    <a:pt x="20393" y="7179"/>
                  </a:lnTo>
                  <a:lnTo>
                    <a:pt x="20407" y="7243"/>
                  </a:lnTo>
                  <a:lnTo>
                    <a:pt x="20519" y="7447"/>
                  </a:lnTo>
                  <a:lnTo>
                    <a:pt x="20582" y="7614"/>
                  </a:lnTo>
                  <a:lnTo>
                    <a:pt x="20624" y="7836"/>
                  </a:lnTo>
                  <a:lnTo>
                    <a:pt x="20671" y="7878"/>
                  </a:lnTo>
                  <a:lnTo>
                    <a:pt x="20706" y="7895"/>
                  </a:lnTo>
                  <a:lnTo>
                    <a:pt x="20731" y="7767"/>
                  </a:lnTo>
                  <a:lnTo>
                    <a:pt x="20738" y="7676"/>
                  </a:lnTo>
                  <a:lnTo>
                    <a:pt x="20802" y="7824"/>
                  </a:lnTo>
                  <a:lnTo>
                    <a:pt x="20871" y="8053"/>
                  </a:lnTo>
                  <a:lnTo>
                    <a:pt x="20940" y="8270"/>
                  </a:lnTo>
                  <a:lnTo>
                    <a:pt x="20981" y="8363"/>
                  </a:lnTo>
                  <a:lnTo>
                    <a:pt x="21019" y="8563"/>
                  </a:lnTo>
                  <a:lnTo>
                    <a:pt x="21056" y="8671"/>
                  </a:lnTo>
                  <a:lnTo>
                    <a:pt x="21070" y="8810"/>
                  </a:lnTo>
                  <a:lnTo>
                    <a:pt x="21098" y="8947"/>
                  </a:lnTo>
                  <a:lnTo>
                    <a:pt x="21114" y="9123"/>
                  </a:lnTo>
                  <a:lnTo>
                    <a:pt x="21125" y="9240"/>
                  </a:lnTo>
                  <a:lnTo>
                    <a:pt x="21147" y="9342"/>
                  </a:lnTo>
                  <a:lnTo>
                    <a:pt x="21140" y="9233"/>
                  </a:lnTo>
                  <a:lnTo>
                    <a:pt x="21174" y="9320"/>
                  </a:lnTo>
                  <a:lnTo>
                    <a:pt x="21211" y="9426"/>
                  </a:lnTo>
                  <a:lnTo>
                    <a:pt x="21231" y="9517"/>
                  </a:lnTo>
                  <a:lnTo>
                    <a:pt x="21255" y="9588"/>
                  </a:lnTo>
                  <a:lnTo>
                    <a:pt x="21273" y="9667"/>
                  </a:lnTo>
                  <a:lnTo>
                    <a:pt x="21282" y="9803"/>
                  </a:lnTo>
                  <a:lnTo>
                    <a:pt x="21305" y="9904"/>
                  </a:lnTo>
                  <a:lnTo>
                    <a:pt x="21322" y="10058"/>
                  </a:lnTo>
                  <a:lnTo>
                    <a:pt x="21353" y="10184"/>
                  </a:lnTo>
                  <a:lnTo>
                    <a:pt x="21361" y="10278"/>
                  </a:lnTo>
                  <a:lnTo>
                    <a:pt x="21410" y="10426"/>
                  </a:lnTo>
                  <a:lnTo>
                    <a:pt x="21445" y="10564"/>
                  </a:lnTo>
                  <a:lnTo>
                    <a:pt x="21465" y="10553"/>
                  </a:lnTo>
                  <a:lnTo>
                    <a:pt x="21465" y="10489"/>
                  </a:lnTo>
                  <a:lnTo>
                    <a:pt x="21447" y="10324"/>
                  </a:lnTo>
                  <a:lnTo>
                    <a:pt x="21433" y="10273"/>
                  </a:lnTo>
                  <a:lnTo>
                    <a:pt x="21427" y="10162"/>
                  </a:lnTo>
                  <a:lnTo>
                    <a:pt x="21418" y="10098"/>
                  </a:lnTo>
                  <a:lnTo>
                    <a:pt x="21417" y="10014"/>
                  </a:lnTo>
                  <a:lnTo>
                    <a:pt x="21405" y="9888"/>
                  </a:lnTo>
                  <a:lnTo>
                    <a:pt x="21381" y="9763"/>
                  </a:lnTo>
                  <a:lnTo>
                    <a:pt x="21349" y="9650"/>
                  </a:lnTo>
                  <a:lnTo>
                    <a:pt x="21339" y="9633"/>
                  </a:lnTo>
                  <a:lnTo>
                    <a:pt x="21310" y="9538"/>
                  </a:lnTo>
                  <a:lnTo>
                    <a:pt x="21285" y="9516"/>
                  </a:lnTo>
                  <a:lnTo>
                    <a:pt x="21250" y="9410"/>
                  </a:lnTo>
                  <a:lnTo>
                    <a:pt x="21221" y="9250"/>
                  </a:lnTo>
                  <a:lnTo>
                    <a:pt x="21179" y="9081"/>
                  </a:lnTo>
                  <a:lnTo>
                    <a:pt x="21149" y="9075"/>
                  </a:lnTo>
                  <a:lnTo>
                    <a:pt x="21124" y="8942"/>
                  </a:lnTo>
                  <a:lnTo>
                    <a:pt x="21110" y="8778"/>
                  </a:lnTo>
                  <a:lnTo>
                    <a:pt x="21080" y="8512"/>
                  </a:lnTo>
                  <a:lnTo>
                    <a:pt x="21038" y="8312"/>
                  </a:lnTo>
                  <a:lnTo>
                    <a:pt x="21073" y="8310"/>
                  </a:lnTo>
                  <a:lnTo>
                    <a:pt x="21098" y="8453"/>
                  </a:lnTo>
                  <a:lnTo>
                    <a:pt x="21130" y="8450"/>
                  </a:lnTo>
                  <a:lnTo>
                    <a:pt x="21179" y="8534"/>
                  </a:lnTo>
                  <a:lnTo>
                    <a:pt x="21235" y="8723"/>
                  </a:lnTo>
                  <a:lnTo>
                    <a:pt x="21265" y="8819"/>
                  </a:lnTo>
                  <a:lnTo>
                    <a:pt x="21295" y="8846"/>
                  </a:lnTo>
                  <a:lnTo>
                    <a:pt x="21332" y="8950"/>
                  </a:lnTo>
                  <a:lnTo>
                    <a:pt x="21346" y="9075"/>
                  </a:lnTo>
                  <a:lnTo>
                    <a:pt x="21374" y="9192"/>
                  </a:lnTo>
                  <a:lnTo>
                    <a:pt x="21376" y="9021"/>
                  </a:lnTo>
                  <a:lnTo>
                    <a:pt x="21366" y="8868"/>
                  </a:lnTo>
                  <a:lnTo>
                    <a:pt x="21366" y="8851"/>
                  </a:lnTo>
                  <a:cubicBezTo>
                    <a:pt x="21419" y="9141"/>
                    <a:pt x="21463" y="9436"/>
                    <a:pt x="21492" y="9734"/>
                  </a:cubicBezTo>
                  <a:lnTo>
                    <a:pt x="21484" y="9785"/>
                  </a:lnTo>
                  <a:lnTo>
                    <a:pt x="21492" y="9857"/>
                  </a:lnTo>
                  <a:lnTo>
                    <a:pt x="21502" y="9866"/>
                  </a:lnTo>
                  <a:cubicBezTo>
                    <a:pt x="21505" y="9897"/>
                    <a:pt x="21508" y="9927"/>
                    <a:pt x="21511" y="9958"/>
                  </a:cubicBezTo>
                  <a:cubicBezTo>
                    <a:pt x="21526" y="10157"/>
                    <a:pt x="21535" y="10356"/>
                    <a:pt x="21539" y="10558"/>
                  </a:cubicBezTo>
                  <a:lnTo>
                    <a:pt x="21534" y="10625"/>
                  </a:lnTo>
                  <a:lnTo>
                    <a:pt x="21543" y="10633"/>
                  </a:lnTo>
                  <a:cubicBezTo>
                    <a:pt x="21544" y="10689"/>
                    <a:pt x="21546" y="10744"/>
                    <a:pt x="21546" y="10800"/>
                  </a:cubicBezTo>
                  <a:cubicBezTo>
                    <a:pt x="21546" y="11184"/>
                    <a:pt x="21525" y="11564"/>
                    <a:pt x="21486" y="11938"/>
                  </a:cubicBezTo>
                  <a:lnTo>
                    <a:pt x="21482" y="11904"/>
                  </a:lnTo>
                  <a:lnTo>
                    <a:pt x="21459" y="11892"/>
                  </a:lnTo>
                  <a:lnTo>
                    <a:pt x="21423" y="12071"/>
                  </a:lnTo>
                  <a:lnTo>
                    <a:pt x="21443" y="12084"/>
                  </a:lnTo>
                  <a:lnTo>
                    <a:pt x="21437" y="12163"/>
                  </a:lnTo>
                  <a:lnTo>
                    <a:pt x="21450" y="12209"/>
                  </a:lnTo>
                  <a:cubicBezTo>
                    <a:pt x="21444" y="12255"/>
                    <a:pt x="21440" y="12301"/>
                    <a:pt x="21433" y="12347"/>
                  </a:cubicBezTo>
                  <a:lnTo>
                    <a:pt x="21427" y="12335"/>
                  </a:lnTo>
                  <a:lnTo>
                    <a:pt x="21410" y="12414"/>
                  </a:lnTo>
                  <a:lnTo>
                    <a:pt x="21420" y="12441"/>
                  </a:lnTo>
                  <a:cubicBezTo>
                    <a:pt x="20852" y="16134"/>
                    <a:pt x="18396" y="19209"/>
                    <a:pt x="15074" y="20656"/>
                  </a:cubicBezTo>
                  <a:lnTo>
                    <a:pt x="15059" y="20662"/>
                  </a:lnTo>
                  <a:cubicBezTo>
                    <a:pt x="15051" y="20666"/>
                    <a:pt x="15042" y="20667"/>
                    <a:pt x="15033" y="20671"/>
                  </a:cubicBezTo>
                  <a:lnTo>
                    <a:pt x="15027" y="20671"/>
                  </a:lnTo>
                  <a:lnTo>
                    <a:pt x="15022" y="20669"/>
                  </a:lnTo>
                  <a:lnTo>
                    <a:pt x="15114" y="20624"/>
                  </a:lnTo>
                  <a:lnTo>
                    <a:pt x="15166" y="20597"/>
                  </a:lnTo>
                  <a:lnTo>
                    <a:pt x="15203" y="20577"/>
                  </a:lnTo>
                  <a:lnTo>
                    <a:pt x="15219" y="20565"/>
                  </a:lnTo>
                  <a:lnTo>
                    <a:pt x="15074" y="20622"/>
                  </a:lnTo>
                  <a:lnTo>
                    <a:pt x="15018" y="20644"/>
                  </a:lnTo>
                  <a:lnTo>
                    <a:pt x="14995" y="20652"/>
                  </a:lnTo>
                  <a:lnTo>
                    <a:pt x="15005" y="20642"/>
                  </a:lnTo>
                  <a:lnTo>
                    <a:pt x="14990" y="20642"/>
                  </a:lnTo>
                  <a:lnTo>
                    <a:pt x="14956" y="20649"/>
                  </a:lnTo>
                  <a:lnTo>
                    <a:pt x="14922" y="20657"/>
                  </a:lnTo>
                  <a:lnTo>
                    <a:pt x="14932" y="20644"/>
                  </a:lnTo>
                  <a:lnTo>
                    <a:pt x="14934" y="20632"/>
                  </a:lnTo>
                  <a:lnTo>
                    <a:pt x="14916" y="20629"/>
                  </a:lnTo>
                  <a:lnTo>
                    <a:pt x="14887" y="20629"/>
                  </a:lnTo>
                  <a:lnTo>
                    <a:pt x="14879" y="20622"/>
                  </a:lnTo>
                  <a:lnTo>
                    <a:pt x="14867" y="20615"/>
                  </a:lnTo>
                  <a:lnTo>
                    <a:pt x="14938" y="20578"/>
                  </a:lnTo>
                  <a:lnTo>
                    <a:pt x="15001" y="20546"/>
                  </a:lnTo>
                  <a:lnTo>
                    <a:pt x="14939" y="20566"/>
                  </a:lnTo>
                  <a:lnTo>
                    <a:pt x="14863" y="20602"/>
                  </a:lnTo>
                  <a:lnTo>
                    <a:pt x="14788" y="20634"/>
                  </a:lnTo>
                  <a:lnTo>
                    <a:pt x="14722" y="20657"/>
                  </a:lnTo>
                  <a:lnTo>
                    <a:pt x="14685" y="20667"/>
                  </a:lnTo>
                  <a:lnTo>
                    <a:pt x="14678" y="20671"/>
                  </a:lnTo>
                  <a:lnTo>
                    <a:pt x="14672" y="20686"/>
                  </a:lnTo>
                  <a:lnTo>
                    <a:pt x="14687" y="20691"/>
                  </a:lnTo>
                  <a:lnTo>
                    <a:pt x="14732" y="20683"/>
                  </a:lnTo>
                  <a:lnTo>
                    <a:pt x="14746" y="20688"/>
                  </a:lnTo>
                  <a:lnTo>
                    <a:pt x="14766" y="20689"/>
                  </a:lnTo>
                  <a:lnTo>
                    <a:pt x="14796" y="20683"/>
                  </a:lnTo>
                  <a:lnTo>
                    <a:pt x="14806" y="20688"/>
                  </a:lnTo>
                  <a:lnTo>
                    <a:pt x="14788" y="20703"/>
                  </a:lnTo>
                  <a:lnTo>
                    <a:pt x="14830" y="20693"/>
                  </a:lnTo>
                  <a:lnTo>
                    <a:pt x="14850" y="20693"/>
                  </a:lnTo>
                  <a:lnTo>
                    <a:pt x="14890" y="20683"/>
                  </a:lnTo>
                  <a:lnTo>
                    <a:pt x="14885" y="20693"/>
                  </a:lnTo>
                  <a:lnTo>
                    <a:pt x="14953" y="20667"/>
                  </a:lnTo>
                  <a:lnTo>
                    <a:pt x="14993" y="20654"/>
                  </a:lnTo>
                  <a:lnTo>
                    <a:pt x="15027" y="20646"/>
                  </a:lnTo>
                  <a:lnTo>
                    <a:pt x="15062" y="20635"/>
                  </a:lnTo>
                  <a:lnTo>
                    <a:pt x="15060" y="20642"/>
                  </a:lnTo>
                  <a:lnTo>
                    <a:pt x="15013" y="20666"/>
                  </a:lnTo>
                  <a:lnTo>
                    <a:pt x="14968" y="20688"/>
                  </a:lnTo>
                  <a:lnTo>
                    <a:pt x="14964" y="20694"/>
                  </a:lnTo>
                  <a:lnTo>
                    <a:pt x="14991" y="20688"/>
                  </a:lnTo>
                  <a:cubicBezTo>
                    <a:pt x="13702" y="21236"/>
                    <a:pt x="12287" y="21546"/>
                    <a:pt x="10800" y="21546"/>
                  </a:cubicBezTo>
                  <a:cubicBezTo>
                    <a:pt x="9436" y="21546"/>
                    <a:pt x="8137" y="21280"/>
                    <a:pt x="6937" y="20812"/>
                  </a:cubicBezTo>
                  <a:cubicBezTo>
                    <a:pt x="6051" y="20467"/>
                    <a:pt x="5223" y="20010"/>
                    <a:pt x="4467" y="19455"/>
                  </a:cubicBezTo>
                  <a:lnTo>
                    <a:pt x="4429" y="19420"/>
                  </a:lnTo>
                  <a:lnTo>
                    <a:pt x="4340" y="19341"/>
                  </a:lnTo>
                  <a:lnTo>
                    <a:pt x="4272" y="19275"/>
                  </a:lnTo>
                  <a:lnTo>
                    <a:pt x="4185" y="19203"/>
                  </a:lnTo>
                  <a:lnTo>
                    <a:pt x="4095" y="19134"/>
                  </a:lnTo>
                  <a:lnTo>
                    <a:pt x="4008" y="19055"/>
                  </a:lnTo>
                  <a:lnTo>
                    <a:pt x="3769" y="18846"/>
                  </a:lnTo>
                  <a:lnTo>
                    <a:pt x="3627" y="18727"/>
                  </a:lnTo>
                  <a:lnTo>
                    <a:pt x="3505" y="18627"/>
                  </a:lnTo>
                  <a:lnTo>
                    <a:pt x="3491" y="18590"/>
                  </a:lnTo>
                  <a:lnTo>
                    <a:pt x="3355" y="18476"/>
                  </a:lnTo>
                  <a:lnTo>
                    <a:pt x="3131" y="18255"/>
                  </a:lnTo>
                  <a:lnTo>
                    <a:pt x="3160" y="18302"/>
                  </a:lnTo>
                  <a:lnTo>
                    <a:pt x="2887" y="18020"/>
                  </a:lnTo>
                  <a:lnTo>
                    <a:pt x="2863" y="17983"/>
                  </a:lnTo>
                  <a:lnTo>
                    <a:pt x="3025" y="18154"/>
                  </a:lnTo>
                  <a:lnTo>
                    <a:pt x="3018" y="18136"/>
                  </a:lnTo>
                  <a:lnTo>
                    <a:pt x="2833" y="17937"/>
                  </a:lnTo>
                  <a:lnTo>
                    <a:pt x="2601" y="17675"/>
                  </a:lnTo>
                  <a:lnTo>
                    <a:pt x="2513" y="17577"/>
                  </a:lnTo>
                  <a:lnTo>
                    <a:pt x="2469" y="17520"/>
                  </a:lnTo>
                  <a:lnTo>
                    <a:pt x="2466" y="17528"/>
                  </a:lnTo>
                  <a:lnTo>
                    <a:pt x="2441" y="17513"/>
                  </a:lnTo>
                  <a:lnTo>
                    <a:pt x="2513" y="17600"/>
                  </a:lnTo>
                  <a:lnTo>
                    <a:pt x="2601" y="17708"/>
                  </a:lnTo>
                  <a:lnTo>
                    <a:pt x="2663" y="17781"/>
                  </a:lnTo>
                  <a:lnTo>
                    <a:pt x="2700" y="17829"/>
                  </a:lnTo>
                  <a:lnTo>
                    <a:pt x="2705" y="17846"/>
                  </a:lnTo>
                  <a:cubicBezTo>
                    <a:pt x="2153" y="17213"/>
                    <a:pt x="1681" y="16512"/>
                    <a:pt x="1288" y="15762"/>
                  </a:cubicBezTo>
                  <a:cubicBezTo>
                    <a:pt x="1233" y="15658"/>
                    <a:pt x="1179" y="15554"/>
                    <a:pt x="1128" y="15448"/>
                  </a:cubicBezTo>
                  <a:lnTo>
                    <a:pt x="1288" y="15762"/>
                  </a:lnTo>
                  <a:lnTo>
                    <a:pt x="1402" y="15964"/>
                  </a:lnTo>
                  <a:lnTo>
                    <a:pt x="1515" y="16165"/>
                  </a:lnTo>
                  <a:lnTo>
                    <a:pt x="1596" y="16298"/>
                  </a:lnTo>
                  <a:lnTo>
                    <a:pt x="1741" y="16537"/>
                  </a:lnTo>
                  <a:lnTo>
                    <a:pt x="1899" y="16771"/>
                  </a:lnTo>
                  <a:lnTo>
                    <a:pt x="2077" y="17018"/>
                  </a:lnTo>
                  <a:lnTo>
                    <a:pt x="2266" y="17262"/>
                  </a:lnTo>
                  <a:lnTo>
                    <a:pt x="2276" y="17266"/>
                  </a:lnTo>
                  <a:lnTo>
                    <a:pt x="2404" y="17434"/>
                  </a:lnTo>
                  <a:lnTo>
                    <a:pt x="2469" y="17520"/>
                  </a:lnTo>
                  <a:lnTo>
                    <a:pt x="2478" y="17498"/>
                  </a:lnTo>
                  <a:lnTo>
                    <a:pt x="2448" y="17419"/>
                  </a:lnTo>
                  <a:lnTo>
                    <a:pt x="2328" y="17228"/>
                  </a:lnTo>
                  <a:lnTo>
                    <a:pt x="2274" y="17154"/>
                  </a:lnTo>
                  <a:lnTo>
                    <a:pt x="2210" y="17089"/>
                  </a:lnTo>
                  <a:lnTo>
                    <a:pt x="2141" y="16984"/>
                  </a:lnTo>
                  <a:lnTo>
                    <a:pt x="2018" y="16851"/>
                  </a:lnTo>
                  <a:lnTo>
                    <a:pt x="1966" y="16771"/>
                  </a:lnTo>
                  <a:lnTo>
                    <a:pt x="2038" y="16856"/>
                  </a:lnTo>
                  <a:lnTo>
                    <a:pt x="2052" y="16851"/>
                  </a:lnTo>
                  <a:lnTo>
                    <a:pt x="2123" y="16919"/>
                  </a:lnTo>
                  <a:lnTo>
                    <a:pt x="2128" y="16902"/>
                  </a:lnTo>
                  <a:lnTo>
                    <a:pt x="2171" y="16932"/>
                  </a:lnTo>
                  <a:lnTo>
                    <a:pt x="2151" y="16846"/>
                  </a:lnTo>
                  <a:lnTo>
                    <a:pt x="2104" y="16749"/>
                  </a:lnTo>
                  <a:lnTo>
                    <a:pt x="2070" y="16660"/>
                  </a:lnTo>
                  <a:lnTo>
                    <a:pt x="1996" y="16510"/>
                  </a:lnTo>
                  <a:lnTo>
                    <a:pt x="1980" y="16436"/>
                  </a:lnTo>
                  <a:lnTo>
                    <a:pt x="1944" y="16309"/>
                  </a:lnTo>
                  <a:lnTo>
                    <a:pt x="1838" y="16023"/>
                  </a:lnTo>
                  <a:lnTo>
                    <a:pt x="1825" y="15934"/>
                  </a:lnTo>
                  <a:lnTo>
                    <a:pt x="1796" y="15853"/>
                  </a:lnTo>
                  <a:lnTo>
                    <a:pt x="1722" y="15685"/>
                  </a:lnTo>
                  <a:lnTo>
                    <a:pt x="1670" y="15594"/>
                  </a:lnTo>
                  <a:lnTo>
                    <a:pt x="1618" y="15468"/>
                  </a:lnTo>
                  <a:lnTo>
                    <a:pt x="1589" y="15299"/>
                  </a:lnTo>
                  <a:lnTo>
                    <a:pt x="1601" y="15165"/>
                  </a:lnTo>
                  <a:lnTo>
                    <a:pt x="1650" y="15114"/>
                  </a:lnTo>
                  <a:lnTo>
                    <a:pt x="1663" y="15039"/>
                  </a:lnTo>
                  <a:lnTo>
                    <a:pt x="1744" y="14973"/>
                  </a:lnTo>
                  <a:lnTo>
                    <a:pt x="1823" y="14973"/>
                  </a:lnTo>
                  <a:lnTo>
                    <a:pt x="1801" y="14869"/>
                  </a:lnTo>
                  <a:lnTo>
                    <a:pt x="1835" y="14794"/>
                  </a:lnTo>
                  <a:lnTo>
                    <a:pt x="1784" y="14614"/>
                  </a:lnTo>
                  <a:lnTo>
                    <a:pt x="1789" y="14385"/>
                  </a:lnTo>
                  <a:lnTo>
                    <a:pt x="1732" y="14148"/>
                  </a:lnTo>
                  <a:lnTo>
                    <a:pt x="1737" y="14079"/>
                  </a:lnTo>
                  <a:lnTo>
                    <a:pt x="1714" y="13961"/>
                  </a:lnTo>
                  <a:lnTo>
                    <a:pt x="1665" y="13685"/>
                  </a:lnTo>
                  <a:lnTo>
                    <a:pt x="1581" y="13345"/>
                  </a:lnTo>
                  <a:lnTo>
                    <a:pt x="1576" y="13212"/>
                  </a:lnTo>
                  <a:lnTo>
                    <a:pt x="1597" y="13209"/>
                  </a:lnTo>
                  <a:lnTo>
                    <a:pt x="1633" y="13051"/>
                  </a:lnTo>
                  <a:lnTo>
                    <a:pt x="1653" y="12844"/>
                  </a:lnTo>
                  <a:lnTo>
                    <a:pt x="1746" y="12588"/>
                  </a:lnTo>
                  <a:lnTo>
                    <a:pt x="1779" y="12468"/>
                  </a:lnTo>
                  <a:lnTo>
                    <a:pt x="1781" y="12162"/>
                  </a:lnTo>
                  <a:lnTo>
                    <a:pt x="1752" y="12049"/>
                  </a:lnTo>
                  <a:lnTo>
                    <a:pt x="1698" y="11813"/>
                  </a:lnTo>
                  <a:lnTo>
                    <a:pt x="1658" y="11754"/>
                  </a:lnTo>
                  <a:lnTo>
                    <a:pt x="1574" y="11746"/>
                  </a:lnTo>
                  <a:lnTo>
                    <a:pt x="1498" y="11692"/>
                  </a:lnTo>
                  <a:lnTo>
                    <a:pt x="1369" y="11483"/>
                  </a:lnTo>
                  <a:lnTo>
                    <a:pt x="1230" y="11330"/>
                  </a:lnTo>
                  <a:lnTo>
                    <a:pt x="1108" y="11337"/>
                  </a:lnTo>
                  <a:lnTo>
                    <a:pt x="951" y="11238"/>
                  </a:lnTo>
                  <a:lnTo>
                    <a:pt x="867" y="11297"/>
                  </a:lnTo>
                  <a:lnTo>
                    <a:pt x="875" y="11192"/>
                  </a:lnTo>
                  <a:lnTo>
                    <a:pt x="837" y="11083"/>
                  </a:lnTo>
                  <a:lnTo>
                    <a:pt x="722" y="10970"/>
                  </a:lnTo>
                  <a:lnTo>
                    <a:pt x="641" y="10903"/>
                  </a:lnTo>
                  <a:lnTo>
                    <a:pt x="596" y="11024"/>
                  </a:lnTo>
                  <a:lnTo>
                    <a:pt x="593" y="10837"/>
                  </a:lnTo>
                  <a:lnTo>
                    <a:pt x="492" y="10808"/>
                  </a:lnTo>
                  <a:lnTo>
                    <a:pt x="476" y="10751"/>
                  </a:lnTo>
                  <a:lnTo>
                    <a:pt x="518" y="10598"/>
                  </a:lnTo>
                  <a:lnTo>
                    <a:pt x="520" y="10468"/>
                  </a:lnTo>
                  <a:lnTo>
                    <a:pt x="492" y="10438"/>
                  </a:lnTo>
                  <a:lnTo>
                    <a:pt x="476" y="10112"/>
                  </a:lnTo>
                  <a:lnTo>
                    <a:pt x="471" y="10009"/>
                  </a:lnTo>
                  <a:lnTo>
                    <a:pt x="453" y="10017"/>
                  </a:lnTo>
                  <a:lnTo>
                    <a:pt x="451" y="9942"/>
                  </a:lnTo>
                  <a:lnTo>
                    <a:pt x="414" y="9785"/>
                  </a:lnTo>
                  <a:lnTo>
                    <a:pt x="385" y="9740"/>
                  </a:lnTo>
                  <a:lnTo>
                    <a:pt x="374" y="9719"/>
                  </a:lnTo>
                  <a:lnTo>
                    <a:pt x="335" y="9671"/>
                  </a:lnTo>
                  <a:lnTo>
                    <a:pt x="303" y="9684"/>
                  </a:lnTo>
                  <a:lnTo>
                    <a:pt x="296" y="9716"/>
                  </a:lnTo>
                  <a:lnTo>
                    <a:pt x="259" y="9679"/>
                  </a:lnTo>
                  <a:lnTo>
                    <a:pt x="271" y="9702"/>
                  </a:lnTo>
                  <a:lnTo>
                    <a:pt x="274" y="9751"/>
                  </a:lnTo>
                  <a:lnTo>
                    <a:pt x="251" y="9923"/>
                  </a:lnTo>
                  <a:lnTo>
                    <a:pt x="249" y="10031"/>
                  </a:lnTo>
                  <a:lnTo>
                    <a:pt x="234" y="10075"/>
                  </a:lnTo>
                  <a:lnTo>
                    <a:pt x="241" y="10172"/>
                  </a:lnTo>
                  <a:lnTo>
                    <a:pt x="249" y="10290"/>
                  </a:lnTo>
                  <a:lnTo>
                    <a:pt x="268" y="10302"/>
                  </a:lnTo>
                  <a:lnTo>
                    <a:pt x="273" y="10371"/>
                  </a:lnTo>
                  <a:lnTo>
                    <a:pt x="268" y="10463"/>
                  </a:lnTo>
                  <a:lnTo>
                    <a:pt x="283" y="10477"/>
                  </a:lnTo>
                  <a:lnTo>
                    <a:pt x="276" y="10536"/>
                  </a:lnTo>
                  <a:lnTo>
                    <a:pt x="301" y="10610"/>
                  </a:lnTo>
                  <a:lnTo>
                    <a:pt x="323" y="10650"/>
                  </a:lnTo>
                  <a:lnTo>
                    <a:pt x="320" y="10726"/>
                  </a:lnTo>
                  <a:lnTo>
                    <a:pt x="337" y="10847"/>
                  </a:lnTo>
                  <a:lnTo>
                    <a:pt x="345" y="10963"/>
                  </a:lnTo>
                  <a:lnTo>
                    <a:pt x="362" y="10990"/>
                  </a:lnTo>
                  <a:lnTo>
                    <a:pt x="359" y="11160"/>
                  </a:lnTo>
                  <a:lnTo>
                    <a:pt x="369" y="11212"/>
                  </a:lnTo>
                  <a:lnTo>
                    <a:pt x="345" y="11295"/>
                  </a:lnTo>
                  <a:lnTo>
                    <a:pt x="327" y="11207"/>
                  </a:lnTo>
                  <a:lnTo>
                    <a:pt x="320" y="11290"/>
                  </a:lnTo>
                  <a:lnTo>
                    <a:pt x="350" y="11430"/>
                  </a:lnTo>
                  <a:lnTo>
                    <a:pt x="392" y="11547"/>
                  </a:lnTo>
                  <a:lnTo>
                    <a:pt x="417" y="11677"/>
                  </a:lnTo>
                  <a:lnTo>
                    <a:pt x="411" y="11855"/>
                  </a:lnTo>
                  <a:lnTo>
                    <a:pt x="433" y="11938"/>
                  </a:lnTo>
                  <a:lnTo>
                    <a:pt x="409" y="12014"/>
                  </a:lnTo>
                  <a:lnTo>
                    <a:pt x="391" y="12133"/>
                  </a:lnTo>
                  <a:lnTo>
                    <a:pt x="396" y="12270"/>
                  </a:lnTo>
                  <a:lnTo>
                    <a:pt x="391" y="12355"/>
                  </a:lnTo>
                  <a:lnTo>
                    <a:pt x="416" y="12722"/>
                  </a:lnTo>
                  <a:lnTo>
                    <a:pt x="448" y="13061"/>
                  </a:lnTo>
                  <a:lnTo>
                    <a:pt x="476" y="13300"/>
                  </a:lnTo>
                  <a:lnTo>
                    <a:pt x="493" y="13352"/>
                  </a:lnTo>
                  <a:lnTo>
                    <a:pt x="518" y="13502"/>
                  </a:lnTo>
                  <a:lnTo>
                    <a:pt x="527" y="13613"/>
                  </a:lnTo>
                  <a:lnTo>
                    <a:pt x="542" y="13810"/>
                  </a:lnTo>
                  <a:lnTo>
                    <a:pt x="562" y="13988"/>
                  </a:lnTo>
                  <a:lnTo>
                    <a:pt x="584" y="14062"/>
                  </a:lnTo>
                  <a:lnTo>
                    <a:pt x="594" y="14111"/>
                  </a:lnTo>
                  <a:cubicBezTo>
                    <a:pt x="253" y="13066"/>
                    <a:pt x="54" y="11957"/>
                    <a:pt x="54" y="10800"/>
                  </a:cubicBezTo>
                  <a:cubicBezTo>
                    <a:pt x="54" y="7769"/>
                    <a:pt x="1321" y="5033"/>
                    <a:pt x="3346" y="3077"/>
                  </a:cubicBezTo>
                  <a:cubicBezTo>
                    <a:pt x="3347" y="3077"/>
                    <a:pt x="3347" y="3076"/>
                    <a:pt x="3348" y="3075"/>
                  </a:cubicBezTo>
                  <a:lnTo>
                    <a:pt x="3409" y="3023"/>
                  </a:lnTo>
                  <a:lnTo>
                    <a:pt x="3404" y="3025"/>
                  </a:lnTo>
                  <a:cubicBezTo>
                    <a:pt x="3525" y="2910"/>
                    <a:pt x="3648" y="2798"/>
                    <a:pt x="3774" y="2688"/>
                  </a:cubicBezTo>
                  <a:lnTo>
                    <a:pt x="3779" y="2687"/>
                  </a:lnTo>
                  <a:lnTo>
                    <a:pt x="3804" y="2665"/>
                  </a:lnTo>
                  <a:lnTo>
                    <a:pt x="3841" y="2626"/>
                  </a:lnTo>
                  <a:lnTo>
                    <a:pt x="3855" y="2612"/>
                  </a:lnTo>
                  <a:cubicBezTo>
                    <a:pt x="4960" y="1673"/>
                    <a:pt x="6262" y="965"/>
                    <a:pt x="7684" y="534"/>
                  </a:cubicBezTo>
                  <a:lnTo>
                    <a:pt x="7698" y="532"/>
                  </a:lnTo>
                  <a:lnTo>
                    <a:pt x="7691" y="537"/>
                  </a:lnTo>
                  <a:lnTo>
                    <a:pt x="7657" y="549"/>
                  </a:lnTo>
                  <a:lnTo>
                    <a:pt x="7481" y="603"/>
                  </a:lnTo>
                  <a:lnTo>
                    <a:pt x="7447" y="618"/>
                  </a:lnTo>
                  <a:lnTo>
                    <a:pt x="7486" y="609"/>
                  </a:lnTo>
                  <a:lnTo>
                    <a:pt x="7438" y="630"/>
                  </a:lnTo>
                  <a:lnTo>
                    <a:pt x="7356" y="668"/>
                  </a:lnTo>
                  <a:lnTo>
                    <a:pt x="7369" y="653"/>
                  </a:lnTo>
                  <a:lnTo>
                    <a:pt x="7354" y="653"/>
                  </a:lnTo>
                  <a:lnTo>
                    <a:pt x="7257" y="687"/>
                  </a:lnTo>
                  <a:lnTo>
                    <a:pt x="7139" y="731"/>
                  </a:lnTo>
                  <a:lnTo>
                    <a:pt x="7102" y="752"/>
                  </a:lnTo>
                  <a:lnTo>
                    <a:pt x="7141" y="742"/>
                  </a:lnTo>
                  <a:lnTo>
                    <a:pt x="7174" y="732"/>
                  </a:lnTo>
                  <a:lnTo>
                    <a:pt x="7255" y="710"/>
                  </a:lnTo>
                  <a:lnTo>
                    <a:pt x="7119" y="761"/>
                  </a:lnTo>
                  <a:lnTo>
                    <a:pt x="7041" y="789"/>
                  </a:lnTo>
                  <a:lnTo>
                    <a:pt x="6952" y="815"/>
                  </a:lnTo>
                  <a:lnTo>
                    <a:pt x="6737" y="899"/>
                  </a:lnTo>
                  <a:lnTo>
                    <a:pt x="6688" y="924"/>
                  </a:lnTo>
                  <a:lnTo>
                    <a:pt x="6558" y="980"/>
                  </a:lnTo>
                  <a:lnTo>
                    <a:pt x="6430" y="1052"/>
                  </a:lnTo>
                  <a:lnTo>
                    <a:pt x="6326" y="1104"/>
                  </a:lnTo>
                  <a:lnTo>
                    <a:pt x="6311" y="1109"/>
                  </a:lnTo>
                  <a:lnTo>
                    <a:pt x="6230" y="1148"/>
                  </a:lnTo>
                  <a:lnTo>
                    <a:pt x="6228" y="1141"/>
                  </a:lnTo>
                  <a:lnTo>
                    <a:pt x="6159" y="1170"/>
                  </a:lnTo>
                  <a:lnTo>
                    <a:pt x="6126" y="1195"/>
                  </a:lnTo>
                  <a:lnTo>
                    <a:pt x="6189" y="1178"/>
                  </a:lnTo>
                  <a:lnTo>
                    <a:pt x="6040" y="1278"/>
                  </a:lnTo>
                  <a:lnTo>
                    <a:pt x="6031" y="1284"/>
                  </a:lnTo>
                  <a:lnTo>
                    <a:pt x="5895" y="1370"/>
                  </a:lnTo>
                  <a:lnTo>
                    <a:pt x="5836" y="1421"/>
                  </a:lnTo>
                  <a:lnTo>
                    <a:pt x="5897" y="1421"/>
                  </a:lnTo>
                  <a:lnTo>
                    <a:pt x="5823" y="1496"/>
                  </a:lnTo>
                  <a:lnTo>
                    <a:pt x="5885" y="1491"/>
                  </a:lnTo>
                  <a:lnTo>
                    <a:pt x="6050" y="1401"/>
                  </a:lnTo>
                  <a:lnTo>
                    <a:pt x="6191" y="1326"/>
                  </a:lnTo>
                  <a:lnTo>
                    <a:pt x="6296" y="1257"/>
                  </a:lnTo>
                  <a:lnTo>
                    <a:pt x="6476" y="1190"/>
                  </a:lnTo>
                  <a:lnTo>
                    <a:pt x="6593" y="1135"/>
                  </a:lnTo>
                  <a:lnTo>
                    <a:pt x="6701" y="1079"/>
                  </a:lnTo>
                  <a:lnTo>
                    <a:pt x="6826" y="1030"/>
                  </a:lnTo>
                  <a:lnTo>
                    <a:pt x="6913" y="1012"/>
                  </a:lnTo>
                  <a:lnTo>
                    <a:pt x="7001" y="991"/>
                  </a:lnTo>
                  <a:lnTo>
                    <a:pt x="7034" y="990"/>
                  </a:lnTo>
                  <a:lnTo>
                    <a:pt x="7223" y="936"/>
                  </a:lnTo>
                  <a:lnTo>
                    <a:pt x="7432" y="858"/>
                  </a:lnTo>
                  <a:lnTo>
                    <a:pt x="7528" y="832"/>
                  </a:lnTo>
                  <a:lnTo>
                    <a:pt x="7575" y="832"/>
                  </a:lnTo>
                  <a:lnTo>
                    <a:pt x="7747" y="808"/>
                  </a:lnTo>
                  <a:lnTo>
                    <a:pt x="7972" y="754"/>
                  </a:lnTo>
                  <a:lnTo>
                    <a:pt x="8204" y="697"/>
                  </a:lnTo>
                  <a:lnTo>
                    <a:pt x="8151" y="694"/>
                  </a:lnTo>
                  <a:lnTo>
                    <a:pt x="8044" y="690"/>
                  </a:lnTo>
                  <a:lnTo>
                    <a:pt x="8162" y="658"/>
                  </a:lnTo>
                  <a:lnTo>
                    <a:pt x="8238" y="616"/>
                  </a:lnTo>
                  <a:lnTo>
                    <a:pt x="8213" y="651"/>
                  </a:lnTo>
                  <a:lnTo>
                    <a:pt x="8196" y="675"/>
                  </a:lnTo>
                  <a:lnTo>
                    <a:pt x="8299" y="663"/>
                  </a:lnTo>
                  <a:lnTo>
                    <a:pt x="8384" y="614"/>
                  </a:lnTo>
                  <a:lnTo>
                    <a:pt x="8408" y="577"/>
                  </a:lnTo>
                  <a:lnTo>
                    <a:pt x="8388" y="564"/>
                  </a:lnTo>
                  <a:lnTo>
                    <a:pt x="8443" y="549"/>
                  </a:lnTo>
                  <a:lnTo>
                    <a:pt x="8467" y="572"/>
                  </a:lnTo>
                  <a:lnTo>
                    <a:pt x="8524" y="547"/>
                  </a:lnTo>
                  <a:lnTo>
                    <a:pt x="8563" y="508"/>
                  </a:lnTo>
                  <a:lnTo>
                    <a:pt x="8617" y="508"/>
                  </a:lnTo>
                  <a:lnTo>
                    <a:pt x="8691" y="500"/>
                  </a:lnTo>
                  <a:lnTo>
                    <a:pt x="8746" y="481"/>
                  </a:lnTo>
                  <a:lnTo>
                    <a:pt x="8755" y="461"/>
                  </a:lnTo>
                  <a:lnTo>
                    <a:pt x="8846" y="456"/>
                  </a:lnTo>
                  <a:lnTo>
                    <a:pt x="8905" y="416"/>
                  </a:lnTo>
                  <a:lnTo>
                    <a:pt x="8999" y="419"/>
                  </a:lnTo>
                  <a:lnTo>
                    <a:pt x="9073" y="411"/>
                  </a:lnTo>
                  <a:lnTo>
                    <a:pt x="9139" y="365"/>
                  </a:lnTo>
                  <a:lnTo>
                    <a:pt x="9140" y="353"/>
                  </a:lnTo>
                  <a:lnTo>
                    <a:pt x="9056" y="364"/>
                  </a:lnTo>
                  <a:lnTo>
                    <a:pt x="9061" y="347"/>
                  </a:lnTo>
                  <a:lnTo>
                    <a:pt x="9152" y="333"/>
                  </a:lnTo>
                  <a:lnTo>
                    <a:pt x="9206" y="332"/>
                  </a:lnTo>
                  <a:lnTo>
                    <a:pt x="9250" y="305"/>
                  </a:lnTo>
                  <a:lnTo>
                    <a:pt x="9388" y="261"/>
                  </a:lnTo>
                  <a:lnTo>
                    <a:pt x="9490" y="237"/>
                  </a:lnTo>
                  <a:lnTo>
                    <a:pt x="9610" y="214"/>
                  </a:lnTo>
                  <a:lnTo>
                    <a:pt x="9559" y="212"/>
                  </a:lnTo>
                  <a:lnTo>
                    <a:pt x="9657" y="207"/>
                  </a:lnTo>
                  <a:lnTo>
                    <a:pt x="9697" y="199"/>
                  </a:lnTo>
                  <a:lnTo>
                    <a:pt x="9874" y="178"/>
                  </a:lnTo>
                  <a:lnTo>
                    <a:pt x="9908" y="167"/>
                  </a:lnTo>
                  <a:lnTo>
                    <a:pt x="9866" y="162"/>
                  </a:lnTo>
                  <a:lnTo>
                    <a:pt x="9719" y="172"/>
                  </a:lnTo>
                  <a:lnTo>
                    <a:pt x="9618" y="182"/>
                  </a:lnTo>
                  <a:lnTo>
                    <a:pt x="9718" y="165"/>
                  </a:lnTo>
                  <a:lnTo>
                    <a:pt x="9750" y="157"/>
                  </a:lnTo>
                  <a:lnTo>
                    <a:pt x="9674" y="165"/>
                  </a:lnTo>
                  <a:lnTo>
                    <a:pt x="9671" y="155"/>
                  </a:lnTo>
                  <a:lnTo>
                    <a:pt x="9598" y="158"/>
                  </a:lnTo>
                  <a:lnTo>
                    <a:pt x="9618" y="153"/>
                  </a:lnTo>
                  <a:lnTo>
                    <a:pt x="9716" y="151"/>
                  </a:lnTo>
                  <a:lnTo>
                    <a:pt x="9787" y="150"/>
                  </a:lnTo>
                  <a:lnTo>
                    <a:pt x="9871" y="140"/>
                  </a:lnTo>
                  <a:lnTo>
                    <a:pt x="9883" y="123"/>
                  </a:lnTo>
                  <a:lnTo>
                    <a:pt x="9802" y="120"/>
                  </a:lnTo>
                  <a:lnTo>
                    <a:pt x="9750" y="121"/>
                  </a:lnTo>
                  <a:lnTo>
                    <a:pt x="9676" y="130"/>
                  </a:lnTo>
                  <a:lnTo>
                    <a:pt x="9650" y="130"/>
                  </a:lnTo>
                  <a:lnTo>
                    <a:pt x="9517" y="143"/>
                  </a:lnTo>
                  <a:lnTo>
                    <a:pt x="9457" y="151"/>
                  </a:lnTo>
                  <a:lnTo>
                    <a:pt x="9507" y="143"/>
                  </a:lnTo>
                  <a:lnTo>
                    <a:pt x="9489" y="143"/>
                  </a:lnTo>
                  <a:lnTo>
                    <a:pt x="9522" y="138"/>
                  </a:lnTo>
                  <a:lnTo>
                    <a:pt x="9544" y="133"/>
                  </a:lnTo>
                  <a:lnTo>
                    <a:pt x="9554" y="131"/>
                  </a:lnTo>
                  <a:lnTo>
                    <a:pt x="9551" y="130"/>
                  </a:lnTo>
                  <a:cubicBezTo>
                    <a:pt x="9961" y="82"/>
                    <a:pt x="10377" y="54"/>
                    <a:pt x="10800" y="54"/>
                  </a:cubicBezTo>
                  <a:close/>
                  <a:moveTo>
                    <a:pt x="6040" y="1278"/>
                  </a:moveTo>
                  <a:lnTo>
                    <a:pt x="6095" y="1239"/>
                  </a:lnTo>
                  <a:lnTo>
                    <a:pt x="6062" y="1239"/>
                  </a:lnTo>
                  <a:lnTo>
                    <a:pt x="6031" y="1256"/>
                  </a:lnTo>
                  <a:lnTo>
                    <a:pt x="5969" y="1303"/>
                  </a:lnTo>
                  <a:lnTo>
                    <a:pt x="5991" y="1301"/>
                  </a:lnTo>
                  <a:lnTo>
                    <a:pt x="6040" y="1278"/>
                  </a:lnTo>
                  <a:close/>
                  <a:moveTo>
                    <a:pt x="6937" y="20812"/>
                  </a:moveTo>
                  <a:lnTo>
                    <a:pt x="7004" y="20837"/>
                  </a:lnTo>
                  <a:lnTo>
                    <a:pt x="7041" y="20851"/>
                  </a:lnTo>
                  <a:lnTo>
                    <a:pt x="7058" y="20858"/>
                  </a:lnTo>
                  <a:lnTo>
                    <a:pt x="7073" y="20863"/>
                  </a:lnTo>
                  <a:lnTo>
                    <a:pt x="7137" y="20886"/>
                  </a:lnTo>
                  <a:lnTo>
                    <a:pt x="7142" y="20888"/>
                  </a:lnTo>
                  <a:lnTo>
                    <a:pt x="7147" y="20890"/>
                  </a:lnTo>
                  <a:lnTo>
                    <a:pt x="7204" y="20912"/>
                  </a:lnTo>
                  <a:lnTo>
                    <a:pt x="7272" y="20935"/>
                  </a:lnTo>
                  <a:lnTo>
                    <a:pt x="7274" y="20935"/>
                  </a:lnTo>
                  <a:lnTo>
                    <a:pt x="7292" y="20942"/>
                  </a:lnTo>
                  <a:lnTo>
                    <a:pt x="7297" y="20944"/>
                  </a:lnTo>
                  <a:lnTo>
                    <a:pt x="7344" y="20960"/>
                  </a:lnTo>
                  <a:lnTo>
                    <a:pt x="7373" y="20969"/>
                  </a:lnTo>
                  <a:lnTo>
                    <a:pt x="7413" y="20982"/>
                  </a:lnTo>
                  <a:lnTo>
                    <a:pt x="7444" y="20992"/>
                  </a:lnTo>
                  <a:lnTo>
                    <a:pt x="7487" y="21007"/>
                  </a:lnTo>
                  <a:lnTo>
                    <a:pt x="7511" y="21014"/>
                  </a:lnTo>
                  <a:lnTo>
                    <a:pt x="7565" y="21033"/>
                  </a:lnTo>
                  <a:lnTo>
                    <a:pt x="7622" y="21050"/>
                  </a:lnTo>
                  <a:lnTo>
                    <a:pt x="7662" y="21061"/>
                  </a:lnTo>
                  <a:lnTo>
                    <a:pt x="7689" y="21070"/>
                  </a:lnTo>
                  <a:lnTo>
                    <a:pt x="7716" y="21075"/>
                  </a:lnTo>
                  <a:lnTo>
                    <a:pt x="7747" y="21083"/>
                  </a:lnTo>
                  <a:lnTo>
                    <a:pt x="7784" y="21093"/>
                  </a:lnTo>
                  <a:lnTo>
                    <a:pt x="7708" y="21070"/>
                  </a:lnTo>
                  <a:lnTo>
                    <a:pt x="7635" y="21048"/>
                  </a:lnTo>
                  <a:lnTo>
                    <a:pt x="7565" y="21026"/>
                  </a:lnTo>
                  <a:lnTo>
                    <a:pt x="7539" y="21018"/>
                  </a:lnTo>
                  <a:lnTo>
                    <a:pt x="7570" y="21026"/>
                  </a:lnTo>
                  <a:lnTo>
                    <a:pt x="7523" y="21009"/>
                  </a:lnTo>
                  <a:lnTo>
                    <a:pt x="7450" y="20984"/>
                  </a:lnTo>
                  <a:lnTo>
                    <a:pt x="7373" y="20960"/>
                  </a:lnTo>
                  <a:lnTo>
                    <a:pt x="7348" y="20954"/>
                  </a:lnTo>
                  <a:lnTo>
                    <a:pt x="7348" y="20955"/>
                  </a:lnTo>
                  <a:lnTo>
                    <a:pt x="7331" y="20950"/>
                  </a:lnTo>
                  <a:lnTo>
                    <a:pt x="7263" y="20927"/>
                  </a:lnTo>
                  <a:lnTo>
                    <a:pt x="7255" y="20925"/>
                  </a:lnTo>
                  <a:lnTo>
                    <a:pt x="7211" y="20910"/>
                  </a:lnTo>
                  <a:lnTo>
                    <a:pt x="7203" y="20906"/>
                  </a:lnTo>
                  <a:lnTo>
                    <a:pt x="7189" y="20901"/>
                  </a:lnTo>
                  <a:lnTo>
                    <a:pt x="7132" y="20881"/>
                  </a:lnTo>
                  <a:lnTo>
                    <a:pt x="7048" y="20849"/>
                  </a:lnTo>
                  <a:lnTo>
                    <a:pt x="6962" y="20817"/>
                  </a:lnTo>
                  <a:lnTo>
                    <a:pt x="6930" y="20807"/>
                  </a:lnTo>
                  <a:lnTo>
                    <a:pt x="6971" y="20822"/>
                  </a:lnTo>
                  <a:lnTo>
                    <a:pt x="6937" y="20812"/>
                  </a:lnTo>
                  <a:close/>
                  <a:moveTo>
                    <a:pt x="14685" y="20667"/>
                  </a:moveTo>
                  <a:lnTo>
                    <a:pt x="14737" y="20635"/>
                  </a:lnTo>
                  <a:lnTo>
                    <a:pt x="14769" y="20615"/>
                  </a:lnTo>
                  <a:lnTo>
                    <a:pt x="14648" y="20666"/>
                  </a:lnTo>
                  <a:lnTo>
                    <a:pt x="14643" y="20667"/>
                  </a:lnTo>
                  <a:lnTo>
                    <a:pt x="14670" y="20671"/>
                  </a:lnTo>
                  <a:lnTo>
                    <a:pt x="14685" y="20667"/>
                  </a:lnTo>
                  <a:close/>
                  <a:moveTo>
                    <a:pt x="14643" y="20667"/>
                  </a:moveTo>
                  <a:lnTo>
                    <a:pt x="14603" y="20666"/>
                  </a:lnTo>
                  <a:lnTo>
                    <a:pt x="14581" y="20661"/>
                  </a:lnTo>
                  <a:lnTo>
                    <a:pt x="14535" y="20661"/>
                  </a:lnTo>
                  <a:lnTo>
                    <a:pt x="14503" y="20659"/>
                  </a:lnTo>
                  <a:lnTo>
                    <a:pt x="14448" y="20662"/>
                  </a:lnTo>
                  <a:lnTo>
                    <a:pt x="14392" y="20667"/>
                  </a:lnTo>
                  <a:lnTo>
                    <a:pt x="14318" y="20691"/>
                  </a:lnTo>
                  <a:lnTo>
                    <a:pt x="14273" y="20718"/>
                  </a:lnTo>
                  <a:lnTo>
                    <a:pt x="14204" y="20740"/>
                  </a:lnTo>
                  <a:lnTo>
                    <a:pt x="14128" y="20755"/>
                  </a:lnTo>
                  <a:lnTo>
                    <a:pt x="14045" y="20774"/>
                  </a:lnTo>
                  <a:lnTo>
                    <a:pt x="13968" y="20785"/>
                  </a:lnTo>
                  <a:lnTo>
                    <a:pt x="13889" y="20797"/>
                  </a:lnTo>
                  <a:lnTo>
                    <a:pt x="13823" y="20807"/>
                  </a:lnTo>
                  <a:lnTo>
                    <a:pt x="13771" y="20809"/>
                  </a:lnTo>
                  <a:lnTo>
                    <a:pt x="13786" y="20785"/>
                  </a:lnTo>
                  <a:lnTo>
                    <a:pt x="13710" y="20804"/>
                  </a:lnTo>
                  <a:lnTo>
                    <a:pt x="13635" y="20826"/>
                  </a:lnTo>
                  <a:lnTo>
                    <a:pt x="13606" y="20831"/>
                  </a:lnTo>
                  <a:lnTo>
                    <a:pt x="13641" y="20814"/>
                  </a:lnTo>
                  <a:lnTo>
                    <a:pt x="13734" y="20742"/>
                  </a:lnTo>
                  <a:lnTo>
                    <a:pt x="13683" y="20742"/>
                  </a:lnTo>
                  <a:lnTo>
                    <a:pt x="13643" y="20736"/>
                  </a:lnTo>
                  <a:lnTo>
                    <a:pt x="13609" y="20728"/>
                  </a:lnTo>
                  <a:lnTo>
                    <a:pt x="13571" y="20720"/>
                  </a:lnTo>
                  <a:lnTo>
                    <a:pt x="13545" y="20704"/>
                  </a:lnTo>
                  <a:lnTo>
                    <a:pt x="13451" y="20733"/>
                  </a:lnTo>
                  <a:lnTo>
                    <a:pt x="13386" y="20748"/>
                  </a:lnTo>
                  <a:lnTo>
                    <a:pt x="13340" y="20743"/>
                  </a:lnTo>
                  <a:lnTo>
                    <a:pt x="13323" y="20723"/>
                  </a:lnTo>
                  <a:lnTo>
                    <a:pt x="13313" y="20704"/>
                  </a:lnTo>
                  <a:lnTo>
                    <a:pt x="13256" y="20696"/>
                  </a:lnTo>
                  <a:lnTo>
                    <a:pt x="13248" y="20676"/>
                  </a:lnTo>
                  <a:lnTo>
                    <a:pt x="13226" y="20651"/>
                  </a:lnTo>
                  <a:lnTo>
                    <a:pt x="13263" y="20619"/>
                  </a:lnTo>
                  <a:lnTo>
                    <a:pt x="13237" y="20597"/>
                  </a:lnTo>
                  <a:lnTo>
                    <a:pt x="13185" y="20590"/>
                  </a:lnTo>
                  <a:lnTo>
                    <a:pt x="13133" y="20585"/>
                  </a:lnTo>
                  <a:lnTo>
                    <a:pt x="13066" y="20592"/>
                  </a:lnTo>
                  <a:lnTo>
                    <a:pt x="12987" y="20603"/>
                  </a:lnTo>
                  <a:lnTo>
                    <a:pt x="12914" y="20619"/>
                  </a:lnTo>
                  <a:lnTo>
                    <a:pt x="12837" y="20639"/>
                  </a:lnTo>
                  <a:lnTo>
                    <a:pt x="12795" y="20666"/>
                  </a:lnTo>
                  <a:lnTo>
                    <a:pt x="12722" y="20683"/>
                  </a:lnTo>
                  <a:lnTo>
                    <a:pt x="12662" y="20681"/>
                  </a:lnTo>
                  <a:lnTo>
                    <a:pt x="12599" y="20701"/>
                  </a:lnTo>
                  <a:lnTo>
                    <a:pt x="12514" y="20726"/>
                  </a:lnTo>
                  <a:lnTo>
                    <a:pt x="12461" y="20718"/>
                  </a:lnTo>
                  <a:lnTo>
                    <a:pt x="12394" y="20733"/>
                  </a:lnTo>
                  <a:lnTo>
                    <a:pt x="12325" y="20750"/>
                  </a:lnTo>
                  <a:lnTo>
                    <a:pt x="12259" y="20765"/>
                  </a:lnTo>
                  <a:lnTo>
                    <a:pt x="12172" y="20779"/>
                  </a:lnTo>
                  <a:lnTo>
                    <a:pt x="12100" y="20789"/>
                  </a:lnTo>
                  <a:lnTo>
                    <a:pt x="12014" y="20811"/>
                  </a:lnTo>
                  <a:lnTo>
                    <a:pt x="11946" y="20822"/>
                  </a:lnTo>
                  <a:lnTo>
                    <a:pt x="11903" y="20851"/>
                  </a:lnTo>
                  <a:lnTo>
                    <a:pt x="11827" y="20868"/>
                  </a:lnTo>
                  <a:lnTo>
                    <a:pt x="11791" y="20851"/>
                  </a:lnTo>
                  <a:lnTo>
                    <a:pt x="11761" y="20827"/>
                  </a:lnTo>
                  <a:lnTo>
                    <a:pt x="11690" y="20832"/>
                  </a:lnTo>
                  <a:lnTo>
                    <a:pt x="11643" y="20816"/>
                  </a:lnTo>
                  <a:lnTo>
                    <a:pt x="11630" y="20792"/>
                  </a:lnTo>
                  <a:lnTo>
                    <a:pt x="11566" y="20782"/>
                  </a:lnTo>
                  <a:lnTo>
                    <a:pt x="11515" y="20804"/>
                  </a:lnTo>
                  <a:lnTo>
                    <a:pt x="11463" y="20841"/>
                  </a:lnTo>
                  <a:lnTo>
                    <a:pt x="11406" y="20859"/>
                  </a:lnTo>
                  <a:lnTo>
                    <a:pt x="11337" y="20866"/>
                  </a:lnTo>
                  <a:lnTo>
                    <a:pt x="11273" y="20878"/>
                  </a:lnTo>
                  <a:lnTo>
                    <a:pt x="11211" y="20895"/>
                  </a:lnTo>
                  <a:lnTo>
                    <a:pt x="11142" y="20903"/>
                  </a:lnTo>
                  <a:lnTo>
                    <a:pt x="11076" y="20912"/>
                  </a:lnTo>
                  <a:lnTo>
                    <a:pt x="11005" y="20912"/>
                  </a:lnTo>
                  <a:lnTo>
                    <a:pt x="10935" y="20912"/>
                  </a:lnTo>
                  <a:lnTo>
                    <a:pt x="10861" y="20915"/>
                  </a:lnTo>
                  <a:lnTo>
                    <a:pt x="10792" y="20925"/>
                  </a:lnTo>
                  <a:lnTo>
                    <a:pt x="10750" y="20908"/>
                  </a:lnTo>
                  <a:lnTo>
                    <a:pt x="10719" y="20886"/>
                  </a:lnTo>
                  <a:lnTo>
                    <a:pt x="10649" y="20883"/>
                  </a:lnTo>
                  <a:lnTo>
                    <a:pt x="10576" y="20875"/>
                  </a:lnTo>
                  <a:lnTo>
                    <a:pt x="10507" y="20873"/>
                  </a:lnTo>
                  <a:lnTo>
                    <a:pt x="10431" y="20876"/>
                  </a:lnTo>
                  <a:lnTo>
                    <a:pt x="10366" y="20883"/>
                  </a:lnTo>
                  <a:lnTo>
                    <a:pt x="10322" y="20908"/>
                  </a:lnTo>
                  <a:lnTo>
                    <a:pt x="10288" y="20883"/>
                  </a:lnTo>
                  <a:lnTo>
                    <a:pt x="10202" y="20880"/>
                  </a:lnTo>
                  <a:lnTo>
                    <a:pt x="10147" y="20898"/>
                  </a:lnTo>
                  <a:lnTo>
                    <a:pt x="10132" y="20922"/>
                  </a:lnTo>
                  <a:lnTo>
                    <a:pt x="10069" y="20935"/>
                  </a:lnTo>
                  <a:lnTo>
                    <a:pt x="10021" y="20912"/>
                  </a:lnTo>
                  <a:lnTo>
                    <a:pt x="9957" y="20883"/>
                  </a:lnTo>
                  <a:lnTo>
                    <a:pt x="9899" y="20891"/>
                  </a:lnTo>
                  <a:lnTo>
                    <a:pt x="9841" y="20875"/>
                  </a:lnTo>
                  <a:lnTo>
                    <a:pt x="9820" y="20898"/>
                  </a:lnTo>
                  <a:lnTo>
                    <a:pt x="9778" y="20912"/>
                  </a:lnTo>
                  <a:lnTo>
                    <a:pt x="9719" y="20922"/>
                  </a:lnTo>
                  <a:lnTo>
                    <a:pt x="9672" y="20935"/>
                  </a:lnTo>
                  <a:lnTo>
                    <a:pt x="9615" y="20944"/>
                  </a:lnTo>
                  <a:lnTo>
                    <a:pt x="9559" y="20952"/>
                  </a:lnTo>
                  <a:lnTo>
                    <a:pt x="9514" y="20964"/>
                  </a:lnTo>
                  <a:lnTo>
                    <a:pt x="9475" y="20982"/>
                  </a:lnTo>
                  <a:lnTo>
                    <a:pt x="9423" y="20959"/>
                  </a:lnTo>
                  <a:lnTo>
                    <a:pt x="9356" y="20955"/>
                  </a:lnTo>
                  <a:lnTo>
                    <a:pt x="9295" y="20962"/>
                  </a:lnTo>
                  <a:lnTo>
                    <a:pt x="9240" y="20972"/>
                  </a:lnTo>
                  <a:lnTo>
                    <a:pt x="9172" y="20969"/>
                  </a:lnTo>
                  <a:lnTo>
                    <a:pt x="9127" y="20947"/>
                  </a:lnTo>
                  <a:lnTo>
                    <a:pt x="9059" y="20940"/>
                  </a:lnTo>
                  <a:lnTo>
                    <a:pt x="9068" y="20964"/>
                  </a:lnTo>
                  <a:lnTo>
                    <a:pt x="9100" y="20987"/>
                  </a:lnTo>
                  <a:lnTo>
                    <a:pt x="9036" y="20984"/>
                  </a:lnTo>
                  <a:lnTo>
                    <a:pt x="8979" y="20964"/>
                  </a:lnTo>
                  <a:lnTo>
                    <a:pt x="8913" y="20960"/>
                  </a:lnTo>
                  <a:lnTo>
                    <a:pt x="8903" y="20977"/>
                  </a:lnTo>
                  <a:lnTo>
                    <a:pt x="8926" y="21004"/>
                  </a:lnTo>
                  <a:lnTo>
                    <a:pt x="8930" y="21028"/>
                  </a:lnTo>
                  <a:lnTo>
                    <a:pt x="8916" y="21045"/>
                  </a:lnTo>
                  <a:lnTo>
                    <a:pt x="8893" y="21058"/>
                  </a:lnTo>
                  <a:lnTo>
                    <a:pt x="8869" y="21070"/>
                  </a:lnTo>
                  <a:lnTo>
                    <a:pt x="8878" y="21087"/>
                  </a:lnTo>
                  <a:lnTo>
                    <a:pt x="8910" y="21108"/>
                  </a:lnTo>
                  <a:lnTo>
                    <a:pt x="8979" y="21120"/>
                  </a:lnTo>
                  <a:lnTo>
                    <a:pt x="8982" y="21122"/>
                  </a:lnTo>
                  <a:lnTo>
                    <a:pt x="8992" y="21124"/>
                  </a:lnTo>
                  <a:lnTo>
                    <a:pt x="9066" y="21139"/>
                  </a:lnTo>
                  <a:lnTo>
                    <a:pt x="9125" y="21140"/>
                  </a:lnTo>
                  <a:lnTo>
                    <a:pt x="9184" y="21140"/>
                  </a:lnTo>
                  <a:lnTo>
                    <a:pt x="9243" y="21139"/>
                  </a:lnTo>
                  <a:lnTo>
                    <a:pt x="9307" y="21140"/>
                  </a:lnTo>
                  <a:lnTo>
                    <a:pt x="9362" y="21135"/>
                  </a:lnTo>
                  <a:lnTo>
                    <a:pt x="9413" y="21130"/>
                  </a:lnTo>
                  <a:lnTo>
                    <a:pt x="9484" y="21139"/>
                  </a:lnTo>
                  <a:lnTo>
                    <a:pt x="9548" y="21139"/>
                  </a:lnTo>
                  <a:lnTo>
                    <a:pt x="9595" y="21130"/>
                  </a:lnTo>
                  <a:lnTo>
                    <a:pt x="9674" y="21137"/>
                  </a:lnTo>
                  <a:lnTo>
                    <a:pt x="9701" y="21134"/>
                  </a:lnTo>
                  <a:lnTo>
                    <a:pt x="9733" y="21130"/>
                  </a:lnTo>
                  <a:lnTo>
                    <a:pt x="9805" y="21140"/>
                  </a:lnTo>
                  <a:lnTo>
                    <a:pt x="9869" y="21152"/>
                  </a:lnTo>
                  <a:lnTo>
                    <a:pt x="9945" y="21164"/>
                  </a:lnTo>
                  <a:lnTo>
                    <a:pt x="10014" y="21169"/>
                  </a:lnTo>
                  <a:lnTo>
                    <a:pt x="10081" y="21169"/>
                  </a:lnTo>
                  <a:lnTo>
                    <a:pt x="10147" y="21181"/>
                  </a:lnTo>
                  <a:lnTo>
                    <a:pt x="10226" y="21191"/>
                  </a:lnTo>
                  <a:lnTo>
                    <a:pt x="10239" y="21174"/>
                  </a:lnTo>
                  <a:lnTo>
                    <a:pt x="10307" y="21183"/>
                  </a:lnTo>
                  <a:lnTo>
                    <a:pt x="10332" y="21199"/>
                  </a:lnTo>
                  <a:lnTo>
                    <a:pt x="10329" y="21216"/>
                  </a:lnTo>
                  <a:lnTo>
                    <a:pt x="10340" y="21233"/>
                  </a:lnTo>
                  <a:lnTo>
                    <a:pt x="10409" y="21238"/>
                  </a:lnTo>
                  <a:lnTo>
                    <a:pt x="10467" y="21252"/>
                  </a:lnTo>
                  <a:lnTo>
                    <a:pt x="10526" y="21263"/>
                  </a:lnTo>
                  <a:lnTo>
                    <a:pt x="10586" y="21273"/>
                  </a:lnTo>
                  <a:lnTo>
                    <a:pt x="10652" y="21277"/>
                  </a:lnTo>
                  <a:lnTo>
                    <a:pt x="10680" y="21258"/>
                  </a:lnTo>
                  <a:lnTo>
                    <a:pt x="10748" y="21265"/>
                  </a:lnTo>
                  <a:lnTo>
                    <a:pt x="10817" y="21268"/>
                  </a:lnTo>
                  <a:lnTo>
                    <a:pt x="10856" y="21255"/>
                  </a:lnTo>
                  <a:lnTo>
                    <a:pt x="10877" y="21252"/>
                  </a:lnTo>
                  <a:lnTo>
                    <a:pt x="10859" y="21299"/>
                  </a:lnTo>
                  <a:lnTo>
                    <a:pt x="10829" y="21312"/>
                  </a:lnTo>
                  <a:lnTo>
                    <a:pt x="10780" y="21324"/>
                  </a:lnTo>
                  <a:lnTo>
                    <a:pt x="10758" y="21337"/>
                  </a:lnTo>
                  <a:lnTo>
                    <a:pt x="10691" y="21341"/>
                  </a:lnTo>
                  <a:lnTo>
                    <a:pt x="10628" y="21346"/>
                  </a:lnTo>
                  <a:lnTo>
                    <a:pt x="10559" y="21348"/>
                  </a:lnTo>
                  <a:lnTo>
                    <a:pt x="10517" y="21358"/>
                  </a:lnTo>
                  <a:lnTo>
                    <a:pt x="10482" y="21366"/>
                  </a:lnTo>
                  <a:lnTo>
                    <a:pt x="10485" y="21379"/>
                  </a:lnTo>
                  <a:lnTo>
                    <a:pt x="10521" y="21390"/>
                  </a:lnTo>
                  <a:lnTo>
                    <a:pt x="10579" y="21401"/>
                  </a:lnTo>
                  <a:lnTo>
                    <a:pt x="10638" y="21410"/>
                  </a:lnTo>
                  <a:lnTo>
                    <a:pt x="10674" y="21400"/>
                  </a:lnTo>
                  <a:lnTo>
                    <a:pt x="10743" y="21405"/>
                  </a:lnTo>
                  <a:lnTo>
                    <a:pt x="10813" y="21403"/>
                  </a:lnTo>
                  <a:lnTo>
                    <a:pt x="10770" y="21411"/>
                  </a:lnTo>
                  <a:lnTo>
                    <a:pt x="10751" y="21422"/>
                  </a:lnTo>
                  <a:lnTo>
                    <a:pt x="10711" y="21430"/>
                  </a:lnTo>
                  <a:lnTo>
                    <a:pt x="10711" y="21440"/>
                  </a:lnTo>
                  <a:lnTo>
                    <a:pt x="10724" y="21449"/>
                  </a:lnTo>
                  <a:lnTo>
                    <a:pt x="10739" y="21459"/>
                  </a:lnTo>
                  <a:lnTo>
                    <a:pt x="10748" y="21467"/>
                  </a:lnTo>
                  <a:lnTo>
                    <a:pt x="10696" y="21472"/>
                  </a:lnTo>
                  <a:lnTo>
                    <a:pt x="10689" y="21480"/>
                  </a:lnTo>
                  <a:lnTo>
                    <a:pt x="10637" y="21484"/>
                  </a:lnTo>
                  <a:lnTo>
                    <a:pt x="10569" y="21486"/>
                  </a:lnTo>
                  <a:lnTo>
                    <a:pt x="10595" y="21492"/>
                  </a:lnTo>
                  <a:lnTo>
                    <a:pt x="10649" y="21497"/>
                  </a:lnTo>
                  <a:lnTo>
                    <a:pt x="10697" y="21502"/>
                  </a:lnTo>
                  <a:lnTo>
                    <a:pt x="10724" y="21497"/>
                  </a:lnTo>
                  <a:lnTo>
                    <a:pt x="10790" y="21494"/>
                  </a:lnTo>
                  <a:lnTo>
                    <a:pt x="10835" y="21497"/>
                  </a:lnTo>
                  <a:lnTo>
                    <a:pt x="10898" y="21494"/>
                  </a:lnTo>
                  <a:lnTo>
                    <a:pt x="10940" y="21489"/>
                  </a:lnTo>
                  <a:lnTo>
                    <a:pt x="10997" y="21486"/>
                  </a:lnTo>
                  <a:lnTo>
                    <a:pt x="11036" y="21479"/>
                  </a:lnTo>
                  <a:lnTo>
                    <a:pt x="11049" y="21477"/>
                  </a:lnTo>
                  <a:lnTo>
                    <a:pt x="11076" y="21472"/>
                  </a:lnTo>
                  <a:lnTo>
                    <a:pt x="11125" y="21475"/>
                  </a:lnTo>
                  <a:lnTo>
                    <a:pt x="11127" y="21477"/>
                  </a:lnTo>
                  <a:lnTo>
                    <a:pt x="11127" y="21484"/>
                  </a:lnTo>
                  <a:lnTo>
                    <a:pt x="11175" y="21477"/>
                  </a:lnTo>
                  <a:lnTo>
                    <a:pt x="11179" y="21475"/>
                  </a:lnTo>
                  <a:lnTo>
                    <a:pt x="11182" y="21475"/>
                  </a:lnTo>
                  <a:lnTo>
                    <a:pt x="11182" y="21477"/>
                  </a:lnTo>
                  <a:lnTo>
                    <a:pt x="11182" y="21479"/>
                  </a:lnTo>
                  <a:lnTo>
                    <a:pt x="11180" y="21480"/>
                  </a:lnTo>
                  <a:lnTo>
                    <a:pt x="11180" y="21482"/>
                  </a:lnTo>
                  <a:lnTo>
                    <a:pt x="11233" y="21477"/>
                  </a:lnTo>
                  <a:lnTo>
                    <a:pt x="11207" y="21487"/>
                  </a:lnTo>
                  <a:lnTo>
                    <a:pt x="11254" y="21482"/>
                  </a:lnTo>
                  <a:lnTo>
                    <a:pt x="11318" y="21477"/>
                  </a:lnTo>
                  <a:lnTo>
                    <a:pt x="11340" y="21482"/>
                  </a:lnTo>
                  <a:lnTo>
                    <a:pt x="11381" y="21477"/>
                  </a:lnTo>
                  <a:lnTo>
                    <a:pt x="11391" y="21475"/>
                  </a:lnTo>
                  <a:lnTo>
                    <a:pt x="11462" y="21470"/>
                  </a:lnTo>
                  <a:lnTo>
                    <a:pt x="11522" y="21460"/>
                  </a:lnTo>
                  <a:lnTo>
                    <a:pt x="11598" y="21454"/>
                  </a:lnTo>
                  <a:lnTo>
                    <a:pt x="11662" y="21445"/>
                  </a:lnTo>
                  <a:lnTo>
                    <a:pt x="11724" y="21438"/>
                  </a:lnTo>
                  <a:lnTo>
                    <a:pt x="11788" y="21430"/>
                  </a:lnTo>
                  <a:lnTo>
                    <a:pt x="11850" y="21420"/>
                  </a:lnTo>
                  <a:lnTo>
                    <a:pt x="11913" y="21408"/>
                  </a:lnTo>
                  <a:lnTo>
                    <a:pt x="11983" y="21398"/>
                  </a:lnTo>
                  <a:lnTo>
                    <a:pt x="12019" y="21388"/>
                  </a:lnTo>
                  <a:lnTo>
                    <a:pt x="12056" y="21376"/>
                  </a:lnTo>
                  <a:lnTo>
                    <a:pt x="12110" y="21359"/>
                  </a:lnTo>
                  <a:lnTo>
                    <a:pt x="12158" y="21341"/>
                  </a:lnTo>
                  <a:lnTo>
                    <a:pt x="12111" y="21339"/>
                  </a:lnTo>
                  <a:lnTo>
                    <a:pt x="12093" y="21331"/>
                  </a:lnTo>
                  <a:lnTo>
                    <a:pt x="12057" y="21326"/>
                  </a:lnTo>
                  <a:lnTo>
                    <a:pt x="12116" y="21309"/>
                  </a:lnTo>
                  <a:lnTo>
                    <a:pt x="12189" y="21304"/>
                  </a:lnTo>
                  <a:lnTo>
                    <a:pt x="12244" y="21290"/>
                  </a:lnTo>
                  <a:lnTo>
                    <a:pt x="12295" y="21275"/>
                  </a:lnTo>
                  <a:lnTo>
                    <a:pt x="12357" y="21258"/>
                  </a:lnTo>
                  <a:lnTo>
                    <a:pt x="12402" y="21243"/>
                  </a:lnTo>
                  <a:lnTo>
                    <a:pt x="12451" y="21223"/>
                  </a:lnTo>
                  <a:lnTo>
                    <a:pt x="12485" y="21206"/>
                  </a:lnTo>
                  <a:lnTo>
                    <a:pt x="12519" y="21188"/>
                  </a:lnTo>
                  <a:lnTo>
                    <a:pt x="12525" y="21172"/>
                  </a:lnTo>
                  <a:lnTo>
                    <a:pt x="12541" y="21154"/>
                  </a:lnTo>
                  <a:lnTo>
                    <a:pt x="12566" y="21134"/>
                  </a:lnTo>
                  <a:lnTo>
                    <a:pt x="12535" y="21124"/>
                  </a:lnTo>
                  <a:lnTo>
                    <a:pt x="12547" y="21105"/>
                  </a:lnTo>
                  <a:lnTo>
                    <a:pt x="12507" y="21097"/>
                  </a:lnTo>
                  <a:lnTo>
                    <a:pt x="12527" y="21075"/>
                  </a:lnTo>
                  <a:lnTo>
                    <a:pt x="12546" y="21055"/>
                  </a:lnTo>
                  <a:lnTo>
                    <a:pt x="12567" y="21029"/>
                  </a:lnTo>
                  <a:lnTo>
                    <a:pt x="12576" y="21009"/>
                  </a:lnTo>
                  <a:lnTo>
                    <a:pt x="12606" y="20987"/>
                  </a:lnTo>
                  <a:lnTo>
                    <a:pt x="12670" y="20969"/>
                  </a:lnTo>
                  <a:lnTo>
                    <a:pt x="12743" y="20957"/>
                  </a:lnTo>
                  <a:lnTo>
                    <a:pt x="12818" y="20944"/>
                  </a:lnTo>
                  <a:lnTo>
                    <a:pt x="12889" y="20935"/>
                  </a:lnTo>
                  <a:lnTo>
                    <a:pt x="12956" y="20930"/>
                  </a:lnTo>
                  <a:lnTo>
                    <a:pt x="13014" y="20930"/>
                  </a:lnTo>
                  <a:lnTo>
                    <a:pt x="13072" y="20927"/>
                  </a:lnTo>
                  <a:lnTo>
                    <a:pt x="13125" y="20928"/>
                  </a:lnTo>
                  <a:lnTo>
                    <a:pt x="13197" y="20918"/>
                  </a:lnTo>
                  <a:lnTo>
                    <a:pt x="13274" y="20896"/>
                  </a:lnTo>
                  <a:lnTo>
                    <a:pt x="13355" y="20881"/>
                  </a:lnTo>
                  <a:lnTo>
                    <a:pt x="13428" y="20856"/>
                  </a:lnTo>
                  <a:lnTo>
                    <a:pt x="13495" y="20848"/>
                  </a:lnTo>
                  <a:lnTo>
                    <a:pt x="13564" y="20841"/>
                  </a:lnTo>
                  <a:lnTo>
                    <a:pt x="13603" y="20832"/>
                  </a:lnTo>
                  <a:lnTo>
                    <a:pt x="13544" y="20861"/>
                  </a:lnTo>
                  <a:lnTo>
                    <a:pt x="13468" y="20878"/>
                  </a:lnTo>
                  <a:lnTo>
                    <a:pt x="13386" y="20901"/>
                  </a:lnTo>
                  <a:lnTo>
                    <a:pt x="13342" y="20925"/>
                  </a:lnTo>
                  <a:lnTo>
                    <a:pt x="13394" y="20925"/>
                  </a:lnTo>
                  <a:lnTo>
                    <a:pt x="13338" y="20949"/>
                  </a:lnTo>
                  <a:lnTo>
                    <a:pt x="13269" y="20972"/>
                  </a:lnTo>
                  <a:lnTo>
                    <a:pt x="13197" y="20996"/>
                  </a:lnTo>
                  <a:lnTo>
                    <a:pt x="13189" y="21014"/>
                  </a:lnTo>
                  <a:lnTo>
                    <a:pt x="13221" y="21019"/>
                  </a:lnTo>
                  <a:lnTo>
                    <a:pt x="13290" y="21009"/>
                  </a:lnTo>
                  <a:lnTo>
                    <a:pt x="13364" y="20987"/>
                  </a:lnTo>
                  <a:lnTo>
                    <a:pt x="13426" y="20964"/>
                  </a:lnTo>
                  <a:lnTo>
                    <a:pt x="13492" y="20945"/>
                  </a:lnTo>
                  <a:lnTo>
                    <a:pt x="13556" y="20927"/>
                  </a:lnTo>
                  <a:lnTo>
                    <a:pt x="13614" y="20905"/>
                  </a:lnTo>
                  <a:lnTo>
                    <a:pt x="13704" y="20873"/>
                  </a:lnTo>
                  <a:lnTo>
                    <a:pt x="13742" y="20868"/>
                  </a:lnTo>
                  <a:lnTo>
                    <a:pt x="13793" y="20864"/>
                  </a:lnTo>
                  <a:lnTo>
                    <a:pt x="13848" y="20858"/>
                  </a:lnTo>
                  <a:lnTo>
                    <a:pt x="13911" y="20846"/>
                  </a:lnTo>
                  <a:lnTo>
                    <a:pt x="13986" y="20821"/>
                  </a:lnTo>
                  <a:lnTo>
                    <a:pt x="14050" y="20795"/>
                  </a:lnTo>
                  <a:lnTo>
                    <a:pt x="14131" y="20770"/>
                  </a:lnTo>
                  <a:lnTo>
                    <a:pt x="14207" y="20752"/>
                  </a:lnTo>
                  <a:lnTo>
                    <a:pt x="14268" y="20738"/>
                  </a:lnTo>
                  <a:lnTo>
                    <a:pt x="14338" y="20715"/>
                  </a:lnTo>
                  <a:lnTo>
                    <a:pt x="14385" y="20701"/>
                  </a:lnTo>
                  <a:lnTo>
                    <a:pt x="14436" y="20689"/>
                  </a:lnTo>
                  <a:lnTo>
                    <a:pt x="14456" y="20698"/>
                  </a:lnTo>
                  <a:lnTo>
                    <a:pt x="14503" y="20689"/>
                  </a:lnTo>
                  <a:lnTo>
                    <a:pt x="14555" y="20681"/>
                  </a:lnTo>
                  <a:lnTo>
                    <a:pt x="14582" y="20686"/>
                  </a:lnTo>
                  <a:lnTo>
                    <a:pt x="14643" y="20667"/>
                  </a:lnTo>
                  <a:close/>
                  <a:moveTo>
                    <a:pt x="8982" y="21122"/>
                  </a:moveTo>
                  <a:lnTo>
                    <a:pt x="8925" y="21117"/>
                  </a:lnTo>
                  <a:lnTo>
                    <a:pt x="8901" y="21127"/>
                  </a:lnTo>
                  <a:lnTo>
                    <a:pt x="8834" y="21119"/>
                  </a:lnTo>
                  <a:lnTo>
                    <a:pt x="8750" y="21100"/>
                  </a:lnTo>
                  <a:lnTo>
                    <a:pt x="8763" y="21117"/>
                  </a:lnTo>
                  <a:lnTo>
                    <a:pt x="8795" y="21134"/>
                  </a:lnTo>
                  <a:lnTo>
                    <a:pt x="8814" y="21151"/>
                  </a:lnTo>
                  <a:lnTo>
                    <a:pt x="8740" y="21135"/>
                  </a:lnTo>
                  <a:lnTo>
                    <a:pt x="8746" y="21156"/>
                  </a:lnTo>
                  <a:lnTo>
                    <a:pt x="8718" y="21161"/>
                  </a:lnTo>
                  <a:lnTo>
                    <a:pt x="8718" y="21174"/>
                  </a:lnTo>
                  <a:lnTo>
                    <a:pt x="8667" y="21171"/>
                  </a:lnTo>
                  <a:lnTo>
                    <a:pt x="8603" y="21162"/>
                  </a:lnTo>
                  <a:lnTo>
                    <a:pt x="8565" y="21164"/>
                  </a:lnTo>
                  <a:lnTo>
                    <a:pt x="8546" y="21171"/>
                  </a:lnTo>
                  <a:lnTo>
                    <a:pt x="8534" y="21179"/>
                  </a:lnTo>
                  <a:lnTo>
                    <a:pt x="8455" y="21159"/>
                  </a:lnTo>
                  <a:lnTo>
                    <a:pt x="8423" y="21142"/>
                  </a:lnTo>
                  <a:lnTo>
                    <a:pt x="8383" y="21124"/>
                  </a:lnTo>
                  <a:lnTo>
                    <a:pt x="8410" y="21120"/>
                  </a:lnTo>
                  <a:lnTo>
                    <a:pt x="8373" y="21100"/>
                  </a:lnTo>
                  <a:lnTo>
                    <a:pt x="8326" y="21082"/>
                  </a:lnTo>
                  <a:lnTo>
                    <a:pt x="8228" y="21039"/>
                  </a:lnTo>
                  <a:lnTo>
                    <a:pt x="8223" y="21048"/>
                  </a:lnTo>
                  <a:lnTo>
                    <a:pt x="8189" y="21051"/>
                  </a:lnTo>
                  <a:lnTo>
                    <a:pt x="8140" y="21048"/>
                  </a:lnTo>
                  <a:lnTo>
                    <a:pt x="8129" y="21056"/>
                  </a:lnTo>
                  <a:lnTo>
                    <a:pt x="8144" y="21073"/>
                  </a:lnTo>
                  <a:lnTo>
                    <a:pt x="8188" y="21092"/>
                  </a:lnTo>
                  <a:lnTo>
                    <a:pt x="8161" y="21095"/>
                  </a:lnTo>
                  <a:lnTo>
                    <a:pt x="8105" y="21087"/>
                  </a:lnTo>
                  <a:lnTo>
                    <a:pt x="8039" y="21076"/>
                  </a:lnTo>
                  <a:lnTo>
                    <a:pt x="7992" y="21070"/>
                  </a:lnTo>
                  <a:lnTo>
                    <a:pt x="8007" y="21083"/>
                  </a:lnTo>
                  <a:lnTo>
                    <a:pt x="7965" y="21078"/>
                  </a:lnTo>
                  <a:lnTo>
                    <a:pt x="7819" y="21036"/>
                  </a:lnTo>
                  <a:lnTo>
                    <a:pt x="7878" y="21061"/>
                  </a:lnTo>
                  <a:lnTo>
                    <a:pt x="7885" y="21071"/>
                  </a:lnTo>
                  <a:lnTo>
                    <a:pt x="7846" y="21066"/>
                  </a:lnTo>
                  <a:lnTo>
                    <a:pt x="7898" y="21087"/>
                  </a:lnTo>
                  <a:lnTo>
                    <a:pt x="7885" y="21090"/>
                  </a:lnTo>
                  <a:lnTo>
                    <a:pt x="7886" y="21095"/>
                  </a:lnTo>
                  <a:lnTo>
                    <a:pt x="7908" y="21107"/>
                  </a:lnTo>
                  <a:lnTo>
                    <a:pt x="7832" y="21087"/>
                  </a:lnTo>
                  <a:lnTo>
                    <a:pt x="7765" y="21068"/>
                  </a:lnTo>
                  <a:lnTo>
                    <a:pt x="7822" y="21090"/>
                  </a:lnTo>
                  <a:lnTo>
                    <a:pt x="7790" y="21083"/>
                  </a:lnTo>
                  <a:lnTo>
                    <a:pt x="7819" y="21095"/>
                  </a:lnTo>
                  <a:lnTo>
                    <a:pt x="7873" y="21114"/>
                  </a:lnTo>
                  <a:lnTo>
                    <a:pt x="7844" y="21108"/>
                  </a:lnTo>
                  <a:lnTo>
                    <a:pt x="7802" y="21098"/>
                  </a:lnTo>
                  <a:lnTo>
                    <a:pt x="7873" y="21120"/>
                  </a:lnTo>
                  <a:lnTo>
                    <a:pt x="7930" y="21137"/>
                  </a:lnTo>
                  <a:lnTo>
                    <a:pt x="7950" y="21144"/>
                  </a:lnTo>
                  <a:lnTo>
                    <a:pt x="8012" y="21162"/>
                  </a:lnTo>
                  <a:lnTo>
                    <a:pt x="8071" y="21177"/>
                  </a:lnTo>
                  <a:lnTo>
                    <a:pt x="8137" y="21196"/>
                  </a:lnTo>
                  <a:lnTo>
                    <a:pt x="8166" y="21203"/>
                  </a:lnTo>
                  <a:lnTo>
                    <a:pt x="8206" y="21213"/>
                  </a:lnTo>
                  <a:lnTo>
                    <a:pt x="8246" y="21223"/>
                  </a:lnTo>
                  <a:lnTo>
                    <a:pt x="8324" y="21240"/>
                  </a:lnTo>
                  <a:lnTo>
                    <a:pt x="8337" y="21241"/>
                  </a:lnTo>
                  <a:lnTo>
                    <a:pt x="8337" y="21240"/>
                  </a:lnTo>
                  <a:lnTo>
                    <a:pt x="8361" y="21243"/>
                  </a:lnTo>
                  <a:lnTo>
                    <a:pt x="8373" y="21243"/>
                  </a:lnTo>
                  <a:lnTo>
                    <a:pt x="8442" y="21260"/>
                  </a:lnTo>
                  <a:lnTo>
                    <a:pt x="8464" y="21268"/>
                  </a:lnTo>
                  <a:lnTo>
                    <a:pt x="8507" y="21278"/>
                  </a:lnTo>
                  <a:lnTo>
                    <a:pt x="8570" y="21294"/>
                  </a:lnTo>
                  <a:lnTo>
                    <a:pt x="8632" y="21305"/>
                  </a:lnTo>
                  <a:lnTo>
                    <a:pt x="8624" y="21302"/>
                  </a:lnTo>
                  <a:lnTo>
                    <a:pt x="8681" y="21312"/>
                  </a:lnTo>
                  <a:lnTo>
                    <a:pt x="8755" y="21327"/>
                  </a:lnTo>
                  <a:lnTo>
                    <a:pt x="8827" y="21341"/>
                  </a:lnTo>
                  <a:lnTo>
                    <a:pt x="8879" y="21353"/>
                  </a:lnTo>
                  <a:lnTo>
                    <a:pt x="8947" y="21366"/>
                  </a:lnTo>
                  <a:lnTo>
                    <a:pt x="8979" y="21373"/>
                  </a:lnTo>
                  <a:lnTo>
                    <a:pt x="9009" y="21378"/>
                  </a:lnTo>
                  <a:lnTo>
                    <a:pt x="8999" y="21378"/>
                  </a:lnTo>
                  <a:lnTo>
                    <a:pt x="8989" y="21378"/>
                  </a:lnTo>
                  <a:lnTo>
                    <a:pt x="9044" y="21386"/>
                  </a:lnTo>
                  <a:lnTo>
                    <a:pt x="9051" y="21388"/>
                  </a:lnTo>
                  <a:lnTo>
                    <a:pt x="9075" y="21391"/>
                  </a:lnTo>
                  <a:lnTo>
                    <a:pt x="9108" y="21396"/>
                  </a:lnTo>
                  <a:lnTo>
                    <a:pt x="9115" y="21398"/>
                  </a:lnTo>
                  <a:lnTo>
                    <a:pt x="9123" y="21398"/>
                  </a:lnTo>
                  <a:lnTo>
                    <a:pt x="9130" y="21400"/>
                  </a:lnTo>
                  <a:lnTo>
                    <a:pt x="9187" y="21410"/>
                  </a:lnTo>
                  <a:lnTo>
                    <a:pt x="9216" y="21413"/>
                  </a:lnTo>
                  <a:lnTo>
                    <a:pt x="9270" y="21422"/>
                  </a:lnTo>
                  <a:lnTo>
                    <a:pt x="9329" y="21430"/>
                  </a:lnTo>
                  <a:lnTo>
                    <a:pt x="9396" y="21438"/>
                  </a:lnTo>
                  <a:lnTo>
                    <a:pt x="9485" y="21449"/>
                  </a:lnTo>
                  <a:lnTo>
                    <a:pt x="9450" y="21442"/>
                  </a:lnTo>
                  <a:lnTo>
                    <a:pt x="9401" y="21435"/>
                  </a:lnTo>
                  <a:lnTo>
                    <a:pt x="9369" y="21428"/>
                  </a:lnTo>
                  <a:lnTo>
                    <a:pt x="9332" y="21422"/>
                  </a:lnTo>
                  <a:lnTo>
                    <a:pt x="9351" y="21420"/>
                  </a:lnTo>
                  <a:lnTo>
                    <a:pt x="9398" y="21423"/>
                  </a:lnTo>
                  <a:lnTo>
                    <a:pt x="9460" y="21430"/>
                  </a:lnTo>
                  <a:lnTo>
                    <a:pt x="9394" y="21418"/>
                  </a:lnTo>
                  <a:lnTo>
                    <a:pt x="9361" y="21410"/>
                  </a:lnTo>
                  <a:lnTo>
                    <a:pt x="9391" y="21410"/>
                  </a:lnTo>
                  <a:lnTo>
                    <a:pt x="9384" y="21403"/>
                  </a:lnTo>
                  <a:lnTo>
                    <a:pt x="9379" y="21398"/>
                  </a:lnTo>
                  <a:lnTo>
                    <a:pt x="9393" y="21393"/>
                  </a:lnTo>
                  <a:lnTo>
                    <a:pt x="9405" y="21388"/>
                  </a:lnTo>
                  <a:lnTo>
                    <a:pt x="9398" y="21379"/>
                  </a:lnTo>
                  <a:lnTo>
                    <a:pt x="9332" y="21369"/>
                  </a:lnTo>
                  <a:lnTo>
                    <a:pt x="9272" y="21358"/>
                  </a:lnTo>
                  <a:lnTo>
                    <a:pt x="9216" y="21344"/>
                  </a:lnTo>
                  <a:lnTo>
                    <a:pt x="9182" y="21346"/>
                  </a:lnTo>
                  <a:lnTo>
                    <a:pt x="9166" y="21351"/>
                  </a:lnTo>
                  <a:lnTo>
                    <a:pt x="9128" y="21351"/>
                  </a:lnTo>
                  <a:lnTo>
                    <a:pt x="9065" y="21337"/>
                  </a:lnTo>
                  <a:lnTo>
                    <a:pt x="8950" y="21310"/>
                  </a:lnTo>
                  <a:lnTo>
                    <a:pt x="8925" y="21302"/>
                  </a:lnTo>
                  <a:lnTo>
                    <a:pt x="8918" y="21292"/>
                  </a:lnTo>
                  <a:lnTo>
                    <a:pt x="8920" y="21284"/>
                  </a:lnTo>
                  <a:lnTo>
                    <a:pt x="8905" y="21272"/>
                  </a:lnTo>
                  <a:lnTo>
                    <a:pt x="8891" y="21258"/>
                  </a:lnTo>
                  <a:lnTo>
                    <a:pt x="8857" y="21241"/>
                  </a:lnTo>
                  <a:lnTo>
                    <a:pt x="8871" y="21235"/>
                  </a:lnTo>
                  <a:lnTo>
                    <a:pt x="8889" y="21228"/>
                  </a:lnTo>
                  <a:lnTo>
                    <a:pt x="8900" y="21225"/>
                  </a:lnTo>
                  <a:lnTo>
                    <a:pt x="8940" y="21223"/>
                  </a:lnTo>
                  <a:lnTo>
                    <a:pt x="8969" y="21216"/>
                  </a:lnTo>
                  <a:lnTo>
                    <a:pt x="8982" y="21208"/>
                  </a:lnTo>
                  <a:lnTo>
                    <a:pt x="8994" y="21198"/>
                  </a:lnTo>
                  <a:lnTo>
                    <a:pt x="9002" y="21186"/>
                  </a:lnTo>
                  <a:lnTo>
                    <a:pt x="9016" y="21171"/>
                  </a:lnTo>
                  <a:lnTo>
                    <a:pt x="9009" y="21156"/>
                  </a:lnTo>
                  <a:lnTo>
                    <a:pt x="9012" y="21140"/>
                  </a:lnTo>
                  <a:lnTo>
                    <a:pt x="8982" y="21122"/>
                  </a:lnTo>
                  <a:close/>
                  <a:moveTo>
                    <a:pt x="12376" y="820"/>
                  </a:moveTo>
                  <a:lnTo>
                    <a:pt x="12399" y="823"/>
                  </a:lnTo>
                  <a:lnTo>
                    <a:pt x="12475" y="862"/>
                  </a:lnTo>
                  <a:lnTo>
                    <a:pt x="12421" y="869"/>
                  </a:lnTo>
                  <a:lnTo>
                    <a:pt x="12470" y="921"/>
                  </a:lnTo>
                  <a:lnTo>
                    <a:pt x="12515" y="936"/>
                  </a:lnTo>
                  <a:lnTo>
                    <a:pt x="12604" y="921"/>
                  </a:lnTo>
                  <a:lnTo>
                    <a:pt x="12574" y="874"/>
                  </a:lnTo>
                  <a:lnTo>
                    <a:pt x="12670" y="840"/>
                  </a:lnTo>
                  <a:lnTo>
                    <a:pt x="12810" y="781"/>
                  </a:lnTo>
                  <a:lnTo>
                    <a:pt x="12857" y="784"/>
                  </a:lnTo>
                  <a:lnTo>
                    <a:pt x="12854" y="826"/>
                  </a:lnTo>
                  <a:lnTo>
                    <a:pt x="12938" y="833"/>
                  </a:lnTo>
                  <a:lnTo>
                    <a:pt x="12950" y="810"/>
                  </a:lnTo>
                  <a:lnTo>
                    <a:pt x="13054" y="808"/>
                  </a:lnTo>
                  <a:lnTo>
                    <a:pt x="13096" y="779"/>
                  </a:lnTo>
                  <a:lnTo>
                    <a:pt x="13222" y="820"/>
                  </a:lnTo>
                  <a:lnTo>
                    <a:pt x="13214" y="774"/>
                  </a:lnTo>
                  <a:lnTo>
                    <a:pt x="13104" y="739"/>
                  </a:lnTo>
                  <a:lnTo>
                    <a:pt x="13178" y="727"/>
                  </a:lnTo>
                  <a:lnTo>
                    <a:pt x="13210" y="727"/>
                  </a:lnTo>
                  <a:lnTo>
                    <a:pt x="13088" y="715"/>
                  </a:lnTo>
                  <a:lnTo>
                    <a:pt x="13096" y="736"/>
                  </a:lnTo>
                  <a:lnTo>
                    <a:pt x="13103" y="739"/>
                  </a:lnTo>
                  <a:lnTo>
                    <a:pt x="12990" y="732"/>
                  </a:lnTo>
                  <a:lnTo>
                    <a:pt x="12982" y="791"/>
                  </a:lnTo>
                  <a:lnTo>
                    <a:pt x="12881" y="771"/>
                  </a:lnTo>
                  <a:lnTo>
                    <a:pt x="12865" y="727"/>
                  </a:lnTo>
                  <a:lnTo>
                    <a:pt x="12798" y="699"/>
                  </a:lnTo>
                  <a:lnTo>
                    <a:pt x="12647" y="717"/>
                  </a:lnTo>
                  <a:lnTo>
                    <a:pt x="12522" y="714"/>
                  </a:lnTo>
                  <a:lnTo>
                    <a:pt x="12389" y="744"/>
                  </a:lnTo>
                  <a:lnTo>
                    <a:pt x="12333" y="774"/>
                  </a:lnTo>
                  <a:lnTo>
                    <a:pt x="12376" y="820"/>
                  </a:lnTo>
                  <a:close/>
                  <a:moveTo>
                    <a:pt x="13210" y="727"/>
                  </a:moveTo>
                  <a:lnTo>
                    <a:pt x="13271" y="734"/>
                  </a:lnTo>
                  <a:lnTo>
                    <a:pt x="13377" y="756"/>
                  </a:lnTo>
                  <a:lnTo>
                    <a:pt x="13695" y="833"/>
                  </a:lnTo>
                  <a:lnTo>
                    <a:pt x="13662" y="798"/>
                  </a:lnTo>
                  <a:lnTo>
                    <a:pt x="13547" y="761"/>
                  </a:lnTo>
                  <a:lnTo>
                    <a:pt x="13519" y="747"/>
                  </a:lnTo>
                  <a:lnTo>
                    <a:pt x="13450" y="741"/>
                  </a:lnTo>
                  <a:lnTo>
                    <a:pt x="13407" y="709"/>
                  </a:lnTo>
                  <a:lnTo>
                    <a:pt x="13286" y="660"/>
                  </a:lnTo>
                  <a:lnTo>
                    <a:pt x="13293" y="677"/>
                  </a:lnTo>
                  <a:lnTo>
                    <a:pt x="13387" y="724"/>
                  </a:lnTo>
                  <a:lnTo>
                    <a:pt x="13362" y="742"/>
                  </a:lnTo>
                  <a:lnTo>
                    <a:pt x="13271" y="729"/>
                  </a:lnTo>
                  <a:lnTo>
                    <a:pt x="13210" y="727"/>
                  </a:lnTo>
                  <a:close/>
                  <a:moveTo>
                    <a:pt x="13561" y="552"/>
                  </a:moveTo>
                  <a:lnTo>
                    <a:pt x="13475" y="571"/>
                  </a:lnTo>
                  <a:lnTo>
                    <a:pt x="13500" y="587"/>
                  </a:lnTo>
                  <a:lnTo>
                    <a:pt x="13502" y="567"/>
                  </a:lnTo>
                  <a:lnTo>
                    <a:pt x="13561" y="564"/>
                  </a:lnTo>
                  <a:lnTo>
                    <a:pt x="13704" y="598"/>
                  </a:lnTo>
                  <a:lnTo>
                    <a:pt x="13561" y="552"/>
                  </a:lnTo>
                  <a:close/>
                  <a:moveTo>
                    <a:pt x="13500" y="587"/>
                  </a:moveTo>
                  <a:lnTo>
                    <a:pt x="13500" y="589"/>
                  </a:lnTo>
                  <a:lnTo>
                    <a:pt x="13508" y="593"/>
                  </a:lnTo>
                  <a:lnTo>
                    <a:pt x="13500" y="587"/>
                  </a:lnTo>
                  <a:close/>
                  <a:moveTo>
                    <a:pt x="13508" y="593"/>
                  </a:moveTo>
                  <a:lnTo>
                    <a:pt x="13530" y="606"/>
                  </a:lnTo>
                  <a:lnTo>
                    <a:pt x="13530" y="611"/>
                  </a:lnTo>
                  <a:lnTo>
                    <a:pt x="13554" y="621"/>
                  </a:lnTo>
                  <a:lnTo>
                    <a:pt x="13620" y="633"/>
                  </a:lnTo>
                  <a:lnTo>
                    <a:pt x="13508" y="593"/>
                  </a:lnTo>
                  <a:close/>
                  <a:moveTo>
                    <a:pt x="13530" y="611"/>
                  </a:moveTo>
                  <a:lnTo>
                    <a:pt x="13431" y="566"/>
                  </a:lnTo>
                  <a:lnTo>
                    <a:pt x="13335" y="534"/>
                  </a:lnTo>
                  <a:lnTo>
                    <a:pt x="13320" y="535"/>
                  </a:lnTo>
                  <a:lnTo>
                    <a:pt x="13429" y="576"/>
                  </a:lnTo>
                  <a:lnTo>
                    <a:pt x="13456" y="614"/>
                  </a:lnTo>
                  <a:lnTo>
                    <a:pt x="13535" y="640"/>
                  </a:lnTo>
                  <a:lnTo>
                    <a:pt x="13530" y="611"/>
                  </a:lnTo>
                  <a:close/>
                  <a:moveTo>
                    <a:pt x="13535" y="640"/>
                  </a:moveTo>
                  <a:lnTo>
                    <a:pt x="13537" y="651"/>
                  </a:lnTo>
                  <a:lnTo>
                    <a:pt x="13513" y="650"/>
                  </a:lnTo>
                  <a:lnTo>
                    <a:pt x="13588" y="680"/>
                  </a:lnTo>
                  <a:lnTo>
                    <a:pt x="13763" y="769"/>
                  </a:lnTo>
                  <a:lnTo>
                    <a:pt x="13894" y="811"/>
                  </a:lnTo>
                  <a:lnTo>
                    <a:pt x="13965" y="858"/>
                  </a:lnTo>
                  <a:lnTo>
                    <a:pt x="14057" y="963"/>
                  </a:lnTo>
                  <a:lnTo>
                    <a:pt x="14135" y="975"/>
                  </a:lnTo>
                  <a:lnTo>
                    <a:pt x="14106" y="948"/>
                  </a:lnTo>
                  <a:lnTo>
                    <a:pt x="14125" y="927"/>
                  </a:lnTo>
                  <a:lnTo>
                    <a:pt x="14071" y="892"/>
                  </a:lnTo>
                  <a:lnTo>
                    <a:pt x="14044" y="857"/>
                  </a:lnTo>
                  <a:lnTo>
                    <a:pt x="13939" y="816"/>
                  </a:lnTo>
                  <a:lnTo>
                    <a:pt x="13869" y="771"/>
                  </a:lnTo>
                  <a:lnTo>
                    <a:pt x="13811" y="766"/>
                  </a:lnTo>
                  <a:lnTo>
                    <a:pt x="13726" y="729"/>
                  </a:lnTo>
                  <a:lnTo>
                    <a:pt x="13620" y="665"/>
                  </a:lnTo>
                  <a:lnTo>
                    <a:pt x="13535" y="640"/>
                  </a:lnTo>
                  <a:close/>
                  <a:moveTo>
                    <a:pt x="13513" y="650"/>
                  </a:moveTo>
                  <a:lnTo>
                    <a:pt x="13480" y="636"/>
                  </a:lnTo>
                  <a:lnTo>
                    <a:pt x="13412" y="618"/>
                  </a:lnTo>
                  <a:lnTo>
                    <a:pt x="13338" y="569"/>
                  </a:lnTo>
                  <a:lnTo>
                    <a:pt x="13256" y="539"/>
                  </a:lnTo>
                  <a:lnTo>
                    <a:pt x="13121" y="524"/>
                  </a:lnTo>
                  <a:lnTo>
                    <a:pt x="13120" y="534"/>
                  </a:lnTo>
                  <a:lnTo>
                    <a:pt x="13210" y="586"/>
                  </a:lnTo>
                  <a:lnTo>
                    <a:pt x="13246" y="640"/>
                  </a:lnTo>
                  <a:lnTo>
                    <a:pt x="13285" y="658"/>
                  </a:lnTo>
                  <a:lnTo>
                    <a:pt x="13279" y="650"/>
                  </a:lnTo>
                  <a:lnTo>
                    <a:pt x="13345" y="640"/>
                  </a:lnTo>
                  <a:lnTo>
                    <a:pt x="13513" y="650"/>
                  </a:lnTo>
                  <a:close/>
                  <a:moveTo>
                    <a:pt x="11595" y="189"/>
                  </a:moveTo>
                  <a:lnTo>
                    <a:pt x="11583" y="194"/>
                  </a:lnTo>
                  <a:lnTo>
                    <a:pt x="11586" y="202"/>
                  </a:lnTo>
                  <a:lnTo>
                    <a:pt x="11559" y="194"/>
                  </a:lnTo>
                  <a:lnTo>
                    <a:pt x="11519" y="194"/>
                  </a:lnTo>
                  <a:lnTo>
                    <a:pt x="11477" y="199"/>
                  </a:lnTo>
                  <a:lnTo>
                    <a:pt x="11542" y="200"/>
                  </a:lnTo>
                  <a:lnTo>
                    <a:pt x="11549" y="210"/>
                  </a:lnTo>
                  <a:lnTo>
                    <a:pt x="11598" y="217"/>
                  </a:lnTo>
                  <a:lnTo>
                    <a:pt x="11620" y="212"/>
                  </a:lnTo>
                  <a:lnTo>
                    <a:pt x="11611" y="207"/>
                  </a:lnTo>
                  <a:lnTo>
                    <a:pt x="11630" y="204"/>
                  </a:lnTo>
                  <a:lnTo>
                    <a:pt x="11655" y="200"/>
                  </a:lnTo>
                  <a:lnTo>
                    <a:pt x="11653" y="195"/>
                  </a:lnTo>
                  <a:lnTo>
                    <a:pt x="11595" y="189"/>
                  </a:lnTo>
                  <a:close/>
                  <a:moveTo>
                    <a:pt x="10815" y="197"/>
                  </a:moveTo>
                  <a:lnTo>
                    <a:pt x="10783" y="207"/>
                  </a:lnTo>
                  <a:lnTo>
                    <a:pt x="10739" y="199"/>
                  </a:lnTo>
                  <a:lnTo>
                    <a:pt x="10640" y="207"/>
                  </a:lnTo>
                  <a:lnTo>
                    <a:pt x="10667" y="222"/>
                  </a:lnTo>
                  <a:lnTo>
                    <a:pt x="10716" y="222"/>
                  </a:lnTo>
                  <a:lnTo>
                    <a:pt x="10719" y="232"/>
                  </a:lnTo>
                  <a:lnTo>
                    <a:pt x="10819" y="237"/>
                  </a:lnTo>
                  <a:lnTo>
                    <a:pt x="10920" y="234"/>
                  </a:lnTo>
                  <a:lnTo>
                    <a:pt x="10962" y="215"/>
                  </a:lnTo>
                  <a:lnTo>
                    <a:pt x="10896" y="205"/>
                  </a:lnTo>
                  <a:lnTo>
                    <a:pt x="10815" y="197"/>
                  </a:lnTo>
                  <a:close/>
                  <a:moveTo>
                    <a:pt x="10623" y="215"/>
                  </a:moveTo>
                  <a:lnTo>
                    <a:pt x="10574" y="217"/>
                  </a:lnTo>
                  <a:lnTo>
                    <a:pt x="10554" y="229"/>
                  </a:lnTo>
                  <a:lnTo>
                    <a:pt x="10505" y="229"/>
                  </a:lnTo>
                  <a:lnTo>
                    <a:pt x="10499" y="217"/>
                  </a:lnTo>
                  <a:lnTo>
                    <a:pt x="10396" y="229"/>
                  </a:lnTo>
                  <a:lnTo>
                    <a:pt x="10393" y="258"/>
                  </a:lnTo>
                  <a:lnTo>
                    <a:pt x="10435" y="290"/>
                  </a:lnTo>
                  <a:lnTo>
                    <a:pt x="10485" y="300"/>
                  </a:lnTo>
                  <a:lnTo>
                    <a:pt x="10440" y="315"/>
                  </a:lnTo>
                  <a:lnTo>
                    <a:pt x="10514" y="340"/>
                  </a:lnTo>
                  <a:lnTo>
                    <a:pt x="10566" y="338"/>
                  </a:lnTo>
                  <a:lnTo>
                    <a:pt x="10600" y="305"/>
                  </a:lnTo>
                  <a:lnTo>
                    <a:pt x="10638" y="296"/>
                  </a:lnTo>
                  <a:lnTo>
                    <a:pt x="10670" y="268"/>
                  </a:lnTo>
                  <a:lnTo>
                    <a:pt x="10766" y="254"/>
                  </a:lnTo>
                  <a:lnTo>
                    <a:pt x="10659" y="227"/>
                  </a:lnTo>
                  <a:lnTo>
                    <a:pt x="10623" y="215"/>
                  </a:lnTo>
                  <a:close/>
                  <a:moveTo>
                    <a:pt x="10813" y="273"/>
                  </a:moveTo>
                  <a:lnTo>
                    <a:pt x="10734" y="279"/>
                  </a:lnTo>
                  <a:lnTo>
                    <a:pt x="10756" y="293"/>
                  </a:lnTo>
                  <a:lnTo>
                    <a:pt x="10728" y="303"/>
                  </a:lnTo>
                  <a:lnTo>
                    <a:pt x="10797" y="311"/>
                  </a:lnTo>
                  <a:lnTo>
                    <a:pt x="10888" y="296"/>
                  </a:lnTo>
                  <a:lnTo>
                    <a:pt x="10829" y="286"/>
                  </a:lnTo>
                  <a:lnTo>
                    <a:pt x="10813" y="273"/>
                  </a:lnTo>
                  <a:close/>
                  <a:moveTo>
                    <a:pt x="12551" y="333"/>
                  </a:moveTo>
                  <a:lnTo>
                    <a:pt x="12507" y="338"/>
                  </a:lnTo>
                  <a:lnTo>
                    <a:pt x="12498" y="355"/>
                  </a:lnTo>
                  <a:lnTo>
                    <a:pt x="12406" y="364"/>
                  </a:lnTo>
                  <a:lnTo>
                    <a:pt x="12354" y="392"/>
                  </a:lnTo>
                  <a:lnTo>
                    <a:pt x="12318" y="417"/>
                  </a:lnTo>
                  <a:lnTo>
                    <a:pt x="12376" y="439"/>
                  </a:lnTo>
                  <a:lnTo>
                    <a:pt x="12354" y="485"/>
                  </a:lnTo>
                  <a:lnTo>
                    <a:pt x="12408" y="492"/>
                  </a:lnTo>
                  <a:lnTo>
                    <a:pt x="12392" y="539"/>
                  </a:lnTo>
                  <a:lnTo>
                    <a:pt x="12441" y="569"/>
                  </a:lnTo>
                  <a:lnTo>
                    <a:pt x="12409" y="581"/>
                  </a:lnTo>
                  <a:lnTo>
                    <a:pt x="12463" y="613"/>
                  </a:lnTo>
                  <a:lnTo>
                    <a:pt x="12581" y="630"/>
                  </a:lnTo>
                  <a:lnTo>
                    <a:pt x="12635" y="656"/>
                  </a:lnTo>
                  <a:lnTo>
                    <a:pt x="12820" y="665"/>
                  </a:lnTo>
                  <a:lnTo>
                    <a:pt x="12842" y="660"/>
                  </a:lnTo>
                  <a:lnTo>
                    <a:pt x="12663" y="609"/>
                  </a:lnTo>
                  <a:lnTo>
                    <a:pt x="12573" y="561"/>
                  </a:lnTo>
                  <a:lnTo>
                    <a:pt x="12551" y="508"/>
                  </a:lnTo>
                  <a:lnTo>
                    <a:pt x="12515" y="456"/>
                  </a:lnTo>
                  <a:lnTo>
                    <a:pt x="12534" y="409"/>
                  </a:lnTo>
                  <a:lnTo>
                    <a:pt x="12588" y="387"/>
                  </a:lnTo>
                  <a:lnTo>
                    <a:pt x="12643" y="364"/>
                  </a:lnTo>
                  <a:lnTo>
                    <a:pt x="12623" y="350"/>
                  </a:lnTo>
                  <a:lnTo>
                    <a:pt x="12551" y="333"/>
                  </a:lnTo>
                  <a:close/>
                  <a:moveTo>
                    <a:pt x="13079" y="397"/>
                  </a:moveTo>
                  <a:lnTo>
                    <a:pt x="13052" y="406"/>
                  </a:lnTo>
                  <a:lnTo>
                    <a:pt x="13019" y="417"/>
                  </a:lnTo>
                  <a:lnTo>
                    <a:pt x="13111" y="438"/>
                  </a:lnTo>
                  <a:lnTo>
                    <a:pt x="13143" y="433"/>
                  </a:lnTo>
                  <a:lnTo>
                    <a:pt x="13135" y="414"/>
                  </a:lnTo>
                  <a:lnTo>
                    <a:pt x="13079" y="397"/>
                  </a:lnTo>
                  <a:close/>
                  <a:moveTo>
                    <a:pt x="12147" y="608"/>
                  </a:moveTo>
                  <a:lnTo>
                    <a:pt x="12101" y="609"/>
                  </a:lnTo>
                  <a:lnTo>
                    <a:pt x="12039" y="626"/>
                  </a:lnTo>
                  <a:lnTo>
                    <a:pt x="12052" y="635"/>
                  </a:lnTo>
                  <a:lnTo>
                    <a:pt x="12126" y="648"/>
                  </a:lnTo>
                  <a:lnTo>
                    <a:pt x="12206" y="653"/>
                  </a:lnTo>
                  <a:lnTo>
                    <a:pt x="12271" y="656"/>
                  </a:lnTo>
                  <a:lnTo>
                    <a:pt x="12258" y="636"/>
                  </a:lnTo>
                  <a:lnTo>
                    <a:pt x="12157" y="611"/>
                  </a:lnTo>
                  <a:lnTo>
                    <a:pt x="12147" y="608"/>
                  </a:lnTo>
                  <a:close/>
                  <a:moveTo>
                    <a:pt x="8100" y="948"/>
                  </a:moveTo>
                  <a:lnTo>
                    <a:pt x="7945" y="988"/>
                  </a:lnTo>
                  <a:lnTo>
                    <a:pt x="7906" y="966"/>
                  </a:lnTo>
                  <a:lnTo>
                    <a:pt x="7757" y="1008"/>
                  </a:lnTo>
                  <a:lnTo>
                    <a:pt x="7753" y="956"/>
                  </a:lnTo>
                  <a:lnTo>
                    <a:pt x="7656" y="968"/>
                  </a:lnTo>
                  <a:lnTo>
                    <a:pt x="7538" y="1017"/>
                  </a:lnTo>
                  <a:lnTo>
                    <a:pt x="7622" y="1035"/>
                  </a:lnTo>
                  <a:lnTo>
                    <a:pt x="7590" y="1059"/>
                  </a:lnTo>
                  <a:lnTo>
                    <a:pt x="7467" y="1074"/>
                  </a:lnTo>
                  <a:lnTo>
                    <a:pt x="7529" y="1114"/>
                  </a:lnTo>
                  <a:lnTo>
                    <a:pt x="7420" y="1150"/>
                  </a:lnTo>
                  <a:lnTo>
                    <a:pt x="7548" y="1177"/>
                  </a:lnTo>
                  <a:lnTo>
                    <a:pt x="7614" y="1188"/>
                  </a:lnTo>
                  <a:lnTo>
                    <a:pt x="7688" y="1173"/>
                  </a:lnTo>
                  <a:lnTo>
                    <a:pt x="7947" y="1116"/>
                  </a:lnTo>
                  <a:lnTo>
                    <a:pt x="8108" y="1055"/>
                  </a:lnTo>
                  <a:lnTo>
                    <a:pt x="8108" y="1002"/>
                  </a:lnTo>
                  <a:lnTo>
                    <a:pt x="8189" y="953"/>
                  </a:lnTo>
                  <a:lnTo>
                    <a:pt x="8100" y="948"/>
                  </a:lnTo>
                  <a:close/>
                  <a:moveTo>
                    <a:pt x="8177" y="1631"/>
                  </a:moveTo>
                  <a:lnTo>
                    <a:pt x="8048" y="1712"/>
                  </a:lnTo>
                  <a:lnTo>
                    <a:pt x="7937" y="1818"/>
                  </a:lnTo>
                  <a:lnTo>
                    <a:pt x="7943" y="1870"/>
                  </a:lnTo>
                  <a:lnTo>
                    <a:pt x="7878" y="1973"/>
                  </a:lnTo>
                  <a:lnTo>
                    <a:pt x="7962" y="1922"/>
                  </a:lnTo>
                  <a:lnTo>
                    <a:pt x="7974" y="1951"/>
                  </a:lnTo>
                  <a:lnTo>
                    <a:pt x="7906" y="1998"/>
                  </a:lnTo>
                  <a:lnTo>
                    <a:pt x="7910" y="2028"/>
                  </a:lnTo>
                  <a:lnTo>
                    <a:pt x="8016" y="2047"/>
                  </a:lnTo>
                  <a:lnTo>
                    <a:pt x="8039" y="2116"/>
                  </a:lnTo>
                  <a:lnTo>
                    <a:pt x="7987" y="2182"/>
                  </a:lnTo>
                  <a:lnTo>
                    <a:pt x="7844" y="2171"/>
                  </a:lnTo>
                  <a:lnTo>
                    <a:pt x="7778" y="2246"/>
                  </a:lnTo>
                  <a:lnTo>
                    <a:pt x="7797" y="2306"/>
                  </a:lnTo>
                  <a:lnTo>
                    <a:pt x="7669" y="2341"/>
                  </a:lnTo>
                  <a:lnTo>
                    <a:pt x="7671" y="2389"/>
                  </a:lnTo>
                  <a:lnTo>
                    <a:pt x="7824" y="2407"/>
                  </a:lnTo>
                  <a:lnTo>
                    <a:pt x="7715" y="2434"/>
                  </a:lnTo>
                  <a:lnTo>
                    <a:pt x="7489" y="2559"/>
                  </a:lnTo>
                  <a:lnTo>
                    <a:pt x="7531" y="2582"/>
                  </a:lnTo>
                  <a:lnTo>
                    <a:pt x="7632" y="2537"/>
                  </a:lnTo>
                  <a:lnTo>
                    <a:pt x="7723" y="2550"/>
                  </a:lnTo>
                  <a:lnTo>
                    <a:pt x="7826" y="2495"/>
                  </a:lnTo>
                  <a:lnTo>
                    <a:pt x="7863" y="2518"/>
                  </a:lnTo>
                  <a:lnTo>
                    <a:pt x="8065" y="2485"/>
                  </a:lnTo>
                  <a:lnTo>
                    <a:pt x="8211" y="2486"/>
                  </a:lnTo>
                  <a:lnTo>
                    <a:pt x="8337" y="2424"/>
                  </a:lnTo>
                  <a:lnTo>
                    <a:pt x="8322" y="2363"/>
                  </a:lnTo>
                  <a:lnTo>
                    <a:pt x="8393" y="2330"/>
                  </a:lnTo>
                  <a:lnTo>
                    <a:pt x="8442" y="2256"/>
                  </a:lnTo>
                  <a:lnTo>
                    <a:pt x="8324" y="2234"/>
                  </a:lnTo>
                  <a:lnTo>
                    <a:pt x="8317" y="2190"/>
                  </a:lnTo>
                  <a:lnTo>
                    <a:pt x="8322" y="2064"/>
                  </a:lnTo>
                  <a:lnTo>
                    <a:pt x="8263" y="2047"/>
                  </a:lnTo>
                  <a:lnTo>
                    <a:pt x="8251" y="1909"/>
                  </a:lnTo>
                  <a:lnTo>
                    <a:pt x="8157" y="1902"/>
                  </a:lnTo>
                  <a:lnTo>
                    <a:pt x="8304" y="1808"/>
                  </a:lnTo>
                  <a:lnTo>
                    <a:pt x="8381" y="1725"/>
                  </a:lnTo>
                  <a:lnTo>
                    <a:pt x="8282" y="1725"/>
                  </a:lnTo>
                  <a:lnTo>
                    <a:pt x="8181" y="1739"/>
                  </a:lnTo>
                  <a:lnTo>
                    <a:pt x="8352" y="1631"/>
                  </a:lnTo>
                  <a:lnTo>
                    <a:pt x="8241" y="1640"/>
                  </a:lnTo>
                  <a:lnTo>
                    <a:pt x="8177" y="1631"/>
                  </a:lnTo>
                  <a:close/>
                  <a:moveTo>
                    <a:pt x="10441" y="1697"/>
                  </a:moveTo>
                  <a:lnTo>
                    <a:pt x="10374" y="1703"/>
                  </a:lnTo>
                  <a:lnTo>
                    <a:pt x="10329" y="1735"/>
                  </a:lnTo>
                  <a:lnTo>
                    <a:pt x="10409" y="1783"/>
                  </a:lnTo>
                  <a:lnTo>
                    <a:pt x="10509" y="1823"/>
                  </a:lnTo>
                  <a:lnTo>
                    <a:pt x="10563" y="1796"/>
                  </a:lnTo>
                  <a:lnTo>
                    <a:pt x="10583" y="1749"/>
                  </a:lnTo>
                  <a:lnTo>
                    <a:pt x="10494" y="1712"/>
                  </a:lnTo>
                  <a:lnTo>
                    <a:pt x="10441" y="1697"/>
                  </a:lnTo>
                  <a:close/>
                  <a:moveTo>
                    <a:pt x="9708" y="1887"/>
                  </a:moveTo>
                  <a:lnTo>
                    <a:pt x="9546" y="1922"/>
                  </a:lnTo>
                  <a:lnTo>
                    <a:pt x="9546" y="1966"/>
                  </a:lnTo>
                  <a:lnTo>
                    <a:pt x="9640" y="2027"/>
                  </a:lnTo>
                  <a:lnTo>
                    <a:pt x="9726" y="1941"/>
                  </a:lnTo>
                  <a:lnTo>
                    <a:pt x="9708" y="1887"/>
                  </a:lnTo>
                  <a:close/>
                  <a:moveTo>
                    <a:pt x="7758" y="1986"/>
                  </a:moveTo>
                  <a:lnTo>
                    <a:pt x="7677" y="1991"/>
                  </a:lnTo>
                  <a:lnTo>
                    <a:pt x="7571" y="2042"/>
                  </a:lnTo>
                  <a:lnTo>
                    <a:pt x="7380" y="2128"/>
                  </a:lnTo>
                  <a:lnTo>
                    <a:pt x="7348" y="2242"/>
                  </a:lnTo>
                  <a:lnTo>
                    <a:pt x="7186" y="2362"/>
                  </a:lnTo>
                  <a:lnTo>
                    <a:pt x="7312" y="2380"/>
                  </a:lnTo>
                  <a:lnTo>
                    <a:pt x="7534" y="2311"/>
                  </a:lnTo>
                  <a:lnTo>
                    <a:pt x="7676" y="2208"/>
                  </a:lnTo>
                  <a:lnTo>
                    <a:pt x="7711" y="2129"/>
                  </a:lnTo>
                  <a:lnTo>
                    <a:pt x="7814" y="2054"/>
                  </a:lnTo>
                  <a:lnTo>
                    <a:pt x="7758" y="1986"/>
                  </a:lnTo>
                  <a:close/>
                  <a:moveTo>
                    <a:pt x="4242" y="2384"/>
                  </a:moveTo>
                  <a:lnTo>
                    <a:pt x="4173" y="2424"/>
                  </a:lnTo>
                  <a:lnTo>
                    <a:pt x="4079" y="2491"/>
                  </a:lnTo>
                  <a:lnTo>
                    <a:pt x="3833" y="2685"/>
                  </a:lnTo>
                  <a:lnTo>
                    <a:pt x="3734" y="2759"/>
                  </a:lnTo>
                  <a:lnTo>
                    <a:pt x="3703" y="2793"/>
                  </a:lnTo>
                  <a:lnTo>
                    <a:pt x="3644" y="2836"/>
                  </a:lnTo>
                  <a:lnTo>
                    <a:pt x="3606" y="2873"/>
                  </a:lnTo>
                  <a:lnTo>
                    <a:pt x="3639" y="2878"/>
                  </a:lnTo>
                  <a:lnTo>
                    <a:pt x="3671" y="2870"/>
                  </a:lnTo>
                  <a:lnTo>
                    <a:pt x="3661" y="2902"/>
                  </a:lnTo>
                  <a:lnTo>
                    <a:pt x="3580" y="2961"/>
                  </a:lnTo>
                  <a:lnTo>
                    <a:pt x="3590" y="2966"/>
                  </a:lnTo>
                  <a:lnTo>
                    <a:pt x="3739" y="2855"/>
                  </a:lnTo>
                  <a:lnTo>
                    <a:pt x="3730" y="2872"/>
                  </a:lnTo>
                  <a:lnTo>
                    <a:pt x="3614" y="2976"/>
                  </a:lnTo>
                  <a:lnTo>
                    <a:pt x="3607" y="3000"/>
                  </a:lnTo>
                  <a:lnTo>
                    <a:pt x="3627" y="2995"/>
                  </a:lnTo>
                  <a:lnTo>
                    <a:pt x="3757" y="2883"/>
                  </a:lnTo>
                  <a:lnTo>
                    <a:pt x="3831" y="2804"/>
                  </a:lnTo>
                  <a:lnTo>
                    <a:pt x="3900" y="2739"/>
                  </a:lnTo>
                  <a:lnTo>
                    <a:pt x="3856" y="2759"/>
                  </a:lnTo>
                  <a:lnTo>
                    <a:pt x="3966" y="2670"/>
                  </a:lnTo>
                  <a:lnTo>
                    <a:pt x="3981" y="2631"/>
                  </a:lnTo>
                  <a:lnTo>
                    <a:pt x="3936" y="2661"/>
                  </a:lnTo>
                  <a:lnTo>
                    <a:pt x="3952" y="2628"/>
                  </a:lnTo>
                  <a:lnTo>
                    <a:pt x="4010" y="2586"/>
                  </a:lnTo>
                  <a:lnTo>
                    <a:pt x="4023" y="2560"/>
                  </a:lnTo>
                  <a:lnTo>
                    <a:pt x="3961" y="2601"/>
                  </a:lnTo>
                  <a:lnTo>
                    <a:pt x="4101" y="2495"/>
                  </a:lnTo>
                  <a:lnTo>
                    <a:pt x="4203" y="2421"/>
                  </a:lnTo>
                  <a:lnTo>
                    <a:pt x="4247" y="2389"/>
                  </a:lnTo>
                  <a:lnTo>
                    <a:pt x="4242" y="2384"/>
                  </a:lnTo>
                  <a:close/>
                  <a:moveTo>
                    <a:pt x="7545" y="2485"/>
                  </a:moveTo>
                  <a:lnTo>
                    <a:pt x="7420" y="2511"/>
                  </a:lnTo>
                  <a:lnTo>
                    <a:pt x="7346" y="2530"/>
                  </a:lnTo>
                  <a:lnTo>
                    <a:pt x="7240" y="2542"/>
                  </a:lnTo>
                  <a:lnTo>
                    <a:pt x="7179" y="2584"/>
                  </a:lnTo>
                  <a:lnTo>
                    <a:pt x="7092" y="2641"/>
                  </a:lnTo>
                  <a:lnTo>
                    <a:pt x="6957" y="2692"/>
                  </a:lnTo>
                  <a:lnTo>
                    <a:pt x="6871" y="2761"/>
                  </a:lnTo>
                  <a:lnTo>
                    <a:pt x="6913" y="2777"/>
                  </a:lnTo>
                  <a:lnTo>
                    <a:pt x="7120" y="2722"/>
                  </a:lnTo>
                  <a:lnTo>
                    <a:pt x="7179" y="2678"/>
                  </a:lnTo>
                  <a:lnTo>
                    <a:pt x="7299" y="2634"/>
                  </a:lnTo>
                  <a:lnTo>
                    <a:pt x="7337" y="2601"/>
                  </a:lnTo>
                  <a:lnTo>
                    <a:pt x="7460" y="2579"/>
                  </a:lnTo>
                  <a:lnTo>
                    <a:pt x="7538" y="2513"/>
                  </a:lnTo>
                  <a:lnTo>
                    <a:pt x="7545" y="2485"/>
                  </a:lnTo>
                  <a:close/>
                  <a:moveTo>
                    <a:pt x="14293" y="2944"/>
                  </a:moveTo>
                  <a:lnTo>
                    <a:pt x="14406" y="2976"/>
                  </a:lnTo>
                  <a:lnTo>
                    <a:pt x="14515" y="2969"/>
                  </a:lnTo>
                  <a:lnTo>
                    <a:pt x="14577" y="3050"/>
                  </a:lnTo>
                  <a:lnTo>
                    <a:pt x="14623" y="3178"/>
                  </a:lnTo>
                  <a:lnTo>
                    <a:pt x="14512" y="3158"/>
                  </a:lnTo>
                  <a:lnTo>
                    <a:pt x="14424" y="3180"/>
                  </a:lnTo>
                  <a:lnTo>
                    <a:pt x="14465" y="3276"/>
                  </a:lnTo>
                  <a:lnTo>
                    <a:pt x="14343" y="3264"/>
                  </a:lnTo>
                  <a:lnTo>
                    <a:pt x="14367" y="3308"/>
                  </a:lnTo>
                  <a:lnTo>
                    <a:pt x="14448" y="3341"/>
                  </a:lnTo>
                  <a:lnTo>
                    <a:pt x="14557" y="3464"/>
                  </a:lnTo>
                  <a:lnTo>
                    <a:pt x="14719" y="3510"/>
                  </a:lnTo>
                  <a:lnTo>
                    <a:pt x="14762" y="3558"/>
                  </a:lnTo>
                  <a:lnTo>
                    <a:pt x="14759" y="3616"/>
                  </a:lnTo>
                  <a:lnTo>
                    <a:pt x="14781" y="3651"/>
                  </a:lnTo>
                  <a:lnTo>
                    <a:pt x="14860" y="3742"/>
                  </a:lnTo>
                  <a:lnTo>
                    <a:pt x="14826" y="3639"/>
                  </a:lnTo>
                  <a:lnTo>
                    <a:pt x="14907" y="3604"/>
                  </a:lnTo>
                  <a:lnTo>
                    <a:pt x="14980" y="3683"/>
                  </a:lnTo>
                  <a:lnTo>
                    <a:pt x="15106" y="3767"/>
                  </a:lnTo>
                  <a:lnTo>
                    <a:pt x="15018" y="3813"/>
                  </a:lnTo>
                  <a:lnTo>
                    <a:pt x="14887" y="3779"/>
                  </a:lnTo>
                  <a:lnTo>
                    <a:pt x="14911" y="3899"/>
                  </a:lnTo>
                  <a:lnTo>
                    <a:pt x="14998" y="3907"/>
                  </a:lnTo>
                  <a:lnTo>
                    <a:pt x="15007" y="4006"/>
                  </a:lnTo>
                  <a:lnTo>
                    <a:pt x="15124" y="4055"/>
                  </a:lnTo>
                  <a:lnTo>
                    <a:pt x="15170" y="4208"/>
                  </a:lnTo>
                  <a:lnTo>
                    <a:pt x="15234" y="4314"/>
                  </a:lnTo>
                  <a:lnTo>
                    <a:pt x="15235" y="4350"/>
                  </a:lnTo>
                  <a:lnTo>
                    <a:pt x="15047" y="4388"/>
                  </a:lnTo>
                  <a:lnTo>
                    <a:pt x="14850" y="4363"/>
                  </a:lnTo>
                  <a:lnTo>
                    <a:pt x="14730" y="4287"/>
                  </a:lnTo>
                  <a:lnTo>
                    <a:pt x="14592" y="4257"/>
                  </a:lnTo>
                  <a:lnTo>
                    <a:pt x="14513" y="4148"/>
                  </a:lnTo>
                  <a:lnTo>
                    <a:pt x="14485" y="4075"/>
                  </a:lnTo>
                  <a:lnTo>
                    <a:pt x="14522" y="4042"/>
                  </a:lnTo>
                  <a:lnTo>
                    <a:pt x="14525" y="3989"/>
                  </a:lnTo>
                  <a:lnTo>
                    <a:pt x="14507" y="3878"/>
                  </a:lnTo>
                  <a:lnTo>
                    <a:pt x="14608" y="3867"/>
                  </a:lnTo>
                  <a:lnTo>
                    <a:pt x="14554" y="3828"/>
                  </a:lnTo>
                  <a:lnTo>
                    <a:pt x="14491" y="3821"/>
                  </a:lnTo>
                  <a:lnTo>
                    <a:pt x="14387" y="3722"/>
                  </a:lnTo>
                  <a:lnTo>
                    <a:pt x="14293" y="3648"/>
                  </a:lnTo>
                  <a:lnTo>
                    <a:pt x="14091" y="3484"/>
                  </a:lnTo>
                  <a:lnTo>
                    <a:pt x="14067" y="3392"/>
                  </a:lnTo>
                  <a:lnTo>
                    <a:pt x="13906" y="3264"/>
                  </a:lnTo>
                  <a:lnTo>
                    <a:pt x="13970" y="3128"/>
                  </a:lnTo>
                  <a:lnTo>
                    <a:pt x="14076" y="3106"/>
                  </a:lnTo>
                  <a:lnTo>
                    <a:pt x="14094" y="3028"/>
                  </a:lnTo>
                  <a:lnTo>
                    <a:pt x="14188" y="3001"/>
                  </a:lnTo>
                  <a:lnTo>
                    <a:pt x="14293" y="2944"/>
                  </a:lnTo>
                  <a:close/>
                  <a:moveTo>
                    <a:pt x="8962" y="3481"/>
                  </a:moveTo>
                  <a:lnTo>
                    <a:pt x="8863" y="3533"/>
                  </a:lnTo>
                  <a:lnTo>
                    <a:pt x="8824" y="3585"/>
                  </a:lnTo>
                  <a:lnTo>
                    <a:pt x="8836" y="3678"/>
                  </a:lnTo>
                  <a:lnTo>
                    <a:pt x="8891" y="3707"/>
                  </a:lnTo>
                  <a:lnTo>
                    <a:pt x="8958" y="3599"/>
                  </a:lnTo>
                  <a:lnTo>
                    <a:pt x="8962" y="3481"/>
                  </a:lnTo>
                  <a:close/>
                  <a:moveTo>
                    <a:pt x="8883" y="3732"/>
                  </a:moveTo>
                  <a:lnTo>
                    <a:pt x="8805" y="3776"/>
                  </a:lnTo>
                  <a:lnTo>
                    <a:pt x="8731" y="3767"/>
                  </a:lnTo>
                  <a:lnTo>
                    <a:pt x="8745" y="3850"/>
                  </a:lnTo>
                  <a:lnTo>
                    <a:pt x="8714" y="4023"/>
                  </a:lnTo>
                  <a:lnTo>
                    <a:pt x="8760" y="4062"/>
                  </a:lnTo>
                  <a:lnTo>
                    <a:pt x="8827" y="4013"/>
                  </a:lnTo>
                  <a:lnTo>
                    <a:pt x="8889" y="4023"/>
                  </a:lnTo>
                  <a:lnTo>
                    <a:pt x="8947" y="3831"/>
                  </a:lnTo>
                  <a:lnTo>
                    <a:pt x="8883" y="3732"/>
                  </a:lnTo>
                  <a:close/>
                  <a:moveTo>
                    <a:pt x="9714" y="4161"/>
                  </a:moveTo>
                  <a:lnTo>
                    <a:pt x="9603" y="4175"/>
                  </a:lnTo>
                  <a:lnTo>
                    <a:pt x="9452" y="4190"/>
                  </a:lnTo>
                  <a:lnTo>
                    <a:pt x="9282" y="4176"/>
                  </a:lnTo>
                  <a:lnTo>
                    <a:pt x="9251" y="4252"/>
                  </a:lnTo>
                  <a:lnTo>
                    <a:pt x="9447" y="4328"/>
                  </a:lnTo>
                  <a:lnTo>
                    <a:pt x="9521" y="4345"/>
                  </a:lnTo>
                  <a:lnTo>
                    <a:pt x="9628" y="4400"/>
                  </a:lnTo>
                  <a:lnTo>
                    <a:pt x="9667" y="4324"/>
                  </a:lnTo>
                  <a:lnTo>
                    <a:pt x="9650" y="4277"/>
                  </a:lnTo>
                  <a:lnTo>
                    <a:pt x="9714" y="4161"/>
                  </a:lnTo>
                  <a:close/>
                  <a:moveTo>
                    <a:pt x="19257" y="4215"/>
                  </a:moveTo>
                  <a:lnTo>
                    <a:pt x="19331" y="4292"/>
                  </a:lnTo>
                  <a:cubicBezTo>
                    <a:pt x="19393" y="4374"/>
                    <a:pt x="19455" y="4455"/>
                    <a:pt x="19514" y="4538"/>
                  </a:cubicBezTo>
                  <a:lnTo>
                    <a:pt x="19457" y="4478"/>
                  </a:lnTo>
                  <a:lnTo>
                    <a:pt x="19388" y="4397"/>
                  </a:lnTo>
                  <a:lnTo>
                    <a:pt x="19324" y="4355"/>
                  </a:lnTo>
                  <a:lnTo>
                    <a:pt x="19269" y="4276"/>
                  </a:lnTo>
                  <a:lnTo>
                    <a:pt x="19282" y="4272"/>
                  </a:lnTo>
                  <a:lnTo>
                    <a:pt x="19257" y="4215"/>
                  </a:lnTo>
                  <a:close/>
                  <a:moveTo>
                    <a:pt x="10925" y="4540"/>
                  </a:moveTo>
                  <a:lnTo>
                    <a:pt x="10898" y="4604"/>
                  </a:lnTo>
                  <a:lnTo>
                    <a:pt x="11086" y="4634"/>
                  </a:lnTo>
                  <a:lnTo>
                    <a:pt x="11084" y="4659"/>
                  </a:lnTo>
                  <a:lnTo>
                    <a:pt x="11307" y="4646"/>
                  </a:lnTo>
                  <a:lnTo>
                    <a:pt x="11324" y="4600"/>
                  </a:lnTo>
                  <a:lnTo>
                    <a:pt x="11241" y="4619"/>
                  </a:lnTo>
                  <a:lnTo>
                    <a:pt x="11243" y="4594"/>
                  </a:lnTo>
                  <a:lnTo>
                    <a:pt x="11128" y="4582"/>
                  </a:lnTo>
                  <a:lnTo>
                    <a:pt x="11010" y="4590"/>
                  </a:lnTo>
                  <a:lnTo>
                    <a:pt x="10925" y="4540"/>
                  </a:lnTo>
                  <a:close/>
                  <a:moveTo>
                    <a:pt x="12578" y="4545"/>
                  </a:moveTo>
                  <a:lnTo>
                    <a:pt x="12446" y="4590"/>
                  </a:lnTo>
                  <a:lnTo>
                    <a:pt x="12337" y="4589"/>
                  </a:lnTo>
                  <a:lnTo>
                    <a:pt x="12320" y="4624"/>
                  </a:lnTo>
                  <a:lnTo>
                    <a:pt x="12310" y="4626"/>
                  </a:lnTo>
                  <a:lnTo>
                    <a:pt x="12238" y="4631"/>
                  </a:lnTo>
                  <a:lnTo>
                    <a:pt x="12281" y="4693"/>
                  </a:lnTo>
                  <a:lnTo>
                    <a:pt x="12357" y="4713"/>
                  </a:lnTo>
                  <a:lnTo>
                    <a:pt x="12505" y="4651"/>
                  </a:lnTo>
                  <a:lnTo>
                    <a:pt x="12500" y="4637"/>
                  </a:lnTo>
                  <a:lnTo>
                    <a:pt x="12485" y="4609"/>
                  </a:lnTo>
                  <a:lnTo>
                    <a:pt x="12578" y="4545"/>
                  </a:lnTo>
                  <a:close/>
                  <a:moveTo>
                    <a:pt x="19624" y="4685"/>
                  </a:moveTo>
                  <a:cubicBezTo>
                    <a:pt x="19944" y="5145"/>
                    <a:pt x="20221" y="5634"/>
                    <a:pt x="20467" y="6142"/>
                  </a:cubicBezTo>
                  <a:lnTo>
                    <a:pt x="20343" y="5922"/>
                  </a:lnTo>
                  <a:lnTo>
                    <a:pt x="20233" y="5742"/>
                  </a:lnTo>
                  <a:lnTo>
                    <a:pt x="20211" y="5728"/>
                  </a:lnTo>
                  <a:lnTo>
                    <a:pt x="20134" y="5597"/>
                  </a:lnTo>
                  <a:lnTo>
                    <a:pt x="20056" y="5464"/>
                  </a:lnTo>
                  <a:lnTo>
                    <a:pt x="20043" y="5413"/>
                  </a:lnTo>
                  <a:lnTo>
                    <a:pt x="19998" y="5328"/>
                  </a:lnTo>
                  <a:lnTo>
                    <a:pt x="19957" y="5284"/>
                  </a:lnTo>
                  <a:lnTo>
                    <a:pt x="19885" y="5164"/>
                  </a:lnTo>
                  <a:lnTo>
                    <a:pt x="19826" y="5043"/>
                  </a:lnTo>
                  <a:lnTo>
                    <a:pt x="19747" y="4898"/>
                  </a:lnTo>
                  <a:lnTo>
                    <a:pt x="19652" y="4745"/>
                  </a:lnTo>
                  <a:lnTo>
                    <a:pt x="19624" y="4685"/>
                  </a:lnTo>
                  <a:close/>
                  <a:moveTo>
                    <a:pt x="20846" y="7019"/>
                  </a:moveTo>
                  <a:cubicBezTo>
                    <a:pt x="20929" y="7241"/>
                    <a:pt x="21012" y="7461"/>
                    <a:pt x="21082" y="7689"/>
                  </a:cubicBezTo>
                  <a:lnTo>
                    <a:pt x="21002" y="7484"/>
                  </a:lnTo>
                  <a:lnTo>
                    <a:pt x="20923" y="7297"/>
                  </a:lnTo>
                  <a:lnTo>
                    <a:pt x="20886" y="7174"/>
                  </a:lnTo>
                  <a:lnTo>
                    <a:pt x="20846" y="7019"/>
                  </a:lnTo>
                  <a:close/>
                  <a:moveTo>
                    <a:pt x="19740" y="8967"/>
                  </a:moveTo>
                  <a:lnTo>
                    <a:pt x="19733" y="9267"/>
                  </a:lnTo>
                  <a:lnTo>
                    <a:pt x="19780" y="9532"/>
                  </a:lnTo>
                  <a:lnTo>
                    <a:pt x="19843" y="9681"/>
                  </a:lnTo>
                  <a:lnTo>
                    <a:pt x="19925" y="9639"/>
                  </a:lnTo>
                  <a:lnTo>
                    <a:pt x="19962" y="9585"/>
                  </a:lnTo>
                  <a:lnTo>
                    <a:pt x="19955" y="9391"/>
                  </a:lnTo>
                  <a:lnTo>
                    <a:pt x="19886" y="9199"/>
                  </a:lnTo>
                  <a:lnTo>
                    <a:pt x="19822" y="9070"/>
                  </a:lnTo>
                  <a:lnTo>
                    <a:pt x="19740" y="8967"/>
                  </a:lnTo>
                  <a:close/>
                  <a:moveTo>
                    <a:pt x="21038" y="9772"/>
                  </a:moveTo>
                  <a:lnTo>
                    <a:pt x="21051" y="9866"/>
                  </a:lnTo>
                  <a:lnTo>
                    <a:pt x="21124" y="10071"/>
                  </a:lnTo>
                  <a:lnTo>
                    <a:pt x="21169" y="10175"/>
                  </a:lnTo>
                  <a:lnTo>
                    <a:pt x="21203" y="10335"/>
                  </a:lnTo>
                  <a:lnTo>
                    <a:pt x="21223" y="10388"/>
                  </a:lnTo>
                  <a:lnTo>
                    <a:pt x="21250" y="10453"/>
                  </a:lnTo>
                  <a:lnTo>
                    <a:pt x="21272" y="10598"/>
                  </a:lnTo>
                  <a:lnTo>
                    <a:pt x="21287" y="10760"/>
                  </a:lnTo>
                  <a:lnTo>
                    <a:pt x="21324" y="10914"/>
                  </a:lnTo>
                  <a:lnTo>
                    <a:pt x="21349" y="11177"/>
                  </a:lnTo>
                  <a:lnTo>
                    <a:pt x="21361" y="11317"/>
                  </a:lnTo>
                  <a:lnTo>
                    <a:pt x="21381" y="11468"/>
                  </a:lnTo>
                  <a:lnTo>
                    <a:pt x="21388" y="11581"/>
                  </a:lnTo>
                  <a:lnTo>
                    <a:pt x="21396" y="11630"/>
                  </a:lnTo>
                  <a:lnTo>
                    <a:pt x="21390" y="11667"/>
                  </a:lnTo>
                  <a:lnTo>
                    <a:pt x="21379" y="11790"/>
                  </a:lnTo>
                  <a:lnTo>
                    <a:pt x="21391" y="11844"/>
                  </a:lnTo>
                  <a:lnTo>
                    <a:pt x="21410" y="11780"/>
                  </a:lnTo>
                  <a:lnTo>
                    <a:pt x="21408" y="11692"/>
                  </a:lnTo>
                  <a:lnTo>
                    <a:pt x="21417" y="11733"/>
                  </a:lnTo>
                  <a:lnTo>
                    <a:pt x="21427" y="11889"/>
                  </a:lnTo>
                  <a:lnTo>
                    <a:pt x="21455" y="11884"/>
                  </a:lnTo>
                  <a:lnTo>
                    <a:pt x="21460" y="11835"/>
                  </a:lnTo>
                  <a:lnTo>
                    <a:pt x="21467" y="11852"/>
                  </a:lnTo>
                  <a:lnTo>
                    <a:pt x="21480" y="11797"/>
                  </a:lnTo>
                  <a:lnTo>
                    <a:pt x="21489" y="11626"/>
                  </a:lnTo>
                  <a:lnTo>
                    <a:pt x="21506" y="11446"/>
                  </a:lnTo>
                  <a:lnTo>
                    <a:pt x="21514" y="11445"/>
                  </a:lnTo>
                  <a:lnTo>
                    <a:pt x="21528" y="11317"/>
                  </a:lnTo>
                  <a:lnTo>
                    <a:pt x="21524" y="11194"/>
                  </a:lnTo>
                  <a:lnTo>
                    <a:pt x="21526" y="11046"/>
                  </a:lnTo>
                  <a:lnTo>
                    <a:pt x="21518" y="10765"/>
                  </a:lnTo>
                  <a:lnTo>
                    <a:pt x="21512" y="10687"/>
                  </a:lnTo>
                  <a:lnTo>
                    <a:pt x="21489" y="10549"/>
                  </a:lnTo>
                  <a:lnTo>
                    <a:pt x="21470" y="10605"/>
                  </a:lnTo>
                  <a:lnTo>
                    <a:pt x="21432" y="10630"/>
                  </a:lnTo>
                  <a:lnTo>
                    <a:pt x="21425" y="10628"/>
                  </a:lnTo>
                  <a:lnTo>
                    <a:pt x="21411" y="10532"/>
                  </a:lnTo>
                  <a:lnTo>
                    <a:pt x="21378" y="10404"/>
                  </a:lnTo>
                  <a:lnTo>
                    <a:pt x="21337" y="10401"/>
                  </a:lnTo>
                  <a:lnTo>
                    <a:pt x="21289" y="10201"/>
                  </a:lnTo>
                  <a:lnTo>
                    <a:pt x="21260" y="10123"/>
                  </a:lnTo>
                  <a:lnTo>
                    <a:pt x="21216" y="9997"/>
                  </a:lnTo>
                  <a:lnTo>
                    <a:pt x="21159" y="9815"/>
                  </a:lnTo>
                  <a:lnTo>
                    <a:pt x="21075" y="9778"/>
                  </a:lnTo>
                  <a:lnTo>
                    <a:pt x="21038" y="9772"/>
                  </a:lnTo>
                  <a:close/>
                  <a:moveTo>
                    <a:pt x="21223" y="10388"/>
                  </a:moveTo>
                  <a:lnTo>
                    <a:pt x="21223" y="10489"/>
                  </a:lnTo>
                  <a:lnTo>
                    <a:pt x="21194" y="10505"/>
                  </a:lnTo>
                  <a:lnTo>
                    <a:pt x="21191" y="10581"/>
                  </a:lnTo>
                  <a:lnTo>
                    <a:pt x="21196" y="10744"/>
                  </a:lnTo>
                  <a:lnTo>
                    <a:pt x="21221" y="10728"/>
                  </a:lnTo>
                  <a:lnTo>
                    <a:pt x="21228" y="10840"/>
                  </a:lnTo>
                  <a:lnTo>
                    <a:pt x="21208" y="10940"/>
                  </a:lnTo>
                  <a:lnTo>
                    <a:pt x="21221" y="10962"/>
                  </a:lnTo>
                  <a:lnTo>
                    <a:pt x="21241" y="10844"/>
                  </a:lnTo>
                  <a:lnTo>
                    <a:pt x="21255" y="10605"/>
                  </a:lnTo>
                  <a:lnTo>
                    <a:pt x="21241" y="10455"/>
                  </a:lnTo>
                  <a:lnTo>
                    <a:pt x="21223" y="10388"/>
                  </a:lnTo>
                  <a:close/>
                  <a:moveTo>
                    <a:pt x="21440" y="10712"/>
                  </a:moveTo>
                  <a:lnTo>
                    <a:pt x="21487" y="10723"/>
                  </a:lnTo>
                  <a:lnTo>
                    <a:pt x="21509" y="10750"/>
                  </a:lnTo>
                  <a:lnTo>
                    <a:pt x="21512" y="10891"/>
                  </a:lnTo>
                  <a:lnTo>
                    <a:pt x="21487" y="11056"/>
                  </a:lnTo>
                  <a:lnTo>
                    <a:pt x="21475" y="10972"/>
                  </a:lnTo>
                  <a:lnTo>
                    <a:pt x="21447" y="10940"/>
                  </a:lnTo>
                  <a:lnTo>
                    <a:pt x="21443" y="10926"/>
                  </a:lnTo>
                  <a:lnTo>
                    <a:pt x="21457" y="10773"/>
                  </a:lnTo>
                  <a:lnTo>
                    <a:pt x="21440" y="10712"/>
                  </a:lnTo>
                  <a:close/>
                  <a:moveTo>
                    <a:pt x="21146" y="11317"/>
                  </a:moveTo>
                  <a:lnTo>
                    <a:pt x="21083" y="11371"/>
                  </a:lnTo>
                  <a:lnTo>
                    <a:pt x="21053" y="11514"/>
                  </a:lnTo>
                  <a:lnTo>
                    <a:pt x="21105" y="11436"/>
                  </a:lnTo>
                  <a:lnTo>
                    <a:pt x="21151" y="11421"/>
                  </a:lnTo>
                  <a:lnTo>
                    <a:pt x="21179" y="11433"/>
                  </a:lnTo>
                  <a:lnTo>
                    <a:pt x="21215" y="11426"/>
                  </a:lnTo>
                  <a:lnTo>
                    <a:pt x="21208" y="11325"/>
                  </a:lnTo>
                  <a:lnTo>
                    <a:pt x="21146" y="11317"/>
                  </a:lnTo>
                  <a:close/>
                  <a:moveTo>
                    <a:pt x="21258" y="11377"/>
                  </a:moveTo>
                  <a:lnTo>
                    <a:pt x="21245" y="11440"/>
                  </a:lnTo>
                  <a:lnTo>
                    <a:pt x="21257" y="11502"/>
                  </a:lnTo>
                  <a:lnTo>
                    <a:pt x="21290" y="11467"/>
                  </a:lnTo>
                  <a:lnTo>
                    <a:pt x="21302" y="11387"/>
                  </a:lnTo>
                  <a:lnTo>
                    <a:pt x="21258" y="11377"/>
                  </a:lnTo>
                  <a:close/>
                  <a:moveTo>
                    <a:pt x="20800" y="11808"/>
                  </a:moveTo>
                  <a:lnTo>
                    <a:pt x="20779" y="11864"/>
                  </a:lnTo>
                  <a:lnTo>
                    <a:pt x="20770" y="11951"/>
                  </a:lnTo>
                  <a:lnTo>
                    <a:pt x="20792" y="12079"/>
                  </a:lnTo>
                  <a:lnTo>
                    <a:pt x="20814" y="11940"/>
                  </a:lnTo>
                  <a:lnTo>
                    <a:pt x="20809" y="11872"/>
                  </a:lnTo>
                  <a:lnTo>
                    <a:pt x="20800" y="11808"/>
                  </a:lnTo>
                  <a:close/>
                  <a:moveTo>
                    <a:pt x="21329" y="12300"/>
                  </a:moveTo>
                  <a:lnTo>
                    <a:pt x="21319" y="12404"/>
                  </a:lnTo>
                  <a:lnTo>
                    <a:pt x="21354" y="12456"/>
                  </a:lnTo>
                  <a:lnTo>
                    <a:pt x="21390" y="12433"/>
                  </a:lnTo>
                  <a:lnTo>
                    <a:pt x="21401" y="12365"/>
                  </a:lnTo>
                  <a:lnTo>
                    <a:pt x="21388" y="12327"/>
                  </a:lnTo>
                  <a:lnTo>
                    <a:pt x="21363" y="12382"/>
                  </a:lnTo>
                  <a:lnTo>
                    <a:pt x="21346" y="12369"/>
                  </a:lnTo>
                  <a:lnTo>
                    <a:pt x="21329" y="12300"/>
                  </a:lnTo>
                  <a:close/>
                  <a:moveTo>
                    <a:pt x="21167" y="12333"/>
                  </a:moveTo>
                  <a:lnTo>
                    <a:pt x="21147" y="12357"/>
                  </a:lnTo>
                  <a:lnTo>
                    <a:pt x="21157" y="12408"/>
                  </a:lnTo>
                  <a:lnTo>
                    <a:pt x="21189" y="12488"/>
                  </a:lnTo>
                  <a:lnTo>
                    <a:pt x="21215" y="12541"/>
                  </a:lnTo>
                  <a:lnTo>
                    <a:pt x="21216" y="12679"/>
                  </a:lnTo>
                  <a:lnTo>
                    <a:pt x="21240" y="12719"/>
                  </a:lnTo>
                  <a:lnTo>
                    <a:pt x="21248" y="12697"/>
                  </a:lnTo>
                  <a:lnTo>
                    <a:pt x="21255" y="12633"/>
                  </a:lnTo>
                  <a:lnTo>
                    <a:pt x="21260" y="12522"/>
                  </a:lnTo>
                  <a:lnTo>
                    <a:pt x="21235" y="12448"/>
                  </a:lnTo>
                  <a:lnTo>
                    <a:pt x="21236" y="12404"/>
                  </a:lnTo>
                  <a:lnTo>
                    <a:pt x="21208" y="12364"/>
                  </a:lnTo>
                  <a:lnTo>
                    <a:pt x="21179" y="12357"/>
                  </a:lnTo>
                  <a:lnTo>
                    <a:pt x="21167" y="12333"/>
                  </a:lnTo>
                  <a:close/>
                  <a:moveTo>
                    <a:pt x="21374" y="12535"/>
                  </a:moveTo>
                  <a:lnTo>
                    <a:pt x="21353" y="12591"/>
                  </a:lnTo>
                  <a:lnTo>
                    <a:pt x="21336" y="12647"/>
                  </a:lnTo>
                  <a:lnTo>
                    <a:pt x="21327" y="12697"/>
                  </a:lnTo>
                  <a:lnTo>
                    <a:pt x="21337" y="12700"/>
                  </a:lnTo>
                  <a:lnTo>
                    <a:pt x="21388" y="12571"/>
                  </a:lnTo>
                  <a:lnTo>
                    <a:pt x="21374" y="12535"/>
                  </a:lnTo>
                  <a:close/>
                  <a:moveTo>
                    <a:pt x="15471" y="13027"/>
                  </a:moveTo>
                  <a:lnTo>
                    <a:pt x="15409" y="13108"/>
                  </a:lnTo>
                  <a:lnTo>
                    <a:pt x="15395" y="13217"/>
                  </a:lnTo>
                  <a:lnTo>
                    <a:pt x="15291" y="13343"/>
                  </a:lnTo>
                  <a:lnTo>
                    <a:pt x="15222" y="13322"/>
                  </a:lnTo>
                  <a:lnTo>
                    <a:pt x="15237" y="13401"/>
                  </a:lnTo>
                  <a:lnTo>
                    <a:pt x="15178" y="13492"/>
                  </a:lnTo>
                  <a:lnTo>
                    <a:pt x="15030" y="13603"/>
                  </a:lnTo>
                  <a:lnTo>
                    <a:pt x="14922" y="13705"/>
                  </a:lnTo>
                  <a:lnTo>
                    <a:pt x="14850" y="13707"/>
                  </a:lnTo>
                  <a:lnTo>
                    <a:pt x="14784" y="13741"/>
                  </a:lnTo>
                  <a:lnTo>
                    <a:pt x="14687" y="13776"/>
                  </a:lnTo>
                  <a:lnTo>
                    <a:pt x="14603" y="13783"/>
                  </a:lnTo>
                  <a:lnTo>
                    <a:pt x="14567" y="13897"/>
                  </a:lnTo>
                  <a:lnTo>
                    <a:pt x="14498" y="13997"/>
                  </a:lnTo>
                  <a:lnTo>
                    <a:pt x="14493" y="14162"/>
                  </a:lnTo>
                  <a:lnTo>
                    <a:pt x="14510" y="14273"/>
                  </a:lnTo>
                  <a:lnTo>
                    <a:pt x="14539" y="14357"/>
                  </a:lnTo>
                  <a:lnTo>
                    <a:pt x="14508" y="14468"/>
                  </a:lnTo>
                  <a:lnTo>
                    <a:pt x="14412" y="14601"/>
                  </a:lnTo>
                  <a:lnTo>
                    <a:pt x="14404" y="14660"/>
                  </a:lnTo>
                  <a:lnTo>
                    <a:pt x="14325" y="14690"/>
                  </a:lnTo>
                  <a:lnTo>
                    <a:pt x="14278" y="14815"/>
                  </a:lnTo>
                  <a:lnTo>
                    <a:pt x="14274" y="14939"/>
                  </a:lnTo>
                  <a:lnTo>
                    <a:pt x="14311" y="15077"/>
                  </a:lnTo>
                  <a:lnTo>
                    <a:pt x="14298" y="15229"/>
                  </a:lnTo>
                  <a:lnTo>
                    <a:pt x="14326" y="15318"/>
                  </a:lnTo>
                  <a:lnTo>
                    <a:pt x="14443" y="15379"/>
                  </a:lnTo>
                  <a:lnTo>
                    <a:pt x="14525" y="15422"/>
                  </a:lnTo>
                  <a:lnTo>
                    <a:pt x="14675" y="15350"/>
                  </a:lnTo>
                  <a:lnTo>
                    <a:pt x="14810" y="15310"/>
                  </a:lnTo>
                  <a:lnTo>
                    <a:pt x="14917" y="15113"/>
                  </a:lnTo>
                  <a:lnTo>
                    <a:pt x="15020" y="14874"/>
                  </a:lnTo>
                  <a:lnTo>
                    <a:pt x="15173" y="14544"/>
                  </a:lnTo>
                  <a:lnTo>
                    <a:pt x="15289" y="14301"/>
                  </a:lnTo>
                  <a:lnTo>
                    <a:pt x="15384" y="14094"/>
                  </a:lnTo>
                  <a:lnTo>
                    <a:pt x="15416" y="13943"/>
                  </a:lnTo>
                  <a:lnTo>
                    <a:pt x="15464" y="13901"/>
                  </a:lnTo>
                  <a:lnTo>
                    <a:pt x="15490" y="13825"/>
                  </a:lnTo>
                  <a:lnTo>
                    <a:pt x="15476" y="13692"/>
                  </a:lnTo>
                  <a:lnTo>
                    <a:pt x="15513" y="13640"/>
                  </a:lnTo>
                  <a:lnTo>
                    <a:pt x="15555" y="13744"/>
                  </a:lnTo>
                  <a:lnTo>
                    <a:pt x="15591" y="13692"/>
                  </a:lnTo>
                  <a:lnTo>
                    <a:pt x="15618" y="13606"/>
                  </a:lnTo>
                  <a:lnTo>
                    <a:pt x="15586" y="13520"/>
                  </a:lnTo>
                  <a:lnTo>
                    <a:pt x="15584" y="13303"/>
                  </a:lnTo>
                  <a:lnTo>
                    <a:pt x="15557" y="13182"/>
                  </a:lnTo>
                  <a:lnTo>
                    <a:pt x="15522" y="13104"/>
                  </a:lnTo>
                  <a:lnTo>
                    <a:pt x="15471" y="13027"/>
                  </a:lnTo>
                  <a:close/>
                  <a:moveTo>
                    <a:pt x="3919" y="19041"/>
                  </a:moveTo>
                  <a:lnTo>
                    <a:pt x="3989" y="19097"/>
                  </a:lnTo>
                  <a:lnTo>
                    <a:pt x="4122" y="19206"/>
                  </a:lnTo>
                  <a:cubicBezTo>
                    <a:pt x="4054" y="19152"/>
                    <a:pt x="3986" y="19097"/>
                    <a:pt x="3919" y="19041"/>
                  </a:cubicBezTo>
                  <a:close/>
                  <a:moveTo>
                    <a:pt x="6021" y="20380"/>
                  </a:moveTo>
                  <a:lnTo>
                    <a:pt x="6030" y="20390"/>
                  </a:lnTo>
                  <a:lnTo>
                    <a:pt x="6077" y="20415"/>
                  </a:lnTo>
                  <a:lnTo>
                    <a:pt x="6110" y="20437"/>
                  </a:lnTo>
                  <a:lnTo>
                    <a:pt x="6122" y="20447"/>
                  </a:lnTo>
                  <a:lnTo>
                    <a:pt x="6149" y="20462"/>
                  </a:lnTo>
                  <a:lnTo>
                    <a:pt x="6198" y="20487"/>
                  </a:lnTo>
                  <a:lnTo>
                    <a:pt x="6201" y="20492"/>
                  </a:lnTo>
                  <a:lnTo>
                    <a:pt x="6242" y="20513"/>
                  </a:lnTo>
                  <a:lnTo>
                    <a:pt x="6287" y="20534"/>
                  </a:lnTo>
                  <a:lnTo>
                    <a:pt x="6359" y="20568"/>
                  </a:lnTo>
                  <a:lnTo>
                    <a:pt x="6407" y="20592"/>
                  </a:lnTo>
                  <a:lnTo>
                    <a:pt x="6460" y="20615"/>
                  </a:lnTo>
                  <a:lnTo>
                    <a:pt x="6523" y="20644"/>
                  </a:lnTo>
                  <a:lnTo>
                    <a:pt x="6575" y="20666"/>
                  </a:lnTo>
                  <a:lnTo>
                    <a:pt x="6625" y="20686"/>
                  </a:lnTo>
                  <a:lnTo>
                    <a:pt x="6572" y="20662"/>
                  </a:lnTo>
                  <a:lnTo>
                    <a:pt x="6518" y="20637"/>
                  </a:lnTo>
                  <a:lnTo>
                    <a:pt x="6508" y="20632"/>
                  </a:lnTo>
                  <a:lnTo>
                    <a:pt x="6472" y="20614"/>
                  </a:lnTo>
                  <a:lnTo>
                    <a:pt x="6412" y="20588"/>
                  </a:lnTo>
                  <a:lnTo>
                    <a:pt x="6348" y="20560"/>
                  </a:lnTo>
                  <a:lnTo>
                    <a:pt x="6282" y="20529"/>
                  </a:lnTo>
                  <a:lnTo>
                    <a:pt x="6235" y="20506"/>
                  </a:lnTo>
                  <a:lnTo>
                    <a:pt x="6196" y="20484"/>
                  </a:lnTo>
                  <a:lnTo>
                    <a:pt x="6163" y="20465"/>
                  </a:lnTo>
                  <a:lnTo>
                    <a:pt x="6154" y="20457"/>
                  </a:lnTo>
                  <a:lnTo>
                    <a:pt x="6189" y="20471"/>
                  </a:lnTo>
                  <a:lnTo>
                    <a:pt x="6157" y="20452"/>
                  </a:lnTo>
                  <a:lnTo>
                    <a:pt x="6122" y="20428"/>
                  </a:lnTo>
                  <a:lnTo>
                    <a:pt x="6072" y="20400"/>
                  </a:lnTo>
                  <a:lnTo>
                    <a:pt x="6021" y="20380"/>
                  </a:lnTo>
                  <a:close/>
                  <a:moveTo>
                    <a:pt x="8031" y="20987"/>
                  </a:moveTo>
                  <a:lnTo>
                    <a:pt x="8009" y="20996"/>
                  </a:lnTo>
                  <a:lnTo>
                    <a:pt x="7975" y="21001"/>
                  </a:lnTo>
                  <a:lnTo>
                    <a:pt x="7962" y="21009"/>
                  </a:lnTo>
                  <a:lnTo>
                    <a:pt x="7911" y="21002"/>
                  </a:lnTo>
                  <a:lnTo>
                    <a:pt x="7984" y="21034"/>
                  </a:lnTo>
                  <a:lnTo>
                    <a:pt x="7994" y="21029"/>
                  </a:lnTo>
                  <a:lnTo>
                    <a:pt x="8036" y="21033"/>
                  </a:lnTo>
                  <a:lnTo>
                    <a:pt x="8066" y="21029"/>
                  </a:lnTo>
                  <a:lnTo>
                    <a:pt x="8117" y="21033"/>
                  </a:lnTo>
                  <a:lnTo>
                    <a:pt x="8120" y="21023"/>
                  </a:lnTo>
                  <a:lnTo>
                    <a:pt x="8078" y="20997"/>
                  </a:lnTo>
                  <a:lnTo>
                    <a:pt x="8031" y="20987"/>
                  </a:lnTo>
                  <a:close/>
                </a:path>
              </a:pathLst>
            </a:custGeom>
            <a:solidFill>
              <a:schemeClr val="accent3">
                <a:hueOff val="914338"/>
                <a:satOff val="31515"/>
                <a:lumOff val="-30790"/>
              </a:schemeClr>
            </a:solidFill>
            <a:ln w="9525" cap="flat">
              <a:solidFill>
                <a:srgbClr val="000000"/>
              </a:solidFill>
              <a:prstDash val="solid"/>
              <a:miter lim="400000"/>
            </a:ln>
            <a:effectLst>
              <a:outerShdw blurRad="266700" dist="59205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42" name="Line"/>
            <p:cNvSpPr/>
            <p:nvPr/>
          </p:nvSpPr>
          <p:spPr>
            <a:xfrm flipV="1">
              <a:off x="2091487" y="944377"/>
              <a:ext cx="1" cy="938400"/>
            </a:xfrm>
            <a:prstGeom prst="line">
              <a:avLst/>
            </a:prstGeom>
            <a:noFill/>
            <a:ln w="1016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000" b="1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43" name="BOLOGNA"/>
            <p:cNvSpPr txBox="1"/>
            <p:nvPr/>
          </p:nvSpPr>
          <p:spPr>
            <a:xfrm>
              <a:off x="1911269" y="0"/>
              <a:ext cx="4025897" cy="12458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defRPr sz="4800" b="1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r>
                <a:t>BOLOGNA</a:t>
              </a:r>
            </a:p>
          </p:txBody>
        </p:sp>
      </p:grpSp>
      <p:sp>
        <p:nvSpPr>
          <p:cNvPr id="445" name="Rectangle"/>
          <p:cNvSpPr/>
          <p:nvPr/>
        </p:nvSpPr>
        <p:spPr>
          <a:xfrm>
            <a:off x="-70945" y="12731873"/>
            <a:ext cx="24525890" cy="1133601"/>
          </a:xfrm>
          <a:prstGeom prst="rect">
            <a:avLst/>
          </a:prstGeom>
          <a:solidFill>
            <a:srgbClr val="FFFFFF"/>
          </a:solidFill>
          <a:ln w="76200" cap="rnd">
            <a:solidFill>
              <a:srgbClr val="5E5E5E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451" name="Group"/>
          <p:cNvGrpSpPr/>
          <p:nvPr/>
        </p:nvGrpSpPr>
        <p:grpSpPr>
          <a:xfrm>
            <a:off x="105184" y="12778892"/>
            <a:ext cx="6597641" cy="889001"/>
            <a:chOff x="0" y="0"/>
            <a:chExt cx="6597640" cy="889000"/>
          </a:xfrm>
        </p:grpSpPr>
        <p:pic>
          <p:nvPicPr>
            <p:cNvPr id="446" name="logo_magic.jpg" descr="logo_magic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92612" y="19817"/>
              <a:ext cx="668876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7" name="logo_unibo.pdf" descr="logo_unibo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889001" cy="889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8" name="logo INAF-OAS.pdf" descr="logo INAF-OAS.pdf"/>
            <p:cNvPicPr>
              <a:picLocks noChangeAspect="1"/>
            </p:cNvPicPr>
            <p:nvPr/>
          </p:nvPicPr>
          <p:blipFill>
            <a:blip r:embed="rId5"/>
            <a:srcRect l="891" t="891" r="891" b="891"/>
            <a:stretch>
              <a:fillRect/>
            </a:stretch>
          </p:blipFill>
          <p:spPr>
            <a:xfrm>
              <a:off x="941162" y="19817"/>
              <a:ext cx="1699286" cy="8494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9" name="logo.png" descr="logo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3650" y="19817"/>
              <a:ext cx="2165883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0" name="fermi_logo.jpg" descr="fermi_logo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31695" y="19817"/>
              <a:ext cx="965946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52" name="Rectangle"/>
          <p:cNvSpPr/>
          <p:nvPr/>
        </p:nvSpPr>
        <p:spPr>
          <a:xfrm>
            <a:off x="-69850" y="-165100"/>
            <a:ext cx="24523700" cy="1624264"/>
          </a:xfrm>
          <a:prstGeom prst="rect">
            <a:avLst/>
          </a:prstGeom>
          <a:solidFill>
            <a:srgbClr val="FFFFFF"/>
          </a:solidFill>
          <a:ln w="76200" cap="rnd">
            <a:solidFill>
              <a:srgbClr val="5E5E5E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53" name="Oval"/>
          <p:cNvSpPr/>
          <p:nvPr/>
        </p:nvSpPr>
        <p:spPr>
          <a:xfrm>
            <a:off x="2305131" y="4487620"/>
            <a:ext cx="3677411" cy="7824373"/>
          </a:xfrm>
          <a:prstGeom prst="ellipse">
            <a:avLst/>
          </a:prstGeom>
          <a:gradFill>
            <a:gsLst>
              <a:gs pos="0">
                <a:schemeClr val="accent1">
                  <a:hueOff val="114395"/>
                  <a:lumOff val="-24975"/>
                </a:schemeClr>
              </a:gs>
              <a:gs pos="53108">
                <a:srgbClr val="5A3240"/>
              </a:gs>
              <a:gs pos="100000">
                <a:schemeClr val="accent5">
                  <a:lumOff val="-29866"/>
                </a:schemeClr>
              </a:gs>
            </a:gsLst>
            <a:path path="circle">
              <a:fillToRect l="37721" t="-19636" r="62278" b="119636"/>
            </a:path>
          </a:gradFill>
          <a:ln w="12700">
            <a:solidFill>
              <a:srgbClr val="000000"/>
            </a:solidFill>
            <a:miter lim="400000"/>
          </a:ln>
          <a:effectLst>
            <a:outerShdw blurRad="190500" dist="355600" dir="10800000" rotWithShape="0">
              <a:srgbClr val="000000"/>
            </a:outerShdw>
          </a:effectLst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54" name="Line"/>
          <p:cNvSpPr/>
          <p:nvPr/>
        </p:nvSpPr>
        <p:spPr>
          <a:xfrm flipV="1">
            <a:off x="7216537" y="6543519"/>
            <a:ext cx="8521380" cy="969501"/>
          </a:xfrm>
          <a:prstGeom prst="line">
            <a:avLst/>
          </a:prstGeom>
          <a:ln w="63500">
            <a:solidFill>
              <a:srgbClr val="5E5E5E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0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55" name="Line"/>
          <p:cNvSpPr/>
          <p:nvPr/>
        </p:nvSpPr>
        <p:spPr>
          <a:xfrm>
            <a:off x="7221554" y="9286594"/>
            <a:ext cx="8516361" cy="967510"/>
          </a:xfrm>
          <a:prstGeom prst="line">
            <a:avLst/>
          </a:prstGeom>
          <a:ln w="63500">
            <a:solidFill>
              <a:srgbClr val="5E5E5E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0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56" name="Shape"/>
          <p:cNvSpPr/>
          <p:nvPr/>
        </p:nvSpPr>
        <p:spPr>
          <a:xfrm>
            <a:off x="4657869" y="7502138"/>
            <a:ext cx="1800823" cy="17952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4763"/>
                </a:moveTo>
                <a:lnTo>
                  <a:pt x="2" y="6687"/>
                </a:lnTo>
                <a:lnTo>
                  <a:pt x="21600" y="0"/>
                </a:lnTo>
                <a:lnTo>
                  <a:pt x="21581" y="21600"/>
                </a:lnTo>
                <a:lnTo>
                  <a:pt x="0" y="14763"/>
                </a:lnTo>
                <a:close/>
              </a:path>
            </a:pathLst>
          </a:custGeom>
          <a:solidFill>
            <a:srgbClr val="D5D5D5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0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57" name="SMBH"/>
          <p:cNvSpPr txBox="1"/>
          <p:nvPr/>
        </p:nvSpPr>
        <p:spPr>
          <a:xfrm>
            <a:off x="2508536" y="7319577"/>
            <a:ext cx="1829373" cy="78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4500" b="1">
                <a:solidFill>
                  <a:srgbClr val="000000"/>
                </a:solidFill>
              </a:defRPr>
            </a:lvl1pPr>
          </a:lstStyle>
          <a:p>
            <a:r>
              <a:t>SMBH</a:t>
            </a:r>
          </a:p>
        </p:txBody>
      </p:sp>
      <p:sp>
        <p:nvSpPr>
          <p:cNvPr id="458" name="accretion…"/>
          <p:cNvSpPr txBox="1"/>
          <p:nvPr/>
        </p:nvSpPr>
        <p:spPr>
          <a:xfrm>
            <a:off x="296676" y="3739672"/>
            <a:ext cx="2675193" cy="1482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825500">
              <a:defRPr sz="4500" b="1">
                <a:solidFill>
                  <a:srgbClr val="000000"/>
                </a:solidFill>
              </a:defRPr>
            </a:pPr>
            <a:r>
              <a:t>accretion</a:t>
            </a:r>
          </a:p>
          <a:p>
            <a:pPr defTabSz="825500">
              <a:defRPr sz="4500" b="1">
                <a:solidFill>
                  <a:srgbClr val="000000"/>
                </a:solidFill>
              </a:defRPr>
            </a:pPr>
            <a:r>
              <a:t>flow</a:t>
            </a:r>
          </a:p>
        </p:txBody>
      </p:sp>
      <p:sp>
        <p:nvSpPr>
          <p:cNvPr id="459" name="injection…"/>
          <p:cNvSpPr txBox="1"/>
          <p:nvPr/>
        </p:nvSpPr>
        <p:spPr>
          <a:xfrm>
            <a:off x="5809467" y="5935740"/>
            <a:ext cx="2452308" cy="1482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825500">
              <a:defRPr sz="4500" b="1">
                <a:solidFill>
                  <a:srgbClr val="000000"/>
                </a:solidFill>
              </a:defRPr>
            </a:pPr>
            <a:r>
              <a:t>injection</a:t>
            </a:r>
          </a:p>
          <a:p>
            <a:pPr defTabSz="825500">
              <a:defRPr sz="4500" b="1">
                <a:solidFill>
                  <a:srgbClr val="000000"/>
                </a:solidFill>
              </a:defRPr>
            </a:pPr>
            <a:r>
              <a:t>base</a:t>
            </a:r>
          </a:p>
        </p:txBody>
      </p:sp>
      <p:sp>
        <p:nvSpPr>
          <p:cNvPr id="460" name="jet"/>
          <p:cNvSpPr txBox="1"/>
          <p:nvPr/>
        </p:nvSpPr>
        <p:spPr>
          <a:xfrm>
            <a:off x="15050488" y="10246969"/>
            <a:ext cx="802387" cy="78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4500" b="1">
                <a:solidFill>
                  <a:srgbClr val="000000"/>
                </a:solidFill>
              </a:defRPr>
            </a:lvl1pPr>
          </a:lstStyle>
          <a:p>
            <a:r>
              <a:t>jet</a:t>
            </a:r>
          </a:p>
        </p:txBody>
      </p:sp>
      <p:sp>
        <p:nvSpPr>
          <p:cNvPr id="461" name="ARTISTIC VIEW BY A NON-ARTIST"/>
          <p:cNvSpPr txBox="1"/>
          <p:nvPr/>
        </p:nvSpPr>
        <p:spPr>
          <a:xfrm>
            <a:off x="102309" y="1631426"/>
            <a:ext cx="7028613" cy="597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300" b="1" u="sng"/>
            </a:lvl1pPr>
          </a:lstStyle>
          <a:p>
            <a:r>
              <a:t>ARTISTIC VIEW BY A NON-ARTIST</a:t>
            </a:r>
          </a:p>
        </p:txBody>
      </p:sp>
      <p:sp>
        <p:nvSpPr>
          <p:cNvPr id="462" name="Circle"/>
          <p:cNvSpPr/>
          <p:nvPr/>
        </p:nvSpPr>
        <p:spPr>
          <a:xfrm>
            <a:off x="6459418" y="7552783"/>
            <a:ext cx="1694046" cy="1694046"/>
          </a:xfrm>
          <a:prstGeom prst="ellips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63" name="steady emission from the core not shown!"/>
          <p:cNvSpPr txBox="1"/>
          <p:nvPr/>
        </p:nvSpPr>
        <p:spPr>
          <a:xfrm>
            <a:off x="5606713" y="11570636"/>
            <a:ext cx="3784987" cy="9051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600"/>
            </a:lvl1pPr>
          </a:lstStyle>
          <a:p>
            <a:r>
              <a:t>steady emission from the core not shown!</a:t>
            </a:r>
          </a:p>
        </p:txBody>
      </p:sp>
      <p:sp>
        <p:nvSpPr>
          <p:cNvPr id="464" name="Circle"/>
          <p:cNvSpPr/>
          <p:nvPr/>
        </p:nvSpPr>
        <p:spPr>
          <a:xfrm>
            <a:off x="3953335" y="8209306"/>
            <a:ext cx="381001" cy="381001"/>
          </a:xfrm>
          <a:prstGeom prst="ellipse">
            <a:avLst/>
          </a:prstGeom>
          <a:solidFill>
            <a:srgbClr val="5E5E5E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65" name="Circle"/>
          <p:cNvSpPr/>
          <p:nvPr/>
        </p:nvSpPr>
        <p:spPr>
          <a:xfrm>
            <a:off x="3953335" y="8209306"/>
            <a:ext cx="381001" cy="381001"/>
          </a:xfrm>
          <a:prstGeom prst="ellipse">
            <a:avLst/>
          </a:prstGeom>
          <a:solidFill>
            <a:srgbClr val="5E5E5E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66" name="Circle"/>
          <p:cNvSpPr/>
          <p:nvPr/>
        </p:nvSpPr>
        <p:spPr>
          <a:xfrm>
            <a:off x="3953335" y="8209306"/>
            <a:ext cx="381001" cy="381001"/>
          </a:xfrm>
          <a:prstGeom prst="ellipse">
            <a:avLst/>
          </a:prstGeom>
          <a:solidFill>
            <a:srgbClr val="5E5E5E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67" name="Circle"/>
          <p:cNvSpPr/>
          <p:nvPr/>
        </p:nvSpPr>
        <p:spPr>
          <a:xfrm>
            <a:off x="3953335" y="8209306"/>
            <a:ext cx="381001" cy="381001"/>
          </a:xfrm>
          <a:prstGeom prst="ellipse">
            <a:avLst/>
          </a:prstGeom>
          <a:solidFill>
            <a:srgbClr val="5E5E5E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68" name="Circle"/>
          <p:cNvSpPr/>
          <p:nvPr/>
        </p:nvSpPr>
        <p:spPr>
          <a:xfrm>
            <a:off x="3953335" y="8209306"/>
            <a:ext cx="381001" cy="381001"/>
          </a:xfrm>
          <a:prstGeom prst="ellipse">
            <a:avLst/>
          </a:prstGeom>
          <a:solidFill>
            <a:srgbClr val="5E5E5E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69" name="Circle"/>
          <p:cNvSpPr/>
          <p:nvPr/>
        </p:nvSpPr>
        <p:spPr>
          <a:xfrm>
            <a:off x="3953335" y="8209306"/>
            <a:ext cx="381001" cy="381001"/>
          </a:xfrm>
          <a:prstGeom prst="ellipse">
            <a:avLst/>
          </a:prstGeom>
          <a:solidFill>
            <a:srgbClr val="5E5E5E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70" name="Circle"/>
          <p:cNvSpPr/>
          <p:nvPr/>
        </p:nvSpPr>
        <p:spPr>
          <a:xfrm>
            <a:off x="3953335" y="8209306"/>
            <a:ext cx="381001" cy="381001"/>
          </a:xfrm>
          <a:prstGeom prst="ellipse">
            <a:avLst/>
          </a:prstGeom>
          <a:solidFill>
            <a:srgbClr val="5E5E5E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71" name="Circle"/>
          <p:cNvSpPr/>
          <p:nvPr/>
        </p:nvSpPr>
        <p:spPr>
          <a:xfrm>
            <a:off x="3826335" y="8082306"/>
            <a:ext cx="635001" cy="63500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blurRad="190500" dist="127000" dir="10800000" rotWithShape="0">
              <a:srgbClr val="000000"/>
            </a:outerShdw>
          </a:effectLst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472" name="cool_animation.gif" descr="cool_animation.gif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16028629" y="7945092"/>
            <a:ext cx="8162565" cy="4571037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473" name="Star"/>
          <p:cNvSpPr/>
          <p:nvPr/>
        </p:nvSpPr>
        <p:spPr>
          <a:xfrm>
            <a:off x="7099583" y="8194954"/>
            <a:ext cx="413716" cy="4106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2760" y="2947"/>
                </a:lnTo>
                <a:lnTo>
                  <a:pt x="15856" y="1255"/>
                </a:lnTo>
                <a:lnTo>
                  <a:pt x="16232" y="4782"/>
                </a:lnTo>
                <a:lnTo>
                  <a:pt x="19754" y="4734"/>
                </a:lnTo>
                <a:lnTo>
                  <a:pt x="18460" y="8033"/>
                </a:lnTo>
                <a:lnTo>
                  <a:pt x="21600" y="9638"/>
                </a:lnTo>
                <a:lnTo>
                  <a:pt x="18932" y="11954"/>
                </a:lnTo>
                <a:lnTo>
                  <a:pt x="20972" y="14845"/>
                </a:lnTo>
                <a:lnTo>
                  <a:pt x="17542" y="15647"/>
                </a:lnTo>
                <a:lnTo>
                  <a:pt x="18014" y="19162"/>
                </a:lnTo>
                <a:lnTo>
                  <a:pt x="14607" y="18266"/>
                </a:lnTo>
                <a:lnTo>
                  <a:pt x="13404" y="21600"/>
                </a:lnTo>
                <a:lnTo>
                  <a:pt x="10800" y="19211"/>
                </a:lnTo>
                <a:lnTo>
                  <a:pt x="8196" y="21600"/>
                </a:lnTo>
                <a:lnTo>
                  <a:pt x="6993" y="18266"/>
                </a:lnTo>
                <a:lnTo>
                  <a:pt x="3586" y="19162"/>
                </a:lnTo>
                <a:lnTo>
                  <a:pt x="4058" y="15647"/>
                </a:lnTo>
                <a:lnTo>
                  <a:pt x="628" y="14845"/>
                </a:lnTo>
                <a:lnTo>
                  <a:pt x="2668" y="11954"/>
                </a:lnTo>
                <a:lnTo>
                  <a:pt x="0" y="9638"/>
                </a:lnTo>
                <a:lnTo>
                  <a:pt x="3140" y="8033"/>
                </a:lnTo>
                <a:lnTo>
                  <a:pt x="1846" y="4734"/>
                </a:lnTo>
                <a:lnTo>
                  <a:pt x="5368" y="4782"/>
                </a:lnTo>
                <a:lnTo>
                  <a:pt x="5744" y="1255"/>
                </a:lnTo>
                <a:lnTo>
                  <a:pt x="8840" y="2947"/>
                </a:lnTo>
                <a:close/>
              </a:path>
            </a:pathLst>
          </a:custGeom>
          <a:solidFill>
            <a:schemeClr val="accent4">
              <a:hueOff val="348544"/>
              <a:lumOff val="7139"/>
            </a:schemeClr>
          </a:solidFill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74" name="Star"/>
          <p:cNvSpPr/>
          <p:nvPr/>
        </p:nvSpPr>
        <p:spPr>
          <a:xfrm>
            <a:off x="7099583" y="8742111"/>
            <a:ext cx="413716" cy="4106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2760" y="2947"/>
                </a:lnTo>
                <a:lnTo>
                  <a:pt x="15856" y="1255"/>
                </a:lnTo>
                <a:lnTo>
                  <a:pt x="16232" y="4782"/>
                </a:lnTo>
                <a:lnTo>
                  <a:pt x="19754" y="4734"/>
                </a:lnTo>
                <a:lnTo>
                  <a:pt x="18460" y="8033"/>
                </a:lnTo>
                <a:lnTo>
                  <a:pt x="21600" y="9638"/>
                </a:lnTo>
                <a:lnTo>
                  <a:pt x="18932" y="11954"/>
                </a:lnTo>
                <a:lnTo>
                  <a:pt x="20972" y="14845"/>
                </a:lnTo>
                <a:lnTo>
                  <a:pt x="17542" y="15647"/>
                </a:lnTo>
                <a:lnTo>
                  <a:pt x="18014" y="19162"/>
                </a:lnTo>
                <a:lnTo>
                  <a:pt x="14607" y="18266"/>
                </a:lnTo>
                <a:lnTo>
                  <a:pt x="13404" y="21600"/>
                </a:lnTo>
                <a:lnTo>
                  <a:pt x="10800" y="19211"/>
                </a:lnTo>
                <a:lnTo>
                  <a:pt x="8196" y="21600"/>
                </a:lnTo>
                <a:lnTo>
                  <a:pt x="6993" y="18266"/>
                </a:lnTo>
                <a:lnTo>
                  <a:pt x="3586" y="19162"/>
                </a:lnTo>
                <a:lnTo>
                  <a:pt x="4058" y="15647"/>
                </a:lnTo>
                <a:lnTo>
                  <a:pt x="628" y="14845"/>
                </a:lnTo>
                <a:lnTo>
                  <a:pt x="2668" y="11954"/>
                </a:lnTo>
                <a:lnTo>
                  <a:pt x="0" y="9638"/>
                </a:lnTo>
                <a:lnTo>
                  <a:pt x="3140" y="8033"/>
                </a:lnTo>
                <a:lnTo>
                  <a:pt x="1846" y="4734"/>
                </a:lnTo>
                <a:lnTo>
                  <a:pt x="5368" y="4782"/>
                </a:lnTo>
                <a:lnTo>
                  <a:pt x="5744" y="1255"/>
                </a:lnTo>
                <a:lnTo>
                  <a:pt x="8840" y="2947"/>
                </a:lnTo>
                <a:close/>
              </a:path>
            </a:pathLst>
          </a:custGeom>
          <a:solidFill>
            <a:schemeClr val="accent4">
              <a:hueOff val="348544"/>
              <a:lumOff val="7139"/>
            </a:schemeClr>
          </a:solidFill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75" name="Star"/>
          <p:cNvSpPr/>
          <p:nvPr/>
        </p:nvSpPr>
        <p:spPr>
          <a:xfrm>
            <a:off x="7099583" y="7647798"/>
            <a:ext cx="413716" cy="4106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2760" y="2947"/>
                </a:lnTo>
                <a:lnTo>
                  <a:pt x="15856" y="1255"/>
                </a:lnTo>
                <a:lnTo>
                  <a:pt x="16232" y="4782"/>
                </a:lnTo>
                <a:lnTo>
                  <a:pt x="19754" y="4734"/>
                </a:lnTo>
                <a:lnTo>
                  <a:pt x="18460" y="8033"/>
                </a:lnTo>
                <a:lnTo>
                  <a:pt x="21600" y="9638"/>
                </a:lnTo>
                <a:lnTo>
                  <a:pt x="18932" y="11954"/>
                </a:lnTo>
                <a:lnTo>
                  <a:pt x="20972" y="14845"/>
                </a:lnTo>
                <a:lnTo>
                  <a:pt x="17542" y="15647"/>
                </a:lnTo>
                <a:lnTo>
                  <a:pt x="18014" y="19162"/>
                </a:lnTo>
                <a:lnTo>
                  <a:pt x="14607" y="18266"/>
                </a:lnTo>
                <a:lnTo>
                  <a:pt x="13404" y="21600"/>
                </a:lnTo>
                <a:lnTo>
                  <a:pt x="10800" y="19211"/>
                </a:lnTo>
                <a:lnTo>
                  <a:pt x="8196" y="21600"/>
                </a:lnTo>
                <a:lnTo>
                  <a:pt x="6993" y="18266"/>
                </a:lnTo>
                <a:lnTo>
                  <a:pt x="3586" y="19162"/>
                </a:lnTo>
                <a:lnTo>
                  <a:pt x="4058" y="15647"/>
                </a:lnTo>
                <a:lnTo>
                  <a:pt x="628" y="14845"/>
                </a:lnTo>
                <a:lnTo>
                  <a:pt x="2668" y="11954"/>
                </a:lnTo>
                <a:lnTo>
                  <a:pt x="0" y="9638"/>
                </a:lnTo>
                <a:lnTo>
                  <a:pt x="3140" y="8033"/>
                </a:lnTo>
                <a:lnTo>
                  <a:pt x="1846" y="4734"/>
                </a:lnTo>
                <a:lnTo>
                  <a:pt x="5368" y="4782"/>
                </a:lnTo>
                <a:lnTo>
                  <a:pt x="5744" y="1255"/>
                </a:lnTo>
                <a:lnTo>
                  <a:pt x="8840" y="2947"/>
                </a:lnTo>
                <a:close/>
              </a:path>
            </a:pathLst>
          </a:custGeom>
          <a:solidFill>
            <a:schemeClr val="accent4">
              <a:hueOff val="348544"/>
              <a:lumOff val="7139"/>
            </a:schemeClr>
          </a:solidFill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76" name="Star"/>
          <p:cNvSpPr/>
          <p:nvPr/>
        </p:nvSpPr>
        <p:spPr>
          <a:xfrm>
            <a:off x="6554492" y="8101321"/>
            <a:ext cx="413716" cy="4106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2760" y="2947"/>
                </a:lnTo>
                <a:lnTo>
                  <a:pt x="15856" y="1255"/>
                </a:lnTo>
                <a:lnTo>
                  <a:pt x="16232" y="4782"/>
                </a:lnTo>
                <a:lnTo>
                  <a:pt x="19754" y="4734"/>
                </a:lnTo>
                <a:lnTo>
                  <a:pt x="18460" y="8033"/>
                </a:lnTo>
                <a:lnTo>
                  <a:pt x="21600" y="9638"/>
                </a:lnTo>
                <a:lnTo>
                  <a:pt x="18932" y="11954"/>
                </a:lnTo>
                <a:lnTo>
                  <a:pt x="20972" y="14845"/>
                </a:lnTo>
                <a:lnTo>
                  <a:pt x="17542" y="15647"/>
                </a:lnTo>
                <a:lnTo>
                  <a:pt x="18014" y="19162"/>
                </a:lnTo>
                <a:lnTo>
                  <a:pt x="14607" y="18266"/>
                </a:lnTo>
                <a:lnTo>
                  <a:pt x="13404" y="21600"/>
                </a:lnTo>
                <a:lnTo>
                  <a:pt x="10800" y="19211"/>
                </a:lnTo>
                <a:lnTo>
                  <a:pt x="8196" y="21600"/>
                </a:lnTo>
                <a:lnTo>
                  <a:pt x="6993" y="18266"/>
                </a:lnTo>
                <a:lnTo>
                  <a:pt x="3586" y="19162"/>
                </a:lnTo>
                <a:lnTo>
                  <a:pt x="4058" y="15647"/>
                </a:lnTo>
                <a:lnTo>
                  <a:pt x="628" y="14845"/>
                </a:lnTo>
                <a:lnTo>
                  <a:pt x="2668" y="11954"/>
                </a:lnTo>
                <a:lnTo>
                  <a:pt x="0" y="9638"/>
                </a:lnTo>
                <a:lnTo>
                  <a:pt x="3140" y="8033"/>
                </a:lnTo>
                <a:lnTo>
                  <a:pt x="1846" y="4734"/>
                </a:lnTo>
                <a:lnTo>
                  <a:pt x="5368" y="4782"/>
                </a:lnTo>
                <a:lnTo>
                  <a:pt x="5744" y="1255"/>
                </a:lnTo>
                <a:lnTo>
                  <a:pt x="8840" y="2947"/>
                </a:lnTo>
                <a:close/>
              </a:path>
            </a:pathLst>
          </a:custGeom>
          <a:solidFill>
            <a:schemeClr val="accent4">
              <a:hueOff val="348544"/>
              <a:lumOff val="7139"/>
            </a:schemeClr>
          </a:solidFill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77" name="Star"/>
          <p:cNvSpPr/>
          <p:nvPr/>
        </p:nvSpPr>
        <p:spPr>
          <a:xfrm>
            <a:off x="7567780" y="8468533"/>
            <a:ext cx="413716" cy="4106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2760" y="2947"/>
                </a:lnTo>
                <a:lnTo>
                  <a:pt x="15856" y="1255"/>
                </a:lnTo>
                <a:lnTo>
                  <a:pt x="16232" y="4782"/>
                </a:lnTo>
                <a:lnTo>
                  <a:pt x="19754" y="4734"/>
                </a:lnTo>
                <a:lnTo>
                  <a:pt x="18460" y="8033"/>
                </a:lnTo>
                <a:lnTo>
                  <a:pt x="21600" y="9638"/>
                </a:lnTo>
                <a:lnTo>
                  <a:pt x="18932" y="11954"/>
                </a:lnTo>
                <a:lnTo>
                  <a:pt x="20972" y="14845"/>
                </a:lnTo>
                <a:lnTo>
                  <a:pt x="17542" y="15647"/>
                </a:lnTo>
                <a:lnTo>
                  <a:pt x="18014" y="19162"/>
                </a:lnTo>
                <a:lnTo>
                  <a:pt x="14607" y="18266"/>
                </a:lnTo>
                <a:lnTo>
                  <a:pt x="13404" y="21600"/>
                </a:lnTo>
                <a:lnTo>
                  <a:pt x="10800" y="19211"/>
                </a:lnTo>
                <a:lnTo>
                  <a:pt x="8196" y="21600"/>
                </a:lnTo>
                <a:lnTo>
                  <a:pt x="6993" y="18266"/>
                </a:lnTo>
                <a:lnTo>
                  <a:pt x="3586" y="19162"/>
                </a:lnTo>
                <a:lnTo>
                  <a:pt x="4058" y="15647"/>
                </a:lnTo>
                <a:lnTo>
                  <a:pt x="628" y="14845"/>
                </a:lnTo>
                <a:lnTo>
                  <a:pt x="2668" y="11954"/>
                </a:lnTo>
                <a:lnTo>
                  <a:pt x="0" y="9638"/>
                </a:lnTo>
                <a:lnTo>
                  <a:pt x="3140" y="8033"/>
                </a:lnTo>
                <a:lnTo>
                  <a:pt x="1846" y="4734"/>
                </a:lnTo>
                <a:lnTo>
                  <a:pt x="5368" y="4782"/>
                </a:lnTo>
                <a:lnTo>
                  <a:pt x="5744" y="1255"/>
                </a:lnTo>
                <a:lnTo>
                  <a:pt x="8840" y="2947"/>
                </a:lnTo>
                <a:close/>
              </a:path>
            </a:pathLst>
          </a:custGeom>
          <a:solidFill>
            <a:schemeClr val="accent4">
              <a:hueOff val="348544"/>
              <a:lumOff val="7139"/>
            </a:schemeClr>
          </a:solidFill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78" name="Star"/>
          <p:cNvSpPr/>
          <p:nvPr/>
        </p:nvSpPr>
        <p:spPr>
          <a:xfrm>
            <a:off x="6655346" y="8571871"/>
            <a:ext cx="413715" cy="4106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2760" y="2947"/>
                </a:lnTo>
                <a:lnTo>
                  <a:pt x="15856" y="1255"/>
                </a:lnTo>
                <a:lnTo>
                  <a:pt x="16232" y="4782"/>
                </a:lnTo>
                <a:lnTo>
                  <a:pt x="19754" y="4734"/>
                </a:lnTo>
                <a:lnTo>
                  <a:pt x="18460" y="8033"/>
                </a:lnTo>
                <a:lnTo>
                  <a:pt x="21600" y="9638"/>
                </a:lnTo>
                <a:lnTo>
                  <a:pt x="18932" y="11954"/>
                </a:lnTo>
                <a:lnTo>
                  <a:pt x="20972" y="14845"/>
                </a:lnTo>
                <a:lnTo>
                  <a:pt x="17542" y="15647"/>
                </a:lnTo>
                <a:lnTo>
                  <a:pt x="18014" y="19162"/>
                </a:lnTo>
                <a:lnTo>
                  <a:pt x="14607" y="18266"/>
                </a:lnTo>
                <a:lnTo>
                  <a:pt x="13404" y="21600"/>
                </a:lnTo>
                <a:lnTo>
                  <a:pt x="10800" y="19211"/>
                </a:lnTo>
                <a:lnTo>
                  <a:pt x="8196" y="21600"/>
                </a:lnTo>
                <a:lnTo>
                  <a:pt x="6993" y="18266"/>
                </a:lnTo>
                <a:lnTo>
                  <a:pt x="3586" y="19162"/>
                </a:lnTo>
                <a:lnTo>
                  <a:pt x="4058" y="15647"/>
                </a:lnTo>
                <a:lnTo>
                  <a:pt x="628" y="14845"/>
                </a:lnTo>
                <a:lnTo>
                  <a:pt x="2668" y="11954"/>
                </a:lnTo>
                <a:lnTo>
                  <a:pt x="0" y="9638"/>
                </a:lnTo>
                <a:lnTo>
                  <a:pt x="3140" y="8033"/>
                </a:lnTo>
                <a:lnTo>
                  <a:pt x="1846" y="4734"/>
                </a:lnTo>
                <a:lnTo>
                  <a:pt x="5368" y="4782"/>
                </a:lnTo>
                <a:lnTo>
                  <a:pt x="5744" y="1255"/>
                </a:lnTo>
                <a:lnTo>
                  <a:pt x="8840" y="2947"/>
                </a:lnTo>
                <a:close/>
              </a:path>
            </a:pathLst>
          </a:custGeom>
          <a:solidFill>
            <a:schemeClr val="accent4">
              <a:hueOff val="348544"/>
              <a:lumOff val="7139"/>
            </a:schemeClr>
          </a:solidFill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79" name="Circle"/>
          <p:cNvSpPr/>
          <p:nvPr/>
        </p:nvSpPr>
        <p:spPr>
          <a:xfrm>
            <a:off x="7113724" y="7659933"/>
            <a:ext cx="385434" cy="385434"/>
          </a:xfrm>
          <a:prstGeom prst="ellipse">
            <a:avLst/>
          </a:prstGeom>
          <a:solidFill>
            <a:srgbClr val="B6220C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80" name="Circle"/>
          <p:cNvSpPr/>
          <p:nvPr/>
        </p:nvSpPr>
        <p:spPr>
          <a:xfrm>
            <a:off x="7113724" y="7659933"/>
            <a:ext cx="385434" cy="385434"/>
          </a:xfrm>
          <a:prstGeom prst="ellipse">
            <a:avLst/>
          </a:prstGeom>
          <a:solidFill>
            <a:srgbClr val="929292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81" name="Circle"/>
          <p:cNvSpPr/>
          <p:nvPr/>
        </p:nvSpPr>
        <p:spPr>
          <a:xfrm>
            <a:off x="7581921" y="8480669"/>
            <a:ext cx="385434" cy="385433"/>
          </a:xfrm>
          <a:prstGeom prst="ellipse">
            <a:avLst/>
          </a:prstGeom>
          <a:solidFill>
            <a:srgbClr val="B6220C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82" name="Circle"/>
          <p:cNvSpPr/>
          <p:nvPr/>
        </p:nvSpPr>
        <p:spPr>
          <a:xfrm>
            <a:off x="7581921" y="8480669"/>
            <a:ext cx="385434" cy="385433"/>
          </a:xfrm>
          <a:prstGeom prst="ellipse">
            <a:avLst/>
          </a:prstGeom>
          <a:solidFill>
            <a:srgbClr val="929292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83" name="Circle"/>
          <p:cNvSpPr/>
          <p:nvPr/>
        </p:nvSpPr>
        <p:spPr>
          <a:xfrm>
            <a:off x="7117543" y="8207090"/>
            <a:ext cx="385433" cy="385434"/>
          </a:xfrm>
          <a:prstGeom prst="ellipse">
            <a:avLst/>
          </a:prstGeom>
          <a:solidFill>
            <a:srgbClr val="B6220C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84" name="Circle"/>
          <p:cNvSpPr/>
          <p:nvPr/>
        </p:nvSpPr>
        <p:spPr>
          <a:xfrm>
            <a:off x="7113724" y="8207090"/>
            <a:ext cx="385434" cy="385434"/>
          </a:xfrm>
          <a:prstGeom prst="ellipse">
            <a:avLst/>
          </a:prstGeom>
          <a:solidFill>
            <a:srgbClr val="929292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85" name="Circle"/>
          <p:cNvSpPr/>
          <p:nvPr/>
        </p:nvSpPr>
        <p:spPr>
          <a:xfrm>
            <a:off x="6568633" y="8113456"/>
            <a:ext cx="385434" cy="385434"/>
          </a:xfrm>
          <a:prstGeom prst="ellipse">
            <a:avLst/>
          </a:prstGeom>
          <a:solidFill>
            <a:srgbClr val="B6220C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86" name="Circle"/>
          <p:cNvSpPr/>
          <p:nvPr/>
        </p:nvSpPr>
        <p:spPr>
          <a:xfrm>
            <a:off x="6568633" y="8113456"/>
            <a:ext cx="385434" cy="385434"/>
          </a:xfrm>
          <a:prstGeom prst="ellipse">
            <a:avLst/>
          </a:prstGeom>
          <a:solidFill>
            <a:srgbClr val="929292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87" name="Circle"/>
          <p:cNvSpPr/>
          <p:nvPr/>
        </p:nvSpPr>
        <p:spPr>
          <a:xfrm>
            <a:off x="6661582" y="8584007"/>
            <a:ext cx="385434" cy="385433"/>
          </a:xfrm>
          <a:prstGeom prst="ellipse">
            <a:avLst/>
          </a:prstGeom>
          <a:solidFill>
            <a:srgbClr val="B6220C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88" name="Circle"/>
          <p:cNvSpPr/>
          <p:nvPr/>
        </p:nvSpPr>
        <p:spPr>
          <a:xfrm>
            <a:off x="6661582" y="8584007"/>
            <a:ext cx="385434" cy="385433"/>
          </a:xfrm>
          <a:prstGeom prst="ellipse">
            <a:avLst/>
          </a:prstGeom>
          <a:solidFill>
            <a:srgbClr val="929292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89" name="Circle"/>
          <p:cNvSpPr/>
          <p:nvPr/>
        </p:nvSpPr>
        <p:spPr>
          <a:xfrm>
            <a:off x="7127875" y="8756153"/>
            <a:ext cx="385434" cy="385433"/>
          </a:xfrm>
          <a:prstGeom prst="ellipse">
            <a:avLst/>
          </a:prstGeom>
          <a:solidFill>
            <a:srgbClr val="B6220C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90" name="Circle"/>
          <p:cNvSpPr/>
          <p:nvPr/>
        </p:nvSpPr>
        <p:spPr>
          <a:xfrm>
            <a:off x="7125704" y="8754247"/>
            <a:ext cx="385434" cy="385433"/>
          </a:xfrm>
          <a:prstGeom prst="ellipse">
            <a:avLst/>
          </a:prstGeom>
          <a:solidFill>
            <a:srgbClr val="929292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91" name="Circle"/>
          <p:cNvSpPr/>
          <p:nvPr/>
        </p:nvSpPr>
        <p:spPr>
          <a:xfrm>
            <a:off x="7581921" y="7870111"/>
            <a:ext cx="385434" cy="385433"/>
          </a:xfrm>
          <a:prstGeom prst="ellipse">
            <a:avLst/>
          </a:prstGeom>
          <a:solidFill>
            <a:srgbClr val="929292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92" name="Star"/>
          <p:cNvSpPr/>
          <p:nvPr/>
        </p:nvSpPr>
        <p:spPr>
          <a:xfrm>
            <a:off x="7567780" y="7857975"/>
            <a:ext cx="413716" cy="4106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2760" y="2947"/>
                </a:lnTo>
                <a:lnTo>
                  <a:pt x="15856" y="1255"/>
                </a:lnTo>
                <a:lnTo>
                  <a:pt x="16232" y="4782"/>
                </a:lnTo>
                <a:lnTo>
                  <a:pt x="19754" y="4734"/>
                </a:lnTo>
                <a:lnTo>
                  <a:pt x="18460" y="8033"/>
                </a:lnTo>
                <a:lnTo>
                  <a:pt x="21600" y="9638"/>
                </a:lnTo>
                <a:lnTo>
                  <a:pt x="18932" y="11954"/>
                </a:lnTo>
                <a:lnTo>
                  <a:pt x="20972" y="14845"/>
                </a:lnTo>
                <a:lnTo>
                  <a:pt x="17542" y="15647"/>
                </a:lnTo>
                <a:lnTo>
                  <a:pt x="18014" y="19162"/>
                </a:lnTo>
                <a:lnTo>
                  <a:pt x="14607" y="18266"/>
                </a:lnTo>
                <a:lnTo>
                  <a:pt x="13404" y="21600"/>
                </a:lnTo>
                <a:lnTo>
                  <a:pt x="10800" y="19211"/>
                </a:lnTo>
                <a:lnTo>
                  <a:pt x="8196" y="21600"/>
                </a:lnTo>
                <a:lnTo>
                  <a:pt x="6993" y="18266"/>
                </a:lnTo>
                <a:lnTo>
                  <a:pt x="3586" y="19162"/>
                </a:lnTo>
                <a:lnTo>
                  <a:pt x="4058" y="15647"/>
                </a:lnTo>
                <a:lnTo>
                  <a:pt x="628" y="14845"/>
                </a:lnTo>
                <a:lnTo>
                  <a:pt x="2668" y="11954"/>
                </a:lnTo>
                <a:lnTo>
                  <a:pt x="0" y="9638"/>
                </a:lnTo>
                <a:lnTo>
                  <a:pt x="3140" y="8033"/>
                </a:lnTo>
                <a:lnTo>
                  <a:pt x="1846" y="4734"/>
                </a:lnTo>
                <a:lnTo>
                  <a:pt x="5368" y="4782"/>
                </a:lnTo>
                <a:lnTo>
                  <a:pt x="5744" y="1255"/>
                </a:lnTo>
                <a:lnTo>
                  <a:pt x="8840" y="2947"/>
                </a:lnTo>
                <a:close/>
              </a:path>
            </a:pathLst>
          </a:custGeom>
          <a:solidFill>
            <a:schemeClr val="accent4">
              <a:hueOff val="348544"/>
              <a:lumOff val="7139"/>
            </a:schemeClr>
          </a:solidFill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93" name="Circle"/>
          <p:cNvSpPr/>
          <p:nvPr/>
        </p:nvSpPr>
        <p:spPr>
          <a:xfrm>
            <a:off x="7581921" y="7870111"/>
            <a:ext cx="385434" cy="385433"/>
          </a:xfrm>
          <a:prstGeom prst="ellipse">
            <a:avLst/>
          </a:prstGeom>
          <a:solidFill>
            <a:srgbClr val="B6220C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94" name="Circle"/>
          <p:cNvSpPr/>
          <p:nvPr/>
        </p:nvSpPr>
        <p:spPr>
          <a:xfrm>
            <a:off x="7581921" y="7871235"/>
            <a:ext cx="385434" cy="385433"/>
          </a:xfrm>
          <a:prstGeom prst="ellipse">
            <a:avLst/>
          </a:prstGeom>
          <a:solidFill>
            <a:srgbClr val="929292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497" name="ONLY COOLING PHASE"/>
          <p:cNvGrpSpPr/>
          <p:nvPr/>
        </p:nvGrpSpPr>
        <p:grpSpPr>
          <a:xfrm>
            <a:off x="6161408" y="2788432"/>
            <a:ext cx="11580237" cy="1580910"/>
            <a:chOff x="0" y="0"/>
            <a:chExt cx="11580235" cy="1580908"/>
          </a:xfrm>
        </p:grpSpPr>
        <p:sp>
          <p:nvSpPr>
            <p:cNvPr id="496" name="ONLY COOLING PHASE"/>
            <p:cNvSpPr txBox="1"/>
            <p:nvPr/>
          </p:nvSpPr>
          <p:spPr>
            <a:xfrm>
              <a:off x="95250" y="95250"/>
              <a:ext cx="11389736" cy="1390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77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ONLY COOLING PHASE</a:t>
              </a:r>
            </a:p>
          </p:txBody>
        </p:sp>
        <p:pic>
          <p:nvPicPr>
            <p:cNvPr id="495" name="ONLY COOLING PHASE ONLY COOLING PHASE" descr="ONLY COOLING PHASE ONLY COOLING PHASE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0"/>
              <a:ext cx="11580236" cy="1580909"/>
            </a:xfrm>
            <a:prstGeom prst="rect">
              <a:avLst/>
            </a:prstGeom>
            <a:effectLst/>
          </p:spPr>
        </p:pic>
      </p:grpSp>
      <p:sp>
        <p:nvSpPr>
          <p:cNvPr id="498" name="SED modelling"/>
          <p:cNvSpPr txBox="1"/>
          <p:nvPr/>
        </p:nvSpPr>
        <p:spPr>
          <a:xfrm>
            <a:off x="176485" y="120627"/>
            <a:ext cx="6189195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000" b="1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SED modeling</a:t>
            </a:r>
          </a:p>
        </p:txBody>
      </p:sp>
      <p:sp>
        <p:nvSpPr>
          <p:cNvPr id="499" name="11/15"/>
          <p:cNvSpPr txBox="1"/>
          <p:nvPr/>
        </p:nvSpPr>
        <p:spPr>
          <a:xfrm>
            <a:off x="23414051" y="12956654"/>
            <a:ext cx="803105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2800" i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/>
              <a:t>8</a:t>
            </a:r>
            <a:r>
              <a:rPr dirty="0"/>
              <a:t>/1</a:t>
            </a:r>
            <a:r>
              <a:rPr lang="it-IT" dirty="0"/>
              <a:t>3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xit" presetSubtype="32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-1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469440 -0.318774" pathEditMode="relative">
                                      <p:cBhvr>
                                        <p:cTn id="14" dur="20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3" presetClass="exit" presetSubtype="32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-1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524330 -0.159443" pathEditMode="relative">
                                      <p:cBhvr>
                                        <p:cTn id="28" dur="200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xit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23" presetClass="exit" presetSubtype="32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-1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471237 -0.155631" pathEditMode="relative">
                                      <p:cBhvr>
                                        <p:cTn id="42" dur="2000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1" presetClass="exit" presetSubtype="0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" presetClass="entr" presetSubtype="0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23" presetClass="exit" presetSubtype="32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-1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502730 -0.339627" pathEditMode="relative">
                                      <p:cBhvr>
                                        <p:cTn id="56" dur="200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000"/>
                            </p:stCondLst>
                            <p:childTnLst>
                              <p:par>
                                <p:cTn id="58" presetID="1" presetClass="exit" presetSubtype="0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000"/>
                            </p:stCondLst>
                            <p:childTnLst>
                              <p:par>
                                <p:cTn id="61" presetID="1" presetClass="entr" presetSubtype="0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2000"/>
                            </p:stCondLst>
                            <p:childTnLst>
                              <p:par>
                                <p:cTn id="64" presetID="23" presetClass="exit" presetSubtype="32" fill="hold" grpId="1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000"/>
                            </p:stCondLst>
                            <p:childTnLst>
                              <p:par>
                                <p:cTn id="69" presetID="-1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454553 -0.234074" pathEditMode="relative">
                                      <p:cBhvr>
                                        <p:cTn id="70" dur="200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0"/>
                            </p:stCondLst>
                            <p:childTnLst>
                              <p:par>
                                <p:cTn id="72" presetID="1" presetClass="exit" presetSubtype="0" fill="hold" grpId="2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0"/>
                            </p:stCondLst>
                            <p:childTnLst>
                              <p:par>
                                <p:cTn id="75" presetID="1" presetClass="entr" presetSubtype="0" fill="hold" grpId="2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0"/>
                            </p:stCondLst>
                            <p:childTnLst>
                              <p:par>
                                <p:cTn id="78" presetID="23" presetClass="exit" presetSubtype="32" fill="hold" grpId="2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6000"/>
                            </p:stCondLst>
                            <p:childTnLst>
                              <p:par>
                                <p:cTn id="83" presetID="-1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588674 -0.404987" pathEditMode="relative">
                                      <p:cBhvr>
                                        <p:cTn id="84" dur="200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8000"/>
                            </p:stCondLst>
                            <p:childTnLst>
                              <p:par>
                                <p:cTn id="86" presetID="1" presetClass="exit" presetSubtype="0" fill="hold" grpId="2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8000"/>
                            </p:stCondLst>
                            <p:childTnLst>
                              <p:par>
                                <p:cTn id="89" presetID="1" presetClass="entr" presetSubtype="0" fill="hold" grpId="2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8000"/>
                            </p:stCondLst>
                            <p:childTnLst>
                              <p:par>
                                <p:cTn id="92" presetID="23" presetClass="exit" presetSubtype="32" fill="hold" grpId="2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9000"/>
                            </p:stCondLst>
                            <p:childTnLst>
                              <p:par>
                                <p:cTn id="97" presetID="-1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454553 -0.234074" pathEditMode="relative">
                                      <p:cBhvr>
                                        <p:cTn id="98" dur="200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1000"/>
                            </p:stCondLst>
                            <p:childTnLst>
                              <p:par>
                                <p:cTn id="100" presetID="1" presetClass="exit" presetSubtype="0" fill="hold" grpId="2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3" grpId="1" animBg="1" advAuto="0"/>
      <p:bldP spid="473" grpId="4" animBg="1" advAuto="0"/>
      <p:bldP spid="474" grpId="5" animBg="1" advAuto="0"/>
      <p:bldP spid="474" grpId="8" animBg="1" advAuto="0"/>
      <p:bldP spid="475" grpId="9" animBg="1" advAuto="0"/>
      <p:bldP spid="475" grpId="12" animBg="1" advAuto="0"/>
      <p:bldP spid="476" grpId="13" animBg="1" advAuto="0"/>
      <p:bldP spid="476" grpId="16" animBg="1" advAuto="0"/>
      <p:bldP spid="477" grpId="17" animBg="1" advAuto="0"/>
      <p:bldP spid="477" grpId="20" animBg="1" advAuto="0"/>
      <p:bldP spid="478" grpId="21" animBg="1" advAuto="0"/>
      <p:bldP spid="478" grpId="24" animBg="1" advAuto="0"/>
      <p:bldP spid="480" grpId="10" animBg="1" advAuto="0"/>
      <p:bldP spid="482" grpId="18" animBg="1" advAuto="0"/>
      <p:bldP spid="484" grpId="2" animBg="1" advAuto="0"/>
      <p:bldP spid="486" grpId="14" animBg="1" advAuto="0"/>
      <p:bldP spid="488" grpId="22" animBg="1" advAuto="0"/>
      <p:bldP spid="490" grpId="6" animBg="1" advAuto="0"/>
      <p:bldP spid="492" grpId="25" animBg="1" advAuto="0"/>
      <p:bldP spid="492" grpId="28" animBg="1" advAuto="0"/>
      <p:bldP spid="494" grpId="26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blazar.jpg" descr="blazar.jpg"/>
          <p:cNvPicPr>
            <a:picLocks noChangeAspect="1"/>
          </p:cNvPicPr>
          <p:nvPr/>
        </p:nvPicPr>
        <p:blipFill>
          <a:blip r:embed="rId2">
            <a:alphaModFix amt="20000"/>
          </a:blip>
          <a:srcRect l="277" r="260"/>
          <a:stretch>
            <a:fillRect/>
          </a:stretch>
        </p:blipFill>
        <p:spPr>
          <a:xfrm>
            <a:off x="-21233" y="-199232"/>
            <a:ext cx="24934620" cy="14114642"/>
          </a:xfrm>
          <a:prstGeom prst="rect">
            <a:avLst/>
          </a:prstGeom>
          <a:ln w="12700">
            <a:miter lim="400000"/>
          </a:ln>
        </p:spPr>
      </p:pic>
      <p:sp>
        <p:nvSpPr>
          <p:cNvPr id="502" name="Rectangle"/>
          <p:cNvSpPr/>
          <p:nvPr/>
        </p:nvSpPr>
        <p:spPr>
          <a:xfrm>
            <a:off x="-70945" y="12731873"/>
            <a:ext cx="24525890" cy="1133601"/>
          </a:xfrm>
          <a:prstGeom prst="rect">
            <a:avLst/>
          </a:prstGeom>
          <a:solidFill>
            <a:srgbClr val="FFFFFF"/>
          </a:solidFill>
          <a:ln w="76200" cap="rnd">
            <a:solidFill>
              <a:srgbClr val="5E5E5E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508" name="Group"/>
          <p:cNvGrpSpPr/>
          <p:nvPr/>
        </p:nvGrpSpPr>
        <p:grpSpPr>
          <a:xfrm>
            <a:off x="105184" y="12778892"/>
            <a:ext cx="6597641" cy="889001"/>
            <a:chOff x="0" y="0"/>
            <a:chExt cx="6597640" cy="889000"/>
          </a:xfrm>
        </p:grpSpPr>
        <p:pic>
          <p:nvPicPr>
            <p:cNvPr id="503" name="logo_magic.jpg" descr="logo_magic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92612" y="19817"/>
              <a:ext cx="668876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4" name="logo_unibo.pdf" descr="logo_unibo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889001" cy="889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5" name="logo INAF-OAS.pdf" descr="logo INAF-OAS.pdf"/>
            <p:cNvPicPr>
              <a:picLocks noChangeAspect="1"/>
            </p:cNvPicPr>
            <p:nvPr/>
          </p:nvPicPr>
          <p:blipFill>
            <a:blip r:embed="rId5"/>
            <a:srcRect l="891" t="891" r="891" b="891"/>
            <a:stretch>
              <a:fillRect/>
            </a:stretch>
          </p:blipFill>
          <p:spPr>
            <a:xfrm>
              <a:off x="941162" y="19817"/>
              <a:ext cx="1699286" cy="8494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6" name="logo.png" descr="logo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3650" y="19817"/>
              <a:ext cx="2165883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7" name="fermi_logo.jpg" descr="fermi_logo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31695" y="19817"/>
              <a:ext cx="965946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09" name="3c264_timeev_2018.pdf" descr="3c264_timeev_2018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11100" y="5223509"/>
            <a:ext cx="11328400" cy="7437347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510" name="Rectangle"/>
          <p:cNvSpPr/>
          <p:nvPr/>
        </p:nvSpPr>
        <p:spPr>
          <a:xfrm>
            <a:off x="-69850" y="-165100"/>
            <a:ext cx="24523700" cy="1624264"/>
          </a:xfrm>
          <a:prstGeom prst="rect">
            <a:avLst/>
          </a:prstGeom>
          <a:solidFill>
            <a:srgbClr val="FFFFFF"/>
          </a:solidFill>
          <a:ln w="76200" cap="rnd">
            <a:solidFill>
              <a:srgbClr val="5E5E5E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11" name="3C 264: SED modeling of the highest state"/>
          <p:cNvSpPr txBox="1"/>
          <p:nvPr/>
        </p:nvSpPr>
        <p:spPr>
          <a:xfrm>
            <a:off x="176485" y="166273"/>
            <a:ext cx="17946825" cy="1088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7000" b="1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3C 264: SED modeling of </a:t>
            </a:r>
            <a:r>
              <a:rPr>
                <a:solidFill>
                  <a:schemeClr val="accent1"/>
                </a:solidFill>
              </a:rPr>
              <a:t>the highest state</a:t>
            </a:r>
          </a:p>
        </p:txBody>
      </p:sp>
      <p:pic>
        <p:nvPicPr>
          <p:cNvPr id="512" name="3c264_timeev_SED_model.pdf" descr="3c264_timeev_SED_model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2983" y="7476660"/>
            <a:ext cx="8583996" cy="4949644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513" name="t = t(start only cooling)"/>
          <p:cNvSpPr txBox="1"/>
          <p:nvPr/>
        </p:nvSpPr>
        <p:spPr>
          <a:xfrm>
            <a:off x="12632763" y="4065212"/>
            <a:ext cx="7210470" cy="942350"/>
          </a:xfrm>
          <a:prstGeom prst="rect">
            <a:avLst/>
          </a:prstGeom>
          <a:ln w="508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5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 = t(start </a:t>
            </a:r>
            <a:r>
              <a:rPr b="1"/>
              <a:t>only</a:t>
            </a:r>
            <a:r>
              <a:t> cooling)</a:t>
            </a:r>
          </a:p>
        </p:txBody>
      </p:sp>
      <p:sp>
        <p:nvSpPr>
          <p:cNvPr id="514" name="Line"/>
          <p:cNvSpPr/>
          <p:nvPr/>
        </p:nvSpPr>
        <p:spPr>
          <a:xfrm flipV="1">
            <a:off x="8482237" y="8699544"/>
            <a:ext cx="6200033" cy="431331"/>
          </a:xfrm>
          <a:prstGeom prst="line">
            <a:avLst/>
          </a:prstGeom>
          <a:ln w="101600">
            <a:solidFill>
              <a:srgbClr val="0433FF"/>
            </a:solidFill>
            <a:custDash>
              <a:ds d="600000" sp="600000"/>
            </a:custDash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5" name="(blob rest frame)"/>
              <p:cNvSpPr txBox="1"/>
              <p:nvPr/>
            </p:nvSpPr>
            <p:spPr>
              <a:xfrm>
                <a:off x="759137" y="2046245"/>
                <a:ext cx="8821279" cy="534931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50800" tIns="50800" rIns="50800" bIns="50800">
                <a:spAutoFit/>
              </a:bodyPr>
              <a:lstStyle/>
              <a:p>
                <a:pPr marL="304800" indent="-304800" algn="l">
                  <a:buSzPct val="123000"/>
                  <a:buChar char="•"/>
                  <a:defRPr sz="40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14:m>
                  <m:oMath xmlns:m="http://schemas.openxmlformats.org/officeDocument/2006/math">
                    <m:r>
                      <a:rPr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sup>
                    </m:sSup>
                    <m:r>
                      <m:rPr>
                        <m:sty m:val="p"/>
                      </m:rPr>
                      <a:rPr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cm</m:t>
                    </m:r>
                  </m:oMath>
                </a14:m>
                <a:endParaRPr/>
              </a:p>
              <a:p>
                <a:pPr marL="304800" indent="-304800" algn="l">
                  <a:buSzPct val="123000"/>
                  <a:buChar char="•"/>
                  <a:defRPr sz="40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14:m>
                  <m:oMath xmlns:m="http://schemas.openxmlformats.org/officeDocument/2006/math">
                    <m:r>
                      <a:rPr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r>
                      <m:rPr>
                        <m:sty m:val="p"/>
                      </m:rPr>
                      <a:rPr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G</m:t>
                    </m:r>
                  </m:oMath>
                </a14:m>
                <a:endParaRPr/>
              </a:p>
              <a:p>
                <a:pPr marL="304800" indent="-304800" algn="l">
                  <a:buSzPct val="123000"/>
                  <a:buChar char="•"/>
                  <a:defRPr sz="40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14:m>
                  <m:oMath xmlns:m="http://schemas.openxmlformats.org/officeDocument/2006/math">
                    <m:r>
                      <a:rPr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=2.4</m:t>
                    </m:r>
                  </m:oMath>
                </a14:m>
                <a:endParaRPr/>
              </a:p>
              <a:p>
                <a:pPr marL="304800" indent="-304800" algn="l">
                  <a:buSzPct val="123000"/>
                  <a:buChar char="•"/>
                  <a:defRPr sz="40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14:m>
                  <m:oMath xmlns:m="http://schemas.openxmlformats.org/officeDocument/2006/math">
                    <m:sSub>
                      <m:sSubPr>
                        <m:ctrlP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  <m:r>
                      <a:rPr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/>
              </a:p>
              <a:p>
                <a:pPr marL="304800" indent="-304800" algn="l">
                  <a:buSzPct val="123000"/>
                  <a:buChar char="•"/>
                  <a:defRPr sz="40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14:m>
                  <m:oMath xmlns:m="http://schemas.openxmlformats.org/officeDocument/2006/math">
                    <m:sSub>
                      <m:sSubPr>
                        <m:ctrlP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endParaRPr/>
              </a:p>
              <a:p>
                <a:pPr marL="304800" indent="-304800" algn="l">
                  <a:buSzPct val="123000"/>
                  <a:buChar char="•"/>
                  <a:defRPr sz="40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m:rPr>
                            <m:sty m:val="p"/>
                          </m:rP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inj</m:t>
                        </m:r>
                      </m:sub>
                    </m:sSub>
                    <m:r>
                      <a:rPr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=2.5×</m:t>
                    </m:r>
                    <m:sSup>
                      <m:sSupPr>
                        <m:ctrlP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m:rPr>
                        <m:sty m:val="p"/>
                      </m:rPr>
                      <a:rPr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t> (blob rest frame)</a:t>
                </a:r>
              </a:p>
              <a:p>
                <a:pPr marL="304800" indent="-304800" algn="l">
                  <a:buSzPct val="123000"/>
                  <a:buChar char="•"/>
                  <a:defRPr sz="40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14:m>
                  <m:oMath xmlns:m="http://schemas.openxmlformats.org/officeDocument/2006/math">
                    <m:sSub>
                      <m:sSubPr>
                        <m:ctrlP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m:rPr>
                            <m:sty m:val="p"/>
                          </m:rP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inj</m:t>
                        </m:r>
                      </m:sub>
                    </m:sSub>
                    <m:r>
                      <a:rPr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=3×</m:t>
                    </m:r>
                    <m:sSup>
                      <m:sSupPr>
                        <m:ctrlP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41</m:t>
                        </m:r>
                      </m:sup>
                    </m:sSup>
                    <m:r>
                      <m:rPr>
                        <m:sty m:val="p"/>
                      </m:rPr>
                      <a:rPr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erg</m:t>
                    </m:r>
                    <m:r>
                      <a:rPr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endParaRPr/>
              </a:p>
            </p:txBody>
          </p:sp>
        </mc:Choice>
        <mc:Fallback xmlns="">
          <p:sp>
            <p:nvSpPr>
              <p:cNvPr id="515" name="(blob rest frame)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137" y="2046245"/>
                <a:ext cx="8821279" cy="5349313"/>
              </a:xfrm>
              <a:prstGeom prst="rect">
                <a:avLst/>
              </a:prstGeom>
              <a:blipFill>
                <a:blip r:embed="rId10"/>
                <a:stretch>
                  <a:fillRect l="-3741" t="-2370" r="-1871" b="-568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6" name="logo_large.png" descr="logo_larg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042498" y="11480717"/>
            <a:ext cx="2888508" cy="1183638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517" name="12/15"/>
          <p:cNvSpPr txBox="1"/>
          <p:nvPr/>
        </p:nvSpPr>
        <p:spPr>
          <a:xfrm>
            <a:off x="23414051" y="12956654"/>
            <a:ext cx="803105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2800" i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/>
              <a:t>9</a:t>
            </a:r>
            <a:r>
              <a:rPr dirty="0"/>
              <a:t>/1</a:t>
            </a:r>
            <a:r>
              <a:rPr lang="it-IT" dirty="0"/>
              <a:t>3</a:t>
            </a:r>
            <a:endParaRPr dirty="0"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blazar.jpg" descr="blazar.jpg"/>
          <p:cNvPicPr>
            <a:picLocks noChangeAspect="1"/>
          </p:cNvPicPr>
          <p:nvPr/>
        </p:nvPicPr>
        <p:blipFill>
          <a:blip r:embed="rId2">
            <a:alphaModFix amt="20000"/>
          </a:blip>
          <a:srcRect l="277" r="260"/>
          <a:stretch>
            <a:fillRect/>
          </a:stretch>
        </p:blipFill>
        <p:spPr>
          <a:xfrm>
            <a:off x="-21233" y="-199232"/>
            <a:ext cx="24934620" cy="14114642"/>
          </a:xfrm>
          <a:prstGeom prst="rect">
            <a:avLst/>
          </a:prstGeom>
          <a:ln w="12700">
            <a:miter lim="400000"/>
          </a:ln>
        </p:spPr>
      </p:pic>
      <p:sp>
        <p:nvSpPr>
          <p:cNvPr id="520" name="Rectangle"/>
          <p:cNvSpPr/>
          <p:nvPr/>
        </p:nvSpPr>
        <p:spPr>
          <a:xfrm>
            <a:off x="-70945" y="12731873"/>
            <a:ext cx="24525890" cy="1133601"/>
          </a:xfrm>
          <a:prstGeom prst="rect">
            <a:avLst/>
          </a:prstGeom>
          <a:solidFill>
            <a:srgbClr val="FFFFFF"/>
          </a:solidFill>
          <a:ln w="76200" cap="rnd">
            <a:solidFill>
              <a:srgbClr val="5E5E5E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526" name="Group"/>
          <p:cNvGrpSpPr/>
          <p:nvPr/>
        </p:nvGrpSpPr>
        <p:grpSpPr>
          <a:xfrm>
            <a:off x="105184" y="12778892"/>
            <a:ext cx="6597641" cy="889001"/>
            <a:chOff x="0" y="0"/>
            <a:chExt cx="6597640" cy="889000"/>
          </a:xfrm>
        </p:grpSpPr>
        <p:pic>
          <p:nvPicPr>
            <p:cNvPr id="521" name="logo_magic.jpg" descr="logo_magic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92612" y="19817"/>
              <a:ext cx="668876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2" name="logo_unibo.pdf" descr="logo_unibo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889001" cy="889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3" name="logo INAF-OAS.pdf" descr="logo INAF-OAS.pdf"/>
            <p:cNvPicPr>
              <a:picLocks noChangeAspect="1"/>
            </p:cNvPicPr>
            <p:nvPr/>
          </p:nvPicPr>
          <p:blipFill>
            <a:blip r:embed="rId5"/>
            <a:srcRect l="891" t="891" r="891" b="891"/>
            <a:stretch>
              <a:fillRect/>
            </a:stretch>
          </p:blipFill>
          <p:spPr>
            <a:xfrm>
              <a:off x="941162" y="19817"/>
              <a:ext cx="1699286" cy="8494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4" name="logo.png" descr="logo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3650" y="19817"/>
              <a:ext cx="2165883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5" name="fermi_logo.jpg" descr="fermi_logo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31695" y="19817"/>
              <a:ext cx="965946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27" name="3c264_timeev_2019.pdf" descr="3c264_timeev_2019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11100" y="5223509"/>
            <a:ext cx="11328400" cy="7437347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528" name="Rectangle"/>
          <p:cNvSpPr/>
          <p:nvPr/>
        </p:nvSpPr>
        <p:spPr>
          <a:xfrm>
            <a:off x="-69850" y="-165100"/>
            <a:ext cx="24523700" cy="1624264"/>
          </a:xfrm>
          <a:prstGeom prst="rect">
            <a:avLst/>
          </a:prstGeom>
          <a:solidFill>
            <a:srgbClr val="FFFFFF"/>
          </a:solidFill>
          <a:ln w="76200" cap="rnd">
            <a:solidFill>
              <a:srgbClr val="5E5E5E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29" name="3C 264: SED modeling after flare"/>
          <p:cNvSpPr txBox="1"/>
          <p:nvPr/>
        </p:nvSpPr>
        <p:spPr>
          <a:xfrm>
            <a:off x="176485" y="166273"/>
            <a:ext cx="13848656" cy="1088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7000" b="1">
                <a:solidFill>
                  <a:srgbClr val="499DD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0433FF"/>
                </a:solidFill>
              </a:rPr>
              <a:t>3C 264: SED modeling</a:t>
            </a:r>
            <a:r>
              <a:t>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after flare</a:t>
            </a:r>
          </a:p>
        </p:txBody>
      </p:sp>
      <p:pic>
        <p:nvPicPr>
          <p:cNvPr id="530" name="3c264_timeev_SED_model.pdf" descr="3c264_timeev_SED_model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2983" y="7476660"/>
            <a:ext cx="8583996" cy="4949644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531" name="t &gt; t(start only cooling)"/>
          <p:cNvSpPr txBox="1"/>
          <p:nvPr/>
        </p:nvSpPr>
        <p:spPr>
          <a:xfrm>
            <a:off x="12632763" y="4065212"/>
            <a:ext cx="7210470" cy="942350"/>
          </a:xfrm>
          <a:prstGeom prst="rect">
            <a:avLst/>
          </a:prstGeom>
          <a:ln w="508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5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 &gt; t(start </a:t>
            </a:r>
            <a:r>
              <a:rPr b="1"/>
              <a:t>only</a:t>
            </a:r>
            <a:r>
              <a:t> cooling)</a:t>
            </a:r>
          </a:p>
        </p:txBody>
      </p:sp>
      <p:sp>
        <p:nvSpPr>
          <p:cNvPr id="532" name="Line"/>
          <p:cNvSpPr/>
          <p:nvPr/>
        </p:nvSpPr>
        <p:spPr>
          <a:xfrm flipV="1">
            <a:off x="8187140" y="9094856"/>
            <a:ext cx="8814300" cy="1215788"/>
          </a:xfrm>
          <a:prstGeom prst="line">
            <a:avLst/>
          </a:prstGeom>
          <a:ln w="101600">
            <a:solidFill>
              <a:schemeClr val="accent5">
                <a:hueOff val="-82419"/>
                <a:satOff val="-9513"/>
                <a:lumOff val="-16343"/>
              </a:schemeClr>
            </a:solidFill>
            <a:custDash>
              <a:ds d="600000" sp="600000"/>
            </a:custDash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3" name="(blob rest frame)"/>
              <p:cNvSpPr txBox="1"/>
              <p:nvPr/>
            </p:nvSpPr>
            <p:spPr>
              <a:xfrm>
                <a:off x="759137" y="2046245"/>
                <a:ext cx="8821279" cy="534931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50800" tIns="50800" rIns="50800" bIns="50800">
                <a:spAutoFit/>
              </a:bodyPr>
              <a:lstStyle/>
              <a:p>
                <a:pPr marL="304800" indent="-304800" algn="l">
                  <a:buSzPct val="123000"/>
                  <a:buChar char="•"/>
                  <a:defRPr sz="40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14:m>
                  <m:oMath xmlns:m="http://schemas.openxmlformats.org/officeDocument/2006/math">
                    <m:r>
                      <a:rPr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sup>
                    </m:sSup>
                    <m:r>
                      <m:rPr>
                        <m:sty m:val="p"/>
                      </m:rPr>
                      <a:rPr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cm</m:t>
                    </m:r>
                  </m:oMath>
                </a14:m>
                <a:endParaRPr/>
              </a:p>
              <a:p>
                <a:pPr marL="304800" indent="-304800" algn="l">
                  <a:buSzPct val="123000"/>
                  <a:buChar char="•"/>
                  <a:defRPr sz="40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14:m>
                  <m:oMath xmlns:m="http://schemas.openxmlformats.org/officeDocument/2006/math">
                    <m:r>
                      <a:rPr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r>
                      <m:rPr>
                        <m:sty m:val="p"/>
                      </m:rPr>
                      <a:rPr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G</m:t>
                    </m:r>
                  </m:oMath>
                </a14:m>
                <a:endParaRPr/>
              </a:p>
              <a:p>
                <a:pPr marL="304800" indent="-304800" algn="l">
                  <a:buSzPct val="123000"/>
                  <a:buChar char="•"/>
                  <a:defRPr sz="40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14:m>
                  <m:oMath xmlns:m="http://schemas.openxmlformats.org/officeDocument/2006/math">
                    <m:r>
                      <a:rPr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=2.4</m:t>
                    </m:r>
                  </m:oMath>
                </a14:m>
                <a:endParaRPr/>
              </a:p>
              <a:p>
                <a:pPr marL="304800" indent="-304800" algn="l">
                  <a:buSzPct val="123000"/>
                  <a:buChar char="•"/>
                  <a:defRPr sz="40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14:m>
                  <m:oMath xmlns:m="http://schemas.openxmlformats.org/officeDocument/2006/math">
                    <m:sSub>
                      <m:sSubPr>
                        <m:ctrlP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  <m:r>
                      <a:rPr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/>
              </a:p>
              <a:p>
                <a:pPr marL="304800" indent="-304800" algn="l">
                  <a:buSzPct val="123000"/>
                  <a:buChar char="•"/>
                  <a:defRPr sz="40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14:m>
                  <m:oMath xmlns:m="http://schemas.openxmlformats.org/officeDocument/2006/math">
                    <m:sSub>
                      <m:sSubPr>
                        <m:ctrlP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endParaRPr/>
              </a:p>
              <a:p>
                <a:pPr marL="304800" indent="-304800" algn="l">
                  <a:buSzPct val="123000"/>
                  <a:buChar char="•"/>
                  <a:defRPr sz="40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m:rPr>
                            <m:sty m:val="p"/>
                          </m:rP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inj</m:t>
                        </m:r>
                      </m:sub>
                    </m:sSub>
                    <m:r>
                      <a:rPr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=2.5×</m:t>
                    </m:r>
                    <m:sSup>
                      <m:sSupPr>
                        <m:ctrlP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m:rPr>
                        <m:sty m:val="p"/>
                      </m:rPr>
                      <a:rPr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t> (blob rest frame)</a:t>
                </a:r>
              </a:p>
              <a:p>
                <a:pPr marL="304800" indent="-304800" algn="l">
                  <a:buSzPct val="123000"/>
                  <a:buChar char="•"/>
                  <a:defRPr sz="40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14:m>
                  <m:oMath xmlns:m="http://schemas.openxmlformats.org/officeDocument/2006/math">
                    <m:sSub>
                      <m:sSubPr>
                        <m:ctrlP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m:rPr>
                            <m:sty m:val="p"/>
                          </m:rP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inj</m:t>
                        </m:r>
                      </m:sub>
                    </m:sSub>
                    <m:r>
                      <a:rPr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=3×</m:t>
                    </m:r>
                    <m:sSup>
                      <m:sSupPr>
                        <m:ctrlP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41</m:t>
                        </m:r>
                      </m:sup>
                    </m:sSup>
                    <m:r>
                      <m:rPr>
                        <m:sty m:val="p"/>
                      </m:rPr>
                      <a:rPr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erg</m:t>
                    </m:r>
                    <m:r>
                      <a:rPr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endParaRPr/>
              </a:p>
            </p:txBody>
          </p:sp>
        </mc:Choice>
        <mc:Fallback xmlns="">
          <p:sp>
            <p:nvSpPr>
              <p:cNvPr id="533" name="(blob rest frame)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137" y="2046245"/>
                <a:ext cx="8821279" cy="5349313"/>
              </a:xfrm>
              <a:prstGeom prst="rect">
                <a:avLst/>
              </a:prstGeom>
              <a:blipFill>
                <a:blip r:embed="rId10"/>
                <a:stretch>
                  <a:fillRect l="-3741" t="-2370" r="-1871" b="-568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34" name="logo_large.png" descr="logo_larg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042498" y="11480717"/>
            <a:ext cx="2888508" cy="1183638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535" name="13/15"/>
          <p:cNvSpPr txBox="1"/>
          <p:nvPr/>
        </p:nvSpPr>
        <p:spPr>
          <a:xfrm>
            <a:off x="23213675" y="12956654"/>
            <a:ext cx="1003481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2800" i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/>
              <a:t>10/13</a:t>
            </a:r>
            <a:endParaRPr dirty="0"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lazar.jpg" descr="blazar.jpg">
            <a:extLst>
              <a:ext uri="{FF2B5EF4-FFF2-40B4-BE49-F238E27FC236}">
                <a16:creationId xmlns:a16="http://schemas.microsoft.com/office/drawing/2014/main" id="{74AD5615-1CBA-6397-DD97-F536B46CC35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 l="277" r="260"/>
          <a:stretch>
            <a:fillRect/>
          </a:stretch>
        </p:blipFill>
        <p:spPr>
          <a:xfrm>
            <a:off x="0" y="-199321"/>
            <a:ext cx="24934620" cy="1411464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">
            <a:extLst>
              <a:ext uri="{FF2B5EF4-FFF2-40B4-BE49-F238E27FC236}">
                <a16:creationId xmlns:a16="http://schemas.microsoft.com/office/drawing/2014/main" id="{C976D586-379B-4D65-7B73-B867F04EC652}"/>
              </a:ext>
            </a:extLst>
          </p:cNvPr>
          <p:cNvSpPr/>
          <p:nvPr/>
        </p:nvSpPr>
        <p:spPr>
          <a:xfrm>
            <a:off x="-70945" y="12731873"/>
            <a:ext cx="24525890" cy="1133601"/>
          </a:xfrm>
          <a:prstGeom prst="rect">
            <a:avLst/>
          </a:prstGeom>
          <a:solidFill>
            <a:srgbClr val="FFFFFF"/>
          </a:solidFill>
          <a:ln w="76200" cap="rnd">
            <a:solidFill>
              <a:srgbClr val="5E5E5E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4" name="Group">
            <a:extLst>
              <a:ext uri="{FF2B5EF4-FFF2-40B4-BE49-F238E27FC236}">
                <a16:creationId xmlns:a16="http://schemas.microsoft.com/office/drawing/2014/main" id="{DB57693A-85E1-F62A-0FD5-02F6FB67394F}"/>
              </a:ext>
            </a:extLst>
          </p:cNvPr>
          <p:cNvGrpSpPr/>
          <p:nvPr/>
        </p:nvGrpSpPr>
        <p:grpSpPr>
          <a:xfrm>
            <a:off x="105184" y="12778892"/>
            <a:ext cx="6597641" cy="889001"/>
            <a:chOff x="0" y="0"/>
            <a:chExt cx="6597640" cy="889000"/>
          </a:xfrm>
        </p:grpSpPr>
        <p:pic>
          <p:nvPicPr>
            <p:cNvPr id="5" name="logo_magic.jpg" descr="logo_magic.jpg">
              <a:extLst>
                <a:ext uri="{FF2B5EF4-FFF2-40B4-BE49-F238E27FC236}">
                  <a16:creationId xmlns:a16="http://schemas.microsoft.com/office/drawing/2014/main" id="{522FA5A6-71C2-DAC0-7FCC-4C247BE98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92612" y="19817"/>
              <a:ext cx="668876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logo_unibo.pdf" descr="logo_unibo.pdf">
              <a:extLst>
                <a:ext uri="{FF2B5EF4-FFF2-40B4-BE49-F238E27FC236}">
                  <a16:creationId xmlns:a16="http://schemas.microsoft.com/office/drawing/2014/main" id="{719B43CA-05EA-C2A2-BE6F-53201ED21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889001" cy="889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logo INAF-OAS.pdf" descr="logo INAF-OAS.pdf">
              <a:extLst>
                <a:ext uri="{FF2B5EF4-FFF2-40B4-BE49-F238E27FC236}">
                  <a16:creationId xmlns:a16="http://schemas.microsoft.com/office/drawing/2014/main" id="{6C363791-9D43-63AD-D27E-C46F717A7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891" t="891" r="891" b="891"/>
            <a:stretch>
              <a:fillRect/>
            </a:stretch>
          </p:blipFill>
          <p:spPr>
            <a:xfrm>
              <a:off x="941162" y="19817"/>
              <a:ext cx="1699286" cy="8494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logo.png" descr="logo.png">
              <a:extLst>
                <a:ext uri="{FF2B5EF4-FFF2-40B4-BE49-F238E27FC236}">
                  <a16:creationId xmlns:a16="http://schemas.microsoft.com/office/drawing/2014/main" id="{F2BE845C-435C-B37E-197A-E823204EB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3650" y="19817"/>
              <a:ext cx="2165883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" name="fermi_logo.jpg" descr="fermi_logo.jpg">
              <a:extLst>
                <a:ext uri="{FF2B5EF4-FFF2-40B4-BE49-F238E27FC236}">
                  <a16:creationId xmlns:a16="http://schemas.microsoft.com/office/drawing/2014/main" id="{8128D52B-23A5-50FF-0A91-243AD48C4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31695" y="19817"/>
              <a:ext cx="965946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" name="Rectangle">
            <a:extLst>
              <a:ext uri="{FF2B5EF4-FFF2-40B4-BE49-F238E27FC236}">
                <a16:creationId xmlns:a16="http://schemas.microsoft.com/office/drawing/2014/main" id="{4C45C11B-0EBB-76F8-CAC4-6F10686FD685}"/>
              </a:ext>
            </a:extLst>
          </p:cNvPr>
          <p:cNvSpPr/>
          <p:nvPr/>
        </p:nvSpPr>
        <p:spPr>
          <a:xfrm>
            <a:off x="-69850" y="-165100"/>
            <a:ext cx="24523700" cy="1624264"/>
          </a:xfrm>
          <a:prstGeom prst="rect">
            <a:avLst/>
          </a:prstGeom>
          <a:solidFill>
            <a:srgbClr val="FFFFFF"/>
          </a:solidFill>
          <a:ln w="76200" cap="rnd">
            <a:solidFill>
              <a:srgbClr val="5E5E5E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" name="Summary">
            <a:extLst>
              <a:ext uri="{FF2B5EF4-FFF2-40B4-BE49-F238E27FC236}">
                <a16:creationId xmlns:a16="http://schemas.microsoft.com/office/drawing/2014/main" id="{0F217657-6EF5-F419-5042-4565FB775429}"/>
              </a:ext>
            </a:extLst>
          </p:cNvPr>
          <p:cNvSpPr txBox="1"/>
          <p:nvPr/>
        </p:nvSpPr>
        <p:spPr>
          <a:xfrm>
            <a:off x="176485" y="120627"/>
            <a:ext cx="8877430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000" b="1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/>
              <a:t>Future </a:t>
            </a:r>
            <a:r>
              <a:rPr lang="it-IT" dirty="0" err="1"/>
              <a:t>perspectives</a:t>
            </a:r>
            <a:endParaRPr dirty="0"/>
          </a:p>
        </p:txBody>
      </p:sp>
      <p:sp>
        <p:nvSpPr>
          <p:cNvPr id="13" name="14/15">
            <a:extLst>
              <a:ext uri="{FF2B5EF4-FFF2-40B4-BE49-F238E27FC236}">
                <a16:creationId xmlns:a16="http://schemas.microsoft.com/office/drawing/2014/main" id="{9A5CFD3F-F16A-5EE2-BC1A-4BA58BCA719C}"/>
              </a:ext>
            </a:extLst>
          </p:cNvPr>
          <p:cNvSpPr txBox="1"/>
          <p:nvPr/>
        </p:nvSpPr>
        <p:spPr>
          <a:xfrm>
            <a:off x="23213675" y="12956654"/>
            <a:ext cx="1003481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2800" i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/>
              <a:t>11/13</a:t>
            </a:r>
            <a:endParaRPr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9245E0A-2B98-8050-72FF-91E8CC1A41B7}"/>
              </a:ext>
            </a:extLst>
          </p:cNvPr>
          <p:cNvSpPr txBox="1"/>
          <p:nvPr/>
        </p:nvSpPr>
        <p:spPr>
          <a:xfrm>
            <a:off x="794661" y="1621200"/>
            <a:ext cx="22920410" cy="37959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GB" sz="4000" b="1" i="0" u="none" strike="noStrike" spc="60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3C 264 </a:t>
            </a:r>
            <a:r>
              <a:rPr lang="en-GB" sz="4000" b="0" i="0" u="none" strike="noStrike" spc="60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represents the </a:t>
            </a:r>
            <a:r>
              <a:rPr lang="en-GB" sz="4000" b="1" i="0" u="none" strike="noStrike" spc="60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first radio galaxy </a:t>
            </a:r>
            <a:r>
              <a:rPr lang="en-GB" sz="4000" b="0" i="0" u="none" strike="noStrike" spc="60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which this original and innovative approach has been applied. 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GB" sz="4000" b="1" i="0" u="none" strike="noStrike" spc="60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Similar studies </a:t>
            </a:r>
            <a:r>
              <a:rPr lang="en-GB" sz="4000" b="0" i="0" u="none" strike="noStrike" spc="60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could be performed on other highly promising sources by </a:t>
            </a:r>
            <a:r>
              <a:rPr lang="en-GB" sz="4000" b="1" i="0" u="none" strike="noStrike" spc="60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MAGIC+LST1</a:t>
            </a:r>
            <a:r>
              <a:rPr lang="en-GB" sz="4000" b="0" i="0" u="none" strike="noStrike" spc="60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GB" sz="4000" b="0" i="0" u="none" strike="noStrike" spc="60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 the future, such models may be applied to a </a:t>
            </a:r>
            <a:r>
              <a:rPr lang="en-GB" sz="4000" b="1" i="0" u="none" strike="noStrike" spc="60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larger sample of sources</a:t>
            </a:r>
            <a:r>
              <a:rPr lang="en-GB" sz="4000" b="0" i="0" u="none" strike="noStrike" spc="60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thanks to the CTA-N site</a:t>
            </a:r>
            <a:endParaRPr kumimoji="0" lang="en-IT" sz="4000" b="0" i="0" u="none" strike="noStrike" cap="none" spc="60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5E75F2A-D66A-2645-480D-681ABAD1E8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6613" y="5440557"/>
            <a:ext cx="6366140" cy="718352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C74F6B6C-D0CE-1CC4-8369-374406D1DA08}"/>
              </a:ext>
            </a:extLst>
          </p:cNvPr>
          <p:cNvSpPr/>
          <p:nvPr/>
        </p:nvSpPr>
        <p:spPr>
          <a:xfrm>
            <a:off x="5236614" y="5442223"/>
            <a:ext cx="6366140" cy="779701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GB" sz="4400" b="1" dirty="0">
                <a:solidFill>
                  <a:schemeClr val="bg1"/>
                </a:solidFill>
              </a:rPr>
              <a:t>MY view of LST1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AA18D00-83CA-2FAA-4E41-EB339ABBA6B9}"/>
              </a:ext>
            </a:extLst>
          </p:cNvPr>
          <p:cNvSpPr txBox="1"/>
          <p:nvPr/>
        </p:nvSpPr>
        <p:spPr>
          <a:xfrm>
            <a:off x="8152836" y="12269409"/>
            <a:ext cx="4410635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T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Image credits: I. Burelli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CE2C06B-27D5-6FA1-87DC-41A565DB18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9886" y="5417111"/>
            <a:ext cx="7123437" cy="71642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C836F13-C981-409A-F639-CE41BF6268B4}"/>
              </a:ext>
            </a:extLst>
          </p:cNvPr>
          <p:cNvSpPr/>
          <p:nvPr/>
        </p:nvSpPr>
        <p:spPr>
          <a:xfrm>
            <a:off x="4919885" y="5413962"/>
            <a:ext cx="7123437" cy="779701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GB" sz="4400" b="1" dirty="0">
                <a:solidFill>
                  <a:schemeClr val="bg1"/>
                </a:solidFill>
              </a:rPr>
              <a:t>MAGIC-I view of LST1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A9BDA58-F3C4-7365-737F-F549C4F06801}"/>
              </a:ext>
            </a:extLst>
          </p:cNvPr>
          <p:cNvSpPr txBox="1"/>
          <p:nvPr/>
        </p:nvSpPr>
        <p:spPr>
          <a:xfrm>
            <a:off x="8370614" y="12159973"/>
            <a:ext cx="4410635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T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Image credits: E. Bronzini</a:t>
            </a:r>
          </a:p>
        </p:txBody>
      </p:sp>
    </p:spTree>
    <p:extLst>
      <p:ext uri="{BB962C8B-B14F-4D97-AF65-F5344CB8AC3E}">
        <p14:creationId xmlns:p14="http://schemas.microsoft.com/office/powerpoint/2010/main" val="97638631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blazar.jpg" descr="blazar.jpg">
            <a:extLst>
              <a:ext uri="{FF2B5EF4-FFF2-40B4-BE49-F238E27FC236}">
                <a16:creationId xmlns:a16="http://schemas.microsoft.com/office/drawing/2014/main" id="{589DEB11-BF8D-90CA-C5D9-482B43548E0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rcRect l="277" r="260"/>
          <a:stretch>
            <a:fillRect/>
          </a:stretch>
        </p:blipFill>
        <p:spPr>
          <a:xfrm>
            <a:off x="0" y="-199321"/>
            <a:ext cx="24934620" cy="14114642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">
            <a:extLst>
              <a:ext uri="{FF2B5EF4-FFF2-40B4-BE49-F238E27FC236}">
                <a16:creationId xmlns:a16="http://schemas.microsoft.com/office/drawing/2014/main" id="{EF69A735-1F29-24F9-312A-92027ABF7E6E}"/>
              </a:ext>
            </a:extLst>
          </p:cNvPr>
          <p:cNvSpPr/>
          <p:nvPr/>
        </p:nvSpPr>
        <p:spPr>
          <a:xfrm>
            <a:off x="-70945" y="12731873"/>
            <a:ext cx="24525890" cy="1133601"/>
          </a:xfrm>
          <a:prstGeom prst="rect">
            <a:avLst/>
          </a:prstGeom>
          <a:solidFill>
            <a:srgbClr val="FFFFFF"/>
          </a:solidFill>
          <a:ln w="76200" cap="rnd">
            <a:solidFill>
              <a:srgbClr val="5E5E5E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44" name="Group">
            <a:extLst>
              <a:ext uri="{FF2B5EF4-FFF2-40B4-BE49-F238E27FC236}">
                <a16:creationId xmlns:a16="http://schemas.microsoft.com/office/drawing/2014/main" id="{8B061510-D482-4C10-7C05-DD7D7B55D44B}"/>
              </a:ext>
            </a:extLst>
          </p:cNvPr>
          <p:cNvGrpSpPr/>
          <p:nvPr/>
        </p:nvGrpSpPr>
        <p:grpSpPr>
          <a:xfrm>
            <a:off x="105184" y="12778892"/>
            <a:ext cx="6597641" cy="889001"/>
            <a:chOff x="0" y="0"/>
            <a:chExt cx="6597640" cy="889000"/>
          </a:xfrm>
        </p:grpSpPr>
        <p:pic>
          <p:nvPicPr>
            <p:cNvPr id="45" name="logo_magic.jpg" descr="logo_magic.jpg">
              <a:extLst>
                <a:ext uri="{FF2B5EF4-FFF2-40B4-BE49-F238E27FC236}">
                  <a16:creationId xmlns:a16="http://schemas.microsoft.com/office/drawing/2014/main" id="{986D18FC-CEF3-E554-A867-6761F07E1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92612" y="19817"/>
              <a:ext cx="668876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" name="logo_unibo.pdf" descr="logo_unibo.pdf">
              <a:extLst>
                <a:ext uri="{FF2B5EF4-FFF2-40B4-BE49-F238E27FC236}">
                  <a16:creationId xmlns:a16="http://schemas.microsoft.com/office/drawing/2014/main" id="{D03BE7C2-17A8-6301-0BA3-A47A67447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889001" cy="889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" name="logo INAF-OAS.pdf" descr="logo INAF-OAS.pdf">
              <a:extLst>
                <a:ext uri="{FF2B5EF4-FFF2-40B4-BE49-F238E27FC236}">
                  <a16:creationId xmlns:a16="http://schemas.microsoft.com/office/drawing/2014/main" id="{2259702A-FA94-EAF7-7B19-A6D822C80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891" t="891" r="891" b="891"/>
            <a:stretch>
              <a:fillRect/>
            </a:stretch>
          </p:blipFill>
          <p:spPr>
            <a:xfrm>
              <a:off x="941162" y="19817"/>
              <a:ext cx="1699286" cy="8494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" name="logo.png" descr="logo.png">
              <a:extLst>
                <a:ext uri="{FF2B5EF4-FFF2-40B4-BE49-F238E27FC236}">
                  <a16:creationId xmlns:a16="http://schemas.microsoft.com/office/drawing/2014/main" id="{219DD659-01EF-3D7B-26E9-26A218F9A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13650" y="19817"/>
              <a:ext cx="2165883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" name="fermi_logo.jpg" descr="fermi_logo.jpg">
              <a:extLst>
                <a:ext uri="{FF2B5EF4-FFF2-40B4-BE49-F238E27FC236}">
                  <a16:creationId xmlns:a16="http://schemas.microsoft.com/office/drawing/2014/main" id="{03ADC1D6-AA9D-8213-0114-055682584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31695" y="19817"/>
              <a:ext cx="965946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0" name="Rectangle">
            <a:extLst>
              <a:ext uri="{FF2B5EF4-FFF2-40B4-BE49-F238E27FC236}">
                <a16:creationId xmlns:a16="http://schemas.microsoft.com/office/drawing/2014/main" id="{39E399A4-864A-5CFC-C31E-18D1D9A9B404}"/>
              </a:ext>
            </a:extLst>
          </p:cNvPr>
          <p:cNvSpPr/>
          <p:nvPr/>
        </p:nvSpPr>
        <p:spPr>
          <a:xfrm>
            <a:off x="-69850" y="-165100"/>
            <a:ext cx="24523700" cy="1624264"/>
          </a:xfrm>
          <a:prstGeom prst="rect">
            <a:avLst/>
          </a:prstGeom>
          <a:solidFill>
            <a:srgbClr val="FFFFFF"/>
          </a:solidFill>
          <a:ln w="76200" cap="rnd">
            <a:solidFill>
              <a:srgbClr val="5E5E5E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1" name="Summary">
            <a:extLst>
              <a:ext uri="{FF2B5EF4-FFF2-40B4-BE49-F238E27FC236}">
                <a16:creationId xmlns:a16="http://schemas.microsoft.com/office/drawing/2014/main" id="{8B343CB4-CE2B-3A6A-BE16-FD9E0FDBE3E2}"/>
              </a:ext>
            </a:extLst>
          </p:cNvPr>
          <p:cNvSpPr txBox="1"/>
          <p:nvPr/>
        </p:nvSpPr>
        <p:spPr>
          <a:xfrm>
            <a:off x="176485" y="120627"/>
            <a:ext cx="8877430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000" b="1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/>
              <a:t>Future </a:t>
            </a:r>
            <a:r>
              <a:rPr lang="it-IT" dirty="0" err="1"/>
              <a:t>perspectives</a:t>
            </a:r>
            <a:endParaRPr dirty="0"/>
          </a:p>
        </p:txBody>
      </p:sp>
      <p:sp>
        <p:nvSpPr>
          <p:cNvPr id="52" name="14/15">
            <a:extLst>
              <a:ext uri="{FF2B5EF4-FFF2-40B4-BE49-F238E27FC236}">
                <a16:creationId xmlns:a16="http://schemas.microsoft.com/office/drawing/2014/main" id="{B4382F25-DF1A-DC9B-2E40-5C6AAE6C545D}"/>
              </a:ext>
            </a:extLst>
          </p:cNvPr>
          <p:cNvSpPr txBox="1"/>
          <p:nvPr/>
        </p:nvSpPr>
        <p:spPr>
          <a:xfrm>
            <a:off x="23213675" y="12956654"/>
            <a:ext cx="1003481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2800" i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/>
              <a:t>11/13</a:t>
            </a:r>
            <a:endParaRPr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91F40FC-FAE5-3373-572D-410A44B4A892}"/>
              </a:ext>
            </a:extLst>
          </p:cNvPr>
          <p:cNvSpPr txBox="1"/>
          <p:nvPr/>
        </p:nvSpPr>
        <p:spPr>
          <a:xfrm>
            <a:off x="794661" y="1621200"/>
            <a:ext cx="22920410" cy="37959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GB" sz="4000" b="1" i="0" u="none" strike="noStrike" spc="60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3C 264 </a:t>
            </a:r>
            <a:r>
              <a:rPr lang="en-GB" sz="4000" b="0" i="0" u="none" strike="noStrike" spc="60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represents the </a:t>
            </a:r>
            <a:r>
              <a:rPr lang="en-GB" sz="4000" b="1" i="0" u="none" strike="noStrike" spc="60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first radio galaxy </a:t>
            </a:r>
            <a:r>
              <a:rPr lang="en-GB" sz="4000" b="0" i="0" u="none" strike="noStrike" spc="60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which this original and innovative approach has been applied. 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GB" sz="4000" b="1" i="0" u="none" strike="noStrike" spc="60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Similar studies </a:t>
            </a:r>
            <a:r>
              <a:rPr lang="en-GB" sz="4000" b="0" i="0" u="none" strike="noStrike" spc="60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could be performed on other highly promising sources by </a:t>
            </a:r>
            <a:r>
              <a:rPr lang="en-GB" sz="4000" b="1" i="0" u="none" strike="noStrike" spc="60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MAGIC+LST1</a:t>
            </a:r>
            <a:r>
              <a:rPr lang="en-GB" sz="4000" b="0" i="0" u="none" strike="noStrike" spc="60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GB" sz="4000" b="0" i="0" u="none" strike="noStrike" spc="60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 the future, such models may be applied to a </a:t>
            </a:r>
            <a:r>
              <a:rPr lang="en-GB" sz="4000" b="1" i="0" u="none" strike="noStrike" spc="60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larger sample of sources</a:t>
            </a:r>
            <a:r>
              <a:rPr lang="en-GB" sz="4000" b="0" i="0" u="none" strike="noStrike" spc="60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thanks to the CTA-N site</a:t>
            </a:r>
            <a:endParaRPr kumimoji="0" lang="en-IT" sz="4000" b="0" i="0" u="none" strike="noStrike" cap="none" spc="60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0E209C6A-2F6E-ED41-1CBB-6A429E78C7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36613" y="5440557"/>
            <a:ext cx="6366140" cy="7183520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B619D2F0-6729-D604-2C7E-D0BB5B5C864E}"/>
              </a:ext>
            </a:extLst>
          </p:cNvPr>
          <p:cNvSpPr/>
          <p:nvPr/>
        </p:nvSpPr>
        <p:spPr>
          <a:xfrm>
            <a:off x="5236614" y="5442223"/>
            <a:ext cx="6366140" cy="779701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GB" sz="4400" b="1" dirty="0">
                <a:solidFill>
                  <a:schemeClr val="bg1"/>
                </a:solidFill>
              </a:rPr>
              <a:t>MY view of LST1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CCCF0A6-4D1F-BC8F-32E9-81B0C11491D2}"/>
              </a:ext>
            </a:extLst>
          </p:cNvPr>
          <p:cNvSpPr txBox="1"/>
          <p:nvPr/>
        </p:nvSpPr>
        <p:spPr>
          <a:xfrm>
            <a:off x="8152836" y="12269409"/>
            <a:ext cx="4410635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T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Image credits: I. Burelli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C80D212F-961C-1596-D8F0-3B3D3BFC44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19886" y="5417111"/>
            <a:ext cx="7123437" cy="7164200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40C98F48-1F0D-B70B-202C-732E27598E77}"/>
              </a:ext>
            </a:extLst>
          </p:cNvPr>
          <p:cNvSpPr/>
          <p:nvPr/>
        </p:nvSpPr>
        <p:spPr>
          <a:xfrm>
            <a:off x="4919885" y="5413962"/>
            <a:ext cx="7123437" cy="779701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GB" sz="4400" b="1" dirty="0">
                <a:solidFill>
                  <a:schemeClr val="bg1"/>
                </a:solidFill>
              </a:rPr>
              <a:t>MAGIC-I view of LST1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5CC7100-D741-8E52-7903-7D07320A5451}"/>
              </a:ext>
            </a:extLst>
          </p:cNvPr>
          <p:cNvSpPr txBox="1"/>
          <p:nvPr/>
        </p:nvSpPr>
        <p:spPr>
          <a:xfrm>
            <a:off x="8370614" y="12159973"/>
            <a:ext cx="4410635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T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Image credits: E. Bronzini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2260B948-045E-BAA4-14EB-FBD8263342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298358" y="5418247"/>
            <a:ext cx="6366140" cy="7183520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059BA477-C089-80A5-8417-CDF25F5E6081}"/>
              </a:ext>
            </a:extLst>
          </p:cNvPr>
          <p:cNvSpPr/>
          <p:nvPr/>
        </p:nvSpPr>
        <p:spPr>
          <a:xfrm>
            <a:off x="13298358" y="5413962"/>
            <a:ext cx="6366140" cy="779701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GB" sz="4400" b="1" dirty="0">
                <a:solidFill>
                  <a:schemeClr val="bg1"/>
                </a:solidFill>
              </a:rPr>
              <a:t>MY view of LST1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410DC19-A319-5785-7D5E-78EBEEC5D0EF}"/>
              </a:ext>
            </a:extLst>
          </p:cNvPr>
          <p:cNvSpPr txBox="1"/>
          <p:nvPr/>
        </p:nvSpPr>
        <p:spPr>
          <a:xfrm>
            <a:off x="16189834" y="12247099"/>
            <a:ext cx="4410635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T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Image credits: I. Burelli</a:t>
            </a:r>
          </a:p>
        </p:txBody>
      </p:sp>
    </p:spTree>
    <p:extLst>
      <p:ext uri="{BB962C8B-B14F-4D97-AF65-F5344CB8AC3E}">
        <p14:creationId xmlns:p14="http://schemas.microsoft.com/office/powerpoint/2010/main" val="4135323213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" name="blazar.jpg" descr="blazar.jpg"/>
          <p:cNvPicPr>
            <a:picLocks noChangeAspect="1"/>
          </p:cNvPicPr>
          <p:nvPr/>
        </p:nvPicPr>
        <p:blipFill>
          <a:blip r:embed="rId2">
            <a:alphaModFix amt="20000"/>
          </a:blip>
          <a:srcRect l="277" r="260"/>
          <a:stretch>
            <a:fillRect/>
          </a:stretch>
        </p:blipFill>
        <p:spPr>
          <a:xfrm>
            <a:off x="-21233" y="-199232"/>
            <a:ext cx="24934620" cy="14114642"/>
          </a:xfrm>
          <a:prstGeom prst="rect">
            <a:avLst/>
          </a:prstGeom>
          <a:ln w="12700">
            <a:miter lim="400000"/>
          </a:ln>
        </p:spPr>
      </p:pic>
      <p:sp>
        <p:nvSpPr>
          <p:cNvPr id="538" name="Rectangle"/>
          <p:cNvSpPr/>
          <p:nvPr/>
        </p:nvSpPr>
        <p:spPr>
          <a:xfrm>
            <a:off x="-70945" y="12731873"/>
            <a:ext cx="24525890" cy="1133601"/>
          </a:xfrm>
          <a:prstGeom prst="rect">
            <a:avLst/>
          </a:prstGeom>
          <a:solidFill>
            <a:srgbClr val="FFFFFF"/>
          </a:solidFill>
          <a:ln w="76200" cap="rnd">
            <a:solidFill>
              <a:srgbClr val="5E5E5E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544" name="Group"/>
          <p:cNvGrpSpPr/>
          <p:nvPr/>
        </p:nvGrpSpPr>
        <p:grpSpPr>
          <a:xfrm>
            <a:off x="105184" y="12778892"/>
            <a:ext cx="6597641" cy="889001"/>
            <a:chOff x="0" y="0"/>
            <a:chExt cx="6597640" cy="889000"/>
          </a:xfrm>
        </p:grpSpPr>
        <p:pic>
          <p:nvPicPr>
            <p:cNvPr id="539" name="logo_magic.jpg" descr="logo_magic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92612" y="19817"/>
              <a:ext cx="668876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0" name="logo_unibo.pdf" descr="logo_unibo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889001" cy="889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1" name="logo INAF-OAS.pdf" descr="logo INAF-OAS.pdf"/>
            <p:cNvPicPr>
              <a:picLocks noChangeAspect="1"/>
            </p:cNvPicPr>
            <p:nvPr/>
          </p:nvPicPr>
          <p:blipFill>
            <a:blip r:embed="rId5"/>
            <a:srcRect l="891" t="891" r="891" b="891"/>
            <a:stretch>
              <a:fillRect/>
            </a:stretch>
          </p:blipFill>
          <p:spPr>
            <a:xfrm>
              <a:off x="941162" y="19817"/>
              <a:ext cx="1699286" cy="8494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2" name="logo.png" descr="logo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3650" y="19817"/>
              <a:ext cx="2165883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3" name="fermi_logo.jpg" descr="fermi_logo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31695" y="19817"/>
              <a:ext cx="965946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45" name="Rectangle"/>
          <p:cNvSpPr/>
          <p:nvPr/>
        </p:nvSpPr>
        <p:spPr>
          <a:xfrm>
            <a:off x="-69850" y="-165100"/>
            <a:ext cx="24523700" cy="1624264"/>
          </a:xfrm>
          <a:prstGeom prst="rect">
            <a:avLst/>
          </a:prstGeom>
          <a:solidFill>
            <a:srgbClr val="FFFFFF"/>
          </a:solidFill>
          <a:ln w="76200" cap="rnd">
            <a:solidFill>
              <a:srgbClr val="5E5E5E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46" name="Summary"/>
          <p:cNvSpPr txBox="1"/>
          <p:nvPr/>
        </p:nvSpPr>
        <p:spPr>
          <a:xfrm>
            <a:off x="176485" y="166273"/>
            <a:ext cx="4166023" cy="1088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000" b="1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Summary</a:t>
            </a:r>
          </a:p>
        </p:txBody>
      </p:sp>
      <p:sp>
        <p:nvSpPr>
          <p:cNvPr id="547" name="To sum up:…"/>
          <p:cNvSpPr txBox="1"/>
          <p:nvPr/>
        </p:nvSpPr>
        <p:spPr>
          <a:xfrm>
            <a:off x="549684" y="2639761"/>
            <a:ext cx="22663303" cy="8436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 defTabSz="825500">
              <a:lnSpc>
                <a:spcPct val="180000"/>
              </a:lnSpc>
              <a:spcBef>
                <a:spcPts val="800"/>
              </a:spcBef>
              <a:defRPr sz="3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To sum up:</a:t>
            </a:r>
          </a:p>
          <a:p>
            <a:pPr marL="444500" indent="-444500" algn="l" defTabSz="825500">
              <a:lnSpc>
                <a:spcPct val="180000"/>
              </a:lnSpc>
              <a:spcBef>
                <a:spcPts val="800"/>
              </a:spcBef>
              <a:buSzPct val="123000"/>
              <a:buChar char="•"/>
              <a:defRPr sz="3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3C 264: second most distant </a:t>
            </a:r>
            <a:r>
              <a:rPr dirty="0" err="1"/>
              <a:t>TeV</a:t>
            </a:r>
            <a:r>
              <a:rPr dirty="0"/>
              <a:t> detected radio galaxy observed by VERITAS and MAGIC</a:t>
            </a:r>
          </a:p>
          <a:p>
            <a:pPr marL="444500" indent="-444500" algn="l" defTabSz="825500">
              <a:lnSpc>
                <a:spcPct val="180000"/>
              </a:lnSpc>
              <a:spcBef>
                <a:spcPts val="800"/>
              </a:spcBef>
              <a:buSzPct val="123000"/>
              <a:buChar char="•"/>
              <a:defRPr sz="3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X-</a:t>
            </a:r>
            <a:r>
              <a:rPr dirty="0" err="1"/>
              <a:t>TeV</a:t>
            </a:r>
            <a:r>
              <a:rPr dirty="0"/>
              <a:t> common </a:t>
            </a:r>
            <a:r>
              <a:rPr dirty="0" err="1"/>
              <a:t>behaviours</a:t>
            </a:r>
            <a:r>
              <a:rPr dirty="0"/>
              <a:t> (low/high in 2018/2019)</a:t>
            </a:r>
          </a:p>
          <a:p>
            <a:pPr marL="444500" indent="-444500" algn="l" defTabSz="825500">
              <a:lnSpc>
                <a:spcPct val="180000"/>
              </a:lnSpc>
              <a:spcBef>
                <a:spcPts val="800"/>
              </a:spcBef>
              <a:buSzPct val="123000"/>
              <a:buChar char="•"/>
              <a:defRPr sz="3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no statistically significant GeV variability </a:t>
            </a:r>
          </a:p>
          <a:p>
            <a:pPr marL="444500" indent="-444500" algn="l" defTabSz="825500">
              <a:lnSpc>
                <a:spcPct val="180000"/>
              </a:lnSpc>
              <a:spcBef>
                <a:spcPts val="800"/>
              </a:spcBef>
              <a:buSzPct val="123000"/>
              <a:buChar char="•"/>
              <a:defRPr sz="3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“softening when fading” trend after 2018</a:t>
            </a:r>
          </a:p>
          <a:p>
            <a:pPr marL="444500" indent="-444500" algn="l" defTabSz="825500">
              <a:lnSpc>
                <a:spcPct val="180000"/>
              </a:lnSpc>
              <a:spcBef>
                <a:spcPts val="800"/>
              </a:spcBef>
              <a:buSzPct val="123000"/>
              <a:buChar char="•"/>
              <a:defRPr sz="35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Self-consistent time-dependent model </a:t>
            </a:r>
            <a:r>
              <a:rPr b="0" dirty="0"/>
              <a:t>to explain the observations:</a:t>
            </a:r>
          </a:p>
          <a:p>
            <a:pPr marL="1054100" lvl="1" indent="-444500" algn="l" defTabSz="825500">
              <a:lnSpc>
                <a:spcPct val="180000"/>
              </a:lnSpc>
              <a:spcBef>
                <a:spcPts val="800"/>
              </a:spcBef>
              <a:buSzPct val="123000"/>
              <a:buChar char="•"/>
              <a:defRPr sz="3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 dirty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steady emission from the core</a:t>
            </a:r>
          </a:p>
          <a:p>
            <a:pPr marL="1054100" lvl="1" indent="-444500" algn="l" defTabSz="825500">
              <a:lnSpc>
                <a:spcPct val="180000"/>
              </a:lnSpc>
              <a:spcBef>
                <a:spcPts val="800"/>
              </a:spcBef>
              <a:buSzPct val="123000"/>
              <a:buChar char="•"/>
              <a:defRPr sz="3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 dirty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injection </a:t>
            </a:r>
            <a:r>
              <a:rPr b="1" dirty="0"/>
              <a:t>(flare)</a:t>
            </a:r>
            <a:r>
              <a:rPr b="1" dirty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 and cooling </a:t>
            </a:r>
            <a:r>
              <a:rPr b="1" dirty="0"/>
              <a:t>(after flare)</a:t>
            </a:r>
            <a:r>
              <a:rPr b="1" dirty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 of new energetic particles in the ejection flow</a:t>
            </a:r>
          </a:p>
        </p:txBody>
      </p:sp>
      <p:sp>
        <p:nvSpPr>
          <p:cNvPr id="548" name="14/15"/>
          <p:cNvSpPr txBox="1"/>
          <p:nvPr/>
        </p:nvSpPr>
        <p:spPr>
          <a:xfrm>
            <a:off x="23213676" y="12956654"/>
            <a:ext cx="1003480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2800" i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/>
              <a:t>12/13</a:t>
            </a:r>
            <a:endParaRPr dirty="0"/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Slide Title"/>
          <p:cNvSpPr txBox="1">
            <a:spLocks noGrp="1"/>
          </p:cNvSpPr>
          <p:nvPr>
            <p:ph type="title" idx="4294967295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54" name="Slide bullet text"/>
          <p:cNvSpPr txBox="1">
            <a:spLocks noGrp="1"/>
          </p:cNvSpPr>
          <p:nvPr>
            <p:ph type="body" idx="4294967295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55" name="Rectangle"/>
          <p:cNvSpPr txBox="1"/>
          <p:nvPr/>
        </p:nvSpPr>
        <p:spPr>
          <a:xfrm>
            <a:off x="1206500" y="2372962"/>
            <a:ext cx="21971000" cy="93478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normAutofit/>
          </a:bodyPr>
          <a:lstStyle/>
          <a:p>
            <a:pPr algn="l" defTabSz="825500">
              <a:defRPr sz="5500" b="1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556" name="blazar.jpg" descr="blazar.jpg"/>
          <p:cNvPicPr>
            <a:picLocks noChangeAspect="1"/>
          </p:cNvPicPr>
          <p:nvPr/>
        </p:nvPicPr>
        <p:blipFill>
          <a:blip r:embed="rId2"/>
          <a:srcRect l="277" r="260"/>
          <a:stretch>
            <a:fillRect/>
          </a:stretch>
        </p:blipFill>
        <p:spPr>
          <a:xfrm>
            <a:off x="-21233" y="-199232"/>
            <a:ext cx="24934620" cy="14114642"/>
          </a:xfrm>
          <a:prstGeom prst="rect">
            <a:avLst/>
          </a:prstGeom>
          <a:ln w="12700">
            <a:miter lim="400000"/>
          </a:ln>
        </p:spPr>
      </p:pic>
      <p:pic>
        <p:nvPicPr>
          <p:cNvPr id="557" name="last_slide.jpg" descr="last_slid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6356" y="-237733"/>
            <a:ext cx="24776712" cy="14191466"/>
          </a:xfrm>
          <a:prstGeom prst="rect">
            <a:avLst/>
          </a:prstGeom>
          <a:ln w="12700">
            <a:miter lim="400000"/>
          </a:ln>
        </p:spPr>
      </p:pic>
      <p:sp>
        <p:nvSpPr>
          <p:cNvPr id="558" name="Image credits: G. De Palma"/>
          <p:cNvSpPr txBox="1"/>
          <p:nvPr/>
        </p:nvSpPr>
        <p:spPr>
          <a:xfrm>
            <a:off x="20934105" y="13337091"/>
            <a:ext cx="2602281" cy="32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600"/>
            </a:lvl1pPr>
          </a:lstStyle>
          <a:p>
            <a:r>
              <a:t>Image credits: G. De Palma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5" name="blazar.jpg" descr="blazar.jpg"/>
          <p:cNvPicPr>
            <a:picLocks noChangeAspect="1"/>
          </p:cNvPicPr>
          <p:nvPr/>
        </p:nvPicPr>
        <p:blipFill>
          <a:blip r:embed="rId2">
            <a:alphaModFix amt="20000"/>
          </a:blip>
          <a:srcRect l="277" r="260"/>
          <a:stretch>
            <a:fillRect/>
          </a:stretch>
        </p:blipFill>
        <p:spPr>
          <a:xfrm>
            <a:off x="-21233" y="-199232"/>
            <a:ext cx="24934620" cy="14114642"/>
          </a:xfrm>
          <a:prstGeom prst="rect">
            <a:avLst/>
          </a:prstGeom>
          <a:ln w="12700">
            <a:miter lim="400000"/>
          </a:ln>
        </p:spPr>
      </p:pic>
      <p:sp>
        <p:nvSpPr>
          <p:cNvPr id="1836" name="BACKUP SLIDES"/>
          <p:cNvSpPr txBox="1"/>
          <p:nvPr/>
        </p:nvSpPr>
        <p:spPr>
          <a:xfrm>
            <a:off x="6350330" y="5933216"/>
            <a:ext cx="11683340" cy="1849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11600" b="1" spc="-232">
                <a:solidFill>
                  <a:srgbClr val="000000"/>
                </a:solidFill>
              </a:defRPr>
            </a:lvl1pPr>
          </a:lstStyle>
          <a:p>
            <a:r>
              <a:t>BACKUP SLIDES</a:t>
            </a:r>
          </a:p>
        </p:txBody>
      </p:sp>
      <p:sp>
        <p:nvSpPr>
          <p:cNvPr id="1837" name="Rectangle"/>
          <p:cNvSpPr/>
          <p:nvPr/>
        </p:nvSpPr>
        <p:spPr>
          <a:xfrm>
            <a:off x="-70945" y="12731873"/>
            <a:ext cx="24525890" cy="1133601"/>
          </a:xfrm>
          <a:prstGeom prst="rect">
            <a:avLst/>
          </a:prstGeom>
          <a:solidFill>
            <a:srgbClr val="FFFFFF"/>
          </a:solidFill>
          <a:ln w="76200" cap="rnd">
            <a:solidFill>
              <a:srgbClr val="5E5E5E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838" name="logo_magic.jpg" descr="logo_magi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0548" y="12776323"/>
            <a:ext cx="704137" cy="894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9" name="logo_unibo.pdf" descr="logo_unibo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76" y="12776313"/>
            <a:ext cx="894160" cy="8941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0" name="logo INAF-OAS.pdf" descr="logo INAF-OAS.pdf"/>
          <p:cNvPicPr>
            <a:picLocks noChangeAspect="1"/>
          </p:cNvPicPr>
          <p:nvPr/>
        </p:nvPicPr>
        <p:blipFill>
          <a:blip r:embed="rId5"/>
          <a:srcRect l="891" t="891" r="891" b="891"/>
          <a:stretch>
            <a:fillRect/>
          </a:stretch>
        </p:blipFill>
        <p:spPr>
          <a:xfrm>
            <a:off x="1125034" y="12776313"/>
            <a:ext cx="1788731" cy="894151"/>
          </a:xfrm>
          <a:prstGeom prst="rect">
            <a:avLst/>
          </a:prstGeom>
          <a:ln w="12700">
            <a:miter lim="400000"/>
          </a:ln>
        </p:spPr>
      </p:pic>
      <p:sp>
        <p:nvSpPr>
          <p:cNvPr id="1841" name="Investigating the Quiescent State of the TeV-Emitting Radio Galaxy 3C 264"/>
          <p:cNvSpPr txBox="1"/>
          <p:nvPr/>
        </p:nvSpPr>
        <p:spPr>
          <a:xfrm>
            <a:off x="6491758" y="12975209"/>
            <a:ext cx="11908484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i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Investigating the Quiescent State of the TeV-Emitting Radio Galaxy 3C 264</a:t>
            </a:r>
          </a:p>
        </p:txBody>
      </p:sp>
      <p:sp>
        <p:nvSpPr>
          <p:cNvPr id="1842" name="Rectangle"/>
          <p:cNvSpPr/>
          <p:nvPr/>
        </p:nvSpPr>
        <p:spPr>
          <a:xfrm>
            <a:off x="-69850" y="-165100"/>
            <a:ext cx="24523700" cy="1624264"/>
          </a:xfrm>
          <a:prstGeom prst="rect">
            <a:avLst/>
          </a:prstGeom>
          <a:solidFill>
            <a:srgbClr val="FFFFFF"/>
          </a:solidFill>
          <a:ln w="76200" cap="rnd">
            <a:solidFill>
              <a:srgbClr val="5E5E5E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blazar.jpg" descr="blazar.jpg"/>
          <p:cNvPicPr>
            <a:picLocks noChangeAspect="1"/>
          </p:cNvPicPr>
          <p:nvPr/>
        </p:nvPicPr>
        <p:blipFill>
          <a:blip r:embed="rId2">
            <a:alphaModFix amt="20000"/>
          </a:blip>
          <a:srcRect l="277" r="260"/>
          <a:stretch>
            <a:fillRect/>
          </a:stretch>
        </p:blipFill>
        <p:spPr>
          <a:xfrm>
            <a:off x="-21233" y="-199232"/>
            <a:ext cx="24934620" cy="14114642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Rectangle"/>
          <p:cNvSpPr/>
          <p:nvPr/>
        </p:nvSpPr>
        <p:spPr>
          <a:xfrm>
            <a:off x="12268324" y="1526096"/>
            <a:ext cx="11984702" cy="11138845"/>
          </a:xfrm>
          <a:prstGeom prst="rect">
            <a:avLst/>
          </a:prstGeom>
          <a:solidFill>
            <a:srgbClr val="FFFFFF"/>
          </a:solidFill>
          <a:ln w="12700">
            <a:solidFill>
              <a:srgbClr val="5E5E5E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99" name="Rectangle"/>
          <p:cNvSpPr/>
          <p:nvPr/>
        </p:nvSpPr>
        <p:spPr>
          <a:xfrm>
            <a:off x="-70945" y="12731873"/>
            <a:ext cx="24525890" cy="1133601"/>
          </a:xfrm>
          <a:prstGeom prst="rect">
            <a:avLst/>
          </a:prstGeom>
          <a:solidFill>
            <a:srgbClr val="FFFFFF"/>
          </a:solidFill>
          <a:ln w="76200" cap="rnd">
            <a:solidFill>
              <a:srgbClr val="5E5E5E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00" name="3/15"/>
          <p:cNvSpPr txBox="1"/>
          <p:nvPr/>
        </p:nvSpPr>
        <p:spPr>
          <a:xfrm>
            <a:off x="23345896" y="12956654"/>
            <a:ext cx="803105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2800" i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/>
              <a:t>2</a:t>
            </a:r>
            <a:r>
              <a:rPr dirty="0"/>
              <a:t>/1</a:t>
            </a:r>
            <a:r>
              <a:rPr lang="it-IT" dirty="0"/>
              <a:t>3</a:t>
            </a:r>
            <a:endParaRPr dirty="0"/>
          </a:p>
        </p:txBody>
      </p:sp>
      <p:sp>
        <p:nvSpPr>
          <p:cNvPr id="201" name="Rectangle"/>
          <p:cNvSpPr/>
          <p:nvPr/>
        </p:nvSpPr>
        <p:spPr>
          <a:xfrm>
            <a:off x="-69850" y="-165100"/>
            <a:ext cx="24523700" cy="1624264"/>
          </a:xfrm>
          <a:prstGeom prst="rect">
            <a:avLst/>
          </a:prstGeom>
          <a:solidFill>
            <a:srgbClr val="FFFFFF"/>
          </a:solidFill>
          <a:ln w="76200" cap="rnd">
            <a:solidFill>
              <a:srgbClr val="5E5E5E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02" name="3C 264: source properties"/>
          <p:cNvSpPr txBox="1"/>
          <p:nvPr/>
        </p:nvSpPr>
        <p:spPr>
          <a:xfrm>
            <a:off x="176485" y="166273"/>
            <a:ext cx="11280627" cy="1088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000" b="1">
                <a:solidFill>
                  <a:srgbClr val="1B32F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3C 264: source properties </a:t>
            </a:r>
          </a:p>
        </p:txBody>
      </p:sp>
      <p:sp>
        <p:nvSpPr>
          <p:cNvPr id="203" name="FRI/LERG radio galaxy (z=0.0216) in Abell 1367 cluster (RA: 176.27, Dec: 19.61)…"/>
          <p:cNvSpPr txBox="1"/>
          <p:nvPr/>
        </p:nvSpPr>
        <p:spPr>
          <a:xfrm>
            <a:off x="635000" y="2797261"/>
            <a:ext cx="10857046" cy="9010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29166" indent="-529166" algn="l" defTabSz="825500">
              <a:lnSpc>
                <a:spcPct val="180000"/>
              </a:lnSpc>
              <a:spcBef>
                <a:spcPts val="800"/>
              </a:spcBef>
              <a:buSzPct val="125000"/>
              <a:buChar char="•"/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FRI radio galaxy (</a:t>
            </a:r>
            <a:r>
              <a:rPr i="1" dirty="0"/>
              <a:t>z=</a:t>
            </a:r>
            <a:r>
              <a:rPr dirty="0"/>
              <a:t>0.0216) in Abell 1367 cluster (RA: 176.27, Dec: 19.61)</a:t>
            </a:r>
          </a:p>
          <a:p>
            <a:pPr marL="529166" indent="-529166" algn="l" defTabSz="825500">
              <a:lnSpc>
                <a:spcPct val="180000"/>
              </a:lnSpc>
              <a:spcBef>
                <a:spcPts val="800"/>
              </a:spcBef>
              <a:buSzPct val="125000"/>
              <a:buChar char="•"/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Head-tail kpc structure with extended radio, optical, X-ray jet </a:t>
            </a:r>
            <a:r>
              <a:rPr sz="2200" b="1" dirty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(Lara+97, Perlman+10, Meyer+15)</a:t>
            </a:r>
            <a:r>
              <a:rPr dirty="0"/>
              <a:t>;</a:t>
            </a:r>
          </a:p>
          <a:p>
            <a:pPr marL="529166" indent="-529166" algn="l" defTabSz="825500">
              <a:lnSpc>
                <a:spcPct val="180000"/>
              </a:lnSpc>
              <a:spcBef>
                <a:spcPts val="800"/>
              </a:spcBef>
              <a:buSzPct val="125000"/>
              <a:buChar char="•"/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𝛾-ray source:</a:t>
            </a:r>
          </a:p>
          <a:p>
            <a:pPr marL="1164166" lvl="1" indent="-529166" algn="l" defTabSz="825500">
              <a:lnSpc>
                <a:spcPct val="180000"/>
              </a:lnSpc>
              <a:spcBef>
                <a:spcPts val="800"/>
              </a:spcBef>
              <a:buSzPct val="125000"/>
              <a:buChar char="•"/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3FGL J1145.1+1935 </a:t>
            </a:r>
            <a:r>
              <a:rPr sz="2200" b="1" dirty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(Acero+15)</a:t>
            </a:r>
            <a:endParaRPr sz="3200" b="1" dirty="0"/>
          </a:p>
          <a:p>
            <a:pPr marL="1164166" lvl="1" indent="-529166" algn="l" defTabSz="825500">
              <a:lnSpc>
                <a:spcPct val="180000"/>
              </a:lnSpc>
              <a:spcBef>
                <a:spcPts val="800"/>
              </a:spcBef>
              <a:buSzPct val="125000"/>
              <a:buChar char="•"/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4FGL J1144.9+1937 </a:t>
            </a:r>
            <a:r>
              <a:rPr sz="2200" b="1" dirty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(Abdollahi+22)</a:t>
            </a:r>
          </a:p>
          <a:p>
            <a:pPr marL="1799166" lvl="2" indent="-529166" algn="l" defTabSz="825500">
              <a:lnSpc>
                <a:spcPct val="180000"/>
              </a:lnSpc>
              <a:spcBef>
                <a:spcPts val="800"/>
              </a:spcBef>
              <a:buSzPct val="125000"/>
              <a:buChar char="•"/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Γ</a:t>
            </a:r>
            <a:r>
              <a:rPr baseline="-5999" dirty="0"/>
              <a:t>LAT </a:t>
            </a:r>
            <a:r>
              <a:rPr dirty="0"/>
              <a:t>=2.02 ± 0.08</a:t>
            </a:r>
          </a:p>
          <a:p>
            <a:pPr marL="1799166" lvl="2" indent="-529166" algn="l" defTabSz="825500">
              <a:lnSpc>
                <a:spcPct val="180000"/>
              </a:lnSpc>
              <a:spcBef>
                <a:spcPts val="800"/>
              </a:spcBef>
              <a:buSzPct val="125000"/>
              <a:buChar char="•"/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Flux</a:t>
            </a:r>
            <a:r>
              <a:rPr baseline="-5999" dirty="0" err="1"/>
              <a:t>LAT</a:t>
            </a:r>
            <a:r>
              <a:rPr baseline="-5999" dirty="0"/>
              <a:t> </a:t>
            </a:r>
            <a:r>
              <a:rPr dirty="0"/>
              <a:t>= (2.95 ± 0.34)×10</a:t>
            </a:r>
            <a:r>
              <a:rPr baseline="31999" dirty="0"/>
              <a:t>-10 </a:t>
            </a:r>
            <a:r>
              <a:rPr dirty="0" err="1"/>
              <a:t>ph</a:t>
            </a:r>
            <a:r>
              <a:rPr dirty="0"/>
              <a:t> s</a:t>
            </a:r>
            <a:r>
              <a:rPr baseline="31999" dirty="0"/>
              <a:t>-1</a:t>
            </a:r>
            <a:r>
              <a:rPr dirty="0"/>
              <a:t> cm</a:t>
            </a:r>
            <a:r>
              <a:rPr baseline="31999" dirty="0"/>
              <a:t>-2</a:t>
            </a:r>
          </a:p>
          <a:p>
            <a:pPr marL="529166" lvl="1" indent="-529166" algn="l" defTabSz="825500">
              <a:lnSpc>
                <a:spcPct val="180000"/>
              </a:lnSpc>
              <a:spcBef>
                <a:spcPts val="800"/>
              </a:spcBef>
              <a:buSzPct val="125000"/>
              <a:buChar char="•"/>
              <a:defRPr sz="3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The second most distant </a:t>
            </a:r>
            <a:r>
              <a:rPr dirty="0" err="1"/>
              <a:t>TeV</a:t>
            </a:r>
            <a:r>
              <a:rPr dirty="0"/>
              <a:t>-emitting radio galaxy </a:t>
            </a:r>
            <a:r>
              <a:rPr sz="2000" dirty="0"/>
              <a:t>(</a:t>
            </a:r>
            <a:r>
              <a:rPr sz="2000" dirty="0" err="1"/>
              <a:t>TeVCat</a:t>
            </a:r>
            <a:r>
              <a:rPr sz="2000" dirty="0"/>
              <a:t>)</a:t>
            </a:r>
          </a:p>
        </p:txBody>
      </p:sp>
      <p:pic>
        <p:nvPicPr>
          <p:cNvPr id="204" name="3c264_radio.png" descr="3c264_radi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00097" y="1804796"/>
            <a:ext cx="6831659" cy="10444446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@1.6 GHz"/>
          <p:cNvSpPr txBox="1"/>
          <p:nvPr/>
        </p:nvSpPr>
        <p:spPr>
          <a:xfrm>
            <a:off x="22637467" y="2321341"/>
            <a:ext cx="1303810" cy="385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@1.6 GHz</a:t>
            </a:r>
          </a:p>
        </p:txBody>
      </p:sp>
      <p:sp>
        <p:nvSpPr>
          <p:cNvPr id="206" name="Lara+04"/>
          <p:cNvSpPr txBox="1"/>
          <p:nvPr/>
        </p:nvSpPr>
        <p:spPr>
          <a:xfrm>
            <a:off x="22700161" y="6592699"/>
            <a:ext cx="1178422" cy="422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2200"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Lara+04</a:t>
            </a:r>
          </a:p>
        </p:txBody>
      </p:sp>
      <p:sp>
        <p:nvSpPr>
          <p:cNvPr id="207" name="@1.6 GHz"/>
          <p:cNvSpPr txBox="1"/>
          <p:nvPr/>
        </p:nvSpPr>
        <p:spPr>
          <a:xfrm>
            <a:off x="19021566" y="8071927"/>
            <a:ext cx="1303809" cy="385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@1.6 GHz</a:t>
            </a:r>
          </a:p>
        </p:txBody>
      </p:sp>
      <p:sp>
        <p:nvSpPr>
          <p:cNvPr id="208" name="@1.6 GHz"/>
          <p:cNvSpPr txBox="1"/>
          <p:nvPr/>
        </p:nvSpPr>
        <p:spPr>
          <a:xfrm>
            <a:off x="22925687" y="8071927"/>
            <a:ext cx="1303810" cy="385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@1.6 GHz</a:t>
            </a:r>
          </a:p>
        </p:txBody>
      </p:sp>
      <p:pic>
        <p:nvPicPr>
          <p:cNvPr id="209" name="3c264_hst+chandra.jpg" descr="3c264_hst+chandr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68901" y="2003128"/>
            <a:ext cx="4238214" cy="49766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3c264_hst.jpg" descr="3c264_hs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59288" y="7496250"/>
            <a:ext cx="4038439" cy="4691659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Perlman+10"/>
          <p:cNvSpPr txBox="1"/>
          <p:nvPr/>
        </p:nvSpPr>
        <p:spPr>
          <a:xfrm>
            <a:off x="15191407" y="1643505"/>
            <a:ext cx="1690837" cy="422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2200"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Perlman+10</a:t>
            </a:r>
          </a:p>
        </p:txBody>
      </p:sp>
      <p:sp>
        <p:nvSpPr>
          <p:cNvPr id="212" name="HST+Chandra"/>
          <p:cNvSpPr txBox="1"/>
          <p:nvPr/>
        </p:nvSpPr>
        <p:spPr>
          <a:xfrm>
            <a:off x="12960568" y="2041442"/>
            <a:ext cx="1744961" cy="385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HST+Chandra</a:t>
            </a:r>
          </a:p>
        </p:txBody>
      </p:sp>
      <p:sp>
        <p:nvSpPr>
          <p:cNvPr id="213" name="HST"/>
          <p:cNvSpPr txBox="1"/>
          <p:nvPr/>
        </p:nvSpPr>
        <p:spPr>
          <a:xfrm>
            <a:off x="12895588" y="7518331"/>
            <a:ext cx="622301" cy="385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HST</a:t>
            </a:r>
          </a:p>
        </p:txBody>
      </p:sp>
      <p:sp>
        <p:nvSpPr>
          <p:cNvPr id="214" name="Meyer+15"/>
          <p:cNvSpPr txBox="1"/>
          <p:nvPr/>
        </p:nvSpPr>
        <p:spPr>
          <a:xfrm>
            <a:off x="15488973" y="7091170"/>
            <a:ext cx="1395885" cy="422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2200"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Meyer+15</a:t>
            </a:r>
          </a:p>
        </p:txBody>
      </p:sp>
      <p:grpSp>
        <p:nvGrpSpPr>
          <p:cNvPr id="220" name="Group"/>
          <p:cNvGrpSpPr/>
          <p:nvPr/>
        </p:nvGrpSpPr>
        <p:grpSpPr>
          <a:xfrm>
            <a:off x="105184" y="12778892"/>
            <a:ext cx="6597641" cy="889001"/>
            <a:chOff x="0" y="0"/>
            <a:chExt cx="6597640" cy="889000"/>
          </a:xfrm>
        </p:grpSpPr>
        <p:pic>
          <p:nvPicPr>
            <p:cNvPr id="215" name="logo_magic.jpg" descr="logo_magic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92612" y="19817"/>
              <a:ext cx="668876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6" name="logo_unibo.pdf" descr="logo_unibo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889001" cy="889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7" name="logo INAF-OAS.pdf" descr="logo INAF-OAS.pdf"/>
            <p:cNvPicPr>
              <a:picLocks noChangeAspect="1"/>
            </p:cNvPicPr>
            <p:nvPr/>
          </p:nvPicPr>
          <p:blipFill>
            <a:blip r:embed="rId8"/>
            <a:srcRect l="891" t="891" r="891" b="891"/>
            <a:stretch>
              <a:fillRect/>
            </a:stretch>
          </p:blipFill>
          <p:spPr>
            <a:xfrm>
              <a:off x="941162" y="19817"/>
              <a:ext cx="1699286" cy="8494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8" name="logo.png" descr="logo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13650" y="19817"/>
              <a:ext cx="2165883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9" name="fermi_logo.jpg" descr="fermi_logo.jp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631695" y="19817"/>
              <a:ext cx="965946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blazar.jpg" descr="blazar.jpg"/>
          <p:cNvPicPr>
            <a:picLocks noChangeAspect="1"/>
          </p:cNvPicPr>
          <p:nvPr/>
        </p:nvPicPr>
        <p:blipFill>
          <a:blip r:embed="rId2">
            <a:alphaModFix amt="20000"/>
          </a:blip>
          <a:srcRect l="277" r="260"/>
          <a:stretch>
            <a:fillRect/>
          </a:stretch>
        </p:blipFill>
        <p:spPr>
          <a:xfrm>
            <a:off x="-21233" y="-199232"/>
            <a:ext cx="24934620" cy="14114642"/>
          </a:xfrm>
          <a:prstGeom prst="rect">
            <a:avLst/>
          </a:prstGeom>
          <a:ln w="12700">
            <a:miter lim="400000"/>
          </a:ln>
        </p:spPr>
      </p:pic>
      <p:sp>
        <p:nvSpPr>
          <p:cNvPr id="561" name="Rectangle"/>
          <p:cNvSpPr/>
          <p:nvPr/>
        </p:nvSpPr>
        <p:spPr>
          <a:xfrm>
            <a:off x="-70945" y="12731873"/>
            <a:ext cx="24525890" cy="1133601"/>
          </a:xfrm>
          <a:prstGeom prst="rect">
            <a:avLst/>
          </a:prstGeom>
          <a:solidFill>
            <a:srgbClr val="FFFFFF"/>
          </a:solidFill>
          <a:ln w="76200" cap="rnd">
            <a:solidFill>
              <a:srgbClr val="5E5E5E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67" name="Rectangle"/>
          <p:cNvSpPr/>
          <p:nvPr/>
        </p:nvSpPr>
        <p:spPr>
          <a:xfrm>
            <a:off x="-69850" y="-165100"/>
            <a:ext cx="24523700" cy="1624264"/>
          </a:xfrm>
          <a:prstGeom prst="rect">
            <a:avLst/>
          </a:prstGeom>
          <a:solidFill>
            <a:srgbClr val="FFFFFF"/>
          </a:solidFill>
          <a:ln w="76200" cap="rnd">
            <a:solidFill>
              <a:srgbClr val="5E5E5E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68" name="Radio Galaxies (I): a general overview"/>
          <p:cNvSpPr txBox="1"/>
          <p:nvPr/>
        </p:nvSpPr>
        <p:spPr>
          <a:xfrm>
            <a:off x="176485" y="166273"/>
            <a:ext cx="16073327" cy="1088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000" b="1">
                <a:solidFill>
                  <a:srgbClr val="499DD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Radio Galaxies (I): a general overview</a:t>
            </a:r>
          </a:p>
        </p:txBody>
      </p:sp>
      <p:pic>
        <p:nvPicPr>
          <p:cNvPr id="569" name="figure2.jpg" descr="figure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37443" y="6680502"/>
            <a:ext cx="5473701" cy="5473701"/>
          </a:xfrm>
          <a:prstGeom prst="rect">
            <a:avLst/>
          </a:prstGeom>
          <a:ln w="12700">
            <a:solidFill>
              <a:srgbClr val="5E5E5E"/>
            </a:solidFill>
            <a:miter lim="400000"/>
          </a:ln>
        </p:spPr>
      </p:pic>
      <p:sp>
        <p:nvSpPr>
          <p:cNvPr id="570" name="According to Unification Models (Antonucci93, Urry&amp;Padovani+95), jetted AGN are split into two main classes on the base of the jet angle:…"/>
          <p:cNvSpPr txBox="1"/>
          <p:nvPr/>
        </p:nvSpPr>
        <p:spPr>
          <a:xfrm>
            <a:off x="635000" y="2400299"/>
            <a:ext cx="10973560" cy="3086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just" defTabSz="825500">
              <a:lnSpc>
                <a:spcPct val="150000"/>
              </a:lnSpc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According to Unification Models </a:t>
            </a:r>
            <a:r>
              <a:rPr sz="2200"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(Antonucci93, Urry&amp;Padovani+95)</a:t>
            </a:r>
            <a:r>
              <a:t>,</a:t>
            </a:r>
            <a:r>
              <a:rPr sz="2000"/>
              <a:t> </a:t>
            </a:r>
            <a:r>
              <a:t>jetted AGN are split into two main classes </a:t>
            </a:r>
            <a:r>
              <a:rPr b="1"/>
              <a:t>on the base of the jet angle</a:t>
            </a:r>
            <a:r>
              <a:t>:</a:t>
            </a:r>
          </a:p>
          <a:p>
            <a:pPr marL="1031875" lvl="1" indent="-396875" algn="l" defTabSz="825500">
              <a:lnSpc>
                <a:spcPct val="150000"/>
              </a:lnSpc>
              <a:buSzPct val="125000"/>
              <a:buChar char="•"/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blazars</a:t>
            </a:r>
          </a:p>
          <a:p>
            <a:pPr marL="1031875" lvl="1" indent="-396875" algn="l" defTabSz="825500">
              <a:lnSpc>
                <a:spcPct val="150000"/>
              </a:lnSpc>
              <a:buSzPct val="125000"/>
              <a:buChar char="•"/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radio galaxies</a:t>
            </a:r>
          </a:p>
        </p:txBody>
      </p:sp>
      <p:sp>
        <p:nvSpPr>
          <p:cNvPr id="578" name="Abdo+10"/>
          <p:cNvSpPr txBox="1"/>
          <p:nvPr/>
        </p:nvSpPr>
        <p:spPr>
          <a:xfrm>
            <a:off x="19167076" y="6912857"/>
            <a:ext cx="1194049" cy="385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Abdo+10</a:t>
            </a:r>
          </a:p>
        </p:txBody>
      </p:sp>
      <p:sp>
        <p:nvSpPr>
          <p:cNvPr id="579" name="Fermi-LAT 𝛾-ray (&gt;200 MeV)"/>
          <p:cNvSpPr txBox="1"/>
          <p:nvPr/>
        </p:nvSpPr>
        <p:spPr>
          <a:xfrm>
            <a:off x="16356544" y="10657841"/>
            <a:ext cx="3329980" cy="392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825500"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i="1"/>
              <a:t>Fermi</a:t>
            </a:r>
            <a:r>
              <a:t>-LAT 𝛾-ray (&gt;200 MeV)</a:t>
            </a:r>
          </a:p>
        </p:txBody>
      </p:sp>
      <p:sp>
        <p:nvSpPr>
          <p:cNvPr id="580" name="Cen A"/>
          <p:cNvSpPr txBox="1"/>
          <p:nvPr/>
        </p:nvSpPr>
        <p:spPr>
          <a:xfrm>
            <a:off x="16362035" y="6912857"/>
            <a:ext cx="838722" cy="385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Cen A</a:t>
            </a:r>
          </a:p>
        </p:txBody>
      </p:sp>
      <p:sp>
        <p:nvSpPr>
          <p:cNvPr id="582" name="Why radio galaxies?…"/>
          <p:cNvSpPr txBox="1"/>
          <p:nvPr/>
        </p:nvSpPr>
        <p:spPr>
          <a:xfrm>
            <a:off x="12775441" y="1684472"/>
            <a:ext cx="11432125" cy="3915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825500">
              <a:defRPr sz="4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Why radio galaxies?</a:t>
            </a:r>
          </a:p>
          <a:p>
            <a:pPr defTabSz="825500">
              <a:defRPr sz="4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396874" indent="-396874" algn="just" defTabSz="825500">
              <a:buSzPct val="125000"/>
              <a:buChar char="•"/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accretion and ejection processes</a:t>
            </a:r>
            <a:r>
              <a:t>: less jet-dominated SED in radio galaxies wrt blazars</a:t>
            </a:r>
          </a:p>
          <a:p>
            <a:pPr marL="396874" indent="-396874" algn="just" defTabSz="825500">
              <a:buSzPct val="125000"/>
              <a:buChar char="•"/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radio galaxies complementary to blazars =&gt; </a:t>
            </a:r>
            <a:r>
              <a:rPr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unique opportunity to study 𝛾-ray emission processes at different sites from sub-pc up to kpc scales </a:t>
            </a:r>
            <a:r>
              <a:t>(e.g., from the radio lobes in Cen A </a:t>
            </a:r>
            <a:r>
              <a:rPr sz="2200"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(Abdo+10)</a:t>
            </a:r>
            <a:r>
              <a:t>, Fornax A </a:t>
            </a:r>
            <a:r>
              <a:rPr sz="2200"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(Ackermann+16)</a:t>
            </a:r>
            <a:r>
              <a:rPr sz="2000"/>
              <a:t> </a:t>
            </a:r>
            <a:r>
              <a:t>)</a:t>
            </a:r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022225F2-FE35-626B-2587-63D4D0111B15}"/>
              </a:ext>
            </a:extLst>
          </p:cNvPr>
          <p:cNvGrpSpPr/>
          <p:nvPr/>
        </p:nvGrpSpPr>
        <p:grpSpPr>
          <a:xfrm>
            <a:off x="105184" y="12778892"/>
            <a:ext cx="6597641" cy="889001"/>
            <a:chOff x="0" y="0"/>
            <a:chExt cx="6597640" cy="889000"/>
          </a:xfrm>
        </p:grpSpPr>
        <p:pic>
          <p:nvPicPr>
            <p:cNvPr id="3" name="logo_magic.jpg" descr="logo_magic.jpg">
              <a:extLst>
                <a:ext uri="{FF2B5EF4-FFF2-40B4-BE49-F238E27FC236}">
                  <a16:creationId xmlns:a16="http://schemas.microsoft.com/office/drawing/2014/main" id="{9A9F002D-829B-7485-629B-A29D259E8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92612" y="19817"/>
              <a:ext cx="668876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logo_unibo.pdf" descr="logo_unibo.pdf">
              <a:extLst>
                <a:ext uri="{FF2B5EF4-FFF2-40B4-BE49-F238E27FC236}">
                  <a16:creationId xmlns:a16="http://schemas.microsoft.com/office/drawing/2014/main" id="{EF01ACA2-6000-4415-66F9-9159483D9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889001" cy="889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" name="logo INAF-OAS.pdf" descr="logo INAF-OAS.pdf">
              <a:extLst>
                <a:ext uri="{FF2B5EF4-FFF2-40B4-BE49-F238E27FC236}">
                  <a16:creationId xmlns:a16="http://schemas.microsoft.com/office/drawing/2014/main" id="{6AB9BD21-38CB-C38C-7616-38C93C341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891" t="891" r="891" b="891"/>
            <a:stretch>
              <a:fillRect/>
            </a:stretch>
          </p:blipFill>
          <p:spPr>
            <a:xfrm>
              <a:off x="941162" y="19817"/>
              <a:ext cx="1699286" cy="8494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logo.png" descr="logo.png">
              <a:extLst>
                <a:ext uri="{FF2B5EF4-FFF2-40B4-BE49-F238E27FC236}">
                  <a16:creationId xmlns:a16="http://schemas.microsoft.com/office/drawing/2014/main" id="{6BFFF433-C8C0-0CAF-76B4-ED5FD740C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13650" y="19817"/>
              <a:ext cx="2165883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fermi_logo.jpg" descr="fermi_logo.jpg">
              <a:extLst>
                <a:ext uri="{FF2B5EF4-FFF2-40B4-BE49-F238E27FC236}">
                  <a16:creationId xmlns:a16="http://schemas.microsoft.com/office/drawing/2014/main" id="{85D43896-F8BA-4C33-7A03-88956A06F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31695" y="19817"/>
              <a:ext cx="965946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" name="Picture 7" descr="A diagram of a galaxy&#10;&#10;Description automatically generated with medium confidence">
            <a:extLst>
              <a:ext uri="{FF2B5EF4-FFF2-40B4-BE49-F238E27FC236}">
                <a16:creationId xmlns:a16="http://schemas.microsoft.com/office/drawing/2014/main" id="{0300EDB3-6497-9CD9-645F-D4A74161F1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96" y="6331038"/>
            <a:ext cx="10973561" cy="61726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F398E9-52AA-D2BD-3DEB-D5537AEE2A2F}"/>
              </a:ext>
            </a:extLst>
          </p:cNvPr>
          <p:cNvSpPr txBox="1"/>
          <p:nvPr/>
        </p:nvSpPr>
        <p:spPr>
          <a:xfrm>
            <a:off x="8846558" y="6399166"/>
            <a:ext cx="3752236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T" sz="1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Image credits: E. Bronzini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lazar.jpg" descr="blazar.jpg">
            <a:extLst>
              <a:ext uri="{FF2B5EF4-FFF2-40B4-BE49-F238E27FC236}">
                <a16:creationId xmlns:a16="http://schemas.microsoft.com/office/drawing/2014/main" id="{E20B9693-0CE0-929A-BCCA-9B834745DD5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 l="277" r="260"/>
          <a:stretch>
            <a:fillRect/>
          </a:stretch>
        </p:blipFill>
        <p:spPr>
          <a:xfrm>
            <a:off x="-21233" y="-199232"/>
            <a:ext cx="24934620" cy="14114642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Rectangle">
            <a:extLst>
              <a:ext uri="{FF2B5EF4-FFF2-40B4-BE49-F238E27FC236}">
                <a16:creationId xmlns:a16="http://schemas.microsoft.com/office/drawing/2014/main" id="{D9D584C8-60F0-CC7A-8F71-4780114E2B3C}"/>
              </a:ext>
            </a:extLst>
          </p:cNvPr>
          <p:cNvSpPr/>
          <p:nvPr/>
        </p:nvSpPr>
        <p:spPr>
          <a:xfrm>
            <a:off x="-70945" y="12731873"/>
            <a:ext cx="24525890" cy="1133601"/>
          </a:xfrm>
          <a:prstGeom prst="rect">
            <a:avLst/>
          </a:prstGeom>
          <a:solidFill>
            <a:srgbClr val="FFFFFF"/>
          </a:solidFill>
          <a:ln w="76200" cap="rnd">
            <a:solidFill>
              <a:srgbClr val="5E5E5E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3" name="Rectangle">
            <a:extLst>
              <a:ext uri="{FF2B5EF4-FFF2-40B4-BE49-F238E27FC236}">
                <a16:creationId xmlns:a16="http://schemas.microsoft.com/office/drawing/2014/main" id="{D1117236-3075-3B45-DAFE-BABBA6A1A88F}"/>
              </a:ext>
            </a:extLst>
          </p:cNvPr>
          <p:cNvSpPr/>
          <p:nvPr/>
        </p:nvSpPr>
        <p:spPr>
          <a:xfrm>
            <a:off x="-69850" y="-165100"/>
            <a:ext cx="24523700" cy="1624264"/>
          </a:xfrm>
          <a:prstGeom prst="rect">
            <a:avLst/>
          </a:prstGeom>
          <a:solidFill>
            <a:srgbClr val="FFFFFF"/>
          </a:solidFill>
          <a:ln w="76200" cap="rnd">
            <a:solidFill>
              <a:srgbClr val="5E5E5E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4" name="Radio Galaxies (I): a general overview">
            <a:extLst>
              <a:ext uri="{FF2B5EF4-FFF2-40B4-BE49-F238E27FC236}">
                <a16:creationId xmlns:a16="http://schemas.microsoft.com/office/drawing/2014/main" id="{B9FA019E-5E07-A5F1-11C0-D16D1B56149D}"/>
              </a:ext>
            </a:extLst>
          </p:cNvPr>
          <p:cNvSpPr txBox="1"/>
          <p:nvPr/>
        </p:nvSpPr>
        <p:spPr>
          <a:xfrm>
            <a:off x="176485" y="166273"/>
            <a:ext cx="16073327" cy="1088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000" b="1">
                <a:solidFill>
                  <a:srgbClr val="499DD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Radio Galaxies (I): a general overview</a:t>
            </a:r>
          </a:p>
        </p:txBody>
      </p:sp>
      <p:grpSp>
        <p:nvGrpSpPr>
          <p:cNvPr id="37" name="Group">
            <a:extLst>
              <a:ext uri="{FF2B5EF4-FFF2-40B4-BE49-F238E27FC236}">
                <a16:creationId xmlns:a16="http://schemas.microsoft.com/office/drawing/2014/main" id="{BD4D7A38-CBE6-1EA9-B50A-CD5C2A42E018}"/>
              </a:ext>
            </a:extLst>
          </p:cNvPr>
          <p:cNvGrpSpPr/>
          <p:nvPr/>
        </p:nvGrpSpPr>
        <p:grpSpPr>
          <a:xfrm>
            <a:off x="105184" y="12778892"/>
            <a:ext cx="6597641" cy="889001"/>
            <a:chOff x="0" y="0"/>
            <a:chExt cx="6597640" cy="889000"/>
          </a:xfrm>
        </p:grpSpPr>
        <p:pic>
          <p:nvPicPr>
            <p:cNvPr id="38" name="logo_magic.jpg" descr="logo_magic.jpg">
              <a:extLst>
                <a:ext uri="{FF2B5EF4-FFF2-40B4-BE49-F238E27FC236}">
                  <a16:creationId xmlns:a16="http://schemas.microsoft.com/office/drawing/2014/main" id="{E8788801-7000-F189-8943-A3FDB4840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92612" y="19817"/>
              <a:ext cx="668876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" name="logo_unibo.pdf" descr="logo_unibo.pdf">
              <a:extLst>
                <a:ext uri="{FF2B5EF4-FFF2-40B4-BE49-F238E27FC236}">
                  <a16:creationId xmlns:a16="http://schemas.microsoft.com/office/drawing/2014/main" id="{0640E02F-E68A-6B2B-24F6-A57BF3634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889001" cy="889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" name="logo INAF-OAS.pdf" descr="logo INAF-OAS.pdf">
              <a:extLst>
                <a:ext uri="{FF2B5EF4-FFF2-40B4-BE49-F238E27FC236}">
                  <a16:creationId xmlns:a16="http://schemas.microsoft.com/office/drawing/2014/main" id="{856FDA75-7D14-DAEF-65EF-3A546CCCE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891" t="891" r="891" b="891"/>
            <a:stretch>
              <a:fillRect/>
            </a:stretch>
          </p:blipFill>
          <p:spPr>
            <a:xfrm>
              <a:off x="941162" y="19817"/>
              <a:ext cx="1699286" cy="8494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" name="logo.png" descr="logo.png">
              <a:extLst>
                <a:ext uri="{FF2B5EF4-FFF2-40B4-BE49-F238E27FC236}">
                  <a16:creationId xmlns:a16="http://schemas.microsoft.com/office/drawing/2014/main" id="{792285A8-B202-7F26-59B9-D14E1BA2D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3650" y="19817"/>
              <a:ext cx="2165883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" name="fermi_logo.jpg" descr="fermi_logo.jpg">
              <a:extLst>
                <a:ext uri="{FF2B5EF4-FFF2-40B4-BE49-F238E27FC236}">
                  <a16:creationId xmlns:a16="http://schemas.microsoft.com/office/drawing/2014/main" id="{77313779-0B6F-7BC6-12D2-9CF60F518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31695" y="19817"/>
              <a:ext cx="965946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817672207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blazar.jpg" descr="blazar.jpg"/>
          <p:cNvPicPr>
            <a:picLocks noChangeAspect="1"/>
          </p:cNvPicPr>
          <p:nvPr/>
        </p:nvPicPr>
        <p:blipFill>
          <a:blip r:embed="rId2">
            <a:alphaModFix amt="20000"/>
          </a:blip>
          <a:srcRect l="277" r="260"/>
          <a:stretch>
            <a:fillRect/>
          </a:stretch>
        </p:blipFill>
        <p:spPr>
          <a:xfrm>
            <a:off x="-21233" y="-199232"/>
            <a:ext cx="24934620" cy="14114642"/>
          </a:xfrm>
          <a:prstGeom prst="rect">
            <a:avLst/>
          </a:prstGeom>
          <a:ln w="12700">
            <a:miter lim="400000"/>
          </a:ln>
        </p:spPr>
      </p:pic>
      <p:sp>
        <p:nvSpPr>
          <p:cNvPr id="586" name="Rectangle"/>
          <p:cNvSpPr/>
          <p:nvPr/>
        </p:nvSpPr>
        <p:spPr>
          <a:xfrm>
            <a:off x="-70945" y="12731873"/>
            <a:ext cx="24525890" cy="1133601"/>
          </a:xfrm>
          <a:prstGeom prst="rect">
            <a:avLst/>
          </a:prstGeom>
          <a:solidFill>
            <a:srgbClr val="FFFFFF"/>
          </a:solidFill>
          <a:ln w="76200" cap="rnd">
            <a:solidFill>
              <a:srgbClr val="5E5E5E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92" name="Rectangle"/>
          <p:cNvSpPr/>
          <p:nvPr/>
        </p:nvSpPr>
        <p:spPr>
          <a:xfrm>
            <a:off x="-69850" y="-165100"/>
            <a:ext cx="24523700" cy="1624264"/>
          </a:xfrm>
          <a:prstGeom prst="rect">
            <a:avLst/>
          </a:prstGeom>
          <a:solidFill>
            <a:srgbClr val="FFFFFF"/>
          </a:solidFill>
          <a:ln w="76200" cap="rnd">
            <a:solidFill>
              <a:srgbClr val="5E5E5E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93" name="Radio Galaxies (I): a general overview"/>
          <p:cNvSpPr txBox="1"/>
          <p:nvPr/>
        </p:nvSpPr>
        <p:spPr>
          <a:xfrm>
            <a:off x="176485" y="166273"/>
            <a:ext cx="16073327" cy="1088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000" b="1">
                <a:solidFill>
                  <a:srgbClr val="499DD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Radio Galaxies (I): a general overview</a:t>
            </a:r>
          </a:p>
        </p:txBody>
      </p:sp>
      <p:pic>
        <p:nvPicPr>
          <p:cNvPr id="594" name="figure2.jpg" descr="figure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37443" y="6680502"/>
            <a:ext cx="5473701" cy="5473701"/>
          </a:xfrm>
          <a:prstGeom prst="rect">
            <a:avLst/>
          </a:prstGeom>
          <a:ln w="12700">
            <a:solidFill>
              <a:srgbClr val="5E5E5E"/>
            </a:solidFill>
            <a:miter lim="400000"/>
          </a:ln>
        </p:spPr>
      </p:pic>
      <p:sp>
        <p:nvSpPr>
          <p:cNvPr id="597" name="Why radio galaxies?…"/>
          <p:cNvSpPr txBox="1"/>
          <p:nvPr/>
        </p:nvSpPr>
        <p:spPr>
          <a:xfrm>
            <a:off x="12775441" y="1684472"/>
            <a:ext cx="11432125" cy="3915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825500">
              <a:defRPr sz="4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Why radio galaxies?</a:t>
            </a:r>
          </a:p>
          <a:p>
            <a:pPr defTabSz="825500">
              <a:defRPr sz="4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396874" indent="-396874" algn="just" defTabSz="825500">
              <a:buSzPct val="125000"/>
              <a:buChar char="•"/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accretion and ejection processes</a:t>
            </a:r>
            <a:r>
              <a:t>: less jet-dominated SED in radio galaxies wrt blazars</a:t>
            </a:r>
          </a:p>
          <a:p>
            <a:pPr marL="396874" indent="-396874" algn="just" defTabSz="825500">
              <a:buSzPct val="125000"/>
              <a:buChar char="•"/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radio galaxies complementary to blazars =&gt; </a:t>
            </a:r>
            <a:r>
              <a:rPr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unique opportunity to study 𝛾-ray emission processes at different sites from sub-pc up to kpc scales </a:t>
            </a:r>
            <a:r>
              <a:t>(e.g., from the radio lobes in Cen A </a:t>
            </a:r>
            <a:r>
              <a:rPr sz="2200"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(Abdo+10)</a:t>
            </a:r>
            <a:r>
              <a:t>, Fornax A </a:t>
            </a:r>
            <a:r>
              <a:rPr sz="2200"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(Ackermann+16)</a:t>
            </a:r>
            <a:r>
              <a:rPr sz="2000"/>
              <a:t> </a:t>
            </a:r>
            <a:r>
              <a:t>)</a:t>
            </a:r>
          </a:p>
        </p:txBody>
      </p:sp>
      <p:sp>
        <p:nvSpPr>
          <p:cNvPr id="598" name="Abdo+10"/>
          <p:cNvSpPr txBox="1"/>
          <p:nvPr/>
        </p:nvSpPr>
        <p:spPr>
          <a:xfrm>
            <a:off x="19167076" y="6912857"/>
            <a:ext cx="1194049" cy="385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Abdo+10</a:t>
            </a:r>
          </a:p>
        </p:txBody>
      </p:sp>
      <p:sp>
        <p:nvSpPr>
          <p:cNvPr id="599" name="Fermi-LAT 𝛾-ray (&gt;200 MeV)"/>
          <p:cNvSpPr txBox="1"/>
          <p:nvPr/>
        </p:nvSpPr>
        <p:spPr>
          <a:xfrm>
            <a:off x="16356544" y="10657841"/>
            <a:ext cx="3329980" cy="392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825500"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i="1"/>
              <a:t>Fermi</a:t>
            </a:r>
            <a:r>
              <a:t>-LAT 𝛾-ray (&gt;200 MeV)</a:t>
            </a:r>
          </a:p>
        </p:txBody>
      </p:sp>
      <p:sp>
        <p:nvSpPr>
          <p:cNvPr id="600" name="Cen A"/>
          <p:cNvSpPr txBox="1"/>
          <p:nvPr/>
        </p:nvSpPr>
        <p:spPr>
          <a:xfrm>
            <a:off x="16362035" y="6912857"/>
            <a:ext cx="838722" cy="385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Cen A</a:t>
            </a:r>
          </a:p>
        </p:txBody>
      </p:sp>
      <p:pic>
        <p:nvPicPr>
          <p:cNvPr id="602" name="Screenshot 2023-09-11 at 17.05.32.png" descr="Screenshot 2023-09-11 at 17.05.3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067" y="5835544"/>
            <a:ext cx="10343426" cy="6812437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603" name="Heckman&amp;Best14"/>
          <p:cNvSpPr txBox="1"/>
          <p:nvPr/>
        </p:nvSpPr>
        <p:spPr>
          <a:xfrm>
            <a:off x="5176062" y="5808470"/>
            <a:ext cx="2474876" cy="422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150000"/>
              </a:lnSpc>
              <a:defRPr sz="2200"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3200"/>
            </a:pPr>
            <a:r>
              <a:rPr sz="2200"/>
              <a:t>Heckman&amp;Best14</a:t>
            </a:r>
          </a:p>
        </p:txBody>
      </p:sp>
      <p:sp>
        <p:nvSpPr>
          <p:cNvPr id="604" name="but.. what about accretion?"/>
          <p:cNvSpPr txBox="1"/>
          <p:nvPr/>
        </p:nvSpPr>
        <p:spPr>
          <a:xfrm>
            <a:off x="5944759" y="4955569"/>
            <a:ext cx="4536778" cy="508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but.. what about accretion?</a:t>
            </a:r>
          </a:p>
        </p:txBody>
      </p:sp>
      <p:sp>
        <p:nvSpPr>
          <p:cNvPr id="605" name="HERG"/>
          <p:cNvSpPr txBox="1"/>
          <p:nvPr/>
        </p:nvSpPr>
        <p:spPr>
          <a:xfrm>
            <a:off x="1010291" y="6249736"/>
            <a:ext cx="1484618" cy="632328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7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HERG</a:t>
            </a:r>
          </a:p>
        </p:txBody>
      </p:sp>
      <p:sp>
        <p:nvSpPr>
          <p:cNvPr id="606" name="LERG"/>
          <p:cNvSpPr txBox="1"/>
          <p:nvPr/>
        </p:nvSpPr>
        <p:spPr>
          <a:xfrm>
            <a:off x="6522091" y="6249736"/>
            <a:ext cx="1432305" cy="632328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7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LERG</a:t>
            </a:r>
          </a:p>
        </p:txBody>
      </p:sp>
      <p:sp>
        <p:nvSpPr>
          <p:cNvPr id="2" name="According to Unification Models (Antonucci93, Urry&amp;Padovani+95), jetted AGN are split into two main classes on the base of the jet angle:…">
            <a:extLst>
              <a:ext uri="{FF2B5EF4-FFF2-40B4-BE49-F238E27FC236}">
                <a16:creationId xmlns:a16="http://schemas.microsoft.com/office/drawing/2014/main" id="{88FFD475-8415-CE87-AF74-1B54F6166EEE}"/>
              </a:ext>
            </a:extLst>
          </p:cNvPr>
          <p:cNvSpPr txBox="1"/>
          <p:nvPr/>
        </p:nvSpPr>
        <p:spPr>
          <a:xfrm>
            <a:off x="635000" y="2400299"/>
            <a:ext cx="10973560" cy="3086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just" defTabSz="825500">
              <a:lnSpc>
                <a:spcPct val="150000"/>
              </a:lnSpc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According to Unification Models </a:t>
            </a:r>
            <a:r>
              <a:rPr sz="2200" b="1" dirty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(Antonucci93, Urry&amp;Padovani+95)</a:t>
            </a:r>
            <a:r>
              <a:rPr dirty="0"/>
              <a:t>,</a:t>
            </a:r>
            <a:r>
              <a:rPr sz="2000" dirty="0"/>
              <a:t> </a:t>
            </a:r>
            <a:r>
              <a:rPr dirty="0"/>
              <a:t>jetted AGN are split into two main classes </a:t>
            </a:r>
            <a:r>
              <a:rPr b="1" dirty="0"/>
              <a:t>on the base of the jet angle</a:t>
            </a:r>
            <a:r>
              <a:rPr dirty="0"/>
              <a:t>:</a:t>
            </a:r>
          </a:p>
          <a:p>
            <a:pPr marL="1031875" lvl="1" indent="-396875" algn="l" defTabSz="825500">
              <a:lnSpc>
                <a:spcPct val="150000"/>
              </a:lnSpc>
              <a:buSzPct val="125000"/>
              <a:buChar char="•"/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blazars</a:t>
            </a:r>
          </a:p>
          <a:p>
            <a:pPr marL="1031875" lvl="1" indent="-396875" algn="l" defTabSz="825500">
              <a:lnSpc>
                <a:spcPct val="150000"/>
              </a:lnSpc>
              <a:buSzPct val="125000"/>
              <a:buChar char="•"/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radio galaxies</a:t>
            </a:r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485412EC-9796-D1AF-D25E-C90EA5B9DCDC}"/>
              </a:ext>
            </a:extLst>
          </p:cNvPr>
          <p:cNvGrpSpPr/>
          <p:nvPr/>
        </p:nvGrpSpPr>
        <p:grpSpPr>
          <a:xfrm>
            <a:off x="105184" y="12778892"/>
            <a:ext cx="6597641" cy="889001"/>
            <a:chOff x="0" y="0"/>
            <a:chExt cx="6597640" cy="889000"/>
          </a:xfrm>
        </p:grpSpPr>
        <p:pic>
          <p:nvPicPr>
            <p:cNvPr id="4" name="logo_magic.jpg" descr="logo_magic.jpg">
              <a:extLst>
                <a:ext uri="{FF2B5EF4-FFF2-40B4-BE49-F238E27FC236}">
                  <a16:creationId xmlns:a16="http://schemas.microsoft.com/office/drawing/2014/main" id="{4E74FDF8-AD48-4332-844F-40D0FBFB6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92612" y="19817"/>
              <a:ext cx="668876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" name="logo_unibo.pdf" descr="logo_unibo.pdf">
              <a:extLst>
                <a:ext uri="{FF2B5EF4-FFF2-40B4-BE49-F238E27FC236}">
                  <a16:creationId xmlns:a16="http://schemas.microsoft.com/office/drawing/2014/main" id="{7D108D81-192C-E938-BA58-99E5DCD318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889001" cy="889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logo INAF-OAS.pdf" descr="logo INAF-OAS.pdf">
              <a:extLst>
                <a:ext uri="{FF2B5EF4-FFF2-40B4-BE49-F238E27FC236}">
                  <a16:creationId xmlns:a16="http://schemas.microsoft.com/office/drawing/2014/main" id="{1F80F1A6-841A-50C8-BD4F-F9B2C9C29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891" t="891" r="891" b="891"/>
            <a:stretch>
              <a:fillRect/>
            </a:stretch>
          </p:blipFill>
          <p:spPr>
            <a:xfrm>
              <a:off x="941162" y="19817"/>
              <a:ext cx="1699286" cy="8494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logo.png" descr="logo.png">
              <a:extLst>
                <a:ext uri="{FF2B5EF4-FFF2-40B4-BE49-F238E27FC236}">
                  <a16:creationId xmlns:a16="http://schemas.microsoft.com/office/drawing/2014/main" id="{743C1D24-126D-1C9B-CD20-897BCFA91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13650" y="19817"/>
              <a:ext cx="2165883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fermi_logo.jpg" descr="fermi_logo.jpg">
              <a:extLst>
                <a:ext uri="{FF2B5EF4-FFF2-40B4-BE49-F238E27FC236}">
                  <a16:creationId xmlns:a16="http://schemas.microsoft.com/office/drawing/2014/main" id="{84A729CC-F95F-782D-6244-6890EB073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31695" y="19817"/>
              <a:ext cx="965946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blazar.jpg" descr="blazar.jpg"/>
          <p:cNvPicPr>
            <a:picLocks noChangeAspect="1"/>
          </p:cNvPicPr>
          <p:nvPr/>
        </p:nvPicPr>
        <p:blipFill>
          <a:blip r:embed="rId2">
            <a:alphaModFix amt="20000"/>
          </a:blip>
          <a:srcRect l="277" t="3123" r="2287"/>
          <a:stretch>
            <a:fillRect/>
          </a:stretch>
        </p:blipFill>
        <p:spPr>
          <a:xfrm>
            <a:off x="-21233" y="241576"/>
            <a:ext cx="24426467" cy="13673834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Rectangle"/>
          <p:cNvSpPr/>
          <p:nvPr/>
        </p:nvSpPr>
        <p:spPr>
          <a:xfrm>
            <a:off x="-70945" y="12731873"/>
            <a:ext cx="24525890" cy="1133601"/>
          </a:xfrm>
          <a:prstGeom prst="rect">
            <a:avLst/>
          </a:prstGeom>
          <a:solidFill>
            <a:srgbClr val="FFFFFF"/>
          </a:solidFill>
          <a:ln w="76200" cap="rnd">
            <a:solidFill>
              <a:srgbClr val="5E5E5E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71" name="Rectangle"/>
          <p:cNvSpPr/>
          <p:nvPr/>
        </p:nvSpPr>
        <p:spPr>
          <a:xfrm>
            <a:off x="-69850" y="-165100"/>
            <a:ext cx="24523700" cy="1624264"/>
          </a:xfrm>
          <a:prstGeom prst="rect">
            <a:avLst/>
          </a:prstGeom>
          <a:solidFill>
            <a:srgbClr val="FFFFFF"/>
          </a:solidFill>
          <a:ln w="76200" cap="rnd">
            <a:solidFill>
              <a:srgbClr val="5E5E5E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2" name="Radio Galaxies:  -ray view"/>
              <p:cNvSpPr txBox="1"/>
              <p:nvPr/>
            </p:nvSpPr>
            <p:spPr>
              <a:xfrm>
                <a:off x="176485" y="-11049"/>
                <a:ext cx="11278169" cy="131616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algn="l">
                  <a:defRPr sz="7000" b="1">
                    <a:solidFill>
                      <a:srgbClr val="1B32F5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Radio Galaxies: </a:t>
                </a:r>
                <a14:m>
                  <m:oMath xmlns:m="http://schemas.openxmlformats.org/officeDocument/2006/math">
                    <m:r>
                      <a:rPr sz="8450" i="1">
                        <a:solidFill>
                          <a:srgbClr val="1B31F5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t>-ray view</a:t>
                </a:r>
              </a:p>
            </p:txBody>
          </p:sp>
        </mc:Choice>
        <mc:Fallback xmlns="">
          <p:sp>
            <p:nvSpPr>
              <p:cNvPr id="172" name="Radio Galaxies:  -ray view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485" y="-11049"/>
                <a:ext cx="11278169" cy="1316162"/>
              </a:xfrm>
              <a:prstGeom prst="rect">
                <a:avLst/>
              </a:prstGeom>
              <a:blipFill>
                <a:blip r:embed="rId3"/>
                <a:stretch>
                  <a:fillRect l="-4274" t="-6731" r="-5512" b="-3557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3" name="Rectangle"/>
          <p:cNvSpPr/>
          <p:nvPr/>
        </p:nvSpPr>
        <p:spPr>
          <a:xfrm>
            <a:off x="1370931" y="4384966"/>
            <a:ext cx="8463504" cy="8279975"/>
          </a:xfrm>
          <a:prstGeom prst="rect">
            <a:avLst/>
          </a:prstGeom>
          <a:solidFill>
            <a:srgbClr val="FFFFFF"/>
          </a:solidFill>
          <a:ln w="12700">
            <a:solidFill>
              <a:srgbClr val="5E5E5E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74" name="Screenshot 2023-02-07 at 17.51.32.png" descr="Screenshot 2023-02-07 at 17.51.3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1910" y="4511002"/>
            <a:ext cx="8270746" cy="8104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Fermi_Gamma-ray_Space_Telescope_spacecraft_model.png" descr="Fermi_Gamma-ray_Space_Telescope_spacecraft_model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0109" y="3903929"/>
            <a:ext cx="3962521" cy="2271846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176" name="The extragalactic 𝛾-ray sky seen by Fermi-LAT is dominated by blazars and radio galaxies represent a small percentage (~2%) of the 4FGL-DR4 (Ballet+23) (see also Foschini+22)"/>
          <p:cNvSpPr txBox="1"/>
          <p:nvPr/>
        </p:nvSpPr>
        <p:spPr>
          <a:xfrm>
            <a:off x="238411" y="2435608"/>
            <a:ext cx="10728544" cy="14772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 defTabSz="457200">
              <a:lnSpc>
                <a:spcPts val="5100"/>
              </a:lnSpc>
              <a:spcBef>
                <a:spcPts val="1200"/>
              </a:spcBef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The extragalactic 𝛾-ray sky seen by </a:t>
            </a:r>
            <a:r>
              <a:rPr i="1"/>
              <a:t>Fermi</a:t>
            </a:r>
            <a:r>
              <a:t>-LAT is dominated by blazars and radio galaxies represent a small percentage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 (</a:t>
            </a:r>
            <a:r>
              <a:rPr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~2%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)</a:t>
            </a:r>
            <a:r>
              <a:t> of the 4FGL-DR4 </a:t>
            </a:r>
            <a:r>
              <a:rPr sz="2200"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(Ballet+23)</a:t>
            </a:r>
            <a:r>
              <a:t> (see also </a:t>
            </a:r>
            <a:r>
              <a:rPr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Foschini+22</a:t>
            </a:r>
            <a:r>
              <a:t>)</a:t>
            </a:r>
          </a:p>
        </p:txBody>
      </p:sp>
      <p:sp>
        <p:nvSpPr>
          <p:cNvPr id="177" name="Abdo+10"/>
          <p:cNvSpPr txBox="1"/>
          <p:nvPr/>
        </p:nvSpPr>
        <p:spPr>
          <a:xfrm>
            <a:off x="2459338" y="4650947"/>
            <a:ext cx="1194049" cy="385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2000"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Abdo+10</a:t>
            </a:r>
          </a:p>
        </p:txBody>
      </p:sp>
      <p:sp>
        <p:nvSpPr>
          <p:cNvPr id="178" name="first ~15 months"/>
          <p:cNvSpPr txBox="1"/>
          <p:nvPr/>
        </p:nvSpPr>
        <p:spPr>
          <a:xfrm>
            <a:off x="2495252" y="5043365"/>
            <a:ext cx="1928392" cy="385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first ~15 months</a:t>
            </a:r>
          </a:p>
        </p:txBody>
      </p:sp>
      <p:sp>
        <p:nvSpPr>
          <p:cNvPr id="179" name="GeV view"/>
          <p:cNvSpPr txBox="1"/>
          <p:nvPr/>
        </p:nvSpPr>
        <p:spPr>
          <a:xfrm>
            <a:off x="3851310" y="1547368"/>
            <a:ext cx="3502745" cy="952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GeV view</a:t>
            </a:r>
          </a:p>
        </p:txBody>
      </p:sp>
      <p:sp>
        <p:nvSpPr>
          <p:cNvPr id="180" name="Rectangle"/>
          <p:cNvSpPr/>
          <p:nvPr/>
        </p:nvSpPr>
        <p:spPr>
          <a:xfrm>
            <a:off x="14677694" y="4384966"/>
            <a:ext cx="8463505" cy="8279975"/>
          </a:xfrm>
          <a:prstGeom prst="rect">
            <a:avLst/>
          </a:prstGeom>
          <a:solidFill>
            <a:srgbClr val="FFFFFF"/>
          </a:solidFill>
          <a:ln w="12700">
            <a:solidFill>
              <a:srgbClr val="5E5E5E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81" name="Screenshot 2023-02-06 at 18.18.51.png" descr="Screenshot 2023-02-06 at 18.18.5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16811" y="4622938"/>
            <a:ext cx="8185269" cy="7880230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3C 264"/>
          <p:cNvSpPr txBox="1"/>
          <p:nvPr/>
        </p:nvSpPr>
        <p:spPr>
          <a:xfrm>
            <a:off x="15453802" y="10016178"/>
            <a:ext cx="1179067" cy="48449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2600"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3C 264</a:t>
            </a:r>
          </a:p>
        </p:txBody>
      </p:sp>
      <p:pic>
        <p:nvPicPr>
          <p:cNvPr id="183" name="Circle Circle" descr="Circle Circle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16613728" y="10219062"/>
            <a:ext cx="665524" cy="665524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184" name="CTA_Telescopes_in_Southern_Hemisphere.jpg" descr="CTA_Telescopes_in_Southern_Hemisphere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21186894" y="10461080"/>
            <a:ext cx="3095245" cy="2042088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185" name="50 hrs"/>
          <p:cNvSpPr txBox="1"/>
          <p:nvPr/>
        </p:nvSpPr>
        <p:spPr>
          <a:xfrm>
            <a:off x="16448126" y="5718847"/>
            <a:ext cx="996728" cy="459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2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50 hrs</a:t>
            </a:r>
          </a:p>
        </p:txBody>
      </p:sp>
      <p:sp>
        <p:nvSpPr>
          <p:cNvPr id="186" name="TeV view"/>
          <p:cNvSpPr txBox="1"/>
          <p:nvPr/>
        </p:nvSpPr>
        <p:spPr>
          <a:xfrm>
            <a:off x="17249974" y="1547368"/>
            <a:ext cx="3318943" cy="952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TeV view</a:t>
            </a:r>
          </a:p>
        </p:txBody>
      </p:sp>
      <p:sp>
        <p:nvSpPr>
          <p:cNvPr id="187" name="Only 6 RGs observed at TeV energies (TeVCat): Centaurus A, M 87, NGC 1275, IC 310, 3C 264, PKS 0625-35…"/>
          <p:cNvSpPr txBox="1"/>
          <p:nvPr/>
        </p:nvSpPr>
        <p:spPr>
          <a:xfrm>
            <a:off x="13031370" y="2300703"/>
            <a:ext cx="10731501" cy="185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96874" indent="-396874" algn="just" defTabSz="457200">
              <a:lnSpc>
                <a:spcPts val="3700"/>
              </a:lnSpc>
              <a:buSzPct val="125000"/>
              <a:buChar char="•"/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Only 6 RGs observed at TeV energies </a:t>
            </a:r>
            <a:r>
              <a:rPr sz="2200"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(TeVCat)</a:t>
            </a:r>
            <a:r>
              <a:t>: Centaurus A, M 87, NGC 1275, IC 310,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3C 264</a:t>
            </a:r>
            <a:r>
              <a:t>, PKS 0625-35</a:t>
            </a:r>
          </a:p>
          <a:p>
            <a:pPr marL="396874" indent="-396874" algn="just" defTabSz="457200">
              <a:lnSpc>
                <a:spcPts val="3700"/>
              </a:lnSpc>
              <a:buSzPct val="125000"/>
              <a:buChar char="•"/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All nearby FR I </a:t>
            </a:r>
            <a:r>
              <a:t>(</a:t>
            </a:r>
            <a:r>
              <a:rPr i="1"/>
              <a:t>z≲</a:t>
            </a:r>
            <a:r>
              <a:t>0.05)</a:t>
            </a:r>
            <a:endParaRPr sz="2000">
              <a:solidFill>
                <a:schemeClr val="accent5">
                  <a:hueOff val="-82419"/>
                  <a:satOff val="-9513"/>
                  <a:lumOff val="-16343"/>
                </a:schemeClr>
              </a:solidFill>
            </a:endParaRPr>
          </a:p>
          <a:p>
            <a:pPr marL="396874" indent="-396874" algn="just" defTabSz="457200">
              <a:lnSpc>
                <a:spcPts val="3700"/>
              </a:lnSpc>
              <a:buSzPct val="125000"/>
              <a:buChar char="•"/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3C 264: VHE-emitter candidate since 2017 </a:t>
            </a:r>
            <a:r>
              <a:rPr sz="2200"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(Angioni+17)</a:t>
            </a:r>
          </a:p>
        </p:txBody>
      </p:sp>
      <p:sp>
        <p:nvSpPr>
          <p:cNvPr id="188" name="Angioni+17"/>
          <p:cNvSpPr txBox="1"/>
          <p:nvPr/>
        </p:nvSpPr>
        <p:spPr>
          <a:xfrm>
            <a:off x="21488446" y="4386917"/>
            <a:ext cx="1490341" cy="385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457200">
              <a:lnSpc>
                <a:spcPts val="2500"/>
              </a:lnSpc>
              <a:defRPr sz="2000"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3000"/>
            </a:pPr>
            <a:r>
              <a:rPr sz="2000"/>
              <a:t>Angioni+17</a:t>
            </a:r>
          </a:p>
        </p:txBody>
      </p:sp>
      <p:sp>
        <p:nvSpPr>
          <p:cNvPr id="189" name="CTA prospects"/>
          <p:cNvSpPr txBox="1"/>
          <p:nvPr/>
        </p:nvSpPr>
        <p:spPr>
          <a:xfrm>
            <a:off x="19744748" y="4903953"/>
            <a:ext cx="3137322" cy="58277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CTA prospects</a:t>
            </a:r>
          </a:p>
        </p:txBody>
      </p:sp>
      <p:grpSp>
        <p:nvGrpSpPr>
          <p:cNvPr id="195" name="Group"/>
          <p:cNvGrpSpPr/>
          <p:nvPr/>
        </p:nvGrpSpPr>
        <p:grpSpPr>
          <a:xfrm>
            <a:off x="105184" y="12778892"/>
            <a:ext cx="6597641" cy="889001"/>
            <a:chOff x="0" y="0"/>
            <a:chExt cx="6597640" cy="889000"/>
          </a:xfrm>
        </p:grpSpPr>
        <p:pic>
          <p:nvPicPr>
            <p:cNvPr id="190" name="logo_magic.jpg" descr="logo_magic.jp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692612" y="19817"/>
              <a:ext cx="668876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1" name="logo_unibo.pdf" descr="logo_unibo.pdf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889001" cy="889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2" name="logo INAF-OAS.pdf" descr="logo INAF-OAS.pdf"/>
            <p:cNvPicPr>
              <a:picLocks noChangeAspect="1"/>
            </p:cNvPicPr>
            <p:nvPr/>
          </p:nvPicPr>
          <p:blipFill>
            <a:blip r:embed="rId11"/>
            <a:srcRect l="891" t="891" r="891" b="891"/>
            <a:stretch>
              <a:fillRect/>
            </a:stretch>
          </p:blipFill>
          <p:spPr>
            <a:xfrm>
              <a:off x="941162" y="19817"/>
              <a:ext cx="1699286" cy="8494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3" name="logo.png" descr="logo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413650" y="19817"/>
              <a:ext cx="2165883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4" name="fermi_logo.jpg" descr="fermi_logo.jp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631695" y="19817"/>
              <a:ext cx="965946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" name="blazar.jpg" descr="blazar.jpg"/>
          <p:cNvPicPr>
            <a:picLocks noChangeAspect="1"/>
          </p:cNvPicPr>
          <p:nvPr/>
        </p:nvPicPr>
        <p:blipFill>
          <a:blip r:embed="rId2">
            <a:alphaModFix amt="20000"/>
          </a:blip>
          <a:srcRect l="277" r="260"/>
          <a:stretch>
            <a:fillRect/>
          </a:stretch>
        </p:blipFill>
        <p:spPr>
          <a:xfrm>
            <a:off x="-21233" y="-199232"/>
            <a:ext cx="24934620" cy="14114642"/>
          </a:xfrm>
          <a:prstGeom prst="rect">
            <a:avLst/>
          </a:prstGeom>
          <a:ln w="12700">
            <a:miter lim="400000"/>
          </a:ln>
        </p:spPr>
      </p:pic>
      <p:pic>
        <p:nvPicPr>
          <p:cNvPr id="610" name="Fermi_lc_2008_2022.pdf" descr="Fermi_lc_2008_2022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0900" y="5778500"/>
            <a:ext cx="12039600" cy="663721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611" name="Rectangle"/>
          <p:cNvSpPr/>
          <p:nvPr/>
        </p:nvSpPr>
        <p:spPr>
          <a:xfrm>
            <a:off x="-70945" y="12731873"/>
            <a:ext cx="24525890" cy="1133601"/>
          </a:xfrm>
          <a:prstGeom prst="rect">
            <a:avLst/>
          </a:prstGeom>
          <a:solidFill>
            <a:srgbClr val="FFFFFF"/>
          </a:solidFill>
          <a:ln w="76200" cap="rnd">
            <a:solidFill>
              <a:srgbClr val="5E5E5E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17" name="Rectangle"/>
          <p:cNvSpPr/>
          <p:nvPr/>
        </p:nvSpPr>
        <p:spPr>
          <a:xfrm>
            <a:off x="-69850" y="-165100"/>
            <a:ext cx="24523700" cy="1624264"/>
          </a:xfrm>
          <a:prstGeom prst="rect">
            <a:avLst/>
          </a:prstGeom>
          <a:solidFill>
            <a:srgbClr val="FFFFFF"/>
          </a:solidFill>
          <a:ln w="76200" cap="rnd">
            <a:solidFill>
              <a:srgbClr val="5E5E5E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18" name="Fermi-LAT"/>
          <p:cNvSpPr txBox="1"/>
          <p:nvPr/>
        </p:nvSpPr>
        <p:spPr>
          <a:xfrm>
            <a:off x="176485" y="166273"/>
            <a:ext cx="4493320" cy="1088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7000" b="1">
                <a:solidFill>
                  <a:srgbClr val="499DD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i="1"/>
              <a:t>Fermi</a:t>
            </a:r>
            <a:r>
              <a:t>-LAT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0" name="Period: 2008-2022…"/>
              <p:cNvSpPr txBox="1"/>
              <p:nvPr/>
            </p:nvSpPr>
            <p:spPr>
              <a:xfrm>
                <a:off x="801010" y="2276618"/>
                <a:ext cx="10887931" cy="380365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50800" tIns="50800" rIns="50800" bIns="50800">
                <a:spAutoFit/>
              </a:bodyPr>
              <a:lstStyle/>
              <a:p>
                <a:pPr marL="529166" indent="-529166" algn="l" defTabSz="825500">
                  <a:lnSpc>
                    <a:spcPct val="120000"/>
                  </a:lnSpc>
                  <a:spcBef>
                    <a:spcPts val="800"/>
                  </a:spcBef>
                  <a:buSzPct val="125000"/>
                  <a:buChar char="•"/>
                  <a:defRPr sz="35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Period: 2008-2022</a:t>
                </a:r>
              </a:p>
              <a:p>
                <a:pPr marL="529166" indent="-529166" algn="l" defTabSz="825500">
                  <a:lnSpc>
                    <a:spcPct val="120000"/>
                  </a:lnSpc>
                  <a:spcBef>
                    <a:spcPts val="800"/>
                  </a:spcBef>
                  <a:buSzPct val="125000"/>
                  <a:buChar char="•"/>
                  <a:defRPr sz="35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Energy range: 300 MeV - 1 TeV</a:t>
                </a:r>
              </a:p>
              <a:p>
                <a:pPr marL="529166" indent="-529166" algn="l" defTabSz="825500">
                  <a:lnSpc>
                    <a:spcPct val="120000"/>
                  </a:lnSpc>
                  <a:spcBef>
                    <a:spcPts val="800"/>
                  </a:spcBef>
                  <a:buSzPct val="125000"/>
                  <a:buChar char="•"/>
                  <a:defRPr sz="35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TS</m:t>
                    </m:r>
                    <m:r>
                      <a:rPr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=168</m:t>
                    </m:r>
                  </m:oMath>
                </a14:m>
                <a:endParaRPr/>
              </a:p>
              <a:p>
                <a:pPr marL="529166" indent="-529166" algn="l" defTabSz="825500">
                  <a:lnSpc>
                    <a:spcPct val="120000"/>
                  </a:lnSpc>
                  <a:spcBef>
                    <a:spcPts val="800"/>
                  </a:spcBef>
                  <a:buSzPct val="125000"/>
                  <a:buChar char="•"/>
                  <a:defRPr sz="35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14:m>
                  <m:oMath xmlns:m="http://schemas.openxmlformats.org/officeDocument/2006/math">
                    <m:sSub>
                      <m:sSubPr>
                        <m:ctrlP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300</m:t>
                        </m:r>
                        <m:r>
                          <m:rPr>
                            <m:sty m:val="p"/>
                          </m:rP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MeV</m:t>
                        </m:r>
                        <m: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  <m:r>
                          <m:rPr>
                            <m:sty m:val="p"/>
                          </m:rP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TeV</m:t>
                        </m:r>
                      </m:sub>
                    </m:sSub>
                    <m:r>
                      <a:rPr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=(7.6±1.3)×</m:t>
                    </m:r>
                    <m:sSup>
                      <m:sSupPr>
                        <m:ctrlP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−10</m:t>
                        </m:r>
                      </m:sup>
                    </m:sSup>
                    <m:r>
                      <m:rPr>
                        <m:sty m:val="p"/>
                      </m:rPr>
                      <a:rPr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ph</m:t>
                    </m:r>
                    <m:sSup>
                      <m:sSupPr>
                        <m:ctrlP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endParaRPr/>
              </a:p>
              <a:p>
                <a:pPr marL="529166" indent="-529166" algn="l" defTabSz="825500">
                  <a:lnSpc>
                    <a:spcPct val="120000"/>
                  </a:lnSpc>
                  <a:spcBef>
                    <a:spcPts val="800"/>
                  </a:spcBef>
                  <a:buSzPct val="125000"/>
                  <a:buChar char="•"/>
                  <a:defRPr sz="35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=1.92±0.09</m:t>
                    </m:r>
                  </m:oMath>
                </a14:m>
                <a:endParaRPr/>
              </a:p>
            </p:txBody>
          </p:sp>
        </mc:Choice>
        <mc:Fallback xmlns="">
          <p:sp>
            <p:nvSpPr>
              <p:cNvPr id="620" name="Period: 2008-2022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010" y="2276618"/>
                <a:ext cx="10887931" cy="3803653"/>
              </a:xfrm>
              <a:prstGeom prst="rect">
                <a:avLst/>
              </a:prstGeom>
              <a:blipFill>
                <a:blip r:embed="rId8"/>
                <a:stretch>
                  <a:fillRect l="-2561" t="-3667" r="-2794" b="-1400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1" name="NO STATISTICALLY SIGNIFICANT GeV-VARIABILITY"/>
          <p:cNvSpPr txBox="1"/>
          <p:nvPr/>
        </p:nvSpPr>
        <p:spPr>
          <a:xfrm>
            <a:off x="582556" y="7552135"/>
            <a:ext cx="11324840" cy="595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825500">
              <a:lnSpc>
                <a:spcPct val="120000"/>
              </a:lnSpc>
              <a:spcBef>
                <a:spcPts val="800"/>
              </a:spcBef>
              <a:defRPr sz="3500"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NO STATISTICALLY SIGNIFICANT GeV-VARIABILITY</a:t>
            </a:r>
          </a:p>
        </p:txBody>
      </p:sp>
      <p:sp>
        <p:nvSpPr>
          <p:cNvPr id="622" name="MAGIC campaign"/>
          <p:cNvSpPr txBox="1"/>
          <p:nvPr/>
        </p:nvSpPr>
        <p:spPr>
          <a:xfrm>
            <a:off x="19016124" y="4945734"/>
            <a:ext cx="3521895" cy="582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MAGIC campaign</a:t>
            </a:r>
          </a:p>
        </p:txBody>
      </p:sp>
      <p:sp>
        <p:nvSpPr>
          <p:cNvPr id="623" name="Line"/>
          <p:cNvSpPr/>
          <p:nvPr/>
        </p:nvSpPr>
        <p:spPr>
          <a:xfrm>
            <a:off x="20449071" y="5544825"/>
            <a:ext cx="1" cy="496368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624" name="Line"/>
          <p:cNvSpPr/>
          <p:nvPr/>
        </p:nvSpPr>
        <p:spPr>
          <a:xfrm>
            <a:off x="21102015" y="5544825"/>
            <a:ext cx="1" cy="496368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50768EF1-8D43-E6D6-A0ED-E990C56A26F0}"/>
              </a:ext>
            </a:extLst>
          </p:cNvPr>
          <p:cNvGrpSpPr/>
          <p:nvPr/>
        </p:nvGrpSpPr>
        <p:grpSpPr>
          <a:xfrm>
            <a:off x="105184" y="12778892"/>
            <a:ext cx="6597641" cy="889001"/>
            <a:chOff x="0" y="0"/>
            <a:chExt cx="6597640" cy="889000"/>
          </a:xfrm>
        </p:grpSpPr>
        <p:pic>
          <p:nvPicPr>
            <p:cNvPr id="3" name="logo_magic.jpg" descr="logo_magic.jpg">
              <a:extLst>
                <a:ext uri="{FF2B5EF4-FFF2-40B4-BE49-F238E27FC236}">
                  <a16:creationId xmlns:a16="http://schemas.microsoft.com/office/drawing/2014/main" id="{2FC9DEB6-8A9C-6E2A-2ACB-DA95A72EC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692612" y="19817"/>
              <a:ext cx="668876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logo_unibo.pdf" descr="logo_unibo.pdf">
              <a:extLst>
                <a:ext uri="{FF2B5EF4-FFF2-40B4-BE49-F238E27FC236}">
                  <a16:creationId xmlns:a16="http://schemas.microsoft.com/office/drawing/2014/main" id="{9FBEDC12-A8F8-24FB-16E9-EE4B3ADCE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889001" cy="889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" name="logo INAF-OAS.pdf" descr="logo INAF-OAS.pdf">
              <a:extLst>
                <a:ext uri="{FF2B5EF4-FFF2-40B4-BE49-F238E27FC236}">
                  <a16:creationId xmlns:a16="http://schemas.microsoft.com/office/drawing/2014/main" id="{059CE403-ABF2-7181-AF41-9602BCC00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l="891" t="891" r="891" b="891"/>
            <a:stretch>
              <a:fillRect/>
            </a:stretch>
          </p:blipFill>
          <p:spPr>
            <a:xfrm>
              <a:off x="941162" y="19817"/>
              <a:ext cx="1699286" cy="8494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logo.png" descr="logo.png">
              <a:extLst>
                <a:ext uri="{FF2B5EF4-FFF2-40B4-BE49-F238E27FC236}">
                  <a16:creationId xmlns:a16="http://schemas.microsoft.com/office/drawing/2014/main" id="{48BFCBE4-FB39-3A0B-C017-59EE93EF7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413650" y="19817"/>
              <a:ext cx="2165883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fermi_logo.jpg" descr="fermi_logo.jpg">
              <a:extLst>
                <a:ext uri="{FF2B5EF4-FFF2-40B4-BE49-F238E27FC236}">
                  <a16:creationId xmlns:a16="http://schemas.microsoft.com/office/drawing/2014/main" id="{AE99BADA-69A0-7BE0-2A32-98F919DDD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631695" y="19817"/>
              <a:ext cx="965946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" name="blazar.jpg" descr="blazar.jpg"/>
          <p:cNvPicPr>
            <a:picLocks noChangeAspect="1"/>
          </p:cNvPicPr>
          <p:nvPr/>
        </p:nvPicPr>
        <p:blipFill>
          <a:blip r:embed="rId2">
            <a:alphaModFix amt="20000"/>
          </a:blip>
          <a:srcRect l="277" r="260"/>
          <a:stretch>
            <a:fillRect/>
          </a:stretch>
        </p:blipFill>
        <p:spPr>
          <a:xfrm>
            <a:off x="-21233" y="-199232"/>
            <a:ext cx="24934620" cy="14114642"/>
          </a:xfrm>
          <a:prstGeom prst="rect">
            <a:avLst/>
          </a:prstGeom>
          <a:ln w="12700">
            <a:miter lim="400000"/>
          </a:ln>
        </p:spPr>
      </p:pic>
      <p:sp>
        <p:nvSpPr>
          <p:cNvPr id="627" name="Rectangle"/>
          <p:cNvSpPr/>
          <p:nvPr/>
        </p:nvSpPr>
        <p:spPr>
          <a:xfrm>
            <a:off x="-70945" y="12731873"/>
            <a:ext cx="24525890" cy="1133601"/>
          </a:xfrm>
          <a:prstGeom prst="rect">
            <a:avLst/>
          </a:prstGeom>
          <a:solidFill>
            <a:srgbClr val="FFFFFF"/>
          </a:solidFill>
          <a:ln w="76200" cap="rnd">
            <a:solidFill>
              <a:srgbClr val="5E5E5E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33" name="Rectangle"/>
          <p:cNvSpPr/>
          <p:nvPr/>
        </p:nvSpPr>
        <p:spPr>
          <a:xfrm>
            <a:off x="-69850" y="-165100"/>
            <a:ext cx="24523700" cy="1624264"/>
          </a:xfrm>
          <a:prstGeom prst="rect">
            <a:avLst/>
          </a:prstGeom>
          <a:solidFill>
            <a:srgbClr val="FFFFFF"/>
          </a:solidFill>
          <a:ln w="76200" cap="rnd">
            <a:solidFill>
              <a:srgbClr val="5E5E5E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34" name="3C 264: X-ray"/>
          <p:cNvSpPr txBox="1"/>
          <p:nvPr/>
        </p:nvSpPr>
        <p:spPr>
          <a:xfrm>
            <a:off x="176485" y="166273"/>
            <a:ext cx="5747817" cy="1088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000" b="1">
                <a:solidFill>
                  <a:srgbClr val="499DD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3C 264: X-ray</a:t>
            </a:r>
          </a:p>
        </p:txBody>
      </p:sp>
      <p:sp>
        <p:nvSpPr>
          <p:cNvPr id="635" name="Best-fit model: power-law model…"/>
          <p:cNvSpPr txBox="1"/>
          <p:nvPr/>
        </p:nvSpPr>
        <p:spPr>
          <a:xfrm>
            <a:off x="801010" y="2276618"/>
            <a:ext cx="10391214" cy="2719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529166" indent="-529166" algn="l" defTabSz="825500">
              <a:lnSpc>
                <a:spcPct val="120000"/>
              </a:lnSpc>
              <a:spcBef>
                <a:spcPts val="800"/>
              </a:spcBef>
              <a:buSzPct val="125000"/>
              <a:buChar char="•"/>
              <a:defRPr sz="3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Best-fit model: power-law model</a:t>
            </a:r>
          </a:p>
          <a:p>
            <a:pPr marL="529166" indent="-529166" algn="l" defTabSz="825500">
              <a:lnSpc>
                <a:spcPct val="120000"/>
              </a:lnSpc>
              <a:spcBef>
                <a:spcPts val="800"/>
              </a:spcBef>
              <a:buSzPct val="125000"/>
              <a:buChar char="•"/>
              <a:defRPr sz="3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No statistically significant X-ray variability in 2019</a:t>
            </a:r>
          </a:p>
          <a:p>
            <a:pPr marL="529166" indent="-529166" algn="l" defTabSz="825500">
              <a:lnSpc>
                <a:spcPct val="120000"/>
              </a:lnSpc>
              <a:spcBef>
                <a:spcPts val="800"/>
              </a:spcBef>
              <a:buSzPct val="125000"/>
              <a:buChar char="•"/>
              <a:defRPr sz="3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Flux decrease from 2018 to 2020 of a factor of ~2</a:t>
            </a:r>
          </a:p>
          <a:p>
            <a:pPr marL="529166" indent="-529166" algn="l" defTabSz="825500">
              <a:lnSpc>
                <a:spcPct val="120000"/>
              </a:lnSpc>
              <a:spcBef>
                <a:spcPts val="800"/>
              </a:spcBef>
              <a:buSzPct val="125000"/>
              <a:buChar char="•"/>
              <a:defRPr sz="3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“Hardening when brightening” trend</a:t>
            </a:r>
          </a:p>
        </p:txBody>
      </p:sp>
      <p:pic>
        <p:nvPicPr>
          <p:cNvPr id="637" name="long_term_xray_variability.pdf" descr="long_term_xray_variability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0900" y="5778500"/>
            <a:ext cx="12039600" cy="6697148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grpSp>
        <p:nvGrpSpPr>
          <p:cNvPr id="2" name="Group">
            <a:extLst>
              <a:ext uri="{FF2B5EF4-FFF2-40B4-BE49-F238E27FC236}">
                <a16:creationId xmlns:a16="http://schemas.microsoft.com/office/drawing/2014/main" id="{AC188701-DB82-6135-E87F-2DF2CEC1C5B4}"/>
              </a:ext>
            </a:extLst>
          </p:cNvPr>
          <p:cNvGrpSpPr/>
          <p:nvPr/>
        </p:nvGrpSpPr>
        <p:grpSpPr>
          <a:xfrm>
            <a:off x="105184" y="12778892"/>
            <a:ext cx="6597641" cy="889001"/>
            <a:chOff x="0" y="0"/>
            <a:chExt cx="6597640" cy="889000"/>
          </a:xfrm>
        </p:grpSpPr>
        <p:pic>
          <p:nvPicPr>
            <p:cNvPr id="3" name="logo_magic.jpg" descr="logo_magic.jpg">
              <a:extLst>
                <a:ext uri="{FF2B5EF4-FFF2-40B4-BE49-F238E27FC236}">
                  <a16:creationId xmlns:a16="http://schemas.microsoft.com/office/drawing/2014/main" id="{D1240ED0-A20A-5063-E8CD-B5B828858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92612" y="19817"/>
              <a:ext cx="668876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logo_unibo.pdf" descr="logo_unibo.pdf">
              <a:extLst>
                <a:ext uri="{FF2B5EF4-FFF2-40B4-BE49-F238E27FC236}">
                  <a16:creationId xmlns:a16="http://schemas.microsoft.com/office/drawing/2014/main" id="{30BA1069-4052-EB90-64E2-D2CA67E64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889001" cy="889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" name="logo INAF-OAS.pdf" descr="logo INAF-OAS.pdf">
              <a:extLst>
                <a:ext uri="{FF2B5EF4-FFF2-40B4-BE49-F238E27FC236}">
                  <a16:creationId xmlns:a16="http://schemas.microsoft.com/office/drawing/2014/main" id="{01FDADBE-DD45-7518-2372-8FDA52011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891" t="891" r="891" b="891"/>
            <a:stretch>
              <a:fillRect/>
            </a:stretch>
          </p:blipFill>
          <p:spPr>
            <a:xfrm>
              <a:off x="941162" y="19817"/>
              <a:ext cx="1699286" cy="8494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logo.png" descr="logo.png">
              <a:extLst>
                <a:ext uri="{FF2B5EF4-FFF2-40B4-BE49-F238E27FC236}">
                  <a16:creationId xmlns:a16="http://schemas.microsoft.com/office/drawing/2014/main" id="{BAA1A7C2-5C38-000D-CD30-DC849231A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13650" y="19817"/>
              <a:ext cx="2165883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fermi_logo.jpg" descr="fermi_logo.jpg">
              <a:extLst>
                <a:ext uri="{FF2B5EF4-FFF2-40B4-BE49-F238E27FC236}">
                  <a16:creationId xmlns:a16="http://schemas.microsoft.com/office/drawing/2014/main" id="{E7422C58-860E-FE5D-D6C1-95A8D3A15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31695" y="19817"/>
              <a:ext cx="965946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9" name="blazar.jpg" descr="blazar.jpg"/>
          <p:cNvPicPr>
            <a:picLocks noChangeAspect="1"/>
          </p:cNvPicPr>
          <p:nvPr/>
        </p:nvPicPr>
        <p:blipFill>
          <a:blip r:embed="rId2">
            <a:alphaModFix amt="20000"/>
          </a:blip>
          <a:srcRect l="277" r="260"/>
          <a:stretch>
            <a:fillRect/>
          </a:stretch>
        </p:blipFill>
        <p:spPr>
          <a:xfrm>
            <a:off x="-21233" y="-199232"/>
            <a:ext cx="24934620" cy="14114642"/>
          </a:xfrm>
          <a:prstGeom prst="rect">
            <a:avLst/>
          </a:prstGeom>
          <a:ln w="12700">
            <a:miter lim="400000"/>
          </a:ln>
        </p:spPr>
      </p:pic>
      <p:sp>
        <p:nvSpPr>
          <p:cNvPr id="640" name="Rectangle"/>
          <p:cNvSpPr/>
          <p:nvPr/>
        </p:nvSpPr>
        <p:spPr>
          <a:xfrm>
            <a:off x="-70945" y="12731873"/>
            <a:ext cx="24525890" cy="1133601"/>
          </a:xfrm>
          <a:prstGeom prst="rect">
            <a:avLst/>
          </a:prstGeom>
          <a:solidFill>
            <a:srgbClr val="FFFFFF"/>
          </a:solidFill>
          <a:ln w="76200" cap="rnd">
            <a:solidFill>
              <a:srgbClr val="5E5E5E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46" name="Rectangle"/>
          <p:cNvSpPr/>
          <p:nvPr/>
        </p:nvSpPr>
        <p:spPr>
          <a:xfrm>
            <a:off x="-69850" y="-165100"/>
            <a:ext cx="24523700" cy="1624264"/>
          </a:xfrm>
          <a:prstGeom prst="rect">
            <a:avLst/>
          </a:prstGeom>
          <a:solidFill>
            <a:srgbClr val="FFFFFF"/>
          </a:solidFill>
          <a:ln w="76200" cap="rnd">
            <a:solidFill>
              <a:srgbClr val="5E5E5E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47" name="3C 264: X-ray"/>
          <p:cNvSpPr txBox="1"/>
          <p:nvPr/>
        </p:nvSpPr>
        <p:spPr>
          <a:xfrm>
            <a:off x="176485" y="166273"/>
            <a:ext cx="5747817" cy="1088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000" b="1">
                <a:solidFill>
                  <a:srgbClr val="499DD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3C 264: X-ray</a:t>
            </a:r>
          </a:p>
        </p:txBody>
      </p:sp>
      <p:sp>
        <p:nvSpPr>
          <p:cNvPr id="648" name="Lightcurve from 2000 to 2020…"/>
          <p:cNvSpPr txBox="1"/>
          <p:nvPr/>
        </p:nvSpPr>
        <p:spPr>
          <a:xfrm>
            <a:off x="801010" y="2276618"/>
            <a:ext cx="10685002" cy="3326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529166" indent="-529166" algn="l" defTabSz="825500">
              <a:lnSpc>
                <a:spcPct val="120000"/>
              </a:lnSpc>
              <a:spcBef>
                <a:spcPts val="800"/>
              </a:spcBef>
              <a:buSzPct val="125000"/>
              <a:buChar char="•"/>
              <a:defRPr sz="3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Lightcurve from 2000 to 2020</a:t>
            </a:r>
          </a:p>
          <a:p>
            <a:pPr marL="529166" indent="-529166" algn="l" defTabSz="825500">
              <a:lnSpc>
                <a:spcPct val="120000"/>
              </a:lnSpc>
              <a:spcBef>
                <a:spcPts val="800"/>
              </a:spcBef>
              <a:buSzPct val="125000"/>
              <a:buChar char="•"/>
              <a:defRPr sz="3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New data from XMM-</a:t>
            </a:r>
            <a:r>
              <a:rPr i="1"/>
              <a:t>Newton</a:t>
            </a:r>
            <a:r>
              <a:t>, </a:t>
            </a:r>
            <a:r>
              <a:rPr i="1"/>
              <a:t>Swift</a:t>
            </a:r>
            <a:r>
              <a:t>, </a:t>
            </a:r>
            <a:r>
              <a:rPr i="1"/>
              <a:t>NuSTAR</a:t>
            </a:r>
            <a:r>
              <a:t> </a:t>
            </a:r>
            <a:br/>
            <a:r>
              <a:t>(15 new obs)</a:t>
            </a:r>
          </a:p>
          <a:p>
            <a:pPr marL="529166" indent="-529166" algn="l" defTabSz="825500">
              <a:lnSpc>
                <a:spcPct val="120000"/>
              </a:lnSpc>
              <a:spcBef>
                <a:spcPts val="800"/>
              </a:spcBef>
              <a:buSzPct val="125000"/>
              <a:buChar char="•"/>
              <a:defRPr sz="3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Flux decrease from 2018 to 2020 of a factor of ~2</a:t>
            </a:r>
          </a:p>
          <a:p>
            <a:pPr marL="529166" indent="-529166" algn="l" defTabSz="825500">
              <a:lnSpc>
                <a:spcPct val="120000"/>
              </a:lnSpc>
              <a:spcBef>
                <a:spcPts val="800"/>
              </a:spcBef>
              <a:buSzPct val="125000"/>
              <a:buChar char="•"/>
              <a:defRPr sz="3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“Softening when fading” after 2018</a:t>
            </a:r>
          </a:p>
        </p:txBody>
      </p:sp>
      <p:pic>
        <p:nvPicPr>
          <p:cNvPr id="650" name="long_term_xray_variability.pdf" descr="long_term_xray_variability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0900" y="5778500"/>
            <a:ext cx="12039600" cy="6697148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651" name="Rectangle"/>
          <p:cNvSpPr/>
          <p:nvPr/>
        </p:nvSpPr>
        <p:spPr>
          <a:xfrm>
            <a:off x="21556798" y="6420611"/>
            <a:ext cx="2618289" cy="5514782"/>
          </a:xfrm>
          <a:prstGeom prst="rect">
            <a:avLst/>
          </a:prstGeom>
          <a:ln w="63500">
            <a:solidFill>
              <a:schemeClr val="accent5">
                <a:hueOff val="-82419"/>
                <a:satOff val="-9513"/>
                <a:lumOff val="-16343"/>
              </a:scheme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0605FC1F-0704-658A-F2C6-11DBC86E0620}"/>
              </a:ext>
            </a:extLst>
          </p:cNvPr>
          <p:cNvGrpSpPr/>
          <p:nvPr/>
        </p:nvGrpSpPr>
        <p:grpSpPr>
          <a:xfrm>
            <a:off x="105184" y="12778892"/>
            <a:ext cx="6597641" cy="889001"/>
            <a:chOff x="0" y="0"/>
            <a:chExt cx="6597640" cy="889000"/>
          </a:xfrm>
        </p:grpSpPr>
        <p:pic>
          <p:nvPicPr>
            <p:cNvPr id="3" name="logo_magic.jpg" descr="logo_magic.jpg">
              <a:extLst>
                <a:ext uri="{FF2B5EF4-FFF2-40B4-BE49-F238E27FC236}">
                  <a16:creationId xmlns:a16="http://schemas.microsoft.com/office/drawing/2014/main" id="{7FA9438E-0C24-2495-A5B7-F49D4FE7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92612" y="19817"/>
              <a:ext cx="668876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logo_unibo.pdf" descr="logo_unibo.pdf">
              <a:extLst>
                <a:ext uri="{FF2B5EF4-FFF2-40B4-BE49-F238E27FC236}">
                  <a16:creationId xmlns:a16="http://schemas.microsoft.com/office/drawing/2014/main" id="{0B62E648-B23A-3C6F-EEF7-9FC81E588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889001" cy="889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" name="logo INAF-OAS.pdf" descr="logo INAF-OAS.pdf">
              <a:extLst>
                <a:ext uri="{FF2B5EF4-FFF2-40B4-BE49-F238E27FC236}">
                  <a16:creationId xmlns:a16="http://schemas.microsoft.com/office/drawing/2014/main" id="{B340A226-A87D-A801-B93C-98B3C251B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891" t="891" r="891" b="891"/>
            <a:stretch>
              <a:fillRect/>
            </a:stretch>
          </p:blipFill>
          <p:spPr>
            <a:xfrm>
              <a:off x="941162" y="19817"/>
              <a:ext cx="1699286" cy="8494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logo.png" descr="logo.png">
              <a:extLst>
                <a:ext uri="{FF2B5EF4-FFF2-40B4-BE49-F238E27FC236}">
                  <a16:creationId xmlns:a16="http://schemas.microsoft.com/office/drawing/2014/main" id="{B454EF94-27D6-C058-7393-94D473AA1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13650" y="19817"/>
              <a:ext cx="2165883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fermi_logo.jpg" descr="fermi_logo.jpg">
              <a:extLst>
                <a:ext uri="{FF2B5EF4-FFF2-40B4-BE49-F238E27FC236}">
                  <a16:creationId xmlns:a16="http://schemas.microsoft.com/office/drawing/2014/main" id="{6735BDC3-EFBC-A77C-E522-3C02124396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31695" y="19817"/>
              <a:ext cx="965946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3" name="blazar.jpg" descr="blazar.jpg"/>
          <p:cNvPicPr>
            <a:picLocks noChangeAspect="1"/>
          </p:cNvPicPr>
          <p:nvPr/>
        </p:nvPicPr>
        <p:blipFill>
          <a:blip r:embed="rId2">
            <a:alphaModFix amt="20000"/>
          </a:blip>
          <a:srcRect l="277" r="260"/>
          <a:stretch>
            <a:fillRect/>
          </a:stretch>
        </p:blipFill>
        <p:spPr>
          <a:xfrm>
            <a:off x="-21233" y="-199232"/>
            <a:ext cx="24934620" cy="14114642"/>
          </a:xfrm>
          <a:prstGeom prst="rect">
            <a:avLst/>
          </a:prstGeom>
          <a:ln w="12700">
            <a:miter lim="400000"/>
          </a:ln>
        </p:spPr>
      </p:pic>
      <p:pic>
        <p:nvPicPr>
          <p:cNvPr id="654" name="long_term_xray_variability_zoom.pdf" descr="long_term_xray_variability_zoom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0900" y="5778500"/>
            <a:ext cx="12039600" cy="663721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655" name="Rectangle"/>
          <p:cNvSpPr/>
          <p:nvPr/>
        </p:nvSpPr>
        <p:spPr>
          <a:xfrm>
            <a:off x="-70945" y="12731873"/>
            <a:ext cx="24525890" cy="1133601"/>
          </a:xfrm>
          <a:prstGeom prst="rect">
            <a:avLst/>
          </a:prstGeom>
          <a:solidFill>
            <a:srgbClr val="FFFFFF"/>
          </a:solidFill>
          <a:ln w="76200" cap="rnd">
            <a:solidFill>
              <a:srgbClr val="5E5E5E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61" name="Rectangle"/>
          <p:cNvSpPr/>
          <p:nvPr/>
        </p:nvSpPr>
        <p:spPr>
          <a:xfrm>
            <a:off x="-69850" y="-165100"/>
            <a:ext cx="24523700" cy="1624264"/>
          </a:xfrm>
          <a:prstGeom prst="rect">
            <a:avLst/>
          </a:prstGeom>
          <a:solidFill>
            <a:srgbClr val="FFFFFF"/>
          </a:solidFill>
          <a:ln w="76200" cap="rnd">
            <a:solidFill>
              <a:srgbClr val="5E5E5E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62" name="3C 264: X-ray"/>
          <p:cNvSpPr txBox="1"/>
          <p:nvPr/>
        </p:nvSpPr>
        <p:spPr>
          <a:xfrm>
            <a:off x="176485" y="166273"/>
            <a:ext cx="5747817" cy="1088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000" b="1">
                <a:solidFill>
                  <a:srgbClr val="499DD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3C 264: X-ray</a:t>
            </a:r>
          </a:p>
        </p:txBody>
      </p:sp>
      <p:pic>
        <p:nvPicPr>
          <p:cNvPr id="663" name="long_term_xray_variability.pdf" descr="long_term_xray_variability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5400" y="8559800"/>
            <a:ext cx="7239000" cy="402676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664" name="Line"/>
          <p:cNvSpPr/>
          <p:nvPr/>
        </p:nvSpPr>
        <p:spPr>
          <a:xfrm>
            <a:off x="8127934" y="12248639"/>
            <a:ext cx="4166948" cy="166366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666" name="Rectangle"/>
          <p:cNvSpPr/>
          <p:nvPr/>
        </p:nvSpPr>
        <p:spPr>
          <a:xfrm>
            <a:off x="8140580" y="8966066"/>
            <a:ext cx="1562220" cy="3290433"/>
          </a:xfrm>
          <a:prstGeom prst="rect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67" name="Line"/>
          <p:cNvSpPr/>
          <p:nvPr/>
        </p:nvSpPr>
        <p:spPr>
          <a:xfrm flipV="1">
            <a:off x="8168606" y="5809006"/>
            <a:ext cx="4134971" cy="3165348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668" name="Lightcurve from 2000 to 2020…"/>
          <p:cNvSpPr txBox="1"/>
          <p:nvPr/>
        </p:nvSpPr>
        <p:spPr>
          <a:xfrm>
            <a:off x="801010" y="2276618"/>
            <a:ext cx="10685002" cy="3326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529166" indent="-529166" algn="l" defTabSz="825500">
              <a:lnSpc>
                <a:spcPct val="120000"/>
              </a:lnSpc>
              <a:spcBef>
                <a:spcPts val="800"/>
              </a:spcBef>
              <a:buSzPct val="125000"/>
              <a:buChar char="•"/>
              <a:defRPr sz="3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Lightcurve from 2000 to 2020</a:t>
            </a:r>
          </a:p>
          <a:p>
            <a:pPr marL="529166" indent="-529166" algn="l" defTabSz="825500">
              <a:lnSpc>
                <a:spcPct val="120000"/>
              </a:lnSpc>
              <a:spcBef>
                <a:spcPts val="800"/>
              </a:spcBef>
              <a:buSzPct val="125000"/>
              <a:buChar char="•"/>
              <a:defRPr sz="3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New data from XMM-</a:t>
            </a:r>
            <a:r>
              <a:rPr i="1"/>
              <a:t>Newton</a:t>
            </a:r>
            <a:r>
              <a:t>, </a:t>
            </a:r>
            <a:r>
              <a:rPr i="1"/>
              <a:t>Swift</a:t>
            </a:r>
            <a:r>
              <a:t>, </a:t>
            </a:r>
            <a:r>
              <a:rPr i="1"/>
              <a:t>NuSTAR</a:t>
            </a:r>
            <a:r>
              <a:t> </a:t>
            </a:r>
            <a:br/>
            <a:r>
              <a:t>(15 new obs)</a:t>
            </a:r>
          </a:p>
          <a:p>
            <a:pPr marL="529166" indent="-529166" algn="l" defTabSz="825500">
              <a:lnSpc>
                <a:spcPct val="120000"/>
              </a:lnSpc>
              <a:spcBef>
                <a:spcPts val="800"/>
              </a:spcBef>
              <a:buSzPct val="125000"/>
              <a:buChar char="•"/>
              <a:defRPr sz="3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Flux decrease from 2018 to 2020 of a factor of ~2</a:t>
            </a:r>
          </a:p>
          <a:p>
            <a:pPr marL="529166" indent="-529166" algn="l" defTabSz="825500">
              <a:lnSpc>
                <a:spcPct val="120000"/>
              </a:lnSpc>
              <a:spcBef>
                <a:spcPts val="800"/>
              </a:spcBef>
              <a:buSzPct val="125000"/>
              <a:buChar char="•"/>
              <a:defRPr sz="3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“Softening when fading” trend after 2018</a:t>
            </a:r>
          </a:p>
        </p:txBody>
      </p:sp>
      <p:sp>
        <p:nvSpPr>
          <p:cNvPr id="669" name="Line"/>
          <p:cNvSpPr/>
          <p:nvPr/>
        </p:nvSpPr>
        <p:spPr>
          <a:xfrm>
            <a:off x="14164031" y="5229258"/>
            <a:ext cx="1" cy="496368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670" name="TeV flare"/>
          <p:cNvSpPr txBox="1"/>
          <p:nvPr/>
        </p:nvSpPr>
        <p:spPr>
          <a:xfrm>
            <a:off x="13184565" y="4661590"/>
            <a:ext cx="1958933" cy="595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TeV flare</a:t>
            </a:r>
          </a:p>
        </p:txBody>
      </p:sp>
      <p:sp>
        <p:nvSpPr>
          <p:cNvPr id="671" name="MAGIC campaign"/>
          <p:cNvSpPr txBox="1"/>
          <p:nvPr/>
        </p:nvSpPr>
        <p:spPr>
          <a:xfrm>
            <a:off x="14371553" y="9353338"/>
            <a:ext cx="3521895" cy="582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MAGIC campaign</a:t>
            </a:r>
          </a:p>
        </p:txBody>
      </p:sp>
      <p:sp>
        <p:nvSpPr>
          <p:cNvPr id="672" name="Line"/>
          <p:cNvSpPr/>
          <p:nvPr/>
        </p:nvSpPr>
        <p:spPr>
          <a:xfrm flipH="1" flipV="1">
            <a:off x="15040595" y="8752387"/>
            <a:ext cx="248184" cy="429867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673" name="Line"/>
          <p:cNvSpPr/>
          <p:nvPr/>
        </p:nvSpPr>
        <p:spPr>
          <a:xfrm flipV="1">
            <a:off x="16869272" y="8743618"/>
            <a:ext cx="209775" cy="449862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grpSp>
        <p:nvGrpSpPr>
          <p:cNvPr id="4" name="Group">
            <a:extLst>
              <a:ext uri="{FF2B5EF4-FFF2-40B4-BE49-F238E27FC236}">
                <a16:creationId xmlns:a16="http://schemas.microsoft.com/office/drawing/2014/main" id="{790F4DFB-3732-F593-AC7E-B9BAEE99A85E}"/>
              </a:ext>
            </a:extLst>
          </p:cNvPr>
          <p:cNvGrpSpPr/>
          <p:nvPr/>
        </p:nvGrpSpPr>
        <p:grpSpPr>
          <a:xfrm>
            <a:off x="105184" y="12778892"/>
            <a:ext cx="6597641" cy="889001"/>
            <a:chOff x="0" y="0"/>
            <a:chExt cx="6597640" cy="889000"/>
          </a:xfrm>
        </p:grpSpPr>
        <p:pic>
          <p:nvPicPr>
            <p:cNvPr id="5" name="logo_magic.jpg" descr="logo_magic.jpg">
              <a:extLst>
                <a:ext uri="{FF2B5EF4-FFF2-40B4-BE49-F238E27FC236}">
                  <a16:creationId xmlns:a16="http://schemas.microsoft.com/office/drawing/2014/main" id="{6A60051E-0B4F-4FFB-4E13-0F2AE133B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92612" y="19817"/>
              <a:ext cx="668876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logo_unibo.pdf" descr="logo_unibo.pdf">
              <a:extLst>
                <a:ext uri="{FF2B5EF4-FFF2-40B4-BE49-F238E27FC236}">
                  <a16:creationId xmlns:a16="http://schemas.microsoft.com/office/drawing/2014/main" id="{D9460EE0-640C-2C59-01BD-0FB6DF61D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889001" cy="889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logo INAF-OAS.pdf" descr="logo INAF-OAS.pdf">
              <a:extLst>
                <a:ext uri="{FF2B5EF4-FFF2-40B4-BE49-F238E27FC236}">
                  <a16:creationId xmlns:a16="http://schemas.microsoft.com/office/drawing/2014/main" id="{669C716B-B9C2-A2AB-0DFC-CA44BC09C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891" t="891" r="891" b="891"/>
            <a:stretch>
              <a:fillRect/>
            </a:stretch>
          </p:blipFill>
          <p:spPr>
            <a:xfrm>
              <a:off x="941162" y="19817"/>
              <a:ext cx="1699286" cy="8494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logo.png" descr="logo.png">
              <a:extLst>
                <a:ext uri="{FF2B5EF4-FFF2-40B4-BE49-F238E27FC236}">
                  <a16:creationId xmlns:a16="http://schemas.microsoft.com/office/drawing/2014/main" id="{E71015A3-FBBF-1007-53EF-2D56B22B9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13650" y="19817"/>
              <a:ext cx="2165883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" name="fermi_logo.jpg" descr="fermi_logo.jpg">
              <a:extLst>
                <a:ext uri="{FF2B5EF4-FFF2-40B4-BE49-F238E27FC236}">
                  <a16:creationId xmlns:a16="http://schemas.microsoft.com/office/drawing/2014/main" id="{56C40F10-4061-6D0C-8DF2-FB5FF8FBE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31695" y="19817"/>
              <a:ext cx="965946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" name="blazar.jpg" descr="blazar.jpg"/>
          <p:cNvPicPr>
            <a:picLocks noChangeAspect="1"/>
          </p:cNvPicPr>
          <p:nvPr/>
        </p:nvPicPr>
        <p:blipFill>
          <a:blip r:embed="rId2">
            <a:alphaModFix amt="20000"/>
          </a:blip>
          <a:srcRect l="277" r="260"/>
          <a:stretch>
            <a:fillRect/>
          </a:stretch>
        </p:blipFill>
        <p:spPr>
          <a:xfrm>
            <a:off x="-547178" y="-619988"/>
            <a:ext cx="24934620" cy="14114642"/>
          </a:xfrm>
          <a:prstGeom prst="rect">
            <a:avLst/>
          </a:prstGeom>
          <a:ln w="12700">
            <a:miter lim="400000"/>
          </a:ln>
        </p:spPr>
      </p:pic>
      <p:sp>
        <p:nvSpPr>
          <p:cNvPr id="676" name="Rectangle"/>
          <p:cNvSpPr/>
          <p:nvPr/>
        </p:nvSpPr>
        <p:spPr>
          <a:xfrm>
            <a:off x="-70945" y="12731873"/>
            <a:ext cx="24525890" cy="1133601"/>
          </a:xfrm>
          <a:prstGeom prst="rect">
            <a:avLst/>
          </a:prstGeom>
          <a:solidFill>
            <a:srgbClr val="FFFFFF"/>
          </a:solidFill>
          <a:ln w="76200" cap="rnd">
            <a:solidFill>
              <a:srgbClr val="5E5E5E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82" name="Rectangle"/>
          <p:cNvSpPr/>
          <p:nvPr/>
        </p:nvSpPr>
        <p:spPr>
          <a:xfrm>
            <a:off x="-69850" y="-165100"/>
            <a:ext cx="24523700" cy="1624264"/>
          </a:xfrm>
          <a:prstGeom prst="rect">
            <a:avLst/>
          </a:prstGeom>
          <a:solidFill>
            <a:srgbClr val="FFFFFF"/>
          </a:solidFill>
          <a:ln w="76200" cap="rnd">
            <a:solidFill>
              <a:srgbClr val="5E5E5E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684" name="3c264_data_2019.pdf" descr="3c264_data_2019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9574" y="1517889"/>
            <a:ext cx="8318076" cy="546100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685" name="3c264_data_2001.pdf" descr="3c264_data_200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" y="1517889"/>
            <a:ext cx="8318075" cy="546100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686" name="3c264_data_2018.pdf" descr="3c264_data_2018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4949" y="5761260"/>
            <a:ext cx="8314102" cy="5458392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687" name="Line"/>
          <p:cNvSpPr/>
          <p:nvPr/>
        </p:nvSpPr>
        <p:spPr>
          <a:xfrm>
            <a:off x="1081746" y="11748553"/>
            <a:ext cx="21676618" cy="1"/>
          </a:xfrm>
          <a:prstGeom prst="line">
            <a:avLst/>
          </a:prstGeom>
          <a:ln w="1016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688" name="TIME"/>
          <p:cNvSpPr txBox="1"/>
          <p:nvPr/>
        </p:nvSpPr>
        <p:spPr>
          <a:xfrm>
            <a:off x="11376446" y="11875973"/>
            <a:ext cx="1631108" cy="81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TIME</a:t>
            </a:r>
          </a:p>
        </p:txBody>
      </p:sp>
      <p:sp>
        <p:nvSpPr>
          <p:cNvPr id="689" name="SED modelling"/>
          <p:cNvSpPr txBox="1"/>
          <p:nvPr/>
        </p:nvSpPr>
        <p:spPr>
          <a:xfrm>
            <a:off x="176485" y="166273"/>
            <a:ext cx="6387220" cy="1088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000" b="1">
                <a:solidFill>
                  <a:srgbClr val="499DD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SED modelling</a:t>
            </a:r>
          </a:p>
        </p:txBody>
      </p:sp>
      <p:pic>
        <p:nvPicPr>
          <p:cNvPr id="690" name="Oval Oval" descr="Oval Oval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4861550" y="1263674"/>
            <a:ext cx="2432271" cy="995741"/>
          </a:xfrm>
          <a:prstGeom prst="rect">
            <a:avLst/>
          </a:prstGeom>
        </p:spPr>
      </p:pic>
      <p:pic>
        <p:nvPicPr>
          <p:cNvPr id="692" name="Oval Oval" descr="Oval Oval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2926976" y="5490219"/>
            <a:ext cx="2432270" cy="995742"/>
          </a:xfrm>
          <a:prstGeom prst="rect">
            <a:avLst/>
          </a:prstGeom>
        </p:spPr>
      </p:pic>
      <p:pic>
        <p:nvPicPr>
          <p:cNvPr id="694" name="Oval Oval" descr="Oval Oval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20779130" y="1263674"/>
            <a:ext cx="2432270" cy="995742"/>
          </a:xfrm>
          <a:prstGeom prst="rect">
            <a:avLst/>
          </a:prstGeom>
        </p:spPr>
      </p:pic>
      <p:grpSp>
        <p:nvGrpSpPr>
          <p:cNvPr id="2" name="Group">
            <a:extLst>
              <a:ext uri="{FF2B5EF4-FFF2-40B4-BE49-F238E27FC236}">
                <a16:creationId xmlns:a16="http://schemas.microsoft.com/office/drawing/2014/main" id="{0ED01E98-CC15-26FB-CD6D-39A9CC9A3ABB}"/>
              </a:ext>
            </a:extLst>
          </p:cNvPr>
          <p:cNvGrpSpPr/>
          <p:nvPr/>
        </p:nvGrpSpPr>
        <p:grpSpPr>
          <a:xfrm>
            <a:off x="105184" y="12778892"/>
            <a:ext cx="6597641" cy="889001"/>
            <a:chOff x="0" y="0"/>
            <a:chExt cx="6597640" cy="889000"/>
          </a:xfrm>
        </p:grpSpPr>
        <p:pic>
          <p:nvPicPr>
            <p:cNvPr id="3" name="logo_magic.jpg" descr="logo_magic.jpg">
              <a:extLst>
                <a:ext uri="{FF2B5EF4-FFF2-40B4-BE49-F238E27FC236}">
                  <a16:creationId xmlns:a16="http://schemas.microsoft.com/office/drawing/2014/main" id="{65FF601E-82E7-6D5D-B540-6C641CB92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92612" y="19817"/>
              <a:ext cx="668876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logo_unibo.pdf" descr="logo_unibo.pdf">
              <a:extLst>
                <a:ext uri="{FF2B5EF4-FFF2-40B4-BE49-F238E27FC236}">
                  <a16:creationId xmlns:a16="http://schemas.microsoft.com/office/drawing/2014/main" id="{39D17B50-F47D-88D5-CEC6-0DFE7C908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889001" cy="889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" name="logo INAF-OAS.pdf" descr="logo INAF-OAS.pdf">
              <a:extLst>
                <a:ext uri="{FF2B5EF4-FFF2-40B4-BE49-F238E27FC236}">
                  <a16:creationId xmlns:a16="http://schemas.microsoft.com/office/drawing/2014/main" id="{7E1F5144-F27B-9525-0EDD-570FFA6EA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891" t="891" r="891" b="891"/>
            <a:stretch>
              <a:fillRect/>
            </a:stretch>
          </p:blipFill>
          <p:spPr>
            <a:xfrm>
              <a:off x="941162" y="19817"/>
              <a:ext cx="1699286" cy="8494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logo.png" descr="logo.png">
              <a:extLst>
                <a:ext uri="{FF2B5EF4-FFF2-40B4-BE49-F238E27FC236}">
                  <a16:creationId xmlns:a16="http://schemas.microsoft.com/office/drawing/2014/main" id="{3D55455A-EF13-6AB4-03CB-1D949F5BD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413650" y="19817"/>
              <a:ext cx="2165883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fermi_logo.jpg" descr="fermi_logo.jpg">
              <a:extLst>
                <a:ext uri="{FF2B5EF4-FFF2-40B4-BE49-F238E27FC236}">
                  <a16:creationId xmlns:a16="http://schemas.microsoft.com/office/drawing/2014/main" id="{AD052BD2-ED75-BCBB-F964-907579458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631695" y="19817"/>
              <a:ext cx="965946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blazar.jpg" descr="blazar.jpg"/>
          <p:cNvPicPr>
            <a:picLocks noChangeAspect="1"/>
          </p:cNvPicPr>
          <p:nvPr/>
        </p:nvPicPr>
        <p:blipFill>
          <a:blip r:embed="rId2">
            <a:alphaModFix amt="20000"/>
          </a:blip>
          <a:srcRect l="277" r="260"/>
          <a:stretch>
            <a:fillRect/>
          </a:stretch>
        </p:blipFill>
        <p:spPr>
          <a:xfrm>
            <a:off x="-547178" y="-619988"/>
            <a:ext cx="24934620" cy="14114642"/>
          </a:xfrm>
          <a:prstGeom prst="rect">
            <a:avLst/>
          </a:prstGeom>
          <a:ln w="12700">
            <a:miter lim="400000"/>
          </a:ln>
        </p:spPr>
      </p:pic>
      <p:pic>
        <p:nvPicPr>
          <p:cNvPr id="698" name="3c264_mo1_low.pdf" descr="3c264_mo1_low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35" y="1505049"/>
            <a:ext cx="8337845" cy="5473980"/>
          </a:xfrm>
          <a:prstGeom prst="rect">
            <a:avLst/>
          </a:prstGeom>
          <a:ln w="12700">
            <a:miter lim="400000"/>
          </a:ln>
        </p:spPr>
      </p:pic>
      <p:sp>
        <p:nvSpPr>
          <p:cNvPr id="699" name="Rectangle"/>
          <p:cNvSpPr/>
          <p:nvPr/>
        </p:nvSpPr>
        <p:spPr>
          <a:xfrm>
            <a:off x="-70945" y="12731873"/>
            <a:ext cx="24525890" cy="1133601"/>
          </a:xfrm>
          <a:prstGeom prst="rect">
            <a:avLst/>
          </a:prstGeom>
          <a:solidFill>
            <a:srgbClr val="FFFFFF"/>
          </a:solidFill>
          <a:ln w="76200" cap="rnd">
            <a:solidFill>
              <a:srgbClr val="5E5E5E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05" name="Rectangle"/>
          <p:cNvSpPr/>
          <p:nvPr/>
        </p:nvSpPr>
        <p:spPr>
          <a:xfrm>
            <a:off x="-69850" y="-165100"/>
            <a:ext cx="24523700" cy="1624264"/>
          </a:xfrm>
          <a:prstGeom prst="rect">
            <a:avLst/>
          </a:prstGeom>
          <a:solidFill>
            <a:srgbClr val="FFFFFF"/>
          </a:solidFill>
          <a:ln w="76200" cap="rnd">
            <a:solidFill>
              <a:srgbClr val="5E5E5E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06" name="SED modelling"/>
          <p:cNvSpPr txBox="1"/>
          <p:nvPr/>
        </p:nvSpPr>
        <p:spPr>
          <a:xfrm>
            <a:off x="176485" y="166273"/>
            <a:ext cx="6387220" cy="1088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000" b="1">
                <a:solidFill>
                  <a:srgbClr val="499DD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SED modelling</a:t>
            </a:r>
          </a:p>
        </p:txBody>
      </p:sp>
      <p:pic>
        <p:nvPicPr>
          <p:cNvPr id="708" name="3c264_data_2019.pdf" descr="3c264_data_2019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59574" y="1517889"/>
            <a:ext cx="8318076" cy="546100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709" name="3c264_data_2018.pdf" descr="3c264_data_2018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4949" y="5761260"/>
            <a:ext cx="8314102" cy="5458392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710" name="Line"/>
          <p:cNvSpPr/>
          <p:nvPr/>
        </p:nvSpPr>
        <p:spPr>
          <a:xfrm>
            <a:off x="1081746" y="11748553"/>
            <a:ext cx="21676618" cy="1"/>
          </a:xfrm>
          <a:prstGeom prst="line">
            <a:avLst/>
          </a:prstGeom>
          <a:ln w="1016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711" name="TIME"/>
          <p:cNvSpPr txBox="1"/>
          <p:nvPr/>
        </p:nvSpPr>
        <p:spPr>
          <a:xfrm>
            <a:off x="11376446" y="11875973"/>
            <a:ext cx="1631108" cy="81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TIME</a:t>
            </a:r>
          </a:p>
        </p:txBody>
      </p:sp>
      <p:sp>
        <p:nvSpPr>
          <p:cNvPr id="712" name="steady emission from the core"/>
          <p:cNvSpPr txBox="1"/>
          <p:nvPr/>
        </p:nvSpPr>
        <p:spPr>
          <a:xfrm>
            <a:off x="7161596" y="4325205"/>
            <a:ext cx="6536978" cy="595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825500">
              <a:defRPr sz="3500"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0">
                <a:solidFill>
                  <a:srgbClr val="000000"/>
                </a:solidFill>
              </a:defRPr>
            </a:pPr>
            <a:r>
              <a:rPr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steady emission from the core</a:t>
            </a:r>
          </a:p>
        </p:txBody>
      </p:sp>
      <p:sp>
        <p:nvSpPr>
          <p:cNvPr id="713" name="Line"/>
          <p:cNvSpPr/>
          <p:nvPr/>
        </p:nvSpPr>
        <p:spPr>
          <a:xfrm flipH="1" flipV="1">
            <a:off x="5203097" y="4329537"/>
            <a:ext cx="1781484" cy="306398"/>
          </a:xfrm>
          <a:prstGeom prst="line">
            <a:avLst/>
          </a:prstGeom>
          <a:ln w="1016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714" name="Oval Oval" descr="Oval Oval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4861550" y="1263674"/>
            <a:ext cx="2432271" cy="995741"/>
          </a:xfrm>
          <a:prstGeom prst="rect">
            <a:avLst/>
          </a:prstGeom>
        </p:spPr>
      </p:pic>
      <p:pic>
        <p:nvPicPr>
          <p:cNvPr id="716" name="Oval Oval" descr="Oval Oval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2926976" y="5490219"/>
            <a:ext cx="2432270" cy="995742"/>
          </a:xfrm>
          <a:prstGeom prst="rect">
            <a:avLst/>
          </a:prstGeom>
        </p:spPr>
      </p:pic>
      <p:pic>
        <p:nvPicPr>
          <p:cNvPr id="718" name="Oval Oval" descr="Oval Oval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20779130" y="1263674"/>
            <a:ext cx="2432270" cy="995742"/>
          </a:xfrm>
          <a:prstGeom prst="rect">
            <a:avLst/>
          </a:prstGeom>
        </p:spPr>
      </p:pic>
      <p:sp>
        <p:nvSpPr>
          <p:cNvPr id="720" name="sync"/>
          <p:cNvSpPr txBox="1"/>
          <p:nvPr/>
        </p:nvSpPr>
        <p:spPr>
          <a:xfrm>
            <a:off x="2000361" y="4012282"/>
            <a:ext cx="837978" cy="459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 b="1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sync</a:t>
            </a:r>
          </a:p>
        </p:txBody>
      </p:sp>
      <p:sp>
        <p:nvSpPr>
          <p:cNvPr id="721" name="SSC"/>
          <p:cNvSpPr txBox="1"/>
          <p:nvPr/>
        </p:nvSpPr>
        <p:spPr>
          <a:xfrm>
            <a:off x="4467623" y="5356966"/>
            <a:ext cx="767129" cy="459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 b="1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SSC</a:t>
            </a:r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1CF94230-CAD3-299C-0BCF-ECCD303757EE}"/>
              </a:ext>
            </a:extLst>
          </p:cNvPr>
          <p:cNvGrpSpPr/>
          <p:nvPr/>
        </p:nvGrpSpPr>
        <p:grpSpPr>
          <a:xfrm>
            <a:off x="105184" y="12778892"/>
            <a:ext cx="6597641" cy="889001"/>
            <a:chOff x="0" y="0"/>
            <a:chExt cx="6597640" cy="889000"/>
          </a:xfrm>
        </p:grpSpPr>
        <p:pic>
          <p:nvPicPr>
            <p:cNvPr id="3" name="logo_magic.jpg" descr="logo_magic.jpg">
              <a:extLst>
                <a:ext uri="{FF2B5EF4-FFF2-40B4-BE49-F238E27FC236}">
                  <a16:creationId xmlns:a16="http://schemas.microsoft.com/office/drawing/2014/main" id="{AD90AB32-D0ED-D8AE-94CD-7E71621C1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92612" y="19817"/>
              <a:ext cx="668876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logo_unibo.pdf" descr="logo_unibo.pdf">
              <a:extLst>
                <a:ext uri="{FF2B5EF4-FFF2-40B4-BE49-F238E27FC236}">
                  <a16:creationId xmlns:a16="http://schemas.microsoft.com/office/drawing/2014/main" id="{99B5FBE9-73A7-F9A8-8DCC-F367EB812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889001" cy="889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" name="logo INAF-OAS.pdf" descr="logo INAF-OAS.pdf">
              <a:extLst>
                <a:ext uri="{FF2B5EF4-FFF2-40B4-BE49-F238E27FC236}">
                  <a16:creationId xmlns:a16="http://schemas.microsoft.com/office/drawing/2014/main" id="{BEB1F394-5158-169D-E535-6780EA904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891" t="891" r="891" b="891"/>
            <a:stretch>
              <a:fillRect/>
            </a:stretch>
          </p:blipFill>
          <p:spPr>
            <a:xfrm>
              <a:off x="941162" y="19817"/>
              <a:ext cx="1699286" cy="8494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logo.png" descr="logo.png">
              <a:extLst>
                <a:ext uri="{FF2B5EF4-FFF2-40B4-BE49-F238E27FC236}">
                  <a16:creationId xmlns:a16="http://schemas.microsoft.com/office/drawing/2014/main" id="{F4C831E6-44D3-062E-76E7-6195985EC0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413650" y="19817"/>
              <a:ext cx="2165883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fermi_logo.jpg" descr="fermi_logo.jpg">
              <a:extLst>
                <a:ext uri="{FF2B5EF4-FFF2-40B4-BE49-F238E27FC236}">
                  <a16:creationId xmlns:a16="http://schemas.microsoft.com/office/drawing/2014/main" id="{1B38100C-9C0C-8EF7-D988-7F44A7521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631695" y="19817"/>
              <a:ext cx="965946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blazar.jpg" descr="blazar.jpg"/>
          <p:cNvPicPr>
            <a:picLocks noChangeAspect="1"/>
          </p:cNvPicPr>
          <p:nvPr/>
        </p:nvPicPr>
        <p:blipFill>
          <a:blip r:embed="rId2">
            <a:alphaModFix amt="20000"/>
          </a:blip>
          <a:srcRect l="277" r="260"/>
          <a:stretch>
            <a:fillRect/>
          </a:stretch>
        </p:blipFill>
        <p:spPr>
          <a:xfrm>
            <a:off x="-21233" y="-199232"/>
            <a:ext cx="24934620" cy="14114642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Rectangle"/>
          <p:cNvSpPr/>
          <p:nvPr/>
        </p:nvSpPr>
        <p:spPr>
          <a:xfrm>
            <a:off x="-70945" y="12731873"/>
            <a:ext cx="24525890" cy="1133601"/>
          </a:xfrm>
          <a:prstGeom prst="rect">
            <a:avLst/>
          </a:prstGeom>
          <a:solidFill>
            <a:srgbClr val="FFFFFF"/>
          </a:solidFill>
          <a:ln w="76200" cap="rnd">
            <a:solidFill>
              <a:srgbClr val="5E5E5E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24" name="4/15"/>
          <p:cNvSpPr txBox="1"/>
          <p:nvPr/>
        </p:nvSpPr>
        <p:spPr>
          <a:xfrm>
            <a:off x="23345896" y="12956654"/>
            <a:ext cx="803105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2800" i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/>
              <a:t>3</a:t>
            </a:r>
            <a:r>
              <a:rPr dirty="0"/>
              <a:t>/1</a:t>
            </a:r>
            <a:r>
              <a:rPr lang="it-IT" dirty="0"/>
              <a:t>3</a:t>
            </a:r>
            <a:endParaRPr dirty="0"/>
          </a:p>
        </p:txBody>
      </p:sp>
      <p:sp>
        <p:nvSpPr>
          <p:cNvPr id="225" name="Rectangle"/>
          <p:cNvSpPr/>
          <p:nvPr/>
        </p:nvSpPr>
        <p:spPr>
          <a:xfrm>
            <a:off x="-69850" y="-165100"/>
            <a:ext cx="24523700" cy="1624264"/>
          </a:xfrm>
          <a:prstGeom prst="rect">
            <a:avLst/>
          </a:prstGeom>
          <a:solidFill>
            <a:srgbClr val="FFFFFF"/>
          </a:solidFill>
          <a:ln w="76200" cap="rnd">
            <a:solidFill>
              <a:srgbClr val="5E5E5E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26" name="TeV flare"/>
          <p:cNvSpPr txBox="1"/>
          <p:nvPr/>
        </p:nvSpPr>
        <p:spPr>
          <a:xfrm>
            <a:off x="176485" y="166273"/>
            <a:ext cx="3803564" cy="1088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000" b="1">
                <a:solidFill>
                  <a:srgbClr val="1B32F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TeV flare</a:t>
            </a:r>
          </a:p>
        </p:txBody>
      </p:sp>
      <p:sp>
        <p:nvSpPr>
          <p:cNvPr id="227" name="VERITAS detection (ATel #11436) by Mukherjee18…"/>
          <p:cNvSpPr txBox="1"/>
          <p:nvPr/>
        </p:nvSpPr>
        <p:spPr>
          <a:xfrm>
            <a:off x="1164454" y="1744390"/>
            <a:ext cx="9241455" cy="1096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529166" indent="-529166" algn="l" defTabSz="825500">
              <a:lnSpc>
                <a:spcPct val="110000"/>
              </a:lnSpc>
              <a:spcBef>
                <a:spcPts val="800"/>
              </a:spcBef>
              <a:buSzPct val="125000"/>
              <a:buChar char="•"/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VERITAS detection (ATel #11436) by </a:t>
            </a:r>
            <a:r>
              <a:rPr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Mukherjee18</a:t>
            </a:r>
          </a:p>
          <a:p>
            <a:pPr marL="529166" lvl="1" indent="-529166" algn="l" defTabSz="825500">
              <a:lnSpc>
                <a:spcPct val="110000"/>
              </a:lnSpc>
              <a:spcBef>
                <a:spcPts val="800"/>
              </a:spcBef>
              <a:buSzPct val="125000"/>
              <a:buChar char="•"/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VERITAS paper by </a:t>
            </a:r>
            <a:r>
              <a:rPr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Archer+20</a:t>
            </a:r>
          </a:p>
        </p:txBody>
      </p:sp>
      <p:pic>
        <p:nvPicPr>
          <p:cNvPr id="228" name="apjab910ef2_hr.jpg" descr="apjab910ef2_h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0787" y="6155572"/>
            <a:ext cx="6105161" cy="6284725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229" name="apjab910ef1_hr.jpg" descr="apjab910ef1_h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227" y="3790686"/>
            <a:ext cx="6104281" cy="510485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230" name="Abdo+10"/>
          <p:cNvSpPr txBox="1"/>
          <p:nvPr/>
        </p:nvSpPr>
        <p:spPr>
          <a:xfrm>
            <a:off x="2144128" y="8482278"/>
            <a:ext cx="1302024" cy="422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2200"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Abdo+10</a:t>
            </a:r>
          </a:p>
        </p:txBody>
      </p:sp>
      <p:pic>
        <p:nvPicPr>
          <p:cNvPr id="231" name="aa35183-19-fig6.pdf" descr="aa35183-19-fig6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37923" y="3949257"/>
            <a:ext cx="6535754" cy="849739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232" name="aa35183-19-fig1.pdf" descr="aa35183-19-fig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77834" y="3949257"/>
            <a:ext cx="5565532" cy="849739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233" name="Paper by Boccardi+19:…"/>
          <p:cNvSpPr txBox="1"/>
          <p:nvPr/>
        </p:nvSpPr>
        <p:spPr>
          <a:xfrm>
            <a:off x="12238854" y="1744390"/>
            <a:ext cx="11738480" cy="1671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529166" indent="-529166" algn="l" defTabSz="825500">
              <a:lnSpc>
                <a:spcPct val="110000"/>
              </a:lnSpc>
              <a:spcBef>
                <a:spcPts val="800"/>
              </a:spcBef>
              <a:buSzPct val="125000"/>
              <a:buChar char="•"/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Paper by </a:t>
            </a:r>
            <a:r>
              <a:rPr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Boccardi+19</a:t>
            </a:r>
            <a:r>
              <a:t>:</a:t>
            </a:r>
          </a:p>
          <a:p>
            <a:pPr marL="1164166" lvl="1" indent="-529166" algn="l" defTabSz="825500">
              <a:lnSpc>
                <a:spcPct val="110000"/>
              </a:lnSpc>
              <a:spcBef>
                <a:spcPts val="800"/>
              </a:spcBef>
              <a:buSzPct val="125000"/>
              <a:buChar char="•"/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unprecedented </a:t>
            </a:r>
            <a:r>
              <a:rPr b="1"/>
              <a:t>VLBI study of the jet components</a:t>
            </a:r>
            <a:r>
              <a:t> of 3C 264</a:t>
            </a:r>
          </a:p>
          <a:p>
            <a:pPr marL="1164166" lvl="1" indent="-529166" algn="l" defTabSz="825500">
              <a:lnSpc>
                <a:spcPct val="110000"/>
              </a:lnSpc>
              <a:spcBef>
                <a:spcPts val="800"/>
              </a:spcBef>
              <a:buSzPct val="125000"/>
              <a:buChar char="•"/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X-ray high state contemporary to TeV</a:t>
            </a:r>
            <a:r>
              <a:t> enhanced activity</a:t>
            </a:r>
          </a:p>
        </p:txBody>
      </p:sp>
      <p:sp>
        <p:nvSpPr>
          <p:cNvPr id="234" name="Boccardi+19"/>
          <p:cNvSpPr txBox="1"/>
          <p:nvPr/>
        </p:nvSpPr>
        <p:spPr>
          <a:xfrm>
            <a:off x="22141791" y="4562435"/>
            <a:ext cx="1783879" cy="422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2200"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Boccardi+19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5" name="Text"/>
              <p:cNvSpPr txBox="1"/>
              <p:nvPr/>
            </p:nvSpPr>
            <p:spPr>
              <a:xfrm>
                <a:off x="3012110" y="3854106"/>
                <a:ext cx="3288619" cy="55752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 sz="2600" b="1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sz="315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significance</m:t>
                      </m:r>
                      <m:r>
                        <a:rPr sz="315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=7.8</m:t>
                      </m:r>
                      <m:r>
                        <a:rPr sz="315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235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2110" y="3854106"/>
                <a:ext cx="3288619" cy="557525"/>
              </a:xfrm>
              <a:prstGeom prst="rect">
                <a:avLst/>
              </a:prstGeom>
              <a:blipFill>
                <a:blip r:embed="rId7"/>
                <a:stretch>
                  <a:fillRect l="-7692" r="-2308" b="-2666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1" name="Group"/>
          <p:cNvGrpSpPr/>
          <p:nvPr/>
        </p:nvGrpSpPr>
        <p:grpSpPr>
          <a:xfrm>
            <a:off x="105184" y="12778892"/>
            <a:ext cx="6597641" cy="889001"/>
            <a:chOff x="0" y="0"/>
            <a:chExt cx="6597640" cy="889000"/>
          </a:xfrm>
        </p:grpSpPr>
        <p:pic>
          <p:nvPicPr>
            <p:cNvPr id="236" name="logo_magic.jpg" descr="logo_magic.jp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92612" y="19817"/>
              <a:ext cx="668876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7" name="logo_unibo.pdf" descr="logo_unibo.pdf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0"/>
              <a:ext cx="889001" cy="889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8" name="logo INAF-OAS.pdf" descr="logo INAF-OAS.pdf"/>
            <p:cNvPicPr>
              <a:picLocks noChangeAspect="1"/>
            </p:cNvPicPr>
            <p:nvPr/>
          </p:nvPicPr>
          <p:blipFill>
            <a:blip r:embed="rId10"/>
            <a:srcRect l="891" t="891" r="891" b="891"/>
            <a:stretch>
              <a:fillRect/>
            </a:stretch>
          </p:blipFill>
          <p:spPr>
            <a:xfrm>
              <a:off x="941162" y="19817"/>
              <a:ext cx="1699286" cy="8494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9" name="logo.png" descr="logo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413650" y="19817"/>
              <a:ext cx="2165883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0" name="fermi_logo.jpg" descr="fermi_logo.jp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631695" y="19817"/>
              <a:ext cx="965946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3" name="blazar.jpg" descr="blazar.jpg"/>
          <p:cNvPicPr>
            <a:picLocks noChangeAspect="1"/>
          </p:cNvPicPr>
          <p:nvPr/>
        </p:nvPicPr>
        <p:blipFill>
          <a:blip r:embed="rId2">
            <a:alphaModFix amt="20000"/>
          </a:blip>
          <a:srcRect l="277" r="260"/>
          <a:stretch>
            <a:fillRect/>
          </a:stretch>
        </p:blipFill>
        <p:spPr>
          <a:xfrm>
            <a:off x="-547178" y="-619988"/>
            <a:ext cx="24934620" cy="14114642"/>
          </a:xfrm>
          <a:prstGeom prst="rect">
            <a:avLst/>
          </a:prstGeom>
          <a:ln w="12700">
            <a:miter lim="400000"/>
          </a:ln>
        </p:spPr>
      </p:pic>
      <p:pic>
        <p:nvPicPr>
          <p:cNvPr id="724" name="3c264_mo1_low.pdf" descr="3c264_mo1_low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35" y="1505049"/>
            <a:ext cx="8337845" cy="547398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725" name="sync"/>
          <p:cNvSpPr txBox="1"/>
          <p:nvPr/>
        </p:nvSpPr>
        <p:spPr>
          <a:xfrm>
            <a:off x="2000361" y="4012282"/>
            <a:ext cx="837978" cy="459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 b="1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sync</a:t>
            </a:r>
          </a:p>
        </p:txBody>
      </p:sp>
      <p:sp>
        <p:nvSpPr>
          <p:cNvPr id="726" name="SSC"/>
          <p:cNvSpPr txBox="1"/>
          <p:nvPr/>
        </p:nvSpPr>
        <p:spPr>
          <a:xfrm>
            <a:off x="4467623" y="5356966"/>
            <a:ext cx="767129" cy="459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 b="1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SSC</a:t>
            </a:r>
          </a:p>
        </p:txBody>
      </p:sp>
      <p:sp>
        <p:nvSpPr>
          <p:cNvPr id="727" name="Rectangle"/>
          <p:cNvSpPr/>
          <p:nvPr/>
        </p:nvSpPr>
        <p:spPr>
          <a:xfrm>
            <a:off x="-70945" y="12731873"/>
            <a:ext cx="24525890" cy="1133601"/>
          </a:xfrm>
          <a:prstGeom prst="rect">
            <a:avLst/>
          </a:prstGeom>
          <a:solidFill>
            <a:srgbClr val="FFFFFF"/>
          </a:solidFill>
          <a:ln w="76200" cap="rnd">
            <a:solidFill>
              <a:srgbClr val="5E5E5E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33" name="Rectangle"/>
          <p:cNvSpPr/>
          <p:nvPr/>
        </p:nvSpPr>
        <p:spPr>
          <a:xfrm>
            <a:off x="-69850" y="-165100"/>
            <a:ext cx="24523700" cy="1624264"/>
          </a:xfrm>
          <a:prstGeom prst="rect">
            <a:avLst/>
          </a:prstGeom>
          <a:solidFill>
            <a:srgbClr val="FFFFFF"/>
          </a:solidFill>
          <a:ln w="76200" cap="rnd">
            <a:solidFill>
              <a:srgbClr val="5E5E5E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735" name="3c264_data_2019.pdf" descr="3c264_data_2019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59574" y="1517889"/>
            <a:ext cx="8318076" cy="546100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736" name="3c264_data_2018.pdf" descr="3c264_data_2018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4949" y="5761260"/>
            <a:ext cx="8314102" cy="5458392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737" name="Line"/>
          <p:cNvSpPr/>
          <p:nvPr/>
        </p:nvSpPr>
        <p:spPr>
          <a:xfrm>
            <a:off x="1081746" y="11748553"/>
            <a:ext cx="21676618" cy="1"/>
          </a:xfrm>
          <a:prstGeom prst="line">
            <a:avLst/>
          </a:prstGeom>
          <a:ln w="1016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738" name="TIME"/>
          <p:cNvSpPr txBox="1"/>
          <p:nvPr/>
        </p:nvSpPr>
        <p:spPr>
          <a:xfrm>
            <a:off x="11376446" y="11875973"/>
            <a:ext cx="1631108" cy="81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TIME</a:t>
            </a:r>
          </a:p>
        </p:txBody>
      </p:sp>
      <p:sp>
        <p:nvSpPr>
          <p:cNvPr id="739" name="ORIGIN OF TEV EMISSION?"/>
          <p:cNvSpPr txBox="1"/>
          <p:nvPr/>
        </p:nvSpPr>
        <p:spPr>
          <a:xfrm>
            <a:off x="399653" y="8122527"/>
            <a:ext cx="8069323" cy="1862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lnSpc>
                <a:spcPct val="120000"/>
              </a:lnSpc>
              <a:spcBef>
                <a:spcPts val="5700"/>
              </a:spcBef>
              <a:defRPr sz="55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ORIGIN OF TEV EMISSION?</a:t>
            </a:r>
          </a:p>
        </p:txBody>
      </p:sp>
      <p:sp>
        <p:nvSpPr>
          <p:cNvPr id="740" name="WHY SOFTENING WHEN FADING AFTER 2018?"/>
          <p:cNvSpPr txBox="1"/>
          <p:nvPr/>
        </p:nvSpPr>
        <p:spPr>
          <a:xfrm>
            <a:off x="8157339" y="2597350"/>
            <a:ext cx="8069323" cy="2833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lnSpc>
                <a:spcPct val="120000"/>
              </a:lnSpc>
              <a:spcBef>
                <a:spcPts val="5700"/>
              </a:spcBef>
              <a:defRPr sz="55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WHY SOFTENING WHEN FADING AFTER 2018?</a:t>
            </a:r>
          </a:p>
        </p:txBody>
      </p:sp>
      <p:sp>
        <p:nvSpPr>
          <p:cNvPr id="741" name="SED modelling"/>
          <p:cNvSpPr txBox="1"/>
          <p:nvPr/>
        </p:nvSpPr>
        <p:spPr>
          <a:xfrm>
            <a:off x="176485" y="166273"/>
            <a:ext cx="6387220" cy="1088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000" b="1">
                <a:solidFill>
                  <a:srgbClr val="499DD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SED modelling</a:t>
            </a:r>
          </a:p>
        </p:txBody>
      </p:sp>
      <p:pic>
        <p:nvPicPr>
          <p:cNvPr id="742" name="Oval Oval" descr="Oval Oval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4861550" y="1263674"/>
            <a:ext cx="2432271" cy="995741"/>
          </a:xfrm>
          <a:prstGeom prst="rect">
            <a:avLst/>
          </a:prstGeom>
        </p:spPr>
      </p:pic>
      <p:pic>
        <p:nvPicPr>
          <p:cNvPr id="744" name="Oval Oval" descr="Oval Oval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2926976" y="5490219"/>
            <a:ext cx="2432270" cy="995742"/>
          </a:xfrm>
          <a:prstGeom prst="rect">
            <a:avLst/>
          </a:prstGeom>
        </p:spPr>
      </p:pic>
      <p:pic>
        <p:nvPicPr>
          <p:cNvPr id="746" name="Oval Oval" descr="Oval Oval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20779130" y="1263674"/>
            <a:ext cx="2432270" cy="995742"/>
          </a:xfrm>
          <a:prstGeom prst="rect">
            <a:avLst/>
          </a:prstGeom>
        </p:spPr>
      </p:pic>
      <p:grpSp>
        <p:nvGrpSpPr>
          <p:cNvPr id="2" name="Group">
            <a:extLst>
              <a:ext uri="{FF2B5EF4-FFF2-40B4-BE49-F238E27FC236}">
                <a16:creationId xmlns:a16="http://schemas.microsoft.com/office/drawing/2014/main" id="{C874B78D-895E-CA36-8C30-6E71CD6A4250}"/>
              </a:ext>
            </a:extLst>
          </p:cNvPr>
          <p:cNvGrpSpPr/>
          <p:nvPr/>
        </p:nvGrpSpPr>
        <p:grpSpPr>
          <a:xfrm>
            <a:off x="105184" y="12778892"/>
            <a:ext cx="6597641" cy="889001"/>
            <a:chOff x="0" y="0"/>
            <a:chExt cx="6597640" cy="889000"/>
          </a:xfrm>
        </p:grpSpPr>
        <p:pic>
          <p:nvPicPr>
            <p:cNvPr id="3" name="logo_magic.jpg" descr="logo_magic.jpg">
              <a:extLst>
                <a:ext uri="{FF2B5EF4-FFF2-40B4-BE49-F238E27FC236}">
                  <a16:creationId xmlns:a16="http://schemas.microsoft.com/office/drawing/2014/main" id="{843ACA05-8E31-9DE9-2187-295A4E520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92612" y="19817"/>
              <a:ext cx="668876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logo_unibo.pdf" descr="logo_unibo.pdf">
              <a:extLst>
                <a:ext uri="{FF2B5EF4-FFF2-40B4-BE49-F238E27FC236}">
                  <a16:creationId xmlns:a16="http://schemas.microsoft.com/office/drawing/2014/main" id="{E427AAB6-C1C8-037F-1C01-3C45A262B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889001" cy="889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" name="logo INAF-OAS.pdf" descr="logo INAF-OAS.pdf">
              <a:extLst>
                <a:ext uri="{FF2B5EF4-FFF2-40B4-BE49-F238E27FC236}">
                  <a16:creationId xmlns:a16="http://schemas.microsoft.com/office/drawing/2014/main" id="{28D093F5-1B93-0D2F-D634-E4DC314A5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891" t="891" r="891" b="891"/>
            <a:stretch>
              <a:fillRect/>
            </a:stretch>
          </p:blipFill>
          <p:spPr>
            <a:xfrm>
              <a:off x="941162" y="19817"/>
              <a:ext cx="1699286" cy="8494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logo.png" descr="logo.png">
              <a:extLst>
                <a:ext uri="{FF2B5EF4-FFF2-40B4-BE49-F238E27FC236}">
                  <a16:creationId xmlns:a16="http://schemas.microsoft.com/office/drawing/2014/main" id="{A59C9341-3854-1EA1-198F-1B78CDB84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413650" y="19817"/>
              <a:ext cx="2165883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fermi_logo.jpg" descr="fermi_logo.jpg">
              <a:extLst>
                <a:ext uri="{FF2B5EF4-FFF2-40B4-BE49-F238E27FC236}">
                  <a16:creationId xmlns:a16="http://schemas.microsoft.com/office/drawing/2014/main" id="{36ED1703-4F0E-79D6-C91A-91D0B4971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631695" y="19817"/>
              <a:ext cx="965946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9" name="blazar.jpg" descr="blazar.jpg"/>
          <p:cNvPicPr>
            <a:picLocks noChangeAspect="1"/>
          </p:cNvPicPr>
          <p:nvPr/>
        </p:nvPicPr>
        <p:blipFill>
          <a:blip r:embed="rId2">
            <a:alphaModFix amt="20000"/>
          </a:blip>
          <a:srcRect l="277" r="260"/>
          <a:stretch>
            <a:fillRect/>
          </a:stretch>
        </p:blipFill>
        <p:spPr>
          <a:xfrm>
            <a:off x="-547178" y="-619988"/>
            <a:ext cx="24934620" cy="14114642"/>
          </a:xfrm>
          <a:prstGeom prst="rect">
            <a:avLst/>
          </a:prstGeom>
          <a:ln w="12700">
            <a:miter lim="400000"/>
          </a:ln>
        </p:spPr>
      </p:pic>
      <p:pic>
        <p:nvPicPr>
          <p:cNvPr id="750" name="3c264_mo1_low.pdf" descr="3c264_mo1_low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35" y="1505049"/>
            <a:ext cx="8337845" cy="547398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751" name="sync"/>
          <p:cNvSpPr txBox="1"/>
          <p:nvPr/>
        </p:nvSpPr>
        <p:spPr>
          <a:xfrm>
            <a:off x="2000361" y="4012282"/>
            <a:ext cx="837978" cy="459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 b="1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sync</a:t>
            </a:r>
          </a:p>
        </p:txBody>
      </p:sp>
      <p:sp>
        <p:nvSpPr>
          <p:cNvPr id="752" name="SSC"/>
          <p:cNvSpPr txBox="1"/>
          <p:nvPr/>
        </p:nvSpPr>
        <p:spPr>
          <a:xfrm>
            <a:off x="4467623" y="5356966"/>
            <a:ext cx="767129" cy="459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 b="1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SSC</a:t>
            </a:r>
          </a:p>
        </p:txBody>
      </p:sp>
      <p:sp>
        <p:nvSpPr>
          <p:cNvPr id="753" name="Rectangle"/>
          <p:cNvSpPr/>
          <p:nvPr/>
        </p:nvSpPr>
        <p:spPr>
          <a:xfrm>
            <a:off x="-70945" y="12731873"/>
            <a:ext cx="24525890" cy="1133601"/>
          </a:xfrm>
          <a:prstGeom prst="rect">
            <a:avLst/>
          </a:prstGeom>
          <a:solidFill>
            <a:srgbClr val="FFFFFF"/>
          </a:solidFill>
          <a:ln w="76200" cap="rnd">
            <a:solidFill>
              <a:srgbClr val="5E5E5E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59" name="Rectangle"/>
          <p:cNvSpPr/>
          <p:nvPr/>
        </p:nvSpPr>
        <p:spPr>
          <a:xfrm>
            <a:off x="-69850" y="-165100"/>
            <a:ext cx="24523700" cy="1624264"/>
          </a:xfrm>
          <a:prstGeom prst="rect">
            <a:avLst/>
          </a:prstGeom>
          <a:solidFill>
            <a:srgbClr val="FFFFFF"/>
          </a:solidFill>
          <a:ln w="76200" cap="rnd">
            <a:solidFill>
              <a:srgbClr val="5E5E5E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761" name="3c264_data_2019.pdf" descr="3c264_data_2019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59574" y="1517889"/>
            <a:ext cx="8318076" cy="546100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762" name="3c264_data_2018.pdf" descr="3c264_data_2018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4949" y="5761260"/>
            <a:ext cx="8314102" cy="5458392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763" name="Line"/>
          <p:cNvSpPr/>
          <p:nvPr/>
        </p:nvSpPr>
        <p:spPr>
          <a:xfrm>
            <a:off x="1081746" y="11748553"/>
            <a:ext cx="21676618" cy="1"/>
          </a:xfrm>
          <a:prstGeom prst="line">
            <a:avLst/>
          </a:prstGeom>
          <a:ln w="1016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764" name="TIME"/>
          <p:cNvSpPr txBox="1"/>
          <p:nvPr/>
        </p:nvSpPr>
        <p:spPr>
          <a:xfrm>
            <a:off x="11376446" y="11875973"/>
            <a:ext cx="1631108" cy="81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TIME</a:t>
            </a:r>
          </a:p>
        </p:txBody>
      </p:sp>
      <p:sp>
        <p:nvSpPr>
          <p:cNvPr id="765" name="ORIGIN OF TEV EMISSION?"/>
          <p:cNvSpPr txBox="1"/>
          <p:nvPr/>
        </p:nvSpPr>
        <p:spPr>
          <a:xfrm>
            <a:off x="399653" y="8122527"/>
            <a:ext cx="8069323" cy="1862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lnSpc>
                <a:spcPct val="120000"/>
              </a:lnSpc>
              <a:spcBef>
                <a:spcPts val="5700"/>
              </a:spcBef>
              <a:defRPr sz="55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ORIGIN OF TEV EMISSION?</a:t>
            </a:r>
          </a:p>
        </p:txBody>
      </p:sp>
      <p:sp>
        <p:nvSpPr>
          <p:cNvPr id="766" name="WHY SOFTENING WHEN FADING AFTER 2018?"/>
          <p:cNvSpPr txBox="1"/>
          <p:nvPr/>
        </p:nvSpPr>
        <p:spPr>
          <a:xfrm>
            <a:off x="8157339" y="2597350"/>
            <a:ext cx="8069323" cy="2833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lnSpc>
                <a:spcPct val="120000"/>
              </a:lnSpc>
              <a:spcBef>
                <a:spcPts val="5700"/>
              </a:spcBef>
              <a:defRPr sz="55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WHY SOFTENING WHEN FADING AFTER 2018?</a:t>
            </a:r>
          </a:p>
        </p:txBody>
      </p:sp>
      <p:grpSp>
        <p:nvGrpSpPr>
          <p:cNvPr id="769" name="INJECTION OF NEW ENERGETIC PARTICLES IN THE EJECTION FLOW"/>
          <p:cNvGrpSpPr/>
          <p:nvPr/>
        </p:nvGrpSpPr>
        <p:grpSpPr>
          <a:xfrm>
            <a:off x="15391998" y="6711396"/>
            <a:ext cx="9173619" cy="5325925"/>
            <a:chOff x="0" y="0"/>
            <a:chExt cx="9173618" cy="5325923"/>
          </a:xfrm>
        </p:grpSpPr>
        <p:sp>
          <p:nvSpPr>
            <p:cNvPr id="768" name="INJECTION OF NEW ENERGETIC PARTICLES IN THE EJECTION FLOW"/>
            <p:cNvSpPr/>
            <p:nvPr/>
          </p:nvSpPr>
          <p:spPr>
            <a:xfrm>
              <a:off x="152399" y="152399"/>
              <a:ext cx="8868820" cy="5021125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lnSpc>
                  <a:spcPct val="120000"/>
                </a:lnSpc>
                <a:spcBef>
                  <a:spcPts val="5700"/>
                </a:spcBef>
                <a:defRPr sz="51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INJECTION OF NEW ENERGETIC PARTICLES IN THE EJECTION FLOW</a:t>
              </a:r>
            </a:p>
          </p:txBody>
        </p:sp>
        <p:pic>
          <p:nvPicPr>
            <p:cNvPr id="767" name="INJECTION OF NEW ENERGETIC PARTICLES IN THE EJECTION FLOW INJECTION OF NEW ENERGETIC PARTICLES IN THE EJECTION FLOW" descr="INJECTION OF NEW ENERGETIC PARTICLES IN THE EJECTION FLOW INJECTION OF NEW ENERGETIC PARTICLES IN THE EJECTION FLOW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9173619" cy="5325924"/>
            </a:xfrm>
            <a:prstGeom prst="rect">
              <a:avLst/>
            </a:prstGeom>
            <a:effectLst/>
          </p:spPr>
        </p:pic>
      </p:grpSp>
      <p:sp>
        <p:nvSpPr>
          <p:cNvPr id="770" name="SED modelling"/>
          <p:cNvSpPr txBox="1"/>
          <p:nvPr/>
        </p:nvSpPr>
        <p:spPr>
          <a:xfrm>
            <a:off x="176485" y="166273"/>
            <a:ext cx="6387220" cy="1088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000" b="1">
                <a:solidFill>
                  <a:srgbClr val="499DD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SED modelling</a:t>
            </a:r>
          </a:p>
        </p:txBody>
      </p:sp>
      <p:pic>
        <p:nvPicPr>
          <p:cNvPr id="771" name="Oval Oval" descr="Oval Oval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4861550" y="1263674"/>
            <a:ext cx="2432271" cy="995741"/>
          </a:xfrm>
          <a:prstGeom prst="rect">
            <a:avLst/>
          </a:prstGeom>
        </p:spPr>
      </p:pic>
      <p:pic>
        <p:nvPicPr>
          <p:cNvPr id="773" name="Oval Oval" descr="Oval Oval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12926976" y="5490219"/>
            <a:ext cx="2432270" cy="995742"/>
          </a:xfrm>
          <a:prstGeom prst="rect">
            <a:avLst/>
          </a:prstGeom>
        </p:spPr>
      </p:pic>
      <p:pic>
        <p:nvPicPr>
          <p:cNvPr id="775" name="Oval Oval" descr="Oval Oval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20779130" y="1263674"/>
            <a:ext cx="2432270" cy="995742"/>
          </a:xfrm>
          <a:prstGeom prst="rect">
            <a:avLst/>
          </a:prstGeom>
        </p:spPr>
      </p:pic>
      <p:grpSp>
        <p:nvGrpSpPr>
          <p:cNvPr id="2" name="Group">
            <a:extLst>
              <a:ext uri="{FF2B5EF4-FFF2-40B4-BE49-F238E27FC236}">
                <a16:creationId xmlns:a16="http://schemas.microsoft.com/office/drawing/2014/main" id="{1D23AA75-7219-0005-992E-90011A62B92F}"/>
              </a:ext>
            </a:extLst>
          </p:cNvPr>
          <p:cNvGrpSpPr/>
          <p:nvPr/>
        </p:nvGrpSpPr>
        <p:grpSpPr>
          <a:xfrm>
            <a:off x="105184" y="12778892"/>
            <a:ext cx="6597641" cy="889001"/>
            <a:chOff x="0" y="0"/>
            <a:chExt cx="6597640" cy="889000"/>
          </a:xfrm>
        </p:grpSpPr>
        <p:pic>
          <p:nvPicPr>
            <p:cNvPr id="3" name="logo_magic.jpg" descr="logo_magic.jpg">
              <a:extLst>
                <a:ext uri="{FF2B5EF4-FFF2-40B4-BE49-F238E27FC236}">
                  <a16:creationId xmlns:a16="http://schemas.microsoft.com/office/drawing/2014/main" id="{2AAB55E2-93B6-F173-BDCD-DC58DE191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92612" y="19817"/>
              <a:ext cx="668876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logo_unibo.pdf" descr="logo_unibo.pdf">
              <a:extLst>
                <a:ext uri="{FF2B5EF4-FFF2-40B4-BE49-F238E27FC236}">
                  <a16:creationId xmlns:a16="http://schemas.microsoft.com/office/drawing/2014/main" id="{674F91E6-9B43-757F-D2B6-214C41308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0"/>
              <a:ext cx="889001" cy="889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" name="logo INAF-OAS.pdf" descr="logo INAF-OAS.pdf">
              <a:extLst>
                <a:ext uri="{FF2B5EF4-FFF2-40B4-BE49-F238E27FC236}">
                  <a16:creationId xmlns:a16="http://schemas.microsoft.com/office/drawing/2014/main" id="{2E6AFF5D-E901-6F70-FA86-1E674CD6E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891" t="891" r="891" b="891"/>
            <a:stretch>
              <a:fillRect/>
            </a:stretch>
          </p:blipFill>
          <p:spPr>
            <a:xfrm>
              <a:off x="941162" y="19817"/>
              <a:ext cx="1699286" cy="8494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logo.png" descr="logo.png">
              <a:extLst>
                <a:ext uri="{FF2B5EF4-FFF2-40B4-BE49-F238E27FC236}">
                  <a16:creationId xmlns:a16="http://schemas.microsoft.com/office/drawing/2014/main" id="{A3913D40-9B45-D75B-CB8E-EED072019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413650" y="19817"/>
              <a:ext cx="2165883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fermi_logo.jpg" descr="fermi_logo.jpg">
              <a:extLst>
                <a:ext uri="{FF2B5EF4-FFF2-40B4-BE49-F238E27FC236}">
                  <a16:creationId xmlns:a16="http://schemas.microsoft.com/office/drawing/2014/main" id="{D59124BA-D047-C55D-1750-835E8E362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631695" y="19817"/>
              <a:ext cx="965946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5" name="blazar.jpg" descr="blazar.jpg"/>
          <p:cNvPicPr>
            <a:picLocks noChangeAspect="1"/>
          </p:cNvPicPr>
          <p:nvPr/>
        </p:nvPicPr>
        <p:blipFill>
          <a:blip r:embed="rId2">
            <a:alphaModFix amt="20000"/>
          </a:blip>
          <a:srcRect l="277" r="260"/>
          <a:stretch>
            <a:fillRect/>
          </a:stretch>
        </p:blipFill>
        <p:spPr>
          <a:xfrm>
            <a:off x="-21233" y="-199232"/>
            <a:ext cx="24934620" cy="14114642"/>
          </a:xfrm>
          <a:prstGeom prst="rect">
            <a:avLst/>
          </a:prstGeom>
          <a:ln w="12700">
            <a:miter lim="400000"/>
          </a:ln>
        </p:spPr>
      </p:pic>
      <p:sp>
        <p:nvSpPr>
          <p:cNvPr id="1846" name="Rectangle"/>
          <p:cNvSpPr/>
          <p:nvPr/>
        </p:nvSpPr>
        <p:spPr>
          <a:xfrm>
            <a:off x="-70945" y="12731873"/>
            <a:ext cx="24525890" cy="1133601"/>
          </a:xfrm>
          <a:prstGeom prst="rect">
            <a:avLst/>
          </a:prstGeom>
          <a:solidFill>
            <a:srgbClr val="FFFFFF"/>
          </a:solidFill>
          <a:ln w="76200" cap="rnd">
            <a:solidFill>
              <a:srgbClr val="5E5E5E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851" name="Rectangle"/>
          <p:cNvSpPr/>
          <p:nvPr/>
        </p:nvSpPr>
        <p:spPr>
          <a:xfrm>
            <a:off x="-69850" y="-165100"/>
            <a:ext cx="24523700" cy="1624264"/>
          </a:xfrm>
          <a:prstGeom prst="rect">
            <a:avLst/>
          </a:prstGeom>
          <a:solidFill>
            <a:srgbClr val="FFFFFF"/>
          </a:solidFill>
          <a:ln w="76200" cap="rnd">
            <a:solidFill>
              <a:srgbClr val="5E5E5E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853" name="Boccardi+19"/>
          <p:cNvSpPr txBox="1"/>
          <p:nvPr/>
        </p:nvSpPr>
        <p:spPr>
          <a:xfrm>
            <a:off x="176485" y="166273"/>
            <a:ext cx="5426597" cy="1088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000" b="1">
                <a:solidFill>
                  <a:srgbClr val="499DD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Boccardi+19</a:t>
            </a:r>
          </a:p>
        </p:txBody>
      </p:sp>
      <p:pic>
        <p:nvPicPr>
          <p:cNvPr id="1854" name="aa35183-19-fig10.pdf" descr="aa35183-19-fig10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358" y="1901868"/>
            <a:ext cx="7850471" cy="1048563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57" name="Group"/>
          <p:cNvGrpSpPr/>
          <p:nvPr/>
        </p:nvGrpSpPr>
        <p:grpSpPr>
          <a:xfrm>
            <a:off x="8286750" y="1901868"/>
            <a:ext cx="6065621" cy="5606693"/>
            <a:chOff x="0" y="0"/>
            <a:chExt cx="6065620" cy="5606692"/>
          </a:xfrm>
        </p:grpSpPr>
        <p:sp>
          <p:nvSpPr>
            <p:cNvPr id="1855" name="Rectangle"/>
            <p:cNvSpPr/>
            <p:nvPr/>
          </p:nvSpPr>
          <p:spPr>
            <a:xfrm>
              <a:off x="0" y="0"/>
              <a:ext cx="6065621" cy="560669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1856" name="aa35183-19-fig3.pdf" descr="aa35183-19-fig3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781" y="6349"/>
              <a:ext cx="5946571" cy="5500558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858" name="Screenshot 2023-09-11 at 14.12.14.png" descr="Screenshot 2023-09-11 at 14.12.1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92641" y="5519614"/>
            <a:ext cx="9499601" cy="698500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grpSp>
        <p:nvGrpSpPr>
          <p:cNvPr id="2" name="Group">
            <a:extLst>
              <a:ext uri="{FF2B5EF4-FFF2-40B4-BE49-F238E27FC236}">
                <a16:creationId xmlns:a16="http://schemas.microsoft.com/office/drawing/2014/main" id="{E8E486FF-D4B8-BBA9-B292-BBFD8D232DA6}"/>
              </a:ext>
            </a:extLst>
          </p:cNvPr>
          <p:cNvGrpSpPr/>
          <p:nvPr/>
        </p:nvGrpSpPr>
        <p:grpSpPr>
          <a:xfrm>
            <a:off x="105184" y="12778892"/>
            <a:ext cx="6597641" cy="889001"/>
            <a:chOff x="0" y="0"/>
            <a:chExt cx="6597640" cy="889000"/>
          </a:xfrm>
        </p:grpSpPr>
        <p:pic>
          <p:nvPicPr>
            <p:cNvPr id="3" name="logo_magic.jpg" descr="logo_magic.jpg">
              <a:extLst>
                <a:ext uri="{FF2B5EF4-FFF2-40B4-BE49-F238E27FC236}">
                  <a16:creationId xmlns:a16="http://schemas.microsoft.com/office/drawing/2014/main" id="{A5F86BE6-FEF2-8E2E-3C41-F39C67DF2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92612" y="19817"/>
              <a:ext cx="668876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logo_unibo.pdf" descr="logo_unibo.pdf">
              <a:extLst>
                <a:ext uri="{FF2B5EF4-FFF2-40B4-BE49-F238E27FC236}">
                  <a16:creationId xmlns:a16="http://schemas.microsoft.com/office/drawing/2014/main" id="{40BD4DE3-E26C-B995-0AE9-817EC6230E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889001" cy="889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" name="logo INAF-OAS.pdf" descr="logo INAF-OAS.pdf">
              <a:extLst>
                <a:ext uri="{FF2B5EF4-FFF2-40B4-BE49-F238E27FC236}">
                  <a16:creationId xmlns:a16="http://schemas.microsoft.com/office/drawing/2014/main" id="{58EDA6FD-9630-6D3B-E051-13EEAE488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891" t="891" r="891" b="891"/>
            <a:stretch>
              <a:fillRect/>
            </a:stretch>
          </p:blipFill>
          <p:spPr>
            <a:xfrm>
              <a:off x="941162" y="19817"/>
              <a:ext cx="1699286" cy="8494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logo.png" descr="logo.png">
              <a:extLst>
                <a:ext uri="{FF2B5EF4-FFF2-40B4-BE49-F238E27FC236}">
                  <a16:creationId xmlns:a16="http://schemas.microsoft.com/office/drawing/2014/main" id="{AC85C4CC-DB59-565E-8064-B34EA32B6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13650" y="19817"/>
              <a:ext cx="2165883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fermi_logo.jpg" descr="fermi_logo.jpg">
              <a:extLst>
                <a:ext uri="{FF2B5EF4-FFF2-40B4-BE49-F238E27FC236}">
                  <a16:creationId xmlns:a16="http://schemas.microsoft.com/office/drawing/2014/main" id="{50EC4A64-36A6-647A-F577-EF5696DFA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631695" y="19817"/>
              <a:ext cx="965946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0" name="blazar.jpg" descr="blazar.jpg"/>
          <p:cNvPicPr>
            <a:picLocks noChangeAspect="1"/>
          </p:cNvPicPr>
          <p:nvPr/>
        </p:nvPicPr>
        <p:blipFill>
          <a:blip r:embed="rId2">
            <a:alphaModFix amt="20000"/>
          </a:blip>
          <a:srcRect l="277" r="260"/>
          <a:stretch>
            <a:fillRect/>
          </a:stretch>
        </p:blipFill>
        <p:spPr>
          <a:xfrm>
            <a:off x="-21233" y="-199232"/>
            <a:ext cx="24934620" cy="14114642"/>
          </a:xfrm>
          <a:prstGeom prst="rect">
            <a:avLst/>
          </a:prstGeom>
          <a:ln w="12700">
            <a:miter lim="400000"/>
          </a:ln>
        </p:spPr>
      </p:pic>
      <p:sp>
        <p:nvSpPr>
          <p:cNvPr id="1861" name="Rectangle"/>
          <p:cNvSpPr/>
          <p:nvPr/>
        </p:nvSpPr>
        <p:spPr>
          <a:xfrm>
            <a:off x="-70945" y="12731873"/>
            <a:ext cx="24525890" cy="1133601"/>
          </a:xfrm>
          <a:prstGeom prst="rect">
            <a:avLst/>
          </a:prstGeom>
          <a:solidFill>
            <a:srgbClr val="FFFFFF"/>
          </a:solidFill>
          <a:ln w="76200" cap="rnd">
            <a:solidFill>
              <a:srgbClr val="5E5E5E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866" name="Rectangle"/>
          <p:cNvSpPr/>
          <p:nvPr/>
        </p:nvSpPr>
        <p:spPr>
          <a:xfrm>
            <a:off x="-69850" y="-165100"/>
            <a:ext cx="24523700" cy="1624264"/>
          </a:xfrm>
          <a:prstGeom prst="rect">
            <a:avLst/>
          </a:prstGeom>
          <a:solidFill>
            <a:srgbClr val="FFFFFF"/>
          </a:solidFill>
          <a:ln w="76200" cap="rnd">
            <a:solidFill>
              <a:srgbClr val="5E5E5E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868" name="VERITAS"/>
          <p:cNvSpPr txBox="1"/>
          <p:nvPr/>
        </p:nvSpPr>
        <p:spPr>
          <a:xfrm>
            <a:off x="176485" y="166273"/>
            <a:ext cx="3901233" cy="1088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000" b="1">
                <a:solidFill>
                  <a:srgbClr val="499DD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VERITAS</a:t>
            </a:r>
          </a:p>
        </p:txBody>
      </p:sp>
      <p:pic>
        <p:nvPicPr>
          <p:cNvPr id="1869" name="apjab910ef3_hr.jpg" descr="apjab910ef3_h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409" y="1791582"/>
            <a:ext cx="12688235" cy="103496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0" name="apjab910ef10_hr.jpg" descr="apjab910ef10_h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09724" y="1725410"/>
            <a:ext cx="10315978" cy="6189587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71" name="Significance = 7.8 sigmas…"/>
              <p:cNvSpPr txBox="1"/>
              <p:nvPr/>
            </p:nvSpPr>
            <p:spPr>
              <a:xfrm>
                <a:off x="13257860" y="8452930"/>
                <a:ext cx="11019704" cy="325361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>
                <a:spAutoFit/>
              </a:bodyPr>
              <a:lstStyle/>
              <a:p>
                <a:pPr algn="l" defTabSz="825500">
                  <a:lnSpc>
                    <a:spcPct val="120000"/>
                  </a:lnSpc>
                  <a:spcBef>
                    <a:spcPts val="800"/>
                  </a:spcBef>
                  <a:defRPr sz="35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Significance = 7.8 sigmas</a:t>
                </a:r>
              </a:p>
              <a:p>
                <a:pPr algn="l" defTabSz="825500">
                  <a:lnSpc>
                    <a:spcPct val="120000"/>
                  </a:lnSpc>
                  <a:spcBef>
                    <a:spcPts val="800"/>
                  </a:spcBef>
                  <a:defRPr sz="35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Int. time ~57 hrs</a:t>
                </a:r>
              </a:p>
              <a:p>
                <a:pPr algn="l" defTabSz="825500">
                  <a:lnSpc>
                    <a:spcPct val="120000"/>
                  </a:lnSpc>
                  <a:spcBef>
                    <a:spcPts val="800"/>
                  </a:spcBef>
                  <a:defRPr sz="35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=2.20±0.27</m:t>
                      </m:r>
                    </m:oMath>
                  </m:oMathPara>
                </a14:m>
                <a:endParaRPr/>
              </a:p>
              <a:p>
                <a:pPr algn="l" defTabSz="825500">
                  <a:lnSpc>
                    <a:spcPct val="120000"/>
                  </a:lnSpc>
                  <a:spcBef>
                    <a:spcPts val="800"/>
                  </a:spcBef>
                  <a:defRPr sz="35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3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sz="3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&gt;315</m:t>
                          </m:r>
                          <m:r>
                            <m:rPr>
                              <m:sty m:val="p"/>
                            </m:rPr>
                            <a:rPr sz="3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GeV</m:t>
                          </m:r>
                        </m:sub>
                      </m:sSub>
                      <m:r>
                        <a:rPr sz="3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sz="3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sz="3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7.6±</m:t>
                          </m:r>
                          <m:sSub>
                            <m:sSubPr>
                              <m:ctrlPr>
                                <a:rPr sz="3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3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1.2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sz="3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stat</m:t>
                              </m:r>
                            </m:sub>
                          </m:sSub>
                          <m:r>
                            <a:rPr sz="3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±</m:t>
                          </m:r>
                          <m:sSub>
                            <m:sSubPr>
                              <m:ctrlPr>
                                <a:rPr sz="3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3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2.3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sz="3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syst</m:t>
                              </m:r>
                              <m:r>
                                <a:rPr sz="3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</m:sSub>
                        </m:e>
                      </m:d>
                      <m:r>
                        <a:rPr sz="3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sz="3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3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sz="3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−13</m:t>
                          </m:r>
                        </m:sup>
                      </m:sSup>
                      <m:r>
                        <m:rPr>
                          <m:sty m:val="p"/>
                        </m:rPr>
                        <a:rPr sz="3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ph</m:t>
                      </m:r>
                      <m:sSup>
                        <m:sSupPr>
                          <m:ctrlPr>
                            <a:rPr sz="3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sz="3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cm</m:t>
                          </m:r>
                        </m:e>
                        <m:sup>
                          <m:r>
                            <a:rPr sz="3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sSup>
                        <m:sSupPr>
                          <m:ctrlPr>
                            <a:rPr sz="3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sz="3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p>
                          <m:r>
                            <a:rPr sz="3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871" name="Significance = 7.8 sigmas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57860" y="8452930"/>
                <a:ext cx="11019704" cy="3253612"/>
              </a:xfrm>
              <a:prstGeom prst="rect">
                <a:avLst/>
              </a:prstGeom>
              <a:blipFill>
                <a:blip r:embed="rId6"/>
                <a:stretch>
                  <a:fillRect l="-2074" t="-1167" b="-1751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">
            <a:extLst>
              <a:ext uri="{FF2B5EF4-FFF2-40B4-BE49-F238E27FC236}">
                <a16:creationId xmlns:a16="http://schemas.microsoft.com/office/drawing/2014/main" id="{FED37E3E-8556-9767-590E-CBC8C0E7E4B1}"/>
              </a:ext>
            </a:extLst>
          </p:cNvPr>
          <p:cNvGrpSpPr/>
          <p:nvPr/>
        </p:nvGrpSpPr>
        <p:grpSpPr>
          <a:xfrm>
            <a:off x="105184" y="12778892"/>
            <a:ext cx="6597641" cy="889001"/>
            <a:chOff x="0" y="0"/>
            <a:chExt cx="6597640" cy="889000"/>
          </a:xfrm>
        </p:grpSpPr>
        <p:pic>
          <p:nvPicPr>
            <p:cNvPr id="3" name="logo_magic.jpg" descr="logo_magic.jpg">
              <a:extLst>
                <a:ext uri="{FF2B5EF4-FFF2-40B4-BE49-F238E27FC236}">
                  <a16:creationId xmlns:a16="http://schemas.microsoft.com/office/drawing/2014/main" id="{ADF3E2C4-0AAB-A2A5-6120-2904B9375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92612" y="19817"/>
              <a:ext cx="668876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logo_unibo.pdf" descr="logo_unibo.pdf">
              <a:extLst>
                <a:ext uri="{FF2B5EF4-FFF2-40B4-BE49-F238E27FC236}">
                  <a16:creationId xmlns:a16="http://schemas.microsoft.com/office/drawing/2014/main" id="{97EE6E21-DB82-A921-02F2-E8348BD47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889001" cy="889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" name="logo INAF-OAS.pdf" descr="logo INAF-OAS.pdf">
              <a:extLst>
                <a:ext uri="{FF2B5EF4-FFF2-40B4-BE49-F238E27FC236}">
                  <a16:creationId xmlns:a16="http://schemas.microsoft.com/office/drawing/2014/main" id="{41EB9C32-1914-C3CB-4FD0-5F97C08A92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891" t="891" r="891" b="891"/>
            <a:stretch>
              <a:fillRect/>
            </a:stretch>
          </p:blipFill>
          <p:spPr>
            <a:xfrm>
              <a:off x="941162" y="19817"/>
              <a:ext cx="1699286" cy="8494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logo.png" descr="logo.png">
              <a:extLst>
                <a:ext uri="{FF2B5EF4-FFF2-40B4-BE49-F238E27FC236}">
                  <a16:creationId xmlns:a16="http://schemas.microsoft.com/office/drawing/2014/main" id="{06AA699B-B680-8906-0CF8-E4CC9B85F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413650" y="19817"/>
              <a:ext cx="2165883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fermi_logo.jpg" descr="fermi_logo.jpg">
              <a:extLst>
                <a:ext uri="{FF2B5EF4-FFF2-40B4-BE49-F238E27FC236}">
                  <a16:creationId xmlns:a16="http://schemas.microsoft.com/office/drawing/2014/main" id="{E70914B7-B129-21EA-5A4E-AC1A3D6DA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631695" y="19817"/>
              <a:ext cx="965946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" name="blazar.jpg" descr="blazar.jpg"/>
          <p:cNvPicPr>
            <a:picLocks noChangeAspect="1"/>
          </p:cNvPicPr>
          <p:nvPr/>
        </p:nvPicPr>
        <p:blipFill>
          <a:blip r:embed="rId2">
            <a:alphaModFix amt="20000"/>
          </a:blip>
          <a:srcRect l="277" r="260"/>
          <a:stretch>
            <a:fillRect/>
          </a:stretch>
        </p:blipFill>
        <p:spPr>
          <a:xfrm>
            <a:off x="-21233" y="-199232"/>
            <a:ext cx="24934620" cy="14114642"/>
          </a:xfrm>
          <a:prstGeom prst="rect">
            <a:avLst/>
          </a:prstGeom>
          <a:ln w="12700">
            <a:miter lim="400000"/>
          </a:ln>
        </p:spPr>
      </p:pic>
      <p:sp>
        <p:nvSpPr>
          <p:cNvPr id="1874" name="Rectangle"/>
          <p:cNvSpPr/>
          <p:nvPr/>
        </p:nvSpPr>
        <p:spPr>
          <a:xfrm>
            <a:off x="-70945" y="12731873"/>
            <a:ext cx="24525890" cy="1133601"/>
          </a:xfrm>
          <a:prstGeom prst="rect">
            <a:avLst/>
          </a:prstGeom>
          <a:solidFill>
            <a:srgbClr val="FFFFFF"/>
          </a:solidFill>
          <a:ln w="76200" cap="rnd">
            <a:solidFill>
              <a:srgbClr val="5E5E5E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879" name="Rectangle"/>
          <p:cNvSpPr/>
          <p:nvPr/>
        </p:nvSpPr>
        <p:spPr>
          <a:xfrm>
            <a:off x="-69850" y="-165100"/>
            <a:ext cx="24523700" cy="1624264"/>
          </a:xfrm>
          <a:prstGeom prst="rect">
            <a:avLst/>
          </a:prstGeom>
          <a:solidFill>
            <a:srgbClr val="FFFFFF"/>
          </a:solidFill>
          <a:ln w="76200" cap="rnd">
            <a:solidFill>
              <a:srgbClr val="5E5E5E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881" name="MAGIC"/>
          <p:cNvSpPr txBox="1"/>
          <p:nvPr/>
        </p:nvSpPr>
        <p:spPr>
          <a:xfrm>
            <a:off x="176485" y="166273"/>
            <a:ext cx="3077345" cy="1088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000" b="1">
                <a:solidFill>
                  <a:srgbClr val="499DD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MAGIC</a:t>
            </a:r>
          </a:p>
        </p:txBody>
      </p:sp>
      <p:pic>
        <p:nvPicPr>
          <p:cNvPr id="1882" name="Screenshot 2023-09-11 at 14.54.47.png" descr="Screenshot 2023-09-11 at 14.54.4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5054" y="1672947"/>
            <a:ext cx="14661892" cy="1037010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1883" name="PRELIMINARY"/>
          <p:cNvSpPr txBox="1"/>
          <p:nvPr/>
        </p:nvSpPr>
        <p:spPr>
          <a:xfrm>
            <a:off x="8910408" y="2929725"/>
            <a:ext cx="3769184" cy="693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solidFill>
                  <a:srgbClr val="92929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PRELIMINARY</a:t>
            </a:r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5B697AE7-A147-FC40-F0E5-3DE907E3F69C}"/>
              </a:ext>
            </a:extLst>
          </p:cNvPr>
          <p:cNvGrpSpPr/>
          <p:nvPr/>
        </p:nvGrpSpPr>
        <p:grpSpPr>
          <a:xfrm>
            <a:off x="105184" y="12778892"/>
            <a:ext cx="6597641" cy="889001"/>
            <a:chOff x="0" y="0"/>
            <a:chExt cx="6597640" cy="889000"/>
          </a:xfrm>
        </p:grpSpPr>
        <p:pic>
          <p:nvPicPr>
            <p:cNvPr id="3" name="logo_magic.jpg" descr="logo_magic.jpg">
              <a:extLst>
                <a:ext uri="{FF2B5EF4-FFF2-40B4-BE49-F238E27FC236}">
                  <a16:creationId xmlns:a16="http://schemas.microsoft.com/office/drawing/2014/main" id="{D38E2890-A21D-C816-5E16-095C43DE9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92612" y="19817"/>
              <a:ext cx="668876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logo_unibo.pdf" descr="logo_unibo.pdf">
              <a:extLst>
                <a:ext uri="{FF2B5EF4-FFF2-40B4-BE49-F238E27FC236}">
                  <a16:creationId xmlns:a16="http://schemas.microsoft.com/office/drawing/2014/main" id="{F694A92D-0B90-F263-3A0C-87B4E05C4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889001" cy="889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" name="logo INAF-OAS.pdf" descr="logo INAF-OAS.pdf">
              <a:extLst>
                <a:ext uri="{FF2B5EF4-FFF2-40B4-BE49-F238E27FC236}">
                  <a16:creationId xmlns:a16="http://schemas.microsoft.com/office/drawing/2014/main" id="{830E0A26-E9C3-D3D7-0746-C37306D0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891" t="891" r="891" b="891"/>
            <a:stretch>
              <a:fillRect/>
            </a:stretch>
          </p:blipFill>
          <p:spPr>
            <a:xfrm>
              <a:off x="941162" y="19817"/>
              <a:ext cx="1699286" cy="8494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logo.png" descr="logo.png">
              <a:extLst>
                <a:ext uri="{FF2B5EF4-FFF2-40B4-BE49-F238E27FC236}">
                  <a16:creationId xmlns:a16="http://schemas.microsoft.com/office/drawing/2014/main" id="{7094AF95-6800-01BB-87BC-A8F7F2A7D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13650" y="19817"/>
              <a:ext cx="2165883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fermi_logo.jpg" descr="fermi_logo.jpg">
              <a:extLst>
                <a:ext uri="{FF2B5EF4-FFF2-40B4-BE49-F238E27FC236}">
                  <a16:creationId xmlns:a16="http://schemas.microsoft.com/office/drawing/2014/main" id="{7F7DAC70-7183-6277-2BE1-4FE0227DA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31695" y="19817"/>
              <a:ext cx="965946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5" name="blazar.jpg" descr="blazar.jpg"/>
          <p:cNvPicPr>
            <a:picLocks noChangeAspect="1"/>
          </p:cNvPicPr>
          <p:nvPr/>
        </p:nvPicPr>
        <p:blipFill>
          <a:blip r:embed="rId2">
            <a:alphaModFix amt="20000"/>
          </a:blip>
          <a:srcRect l="277" r="260"/>
          <a:stretch>
            <a:fillRect/>
          </a:stretch>
        </p:blipFill>
        <p:spPr>
          <a:xfrm>
            <a:off x="-21233" y="-199232"/>
            <a:ext cx="24934620" cy="14114642"/>
          </a:xfrm>
          <a:prstGeom prst="rect">
            <a:avLst/>
          </a:prstGeom>
          <a:ln w="12700">
            <a:miter lim="400000"/>
          </a:ln>
        </p:spPr>
      </p:pic>
      <p:sp>
        <p:nvSpPr>
          <p:cNvPr id="1886" name="Rectangle"/>
          <p:cNvSpPr/>
          <p:nvPr/>
        </p:nvSpPr>
        <p:spPr>
          <a:xfrm>
            <a:off x="-70945" y="12731873"/>
            <a:ext cx="24525890" cy="1133601"/>
          </a:xfrm>
          <a:prstGeom prst="rect">
            <a:avLst/>
          </a:prstGeom>
          <a:solidFill>
            <a:srgbClr val="FFFFFF"/>
          </a:solidFill>
          <a:ln w="76200" cap="rnd">
            <a:solidFill>
              <a:srgbClr val="5E5E5E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891" name="Rectangle"/>
          <p:cNvSpPr/>
          <p:nvPr/>
        </p:nvSpPr>
        <p:spPr>
          <a:xfrm>
            <a:off x="-69850" y="-165100"/>
            <a:ext cx="24523700" cy="1624264"/>
          </a:xfrm>
          <a:prstGeom prst="rect">
            <a:avLst/>
          </a:prstGeom>
          <a:solidFill>
            <a:srgbClr val="FFFFFF"/>
          </a:solidFill>
          <a:ln w="76200" cap="rnd">
            <a:solidFill>
              <a:srgbClr val="5E5E5E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893" name="Core emission"/>
          <p:cNvSpPr txBox="1"/>
          <p:nvPr/>
        </p:nvSpPr>
        <p:spPr>
          <a:xfrm>
            <a:off x="176485" y="166273"/>
            <a:ext cx="6240501" cy="1088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000" b="1">
                <a:solidFill>
                  <a:srgbClr val="499DD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Core emission</a:t>
            </a:r>
          </a:p>
        </p:txBody>
      </p:sp>
      <p:pic>
        <p:nvPicPr>
          <p:cNvPr id="1894" name="Screenshot 2023-09-11 at 10.07.15.png" descr="Screenshot 2023-09-11 at 10.07.1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754" y="1639187"/>
            <a:ext cx="13260131" cy="7413145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1895" name="delta=3.84…"/>
          <p:cNvSpPr txBox="1"/>
          <p:nvPr/>
        </p:nvSpPr>
        <p:spPr>
          <a:xfrm>
            <a:off x="364129" y="9178473"/>
            <a:ext cx="5252443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3200">
                <a:solidFill>
                  <a:srgbClr val="000000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delta=3.84</a:t>
            </a:r>
          </a:p>
          <a:p>
            <a:pPr algn="l" defTabSz="457200">
              <a:defRPr sz="3200">
                <a:solidFill>
                  <a:srgbClr val="000000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Core -&gt; U_B/U_e=0.006</a:t>
            </a:r>
          </a:p>
        </p:txBody>
      </p:sp>
      <p:pic>
        <p:nvPicPr>
          <p:cNvPr id="1896" name="Screenshot 2023-09-11 at 10.08.15.png" descr="Screenshot 2023-09-11 at 10.08.1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45001" y="4728828"/>
            <a:ext cx="10099306" cy="775063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grpSp>
        <p:nvGrpSpPr>
          <p:cNvPr id="2" name="Group">
            <a:extLst>
              <a:ext uri="{FF2B5EF4-FFF2-40B4-BE49-F238E27FC236}">
                <a16:creationId xmlns:a16="http://schemas.microsoft.com/office/drawing/2014/main" id="{2BECE2E8-4426-9116-1758-37EC6D9FBF5F}"/>
              </a:ext>
            </a:extLst>
          </p:cNvPr>
          <p:cNvGrpSpPr/>
          <p:nvPr/>
        </p:nvGrpSpPr>
        <p:grpSpPr>
          <a:xfrm>
            <a:off x="105184" y="12778892"/>
            <a:ext cx="6597641" cy="889001"/>
            <a:chOff x="0" y="0"/>
            <a:chExt cx="6597640" cy="889000"/>
          </a:xfrm>
        </p:grpSpPr>
        <p:pic>
          <p:nvPicPr>
            <p:cNvPr id="3" name="logo_magic.jpg" descr="logo_magic.jpg">
              <a:extLst>
                <a:ext uri="{FF2B5EF4-FFF2-40B4-BE49-F238E27FC236}">
                  <a16:creationId xmlns:a16="http://schemas.microsoft.com/office/drawing/2014/main" id="{1115A591-0D99-E900-6CE7-63AFCF4D3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92612" y="19817"/>
              <a:ext cx="668876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logo_unibo.pdf" descr="logo_unibo.pdf">
              <a:extLst>
                <a:ext uri="{FF2B5EF4-FFF2-40B4-BE49-F238E27FC236}">
                  <a16:creationId xmlns:a16="http://schemas.microsoft.com/office/drawing/2014/main" id="{4E3AE7E7-65D1-64E1-4CED-A26E6A2DD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889001" cy="889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" name="logo INAF-OAS.pdf" descr="logo INAF-OAS.pdf">
              <a:extLst>
                <a:ext uri="{FF2B5EF4-FFF2-40B4-BE49-F238E27FC236}">
                  <a16:creationId xmlns:a16="http://schemas.microsoft.com/office/drawing/2014/main" id="{35DEA841-D56C-C0E9-AD9D-281791BEE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891" t="891" r="891" b="891"/>
            <a:stretch>
              <a:fillRect/>
            </a:stretch>
          </p:blipFill>
          <p:spPr>
            <a:xfrm>
              <a:off x="941162" y="19817"/>
              <a:ext cx="1699286" cy="8494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logo.png" descr="logo.png">
              <a:extLst>
                <a:ext uri="{FF2B5EF4-FFF2-40B4-BE49-F238E27FC236}">
                  <a16:creationId xmlns:a16="http://schemas.microsoft.com/office/drawing/2014/main" id="{324C3752-1B6A-895A-BD1D-EA2D83709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13650" y="19817"/>
              <a:ext cx="2165883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fermi_logo.jpg" descr="fermi_logo.jpg">
              <a:extLst>
                <a:ext uri="{FF2B5EF4-FFF2-40B4-BE49-F238E27FC236}">
                  <a16:creationId xmlns:a16="http://schemas.microsoft.com/office/drawing/2014/main" id="{B3A65688-85D5-14A9-65C8-7D2A27AFF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31695" y="19817"/>
              <a:ext cx="965946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8" name="blazar.jpg" descr="blazar.jpg"/>
          <p:cNvPicPr>
            <a:picLocks noChangeAspect="1"/>
          </p:cNvPicPr>
          <p:nvPr/>
        </p:nvPicPr>
        <p:blipFill>
          <a:blip r:embed="rId2">
            <a:alphaModFix amt="20000"/>
          </a:blip>
          <a:srcRect l="277" r="260"/>
          <a:stretch>
            <a:fillRect/>
          </a:stretch>
        </p:blipFill>
        <p:spPr>
          <a:xfrm>
            <a:off x="-21233" y="-199232"/>
            <a:ext cx="24934620" cy="141146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9" name="Screenshot 2023-09-11 at 10.09.32.png" descr="Screenshot 2023-09-11 at 10.09.3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0157" y="1985334"/>
            <a:ext cx="10790964" cy="10220369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1900" name="Rectangle"/>
          <p:cNvSpPr/>
          <p:nvPr/>
        </p:nvSpPr>
        <p:spPr>
          <a:xfrm>
            <a:off x="-70945" y="12731873"/>
            <a:ext cx="24525890" cy="1133601"/>
          </a:xfrm>
          <a:prstGeom prst="rect">
            <a:avLst/>
          </a:prstGeom>
          <a:solidFill>
            <a:srgbClr val="FFFFFF"/>
          </a:solidFill>
          <a:ln w="76200" cap="rnd">
            <a:solidFill>
              <a:srgbClr val="5E5E5E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905" name="Rectangle"/>
          <p:cNvSpPr/>
          <p:nvPr/>
        </p:nvSpPr>
        <p:spPr>
          <a:xfrm>
            <a:off x="-69850" y="-165100"/>
            <a:ext cx="24523700" cy="1624264"/>
          </a:xfrm>
          <a:prstGeom prst="rect">
            <a:avLst/>
          </a:prstGeom>
          <a:solidFill>
            <a:srgbClr val="FFFFFF"/>
          </a:solidFill>
          <a:ln w="76200" cap="rnd">
            <a:solidFill>
              <a:srgbClr val="5E5E5E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907" name="Injection of particles"/>
          <p:cNvSpPr txBox="1"/>
          <p:nvPr/>
        </p:nvSpPr>
        <p:spPr>
          <a:xfrm>
            <a:off x="176485" y="166273"/>
            <a:ext cx="8759045" cy="1088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000" b="1">
                <a:solidFill>
                  <a:srgbClr val="499DD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Injection of particles</a:t>
            </a:r>
          </a:p>
        </p:txBody>
      </p:sp>
      <p:pic>
        <p:nvPicPr>
          <p:cNvPr id="1908" name="Screenshot 2023-09-11 at 10.11.30.png" descr="Screenshot 2023-09-11 at 10.11.3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611" y="8007754"/>
            <a:ext cx="7436913" cy="4288534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1909" name="Screenshot 2023-09-11 at 10.11.36.png" descr="Screenshot 2023-09-11 at 10.11.3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522" y="1606739"/>
            <a:ext cx="9051090" cy="6307322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grpSp>
        <p:nvGrpSpPr>
          <p:cNvPr id="2" name="Group">
            <a:extLst>
              <a:ext uri="{FF2B5EF4-FFF2-40B4-BE49-F238E27FC236}">
                <a16:creationId xmlns:a16="http://schemas.microsoft.com/office/drawing/2014/main" id="{43B93F25-7D82-34BA-521A-C2CE108157E8}"/>
              </a:ext>
            </a:extLst>
          </p:cNvPr>
          <p:cNvGrpSpPr/>
          <p:nvPr/>
        </p:nvGrpSpPr>
        <p:grpSpPr>
          <a:xfrm>
            <a:off x="105184" y="12778892"/>
            <a:ext cx="6597641" cy="889001"/>
            <a:chOff x="0" y="0"/>
            <a:chExt cx="6597640" cy="889000"/>
          </a:xfrm>
        </p:grpSpPr>
        <p:pic>
          <p:nvPicPr>
            <p:cNvPr id="3" name="logo_magic.jpg" descr="logo_magic.jpg">
              <a:extLst>
                <a:ext uri="{FF2B5EF4-FFF2-40B4-BE49-F238E27FC236}">
                  <a16:creationId xmlns:a16="http://schemas.microsoft.com/office/drawing/2014/main" id="{09A82BBF-DDB2-F102-1BD1-1C931B423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92612" y="19817"/>
              <a:ext cx="668876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logo_unibo.pdf" descr="logo_unibo.pdf">
              <a:extLst>
                <a:ext uri="{FF2B5EF4-FFF2-40B4-BE49-F238E27FC236}">
                  <a16:creationId xmlns:a16="http://schemas.microsoft.com/office/drawing/2014/main" id="{04C50ABA-203E-6997-C3B4-2663350E1E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889001" cy="889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" name="logo INAF-OAS.pdf" descr="logo INAF-OAS.pdf">
              <a:extLst>
                <a:ext uri="{FF2B5EF4-FFF2-40B4-BE49-F238E27FC236}">
                  <a16:creationId xmlns:a16="http://schemas.microsoft.com/office/drawing/2014/main" id="{A5A08EA2-A808-7D1F-EFB3-AA3573DB8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891" t="891" r="891" b="891"/>
            <a:stretch>
              <a:fillRect/>
            </a:stretch>
          </p:blipFill>
          <p:spPr>
            <a:xfrm>
              <a:off x="941162" y="19817"/>
              <a:ext cx="1699286" cy="8494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logo.png" descr="logo.png">
              <a:extLst>
                <a:ext uri="{FF2B5EF4-FFF2-40B4-BE49-F238E27FC236}">
                  <a16:creationId xmlns:a16="http://schemas.microsoft.com/office/drawing/2014/main" id="{F084A6EA-B7A1-7D34-5332-47B1FC60D48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13650" y="19817"/>
              <a:ext cx="2165883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fermi_logo.jpg" descr="fermi_logo.jpg">
              <a:extLst>
                <a:ext uri="{FF2B5EF4-FFF2-40B4-BE49-F238E27FC236}">
                  <a16:creationId xmlns:a16="http://schemas.microsoft.com/office/drawing/2014/main" id="{767B8279-B34D-CD10-AA1D-78904673D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631695" y="19817"/>
              <a:ext cx="965946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blazar.jpg" descr="blazar.jpg"/>
          <p:cNvPicPr>
            <a:picLocks noChangeAspect="1"/>
          </p:cNvPicPr>
          <p:nvPr/>
        </p:nvPicPr>
        <p:blipFill>
          <a:blip r:embed="rId2">
            <a:alphaModFix amt="20000"/>
          </a:blip>
          <a:srcRect l="277" r="260"/>
          <a:stretch>
            <a:fillRect/>
          </a:stretch>
        </p:blipFill>
        <p:spPr>
          <a:xfrm>
            <a:off x="-21233" y="-199232"/>
            <a:ext cx="24934620" cy="141146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3c264_MAGIC_lc.pdf" descr="3c264_MAGIC_lc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93600" y="5689600"/>
            <a:ext cx="12039600" cy="6837304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245" name="Rectangle"/>
          <p:cNvSpPr/>
          <p:nvPr/>
        </p:nvSpPr>
        <p:spPr>
          <a:xfrm>
            <a:off x="-70945" y="12731873"/>
            <a:ext cx="24525890" cy="1133601"/>
          </a:xfrm>
          <a:prstGeom prst="rect">
            <a:avLst/>
          </a:prstGeom>
          <a:solidFill>
            <a:srgbClr val="FFFFFF"/>
          </a:solidFill>
          <a:ln w="76200" cap="rnd">
            <a:solidFill>
              <a:srgbClr val="5E5E5E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46" name="5/15"/>
          <p:cNvSpPr txBox="1"/>
          <p:nvPr/>
        </p:nvSpPr>
        <p:spPr>
          <a:xfrm>
            <a:off x="23345896" y="12956654"/>
            <a:ext cx="803105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2800" i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/>
              <a:t>4</a:t>
            </a:r>
            <a:r>
              <a:rPr dirty="0"/>
              <a:t>/1</a:t>
            </a:r>
            <a:r>
              <a:rPr lang="it-IT" dirty="0"/>
              <a:t>3</a:t>
            </a:r>
            <a:endParaRPr dirty="0"/>
          </a:p>
        </p:txBody>
      </p:sp>
      <p:sp>
        <p:nvSpPr>
          <p:cNvPr id="247" name="Rectangle"/>
          <p:cNvSpPr/>
          <p:nvPr/>
        </p:nvSpPr>
        <p:spPr>
          <a:xfrm>
            <a:off x="-69850" y="-165100"/>
            <a:ext cx="24523700" cy="1624264"/>
          </a:xfrm>
          <a:prstGeom prst="rect">
            <a:avLst/>
          </a:prstGeom>
          <a:solidFill>
            <a:srgbClr val="FFFFFF"/>
          </a:solidFill>
          <a:ln w="76200" cap="rnd">
            <a:solidFill>
              <a:srgbClr val="5E5E5E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48" name="MAGIC campaign"/>
          <p:cNvSpPr txBox="1"/>
          <p:nvPr/>
        </p:nvSpPr>
        <p:spPr>
          <a:xfrm>
            <a:off x="176485" y="166273"/>
            <a:ext cx="7474162" cy="1088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000" b="1">
                <a:solidFill>
                  <a:srgbClr val="1B32F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MAGIC campaign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9" name="After 8 days from VERITAS start, MAGIC observed the source…"/>
              <p:cNvSpPr txBox="1"/>
              <p:nvPr/>
            </p:nvSpPr>
            <p:spPr>
              <a:xfrm>
                <a:off x="801010" y="2276618"/>
                <a:ext cx="20081240" cy="385283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>
                <a:spAutoFit/>
              </a:bodyPr>
              <a:lstStyle/>
              <a:p>
                <a:pPr algn="l" defTabSz="825500">
                  <a:lnSpc>
                    <a:spcPct val="120000"/>
                  </a:lnSpc>
                  <a:spcBef>
                    <a:spcPts val="800"/>
                  </a:spcBef>
                  <a:defRPr sz="35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After 8 days from VERITAS start, MAGIC observed the source</a:t>
                </a:r>
              </a:p>
              <a:p>
                <a:pPr marL="529166" indent="-529166" algn="l" defTabSz="825500">
                  <a:lnSpc>
                    <a:spcPct val="120000"/>
                  </a:lnSpc>
                  <a:spcBef>
                    <a:spcPts val="800"/>
                  </a:spcBef>
                  <a:buSzPct val="125000"/>
                  <a:buChar char="•"/>
                  <a:defRPr sz="35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Period: Feb to Jun 2018; Dec 2018 to Apr 2019 (~82 hrs)</a:t>
                </a:r>
              </a:p>
              <a:p>
                <a:pPr marL="529166" indent="-529166" algn="l" defTabSz="825500">
                  <a:lnSpc>
                    <a:spcPct val="120000"/>
                  </a:lnSpc>
                  <a:spcBef>
                    <a:spcPts val="800"/>
                  </a:spcBef>
                  <a:buSzPct val="125000"/>
                  <a:buChar char="•"/>
                  <a:defRPr sz="35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Significance</m:t>
                    </m:r>
                    <m:r>
                      <a:rPr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=4.4</m:t>
                    </m:r>
                    <m:r>
                      <a:rPr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endParaRPr/>
              </a:p>
              <a:p>
                <a:pPr marL="529166" indent="-529166" algn="l" defTabSz="825500">
                  <a:lnSpc>
                    <a:spcPct val="120000"/>
                  </a:lnSpc>
                  <a:spcBef>
                    <a:spcPts val="800"/>
                  </a:spcBef>
                  <a:buSzPct val="125000"/>
                  <a:buChar char="•"/>
                  <a:defRPr sz="35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14:m>
                  <m:oMath xmlns:m="http://schemas.openxmlformats.org/officeDocument/2006/math">
                    <m:sSub>
                      <m:sSubPr>
                        <m:ctrlP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m:rPr>
                            <m:sty m:val="p"/>
                          </m:rP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MAGIC</m:t>
                        </m:r>
                      </m:sub>
                    </m:sSub>
                    <m:r>
                      <a:rPr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=(1.5±0.5)×</m:t>
                    </m:r>
                    <m:sSup>
                      <m:sSupPr>
                        <m:ctrlP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−12</m:t>
                        </m:r>
                      </m:sup>
                    </m:sSup>
                    <m:r>
                      <m:rPr>
                        <m:sty m:val="p"/>
                      </m:rPr>
                      <a:rPr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ph</m:t>
                    </m:r>
                    <m:sSup>
                      <m:sSupPr>
                        <m:ctrlP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r>
                      <a:rPr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∼</m:t>
                    </m:r>
                    <m:sSub>
                      <m:sSubPr>
                        <m:ctrlP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m:rPr>
                            <m:sty m:val="p"/>
                          </m:rP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VERITAS</m:t>
                        </m:r>
                      </m:sub>
                    </m:sSub>
                  </m:oMath>
                </a14:m>
                <a:endParaRPr/>
              </a:p>
              <a:p>
                <a:pPr marL="529166" indent="-529166" algn="l" defTabSz="825500">
                  <a:lnSpc>
                    <a:spcPct val="120000"/>
                  </a:lnSpc>
                  <a:spcBef>
                    <a:spcPts val="800"/>
                  </a:spcBef>
                  <a:buSzPct val="125000"/>
                  <a:buChar char="•"/>
                  <a:defRPr sz="35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14:m>
                  <m:oMath xmlns:m="http://schemas.openxmlformats.org/officeDocument/2006/math">
                    <m:sSub>
                      <m:sSubPr>
                        <m:ctrlP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m:rPr>
                            <m:sty m:val="p"/>
                          </m:rP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MAGIC</m:t>
                        </m:r>
                      </m:sub>
                    </m:sSub>
                    <m:r>
                      <a:rPr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=2.37±0.39∼</m:t>
                    </m:r>
                    <m:sSub>
                      <m:sSubPr>
                        <m:ctrlP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m:rPr>
                            <m:sty m:val="p"/>
                          </m:rP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VERITAS</m:t>
                        </m:r>
                      </m:sub>
                    </m:sSub>
                  </m:oMath>
                </a14:m>
                <a:endParaRPr/>
              </a:p>
            </p:txBody>
          </p:sp>
        </mc:Choice>
        <mc:Fallback xmlns="">
          <p:sp>
            <p:nvSpPr>
              <p:cNvPr id="249" name="After 8 days from VERITAS start, MAGIC observed the source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010" y="2276618"/>
                <a:ext cx="20081240" cy="3852831"/>
              </a:xfrm>
              <a:prstGeom prst="rect">
                <a:avLst/>
              </a:prstGeom>
              <a:blipFill>
                <a:blip r:embed="rId4"/>
                <a:stretch>
                  <a:fillRect l="-1390" t="-987" b="-1250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6" name="Group"/>
          <p:cNvGrpSpPr/>
          <p:nvPr/>
        </p:nvGrpSpPr>
        <p:grpSpPr>
          <a:xfrm>
            <a:off x="105184" y="12778892"/>
            <a:ext cx="6597641" cy="889001"/>
            <a:chOff x="0" y="0"/>
            <a:chExt cx="6597640" cy="889000"/>
          </a:xfrm>
        </p:grpSpPr>
        <p:pic>
          <p:nvPicPr>
            <p:cNvPr id="251" name="logo_magic.jpg" descr="logo_magic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92612" y="19817"/>
              <a:ext cx="668876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2" name="logo_unibo.pdf" descr="logo_unibo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889001" cy="889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3" name="logo INAF-OAS.pdf" descr="logo INAF-OAS.pdf"/>
            <p:cNvPicPr>
              <a:picLocks noChangeAspect="1"/>
            </p:cNvPicPr>
            <p:nvPr/>
          </p:nvPicPr>
          <p:blipFill>
            <a:blip r:embed="rId7"/>
            <a:srcRect l="891" t="891" r="891" b="891"/>
            <a:stretch>
              <a:fillRect/>
            </a:stretch>
          </p:blipFill>
          <p:spPr>
            <a:xfrm>
              <a:off x="941162" y="19817"/>
              <a:ext cx="1699286" cy="8494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4" name="logo.png" descr="logo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13650" y="19817"/>
              <a:ext cx="2165883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5" name="fermi_logo.jpg" descr="fermi_logo.jp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31695" y="19817"/>
              <a:ext cx="965946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blazar.jpg" descr="blazar.jpg"/>
          <p:cNvPicPr>
            <a:picLocks noChangeAspect="1"/>
          </p:cNvPicPr>
          <p:nvPr/>
        </p:nvPicPr>
        <p:blipFill>
          <a:blip r:embed="rId2">
            <a:alphaModFix amt="20000"/>
          </a:blip>
          <a:srcRect l="277" r="260"/>
          <a:stretch>
            <a:fillRect/>
          </a:stretch>
        </p:blipFill>
        <p:spPr>
          <a:xfrm>
            <a:off x="-21233" y="-199232"/>
            <a:ext cx="24934620" cy="141146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3c264_MAGIC_lc.pdf" descr="3c264_MAGIC_lc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93600" y="5689600"/>
            <a:ext cx="12039600" cy="6837304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260" name="Rectangle"/>
          <p:cNvSpPr/>
          <p:nvPr/>
        </p:nvSpPr>
        <p:spPr>
          <a:xfrm>
            <a:off x="-70945" y="12731873"/>
            <a:ext cx="24525890" cy="1133601"/>
          </a:xfrm>
          <a:prstGeom prst="rect">
            <a:avLst/>
          </a:prstGeom>
          <a:solidFill>
            <a:srgbClr val="FFFFFF"/>
          </a:solidFill>
          <a:ln w="76200" cap="rnd">
            <a:solidFill>
              <a:srgbClr val="5E5E5E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1" name="5/15"/>
          <p:cNvSpPr txBox="1"/>
          <p:nvPr/>
        </p:nvSpPr>
        <p:spPr>
          <a:xfrm>
            <a:off x="23345896" y="12956654"/>
            <a:ext cx="803105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2800" i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/>
              <a:t>4</a:t>
            </a:r>
            <a:r>
              <a:rPr dirty="0"/>
              <a:t>/1</a:t>
            </a:r>
            <a:r>
              <a:rPr lang="it-IT" dirty="0"/>
              <a:t>3</a:t>
            </a:r>
            <a:endParaRPr dirty="0"/>
          </a:p>
        </p:txBody>
      </p:sp>
      <p:sp>
        <p:nvSpPr>
          <p:cNvPr id="262" name="Rectangle"/>
          <p:cNvSpPr/>
          <p:nvPr/>
        </p:nvSpPr>
        <p:spPr>
          <a:xfrm>
            <a:off x="-69850" y="-165100"/>
            <a:ext cx="24523700" cy="1624264"/>
          </a:xfrm>
          <a:prstGeom prst="rect">
            <a:avLst/>
          </a:prstGeom>
          <a:solidFill>
            <a:srgbClr val="FFFFFF"/>
          </a:solidFill>
          <a:ln w="76200" cap="rnd">
            <a:solidFill>
              <a:srgbClr val="5E5E5E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3" name="MAGIC campaign"/>
          <p:cNvSpPr txBox="1"/>
          <p:nvPr/>
        </p:nvSpPr>
        <p:spPr>
          <a:xfrm>
            <a:off x="176485" y="166273"/>
            <a:ext cx="7474162" cy="1088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000" b="1">
                <a:solidFill>
                  <a:srgbClr val="1B32F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MAGIC campaign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5" name="After 8 days from VERITAS start, MAGIC observed the source…"/>
              <p:cNvSpPr txBox="1"/>
              <p:nvPr/>
            </p:nvSpPr>
            <p:spPr>
              <a:xfrm>
                <a:off x="801010" y="2276618"/>
                <a:ext cx="20081240" cy="385283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>
                <a:spAutoFit/>
              </a:bodyPr>
              <a:lstStyle/>
              <a:p>
                <a:pPr algn="l" defTabSz="825500">
                  <a:lnSpc>
                    <a:spcPct val="120000"/>
                  </a:lnSpc>
                  <a:spcBef>
                    <a:spcPts val="800"/>
                  </a:spcBef>
                  <a:defRPr sz="35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After 8 days from VERITAS start, MAGIC observed the source</a:t>
                </a:r>
              </a:p>
              <a:p>
                <a:pPr marL="529166" indent="-529166" algn="l" defTabSz="825500">
                  <a:lnSpc>
                    <a:spcPct val="120000"/>
                  </a:lnSpc>
                  <a:spcBef>
                    <a:spcPts val="800"/>
                  </a:spcBef>
                  <a:buSzPct val="125000"/>
                  <a:buChar char="•"/>
                  <a:defRPr sz="35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Period: Feb to Jun 2018; Dec 2018 to Apr 2019 (~82 hrs)</a:t>
                </a:r>
              </a:p>
              <a:p>
                <a:pPr marL="529166" indent="-529166" algn="l" defTabSz="825500">
                  <a:lnSpc>
                    <a:spcPct val="120000"/>
                  </a:lnSpc>
                  <a:spcBef>
                    <a:spcPts val="800"/>
                  </a:spcBef>
                  <a:buSzPct val="125000"/>
                  <a:buChar char="•"/>
                  <a:defRPr sz="35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Significance</m:t>
                    </m:r>
                    <m:r>
                      <a:rPr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=4.4</m:t>
                    </m:r>
                    <m:r>
                      <a:rPr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endParaRPr/>
              </a:p>
              <a:p>
                <a:pPr marL="529166" indent="-529166" algn="l" defTabSz="825500">
                  <a:lnSpc>
                    <a:spcPct val="120000"/>
                  </a:lnSpc>
                  <a:spcBef>
                    <a:spcPts val="800"/>
                  </a:spcBef>
                  <a:buSzPct val="125000"/>
                  <a:buChar char="•"/>
                  <a:defRPr sz="35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14:m>
                  <m:oMath xmlns:m="http://schemas.openxmlformats.org/officeDocument/2006/math">
                    <m:sSub>
                      <m:sSubPr>
                        <m:ctrlP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m:rPr>
                            <m:sty m:val="p"/>
                          </m:rP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MAGIC</m:t>
                        </m:r>
                      </m:sub>
                    </m:sSub>
                    <m:r>
                      <a:rPr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=(1.5±0.5)×</m:t>
                    </m:r>
                    <m:sSup>
                      <m:sSupPr>
                        <m:ctrlP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−12</m:t>
                        </m:r>
                      </m:sup>
                    </m:sSup>
                    <m:r>
                      <m:rPr>
                        <m:sty m:val="p"/>
                      </m:rPr>
                      <a:rPr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ph</m:t>
                    </m:r>
                    <m:sSup>
                      <m:sSupPr>
                        <m:ctrlP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r>
                      <a:rPr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∼</m:t>
                    </m:r>
                    <m:sSub>
                      <m:sSubPr>
                        <m:ctrlP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m:rPr>
                            <m:sty m:val="p"/>
                          </m:rP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VERITAS</m:t>
                        </m:r>
                      </m:sub>
                    </m:sSub>
                  </m:oMath>
                </a14:m>
                <a:endParaRPr/>
              </a:p>
              <a:p>
                <a:pPr marL="529166" indent="-529166" algn="l" defTabSz="825500">
                  <a:lnSpc>
                    <a:spcPct val="120000"/>
                  </a:lnSpc>
                  <a:spcBef>
                    <a:spcPts val="800"/>
                  </a:spcBef>
                  <a:buSzPct val="125000"/>
                  <a:buChar char="•"/>
                  <a:defRPr sz="35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14:m>
                  <m:oMath xmlns:m="http://schemas.openxmlformats.org/officeDocument/2006/math">
                    <m:sSub>
                      <m:sSubPr>
                        <m:ctrlP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m:rPr>
                            <m:sty m:val="p"/>
                          </m:rP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MAGIC</m:t>
                        </m:r>
                      </m:sub>
                    </m:sSub>
                    <m:r>
                      <a:rPr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=2.37±0.39∼</m:t>
                    </m:r>
                    <m:sSub>
                      <m:sSubPr>
                        <m:ctrlP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m:rPr>
                            <m:sty m:val="p"/>
                          </m:rPr>
                          <a:rPr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VERITAS</m:t>
                        </m:r>
                      </m:sub>
                    </m:sSub>
                  </m:oMath>
                </a14:m>
                <a:endParaRPr/>
              </a:p>
            </p:txBody>
          </p:sp>
        </mc:Choice>
        <mc:Fallback xmlns="">
          <p:sp>
            <p:nvSpPr>
              <p:cNvPr id="265" name="After 8 days from VERITAS start, MAGIC observed the source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010" y="2276618"/>
                <a:ext cx="20081240" cy="3852831"/>
              </a:xfrm>
              <a:prstGeom prst="rect">
                <a:avLst/>
              </a:prstGeom>
              <a:blipFill>
                <a:blip r:embed="rId5"/>
                <a:stretch>
                  <a:fillRect l="-1390" t="-987" b="-1250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6" name="SIMILAR FADING TREND AS OBSERVED BY VERITAS"/>
          <p:cNvSpPr txBox="1"/>
          <p:nvPr/>
        </p:nvSpPr>
        <p:spPr>
          <a:xfrm>
            <a:off x="801010" y="7209020"/>
            <a:ext cx="10887932" cy="689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825500">
              <a:lnSpc>
                <a:spcPct val="120000"/>
              </a:lnSpc>
              <a:spcBef>
                <a:spcPts val="800"/>
              </a:spcBef>
              <a:defRPr sz="3500"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FADING TREND</a:t>
            </a:r>
          </a:p>
        </p:txBody>
      </p:sp>
      <p:sp>
        <p:nvSpPr>
          <p:cNvPr id="267" name="Arrow"/>
          <p:cNvSpPr/>
          <p:nvPr/>
        </p:nvSpPr>
        <p:spPr>
          <a:xfrm rot="5400000">
            <a:off x="5306194" y="8926719"/>
            <a:ext cx="1877564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5">
              <a:hueOff val="-82419"/>
              <a:satOff val="-9513"/>
              <a:lumOff val="-16343"/>
            </a:schemeClr>
          </a:solid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8" name="TRIGGER FOR MULTI-WAVELENGTH VARIABILITY ANALYSIS"/>
          <p:cNvSpPr txBox="1"/>
          <p:nvPr/>
        </p:nvSpPr>
        <p:spPr>
          <a:xfrm>
            <a:off x="801010" y="10682393"/>
            <a:ext cx="10887932" cy="1201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825500">
              <a:lnSpc>
                <a:spcPct val="120000"/>
              </a:lnSpc>
              <a:spcBef>
                <a:spcPts val="800"/>
              </a:spcBef>
              <a:defRPr sz="3500"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TRIGGER FOR MULTI-WAVELENGTH VARIABILITY ANALYSIS</a:t>
            </a:r>
          </a:p>
        </p:txBody>
      </p:sp>
      <p:grpSp>
        <p:nvGrpSpPr>
          <p:cNvPr id="274" name="Group"/>
          <p:cNvGrpSpPr/>
          <p:nvPr/>
        </p:nvGrpSpPr>
        <p:grpSpPr>
          <a:xfrm>
            <a:off x="105184" y="12778892"/>
            <a:ext cx="6597641" cy="889001"/>
            <a:chOff x="0" y="0"/>
            <a:chExt cx="6597640" cy="889000"/>
          </a:xfrm>
        </p:grpSpPr>
        <p:pic>
          <p:nvPicPr>
            <p:cNvPr id="269" name="logo_magic.jpg" descr="logo_magic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92612" y="19817"/>
              <a:ext cx="668876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0" name="logo_unibo.pdf" descr="logo_unibo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889001" cy="889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1" name="logo INAF-OAS.pdf" descr="logo INAF-OAS.pdf"/>
            <p:cNvPicPr>
              <a:picLocks noChangeAspect="1"/>
            </p:cNvPicPr>
            <p:nvPr/>
          </p:nvPicPr>
          <p:blipFill>
            <a:blip r:embed="rId8"/>
            <a:srcRect l="891" t="891" r="891" b="891"/>
            <a:stretch>
              <a:fillRect/>
            </a:stretch>
          </p:blipFill>
          <p:spPr>
            <a:xfrm>
              <a:off x="941162" y="19817"/>
              <a:ext cx="1699286" cy="8494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2" name="logo.png" descr="logo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13650" y="19817"/>
              <a:ext cx="2165883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3" name="fermi_logo.jpg" descr="fermi_logo.jp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631695" y="19817"/>
              <a:ext cx="965946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blazar.jpg" descr="blazar.jpg"/>
          <p:cNvPicPr>
            <a:picLocks noChangeAspect="1"/>
          </p:cNvPicPr>
          <p:nvPr/>
        </p:nvPicPr>
        <p:blipFill>
          <a:blip r:embed="rId2">
            <a:alphaModFix amt="20000"/>
          </a:blip>
          <a:srcRect l="277" r="260"/>
          <a:stretch>
            <a:fillRect/>
          </a:stretch>
        </p:blipFill>
        <p:spPr>
          <a:xfrm>
            <a:off x="-21233" y="-199232"/>
            <a:ext cx="24934620" cy="14114642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Rectangle"/>
          <p:cNvSpPr/>
          <p:nvPr/>
        </p:nvSpPr>
        <p:spPr>
          <a:xfrm>
            <a:off x="-70945" y="12731873"/>
            <a:ext cx="24525890" cy="1133601"/>
          </a:xfrm>
          <a:prstGeom prst="rect">
            <a:avLst/>
          </a:prstGeom>
          <a:solidFill>
            <a:srgbClr val="FFFFFF"/>
          </a:solidFill>
          <a:ln w="76200" cap="rnd">
            <a:solidFill>
              <a:srgbClr val="5E5E5E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78" name="6/15"/>
          <p:cNvSpPr txBox="1"/>
          <p:nvPr/>
        </p:nvSpPr>
        <p:spPr>
          <a:xfrm>
            <a:off x="23345896" y="12956654"/>
            <a:ext cx="803105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2800" i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/>
              <a:t>5</a:t>
            </a:r>
            <a:r>
              <a:rPr dirty="0"/>
              <a:t>/1</a:t>
            </a:r>
            <a:r>
              <a:rPr lang="it-IT" dirty="0"/>
              <a:t>3</a:t>
            </a:r>
            <a:endParaRPr dirty="0"/>
          </a:p>
        </p:txBody>
      </p:sp>
      <p:sp>
        <p:nvSpPr>
          <p:cNvPr id="279" name="Rectangle"/>
          <p:cNvSpPr/>
          <p:nvPr/>
        </p:nvSpPr>
        <p:spPr>
          <a:xfrm>
            <a:off x="-69850" y="-165100"/>
            <a:ext cx="24523700" cy="1624264"/>
          </a:xfrm>
          <a:prstGeom prst="rect">
            <a:avLst/>
          </a:prstGeom>
          <a:solidFill>
            <a:srgbClr val="FFFFFF"/>
          </a:solidFill>
          <a:ln w="76200" cap="rnd">
            <a:solidFill>
              <a:srgbClr val="5E5E5E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80" name="Observational results"/>
          <p:cNvSpPr txBox="1"/>
          <p:nvPr/>
        </p:nvSpPr>
        <p:spPr>
          <a:xfrm>
            <a:off x="176485" y="120627"/>
            <a:ext cx="5437386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000" b="1">
                <a:solidFill>
                  <a:srgbClr val="1B32F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/>
              <a:t>MWL</a:t>
            </a:r>
            <a:r>
              <a:rPr dirty="0"/>
              <a:t> results</a:t>
            </a:r>
          </a:p>
        </p:txBody>
      </p:sp>
      <p:sp>
        <p:nvSpPr>
          <p:cNvPr id="281" name="3C 264 detected by MAGIC and VERITAS in a “flaring” state…"/>
          <p:cNvSpPr txBox="1"/>
          <p:nvPr/>
        </p:nvSpPr>
        <p:spPr>
          <a:xfrm>
            <a:off x="463923" y="4699043"/>
            <a:ext cx="18515005" cy="4317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529166" lvl="1" indent="-529166" algn="just" defTabSz="825500">
              <a:lnSpc>
                <a:spcPct val="230000"/>
              </a:lnSpc>
              <a:spcBef>
                <a:spcPts val="800"/>
              </a:spcBef>
              <a:buSzPct val="50000"/>
              <a:buBlip>
                <a:blip r:embed="rId3"/>
              </a:buBlip>
              <a:defRPr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GB" dirty="0"/>
              <a:t>No statistically significant variability in GeV band (likely limited by the statistics)</a:t>
            </a:r>
            <a:endParaRPr lang="it-IT" dirty="0"/>
          </a:p>
          <a:p>
            <a:pPr marL="529166" lvl="1" indent="-529166" algn="just" defTabSz="825500">
              <a:lnSpc>
                <a:spcPct val="230000"/>
              </a:lnSpc>
              <a:spcBef>
                <a:spcPts val="800"/>
              </a:spcBef>
              <a:buSzPct val="50000"/>
              <a:buBlip>
                <a:blip r:embed="rId3"/>
              </a:buBlip>
              <a:defRPr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X-ray high state contemporary to </a:t>
            </a:r>
            <a:r>
              <a:rPr dirty="0" err="1"/>
              <a:t>TeV</a:t>
            </a:r>
            <a:r>
              <a:rPr dirty="0"/>
              <a:t> flare (2018)</a:t>
            </a:r>
          </a:p>
          <a:p>
            <a:pPr marL="529166" lvl="1" indent="-529166" algn="just" defTabSz="825500">
              <a:lnSpc>
                <a:spcPct val="230000"/>
              </a:lnSpc>
              <a:spcBef>
                <a:spcPts val="800"/>
              </a:spcBef>
              <a:buSzPct val="50000"/>
              <a:buBlip>
                <a:blip r:embed="rId3"/>
              </a:buBlip>
              <a:defRPr sz="4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Softening when fading trend in X-ray after 2018</a:t>
            </a:r>
          </a:p>
        </p:txBody>
      </p:sp>
      <p:grpSp>
        <p:nvGrpSpPr>
          <p:cNvPr id="287" name="Group"/>
          <p:cNvGrpSpPr/>
          <p:nvPr/>
        </p:nvGrpSpPr>
        <p:grpSpPr>
          <a:xfrm>
            <a:off x="105184" y="12778892"/>
            <a:ext cx="6597641" cy="889001"/>
            <a:chOff x="0" y="0"/>
            <a:chExt cx="6597640" cy="889000"/>
          </a:xfrm>
        </p:grpSpPr>
        <p:pic>
          <p:nvPicPr>
            <p:cNvPr id="282" name="logo_magic.jpg" descr="logo_magic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92612" y="19817"/>
              <a:ext cx="668876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3" name="logo_unibo.pdf" descr="logo_unibo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889001" cy="889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4" name="logo INAF-OAS.pdf" descr="logo INAF-OAS.pdf"/>
            <p:cNvPicPr>
              <a:picLocks noChangeAspect="1"/>
            </p:cNvPicPr>
            <p:nvPr/>
          </p:nvPicPr>
          <p:blipFill>
            <a:blip r:embed="rId6"/>
            <a:srcRect l="891" t="891" r="891" b="891"/>
            <a:stretch>
              <a:fillRect/>
            </a:stretch>
          </p:blipFill>
          <p:spPr>
            <a:xfrm>
              <a:off x="941162" y="19817"/>
              <a:ext cx="1699286" cy="8494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5" name="logo.png" descr="logo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13650" y="19817"/>
              <a:ext cx="2165883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6" name="fermi_logo.jpg" descr="fermi_logo.jp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31695" y="19817"/>
              <a:ext cx="965946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blazar.jpg" descr="blazar.jpg"/>
          <p:cNvPicPr>
            <a:picLocks noChangeAspect="1"/>
          </p:cNvPicPr>
          <p:nvPr/>
        </p:nvPicPr>
        <p:blipFill>
          <a:blip r:embed="rId2">
            <a:alphaModFix amt="20000"/>
          </a:blip>
          <a:srcRect l="277" r="260"/>
          <a:stretch>
            <a:fillRect/>
          </a:stretch>
        </p:blipFill>
        <p:spPr>
          <a:xfrm>
            <a:off x="-21233" y="-199232"/>
            <a:ext cx="24934620" cy="14114642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Rectangle"/>
          <p:cNvSpPr/>
          <p:nvPr/>
        </p:nvSpPr>
        <p:spPr>
          <a:xfrm>
            <a:off x="-70945" y="12731873"/>
            <a:ext cx="24525890" cy="1133601"/>
          </a:xfrm>
          <a:prstGeom prst="rect">
            <a:avLst/>
          </a:prstGeom>
          <a:solidFill>
            <a:srgbClr val="FFFFFF"/>
          </a:solidFill>
          <a:ln w="76200" cap="rnd">
            <a:solidFill>
              <a:srgbClr val="5E5E5E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296" name="Group"/>
          <p:cNvGrpSpPr/>
          <p:nvPr/>
        </p:nvGrpSpPr>
        <p:grpSpPr>
          <a:xfrm>
            <a:off x="105184" y="12778892"/>
            <a:ext cx="6597641" cy="889001"/>
            <a:chOff x="0" y="0"/>
            <a:chExt cx="6597640" cy="889000"/>
          </a:xfrm>
        </p:grpSpPr>
        <p:pic>
          <p:nvPicPr>
            <p:cNvPr id="291" name="logo_magic.jpg" descr="logo_magic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92612" y="19817"/>
              <a:ext cx="668876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2" name="logo_unibo.pdf" descr="logo_unibo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889001" cy="889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3" name="logo INAF-OAS.pdf" descr="logo INAF-OAS.pdf"/>
            <p:cNvPicPr>
              <a:picLocks noChangeAspect="1"/>
            </p:cNvPicPr>
            <p:nvPr/>
          </p:nvPicPr>
          <p:blipFill>
            <a:blip r:embed="rId5"/>
            <a:srcRect l="891" t="891" r="891" b="891"/>
            <a:stretch>
              <a:fillRect/>
            </a:stretch>
          </p:blipFill>
          <p:spPr>
            <a:xfrm>
              <a:off x="941162" y="19817"/>
              <a:ext cx="1699286" cy="8494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4" name="logo.png" descr="logo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3650" y="19817"/>
              <a:ext cx="2165883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5" name="fermi_logo.jpg" descr="fermi_logo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31695" y="19817"/>
              <a:ext cx="965946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97" name="Rectangle"/>
          <p:cNvSpPr/>
          <p:nvPr/>
        </p:nvSpPr>
        <p:spPr>
          <a:xfrm>
            <a:off x="-69850" y="-165100"/>
            <a:ext cx="24523700" cy="1624264"/>
          </a:xfrm>
          <a:prstGeom prst="rect">
            <a:avLst/>
          </a:prstGeom>
          <a:solidFill>
            <a:srgbClr val="FFFFFF"/>
          </a:solidFill>
          <a:ln w="76200" cap="rnd">
            <a:solidFill>
              <a:srgbClr val="5E5E5E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98" name="SED modelling"/>
          <p:cNvSpPr txBox="1"/>
          <p:nvPr/>
        </p:nvSpPr>
        <p:spPr>
          <a:xfrm>
            <a:off x="176485" y="120627"/>
            <a:ext cx="6189195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000" b="1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SED modeling</a:t>
            </a:r>
          </a:p>
        </p:txBody>
      </p:sp>
      <p:cxnSp>
        <p:nvCxnSpPr>
          <p:cNvPr id="301" name="Connection Line"/>
          <p:cNvCxnSpPr>
            <a:stCxn id="300" idx="0"/>
            <a:endCxn id="299" idx="0"/>
          </p:cNvCxnSpPr>
          <p:nvPr/>
        </p:nvCxnSpPr>
        <p:spPr>
          <a:xfrm rot="5400000">
            <a:off x="12185650" y="-2241550"/>
            <a:ext cx="12700" cy="12192000"/>
          </a:xfrm>
          <a:prstGeom prst="bentConnector3">
            <a:avLst>
              <a:gd name="adj1" fmla="val 21500000"/>
            </a:avLst>
          </a:prstGeom>
          <a:ln w="25400">
            <a:solidFill>
              <a:srgbClr val="000000"/>
            </a:solidFill>
            <a:miter lim="400000"/>
          </a:ln>
        </p:spPr>
      </p:cxnSp>
      <p:sp>
        <p:nvSpPr>
          <p:cNvPr id="302" name="NEW APPROACH Self-consistent time-dependent modelling of the source from the high to the low state"/>
          <p:cNvSpPr/>
          <p:nvPr/>
        </p:nvSpPr>
        <p:spPr>
          <a:xfrm>
            <a:off x="7444399" y="8144409"/>
            <a:ext cx="10003202" cy="2768645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>
              <a:lnSpc>
                <a:spcPct val="120000"/>
              </a:lnSpc>
              <a:spcBef>
                <a:spcPts val="5700"/>
              </a:spcBef>
              <a:defRPr sz="3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NEW APPROACH</a:t>
            </a:r>
            <a:br/>
            <a:r>
              <a:t>Self-consistent time-dependent modelling of the source from the high to the low state</a:t>
            </a:r>
          </a:p>
        </p:txBody>
      </p:sp>
      <p:sp>
        <p:nvSpPr>
          <p:cNvPr id="303" name="Line"/>
          <p:cNvSpPr/>
          <p:nvPr/>
        </p:nvSpPr>
        <p:spPr>
          <a:xfrm flipV="1">
            <a:off x="12192000" y="6580390"/>
            <a:ext cx="1" cy="157205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04" name="7/15"/>
          <p:cNvSpPr txBox="1"/>
          <p:nvPr/>
        </p:nvSpPr>
        <p:spPr>
          <a:xfrm>
            <a:off x="23414051" y="12956654"/>
            <a:ext cx="803105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2800" i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/>
              <a:t>6</a:t>
            </a:r>
            <a:r>
              <a:rPr dirty="0"/>
              <a:t>/1</a:t>
            </a:r>
            <a:r>
              <a:rPr lang="it-IT" dirty="0"/>
              <a:t>3</a:t>
            </a:r>
            <a:endParaRPr dirty="0"/>
          </a:p>
        </p:txBody>
      </p:sp>
      <p:sp>
        <p:nvSpPr>
          <p:cNvPr id="299" name="Boccardi+19 suggest a multi-zone leptonic model to explain the observed SED in the high-state  (steady core emission + transient component)"/>
          <p:cNvSpPr/>
          <p:nvPr/>
        </p:nvSpPr>
        <p:spPr>
          <a:xfrm>
            <a:off x="1089749" y="2462776"/>
            <a:ext cx="10003201" cy="2768645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>
              <a:lnSpc>
                <a:spcPct val="120000"/>
              </a:lnSpc>
              <a:spcBef>
                <a:spcPts val="800"/>
              </a:spcBef>
              <a:defRPr sz="3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Boccardi+19 </a:t>
            </a:r>
            <a:r>
              <a:t>suggest a multi-zone leptonic model to explain the observed SED in the high-state </a:t>
            </a:r>
            <a:br/>
            <a:r>
              <a:t>(steady core emission + transient component)</a:t>
            </a:r>
          </a:p>
        </p:txBody>
      </p:sp>
      <p:sp>
        <p:nvSpPr>
          <p:cNvPr id="300" name="Softening when fading trend in X-rays after 2018  + TeV fading after 2018"/>
          <p:cNvSpPr/>
          <p:nvPr/>
        </p:nvSpPr>
        <p:spPr>
          <a:xfrm>
            <a:off x="13291050" y="2462776"/>
            <a:ext cx="10003202" cy="2768645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>
              <a:lnSpc>
                <a:spcPct val="120000"/>
              </a:lnSpc>
              <a:spcBef>
                <a:spcPts val="5700"/>
              </a:spcBef>
              <a:defRPr sz="3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Softening when fading trend in X-rays after 2018 </a:t>
            </a:r>
            <a:br>
              <a:rPr dirty="0"/>
            </a:br>
            <a:r>
              <a:rPr dirty="0"/>
              <a:t>+</a:t>
            </a:r>
            <a:br>
              <a:rPr dirty="0"/>
            </a:br>
            <a:r>
              <a:rPr dirty="0" err="1"/>
              <a:t>TeV</a:t>
            </a:r>
            <a:r>
              <a:rPr dirty="0"/>
              <a:t> fading after 2018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blazar.jpg" descr="blazar.jpg"/>
          <p:cNvPicPr>
            <a:picLocks noChangeAspect="1"/>
          </p:cNvPicPr>
          <p:nvPr/>
        </p:nvPicPr>
        <p:blipFill>
          <a:blip r:embed="rId2">
            <a:alphaModFix amt="20000"/>
          </a:blip>
          <a:srcRect l="277" r="260"/>
          <a:stretch>
            <a:fillRect/>
          </a:stretch>
        </p:blipFill>
        <p:spPr>
          <a:xfrm>
            <a:off x="-21233" y="-199232"/>
            <a:ext cx="24934620" cy="14114642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Rectangle"/>
          <p:cNvSpPr/>
          <p:nvPr/>
        </p:nvSpPr>
        <p:spPr>
          <a:xfrm>
            <a:off x="-70945" y="12731873"/>
            <a:ext cx="24525890" cy="1133601"/>
          </a:xfrm>
          <a:prstGeom prst="rect">
            <a:avLst/>
          </a:prstGeom>
          <a:solidFill>
            <a:srgbClr val="FFFFFF"/>
          </a:solidFill>
          <a:ln w="76200" cap="rnd">
            <a:solidFill>
              <a:srgbClr val="5E5E5E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313" name="Group"/>
          <p:cNvGrpSpPr/>
          <p:nvPr/>
        </p:nvGrpSpPr>
        <p:grpSpPr>
          <a:xfrm>
            <a:off x="105184" y="12778892"/>
            <a:ext cx="6597641" cy="889001"/>
            <a:chOff x="0" y="0"/>
            <a:chExt cx="6597640" cy="889000"/>
          </a:xfrm>
        </p:grpSpPr>
        <p:pic>
          <p:nvPicPr>
            <p:cNvPr id="308" name="logo_magic.jpg" descr="logo_magic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92612" y="19817"/>
              <a:ext cx="668876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9" name="logo_unibo.pdf" descr="logo_unibo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889001" cy="889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0" name="logo INAF-OAS.pdf" descr="logo INAF-OAS.pdf"/>
            <p:cNvPicPr>
              <a:picLocks noChangeAspect="1"/>
            </p:cNvPicPr>
            <p:nvPr/>
          </p:nvPicPr>
          <p:blipFill>
            <a:blip r:embed="rId5"/>
            <a:srcRect l="891" t="891" r="891" b="891"/>
            <a:stretch>
              <a:fillRect/>
            </a:stretch>
          </p:blipFill>
          <p:spPr>
            <a:xfrm>
              <a:off x="941162" y="19817"/>
              <a:ext cx="1699286" cy="8494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1" name="logo.png" descr="logo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3650" y="19817"/>
              <a:ext cx="2165883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2" name="fermi_logo.jpg" descr="fermi_logo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31695" y="19817"/>
              <a:ext cx="965946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14" name="Rectangle"/>
          <p:cNvSpPr/>
          <p:nvPr/>
        </p:nvSpPr>
        <p:spPr>
          <a:xfrm>
            <a:off x="-69850" y="-165100"/>
            <a:ext cx="24523700" cy="1624264"/>
          </a:xfrm>
          <a:prstGeom prst="rect">
            <a:avLst/>
          </a:prstGeom>
          <a:solidFill>
            <a:srgbClr val="FFFFFF"/>
          </a:solidFill>
          <a:ln w="76200" cap="rnd">
            <a:solidFill>
              <a:srgbClr val="5E5E5E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15" name="SED modelling"/>
          <p:cNvSpPr txBox="1"/>
          <p:nvPr/>
        </p:nvSpPr>
        <p:spPr>
          <a:xfrm>
            <a:off x="176485" y="166273"/>
            <a:ext cx="6387220" cy="1088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000" b="1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SED modelling</a:t>
            </a:r>
          </a:p>
        </p:txBody>
      </p:sp>
      <p:pic>
        <p:nvPicPr>
          <p:cNvPr id="316" name="3c264_data_2018.pdf" descr="3c264_data_2018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34949" y="1524000"/>
            <a:ext cx="8314102" cy="5458392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317" name="Group" descr="Group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535" y="5765800"/>
            <a:ext cx="8337845" cy="547398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318" name="Line"/>
          <p:cNvSpPr/>
          <p:nvPr/>
        </p:nvSpPr>
        <p:spPr>
          <a:xfrm>
            <a:off x="1081746" y="11748553"/>
            <a:ext cx="21676618" cy="1"/>
          </a:xfrm>
          <a:prstGeom prst="line">
            <a:avLst/>
          </a:prstGeom>
          <a:ln w="1016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19" name="TIME"/>
          <p:cNvSpPr txBox="1"/>
          <p:nvPr/>
        </p:nvSpPr>
        <p:spPr>
          <a:xfrm>
            <a:off x="11376446" y="11875973"/>
            <a:ext cx="1631108" cy="81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TIME</a:t>
            </a:r>
          </a:p>
        </p:txBody>
      </p:sp>
      <p:sp>
        <p:nvSpPr>
          <p:cNvPr id="320" name="sync"/>
          <p:cNvSpPr txBox="1"/>
          <p:nvPr/>
        </p:nvSpPr>
        <p:spPr>
          <a:xfrm>
            <a:off x="1813426" y="8672299"/>
            <a:ext cx="837978" cy="459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 b="1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sync</a:t>
            </a:r>
          </a:p>
        </p:txBody>
      </p:sp>
      <p:sp>
        <p:nvSpPr>
          <p:cNvPr id="321" name="SSC"/>
          <p:cNvSpPr txBox="1"/>
          <p:nvPr/>
        </p:nvSpPr>
        <p:spPr>
          <a:xfrm>
            <a:off x="4374155" y="9562999"/>
            <a:ext cx="767129" cy="459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 b="1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SSC</a:t>
            </a:r>
          </a:p>
        </p:txBody>
      </p:sp>
      <p:pic>
        <p:nvPicPr>
          <p:cNvPr id="322" name="3c264_data_2019.pdf" descr="3c264_data_2019.pd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59574" y="4445000"/>
            <a:ext cx="8318076" cy="546100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grpSp>
        <p:nvGrpSpPr>
          <p:cNvPr id="325" name="steady emission from the core"/>
          <p:cNvGrpSpPr/>
          <p:nvPr/>
        </p:nvGrpSpPr>
        <p:grpSpPr>
          <a:xfrm>
            <a:off x="235307" y="3698332"/>
            <a:ext cx="7343256" cy="2049736"/>
            <a:chOff x="0" y="0"/>
            <a:chExt cx="7343254" cy="2049734"/>
          </a:xfrm>
        </p:grpSpPr>
        <p:sp>
          <p:nvSpPr>
            <p:cNvPr id="324" name="steady emission from the core"/>
            <p:cNvSpPr/>
            <p:nvPr/>
          </p:nvSpPr>
          <p:spPr>
            <a:xfrm>
              <a:off x="152399" y="152399"/>
              <a:ext cx="7038456" cy="1744936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lnSpc>
                  <a:spcPct val="120000"/>
                </a:lnSpc>
                <a:spcBef>
                  <a:spcPts val="5700"/>
                </a:spcBef>
                <a:defRPr sz="3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steady emission from the core</a:t>
              </a:r>
            </a:p>
          </p:txBody>
        </p:sp>
        <p:pic>
          <p:nvPicPr>
            <p:cNvPr id="323" name="steady emission from the core steady emission from the core" descr="steady emission from the core steady emission from the core"/>
            <p:cNvPicPr>
              <a:picLocks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1" y="-1"/>
              <a:ext cx="7343256" cy="2049736"/>
            </a:xfrm>
            <a:prstGeom prst="rect">
              <a:avLst/>
            </a:prstGeom>
            <a:effectLst/>
          </p:spPr>
        </p:pic>
      </p:grpSp>
      <p:sp>
        <p:nvSpPr>
          <p:cNvPr id="326" name="8/15"/>
          <p:cNvSpPr txBox="1"/>
          <p:nvPr/>
        </p:nvSpPr>
        <p:spPr>
          <a:xfrm>
            <a:off x="23410755" y="12975209"/>
            <a:ext cx="806401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2800" i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8/15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blazar.jpg" descr="blazar.jpg"/>
          <p:cNvPicPr>
            <a:picLocks noChangeAspect="1"/>
          </p:cNvPicPr>
          <p:nvPr/>
        </p:nvPicPr>
        <p:blipFill>
          <a:blip r:embed="rId2">
            <a:alphaModFix amt="20000"/>
          </a:blip>
          <a:srcRect l="277" r="260"/>
          <a:stretch>
            <a:fillRect/>
          </a:stretch>
        </p:blipFill>
        <p:spPr>
          <a:xfrm>
            <a:off x="-21233" y="-199232"/>
            <a:ext cx="24934620" cy="14114642"/>
          </a:xfrm>
          <a:prstGeom prst="rect">
            <a:avLst/>
          </a:prstGeom>
          <a:ln w="12700">
            <a:miter lim="400000"/>
          </a:ln>
        </p:spPr>
      </p:pic>
      <p:sp>
        <p:nvSpPr>
          <p:cNvPr id="329" name="Rectangle"/>
          <p:cNvSpPr/>
          <p:nvPr/>
        </p:nvSpPr>
        <p:spPr>
          <a:xfrm>
            <a:off x="-70945" y="12731873"/>
            <a:ext cx="24525890" cy="1133601"/>
          </a:xfrm>
          <a:prstGeom prst="rect">
            <a:avLst/>
          </a:prstGeom>
          <a:solidFill>
            <a:srgbClr val="FFFFFF"/>
          </a:solidFill>
          <a:ln w="76200" cap="rnd">
            <a:solidFill>
              <a:srgbClr val="5E5E5E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335" name="Group"/>
          <p:cNvGrpSpPr/>
          <p:nvPr/>
        </p:nvGrpSpPr>
        <p:grpSpPr>
          <a:xfrm>
            <a:off x="105184" y="12778892"/>
            <a:ext cx="6597641" cy="889001"/>
            <a:chOff x="0" y="0"/>
            <a:chExt cx="6597640" cy="889000"/>
          </a:xfrm>
        </p:grpSpPr>
        <p:pic>
          <p:nvPicPr>
            <p:cNvPr id="330" name="logo_magic.jpg" descr="logo_magic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92612" y="19817"/>
              <a:ext cx="668876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1" name="logo_unibo.pdf" descr="logo_unibo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889001" cy="889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2" name="logo INAF-OAS.pdf" descr="logo INAF-OAS.pdf"/>
            <p:cNvPicPr>
              <a:picLocks noChangeAspect="1"/>
            </p:cNvPicPr>
            <p:nvPr/>
          </p:nvPicPr>
          <p:blipFill>
            <a:blip r:embed="rId5"/>
            <a:srcRect l="891" t="891" r="891" b="891"/>
            <a:stretch>
              <a:fillRect/>
            </a:stretch>
          </p:blipFill>
          <p:spPr>
            <a:xfrm>
              <a:off x="941162" y="19817"/>
              <a:ext cx="1699286" cy="8494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3" name="logo.png" descr="logo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3650" y="19817"/>
              <a:ext cx="2165883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4" name="fermi_logo.jpg" descr="fermi_logo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31695" y="19817"/>
              <a:ext cx="965946" cy="849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36" name="Rectangle"/>
          <p:cNvSpPr/>
          <p:nvPr/>
        </p:nvSpPr>
        <p:spPr>
          <a:xfrm>
            <a:off x="-69850" y="-165100"/>
            <a:ext cx="24523700" cy="1624264"/>
          </a:xfrm>
          <a:prstGeom prst="rect">
            <a:avLst/>
          </a:prstGeom>
          <a:solidFill>
            <a:srgbClr val="FFFFFF"/>
          </a:solidFill>
          <a:ln w="76200" cap="rnd">
            <a:solidFill>
              <a:srgbClr val="5E5E5E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37" name="SED modelling"/>
          <p:cNvSpPr txBox="1"/>
          <p:nvPr/>
        </p:nvSpPr>
        <p:spPr>
          <a:xfrm>
            <a:off x="176485" y="166273"/>
            <a:ext cx="6387220" cy="1088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000" b="1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SED modelling</a:t>
            </a:r>
          </a:p>
        </p:txBody>
      </p:sp>
      <p:pic>
        <p:nvPicPr>
          <p:cNvPr id="338" name="3c264_data_2018.pdf" descr="3c264_data_2018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34949" y="1524000"/>
            <a:ext cx="8314102" cy="5458392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339" name="Group" descr="Group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535" y="5765800"/>
            <a:ext cx="8337845" cy="547398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340" name="Line"/>
          <p:cNvSpPr/>
          <p:nvPr/>
        </p:nvSpPr>
        <p:spPr>
          <a:xfrm>
            <a:off x="1081746" y="11748553"/>
            <a:ext cx="21676618" cy="1"/>
          </a:xfrm>
          <a:prstGeom prst="line">
            <a:avLst/>
          </a:prstGeom>
          <a:ln w="1016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41" name="TIME"/>
          <p:cNvSpPr txBox="1"/>
          <p:nvPr/>
        </p:nvSpPr>
        <p:spPr>
          <a:xfrm>
            <a:off x="11376446" y="11875973"/>
            <a:ext cx="1631108" cy="81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TIME</a:t>
            </a:r>
          </a:p>
        </p:txBody>
      </p:sp>
      <p:sp>
        <p:nvSpPr>
          <p:cNvPr id="342" name="sync"/>
          <p:cNvSpPr txBox="1"/>
          <p:nvPr/>
        </p:nvSpPr>
        <p:spPr>
          <a:xfrm>
            <a:off x="1813426" y="8672299"/>
            <a:ext cx="837978" cy="459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 b="1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sync</a:t>
            </a:r>
          </a:p>
        </p:txBody>
      </p:sp>
      <p:sp>
        <p:nvSpPr>
          <p:cNvPr id="343" name="SSC"/>
          <p:cNvSpPr txBox="1"/>
          <p:nvPr/>
        </p:nvSpPr>
        <p:spPr>
          <a:xfrm>
            <a:off x="4374155" y="9562999"/>
            <a:ext cx="767129" cy="459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 b="1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SSC</a:t>
            </a:r>
          </a:p>
        </p:txBody>
      </p:sp>
      <p:pic>
        <p:nvPicPr>
          <p:cNvPr id="344" name="3c264_data_2019.pdf" descr="3c264_data_2019.pd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59574" y="4445000"/>
            <a:ext cx="8318076" cy="546100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grpSp>
        <p:nvGrpSpPr>
          <p:cNvPr id="347" name="INJECTION OF NEW ENERGETIC PARTICLES IN THE EJECTION FLOW"/>
          <p:cNvGrpSpPr/>
          <p:nvPr/>
        </p:nvGrpSpPr>
        <p:grpSpPr>
          <a:xfrm>
            <a:off x="8520372" y="7146828"/>
            <a:ext cx="7343256" cy="3316794"/>
            <a:chOff x="0" y="0"/>
            <a:chExt cx="7343254" cy="3316792"/>
          </a:xfrm>
        </p:grpSpPr>
        <p:sp>
          <p:nvSpPr>
            <p:cNvPr id="346" name="INJECTION OF NEW ENERGETIC PARTICLES IN THE EJECTION FLOW"/>
            <p:cNvSpPr/>
            <p:nvPr/>
          </p:nvSpPr>
          <p:spPr>
            <a:xfrm>
              <a:off x="152400" y="152399"/>
              <a:ext cx="7038455" cy="3011994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lnSpc>
                  <a:spcPct val="120000"/>
                </a:lnSpc>
                <a:spcBef>
                  <a:spcPts val="5700"/>
                </a:spcBef>
                <a:defRPr sz="3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INJECTION OF NEW ENERGETIC PARTICLES IN THE EJECTION FLOW</a:t>
              </a:r>
            </a:p>
          </p:txBody>
        </p:sp>
        <p:pic>
          <p:nvPicPr>
            <p:cNvPr id="345" name="INJECTION OF NEW ENERGETIC PARTICLES IN THE EJECTION FLOW INJECTION OF NEW ENERGETIC PARTICLES IN THE EJECTION FLOW" descr="INJECTION OF NEW ENERGETIC PARTICLES IN THE EJECTION FLOW INJECTION OF NEW ENERGETIC PARTICLES IN THE EJECTION FLOW"/>
            <p:cNvPicPr>
              <a:picLocks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0"/>
              <a:ext cx="7343255" cy="3316793"/>
            </a:xfrm>
            <a:prstGeom prst="rect">
              <a:avLst/>
            </a:prstGeom>
            <a:effectLst/>
          </p:spPr>
        </p:pic>
      </p:grpSp>
      <p:pic>
        <p:nvPicPr>
          <p:cNvPr id="348" name="Line Line" descr="Line Line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9739799" y="5630081"/>
            <a:ext cx="3014313" cy="401378"/>
          </a:xfrm>
          <a:prstGeom prst="rect">
            <a:avLst/>
          </a:prstGeom>
        </p:spPr>
      </p:pic>
      <p:pic>
        <p:nvPicPr>
          <p:cNvPr id="350" name="Line Line" descr="Line Line"/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 rot="16203629">
            <a:off x="11562186" y="5753504"/>
            <a:ext cx="2968103" cy="401377"/>
          </a:xfrm>
          <a:prstGeom prst="rect">
            <a:avLst/>
          </a:prstGeom>
        </p:spPr>
      </p:pic>
      <p:grpSp>
        <p:nvGrpSpPr>
          <p:cNvPr id="354" name="steady emission from the core"/>
          <p:cNvGrpSpPr/>
          <p:nvPr/>
        </p:nvGrpSpPr>
        <p:grpSpPr>
          <a:xfrm>
            <a:off x="235307" y="3698332"/>
            <a:ext cx="7343256" cy="2049736"/>
            <a:chOff x="0" y="0"/>
            <a:chExt cx="7343254" cy="2049734"/>
          </a:xfrm>
        </p:grpSpPr>
        <p:sp>
          <p:nvSpPr>
            <p:cNvPr id="353" name="steady emission from the core"/>
            <p:cNvSpPr/>
            <p:nvPr/>
          </p:nvSpPr>
          <p:spPr>
            <a:xfrm>
              <a:off x="152399" y="152399"/>
              <a:ext cx="7038456" cy="1744936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lnSpc>
                  <a:spcPct val="120000"/>
                </a:lnSpc>
                <a:spcBef>
                  <a:spcPts val="5700"/>
                </a:spcBef>
                <a:defRPr sz="3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steady emission from the core</a:t>
              </a:r>
            </a:p>
          </p:txBody>
        </p:sp>
        <p:pic>
          <p:nvPicPr>
            <p:cNvPr id="352" name="steady emission from the core steady emission from the core" descr="steady emission from the core steady emission from the core"/>
            <p:cNvPicPr>
              <a:picLocks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-1" y="-1"/>
              <a:ext cx="7343256" cy="2049736"/>
            </a:xfrm>
            <a:prstGeom prst="rect">
              <a:avLst/>
            </a:prstGeom>
            <a:effectLst/>
          </p:spPr>
        </p:pic>
      </p:grpSp>
      <p:sp>
        <p:nvSpPr>
          <p:cNvPr id="355" name="8/15"/>
          <p:cNvSpPr txBox="1"/>
          <p:nvPr/>
        </p:nvSpPr>
        <p:spPr>
          <a:xfrm>
            <a:off x="23410755" y="12975209"/>
            <a:ext cx="806401" cy="49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2800" i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8/15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5811</TotalTime>
  <Words>1599</Words>
  <Application>Microsoft Macintosh PowerPoint</Application>
  <PresentationFormat>Custom</PresentationFormat>
  <Paragraphs>262</Paragraphs>
  <Slides>36</Slides>
  <Notes>1</Notes>
  <HiddenSlides>3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Cambria Math</vt:lpstr>
      <vt:lpstr>Helvetica Neue</vt:lpstr>
      <vt:lpstr>Helvetica Neue Medium</vt:lpstr>
      <vt:lpstr>Menlo Regular</vt:lpstr>
      <vt:lpstr>Palatino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Ettore Bronzini - ettore.bronzini@studio.unibo.it</cp:lastModifiedBy>
  <cp:revision>7</cp:revision>
  <dcterms:modified xsi:type="dcterms:W3CDTF">2024-01-16T08:37:39Z</dcterms:modified>
</cp:coreProperties>
</file>