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679" r:id="rId2"/>
    <p:sldId id="257" r:id="rId3"/>
    <p:sldId id="708" r:id="rId4"/>
    <p:sldId id="709" r:id="rId5"/>
    <p:sldId id="707" r:id="rId6"/>
    <p:sldId id="717" r:id="rId7"/>
    <p:sldId id="699" r:id="rId8"/>
    <p:sldId id="711" r:id="rId9"/>
    <p:sldId id="713" r:id="rId10"/>
    <p:sldId id="675" r:id="rId11"/>
    <p:sldId id="714" r:id="rId12"/>
    <p:sldId id="716" r:id="rId13"/>
    <p:sldId id="256" r:id="rId14"/>
    <p:sldId id="618" r:id="rId15"/>
    <p:sldId id="619" r:id="rId16"/>
    <p:sldId id="620" r:id="rId17"/>
    <p:sldId id="621" r:id="rId18"/>
    <p:sldId id="712" r:id="rId19"/>
    <p:sldId id="680" r:id="rId20"/>
    <p:sldId id="681" r:id="rId21"/>
    <p:sldId id="671" r:id="rId22"/>
    <p:sldId id="697" r:id="rId23"/>
    <p:sldId id="696" r:id="rId24"/>
    <p:sldId id="718" r:id="rId25"/>
    <p:sldId id="715" r:id="rId26"/>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207" userDrawn="1">
          <p15:clr>
            <a:srgbClr val="A4A3A4"/>
          </p15:clr>
        </p15:guide>
        <p15:guide id="3" orient="horz" pos="7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E60"/>
    <a:srgbClr val="F204FC"/>
    <a:srgbClr val="D9DEE8"/>
    <a:srgbClr val="FFDD00"/>
    <a:srgbClr val="8072C4"/>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6"/>
    <p:restoredTop sz="86728"/>
  </p:normalViewPr>
  <p:slideViewPr>
    <p:cSldViewPr snapToGrid="0" snapToObjects="1">
      <p:cViewPr varScale="1">
        <p:scale>
          <a:sx n="102" d="100"/>
          <a:sy n="102" d="100"/>
        </p:scale>
        <p:origin x="360" y="176"/>
      </p:cViewPr>
      <p:guideLst>
        <p:guide pos="2207"/>
        <p:guide orient="horz" pos="75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B6A06-4DB0-D843-8BFC-4209AF2167F2}" type="datetimeFigureOut">
              <a:rPr lang="en-DE" smtClean="0"/>
              <a:t>29.05.24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8D04D-BAB5-664E-B154-B0345F51B5A9}" type="slidenum">
              <a:rPr lang="en-DE" smtClean="0"/>
              <a:t>‹#›</a:t>
            </a:fld>
            <a:endParaRPr lang="en-DE"/>
          </a:p>
        </p:txBody>
      </p:sp>
    </p:spTree>
    <p:extLst>
      <p:ext uri="{BB962C8B-B14F-4D97-AF65-F5344CB8AC3E}">
        <p14:creationId xmlns:p14="http://schemas.microsoft.com/office/powerpoint/2010/main" val="2207708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a:t>
            </a:fld>
            <a:endParaRPr lang="en-DE"/>
          </a:p>
        </p:txBody>
      </p:sp>
    </p:spTree>
    <p:extLst>
      <p:ext uri="{BB962C8B-B14F-4D97-AF65-F5344CB8AC3E}">
        <p14:creationId xmlns:p14="http://schemas.microsoft.com/office/powerpoint/2010/main" val="147604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12</a:t>
            </a:fld>
            <a:endParaRPr lang="en-DE"/>
          </a:p>
        </p:txBody>
      </p:sp>
    </p:spTree>
    <p:extLst>
      <p:ext uri="{BB962C8B-B14F-4D97-AF65-F5344CB8AC3E}">
        <p14:creationId xmlns:p14="http://schemas.microsoft.com/office/powerpoint/2010/main" val="1435249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DE" dirty="0"/>
              <a:t>iscuss overlap: diversity of mass and metallicity </a:t>
            </a:r>
          </a:p>
        </p:txBody>
      </p:sp>
      <p:sp>
        <p:nvSpPr>
          <p:cNvPr id="4" name="Slide Number Placeholder 3"/>
          <p:cNvSpPr>
            <a:spLocks noGrp="1"/>
          </p:cNvSpPr>
          <p:nvPr>
            <p:ph type="sldNum" sz="quarter" idx="5"/>
          </p:nvPr>
        </p:nvSpPr>
        <p:spPr/>
        <p:txBody>
          <a:bodyPr/>
          <a:lstStyle/>
          <a:p>
            <a:fld id="{5958D04D-BAB5-664E-B154-B0345F51B5A9}" type="slidenum">
              <a:rPr lang="en-DE" smtClean="0"/>
              <a:t>13</a:t>
            </a:fld>
            <a:endParaRPr lang="en-DE"/>
          </a:p>
        </p:txBody>
      </p:sp>
    </p:spTree>
    <p:extLst>
      <p:ext uri="{BB962C8B-B14F-4D97-AF65-F5344CB8AC3E}">
        <p14:creationId xmlns:p14="http://schemas.microsoft.com/office/powerpoint/2010/main" val="3081055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
            </a:r>
            <a:r>
              <a:rPr lang="en-DE" dirty="0"/>
              <a:t>ut obs a bit higher</a:t>
            </a:r>
          </a:p>
        </p:txBody>
      </p:sp>
      <p:sp>
        <p:nvSpPr>
          <p:cNvPr id="4" name="Slide Number Placeholder 3"/>
          <p:cNvSpPr>
            <a:spLocks noGrp="1"/>
          </p:cNvSpPr>
          <p:nvPr>
            <p:ph type="sldNum" sz="quarter" idx="5"/>
          </p:nvPr>
        </p:nvSpPr>
        <p:spPr/>
        <p:txBody>
          <a:bodyPr/>
          <a:lstStyle/>
          <a:p>
            <a:fld id="{5958D04D-BAB5-664E-B154-B0345F51B5A9}" type="slidenum">
              <a:rPr lang="en-DE" smtClean="0"/>
              <a:t>14</a:t>
            </a:fld>
            <a:endParaRPr lang="en-DE"/>
          </a:p>
        </p:txBody>
      </p:sp>
    </p:spTree>
    <p:extLst>
      <p:ext uri="{BB962C8B-B14F-4D97-AF65-F5344CB8AC3E}">
        <p14:creationId xmlns:p14="http://schemas.microsoft.com/office/powerpoint/2010/main" val="366661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15</a:t>
            </a:fld>
            <a:endParaRPr lang="en-DE"/>
          </a:p>
        </p:txBody>
      </p:sp>
    </p:spTree>
    <p:extLst>
      <p:ext uri="{BB962C8B-B14F-4D97-AF65-F5344CB8AC3E}">
        <p14:creationId xmlns:p14="http://schemas.microsoft.com/office/powerpoint/2010/main" val="349800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16</a:t>
            </a:fld>
            <a:endParaRPr lang="en-DE"/>
          </a:p>
        </p:txBody>
      </p:sp>
    </p:spTree>
    <p:extLst>
      <p:ext uri="{BB962C8B-B14F-4D97-AF65-F5344CB8AC3E}">
        <p14:creationId xmlns:p14="http://schemas.microsoft.com/office/powerpoint/2010/main" val="5361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17</a:t>
            </a:fld>
            <a:endParaRPr lang="en-DE"/>
          </a:p>
        </p:txBody>
      </p:sp>
    </p:spTree>
    <p:extLst>
      <p:ext uri="{BB962C8B-B14F-4D97-AF65-F5344CB8AC3E}">
        <p14:creationId xmlns:p14="http://schemas.microsoft.com/office/powerpoint/2010/main" val="116593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18</a:t>
            </a:fld>
            <a:endParaRPr lang="en-DE"/>
          </a:p>
        </p:txBody>
      </p:sp>
    </p:spTree>
    <p:extLst>
      <p:ext uri="{BB962C8B-B14F-4D97-AF65-F5344CB8AC3E}">
        <p14:creationId xmlns:p14="http://schemas.microsoft.com/office/powerpoint/2010/main" val="379295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a:t>
            </a:r>
            <a:r>
              <a:rPr lang="en-DE" dirty="0"/>
              <a:t>= p/rho = squared isothermal soundspeed (c^2 is adiabatic sound speed)</a:t>
            </a:r>
          </a:p>
          <a:p>
            <a:r>
              <a:rPr lang="en-GB" dirty="0"/>
              <a:t>U</a:t>
            </a:r>
            <a:r>
              <a:rPr lang="en-DE" dirty="0"/>
              <a:t>_hat=uR/GM</a:t>
            </a:r>
          </a:p>
          <a:p>
            <a:endParaRPr lang="en-DE" dirty="0"/>
          </a:p>
          <a:p>
            <a:r>
              <a:rPr lang="en-GB" dirty="0"/>
              <a:t>I</a:t>
            </a:r>
            <a:r>
              <a:rPr lang="en-DE" dirty="0"/>
              <a:t>sothermal processes are slow (so that there is enough time to exchange energy with the environment to keep the temperature constant) while in the adiabtic case, the speed is high so that no heat is exchanged (but the temperature can change)</a:t>
            </a:r>
          </a:p>
        </p:txBody>
      </p:sp>
      <p:sp>
        <p:nvSpPr>
          <p:cNvPr id="4" name="Slide Number Placeholder 3"/>
          <p:cNvSpPr>
            <a:spLocks noGrp="1"/>
          </p:cNvSpPr>
          <p:nvPr>
            <p:ph type="sldNum" sz="quarter" idx="5"/>
          </p:nvPr>
        </p:nvSpPr>
        <p:spPr/>
        <p:txBody>
          <a:bodyPr/>
          <a:lstStyle/>
          <a:p>
            <a:fld id="{5958D04D-BAB5-664E-B154-B0345F51B5A9}" type="slidenum">
              <a:rPr lang="en-DE" smtClean="0"/>
              <a:t>19</a:t>
            </a:fld>
            <a:endParaRPr lang="en-DE"/>
          </a:p>
        </p:txBody>
      </p:sp>
    </p:spTree>
    <p:extLst>
      <p:ext uri="{BB962C8B-B14F-4D97-AF65-F5344CB8AC3E}">
        <p14:creationId xmlns:p14="http://schemas.microsoft.com/office/powerpoint/2010/main" val="3554935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Top left panel on a separate slide to introduce</a:t>
            </a:r>
          </a:p>
        </p:txBody>
      </p:sp>
      <p:sp>
        <p:nvSpPr>
          <p:cNvPr id="4" name="Slide Number Placeholder 3"/>
          <p:cNvSpPr>
            <a:spLocks noGrp="1"/>
          </p:cNvSpPr>
          <p:nvPr>
            <p:ph type="sldNum" sz="quarter" idx="5"/>
          </p:nvPr>
        </p:nvSpPr>
        <p:spPr/>
        <p:txBody>
          <a:bodyPr/>
          <a:lstStyle/>
          <a:p>
            <a:fld id="{5958D04D-BAB5-664E-B154-B0345F51B5A9}" type="slidenum">
              <a:rPr lang="en-DE" smtClean="0"/>
              <a:t>20</a:t>
            </a:fld>
            <a:endParaRPr lang="en-DE"/>
          </a:p>
        </p:txBody>
      </p:sp>
    </p:spTree>
    <p:extLst>
      <p:ext uri="{BB962C8B-B14F-4D97-AF65-F5344CB8AC3E}">
        <p14:creationId xmlns:p14="http://schemas.microsoft.com/office/powerpoint/2010/main" val="2295865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21</a:t>
            </a:fld>
            <a:endParaRPr lang="en-DE"/>
          </a:p>
        </p:txBody>
      </p:sp>
    </p:spTree>
    <p:extLst>
      <p:ext uri="{BB962C8B-B14F-4D97-AF65-F5344CB8AC3E}">
        <p14:creationId xmlns:p14="http://schemas.microsoft.com/office/powerpoint/2010/main" val="88504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2</a:t>
            </a:fld>
            <a:endParaRPr lang="en-DE"/>
          </a:p>
        </p:txBody>
      </p:sp>
    </p:spTree>
    <p:extLst>
      <p:ext uri="{BB962C8B-B14F-4D97-AF65-F5344CB8AC3E}">
        <p14:creationId xmlns:p14="http://schemas.microsoft.com/office/powerpoint/2010/main" val="208784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a:t>
            </a:r>
            <a:r>
              <a:rPr lang="en-DE" dirty="0"/>
              <a:t>bservations of ensemble</a:t>
            </a:r>
          </a:p>
          <a:p>
            <a:r>
              <a:rPr lang="en-GB" dirty="0"/>
              <a:t>T</a:t>
            </a:r>
            <a:r>
              <a:rPr lang="en-DE" dirty="0"/>
              <a:t>he Carbon alpha reaction rate has the largest uncertainty.</a:t>
            </a:r>
          </a:p>
        </p:txBody>
      </p:sp>
      <p:sp>
        <p:nvSpPr>
          <p:cNvPr id="4" name="Slide Number Placeholder 3"/>
          <p:cNvSpPr>
            <a:spLocks noGrp="1"/>
          </p:cNvSpPr>
          <p:nvPr>
            <p:ph type="sldNum" sz="quarter" idx="5"/>
          </p:nvPr>
        </p:nvSpPr>
        <p:spPr/>
        <p:txBody>
          <a:bodyPr/>
          <a:lstStyle/>
          <a:p>
            <a:fld id="{5958D04D-BAB5-664E-B154-B0345F51B5A9}" type="slidenum">
              <a:rPr lang="en-DE" smtClean="0"/>
              <a:t>22</a:t>
            </a:fld>
            <a:endParaRPr lang="en-DE"/>
          </a:p>
        </p:txBody>
      </p:sp>
    </p:spTree>
    <p:extLst>
      <p:ext uri="{BB962C8B-B14F-4D97-AF65-F5344CB8AC3E}">
        <p14:creationId xmlns:p14="http://schemas.microsoft.com/office/powerpoint/2010/main" val="2451517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a:t>
            </a:r>
            <a:r>
              <a:rPr lang="en-DE" dirty="0"/>
              <a:t>bservations of ensemble</a:t>
            </a:r>
          </a:p>
        </p:txBody>
      </p:sp>
      <p:sp>
        <p:nvSpPr>
          <p:cNvPr id="4" name="Slide Number Placeholder 3"/>
          <p:cNvSpPr>
            <a:spLocks noGrp="1"/>
          </p:cNvSpPr>
          <p:nvPr>
            <p:ph type="sldNum" sz="quarter" idx="5"/>
          </p:nvPr>
        </p:nvSpPr>
        <p:spPr/>
        <p:txBody>
          <a:bodyPr/>
          <a:lstStyle/>
          <a:p>
            <a:fld id="{5958D04D-BAB5-664E-B154-B0345F51B5A9}" type="slidenum">
              <a:rPr lang="en-DE" smtClean="0"/>
              <a:t>23</a:t>
            </a:fld>
            <a:endParaRPr lang="en-DE"/>
          </a:p>
        </p:txBody>
      </p:sp>
    </p:spTree>
    <p:extLst>
      <p:ext uri="{BB962C8B-B14F-4D97-AF65-F5344CB8AC3E}">
        <p14:creationId xmlns:p14="http://schemas.microsoft.com/office/powerpoint/2010/main" val="57692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24</a:t>
            </a:fld>
            <a:endParaRPr lang="en-DE"/>
          </a:p>
        </p:txBody>
      </p:sp>
    </p:spTree>
    <p:extLst>
      <p:ext uri="{BB962C8B-B14F-4D97-AF65-F5344CB8AC3E}">
        <p14:creationId xmlns:p14="http://schemas.microsoft.com/office/powerpoint/2010/main" val="161609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25</a:t>
            </a:fld>
            <a:endParaRPr lang="en-DE"/>
          </a:p>
        </p:txBody>
      </p:sp>
    </p:spTree>
    <p:extLst>
      <p:ext uri="{BB962C8B-B14F-4D97-AF65-F5344CB8AC3E}">
        <p14:creationId xmlns:p14="http://schemas.microsoft.com/office/powerpoint/2010/main" val="153229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5</a:t>
            </a:fld>
            <a:endParaRPr lang="en-DE"/>
          </a:p>
        </p:txBody>
      </p:sp>
    </p:spTree>
    <p:extLst>
      <p:ext uri="{BB962C8B-B14F-4D97-AF65-F5344CB8AC3E}">
        <p14:creationId xmlns:p14="http://schemas.microsoft.com/office/powerpoint/2010/main" val="44149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6</a:t>
            </a:fld>
            <a:endParaRPr lang="en-DE"/>
          </a:p>
        </p:txBody>
      </p:sp>
    </p:spTree>
    <p:extLst>
      <p:ext uri="{BB962C8B-B14F-4D97-AF65-F5344CB8AC3E}">
        <p14:creationId xmlns:p14="http://schemas.microsoft.com/office/powerpoint/2010/main" val="2656723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 of MS stars is small compared to the number of RGs</a:t>
            </a:r>
            <a:r>
              <a:rPr lang="en-DE" dirty="0">
                <a:sym typeface="Wingdings" pitchFamily="2" charset="2"/>
              </a:rPr>
              <a:t> technical issues</a:t>
            </a:r>
          </a:p>
          <a:p>
            <a:endParaRPr lang="en-DE" dirty="0">
              <a:sym typeface="Wingdings" pitchFamily="2" charset="2"/>
            </a:endParaRPr>
          </a:p>
          <a:p>
            <a:r>
              <a:rPr lang="en-GB" dirty="0">
                <a:sym typeface="Wingdings" pitchFamily="2" charset="2"/>
              </a:rPr>
              <a:t>J</a:t>
            </a:r>
            <a:r>
              <a:rPr lang="en-DE" dirty="0">
                <a:sym typeface="Wingdings" pitchFamily="2" charset="2"/>
              </a:rPr>
              <a:t>ust an idea of what is around.</a:t>
            </a:r>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7</a:t>
            </a:fld>
            <a:endParaRPr lang="en-DE"/>
          </a:p>
        </p:txBody>
      </p:sp>
    </p:spTree>
    <p:extLst>
      <p:ext uri="{BB962C8B-B14F-4D97-AF65-F5344CB8AC3E}">
        <p14:creationId xmlns:p14="http://schemas.microsoft.com/office/powerpoint/2010/main" val="68327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8</a:t>
            </a:fld>
            <a:endParaRPr lang="en-DE"/>
          </a:p>
        </p:txBody>
      </p:sp>
    </p:spTree>
    <p:extLst>
      <p:ext uri="{BB962C8B-B14F-4D97-AF65-F5344CB8AC3E}">
        <p14:creationId xmlns:p14="http://schemas.microsoft.com/office/powerpoint/2010/main" val="77074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9</a:t>
            </a:fld>
            <a:endParaRPr lang="en-DE"/>
          </a:p>
        </p:txBody>
      </p:sp>
    </p:spTree>
    <p:extLst>
      <p:ext uri="{BB962C8B-B14F-4D97-AF65-F5344CB8AC3E}">
        <p14:creationId xmlns:p14="http://schemas.microsoft.com/office/powerpoint/2010/main" val="197686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words the dipole modes + </a:t>
            </a:r>
            <a:r>
              <a:rPr lang="en-US" dirty="0" err="1"/>
              <a:t>dat</a:t>
            </a:r>
            <a:r>
              <a:rPr lang="en-US" dirty="0"/>
              <a:t> het mixed modes </a:t>
            </a:r>
            <a:r>
              <a:rPr lang="en-US" dirty="0" err="1"/>
              <a:t>zijn</a:t>
            </a:r>
            <a:r>
              <a:rPr lang="en-US" dirty="0"/>
              <a:t>.</a:t>
            </a:r>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10</a:t>
            </a:fld>
            <a:endParaRPr lang="en-DE"/>
          </a:p>
        </p:txBody>
      </p:sp>
    </p:spTree>
    <p:extLst>
      <p:ext uri="{BB962C8B-B14F-4D97-AF65-F5344CB8AC3E}">
        <p14:creationId xmlns:p14="http://schemas.microsoft.com/office/powerpoint/2010/main" val="181388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5958D04D-BAB5-664E-B154-B0345F51B5A9}" type="slidenum">
              <a:rPr lang="en-DE" smtClean="0"/>
              <a:t>11</a:t>
            </a:fld>
            <a:endParaRPr lang="en-DE"/>
          </a:p>
        </p:txBody>
      </p:sp>
    </p:spTree>
    <p:extLst>
      <p:ext uri="{BB962C8B-B14F-4D97-AF65-F5344CB8AC3E}">
        <p14:creationId xmlns:p14="http://schemas.microsoft.com/office/powerpoint/2010/main" val="158178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9627-A91A-754A-B8E4-7DC54D80DE72}"/>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DE"/>
          </a:p>
        </p:txBody>
      </p:sp>
      <p:sp>
        <p:nvSpPr>
          <p:cNvPr id="3" name="Subtitle 2">
            <a:extLst>
              <a:ext uri="{FF2B5EF4-FFF2-40B4-BE49-F238E27FC236}">
                <a16:creationId xmlns:a16="http://schemas.microsoft.com/office/drawing/2014/main" id="{3C188034-DCA2-BE4A-88C9-AE740718E9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8C24C669-2D39-5A45-B182-574D2ABC5C71}"/>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763C92EF-864B-8A45-BC15-BBDEA057A19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AB6644A-1C65-F546-8370-6F939B686A38}"/>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369911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C19B-0A82-6649-B0FF-BE6B3D331929}"/>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47AD0608-FE56-B54A-B81E-D87C2014748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3ECBFCE0-8E18-A54A-8B3F-008B8B64C61B}"/>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6819876B-1A61-8D42-91FB-6C4E0F32C68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B71B9C1-1A08-724C-B89C-BF67008ED74E}"/>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415623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85D7C-04D3-BC41-9934-2A4F0A2CFA8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B394D011-E657-264B-A27B-3057E0C9795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9259E548-CFA7-7846-B8E2-0AA4CF572D5F}"/>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2AC1ED39-D5FE-1146-9A1A-A091D4081554}"/>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F3D356D-B0DC-564E-94A8-2FFAB0B4425E}"/>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296996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9B47-3A1E-7D4C-9067-D0B603EAB9DB}"/>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11377EAE-08B2-7F4E-95A6-2176930FA00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AC675C6F-50EA-734D-B82B-5DDE99CE8888}"/>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6F9D231F-7FDB-2845-8B75-BA2C13BAB55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30F4EBF4-F497-0E44-9451-C6CB2A8D05B2}"/>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93922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7F8E-093D-9845-A5B2-9CF96D3BCD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AE67809B-00F4-694D-BC31-4E95E0724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737CCCE-C086-104B-9286-325128019BFC}"/>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2C13AB65-DAE7-6345-88E9-6D86B43FF68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664ADA1-A7A2-3C44-96E9-7F5D6F5E2929}"/>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117205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133A5-C728-0642-B6DB-50D3E820B2D6}"/>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20877F27-CB49-EB45-96EE-C432F7F9E39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3555FCD2-2D78-BA43-9676-DB94D1D45BB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159E1C9F-014F-284C-817C-C60FBB571862}"/>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6" name="Footer Placeholder 5">
            <a:extLst>
              <a:ext uri="{FF2B5EF4-FFF2-40B4-BE49-F238E27FC236}">
                <a16:creationId xmlns:a16="http://schemas.microsoft.com/office/drawing/2014/main" id="{9563FD11-155F-BD40-8379-1C3D3B7DAEB9}"/>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D555174-6964-754C-AC83-AD6C63978ECE}"/>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25057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94BF-AD7A-A948-B5F1-F9BCDB5E3D68}"/>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1BB13651-7A72-5049-90CF-DB3E3B8A3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2D41DF-60B5-3047-8E2F-66BAA5DD5BE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0553FE54-8190-B544-831F-EBC98AD34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B45520-ACFA-1745-B741-A2A1A9B3DA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7AE48A06-CB53-DE42-A3B6-50F8960FA8AD}"/>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8" name="Footer Placeholder 7">
            <a:extLst>
              <a:ext uri="{FF2B5EF4-FFF2-40B4-BE49-F238E27FC236}">
                <a16:creationId xmlns:a16="http://schemas.microsoft.com/office/drawing/2014/main" id="{917940D7-A180-C24D-A8F8-EE49BEA0BD5A}"/>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35332EBD-CA6F-C04F-9D82-8596AD9CAC8E}"/>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139163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F4541-7AF5-5F4F-B57C-263164E7CA2F}"/>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1D7AFA14-F02E-1543-936D-06F00DC14AB2}"/>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4" name="Footer Placeholder 3">
            <a:extLst>
              <a:ext uri="{FF2B5EF4-FFF2-40B4-BE49-F238E27FC236}">
                <a16:creationId xmlns:a16="http://schemas.microsoft.com/office/drawing/2014/main" id="{FADA9892-079A-5E43-A015-6489A807230D}"/>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E428AA4F-3706-7B4D-A445-C5BEE2AC2787}"/>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1143737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3C0E5-0E68-4E40-8269-F680C05E4AF9}"/>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3" name="Footer Placeholder 2">
            <a:extLst>
              <a:ext uri="{FF2B5EF4-FFF2-40B4-BE49-F238E27FC236}">
                <a16:creationId xmlns:a16="http://schemas.microsoft.com/office/drawing/2014/main" id="{F5AEDA79-F01E-7343-AC51-366E4B29164C}"/>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491CADB7-0709-E849-AC21-122472088439}"/>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73102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36C7-B07C-AB4B-8DD5-60EE79B659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76622D77-C00D-C84B-882D-5B4937429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84D6FA12-3B0E-E14D-9285-5843E1AA0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5B5786-E957-024A-BE6E-A9A2A2E38373}"/>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6" name="Footer Placeholder 5">
            <a:extLst>
              <a:ext uri="{FF2B5EF4-FFF2-40B4-BE49-F238E27FC236}">
                <a16:creationId xmlns:a16="http://schemas.microsoft.com/office/drawing/2014/main" id="{60239425-3A24-DB4E-93A1-B0A46981F12F}"/>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3A40513F-CF13-0244-A0CB-8BC912C9756E}"/>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4076022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660D-DC38-A745-9FCE-A29768AE88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764EF48E-EE5B-8E4F-BEB9-966616B33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98FE971F-03A1-8944-9277-42E6A6B00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986CE5-25F7-EB45-AFD8-0F9FCFB2FF27}"/>
              </a:ext>
            </a:extLst>
          </p:cNvPr>
          <p:cNvSpPr>
            <a:spLocks noGrp="1"/>
          </p:cNvSpPr>
          <p:nvPr>
            <p:ph type="dt" sz="half" idx="10"/>
          </p:nvPr>
        </p:nvSpPr>
        <p:spPr/>
        <p:txBody>
          <a:bodyPr/>
          <a:lstStyle/>
          <a:p>
            <a:fld id="{F51D2476-FBD6-9B4B-8156-1D36386137AF}" type="datetimeFigureOut">
              <a:rPr lang="en-DE" smtClean="0"/>
              <a:t>29.05.24</a:t>
            </a:fld>
            <a:endParaRPr lang="en-DE"/>
          </a:p>
        </p:txBody>
      </p:sp>
      <p:sp>
        <p:nvSpPr>
          <p:cNvPr id="6" name="Footer Placeholder 5">
            <a:extLst>
              <a:ext uri="{FF2B5EF4-FFF2-40B4-BE49-F238E27FC236}">
                <a16:creationId xmlns:a16="http://schemas.microsoft.com/office/drawing/2014/main" id="{9978CC75-E1A6-874E-A45A-80043ABD53D8}"/>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DF1A2FCB-677E-714B-9F67-B69F01CD2ACF}"/>
              </a:ext>
            </a:extLst>
          </p:cNvPr>
          <p:cNvSpPr>
            <a:spLocks noGrp="1"/>
          </p:cNvSpPr>
          <p:nvPr>
            <p:ph type="sldNum" sz="quarter" idx="12"/>
          </p:nvPr>
        </p:nvSpPr>
        <p:spPr/>
        <p:txBody>
          <a:bodyPr/>
          <a:lstStyle/>
          <a:p>
            <a:fld id="{A1CB2FC7-E43F-5445-AABF-D947B0F9AC6E}" type="slidenum">
              <a:rPr lang="en-DE" smtClean="0"/>
              <a:t>‹#›</a:t>
            </a:fld>
            <a:endParaRPr lang="en-DE"/>
          </a:p>
        </p:txBody>
      </p:sp>
    </p:spTree>
    <p:extLst>
      <p:ext uri="{BB962C8B-B14F-4D97-AF65-F5344CB8AC3E}">
        <p14:creationId xmlns:p14="http://schemas.microsoft.com/office/powerpoint/2010/main" val="214672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28221D-5985-864A-B70B-7B52CEA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AA6A67A1-4961-8A46-B5BB-A0A4EDB0E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064A1643-FF60-774D-90B1-0C8172771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D2476-FBD6-9B4B-8156-1D36386137AF}" type="datetimeFigureOut">
              <a:rPr lang="en-DE" smtClean="0"/>
              <a:t>29.05.24</a:t>
            </a:fld>
            <a:endParaRPr lang="en-DE"/>
          </a:p>
        </p:txBody>
      </p:sp>
      <p:sp>
        <p:nvSpPr>
          <p:cNvPr id="5" name="Footer Placeholder 4">
            <a:extLst>
              <a:ext uri="{FF2B5EF4-FFF2-40B4-BE49-F238E27FC236}">
                <a16:creationId xmlns:a16="http://schemas.microsoft.com/office/drawing/2014/main" id="{5C0488D6-EBAA-A44B-93E0-57732CA5C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62EC77BC-CAC2-4844-8807-8F8A8EBC36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B2FC7-E43F-5445-AABF-D947B0F9AC6E}" type="slidenum">
              <a:rPr lang="en-DE" smtClean="0"/>
              <a:t>‹#›</a:t>
            </a:fld>
            <a:endParaRPr lang="en-DE"/>
          </a:p>
        </p:txBody>
      </p:sp>
    </p:spTree>
    <p:extLst>
      <p:ext uri="{BB962C8B-B14F-4D97-AF65-F5344CB8AC3E}">
        <p14:creationId xmlns:p14="http://schemas.microsoft.com/office/powerpoint/2010/main" val="6810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t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t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a:extLst>
              <a:ext uri="{FF2B5EF4-FFF2-40B4-BE49-F238E27FC236}">
                <a16:creationId xmlns:a16="http://schemas.microsoft.com/office/drawing/2014/main" id="{C9628984-3524-9442-A13C-0A2922A76980}"/>
              </a:ext>
            </a:extLst>
          </p:cNvPr>
          <p:cNvSpPr>
            <a:spLocks noChangeArrowheads="1"/>
          </p:cNvSpPr>
          <p:nvPr/>
        </p:nvSpPr>
        <p:spPr bwMode="auto">
          <a:xfrm>
            <a:off x="1773044" y="5237473"/>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a:p>
            <a:pPr algn="ctr" eaLnBrk="1" hangingPunct="1">
              <a:buFontTx/>
              <a:buNone/>
            </a:pPr>
            <a:endParaRPr lang="en-US" altLang="de-DE" sz="1200">
              <a:latin typeface="Arial" panose="020B0604020202020204" pitchFamily="34" charset="0"/>
            </a:endParaRPr>
          </a:p>
        </p:txBody>
      </p:sp>
      <p:sp>
        <p:nvSpPr>
          <p:cNvPr id="5" name="Rechteck 7">
            <a:extLst>
              <a:ext uri="{FF2B5EF4-FFF2-40B4-BE49-F238E27FC236}">
                <a16:creationId xmlns:a16="http://schemas.microsoft.com/office/drawing/2014/main" id="{4448494B-BC54-5147-BF0B-2B15E0B42F59}"/>
              </a:ext>
            </a:extLst>
          </p:cNvPr>
          <p:cNvSpPr>
            <a:spLocks noChangeArrowheads="1"/>
          </p:cNvSpPr>
          <p:nvPr/>
        </p:nvSpPr>
        <p:spPr bwMode="auto">
          <a:xfrm>
            <a:off x="403450" y="1456348"/>
            <a:ext cx="6089301" cy="166814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GB" b="1" dirty="0">
                <a:solidFill>
                  <a:srgbClr val="002060"/>
                </a:solidFill>
                <a:effectLst/>
                <a:latin typeface="+mj-lt"/>
              </a:rPr>
              <a:t>The Milky Way Assembly Tale: the Plato era</a:t>
            </a:r>
          </a:p>
          <a:p>
            <a:pPr algn="ctr">
              <a:buNone/>
            </a:pPr>
            <a:endParaRPr lang="de-DE" b="1" dirty="0">
              <a:solidFill>
                <a:srgbClr val="002060"/>
              </a:solidFill>
              <a:latin typeface="Arial" panose="020B0604020202020204" pitchFamily="34" charset="0"/>
              <a:cs typeface="Arial" panose="020B0604020202020204" pitchFamily="34" charset="0"/>
            </a:endParaRPr>
          </a:p>
        </p:txBody>
      </p:sp>
      <p:sp>
        <p:nvSpPr>
          <p:cNvPr id="7" name="Text Box 19">
            <a:extLst>
              <a:ext uri="{FF2B5EF4-FFF2-40B4-BE49-F238E27FC236}">
                <a16:creationId xmlns:a16="http://schemas.microsoft.com/office/drawing/2014/main" id="{6E1A3E06-978F-1747-9296-69BA60466240}"/>
              </a:ext>
            </a:extLst>
          </p:cNvPr>
          <p:cNvSpPr txBox="1">
            <a:spLocks noChangeArrowheads="1"/>
          </p:cNvSpPr>
          <p:nvPr/>
        </p:nvSpPr>
        <p:spPr bwMode="auto">
          <a:xfrm>
            <a:off x="403450" y="4179606"/>
            <a:ext cx="36697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de-DE" altLang="de-DE" sz="2000" b="1" dirty="0">
                <a:solidFill>
                  <a:srgbClr val="002060"/>
                </a:solidFill>
                <a:latin typeface="Arial" panose="020B0604020202020204" pitchFamily="34" charset="0"/>
              </a:rPr>
              <a:t>Saskia </a:t>
            </a:r>
            <a:r>
              <a:rPr lang="de-DE" altLang="de-DE" sz="2000" b="1" dirty="0" err="1">
                <a:solidFill>
                  <a:srgbClr val="002060"/>
                </a:solidFill>
                <a:latin typeface="Arial" panose="020B0604020202020204" pitchFamily="34" charset="0"/>
              </a:rPr>
              <a:t>Hekker</a:t>
            </a:r>
            <a:endParaRPr lang="de-DE" altLang="de-DE" sz="2000" b="1" dirty="0">
              <a:solidFill>
                <a:srgbClr val="002060"/>
              </a:solidFill>
              <a:latin typeface="Arial" panose="020B0604020202020204" pitchFamily="34" charset="0"/>
            </a:endParaRPr>
          </a:p>
        </p:txBody>
      </p:sp>
      <p:cxnSp>
        <p:nvCxnSpPr>
          <p:cNvPr id="12" name="Gerade Verbindung 11">
            <a:extLst>
              <a:ext uri="{FF2B5EF4-FFF2-40B4-BE49-F238E27FC236}">
                <a16:creationId xmlns:a16="http://schemas.microsoft.com/office/drawing/2014/main" id="{D01EC18E-4EC7-6149-9D96-3401E8E168AE}"/>
              </a:ext>
            </a:extLst>
          </p:cNvPr>
          <p:cNvCxnSpPr>
            <a:cxnSpLocks/>
          </p:cNvCxnSpPr>
          <p:nvPr/>
        </p:nvCxnSpPr>
        <p:spPr>
          <a:xfrm>
            <a:off x="403450" y="529200"/>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hteck 1">
            <a:extLst>
              <a:ext uri="{FF2B5EF4-FFF2-40B4-BE49-F238E27FC236}">
                <a16:creationId xmlns:a16="http://schemas.microsoft.com/office/drawing/2014/main" id="{DFE4F85B-F5C1-404F-A8F0-CC5B90EFD0CB}"/>
              </a:ext>
            </a:extLst>
          </p:cNvPr>
          <p:cNvSpPr>
            <a:spLocks noChangeArrowheads="1"/>
          </p:cNvSpPr>
          <p:nvPr/>
        </p:nvSpPr>
        <p:spPr bwMode="auto">
          <a:xfrm>
            <a:off x="403450" y="4917067"/>
            <a:ext cx="5020054"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spcBef>
                <a:spcPct val="0"/>
              </a:spcBef>
              <a:buFontTx/>
              <a:buNone/>
            </a:pPr>
            <a:r>
              <a:rPr lang="en-US" altLang="de-DE" sz="1400" dirty="0">
                <a:solidFill>
                  <a:srgbClr val="002060"/>
                </a:solidFill>
                <a:latin typeface="Arial" panose="020B0604020202020204" pitchFamily="34" charset="0"/>
              </a:rPr>
              <a:t>Heidelberg Institute for Theoretical Studies</a:t>
            </a:r>
          </a:p>
          <a:p>
            <a:pPr eaLnBrk="1" hangingPunct="1">
              <a:lnSpc>
                <a:spcPct val="150000"/>
              </a:lnSpc>
              <a:spcBef>
                <a:spcPct val="0"/>
              </a:spcBef>
              <a:buFontTx/>
              <a:buNone/>
            </a:pPr>
            <a:r>
              <a:rPr lang="en-US" altLang="de-DE" sz="1400" dirty="0">
                <a:solidFill>
                  <a:srgbClr val="002060"/>
                </a:solidFill>
                <a:latin typeface="Arial" panose="020B0604020202020204" pitchFamily="34" charset="0"/>
              </a:rPr>
              <a:t>Heidelberg University</a:t>
            </a:r>
          </a:p>
        </p:txBody>
      </p:sp>
      <p:cxnSp>
        <p:nvCxnSpPr>
          <p:cNvPr id="13" name="Gerade Verbindung 12">
            <a:extLst>
              <a:ext uri="{FF2B5EF4-FFF2-40B4-BE49-F238E27FC236}">
                <a16:creationId xmlns:a16="http://schemas.microsoft.com/office/drawing/2014/main" id="{489129F0-705E-5140-B60F-0519A2F495AF}"/>
              </a:ext>
            </a:extLst>
          </p:cNvPr>
          <p:cNvCxnSpPr>
            <a:cxnSpLocks/>
          </p:cNvCxnSpPr>
          <p:nvPr/>
        </p:nvCxnSpPr>
        <p:spPr>
          <a:xfrm>
            <a:off x="403449" y="6244951"/>
            <a:ext cx="11122803" cy="0"/>
          </a:xfrm>
          <a:prstGeom prst="line">
            <a:avLst/>
          </a:prstGeom>
          <a:ln w="25400">
            <a:solidFill>
              <a:srgbClr val="002060">
                <a:alpha val="65000"/>
              </a:srgb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A259C8D-3F6C-3C4E-A054-C2F2EC5A08EB}"/>
              </a:ext>
            </a:extLst>
          </p:cNvPr>
          <p:cNvPicPr>
            <a:picLocks noChangeAspect="1"/>
          </p:cNvPicPr>
          <p:nvPr/>
        </p:nvPicPr>
        <p:blipFill>
          <a:blip r:embed="rId3"/>
          <a:stretch>
            <a:fillRect/>
          </a:stretch>
        </p:blipFill>
        <p:spPr>
          <a:xfrm>
            <a:off x="2500069" y="4020968"/>
            <a:ext cx="1297979" cy="603027"/>
          </a:xfrm>
          <a:prstGeom prst="rect">
            <a:avLst/>
          </a:prstGeom>
        </p:spPr>
      </p:pic>
      <p:pic>
        <p:nvPicPr>
          <p:cNvPr id="14" name="Picture 13">
            <a:extLst>
              <a:ext uri="{FF2B5EF4-FFF2-40B4-BE49-F238E27FC236}">
                <a16:creationId xmlns:a16="http://schemas.microsoft.com/office/drawing/2014/main" id="{E02CF0E3-ACC4-BD4E-901C-69B2154E80A6}"/>
              </a:ext>
            </a:extLst>
          </p:cNvPr>
          <p:cNvPicPr>
            <a:picLocks noChangeAspect="1"/>
          </p:cNvPicPr>
          <p:nvPr/>
        </p:nvPicPr>
        <p:blipFill>
          <a:blip r:embed="rId4"/>
          <a:stretch>
            <a:fillRect/>
          </a:stretch>
        </p:blipFill>
        <p:spPr>
          <a:xfrm>
            <a:off x="4073169" y="4658466"/>
            <a:ext cx="1569404" cy="641096"/>
          </a:xfrm>
          <a:prstGeom prst="rect">
            <a:avLst/>
          </a:prstGeom>
        </p:spPr>
      </p:pic>
      <p:pic>
        <p:nvPicPr>
          <p:cNvPr id="15" name="Picture 14">
            <a:extLst>
              <a:ext uri="{FF2B5EF4-FFF2-40B4-BE49-F238E27FC236}">
                <a16:creationId xmlns:a16="http://schemas.microsoft.com/office/drawing/2014/main" id="{CD1E3DB2-FBA7-D54C-B1BA-0C0DB2CE4A6E}"/>
              </a:ext>
            </a:extLst>
          </p:cNvPr>
          <p:cNvPicPr>
            <a:picLocks noChangeAspect="1"/>
          </p:cNvPicPr>
          <p:nvPr/>
        </p:nvPicPr>
        <p:blipFill>
          <a:blip r:embed="rId5"/>
          <a:stretch>
            <a:fillRect/>
          </a:stretch>
        </p:blipFill>
        <p:spPr>
          <a:xfrm>
            <a:off x="2444018" y="5344222"/>
            <a:ext cx="1410082" cy="756494"/>
          </a:xfrm>
          <a:prstGeom prst="rect">
            <a:avLst/>
          </a:prstGeom>
        </p:spPr>
      </p:pic>
      <p:pic>
        <p:nvPicPr>
          <p:cNvPr id="16" name="Picture 15">
            <a:extLst>
              <a:ext uri="{FF2B5EF4-FFF2-40B4-BE49-F238E27FC236}">
                <a16:creationId xmlns:a16="http://schemas.microsoft.com/office/drawing/2014/main" id="{3B4FB21C-9393-4B49-BE31-5EDB93527598}"/>
              </a:ext>
            </a:extLst>
          </p:cNvPr>
          <p:cNvPicPr>
            <a:picLocks noChangeAspect="1"/>
          </p:cNvPicPr>
          <p:nvPr/>
        </p:nvPicPr>
        <p:blipFill>
          <a:blip r:embed="rId6"/>
          <a:stretch>
            <a:fillRect/>
          </a:stretch>
        </p:blipFill>
        <p:spPr>
          <a:xfrm>
            <a:off x="4104889" y="5356714"/>
            <a:ext cx="1118805" cy="757059"/>
          </a:xfrm>
          <a:prstGeom prst="rect">
            <a:avLst/>
          </a:prstGeom>
        </p:spPr>
      </p:pic>
      <p:pic>
        <p:nvPicPr>
          <p:cNvPr id="17" name="Picture 16">
            <a:extLst>
              <a:ext uri="{FF2B5EF4-FFF2-40B4-BE49-F238E27FC236}">
                <a16:creationId xmlns:a16="http://schemas.microsoft.com/office/drawing/2014/main" id="{9D278E3C-FC62-B442-86AF-77E131DBF63E}"/>
              </a:ext>
            </a:extLst>
          </p:cNvPr>
          <p:cNvPicPr>
            <a:picLocks noChangeAspect="1"/>
          </p:cNvPicPr>
          <p:nvPr/>
        </p:nvPicPr>
        <p:blipFill>
          <a:blip r:embed="rId7"/>
          <a:stretch>
            <a:fillRect/>
          </a:stretch>
        </p:blipFill>
        <p:spPr>
          <a:xfrm>
            <a:off x="3977950" y="4016519"/>
            <a:ext cx="670276" cy="563032"/>
          </a:xfrm>
          <a:prstGeom prst="rect">
            <a:avLst/>
          </a:prstGeom>
        </p:spPr>
      </p:pic>
      <p:pic>
        <p:nvPicPr>
          <p:cNvPr id="2" name="Picture 1">
            <a:extLst>
              <a:ext uri="{FF2B5EF4-FFF2-40B4-BE49-F238E27FC236}">
                <a16:creationId xmlns:a16="http://schemas.microsoft.com/office/drawing/2014/main" id="{4DEF3F19-0F17-F34E-8DF4-1909510BBD21}"/>
              </a:ext>
            </a:extLst>
          </p:cNvPr>
          <p:cNvPicPr>
            <a:picLocks noChangeAspect="1"/>
          </p:cNvPicPr>
          <p:nvPr/>
        </p:nvPicPr>
        <p:blipFill>
          <a:blip r:embed="rId8"/>
          <a:stretch>
            <a:fillRect/>
          </a:stretch>
        </p:blipFill>
        <p:spPr>
          <a:xfrm>
            <a:off x="5950719" y="2098233"/>
            <a:ext cx="5989969" cy="3310862"/>
          </a:xfrm>
          <a:prstGeom prst="rect">
            <a:avLst/>
          </a:prstGeom>
        </p:spPr>
      </p:pic>
    </p:spTree>
    <p:extLst>
      <p:ext uri="{BB962C8B-B14F-4D97-AF65-F5344CB8AC3E}">
        <p14:creationId xmlns:p14="http://schemas.microsoft.com/office/powerpoint/2010/main" val="365770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159_2017_101_Fig1_HTML.gif">
            <a:extLst>
              <a:ext uri="{FF2B5EF4-FFF2-40B4-BE49-F238E27FC236}">
                <a16:creationId xmlns:a16="http://schemas.microsoft.com/office/drawing/2014/main" id="{573BF0F0-9134-CC4B-A203-238F4846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668" y="914370"/>
            <a:ext cx="7461313" cy="5825650"/>
          </a:xfrm>
          <a:prstGeom prst="rect">
            <a:avLst/>
          </a:prstGeom>
        </p:spPr>
      </p:pic>
      <p:sp>
        <p:nvSpPr>
          <p:cNvPr id="33" name="TextBox 32">
            <a:extLst>
              <a:ext uri="{FF2B5EF4-FFF2-40B4-BE49-F238E27FC236}">
                <a16:creationId xmlns:a16="http://schemas.microsoft.com/office/drawing/2014/main" id="{D8324951-E115-524F-BAA2-5B0D564B89E1}"/>
              </a:ext>
            </a:extLst>
          </p:cNvPr>
          <p:cNvSpPr txBox="1">
            <a:spLocks noChangeArrowheads="1"/>
          </p:cNvSpPr>
          <p:nvPr/>
        </p:nvSpPr>
        <p:spPr bwMode="auto">
          <a:xfrm>
            <a:off x="83848" y="6224785"/>
            <a:ext cx="4536831" cy="307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2060"/>
                </a:solidFill>
              </a:rPr>
              <a:t>Animation credit: Keaton Bell</a:t>
            </a:r>
          </a:p>
        </p:txBody>
      </p:sp>
      <p:sp>
        <p:nvSpPr>
          <p:cNvPr id="4" name="TextBox 3">
            <a:extLst>
              <a:ext uri="{FF2B5EF4-FFF2-40B4-BE49-F238E27FC236}">
                <a16:creationId xmlns:a16="http://schemas.microsoft.com/office/drawing/2014/main" id="{E4DFA908-9847-F34B-902B-9AF66FC277AE}"/>
              </a:ext>
            </a:extLst>
          </p:cNvPr>
          <p:cNvSpPr txBox="1"/>
          <p:nvPr/>
        </p:nvSpPr>
        <p:spPr>
          <a:xfrm>
            <a:off x="743059" y="2860150"/>
            <a:ext cx="1489934" cy="769441"/>
          </a:xfrm>
          <a:prstGeom prst="rect">
            <a:avLst/>
          </a:prstGeom>
          <a:noFill/>
        </p:spPr>
        <p:txBody>
          <a:bodyPr wrap="square" rtlCol="0">
            <a:spAutoFit/>
          </a:bodyPr>
          <a:lstStyle/>
          <a:p>
            <a:pPr algn="r"/>
            <a:r>
              <a:rPr lang="en-DE" sz="2200" b="1" dirty="0">
                <a:solidFill>
                  <a:srgbClr val="002060"/>
                </a:solidFill>
              </a:rPr>
              <a:t>Fourier </a:t>
            </a:r>
            <a:r>
              <a:rPr lang="de-DE" sz="2200" b="1" dirty="0">
                <a:solidFill>
                  <a:srgbClr val="002060"/>
                </a:solidFill>
              </a:rPr>
              <a:t>t</a:t>
            </a:r>
            <a:r>
              <a:rPr lang="en-DE" sz="2200" b="1" dirty="0">
                <a:solidFill>
                  <a:srgbClr val="002060"/>
                </a:solidFill>
              </a:rPr>
              <a:t>ransform</a:t>
            </a:r>
          </a:p>
        </p:txBody>
      </p:sp>
      <p:grpSp>
        <p:nvGrpSpPr>
          <p:cNvPr id="9" name="Gruppieren 8">
            <a:extLst>
              <a:ext uri="{FF2B5EF4-FFF2-40B4-BE49-F238E27FC236}">
                <a16:creationId xmlns:a16="http://schemas.microsoft.com/office/drawing/2014/main" id="{E69ED5F3-F461-8129-299B-F36080C78664}"/>
              </a:ext>
            </a:extLst>
          </p:cNvPr>
          <p:cNvGrpSpPr/>
          <p:nvPr/>
        </p:nvGrpSpPr>
        <p:grpSpPr>
          <a:xfrm rot="5400000" flipV="1">
            <a:off x="1841760" y="2148316"/>
            <a:ext cx="3359424" cy="2198417"/>
            <a:chOff x="3180469" y="1470991"/>
            <a:chExt cx="5262799" cy="1277670"/>
          </a:xfrm>
        </p:grpSpPr>
        <p:sp>
          <p:nvSpPr>
            <p:cNvPr id="10" name="Bogen 9">
              <a:extLst>
                <a:ext uri="{FF2B5EF4-FFF2-40B4-BE49-F238E27FC236}">
                  <a16:creationId xmlns:a16="http://schemas.microsoft.com/office/drawing/2014/main" id="{387BE4AD-9615-2240-148E-3963F30B4FE6}"/>
                </a:ext>
              </a:extLst>
            </p:cNvPr>
            <p:cNvSpPr/>
            <p:nvPr/>
          </p:nvSpPr>
          <p:spPr>
            <a:xfrm>
              <a:off x="3180469" y="1470992"/>
              <a:ext cx="5254487" cy="1277669"/>
            </a:xfrm>
            <a:prstGeom prst="arc">
              <a:avLst>
                <a:gd name="adj1" fmla="val 16200000"/>
                <a:gd name="adj2" fmla="val 21538679"/>
              </a:avLst>
            </a:prstGeom>
            <a:ln w="1270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Bogen 10">
              <a:extLst>
                <a:ext uri="{FF2B5EF4-FFF2-40B4-BE49-F238E27FC236}">
                  <a16:creationId xmlns:a16="http://schemas.microsoft.com/office/drawing/2014/main" id="{8AE54741-6D42-9012-EE60-2019C5912969}"/>
                </a:ext>
              </a:extLst>
            </p:cNvPr>
            <p:cNvSpPr/>
            <p:nvPr/>
          </p:nvSpPr>
          <p:spPr>
            <a:xfrm flipH="1">
              <a:off x="3188781" y="1470991"/>
              <a:ext cx="5254487" cy="1277669"/>
            </a:xfrm>
            <a:prstGeom prst="arc">
              <a:avLst>
                <a:gd name="adj1" fmla="val 16200000"/>
                <a:gd name="adj2" fmla="val 21538679"/>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3" name="Text Box 4">
            <a:extLst>
              <a:ext uri="{FF2B5EF4-FFF2-40B4-BE49-F238E27FC236}">
                <a16:creationId xmlns:a16="http://schemas.microsoft.com/office/drawing/2014/main" id="{6E20CC54-9F94-3D98-3661-1E1BE08CBD28}"/>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Timeseries data &amp; Fourier transform of an oscillation red-giant star</a:t>
            </a:r>
          </a:p>
        </p:txBody>
      </p:sp>
      <p:cxnSp>
        <p:nvCxnSpPr>
          <p:cNvPr id="12" name="Gerade Verbindung 11">
            <a:extLst>
              <a:ext uri="{FF2B5EF4-FFF2-40B4-BE49-F238E27FC236}">
                <a16:creationId xmlns:a16="http://schemas.microsoft.com/office/drawing/2014/main" id="{97D66B59-470B-D748-8DC3-4B5E06DC173E}"/>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95DB8C-6EA1-A943-9715-A10F47286687}"/>
              </a:ext>
            </a:extLst>
          </p:cNvPr>
          <p:cNvSpPr txBox="1"/>
          <p:nvPr/>
        </p:nvSpPr>
        <p:spPr>
          <a:xfrm>
            <a:off x="7361695" y="4386020"/>
            <a:ext cx="209626" cy="369332"/>
          </a:xfrm>
          <a:prstGeom prst="rect">
            <a:avLst/>
          </a:prstGeom>
          <a:noFill/>
        </p:spPr>
        <p:txBody>
          <a:bodyPr wrap="square" rtlCol="0">
            <a:spAutoFit/>
          </a:bodyPr>
          <a:lstStyle/>
          <a:p>
            <a:r>
              <a:rPr lang="en-DE" dirty="0"/>
              <a:t>0</a:t>
            </a:r>
          </a:p>
        </p:txBody>
      </p:sp>
      <p:sp>
        <p:nvSpPr>
          <p:cNvPr id="14" name="TextBox 13">
            <a:extLst>
              <a:ext uri="{FF2B5EF4-FFF2-40B4-BE49-F238E27FC236}">
                <a16:creationId xmlns:a16="http://schemas.microsoft.com/office/drawing/2014/main" id="{15D9249D-BBA6-7740-8B0A-ADF8282DC8C0}"/>
              </a:ext>
            </a:extLst>
          </p:cNvPr>
          <p:cNvSpPr txBox="1"/>
          <p:nvPr/>
        </p:nvSpPr>
        <p:spPr>
          <a:xfrm>
            <a:off x="8454292" y="4952927"/>
            <a:ext cx="209626" cy="369332"/>
          </a:xfrm>
          <a:prstGeom prst="rect">
            <a:avLst/>
          </a:prstGeom>
          <a:noFill/>
        </p:spPr>
        <p:txBody>
          <a:bodyPr wrap="square" rtlCol="0">
            <a:spAutoFit/>
          </a:bodyPr>
          <a:lstStyle/>
          <a:p>
            <a:r>
              <a:rPr lang="en-DE" dirty="0"/>
              <a:t>0</a:t>
            </a:r>
          </a:p>
        </p:txBody>
      </p:sp>
      <p:sp>
        <p:nvSpPr>
          <p:cNvPr id="15" name="TextBox 14">
            <a:extLst>
              <a:ext uri="{FF2B5EF4-FFF2-40B4-BE49-F238E27FC236}">
                <a16:creationId xmlns:a16="http://schemas.microsoft.com/office/drawing/2014/main" id="{7667CD5B-8613-5742-B3E7-8AAA399B465B}"/>
              </a:ext>
            </a:extLst>
          </p:cNvPr>
          <p:cNvSpPr txBox="1"/>
          <p:nvPr/>
        </p:nvSpPr>
        <p:spPr>
          <a:xfrm>
            <a:off x="6257633" y="5529951"/>
            <a:ext cx="209626" cy="369332"/>
          </a:xfrm>
          <a:prstGeom prst="rect">
            <a:avLst/>
          </a:prstGeom>
          <a:noFill/>
        </p:spPr>
        <p:txBody>
          <a:bodyPr wrap="square" rtlCol="0">
            <a:spAutoFit/>
          </a:bodyPr>
          <a:lstStyle/>
          <a:p>
            <a:r>
              <a:rPr lang="en-DE" dirty="0"/>
              <a:t>0</a:t>
            </a:r>
          </a:p>
        </p:txBody>
      </p:sp>
      <p:sp>
        <p:nvSpPr>
          <p:cNvPr id="16" name="TextBox 15">
            <a:extLst>
              <a:ext uri="{FF2B5EF4-FFF2-40B4-BE49-F238E27FC236}">
                <a16:creationId xmlns:a16="http://schemas.microsoft.com/office/drawing/2014/main" id="{A3451AF6-8391-2C49-AFF9-02C84BCBC489}"/>
              </a:ext>
            </a:extLst>
          </p:cNvPr>
          <p:cNvSpPr txBox="1"/>
          <p:nvPr/>
        </p:nvSpPr>
        <p:spPr>
          <a:xfrm>
            <a:off x="9560109" y="5008388"/>
            <a:ext cx="209626" cy="369332"/>
          </a:xfrm>
          <a:prstGeom prst="rect">
            <a:avLst/>
          </a:prstGeom>
          <a:noFill/>
        </p:spPr>
        <p:txBody>
          <a:bodyPr wrap="square" rtlCol="0">
            <a:spAutoFit/>
          </a:bodyPr>
          <a:lstStyle/>
          <a:p>
            <a:r>
              <a:rPr lang="en-DE" dirty="0"/>
              <a:t>0</a:t>
            </a:r>
          </a:p>
        </p:txBody>
      </p:sp>
      <p:pic>
        <p:nvPicPr>
          <p:cNvPr id="7" name="Picture 6">
            <a:extLst>
              <a:ext uri="{FF2B5EF4-FFF2-40B4-BE49-F238E27FC236}">
                <a16:creationId xmlns:a16="http://schemas.microsoft.com/office/drawing/2014/main" id="{4CE4C7AB-3F96-7642-8771-97C35363B9B7}"/>
              </a:ext>
            </a:extLst>
          </p:cNvPr>
          <p:cNvPicPr>
            <a:picLocks noChangeAspect="1"/>
          </p:cNvPicPr>
          <p:nvPr/>
        </p:nvPicPr>
        <p:blipFill>
          <a:blip r:embed="rId4"/>
          <a:srcRect/>
          <a:stretch/>
        </p:blipFill>
        <p:spPr>
          <a:xfrm>
            <a:off x="5255493" y="3292214"/>
            <a:ext cx="1397000" cy="1397000"/>
          </a:xfrm>
          <a:prstGeom prst="rect">
            <a:avLst/>
          </a:prstGeom>
        </p:spPr>
      </p:pic>
      <p:sp>
        <p:nvSpPr>
          <p:cNvPr id="20" name="TextBox 19">
            <a:extLst>
              <a:ext uri="{FF2B5EF4-FFF2-40B4-BE49-F238E27FC236}">
                <a16:creationId xmlns:a16="http://schemas.microsoft.com/office/drawing/2014/main" id="{D704930A-A005-7A4C-8034-6B920B25702B}"/>
              </a:ext>
            </a:extLst>
          </p:cNvPr>
          <p:cNvSpPr txBox="1"/>
          <p:nvPr/>
        </p:nvSpPr>
        <p:spPr>
          <a:xfrm>
            <a:off x="7196075" y="5200028"/>
            <a:ext cx="362026" cy="369332"/>
          </a:xfrm>
          <a:prstGeom prst="rect">
            <a:avLst/>
          </a:prstGeom>
          <a:noFill/>
        </p:spPr>
        <p:txBody>
          <a:bodyPr wrap="square" rtlCol="0">
            <a:spAutoFit/>
          </a:bodyPr>
          <a:lstStyle/>
          <a:p>
            <a:r>
              <a:rPr lang="en-DE" dirty="0"/>
              <a:t>2</a:t>
            </a:r>
          </a:p>
        </p:txBody>
      </p:sp>
      <p:sp>
        <p:nvSpPr>
          <p:cNvPr id="21" name="TextBox 20">
            <a:extLst>
              <a:ext uri="{FF2B5EF4-FFF2-40B4-BE49-F238E27FC236}">
                <a16:creationId xmlns:a16="http://schemas.microsoft.com/office/drawing/2014/main" id="{30B36F60-C68D-9144-BCAD-FE4C8CD966BF}"/>
              </a:ext>
            </a:extLst>
          </p:cNvPr>
          <p:cNvSpPr txBox="1"/>
          <p:nvPr/>
        </p:nvSpPr>
        <p:spPr>
          <a:xfrm>
            <a:off x="8305760" y="3754140"/>
            <a:ext cx="362026" cy="369332"/>
          </a:xfrm>
          <a:prstGeom prst="rect">
            <a:avLst/>
          </a:prstGeom>
          <a:noFill/>
        </p:spPr>
        <p:txBody>
          <a:bodyPr wrap="square" rtlCol="0">
            <a:spAutoFit/>
          </a:bodyPr>
          <a:lstStyle/>
          <a:p>
            <a:r>
              <a:rPr lang="en-DE" dirty="0"/>
              <a:t>2</a:t>
            </a:r>
          </a:p>
        </p:txBody>
      </p:sp>
      <p:sp>
        <p:nvSpPr>
          <p:cNvPr id="22" name="TextBox 21">
            <a:extLst>
              <a:ext uri="{FF2B5EF4-FFF2-40B4-BE49-F238E27FC236}">
                <a16:creationId xmlns:a16="http://schemas.microsoft.com/office/drawing/2014/main" id="{0881D31D-A5AC-C24A-A4B7-38ADE8C7C768}"/>
              </a:ext>
            </a:extLst>
          </p:cNvPr>
          <p:cNvSpPr txBox="1"/>
          <p:nvPr/>
        </p:nvSpPr>
        <p:spPr>
          <a:xfrm>
            <a:off x="9407709" y="5393639"/>
            <a:ext cx="362026" cy="369332"/>
          </a:xfrm>
          <a:prstGeom prst="rect">
            <a:avLst/>
          </a:prstGeom>
          <a:noFill/>
        </p:spPr>
        <p:txBody>
          <a:bodyPr wrap="square" rtlCol="0">
            <a:spAutoFit/>
          </a:bodyPr>
          <a:lstStyle/>
          <a:p>
            <a:r>
              <a:rPr lang="en-DE" dirty="0"/>
              <a:t>2</a:t>
            </a:r>
          </a:p>
        </p:txBody>
      </p:sp>
      <p:sp>
        <p:nvSpPr>
          <p:cNvPr id="23" name="TextBox 22">
            <a:extLst>
              <a:ext uri="{FF2B5EF4-FFF2-40B4-BE49-F238E27FC236}">
                <a16:creationId xmlns:a16="http://schemas.microsoft.com/office/drawing/2014/main" id="{B3EA0C31-B8CF-D146-9158-C8F085A78D80}"/>
              </a:ext>
            </a:extLst>
          </p:cNvPr>
          <p:cNvSpPr txBox="1"/>
          <p:nvPr/>
        </p:nvSpPr>
        <p:spPr>
          <a:xfrm>
            <a:off x="6095108" y="5553976"/>
            <a:ext cx="362026" cy="369332"/>
          </a:xfrm>
          <a:prstGeom prst="rect">
            <a:avLst/>
          </a:prstGeom>
          <a:noFill/>
        </p:spPr>
        <p:txBody>
          <a:bodyPr wrap="square" rtlCol="0">
            <a:spAutoFit/>
          </a:bodyPr>
          <a:lstStyle/>
          <a:p>
            <a:r>
              <a:rPr lang="en-DE" dirty="0"/>
              <a:t>2</a:t>
            </a:r>
          </a:p>
        </p:txBody>
      </p:sp>
      <p:pic>
        <p:nvPicPr>
          <p:cNvPr id="19" name="Picture 18">
            <a:extLst>
              <a:ext uri="{FF2B5EF4-FFF2-40B4-BE49-F238E27FC236}">
                <a16:creationId xmlns:a16="http://schemas.microsoft.com/office/drawing/2014/main" id="{821BA4E3-DAE3-3D43-87C6-9E2389AB0C62}"/>
              </a:ext>
            </a:extLst>
          </p:cNvPr>
          <p:cNvPicPr>
            <a:picLocks noChangeAspect="1"/>
          </p:cNvPicPr>
          <p:nvPr/>
        </p:nvPicPr>
        <p:blipFill>
          <a:blip r:embed="rId5"/>
          <a:srcRect/>
          <a:stretch/>
        </p:blipFill>
        <p:spPr>
          <a:xfrm>
            <a:off x="9458063" y="3306245"/>
            <a:ext cx="1397000" cy="1397000"/>
          </a:xfrm>
          <a:prstGeom prst="rect">
            <a:avLst/>
          </a:prstGeom>
        </p:spPr>
      </p:pic>
      <p:sp>
        <p:nvSpPr>
          <p:cNvPr id="26" name="TextBox 25">
            <a:extLst>
              <a:ext uri="{FF2B5EF4-FFF2-40B4-BE49-F238E27FC236}">
                <a16:creationId xmlns:a16="http://schemas.microsoft.com/office/drawing/2014/main" id="{4F9877D2-614E-5748-AE21-65BDBD222DAB}"/>
              </a:ext>
            </a:extLst>
          </p:cNvPr>
          <p:cNvSpPr txBox="1">
            <a:spLocks noChangeArrowheads="1"/>
          </p:cNvSpPr>
          <p:nvPr/>
        </p:nvSpPr>
        <p:spPr bwMode="auto">
          <a:xfrm>
            <a:off x="87498" y="6534890"/>
            <a:ext cx="4536831" cy="307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solidFill>
                  <a:srgbClr val="002060"/>
                </a:solidFill>
              </a:rPr>
              <a:t>Hekker</a:t>
            </a:r>
            <a:r>
              <a:rPr lang="en-US" sz="1400" dirty="0">
                <a:solidFill>
                  <a:srgbClr val="002060"/>
                </a:solidFill>
              </a:rPr>
              <a:t> &amp; Christensen-</a:t>
            </a:r>
            <a:r>
              <a:rPr lang="en-US" sz="1400" dirty="0" err="1">
                <a:solidFill>
                  <a:srgbClr val="002060"/>
                </a:solidFill>
              </a:rPr>
              <a:t>Dalsgaard</a:t>
            </a:r>
            <a:r>
              <a:rPr lang="en-US" sz="1400" dirty="0">
                <a:solidFill>
                  <a:srgbClr val="002060"/>
                </a:solidFill>
              </a:rPr>
              <a:t>, </a:t>
            </a:r>
            <a:r>
              <a:rPr lang="en-US" sz="1400" dirty="0" err="1">
                <a:solidFill>
                  <a:srgbClr val="002060"/>
                </a:solidFill>
              </a:rPr>
              <a:t>A&amp;ARv</a:t>
            </a:r>
            <a:r>
              <a:rPr lang="en-US" sz="1400" dirty="0">
                <a:solidFill>
                  <a:srgbClr val="002060"/>
                </a:solidFill>
              </a:rPr>
              <a:t>, 2017</a:t>
            </a:r>
          </a:p>
        </p:txBody>
      </p:sp>
      <p:cxnSp>
        <p:nvCxnSpPr>
          <p:cNvPr id="8" name="Straight Arrow Connector 7">
            <a:extLst>
              <a:ext uri="{FF2B5EF4-FFF2-40B4-BE49-F238E27FC236}">
                <a16:creationId xmlns:a16="http://schemas.microsoft.com/office/drawing/2014/main" id="{AC0FD9B3-EFB3-B94C-8EAC-BAE6217B2BD2}"/>
              </a:ext>
            </a:extLst>
          </p:cNvPr>
          <p:cNvCxnSpPr>
            <a:cxnSpLocks/>
          </p:cNvCxnSpPr>
          <p:nvPr/>
        </p:nvCxnSpPr>
        <p:spPr>
          <a:xfrm>
            <a:off x="7466508" y="5578305"/>
            <a:ext cx="1187993" cy="0"/>
          </a:xfrm>
          <a:prstGeom prst="straightConnector1">
            <a:avLst/>
          </a:prstGeom>
          <a:ln w="47625">
            <a:solidFill>
              <a:srgbClr val="F204F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60260BB-D98B-224C-810F-F0F31EA4190D}"/>
              </a:ext>
            </a:extLst>
          </p:cNvPr>
          <p:cNvSpPr txBox="1"/>
          <p:nvPr/>
        </p:nvSpPr>
        <p:spPr>
          <a:xfrm>
            <a:off x="7581698" y="5178996"/>
            <a:ext cx="778696" cy="369311"/>
          </a:xfrm>
          <a:prstGeom prst="rect">
            <a:avLst/>
          </a:prstGeom>
          <a:noFill/>
        </p:spPr>
        <p:txBody>
          <a:bodyPr wrap="square" rtlCol="0">
            <a:spAutoFit/>
          </a:bodyPr>
          <a:lstStyle/>
          <a:p>
            <a:r>
              <a:rPr lang="en-DE" dirty="0">
                <a:solidFill>
                  <a:srgbClr val="F204FC"/>
                </a:solidFill>
              </a:rPr>
              <a:t>𝜟𝝂</a:t>
            </a:r>
          </a:p>
        </p:txBody>
      </p:sp>
      <p:cxnSp>
        <p:nvCxnSpPr>
          <p:cNvPr id="24" name="Straight Arrow Connector 23">
            <a:extLst>
              <a:ext uri="{FF2B5EF4-FFF2-40B4-BE49-F238E27FC236}">
                <a16:creationId xmlns:a16="http://schemas.microsoft.com/office/drawing/2014/main" id="{20BAB4BF-B140-2F48-985B-AB291252C817}"/>
              </a:ext>
            </a:extLst>
          </p:cNvPr>
          <p:cNvCxnSpPr/>
          <p:nvPr/>
        </p:nvCxnSpPr>
        <p:spPr>
          <a:xfrm>
            <a:off x="7971046" y="3064933"/>
            <a:ext cx="0" cy="564658"/>
          </a:xfrm>
          <a:prstGeom prst="straightConnector1">
            <a:avLst/>
          </a:prstGeom>
          <a:ln w="603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76CA4F9-23C0-F84F-A411-8AEAD6B250D7}"/>
              </a:ext>
            </a:extLst>
          </p:cNvPr>
          <p:cNvSpPr txBox="1"/>
          <p:nvPr/>
        </p:nvSpPr>
        <p:spPr>
          <a:xfrm>
            <a:off x="8060504" y="3151115"/>
            <a:ext cx="778696" cy="369311"/>
          </a:xfrm>
          <a:prstGeom prst="rect">
            <a:avLst/>
          </a:prstGeom>
          <a:noFill/>
        </p:spPr>
        <p:txBody>
          <a:bodyPr wrap="square" rtlCol="0">
            <a:spAutoFit/>
          </a:bodyPr>
          <a:lstStyle/>
          <a:p>
            <a:r>
              <a:rPr lang="en-DE" dirty="0">
                <a:solidFill>
                  <a:schemeClr val="accent2"/>
                </a:solidFill>
              </a:rPr>
              <a:t>𝝂</a:t>
            </a:r>
            <a:r>
              <a:rPr lang="en-DE" baseline="-25000" dirty="0">
                <a:solidFill>
                  <a:schemeClr val="accent2"/>
                </a:solidFill>
              </a:rPr>
              <a:t>max</a:t>
            </a:r>
          </a:p>
        </p:txBody>
      </p:sp>
      <p:sp>
        <p:nvSpPr>
          <p:cNvPr id="2" name="Rectangle 1">
            <a:extLst>
              <a:ext uri="{FF2B5EF4-FFF2-40B4-BE49-F238E27FC236}">
                <a16:creationId xmlns:a16="http://schemas.microsoft.com/office/drawing/2014/main" id="{7FC841F0-5C05-5B47-AF88-441822329600}"/>
              </a:ext>
            </a:extLst>
          </p:cNvPr>
          <p:cNvSpPr/>
          <p:nvPr/>
        </p:nvSpPr>
        <p:spPr>
          <a:xfrm>
            <a:off x="3964078" y="2656604"/>
            <a:ext cx="7734300" cy="408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245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par>
                                <p:cTn id="10" presetID="10" presetClass="exit" presetSubtype="0" fill="hold" grpId="0" nodeType="withEffect">
                                  <p:stCondLst>
                                    <p:cond delay="50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5" grpId="0"/>
      <p:bldP spid="14" grpId="0"/>
      <p:bldP spid="15" grpId="0"/>
      <p:bldP spid="16" grpId="0"/>
      <p:bldP spid="20" grpId="0"/>
      <p:bldP spid="21" grpId="0"/>
      <p:bldP spid="22" grpId="0"/>
      <p:bldP spid="23" grpId="0"/>
      <p:bldP spid="17" grpId="0"/>
      <p:bldP spid="28"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a:extLst>
              <a:ext uri="{FF2B5EF4-FFF2-40B4-BE49-F238E27FC236}">
                <a16:creationId xmlns:a16="http://schemas.microsoft.com/office/drawing/2014/main" id="{0EE1F343-B06C-334C-9836-B4702621DC31}"/>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Ages from Asteroseismology</a:t>
            </a:r>
          </a:p>
        </p:txBody>
      </p:sp>
      <p:cxnSp>
        <p:nvCxnSpPr>
          <p:cNvPr id="21" name="Gerade Verbindung 11">
            <a:extLst>
              <a:ext uri="{FF2B5EF4-FFF2-40B4-BE49-F238E27FC236}">
                <a16:creationId xmlns:a16="http://schemas.microsoft.com/office/drawing/2014/main" id="{DA849FAF-4FE5-F441-ACAF-774DD4B3965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797366-F50F-8746-9B15-E7C137D88F67}"/>
              </a:ext>
            </a:extLst>
          </p:cNvPr>
          <p:cNvSpPr txBox="1"/>
          <p:nvPr/>
        </p:nvSpPr>
        <p:spPr>
          <a:xfrm>
            <a:off x="403449" y="864296"/>
            <a:ext cx="11122803" cy="1107996"/>
          </a:xfrm>
          <a:prstGeom prst="rect">
            <a:avLst/>
          </a:prstGeom>
          <a:noFill/>
        </p:spPr>
        <p:txBody>
          <a:bodyPr wrap="square" rtlCol="0">
            <a:spAutoFit/>
          </a:bodyPr>
          <a:lstStyle/>
          <a:p>
            <a:endParaRPr lang="en-DE" sz="2400" dirty="0">
              <a:solidFill>
                <a:srgbClr val="002060"/>
              </a:solidFill>
            </a:endParaRP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endParaRPr lang="en-DE"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ED2A8F-8567-6E4F-8570-1DB0FDAA046E}"/>
                  </a:ext>
                </a:extLst>
              </p:cNvPr>
              <p:cNvSpPr txBox="1"/>
              <p:nvPr/>
            </p:nvSpPr>
            <p:spPr>
              <a:xfrm>
                <a:off x="575733" y="864296"/>
                <a:ext cx="4656667" cy="256762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DE" sz="3200" i="1" smtClean="0">
                              <a:solidFill>
                                <a:srgbClr val="001E60"/>
                              </a:solidFill>
                              <a:latin typeface="Cambria Math" panose="02040503050406030204" pitchFamily="18" charset="0"/>
                              <a:ea typeface="Cambria Math" panose="02040503050406030204" pitchFamily="18" charset="0"/>
                            </a:rPr>
                          </m:ctrlPr>
                        </m:sSubPr>
                        <m:e>
                          <m:r>
                            <a:rPr lang="en-DE" sz="3200" i="1">
                              <a:solidFill>
                                <a:srgbClr val="001E60"/>
                              </a:solidFill>
                              <a:latin typeface="Cambria Math" panose="02040503050406030204" pitchFamily="18" charset="0"/>
                              <a:ea typeface="Cambria Math" panose="02040503050406030204" pitchFamily="18" charset="0"/>
                            </a:rPr>
                            <m:t>𝜈</m:t>
                          </m:r>
                        </m:e>
                        <m:sub>
                          <m:r>
                            <m:rPr>
                              <m:nor/>
                            </m:rPr>
                            <a:rPr lang="en-US" sz="3200">
                              <a:solidFill>
                                <a:srgbClr val="001E60"/>
                              </a:solidFill>
                              <a:latin typeface="Cambria Math" panose="02040503050406030204" pitchFamily="18" charset="0"/>
                              <a:ea typeface="Cambria Math" panose="02040503050406030204" pitchFamily="18" charset="0"/>
                            </a:rPr>
                            <m:t>max</m:t>
                          </m:r>
                        </m:sub>
                      </m:sSub>
                      <m:r>
                        <a:rPr lang="en-GB" sz="3200" dirty="0">
                          <a:solidFill>
                            <a:srgbClr val="001E60"/>
                          </a:solidFill>
                          <a:latin typeface="Cambria Math" panose="02040503050406030204" pitchFamily="18" charset="0"/>
                        </a:rPr>
                        <m:t>∝</m:t>
                      </m:r>
                      <m:f>
                        <m:fPr>
                          <m:ctrlPr>
                            <a:rPr lang="en-US" sz="3200" i="1">
                              <a:solidFill>
                                <a:srgbClr val="001E60"/>
                              </a:solidFill>
                              <a:latin typeface="Cambria Math" panose="02040503050406030204" pitchFamily="18" charset="0"/>
                              <a:ea typeface="Cambria Math" panose="02040503050406030204" pitchFamily="18" charset="0"/>
                            </a:rPr>
                          </m:ctrlPr>
                        </m:fPr>
                        <m:num>
                          <m:r>
                            <a:rPr lang="en-US" sz="3200" b="0" i="1" smtClean="0">
                              <a:solidFill>
                                <a:srgbClr val="001E60"/>
                              </a:solidFill>
                              <a:latin typeface="Cambria Math" panose="02040503050406030204" pitchFamily="18" charset="0"/>
                              <a:ea typeface="Cambria Math" panose="02040503050406030204" pitchFamily="18" charset="0"/>
                            </a:rPr>
                            <m:t>𝑔</m:t>
                          </m:r>
                        </m:num>
                        <m:den>
                          <m:rad>
                            <m:radPr>
                              <m:degHide m:val="on"/>
                              <m:ctrlPr>
                                <a:rPr lang="en-US" sz="3200" i="1" smtClean="0">
                                  <a:solidFill>
                                    <a:srgbClr val="001E60"/>
                                  </a:solidFill>
                                  <a:latin typeface="Cambria Math" panose="02040503050406030204" pitchFamily="18" charset="0"/>
                                  <a:ea typeface="Cambria Math" panose="02040503050406030204" pitchFamily="18" charset="0"/>
                                </a:rPr>
                              </m:ctrlPr>
                            </m:radPr>
                            <m:deg/>
                            <m:e>
                              <m:r>
                                <a:rPr lang="en-US" sz="3200" b="0" i="1" smtClean="0">
                                  <a:solidFill>
                                    <a:srgbClr val="001E60"/>
                                  </a:solidFill>
                                  <a:latin typeface="Cambria Math" panose="02040503050406030204" pitchFamily="18" charset="0"/>
                                  <a:ea typeface="Cambria Math" panose="02040503050406030204" pitchFamily="18" charset="0"/>
                                </a:rPr>
                                <m:t>𝑇</m:t>
                              </m:r>
                            </m:e>
                          </m:rad>
                        </m:den>
                      </m:f>
                      <m:r>
                        <a:rPr lang="en-US" sz="3200" b="0" i="1" smtClean="0">
                          <a:solidFill>
                            <a:srgbClr val="001E60"/>
                          </a:solidFill>
                          <a:latin typeface="Cambria Math" panose="02040503050406030204" pitchFamily="18" charset="0"/>
                          <a:ea typeface="Cambria Math" panose="02040503050406030204" pitchFamily="18" charset="0"/>
                        </a:rPr>
                        <m:t> ∝ </m:t>
                      </m:r>
                      <m:f>
                        <m:fPr>
                          <m:ctrlPr>
                            <a:rPr lang="en-US" sz="3200" b="0" i="1" smtClean="0">
                              <a:solidFill>
                                <a:srgbClr val="001E60"/>
                              </a:solidFill>
                              <a:latin typeface="Cambria Math" panose="02040503050406030204" pitchFamily="18" charset="0"/>
                              <a:ea typeface="Cambria Math" panose="02040503050406030204" pitchFamily="18" charset="0"/>
                            </a:rPr>
                          </m:ctrlPr>
                        </m:fPr>
                        <m:num>
                          <m:r>
                            <a:rPr lang="en-US" sz="3200" b="0" i="1" smtClean="0">
                              <a:solidFill>
                                <a:srgbClr val="001E60"/>
                              </a:solidFill>
                              <a:latin typeface="Cambria Math" panose="02040503050406030204" pitchFamily="18" charset="0"/>
                              <a:ea typeface="Cambria Math" panose="02040503050406030204" pitchFamily="18" charset="0"/>
                            </a:rPr>
                            <m:t>𝑀</m:t>
                          </m:r>
                        </m:num>
                        <m:den>
                          <m:sSup>
                            <m:sSupPr>
                              <m:ctrlPr>
                                <a:rPr lang="en-US" sz="3200" b="0" i="1" smtClean="0">
                                  <a:solidFill>
                                    <a:srgbClr val="001E60"/>
                                  </a:solidFill>
                                  <a:latin typeface="Cambria Math" panose="02040503050406030204" pitchFamily="18" charset="0"/>
                                  <a:ea typeface="Cambria Math" panose="02040503050406030204" pitchFamily="18" charset="0"/>
                                </a:rPr>
                              </m:ctrlPr>
                            </m:sSupPr>
                            <m:e>
                              <m:r>
                                <a:rPr lang="en-US" sz="3200" b="0" i="1" smtClean="0">
                                  <a:solidFill>
                                    <a:srgbClr val="001E60"/>
                                  </a:solidFill>
                                  <a:latin typeface="Cambria Math" panose="02040503050406030204" pitchFamily="18" charset="0"/>
                                  <a:ea typeface="Cambria Math" panose="02040503050406030204" pitchFamily="18" charset="0"/>
                                </a:rPr>
                                <m:t>𝑅</m:t>
                              </m:r>
                            </m:e>
                            <m:sup>
                              <m:r>
                                <a:rPr lang="en-US" sz="3200" b="0" i="1" smtClean="0">
                                  <a:solidFill>
                                    <a:srgbClr val="001E60"/>
                                  </a:solidFill>
                                  <a:latin typeface="Cambria Math" panose="02040503050406030204" pitchFamily="18" charset="0"/>
                                  <a:ea typeface="Cambria Math" panose="02040503050406030204" pitchFamily="18" charset="0"/>
                                </a:rPr>
                                <m:t>2</m:t>
                              </m:r>
                            </m:sup>
                          </m:sSup>
                          <m:rad>
                            <m:radPr>
                              <m:degHide m:val="on"/>
                              <m:ctrlPr>
                                <a:rPr lang="en-US" sz="3200" b="0" i="1" smtClean="0">
                                  <a:solidFill>
                                    <a:srgbClr val="001E60"/>
                                  </a:solidFill>
                                  <a:latin typeface="Cambria Math" panose="02040503050406030204" pitchFamily="18" charset="0"/>
                                  <a:ea typeface="Cambria Math" panose="02040503050406030204" pitchFamily="18" charset="0"/>
                                </a:rPr>
                              </m:ctrlPr>
                            </m:radPr>
                            <m:deg/>
                            <m:e>
                              <m:sSub>
                                <m:sSubPr>
                                  <m:ctrlPr>
                                    <a:rPr lang="en-US" sz="3200" b="0" i="1" smtClean="0">
                                      <a:solidFill>
                                        <a:srgbClr val="001E60"/>
                                      </a:solidFill>
                                      <a:latin typeface="Cambria Math" panose="02040503050406030204" pitchFamily="18" charset="0"/>
                                      <a:ea typeface="Cambria Math" panose="02040503050406030204" pitchFamily="18" charset="0"/>
                                    </a:rPr>
                                  </m:ctrlPr>
                                </m:sSubPr>
                                <m:e>
                                  <m:r>
                                    <a:rPr lang="en-US" sz="3200" b="0" i="1" smtClean="0">
                                      <a:solidFill>
                                        <a:srgbClr val="001E60"/>
                                      </a:solidFill>
                                      <a:latin typeface="Cambria Math" panose="02040503050406030204" pitchFamily="18" charset="0"/>
                                      <a:ea typeface="Cambria Math" panose="02040503050406030204" pitchFamily="18" charset="0"/>
                                    </a:rPr>
                                    <m:t>𝑇</m:t>
                                  </m:r>
                                </m:e>
                                <m:sub>
                                  <m:r>
                                    <m:rPr>
                                      <m:nor/>
                                    </m:rPr>
                                    <a:rPr lang="en-US" sz="3200" b="0" i="0" smtClean="0">
                                      <a:solidFill>
                                        <a:srgbClr val="001E60"/>
                                      </a:solidFill>
                                      <a:latin typeface="Cambria Math" panose="02040503050406030204" pitchFamily="18" charset="0"/>
                                      <a:ea typeface="Cambria Math" panose="02040503050406030204" pitchFamily="18" charset="0"/>
                                    </a:rPr>
                                    <m:t>eff</m:t>
                                  </m:r>
                                </m:sub>
                              </m:sSub>
                            </m:e>
                          </m:rad>
                        </m:den>
                      </m:f>
                    </m:oMath>
                  </m:oMathPara>
                </a14:m>
                <a:endParaRPr lang="en-DE" sz="3200" dirty="0">
                  <a:solidFill>
                    <a:srgbClr val="001E60"/>
                  </a:solidFill>
                </a:endParaRPr>
              </a:p>
              <a:p>
                <a:endParaRPr lang="en-DE" sz="3200" dirty="0">
                  <a:solidFill>
                    <a:srgbClr val="001E60"/>
                  </a:solidFill>
                </a:endParaRPr>
              </a:p>
              <a:p>
                <a14:m>
                  <m:oMath xmlns:m="http://schemas.openxmlformats.org/officeDocument/2006/math">
                    <m:r>
                      <a:rPr lang="en-DE" sz="3200" i="1" smtClean="0">
                        <a:solidFill>
                          <a:srgbClr val="001E60"/>
                        </a:solidFill>
                        <a:latin typeface="Cambria Math" panose="02040503050406030204" pitchFamily="18" charset="0"/>
                        <a:ea typeface="Cambria Math" panose="02040503050406030204" pitchFamily="18" charset="0"/>
                      </a:rPr>
                      <m:t>∆</m:t>
                    </m:r>
                    <m:r>
                      <a:rPr lang="en-DE" sz="3200" i="1" smtClean="0">
                        <a:solidFill>
                          <a:srgbClr val="001E60"/>
                        </a:solidFill>
                        <a:latin typeface="Cambria Math" panose="02040503050406030204" pitchFamily="18" charset="0"/>
                        <a:ea typeface="Cambria Math" panose="02040503050406030204" pitchFamily="18" charset="0"/>
                      </a:rPr>
                      <m:t>𝜈</m:t>
                    </m:r>
                    <m:r>
                      <a:rPr lang="en-DE" sz="3200" i="1" smtClean="0">
                        <a:solidFill>
                          <a:srgbClr val="001E60"/>
                        </a:solidFill>
                        <a:latin typeface="Cambria Math" panose="02040503050406030204" pitchFamily="18" charset="0"/>
                        <a:ea typeface="Cambria Math" panose="02040503050406030204" pitchFamily="18" charset="0"/>
                      </a:rPr>
                      <m:t>∝</m:t>
                    </m:r>
                    <m:sSup>
                      <m:sSupPr>
                        <m:ctrlPr>
                          <a:rPr lang="en-DE" sz="3200" i="1" smtClean="0">
                            <a:solidFill>
                              <a:srgbClr val="001E60"/>
                            </a:solidFill>
                            <a:latin typeface="Cambria Math" panose="02040503050406030204" pitchFamily="18" charset="0"/>
                            <a:ea typeface="Cambria Math" panose="02040503050406030204" pitchFamily="18" charset="0"/>
                          </a:rPr>
                        </m:ctrlPr>
                      </m:sSupPr>
                      <m:e>
                        <m:d>
                          <m:dPr>
                            <m:ctrlPr>
                              <a:rPr lang="en-DE" sz="3200" i="1" smtClean="0">
                                <a:solidFill>
                                  <a:srgbClr val="001E60"/>
                                </a:solidFill>
                                <a:latin typeface="Cambria Math" panose="02040503050406030204" pitchFamily="18" charset="0"/>
                                <a:ea typeface="Cambria Math" panose="02040503050406030204" pitchFamily="18" charset="0"/>
                              </a:rPr>
                            </m:ctrlPr>
                          </m:dPr>
                          <m:e>
                            <m:f>
                              <m:fPr>
                                <m:ctrlPr>
                                  <a:rPr lang="en-DE" sz="3200" i="1" smtClean="0">
                                    <a:solidFill>
                                      <a:srgbClr val="001E60"/>
                                    </a:solidFill>
                                    <a:latin typeface="Cambria Math" panose="02040503050406030204" pitchFamily="18" charset="0"/>
                                    <a:ea typeface="Cambria Math" panose="02040503050406030204" pitchFamily="18" charset="0"/>
                                  </a:rPr>
                                </m:ctrlPr>
                              </m:fPr>
                              <m:num>
                                <m:r>
                                  <a:rPr lang="en-US" sz="3200" b="0" i="1" smtClean="0">
                                    <a:solidFill>
                                      <a:srgbClr val="001E60"/>
                                    </a:solidFill>
                                    <a:latin typeface="Cambria Math" panose="02040503050406030204" pitchFamily="18" charset="0"/>
                                    <a:ea typeface="Cambria Math" panose="02040503050406030204" pitchFamily="18" charset="0"/>
                                  </a:rPr>
                                  <m:t>𝑀</m:t>
                                </m:r>
                              </m:num>
                              <m:den>
                                <m:sSup>
                                  <m:sSupPr>
                                    <m:ctrlPr>
                                      <a:rPr lang="en-DE" sz="3200" i="1" smtClean="0">
                                        <a:solidFill>
                                          <a:srgbClr val="001E60"/>
                                        </a:solidFill>
                                        <a:latin typeface="Cambria Math" panose="02040503050406030204" pitchFamily="18" charset="0"/>
                                        <a:ea typeface="Cambria Math" panose="02040503050406030204" pitchFamily="18" charset="0"/>
                                      </a:rPr>
                                    </m:ctrlPr>
                                  </m:sSupPr>
                                  <m:e>
                                    <m:r>
                                      <a:rPr lang="en-US" sz="3200" b="0" i="1" smtClean="0">
                                        <a:solidFill>
                                          <a:srgbClr val="001E60"/>
                                        </a:solidFill>
                                        <a:latin typeface="Cambria Math" panose="02040503050406030204" pitchFamily="18" charset="0"/>
                                        <a:ea typeface="Cambria Math" panose="02040503050406030204" pitchFamily="18" charset="0"/>
                                      </a:rPr>
                                      <m:t>𝑅</m:t>
                                    </m:r>
                                  </m:e>
                                  <m:sup>
                                    <m:r>
                                      <a:rPr lang="en-US" sz="3200" b="0" i="1" smtClean="0">
                                        <a:solidFill>
                                          <a:srgbClr val="001E60"/>
                                        </a:solidFill>
                                        <a:latin typeface="Cambria Math" panose="02040503050406030204" pitchFamily="18" charset="0"/>
                                        <a:ea typeface="Cambria Math" panose="02040503050406030204" pitchFamily="18" charset="0"/>
                                      </a:rPr>
                                      <m:t>3</m:t>
                                    </m:r>
                                  </m:sup>
                                </m:sSup>
                              </m:den>
                            </m:f>
                          </m:e>
                        </m:d>
                      </m:e>
                      <m:sup>
                        <m:r>
                          <a:rPr lang="en-US" sz="3200" b="0" i="1" smtClean="0">
                            <a:solidFill>
                              <a:srgbClr val="001E60"/>
                            </a:solidFill>
                            <a:latin typeface="Cambria Math" panose="02040503050406030204" pitchFamily="18" charset="0"/>
                            <a:ea typeface="Cambria Math" panose="02040503050406030204" pitchFamily="18" charset="0"/>
                          </a:rPr>
                          <m:t>1/2</m:t>
                        </m:r>
                      </m:sup>
                    </m:sSup>
                    <m:r>
                      <a:rPr lang="en-US" sz="3200" b="0" i="1" smtClean="0">
                        <a:solidFill>
                          <a:srgbClr val="001E60"/>
                        </a:solidFill>
                        <a:latin typeface="Cambria Math" panose="02040503050406030204" pitchFamily="18" charset="0"/>
                        <a:ea typeface="Cambria Math" panose="02040503050406030204" pitchFamily="18" charset="0"/>
                      </a:rPr>
                      <m:t>=</m:t>
                    </m:r>
                    <m:rad>
                      <m:radPr>
                        <m:degHide m:val="on"/>
                        <m:ctrlPr>
                          <a:rPr lang="en-US" sz="3200" b="0" i="1" smtClean="0">
                            <a:solidFill>
                              <a:srgbClr val="001E60"/>
                            </a:solidFill>
                            <a:latin typeface="Cambria Math" panose="02040503050406030204" pitchFamily="18" charset="0"/>
                            <a:ea typeface="Cambria Math" panose="02040503050406030204" pitchFamily="18" charset="0"/>
                          </a:rPr>
                        </m:ctrlPr>
                      </m:radPr>
                      <m:deg/>
                      <m:e>
                        <m:acc>
                          <m:accPr>
                            <m:chr m:val="̅"/>
                            <m:ctrlPr>
                              <a:rPr lang="en-US" sz="3200" b="0" i="1" smtClean="0">
                                <a:solidFill>
                                  <a:srgbClr val="001E60"/>
                                </a:solidFill>
                                <a:latin typeface="Cambria Math" panose="02040503050406030204" pitchFamily="18" charset="0"/>
                                <a:ea typeface="Cambria Math" panose="02040503050406030204" pitchFamily="18" charset="0"/>
                              </a:rPr>
                            </m:ctrlPr>
                          </m:accPr>
                          <m:e>
                            <m:r>
                              <a:rPr lang="en-US" sz="3200" b="0" i="1" smtClean="0">
                                <a:solidFill>
                                  <a:srgbClr val="001E60"/>
                                </a:solidFill>
                                <a:latin typeface="Cambria Math" panose="02040503050406030204" pitchFamily="18" charset="0"/>
                                <a:ea typeface="Cambria Math" panose="02040503050406030204" pitchFamily="18" charset="0"/>
                              </a:rPr>
                              <m:t>𝜌</m:t>
                            </m:r>
                          </m:e>
                        </m:acc>
                      </m:e>
                    </m:rad>
                  </m:oMath>
                </a14:m>
                <a:r>
                  <a:rPr lang="en-DE" sz="3200" dirty="0">
                    <a:solidFill>
                      <a:srgbClr val="001E60"/>
                    </a:solidFill>
                  </a:rPr>
                  <a:t> </a:t>
                </a:r>
              </a:p>
            </p:txBody>
          </p:sp>
        </mc:Choice>
        <mc:Fallback xmlns="">
          <p:sp>
            <p:nvSpPr>
              <p:cNvPr id="3" name="TextBox 2">
                <a:extLst>
                  <a:ext uri="{FF2B5EF4-FFF2-40B4-BE49-F238E27FC236}">
                    <a16:creationId xmlns:a16="http://schemas.microsoft.com/office/drawing/2014/main" id="{94ED2A8F-8567-6E4F-8570-1DB0FDAA046E}"/>
                  </a:ext>
                </a:extLst>
              </p:cNvPr>
              <p:cNvSpPr txBox="1">
                <a:spLocks noRot="1" noChangeAspect="1" noMove="1" noResize="1" noEditPoints="1" noAdjustHandles="1" noChangeArrowheads="1" noChangeShapeType="1" noTextEdit="1"/>
              </p:cNvSpPr>
              <p:nvPr/>
            </p:nvSpPr>
            <p:spPr>
              <a:xfrm>
                <a:off x="575733" y="864296"/>
                <a:ext cx="4656667" cy="2567626"/>
              </a:xfrm>
              <a:prstGeom prst="rect">
                <a:avLst/>
              </a:prstGeom>
              <a:blipFill>
                <a:blip r:embed="rId3"/>
                <a:stretch>
                  <a:fillRect l="-1090" b="-493"/>
                </a:stretch>
              </a:blipFill>
            </p:spPr>
            <p:txBody>
              <a:bodyPr/>
              <a:lstStyle/>
              <a:p>
                <a:r>
                  <a:rPr lang="en-DE">
                    <a:noFill/>
                  </a:rPr>
                  <a:t> </a:t>
                </a:r>
              </a:p>
            </p:txBody>
          </p:sp>
        </mc:Fallback>
      </mc:AlternateContent>
      <p:sp>
        <p:nvSpPr>
          <p:cNvPr id="4" name="Right Brace 3">
            <a:extLst>
              <a:ext uri="{FF2B5EF4-FFF2-40B4-BE49-F238E27FC236}">
                <a16:creationId xmlns:a16="http://schemas.microsoft.com/office/drawing/2014/main" id="{FF1BCFA7-4406-C149-978E-39F754D65519}"/>
              </a:ext>
            </a:extLst>
          </p:cNvPr>
          <p:cNvSpPr/>
          <p:nvPr/>
        </p:nvSpPr>
        <p:spPr>
          <a:xfrm>
            <a:off x="5604933" y="864296"/>
            <a:ext cx="491067" cy="2336104"/>
          </a:xfrm>
          <a:prstGeom prst="rightBrace">
            <a:avLst/>
          </a:prstGeom>
          <a:ln w="34925">
            <a:solidFill>
              <a:srgbClr val="001E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6" name="TextBox 5">
            <a:extLst>
              <a:ext uri="{FF2B5EF4-FFF2-40B4-BE49-F238E27FC236}">
                <a16:creationId xmlns:a16="http://schemas.microsoft.com/office/drawing/2014/main" id="{2E637A37-E2F9-5E40-ADE3-9A4AF0EB6E6F}"/>
              </a:ext>
            </a:extLst>
          </p:cNvPr>
          <p:cNvSpPr txBox="1"/>
          <p:nvPr/>
        </p:nvSpPr>
        <p:spPr>
          <a:xfrm>
            <a:off x="6468533" y="1887696"/>
            <a:ext cx="4318000" cy="1200329"/>
          </a:xfrm>
          <a:prstGeom prst="rect">
            <a:avLst/>
          </a:prstGeom>
          <a:noFill/>
        </p:spPr>
        <p:txBody>
          <a:bodyPr wrap="square" rtlCol="0">
            <a:spAutoFit/>
          </a:bodyPr>
          <a:lstStyle/>
          <a:p>
            <a:r>
              <a:rPr lang="en-DE" sz="2400" dirty="0">
                <a:solidFill>
                  <a:srgbClr val="001E60"/>
                </a:solidFill>
              </a:rPr>
              <a:t>mass + stellar models </a:t>
            </a:r>
            <a:r>
              <a:rPr lang="en-DE" sz="2400" dirty="0">
                <a:solidFill>
                  <a:srgbClr val="001E60"/>
                </a:solidFill>
                <a:sym typeface="Wingdings" pitchFamily="2" charset="2"/>
              </a:rPr>
              <a:t> age</a:t>
            </a:r>
          </a:p>
          <a:p>
            <a:endParaRPr lang="en-DE" sz="2400" dirty="0">
              <a:solidFill>
                <a:srgbClr val="001E60"/>
              </a:solidFill>
              <a:sym typeface="Wingdings" pitchFamily="2" charset="2"/>
            </a:endParaRPr>
          </a:p>
          <a:p>
            <a:r>
              <a:rPr lang="en-GB" sz="2400" dirty="0">
                <a:solidFill>
                  <a:srgbClr val="001E60"/>
                </a:solidFill>
                <a:sym typeface="Wingdings" pitchFamily="2" charset="2"/>
              </a:rPr>
              <a:t>a</a:t>
            </a:r>
            <a:r>
              <a:rPr lang="en-DE" sz="2400" dirty="0">
                <a:solidFill>
                  <a:srgbClr val="001E60"/>
                </a:solidFill>
                <a:sym typeface="Wingdings" pitchFamily="2" charset="2"/>
              </a:rPr>
              <a:t>ge precision ~ 20-25%</a:t>
            </a:r>
            <a:endParaRPr lang="en-DE" sz="2400" dirty="0">
              <a:solidFill>
                <a:srgbClr val="001E60"/>
              </a:solidFill>
            </a:endParaRPr>
          </a:p>
        </p:txBody>
      </p:sp>
      <p:sp>
        <p:nvSpPr>
          <p:cNvPr id="9" name="TextBox 8">
            <a:extLst>
              <a:ext uri="{FF2B5EF4-FFF2-40B4-BE49-F238E27FC236}">
                <a16:creationId xmlns:a16="http://schemas.microsoft.com/office/drawing/2014/main" id="{596FA923-885F-F942-B00D-9C39A33BAABA}"/>
              </a:ext>
            </a:extLst>
          </p:cNvPr>
          <p:cNvSpPr txBox="1"/>
          <p:nvPr/>
        </p:nvSpPr>
        <p:spPr>
          <a:xfrm>
            <a:off x="403448" y="4180104"/>
            <a:ext cx="7976464" cy="1938992"/>
          </a:xfrm>
          <a:prstGeom prst="rect">
            <a:avLst/>
          </a:prstGeom>
          <a:noFill/>
        </p:spPr>
        <p:txBody>
          <a:bodyPr wrap="square" rtlCol="0">
            <a:spAutoFit/>
          </a:bodyPr>
          <a:lstStyle/>
          <a:p>
            <a:r>
              <a:rPr lang="en-DE" sz="2400" dirty="0">
                <a:solidFill>
                  <a:srgbClr val="001E60"/>
                </a:solidFill>
              </a:rPr>
              <a:t>APOKASC DR1 (Pinsonneault et al. 2014)</a:t>
            </a:r>
          </a:p>
          <a:p>
            <a:r>
              <a:rPr lang="en-DE" sz="2400" dirty="0">
                <a:solidFill>
                  <a:srgbClr val="001E60"/>
                </a:solidFill>
              </a:rPr>
              <a:t>APOKASC DR2 (Pinsonneault et al. 2018)</a:t>
            </a:r>
          </a:p>
          <a:p>
            <a:r>
              <a:rPr lang="en-DE" sz="2400" dirty="0">
                <a:solidFill>
                  <a:srgbClr val="001E60"/>
                </a:solidFill>
              </a:rPr>
              <a:t>APOKASC DR3 (Pinsonneault et al. in prep.)</a:t>
            </a:r>
          </a:p>
          <a:p>
            <a:endParaRPr lang="en-DE" sz="2400" dirty="0">
              <a:solidFill>
                <a:srgbClr val="001E60"/>
              </a:solidFill>
            </a:endParaRPr>
          </a:p>
          <a:p>
            <a:r>
              <a:rPr lang="en-DE" sz="2400" dirty="0">
                <a:solidFill>
                  <a:srgbClr val="001E60"/>
                </a:solidFill>
              </a:rPr>
              <a:t>Catalogues by Yu et al. 2018, Willett et al. 2023, etc. </a:t>
            </a:r>
          </a:p>
        </p:txBody>
      </p:sp>
    </p:spTree>
    <p:extLst>
      <p:ext uri="{BB962C8B-B14F-4D97-AF65-F5344CB8AC3E}">
        <p14:creationId xmlns:p14="http://schemas.microsoft.com/office/powerpoint/2010/main" val="1986139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a:extLst>
              <a:ext uri="{FF2B5EF4-FFF2-40B4-BE49-F238E27FC236}">
                <a16:creationId xmlns:a16="http://schemas.microsoft.com/office/drawing/2014/main" id="{0EE1F343-B06C-334C-9836-B4702621DC31}"/>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Ages from Asteroseismology</a:t>
            </a:r>
          </a:p>
        </p:txBody>
      </p:sp>
      <p:cxnSp>
        <p:nvCxnSpPr>
          <p:cNvPr id="21" name="Gerade Verbindung 11">
            <a:extLst>
              <a:ext uri="{FF2B5EF4-FFF2-40B4-BE49-F238E27FC236}">
                <a16:creationId xmlns:a16="http://schemas.microsoft.com/office/drawing/2014/main" id="{DA849FAF-4FE5-F441-ACAF-774DD4B3965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F794B7-EA94-B147-A0B2-4B0FEAB4634F}"/>
              </a:ext>
            </a:extLst>
          </p:cNvPr>
          <p:cNvSpPr txBox="1"/>
          <p:nvPr/>
        </p:nvSpPr>
        <p:spPr>
          <a:xfrm>
            <a:off x="403450" y="999067"/>
            <a:ext cx="5384800" cy="2677656"/>
          </a:xfrm>
          <a:prstGeom prst="rect">
            <a:avLst/>
          </a:prstGeom>
          <a:noFill/>
        </p:spPr>
        <p:txBody>
          <a:bodyPr wrap="square" rtlCol="0">
            <a:spAutoFit/>
          </a:bodyPr>
          <a:lstStyle/>
          <a:p>
            <a:r>
              <a:rPr lang="en-DE" sz="2400" dirty="0">
                <a:solidFill>
                  <a:srgbClr val="001E60"/>
                </a:solidFill>
              </a:rPr>
              <a:t>Ages with ~10% precision using individual frequencies: talk Montalban.</a:t>
            </a:r>
          </a:p>
          <a:p>
            <a:endParaRPr lang="en-DE" sz="2400" dirty="0">
              <a:solidFill>
                <a:srgbClr val="001E60"/>
              </a:solidFill>
            </a:endParaRPr>
          </a:p>
          <a:p>
            <a:r>
              <a:rPr lang="en-DE" sz="2400" dirty="0">
                <a:solidFill>
                  <a:srgbClr val="001E60"/>
                </a:solidFill>
              </a:rPr>
              <a:t>Catalogue with individual frequencies of &gt; 10</a:t>
            </a:r>
            <a:r>
              <a:rPr lang="en-DE" sz="2400" baseline="30000" dirty="0">
                <a:solidFill>
                  <a:srgbClr val="001E60"/>
                </a:solidFill>
              </a:rPr>
              <a:t>4</a:t>
            </a:r>
            <a:r>
              <a:rPr lang="en-DE" sz="2400" dirty="0">
                <a:solidFill>
                  <a:srgbClr val="001E60"/>
                </a:solidFill>
              </a:rPr>
              <a:t> red giants in preparation:</a:t>
            </a:r>
          </a:p>
          <a:p>
            <a:r>
              <a:rPr lang="en-DE" sz="2400" dirty="0">
                <a:solidFill>
                  <a:srgbClr val="001E60"/>
                </a:solidFill>
              </a:rPr>
              <a:t>Poster # 64 by Francisca Espinoza-Rojas.</a:t>
            </a:r>
          </a:p>
        </p:txBody>
      </p:sp>
      <p:pic>
        <p:nvPicPr>
          <p:cNvPr id="8" name="Picture 7">
            <a:extLst>
              <a:ext uri="{FF2B5EF4-FFF2-40B4-BE49-F238E27FC236}">
                <a16:creationId xmlns:a16="http://schemas.microsoft.com/office/drawing/2014/main" id="{59DE6B42-CA24-784C-9B84-17BF79F75A7C}"/>
              </a:ext>
            </a:extLst>
          </p:cNvPr>
          <p:cNvPicPr>
            <a:picLocks noChangeAspect="1"/>
          </p:cNvPicPr>
          <p:nvPr/>
        </p:nvPicPr>
        <p:blipFill>
          <a:blip r:embed="rId3"/>
          <a:stretch>
            <a:fillRect/>
          </a:stretch>
        </p:blipFill>
        <p:spPr>
          <a:xfrm>
            <a:off x="6676813" y="0"/>
            <a:ext cx="4849440" cy="6858000"/>
          </a:xfrm>
          <a:prstGeom prst="rect">
            <a:avLst/>
          </a:prstGeom>
        </p:spPr>
      </p:pic>
    </p:spTree>
    <p:extLst>
      <p:ext uri="{BB962C8B-B14F-4D97-AF65-F5344CB8AC3E}">
        <p14:creationId xmlns:p14="http://schemas.microsoft.com/office/powerpoint/2010/main" val="26296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5698191-9749-6741-9E5E-8C119CEF02C9}"/>
              </a:ext>
            </a:extLst>
          </p:cNvPr>
          <p:cNvPicPr>
            <a:picLocks noChangeAspect="1"/>
          </p:cNvPicPr>
          <p:nvPr/>
        </p:nvPicPr>
        <p:blipFill>
          <a:blip r:embed="rId3"/>
          <a:stretch>
            <a:fillRect/>
          </a:stretch>
        </p:blipFill>
        <p:spPr>
          <a:xfrm>
            <a:off x="715688" y="648949"/>
            <a:ext cx="9893722" cy="6126181"/>
          </a:xfrm>
          <a:prstGeom prst="rect">
            <a:avLst/>
          </a:prstGeom>
        </p:spPr>
      </p:pic>
      <p:grpSp>
        <p:nvGrpSpPr>
          <p:cNvPr id="7" name="Group 6">
            <a:extLst>
              <a:ext uri="{FF2B5EF4-FFF2-40B4-BE49-F238E27FC236}">
                <a16:creationId xmlns:a16="http://schemas.microsoft.com/office/drawing/2014/main" id="{728969E0-AD5A-174E-B45C-F16823E59DEB}"/>
              </a:ext>
            </a:extLst>
          </p:cNvPr>
          <p:cNvGrpSpPr/>
          <p:nvPr/>
        </p:nvGrpSpPr>
        <p:grpSpPr>
          <a:xfrm>
            <a:off x="715688" y="641200"/>
            <a:ext cx="10721807" cy="5642369"/>
            <a:chOff x="755576" y="1556792"/>
            <a:chExt cx="8149604" cy="4210372"/>
          </a:xfrm>
        </p:grpSpPr>
        <p:sp>
          <p:nvSpPr>
            <p:cNvPr id="9" name="Rectangle 8">
              <a:extLst>
                <a:ext uri="{FF2B5EF4-FFF2-40B4-BE49-F238E27FC236}">
                  <a16:creationId xmlns:a16="http://schemas.microsoft.com/office/drawing/2014/main" id="{E6AC5BF4-3B57-1346-834D-BB3DCDEA61C6}"/>
                </a:ext>
              </a:extLst>
            </p:cNvPr>
            <p:cNvSpPr/>
            <p:nvPr/>
          </p:nvSpPr>
          <p:spPr bwMode="auto">
            <a:xfrm>
              <a:off x="755576" y="1556792"/>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61E2B07C-3979-C44B-A6E6-7E075377232E}"/>
                </a:ext>
              </a:extLst>
            </p:cNvPr>
            <p:cNvSpPr/>
            <p:nvPr/>
          </p:nvSpPr>
          <p:spPr bwMode="auto">
            <a:xfrm>
              <a:off x="8473132" y="5407124"/>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grpSp>
      <p:sp>
        <p:nvSpPr>
          <p:cNvPr id="54" name="TextBox 53">
            <a:extLst>
              <a:ext uri="{FF2B5EF4-FFF2-40B4-BE49-F238E27FC236}">
                <a16:creationId xmlns:a16="http://schemas.microsoft.com/office/drawing/2014/main" id="{0334462D-FBA7-F74A-85BF-708789887E08}"/>
              </a:ext>
            </a:extLst>
          </p:cNvPr>
          <p:cNvSpPr txBox="1">
            <a:spLocks noChangeArrowheads="1"/>
          </p:cNvSpPr>
          <p:nvPr/>
        </p:nvSpPr>
        <p:spPr bwMode="auto">
          <a:xfrm>
            <a:off x="83846" y="6480301"/>
            <a:ext cx="4536831" cy="307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solidFill>
                  <a:srgbClr val="333399"/>
                </a:solidFill>
              </a:rPr>
              <a:t>Hekker</a:t>
            </a:r>
            <a:r>
              <a:rPr lang="en-US" sz="1400" dirty="0">
                <a:solidFill>
                  <a:srgbClr val="333399"/>
                </a:solidFill>
              </a:rPr>
              <a:t> &amp; Christensen-</a:t>
            </a:r>
            <a:r>
              <a:rPr lang="en-US" sz="1400" dirty="0" err="1">
                <a:solidFill>
                  <a:srgbClr val="333399"/>
                </a:solidFill>
              </a:rPr>
              <a:t>Dalsgaard</a:t>
            </a:r>
            <a:r>
              <a:rPr lang="en-US" sz="1400" dirty="0">
                <a:solidFill>
                  <a:srgbClr val="333399"/>
                </a:solidFill>
              </a:rPr>
              <a:t>, </a:t>
            </a:r>
            <a:r>
              <a:rPr lang="en-US" sz="1400" dirty="0" err="1">
                <a:solidFill>
                  <a:srgbClr val="333399"/>
                </a:solidFill>
              </a:rPr>
              <a:t>A&amp;ARv</a:t>
            </a:r>
            <a:r>
              <a:rPr lang="en-US" sz="1400" dirty="0">
                <a:solidFill>
                  <a:srgbClr val="333399"/>
                </a:solidFill>
              </a:rPr>
              <a:t>, 2017</a:t>
            </a:r>
          </a:p>
        </p:txBody>
      </p:sp>
      <p:cxnSp>
        <p:nvCxnSpPr>
          <p:cNvPr id="64" name="Straight Connector 63">
            <a:extLst>
              <a:ext uri="{FF2B5EF4-FFF2-40B4-BE49-F238E27FC236}">
                <a16:creationId xmlns:a16="http://schemas.microsoft.com/office/drawing/2014/main" id="{3F19FBA2-F618-574F-9104-621341B5DF2D}"/>
              </a:ext>
            </a:extLst>
          </p:cNvPr>
          <p:cNvCxnSpPr/>
          <p:nvPr/>
        </p:nvCxnSpPr>
        <p:spPr>
          <a:xfrm>
            <a:off x="7680960" y="3522713"/>
            <a:ext cx="21944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E5DD208-647C-0942-88EF-9A00447B6938}"/>
              </a:ext>
            </a:extLst>
          </p:cNvPr>
          <p:cNvSpPr/>
          <p:nvPr/>
        </p:nvSpPr>
        <p:spPr>
          <a:xfrm rot="1413019">
            <a:off x="7679976" y="2485893"/>
            <a:ext cx="2043545" cy="173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Freeform 35">
            <a:extLst>
              <a:ext uri="{FF2B5EF4-FFF2-40B4-BE49-F238E27FC236}">
                <a16:creationId xmlns:a16="http://schemas.microsoft.com/office/drawing/2014/main" id="{FE0A426F-35CF-F745-887E-EC69861D7137}"/>
              </a:ext>
            </a:extLst>
          </p:cNvPr>
          <p:cNvSpPr/>
          <p:nvPr/>
        </p:nvSpPr>
        <p:spPr>
          <a:xfrm>
            <a:off x="6740616" y="2282505"/>
            <a:ext cx="665432" cy="750879"/>
          </a:xfrm>
          <a:custGeom>
            <a:avLst/>
            <a:gdLst>
              <a:gd name="connsiteX0" fmla="*/ 0 w 531340"/>
              <a:gd name="connsiteY0" fmla="*/ 570411 h 570411"/>
              <a:gd name="connsiteX1" fmla="*/ 259492 w 531340"/>
              <a:gd name="connsiteY1" fmla="*/ 298562 h 570411"/>
              <a:gd name="connsiteX2" fmla="*/ 481913 w 531340"/>
              <a:gd name="connsiteY2" fmla="*/ 51427 h 570411"/>
              <a:gd name="connsiteX3" fmla="*/ 494270 w 531340"/>
              <a:gd name="connsiteY3" fmla="*/ 2000 h 570411"/>
              <a:gd name="connsiteX4" fmla="*/ 531340 w 531340"/>
              <a:gd name="connsiteY4" fmla="*/ 14357 h 57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0" h="570411">
                <a:moveTo>
                  <a:pt x="0" y="570411"/>
                </a:moveTo>
                <a:cubicBezTo>
                  <a:pt x="89586" y="477735"/>
                  <a:pt x="179173" y="385059"/>
                  <a:pt x="259492" y="298562"/>
                </a:cubicBezTo>
                <a:cubicBezTo>
                  <a:pt x="339811" y="212065"/>
                  <a:pt x="481913" y="51427"/>
                  <a:pt x="481913" y="51427"/>
                </a:cubicBezTo>
                <a:cubicBezTo>
                  <a:pt x="521043" y="2000"/>
                  <a:pt x="494270" y="2000"/>
                  <a:pt x="494270" y="2000"/>
                </a:cubicBezTo>
                <a:cubicBezTo>
                  <a:pt x="502508" y="-4178"/>
                  <a:pt x="516924" y="5089"/>
                  <a:pt x="531340" y="1435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Oval 36">
            <a:extLst>
              <a:ext uri="{FF2B5EF4-FFF2-40B4-BE49-F238E27FC236}">
                <a16:creationId xmlns:a16="http://schemas.microsoft.com/office/drawing/2014/main" id="{496E319D-D93D-A442-AA8E-50B69B1CB583}"/>
              </a:ext>
            </a:extLst>
          </p:cNvPr>
          <p:cNvSpPr/>
          <p:nvPr/>
        </p:nvSpPr>
        <p:spPr>
          <a:xfrm>
            <a:off x="7019168" y="2821924"/>
            <a:ext cx="287311" cy="3591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8" name="Oval 37">
            <a:extLst>
              <a:ext uri="{FF2B5EF4-FFF2-40B4-BE49-F238E27FC236}">
                <a16:creationId xmlns:a16="http://schemas.microsoft.com/office/drawing/2014/main" id="{56C4AD49-96B7-6945-8214-1F6317F9F123}"/>
              </a:ext>
            </a:extLst>
          </p:cNvPr>
          <p:cNvSpPr/>
          <p:nvPr/>
        </p:nvSpPr>
        <p:spPr>
          <a:xfrm>
            <a:off x="6606494" y="2583345"/>
            <a:ext cx="287311" cy="3591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3" name="Group 2">
            <a:extLst>
              <a:ext uri="{FF2B5EF4-FFF2-40B4-BE49-F238E27FC236}">
                <a16:creationId xmlns:a16="http://schemas.microsoft.com/office/drawing/2014/main" id="{AA13E046-6A82-E743-B915-D179B4A02ADE}"/>
              </a:ext>
            </a:extLst>
          </p:cNvPr>
          <p:cNvGrpSpPr/>
          <p:nvPr/>
        </p:nvGrpSpPr>
        <p:grpSpPr>
          <a:xfrm>
            <a:off x="7606396" y="3269809"/>
            <a:ext cx="2477724" cy="2156400"/>
            <a:chOff x="9006571" y="1977992"/>
            <a:chExt cx="2477724" cy="2156400"/>
          </a:xfrm>
        </p:grpSpPr>
        <p:sp>
          <p:nvSpPr>
            <p:cNvPr id="53" name="Oval 52">
              <a:extLst>
                <a:ext uri="{FF2B5EF4-FFF2-40B4-BE49-F238E27FC236}">
                  <a16:creationId xmlns:a16="http://schemas.microsoft.com/office/drawing/2014/main" id="{25C7AB00-4414-6447-B30E-108FEDD04303}"/>
                </a:ext>
              </a:extLst>
            </p:cNvPr>
            <p:cNvSpPr/>
            <p:nvPr/>
          </p:nvSpPr>
          <p:spPr>
            <a:xfrm>
              <a:off x="9872937" y="2822003"/>
              <a:ext cx="541022" cy="540000"/>
            </a:xfrm>
            <a:prstGeom prst="ellipse">
              <a:avLst/>
            </a:prstGeom>
            <a:solidFill>
              <a:srgbClr val="FD72F2"/>
            </a:solid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Oval 38">
              <a:extLst>
                <a:ext uri="{FF2B5EF4-FFF2-40B4-BE49-F238E27FC236}">
                  <a16:creationId xmlns:a16="http://schemas.microsoft.com/office/drawing/2014/main" id="{D89040F7-A2ED-AE41-8F9D-DA5EDCA51F05}"/>
                </a:ext>
              </a:extLst>
            </p:cNvPr>
            <p:cNvSpPr/>
            <p:nvPr/>
          </p:nvSpPr>
          <p:spPr>
            <a:xfrm>
              <a:off x="9189272" y="2041588"/>
              <a:ext cx="2037600" cy="2038966"/>
            </a:xfrm>
            <a:prstGeom prst="ellipse">
              <a:avLst/>
            </a:prstGeom>
            <a:no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40" name="Rectangle 39">
              <a:extLst>
                <a:ext uri="{FF2B5EF4-FFF2-40B4-BE49-F238E27FC236}">
                  <a16:creationId xmlns:a16="http://schemas.microsoft.com/office/drawing/2014/main" id="{87B54C2B-D374-CD44-AB39-C813D829E981}"/>
                </a:ext>
              </a:extLst>
            </p:cNvPr>
            <p:cNvSpPr/>
            <p:nvPr/>
          </p:nvSpPr>
          <p:spPr>
            <a:xfrm>
              <a:off x="10149308" y="2072140"/>
              <a:ext cx="1107816" cy="20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1" name="TextBox 40">
              <a:extLst>
                <a:ext uri="{FF2B5EF4-FFF2-40B4-BE49-F238E27FC236}">
                  <a16:creationId xmlns:a16="http://schemas.microsoft.com/office/drawing/2014/main" id="{15FDEAD5-B33B-3643-B509-76CA2EB01C8B}"/>
                </a:ext>
              </a:extLst>
            </p:cNvPr>
            <p:cNvSpPr txBox="1"/>
            <p:nvPr/>
          </p:nvSpPr>
          <p:spPr>
            <a:xfrm>
              <a:off x="10152473" y="2815448"/>
              <a:ext cx="1331822" cy="607728"/>
            </a:xfrm>
            <a:prstGeom prst="rect">
              <a:avLst/>
            </a:prstGeom>
            <a:solidFill>
              <a:schemeClr val="bg1"/>
            </a:solidFill>
          </p:spPr>
          <p:txBody>
            <a:bodyPr wrap="square" rtlCol="0">
              <a:spAutoFit/>
            </a:bodyPr>
            <a:lstStyle/>
            <a:p>
              <a:r>
                <a:rPr lang="en-US" sz="1200" dirty="0">
                  <a:latin typeface="Roboto" panose="02000000000000000000" pitchFamily="2" charset="0"/>
                  <a:ea typeface="Roboto" panose="02000000000000000000" pitchFamily="2" charset="0"/>
                </a:rPr>
                <a:t>Inert </a:t>
              </a:r>
            </a:p>
            <a:p>
              <a:r>
                <a:rPr lang="en-US" sz="1200" dirty="0">
                  <a:latin typeface="Roboto" panose="02000000000000000000" pitchFamily="2" charset="0"/>
                  <a:ea typeface="Roboto" panose="02000000000000000000" pitchFamily="2" charset="0"/>
                </a:rPr>
                <a:t>He core</a:t>
              </a:r>
              <a:endParaRPr lang="en-DE" sz="1200" dirty="0">
                <a:latin typeface="Roboto" panose="02000000000000000000" pitchFamily="2" charset="0"/>
                <a:ea typeface="Roboto" panose="02000000000000000000" pitchFamily="2" charset="0"/>
              </a:endParaRPr>
            </a:p>
          </p:txBody>
        </p:sp>
        <p:sp>
          <p:nvSpPr>
            <p:cNvPr id="42" name="TextBox 41">
              <a:extLst>
                <a:ext uri="{FF2B5EF4-FFF2-40B4-BE49-F238E27FC236}">
                  <a16:creationId xmlns:a16="http://schemas.microsoft.com/office/drawing/2014/main" id="{3BEFE019-EAB3-2245-8336-21713C535979}"/>
                </a:ext>
              </a:extLst>
            </p:cNvPr>
            <p:cNvSpPr txBox="1"/>
            <p:nvPr/>
          </p:nvSpPr>
          <p:spPr>
            <a:xfrm>
              <a:off x="9487927" y="2339174"/>
              <a:ext cx="1502873" cy="364637"/>
            </a:xfrm>
            <a:prstGeom prst="rect">
              <a:avLst/>
            </a:prstGeom>
            <a:solidFill>
              <a:schemeClr val="bg1"/>
            </a:solidFill>
          </p:spPr>
          <p:txBody>
            <a:bodyPr wrap="square" rtlCol="0">
              <a:spAutoFit/>
            </a:bodyPr>
            <a:lstStyle/>
            <a:p>
              <a:r>
                <a:rPr lang="en-US" sz="1200" dirty="0">
                  <a:latin typeface="Roboto" panose="02000000000000000000" pitchFamily="2" charset="0"/>
                  <a:ea typeface="Roboto" panose="02000000000000000000" pitchFamily="2" charset="0"/>
                </a:rPr>
                <a:t>H burning shell</a:t>
              </a:r>
              <a:endParaRPr lang="en-DE" sz="1200" dirty="0">
                <a:latin typeface="Roboto" panose="02000000000000000000" pitchFamily="2" charset="0"/>
                <a:ea typeface="Roboto" panose="02000000000000000000" pitchFamily="2" charset="0"/>
              </a:endParaRPr>
            </a:p>
          </p:txBody>
        </p:sp>
        <p:sp>
          <p:nvSpPr>
            <p:cNvPr id="43" name="Rectangle 42">
              <a:extLst>
                <a:ext uri="{FF2B5EF4-FFF2-40B4-BE49-F238E27FC236}">
                  <a16:creationId xmlns:a16="http://schemas.microsoft.com/office/drawing/2014/main" id="{F019EAD3-C639-A54D-8251-D35132EAB195}"/>
                </a:ext>
              </a:extLst>
            </p:cNvPr>
            <p:cNvSpPr/>
            <p:nvPr/>
          </p:nvSpPr>
          <p:spPr>
            <a:xfrm>
              <a:off x="9006571" y="1977992"/>
              <a:ext cx="2299104" cy="215640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61" name="Straight Connector 60">
            <a:extLst>
              <a:ext uri="{FF2B5EF4-FFF2-40B4-BE49-F238E27FC236}">
                <a16:creationId xmlns:a16="http://schemas.microsoft.com/office/drawing/2014/main" id="{FC4F882E-71E1-E349-8FB1-47505356A484}"/>
              </a:ext>
            </a:extLst>
          </p:cNvPr>
          <p:cNvCxnSpPr>
            <a:cxnSpLocks noChangeAspect="1"/>
          </p:cNvCxnSpPr>
          <p:nvPr/>
        </p:nvCxnSpPr>
        <p:spPr>
          <a:xfrm>
            <a:off x="7260280" y="3275698"/>
            <a:ext cx="316596" cy="151973"/>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827A22-97DD-1245-A0EE-4DF5E5725EF0}"/>
              </a:ext>
            </a:extLst>
          </p:cNvPr>
          <p:cNvCxnSpPr>
            <a:cxnSpLocks noChangeAspect="1"/>
          </p:cNvCxnSpPr>
          <p:nvPr/>
        </p:nvCxnSpPr>
        <p:spPr>
          <a:xfrm flipV="1">
            <a:off x="7312063" y="2890778"/>
            <a:ext cx="588345" cy="2795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3617AABE-411A-8557-FE07-CD2B31E3CC2C}"/>
              </a:ext>
            </a:extLst>
          </p:cNvPr>
          <p:cNvSpPr/>
          <p:nvPr/>
        </p:nvSpPr>
        <p:spPr>
          <a:xfrm>
            <a:off x="2404580" y="2849634"/>
            <a:ext cx="3362220" cy="2906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oup 43">
            <a:extLst>
              <a:ext uri="{FF2B5EF4-FFF2-40B4-BE49-F238E27FC236}">
                <a16:creationId xmlns:a16="http://schemas.microsoft.com/office/drawing/2014/main" id="{84F3EF2D-B2C7-7243-9234-5473DF8656FA}"/>
              </a:ext>
            </a:extLst>
          </p:cNvPr>
          <p:cNvGrpSpPr/>
          <p:nvPr/>
        </p:nvGrpSpPr>
        <p:grpSpPr>
          <a:xfrm>
            <a:off x="2360441" y="3067283"/>
            <a:ext cx="3492000" cy="2484837"/>
            <a:chOff x="1538632" y="3076214"/>
            <a:chExt cx="2649030" cy="1887625"/>
          </a:xfrm>
        </p:grpSpPr>
        <p:sp>
          <p:nvSpPr>
            <p:cNvPr id="46" name="Rectangle 45">
              <a:extLst>
                <a:ext uri="{FF2B5EF4-FFF2-40B4-BE49-F238E27FC236}">
                  <a16:creationId xmlns:a16="http://schemas.microsoft.com/office/drawing/2014/main" id="{0877F364-1A5E-B94A-98CE-CFCEE734F4F3}"/>
                </a:ext>
              </a:extLst>
            </p:cNvPr>
            <p:cNvSpPr/>
            <p:nvPr/>
          </p:nvSpPr>
          <p:spPr>
            <a:xfrm>
              <a:off x="1538632" y="3076214"/>
              <a:ext cx="2649030" cy="1887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7" name="Oval 46">
              <a:extLst>
                <a:ext uri="{FF2B5EF4-FFF2-40B4-BE49-F238E27FC236}">
                  <a16:creationId xmlns:a16="http://schemas.microsoft.com/office/drawing/2014/main" id="{3BCCA71A-A138-134A-A5C5-6F03B46EE1AE}"/>
                </a:ext>
              </a:extLst>
            </p:cNvPr>
            <p:cNvSpPr/>
            <p:nvPr/>
          </p:nvSpPr>
          <p:spPr>
            <a:xfrm>
              <a:off x="1997121" y="3232478"/>
              <a:ext cx="1545723" cy="1548916"/>
            </a:xfrm>
            <a:prstGeom prst="ellipse">
              <a:avLst/>
            </a:prstGeom>
            <a:noFill/>
            <a:ln>
              <a:solidFill>
                <a:schemeClr val="tx1"/>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8" name="Oval 47">
              <a:extLst>
                <a:ext uri="{FF2B5EF4-FFF2-40B4-BE49-F238E27FC236}">
                  <a16:creationId xmlns:a16="http://schemas.microsoft.com/office/drawing/2014/main" id="{2104B6EB-EC6F-704D-870D-8DC7BFABAA41}"/>
                </a:ext>
              </a:extLst>
            </p:cNvPr>
            <p:cNvSpPr>
              <a:spLocks/>
            </p:cNvSpPr>
            <p:nvPr/>
          </p:nvSpPr>
          <p:spPr>
            <a:xfrm>
              <a:off x="2543020" y="3825327"/>
              <a:ext cx="431491" cy="432000"/>
            </a:xfrm>
            <a:prstGeom prst="ellipse">
              <a:avLst/>
            </a:prstGeom>
            <a:solidFill>
              <a:srgbClr val="FF0000"/>
            </a:solid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9" name="Rectangle 48">
              <a:extLst>
                <a:ext uri="{FF2B5EF4-FFF2-40B4-BE49-F238E27FC236}">
                  <a16:creationId xmlns:a16="http://schemas.microsoft.com/office/drawing/2014/main" id="{2C2A7113-79A3-BE4D-B00F-10295DE5C532}"/>
                </a:ext>
              </a:extLst>
            </p:cNvPr>
            <p:cNvSpPr/>
            <p:nvPr/>
          </p:nvSpPr>
          <p:spPr>
            <a:xfrm>
              <a:off x="2763780" y="3231901"/>
              <a:ext cx="884579" cy="1629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0" name="TextBox 49">
              <a:extLst>
                <a:ext uri="{FF2B5EF4-FFF2-40B4-BE49-F238E27FC236}">
                  <a16:creationId xmlns:a16="http://schemas.microsoft.com/office/drawing/2014/main" id="{76BB4FCA-45BE-D848-81A7-C5EE8750747E}"/>
                </a:ext>
              </a:extLst>
            </p:cNvPr>
            <p:cNvSpPr txBox="1"/>
            <p:nvPr/>
          </p:nvSpPr>
          <p:spPr>
            <a:xfrm>
              <a:off x="2766227" y="3807646"/>
              <a:ext cx="828519" cy="350707"/>
            </a:xfrm>
            <a:prstGeom prst="rect">
              <a:avLst/>
            </a:prstGeom>
            <a:solidFill>
              <a:schemeClr val="bg1"/>
            </a:solidFill>
          </p:spPr>
          <p:txBody>
            <a:bodyPr wrap="square" rtlCol="0">
              <a:spAutoFit/>
            </a:bodyPr>
            <a:lstStyle/>
            <a:p>
              <a:r>
                <a:rPr lang="en-US" sz="1200" dirty="0">
                  <a:latin typeface="Roboto" panose="02000000000000000000" pitchFamily="2" charset="0"/>
                  <a:ea typeface="Roboto" panose="02000000000000000000" pitchFamily="2" charset="0"/>
                </a:rPr>
                <a:t>He burning</a:t>
              </a:r>
            </a:p>
            <a:p>
              <a:r>
                <a:rPr lang="en-US" sz="1200" dirty="0">
                  <a:latin typeface="Roboto" panose="02000000000000000000" pitchFamily="2" charset="0"/>
                  <a:ea typeface="Roboto" panose="02000000000000000000" pitchFamily="2" charset="0"/>
                </a:rPr>
                <a:t>core</a:t>
              </a:r>
              <a:endParaRPr lang="en-DE" sz="1200" dirty="0">
                <a:latin typeface="Roboto" panose="02000000000000000000" pitchFamily="2" charset="0"/>
                <a:ea typeface="Roboto" panose="02000000000000000000" pitchFamily="2" charset="0"/>
              </a:endParaRPr>
            </a:p>
          </p:txBody>
        </p:sp>
        <p:sp>
          <p:nvSpPr>
            <p:cNvPr id="51" name="TextBox 50">
              <a:extLst>
                <a:ext uri="{FF2B5EF4-FFF2-40B4-BE49-F238E27FC236}">
                  <a16:creationId xmlns:a16="http://schemas.microsoft.com/office/drawing/2014/main" id="{CCB23F7A-135B-DD4A-8BC9-FC29EDE61780}"/>
                </a:ext>
              </a:extLst>
            </p:cNvPr>
            <p:cNvSpPr txBox="1"/>
            <p:nvPr/>
          </p:nvSpPr>
          <p:spPr>
            <a:xfrm>
              <a:off x="2235594" y="3458541"/>
              <a:ext cx="1200027" cy="276999"/>
            </a:xfrm>
            <a:prstGeom prst="rect">
              <a:avLst/>
            </a:prstGeom>
            <a:solidFill>
              <a:schemeClr val="bg1"/>
            </a:solidFill>
          </p:spPr>
          <p:txBody>
            <a:bodyPr wrap="square" rtlCol="0">
              <a:spAutoFit/>
            </a:bodyPr>
            <a:lstStyle/>
            <a:p>
              <a:r>
                <a:rPr lang="en-US" sz="1200" dirty="0">
                  <a:latin typeface="Roboto" panose="02000000000000000000" pitchFamily="2" charset="0"/>
                  <a:ea typeface="Roboto" panose="02000000000000000000" pitchFamily="2" charset="0"/>
                </a:rPr>
                <a:t>H burning shell</a:t>
              </a:r>
              <a:endParaRPr lang="en-DE" sz="1200" dirty="0">
                <a:latin typeface="Roboto" panose="02000000000000000000" pitchFamily="2" charset="0"/>
                <a:ea typeface="Roboto" panose="02000000000000000000" pitchFamily="2" charset="0"/>
              </a:endParaRPr>
            </a:p>
          </p:txBody>
        </p:sp>
        <p:sp>
          <p:nvSpPr>
            <p:cNvPr id="52" name="Rectangle 51">
              <a:extLst>
                <a:ext uri="{FF2B5EF4-FFF2-40B4-BE49-F238E27FC236}">
                  <a16:creationId xmlns:a16="http://schemas.microsoft.com/office/drawing/2014/main" id="{AE66F520-E7B3-1C4F-896E-FD0FF96546C4}"/>
                </a:ext>
              </a:extLst>
            </p:cNvPr>
            <p:cNvSpPr/>
            <p:nvPr/>
          </p:nvSpPr>
          <p:spPr>
            <a:xfrm>
              <a:off x="1882054" y="3161174"/>
              <a:ext cx="1750967" cy="166974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45" name="TextBox 44">
            <a:extLst>
              <a:ext uri="{FF2B5EF4-FFF2-40B4-BE49-F238E27FC236}">
                <a16:creationId xmlns:a16="http://schemas.microsoft.com/office/drawing/2014/main" id="{9187A146-D5C8-9C47-9FF6-BB3081A3C4D1}"/>
              </a:ext>
            </a:extLst>
          </p:cNvPr>
          <p:cNvSpPr txBox="1"/>
          <p:nvPr/>
        </p:nvSpPr>
        <p:spPr>
          <a:xfrm>
            <a:off x="5165330" y="3053004"/>
            <a:ext cx="1025278" cy="646331"/>
          </a:xfrm>
          <a:prstGeom prst="rect">
            <a:avLst/>
          </a:prstGeom>
          <a:noFill/>
        </p:spPr>
        <p:txBody>
          <a:bodyPr wrap="square" rtlCol="0">
            <a:spAutoFit/>
          </a:bodyPr>
          <a:lstStyle/>
          <a:p>
            <a:r>
              <a:rPr lang="en-DE" dirty="0">
                <a:solidFill>
                  <a:srgbClr val="FF0000"/>
                </a:solidFill>
              </a:rPr>
              <a:t>CHeB stars</a:t>
            </a:r>
          </a:p>
        </p:txBody>
      </p:sp>
      <p:sp>
        <p:nvSpPr>
          <p:cNvPr id="35" name="Freeform 34">
            <a:extLst>
              <a:ext uri="{FF2B5EF4-FFF2-40B4-BE49-F238E27FC236}">
                <a16:creationId xmlns:a16="http://schemas.microsoft.com/office/drawing/2014/main" id="{3DD3EA90-A3F7-1741-BFFD-0FDAC9BED343}"/>
              </a:ext>
            </a:extLst>
          </p:cNvPr>
          <p:cNvSpPr/>
          <p:nvPr/>
        </p:nvSpPr>
        <p:spPr>
          <a:xfrm>
            <a:off x="7019168" y="1239505"/>
            <a:ext cx="2351963" cy="3143976"/>
          </a:xfrm>
          <a:custGeom>
            <a:avLst/>
            <a:gdLst>
              <a:gd name="connsiteX0" fmla="*/ 0 w 1878016"/>
              <a:gd name="connsiteY0" fmla="*/ 2388345 h 2388345"/>
              <a:gd name="connsiteX1" fmla="*/ 86498 w 1878016"/>
              <a:gd name="connsiteY1" fmla="*/ 2054712 h 2388345"/>
              <a:gd name="connsiteX2" fmla="*/ 234779 w 1878016"/>
              <a:gd name="connsiteY2" fmla="*/ 1721080 h 2388345"/>
              <a:gd name="connsiteX3" fmla="*/ 395417 w 1878016"/>
              <a:gd name="connsiteY3" fmla="*/ 1461588 h 2388345"/>
              <a:gd name="connsiteX4" fmla="*/ 617838 w 1878016"/>
              <a:gd name="connsiteY4" fmla="*/ 1140312 h 2388345"/>
              <a:gd name="connsiteX5" fmla="*/ 840260 w 1878016"/>
              <a:gd name="connsiteY5" fmla="*/ 905534 h 2388345"/>
              <a:gd name="connsiteX6" fmla="*/ 1099752 w 1878016"/>
              <a:gd name="connsiteY6" fmla="*/ 608972 h 2388345"/>
              <a:gd name="connsiteX7" fmla="*/ 1458098 w 1878016"/>
              <a:gd name="connsiteY7" fmla="*/ 275339 h 2388345"/>
              <a:gd name="connsiteX8" fmla="*/ 1841157 w 1878016"/>
              <a:gd name="connsiteY8" fmla="*/ 28204 h 2388345"/>
              <a:gd name="connsiteX9" fmla="*/ 1841157 w 1878016"/>
              <a:gd name="connsiteY9" fmla="*/ 15847 h 23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016" h="2388345">
                <a:moveTo>
                  <a:pt x="0" y="2388345"/>
                </a:moveTo>
                <a:cubicBezTo>
                  <a:pt x="23684" y="2277134"/>
                  <a:pt x="47368" y="2165923"/>
                  <a:pt x="86498" y="2054712"/>
                </a:cubicBezTo>
                <a:cubicBezTo>
                  <a:pt x="125628" y="1943501"/>
                  <a:pt x="183293" y="1819934"/>
                  <a:pt x="234779" y="1721080"/>
                </a:cubicBezTo>
                <a:cubicBezTo>
                  <a:pt x="286265" y="1622226"/>
                  <a:pt x="331574" y="1558383"/>
                  <a:pt x="395417" y="1461588"/>
                </a:cubicBezTo>
                <a:cubicBezTo>
                  <a:pt x="459260" y="1364793"/>
                  <a:pt x="543698" y="1232988"/>
                  <a:pt x="617838" y="1140312"/>
                </a:cubicBezTo>
                <a:cubicBezTo>
                  <a:pt x="691978" y="1047636"/>
                  <a:pt x="759941" y="994091"/>
                  <a:pt x="840260" y="905534"/>
                </a:cubicBezTo>
                <a:cubicBezTo>
                  <a:pt x="920579" y="816977"/>
                  <a:pt x="996779" y="714004"/>
                  <a:pt x="1099752" y="608972"/>
                </a:cubicBezTo>
                <a:cubicBezTo>
                  <a:pt x="1202725" y="503939"/>
                  <a:pt x="1334530" y="372134"/>
                  <a:pt x="1458098" y="275339"/>
                </a:cubicBezTo>
                <a:cubicBezTo>
                  <a:pt x="1581666" y="178544"/>
                  <a:pt x="1777314" y="71453"/>
                  <a:pt x="1841157" y="28204"/>
                </a:cubicBezTo>
                <a:cubicBezTo>
                  <a:pt x="1905000" y="-15045"/>
                  <a:pt x="1873078" y="401"/>
                  <a:pt x="1841157" y="15847"/>
                </a:cubicBezTo>
              </a:path>
            </a:pathLst>
          </a:cu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 Box 4">
            <a:extLst>
              <a:ext uri="{FF2B5EF4-FFF2-40B4-BE49-F238E27FC236}">
                <a16:creationId xmlns:a16="http://schemas.microsoft.com/office/drawing/2014/main" id="{FEE8D9CE-69E2-B43A-028C-D72F3CF3626C}"/>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Red-giant-branch stars vs. core-helium burning (</a:t>
            </a: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sp>
        <p:nvSpPr>
          <p:cNvPr id="55" name="TextBox 54">
            <a:extLst>
              <a:ext uri="{FF2B5EF4-FFF2-40B4-BE49-F238E27FC236}">
                <a16:creationId xmlns:a16="http://schemas.microsoft.com/office/drawing/2014/main" id="{A1EB5020-15F3-1946-AAF0-0775AF822C98}"/>
              </a:ext>
            </a:extLst>
          </p:cNvPr>
          <p:cNvSpPr txBox="1"/>
          <p:nvPr/>
        </p:nvSpPr>
        <p:spPr>
          <a:xfrm>
            <a:off x="7896118" y="2875095"/>
            <a:ext cx="1796758" cy="369332"/>
          </a:xfrm>
          <a:prstGeom prst="rect">
            <a:avLst/>
          </a:prstGeom>
          <a:noFill/>
        </p:spPr>
        <p:txBody>
          <a:bodyPr wrap="square" rtlCol="0">
            <a:spAutoFit/>
          </a:bodyPr>
          <a:lstStyle/>
          <a:p>
            <a:r>
              <a:rPr lang="en-DE" dirty="0">
                <a:solidFill>
                  <a:srgbClr val="0070C0"/>
                </a:solidFill>
              </a:rPr>
              <a:t>RGB stars</a:t>
            </a:r>
          </a:p>
        </p:txBody>
      </p:sp>
      <p:cxnSp>
        <p:nvCxnSpPr>
          <p:cNvPr id="57" name="Gerade Verbindung 11">
            <a:extLst>
              <a:ext uri="{FF2B5EF4-FFF2-40B4-BE49-F238E27FC236}">
                <a16:creationId xmlns:a16="http://schemas.microsoft.com/office/drawing/2014/main" id="{0FF829C5-CD7F-A84D-B25B-C24FEFFA49F6}"/>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6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8969E0-AD5A-174E-B45C-F16823E59DEB}"/>
              </a:ext>
            </a:extLst>
          </p:cNvPr>
          <p:cNvGrpSpPr/>
          <p:nvPr/>
        </p:nvGrpSpPr>
        <p:grpSpPr>
          <a:xfrm>
            <a:off x="715688" y="641200"/>
            <a:ext cx="10721807" cy="5642369"/>
            <a:chOff x="755576" y="1556792"/>
            <a:chExt cx="8149604" cy="4210372"/>
          </a:xfrm>
        </p:grpSpPr>
        <p:sp>
          <p:nvSpPr>
            <p:cNvPr id="9" name="Rectangle 8">
              <a:extLst>
                <a:ext uri="{FF2B5EF4-FFF2-40B4-BE49-F238E27FC236}">
                  <a16:creationId xmlns:a16="http://schemas.microsoft.com/office/drawing/2014/main" id="{E6AC5BF4-3B57-1346-834D-BB3DCDEA61C6}"/>
                </a:ext>
              </a:extLst>
            </p:cNvPr>
            <p:cNvSpPr/>
            <p:nvPr/>
          </p:nvSpPr>
          <p:spPr bwMode="auto">
            <a:xfrm>
              <a:off x="755576" y="1556792"/>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61E2B07C-3979-C44B-A6E6-7E075377232E}"/>
                </a:ext>
              </a:extLst>
            </p:cNvPr>
            <p:cNvSpPr/>
            <p:nvPr/>
          </p:nvSpPr>
          <p:spPr bwMode="auto">
            <a:xfrm>
              <a:off x="8473132" y="5407124"/>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grpSp>
      <p:cxnSp>
        <p:nvCxnSpPr>
          <p:cNvPr id="56" name="Straight Connector 55">
            <a:extLst>
              <a:ext uri="{FF2B5EF4-FFF2-40B4-BE49-F238E27FC236}">
                <a16:creationId xmlns:a16="http://schemas.microsoft.com/office/drawing/2014/main" id="{9C827A22-97DD-1245-A0EE-4DF5E5725EF0}"/>
              </a:ext>
            </a:extLst>
          </p:cNvPr>
          <p:cNvCxnSpPr>
            <a:cxnSpLocks/>
          </p:cNvCxnSpPr>
          <p:nvPr/>
        </p:nvCxnSpPr>
        <p:spPr>
          <a:xfrm flipV="1">
            <a:off x="7312063" y="2883029"/>
            <a:ext cx="588345" cy="2795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334462D-FBA7-F74A-85BF-708789887E08}"/>
              </a:ext>
            </a:extLst>
          </p:cNvPr>
          <p:cNvSpPr txBox="1">
            <a:spLocks noChangeArrowheads="1"/>
          </p:cNvSpPr>
          <p:nvPr/>
        </p:nvSpPr>
        <p:spPr bwMode="auto">
          <a:xfrm>
            <a:off x="205814" y="6463029"/>
            <a:ext cx="4536831" cy="30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Bedding et al., Nature, 2011</a:t>
            </a:r>
          </a:p>
        </p:txBody>
      </p:sp>
      <p:cxnSp>
        <p:nvCxnSpPr>
          <p:cNvPr id="61" name="Straight Connector 60">
            <a:extLst>
              <a:ext uri="{FF2B5EF4-FFF2-40B4-BE49-F238E27FC236}">
                <a16:creationId xmlns:a16="http://schemas.microsoft.com/office/drawing/2014/main" id="{FC4F882E-71E1-E349-8FB1-47505356A484}"/>
              </a:ext>
            </a:extLst>
          </p:cNvPr>
          <p:cNvCxnSpPr>
            <a:cxnSpLocks/>
          </p:cNvCxnSpPr>
          <p:nvPr/>
        </p:nvCxnSpPr>
        <p:spPr>
          <a:xfrm>
            <a:off x="7260280" y="3267949"/>
            <a:ext cx="591495" cy="2839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4371AA-A8DC-AB40-BBF4-ABD5630C5532}"/>
              </a:ext>
            </a:extLst>
          </p:cNvPr>
          <p:cNvGrpSpPr>
            <a:grpSpLocks noChangeAspect="1"/>
          </p:cNvGrpSpPr>
          <p:nvPr/>
        </p:nvGrpSpPr>
        <p:grpSpPr>
          <a:xfrm>
            <a:off x="135252" y="2029659"/>
            <a:ext cx="7729773" cy="4374142"/>
            <a:chOff x="135252" y="2029659"/>
            <a:chExt cx="7729773" cy="4374142"/>
          </a:xfrm>
        </p:grpSpPr>
        <p:grpSp>
          <p:nvGrpSpPr>
            <p:cNvPr id="8" name="Group 7">
              <a:extLst>
                <a:ext uri="{FF2B5EF4-FFF2-40B4-BE49-F238E27FC236}">
                  <a16:creationId xmlns:a16="http://schemas.microsoft.com/office/drawing/2014/main" id="{A51A5502-D668-4047-8B5F-8D71891BD9A6}"/>
                </a:ext>
              </a:extLst>
            </p:cNvPr>
            <p:cNvGrpSpPr/>
            <p:nvPr/>
          </p:nvGrpSpPr>
          <p:grpSpPr>
            <a:xfrm>
              <a:off x="135252" y="2029659"/>
              <a:ext cx="7729773" cy="4374142"/>
              <a:chOff x="135252" y="2029659"/>
              <a:chExt cx="7729773" cy="4374142"/>
            </a:xfrm>
          </p:grpSpPr>
          <p:pic>
            <p:nvPicPr>
              <p:cNvPr id="72" name="Picture 71">
                <a:extLst>
                  <a:ext uri="{FF2B5EF4-FFF2-40B4-BE49-F238E27FC236}">
                    <a16:creationId xmlns:a16="http://schemas.microsoft.com/office/drawing/2014/main" id="{1744F2E8-EBA1-E248-B5CF-4299D867D56E}"/>
                  </a:ext>
                </a:extLst>
              </p:cNvPr>
              <p:cNvPicPr>
                <a:picLocks noChangeAspect="1"/>
              </p:cNvPicPr>
              <p:nvPr/>
            </p:nvPicPr>
            <p:blipFill>
              <a:blip r:embed="rId3">
                <a:lum bright="-100000" contrast="100000"/>
              </a:blip>
              <a:stretch>
                <a:fillRect/>
              </a:stretch>
            </p:blipFill>
            <p:spPr>
              <a:xfrm>
                <a:off x="135252" y="2029659"/>
                <a:ext cx="7729773" cy="4374142"/>
              </a:xfrm>
              <a:prstGeom prst="rect">
                <a:avLst/>
              </a:prstGeom>
            </p:spPr>
          </p:pic>
          <p:sp>
            <p:nvSpPr>
              <p:cNvPr id="73" name="Rectangle 72">
                <a:extLst>
                  <a:ext uri="{FF2B5EF4-FFF2-40B4-BE49-F238E27FC236}">
                    <a16:creationId xmlns:a16="http://schemas.microsoft.com/office/drawing/2014/main" id="{04120486-98B3-074D-967A-3B6A8C6B022C}"/>
                  </a:ext>
                </a:extLst>
              </p:cNvPr>
              <p:cNvSpPr/>
              <p:nvPr/>
            </p:nvSpPr>
            <p:spPr>
              <a:xfrm>
                <a:off x="1211908" y="2390699"/>
                <a:ext cx="1013932" cy="32151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6" name="Rectangle 75">
                <a:extLst>
                  <a:ext uri="{FF2B5EF4-FFF2-40B4-BE49-F238E27FC236}">
                    <a16:creationId xmlns:a16="http://schemas.microsoft.com/office/drawing/2014/main" id="{724DC380-2413-C347-8DDD-502F789EFED7}"/>
                  </a:ext>
                </a:extLst>
              </p:cNvPr>
              <p:cNvSpPr/>
              <p:nvPr/>
            </p:nvSpPr>
            <p:spPr>
              <a:xfrm>
                <a:off x="1211908" y="4588468"/>
                <a:ext cx="1013932" cy="321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tangle 3">
                <a:extLst>
                  <a:ext uri="{FF2B5EF4-FFF2-40B4-BE49-F238E27FC236}">
                    <a16:creationId xmlns:a16="http://schemas.microsoft.com/office/drawing/2014/main" id="{93821820-2DDC-E94D-B66F-2024F071EFC8}"/>
                  </a:ext>
                </a:extLst>
              </p:cNvPr>
              <p:cNvSpPr/>
              <p:nvPr/>
            </p:nvSpPr>
            <p:spPr>
              <a:xfrm>
                <a:off x="6675549" y="2580067"/>
                <a:ext cx="180304" cy="8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extBox 1">
                <a:extLst>
                  <a:ext uri="{FF2B5EF4-FFF2-40B4-BE49-F238E27FC236}">
                    <a16:creationId xmlns:a16="http://schemas.microsoft.com/office/drawing/2014/main" id="{24A08588-5655-5E44-9D20-025F5957484D}"/>
                  </a:ext>
                </a:extLst>
              </p:cNvPr>
              <p:cNvSpPr txBox="1"/>
              <p:nvPr/>
            </p:nvSpPr>
            <p:spPr>
              <a:xfrm>
                <a:off x="6576811" y="2496773"/>
                <a:ext cx="558084" cy="215444"/>
              </a:xfrm>
              <a:prstGeom prst="rect">
                <a:avLst/>
              </a:prstGeom>
              <a:noFill/>
            </p:spPr>
            <p:txBody>
              <a:bodyPr wrap="square" rtlCol="0">
                <a:spAutoFit/>
              </a:bodyPr>
              <a:lstStyle/>
              <a:p>
                <a:r>
                  <a:rPr lang="en-DE" sz="800" dirty="0"/>
                  <a:t>obs</a:t>
                </a:r>
              </a:p>
            </p:txBody>
          </p:sp>
          <p:sp>
            <p:nvSpPr>
              <p:cNvPr id="5" name="Rectangle 4">
                <a:extLst>
                  <a:ext uri="{FF2B5EF4-FFF2-40B4-BE49-F238E27FC236}">
                    <a16:creationId xmlns:a16="http://schemas.microsoft.com/office/drawing/2014/main" id="{D779C6C0-36B0-274B-95A1-0504ACE38523}"/>
                  </a:ext>
                </a:extLst>
              </p:cNvPr>
              <p:cNvSpPr/>
              <p:nvPr/>
            </p:nvSpPr>
            <p:spPr>
              <a:xfrm>
                <a:off x="6675549" y="4757813"/>
                <a:ext cx="180304" cy="10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9" name="TextBox 28">
              <a:extLst>
                <a:ext uri="{FF2B5EF4-FFF2-40B4-BE49-F238E27FC236}">
                  <a16:creationId xmlns:a16="http://schemas.microsoft.com/office/drawing/2014/main" id="{0005E369-35C5-384E-8E2C-29B032616124}"/>
                </a:ext>
              </a:extLst>
            </p:cNvPr>
            <p:cNvSpPr txBox="1"/>
            <p:nvPr/>
          </p:nvSpPr>
          <p:spPr>
            <a:xfrm>
              <a:off x="6576811" y="4694542"/>
              <a:ext cx="558084" cy="215444"/>
            </a:xfrm>
            <a:prstGeom prst="rect">
              <a:avLst/>
            </a:prstGeom>
            <a:noFill/>
          </p:spPr>
          <p:txBody>
            <a:bodyPr wrap="square" rtlCol="0">
              <a:spAutoFit/>
            </a:bodyPr>
            <a:lstStyle/>
            <a:p>
              <a:r>
                <a:rPr lang="en-DE" sz="800" dirty="0"/>
                <a:t>obs</a:t>
              </a:r>
            </a:p>
          </p:txBody>
        </p:sp>
      </p:grpSp>
      <p:sp>
        <p:nvSpPr>
          <p:cNvPr id="3" name="Text Box 4">
            <a:extLst>
              <a:ext uri="{FF2B5EF4-FFF2-40B4-BE49-F238E27FC236}">
                <a16:creationId xmlns:a16="http://schemas.microsoft.com/office/drawing/2014/main" id="{C3A8DF5B-8057-25F2-F05A-CB4F70D68C1A}"/>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Red-giant-branch stars vs. core-helium burning (</a:t>
            </a: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grpSp>
        <p:nvGrpSpPr>
          <p:cNvPr id="12" name="Group 54">
            <a:extLst>
              <a:ext uri="{FF2B5EF4-FFF2-40B4-BE49-F238E27FC236}">
                <a16:creationId xmlns:a16="http://schemas.microsoft.com/office/drawing/2014/main" id="{C87E1945-9DD0-879D-70D1-DE2ABEE99009}"/>
              </a:ext>
            </a:extLst>
          </p:cNvPr>
          <p:cNvGrpSpPr>
            <a:grpSpLocks noChangeAspect="1"/>
          </p:cNvGrpSpPr>
          <p:nvPr/>
        </p:nvGrpSpPr>
        <p:grpSpPr>
          <a:xfrm>
            <a:off x="8200233" y="853200"/>
            <a:ext cx="3474792" cy="2046953"/>
            <a:chOff x="181292" y="1351976"/>
            <a:chExt cx="7900027" cy="4653799"/>
          </a:xfrm>
        </p:grpSpPr>
        <p:grpSp>
          <p:nvGrpSpPr>
            <p:cNvPr id="13" name="Group 56">
              <a:extLst>
                <a:ext uri="{FF2B5EF4-FFF2-40B4-BE49-F238E27FC236}">
                  <a16:creationId xmlns:a16="http://schemas.microsoft.com/office/drawing/2014/main" id="{886AF058-566A-0598-4349-6872013A1C49}"/>
                </a:ext>
              </a:extLst>
            </p:cNvPr>
            <p:cNvGrpSpPr/>
            <p:nvPr/>
          </p:nvGrpSpPr>
          <p:grpSpPr>
            <a:xfrm>
              <a:off x="181292" y="1351976"/>
              <a:ext cx="7900027" cy="4653799"/>
              <a:chOff x="4944198" y="779163"/>
              <a:chExt cx="3829412" cy="2548651"/>
            </a:xfrm>
          </p:grpSpPr>
          <p:pic>
            <p:nvPicPr>
              <p:cNvPr id="20" name="Picture 65">
                <a:extLst>
                  <a:ext uri="{FF2B5EF4-FFF2-40B4-BE49-F238E27FC236}">
                    <a16:creationId xmlns:a16="http://schemas.microsoft.com/office/drawing/2014/main" id="{5E316C7F-2591-BC53-7D05-DE533759A9BA}"/>
                  </a:ext>
                </a:extLst>
              </p:cNvPr>
              <p:cNvPicPr>
                <a:picLocks noChangeAspect="1"/>
              </p:cNvPicPr>
              <p:nvPr/>
            </p:nvPicPr>
            <p:blipFill>
              <a:blip r:embed="rId4"/>
              <a:stretch>
                <a:fillRect/>
              </a:stretch>
            </p:blipFill>
            <p:spPr>
              <a:xfrm>
                <a:off x="4944198" y="779163"/>
                <a:ext cx="3829412" cy="2548651"/>
              </a:xfrm>
              <a:prstGeom prst="rect">
                <a:avLst/>
              </a:prstGeom>
            </p:spPr>
          </p:pic>
          <p:sp>
            <p:nvSpPr>
              <p:cNvPr id="21" name="Rectangle 66">
                <a:extLst>
                  <a:ext uri="{FF2B5EF4-FFF2-40B4-BE49-F238E27FC236}">
                    <a16:creationId xmlns:a16="http://schemas.microsoft.com/office/drawing/2014/main" id="{ABF91B41-2FEF-0538-05C6-978B2445C436}"/>
                  </a:ext>
                </a:extLst>
              </p:cNvPr>
              <p:cNvSpPr/>
              <p:nvPr/>
            </p:nvSpPr>
            <p:spPr>
              <a:xfrm>
                <a:off x="5602147" y="1709531"/>
                <a:ext cx="1284075"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Rectangle 67">
                <a:extLst>
                  <a:ext uri="{FF2B5EF4-FFF2-40B4-BE49-F238E27FC236}">
                    <a16:creationId xmlns:a16="http://schemas.microsoft.com/office/drawing/2014/main" id="{9FC3C61B-707D-47F4-039B-7DCAB1B22C5B}"/>
                  </a:ext>
                </a:extLst>
              </p:cNvPr>
              <p:cNvSpPr/>
              <p:nvPr/>
            </p:nvSpPr>
            <p:spPr>
              <a:xfrm>
                <a:off x="7724386" y="1557801"/>
                <a:ext cx="790964" cy="72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3" name="Straight Connector 69">
                <a:extLst>
                  <a:ext uri="{FF2B5EF4-FFF2-40B4-BE49-F238E27FC236}">
                    <a16:creationId xmlns:a16="http://schemas.microsoft.com/office/drawing/2014/main" id="{41B9A33E-5CB3-5EA2-1F8A-10754B7798F4}"/>
                  </a:ext>
                </a:extLst>
              </p:cNvPr>
              <p:cNvCxnSpPr>
                <a:cxnSpLocks/>
              </p:cNvCxnSpPr>
              <p:nvPr/>
            </p:nvCxnSpPr>
            <p:spPr>
              <a:xfrm rot="21480000" flipV="1">
                <a:off x="7493000" y="1716299"/>
                <a:ext cx="237736" cy="11291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70">
                <a:extLst>
                  <a:ext uri="{FF2B5EF4-FFF2-40B4-BE49-F238E27FC236}">
                    <a16:creationId xmlns:a16="http://schemas.microsoft.com/office/drawing/2014/main" id="{48EABDE4-8300-BBC2-DAE3-273F38D87E84}"/>
                  </a:ext>
                </a:extLst>
              </p:cNvPr>
              <p:cNvCxnSpPr>
                <a:cxnSpLocks/>
              </p:cNvCxnSpPr>
              <p:nvPr/>
            </p:nvCxnSpPr>
            <p:spPr>
              <a:xfrm rot="300000">
                <a:off x="7473950" y="1884242"/>
                <a:ext cx="237736" cy="9470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57">
              <a:extLst>
                <a:ext uri="{FF2B5EF4-FFF2-40B4-BE49-F238E27FC236}">
                  <a16:creationId xmlns:a16="http://schemas.microsoft.com/office/drawing/2014/main" id="{83F9EAF0-CBAD-FEE7-3420-D9A0A7853AE7}"/>
                </a:ext>
              </a:extLst>
            </p:cNvPr>
            <p:cNvSpPr txBox="1"/>
            <p:nvPr/>
          </p:nvSpPr>
          <p:spPr>
            <a:xfrm>
              <a:off x="5820032" y="3238452"/>
              <a:ext cx="1451516" cy="979632"/>
            </a:xfrm>
            <a:prstGeom prst="rect">
              <a:avLst/>
            </a:prstGeom>
            <a:noFill/>
          </p:spPr>
          <p:txBody>
            <a:bodyPr wrap="square" rtlCol="0">
              <a:spAutoFit/>
            </a:bodyPr>
            <a:lstStyle/>
            <a:p>
              <a:r>
                <a:rPr lang="en-DE" sz="1100" dirty="0">
                  <a:solidFill>
                    <a:schemeClr val="accent1"/>
                  </a:solidFill>
                </a:rPr>
                <a:t>RGB stars</a:t>
              </a:r>
            </a:p>
          </p:txBody>
        </p:sp>
        <p:sp>
          <p:nvSpPr>
            <p:cNvPr id="15" name="Freeform 58">
              <a:extLst>
                <a:ext uri="{FF2B5EF4-FFF2-40B4-BE49-F238E27FC236}">
                  <a16:creationId xmlns:a16="http://schemas.microsoft.com/office/drawing/2014/main" id="{7311B12B-1EE7-EF62-623C-94620FAD3168}"/>
                </a:ext>
              </a:extLst>
            </p:cNvPr>
            <p:cNvSpPr/>
            <p:nvPr/>
          </p:nvSpPr>
          <p:spPr>
            <a:xfrm>
              <a:off x="5214551" y="1800596"/>
              <a:ext cx="1878016" cy="2388345"/>
            </a:xfrm>
            <a:custGeom>
              <a:avLst/>
              <a:gdLst>
                <a:gd name="connsiteX0" fmla="*/ 0 w 1878016"/>
                <a:gd name="connsiteY0" fmla="*/ 2388345 h 2388345"/>
                <a:gd name="connsiteX1" fmla="*/ 86498 w 1878016"/>
                <a:gd name="connsiteY1" fmla="*/ 2054712 h 2388345"/>
                <a:gd name="connsiteX2" fmla="*/ 234779 w 1878016"/>
                <a:gd name="connsiteY2" fmla="*/ 1721080 h 2388345"/>
                <a:gd name="connsiteX3" fmla="*/ 395417 w 1878016"/>
                <a:gd name="connsiteY3" fmla="*/ 1461588 h 2388345"/>
                <a:gd name="connsiteX4" fmla="*/ 617838 w 1878016"/>
                <a:gd name="connsiteY4" fmla="*/ 1140312 h 2388345"/>
                <a:gd name="connsiteX5" fmla="*/ 840260 w 1878016"/>
                <a:gd name="connsiteY5" fmla="*/ 905534 h 2388345"/>
                <a:gd name="connsiteX6" fmla="*/ 1099752 w 1878016"/>
                <a:gd name="connsiteY6" fmla="*/ 608972 h 2388345"/>
                <a:gd name="connsiteX7" fmla="*/ 1458098 w 1878016"/>
                <a:gd name="connsiteY7" fmla="*/ 275339 h 2388345"/>
                <a:gd name="connsiteX8" fmla="*/ 1841157 w 1878016"/>
                <a:gd name="connsiteY8" fmla="*/ 28204 h 2388345"/>
                <a:gd name="connsiteX9" fmla="*/ 1841157 w 1878016"/>
                <a:gd name="connsiteY9" fmla="*/ 15847 h 23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016" h="2388345">
                  <a:moveTo>
                    <a:pt x="0" y="2388345"/>
                  </a:moveTo>
                  <a:cubicBezTo>
                    <a:pt x="23684" y="2277134"/>
                    <a:pt x="47368" y="2165923"/>
                    <a:pt x="86498" y="2054712"/>
                  </a:cubicBezTo>
                  <a:cubicBezTo>
                    <a:pt x="125628" y="1943501"/>
                    <a:pt x="183293" y="1819934"/>
                    <a:pt x="234779" y="1721080"/>
                  </a:cubicBezTo>
                  <a:cubicBezTo>
                    <a:pt x="286265" y="1622226"/>
                    <a:pt x="331574" y="1558383"/>
                    <a:pt x="395417" y="1461588"/>
                  </a:cubicBezTo>
                  <a:cubicBezTo>
                    <a:pt x="459260" y="1364793"/>
                    <a:pt x="543698" y="1232988"/>
                    <a:pt x="617838" y="1140312"/>
                  </a:cubicBezTo>
                  <a:cubicBezTo>
                    <a:pt x="691978" y="1047636"/>
                    <a:pt x="759941" y="994091"/>
                    <a:pt x="840260" y="905534"/>
                  </a:cubicBezTo>
                  <a:cubicBezTo>
                    <a:pt x="920579" y="816977"/>
                    <a:pt x="996779" y="714004"/>
                    <a:pt x="1099752" y="608972"/>
                  </a:cubicBezTo>
                  <a:cubicBezTo>
                    <a:pt x="1202725" y="503939"/>
                    <a:pt x="1334530" y="372134"/>
                    <a:pt x="1458098" y="275339"/>
                  </a:cubicBezTo>
                  <a:cubicBezTo>
                    <a:pt x="1581666" y="178544"/>
                    <a:pt x="1777314" y="71453"/>
                    <a:pt x="1841157" y="28204"/>
                  </a:cubicBezTo>
                  <a:cubicBezTo>
                    <a:pt x="1905000" y="-15045"/>
                    <a:pt x="1873078" y="401"/>
                    <a:pt x="1841157" y="15847"/>
                  </a:cubicBez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Freeform 59">
              <a:extLst>
                <a:ext uri="{FF2B5EF4-FFF2-40B4-BE49-F238E27FC236}">
                  <a16:creationId xmlns:a16="http://schemas.microsoft.com/office/drawing/2014/main" id="{C38DAFA6-A728-8990-401A-4A5CEE5CBC94}"/>
                </a:ext>
              </a:extLst>
            </p:cNvPr>
            <p:cNvSpPr/>
            <p:nvPr/>
          </p:nvSpPr>
          <p:spPr>
            <a:xfrm>
              <a:off x="4992130" y="2592919"/>
              <a:ext cx="531340" cy="570411"/>
            </a:xfrm>
            <a:custGeom>
              <a:avLst/>
              <a:gdLst>
                <a:gd name="connsiteX0" fmla="*/ 0 w 531340"/>
                <a:gd name="connsiteY0" fmla="*/ 570411 h 570411"/>
                <a:gd name="connsiteX1" fmla="*/ 259492 w 531340"/>
                <a:gd name="connsiteY1" fmla="*/ 298562 h 570411"/>
                <a:gd name="connsiteX2" fmla="*/ 481913 w 531340"/>
                <a:gd name="connsiteY2" fmla="*/ 51427 h 570411"/>
                <a:gd name="connsiteX3" fmla="*/ 494270 w 531340"/>
                <a:gd name="connsiteY3" fmla="*/ 2000 h 570411"/>
                <a:gd name="connsiteX4" fmla="*/ 531340 w 531340"/>
                <a:gd name="connsiteY4" fmla="*/ 14357 h 57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0" h="570411">
                  <a:moveTo>
                    <a:pt x="0" y="570411"/>
                  </a:moveTo>
                  <a:cubicBezTo>
                    <a:pt x="89586" y="477735"/>
                    <a:pt x="179173" y="385059"/>
                    <a:pt x="259492" y="298562"/>
                  </a:cubicBezTo>
                  <a:cubicBezTo>
                    <a:pt x="339811" y="212065"/>
                    <a:pt x="481913" y="51427"/>
                    <a:pt x="481913" y="51427"/>
                  </a:cubicBezTo>
                  <a:cubicBezTo>
                    <a:pt x="521043" y="2000"/>
                    <a:pt x="494270" y="2000"/>
                    <a:pt x="494270" y="2000"/>
                  </a:cubicBezTo>
                  <a:cubicBezTo>
                    <a:pt x="502508" y="-4178"/>
                    <a:pt x="516924" y="5089"/>
                    <a:pt x="531340" y="14357"/>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A3CC5C2F-7D0C-FC25-7E0B-DCE4E8AE99EB}"/>
                </a:ext>
              </a:extLst>
            </p:cNvPr>
            <p:cNvSpPr/>
            <p:nvPr/>
          </p:nvSpPr>
          <p:spPr>
            <a:xfrm>
              <a:off x="5214551" y="3002693"/>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823FC02F-E279-90BE-A86E-00BD277A56EF}"/>
                </a:ext>
              </a:extLst>
            </p:cNvPr>
            <p:cNvSpPr/>
            <p:nvPr/>
          </p:nvSpPr>
          <p:spPr>
            <a:xfrm>
              <a:off x="4885035" y="2821454"/>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TextBox 64">
              <a:extLst>
                <a:ext uri="{FF2B5EF4-FFF2-40B4-BE49-F238E27FC236}">
                  <a16:creationId xmlns:a16="http://schemas.microsoft.com/office/drawing/2014/main" id="{64841488-167B-2B43-A468-926BD70FEA83}"/>
                </a:ext>
              </a:extLst>
            </p:cNvPr>
            <p:cNvSpPr txBox="1"/>
            <p:nvPr/>
          </p:nvSpPr>
          <p:spPr>
            <a:xfrm>
              <a:off x="3172069" y="3144184"/>
              <a:ext cx="1491644" cy="979632"/>
            </a:xfrm>
            <a:prstGeom prst="rect">
              <a:avLst/>
            </a:prstGeom>
            <a:noFill/>
          </p:spPr>
          <p:txBody>
            <a:bodyPr wrap="square" rtlCol="0">
              <a:spAutoFit/>
            </a:bodyPr>
            <a:lstStyle/>
            <a:p>
              <a:r>
                <a:rPr lang="en-DE" sz="1100" dirty="0">
                  <a:solidFill>
                    <a:srgbClr val="FF0000"/>
                  </a:solidFill>
                </a:rPr>
                <a:t>CHeB stars</a:t>
              </a:r>
            </a:p>
          </p:txBody>
        </p:sp>
      </p:grpSp>
      <p:cxnSp>
        <p:nvCxnSpPr>
          <p:cNvPr id="31" name="Gerade Verbindung 11">
            <a:extLst>
              <a:ext uri="{FF2B5EF4-FFF2-40B4-BE49-F238E27FC236}">
                <a16:creationId xmlns:a16="http://schemas.microsoft.com/office/drawing/2014/main" id="{872AA22B-1037-D149-9970-011AD99BAD99}"/>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99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8969E0-AD5A-174E-B45C-F16823E59DEB}"/>
              </a:ext>
            </a:extLst>
          </p:cNvPr>
          <p:cNvGrpSpPr/>
          <p:nvPr/>
        </p:nvGrpSpPr>
        <p:grpSpPr>
          <a:xfrm>
            <a:off x="715688" y="641200"/>
            <a:ext cx="10721807" cy="5642369"/>
            <a:chOff x="755576" y="1556792"/>
            <a:chExt cx="8149604" cy="4210372"/>
          </a:xfrm>
        </p:grpSpPr>
        <p:sp>
          <p:nvSpPr>
            <p:cNvPr id="9" name="Rectangle 8">
              <a:extLst>
                <a:ext uri="{FF2B5EF4-FFF2-40B4-BE49-F238E27FC236}">
                  <a16:creationId xmlns:a16="http://schemas.microsoft.com/office/drawing/2014/main" id="{E6AC5BF4-3B57-1346-834D-BB3DCDEA61C6}"/>
                </a:ext>
              </a:extLst>
            </p:cNvPr>
            <p:cNvSpPr/>
            <p:nvPr/>
          </p:nvSpPr>
          <p:spPr bwMode="auto">
            <a:xfrm>
              <a:off x="755576" y="1556792"/>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61E2B07C-3979-C44B-A6E6-7E075377232E}"/>
                </a:ext>
              </a:extLst>
            </p:cNvPr>
            <p:cNvSpPr/>
            <p:nvPr/>
          </p:nvSpPr>
          <p:spPr bwMode="auto">
            <a:xfrm>
              <a:off x="8473132" y="5407124"/>
              <a:ext cx="432048"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grpSp>
      <p:cxnSp>
        <p:nvCxnSpPr>
          <p:cNvPr id="56" name="Straight Connector 55">
            <a:extLst>
              <a:ext uri="{FF2B5EF4-FFF2-40B4-BE49-F238E27FC236}">
                <a16:creationId xmlns:a16="http://schemas.microsoft.com/office/drawing/2014/main" id="{9C827A22-97DD-1245-A0EE-4DF5E5725EF0}"/>
              </a:ext>
            </a:extLst>
          </p:cNvPr>
          <p:cNvCxnSpPr>
            <a:cxnSpLocks/>
          </p:cNvCxnSpPr>
          <p:nvPr/>
        </p:nvCxnSpPr>
        <p:spPr>
          <a:xfrm flipV="1">
            <a:off x="7312063" y="2883029"/>
            <a:ext cx="588345" cy="2795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C4F882E-71E1-E349-8FB1-47505356A484}"/>
              </a:ext>
            </a:extLst>
          </p:cNvPr>
          <p:cNvCxnSpPr>
            <a:cxnSpLocks/>
          </p:cNvCxnSpPr>
          <p:nvPr/>
        </p:nvCxnSpPr>
        <p:spPr>
          <a:xfrm>
            <a:off x="7260280" y="3267949"/>
            <a:ext cx="591495" cy="2839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8BEA88-F73F-6E43-868B-7F25DB5823DA}"/>
              </a:ext>
            </a:extLst>
          </p:cNvPr>
          <p:cNvCxnSpPr>
            <a:cxnSpLocks/>
          </p:cNvCxnSpPr>
          <p:nvPr/>
        </p:nvCxnSpPr>
        <p:spPr>
          <a:xfrm>
            <a:off x="4682485" y="2071122"/>
            <a:ext cx="0" cy="4008499"/>
          </a:xfrm>
          <a:prstGeom prst="line">
            <a:avLst/>
          </a:prstGeom>
          <a:ln w="28575">
            <a:solidFill>
              <a:srgbClr val="FD72F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E9E42B6-F09D-0045-BCEA-721E41DFDD3A}"/>
              </a:ext>
            </a:extLst>
          </p:cNvPr>
          <p:cNvCxnSpPr>
            <a:cxnSpLocks/>
          </p:cNvCxnSpPr>
          <p:nvPr/>
        </p:nvCxnSpPr>
        <p:spPr>
          <a:xfrm>
            <a:off x="5571286" y="2071122"/>
            <a:ext cx="0" cy="4008499"/>
          </a:xfrm>
          <a:prstGeom prst="line">
            <a:avLst/>
          </a:prstGeom>
          <a:ln w="28575">
            <a:solidFill>
              <a:srgbClr val="FD72F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60058D-6B12-C344-80C2-324F337D0804}"/>
              </a:ext>
            </a:extLst>
          </p:cNvPr>
          <p:cNvCxnSpPr>
            <a:cxnSpLocks/>
          </p:cNvCxnSpPr>
          <p:nvPr/>
        </p:nvCxnSpPr>
        <p:spPr>
          <a:xfrm>
            <a:off x="3801302" y="2071122"/>
            <a:ext cx="0" cy="4021199"/>
          </a:xfrm>
          <a:prstGeom prst="line">
            <a:avLst/>
          </a:prstGeom>
          <a:ln w="28575">
            <a:solidFill>
              <a:srgbClr val="FD72F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D90FFB5-03D2-3144-8A18-19C05D1A4011}"/>
              </a:ext>
            </a:extLst>
          </p:cNvPr>
          <p:cNvSpPr txBox="1"/>
          <p:nvPr/>
        </p:nvSpPr>
        <p:spPr>
          <a:xfrm>
            <a:off x="4021838" y="1329380"/>
            <a:ext cx="1092200" cy="369332"/>
          </a:xfrm>
          <a:prstGeom prst="rect">
            <a:avLst/>
          </a:prstGeom>
          <a:noFill/>
        </p:spPr>
        <p:txBody>
          <a:bodyPr wrap="square" rtlCol="0">
            <a:spAutoFit/>
          </a:bodyPr>
          <a:lstStyle/>
          <a:p>
            <a:pPr algn="ctr"/>
            <a:r>
              <a:rPr lang="en-DE" b="1" dirty="0">
                <a:solidFill>
                  <a:srgbClr val="FD72F2"/>
                </a:solidFill>
              </a:rPr>
              <a:t>𝛥𝜈 ∾ 𝜚</a:t>
            </a:r>
            <a:r>
              <a:rPr lang="en-DE" b="1" baseline="30000" dirty="0">
                <a:solidFill>
                  <a:srgbClr val="FD72F2"/>
                </a:solidFill>
              </a:rPr>
              <a:t>0.5</a:t>
            </a:r>
          </a:p>
        </p:txBody>
      </p:sp>
      <p:grpSp>
        <p:nvGrpSpPr>
          <p:cNvPr id="30" name="Group 29">
            <a:extLst>
              <a:ext uri="{FF2B5EF4-FFF2-40B4-BE49-F238E27FC236}">
                <a16:creationId xmlns:a16="http://schemas.microsoft.com/office/drawing/2014/main" id="{F44DB63F-259A-5745-9724-EADAA18EA08A}"/>
              </a:ext>
            </a:extLst>
          </p:cNvPr>
          <p:cNvGrpSpPr/>
          <p:nvPr/>
        </p:nvGrpSpPr>
        <p:grpSpPr>
          <a:xfrm>
            <a:off x="135252" y="2029659"/>
            <a:ext cx="7729773" cy="4374142"/>
            <a:chOff x="135252" y="2029659"/>
            <a:chExt cx="7729773" cy="4374142"/>
          </a:xfrm>
        </p:grpSpPr>
        <p:grpSp>
          <p:nvGrpSpPr>
            <p:cNvPr id="31" name="Group 30">
              <a:extLst>
                <a:ext uri="{FF2B5EF4-FFF2-40B4-BE49-F238E27FC236}">
                  <a16:creationId xmlns:a16="http://schemas.microsoft.com/office/drawing/2014/main" id="{F5B54A4E-1920-DE48-9EEE-AF45DEBB7261}"/>
                </a:ext>
              </a:extLst>
            </p:cNvPr>
            <p:cNvGrpSpPr/>
            <p:nvPr/>
          </p:nvGrpSpPr>
          <p:grpSpPr>
            <a:xfrm>
              <a:off x="135252" y="2029659"/>
              <a:ext cx="7729773" cy="4374142"/>
              <a:chOff x="135252" y="2029659"/>
              <a:chExt cx="7729773" cy="4374142"/>
            </a:xfrm>
          </p:grpSpPr>
          <p:pic>
            <p:nvPicPr>
              <p:cNvPr id="33" name="Picture 32">
                <a:extLst>
                  <a:ext uri="{FF2B5EF4-FFF2-40B4-BE49-F238E27FC236}">
                    <a16:creationId xmlns:a16="http://schemas.microsoft.com/office/drawing/2014/main" id="{7E92B341-56F6-F349-B6BB-D0D1C7FCFB04}"/>
                  </a:ext>
                </a:extLst>
              </p:cNvPr>
              <p:cNvPicPr>
                <a:picLocks noChangeAspect="1"/>
              </p:cNvPicPr>
              <p:nvPr/>
            </p:nvPicPr>
            <p:blipFill>
              <a:blip r:embed="rId3">
                <a:lum bright="-100000" contrast="100000"/>
              </a:blip>
              <a:stretch>
                <a:fillRect/>
              </a:stretch>
            </p:blipFill>
            <p:spPr>
              <a:xfrm>
                <a:off x="135252" y="2029659"/>
                <a:ext cx="7729773" cy="4374142"/>
              </a:xfrm>
              <a:prstGeom prst="rect">
                <a:avLst/>
              </a:prstGeom>
            </p:spPr>
          </p:pic>
          <p:sp>
            <p:nvSpPr>
              <p:cNvPr id="34" name="Rectangle 33">
                <a:extLst>
                  <a:ext uri="{FF2B5EF4-FFF2-40B4-BE49-F238E27FC236}">
                    <a16:creationId xmlns:a16="http://schemas.microsoft.com/office/drawing/2014/main" id="{7C0264F6-8F5B-684D-8823-804F49AADBDD}"/>
                  </a:ext>
                </a:extLst>
              </p:cNvPr>
              <p:cNvSpPr/>
              <p:nvPr/>
            </p:nvSpPr>
            <p:spPr>
              <a:xfrm>
                <a:off x="1211908" y="2390699"/>
                <a:ext cx="1013932" cy="32151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5" name="Rectangle 34">
                <a:extLst>
                  <a:ext uri="{FF2B5EF4-FFF2-40B4-BE49-F238E27FC236}">
                    <a16:creationId xmlns:a16="http://schemas.microsoft.com/office/drawing/2014/main" id="{88177F9F-7CB9-B548-94D5-85492A247C83}"/>
                  </a:ext>
                </a:extLst>
              </p:cNvPr>
              <p:cNvSpPr/>
              <p:nvPr/>
            </p:nvSpPr>
            <p:spPr>
              <a:xfrm>
                <a:off x="1211908" y="4588468"/>
                <a:ext cx="1013932" cy="321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ectangle 35">
                <a:extLst>
                  <a:ext uri="{FF2B5EF4-FFF2-40B4-BE49-F238E27FC236}">
                    <a16:creationId xmlns:a16="http://schemas.microsoft.com/office/drawing/2014/main" id="{920BC7B1-B69B-9B42-A067-8560321D74D5}"/>
                  </a:ext>
                </a:extLst>
              </p:cNvPr>
              <p:cNvSpPr/>
              <p:nvPr/>
            </p:nvSpPr>
            <p:spPr>
              <a:xfrm>
                <a:off x="6675549" y="2580067"/>
                <a:ext cx="180304" cy="8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TextBox 36">
                <a:extLst>
                  <a:ext uri="{FF2B5EF4-FFF2-40B4-BE49-F238E27FC236}">
                    <a16:creationId xmlns:a16="http://schemas.microsoft.com/office/drawing/2014/main" id="{D489037C-D089-4D4C-B4BC-351290C3E620}"/>
                  </a:ext>
                </a:extLst>
              </p:cNvPr>
              <p:cNvSpPr txBox="1"/>
              <p:nvPr/>
            </p:nvSpPr>
            <p:spPr>
              <a:xfrm>
                <a:off x="6576811" y="2496773"/>
                <a:ext cx="558084" cy="215444"/>
              </a:xfrm>
              <a:prstGeom prst="rect">
                <a:avLst/>
              </a:prstGeom>
              <a:noFill/>
            </p:spPr>
            <p:txBody>
              <a:bodyPr wrap="square" rtlCol="0">
                <a:spAutoFit/>
              </a:bodyPr>
              <a:lstStyle/>
              <a:p>
                <a:r>
                  <a:rPr lang="en-DE" sz="800" dirty="0"/>
                  <a:t>obs</a:t>
                </a:r>
              </a:p>
            </p:txBody>
          </p:sp>
          <p:sp>
            <p:nvSpPr>
              <p:cNvPr id="38" name="Rectangle 37">
                <a:extLst>
                  <a:ext uri="{FF2B5EF4-FFF2-40B4-BE49-F238E27FC236}">
                    <a16:creationId xmlns:a16="http://schemas.microsoft.com/office/drawing/2014/main" id="{809288F1-C9D3-D04D-BE6C-E75545A01144}"/>
                  </a:ext>
                </a:extLst>
              </p:cNvPr>
              <p:cNvSpPr/>
              <p:nvPr/>
            </p:nvSpPr>
            <p:spPr>
              <a:xfrm>
                <a:off x="6675549" y="4757813"/>
                <a:ext cx="180304" cy="10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2" name="TextBox 31">
              <a:extLst>
                <a:ext uri="{FF2B5EF4-FFF2-40B4-BE49-F238E27FC236}">
                  <a16:creationId xmlns:a16="http://schemas.microsoft.com/office/drawing/2014/main" id="{40EDABA8-D95E-CC45-B782-F0325F9AF99D}"/>
                </a:ext>
              </a:extLst>
            </p:cNvPr>
            <p:cNvSpPr txBox="1"/>
            <p:nvPr/>
          </p:nvSpPr>
          <p:spPr>
            <a:xfrm>
              <a:off x="6576811" y="4694542"/>
              <a:ext cx="558084" cy="215444"/>
            </a:xfrm>
            <a:prstGeom prst="rect">
              <a:avLst/>
            </a:prstGeom>
            <a:noFill/>
          </p:spPr>
          <p:txBody>
            <a:bodyPr wrap="square" rtlCol="0">
              <a:spAutoFit/>
            </a:bodyPr>
            <a:lstStyle/>
            <a:p>
              <a:r>
                <a:rPr lang="en-DE" sz="800" dirty="0"/>
                <a:t>obs</a:t>
              </a:r>
            </a:p>
          </p:txBody>
        </p:sp>
      </p:grpSp>
      <p:sp>
        <p:nvSpPr>
          <p:cNvPr id="39" name="TextBox 38">
            <a:extLst>
              <a:ext uri="{FF2B5EF4-FFF2-40B4-BE49-F238E27FC236}">
                <a16:creationId xmlns:a16="http://schemas.microsoft.com/office/drawing/2014/main" id="{63DFD50A-3FDF-7142-BEC5-152788EDB483}"/>
              </a:ext>
            </a:extLst>
          </p:cNvPr>
          <p:cNvSpPr txBox="1">
            <a:spLocks noChangeArrowheads="1"/>
          </p:cNvSpPr>
          <p:nvPr/>
        </p:nvSpPr>
        <p:spPr bwMode="auto">
          <a:xfrm>
            <a:off x="0" y="6448400"/>
            <a:ext cx="4536831" cy="30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Bedding et al. (including </a:t>
            </a:r>
            <a:r>
              <a:rPr lang="en-US" sz="1400" dirty="0" err="1">
                <a:solidFill>
                  <a:srgbClr val="333399"/>
                </a:solidFill>
              </a:rPr>
              <a:t>Hekker</a:t>
            </a:r>
            <a:r>
              <a:rPr lang="en-US" sz="1400" dirty="0">
                <a:solidFill>
                  <a:srgbClr val="333399"/>
                </a:solidFill>
              </a:rPr>
              <a:t>), Nature, 2011</a:t>
            </a:r>
          </a:p>
        </p:txBody>
      </p:sp>
      <p:sp>
        <p:nvSpPr>
          <p:cNvPr id="3" name="Text Box 4">
            <a:extLst>
              <a:ext uri="{FF2B5EF4-FFF2-40B4-BE49-F238E27FC236}">
                <a16:creationId xmlns:a16="http://schemas.microsoft.com/office/drawing/2014/main" id="{EC5D6B86-BAD7-47D4-D0C9-C11F7DA29F98}"/>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Red-giant-branch stars vs. core-helium burning (</a:t>
            </a: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grpSp>
        <p:nvGrpSpPr>
          <p:cNvPr id="4" name="Group 54">
            <a:extLst>
              <a:ext uri="{FF2B5EF4-FFF2-40B4-BE49-F238E27FC236}">
                <a16:creationId xmlns:a16="http://schemas.microsoft.com/office/drawing/2014/main" id="{D5A93685-1C40-8A24-05EF-3D94C40FAAE8}"/>
              </a:ext>
            </a:extLst>
          </p:cNvPr>
          <p:cNvGrpSpPr>
            <a:grpSpLocks noChangeAspect="1"/>
          </p:cNvGrpSpPr>
          <p:nvPr/>
        </p:nvGrpSpPr>
        <p:grpSpPr>
          <a:xfrm>
            <a:off x="8200233" y="853200"/>
            <a:ext cx="3474792" cy="2046953"/>
            <a:chOff x="181292" y="1351976"/>
            <a:chExt cx="7900027" cy="4653799"/>
          </a:xfrm>
        </p:grpSpPr>
        <p:grpSp>
          <p:nvGrpSpPr>
            <p:cNvPr id="5" name="Group 56">
              <a:extLst>
                <a:ext uri="{FF2B5EF4-FFF2-40B4-BE49-F238E27FC236}">
                  <a16:creationId xmlns:a16="http://schemas.microsoft.com/office/drawing/2014/main" id="{9609309F-C847-C125-2C49-68CEE37EFE3F}"/>
                </a:ext>
              </a:extLst>
            </p:cNvPr>
            <p:cNvGrpSpPr/>
            <p:nvPr/>
          </p:nvGrpSpPr>
          <p:grpSpPr>
            <a:xfrm>
              <a:off x="181292" y="1351976"/>
              <a:ext cx="7900027" cy="4653799"/>
              <a:chOff x="4944198" y="779163"/>
              <a:chExt cx="3829412" cy="2548651"/>
            </a:xfrm>
          </p:grpSpPr>
          <p:pic>
            <p:nvPicPr>
              <p:cNvPr id="15" name="Picture 65">
                <a:extLst>
                  <a:ext uri="{FF2B5EF4-FFF2-40B4-BE49-F238E27FC236}">
                    <a16:creationId xmlns:a16="http://schemas.microsoft.com/office/drawing/2014/main" id="{27A88997-89BC-B0DA-F684-D720E34473C7}"/>
                  </a:ext>
                </a:extLst>
              </p:cNvPr>
              <p:cNvPicPr>
                <a:picLocks noChangeAspect="1"/>
              </p:cNvPicPr>
              <p:nvPr/>
            </p:nvPicPr>
            <p:blipFill>
              <a:blip r:embed="rId4"/>
              <a:stretch>
                <a:fillRect/>
              </a:stretch>
            </p:blipFill>
            <p:spPr>
              <a:xfrm>
                <a:off x="4944198" y="779163"/>
                <a:ext cx="3829412" cy="2548651"/>
              </a:xfrm>
              <a:prstGeom prst="rect">
                <a:avLst/>
              </a:prstGeom>
            </p:spPr>
          </p:pic>
          <p:sp>
            <p:nvSpPr>
              <p:cNvPr id="16" name="Rectangle 66">
                <a:extLst>
                  <a:ext uri="{FF2B5EF4-FFF2-40B4-BE49-F238E27FC236}">
                    <a16:creationId xmlns:a16="http://schemas.microsoft.com/office/drawing/2014/main" id="{E4A703F0-1CA2-E6E3-A650-B3226A2165A9}"/>
                  </a:ext>
                </a:extLst>
              </p:cNvPr>
              <p:cNvSpPr/>
              <p:nvPr/>
            </p:nvSpPr>
            <p:spPr>
              <a:xfrm>
                <a:off x="5602147" y="1709531"/>
                <a:ext cx="1284075"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Rectangle 67">
                <a:extLst>
                  <a:ext uri="{FF2B5EF4-FFF2-40B4-BE49-F238E27FC236}">
                    <a16:creationId xmlns:a16="http://schemas.microsoft.com/office/drawing/2014/main" id="{AFE7BB44-E6EC-3287-50FD-7812FE7F1440}"/>
                  </a:ext>
                </a:extLst>
              </p:cNvPr>
              <p:cNvSpPr/>
              <p:nvPr/>
            </p:nvSpPr>
            <p:spPr>
              <a:xfrm>
                <a:off x="7724386" y="1557801"/>
                <a:ext cx="790964" cy="72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8" name="Straight Connector 69">
                <a:extLst>
                  <a:ext uri="{FF2B5EF4-FFF2-40B4-BE49-F238E27FC236}">
                    <a16:creationId xmlns:a16="http://schemas.microsoft.com/office/drawing/2014/main" id="{07B48FFC-9540-BAFB-0339-71A44AF282CD}"/>
                  </a:ext>
                </a:extLst>
              </p:cNvPr>
              <p:cNvCxnSpPr>
                <a:cxnSpLocks/>
              </p:cNvCxnSpPr>
              <p:nvPr/>
            </p:nvCxnSpPr>
            <p:spPr>
              <a:xfrm rot="21480000" flipV="1">
                <a:off x="7493000" y="1716299"/>
                <a:ext cx="237736" cy="11291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70">
                <a:extLst>
                  <a:ext uri="{FF2B5EF4-FFF2-40B4-BE49-F238E27FC236}">
                    <a16:creationId xmlns:a16="http://schemas.microsoft.com/office/drawing/2014/main" id="{DE54AF5E-0A5E-B0A0-AA43-217038C38294}"/>
                  </a:ext>
                </a:extLst>
              </p:cNvPr>
              <p:cNvCxnSpPr>
                <a:cxnSpLocks/>
              </p:cNvCxnSpPr>
              <p:nvPr/>
            </p:nvCxnSpPr>
            <p:spPr>
              <a:xfrm rot="300000">
                <a:off x="7473950" y="1884242"/>
                <a:ext cx="237736" cy="9470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Box 57">
              <a:extLst>
                <a:ext uri="{FF2B5EF4-FFF2-40B4-BE49-F238E27FC236}">
                  <a16:creationId xmlns:a16="http://schemas.microsoft.com/office/drawing/2014/main" id="{7F559A11-45F5-1653-E2D9-70CDBE65D064}"/>
                </a:ext>
              </a:extLst>
            </p:cNvPr>
            <p:cNvSpPr txBox="1"/>
            <p:nvPr/>
          </p:nvSpPr>
          <p:spPr>
            <a:xfrm>
              <a:off x="5820032" y="3238452"/>
              <a:ext cx="1451516" cy="979632"/>
            </a:xfrm>
            <a:prstGeom prst="rect">
              <a:avLst/>
            </a:prstGeom>
            <a:noFill/>
          </p:spPr>
          <p:txBody>
            <a:bodyPr wrap="square" rtlCol="0">
              <a:spAutoFit/>
            </a:bodyPr>
            <a:lstStyle/>
            <a:p>
              <a:r>
                <a:rPr lang="en-DE" sz="1100" dirty="0">
                  <a:solidFill>
                    <a:srgbClr val="0070C0"/>
                  </a:solidFill>
                </a:rPr>
                <a:t>RGB stars</a:t>
              </a:r>
            </a:p>
          </p:txBody>
        </p:sp>
        <p:sp>
          <p:nvSpPr>
            <p:cNvPr id="8" name="Freeform 58">
              <a:extLst>
                <a:ext uri="{FF2B5EF4-FFF2-40B4-BE49-F238E27FC236}">
                  <a16:creationId xmlns:a16="http://schemas.microsoft.com/office/drawing/2014/main" id="{5CF376B8-C341-F6A8-14A1-B7092822F482}"/>
                </a:ext>
              </a:extLst>
            </p:cNvPr>
            <p:cNvSpPr/>
            <p:nvPr/>
          </p:nvSpPr>
          <p:spPr>
            <a:xfrm>
              <a:off x="5214551" y="1800596"/>
              <a:ext cx="1878016" cy="2388345"/>
            </a:xfrm>
            <a:custGeom>
              <a:avLst/>
              <a:gdLst>
                <a:gd name="connsiteX0" fmla="*/ 0 w 1878016"/>
                <a:gd name="connsiteY0" fmla="*/ 2388345 h 2388345"/>
                <a:gd name="connsiteX1" fmla="*/ 86498 w 1878016"/>
                <a:gd name="connsiteY1" fmla="*/ 2054712 h 2388345"/>
                <a:gd name="connsiteX2" fmla="*/ 234779 w 1878016"/>
                <a:gd name="connsiteY2" fmla="*/ 1721080 h 2388345"/>
                <a:gd name="connsiteX3" fmla="*/ 395417 w 1878016"/>
                <a:gd name="connsiteY3" fmla="*/ 1461588 h 2388345"/>
                <a:gd name="connsiteX4" fmla="*/ 617838 w 1878016"/>
                <a:gd name="connsiteY4" fmla="*/ 1140312 h 2388345"/>
                <a:gd name="connsiteX5" fmla="*/ 840260 w 1878016"/>
                <a:gd name="connsiteY5" fmla="*/ 905534 h 2388345"/>
                <a:gd name="connsiteX6" fmla="*/ 1099752 w 1878016"/>
                <a:gd name="connsiteY6" fmla="*/ 608972 h 2388345"/>
                <a:gd name="connsiteX7" fmla="*/ 1458098 w 1878016"/>
                <a:gd name="connsiteY7" fmla="*/ 275339 h 2388345"/>
                <a:gd name="connsiteX8" fmla="*/ 1841157 w 1878016"/>
                <a:gd name="connsiteY8" fmla="*/ 28204 h 2388345"/>
                <a:gd name="connsiteX9" fmla="*/ 1841157 w 1878016"/>
                <a:gd name="connsiteY9" fmla="*/ 15847 h 23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016" h="2388345">
                  <a:moveTo>
                    <a:pt x="0" y="2388345"/>
                  </a:moveTo>
                  <a:cubicBezTo>
                    <a:pt x="23684" y="2277134"/>
                    <a:pt x="47368" y="2165923"/>
                    <a:pt x="86498" y="2054712"/>
                  </a:cubicBezTo>
                  <a:cubicBezTo>
                    <a:pt x="125628" y="1943501"/>
                    <a:pt x="183293" y="1819934"/>
                    <a:pt x="234779" y="1721080"/>
                  </a:cubicBezTo>
                  <a:cubicBezTo>
                    <a:pt x="286265" y="1622226"/>
                    <a:pt x="331574" y="1558383"/>
                    <a:pt x="395417" y="1461588"/>
                  </a:cubicBezTo>
                  <a:cubicBezTo>
                    <a:pt x="459260" y="1364793"/>
                    <a:pt x="543698" y="1232988"/>
                    <a:pt x="617838" y="1140312"/>
                  </a:cubicBezTo>
                  <a:cubicBezTo>
                    <a:pt x="691978" y="1047636"/>
                    <a:pt x="759941" y="994091"/>
                    <a:pt x="840260" y="905534"/>
                  </a:cubicBezTo>
                  <a:cubicBezTo>
                    <a:pt x="920579" y="816977"/>
                    <a:pt x="996779" y="714004"/>
                    <a:pt x="1099752" y="608972"/>
                  </a:cubicBezTo>
                  <a:cubicBezTo>
                    <a:pt x="1202725" y="503939"/>
                    <a:pt x="1334530" y="372134"/>
                    <a:pt x="1458098" y="275339"/>
                  </a:cubicBezTo>
                  <a:cubicBezTo>
                    <a:pt x="1581666" y="178544"/>
                    <a:pt x="1777314" y="71453"/>
                    <a:pt x="1841157" y="28204"/>
                  </a:cubicBezTo>
                  <a:cubicBezTo>
                    <a:pt x="1905000" y="-15045"/>
                    <a:pt x="1873078" y="401"/>
                    <a:pt x="1841157" y="15847"/>
                  </a:cubicBezTo>
                </a:path>
              </a:pathLst>
            </a:cu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Freeform 59">
              <a:extLst>
                <a:ext uri="{FF2B5EF4-FFF2-40B4-BE49-F238E27FC236}">
                  <a16:creationId xmlns:a16="http://schemas.microsoft.com/office/drawing/2014/main" id="{9A8AF7A2-015C-9EE9-D4EC-3A338F3972DF}"/>
                </a:ext>
              </a:extLst>
            </p:cNvPr>
            <p:cNvSpPr/>
            <p:nvPr/>
          </p:nvSpPr>
          <p:spPr>
            <a:xfrm>
              <a:off x="4992130" y="2592919"/>
              <a:ext cx="531340" cy="570411"/>
            </a:xfrm>
            <a:custGeom>
              <a:avLst/>
              <a:gdLst>
                <a:gd name="connsiteX0" fmla="*/ 0 w 531340"/>
                <a:gd name="connsiteY0" fmla="*/ 570411 h 570411"/>
                <a:gd name="connsiteX1" fmla="*/ 259492 w 531340"/>
                <a:gd name="connsiteY1" fmla="*/ 298562 h 570411"/>
                <a:gd name="connsiteX2" fmla="*/ 481913 w 531340"/>
                <a:gd name="connsiteY2" fmla="*/ 51427 h 570411"/>
                <a:gd name="connsiteX3" fmla="*/ 494270 w 531340"/>
                <a:gd name="connsiteY3" fmla="*/ 2000 h 570411"/>
                <a:gd name="connsiteX4" fmla="*/ 531340 w 531340"/>
                <a:gd name="connsiteY4" fmla="*/ 14357 h 57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0" h="570411">
                  <a:moveTo>
                    <a:pt x="0" y="570411"/>
                  </a:moveTo>
                  <a:cubicBezTo>
                    <a:pt x="89586" y="477735"/>
                    <a:pt x="179173" y="385059"/>
                    <a:pt x="259492" y="298562"/>
                  </a:cubicBezTo>
                  <a:cubicBezTo>
                    <a:pt x="339811" y="212065"/>
                    <a:pt x="481913" y="51427"/>
                    <a:pt x="481913" y="51427"/>
                  </a:cubicBezTo>
                  <a:cubicBezTo>
                    <a:pt x="521043" y="2000"/>
                    <a:pt x="494270" y="2000"/>
                    <a:pt x="494270" y="2000"/>
                  </a:cubicBezTo>
                  <a:cubicBezTo>
                    <a:pt x="502508" y="-4178"/>
                    <a:pt x="516924" y="5089"/>
                    <a:pt x="531340" y="14357"/>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B62804BF-93A9-CD08-19E0-7FE34E6161BF}"/>
                </a:ext>
              </a:extLst>
            </p:cNvPr>
            <p:cNvSpPr/>
            <p:nvPr/>
          </p:nvSpPr>
          <p:spPr>
            <a:xfrm>
              <a:off x="5214551" y="3002693"/>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7B15E6F7-0E92-4AF9-F03D-D17F9AFA857D}"/>
                </a:ext>
              </a:extLst>
            </p:cNvPr>
            <p:cNvSpPr/>
            <p:nvPr/>
          </p:nvSpPr>
          <p:spPr>
            <a:xfrm>
              <a:off x="4885035" y="2821454"/>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64">
              <a:extLst>
                <a:ext uri="{FF2B5EF4-FFF2-40B4-BE49-F238E27FC236}">
                  <a16:creationId xmlns:a16="http://schemas.microsoft.com/office/drawing/2014/main" id="{D838E37A-DA7E-8665-8085-454216FCEECB}"/>
                </a:ext>
              </a:extLst>
            </p:cNvPr>
            <p:cNvSpPr txBox="1"/>
            <p:nvPr/>
          </p:nvSpPr>
          <p:spPr>
            <a:xfrm>
              <a:off x="3172069" y="3144184"/>
              <a:ext cx="1491644" cy="979632"/>
            </a:xfrm>
            <a:prstGeom prst="rect">
              <a:avLst/>
            </a:prstGeom>
            <a:noFill/>
          </p:spPr>
          <p:txBody>
            <a:bodyPr wrap="square" rtlCol="0">
              <a:spAutoFit/>
            </a:bodyPr>
            <a:lstStyle/>
            <a:p>
              <a:r>
                <a:rPr lang="en-DE" sz="1100" dirty="0">
                  <a:solidFill>
                    <a:srgbClr val="FF0000"/>
                  </a:solidFill>
                </a:rPr>
                <a:t>CHeB stars</a:t>
              </a:r>
            </a:p>
          </p:txBody>
        </p:sp>
      </p:grpSp>
      <p:cxnSp>
        <p:nvCxnSpPr>
          <p:cNvPr id="40" name="Gerade Verbindung 11">
            <a:extLst>
              <a:ext uri="{FF2B5EF4-FFF2-40B4-BE49-F238E27FC236}">
                <a16:creationId xmlns:a16="http://schemas.microsoft.com/office/drawing/2014/main" id="{3BA920F7-2811-5D4E-A4D9-167073335580}"/>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706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27313DCE-FB2C-9048-8382-EB5C3287C882}"/>
              </a:ext>
            </a:extLst>
          </p:cNvPr>
          <p:cNvSpPr txBox="1"/>
          <p:nvPr/>
        </p:nvSpPr>
        <p:spPr>
          <a:xfrm>
            <a:off x="4094110" y="2698363"/>
            <a:ext cx="629711" cy="369332"/>
          </a:xfrm>
          <a:prstGeom prst="rect">
            <a:avLst/>
          </a:prstGeom>
          <a:noFill/>
        </p:spPr>
        <p:txBody>
          <a:bodyPr wrap="square" rtlCol="0">
            <a:spAutoFit/>
          </a:bodyPr>
          <a:lstStyle/>
          <a:p>
            <a:r>
              <a:rPr lang="en-DE" dirty="0">
                <a:solidFill>
                  <a:srgbClr val="0070C0"/>
                </a:solidFill>
              </a:rPr>
              <a:t>𝚫P</a:t>
            </a:r>
          </a:p>
        </p:txBody>
      </p:sp>
      <p:pic>
        <p:nvPicPr>
          <p:cNvPr id="72" name="Picture 71">
            <a:extLst>
              <a:ext uri="{FF2B5EF4-FFF2-40B4-BE49-F238E27FC236}">
                <a16:creationId xmlns:a16="http://schemas.microsoft.com/office/drawing/2014/main" id="{1744F2E8-EBA1-E248-B5CF-4299D867D56E}"/>
              </a:ext>
            </a:extLst>
          </p:cNvPr>
          <p:cNvPicPr>
            <a:picLocks noChangeAspect="1"/>
          </p:cNvPicPr>
          <p:nvPr/>
        </p:nvPicPr>
        <p:blipFill>
          <a:blip r:embed="rId3">
            <a:lum bright="-100000" contrast="100000"/>
          </a:blip>
          <a:stretch>
            <a:fillRect/>
          </a:stretch>
        </p:blipFill>
        <p:spPr>
          <a:xfrm>
            <a:off x="6096000" y="3500495"/>
            <a:ext cx="5579025" cy="3157072"/>
          </a:xfrm>
          <a:prstGeom prst="rect">
            <a:avLst/>
          </a:prstGeom>
        </p:spPr>
      </p:pic>
      <p:cxnSp>
        <p:nvCxnSpPr>
          <p:cNvPr id="30" name="Straight Connector 29">
            <a:extLst>
              <a:ext uri="{FF2B5EF4-FFF2-40B4-BE49-F238E27FC236}">
                <a16:creationId xmlns:a16="http://schemas.microsoft.com/office/drawing/2014/main" id="{9223C462-6309-404A-AACA-A1D2B1535274}"/>
              </a:ext>
            </a:extLst>
          </p:cNvPr>
          <p:cNvCxnSpPr>
            <a:cxnSpLocks/>
          </p:cNvCxnSpPr>
          <p:nvPr/>
        </p:nvCxnSpPr>
        <p:spPr>
          <a:xfrm>
            <a:off x="5251868" y="3868212"/>
            <a:ext cx="3664085" cy="850331"/>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C5BF4-3B57-1346-834D-BB3DCDEA61C6}"/>
              </a:ext>
            </a:extLst>
          </p:cNvPr>
          <p:cNvSpPr/>
          <p:nvPr/>
        </p:nvSpPr>
        <p:spPr bwMode="auto">
          <a:xfrm>
            <a:off x="715688" y="641200"/>
            <a:ext cx="568412" cy="4824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a:ln>
                <a:noFill/>
              </a:ln>
              <a:solidFill>
                <a:srgbClr val="333399"/>
              </a:solidFill>
              <a:effectLst/>
              <a:latin typeface="Arial" charset="0"/>
              <a:ea typeface="ＭＳ Ｐゴシック" charset="0"/>
              <a:cs typeface="ＭＳ Ｐゴシック" charset="0"/>
            </a:endParaRPr>
          </a:p>
        </p:txBody>
      </p:sp>
      <p:cxnSp>
        <p:nvCxnSpPr>
          <p:cNvPr id="56" name="Straight Connector 55">
            <a:extLst>
              <a:ext uri="{FF2B5EF4-FFF2-40B4-BE49-F238E27FC236}">
                <a16:creationId xmlns:a16="http://schemas.microsoft.com/office/drawing/2014/main" id="{9C827A22-97DD-1245-A0EE-4DF5E5725EF0}"/>
              </a:ext>
            </a:extLst>
          </p:cNvPr>
          <p:cNvCxnSpPr>
            <a:cxnSpLocks/>
          </p:cNvCxnSpPr>
          <p:nvPr/>
        </p:nvCxnSpPr>
        <p:spPr>
          <a:xfrm flipV="1">
            <a:off x="7312063" y="2883029"/>
            <a:ext cx="588345" cy="2795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C4F882E-71E1-E349-8FB1-47505356A484}"/>
              </a:ext>
            </a:extLst>
          </p:cNvPr>
          <p:cNvCxnSpPr>
            <a:cxnSpLocks/>
          </p:cNvCxnSpPr>
          <p:nvPr/>
        </p:nvCxnSpPr>
        <p:spPr>
          <a:xfrm>
            <a:off x="7260280" y="3267949"/>
            <a:ext cx="591495" cy="2839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39287F32-7B20-6F41-BC07-A750B2EBB5AE}"/>
              </a:ext>
            </a:extLst>
          </p:cNvPr>
          <p:cNvGrpSpPr>
            <a:grpSpLocks noChangeAspect="1"/>
          </p:cNvGrpSpPr>
          <p:nvPr/>
        </p:nvGrpSpPr>
        <p:grpSpPr>
          <a:xfrm>
            <a:off x="8200233" y="853200"/>
            <a:ext cx="3474792" cy="2046953"/>
            <a:chOff x="181292" y="1351976"/>
            <a:chExt cx="7900027" cy="4653799"/>
          </a:xfrm>
        </p:grpSpPr>
        <p:grpSp>
          <p:nvGrpSpPr>
            <p:cNvPr id="57" name="Group 56">
              <a:extLst>
                <a:ext uri="{FF2B5EF4-FFF2-40B4-BE49-F238E27FC236}">
                  <a16:creationId xmlns:a16="http://schemas.microsoft.com/office/drawing/2014/main" id="{8D5A6115-40FB-024C-8DFA-39E0A9E4F56B}"/>
                </a:ext>
              </a:extLst>
            </p:cNvPr>
            <p:cNvGrpSpPr/>
            <p:nvPr/>
          </p:nvGrpSpPr>
          <p:grpSpPr>
            <a:xfrm>
              <a:off x="181292" y="1351976"/>
              <a:ext cx="7900027" cy="4653799"/>
              <a:chOff x="4944198" y="779163"/>
              <a:chExt cx="3829412" cy="2548651"/>
            </a:xfrm>
          </p:grpSpPr>
          <p:pic>
            <p:nvPicPr>
              <p:cNvPr id="66" name="Picture 65">
                <a:extLst>
                  <a:ext uri="{FF2B5EF4-FFF2-40B4-BE49-F238E27FC236}">
                    <a16:creationId xmlns:a16="http://schemas.microsoft.com/office/drawing/2014/main" id="{C5CA2147-3113-DE41-950D-B97D49A66E77}"/>
                  </a:ext>
                </a:extLst>
              </p:cNvPr>
              <p:cNvPicPr>
                <a:picLocks noChangeAspect="1"/>
              </p:cNvPicPr>
              <p:nvPr/>
            </p:nvPicPr>
            <p:blipFill>
              <a:blip r:embed="rId4"/>
              <a:stretch>
                <a:fillRect/>
              </a:stretch>
            </p:blipFill>
            <p:spPr>
              <a:xfrm>
                <a:off x="4944198" y="779163"/>
                <a:ext cx="3829412" cy="2548651"/>
              </a:xfrm>
              <a:prstGeom prst="rect">
                <a:avLst/>
              </a:prstGeom>
            </p:spPr>
          </p:pic>
          <p:sp>
            <p:nvSpPr>
              <p:cNvPr id="67" name="Rectangle 66">
                <a:extLst>
                  <a:ext uri="{FF2B5EF4-FFF2-40B4-BE49-F238E27FC236}">
                    <a16:creationId xmlns:a16="http://schemas.microsoft.com/office/drawing/2014/main" id="{B29BF65B-908C-7F43-88E1-9977724F0B28}"/>
                  </a:ext>
                </a:extLst>
              </p:cNvPr>
              <p:cNvSpPr/>
              <p:nvPr/>
            </p:nvSpPr>
            <p:spPr>
              <a:xfrm>
                <a:off x="5602147" y="1709531"/>
                <a:ext cx="1284075"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Rectangle 67">
                <a:extLst>
                  <a:ext uri="{FF2B5EF4-FFF2-40B4-BE49-F238E27FC236}">
                    <a16:creationId xmlns:a16="http://schemas.microsoft.com/office/drawing/2014/main" id="{91ACE6D7-2717-C349-9A6B-10DFD7E79A15}"/>
                  </a:ext>
                </a:extLst>
              </p:cNvPr>
              <p:cNvSpPr/>
              <p:nvPr/>
            </p:nvSpPr>
            <p:spPr>
              <a:xfrm>
                <a:off x="7724386" y="1557801"/>
                <a:ext cx="790964" cy="72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0" name="Straight Connector 69">
                <a:extLst>
                  <a:ext uri="{FF2B5EF4-FFF2-40B4-BE49-F238E27FC236}">
                    <a16:creationId xmlns:a16="http://schemas.microsoft.com/office/drawing/2014/main" id="{59F5BB1D-3F06-8246-AA16-95EED07208D1}"/>
                  </a:ext>
                </a:extLst>
              </p:cNvPr>
              <p:cNvCxnSpPr>
                <a:cxnSpLocks/>
              </p:cNvCxnSpPr>
              <p:nvPr/>
            </p:nvCxnSpPr>
            <p:spPr>
              <a:xfrm rot="21480000" flipV="1">
                <a:off x="7493000" y="1716299"/>
                <a:ext cx="237736" cy="11291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AF2F6DC-311E-2B41-A8E0-D340EB4CDDDC}"/>
                  </a:ext>
                </a:extLst>
              </p:cNvPr>
              <p:cNvCxnSpPr>
                <a:cxnSpLocks/>
              </p:cNvCxnSpPr>
              <p:nvPr/>
            </p:nvCxnSpPr>
            <p:spPr>
              <a:xfrm rot="300000">
                <a:off x="7473950" y="1884242"/>
                <a:ext cx="237736" cy="9470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574B38D9-7190-BD40-953F-F3BA678387E5}"/>
                </a:ext>
              </a:extLst>
            </p:cNvPr>
            <p:cNvSpPr txBox="1"/>
            <p:nvPr/>
          </p:nvSpPr>
          <p:spPr>
            <a:xfrm>
              <a:off x="5820032" y="3238452"/>
              <a:ext cx="1451516" cy="979632"/>
            </a:xfrm>
            <a:prstGeom prst="rect">
              <a:avLst/>
            </a:prstGeom>
            <a:noFill/>
          </p:spPr>
          <p:txBody>
            <a:bodyPr wrap="square" rtlCol="0">
              <a:spAutoFit/>
            </a:bodyPr>
            <a:lstStyle/>
            <a:p>
              <a:r>
                <a:rPr lang="en-DE" sz="1100" dirty="0">
                  <a:solidFill>
                    <a:srgbClr val="0070C0"/>
                  </a:solidFill>
                </a:rPr>
                <a:t>RGB stars</a:t>
              </a:r>
            </a:p>
          </p:txBody>
        </p:sp>
        <p:sp>
          <p:nvSpPr>
            <p:cNvPr id="59" name="Freeform 58">
              <a:extLst>
                <a:ext uri="{FF2B5EF4-FFF2-40B4-BE49-F238E27FC236}">
                  <a16:creationId xmlns:a16="http://schemas.microsoft.com/office/drawing/2014/main" id="{149A83CB-8DA7-DC41-BCB3-48C0F2EC77B2}"/>
                </a:ext>
              </a:extLst>
            </p:cNvPr>
            <p:cNvSpPr/>
            <p:nvPr/>
          </p:nvSpPr>
          <p:spPr>
            <a:xfrm>
              <a:off x="5214551" y="1800596"/>
              <a:ext cx="1878016" cy="2388345"/>
            </a:xfrm>
            <a:custGeom>
              <a:avLst/>
              <a:gdLst>
                <a:gd name="connsiteX0" fmla="*/ 0 w 1878016"/>
                <a:gd name="connsiteY0" fmla="*/ 2388345 h 2388345"/>
                <a:gd name="connsiteX1" fmla="*/ 86498 w 1878016"/>
                <a:gd name="connsiteY1" fmla="*/ 2054712 h 2388345"/>
                <a:gd name="connsiteX2" fmla="*/ 234779 w 1878016"/>
                <a:gd name="connsiteY2" fmla="*/ 1721080 h 2388345"/>
                <a:gd name="connsiteX3" fmla="*/ 395417 w 1878016"/>
                <a:gd name="connsiteY3" fmla="*/ 1461588 h 2388345"/>
                <a:gd name="connsiteX4" fmla="*/ 617838 w 1878016"/>
                <a:gd name="connsiteY4" fmla="*/ 1140312 h 2388345"/>
                <a:gd name="connsiteX5" fmla="*/ 840260 w 1878016"/>
                <a:gd name="connsiteY5" fmla="*/ 905534 h 2388345"/>
                <a:gd name="connsiteX6" fmla="*/ 1099752 w 1878016"/>
                <a:gd name="connsiteY6" fmla="*/ 608972 h 2388345"/>
                <a:gd name="connsiteX7" fmla="*/ 1458098 w 1878016"/>
                <a:gd name="connsiteY7" fmla="*/ 275339 h 2388345"/>
                <a:gd name="connsiteX8" fmla="*/ 1841157 w 1878016"/>
                <a:gd name="connsiteY8" fmla="*/ 28204 h 2388345"/>
                <a:gd name="connsiteX9" fmla="*/ 1841157 w 1878016"/>
                <a:gd name="connsiteY9" fmla="*/ 15847 h 23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016" h="2388345">
                  <a:moveTo>
                    <a:pt x="0" y="2388345"/>
                  </a:moveTo>
                  <a:cubicBezTo>
                    <a:pt x="23684" y="2277134"/>
                    <a:pt x="47368" y="2165923"/>
                    <a:pt x="86498" y="2054712"/>
                  </a:cubicBezTo>
                  <a:cubicBezTo>
                    <a:pt x="125628" y="1943501"/>
                    <a:pt x="183293" y="1819934"/>
                    <a:pt x="234779" y="1721080"/>
                  </a:cubicBezTo>
                  <a:cubicBezTo>
                    <a:pt x="286265" y="1622226"/>
                    <a:pt x="331574" y="1558383"/>
                    <a:pt x="395417" y="1461588"/>
                  </a:cubicBezTo>
                  <a:cubicBezTo>
                    <a:pt x="459260" y="1364793"/>
                    <a:pt x="543698" y="1232988"/>
                    <a:pt x="617838" y="1140312"/>
                  </a:cubicBezTo>
                  <a:cubicBezTo>
                    <a:pt x="691978" y="1047636"/>
                    <a:pt x="759941" y="994091"/>
                    <a:pt x="840260" y="905534"/>
                  </a:cubicBezTo>
                  <a:cubicBezTo>
                    <a:pt x="920579" y="816977"/>
                    <a:pt x="996779" y="714004"/>
                    <a:pt x="1099752" y="608972"/>
                  </a:cubicBezTo>
                  <a:cubicBezTo>
                    <a:pt x="1202725" y="503939"/>
                    <a:pt x="1334530" y="372134"/>
                    <a:pt x="1458098" y="275339"/>
                  </a:cubicBezTo>
                  <a:cubicBezTo>
                    <a:pt x="1581666" y="178544"/>
                    <a:pt x="1777314" y="71453"/>
                    <a:pt x="1841157" y="28204"/>
                  </a:cubicBezTo>
                  <a:cubicBezTo>
                    <a:pt x="1905000" y="-15045"/>
                    <a:pt x="1873078" y="401"/>
                    <a:pt x="1841157" y="15847"/>
                  </a:cubicBezTo>
                </a:path>
              </a:pathLst>
            </a:cu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0" name="Freeform 59">
              <a:extLst>
                <a:ext uri="{FF2B5EF4-FFF2-40B4-BE49-F238E27FC236}">
                  <a16:creationId xmlns:a16="http://schemas.microsoft.com/office/drawing/2014/main" id="{F5967797-0112-8B4E-82CE-C6C142B36353}"/>
                </a:ext>
              </a:extLst>
            </p:cNvPr>
            <p:cNvSpPr/>
            <p:nvPr/>
          </p:nvSpPr>
          <p:spPr>
            <a:xfrm>
              <a:off x="4992130" y="2592919"/>
              <a:ext cx="531340" cy="570411"/>
            </a:xfrm>
            <a:custGeom>
              <a:avLst/>
              <a:gdLst>
                <a:gd name="connsiteX0" fmla="*/ 0 w 531340"/>
                <a:gd name="connsiteY0" fmla="*/ 570411 h 570411"/>
                <a:gd name="connsiteX1" fmla="*/ 259492 w 531340"/>
                <a:gd name="connsiteY1" fmla="*/ 298562 h 570411"/>
                <a:gd name="connsiteX2" fmla="*/ 481913 w 531340"/>
                <a:gd name="connsiteY2" fmla="*/ 51427 h 570411"/>
                <a:gd name="connsiteX3" fmla="*/ 494270 w 531340"/>
                <a:gd name="connsiteY3" fmla="*/ 2000 h 570411"/>
                <a:gd name="connsiteX4" fmla="*/ 531340 w 531340"/>
                <a:gd name="connsiteY4" fmla="*/ 14357 h 57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0" h="570411">
                  <a:moveTo>
                    <a:pt x="0" y="570411"/>
                  </a:moveTo>
                  <a:cubicBezTo>
                    <a:pt x="89586" y="477735"/>
                    <a:pt x="179173" y="385059"/>
                    <a:pt x="259492" y="298562"/>
                  </a:cubicBezTo>
                  <a:cubicBezTo>
                    <a:pt x="339811" y="212065"/>
                    <a:pt x="481913" y="51427"/>
                    <a:pt x="481913" y="51427"/>
                  </a:cubicBezTo>
                  <a:cubicBezTo>
                    <a:pt x="521043" y="2000"/>
                    <a:pt x="494270" y="2000"/>
                    <a:pt x="494270" y="2000"/>
                  </a:cubicBezTo>
                  <a:cubicBezTo>
                    <a:pt x="502508" y="-4178"/>
                    <a:pt x="516924" y="5089"/>
                    <a:pt x="531340" y="14357"/>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2" name="Oval 61">
              <a:extLst>
                <a:ext uri="{FF2B5EF4-FFF2-40B4-BE49-F238E27FC236}">
                  <a16:creationId xmlns:a16="http://schemas.microsoft.com/office/drawing/2014/main" id="{2BB3322B-7281-3C45-A4A5-1BBF3C3BCAAB}"/>
                </a:ext>
              </a:extLst>
            </p:cNvPr>
            <p:cNvSpPr/>
            <p:nvPr/>
          </p:nvSpPr>
          <p:spPr>
            <a:xfrm>
              <a:off x="5214551" y="3002693"/>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3" name="Oval 62">
              <a:extLst>
                <a:ext uri="{FF2B5EF4-FFF2-40B4-BE49-F238E27FC236}">
                  <a16:creationId xmlns:a16="http://schemas.microsoft.com/office/drawing/2014/main" id="{E2BC79CD-2123-6843-A3AB-0A2D8DC6A5B9}"/>
                </a:ext>
              </a:extLst>
            </p:cNvPr>
            <p:cNvSpPr/>
            <p:nvPr/>
          </p:nvSpPr>
          <p:spPr>
            <a:xfrm>
              <a:off x="4885035" y="2821454"/>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5" name="TextBox 64">
              <a:extLst>
                <a:ext uri="{FF2B5EF4-FFF2-40B4-BE49-F238E27FC236}">
                  <a16:creationId xmlns:a16="http://schemas.microsoft.com/office/drawing/2014/main" id="{6222AA5B-2D00-8149-8254-62059DCF8DE4}"/>
                </a:ext>
              </a:extLst>
            </p:cNvPr>
            <p:cNvSpPr txBox="1"/>
            <p:nvPr/>
          </p:nvSpPr>
          <p:spPr>
            <a:xfrm>
              <a:off x="3172069" y="3144184"/>
              <a:ext cx="1491644" cy="979632"/>
            </a:xfrm>
            <a:prstGeom prst="rect">
              <a:avLst/>
            </a:prstGeom>
            <a:noFill/>
          </p:spPr>
          <p:txBody>
            <a:bodyPr wrap="square" rtlCol="0">
              <a:spAutoFit/>
            </a:bodyPr>
            <a:lstStyle/>
            <a:p>
              <a:r>
                <a:rPr lang="en-DE" sz="1100" dirty="0">
                  <a:solidFill>
                    <a:srgbClr val="FF0000"/>
                  </a:solidFill>
                </a:rPr>
                <a:t>CHeB stars</a:t>
              </a:r>
            </a:p>
          </p:txBody>
        </p:sp>
      </p:grpSp>
      <p:sp>
        <p:nvSpPr>
          <p:cNvPr id="73" name="Rectangle 72">
            <a:extLst>
              <a:ext uri="{FF2B5EF4-FFF2-40B4-BE49-F238E27FC236}">
                <a16:creationId xmlns:a16="http://schemas.microsoft.com/office/drawing/2014/main" id="{04120486-98B3-074D-967A-3B6A8C6B022C}"/>
              </a:ext>
            </a:extLst>
          </p:cNvPr>
          <p:cNvSpPr/>
          <p:nvPr/>
        </p:nvSpPr>
        <p:spPr>
          <a:xfrm>
            <a:off x="6878297" y="3780722"/>
            <a:ext cx="731813" cy="18960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6" name="Rectangle 75">
            <a:extLst>
              <a:ext uri="{FF2B5EF4-FFF2-40B4-BE49-F238E27FC236}">
                <a16:creationId xmlns:a16="http://schemas.microsoft.com/office/drawing/2014/main" id="{724DC380-2413-C347-8DDD-502F789EFED7}"/>
              </a:ext>
            </a:extLst>
          </p:cNvPr>
          <p:cNvSpPr/>
          <p:nvPr/>
        </p:nvSpPr>
        <p:spPr>
          <a:xfrm>
            <a:off x="6874421" y="5357720"/>
            <a:ext cx="731813" cy="1896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1" name="Picture 30">
            <a:extLst>
              <a:ext uri="{FF2B5EF4-FFF2-40B4-BE49-F238E27FC236}">
                <a16:creationId xmlns:a16="http://schemas.microsoft.com/office/drawing/2014/main" id="{A8BCFD6C-9923-E84B-937B-71762DB6E19E}"/>
              </a:ext>
            </a:extLst>
          </p:cNvPr>
          <p:cNvPicPr>
            <a:picLocks noChangeAspect="1"/>
          </p:cNvPicPr>
          <p:nvPr/>
        </p:nvPicPr>
        <p:blipFill>
          <a:blip r:embed="rId5">
            <a:lum bright="-100000" contrast="100000"/>
            <a:alphaModFix/>
          </a:blip>
          <a:stretch>
            <a:fillRect/>
          </a:stretch>
        </p:blipFill>
        <p:spPr>
          <a:xfrm>
            <a:off x="3838134" y="739801"/>
            <a:ext cx="1387704" cy="3111145"/>
          </a:xfrm>
          <a:prstGeom prst="rect">
            <a:avLst/>
          </a:prstGeom>
          <a:ln w="38100">
            <a:solidFill>
              <a:srgbClr val="0070C0"/>
            </a:solidFill>
          </a:ln>
        </p:spPr>
      </p:pic>
      <p:cxnSp>
        <p:nvCxnSpPr>
          <p:cNvPr id="32" name="Straight Connector 31">
            <a:extLst>
              <a:ext uri="{FF2B5EF4-FFF2-40B4-BE49-F238E27FC236}">
                <a16:creationId xmlns:a16="http://schemas.microsoft.com/office/drawing/2014/main" id="{752AD4D6-950B-C343-98AE-DF900ED2948E}"/>
              </a:ext>
            </a:extLst>
          </p:cNvPr>
          <p:cNvCxnSpPr>
            <a:cxnSpLocks/>
          </p:cNvCxnSpPr>
          <p:nvPr/>
        </p:nvCxnSpPr>
        <p:spPr>
          <a:xfrm>
            <a:off x="5235456" y="726189"/>
            <a:ext cx="3681817" cy="32077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1770EDC-62D1-C74A-8C3E-9D0AA39E61EB}"/>
              </a:ext>
            </a:extLst>
          </p:cNvPr>
          <p:cNvSpPr/>
          <p:nvPr/>
        </p:nvSpPr>
        <p:spPr>
          <a:xfrm>
            <a:off x="8915953" y="3923998"/>
            <a:ext cx="318419" cy="800601"/>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5" name="Rectangle 34">
            <a:extLst>
              <a:ext uri="{FF2B5EF4-FFF2-40B4-BE49-F238E27FC236}">
                <a16:creationId xmlns:a16="http://schemas.microsoft.com/office/drawing/2014/main" id="{144BB1EE-4054-064F-A784-7DA4EC2733AC}"/>
              </a:ext>
            </a:extLst>
          </p:cNvPr>
          <p:cNvSpPr/>
          <p:nvPr/>
        </p:nvSpPr>
        <p:spPr>
          <a:xfrm>
            <a:off x="8826285" y="5556164"/>
            <a:ext cx="398054" cy="7529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36" name="Straight Connector 35">
            <a:extLst>
              <a:ext uri="{FF2B5EF4-FFF2-40B4-BE49-F238E27FC236}">
                <a16:creationId xmlns:a16="http://schemas.microsoft.com/office/drawing/2014/main" id="{B228036C-46E4-AE4D-8B55-93CED3DE7FEA}"/>
              </a:ext>
            </a:extLst>
          </p:cNvPr>
          <p:cNvCxnSpPr>
            <a:cxnSpLocks/>
          </p:cNvCxnSpPr>
          <p:nvPr/>
        </p:nvCxnSpPr>
        <p:spPr>
          <a:xfrm>
            <a:off x="5260487" y="4023372"/>
            <a:ext cx="3576602" cy="15327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EC0803-FF05-CB4B-8F70-EF174F8AC8F3}"/>
              </a:ext>
            </a:extLst>
          </p:cNvPr>
          <p:cNvCxnSpPr>
            <a:cxnSpLocks/>
          </p:cNvCxnSpPr>
          <p:nvPr/>
        </p:nvCxnSpPr>
        <p:spPr>
          <a:xfrm flipV="1">
            <a:off x="5260487" y="6309071"/>
            <a:ext cx="3565798" cy="4742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4AB066C-E156-414C-B301-96E095BF015F}"/>
              </a:ext>
            </a:extLst>
          </p:cNvPr>
          <p:cNvPicPr>
            <a:picLocks noChangeAspect="1"/>
          </p:cNvPicPr>
          <p:nvPr/>
        </p:nvPicPr>
        <p:blipFill>
          <a:blip r:embed="rId6"/>
          <a:stretch>
            <a:fillRect/>
          </a:stretch>
        </p:blipFill>
        <p:spPr>
          <a:xfrm>
            <a:off x="3803720" y="4023372"/>
            <a:ext cx="1448148" cy="2732796"/>
          </a:xfrm>
          <a:prstGeom prst="rect">
            <a:avLst/>
          </a:prstGeom>
          <a:ln w="41275">
            <a:solidFill>
              <a:srgbClr val="FF0000"/>
            </a:solidFill>
          </a:ln>
        </p:spPr>
      </p:pic>
      <p:sp>
        <p:nvSpPr>
          <p:cNvPr id="39" name="TextBox 38">
            <a:extLst>
              <a:ext uri="{FF2B5EF4-FFF2-40B4-BE49-F238E27FC236}">
                <a16:creationId xmlns:a16="http://schemas.microsoft.com/office/drawing/2014/main" id="{98094865-A1C7-3046-94B5-3A76AEAA45C0}"/>
              </a:ext>
            </a:extLst>
          </p:cNvPr>
          <p:cNvSpPr txBox="1"/>
          <p:nvPr/>
        </p:nvSpPr>
        <p:spPr>
          <a:xfrm>
            <a:off x="690214" y="2951302"/>
            <a:ext cx="2267414" cy="1440732"/>
          </a:xfrm>
          <a:prstGeom prst="roundRect">
            <a:avLst/>
          </a:prstGeom>
          <a:solidFill>
            <a:schemeClr val="bg1">
              <a:lumMod val="95000"/>
            </a:schemeClr>
          </a:solidFill>
        </p:spPr>
        <p:txBody>
          <a:bodyPr wrap="square" lIns="251999" rtlCol="0" anchor="ctr">
            <a:noAutofit/>
          </a:bodyPr>
          <a:lstStyle/>
          <a:p>
            <a:pPr algn="ctr"/>
            <a:r>
              <a:rPr lang="en-DE" sz="2400" b="1" dirty="0">
                <a:solidFill>
                  <a:srgbClr val="002060"/>
                </a:solidFill>
              </a:rPr>
              <a:t>𝚫P measure of core structure</a:t>
            </a:r>
            <a:endParaRPr lang="en-DE" sz="2400" b="1" baseline="30000" dirty="0">
              <a:solidFill>
                <a:srgbClr val="002060"/>
              </a:solidFill>
            </a:endParaRPr>
          </a:p>
        </p:txBody>
      </p:sp>
      <p:cxnSp>
        <p:nvCxnSpPr>
          <p:cNvPr id="4" name="Straight Arrow Connector 3">
            <a:extLst>
              <a:ext uri="{FF2B5EF4-FFF2-40B4-BE49-F238E27FC236}">
                <a16:creationId xmlns:a16="http://schemas.microsoft.com/office/drawing/2014/main" id="{CD7C70C8-E445-1D4E-980D-6E210D7352AF}"/>
              </a:ext>
            </a:extLst>
          </p:cNvPr>
          <p:cNvCxnSpPr>
            <a:cxnSpLocks/>
          </p:cNvCxnSpPr>
          <p:nvPr/>
        </p:nvCxnSpPr>
        <p:spPr>
          <a:xfrm>
            <a:off x="4465468" y="5021179"/>
            <a:ext cx="255689"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BE264F8-C1F6-9041-B629-8899D8D710E5}"/>
              </a:ext>
            </a:extLst>
          </p:cNvPr>
          <p:cNvSpPr/>
          <p:nvPr/>
        </p:nvSpPr>
        <p:spPr>
          <a:xfrm>
            <a:off x="3900173" y="4167278"/>
            <a:ext cx="1343489" cy="58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Box 5">
            <a:extLst>
              <a:ext uri="{FF2B5EF4-FFF2-40B4-BE49-F238E27FC236}">
                <a16:creationId xmlns:a16="http://schemas.microsoft.com/office/drawing/2014/main" id="{C1B55963-2889-8A4A-B7D0-3D447C66FC53}"/>
              </a:ext>
            </a:extLst>
          </p:cNvPr>
          <p:cNvSpPr txBox="1"/>
          <p:nvPr/>
        </p:nvSpPr>
        <p:spPr>
          <a:xfrm>
            <a:off x="4371168" y="4450166"/>
            <a:ext cx="629711" cy="369332"/>
          </a:xfrm>
          <a:prstGeom prst="rect">
            <a:avLst/>
          </a:prstGeom>
          <a:noFill/>
        </p:spPr>
        <p:txBody>
          <a:bodyPr wrap="square" rtlCol="0">
            <a:spAutoFit/>
          </a:bodyPr>
          <a:lstStyle/>
          <a:p>
            <a:r>
              <a:rPr lang="en-DE" dirty="0">
                <a:solidFill>
                  <a:srgbClr val="FF0000"/>
                </a:solidFill>
              </a:rPr>
              <a:t>𝚫P</a:t>
            </a:r>
          </a:p>
        </p:txBody>
      </p:sp>
      <p:cxnSp>
        <p:nvCxnSpPr>
          <p:cNvPr id="40" name="Straight Arrow Connector 39">
            <a:extLst>
              <a:ext uri="{FF2B5EF4-FFF2-40B4-BE49-F238E27FC236}">
                <a16:creationId xmlns:a16="http://schemas.microsoft.com/office/drawing/2014/main" id="{E93E0113-CC3D-3349-9FC2-8353E233F06B}"/>
              </a:ext>
            </a:extLst>
          </p:cNvPr>
          <p:cNvCxnSpPr>
            <a:cxnSpLocks/>
          </p:cNvCxnSpPr>
          <p:nvPr/>
        </p:nvCxnSpPr>
        <p:spPr>
          <a:xfrm>
            <a:off x="4527794" y="2916553"/>
            <a:ext cx="169831"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86FF4AF0-7EE1-A551-DB5F-5B1DB8B2DFBF}"/>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Red-giant-branch stars vs. core-helium burning (</a:t>
            </a: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38" name="Gerade Verbindung 11">
            <a:extLst>
              <a:ext uri="{FF2B5EF4-FFF2-40B4-BE49-F238E27FC236}">
                <a16:creationId xmlns:a16="http://schemas.microsoft.com/office/drawing/2014/main" id="{8F47CF00-1A7C-D84F-B190-D1670661D9ED}"/>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10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right)">
                                      <p:cBhvr>
                                        <p:cTn id="11" dur="500"/>
                                        <p:tgtEl>
                                          <p:spTgt spid="32"/>
                                        </p:tgtEl>
                                      </p:cBhvr>
                                    </p:animEffect>
                                  </p:childTnLst>
                                </p:cTn>
                              </p:par>
                              <p:par>
                                <p:cTn id="12" presetID="22" presetClass="entr" presetSubtype="2"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right)">
                                      <p:cBhvr>
                                        <p:cTn id="14" dur="500"/>
                                        <p:tgtEl>
                                          <p:spTgt spid="30"/>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par>
                                <p:cTn id="28" presetID="22" presetClass="entr" presetSubtype="2"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right)">
                                      <p:cBhvr>
                                        <p:cTn id="30" dur="500"/>
                                        <p:tgtEl>
                                          <p:spTgt spid="37"/>
                                        </p:tgtEl>
                                      </p:cBhvr>
                                    </p:animEffec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righ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4" grpId="0" animBg="1"/>
      <p:bldP spid="35" grpId="0" animBg="1"/>
      <p:bldP spid="39" grpId="0" animBg="1"/>
      <p:bldP spid="7"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1744F2E8-EBA1-E248-B5CF-4299D867D56E}"/>
              </a:ext>
            </a:extLst>
          </p:cNvPr>
          <p:cNvPicPr>
            <a:picLocks noChangeAspect="1"/>
          </p:cNvPicPr>
          <p:nvPr/>
        </p:nvPicPr>
        <p:blipFill>
          <a:blip r:embed="rId3">
            <a:lum bright="-100000" contrast="100000"/>
          </a:blip>
          <a:stretch>
            <a:fillRect/>
          </a:stretch>
        </p:blipFill>
        <p:spPr>
          <a:xfrm>
            <a:off x="6096000" y="3500495"/>
            <a:ext cx="5579025" cy="3157072"/>
          </a:xfrm>
          <a:prstGeom prst="rect">
            <a:avLst/>
          </a:prstGeom>
        </p:spPr>
      </p:pic>
      <p:cxnSp>
        <p:nvCxnSpPr>
          <p:cNvPr id="56" name="Straight Connector 55">
            <a:extLst>
              <a:ext uri="{FF2B5EF4-FFF2-40B4-BE49-F238E27FC236}">
                <a16:creationId xmlns:a16="http://schemas.microsoft.com/office/drawing/2014/main" id="{9C827A22-97DD-1245-A0EE-4DF5E5725EF0}"/>
              </a:ext>
            </a:extLst>
          </p:cNvPr>
          <p:cNvCxnSpPr>
            <a:cxnSpLocks/>
          </p:cNvCxnSpPr>
          <p:nvPr/>
        </p:nvCxnSpPr>
        <p:spPr>
          <a:xfrm flipV="1">
            <a:off x="7312063" y="2883029"/>
            <a:ext cx="588345" cy="2795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334462D-FBA7-F74A-85BF-708789887E08}"/>
              </a:ext>
            </a:extLst>
          </p:cNvPr>
          <p:cNvSpPr txBox="1">
            <a:spLocks noChangeArrowheads="1"/>
          </p:cNvSpPr>
          <p:nvPr/>
        </p:nvSpPr>
        <p:spPr bwMode="auto">
          <a:xfrm>
            <a:off x="205814" y="6463029"/>
            <a:ext cx="4536831" cy="307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Bedding et al., Nature, 2011</a:t>
            </a:r>
          </a:p>
        </p:txBody>
      </p:sp>
      <p:cxnSp>
        <p:nvCxnSpPr>
          <p:cNvPr id="61" name="Straight Connector 60">
            <a:extLst>
              <a:ext uri="{FF2B5EF4-FFF2-40B4-BE49-F238E27FC236}">
                <a16:creationId xmlns:a16="http://schemas.microsoft.com/office/drawing/2014/main" id="{FC4F882E-71E1-E349-8FB1-47505356A484}"/>
              </a:ext>
            </a:extLst>
          </p:cNvPr>
          <p:cNvCxnSpPr>
            <a:cxnSpLocks/>
          </p:cNvCxnSpPr>
          <p:nvPr/>
        </p:nvCxnSpPr>
        <p:spPr>
          <a:xfrm>
            <a:off x="7260280" y="3267949"/>
            <a:ext cx="591495" cy="2839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39287F32-7B20-6F41-BC07-A750B2EBB5AE}"/>
              </a:ext>
            </a:extLst>
          </p:cNvPr>
          <p:cNvGrpSpPr>
            <a:grpSpLocks noChangeAspect="1"/>
          </p:cNvGrpSpPr>
          <p:nvPr/>
        </p:nvGrpSpPr>
        <p:grpSpPr>
          <a:xfrm>
            <a:off x="8200800" y="853200"/>
            <a:ext cx="3474792" cy="2046953"/>
            <a:chOff x="181292" y="1351976"/>
            <a:chExt cx="7900027" cy="4653799"/>
          </a:xfrm>
        </p:grpSpPr>
        <p:grpSp>
          <p:nvGrpSpPr>
            <p:cNvPr id="57" name="Group 56">
              <a:extLst>
                <a:ext uri="{FF2B5EF4-FFF2-40B4-BE49-F238E27FC236}">
                  <a16:creationId xmlns:a16="http://schemas.microsoft.com/office/drawing/2014/main" id="{8D5A6115-40FB-024C-8DFA-39E0A9E4F56B}"/>
                </a:ext>
              </a:extLst>
            </p:cNvPr>
            <p:cNvGrpSpPr/>
            <p:nvPr/>
          </p:nvGrpSpPr>
          <p:grpSpPr>
            <a:xfrm>
              <a:off x="181292" y="1351976"/>
              <a:ext cx="7900027" cy="4653799"/>
              <a:chOff x="4944198" y="779163"/>
              <a:chExt cx="3829412" cy="2548651"/>
            </a:xfrm>
          </p:grpSpPr>
          <p:pic>
            <p:nvPicPr>
              <p:cNvPr id="66" name="Picture 65">
                <a:extLst>
                  <a:ext uri="{FF2B5EF4-FFF2-40B4-BE49-F238E27FC236}">
                    <a16:creationId xmlns:a16="http://schemas.microsoft.com/office/drawing/2014/main" id="{C5CA2147-3113-DE41-950D-B97D49A66E77}"/>
                  </a:ext>
                </a:extLst>
              </p:cNvPr>
              <p:cNvPicPr>
                <a:picLocks noChangeAspect="1"/>
              </p:cNvPicPr>
              <p:nvPr/>
            </p:nvPicPr>
            <p:blipFill>
              <a:blip r:embed="rId4"/>
              <a:stretch>
                <a:fillRect/>
              </a:stretch>
            </p:blipFill>
            <p:spPr>
              <a:xfrm>
                <a:off x="4944198" y="779163"/>
                <a:ext cx="3829412" cy="2548651"/>
              </a:xfrm>
              <a:prstGeom prst="rect">
                <a:avLst/>
              </a:prstGeom>
            </p:spPr>
          </p:pic>
          <p:sp>
            <p:nvSpPr>
              <p:cNvPr id="67" name="Rectangle 66">
                <a:extLst>
                  <a:ext uri="{FF2B5EF4-FFF2-40B4-BE49-F238E27FC236}">
                    <a16:creationId xmlns:a16="http://schemas.microsoft.com/office/drawing/2014/main" id="{B29BF65B-908C-7F43-88E1-9977724F0B28}"/>
                  </a:ext>
                </a:extLst>
              </p:cNvPr>
              <p:cNvSpPr/>
              <p:nvPr/>
            </p:nvSpPr>
            <p:spPr>
              <a:xfrm>
                <a:off x="5602147" y="1709531"/>
                <a:ext cx="1284075" cy="11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8" name="Rectangle 67">
                <a:extLst>
                  <a:ext uri="{FF2B5EF4-FFF2-40B4-BE49-F238E27FC236}">
                    <a16:creationId xmlns:a16="http://schemas.microsoft.com/office/drawing/2014/main" id="{91ACE6D7-2717-C349-9A6B-10DFD7E79A15}"/>
                  </a:ext>
                </a:extLst>
              </p:cNvPr>
              <p:cNvSpPr/>
              <p:nvPr/>
            </p:nvSpPr>
            <p:spPr>
              <a:xfrm>
                <a:off x="7724386" y="1557801"/>
                <a:ext cx="790964" cy="72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70" name="Straight Connector 69">
                <a:extLst>
                  <a:ext uri="{FF2B5EF4-FFF2-40B4-BE49-F238E27FC236}">
                    <a16:creationId xmlns:a16="http://schemas.microsoft.com/office/drawing/2014/main" id="{59F5BB1D-3F06-8246-AA16-95EED07208D1}"/>
                  </a:ext>
                </a:extLst>
              </p:cNvPr>
              <p:cNvCxnSpPr>
                <a:cxnSpLocks/>
              </p:cNvCxnSpPr>
              <p:nvPr/>
            </p:nvCxnSpPr>
            <p:spPr>
              <a:xfrm rot="21480000" flipV="1">
                <a:off x="7493000" y="1716299"/>
                <a:ext cx="237736" cy="11291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AF2F6DC-311E-2B41-A8E0-D340EB4CDDDC}"/>
                  </a:ext>
                </a:extLst>
              </p:cNvPr>
              <p:cNvCxnSpPr>
                <a:cxnSpLocks/>
              </p:cNvCxnSpPr>
              <p:nvPr/>
            </p:nvCxnSpPr>
            <p:spPr>
              <a:xfrm rot="300000">
                <a:off x="7473950" y="1884242"/>
                <a:ext cx="237736" cy="9470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574B38D9-7190-BD40-953F-F3BA678387E5}"/>
                </a:ext>
              </a:extLst>
            </p:cNvPr>
            <p:cNvSpPr txBox="1"/>
            <p:nvPr/>
          </p:nvSpPr>
          <p:spPr>
            <a:xfrm>
              <a:off x="5820032" y="3238452"/>
              <a:ext cx="1451516" cy="979632"/>
            </a:xfrm>
            <a:prstGeom prst="rect">
              <a:avLst/>
            </a:prstGeom>
            <a:noFill/>
          </p:spPr>
          <p:txBody>
            <a:bodyPr wrap="square" rtlCol="0">
              <a:spAutoFit/>
            </a:bodyPr>
            <a:lstStyle/>
            <a:p>
              <a:r>
                <a:rPr lang="en-DE" sz="1100" dirty="0">
                  <a:solidFill>
                    <a:srgbClr val="0070C0"/>
                  </a:solidFill>
                </a:rPr>
                <a:t>RGB stars</a:t>
              </a:r>
            </a:p>
          </p:txBody>
        </p:sp>
        <p:sp>
          <p:nvSpPr>
            <p:cNvPr id="59" name="Freeform 58">
              <a:extLst>
                <a:ext uri="{FF2B5EF4-FFF2-40B4-BE49-F238E27FC236}">
                  <a16:creationId xmlns:a16="http://schemas.microsoft.com/office/drawing/2014/main" id="{149A83CB-8DA7-DC41-BCB3-48C0F2EC77B2}"/>
                </a:ext>
              </a:extLst>
            </p:cNvPr>
            <p:cNvSpPr/>
            <p:nvPr/>
          </p:nvSpPr>
          <p:spPr>
            <a:xfrm>
              <a:off x="5214551" y="1800596"/>
              <a:ext cx="1878016" cy="2388345"/>
            </a:xfrm>
            <a:custGeom>
              <a:avLst/>
              <a:gdLst>
                <a:gd name="connsiteX0" fmla="*/ 0 w 1878016"/>
                <a:gd name="connsiteY0" fmla="*/ 2388345 h 2388345"/>
                <a:gd name="connsiteX1" fmla="*/ 86498 w 1878016"/>
                <a:gd name="connsiteY1" fmla="*/ 2054712 h 2388345"/>
                <a:gd name="connsiteX2" fmla="*/ 234779 w 1878016"/>
                <a:gd name="connsiteY2" fmla="*/ 1721080 h 2388345"/>
                <a:gd name="connsiteX3" fmla="*/ 395417 w 1878016"/>
                <a:gd name="connsiteY3" fmla="*/ 1461588 h 2388345"/>
                <a:gd name="connsiteX4" fmla="*/ 617838 w 1878016"/>
                <a:gd name="connsiteY4" fmla="*/ 1140312 h 2388345"/>
                <a:gd name="connsiteX5" fmla="*/ 840260 w 1878016"/>
                <a:gd name="connsiteY5" fmla="*/ 905534 h 2388345"/>
                <a:gd name="connsiteX6" fmla="*/ 1099752 w 1878016"/>
                <a:gd name="connsiteY6" fmla="*/ 608972 h 2388345"/>
                <a:gd name="connsiteX7" fmla="*/ 1458098 w 1878016"/>
                <a:gd name="connsiteY7" fmla="*/ 275339 h 2388345"/>
                <a:gd name="connsiteX8" fmla="*/ 1841157 w 1878016"/>
                <a:gd name="connsiteY8" fmla="*/ 28204 h 2388345"/>
                <a:gd name="connsiteX9" fmla="*/ 1841157 w 1878016"/>
                <a:gd name="connsiteY9" fmla="*/ 15847 h 23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016" h="2388345">
                  <a:moveTo>
                    <a:pt x="0" y="2388345"/>
                  </a:moveTo>
                  <a:cubicBezTo>
                    <a:pt x="23684" y="2277134"/>
                    <a:pt x="47368" y="2165923"/>
                    <a:pt x="86498" y="2054712"/>
                  </a:cubicBezTo>
                  <a:cubicBezTo>
                    <a:pt x="125628" y="1943501"/>
                    <a:pt x="183293" y="1819934"/>
                    <a:pt x="234779" y="1721080"/>
                  </a:cubicBezTo>
                  <a:cubicBezTo>
                    <a:pt x="286265" y="1622226"/>
                    <a:pt x="331574" y="1558383"/>
                    <a:pt x="395417" y="1461588"/>
                  </a:cubicBezTo>
                  <a:cubicBezTo>
                    <a:pt x="459260" y="1364793"/>
                    <a:pt x="543698" y="1232988"/>
                    <a:pt x="617838" y="1140312"/>
                  </a:cubicBezTo>
                  <a:cubicBezTo>
                    <a:pt x="691978" y="1047636"/>
                    <a:pt x="759941" y="994091"/>
                    <a:pt x="840260" y="905534"/>
                  </a:cubicBezTo>
                  <a:cubicBezTo>
                    <a:pt x="920579" y="816977"/>
                    <a:pt x="996779" y="714004"/>
                    <a:pt x="1099752" y="608972"/>
                  </a:cubicBezTo>
                  <a:cubicBezTo>
                    <a:pt x="1202725" y="503939"/>
                    <a:pt x="1334530" y="372134"/>
                    <a:pt x="1458098" y="275339"/>
                  </a:cubicBezTo>
                  <a:cubicBezTo>
                    <a:pt x="1581666" y="178544"/>
                    <a:pt x="1777314" y="71453"/>
                    <a:pt x="1841157" y="28204"/>
                  </a:cubicBezTo>
                  <a:cubicBezTo>
                    <a:pt x="1905000" y="-15045"/>
                    <a:pt x="1873078" y="401"/>
                    <a:pt x="1841157" y="15847"/>
                  </a:cubicBezTo>
                </a:path>
              </a:pathLst>
            </a:cu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0" name="Freeform 59">
              <a:extLst>
                <a:ext uri="{FF2B5EF4-FFF2-40B4-BE49-F238E27FC236}">
                  <a16:creationId xmlns:a16="http://schemas.microsoft.com/office/drawing/2014/main" id="{F5967797-0112-8B4E-82CE-C6C142B36353}"/>
                </a:ext>
              </a:extLst>
            </p:cNvPr>
            <p:cNvSpPr/>
            <p:nvPr/>
          </p:nvSpPr>
          <p:spPr>
            <a:xfrm>
              <a:off x="4992130" y="2592919"/>
              <a:ext cx="531340" cy="570411"/>
            </a:xfrm>
            <a:custGeom>
              <a:avLst/>
              <a:gdLst>
                <a:gd name="connsiteX0" fmla="*/ 0 w 531340"/>
                <a:gd name="connsiteY0" fmla="*/ 570411 h 570411"/>
                <a:gd name="connsiteX1" fmla="*/ 259492 w 531340"/>
                <a:gd name="connsiteY1" fmla="*/ 298562 h 570411"/>
                <a:gd name="connsiteX2" fmla="*/ 481913 w 531340"/>
                <a:gd name="connsiteY2" fmla="*/ 51427 h 570411"/>
                <a:gd name="connsiteX3" fmla="*/ 494270 w 531340"/>
                <a:gd name="connsiteY3" fmla="*/ 2000 h 570411"/>
                <a:gd name="connsiteX4" fmla="*/ 531340 w 531340"/>
                <a:gd name="connsiteY4" fmla="*/ 14357 h 570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0" h="570411">
                  <a:moveTo>
                    <a:pt x="0" y="570411"/>
                  </a:moveTo>
                  <a:cubicBezTo>
                    <a:pt x="89586" y="477735"/>
                    <a:pt x="179173" y="385059"/>
                    <a:pt x="259492" y="298562"/>
                  </a:cubicBezTo>
                  <a:cubicBezTo>
                    <a:pt x="339811" y="212065"/>
                    <a:pt x="481913" y="51427"/>
                    <a:pt x="481913" y="51427"/>
                  </a:cubicBezTo>
                  <a:cubicBezTo>
                    <a:pt x="521043" y="2000"/>
                    <a:pt x="494270" y="2000"/>
                    <a:pt x="494270" y="2000"/>
                  </a:cubicBezTo>
                  <a:cubicBezTo>
                    <a:pt x="502508" y="-4178"/>
                    <a:pt x="516924" y="5089"/>
                    <a:pt x="531340" y="14357"/>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2" name="Oval 61">
              <a:extLst>
                <a:ext uri="{FF2B5EF4-FFF2-40B4-BE49-F238E27FC236}">
                  <a16:creationId xmlns:a16="http://schemas.microsoft.com/office/drawing/2014/main" id="{2BB3322B-7281-3C45-A4A5-1BBF3C3BCAAB}"/>
                </a:ext>
              </a:extLst>
            </p:cNvPr>
            <p:cNvSpPr/>
            <p:nvPr/>
          </p:nvSpPr>
          <p:spPr>
            <a:xfrm>
              <a:off x="5214551" y="3002693"/>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3" name="Oval 62">
              <a:extLst>
                <a:ext uri="{FF2B5EF4-FFF2-40B4-BE49-F238E27FC236}">
                  <a16:creationId xmlns:a16="http://schemas.microsoft.com/office/drawing/2014/main" id="{E2BC79CD-2123-6843-A3AB-0A2D8DC6A5B9}"/>
                </a:ext>
              </a:extLst>
            </p:cNvPr>
            <p:cNvSpPr/>
            <p:nvPr/>
          </p:nvSpPr>
          <p:spPr>
            <a:xfrm>
              <a:off x="4885035" y="2821454"/>
              <a:ext cx="229415" cy="2728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5" name="TextBox 64">
              <a:extLst>
                <a:ext uri="{FF2B5EF4-FFF2-40B4-BE49-F238E27FC236}">
                  <a16:creationId xmlns:a16="http://schemas.microsoft.com/office/drawing/2014/main" id="{6222AA5B-2D00-8149-8254-62059DCF8DE4}"/>
                </a:ext>
              </a:extLst>
            </p:cNvPr>
            <p:cNvSpPr txBox="1"/>
            <p:nvPr/>
          </p:nvSpPr>
          <p:spPr>
            <a:xfrm>
              <a:off x="3172069" y="3144184"/>
              <a:ext cx="1491644" cy="979632"/>
            </a:xfrm>
            <a:prstGeom prst="rect">
              <a:avLst/>
            </a:prstGeom>
            <a:noFill/>
          </p:spPr>
          <p:txBody>
            <a:bodyPr wrap="square" rtlCol="0">
              <a:spAutoFit/>
            </a:bodyPr>
            <a:lstStyle/>
            <a:p>
              <a:r>
                <a:rPr lang="en-DE" sz="1100" dirty="0">
                  <a:solidFill>
                    <a:srgbClr val="FF0000"/>
                  </a:solidFill>
                </a:rPr>
                <a:t>CHeB stars</a:t>
              </a:r>
            </a:p>
          </p:txBody>
        </p:sp>
      </p:grpSp>
      <p:sp>
        <p:nvSpPr>
          <p:cNvPr id="73" name="Rectangle 72">
            <a:extLst>
              <a:ext uri="{FF2B5EF4-FFF2-40B4-BE49-F238E27FC236}">
                <a16:creationId xmlns:a16="http://schemas.microsoft.com/office/drawing/2014/main" id="{04120486-98B3-074D-967A-3B6A8C6B022C}"/>
              </a:ext>
            </a:extLst>
          </p:cNvPr>
          <p:cNvSpPr/>
          <p:nvPr/>
        </p:nvSpPr>
        <p:spPr>
          <a:xfrm>
            <a:off x="6878297" y="3780722"/>
            <a:ext cx="731813" cy="18960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6" name="Rectangle 75">
            <a:extLst>
              <a:ext uri="{FF2B5EF4-FFF2-40B4-BE49-F238E27FC236}">
                <a16:creationId xmlns:a16="http://schemas.microsoft.com/office/drawing/2014/main" id="{724DC380-2413-C347-8DDD-502F789EFED7}"/>
              </a:ext>
            </a:extLst>
          </p:cNvPr>
          <p:cNvSpPr/>
          <p:nvPr/>
        </p:nvSpPr>
        <p:spPr>
          <a:xfrm>
            <a:off x="6874421" y="5357720"/>
            <a:ext cx="731813" cy="1896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39" name="Group 38">
            <a:extLst>
              <a:ext uri="{FF2B5EF4-FFF2-40B4-BE49-F238E27FC236}">
                <a16:creationId xmlns:a16="http://schemas.microsoft.com/office/drawing/2014/main" id="{40723A74-B79F-2442-A057-987C328DC250}"/>
              </a:ext>
            </a:extLst>
          </p:cNvPr>
          <p:cNvGrpSpPr>
            <a:grpSpLocks noChangeAspect="1"/>
          </p:cNvGrpSpPr>
          <p:nvPr/>
        </p:nvGrpSpPr>
        <p:grpSpPr>
          <a:xfrm>
            <a:off x="-153168" y="1884084"/>
            <a:ext cx="6271354" cy="3436066"/>
            <a:chOff x="2779038" y="2155254"/>
            <a:chExt cx="5943600" cy="3146700"/>
          </a:xfrm>
        </p:grpSpPr>
        <p:grpSp>
          <p:nvGrpSpPr>
            <p:cNvPr id="40" name="Group 39">
              <a:extLst>
                <a:ext uri="{FF2B5EF4-FFF2-40B4-BE49-F238E27FC236}">
                  <a16:creationId xmlns:a16="http://schemas.microsoft.com/office/drawing/2014/main" id="{C5FF609B-1EC0-8045-855F-2238DD85A6ED}"/>
                </a:ext>
              </a:extLst>
            </p:cNvPr>
            <p:cNvGrpSpPr/>
            <p:nvPr/>
          </p:nvGrpSpPr>
          <p:grpSpPr>
            <a:xfrm>
              <a:off x="2779038" y="2155254"/>
              <a:ext cx="5943600" cy="3146700"/>
              <a:chOff x="1600200" y="2165350"/>
              <a:chExt cx="5943600" cy="3146700"/>
            </a:xfrm>
          </p:grpSpPr>
          <p:pic>
            <p:nvPicPr>
              <p:cNvPr id="42" name="Picture 41">
                <a:extLst>
                  <a:ext uri="{FF2B5EF4-FFF2-40B4-BE49-F238E27FC236}">
                    <a16:creationId xmlns:a16="http://schemas.microsoft.com/office/drawing/2014/main" id="{7E3493C8-BA77-5A45-9112-358506531611}"/>
                  </a:ext>
                </a:extLst>
              </p:cNvPr>
              <p:cNvPicPr>
                <a:picLocks noChangeAspect="1"/>
              </p:cNvPicPr>
              <p:nvPr/>
            </p:nvPicPr>
            <p:blipFill>
              <a:blip r:embed="rId5"/>
              <a:stretch>
                <a:fillRect/>
              </a:stretch>
            </p:blipFill>
            <p:spPr>
              <a:xfrm>
                <a:off x="1600200" y="2165350"/>
                <a:ext cx="5943600" cy="2527300"/>
              </a:xfrm>
              <a:prstGeom prst="rect">
                <a:avLst/>
              </a:prstGeom>
            </p:spPr>
          </p:pic>
          <p:pic>
            <p:nvPicPr>
              <p:cNvPr id="43" name="Picture 42">
                <a:extLst>
                  <a:ext uri="{FF2B5EF4-FFF2-40B4-BE49-F238E27FC236}">
                    <a16:creationId xmlns:a16="http://schemas.microsoft.com/office/drawing/2014/main" id="{BCF20D09-339E-BF4C-B152-4F1ED5D26342}"/>
                  </a:ext>
                </a:extLst>
              </p:cNvPr>
              <p:cNvPicPr>
                <a:picLocks noChangeAspect="1"/>
              </p:cNvPicPr>
              <p:nvPr/>
            </p:nvPicPr>
            <p:blipFill>
              <a:blip r:embed="rId6"/>
              <a:stretch>
                <a:fillRect/>
              </a:stretch>
            </p:blipFill>
            <p:spPr>
              <a:xfrm>
                <a:off x="1600200" y="4677050"/>
                <a:ext cx="5765800" cy="635000"/>
              </a:xfrm>
              <a:prstGeom prst="rect">
                <a:avLst/>
              </a:prstGeom>
            </p:spPr>
          </p:pic>
        </p:grpSp>
        <p:sp>
          <p:nvSpPr>
            <p:cNvPr id="41" name="Rectangle 40">
              <a:extLst>
                <a:ext uri="{FF2B5EF4-FFF2-40B4-BE49-F238E27FC236}">
                  <a16:creationId xmlns:a16="http://schemas.microsoft.com/office/drawing/2014/main" id="{8DC876DA-E99E-2742-AA89-010B7E938638}"/>
                </a:ext>
              </a:extLst>
            </p:cNvPr>
            <p:cNvSpPr/>
            <p:nvPr/>
          </p:nvSpPr>
          <p:spPr>
            <a:xfrm>
              <a:off x="7724386" y="2594919"/>
              <a:ext cx="344576" cy="39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3" name="Text Box 4">
            <a:extLst>
              <a:ext uri="{FF2B5EF4-FFF2-40B4-BE49-F238E27FC236}">
                <a16:creationId xmlns:a16="http://schemas.microsoft.com/office/drawing/2014/main" id="{9CC330F0-7DEF-834A-5B16-A23D373F5F24}"/>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Red-giant-branch stars vs. core-helium burning (</a:t>
            </a: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8" name="Gerade Verbindung 11">
            <a:extLst>
              <a:ext uri="{FF2B5EF4-FFF2-40B4-BE49-F238E27FC236}">
                <a16:creationId xmlns:a16="http://schemas.microsoft.com/office/drawing/2014/main" id="{C13DC249-9F25-5E47-9F61-FECBDC1BA674}"/>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68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B759C-0766-FB47-BCA8-4C51049B86E1}"/>
              </a:ext>
            </a:extLst>
          </p:cNvPr>
          <p:cNvSpPr txBox="1"/>
          <p:nvPr/>
        </p:nvSpPr>
        <p:spPr>
          <a:xfrm>
            <a:off x="701458" y="2179529"/>
            <a:ext cx="10722279" cy="2923877"/>
          </a:xfrm>
          <a:prstGeom prst="rect">
            <a:avLst/>
          </a:prstGeom>
          <a:noFill/>
        </p:spPr>
        <p:txBody>
          <a:bodyPr wrap="square" rtlCol="0">
            <a:spAutoFit/>
          </a:bodyPr>
          <a:lstStyle/>
          <a:p>
            <a:pPr algn="ctr"/>
            <a:r>
              <a:rPr lang="en-DE" sz="3200" dirty="0">
                <a:solidFill>
                  <a:srgbClr val="001E60"/>
                </a:solidFill>
              </a:rPr>
              <a:t>If you want to use PLATO for Galactic Archaeology</a:t>
            </a:r>
          </a:p>
          <a:p>
            <a:endParaRPr lang="en-DE" sz="3200" dirty="0">
              <a:solidFill>
                <a:srgbClr val="001E60"/>
              </a:solidFill>
            </a:endParaRPr>
          </a:p>
          <a:p>
            <a:pPr algn="ctr"/>
            <a:r>
              <a:rPr lang="en-DE" sz="4800" dirty="0">
                <a:solidFill>
                  <a:srgbClr val="001E60"/>
                </a:solidFill>
              </a:rPr>
              <a:t>Apply for your targets!</a:t>
            </a:r>
          </a:p>
          <a:p>
            <a:pPr algn="ctr"/>
            <a:endParaRPr lang="en-DE" sz="4800" dirty="0">
              <a:solidFill>
                <a:srgbClr val="001E60"/>
              </a:solidFill>
            </a:endParaRPr>
          </a:p>
          <a:p>
            <a:pPr algn="ctr"/>
            <a:r>
              <a:rPr lang="en-DE" sz="2400" dirty="0">
                <a:solidFill>
                  <a:srgbClr val="001E60"/>
                </a:solidFill>
              </a:rPr>
              <a:t>contact me (saskia.hekker@h-its.org)</a:t>
            </a:r>
          </a:p>
        </p:txBody>
      </p:sp>
    </p:spTree>
    <p:extLst>
      <p:ext uri="{BB962C8B-B14F-4D97-AF65-F5344CB8AC3E}">
        <p14:creationId xmlns:p14="http://schemas.microsoft.com/office/powerpoint/2010/main" val="2377181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B6D93-4AB8-8C4A-B668-79EB16381223}"/>
              </a:ext>
            </a:extLst>
          </p:cNvPr>
          <p:cNvPicPr>
            <a:picLocks noChangeAspect="1"/>
          </p:cNvPicPr>
          <p:nvPr/>
        </p:nvPicPr>
        <p:blipFill>
          <a:blip r:embed="rId3"/>
          <a:stretch>
            <a:fillRect/>
          </a:stretch>
        </p:blipFill>
        <p:spPr>
          <a:xfrm>
            <a:off x="7776000" y="1170432"/>
            <a:ext cx="1210334" cy="4704079"/>
          </a:xfrm>
          <a:prstGeom prst="rect">
            <a:avLst/>
          </a:prstGeom>
        </p:spPr>
      </p:pic>
      <p:pic>
        <p:nvPicPr>
          <p:cNvPr id="9" name="Picture 8">
            <a:extLst>
              <a:ext uri="{FF2B5EF4-FFF2-40B4-BE49-F238E27FC236}">
                <a16:creationId xmlns:a16="http://schemas.microsoft.com/office/drawing/2014/main" id="{8AF3A232-6728-4E6F-1088-FC369EA6CE06}"/>
              </a:ext>
            </a:extLst>
          </p:cNvPr>
          <p:cNvPicPr>
            <a:picLocks noChangeAspect="1"/>
          </p:cNvPicPr>
          <p:nvPr/>
        </p:nvPicPr>
        <p:blipFill rotWithShape="1">
          <a:blip r:embed="rId4"/>
          <a:srcRect l="3" t="4" r="65465" b="75216"/>
          <a:stretch/>
        </p:blipFill>
        <p:spPr>
          <a:xfrm>
            <a:off x="-702954" y="0"/>
            <a:ext cx="8003654" cy="6271777"/>
          </a:xfrm>
          <a:prstGeom prst="rect">
            <a:avLst/>
          </a:prstGeom>
        </p:spPr>
      </p:pic>
      <p:sp>
        <p:nvSpPr>
          <p:cNvPr id="10" name="TextBox 8">
            <a:extLst>
              <a:ext uri="{FF2B5EF4-FFF2-40B4-BE49-F238E27FC236}">
                <a16:creationId xmlns:a16="http://schemas.microsoft.com/office/drawing/2014/main" id="{A76283B2-1323-5FD8-7F00-8894E523AAAA}"/>
              </a:ext>
            </a:extLst>
          </p:cNvPr>
          <p:cNvSpPr txBox="1">
            <a:spLocks noChangeArrowheads="1"/>
          </p:cNvSpPr>
          <p:nvPr/>
        </p:nvSpPr>
        <p:spPr bwMode="auto">
          <a:xfrm>
            <a:off x="8206132" y="6506157"/>
            <a:ext cx="4426701" cy="29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7891" tIns="38946" rIns="77891" bIns="38946">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dirty="0" err="1">
                <a:solidFill>
                  <a:srgbClr val="002060"/>
                </a:solidFill>
              </a:rPr>
              <a:t>Buchele</a:t>
            </a:r>
            <a:r>
              <a:rPr lang="en-US" sz="1400" dirty="0">
                <a:solidFill>
                  <a:srgbClr val="002060"/>
                </a:solidFill>
              </a:rPr>
              <a:t>, Bellinger, </a:t>
            </a:r>
            <a:r>
              <a:rPr lang="en-US" sz="1400" dirty="0" err="1">
                <a:solidFill>
                  <a:srgbClr val="002060"/>
                </a:solidFill>
              </a:rPr>
              <a:t>Hekker</a:t>
            </a:r>
            <a:r>
              <a:rPr lang="en-US" sz="1400" dirty="0">
                <a:solidFill>
                  <a:srgbClr val="002060"/>
                </a:solidFill>
              </a:rPr>
              <a:t> et al., </a:t>
            </a:r>
            <a:r>
              <a:rPr lang="en-US" sz="1400" dirty="0" err="1">
                <a:solidFill>
                  <a:srgbClr val="002060"/>
                </a:solidFill>
              </a:rPr>
              <a:t>ApJ</a:t>
            </a:r>
            <a:r>
              <a:rPr lang="en-US" sz="1400" dirty="0">
                <a:solidFill>
                  <a:srgbClr val="002060"/>
                </a:solidFill>
              </a:rPr>
              <a:t>, 2024</a:t>
            </a:r>
            <a:r>
              <a:rPr lang="en-US" sz="1200" dirty="0">
                <a:solidFill>
                  <a:srgbClr val="002060"/>
                </a:solidFill>
              </a:rPr>
              <a:t> </a:t>
            </a:r>
          </a:p>
        </p:txBody>
      </p:sp>
      <p:pic>
        <p:nvPicPr>
          <p:cNvPr id="6" name="Picture 5">
            <a:extLst>
              <a:ext uri="{FF2B5EF4-FFF2-40B4-BE49-F238E27FC236}">
                <a16:creationId xmlns:a16="http://schemas.microsoft.com/office/drawing/2014/main" id="{C3459BAD-BD16-744D-AFDE-3007E757F5FB}"/>
              </a:ext>
            </a:extLst>
          </p:cNvPr>
          <p:cNvPicPr>
            <a:picLocks noChangeAspect="1"/>
          </p:cNvPicPr>
          <p:nvPr/>
        </p:nvPicPr>
        <p:blipFill>
          <a:blip r:embed="rId5"/>
          <a:stretch>
            <a:fillRect/>
          </a:stretch>
        </p:blipFill>
        <p:spPr>
          <a:xfrm>
            <a:off x="0" y="6161806"/>
            <a:ext cx="7122696" cy="779819"/>
          </a:xfrm>
          <a:prstGeom prst="rect">
            <a:avLst/>
          </a:prstGeom>
        </p:spPr>
      </p:pic>
    </p:spTree>
    <p:extLst>
      <p:ext uri="{BB962C8B-B14F-4D97-AF65-F5344CB8AC3E}">
        <p14:creationId xmlns:p14="http://schemas.microsoft.com/office/powerpoint/2010/main" val="366423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B759C-0766-FB47-BCA8-4C51049B86E1}"/>
              </a:ext>
            </a:extLst>
          </p:cNvPr>
          <p:cNvSpPr txBox="1"/>
          <p:nvPr/>
        </p:nvSpPr>
        <p:spPr>
          <a:xfrm>
            <a:off x="701458" y="2179529"/>
            <a:ext cx="10722279" cy="1815882"/>
          </a:xfrm>
          <a:prstGeom prst="rect">
            <a:avLst/>
          </a:prstGeom>
          <a:noFill/>
        </p:spPr>
        <p:txBody>
          <a:bodyPr wrap="square" rtlCol="0">
            <a:spAutoFit/>
          </a:bodyPr>
          <a:lstStyle/>
          <a:p>
            <a:pPr algn="ctr"/>
            <a:r>
              <a:rPr lang="en-DE" sz="3200" dirty="0">
                <a:solidFill>
                  <a:srgbClr val="001E60"/>
                </a:solidFill>
              </a:rPr>
              <a:t>If you want to use PLATO for Galactic Archaeology</a:t>
            </a:r>
          </a:p>
          <a:p>
            <a:endParaRPr lang="en-DE" sz="3200" dirty="0">
              <a:solidFill>
                <a:srgbClr val="001E60"/>
              </a:solidFill>
            </a:endParaRPr>
          </a:p>
          <a:p>
            <a:pPr algn="ctr"/>
            <a:r>
              <a:rPr lang="en-DE" sz="4800" dirty="0">
                <a:solidFill>
                  <a:srgbClr val="001E60"/>
                </a:solidFill>
              </a:rPr>
              <a:t>Apply for your targets!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7F2064-1683-5F4F-803E-A90340A1AC3C}"/>
              </a:ext>
            </a:extLst>
          </p:cNvPr>
          <p:cNvPicPr>
            <a:picLocks noChangeAspect="1"/>
          </p:cNvPicPr>
          <p:nvPr/>
        </p:nvPicPr>
        <p:blipFill rotWithShape="1">
          <a:blip r:embed="rId3"/>
          <a:srcRect r="11002"/>
          <a:stretch/>
        </p:blipFill>
        <p:spPr>
          <a:xfrm>
            <a:off x="256673" y="127268"/>
            <a:ext cx="5406189" cy="6633329"/>
          </a:xfrm>
          <a:prstGeom prst="rect">
            <a:avLst/>
          </a:prstGeom>
        </p:spPr>
      </p:pic>
      <p:pic>
        <p:nvPicPr>
          <p:cNvPr id="5" name="Picture 6">
            <a:extLst>
              <a:ext uri="{FF2B5EF4-FFF2-40B4-BE49-F238E27FC236}">
                <a16:creationId xmlns:a16="http://schemas.microsoft.com/office/drawing/2014/main" id="{37C91EB3-AE3D-100A-7503-4E599938A1E3}"/>
              </a:ext>
            </a:extLst>
          </p:cNvPr>
          <p:cNvPicPr>
            <a:picLocks noChangeAspect="1"/>
          </p:cNvPicPr>
          <p:nvPr/>
        </p:nvPicPr>
        <p:blipFill>
          <a:blip r:embed="rId4"/>
          <a:stretch>
            <a:fillRect/>
          </a:stretch>
        </p:blipFill>
        <p:spPr>
          <a:xfrm>
            <a:off x="6113166" y="1268413"/>
            <a:ext cx="1210334" cy="4704079"/>
          </a:xfrm>
          <a:prstGeom prst="rect">
            <a:avLst/>
          </a:prstGeom>
        </p:spPr>
      </p:pic>
      <p:sp>
        <p:nvSpPr>
          <p:cNvPr id="6" name="TextBox 8">
            <a:extLst>
              <a:ext uri="{FF2B5EF4-FFF2-40B4-BE49-F238E27FC236}">
                <a16:creationId xmlns:a16="http://schemas.microsoft.com/office/drawing/2014/main" id="{4E6F5243-97DC-B347-AC75-3074BE44670D}"/>
              </a:ext>
            </a:extLst>
          </p:cNvPr>
          <p:cNvSpPr txBox="1">
            <a:spLocks noChangeArrowheads="1"/>
          </p:cNvSpPr>
          <p:nvPr/>
        </p:nvSpPr>
        <p:spPr bwMode="auto">
          <a:xfrm>
            <a:off x="8206132" y="6506157"/>
            <a:ext cx="4426701" cy="29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7891" tIns="38946" rIns="77891" bIns="38946">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1400" dirty="0" err="1">
                <a:solidFill>
                  <a:srgbClr val="002060"/>
                </a:solidFill>
              </a:rPr>
              <a:t>Buchele</a:t>
            </a:r>
            <a:r>
              <a:rPr lang="en-US" sz="1400" dirty="0">
                <a:solidFill>
                  <a:srgbClr val="002060"/>
                </a:solidFill>
              </a:rPr>
              <a:t>, Bellinger, </a:t>
            </a:r>
            <a:r>
              <a:rPr lang="en-US" sz="1400" dirty="0" err="1">
                <a:solidFill>
                  <a:srgbClr val="002060"/>
                </a:solidFill>
              </a:rPr>
              <a:t>Hekker</a:t>
            </a:r>
            <a:r>
              <a:rPr lang="en-US" sz="1400" dirty="0">
                <a:solidFill>
                  <a:srgbClr val="002060"/>
                </a:solidFill>
              </a:rPr>
              <a:t> et al., </a:t>
            </a:r>
            <a:r>
              <a:rPr lang="en-US" sz="1400" dirty="0" err="1">
                <a:solidFill>
                  <a:srgbClr val="002060"/>
                </a:solidFill>
              </a:rPr>
              <a:t>ApJ</a:t>
            </a:r>
            <a:r>
              <a:rPr lang="en-US" sz="1400" dirty="0">
                <a:solidFill>
                  <a:srgbClr val="002060"/>
                </a:solidFill>
              </a:rPr>
              <a:t>, 2024</a:t>
            </a:r>
            <a:r>
              <a:rPr lang="en-US" sz="1200" dirty="0">
                <a:solidFill>
                  <a:srgbClr val="002060"/>
                </a:solidFill>
              </a:rPr>
              <a:t> </a:t>
            </a:r>
          </a:p>
        </p:txBody>
      </p:sp>
    </p:spTree>
    <p:extLst>
      <p:ext uri="{BB962C8B-B14F-4D97-AF65-F5344CB8AC3E}">
        <p14:creationId xmlns:p14="http://schemas.microsoft.com/office/powerpoint/2010/main" val="252059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9C827A22-97DD-1245-A0EE-4DF5E5725EF0}"/>
              </a:ext>
            </a:extLst>
          </p:cNvPr>
          <p:cNvCxnSpPr>
            <a:cxnSpLocks/>
          </p:cNvCxnSpPr>
          <p:nvPr/>
        </p:nvCxnSpPr>
        <p:spPr>
          <a:xfrm flipV="1">
            <a:off x="7312063" y="2883029"/>
            <a:ext cx="588345" cy="279537"/>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C4F882E-71E1-E349-8FB1-47505356A484}"/>
              </a:ext>
            </a:extLst>
          </p:cNvPr>
          <p:cNvCxnSpPr>
            <a:cxnSpLocks/>
          </p:cNvCxnSpPr>
          <p:nvPr/>
        </p:nvCxnSpPr>
        <p:spPr>
          <a:xfrm>
            <a:off x="7260280" y="3267949"/>
            <a:ext cx="591495" cy="2839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D35620F-BF79-5E48-B084-D207AC714C56}"/>
              </a:ext>
            </a:extLst>
          </p:cNvPr>
          <p:cNvPicPr>
            <a:picLocks noChangeAspect="1"/>
          </p:cNvPicPr>
          <p:nvPr/>
        </p:nvPicPr>
        <p:blipFill>
          <a:blip r:embed="rId3"/>
          <a:stretch>
            <a:fillRect/>
          </a:stretch>
        </p:blipFill>
        <p:spPr>
          <a:xfrm>
            <a:off x="120953" y="1224116"/>
            <a:ext cx="6142657" cy="5067692"/>
          </a:xfrm>
          <a:prstGeom prst="rect">
            <a:avLst/>
          </a:prstGeom>
        </p:spPr>
      </p:pic>
      <p:sp>
        <p:nvSpPr>
          <p:cNvPr id="22" name="TextBox 21">
            <a:extLst>
              <a:ext uri="{FF2B5EF4-FFF2-40B4-BE49-F238E27FC236}">
                <a16:creationId xmlns:a16="http://schemas.microsoft.com/office/drawing/2014/main" id="{CCEF8D24-1E6F-884E-A4BB-7D6518A4E722}"/>
              </a:ext>
            </a:extLst>
          </p:cNvPr>
          <p:cNvSpPr txBox="1">
            <a:spLocks noChangeArrowheads="1"/>
          </p:cNvSpPr>
          <p:nvPr/>
        </p:nvSpPr>
        <p:spPr bwMode="auto">
          <a:xfrm>
            <a:off x="205814" y="6463029"/>
            <a:ext cx="6057796" cy="307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Figure from ERC Consolidator Grant proposal ‘</a:t>
            </a:r>
            <a:r>
              <a:rPr lang="en-US" sz="1400" dirty="0" err="1">
                <a:solidFill>
                  <a:srgbClr val="333399"/>
                </a:solidFill>
              </a:rPr>
              <a:t>DipolarSound</a:t>
            </a:r>
            <a:r>
              <a:rPr lang="en-US" sz="1400" dirty="0">
                <a:solidFill>
                  <a:srgbClr val="333399"/>
                </a:solidFill>
              </a:rPr>
              <a:t>’, PI </a:t>
            </a:r>
            <a:r>
              <a:rPr lang="en-US" sz="1400" dirty="0" err="1">
                <a:solidFill>
                  <a:srgbClr val="333399"/>
                </a:solidFill>
              </a:rPr>
              <a:t>Hekker</a:t>
            </a:r>
            <a:endParaRPr lang="en-US" sz="1400" dirty="0">
              <a:solidFill>
                <a:srgbClr val="333399"/>
              </a:solidFill>
            </a:endParaRPr>
          </a:p>
        </p:txBody>
      </p:sp>
      <p:sp>
        <p:nvSpPr>
          <p:cNvPr id="4" name="TextBox 3">
            <a:extLst>
              <a:ext uri="{FF2B5EF4-FFF2-40B4-BE49-F238E27FC236}">
                <a16:creationId xmlns:a16="http://schemas.microsoft.com/office/drawing/2014/main" id="{F7E30A77-0505-ED44-8B88-ADED454FB07E}"/>
              </a:ext>
            </a:extLst>
          </p:cNvPr>
          <p:cNvSpPr txBox="1"/>
          <p:nvPr/>
        </p:nvSpPr>
        <p:spPr>
          <a:xfrm>
            <a:off x="6666271" y="2423902"/>
            <a:ext cx="3857955" cy="1440732"/>
          </a:xfrm>
          <a:prstGeom prst="roundRect">
            <a:avLst/>
          </a:prstGeom>
          <a:solidFill>
            <a:schemeClr val="bg1">
              <a:lumMod val="95000"/>
            </a:schemeClr>
          </a:solidFill>
        </p:spPr>
        <p:txBody>
          <a:bodyPr wrap="square" lIns="251999" rtlCol="0" anchor="ctr">
            <a:noAutofit/>
          </a:bodyPr>
          <a:lstStyle/>
          <a:p>
            <a:r>
              <a:rPr lang="en-US" sz="2200" b="1" dirty="0">
                <a:solidFill>
                  <a:srgbClr val="002060"/>
                </a:solidFill>
              </a:rPr>
              <a:t>Range in 𝚫𝚷 </a:t>
            </a:r>
            <a:r>
              <a:rPr lang="en-US" sz="2200" b="1" u="sng" dirty="0">
                <a:solidFill>
                  <a:srgbClr val="002060"/>
                </a:solidFill>
              </a:rPr>
              <a:t>NOT</a:t>
            </a:r>
            <a:r>
              <a:rPr lang="en-US" sz="2200" b="1" dirty="0">
                <a:solidFill>
                  <a:srgbClr val="002060"/>
                </a:solidFill>
              </a:rPr>
              <a:t> matched by current models!</a:t>
            </a:r>
            <a:endParaRPr lang="en-DE" sz="2200" b="1" dirty="0">
              <a:solidFill>
                <a:srgbClr val="002060"/>
              </a:solidFill>
            </a:endParaRPr>
          </a:p>
        </p:txBody>
      </p:sp>
      <p:sp>
        <p:nvSpPr>
          <p:cNvPr id="3" name="Text Box 4">
            <a:extLst>
              <a:ext uri="{FF2B5EF4-FFF2-40B4-BE49-F238E27FC236}">
                <a16:creationId xmlns:a16="http://schemas.microsoft.com/office/drawing/2014/main" id="{E85425BE-EA86-7B7F-4C8F-A4458448C63F}"/>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 mismatch observations and models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8" name="Gerade Verbindung 11">
            <a:extLst>
              <a:ext uri="{FF2B5EF4-FFF2-40B4-BE49-F238E27FC236}">
                <a16:creationId xmlns:a16="http://schemas.microsoft.com/office/drawing/2014/main" id="{EAC60C62-5D48-DA47-AB73-E4B4FD45DD63}"/>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8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489B0-EB3A-CE49-86AE-D0097D0F2494}"/>
              </a:ext>
            </a:extLst>
          </p:cNvPr>
          <p:cNvPicPr>
            <a:picLocks noChangeAspect="1"/>
          </p:cNvPicPr>
          <p:nvPr/>
        </p:nvPicPr>
        <p:blipFill rotWithShape="1">
          <a:blip r:embed="rId3"/>
          <a:srcRect r="49315" b="50390"/>
          <a:stretch/>
        </p:blipFill>
        <p:spPr>
          <a:xfrm>
            <a:off x="2367538" y="684000"/>
            <a:ext cx="7279775" cy="5541984"/>
          </a:xfrm>
          <a:prstGeom prst="rect">
            <a:avLst/>
          </a:prstGeom>
        </p:spPr>
      </p:pic>
      <p:sp>
        <p:nvSpPr>
          <p:cNvPr id="24" name="TextBox 23">
            <a:extLst>
              <a:ext uri="{FF2B5EF4-FFF2-40B4-BE49-F238E27FC236}">
                <a16:creationId xmlns:a16="http://schemas.microsoft.com/office/drawing/2014/main" id="{9735B464-4170-FA4B-9EE0-BF773E69F7A8}"/>
              </a:ext>
            </a:extLst>
          </p:cNvPr>
          <p:cNvSpPr txBox="1"/>
          <p:nvPr/>
        </p:nvSpPr>
        <p:spPr>
          <a:xfrm>
            <a:off x="9757458" y="1164934"/>
            <a:ext cx="2212988" cy="1815882"/>
          </a:xfrm>
          <a:prstGeom prst="rect">
            <a:avLst/>
          </a:prstGeom>
          <a:noFill/>
        </p:spPr>
        <p:txBody>
          <a:bodyPr wrap="square" rtlCol="0">
            <a:spAutoFit/>
          </a:bodyPr>
          <a:lstStyle/>
          <a:p>
            <a:r>
              <a:rPr lang="en-GB" sz="1600" dirty="0">
                <a:solidFill>
                  <a:srgbClr val="002060"/>
                </a:solidFill>
              </a:rPr>
              <a:t>O</a:t>
            </a:r>
            <a:r>
              <a:rPr lang="en-DE" sz="1600" dirty="0">
                <a:solidFill>
                  <a:srgbClr val="002060"/>
                </a:solidFill>
              </a:rPr>
              <a:t>bservations </a:t>
            </a:r>
          </a:p>
          <a:p>
            <a:r>
              <a:rPr lang="en-DE" sz="1600" dirty="0">
                <a:solidFill>
                  <a:srgbClr val="002060"/>
                </a:solidFill>
              </a:rPr>
              <a:t>of ensemble</a:t>
            </a:r>
          </a:p>
          <a:p>
            <a:endParaRPr lang="en-GB" sz="1600" dirty="0">
              <a:solidFill>
                <a:srgbClr val="002060"/>
              </a:solidFill>
            </a:endParaRPr>
          </a:p>
          <a:p>
            <a:endParaRPr lang="en-GB" sz="1600" dirty="0">
              <a:solidFill>
                <a:srgbClr val="002060"/>
              </a:solidFill>
            </a:endParaRPr>
          </a:p>
          <a:p>
            <a:pPr marL="285750" indent="-285750">
              <a:buFont typeface="Wingdings" pitchFamily="2" charset="2"/>
              <a:buChar char="Ø"/>
            </a:pPr>
            <a:r>
              <a:rPr lang="en-GB" sz="1600" dirty="0">
                <a:solidFill>
                  <a:srgbClr val="002060"/>
                </a:solidFill>
              </a:rPr>
              <a:t>o</a:t>
            </a:r>
            <a:r>
              <a:rPr lang="en-DE" sz="1600" dirty="0">
                <a:solidFill>
                  <a:srgbClr val="002060"/>
                </a:solidFill>
              </a:rPr>
              <a:t>pacity </a:t>
            </a:r>
            <a:r>
              <a:rPr lang="en-DE" sz="1600">
                <a:solidFill>
                  <a:srgbClr val="002060"/>
                </a:solidFill>
              </a:rPr>
              <a:t>of ba</a:t>
            </a:r>
            <a:r>
              <a:rPr lang="de-DE" sz="1600" dirty="0" err="1">
                <a:solidFill>
                  <a:srgbClr val="002060"/>
                </a:solidFill>
              </a:rPr>
              <a:t>r</a:t>
            </a:r>
            <a:r>
              <a:rPr lang="en-DE" sz="1600">
                <a:solidFill>
                  <a:srgbClr val="002060"/>
                </a:solidFill>
              </a:rPr>
              <a:t> </a:t>
            </a:r>
            <a:r>
              <a:rPr lang="en-DE" sz="1600" dirty="0">
                <a:solidFill>
                  <a:srgbClr val="002060"/>
                </a:solidFill>
              </a:rPr>
              <a:t>indicates number of </a:t>
            </a:r>
            <a:r>
              <a:rPr lang="en-DE" sz="1600">
                <a:solidFill>
                  <a:srgbClr val="002060"/>
                </a:solidFill>
              </a:rPr>
              <a:t>stars observed</a:t>
            </a:r>
            <a:endParaRPr lang="de-DE" sz="1600" dirty="0">
              <a:solidFill>
                <a:srgbClr val="002060"/>
              </a:solidFill>
            </a:endParaRPr>
          </a:p>
        </p:txBody>
      </p:sp>
      <p:sp>
        <p:nvSpPr>
          <p:cNvPr id="54" name="TextBox 53">
            <a:extLst>
              <a:ext uri="{FF2B5EF4-FFF2-40B4-BE49-F238E27FC236}">
                <a16:creationId xmlns:a16="http://schemas.microsoft.com/office/drawing/2014/main" id="{0334462D-FBA7-F74A-85BF-708789887E08}"/>
              </a:ext>
            </a:extLst>
          </p:cNvPr>
          <p:cNvSpPr txBox="1">
            <a:spLocks noChangeArrowheads="1"/>
          </p:cNvSpPr>
          <p:nvPr/>
        </p:nvSpPr>
        <p:spPr bwMode="auto">
          <a:xfrm>
            <a:off x="205814" y="6463029"/>
            <a:ext cx="5267139" cy="30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Noll, </a:t>
            </a:r>
            <a:r>
              <a:rPr lang="en-US" sz="1400" dirty="0" err="1">
                <a:solidFill>
                  <a:srgbClr val="333399"/>
                </a:solidFill>
              </a:rPr>
              <a:t>Basu</a:t>
            </a:r>
            <a:r>
              <a:rPr lang="en-US" sz="1400" dirty="0">
                <a:solidFill>
                  <a:srgbClr val="333399"/>
                </a:solidFill>
              </a:rPr>
              <a:t> &amp; </a:t>
            </a:r>
            <a:r>
              <a:rPr lang="en-US" sz="1400" dirty="0" err="1">
                <a:solidFill>
                  <a:srgbClr val="333399"/>
                </a:solidFill>
              </a:rPr>
              <a:t>Hekker</a:t>
            </a:r>
            <a:r>
              <a:rPr lang="en-US" sz="1400" dirty="0">
                <a:solidFill>
                  <a:srgbClr val="333399"/>
                </a:solidFill>
              </a:rPr>
              <a:t>, A&amp;A, 2024</a:t>
            </a:r>
          </a:p>
        </p:txBody>
      </p:sp>
      <p:cxnSp>
        <p:nvCxnSpPr>
          <p:cNvPr id="8" name="Straight Connector 7">
            <a:extLst>
              <a:ext uri="{FF2B5EF4-FFF2-40B4-BE49-F238E27FC236}">
                <a16:creationId xmlns:a16="http://schemas.microsoft.com/office/drawing/2014/main" id="{B5066D45-01B4-4141-B863-538CADEE4CC3}"/>
              </a:ext>
            </a:extLst>
          </p:cNvPr>
          <p:cNvCxnSpPr>
            <a:cxnSpLocks/>
          </p:cNvCxnSpPr>
          <p:nvPr/>
        </p:nvCxnSpPr>
        <p:spPr>
          <a:xfrm>
            <a:off x="8100017" y="787096"/>
            <a:ext cx="0" cy="54388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9D76B6-75E5-8A4F-8E9E-1087DFE0BB41}"/>
              </a:ext>
            </a:extLst>
          </p:cNvPr>
          <p:cNvSpPr txBox="1"/>
          <p:nvPr/>
        </p:nvSpPr>
        <p:spPr>
          <a:xfrm>
            <a:off x="474869" y="1209786"/>
            <a:ext cx="1627193" cy="2062103"/>
          </a:xfrm>
          <a:prstGeom prst="rect">
            <a:avLst/>
          </a:prstGeom>
          <a:noFill/>
        </p:spPr>
        <p:txBody>
          <a:bodyPr wrap="square" rtlCol="0">
            <a:spAutoFit/>
          </a:bodyPr>
          <a:lstStyle/>
          <a:p>
            <a:r>
              <a:rPr lang="en-US" sz="1600" dirty="0">
                <a:solidFill>
                  <a:srgbClr val="002060"/>
                </a:solidFill>
              </a:rPr>
              <a:t>[Fe/H]</a:t>
            </a:r>
            <a:r>
              <a:rPr lang="en-DE" sz="1600" dirty="0">
                <a:solidFill>
                  <a:srgbClr val="002060"/>
                </a:solidFill>
              </a:rPr>
              <a:t>:</a:t>
            </a:r>
          </a:p>
          <a:p>
            <a:endParaRPr lang="en-DE" sz="1600" dirty="0">
              <a:solidFill>
                <a:srgbClr val="002060"/>
              </a:solidFill>
            </a:endParaRPr>
          </a:p>
          <a:p>
            <a:r>
              <a:rPr lang="en-DE" sz="1600" dirty="0">
                <a:solidFill>
                  <a:srgbClr val="002060"/>
                </a:solidFill>
              </a:rPr>
              <a:t>- 0.5</a:t>
            </a:r>
          </a:p>
          <a:p>
            <a:endParaRPr lang="en-DE" sz="1600" dirty="0">
              <a:solidFill>
                <a:srgbClr val="002060"/>
              </a:solidFill>
            </a:endParaRPr>
          </a:p>
          <a:p>
            <a:r>
              <a:rPr lang="en-DE" sz="1600" dirty="0">
                <a:solidFill>
                  <a:srgbClr val="002060"/>
                </a:solidFill>
              </a:rPr>
              <a:t>  0.0</a:t>
            </a:r>
          </a:p>
          <a:p>
            <a:endParaRPr lang="en-DE" sz="1600" dirty="0">
              <a:solidFill>
                <a:srgbClr val="002060"/>
              </a:solidFill>
            </a:endParaRPr>
          </a:p>
          <a:p>
            <a:r>
              <a:rPr lang="en-DE" sz="1600" dirty="0">
                <a:solidFill>
                  <a:srgbClr val="002060"/>
                </a:solidFill>
              </a:rPr>
              <a:t>+0.2</a:t>
            </a:r>
          </a:p>
          <a:p>
            <a:endParaRPr lang="en-DE" sz="1600" dirty="0">
              <a:solidFill>
                <a:srgbClr val="002060"/>
              </a:solidFill>
            </a:endParaRPr>
          </a:p>
        </p:txBody>
      </p:sp>
      <p:cxnSp>
        <p:nvCxnSpPr>
          <p:cNvPr id="21" name="Straight Connector 20">
            <a:extLst>
              <a:ext uri="{FF2B5EF4-FFF2-40B4-BE49-F238E27FC236}">
                <a16:creationId xmlns:a16="http://schemas.microsoft.com/office/drawing/2014/main" id="{EF376CB8-352C-8845-88B8-8BDE70DF5C06}"/>
              </a:ext>
            </a:extLst>
          </p:cNvPr>
          <p:cNvCxnSpPr/>
          <p:nvPr/>
        </p:nvCxnSpPr>
        <p:spPr>
          <a:xfrm>
            <a:off x="1131837" y="1856472"/>
            <a:ext cx="578734"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1AE5EB7-2695-7C48-ADD9-997EFE3203F4}"/>
              </a:ext>
            </a:extLst>
          </p:cNvPr>
          <p:cNvCxnSpPr/>
          <p:nvPr/>
        </p:nvCxnSpPr>
        <p:spPr>
          <a:xfrm>
            <a:off x="1131837" y="2344537"/>
            <a:ext cx="578734" cy="0"/>
          </a:xfrm>
          <a:prstGeom prst="line">
            <a:avLst/>
          </a:prstGeom>
          <a:ln w="95250">
            <a:solidFill>
              <a:srgbClr val="FF75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89613A-F72C-8D44-9B55-54A5E26DE645}"/>
              </a:ext>
            </a:extLst>
          </p:cNvPr>
          <p:cNvCxnSpPr/>
          <p:nvPr/>
        </p:nvCxnSpPr>
        <p:spPr>
          <a:xfrm>
            <a:off x="1131837" y="2833353"/>
            <a:ext cx="578734" cy="0"/>
          </a:xfrm>
          <a:prstGeom prst="line">
            <a:avLst/>
          </a:prstGeom>
          <a:ln w="952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A3FB969-9E09-3F46-9B82-FF9AEBA86F88}"/>
              </a:ext>
            </a:extLst>
          </p:cNvPr>
          <p:cNvSpPr txBox="1"/>
          <p:nvPr/>
        </p:nvSpPr>
        <p:spPr>
          <a:xfrm>
            <a:off x="403450" y="3300535"/>
            <a:ext cx="1946171" cy="1077218"/>
          </a:xfrm>
          <a:prstGeom prst="rect">
            <a:avLst/>
          </a:prstGeom>
          <a:noFill/>
        </p:spPr>
        <p:txBody>
          <a:bodyPr wrap="square" rtlCol="0">
            <a:spAutoFit/>
          </a:bodyPr>
          <a:lstStyle/>
          <a:p>
            <a:pPr marL="285750" indent="-285750">
              <a:buFont typeface="Wingdings" pitchFamily="2" charset="2"/>
              <a:buChar char="Ø"/>
            </a:pPr>
            <a:r>
              <a:rPr lang="en-GB" sz="1600" dirty="0">
                <a:solidFill>
                  <a:srgbClr val="002060"/>
                </a:solidFill>
              </a:rPr>
              <a:t>o</a:t>
            </a:r>
            <a:r>
              <a:rPr lang="en-DE" sz="1600" dirty="0">
                <a:solidFill>
                  <a:srgbClr val="002060"/>
                </a:solidFill>
              </a:rPr>
              <a:t>pacity of bar indicates time of model spend at that 𝚫𝚷</a:t>
            </a:r>
          </a:p>
        </p:txBody>
      </p:sp>
      <p:cxnSp>
        <p:nvCxnSpPr>
          <p:cNvPr id="29" name="Straight Connector 28">
            <a:extLst>
              <a:ext uri="{FF2B5EF4-FFF2-40B4-BE49-F238E27FC236}">
                <a16:creationId xmlns:a16="http://schemas.microsoft.com/office/drawing/2014/main" id="{2949A164-CAF0-BD44-B269-BBEA140177B9}"/>
              </a:ext>
            </a:extLst>
          </p:cNvPr>
          <p:cNvCxnSpPr/>
          <p:nvPr/>
        </p:nvCxnSpPr>
        <p:spPr>
          <a:xfrm>
            <a:off x="11281577" y="1345170"/>
            <a:ext cx="578734" cy="0"/>
          </a:xfrm>
          <a:prstGeom prst="line">
            <a:avLst/>
          </a:prstGeom>
          <a:ln w="95250">
            <a:solidFill>
              <a:srgbClr val="8072C4"/>
            </a:solidFill>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AD7CAE72-AF55-7770-ABA4-556FB9A4EA1F}"/>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 mismatch observations and models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15" name="Gerade Verbindung 11">
            <a:extLst>
              <a:ext uri="{FF2B5EF4-FFF2-40B4-BE49-F238E27FC236}">
                <a16:creationId xmlns:a16="http://schemas.microsoft.com/office/drawing/2014/main" id="{61EFDACC-98EA-8E46-B507-D48ACC3E6723}"/>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01E3C7-6E59-5940-948C-4AD9273C1A59}"/>
              </a:ext>
            </a:extLst>
          </p:cNvPr>
          <p:cNvSpPr txBox="1"/>
          <p:nvPr/>
        </p:nvSpPr>
        <p:spPr>
          <a:xfrm>
            <a:off x="4717981" y="6149285"/>
            <a:ext cx="2001068" cy="369332"/>
          </a:xfrm>
          <a:prstGeom prst="rect">
            <a:avLst/>
          </a:prstGeom>
          <a:noFill/>
        </p:spPr>
        <p:txBody>
          <a:bodyPr wrap="square" rtlCol="0">
            <a:spAutoFit/>
          </a:bodyPr>
          <a:lstStyle/>
          <a:p>
            <a:pPr algn="ctr"/>
            <a:r>
              <a:rPr lang="en-DE" baseline="30000" dirty="0"/>
              <a:t>12</a:t>
            </a:r>
            <a:r>
              <a:rPr lang="en-DE" dirty="0"/>
              <a:t>C(𝛂,𝛄)</a:t>
            </a:r>
            <a:r>
              <a:rPr lang="en-DE" baseline="30000" dirty="0"/>
              <a:t>16</a:t>
            </a:r>
            <a:r>
              <a:rPr lang="en-DE" dirty="0"/>
              <a:t>O factor</a:t>
            </a:r>
          </a:p>
        </p:txBody>
      </p:sp>
    </p:spTree>
    <p:extLst>
      <p:ext uri="{BB962C8B-B14F-4D97-AF65-F5344CB8AC3E}">
        <p14:creationId xmlns:p14="http://schemas.microsoft.com/office/powerpoint/2010/main" val="2510398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489B0-EB3A-CE49-86AE-D0097D0F2494}"/>
              </a:ext>
            </a:extLst>
          </p:cNvPr>
          <p:cNvPicPr>
            <a:picLocks noChangeAspect="1"/>
          </p:cNvPicPr>
          <p:nvPr/>
        </p:nvPicPr>
        <p:blipFill>
          <a:blip r:embed="rId3"/>
          <a:srcRect/>
          <a:stretch/>
        </p:blipFill>
        <p:spPr>
          <a:xfrm>
            <a:off x="2522261" y="684000"/>
            <a:ext cx="7114114" cy="5533200"/>
          </a:xfrm>
          <a:prstGeom prst="rect">
            <a:avLst/>
          </a:prstGeom>
        </p:spPr>
      </p:pic>
      <p:sp>
        <p:nvSpPr>
          <p:cNvPr id="24" name="TextBox 23">
            <a:extLst>
              <a:ext uri="{FF2B5EF4-FFF2-40B4-BE49-F238E27FC236}">
                <a16:creationId xmlns:a16="http://schemas.microsoft.com/office/drawing/2014/main" id="{9735B464-4170-FA4B-9EE0-BF773E69F7A8}"/>
              </a:ext>
            </a:extLst>
          </p:cNvPr>
          <p:cNvSpPr txBox="1"/>
          <p:nvPr/>
        </p:nvSpPr>
        <p:spPr>
          <a:xfrm>
            <a:off x="9757458" y="1164934"/>
            <a:ext cx="2212988" cy="1815882"/>
          </a:xfrm>
          <a:prstGeom prst="rect">
            <a:avLst/>
          </a:prstGeom>
          <a:noFill/>
        </p:spPr>
        <p:txBody>
          <a:bodyPr wrap="square" rtlCol="0">
            <a:spAutoFit/>
          </a:bodyPr>
          <a:lstStyle/>
          <a:p>
            <a:r>
              <a:rPr lang="en-GB" sz="1600" dirty="0">
                <a:solidFill>
                  <a:srgbClr val="002060"/>
                </a:solidFill>
              </a:rPr>
              <a:t>O</a:t>
            </a:r>
            <a:r>
              <a:rPr lang="en-DE" sz="1600" dirty="0">
                <a:solidFill>
                  <a:srgbClr val="002060"/>
                </a:solidFill>
              </a:rPr>
              <a:t>bservations </a:t>
            </a:r>
          </a:p>
          <a:p>
            <a:r>
              <a:rPr lang="en-DE" sz="1600" dirty="0">
                <a:solidFill>
                  <a:srgbClr val="002060"/>
                </a:solidFill>
              </a:rPr>
              <a:t>of ensemble</a:t>
            </a:r>
          </a:p>
          <a:p>
            <a:endParaRPr lang="en-GB" sz="1600" dirty="0">
              <a:solidFill>
                <a:srgbClr val="002060"/>
              </a:solidFill>
            </a:endParaRPr>
          </a:p>
          <a:p>
            <a:endParaRPr lang="en-GB" sz="1600" dirty="0">
              <a:solidFill>
                <a:srgbClr val="002060"/>
              </a:solidFill>
            </a:endParaRPr>
          </a:p>
          <a:p>
            <a:pPr marL="285750" indent="-285750">
              <a:buFont typeface="Wingdings" pitchFamily="2" charset="2"/>
              <a:buChar char="Ø"/>
            </a:pPr>
            <a:r>
              <a:rPr lang="en-GB" sz="1600" dirty="0">
                <a:solidFill>
                  <a:srgbClr val="002060"/>
                </a:solidFill>
              </a:rPr>
              <a:t>o</a:t>
            </a:r>
            <a:r>
              <a:rPr lang="en-DE" sz="1600" dirty="0">
                <a:solidFill>
                  <a:srgbClr val="002060"/>
                </a:solidFill>
              </a:rPr>
              <a:t>pacity </a:t>
            </a:r>
            <a:r>
              <a:rPr lang="en-DE" sz="1600">
                <a:solidFill>
                  <a:srgbClr val="002060"/>
                </a:solidFill>
              </a:rPr>
              <a:t>of ba</a:t>
            </a:r>
            <a:r>
              <a:rPr lang="de-DE" sz="1600" dirty="0" err="1">
                <a:solidFill>
                  <a:srgbClr val="002060"/>
                </a:solidFill>
              </a:rPr>
              <a:t>r</a:t>
            </a:r>
            <a:r>
              <a:rPr lang="en-DE" sz="1600">
                <a:solidFill>
                  <a:srgbClr val="002060"/>
                </a:solidFill>
              </a:rPr>
              <a:t> </a:t>
            </a:r>
            <a:r>
              <a:rPr lang="en-DE" sz="1600" dirty="0">
                <a:solidFill>
                  <a:srgbClr val="002060"/>
                </a:solidFill>
              </a:rPr>
              <a:t>indicates number of </a:t>
            </a:r>
            <a:r>
              <a:rPr lang="en-DE" sz="1600">
                <a:solidFill>
                  <a:srgbClr val="002060"/>
                </a:solidFill>
              </a:rPr>
              <a:t>stars observed</a:t>
            </a:r>
            <a:endParaRPr lang="de-DE" sz="1600" dirty="0">
              <a:solidFill>
                <a:srgbClr val="002060"/>
              </a:solidFill>
            </a:endParaRPr>
          </a:p>
        </p:txBody>
      </p:sp>
      <p:sp>
        <p:nvSpPr>
          <p:cNvPr id="54" name="TextBox 53">
            <a:extLst>
              <a:ext uri="{FF2B5EF4-FFF2-40B4-BE49-F238E27FC236}">
                <a16:creationId xmlns:a16="http://schemas.microsoft.com/office/drawing/2014/main" id="{0334462D-FBA7-F74A-85BF-708789887E08}"/>
              </a:ext>
            </a:extLst>
          </p:cNvPr>
          <p:cNvSpPr txBox="1">
            <a:spLocks noChangeArrowheads="1"/>
          </p:cNvSpPr>
          <p:nvPr/>
        </p:nvSpPr>
        <p:spPr bwMode="auto">
          <a:xfrm>
            <a:off x="205814" y="6463029"/>
            <a:ext cx="5267139" cy="30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333399"/>
                </a:solidFill>
              </a:rPr>
              <a:t>Noll, </a:t>
            </a:r>
            <a:r>
              <a:rPr lang="en-US" sz="1400" dirty="0" err="1">
                <a:solidFill>
                  <a:srgbClr val="333399"/>
                </a:solidFill>
              </a:rPr>
              <a:t>Basu</a:t>
            </a:r>
            <a:r>
              <a:rPr lang="en-US" sz="1400" dirty="0">
                <a:solidFill>
                  <a:srgbClr val="333399"/>
                </a:solidFill>
              </a:rPr>
              <a:t> &amp; </a:t>
            </a:r>
            <a:r>
              <a:rPr lang="en-US" sz="1400" dirty="0" err="1">
                <a:solidFill>
                  <a:srgbClr val="333399"/>
                </a:solidFill>
              </a:rPr>
              <a:t>Hekker</a:t>
            </a:r>
            <a:r>
              <a:rPr lang="en-US" sz="1400" dirty="0">
                <a:solidFill>
                  <a:srgbClr val="333399"/>
                </a:solidFill>
              </a:rPr>
              <a:t>, A&amp;A, 2024</a:t>
            </a:r>
          </a:p>
        </p:txBody>
      </p:sp>
      <p:cxnSp>
        <p:nvCxnSpPr>
          <p:cNvPr id="8" name="Straight Connector 7">
            <a:extLst>
              <a:ext uri="{FF2B5EF4-FFF2-40B4-BE49-F238E27FC236}">
                <a16:creationId xmlns:a16="http://schemas.microsoft.com/office/drawing/2014/main" id="{B5066D45-01B4-4141-B863-538CADEE4CC3}"/>
              </a:ext>
            </a:extLst>
          </p:cNvPr>
          <p:cNvCxnSpPr>
            <a:cxnSpLocks/>
          </p:cNvCxnSpPr>
          <p:nvPr/>
        </p:nvCxnSpPr>
        <p:spPr>
          <a:xfrm>
            <a:off x="8866500" y="709556"/>
            <a:ext cx="0" cy="54388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949A164-CAF0-BD44-B269-BBEA140177B9}"/>
              </a:ext>
            </a:extLst>
          </p:cNvPr>
          <p:cNvCxnSpPr/>
          <p:nvPr/>
        </p:nvCxnSpPr>
        <p:spPr>
          <a:xfrm>
            <a:off x="11281577" y="1345170"/>
            <a:ext cx="578734" cy="0"/>
          </a:xfrm>
          <a:prstGeom prst="line">
            <a:avLst/>
          </a:prstGeom>
          <a:ln w="95250">
            <a:solidFill>
              <a:srgbClr val="8072C4"/>
            </a:solidFill>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AD7CAE72-AF55-7770-ABA4-556FB9A4EA1F}"/>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50" dirty="0" err="1">
                <a:solidFill>
                  <a:srgbClr val="002060"/>
                </a:solidFill>
                <a:latin typeface="Arial" panose="020B0604020202020204" pitchFamily="34" charset="0"/>
                <a:ea typeface="MS Mincho" panose="02020609040205080304" pitchFamily="49" charset="-128"/>
                <a:cs typeface="Arial" panose="020B0604020202020204" pitchFamily="34" charset="0"/>
              </a:rPr>
              <a:t>CHeB</a:t>
            </a:r>
            <a:r>
              <a:rPr lang="en-US" altLang="de-DE" sz="2400" b="1" spc="150" dirty="0">
                <a:solidFill>
                  <a:srgbClr val="002060"/>
                </a:solidFill>
                <a:latin typeface="Arial" panose="020B0604020202020204" pitchFamily="34" charset="0"/>
                <a:ea typeface="MS Mincho" panose="02020609040205080304" pitchFamily="49" charset="-128"/>
                <a:cs typeface="Arial" panose="020B0604020202020204" pitchFamily="34" charset="0"/>
              </a:rPr>
              <a:t> stars: mismatch observations and models</a:t>
            </a:r>
            <a:endParaRPr lang="en-US" altLang="de-DE" sz="2000" b="1" spc="150" dirty="0">
              <a:solidFill>
                <a:srgbClr val="00206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15" name="Gerade Verbindung 11">
            <a:extLst>
              <a:ext uri="{FF2B5EF4-FFF2-40B4-BE49-F238E27FC236}">
                <a16:creationId xmlns:a16="http://schemas.microsoft.com/office/drawing/2014/main" id="{61EFDACC-98EA-8E46-B507-D48ACC3E6723}"/>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28C141-3B4D-2642-8A10-35E1244C7BC6}"/>
              </a:ext>
            </a:extLst>
          </p:cNvPr>
          <p:cNvCxnSpPr>
            <a:cxnSpLocks/>
          </p:cNvCxnSpPr>
          <p:nvPr/>
        </p:nvCxnSpPr>
        <p:spPr>
          <a:xfrm>
            <a:off x="5415089" y="709556"/>
            <a:ext cx="0" cy="54388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4D4965-3ED2-2645-B323-DA2CD6502CD2}"/>
              </a:ext>
            </a:extLst>
          </p:cNvPr>
          <p:cNvSpPr txBox="1"/>
          <p:nvPr/>
        </p:nvSpPr>
        <p:spPr>
          <a:xfrm>
            <a:off x="3150134" y="6138318"/>
            <a:ext cx="2001068" cy="307777"/>
          </a:xfrm>
          <a:prstGeom prst="rect">
            <a:avLst/>
          </a:prstGeom>
          <a:noFill/>
        </p:spPr>
        <p:txBody>
          <a:bodyPr wrap="square" rtlCol="0">
            <a:spAutoFit/>
          </a:bodyPr>
          <a:lstStyle/>
          <a:p>
            <a:pPr algn="ctr"/>
            <a:r>
              <a:rPr lang="en-DE" sz="1400" baseline="30000" dirty="0"/>
              <a:t>12</a:t>
            </a:r>
            <a:r>
              <a:rPr lang="en-DE" sz="1400" dirty="0"/>
              <a:t>C(𝛂,𝛄)</a:t>
            </a:r>
            <a:r>
              <a:rPr lang="en-DE" sz="1400" baseline="30000" dirty="0"/>
              <a:t>16</a:t>
            </a:r>
            <a:r>
              <a:rPr lang="en-DE" sz="1400" dirty="0"/>
              <a:t>O factor</a:t>
            </a:r>
          </a:p>
        </p:txBody>
      </p:sp>
      <p:sp>
        <p:nvSpPr>
          <p:cNvPr id="16" name="TextBox 15">
            <a:extLst>
              <a:ext uri="{FF2B5EF4-FFF2-40B4-BE49-F238E27FC236}">
                <a16:creationId xmlns:a16="http://schemas.microsoft.com/office/drawing/2014/main" id="{A2AFF7F3-89E8-BF44-872D-444C55F2BCB4}"/>
              </a:ext>
            </a:extLst>
          </p:cNvPr>
          <p:cNvSpPr txBox="1"/>
          <p:nvPr/>
        </p:nvSpPr>
        <p:spPr>
          <a:xfrm>
            <a:off x="6628439" y="6138317"/>
            <a:ext cx="2001068" cy="307777"/>
          </a:xfrm>
          <a:prstGeom prst="rect">
            <a:avLst/>
          </a:prstGeom>
          <a:noFill/>
        </p:spPr>
        <p:txBody>
          <a:bodyPr wrap="square" rtlCol="0">
            <a:spAutoFit/>
          </a:bodyPr>
          <a:lstStyle/>
          <a:p>
            <a:pPr algn="ctr"/>
            <a:r>
              <a:rPr lang="en-DE" sz="1400" baseline="30000" dirty="0"/>
              <a:t>12</a:t>
            </a:r>
            <a:r>
              <a:rPr lang="en-DE" sz="1400" dirty="0"/>
              <a:t>C(𝛂,𝛄)</a:t>
            </a:r>
            <a:r>
              <a:rPr lang="en-DE" sz="1400" baseline="30000" dirty="0"/>
              <a:t>16</a:t>
            </a:r>
            <a:r>
              <a:rPr lang="en-DE" sz="1400" dirty="0"/>
              <a:t>O factor</a:t>
            </a:r>
          </a:p>
        </p:txBody>
      </p:sp>
      <p:sp>
        <p:nvSpPr>
          <p:cNvPr id="20" name="TextBox 19">
            <a:extLst>
              <a:ext uri="{FF2B5EF4-FFF2-40B4-BE49-F238E27FC236}">
                <a16:creationId xmlns:a16="http://schemas.microsoft.com/office/drawing/2014/main" id="{2B577CC1-4E7B-6646-BAB3-EFC289283760}"/>
              </a:ext>
            </a:extLst>
          </p:cNvPr>
          <p:cNvSpPr txBox="1"/>
          <p:nvPr/>
        </p:nvSpPr>
        <p:spPr>
          <a:xfrm>
            <a:off x="474869" y="1209786"/>
            <a:ext cx="1627193" cy="2062103"/>
          </a:xfrm>
          <a:prstGeom prst="rect">
            <a:avLst/>
          </a:prstGeom>
          <a:noFill/>
        </p:spPr>
        <p:txBody>
          <a:bodyPr wrap="square" rtlCol="0">
            <a:spAutoFit/>
          </a:bodyPr>
          <a:lstStyle/>
          <a:p>
            <a:r>
              <a:rPr lang="en-US" sz="1600" dirty="0">
                <a:solidFill>
                  <a:srgbClr val="002060"/>
                </a:solidFill>
              </a:rPr>
              <a:t>[Fe/H]</a:t>
            </a:r>
            <a:r>
              <a:rPr lang="en-DE" sz="1600" dirty="0">
                <a:solidFill>
                  <a:srgbClr val="002060"/>
                </a:solidFill>
              </a:rPr>
              <a:t>:</a:t>
            </a:r>
          </a:p>
          <a:p>
            <a:endParaRPr lang="en-DE" sz="1600" dirty="0">
              <a:solidFill>
                <a:srgbClr val="002060"/>
              </a:solidFill>
            </a:endParaRPr>
          </a:p>
          <a:p>
            <a:r>
              <a:rPr lang="en-DE" sz="1600" dirty="0">
                <a:solidFill>
                  <a:srgbClr val="002060"/>
                </a:solidFill>
              </a:rPr>
              <a:t>- 0.5</a:t>
            </a:r>
          </a:p>
          <a:p>
            <a:endParaRPr lang="en-DE" sz="1600" dirty="0">
              <a:solidFill>
                <a:srgbClr val="002060"/>
              </a:solidFill>
            </a:endParaRPr>
          </a:p>
          <a:p>
            <a:r>
              <a:rPr lang="en-DE" sz="1600" dirty="0">
                <a:solidFill>
                  <a:srgbClr val="002060"/>
                </a:solidFill>
              </a:rPr>
              <a:t>  0.0</a:t>
            </a:r>
          </a:p>
          <a:p>
            <a:endParaRPr lang="en-DE" sz="1600" dirty="0">
              <a:solidFill>
                <a:srgbClr val="002060"/>
              </a:solidFill>
            </a:endParaRPr>
          </a:p>
          <a:p>
            <a:r>
              <a:rPr lang="en-DE" sz="1600" dirty="0">
                <a:solidFill>
                  <a:srgbClr val="002060"/>
                </a:solidFill>
              </a:rPr>
              <a:t>+0.2</a:t>
            </a:r>
          </a:p>
          <a:p>
            <a:endParaRPr lang="en-DE" sz="1600" dirty="0">
              <a:solidFill>
                <a:srgbClr val="002060"/>
              </a:solidFill>
            </a:endParaRPr>
          </a:p>
        </p:txBody>
      </p:sp>
      <p:sp>
        <p:nvSpPr>
          <p:cNvPr id="22" name="TextBox 21">
            <a:extLst>
              <a:ext uri="{FF2B5EF4-FFF2-40B4-BE49-F238E27FC236}">
                <a16:creationId xmlns:a16="http://schemas.microsoft.com/office/drawing/2014/main" id="{9CFBDF0A-73D4-8349-A937-B5DD270521DF}"/>
              </a:ext>
            </a:extLst>
          </p:cNvPr>
          <p:cNvSpPr txBox="1"/>
          <p:nvPr/>
        </p:nvSpPr>
        <p:spPr>
          <a:xfrm>
            <a:off x="403450" y="3300535"/>
            <a:ext cx="1946171" cy="1077218"/>
          </a:xfrm>
          <a:prstGeom prst="rect">
            <a:avLst/>
          </a:prstGeom>
          <a:noFill/>
        </p:spPr>
        <p:txBody>
          <a:bodyPr wrap="square" rtlCol="0">
            <a:spAutoFit/>
          </a:bodyPr>
          <a:lstStyle/>
          <a:p>
            <a:pPr marL="285750" indent="-285750">
              <a:buFont typeface="Wingdings" pitchFamily="2" charset="2"/>
              <a:buChar char="Ø"/>
            </a:pPr>
            <a:r>
              <a:rPr lang="en-GB" sz="1600" dirty="0">
                <a:solidFill>
                  <a:srgbClr val="002060"/>
                </a:solidFill>
              </a:rPr>
              <a:t>o</a:t>
            </a:r>
            <a:r>
              <a:rPr lang="en-DE" sz="1600" dirty="0">
                <a:solidFill>
                  <a:srgbClr val="002060"/>
                </a:solidFill>
              </a:rPr>
              <a:t>pacity of bar indicates time of model spend at that 𝚫𝚷</a:t>
            </a:r>
          </a:p>
        </p:txBody>
      </p:sp>
      <p:cxnSp>
        <p:nvCxnSpPr>
          <p:cNvPr id="27" name="Straight Connector 26">
            <a:extLst>
              <a:ext uri="{FF2B5EF4-FFF2-40B4-BE49-F238E27FC236}">
                <a16:creationId xmlns:a16="http://schemas.microsoft.com/office/drawing/2014/main" id="{4509FF0D-21C9-EB41-B73C-56F1196E4E40}"/>
              </a:ext>
            </a:extLst>
          </p:cNvPr>
          <p:cNvCxnSpPr/>
          <p:nvPr/>
        </p:nvCxnSpPr>
        <p:spPr>
          <a:xfrm>
            <a:off x="1131837" y="1856472"/>
            <a:ext cx="578734" cy="0"/>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CEF65F-B045-494D-A59D-3D7C2827EC09}"/>
              </a:ext>
            </a:extLst>
          </p:cNvPr>
          <p:cNvCxnSpPr/>
          <p:nvPr/>
        </p:nvCxnSpPr>
        <p:spPr>
          <a:xfrm>
            <a:off x="1131837" y="2344537"/>
            <a:ext cx="578734" cy="0"/>
          </a:xfrm>
          <a:prstGeom prst="line">
            <a:avLst/>
          </a:prstGeom>
          <a:ln w="95250">
            <a:solidFill>
              <a:srgbClr val="FF75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94D9E2-5069-234C-9093-84066D2ED131}"/>
              </a:ext>
            </a:extLst>
          </p:cNvPr>
          <p:cNvCxnSpPr/>
          <p:nvPr/>
        </p:nvCxnSpPr>
        <p:spPr>
          <a:xfrm>
            <a:off x="1131837" y="2833353"/>
            <a:ext cx="578734" cy="0"/>
          </a:xfrm>
          <a:prstGeom prst="line">
            <a:avLst/>
          </a:prstGeom>
          <a:ln w="952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85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B759C-0766-FB47-BCA8-4C51049B86E1}"/>
              </a:ext>
            </a:extLst>
          </p:cNvPr>
          <p:cNvSpPr txBox="1"/>
          <p:nvPr/>
        </p:nvSpPr>
        <p:spPr>
          <a:xfrm>
            <a:off x="701458" y="2179529"/>
            <a:ext cx="10722279" cy="2923877"/>
          </a:xfrm>
          <a:prstGeom prst="rect">
            <a:avLst/>
          </a:prstGeom>
          <a:noFill/>
        </p:spPr>
        <p:txBody>
          <a:bodyPr wrap="square" rtlCol="0">
            <a:spAutoFit/>
          </a:bodyPr>
          <a:lstStyle/>
          <a:p>
            <a:pPr algn="ctr"/>
            <a:r>
              <a:rPr lang="en-DE" sz="3200" dirty="0">
                <a:solidFill>
                  <a:srgbClr val="001E60"/>
                </a:solidFill>
              </a:rPr>
              <a:t>If you want to use PLATO for Galactic Archaeology</a:t>
            </a:r>
          </a:p>
          <a:p>
            <a:endParaRPr lang="en-DE" sz="3200" dirty="0">
              <a:solidFill>
                <a:srgbClr val="001E60"/>
              </a:solidFill>
            </a:endParaRPr>
          </a:p>
          <a:p>
            <a:pPr algn="ctr"/>
            <a:r>
              <a:rPr lang="en-DE" sz="4800" dirty="0">
                <a:solidFill>
                  <a:srgbClr val="001E60"/>
                </a:solidFill>
              </a:rPr>
              <a:t>Apply for your targets!</a:t>
            </a:r>
          </a:p>
          <a:p>
            <a:pPr algn="ctr"/>
            <a:endParaRPr lang="en-DE" sz="4800" dirty="0">
              <a:solidFill>
                <a:srgbClr val="001E60"/>
              </a:solidFill>
            </a:endParaRPr>
          </a:p>
          <a:p>
            <a:pPr algn="ctr"/>
            <a:r>
              <a:rPr lang="en-DE" sz="2400" dirty="0">
                <a:solidFill>
                  <a:srgbClr val="001E60"/>
                </a:solidFill>
              </a:rPr>
              <a:t>contact me (saskia.hekker@h-its.org)</a:t>
            </a:r>
          </a:p>
        </p:txBody>
      </p:sp>
    </p:spTree>
    <p:extLst>
      <p:ext uri="{BB962C8B-B14F-4D97-AF65-F5344CB8AC3E}">
        <p14:creationId xmlns:p14="http://schemas.microsoft.com/office/powerpoint/2010/main" val="1467345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a:extLst>
              <a:ext uri="{FF2B5EF4-FFF2-40B4-BE49-F238E27FC236}">
                <a16:creationId xmlns:a16="http://schemas.microsoft.com/office/drawing/2014/main" id="{0EE1F343-B06C-334C-9836-B4702621DC31}"/>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Stars with non-canonical evolution</a:t>
            </a:r>
          </a:p>
        </p:txBody>
      </p:sp>
      <p:cxnSp>
        <p:nvCxnSpPr>
          <p:cNvPr id="21" name="Gerade Verbindung 11">
            <a:extLst>
              <a:ext uri="{FF2B5EF4-FFF2-40B4-BE49-F238E27FC236}">
                <a16:creationId xmlns:a16="http://schemas.microsoft.com/office/drawing/2014/main" id="{DA849FAF-4FE5-F441-ACAF-774DD4B3965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797366-F50F-8746-9B15-E7C137D88F67}"/>
              </a:ext>
            </a:extLst>
          </p:cNvPr>
          <p:cNvSpPr txBox="1"/>
          <p:nvPr/>
        </p:nvSpPr>
        <p:spPr>
          <a:xfrm>
            <a:off x="403449" y="864296"/>
            <a:ext cx="11122803" cy="1107996"/>
          </a:xfrm>
          <a:prstGeom prst="rect">
            <a:avLst/>
          </a:prstGeom>
          <a:noFill/>
        </p:spPr>
        <p:txBody>
          <a:bodyPr wrap="square" rtlCol="0">
            <a:spAutoFit/>
          </a:bodyPr>
          <a:lstStyle/>
          <a:p>
            <a:endParaRPr lang="en-DE" sz="2400" dirty="0">
              <a:solidFill>
                <a:srgbClr val="002060"/>
              </a:solidFill>
            </a:endParaRP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endParaRPr lang="en-DE" dirty="0"/>
          </a:p>
        </p:txBody>
      </p:sp>
      <p:pic>
        <p:nvPicPr>
          <p:cNvPr id="6" name="Picture 5">
            <a:extLst>
              <a:ext uri="{FF2B5EF4-FFF2-40B4-BE49-F238E27FC236}">
                <a16:creationId xmlns:a16="http://schemas.microsoft.com/office/drawing/2014/main" id="{D552D0E3-51B5-6642-A8E2-4194EDB2A8AF}"/>
              </a:ext>
            </a:extLst>
          </p:cNvPr>
          <p:cNvPicPr>
            <a:picLocks noChangeAspect="1"/>
          </p:cNvPicPr>
          <p:nvPr/>
        </p:nvPicPr>
        <p:blipFill>
          <a:blip r:embed="rId3"/>
          <a:stretch>
            <a:fillRect/>
          </a:stretch>
        </p:blipFill>
        <p:spPr>
          <a:xfrm>
            <a:off x="216000" y="898310"/>
            <a:ext cx="5294291" cy="5350814"/>
          </a:xfrm>
          <a:prstGeom prst="rect">
            <a:avLst/>
          </a:prstGeom>
        </p:spPr>
      </p:pic>
      <p:sp>
        <p:nvSpPr>
          <p:cNvPr id="7" name="TextBox 6">
            <a:extLst>
              <a:ext uri="{FF2B5EF4-FFF2-40B4-BE49-F238E27FC236}">
                <a16:creationId xmlns:a16="http://schemas.microsoft.com/office/drawing/2014/main" id="{C4D47693-D563-614E-B29A-9CD929063A41}"/>
              </a:ext>
            </a:extLst>
          </p:cNvPr>
          <p:cNvSpPr txBox="1"/>
          <p:nvPr/>
        </p:nvSpPr>
        <p:spPr>
          <a:xfrm>
            <a:off x="5929598" y="4679628"/>
            <a:ext cx="5805202" cy="1846659"/>
          </a:xfrm>
          <a:prstGeom prst="rect">
            <a:avLst/>
          </a:prstGeom>
          <a:noFill/>
        </p:spPr>
        <p:txBody>
          <a:bodyPr wrap="square" rtlCol="0">
            <a:spAutoFit/>
          </a:bodyPr>
          <a:lstStyle/>
          <a:p>
            <a:pPr algn="just"/>
            <a:r>
              <a:rPr lang="en-DE" sz="2400" dirty="0">
                <a:solidFill>
                  <a:srgbClr val="002060"/>
                </a:solidFill>
              </a:rPr>
              <a:t>Originally intermediate mass red-giant stars (2-3 M</a:t>
            </a:r>
            <a:r>
              <a:rPr lang="en-US" sz="2400" baseline="-25000" dirty="0">
                <a:solidFill>
                  <a:srgbClr val="002060"/>
                </a:solidFill>
                <a:latin typeface="Roboto" panose="02000000000000000000" pitchFamily="2" charset="0"/>
                <a:ea typeface="Roboto" panose="02000000000000000000" pitchFamily="2" charset="0"/>
              </a:rPr>
              <a:t>⦿</a:t>
            </a:r>
            <a:r>
              <a:rPr lang="en-DE" sz="2400" dirty="0">
                <a:solidFill>
                  <a:srgbClr val="002060"/>
                </a:solidFill>
              </a:rPr>
              <a:t>) that have lost their outer parts in a fast mass-loss event just before the onset of He core burning.</a:t>
            </a:r>
          </a:p>
          <a:p>
            <a:endParaRPr lang="en-DE" dirty="0"/>
          </a:p>
        </p:txBody>
      </p:sp>
      <p:sp>
        <p:nvSpPr>
          <p:cNvPr id="8" name="TextBox 7">
            <a:extLst>
              <a:ext uri="{FF2B5EF4-FFF2-40B4-BE49-F238E27FC236}">
                <a16:creationId xmlns:a16="http://schemas.microsoft.com/office/drawing/2014/main" id="{9600EE75-8BEE-014C-A007-D1E3A245AB83}"/>
              </a:ext>
            </a:extLst>
          </p:cNvPr>
          <p:cNvSpPr txBox="1"/>
          <p:nvPr/>
        </p:nvSpPr>
        <p:spPr>
          <a:xfrm>
            <a:off x="1452261" y="5022261"/>
            <a:ext cx="763351" cy="369332"/>
          </a:xfrm>
          <a:prstGeom prst="rect">
            <a:avLst/>
          </a:prstGeom>
          <a:noFill/>
        </p:spPr>
        <p:txBody>
          <a:bodyPr wrap="none" rtlCol="0">
            <a:spAutoFit/>
          </a:bodyPr>
          <a:lstStyle/>
          <a:p>
            <a:r>
              <a:rPr lang="en-DE" dirty="0"/>
              <a:t>clump</a:t>
            </a:r>
          </a:p>
        </p:txBody>
      </p:sp>
      <p:sp>
        <p:nvSpPr>
          <p:cNvPr id="9" name="TextBox 8">
            <a:extLst>
              <a:ext uri="{FF2B5EF4-FFF2-40B4-BE49-F238E27FC236}">
                <a16:creationId xmlns:a16="http://schemas.microsoft.com/office/drawing/2014/main" id="{5A8FB401-8414-6C4A-89E3-0A937DF0D4EA}"/>
              </a:ext>
            </a:extLst>
          </p:cNvPr>
          <p:cNvSpPr txBox="1"/>
          <p:nvPr/>
        </p:nvSpPr>
        <p:spPr>
          <a:xfrm>
            <a:off x="2634918" y="5020527"/>
            <a:ext cx="1568863" cy="369332"/>
          </a:xfrm>
          <a:prstGeom prst="rect">
            <a:avLst/>
          </a:prstGeom>
          <a:noFill/>
        </p:spPr>
        <p:txBody>
          <a:bodyPr wrap="square" rtlCol="0">
            <a:spAutoFit/>
          </a:bodyPr>
          <a:lstStyle/>
          <a:p>
            <a:r>
              <a:rPr lang="en-DE" dirty="0">
                <a:solidFill>
                  <a:schemeClr val="accent4">
                    <a:lumMod val="75000"/>
                  </a:schemeClr>
                </a:solidFill>
              </a:rPr>
              <a:t>2nd clump</a:t>
            </a:r>
          </a:p>
        </p:txBody>
      </p:sp>
      <p:pic>
        <p:nvPicPr>
          <p:cNvPr id="10" name="Picture 9">
            <a:extLst>
              <a:ext uri="{FF2B5EF4-FFF2-40B4-BE49-F238E27FC236}">
                <a16:creationId xmlns:a16="http://schemas.microsoft.com/office/drawing/2014/main" id="{64786742-3383-8F4E-A13E-5FEA3F84AFE6}"/>
              </a:ext>
            </a:extLst>
          </p:cNvPr>
          <p:cNvPicPr>
            <a:picLocks noChangeAspect="1"/>
          </p:cNvPicPr>
          <p:nvPr/>
        </p:nvPicPr>
        <p:blipFill>
          <a:blip r:embed="rId4"/>
          <a:stretch>
            <a:fillRect/>
          </a:stretch>
        </p:blipFill>
        <p:spPr>
          <a:xfrm>
            <a:off x="5964850" y="1054377"/>
            <a:ext cx="5429679" cy="3613702"/>
          </a:xfrm>
          <a:prstGeom prst="rect">
            <a:avLst/>
          </a:prstGeom>
        </p:spPr>
      </p:pic>
      <p:sp>
        <p:nvSpPr>
          <p:cNvPr id="12" name="TextBox 11">
            <a:extLst>
              <a:ext uri="{FF2B5EF4-FFF2-40B4-BE49-F238E27FC236}">
                <a16:creationId xmlns:a16="http://schemas.microsoft.com/office/drawing/2014/main" id="{DF1585C2-CD9C-F94B-B3F4-1B61A392BE5E}"/>
              </a:ext>
            </a:extLst>
          </p:cNvPr>
          <p:cNvSpPr txBox="1">
            <a:spLocks noChangeArrowheads="1"/>
          </p:cNvSpPr>
          <p:nvPr/>
        </p:nvSpPr>
        <p:spPr bwMode="auto">
          <a:xfrm>
            <a:off x="205814" y="6463029"/>
            <a:ext cx="6482853" cy="30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solidFill>
                  <a:srgbClr val="333399"/>
                </a:solidFill>
              </a:rPr>
              <a:t>Hekker</a:t>
            </a:r>
            <a:r>
              <a:rPr lang="en-US" sz="1400" dirty="0">
                <a:solidFill>
                  <a:srgbClr val="333399"/>
                </a:solidFill>
              </a:rPr>
              <a:t> et al. in prep, see also e.g. Rui &amp; Fuller 2021; </a:t>
            </a:r>
            <a:r>
              <a:rPr lang="en-US" sz="1400" dirty="0" err="1">
                <a:solidFill>
                  <a:srgbClr val="333399"/>
                </a:solidFill>
              </a:rPr>
              <a:t>Deheuvels</a:t>
            </a:r>
            <a:r>
              <a:rPr lang="en-US" sz="1400" dirty="0">
                <a:solidFill>
                  <a:srgbClr val="333399"/>
                </a:solidFill>
              </a:rPr>
              <a:t> et al. 2021 </a:t>
            </a:r>
          </a:p>
        </p:txBody>
      </p:sp>
    </p:spTree>
    <p:extLst>
      <p:ext uri="{BB962C8B-B14F-4D97-AF65-F5344CB8AC3E}">
        <p14:creationId xmlns:p14="http://schemas.microsoft.com/office/powerpoint/2010/main" val="231102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731E893D-CFAB-0F4A-8AC2-49E6DB55A5E2}"/>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Plato (</a:t>
            </a:r>
            <a:r>
              <a:rPr lang="en-US" altLang="de-DE" sz="2400" b="1" spc="170" dirty="0" err="1">
                <a:solidFill>
                  <a:srgbClr val="002060"/>
                </a:solidFill>
                <a:latin typeface="Arial" panose="020B0604020202020204" pitchFamily="34" charset="0"/>
                <a:ea typeface="MS Mincho" panose="02020609040205080304" pitchFamily="49" charset="-128"/>
                <a:cs typeface="Arial" panose="020B0604020202020204" pitchFamily="34" charset="0"/>
              </a:rPr>
              <a:t>PLAnetary</a:t>
            </a: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 Transits and Oscillations of stars) mission</a:t>
            </a:r>
          </a:p>
        </p:txBody>
      </p:sp>
      <p:cxnSp>
        <p:nvCxnSpPr>
          <p:cNvPr id="6" name="Gerade Verbindung 11">
            <a:extLst>
              <a:ext uri="{FF2B5EF4-FFF2-40B4-BE49-F238E27FC236}">
                <a16:creationId xmlns:a16="http://schemas.microsoft.com/office/drawing/2014/main" id="{5A9060F4-A3EC-024C-BC11-F78D7DEEB4B4}"/>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84AE67F-15BB-374C-AC1B-88DDFFA4A983}"/>
              </a:ext>
            </a:extLst>
          </p:cNvPr>
          <p:cNvPicPr>
            <a:picLocks noChangeAspect="1"/>
          </p:cNvPicPr>
          <p:nvPr/>
        </p:nvPicPr>
        <p:blipFill>
          <a:blip r:embed="rId2"/>
          <a:stretch>
            <a:fillRect/>
          </a:stretch>
        </p:blipFill>
        <p:spPr>
          <a:xfrm>
            <a:off x="313233" y="553170"/>
            <a:ext cx="5285065" cy="6267757"/>
          </a:xfrm>
          <a:prstGeom prst="rect">
            <a:avLst/>
          </a:prstGeom>
        </p:spPr>
      </p:pic>
      <p:sp>
        <p:nvSpPr>
          <p:cNvPr id="8" name="TextBox 7">
            <a:extLst>
              <a:ext uri="{FF2B5EF4-FFF2-40B4-BE49-F238E27FC236}">
                <a16:creationId xmlns:a16="http://schemas.microsoft.com/office/drawing/2014/main" id="{963E409F-1921-CC42-A72A-6EA9A6A1D5F1}"/>
              </a:ext>
            </a:extLst>
          </p:cNvPr>
          <p:cNvSpPr txBox="1"/>
          <p:nvPr/>
        </p:nvSpPr>
        <p:spPr>
          <a:xfrm>
            <a:off x="6207807" y="881237"/>
            <a:ext cx="5670960" cy="5447645"/>
          </a:xfrm>
          <a:prstGeom prst="rect">
            <a:avLst/>
          </a:prstGeom>
          <a:noFill/>
        </p:spPr>
        <p:txBody>
          <a:bodyPr wrap="square" rtlCol="0">
            <a:spAutoFit/>
          </a:bodyPr>
          <a:lstStyle/>
          <a:p>
            <a:pPr marL="285750" indent="-285750">
              <a:buFont typeface="Arial" panose="020B0604020202020204" pitchFamily="34" charset="0"/>
              <a:buChar char="•"/>
            </a:pPr>
            <a:r>
              <a:rPr lang="en-DE" sz="2400" b="1" dirty="0">
                <a:solidFill>
                  <a:srgbClr val="001E60"/>
                </a:solidFill>
              </a:rPr>
              <a:t>main goal</a:t>
            </a:r>
            <a:r>
              <a:rPr lang="en-DE" sz="2400" dirty="0">
                <a:solidFill>
                  <a:srgbClr val="001E60"/>
                </a:solidFill>
              </a:rPr>
              <a:t>: </a:t>
            </a:r>
            <a:r>
              <a:rPr lang="en-GB" sz="2400" dirty="0">
                <a:solidFill>
                  <a:srgbClr val="001E60"/>
                </a:solidFill>
              </a:rPr>
              <a:t>studying terrestrial planets in orbits up to the habitable zone of Sun-like stars, and characterising these stars</a:t>
            </a:r>
          </a:p>
          <a:p>
            <a:pPr marL="285750" indent="-285750">
              <a:buFont typeface="Arial" panose="020B0604020202020204" pitchFamily="34" charset="0"/>
              <a:buChar char="•"/>
            </a:pPr>
            <a:endParaRPr lang="en-DE" sz="2400" dirty="0">
              <a:solidFill>
                <a:srgbClr val="001E60"/>
              </a:solidFill>
            </a:endParaRPr>
          </a:p>
          <a:p>
            <a:pPr marL="285750" indent="-285750">
              <a:buFont typeface="Arial" panose="020B0604020202020204" pitchFamily="34" charset="0"/>
              <a:buChar char="•"/>
            </a:pPr>
            <a:r>
              <a:rPr lang="en-GB" sz="2400" dirty="0">
                <a:solidFill>
                  <a:srgbClr val="001E60"/>
                </a:solidFill>
              </a:rPr>
              <a:t>10</a:t>
            </a:r>
            <a:r>
              <a:rPr lang="en-GB" sz="2400" baseline="30000" dirty="0">
                <a:solidFill>
                  <a:srgbClr val="001E60"/>
                </a:solidFill>
              </a:rPr>
              <a:t>th</a:t>
            </a:r>
            <a:r>
              <a:rPr lang="en-GB" sz="2400" dirty="0">
                <a:solidFill>
                  <a:srgbClr val="001E60"/>
                </a:solidFill>
              </a:rPr>
              <a:t> of thousands of stars via GO program</a:t>
            </a:r>
          </a:p>
          <a:p>
            <a:pPr marL="285750" indent="-285750">
              <a:buFont typeface="Arial" panose="020B0604020202020204" pitchFamily="34" charset="0"/>
              <a:buChar char="•"/>
            </a:pPr>
            <a:endParaRPr lang="en-GB" sz="2400" dirty="0">
              <a:solidFill>
                <a:srgbClr val="001E60"/>
              </a:solidFill>
            </a:endParaRPr>
          </a:p>
          <a:p>
            <a:pPr marL="285750" indent="-285750">
              <a:buFont typeface="Arial" panose="020B0604020202020204" pitchFamily="34" charset="0"/>
              <a:buChar char="•"/>
            </a:pPr>
            <a:r>
              <a:rPr lang="en-GB" sz="2400" dirty="0">
                <a:solidFill>
                  <a:srgbClr val="001E60"/>
                </a:solidFill>
              </a:rPr>
              <a:t>600s &amp; 50s cadence</a:t>
            </a:r>
          </a:p>
          <a:p>
            <a:endParaRPr lang="en-GB" sz="2400" dirty="0">
              <a:solidFill>
                <a:srgbClr val="001E60"/>
              </a:solidFill>
            </a:endParaRPr>
          </a:p>
          <a:p>
            <a:pPr marL="285750" indent="-285750">
              <a:buFont typeface="Arial" panose="020B0604020202020204" pitchFamily="34" charset="0"/>
              <a:buChar char="•"/>
            </a:pPr>
            <a:r>
              <a:rPr lang="en-GB" sz="2400" dirty="0">
                <a:solidFill>
                  <a:srgbClr val="001E60"/>
                </a:solidFill>
              </a:rPr>
              <a:t>nominal lifetime 4 years</a:t>
            </a:r>
            <a:endParaRPr lang="en-DE" sz="2400" dirty="0">
              <a:solidFill>
                <a:srgbClr val="001E60"/>
              </a:solidFill>
            </a:endParaRPr>
          </a:p>
          <a:p>
            <a:pPr marL="285750" indent="-285750">
              <a:buFont typeface="Arial" panose="020B0604020202020204" pitchFamily="34" charset="0"/>
              <a:buChar char="•"/>
            </a:pPr>
            <a:endParaRPr lang="en-DE" sz="2400" dirty="0">
              <a:solidFill>
                <a:srgbClr val="001E60"/>
              </a:solidFill>
            </a:endParaRPr>
          </a:p>
          <a:p>
            <a:pPr marL="285750" indent="-285750">
              <a:buFont typeface="Arial" panose="020B0604020202020204" pitchFamily="34" charset="0"/>
              <a:buChar char="•"/>
            </a:pPr>
            <a:r>
              <a:rPr lang="en-DE" sz="2400" dirty="0">
                <a:solidFill>
                  <a:srgbClr val="001E60"/>
                </a:solidFill>
              </a:rPr>
              <a:t>launch date: end of 2026</a:t>
            </a:r>
          </a:p>
          <a:p>
            <a:pPr marL="285750" indent="-285750">
              <a:buFont typeface="Arial" panose="020B0604020202020204" pitchFamily="34" charset="0"/>
              <a:buChar char="•"/>
            </a:pPr>
            <a:endParaRPr lang="en-DE" dirty="0">
              <a:solidFill>
                <a:srgbClr val="001E60"/>
              </a:solidFill>
            </a:endParaRPr>
          </a:p>
          <a:p>
            <a:pPr marL="285750" indent="-285750">
              <a:buFont typeface="Arial" panose="020B0604020202020204" pitchFamily="34" charset="0"/>
              <a:buChar char="•"/>
            </a:pPr>
            <a:endParaRPr lang="en-DE" dirty="0">
              <a:solidFill>
                <a:srgbClr val="001E60"/>
              </a:solidFill>
            </a:endParaRPr>
          </a:p>
        </p:txBody>
      </p:sp>
    </p:spTree>
    <p:extLst>
      <p:ext uri="{BB962C8B-B14F-4D97-AF65-F5344CB8AC3E}">
        <p14:creationId xmlns:p14="http://schemas.microsoft.com/office/powerpoint/2010/main" val="301620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731E893D-CFAB-0F4A-8AC2-49E6DB55A5E2}"/>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Plato (</a:t>
            </a:r>
            <a:r>
              <a:rPr lang="en-US" altLang="de-DE" sz="2400" b="1" spc="170" dirty="0" err="1">
                <a:solidFill>
                  <a:srgbClr val="002060"/>
                </a:solidFill>
                <a:latin typeface="Arial" panose="020B0604020202020204" pitchFamily="34" charset="0"/>
                <a:ea typeface="MS Mincho" panose="02020609040205080304" pitchFamily="49" charset="-128"/>
                <a:cs typeface="Arial" panose="020B0604020202020204" pitchFamily="34" charset="0"/>
              </a:rPr>
              <a:t>PLAnetary</a:t>
            </a: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 Transits and Oscillations of stars) mission</a:t>
            </a:r>
          </a:p>
        </p:txBody>
      </p:sp>
      <p:cxnSp>
        <p:nvCxnSpPr>
          <p:cNvPr id="6" name="Gerade Verbindung 11">
            <a:extLst>
              <a:ext uri="{FF2B5EF4-FFF2-40B4-BE49-F238E27FC236}">
                <a16:creationId xmlns:a16="http://schemas.microsoft.com/office/drawing/2014/main" id="{5A9060F4-A3EC-024C-BC11-F78D7DEEB4B4}"/>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84AE67F-15BB-374C-AC1B-88DDFFA4A983}"/>
              </a:ext>
            </a:extLst>
          </p:cNvPr>
          <p:cNvPicPr>
            <a:picLocks noChangeAspect="1"/>
          </p:cNvPicPr>
          <p:nvPr/>
        </p:nvPicPr>
        <p:blipFill>
          <a:blip r:embed="rId2"/>
          <a:stretch>
            <a:fillRect/>
          </a:stretch>
        </p:blipFill>
        <p:spPr>
          <a:xfrm>
            <a:off x="313233" y="553170"/>
            <a:ext cx="5285065" cy="6267757"/>
          </a:xfrm>
          <a:prstGeom prst="rect">
            <a:avLst/>
          </a:prstGeom>
        </p:spPr>
      </p:pic>
      <p:pic>
        <p:nvPicPr>
          <p:cNvPr id="2" name="Picture 1">
            <a:extLst>
              <a:ext uri="{FF2B5EF4-FFF2-40B4-BE49-F238E27FC236}">
                <a16:creationId xmlns:a16="http://schemas.microsoft.com/office/drawing/2014/main" id="{4780D750-97CD-D64D-83E1-1F938529A804}"/>
              </a:ext>
            </a:extLst>
          </p:cNvPr>
          <p:cNvPicPr>
            <a:picLocks noChangeAspect="1"/>
          </p:cNvPicPr>
          <p:nvPr/>
        </p:nvPicPr>
        <p:blipFill>
          <a:blip r:embed="rId3"/>
          <a:stretch>
            <a:fillRect/>
          </a:stretch>
        </p:blipFill>
        <p:spPr>
          <a:xfrm>
            <a:off x="6161146" y="853904"/>
            <a:ext cx="5655390" cy="5666287"/>
          </a:xfrm>
          <a:prstGeom prst="rect">
            <a:avLst/>
          </a:prstGeom>
        </p:spPr>
      </p:pic>
    </p:spTree>
    <p:extLst>
      <p:ext uri="{BB962C8B-B14F-4D97-AF65-F5344CB8AC3E}">
        <p14:creationId xmlns:p14="http://schemas.microsoft.com/office/powerpoint/2010/main" val="339840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sted-image.pdf" descr="pasted-image.pdf"/>
          <p:cNvPicPr>
            <a:picLocks noChangeAspect="1"/>
          </p:cNvPicPr>
          <p:nvPr/>
        </p:nvPicPr>
        <p:blipFill>
          <a:blip r:embed="rId3"/>
          <a:srcRect l="4398" r="5277" b="2003"/>
          <a:stretch>
            <a:fillRect/>
          </a:stretch>
        </p:blipFill>
        <p:spPr>
          <a:xfrm>
            <a:off x="2208516" y="688189"/>
            <a:ext cx="7524822" cy="5769065"/>
          </a:xfrm>
          <a:prstGeom prst="rect">
            <a:avLst/>
          </a:prstGeom>
          <a:ln w="12700">
            <a:miter lim="400000"/>
          </a:ln>
        </p:spPr>
      </p:pic>
      <p:pic>
        <p:nvPicPr>
          <p:cNvPr id="173" name="image.jpeg" descr="image.jpeg"/>
          <p:cNvPicPr>
            <a:picLocks noChangeAspect="1"/>
          </p:cNvPicPr>
          <p:nvPr/>
        </p:nvPicPr>
        <p:blipFill>
          <a:blip r:embed="rId4"/>
          <a:srcRect t="13317" b="13317"/>
          <a:stretch>
            <a:fillRect/>
          </a:stretch>
        </p:blipFill>
        <p:spPr>
          <a:xfrm>
            <a:off x="2684859" y="1278747"/>
            <a:ext cx="819509" cy="901858"/>
          </a:xfrm>
          <a:prstGeom prst="rect">
            <a:avLst/>
          </a:prstGeom>
          <a:ln w="12700">
            <a:miter lim="400000"/>
          </a:ln>
        </p:spPr>
      </p:pic>
      <p:pic>
        <p:nvPicPr>
          <p:cNvPr id="174" name="TkachenkoPhoto.jpg" descr="TkachenkoPhoto.jpg"/>
          <p:cNvPicPr>
            <a:picLocks noChangeAspect="1"/>
          </p:cNvPicPr>
          <p:nvPr/>
        </p:nvPicPr>
        <p:blipFill>
          <a:blip r:embed="rId5"/>
          <a:srcRect l="28312" t="4669" r="29083" b="25305"/>
          <a:stretch>
            <a:fillRect/>
          </a:stretch>
        </p:blipFill>
        <p:spPr>
          <a:xfrm>
            <a:off x="8658131" y="1280839"/>
            <a:ext cx="819450" cy="897709"/>
          </a:xfrm>
          <a:prstGeom prst="rect">
            <a:avLst/>
          </a:prstGeom>
          <a:ln w="12700">
            <a:miter lim="400000"/>
          </a:ln>
        </p:spPr>
      </p:pic>
      <p:pic>
        <p:nvPicPr>
          <p:cNvPr id="175" name="John.jpeg" descr="John.jpeg"/>
          <p:cNvPicPr>
            <a:picLocks noChangeAspect="1"/>
          </p:cNvPicPr>
          <p:nvPr/>
        </p:nvPicPr>
        <p:blipFill>
          <a:blip r:embed="rId6"/>
          <a:srcRect l="13728" r="13728" b="18443"/>
          <a:stretch>
            <a:fillRect/>
          </a:stretch>
        </p:blipFill>
        <p:spPr>
          <a:xfrm>
            <a:off x="3127653" y="3002821"/>
            <a:ext cx="647014" cy="727412"/>
          </a:xfrm>
          <a:prstGeom prst="rect">
            <a:avLst/>
          </a:prstGeom>
          <a:ln w="12700">
            <a:miter lim="400000"/>
          </a:ln>
        </p:spPr>
      </p:pic>
      <p:pic>
        <p:nvPicPr>
          <p:cNvPr id="176" name="Coralie.png" descr="Coralie.png"/>
          <p:cNvPicPr>
            <a:picLocks noChangeAspect="1"/>
          </p:cNvPicPr>
          <p:nvPr/>
        </p:nvPicPr>
        <p:blipFill>
          <a:blip r:embed="rId7"/>
          <a:srcRect l="9267" t="7021" r="13299" b="22639"/>
          <a:stretch>
            <a:fillRect/>
          </a:stretch>
        </p:blipFill>
        <p:spPr>
          <a:xfrm>
            <a:off x="8301822" y="3000932"/>
            <a:ext cx="746012" cy="677661"/>
          </a:xfrm>
          <a:prstGeom prst="rect">
            <a:avLst/>
          </a:prstGeom>
          <a:ln w="12700">
            <a:miter lim="400000"/>
          </a:ln>
        </p:spPr>
      </p:pic>
      <p:pic>
        <p:nvPicPr>
          <p:cNvPr id="177" name="Saskia.jpeg" descr="Saskia.jpeg"/>
          <p:cNvPicPr>
            <a:picLocks noChangeAspect="1"/>
          </p:cNvPicPr>
          <p:nvPr/>
        </p:nvPicPr>
        <p:blipFill>
          <a:blip r:embed="rId8"/>
          <a:srcRect l="21978" t="17222" r="25386" b="37144"/>
          <a:stretch>
            <a:fillRect/>
          </a:stretch>
        </p:blipFill>
        <p:spPr>
          <a:xfrm>
            <a:off x="5724616" y="4731818"/>
            <a:ext cx="620200" cy="806873"/>
          </a:xfrm>
          <a:prstGeom prst="rect">
            <a:avLst/>
          </a:prstGeom>
          <a:ln w="12700">
            <a:miter lim="400000"/>
          </a:ln>
        </p:spPr>
      </p:pic>
      <p:pic>
        <p:nvPicPr>
          <p:cNvPr id="178" name="Samaya.jpeg" descr="Samaya.jpeg"/>
          <p:cNvPicPr>
            <a:picLocks noChangeAspect="1"/>
          </p:cNvPicPr>
          <p:nvPr/>
        </p:nvPicPr>
        <p:blipFill>
          <a:blip r:embed="rId9"/>
          <a:srcRect l="37422" t="9038" r="30203" b="22440"/>
          <a:stretch>
            <a:fillRect/>
          </a:stretch>
        </p:blipFill>
        <p:spPr>
          <a:xfrm>
            <a:off x="7580073" y="4744376"/>
            <a:ext cx="647018" cy="781745"/>
          </a:xfrm>
          <a:prstGeom prst="rect">
            <a:avLst/>
          </a:prstGeom>
          <a:ln w="12700">
            <a:miter lim="400000"/>
          </a:ln>
        </p:spPr>
      </p:pic>
      <p:pic>
        <p:nvPicPr>
          <p:cNvPr id="179" name="Peter.jpeg" descr="Peter.jpeg"/>
          <p:cNvPicPr>
            <a:picLocks noChangeAspect="1"/>
          </p:cNvPicPr>
          <p:nvPr/>
        </p:nvPicPr>
        <p:blipFill>
          <a:blip r:embed="rId10"/>
          <a:srcRect l="34962" t="4034" r="20996" b="43727"/>
          <a:stretch>
            <a:fillRect/>
          </a:stretch>
        </p:blipFill>
        <p:spPr>
          <a:xfrm>
            <a:off x="9199975" y="4771444"/>
            <a:ext cx="922841" cy="727460"/>
          </a:xfrm>
          <a:prstGeom prst="rect">
            <a:avLst/>
          </a:prstGeom>
          <a:ln w="12700">
            <a:miter lim="400000"/>
          </a:ln>
        </p:spPr>
      </p:pic>
      <p:pic>
        <p:nvPicPr>
          <p:cNvPr id="180" name="Ennio.png" descr="Ennio.png"/>
          <p:cNvPicPr>
            <a:picLocks noChangeAspect="1"/>
          </p:cNvPicPr>
          <p:nvPr/>
        </p:nvPicPr>
        <p:blipFill>
          <a:blip r:embed="rId11"/>
          <a:srcRect l="14424" t="5592" r="19841" b="21409"/>
          <a:stretch>
            <a:fillRect/>
          </a:stretch>
        </p:blipFill>
        <p:spPr>
          <a:xfrm>
            <a:off x="3212544" y="5937722"/>
            <a:ext cx="670703" cy="769239"/>
          </a:xfrm>
          <a:prstGeom prst="rect">
            <a:avLst/>
          </a:prstGeom>
          <a:ln w="12700">
            <a:miter lim="400000"/>
          </a:ln>
        </p:spPr>
      </p:pic>
      <p:pic>
        <p:nvPicPr>
          <p:cNvPr id="181" name="image.jpeg" descr="image.jpeg"/>
          <p:cNvPicPr>
            <a:picLocks noChangeAspect="1"/>
          </p:cNvPicPr>
          <p:nvPr/>
        </p:nvPicPr>
        <p:blipFill>
          <a:blip r:embed="rId4"/>
          <a:srcRect t="13317" b="13317"/>
          <a:stretch>
            <a:fillRect/>
          </a:stretch>
        </p:blipFill>
        <p:spPr>
          <a:xfrm>
            <a:off x="6435328" y="3016141"/>
            <a:ext cx="588023" cy="647111"/>
          </a:xfrm>
          <a:prstGeom prst="rect">
            <a:avLst/>
          </a:prstGeom>
          <a:ln w="12700">
            <a:miter lim="400000"/>
          </a:ln>
        </p:spPr>
      </p:pic>
      <p:pic>
        <p:nvPicPr>
          <p:cNvPr id="182" name="pasted-image.tiff" descr="pasted-image.tiff"/>
          <p:cNvPicPr>
            <a:picLocks noChangeAspect="1"/>
          </p:cNvPicPr>
          <p:nvPr/>
        </p:nvPicPr>
        <p:blipFill>
          <a:blip r:embed="rId12"/>
          <a:stretch>
            <a:fillRect/>
          </a:stretch>
        </p:blipFill>
        <p:spPr>
          <a:xfrm>
            <a:off x="2326722" y="4202622"/>
            <a:ext cx="1553712" cy="1009914"/>
          </a:xfrm>
          <a:prstGeom prst="rect">
            <a:avLst/>
          </a:prstGeom>
          <a:ln w="12700">
            <a:miter lim="400000"/>
          </a:ln>
        </p:spPr>
      </p:pic>
      <p:pic>
        <p:nvPicPr>
          <p:cNvPr id="183" name="Manuel.png" descr="Manuel.png"/>
          <p:cNvPicPr>
            <a:picLocks noChangeAspect="1"/>
          </p:cNvPicPr>
          <p:nvPr/>
        </p:nvPicPr>
        <p:blipFill>
          <a:blip r:embed="rId13"/>
          <a:srcRect t="6641" r="6828" b="17152"/>
          <a:stretch>
            <a:fillRect/>
          </a:stretch>
        </p:blipFill>
        <p:spPr>
          <a:xfrm>
            <a:off x="3836789" y="4749398"/>
            <a:ext cx="670632" cy="771584"/>
          </a:xfrm>
          <a:prstGeom prst="rect">
            <a:avLst/>
          </a:prstGeom>
          <a:ln w="12700">
            <a:miter lim="400000"/>
          </a:ln>
        </p:spPr>
      </p:pic>
      <p:pic>
        <p:nvPicPr>
          <p:cNvPr id="184" name="Picture_Mahy_BW1.jpeg" descr="Picture_Mahy_BW1.jpeg"/>
          <p:cNvPicPr>
            <a:picLocks noChangeAspect="1"/>
          </p:cNvPicPr>
          <p:nvPr/>
        </p:nvPicPr>
        <p:blipFill>
          <a:blip r:embed="rId14"/>
          <a:srcRect l="8134" r="8134" b="10623"/>
          <a:stretch>
            <a:fillRect/>
          </a:stretch>
        </p:blipFill>
        <p:spPr>
          <a:xfrm>
            <a:off x="1999192" y="4666660"/>
            <a:ext cx="588175" cy="888456"/>
          </a:xfrm>
          <a:prstGeom prst="rect">
            <a:avLst/>
          </a:prstGeom>
          <a:ln w="12700">
            <a:miter lim="400000"/>
          </a:ln>
        </p:spPr>
      </p:pic>
      <p:sp>
        <p:nvSpPr>
          <p:cNvPr id="19" name="Text Box 4">
            <a:extLst>
              <a:ext uri="{FF2B5EF4-FFF2-40B4-BE49-F238E27FC236}">
                <a16:creationId xmlns:a16="http://schemas.microsoft.com/office/drawing/2014/main" id="{5AC210BD-EF50-024D-8792-717EE8118066}"/>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Plato complementary science program</a:t>
            </a:r>
          </a:p>
        </p:txBody>
      </p:sp>
      <p:cxnSp>
        <p:nvCxnSpPr>
          <p:cNvPr id="21" name="Gerade Verbindung 11">
            <a:extLst>
              <a:ext uri="{FF2B5EF4-FFF2-40B4-BE49-F238E27FC236}">
                <a16:creationId xmlns:a16="http://schemas.microsoft.com/office/drawing/2014/main" id="{91636A7D-CDAE-3C40-9E17-F03E6CCC9E36}"/>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92E3671-327B-9A4A-B7C1-8A7575DCF941}"/>
              </a:ext>
            </a:extLst>
          </p:cNvPr>
          <p:cNvSpPr txBox="1"/>
          <p:nvPr/>
        </p:nvSpPr>
        <p:spPr>
          <a:xfrm>
            <a:off x="7142452" y="6457254"/>
            <a:ext cx="8012417" cy="369332"/>
          </a:xfrm>
          <a:prstGeom prst="rect">
            <a:avLst/>
          </a:prstGeom>
          <a:noFill/>
        </p:spPr>
        <p:txBody>
          <a:bodyPr wrap="square" rtlCol="0">
            <a:spAutoFit/>
          </a:bodyPr>
          <a:lstStyle/>
          <a:p>
            <a:r>
              <a:rPr lang="en-DE" dirty="0">
                <a:solidFill>
                  <a:srgbClr val="002060"/>
                </a:solidFill>
              </a:rPr>
              <a:t>slide courtesy Conny Aerts &amp; Andrew Tkachenko</a:t>
            </a:r>
          </a:p>
        </p:txBody>
      </p:sp>
    </p:spTree>
    <p:extLst>
      <p:ext uri="{BB962C8B-B14F-4D97-AF65-F5344CB8AC3E}">
        <p14:creationId xmlns:p14="http://schemas.microsoft.com/office/powerpoint/2010/main" val="333439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asted-image.pdf" descr="pasted-image.pdf"/>
          <p:cNvPicPr>
            <a:picLocks noChangeAspect="1"/>
          </p:cNvPicPr>
          <p:nvPr/>
        </p:nvPicPr>
        <p:blipFill>
          <a:blip r:embed="rId3"/>
          <a:srcRect l="4398" r="5277" b="2003"/>
          <a:stretch>
            <a:fillRect/>
          </a:stretch>
        </p:blipFill>
        <p:spPr>
          <a:xfrm>
            <a:off x="2208516" y="688189"/>
            <a:ext cx="7524822" cy="5769065"/>
          </a:xfrm>
          <a:prstGeom prst="rect">
            <a:avLst/>
          </a:prstGeom>
          <a:ln w="12700">
            <a:miter lim="400000"/>
          </a:ln>
        </p:spPr>
      </p:pic>
      <p:pic>
        <p:nvPicPr>
          <p:cNvPr id="173" name="image.jpeg" descr="image.jpeg"/>
          <p:cNvPicPr>
            <a:picLocks noChangeAspect="1"/>
          </p:cNvPicPr>
          <p:nvPr/>
        </p:nvPicPr>
        <p:blipFill>
          <a:blip r:embed="rId4"/>
          <a:srcRect t="13317" b="13317"/>
          <a:stretch>
            <a:fillRect/>
          </a:stretch>
        </p:blipFill>
        <p:spPr>
          <a:xfrm>
            <a:off x="2684859" y="1278747"/>
            <a:ext cx="819509" cy="901858"/>
          </a:xfrm>
          <a:prstGeom prst="rect">
            <a:avLst/>
          </a:prstGeom>
          <a:ln w="12700">
            <a:miter lim="400000"/>
          </a:ln>
        </p:spPr>
      </p:pic>
      <p:pic>
        <p:nvPicPr>
          <p:cNvPr id="174" name="TkachenkoPhoto.jpg" descr="TkachenkoPhoto.jpg"/>
          <p:cNvPicPr>
            <a:picLocks noChangeAspect="1"/>
          </p:cNvPicPr>
          <p:nvPr/>
        </p:nvPicPr>
        <p:blipFill>
          <a:blip r:embed="rId5"/>
          <a:srcRect l="28312" t="4669" r="29083" b="25305"/>
          <a:stretch>
            <a:fillRect/>
          </a:stretch>
        </p:blipFill>
        <p:spPr>
          <a:xfrm>
            <a:off x="8658131" y="1280839"/>
            <a:ext cx="819450" cy="897709"/>
          </a:xfrm>
          <a:prstGeom prst="rect">
            <a:avLst/>
          </a:prstGeom>
          <a:ln w="12700">
            <a:miter lim="400000"/>
          </a:ln>
        </p:spPr>
      </p:pic>
      <p:pic>
        <p:nvPicPr>
          <p:cNvPr id="175" name="John.jpeg" descr="John.jpeg"/>
          <p:cNvPicPr>
            <a:picLocks noChangeAspect="1"/>
          </p:cNvPicPr>
          <p:nvPr/>
        </p:nvPicPr>
        <p:blipFill>
          <a:blip r:embed="rId6"/>
          <a:srcRect l="13728" r="13728" b="18443"/>
          <a:stretch>
            <a:fillRect/>
          </a:stretch>
        </p:blipFill>
        <p:spPr>
          <a:xfrm>
            <a:off x="3127653" y="3002821"/>
            <a:ext cx="647014" cy="727412"/>
          </a:xfrm>
          <a:prstGeom prst="rect">
            <a:avLst/>
          </a:prstGeom>
          <a:ln w="12700">
            <a:miter lim="400000"/>
          </a:ln>
        </p:spPr>
      </p:pic>
      <p:pic>
        <p:nvPicPr>
          <p:cNvPr id="176" name="Coralie.png" descr="Coralie.png"/>
          <p:cNvPicPr>
            <a:picLocks noChangeAspect="1"/>
          </p:cNvPicPr>
          <p:nvPr/>
        </p:nvPicPr>
        <p:blipFill>
          <a:blip r:embed="rId7"/>
          <a:srcRect l="9267" t="7021" r="13299" b="22639"/>
          <a:stretch>
            <a:fillRect/>
          </a:stretch>
        </p:blipFill>
        <p:spPr>
          <a:xfrm>
            <a:off x="8301822" y="3000932"/>
            <a:ext cx="746012" cy="677661"/>
          </a:xfrm>
          <a:prstGeom prst="rect">
            <a:avLst/>
          </a:prstGeom>
          <a:ln w="12700">
            <a:miter lim="400000"/>
          </a:ln>
        </p:spPr>
      </p:pic>
      <p:pic>
        <p:nvPicPr>
          <p:cNvPr id="177" name="Saskia.jpeg" descr="Saskia.jpeg"/>
          <p:cNvPicPr>
            <a:picLocks noChangeAspect="1"/>
          </p:cNvPicPr>
          <p:nvPr/>
        </p:nvPicPr>
        <p:blipFill>
          <a:blip r:embed="rId8"/>
          <a:srcRect l="21978" t="17222" r="25386" b="37144"/>
          <a:stretch>
            <a:fillRect/>
          </a:stretch>
        </p:blipFill>
        <p:spPr>
          <a:xfrm>
            <a:off x="5724616" y="4731818"/>
            <a:ext cx="620200" cy="806873"/>
          </a:xfrm>
          <a:prstGeom prst="rect">
            <a:avLst/>
          </a:prstGeom>
          <a:ln w="12700">
            <a:miter lim="400000"/>
          </a:ln>
        </p:spPr>
      </p:pic>
      <p:pic>
        <p:nvPicPr>
          <p:cNvPr id="178" name="Samaya.jpeg" descr="Samaya.jpeg"/>
          <p:cNvPicPr>
            <a:picLocks noChangeAspect="1"/>
          </p:cNvPicPr>
          <p:nvPr/>
        </p:nvPicPr>
        <p:blipFill>
          <a:blip r:embed="rId9"/>
          <a:srcRect l="37422" t="9038" r="30203" b="22440"/>
          <a:stretch>
            <a:fillRect/>
          </a:stretch>
        </p:blipFill>
        <p:spPr>
          <a:xfrm>
            <a:off x="7580073" y="4744376"/>
            <a:ext cx="647018" cy="781745"/>
          </a:xfrm>
          <a:prstGeom prst="rect">
            <a:avLst/>
          </a:prstGeom>
          <a:ln w="12700">
            <a:miter lim="400000"/>
          </a:ln>
        </p:spPr>
      </p:pic>
      <p:pic>
        <p:nvPicPr>
          <p:cNvPr id="179" name="Peter.jpeg" descr="Peter.jpeg"/>
          <p:cNvPicPr>
            <a:picLocks noChangeAspect="1"/>
          </p:cNvPicPr>
          <p:nvPr/>
        </p:nvPicPr>
        <p:blipFill>
          <a:blip r:embed="rId10"/>
          <a:srcRect l="34962" t="4034" r="20996" b="43727"/>
          <a:stretch>
            <a:fillRect/>
          </a:stretch>
        </p:blipFill>
        <p:spPr>
          <a:xfrm>
            <a:off x="9199975" y="4771444"/>
            <a:ext cx="922841" cy="727460"/>
          </a:xfrm>
          <a:prstGeom prst="rect">
            <a:avLst/>
          </a:prstGeom>
          <a:ln w="12700">
            <a:miter lim="400000"/>
          </a:ln>
        </p:spPr>
      </p:pic>
      <p:pic>
        <p:nvPicPr>
          <p:cNvPr id="180" name="Ennio.png" descr="Ennio.png"/>
          <p:cNvPicPr>
            <a:picLocks noChangeAspect="1"/>
          </p:cNvPicPr>
          <p:nvPr/>
        </p:nvPicPr>
        <p:blipFill>
          <a:blip r:embed="rId11"/>
          <a:srcRect l="14424" t="5592" r="19841" b="21409"/>
          <a:stretch>
            <a:fillRect/>
          </a:stretch>
        </p:blipFill>
        <p:spPr>
          <a:xfrm>
            <a:off x="3212544" y="5937722"/>
            <a:ext cx="670703" cy="769239"/>
          </a:xfrm>
          <a:prstGeom prst="rect">
            <a:avLst/>
          </a:prstGeom>
          <a:ln w="12700">
            <a:miter lim="400000"/>
          </a:ln>
        </p:spPr>
      </p:pic>
      <p:pic>
        <p:nvPicPr>
          <p:cNvPr id="181" name="image.jpeg" descr="image.jpeg"/>
          <p:cNvPicPr>
            <a:picLocks noChangeAspect="1"/>
          </p:cNvPicPr>
          <p:nvPr/>
        </p:nvPicPr>
        <p:blipFill>
          <a:blip r:embed="rId4"/>
          <a:srcRect t="13317" b="13317"/>
          <a:stretch>
            <a:fillRect/>
          </a:stretch>
        </p:blipFill>
        <p:spPr>
          <a:xfrm>
            <a:off x="6435328" y="3016141"/>
            <a:ext cx="588023" cy="647111"/>
          </a:xfrm>
          <a:prstGeom prst="rect">
            <a:avLst/>
          </a:prstGeom>
          <a:ln w="12700">
            <a:miter lim="400000"/>
          </a:ln>
        </p:spPr>
      </p:pic>
      <p:pic>
        <p:nvPicPr>
          <p:cNvPr id="182" name="pasted-image.tiff" descr="pasted-image.tiff"/>
          <p:cNvPicPr>
            <a:picLocks noChangeAspect="1"/>
          </p:cNvPicPr>
          <p:nvPr/>
        </p:nvPicPr>
        <p:blipFill>
          <a:blip r:embed="rId12"/>
          <a:stretch>
            <a:fillRect/>
          </a:stretch>
        </p:blipFill>
        <p:spPr>
          <a:xfrm>
            <a:off x="2326722" y="4202622"/>
            <a:ext cx="1553712" cy="1009914"/>
          </a:xfrm>
          <a:prstGeom prst="rect">
            <a:avLst/>
          </a:prstGeom>
          <a:ln w="12700">
            <a:miter lim="400000"/>
          </a:ln>
        </p:spPr>
      </p:pic>
      <p:pic>
        <p:nvPicPr>
          <p:cNvPr id="183" name="Manuel.png" descr="Manuel.png"/>
          <p:cNvPicPr>
            <a:picLocks noChangeAspect="1"/>
          </p:cNvPicPr>
          <p:nvPr/>
        </p:nvPicPr>
        <p:blipFill>
          <a:blip r:embed="rId13"/>
          <a:srcRect t="6641" r="6828" b="17152"/>
          <a:stretch>
            <a:fillRect/>
          </a:stretch>
        </p:blipFill>
        <p:spPr>
          <a:xfrm>
            <a:off x="3836789" y="4749398"/>
            <a:ext cx="670632" cy="771584"/>
          </a:xfrm>
          <a:prstGeom prst="rect">
            <a:avLst/>
          </a:prstGeom>
          <a:ln w="12700">
            <a:miter lim="400000"/>
          </a:ln>
        </p:spPr>
      </p:pic>
      <p:pic>
        <p:nvPicPr>
          <p:cNvPr id="184" name="Picture_Mahy_BW1.jpeg" descr="Picture_Mahy_BW1.jpeg"/>
          <p:cNvPicPr>
            <a:picLocks noChangeAspect="1"/>
          </p:cNvPicPr>
          <p:nvPr/>
        </p:nvPicPr>
        <p:blipFill>
          <a:blip r:embed="rId14"/>
          <a:srcRect l="8134" r="8134" b="10623"/>
          <a:stretch>
            <a:fillRect/>
          </a:stretch>
        </p:blipFill>
        <p:spPr>
          <a:xfrm>
            <a:off x="1999192" y="4666660"/>
            <a:ext cx="588175" cy="888456"/>
          </a:xfrm>
          <a:prstGeom prst="rect">
            <a:avLst/>
          </a:prstGeom>
          <a:ln w="12700">
            <a:miter lim="400000"/>
          </a:ln>
        </p:spPr>
      </p:pic>
      <p:sp>
        <p:nvSpPr>
          <p:cNvPr id="19" name="Text Box 4">
            <a:extLst>
              <a:ext uri="{FF2B5EF4-FFF2-40B4-BE49-F238E27FC236}">
                <a16:creationId xmlns:a16="http://schemas.microsoft.com/office/drawing/2014/main" id="{5AC210BD-EF50-024D-8792-717EE8118066}"/>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Plato complementary science program</a:t>
            </a:r>
          </a:p>
        </p:txBody>
      </p:sp>
      <p:cxnSp>
        <p:nvCxnSpPr>
          <p:cNvPr id="21" name="Gerade Verbindung 11">
            <a:extLst>
              <a:ext uri="{FF2B5EF4-FFF2-40B4-BE49-F238E27FC236}">
                <a16:creationId xmlns:a16="http://schemas.microsoft.com/office/drawing/2014/main" id="{91636A7D-CDAE-3C40-9E17-F03E6CCC9E36}"/>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92E3671-327B-9A4A-B7C1-8A7575DCF941}"/>
              </a:ext>
            </a:extLst>
          </p:cNvPr>
          <p:cNvSpPr txBox="1"/>
          <p:nvPr/>
        </p:nvSpPr>
        <p:spPr>
          <a:xfrm>
            <a:off x="7142452" y="6457254"/>
            <a:ext cx="8012417" cy="369332"/>
          </a:xfrm>
          <a:prstGeom prst="rect">
            <a:avLst/>
          </a:prstGeom>
          <a:noFill/>
        </p:spPr>
        <p:txBody>
          <a:bodyPr wrap="square" rtlCol="0">
            <a:spAutoFit/>
          </a:bodyPr>
          <a:lstStyle/>
          <a:p>
            <a:r>
              <a:rPr lang="en-DE" dirty="0">
                <a:solidFill>
                  <a:srgbClr val="002060"/>
                </a:solidFill>
              </a:rPr>
              <a:t>slide courtesy Conny Aerts &amp; Andrew Tkachenko</a:t>
            </a:r>
          </a:p>
        </p:txBody>
      </p:sp>
      <p:sp>
        <p:nvSpPr>
          <p:cNvPr id="4" name="Oval 3">
            <a:extLst>
              <a:ext uri="{FF2B5EF4-FFF2-40B4-BE49-F238E27FC236}">
                <a16:creationId xmlns:a16="http://schemas.microsoft.com/office/drawing/2014/main" id="{35774D86-74EC-9F4B-959D-F141652E4A84}"/>
              </a:ext>
            </a:extLst>
          </p:cNvPr>
          <p:cNvSpPr/>
          <p:nvPr/>
        </p:nvSpPr>
        <p:spPr>
          <a:xfrm>
            <a:off x="5724616" y="4202622"/>
            <a:ext cx="1855457" cy="1735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96359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pieren 40">
            <a:extLst>
              <a:ext uri="{FF2B5EF4-FFF2-40B4-BE49-F238E27FC236}">
                <a16:creationId xmlns:a16="http://schemas.microsoft.com/office/drawing/2014/main" id="{DA26F387-CF3A-778B-6839-377581C48115}"/>
              </a:ext>
            </a:extLst>
          </p:cNvPr>
          <p:cNvGrpSpPr/>
          <p:nvPr/>
        </p:nvGrpSpPr>
        <p:grpSpPr>
          <a:xfrm>
            <a:off x="1205411" y="1103869"/>
            <a:ext cx="9780836" cy="5882804"/>
            <a:chOff x="1205411" y="1103869"/>
            <a:chExt cx="9780836" cy="5882804"/>
          </a:xfrm>
        </p:grpSpPr>
        <p:pic>
          <p:nvPicPr>
            <p:cNvPr id="25" name="Picture 24">
              <a:extLst>
                <a:ext uri="{FF2B5EF4-FFF2-40B4-BE49-F238E27FC236}">
                  <a16:creationId xmlns:a16="http://schemas.microsoft.com/office/drawing/2014/main" id="{069F9E83-B2E0-274A-92C7-095B66170F4C}"/>
                </a:ext>
              </a:extLst>
            </p:cNvPr>
            <p:cNvPicPr>
              <a:picLocks noChangeAspect="1"/>
            </p:cNvPicPr>
            <p:nvPr/>
          </p:nvPicPr>
          <p:blipFill>
            <a:blip r:embed="rId3"/>
            <a:stretch>
              <a:fillRect/>
            </a:stretch>
          </p:blipFill>
          <p:spPr>
            <a:xfrm>
              <a:off x="1205411" y="1103869"/>
              <a:ext cx="8839062" cy="5882804"/>
            </a:xfrm>
            <a:prstGeom prst="rect">
              <a:avLst/>
            </a:prstGeom>
          </p:spPr>
        </p:pic>
        <p:sp>
          <p:nvSpPr>
            <p:cNvPr id="40" name="Rechteck 39">
              <a:extLst>
                <a:ext uri="{FF2B5EF4-FFF2-40B4-BE49-F238E27FC236}">
                  <a16:creationId xmlns:a16="http://schemas.microsoft.com/office/drawing/2014/main" id="{A49634E3-EAEF-D4FB-70BF-78B8B7C260B1}"/>
                </a:ext>
              </a:extLst>
            </p:cNvPr>
            <p:cNvSpPr/>
            <p:nvPr/>
          </p:nvSpPr>
          <p:spPr>
            <a:xfrm>
              <a:off x="3231751" y="1300639"/>
              <a:ext cx="7754496" cy="4546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TextBox 15">
            <a:extLst>
              <a:ext uri="{FF2B5EF4-FFF2-40B4-BE49-F238E27FC236}">
                <a16:creationId xmlns:a16="http://schemas.microsoft.com/office/drawing/2014/main" id="{E459A1D9-0473-4D4A-AE06-FA77B3947D3D}"/>
              </a:ext>
            </a:extLst>
          </p:cNvPr>
          <p:cNvSpPr txBox="1"/>
          <p:nvPr/>
        </p:nvSpPr>
        <p:spPr>
          <a:xfrm>
            <a:off x="2751409" y="5523153"/>
            <a:ext cx="287829" cy="369332"/>
          </a:xfrm>
          <a:prstGeom prst="rect">
            <a:avLst/>
          </a:prstGeom>
          <a:noFill/>
        </p:spPr>
        <p:txBody>
          <a:bodyPr wrap="square" rtlCol="0">
            <a:spAutoFit/>
          </a:bodyPr>
          <a:lstStyle/>
          <a:p>
            <a:r>
              <a:rPr lang="en-US" dirty="0">
                <a:solidFill>
                  <a:srgbClr val="002060"/>
                </a:solidFill>
              </a:rPr>
              <a:t>?</a:t>
            </a:r>
          </a:p>
        </p:txBody>
      </p:sp>
      <p:sp>
        <p:nvSpPr>
          <p:cNvPr id="17" name="TextBox 16">
            <a:extLst>
              <a:ext uri="{FF2B5EF4-FFF2-40B4-BE49-F238E27FC236}">
                <a16:creationId xmlns:a16="http://schemas.microsoft.com/office/drawing/2014/main" id="{B0E3B5F9-5EFF-AC4B-8070-3A741A429EF0}"/>
              </a:ext>
            </a:extLst>
          </p:cNvPr>
          <p:cNvSpPr txBox="1"/>
          <p:nvPr/>
        </p:nvSpPr>
        <p:spPr>
          <a:xfrm>
            <a:off x="3667116" y="5234146"/>
            <a:ext cx="1653507" cy="584775"/>
          </a:xfrm>
          <a:prstGeom prst="rect">
            <a:avLst/>
          </a:prstGeom>
          <a:noFill/>
        </p:spPr>
        <p:txBody>
          <a:bodyPr wrap="square" rtlCol="0">
            <a:spAutoFit/>
          </a:bodyPr>
          <a:lstStyle/>
          <a:p>
            <a:pPr algn="r"/>
            <a:r>
              <a:rPr lang="en-US" sz="1600" b="1" dirty="0">
                <a:solidFill>
                  <a:srgbClr val="002060"/>
                </a:solidFill>
              </a:rPr>
              <a:t>ground-based</a:t>
            </a:r>
          </a:p>
          <a:p>
            <a:pPr algn="r"/>
            <a:r>
              <a:rPr lang="en-US" sz="1600" b="1" dirty="0">
                <a:solidFill>
                  <a:srgbClr val="002060"/>
                </a:solidFill>
              </a:rPr>
              <a:t>observations</a:t>
            </a:r>
          </a:p>
        </p:txBody>
      </p:sp>
      <p:sp>
        <p:nvSpPr>
          <p:cNvPr id="18" name="TextBox 17">
            <a:extLst>
              <a:ext uri="{FF2B5EF4-FFF2-40B4-BE49-F238E27FC236}">
                <a16:creationId xmlns:a16="http://schemas.microsoft.com/office/drawing/2014/main" id="{439FBBFC-3F11-E248-9386-78E1EB722AED}"/>
              </a:ext>
            </a:extLst>
          </p:cNvPr>
          <p:cNvSpPr txBox="1"/>
          <p:nvPr/>
        </p:nvSpPr>
        <p:spPr>
          <a:xfrm>
            <a:off x="3541003" y="3693185"/>
            <a:ext cx="1367187" cy="338554"/>
          </a:xfrm>
          <a:prstGeom prst="rect">
            <a:avLst/>
          </a:prstGeom>
          <a:noFill/>
        </p:spPr>
        <p:txBody>
          <a:bodyPr wrap="square" rtlCol="0">
            <a:spAutoFit/>
          </a:bodyPr>
          <a:lstStyle/>
          <a:p>
            <a:r>
              <a:rPr lang="en-US" sz="1600" b="1" dirty="0" err="1">
                <a:solidFill>
                  <a:srgbClr val="002060"/>
                </a:solidFill>
              </a:rPr>
              <a:t>CoRoT</a:t>
            </a:r>
            <a:endParaRPr lang="en-US" sz="1600" b="1" dirty="0">
              <a:solidFill>
                <a:srgbClr val="002060"/>
              </a:solidFill>
            </a:endParaRPr>
          </a:p>
        </p:txBody>
      </p:sp>
      <p:sp>
        <p:nvSpPr>
          <p:cNvPr id="19" name="TextBox 18">
            <a:extLst>
              <a:ext uri="{FF2B5EF4-FFF2-40B4-BE49-F238E27FC236}">
                <a16:creationId xmlns:a16="http://schemas.microsoft.com/office/drawing/2014/main" id="{96A46E7E-4344-0448-ACC2-0A7D1C347D4A}"/>
              </a:ext>
            </a:extLst>
          </p:cNvPr>
          <p:cNvSpPr txBox="1"/>
          <p:nvPr/>
        </p:nvSpPr>
        <p:spPr>
          <a:xfrm>
            <a:off x="4670998" y="2467242"/>
            <a:ext cx="1367187" cy="338554"/>
          </a:xfrm>
          <a:prstGeom prst="rect">
            <a:avLst/>
          </a:prstGeom>
          <a:noFill/>
        </p:spPr>
        <p:txBody>
          <a:bodyPr wrap="square" rtlCol="0">
            <a:spAutoFit/>
          </a:bodyPr>
          <a:lstStyle/>
          <a:p>
            <a:r>
              <a:rPr lang="en-US" sz="1600" b="1" dirty="0" err="1">
                <a:solidFill>
                  <a:srgbClr val="002060"/>
                </a:solidFill>
              </a:rPr>
              <a:t>Kepler</a:t>
            </a:r>
            <a:endParaRPr lang="en-US" sz="1600" b="1" dirty="0">
              <a:solidFill>
                <a:srgbClr val="002060"/>
              </a:solidFill>
            </a:endParaRPr>
          </a:p>
        </p:txBody>
      </p:sp>
      <p:sp>
        <p:nvSpPr>
          <p:cNvPr id="20" name="TextBox 19">
            <a:extLst>
              <a:ext uri="{FF2B5EF4-FFF2-40B4-BE49-F238E27FC236}">
                <a16:creationId xmlns:a16="http://schemas.microsoft.com/office/drawing/2014/main" id="{130C9D5C-8C5E-6F4B-A422-C5CF7DC90851}"/>
              </a:ext>
            </a:extLst>
          </p:cNvPr>
          <p:cNvSpPr txBox="1"/>
          <p:nvPr/>
        </p:nvSpPr>
        <p:spPr>
          <a:xfrm>
            <a:off x="5658521" y="2045270"/>
            <a:ext cx="613455" cy="338554"/>
          </a:xfrm>
          <a:prstGeom prst="rect">
            <a:avLst/>
          </a:prstGeom>
          <a:noFill/>
        </p:spPr>
        <p:txBody>
          <a:bodyPr wrap="square" rtlCol="0">
            <a:spAutoFit/>
          </a:bodyPr>
          <a:lstStyle/>
          <a:p>
            <a:r>
              <a:rPr lang="en-US" sz="1600" b="1" dirty="0">
                <a:solidFill>
                  <a:srgbClr val="002060"/>
                </a:solidFill>
              </a:rPr>
              <a:t>K2</a:t>
            </a:r>
          </a:p>
        </p:txBody>
      </p:sp>
      <p:sp>
        <p:nvSpPr>
          <p:cNvPr id="21" name="TextBox 20">
            <a:extLst>
              <a:ext uri="{FF2B5EF4-FFF2-40B4-BE49-F238E27FC236}">
                <a16:creationId xmlns:a16="http://schemas.microsoft.com/office/drawing/2014/main" id="{CC904A9A-0345-A945-BA92-0B2A3CA8FBB0}"/>
              </a:ext>
            </a:extLst>
          </p:cNvPr>
          <p:cNvSpPr txBox="1"/>
          <p:nvPr/>
        </p:nvSpPr>
        <p:spPr>
          <a:xfrm>
            <a:off x="6318017" y="1699630"/>
            <a:ext cx="1367187" cy="338554"/>
          </a:xfrm>
          <a:prstGeom prst="rect">
            <a:avLst/>
          </a:prstGeom>
          <a:noFill/>
        </p:spPr>
        <p:txBody>
          <a:bodyPr wrap="square" rtlCol="0">
            <a:spAutoFit/>
          </a:bodyPr>
          <a:lstStyle/>
          <a:p>
            <a:r>
              <a:rPr lang="en-US" sz="1600" b="1" dirty="0">
                <a:solidFill>
                  <a:srgbClr val="002060"/>
                </a:solidFill>
              </a:rPr>
              <a:t>TESS</a:t>
            </a:r>
          </a:p>
        </p:txBody>
      </p:sp>
      <p:sp>
        <p:nvSpPr>
          <p:cNvPr id="22" name="TextBox 21">
            <a:extLst>
              <a:ext uri="{FF2B5EF4-FFF2-40B4-BE49-F238E27FC236}">
                <a16:creationId xmlns:a16="http://schemas.microsoft.com/office/drawing/2014/main" id="{5A12CE98-42E5-9D42-93FD-84D96A8B0D39}"/>
              </a:ext>
            </a:extLst>
          </p:cNvPr>
          <p:cNvSpPr txBox="1"/>
          <p:nvPr/>
        </p:nvSpPr>
        <p:spPr>
          <a:xfrm>
            <a:off x="7615146" y="1502839"/>
            <a:ext cx="726408" cy="338554"/>
          </a:xfrm>
          <a:prstGeom prst="rect">
            <a:avLst/>
          </a:prstGeom>
          <a:noFill/>
        </p:spPr>
        <p:txBody>
          <a:bodyPr wrap="square" rtlCol="0">
            <a:spAutoFit/>
          </a:bodyPr>
          <a:lstStyle/>
          <a:p>
            <a:r>
              <a:rPr lang="en-US" sz="1600" b="1" dirty="0">
                <a:solidFill>
                  <a:srgbClr val="002060"/>
                </a:solidFill>
              </a:rPr>
              <a:t>Plato</a:t>
            </a:r>
          </a:p>
        </p:txBody>
      </p:sp>
      <p:cxnSp>
        <p:nvCxnSpPr>
          <p:cNvPr id="23" name="Straight Connector 22">
            <a:extLst>
              <a:ext uri="{FF2B5EF4-FFF2-40B4-BE49-F238E27FC236}">
                <a16:creationId xmlns:a16="http://schemas.microsoft.com/office/drawing/2014/main" id="{7C71FF60-088E-F349-B847-2EE63CB57E53}"/>
              </a:ext>
            </a:extLst>
          </p:cNvPr>
          <p:cNvCxnSpPr/>
          <p:nvPr/>
        </p:nvCxnSpPr>
        <p:spPr bwMode="auto">
          <a:xfrm flipV="1">
            <a:off x="6677082" y="2501246"/>
            <a:ext cx="0" cy="3860099"/>
          </a:xfrm>
          <a:prstGeom prst="line">
            <a:avLst/>
          </a:prstGeom>
          <a:solidFill>
            <a:schemeClr val="accent1"/>
          </a:solidFill>
          <a:ln w="15875" cap="flat" cmpd="sng" algn="ctr">
            <a:solidFill>
              <a:srgbClr val="002060">
                <a:alpha val="55000"/>
              </a:srgbClr>
            </a:solidFill>
            <a:prstDash val="lg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4" name="TextBox 23">
            <a:extLst>
              <a:ext uri="{FF2B5EF4-FFF2-40B4-BE49-F238E27FC236}">
                <a16:creationId xmlns:a16="http://schemas.microsoft.com/office/drawing/2014/main" id="{5595DD16-3B72-8247-9CF5-10AA05431302}"/>
              </a:ext>
            </a:extLst>
          </p:cNvPr>
          <p:cNvSpPr txBox="1"/>
          <p:nvPr/>
        </p:nvSpPr>
        <p:spPr>
          <a:xfrm>
            <a:off x="6731725" y="3493130"/>
            <a:ext cx="863486" cy="369332"/>
          </a:xfrm>
          <a:prstGeom prst="rect">
            <a:avLst/>
          </a:prstGeom>
          <a:noFill/>
        </p:spPr>
        <p:txBody>
          <a:bodyPr wrap="square" rtlCol="0">
            <a:spAutoFit/>
          </a:bodyPr>
          <a:lstStyle/>
          <a:p>
            <a:r>
              <a:rPr lang="en-US" b="1" dirty="0">
                <a:solidFill>
                  <a:srgbClr val="002060">
                    <a:alpha val="72000"/>
                  </a:srgbClr>
                </a:solidFill>
              </a:rPr>
              <a:t>2024</a:t>
            </a:r>
          </a:p>
        </p:txBody>
      </p:sp>
      <p:sp>
        <p:nvSpPr>
          <p:cNvPr id="26" name="TextBox 25">
            <a:extLst>
              <a:ext uri="{FF2B5EF4-FFF2-40B4-BE49-F238E27FC236}">
                <a16:creationId xmlns:a16="http://schemas.microsoft.com/office/drawing/2014/main" id="{973C2D08-8D9B-C348-AC5A-7661EBCC1EAA}"/>
              </a:ext>
            </a:extLst>
          </p:cNvPr>
          <p:cNvSpPr txBox="1"/>
          <p:nvPr/>
        </p:nvSpPr>
        <p:spPr>
          <a:xfrm>
            <a:off x="9145378" y="909270"/>
            <a:ext cx="2739964" cy="553998"/>
          </a:xfrm>
          <a:prstGeom prst="rect">
            <a:avLst/>
          </a:prstGeom>
          <a:noFill/>
        </p:spPr>
        <p:txBody>
          <a:bodyPr wrap="square" rtlCol="0">
            <a:spAutoFit/>
          </a:bodyPr>
          <a:lstStyle/>
          <a:p>
            <a:r>
              <a:rPr lang="en-US" sz="1500" b="1" dirty="0">
                <a:solidFill>
                  <a:srgbClr val="002060"/>
                </a:solidFill>
              </a:rPr>
              <a:t>ET</a:t>
            </a:r>
          </a:p>
          <a:p>
            <a:r>
              <a:rPr lang="en-US" sz="1500" b="1" dirty="0">
                <a:solidFill>
                  <a:srgbClr val="002060"/>
                </a:solidFill>
              </a:rPr>
              <a:t>Nancy Grace Roman</a:t>
            </a:r>
          </a:p>
        </p:txBody>
      </p:sp>
      <p:pic>
        <p:nvPicPr>
          <p:cNvPr id="27" name="Picture 26" descr="Artist_s_view_of_the_COROT_satellite_medium.jpg">
            <a:extLst>
              <a:ext uri="{FF2B5EF4-FFF2-40B4-BE49-F238E27FC236}">
                <a16:creationId xmlns:a16="http://schemas.microsoft.com/office/drawing/2014/main" id="{7F916B9A-BFFB-2D45-8A9F-6DCC92E40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779" y="2631427"/>
            <a:ext cx="820719" cy="1087116"/>
          </a:xfrm>
          <a:prstGeom prst="roundRect">
            <a:avLst/>
          </a:prstGeom>
        </p:spPr>
      </p:pic>
      <p:pic>
        <p:nvPicPr>
          <p:cNvPr id="28" name="Picture 27" descr="245px-HARPS_Spectrograph_and_the_3.6m_Telescope.jpg">
            <a:extLst>
              <a:ext uri="{FF2B5EF4-FFF2-40B4-BE49-F238E27FC236}">
                <a16:creationId xmlns:a16="http://schemas.microsoft.com/office/drawing/2014/main" id="{86B05886-58C7-CF4A-A160-C90FB250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266" y="4474177"/>
            <a:ext cx="976259" cy="1310976"/>
          </a:xfrm>
          <a:prstGeom prst="roundRect">
            <a:avLst>
              <a:gd name="adj" fmla="val 10155"/>
            </a:avLst>
          </a:prstGeom>
        </p:spPr>
      </p:pic>
      <p:pic>
        <p:nvPicPr>
          <p:cNvPr id="29" name="Picture 28" descr="Kepler.jpg">
            <a:extLst>
              <a:ext uri="{FF2B5EF4-FFF2-40B4-BE49-F238E27FC236}">
                <a16:creationId xmlns:a16="http://schemas.microsoft.com/office/drawing/2014/main" id="{4F880E83-F90F-E045-B26E-825034E927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6854" y="1676633"/>
            <a:ext cx="1175221" cy="803424"/>
          </a:xfrm>
          <a:prstGeom prst="roundRect">
            <a:avLst/>
          </a:prstGeom>
        </p:spPr>
      </p:pic>
      <p:pic>
        <p:nvPicPr>
          <p:cNvPr id="30" name="Picture 29" descr="tess-mit_image-800x533.jpg">
            <a:extLst>
              <a:ext uri="{FF2B5EF4-FFF2-40B4-BE49-F238E27FC236}">
                <a16:creationId xmlns:a16="http://schemas.microsoft.com/office/drawing/2014/main" id="{61DF02B5-30FD-DC41-89AB-BF44A07C6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9594" y="949479"/>
            <a:ext cx="1108321" cy="738419"/>
          </a:xfrm>
          <a:prstGeom prst="roundRect">
            <a:avLst/>
          </a:prstGeom>
        </p:spPr>
      </p:pic>
      <p:pic>
        <p:nvPicPr>
          <p:cNvPr id="31" name="Picture 30" descr="PLATO_Satellite_artist_s-impression_(c)_OHB-System-AG.png">
            <a:extLst>
              <a:ext uri="{FF2B5EF4-FFF2-40B4-BE49-F238E27FC236}">
                <a16:creationId xmlns:a16="http://schemas.microsoft.com/office/drawing/2014/main" id="{8FA1769A-57F1-324F-A346-90BBB65682E5}"/>
              </a:ext>
            </a:extLst>
          </p:cNvPr>
          <p:cNvPicPr>
            <a:picLocks noChangeAspect="1"/>
          </p:cNvPicPr>
          <p:nvPr/>
        </p:nvPicPr>
        <p:blipFill rotWithShape="1">
          <a:blip r:embed="rId8">
            <a:extLst>
              <a:ext uri="{28A0092B-C50C-407E-A947-70E740481C1C}">
                <a14:useLocalDpi xmlns:a14="http://schemas.microsoft.com/office/drawing/2010/main" val="0"/>
              </a:ext>
            </a:extLst>
          </a:blip>
          <a:srcRect l="18688" t="17307" r="11711" b="8450"/>
          <a:stretch/>
        </p:blipFill>
        <p:spPr>
          <a:xfrm>
            <a:off x="7570657" y="745950"/>
            <a:ext cx="1230699" cy="738419"/>
          </a:xfrm>
          <a:prstGeom prst="roundRect">
            <a:avLst/>
          </a:prstGeom>
          <a:gradFill>
            <a:gsLst>
              <a:gs pos="0">
                <a:schemeClr val="bg1">
                  <a:lumMod val="95000"/>
                </a:schemeClr>
              </a:gs>
              <a:gs pos="58000">
                <a:schemeClr val="accent1">
                  <a:lumMod val="45000"/>
                  <a:lumOff val="55000"/>
                  <a:alpha val="44000"/>
                </a:schemeClr>
              </a:gs>
              <a:gs pos="83000">
                <a:schemeClr val="accent1">
                  <a:lumMod val="45000"/>
                  <a:lumOff val="55000"/>
                  <a:alpha val="39000"/>
                </a:schemeClr>
              </a:gs>
              <a:gs pos="100000">
                <a:schemeClr val="bg1">
                  <a:lumMod val="85000"/>
                </a:schemeClr>
              </a:gs>
            </a:gsLst>
            <a:lin ang="5400000" scaled="1"/>
          </a:gradFill>
        </p:spPr>
      </p:pic>
      <p:cxnSp>
        <p:nvCxnSpPr>
          <p:cNvPr id="3" name="Gerade Verbindung 2">
            <a:extLst>
              <a:ext uri="{FF2B5EF4-FFF2-40B4-BE49-F238E27FC236}">
                <a16:creationId xmlns:a16="http://schemas.microsoft.com/office/drawing/2014/main" id="{98DF98DD-3F19-7F65-9A9C-A90DF3F576E6}"/>
              </a:ext>
            </a:extLst>
          </p:cNvPr>
          <p:cNvCxnSpPr>
            <a:cxnSpLocks/>
          </p:cNvCxnSpPr>
          <p:nvPr/>
        </p:nvCxnSpPr>
        <p:spPr>
          <a:xfrm flipV="1">
            <a:off x="3590775" y="3781549"/>
            <a:ext cx="987481" cy="1761852"/>
          </a:xfrm>
          <a:prstGeom prst="line">
            <a:avLst/>
          </a:prstGeom>
          <a:ln w="34925">
            <a:solidFill>
              <a:srgbClr val="001E6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AF225839-8ED9-15A8-F56B-8D68177B362A}"/>
              </a:ext>
            </a:extLst>
          </p:cNvPr>
          <p:cNvCxnSpPr>
            <a:cxnSpLocks/>
          </p:cNvCxnSpPr>
          <p:nvPr/>
        </p:nvCxnSpPr>
        <p:spPr>
          <a:xfrm flipV="1">
            <a:off x="4608512" y="2746161"/>
            <a:ext cx="944428" cy="1006659"/>
          </a:xfrm>
          <a:prstGeom prst="line">
            <a:avLst/>
          </a:prstGeom>
          <a:ln w="34925">
            <a:solidFill>
              <a:srgbClr val="001E6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27627839-9CA3-195F-4AAD-B23554A0E12F}"/>
              </a:ext>
            </a:extLst>
          </p:cNvPr>
          <p:cNvCxnSpPr>
            <a:cxnSpLocks/>
          </p:cNvCxnSpPr>
          <p:nvPr/>
        </p:nvCxnSpPr>
        <p:spPr>
          <a:xfrm flipV="1">
            <a:off x="5583162" y="2347978"/>
            <a:ext cx="544701" cy="369376"/>
          </a:xfrm>
          <a:prstGeom prst="line">
            <a:avLst/>
          </a:prstGeom>
          <a:ln w="34925">
            <a:solidFill>
              <a:srgbClr val="001E6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545F51A-4580-63E1-0EF8-A4978926BA3A}"/>
              </a:ext>
            </a:extLst>
          </p:cNvPr>
          <p:cNvCxnSpPr>
            <a:cxnSpLocks/>
          </p:cNvCxnSpPr>
          <p:nvPr/>
        </p:nvCxnSpPr>
        <p:spPr>
          <a:xfrm flipV="1">
            <a:off x="6153817" y="1981479"/>
            <a:ext cx="955612" cy="355941"/>
          </a:xfrm>
          <a:prstGeom prst="line">
            <a:avLst/>
          </a:prstGeom>
          <a:ln w="34925">
            <a:solidFill>
              <a:srgbClr val="001E6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3AFBD831-7DA2-AF3D-E293-BC86BCA515EF}"/>
              </a:ext>
            </a:extLst>
          </p:cNvPr>
          <p:cNvCxnSpPr>
            <a:cxnSpLocks/>
          </p:cNvCxnSpPr>
          <p:nvPr/>
        </p:nvCxnSpPr>
        <p:spPr>
          <a:xfrm flipV="1">
            <a:off x="7117162" y="1868907"/>
            <a:ext cx="746766" cy="106778"/>
          </a:xfrm>
          <a:prstGeom prst="line">
            <a:avLst/>
          </a:prstGeom>
          <a:ln w="34925">
            <a:solidFill>
              <a:srgbClr val="001E6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C16ED26-F820-F9CF-3FC7-53AC9AA69ECB}"/>
              </a:ext>
            </a:extLst>
          </p:cNvPr>
          <p:cNvCxnSpPr>
            <a:cxnSpLocks/>
          </p:cNvCxnSpPr>
          <p:nvPr/>
        </p:nvCxnSpPr>
        <p:spPr>
          <a:xfrm flipV="1">
            <a:off x="7900976" y="1812052"/>
            <a:ext cx="1466663" cy="62899"/>
          </a:xfrm>
          <a:prstGeom prst="line">
            <a:avLst/>
          </a:prstGeom>
          <a:ln w="34925">
            <a:solidFill>
              <a:srgbClr val="001E6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AB428969-37C8-2548-E553-23DE490E22FE}"/>
              </a:ext>
            </a:extLst>
          </p:cNvPr>
          <p:cNvCxnSpPr>
            <a:cxnSpLocks/>
          </p:cNvCxnSpPr>
          <p:nvPr/>
        </p:nvCxnSpPr>
        <p:spPr>
          <a:xfrm>
            <a:off x="3590875" y="5543396"/>
            <a:ext cx="0" cy="0"/>
          </a:xfrm>
          <a:prstGeom prst="line">
            <a:avLst/>
          </a:prstGeom>
          <a:ln w="34925">
            <a:solidFill>
              <a:srgbClr val="001E6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 Box 4">
            <a:extLst>
              <a:ext uri="{FF2B5EF4-FFF2-40B4-BE49-F238E27FC236}">
                <a16:creationId xmlns:a16="http://schemas.microsoft.com/office/drawing/2014/main" id="{6EDC565F-81C1-48D2-50AE-B0D66185EABC}"/>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Wealth of data: past, present and future</a:t>
            </a:r>
          </a:p>
        </p:txBody>
      </p:sp>
      <p:cxnSp>
        <p:nvCxnSpPr>
          <p:cNvPr id="32" name="Gerade Verbindung 11">
            <a:extLst>
              <a:ext uri="{FF2B5EF4-FFF2-40B4-BE49-F238E27FC236}">
                <a16:creationId xmlns:a16="http://schemas.microsoft.com/office/drawing/2014/main" id="{29D568BA-06C9-9C4A-8835-C972C54DA3A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86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a:extLst>
              <a:ext uri="{FF2B5EF4-FFF2-40B4-BE49-F238E27FC236}">
                <a16:creationId xmlns:a16="http://schemas.microsoft.com/office/drawing/2014/main" id="{0EE1F343-B06C-334C-9836-B4702621DC31}"/>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What would Plato add?</a:t>
            </a:r>
          </a:p>
        </p:txBody>
      </p:sp>
      <p:cxnSp>
        <p:nvCxnSpPr>
          <p:cNvPr id="21" name="Gerade Verbindung 11">
            <a:extLst>
              <a:ext uri="{FF2B5EF4-FFF2-40B4-BE49-F238E27FC236}">
                <a16:creationId xmlns:a16="http://schemas.microsoft.com/office/drawing/2014/main" id="{DA849FAF-4FE5-F441-ACAF-774DD4B3965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797366-F50F-8746-9B15-E7C137D88F67}"/>
              </a:ext>
            </a:extLst>
          </p:cNvPr>
          <p:cNvSpPr txBox="1"/>
          <p:nvPr/>
        </p:nvSpPr>
        <p:spPr>
          <a:xfrm>
            <a:off x="403449" y="864296"/>
            <a:ext cx="11122803" cy="5170646"/>
          </a:xfrm>
          <a:prstGeom prst="rect">
            <a:avLst/>
          </a:prstGeom>
          <a:noFill/>
        </p:spPr>
        <p:txBody>
          <a:bodyPr wrap="square" rtlCol="0">
            <a:spAutoFit/>
          </a:bodyPr>
          <a:lstStyle/>
          <a:p>
            <a:pPr marL="285750" indent="-285750">
              <a:buFont typeface="Arial" panose="020B0604020202020204" pitchFamily="34" charset="0"/>
              <a:buChar char="•"/>
            </a:pPr>
            <a:r>
              <a:rPr lang="en-DE" sz="2400" dirty="0">
                <a:solidFill>
                  <a:srgbClr val="002060"/>
                </a:solidFill>
              </a:rPr>
              <a:t>Plato points into a different direction (one more ‘pencil beam’), note that observing strategy is not decided;</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DE" sz="2400" dirty="0">
                <a:solidFill>
                  <a:srgbClr val="002060"/>
                </a:solidFill>
              </a:rPr>
              <a:t>Brightness between TESS and </a:t>
            </a:r>
            <a:r>
              <a:rPr lang="en-DE" sz="2400" i="1" dirty="0">
                <a:solidFill>
                  <a:srgbClr val="002060"/>
                </a:solidFill>
              </a:rPr>
              <a:t>Kepler</a:t>
            </a:r>
            <a:r>
              <a:rPr lang="en-DE" sz="2400" dirty="0">
                <a:solidFill>
                  <a:srgbClr val="002060"/>
                </a:solidFill>
              </a:rPr>
              <a:t>;</a:t>
            </a:r>
          </a:p>
          <a:p>
            <a:pPr marL="285750" indent="-285750">
              <a:buFont typeface="Arial" panose="020B0604020202020204" pitchFamily="34" charset="0"/>
              <a:buChar char="•"/>
            </a:pPr>
            <a:endParaRPr lang="en-DE" sz="2400" i="1" dirty="0">
              <a:solidFill>
                <a:srgbClr val="002060"/>
              </a:solidFill>
            </a:endParaRPr>
          </a:p>
          <a:p>
            <a:pPr marL="285750" indent="-285750">
              <a:buFont typeface="Arial" panose="020B0604020202020204" pitchFamily="34" charset="0"/>
              <a:buChar char="•"/>
            </a:pPr>
            <a:r>
              <a:rPr lang="en-DE" sz="2400" dirty="0">
                <a:solidFill>
                  <a:srgbClr val="002060"/>
                </a:solidFill>
              </a:rPr>
              <a:t>Many clusters and moving groups in the field of view (see poster # 9)</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DE" sz="2400" dirty="0">
                <a:solidFill>
                  <a:srgbClr val="002060"/>
                </a:solidFill>
              </a:rPr>
              <a:t>Now that we have Gaia not many giants that slip into the sample…. </a:t>
            </a:r>
            <a:r>
              <a:rPr lang="en-GB" sz="2400" dirty="0">
                <a:solidFill>
                  <a:srgbClr val="002060"/>
                </a:solidFill>
              </a:rPr>
              <a:t>T</a:t>
            </a:r>
            <a:r>
              <a:rPr lang="en-DE" sz="2400" dirty="0">
                <a:solidFill>
                  <a:srgbClr val="002060"/>
                </a:solidFill>
              </a:rPr>
              <a:t>hough there will be a set of 24 000 red-giant calibrators.</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DE" sz="2400" dirty="0">
                <a:solidFill>
                  <a:srgbClr val="002060"/>
                </a:solidFill>
              </a:rPr>
              <a:t>Possibility to ask for specific targets outside the parameter space of earlier missions: high-mass red giants; GES stars; very metal poor stars; </a:t>
            </a:r>
          </a:p>
          <a:p>
            <a:r>
              <a:rPr lang="en-DE" sz="2400" dirty="0">
                <a:solidFill>
                  <a:srgbClr val="002060"/>
                </a:solidFill>
              </a:rPr>
              <a:t>   stars with s- / r- process elements; other types of stars, etc.</a:t>
            </a:r>
          </a:p>
          <a:p>
            <a:pPr marL="285750" indent="-285750">
              <a:buFont typeface="Arial" panose="020B0604020202020204" pitchFamily="34" charset="0"/>
              <a:buChar char="•"/>
            </a:pPr>
            <a:endParaRPr lang="en-DE" dirty="0"/>
          </a:p>
        </p:txBody>
      </p:sp>
    </p:spTree>
    <p:extLst>
      <p:ext uri="{BB962C8B-B14F-4D97-AF65-F5344CB8AC3E}">
        <p14:creationId xmlns:p14="http://schemas.microsoft.com/office/powerpoint/2010/main" val="405586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a:extLst>
              <a:ext uri="{FF2B5EF4-FFF2-40B4-BE49-F238E27FC236}">
                <a16:creationId xmlns:a16="http://schemas.microsoft.com/office/drawing/2014/main" id="{0EE1F343-B06C-334C-9836-B4702621DC31}"/>
              </a:ext>
            </a:extLst>
          </p:cNvPr>
          <p:cNvSpPr txBox="1">
            <a:spLocks noChangeArrowheads="1"/>
          </p:cNvSpPr>
          <p:nvPr/>
        </p:nvSpPr>
        <p:spPr bwMode="auto">
          <a:xfrm>
            <a:off x="216000" y="54000"/>
            <a:ext cx="11736000" cy="468000"/>
          </a:xfrm>
          <a:prstGeom prst="roundRect">
            <a:avLst/>
          </a:prstGeom>
          <a:noFill/>
          <a:ln>
            <a:noFill/>
          </a:ln>
          <a:effectLst/>
        </p:spPr>
        <p:txBody>
          <a:bodyPr wrap="square" lIns="36000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ts val="1000"/>
              </a:spcAft>
              <a:buNone/>
            </a:pPr>
            <a:r>
              <a:rPr lang="en-US" altLang="de-DE" sz="2400" b="1" spc="170" dirty="0">
                <a:solidFill>
                  <a:srgbClr val="002060"/>
                </a:solidFill>
                <a:latin typeface="Arial" panose="020B0604020202020204" pitchFamily="34" charset="0"/>
                <a:ea typeface="MS Mincho" panose="02020609040205080304" pitchFamily="49" charset="-128"/>
                <a:cs typeface="Arial" panose="020B0604020202020204" pitchFamily="34" charset="0"/>
              </a:rPr>
              <a:t>What can asteroseismology contribute to Galactic Archaeology?</a:t>
            </a:r>
          </a:p>
        </p:txBody>
      </p:sp>
      <p:cxnSp>
        <p:nvCxnSpPr>
          <p:cNvPr id="21" name="Gerade Verbindung 11">
            <a:extLst>
              <a:ext uri="{FF2B5EF4-FFF2-40B4-BE49-F238E27FC236}">
                <a16:creationId xmlns:a16="http://schemas.microsoft.com/office/drawing/2014/main" id="{DA849FAF-4FE5-F441-ACAF-774DD4B39657}"/>
              </a:ext>
            </a:extLst>
          </p:cNvPr>
          <p:cNvCxnSpPr>
            <a:cxnSpLocks/>
          </p:cNvCxnSpPr>
          <p:nvPr/>
        </p:nvCxnSpPr>
        <p:spPr>
          <a:xfrm>
            <a:off x="403450" y="529118"/>
            <a:ext cx="11122803"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797366-F50F-8746-9B15-E7C137D88F67}"/>
              </a:ext>
            </a:extLst>
          </p:cNvPr>
          <p:cNvSpPr txBox="1"/>
          <p:nvPr/>
        </p:nvSpPr>
        <p:spPr>
          <a:xfrm>
            <a:off x="403449" y="864296"/>
            <a:ext cx="11122803" cy="4431983"/>
          </a:xfrm>
          <a:prstGeom prst="rect">
            <a:avLst/>
          </a:prstGeom>
          <a:noFill/>
        </p:spPr>
        <p:txBody>
          <a:bodyPr wrap="square" rtlCol="0">
            <a:spAutoFit/>
          </a:bodyPr>
          <a:lstStyle/>
          <a:p>
            <a:pPr marL="285750" indent="-285750">
              <a:buFont typeface="Arial" panose="020B0604020202020204" pitchFamily="34" charset="0"/>
              <a:buChar char="•"/>
            </a:pPr>
            <a:r>
              <a:rPr lang="en-DE" sz="2400" dirty="0">
                <a:solidFill>
                  <a:srgbClr val="002060"/>
                </a:solidFill>
              </a:rPr>
              <a:t>asteroseismic ages (precision &gt; 20-25%)</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DE" sz="2400" dirty="0">
                <a:solidFill>
                  <a:srgbClr val="002060"/>
                </a:solidFill>
              </a:rPr>
              <a:t>evolutionary phases of red-giant stars</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GB" sz="2400" dirty="0">
                <a:solidFill>
                  <a:srgbClr val="002060"/>
                </a:solidFill>
              </a:rPr>
              <a:t>i</a:t>
            </a:r>
            <a:r>
              <a:rPr lang="en-DE" sz="2400" dirty="0">
                <a:solidFill>
                  <a:srgbClr val="002060"/>
                </a:solidFill>
              </a:rPr>
              <a:t>mprove our knowledge of physics to include in stellar evolution models</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GB" sz="2400" dirty="0">
                <a:solidFill>
                  <a:srgbClr val="002060"/>
                </a:solidFill>
              </a:rPr>
              <a:t>i</a:t>
            </a:r>
            <a:r>
              <a:rPr lang="en-DE" sz="2400" dirty="0">
                <a:solidFill>
                  <a:srgbClr val="002060"/>
                </a:solidFill>
              </a:rPr>
              <a:t>dentify stars with non-canonical evolution</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r>
              <a:rPr lang="en-DE" sz="2400" dirty="0">
                <a:solidFill>
                  <a:srgbClr val="002060"/>
                </a:solidFill>
              </a:rPr>
              <a:t>…….</a:t>
            </a: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endParaRPr lang="en-DE" sz="2400" dirty="0">
              <a:solidFill>
                <a:srgbClr val="002060"/>
              </a:solidFill>
            </a:endParaRPr>
          </a:p>
          <a:p>
            <a:pPr marL="285750" indent="-285750">
              <a:buFont typeface="Arial" panose="020B0604020202020204" pitchFamily="34" charset="0"/>
              <a:buChar char="•"/>
            </a:pPr>
            <a:endParaRPr lang="en-DE" dirty="0"/>
          </a:p>
        </p:txBody>
      </p:sp>
    </p:spTree>
    <p:extLst>
      <p:ext uri="{BB962C8B-B14F-4D97-AF65-F5344CB8AC3E}">
        <p14:creationId xmlns:p14="http://schemas.microsoft.com/office/powerpoint/2010/main" val="2328862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10489</TotalTime>
  <Words>1041</Words>
  <Application>Microsoft Macintosh PowerPoint</Application>
  <PresentationFormat>Widescreen</PresentationFormat>
  <Paragraphs>219</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Cambria Math</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Nuh Rahbari</dc:creator>
  <cp:lastModifiedBy>Saskia Hekker</cp:lastModifiedBy>
  <cp:revision>147</cp:revision>
  <dcterms:created xsi:type="dcterms:W3CDTF">2022-01-03T20:42:29Z</dcterms:created>
  <dcterms:modified xsi:type="dcterms:W3CDTF">2024-05-29T15:11:23Z</dcterms:modified>
</cp:coreProperties>
</file>