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52"/>
  </p:notesMasterIdLst>
  <p:sldIdLst>
    <p:sldId id="257" r:id="rId3"/>
    <p:sldId id="1230" r:id="rId4"/>
    <p:sldId id="295" r:id="rId5"/>
    <p:sldId id="1229" r:id="rId6"/>
    <p:sldId id="1231" r:id="rId7"/>
    <p:sldId id="1242" r:id="rId8"/>
    <p:sldId id="1244" r:id="rId9"/>
    <p:sldId id="1236" r:id="rId10"/>
    <p:sldId id="263" r:id="rId11"/>
    <p:sldId id="1245" r:id="rId12"/>
    <p:sldId id="267" r:id="rId13"/>
    <p:sldId id="291" r:id="rId14"/>
    <p:sldId id="292" r:id="rId15"/>
    <p:sldId id="293" r:id="rId16"/>
    <p:sldId id="296" r:id="rId17"/>
    <p:sldId id="1232" r:id="rId18"/>
    <p:sldId id="297" r:id="rId19"/>
    <p:sldId id="298" r:id="rId20"/>
    <p:sldId id="299" r:id="rId21"/>
    <p:sldId id="1233" r:id="rId22"/>
    <p:sldId id="303" r:id="rId23"/>
    <p:sldId id="300" r:id="rId24"/>
    <p:sldId id="283" r:id="rId25"/>
    <p:sldId id="301" r:id="rId26"/>
    <p:sldId id="302" r:id="rId27"/>
    <p:sldId id="1243" r:id="rId28"/>
    <p:sldId id="307" r:id="rId29"/>
    <p:sldId id="1237" r:id="rId30"/>
    <p:sldId id="1238" r:id="rId31"/>
    <p:sldId id="1235" r:id="rId32"/>
    <p:sldId id="1234" r:id="rId33"/>
    <p:sldId id="313" r:id="rId34"/>
    <p:sldId id="1239" r:id="rId35"/>
    <p:sldId id="1240" r:id="rId36"/>
    <p:sldId id="1241" r:id="rId37"/>
    <p:sldId id="288" r:id="rId38"/>
    <p:sldId id="270" r:id="rId39"/>
    <p:sldId id="277" r:id="rId40"/>
    <p:sldId id="311" r:id="rId41"/>
    <p:sldId id="304" r:id="rId42"/>
    <p:sldId id="273" r:id="rId43"/>
    <p:sldId id="309" r:id="rId44"/>
    <p:sldId id="308" r:id="rId45"/>
    <p:sldId id="310" r:id="rId46"/>
    <p:sldId id="281" r:id="rId47"/>
    <p:sldId id="272" r:id="rId48"/>
    <p:sldId id="274" r:id="rId49"/>
    <p:sldId id="314" r:id="rId50"/>
    <p:sldId id="282" r:id="rId5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B050"/>
    <a:srgbClr val="00B0F0"/>
    <a:srgbClr val="FF0000"/>
    <a:srgbClr val="BFBFBF"/>
    <a:srgbClr val="4472C4"/>
    <a:srgbClr val="FF40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0960"/>
    <p:restoredTop sz="86395"/>
  </p:normalViewPr>
  <p:slideViewPr>
    <p:cSldViewPr snapToGrid="0" snapToObjects="1">
      <p:cViewPr varScale="1">
        <p:scale>
          <a:sx n="79" d="100"/>
          <a:sy n="79" d="100"/>
        </p:scale>
        <p:origin x="216" y="8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39B21-A26A-CE49-A58D-6C3045242D5C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E030B-39ED-A641-A334-E6974A190B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03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Logo to </a:t>
            </a:r>
            <a:r>
              <a:rPr lang="fr-FR" dirty="0" err="1"/>
              <a:t>add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6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degeneracy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patterns. All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Hslope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of mass M,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Ω/Ω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curvature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mode classification (the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pattern have radial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 = 14, 15, and 16,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for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green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Fig. H.1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7752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 of convective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Target 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Bétrisey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Buldgen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(2022). The size of the convective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bars. As Target 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exact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orange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top, the central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fraction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0.24, 0.45, 0.24, 0.27, 0.47, 0.43, 0.21, 0.30. Target 2 has an ‘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0.33. qualité et 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overshooting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not,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conducting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global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MCMC minimisations and local minimisations,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constraints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illustrates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convective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 the estimation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acknowledge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more extensive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robust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F-type stars,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notably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model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stars,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choice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physical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ingredients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(and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Sun-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like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Kepler-93. This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important aspect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investigation as PLATO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large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brighter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massive)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Sun.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287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M67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l-G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Grey square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EPIC 211411922;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EPIC 211409560 and EPIC 211416749,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Grey triangle and the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Kepler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main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Lund et al. ( 2017 ) and Li et al. ( 2020b )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open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The Sun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.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 to 1.9 M 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Squares, triangles,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SG, RG1, and RG2,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Black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inferences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radial modes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modes. The light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-off mass of the open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isochrone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Section 1 ). </a:t>
            </a:r>
          </a:p>
          <a:p>
            <a:endParaRPr lang="fr-FR" dirty="0"/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r>
              <a:rPr lang="fr-FR" dirty="0"/>
              <a:t>I do not </a:t>
            </a:r>
            <a:r>
              <a:rPr lang="fr-FR" dirty="0" err="1"/>
              <a:t>understand</a:t>
            </a:r>
            <a:r>
              <a:rPr lang="fr-FR" dirty="0"/>
              <a:t> size of </a:t>
            </a:r>
            <a:r>
              <a:rPr lang="fr-FR" dirty="0" err="1"/>
              <a:t>blue</a:t>
            </a:r>
            <a:r>
              <a:rPr lang="fr-FR" dirty="0"/>
              <a:t> and </a:t>
            </a:r>
            <a:r>
              <a:rPr lang="fr-FR" dirty="0" err="1"/>
              <a:t>grey</a:t>
            </a:r>
            <a:r>
              <a:rPr lang="fr-FR" dirty="0"/>
              <a:t> zone not </a:t>
            </a:r>
            <a:r>
              <a:rPr lang="fr-FR" dirty="0" err="1"/>
              <a:t>very</a:t>
            </a:r>
            <a:r>
              <a:rPr lang="fr-FR" dirty="0"/>
              <a:t> consistent.</a:t>
            </a:r>
          </a:p>
          <a:p>
            <a:endParaRPr lang="fr-FR" dirty="0"/>
          </a:p>
          <a:p>
            <a:r>
              <a:rPr lang="fr-FR" dirty="0" err="1"/>
              <a:t>Asteroseismic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span</a:t>
            </a:r>
            <a:r>
              <a:rPr lang="fr-FR" dirty="0"/>
              <a:t> a </a:t>
            </a:r>
            <a:r>
              <a:rPr lang="fr-FR" dirty="0" err="1"/>
              <a:t>domain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grey</a:t>
            </a:r>
            <a:r>
              <a:rPr lang="fr-FR" dirty="0"/>
              <a:t> zone and a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mass </a:t>
            </a:r>
            <a:r>
              <a:rPr lang="fr-FR" dirty="0" err="1"/>
              <a:t>domain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706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M67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l-G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Grey square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EPIC 211411922;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EPIC 211409560 and EPIC 211416749,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Grey triangle and the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Kepler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main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Lund et al. ( 2017 ) and Li et al. ( 2020b )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open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The Sun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.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 to 1.9 M 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Squares, triangles,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SG, RG1, and RG2,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Black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inferences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radial modes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modes. The light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-off mass of the open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isochrone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Section 1 ). </a:t>
            </a:r>
          </a:p>
          <a:p>
            <a:endParaRPr lang="fr-FR" dirty="0"/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r>
              <a:rPr lang="fr-FR" dirty="0"/>
              <a:t>I do not </a:t>
            </a:r>
            <a:r>
              <a:rPr lang="fr-FR" dirty="0" err="1"/>
              <a:t>understand</a:t>
            </a:r>
            <a:r>
              <a:rPr lang="fr-FR" dirty="0"/>
              <a:t> size of </a:t>
            </a:r>
            <a:r>
              <a:rPr lang="fr-FR" dirty="0" err="1"/>
              <a:t>blue</a:t>
            </a:r>
            <a:r>
              <a:rPr lang="fr-FR" dirty="0"/>
              <a:t> and </a:t>
            </a:r>
            <a:r>
              <a:rPr lang="fr-FR" dirty="0" err="1"/>
              <a:t>grey</a:t>
            </a:r>
            <a:r>
              <a:rPr lang="fr-FR" dirty="0"/>
              <a:t> zone not </a:t>
            </a:r>
            <a:r>
              <a:rPr lang="fr-FR" dirty="0" err="1"/>
              <a:t>very</a:t>
            </a:r>
            <a:r>
              <a:rPr lang="fr-FR" dirty="0"/>
              <a:t> consistent.</a:t>
            </a:r>
          </a:p>
          <a:p>
            <a:endParaRPr lang="fr-FR" dirty="0"/>
          </a:p>
          <a:p>
            <a:r>
              <a:rPr lang="fr-FR" dirty="0" err="1"/>
              <a:t>Asteroseismic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span</a:t>
            </a:r>
            <a:r>
              <a:rPr lang="fr-FR" dirty="0"/>
              <a:t> a </a:t>
            </a:r>
            <a:r>
              <a:rPr lang="fr-FR" dirty="0" err="1"/>
              <a:t>domain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grey</a:t>
            </a:r>
            <a:r>
              <a:rPr lang="fr-FR" dirty="0"/>
              <a:t> zone and a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mass </a:t>
            </a:r>
            <a:r>
              <a:rPr lang="fr-FR" dirty="0" err="1"/>
              <a:t>domain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3046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M67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CH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</a:t>
            </a:r>
            <a:r>
              <a:rPr lang="el-G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ν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Grey square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EPIC 211411922;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EPIC 211409560 and EPIC 211416749,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Grey triangle and the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CH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Kepler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 main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Lund et al. ( 2017 ) and Li et al. ( 2020b )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open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The Sun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. Grey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 to 1.9 M 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Squares, triangles,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SG, RG1, and RG2,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Black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inferences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radial modes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modes. The light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points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-off mass of the open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isochrone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range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mentioned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Section 1 ). </a:t>
            </a:r>
          </a:p>
          <a:p>
            <a:endParaRPr lang="fr-FR" dirty="0"/>
          </a:p>
          <a:p>
            <a:r>
              <a:rPr lang="fr-FR" dirty="0"/>
              <a:t>Conclusion</a:t>
            </a:r>
          </a:p>
          <a:p>
            <a:endParaRPr lang="fr-FR" dirty="0"/>
          </a:p>
          <a:p>
            <a:r>
              <a:rPr lang="fr-FR" dirty="0"/>
              <a:t>I do not </a:t>
            </a:r>
            <a:r>
              <a:rPr lang="fr-FR" dirty="0" err="1"/>
              <a:t>understand</a:t>
            </a:r>
            <a:r>
              <a:rPr lang="fr-FR" dirty="0"/>
              <a:t> size of </a:t>
            </a:r>
            <a:r>
              <a:rPr lang="fr-FR" dirty="0" err="1"/>
              <a:t>blue</a:t>
            </a:r>
            <a:r>
              <a:rPr lang="fr-FR" dirty="0"/>
              <a:t> and </a:t>
            </a:r>
            <a:r>
              <a:rPr lang="fr-FR" dirty="0" err="1"/>
              <a:t>grey</a:t>
            </a:r>
            <a:r>
              <a:rPr lang="fr-FR" dirty="0"/>
              <a:t> zone not </a:t>
            </a:r>
            <a:r>
              <a:rPr lang="fr-FR" dirty="0" err="1"/>
              <a:t>very</a:t>
            </a:r>
            <a:r>
              <a:rPr lang="fr-FR" dirty="0"/>
              <a:t> consistent.</a:t>
            </a:r>
          </a:p>
          <a:p>
            <a:endParaRPr lang="fr-FR" dirty="0"/>
          </a:p>
          <a:p>
            <a:r>
              <a:rPr lang="fr-FR" dirty="0" err="1"/>
              <a:t>Asteroseismic</a:t>
            </a:r>
            <a:r>
              <a:rPr lang="fr-FR" dirty="0"/>
              <a:t> </a:t>
            </a:r>
            <a:r>
              <a:rPr lang="fr-FR" dirty="0" err="1"/>
              <a:t>age</a:t>
            </a:r>
            <a:r>
              <a:rPr lang="fr-FR" dirty="0"/>
              <a:t> </a:t>
            </a:r>
            <a:r>
              <a:rPr lang="fr-FR" dirty="0" err="1"/>
              <a:t>span</a:t>
            </a:r>
            <a:r>
              <a:rPr lang="fr-FR" dirty="0"/>
              <a:t> a </a:t>
            </a:r>
            <a:r>
              <a:rPr lang="fr-FR" dirty="0" err="1"/>
              <a:t>domain</a:t>
            </a:r>
            <a:r>
              <a:rPr lang="fr-FR" dirty="0"/>
              <a:t> </a:t>
            </a:r>
            <a:r>
              <a:rPr lang="fr-FR" dirty="0" err="1"/>
              <a:t>even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</a:t>
            </a:r>
            <a:r>
              <a:rPr lang="fr-FR" dirty="0" err="1"/>
              <a:t>grey</a:t>
            </a:r>
            <a:r>
              <a:rPr lang="fr-FR" dirty="0"/>
              <a:t> zone and a </a:t>
            </a:r>
            <a:r>
              <a:rPr lang="fr-FR" dirty="0" err="1"/>
              <a:t>much</a:t>
            </a:r>
            <a:r>
              <a:rPr lang="fr-FR" dirty="0"/>
              <a:t> </a:t>
            </a:r>
            <a:r>
              <a:rPr lang="fr-FR" dirty="0" err="1"/>
              <a:t>larger</a:t>
            </a:r>
            <a:r>
              <a:rPr lang="fr-FR" dirty="0"/>
              <a:t> mass </a:t>
            </a:r>
            <a:r>
              <a:rPr lang="fr-FR" dirty="0" err="1"/>
              <a:t>domain</a:t>
            </a:r>
            <a:r>
              <a:rPr lang="fr-FR" dirty="0"/>
              <a:t>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25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E030B-39ED-A641-A334-E6974A190BF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0277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reasoning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behind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first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magnesium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 -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yttrium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slow neutron-capture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main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Mg formation are type II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supernovae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massive stars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  8 M ). As massive stars live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-mass stars,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Mg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hand, 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slow neutron capture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AGB phase of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-mass stars. This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long time as the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timescale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-mass star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longer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massive stars.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expect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[Y/Mg]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to probe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a star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RGB,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convective zone carries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inner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atmosphere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causes variations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[C/N] ratio.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dept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convective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mass of the star and the mass of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star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8449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E030B-39ED-A641-A334-E6974A190BF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256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Gaia Hertzsprung-Russell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(HRD)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metal-enriched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(orange and magenta triangles) and non-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cyan squares)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frequency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cool,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helium-atmosphere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𝑓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Section 3).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B.dard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(2020) for pure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helium-atmosphere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top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0.4M⊙, 0.6M⊙, 0.8M⊙ and 1.0M⊙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Gaia HRD,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vertical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highlighting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𝑇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1000 K.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applicable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helium-atmosphere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traces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carbon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the ranges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excluded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0 &lt; (𝐺BP − 𝐺RP) &lt; 1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𝑓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One DC, WDJ095106.36+645400.46,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𝐺Abs &gt; 16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thought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have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spectrum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dominated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collisionally-induced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absorption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Kilic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2020; Bergeron et al. 2022).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analyses.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panel: The fraction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metal-enriched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helium-dominated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white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trace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detectable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𝐺BP – 𝐺RP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six,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39 white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Vertical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gray points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𝜎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value of 𝑓 in the bin,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horizontal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(𝐺BP − 𝐺RP)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bin. The horizontal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shaded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set to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𝑓 = 0.21 °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æ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0.03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all 234 white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range 0 &lt; (𝐺BP − 𝐺RP) &lt; 1.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5E030B-39ED-A641-A334-E6974A190BF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582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Intrinsic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I/I −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CMD for 15 Blanco 1 candidates.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rejected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single-star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black crosses.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Photometric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bars are 1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σ.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VLM cluster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significant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 absorption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squares, and Li-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open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Pleiades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single-star locus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line.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zoomed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around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LDB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 shows the probable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LDB for Blanco 1.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BCAH98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constant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loci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LDB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LDB vs. UMS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four clusters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UMS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 2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 and the Geneva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black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fit to the data.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2688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76880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BPMG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literature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i.e. table 6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Miret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-Roig et al. ( 2020 ),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 1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Mamajek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Bell ( 2014 ),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CMD- and LDB-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best-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associations Taurus (TAU),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Scorpius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(USCO), Carina (CAR),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Columba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(COL)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 1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Gagn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´e &amp;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Faherty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( 2018 ) have been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sources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‘ ∗’ do not report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6979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16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photometrically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clump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light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(Li, C, N, and F), Fe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  and n-capture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equivalent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spectral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synthesis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techniques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atomic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molecular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Ages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scaling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[Y/Mg] and [C/N].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0892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cool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0.1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Sun’s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0.65,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gyrochronology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relations of Barnes (2007),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Mamajek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Hillenbrand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(2008)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Sun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stars,   Cen A, 18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16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Cyg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right,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black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cluster stars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towards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right are Kepler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probability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distributions of a, b and n.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large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PDF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through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Sun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period-age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relation of the Kepler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posterior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PDF.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dirty="0" err="1"/>
              <a:t>Among</a:t>
            </a:r>
            <a:r>
              <a:rPr lang="fr-CH" dirty="0"/>
              <a:t> the </a:t>
            </a:r>
            <a:r>
              <a:rPr lang="fr-CH" dirty="0" err="1"/>
              <a:t>available</a:t>
            </a:r>
            <a:r>
              <a:rPr lang="fr-CH" dirty="0"/>
              <a:t> </a:t>
            </a:r>
            <a:r>
              <a:rPr lang="fr-CH" dirty="0" err="1"/>
              <a:t>methods</a:t>
            </a:r>
            <a:r>
              <a:rPr lang="fr-CH" dirty="0"/>
              <a:t> for </a:t>
            </a:r>
            <a:r>
              <a:rPr lang="fr-CH" dirty="0" err="1"/>
              <a:t>dating</a:t>
            </a:r>
            <a:r>
              <a:rPr lang="fr-CH" dirty="0"/>
              <a:t> stars, </a:t>
            </a:r>
            <a:r>
              <a:rPr lang="fr-CH" dirty="0" err="1"/>
              <a:t>gyrochronology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a </a:t>
            </a:r>
            <a:r>
              <a:rPr lang="fr-CH" dirty="0" err="1"/>
              <a:t>powerful</a:t>
            </a:r>
            <a:r>
              <a:rPr lang="fr-CH" dirty="0"/>
              <a:t> one </a:t>
            </a:r>
            <a:r>
              <a:rPr lang="fr-CH" dirty="0" err="1"/>
              <a:t>because</a:t>
            </a:r>
            <a:r>
              <a:rPr lang="fr-CH" dirty="0"/>
              <a:t> </a:t>
            </a:r>
            <a:r>
              <a:rPr lang="fr-CH" dirty="0" err="1"/>
              <a:t>it</a:t>
            </a:r>
            <a:r>
              <a:rPr lang="fr-CH" dirty="0"/>
              <a:t> </a:t>
            </a:r>
            <a:r>
              <a:rPr lang="fr-CH" dirty="0" err="1"/>
              <a:t>requires</a:t>
            </a:r>
            <a:r>
              <a:rPr lang="fr-CH" dirty="0"/>
              <a:t> </a:t>
            </a:r>
            <a:r>
              <a:rPr lang="fr-CH" dirty="0" err="1"/>
              <a:t>knowledge</a:t>
            </a:r>
            <a:r>
              <a:rPr lang="fr-CH" dirty="0"/>
              <a:t> of </a:t>
            </a:r>
            <a:r>
              <a:rPr lang="fr-CH" dirty="0" err="1"/>
              <a:t>only</a:t>
            </a:r>
            <a:r>
              <a:rPr lang="fr-CH" dirty="0"/>
              <a:t> the </a:t>
            </a:r>
            <a:r>
              <a:rPr lang="fr-CH" dirty="0" err="1"/>
              <a:t>star’s</a:t>
            </a:r>
            <a:r>
              <a:rPr lang="fr-CH" dirty="0"/>
              <a:t> mass and rotation </a:t>
            </a:r>
            <a:r>
              <a:rPr lang="fr-CH" dirty="0" err="1"/>
              <a:t>period</a:t>
            </a:r>
            <a:r>
              <a:rPr lang="fr-CH" dirty="0"/>
              <a:t>. </a:t>
            </a:r>
            <a:r>
              <a:rPr lang="fr-CH" dirty="0" err="1"/>
              <a:t>Gyrochronology</a:t>
            </a:r>
            <a:r>
              <a:rPr lang="fr-CH" dirty="0"/>
              <a:t> relations have </a:t>
            </a:r>
            <a:r>
              <a:rPr lang="fr-CH" dirty="0" err="1"/>
              <a:t>previously</a:t>
            </a:r>
            <a:r>
              <a:rPr lang="fr-CH" dirty="0"/>
              <a:t> been </a:t>
            </a:r>
            <a:r>
              <a:rPr lang="fr-CH" dirty="0" err="1"/>
              <a:t>calibrated</a:t>
            </a:r>
            <a:r>
              <a:rPr lang="fr-CH" dirty="0"/>
              <a:t> </a:t>
            </a:r>
            <a:r>
              <a:rPr lang="fr-CH" dirty="0" err="1"/>
              <a:t>using</a:t>
            </a:r>
            <a:r>
              <a:rPr lang="fr-CH" dirty="0"/>
              <a:t> </a:t>
            </a:r>
            <a:r>
              <a:rPr lang="fr-CH" dirty="0" err="1"/>
              <a:t>young</a:t>
            </a:r>
            <a:r>
              <a:rPr lang="fr-CH" dirty="0"/>
              <a:t> clusters, </a:t>
            </a:r>
            <a:r>
              <a:rPr lang="fr-CH" dirty="0" err="1"/>
              <a:t>with</a:t>
            </a:r>
            <a:r>
              <a:rPr lang="fr-CH" dirty="0"/>
              <a:t> the Sun </a:t>
            </a:r>
            <a:r>
              <a:rPr lang="fr-CH" dirty="0" err="1"/>
              <a:t>providing</a:t>
            </a:r>
            <a:r>
              <a:rPr lang="fr-CH" dirty="0"/>
              <a:t> the </a:t>
            </a:r>
            <a:r>
              <a:rPr lang="fr-CH" dirty="0" err="1"/>
              <a:t>only</a:t>
            </a:r>
            <a:r>
              <a:rPr lang="fr-CH" dirty="0"/>
              <a:t> </a:t>
            </a:r>
            <a:r>
              <a:rPr lang="fr-CH" dirty="0" err="1"/>
              <a:t>age</a:t>
            </a:r>
            <a:r>
              <a:rPr lang="fr-CH" dirty="0"/>
              <a:t> </a:t>
            </a:r>
            <a:r>
              <a:rPr lang="fr-CH" dirty="0" err="1"/>
              <a:t>dependence</a:t>
            </a:r>
            <a:r>
              <a:rPr lang="fr-CH" dirty="0"/>
              <a:t>, and are </a:t>
            </a:r>
            <a:r>
              <a:rPr lang="fr-CH" dirty="0" err="1"/>
              <a:t>therefore</a:t>
            </a:r>
            <a:r>
              <a:rPr lang="fr-CH" dirty="0"/>
              <a:t> </a:t>
            </a:r>
            <a:r>
              <a:rPr lang="fr-CH" dirty="0" err="1"/>
              <a:t>poorly</a:t>
            </a:r>
            <a:r>
              <a:rPr lang="fr-CH" dirty="0"/>
              <a:t> </a:t>
            </a:r>
            <a:r>
              <a:rPr lang="fr-CH" dirty="0" err="1"/>
              <a:t>calibrated</a:t>
            </a:r>
            <a:r>
              <a:rPr lang="fr-CH" dirty="0"/>
              <a:t> at </a:t>
            </a:r>
            <a:r>
              <a:rPr lang="fr-CH" dirty="0" err="1"/>
              <a:t>late</a:t>
            </a:r>
            <a:r>
              <a:rPr lang="fr-CH" dirty="0"/>
              <a:t> </a:t>
            </a:r>
            <a:r>
              <a:rPr lang="fr-CH" dirty="0" err="1"/>
              <a:t>ages</a:t>
            </a:r>
            <a:r>
              <a:rPr lang="fr-CH" dirty="0"/>
              <a:t>.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used</a:t>
            </a:r>
            <a:r>
              <a:rPr lang="fr-CH" dirty="0"/>
              <a:t> rotation </a:t>
            </a:r>
            <a:r>
              <a:rPr lang="fr-CH" dirty="0" err="1"/>
              <a:t>period</a:t>
            </a:r>
            <a:r>
              <a:rPr lang="fr-CH" dirty="0"/>
              <a:t> </a:t>
            </a:r>
            <a:r>
              <a:rPr lang="fr-CH" dirty="0" err="1"/>
              <a:t>measurements</a:t>
            </a:r>
            <a:r>
              <a:rPr lang="fr-CH" dirty="0"/>
              <a:t> of 310 Kepler stars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asteroseismic</a:t>
            </a:r>
            <a:r>
              <a:rPr lang="fr-CH" dirty="0"/>
              <a:t> </a:t>
            </a:r>
            <a:r>
              <a:rPr lang="fr-CH" dirty="0" err="1"/>
              <a:t>ages</a:t>
            </a:r>
            <a:r>
              <a:rPr lang="fr-CH" dirty="0"/>
              <a:t>, 50 stars </a:t>
            </a:r>
            <a:r>
              <a:rPr lang="fr-CH" dirty="0" err="1"/>
              <a:t>from</a:t>
            </a:r>
            <a:r>
              <a:rPr lang="fr-CH" dirty="0"/>
              <a:t> the Hyades and Coma </a:t>
            </a:r>
            <a:r>
              <a:rPr lang="fr-CH" dirty="0" err="1"/>
              <a:t>Berenices</a:t>
            </a:r>
            <a:r>
              <a:rPr lang="fr-CH" dirty="0"/>
              <a:t> clusters and 6 </a:t>
            </a:r>
            <a:r>
              <a:rPr lang="fr-CH" dirty="0" err="1"/>
              <a:t>field</a:t>
            </a:r>
            <a:r>
              <a:rPr lang="fr-CH" dirty="0"/>
              <a:t> stars (</a:t>
            </a:r>
            <a:r>
              <a:rPr lang="fr-CH" dirty="0" err="1"/>
              <a:t>including</a:t>
            </a:r>
            <a:r>
              <a:rPr lang="fr-CH" dirty="0"/>
              <a:t> the Sun) </a:t>
            </a:r>
            <a:r>
              <a:rPr lang="fr-CH" dirty="0" err="1"/>
              <a:t>with</a:t>
            </a:r>
            <a:r>
              <a:rPr lang="fr-CH" dirty="0"/>
              <a:t> </a:t>
            </a:r>
            <a:r>
              <a:rPr lang="fr-CH" dirty="0" err="1"/>
              <a:t>precise</a:t>
            </a:r>
            <a:r>
              <a:rPr lang="fr-CH" dirty="0"/>
              <a:t> </a:t>
            </a:r>
            <a:r>
              <a:rPr lang="fr-CH" dirty="0" err="1"/>
              <a:t>age</a:t>
            </a:r>
            <a:r>
              <a:rPr lang="fr-CH" dirty="0"/>
              <a:t> </a:t>
            </a:r>
            <a:r>
              <a:rPr lang="fr-CH" dirty="0" err="1"/>
              <a:t>measurements</a:t>
            </a:r>
            <a:r>
              <a:rPr lang="fr-CH" dirty="0"/>
              <a:t> to </a:t>
            </a:r>
            <a:r>
              <a:rPr lang="fr-CH" dirty="0" err="1"/>
              <a:t>calibrate</a:t>
            </a:r>
            <a:r>
              <a:rPr lang="fr-CH" dirty="0"/>
              <a:t> the </a:t>
            </a:r>
            <a:r>
              <a:rPr lang="fr-CH" dirty="0" err="1"/>
              <a:t>gyrochronology</a:t>
            </a:r>
            <a:r>
              <a:rPr lang="fr-CH" dirty="0"/>
              <a:t> relation, </a:t>
            </a:r>
            <a:r>
              <a:rPr lang="fr-CH" dirty="0" err="1"/>
              <a:t>whilst</a:t>
            </a:r>
            <a:r>
              <a:rPr lang="fr-CH" dirty="0"/>
              <a:t> </a:t>
            </a:r>
            <a:r>
              <a:rPr lang="fr-CH" dirty="0" err="1"/>
              <a:t>fully</a:t>
            </a:r>
            <a:r>
              <a:rPr lang="fr-CH" dirty="0"/>
              <a:t> </a:t>
            </a:r>
            <a:r>
              <a:rPr lang="fr-CH" dirty="0" err="1"/>
              <a:t>accounting</a:t>
            </a:r>
            <a:r>
              <a:rPr lang="fr-CH" dirty="0"/>
              <a:t> for </a:t>
            </a:r>
            <a:r>
              <a:rPr lang="fr-CH" dirty="0" err="1"/>
              <a:t>measurement</a:t>
            </a:r>
            <a:r>
              <a:rPr lang="fr-CH" dirty="0"/>
              <a:t> </a:t>
            </a:r>
            <a:r>
              <a:rPr lang="fr-CH" dirty="0" err="1"/>
              <a:t>uncertainties</a:t>
            </a:r>
            <a:r>
              <a:rPr lang="fr-CH" dirty="0"/>
              <a:t> in all observable </a:t>
            </a:r>
            <a:r>
              <a:rPr lang="fr-CH" dirty="0" err="1"/>
              <a:t>quantities</a:t>
            </a:r>
            <a:r>
              <a:rPr lang="fr-CH" dirty="0"/>
              <a:t>.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calibrated</a:t>
            </a:r>
            <a:r>
              <a:rPr lang="fr-CH" dirty="0"/>
              <a:t> a relation of the </a:t>
            </a:r>
            <a:r>
              <a:rPr lang="fr-CH" dirty="0" err="1"/>
              <a:t>form</a:t>
            </a:r>
            <a:r>
              <a:rPr lang="fr-CH" dirty="0"/>
              <a:t> P = An ×(B −V −c) b , </a:t>
            </a:r>
            <a:r>
              <a:rPr lang="fr-CH" dirty="0" err="1"/>
              <a:t>where</a:t>
            </a:r>
            <a:r>
              <a:rPr lang="fr-CH" dirty="0"/>
              <a:t> P </a:t>
            </a:r>
            <a:r>
              <a:rPr lang="fr-CH" dirty="0" err="1"/>
              <a:t>is</a:t>
            </a:r>
            <a:r>
              <a:rPr lang="fr-CH" dirty="0"/>
              <a:t> rotation </a:t>
            </a:r>
            <a:r>
              <a:rPr lang="fr-CH" dirty="0" err="1"/>
              <a:t>period</a:t>
            </a:r>
            <a:r>
              <a:rPr lang="fr-CH" dirty="0"/>
              <a:t> in </a:t>
            </a:r>
            <a:r>
              <a:rPr lang="fr-CH" dirty="0" err="1"/>
              <a:t>days</a:t>
            </a:r>
            <a:r>
              <a:rPr lang="fr-CH" dirty="0"/>
              <a:t>, A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age</a:t>
            </a:r>
            <a:r>
              <a:rPr lang="fr-CH" dirty="0"/>
              <a:t> in </a:t>
            </a:r>
            <a:r>
              <a:rPr lang="fr-CH" dirty="0" err="1"/>
              <a:t>Myr</a:t>
            </a:r>
            <a:r>
              <a:rPr lang="fr-CH" dirty="0"/>
              <a:t>, B and V are magnitudes and a, b and n are the free </a:t>
            </a:r>
            <a:r>
              <a:rPr lang="fr-CH" dirty="0" err="1"/>
              <a:t>parameters</a:t>
            </a:r>
            <a:r>
              <a:rPr lang="fr-CH" dirty="0"/>
              <a:t> of </a:t>
            </a:r>
            <a:r>
              <a:rPr lang="fr-CH" dirty="0" err="1"/>
              <a:t>our</a:t>
            </a:r>
            <a:r>
              <a:rPr lang="fr-CH" dirty="0"/>
              <a:t> model.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found</a:t>
            </a:r>
            <a:r>
              <a:rPr lang="fr-CH" dirty="0"/>
              <a:t> a = 0.40+0.3 −0.05, b = 0.31+0.05 −0.02 and n = 0.55+0.02 −0.09. Markov Chain Monte Carlo </a:t>
            </a:r>
            <a:r>
              <a:rPr lang="fr-CH" dirty="0" err="1"/>
              <a:t>methods</a:t>
            </a:r>
            <a:r>
              <a:rPr lang="fr-CH" dirty="0"/>
              <a:t> </a:t>
            </a:r>
            <a:r>
              <a:rPr lang="fr-CH" dirty="0" err="1"/>
              <a:t>were</a:t>
            </a:r>
            <a:r>
              <a:rPr lang="fr-CH" dirty="0"/>
              <a:t> </a:t>
            </a:r>
            <a:r>
              <a:rPr lang="fr-CH" dirty="0" err="1"/>
              <a:t>used</a:t>
            </a:r>
            <a:r>
              <a:rPr lang="fr-CH" dirty="0"/>
              <a:t> to explore the </a:t>
            </a:r>
            <a:r>
              <a:rPr lang="fr-CH" dirty="0" err="1"/>
              <a:t>posterior</a:t>
            </a:r>
            <a:r>
              <a:rPr lang="fr-CH" dirty="0"/>
              <a:t> </a:t>
            </a:r>
            <a:r>
              <a:rPr lang="fr-CH" dirty="0" err="1"/>
              <a:t>probability</a:t>
            </a:r>
            <a:r>
              <a:rPr lang="fr-CH" dirty="0"/>
              <a:t> distribution </a:t>
            </a:r>
            <a:r>
              <a:rPr lang="fr-CH" dirty="0" err="1"/>
              <a:t>functions</a:t>
            </a:r>
            <a:r>
              <a:rPr lang="fr-CH" dirty="0"/>
              <a:t> of the </a:t>
            </a:r>
            <a:r>
              <a:rPr lang="fr-CH" dirty="0" err="1"/>
              <a:t>gyrochronology</a:t>
            </a:r>
            <a:r>
              <a:rPr lang="fr-CH" dirty="0"/>
              <a:t> </a:t>
            </a:r>
            <a:r>
              <a:rPr lang="fr-CH" dirty="0" err="1"/>
              <a:t>parameters</a:t>
            </a:r>
            <a:r>
              <a:rPr lang="fr-CH" dirty="0"/>
              <a:t> and </a:t>
            </a:r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carefully</a:t>
            </a:r>
            <a:r>
              <a:rPr lang="fr-CH" dirty="0"/>
              <a:t> </a:t>
            </a:r>
            <a:r>
              <a:rPr lang="fr-CH" dirty="0" err="1"/>
              <a:t>checked</a:t>
            </a:r>
            <a:r>
              <a:rPr lang="fr-CH" dirty="0"/>
              <a:t> the </a:t>
            </a:r>
            <a:r>
              <a:rPr lang="fr-CH" dirty="0" err="1"/>
              <a:t>effects</a:t>
            </a:r>
            <a:r>
              <a:rPr lang="fr-CH" dirty="0"/>
              <a:t> of </a:t>
            </a:r>
            <a:r>
              <a:rPr lang="fr-CH" dirty="0" err="1"/>
              <a:t>leaving</a:t>
            </a:r>
            <a:r>
              <a:rPr lang="fr-CH" dirty="0"/>
              <a:t> out parts of </a:t>
            </a:r>
            <a:r>
              <a:rPr lang="fr-CH" dirty="0" err="1"/>
              <a:t>our</a:t>
            </a:r>
            <a:r>
              <a:rPr lang="fr-CH" dirty="0"/>
              <a:t> </a:t>
            </a:r>
            <a:r>
              <a:rPr lang="fr-CH" dirty="0" err="1"/>
              <a:t>sample</a:t>
            </a:r>
            <a:r>
              <a:rPr lang="fr-CH" dirty="0"/>
              <a:t>, </a:t>
            </a:r>
            <a:r>
              <a:rPr lang="fr-CH" dirty="0" err="1"/>
              <a:t>leading</a:t>
            </a:r>
            <a:r>
              <a:rPr lang="fr-CH" dirty="0"/>
              <a:t> us to </a:t>
            </a:r>
            <a:r>
              <a:rPr lang="fr-CH" dirty="0" err="1"/>
              <a:t>find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no single relation </a:t>
            </a:r>
            <a:r>
              <a:rPr lang="fr-CH" dirty="0" err="1"/>
              <a:t>beween</a:t>
            </a:r>
            <a:r>
              <a:rPr lang="fr-CH" dirty="0"/>
              <a:t> rotation </a:t>
            </a:r>
            <a:r>
              <a:rPr lang="fr-CH" dirty="0" err="1"/>
              <a:t>period</a:t>
            </a:r>
            <a:r>
              <a:rPr lang="fr-CH" dirty="0"/>
              <a:t>, </a:t>
            </a:r>
            <a:r>
              <a:rPr lang="fr-CH" dirty="0" err="1"/>
              <a:t>colour</a:t>
            </a:r>
            <a:r>
              <a:rPr lang="fr-CH" dirty="0"/>
              <a:t> and </a:t>
            </a:r>
            <a:r>
              <a:rPr lang="fr-CH" dirty="0" err="1"/>
              <a:t>age</a:t>
            </a:r>
            <a:r>
              <a:rPr lang="fr-CH" dirty="0"/>
              <a:t> </a:t>
            </a:r>
            <a:r>
              <a:rPr lang="fr-CH" dirty="0" err="1"/>
              <a:t>can</a:t>
            </a:r>
            <a:r>
              <a:rPr lang="fr-CH" dirty="0"/>
              <a:t> </a:t>
            </a:r>
            <a:r>
              <a:rPr lang="fr-CH" dirty="0" err="1"/>
              <a:t>adequately</a:t>
            </a:r>
            <a:r>
              <a:rPr lang="fr-CH" dirty="0"/>
              <a:t> </a:t>
            </a:r>
            <a:r>
              <a:rPr lang="fr-CH" dirty="0" err="1"/>
              <a:t>describe</a:t>
            </a:r>
            <a:r>
              <a:rPr lang="fr-CH" dirty="0"/>
              <a:t> all the </a:t>
            </a:r>
            <a:r>
              <a:rPr lang="fr-CH" dirty="0" err="1"/>
              <a:t>subsets</a:t>
            </a:r>
            <a:r>
              <a:rPr lang="fr-CH" dirty="0"/>
              <a:t> of </a:t>
            </a:r>
            <a:r>
              <a:rPr lang="fr-CH" dirty="0" err="1"/>
              <a:t>our</a:t>
            </a:r>
            <a:r>
              <a:rPr lang="fr-CH" dirty="0"/>
              <a:t> data. The Kepler </a:t>
            </a:r>
            <a:r>
              <a:rPr lang="fr-CH" dirty="0" err="1"/>
              <a:t>asteroseismic</a:t>
            </a:r>
            <a:r>
              <a:rPr lang="fr-CH" dirty="0"/>
              <a:t> stars, cluster stars and local </a:t>
            </a:r>
            <a:r>
              <a:rPr lang="fr-CH" dirty="0" err="1"/>
              <a:t>field</a:t>
            </a:r>
            <a:r>
              <a:rPr lang="fr-CH" dirty="0"/>
              <a:t> stars </a:t>
            </a:r>
            <a:r>
              <a:rPr lang="fr-CH" dirty="0" err="1"/>
              <a:t>cannot</a:t>
            </a:r>
            <a:r>
              <a:rPr lang="fr-CH" dirty="0"/>
              <a:t> all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described</a:t>
            </a:r>
            <a:r>
              <a:rPr lang="fr-CH" dirty="0"/>
              <a:t> by the </a:t>
            </a:r>
            <a:r>
              <a:rPr lang="fr-CH" dirty="0" err="1"/>
              <a:t>same</a:t>
            </a:r>
            <a:r>
              <a:rPr lang="fr-CH" dirty="0"/>
              <a:t> </a:t>
            </a:r>
            <a:r>
              <a:rPr lang="fr-CH" dirty="0" err="1"/>
              <a:t>gyrochronology</a:t>
            </a:r>
            <a:r>
              <a:rPr lang="fr-CH" dirty="0"/>
              <a:t> relation. The Kepler </a:t>
            </a:r>
            <a:r>
              <a:rPr lang="fr-CH" dirty="0" err="1"/>
              <a:t>asteroseismic</a:t>
            </a:r>
            <a:r>
              <a:rPr lang="fr-CH" dirty="0"/>
              <a:t> stars </a:t>
            </a:r>
            <a:r>
              <a:rPr lang="fr-CH" dirty="0" err="1"/>
              <a:t>may</a:t>
            </a:r>
            <a:r>
              <a:rPr lang="fr-CH" dirty="0"/>
              <a:t> </a:t>
            </a:r>
            <a:r>
              <a:rPr lang="fr-CH" dirty="0" err="1"/>
              <a:t>be</a:t>
            </a:r>
            <a:r>
              <a:rPr lang="fr-CH" dirty="0"/>
              <a:t> </a:t>
            </a:r>
            <a:r>
              <a:rPr lang="fr-CH" dirty="0" err="1"/>
              <a:t>subject</a:t>
            </a:r>
            <a:r>
              <a:rPr lang="fr-CH" dirty="0"/>
              <a:t> to </a:t>
            </a:r>
            <a:r>
              <a:rPr lang="fr-CH" dirty="0" err="1"/>
              <a:t>observational</a:t>
            </a:r>
            <a:r>
              <a:rPr lang="fr-CH" dirty="0"/>
              <a:t> </a:t>
            </a:r>
            <a:r>
              <a:rPr lang="fr-CH" dirty="0" err="1"/>
              <a:t>biases</a:t>
            </a:r>
            <a:r>
              <a:rPr lang="fr-CH" dirty="0"/>
              <a:t>, </a:t>
            </a:r>
            <a:r>
              <a:rPr lang="fr-CH" dirty="0" err="1"/>
              <a:t>however</a:t>
            </a:r>
            <a:r>
              <a:rPr lang="fr-CH" dirty="0"/>
              <a:t> the clusters show </a:t>
            </a:r>
            <a:r>
              <a:rPr lang="fr-CH" dirty="0" err="1"/>
              <a:t>unexpected</a:t>
            </a:r>
            <a:r>
              <a:rPr lang="fr-CH" dirty="0"/>
              <a:t> </a:t>
            </a:r>
            <a:r>
              <a:rPr lang="fr-CH" dirty="0" err="1"/>
              <a:t>deviations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the </a:t>
            </a:r>
            <a:r>
              <a:rPr lang="fr-CH" dirty="0" err="1"/>
              <a:t>predicted</a:t>
            </a:r>
            <a:r>
              <a:rPr lang="fr-CH" dirty="0"/>
              <a:t> </a:t>
            </a:r>
            <a:r>
              <a:rPr lang="fr-CH" dirty="0" err="1"/>
              <a:t>behaviour</a:t>
            </a:r>
            <a:r>
              <a:rPr lang="fr-CH" dirty="0"/>
              <a:t>, </a:t>
            </a:r>
            <a:r>
              <a:rPr lang="fr-CH" dirty="0" err="1"/>
              <a:t>providing</a:t>
            </a:r>
            <a:r>
              <a:rPr lang="fr-CH" dirty="0"/>
              <a:t> </a:t>
            </a:r>
            <a:r>
              <a:rPr lang="fr-CH" dirty="0" err="1"/>
              <a:t>concerns</a:t>
            </a:r>
            <a:r>
              <a:rPr lang="fr-CH" dirty="0"/>
              <a:t> for the </a:t>
            </a:r>
            <a:r>
              <a:rPr lang="fr-CH" dirty="0" err="1"/>
              <a:t>overall</a:t>
            </a:r>
            <a:r>
              <a:rPr lang="fr-CH" dirty="0"/>
              <a:t> </a:t>
            </a:r>
            <a:r>
              <a:rPr lang="fr-CH" dirty="0" err="1"/>
              <a:t>reliability</a:t>
            </a:r>
            <a:r>
              <a:rPr lang="fr-CH" dirty="0"/>
              <a:t> of </a:t>
            </a:r>
            <a:r>
              <a:rPr lang="fr-CH" dirty="0" err="1"/>
              <a:t>gyrochronology</a:t>
            </a:r>
            <a:r>
              <a:rPr lang="fr-CH" dirty="0"/>
              <a:t> as a </a:t>
            </a:r>
            <a:r>
              <a:rPr lang="fr-CH" dirty="0" err="1"/>
              <a:t>dating</a:t>
            </a:r>
            <a:r>
              <a:rPr lang="fr-CH" dirty="0"/>
              <a:t> </a:t>
            </a:r>
            <a:r>
              <a:rPr lang="fr-CH" dirty="0" err="1"/>
              <a:t>method</a:t>
            </a:r>
            <a:r>
              <a:rPr lang="fr-CH" dirty="0"/>
              <a:t>.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684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X-ray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over time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ratio of X-ray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bolometric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normalize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better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lighter-colored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“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purposes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revealed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segmented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saturation phases at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essentially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(log(LX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Lbol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» -3),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decline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∼2.5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magnitude.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length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saturation phase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∼450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∼2.3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1512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panel: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isolated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M 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PMS phase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 phase for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values of the initial rotation. The initial 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Fig. A.1.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slowest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initial 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Right panel: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X-ray, EUV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slow (in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(in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M  model. The slow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rotations correspond,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slowest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Fig. A.1.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580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 of the XUV irradiation flux and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panel: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shows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time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XUV flux on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beginning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a distance of 0.05 au.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shows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rotation model.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model.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horizontal line at 0.196, the X-ray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constant fraction (0.00074)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bolometric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horizontal line, the X-ray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luminosity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decreases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Rossby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Right panel: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surface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1 M  model.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shows the surface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body rotation.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surface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model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Rao et al. (2018)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differential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occurs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angular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momentum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redistribution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instability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meridional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2487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determinations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4661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in the APO-K2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asteroseismology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K2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Archaeology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Apache Point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Evolution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survey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Our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 of the 19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K2,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catalogs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across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Galaxy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range of populations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spanned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enabling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rigorous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Taking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account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K2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data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support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age−chemistry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populations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inside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-out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late-burst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scenarios. 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trends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versus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chemistry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position,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consistent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APOKASC-3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agreement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∼3%.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discuss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offsets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spectroscopic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ignoring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correction)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an ∼10% offset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enhanced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stars,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important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tests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asteroseismic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[α/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M] vs. [Fe/H] for all stars in the K2 GAP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black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by-eye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ridgeline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separate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(cyan)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(orange) populations. The black open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cannot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&gt;95% confidence, due to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panels compares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interior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opacity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variations due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α/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M] are not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underlying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star’s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formula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(1993). The right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x-axis, but the y-axis shows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inferred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metallicities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stars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correction.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panels compare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one-to-one, and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top panels show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fractional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offset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vs. ours.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set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an orange point,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plot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medians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0.0 &lt; [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α/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M] &lt; 0.2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line) and 0.2 &lt; [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α/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M] &lt; 0.4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line). The excellent agreement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Salaris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(1993) approximation captures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updated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microphysics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prescriptions. The large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disagreement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right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column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demonstrates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biased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assuming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abundance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9962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Living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program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Guinan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2023).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exception of cluster 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galactic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population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tables.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plots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devoted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M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“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M0–2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top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“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M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middle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For the “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M2.5–6.5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all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onto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However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M2.5–3.5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“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due to the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–main-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lifetimes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encountered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range.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third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subset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M4 (and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dwarfs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plotted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large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middle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rows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uncertainties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1243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Variation of the convective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 at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stages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burning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phase,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function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initial mass.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Tkachenko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(2020)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convective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boundary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mixing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GENEC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  = 0.2.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black correspond to the ZAMS stage,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correspond to a stage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mass fraction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hydrogen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convective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0.35, and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0.1.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grey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points show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eclipsing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Tkachenko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(2020).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panel, the GENEC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non-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right panel,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the  = 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0.4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666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estimates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RGB stars in the APO-K2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War21 vs.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Mackereth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(2019)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bottom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panel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 top panel shows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offsets,</a:t>
            </a:r>
          </a:p>
          <a:p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NN −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τ. 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gray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line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represents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one-to-one line, and the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curve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inverse-variance-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weighted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data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bin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2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Orange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green triangles are for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stars.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not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overcrowd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plots,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error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bars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random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1% of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sample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AstroNN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dirty="0" err="1"/>
              <a:t>we</a:t>
            </a:r>
            <a:r>
              <a:rPr lang="fr-CH" dirty="0"/>
              <a:t> </a:t>
            </a:r>
            <a:r>
              <a:rPr lang="fr-CH" dirty="0" err="1"/>
              <a:t>estimate</a:t>
            </a:r>
            <a:r>
              <a:rPr lang="fr-CH" dirty="0"/>
              <a:t> </a:t>
            </a:r>
            <a:r>
              <a:rPr lang="fr-CH" dirty="0" err="1"/>
              <a:t>ages</a:t>
            </a:r>
            <a:r>
              <a:rPr lang="fr-CH" dirty="0"/>
              <a:t> </a:t>
            </a:r>
            <a:r>
              <a:rPr lang="fr-CH" dirty="0" err="1"/>
              <a:t>using</a:t>
            </a:r>
            <a:r>
              <a:rPr lang="fr-CH" dirty="0"/>
              <a:t> a </a:t>
            </a:r>
            <a:r>
              <a:rPr lang="fr-CH" dirty="0" err="1"/>
              <a:t>Bayesian</a:t>
            </a:r>
            <a:r>
              <a:rPr lang="fr-CH" dirty="0"/>
              <a:t> neural network model </a:t>
            </a:r>
            <a:r>
              <a:rPr lang="fr-CH" dirty="0" err="1"/>
              <a:t>trained</a:t>
            </a:r>
            <a:r>
              <a:rPr lang="fr-CH" dirty="0"/>
              <a:t> on </a:t>
            </a:r>
            <a:r>
              <a:rPr lang="fr-CH" dirty="0" err="1"/>
              <a:t>asteroseismic</a:t>
            </a:r>
            <a:r>
              <a:rPr lang="fr-CH" dirty="0"/>
              <a:t> </a:t>
            </a:r>
            <a:r>
              <a:rPr lang="fr-CH" dirty="0" err="1"/>
              <a:t>ages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81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0D55EB-6DA2-3049-AA7D-43094E6AC78D}" type="slidenum">
              <a:rPr kumimoji="0" lang="fr-FR" altLang="fr-FR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altLang="fr-FR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97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indent="-228600">
                  <a:buAutoNum type="arabicParenR"/>
                </a:pPr>
                <a:r>
                  <a:rPr lang="fr-FR" dirty="0"/>
                  <a:t>L </a:t>
                </a:r>
                <a:r>
                  <a:rPr lang="fr-FR" dirty="0" err="1"/>
                  <a:t>is</a:t>
                </a:r>
                <a:r>
                  <a:rPr lang="fr-FR" dirty="0"/>
                  <a:t> a </a:t>
                </a:r>
                <a:r>
                  <a:rPr lang="fr-FR" dirty="0" err="1"/>
                  <a:t>consequence</a:t>
                </a:r>
                <a:r>
                  <a:rPr lang="fr-FR" dirty="0"/>
                  <a:t> of </a:t>
                </a:r>
                <a:r>
                  <a:rPr lang="fr-FR" dirty="0" err="1"/>
                  <a:t>hydrosatic</a:t>
                </a:r>
                <a:r>
                  <a:rPr lang="fr-FR" dirty="0"/>
                  <a:t> structure</a:t>
                </a:r>
                <a14:m>
                  <m:oMath xmlns:m="http://schemas.openxmlformats.org/officeDocument/2006/math">
                    <a:fld id="{825F15A7-03F4-43D7-82C5-3E23DA2F108C}" type="mathplaceholder">
                      <a:rPr lang="fr-FR" i="1" smtClean="0">
                        <a:latin typeface="Cambria Math" panose="02040503050406030204" pitchFamily="18" charset="0"/>
                      </a:rPr>
                      <a:t>Tapez une équation ici.</a:t>
                    </a:fld>
                  </m:oMath>
                </a14:m>
                <a:endParaRPr lang="fr-FR" dirty="0"/>
              </a:p>
              <a:p>
                <a:pPr marL="228600" indent="-228600">
                  <a:buAutoNum type="arabicParenR"/>
                </a:pPr>
                <a:r>
                  <a:rPr lang="fr-FR" dirty="0" err="1"/>
                  <a:t>Nuclear</a:t>
                </a:r>
                <a:r>
                  <a:rPr lang="fr-FR" dirty="0"/>
                  <a:t> </a:t>
                </a:r>
                <a:r>
                  <a:rPr lang="fr-FR" dirty="0" err="1"/>
                  <a:t>reactions</a:t>
                </a:r>
                <a:r>
                  <a:rPr lang="fr-FR" dirty="0"/>
                  <a:t> imposes the long </a:t>
                </a:r>
                <a:r>
                  <a:rPr lang="fr-FR" dirty="0" err="1"/>
                  <a:t>lifetime</a:t>
                </a:r>
                <a:endParaRPr lang="fr-FR" dirty="0"/>
              </a:p>
              <a:p>
                <a:pPr marL="228600" indent="-228600">
                  <a:buAutoNum type="arabicParenR"/>
                </a:pPr>
                <a:r>
                  <a:rPr lang="fr-FR" dirty="0" err="1"/>
                  <a:t>Duringcore</a:t>
                </a:r>
                <a:r>
                  <a:rPr lang="fr-FR" dirty="0"/>
                  <a:t> H radiative </a:t>
                </a:r>
                <a:r>
                  <a:rPr lang="fr-FR" dirty="0" err="1"/>
                  <a:t>equilibrium</a:t>
                </a:r>
                <a:endParaRPr lang="fr-FR" dirty="0"/>
              </a:p>
            </p:txBody>
          </p:sp>
        </mc:Choice>
        <mc:Fallback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228600" indent="-228600">
                  <a:buAutoNum type="arabicParenR"/>
                </a:pPr>
                <a:r>
                  <a:rPr lang="fr-FR" dirty="0"/>
                  <a:t>L </a:t>
                </a:r>
                <a:r>
                  <a:rPr lang="fr-FR" dirty="0" err="1"/>
                  <a:t>is</a:t>
                </a:r>
                <a:r>
                  <a:rPr lang="fr-FR" dirty="0"/>
                  <a:t> a </a:t>
                </a:r>
                <a:r>
                  <a:rPr lang="fr-FR" dirty="0" err="1"/>
                  <a:t>consequence</a:t>
                </a:r>
                <a:r>
                  <a:rPr lang="fr-FR" dirty="0"/>
                  <a:t> of </a:t>
                </a:r>
                <a:r>
                  <a:rPr lang="fr-FR" dirty="0" err="1"/>
                  <a:t>hydrosatic</a:t>
                </a:r>
                <a:r>
                  <a:rPr lang="fr-FR" dirty="0"/>
                  <a:t> structure</a:t>
                </a:r>
                <a:r>
                  <a:rPr lang="fr-FR" i="0">
                    <a:latin typeface="Cambria Math" panose="02040503050406030204" pitchFamily="18" charset="0"/>
                  </a:rPr>
                  <a:t>"Tapez une équation ici."</a:t>
                </a:r>
                <a:endParaRPr lang="fr-FR" dirty="0"/>
              </a:p>
              <a:p>
                <a:pPr marL="228600" indent="-228600">
                  <a:buAutoNum type="arabicParenR"/>
                </a:pPr>
                <a:r>
                  <a:rPr lang="fr-FR" dirty="0" err="1"/>
                  <a:t>Nuclear</a:t>
                </a:r>
                <a:r>
                  <a:rPr lang="fr-FR" dirty="0"/>
                  <a:t> </a:t>
                </a:r>
                <a:r>
                  <a:rPr lang="fr-FR" dirty="0" err="1"/>
                  <a:t>reactions</a:t>
                </a:r>
                <a:r>
                  <a:rPr lang="fr-FR" dirty="0"/>
                  <a:t> imposes the long </a:t>
                </a:r>
                <a:r>
                  <a:rPr lang="fr-FR" dirty="0" err="1"/>
                  <a:t>lifetime</a:t>
                </a:r>
                <a:endParaRPr lang="fr-FR" dirty="0"/>
              </a:p>
              <a:p>
                <a:pPr marL="228600" indent="-228600">
                  <a:buAutoNum type="arabicParenR"/>
                </a:pPr>
                <a:r>
                  <a:rPr lang="fr-FR" dirty="0" err="1"/>
                  <a:t>Duringcore</a:t>
                </a:r>
                <a:r>
                  <a:rPr lang="fr-FR" dirty="0"/>
                  <a:t> H radiative </a:t>
                </a:r>
                <a:r>
                  <a:rPr lang="fr-FR" dirty="0" err="1"/>
                  <a:t>equilibrium</a:t>
                </a:r>
                <a:endParaRPr lang="fr-FR" dirty="0"/>
              </a:p>
            </p:txBody>
          </p:sp>
        </mc:Fallback>
      </mc:AlternateContent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8523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tracks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non-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dashed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rotating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solid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colour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-magnitude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diagram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The ZAMS and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minimalMS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Teff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the initial mass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crosses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stars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Tables 1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2 of Wolff &amp; Simon (1997).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723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should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known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precision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4%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masses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above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1.1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fr-FR" sz="1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</a:t>
            </a:r>
            <a:endParaRPr kumimoji="0" lang="fr-FR" sz="1200" b="1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2% for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masses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below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1.1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fr-FR" sz="1200" b="1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get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age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</a:t>
            </a: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fr-FR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10%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397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60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Synthetic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CMD for a 100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cluster at Z ,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computed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initial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distribution of Huang et al. (2010).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Gaussian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noise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standard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0:15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MV and 0:1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 􀀀 V has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Multiplicity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single stars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circles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or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unresolved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binaries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(triangles);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velocity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! &lt; 0:85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or !   0:85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blue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!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  0:85; inclination angle: i   70  (horizontal stroke),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&lt; 10  (vertical stroke),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intermediate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inclinations (diagonal stroke);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surface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chemical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enrichment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(N/C)/(N/C)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  3 (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surrounding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square).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labelled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are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Table 1.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706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radial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kinematically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member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stars in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eMSTO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subregions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fr-FR" dirty="0"/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absence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segregation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supports the rotation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scenario as the cause for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turno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 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extension and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disfavors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prolonged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period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star formation in the cluster.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NGC419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confirms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absence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segregation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against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spread,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odds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investigations.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currently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available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evolutionary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stellar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fail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</a:t>
            </a: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reproducing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photometric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simultaneously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argue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either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shortcomings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a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origin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</a:t>
            </a: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clump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feature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nonstandard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di 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erential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mass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along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giant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branch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phase, are the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reconcile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observational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theoretical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expectations.</a:t>
            </a: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Conclusion of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own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Interesting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indicators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rotation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 agreement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fr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r-CH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CH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E030B-39ED-A641-A334-E6974A190BF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5177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481EF-9AE1-DB4D-B8EA-93F814F30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26FCEE4-CD07-D349-A00C-4C072343B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3DB4F5-3782-464F-86F1-AB99A38C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7C22C2-30C6-6A4F-9038-02ACF08EF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ED8109D-DD01-4145-ABCB-A94A1E6F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535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01C4F1-3853-534B-827E-F8212DA52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76B369-DA04-244E-9414-76ED00FFE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073DD4-F134-6A4C-BF89-A10BB7D90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ADA38E9-9659-9544-8ECA-9C053E4BA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223920-B6E8-F242-9998-2C01D8B74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1373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D4FD723-7C92-ED47-81B8-9B19C91DF2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31E122-61D7-9A4D-AA73-462C11C8FB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004AC36-350E-2248-8047-7B58C2307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61144B8-0C75-2F48-859B-8F81D2583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3D67DC-C4E3-0344-9B16-4F3625A4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736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2214D9B-ED8D-6D4C-9E06-D4AFD5D569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buClrTx/>
              <a:buSzTx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C7FB5F-8A41-5B4B-8F0D-10ED1ABB087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buClrTx/>
              <a:buSzTx/>
              <a:buFont typeface="Times New Roman" pitchFamily="16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latin typeface="Times New Roman" pitchFamily="16" charset="0"/>
                <a:ea typeface="+mn-ea"/>
                <a:cs typeface="Arial Unicode MS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284754C-2D82-694B-93C9-D3F8FB0C32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buClrTx/>
              <a:buSzTx/>
              <a:defRPr/>
            </a:lvl1pPr>
          </a:lstStyle>
          <a:p>
            <a:fld id="{A160D233-828A-1240-84DE-7A0515A4E9C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70174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A665DB-1DBE-F64D-8303-5983D9EF45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/>
                <a:cs typeface="Arial Unicode M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728D84-C39A-EF44-B0A0-FBB4904615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/>
                <a:cs typeface="Arial Unicode M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E5D1788-14F5-2C4E-A302-AE46F92087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340CD-12CD-0F48-9253-FA477B3F4F2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49360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2822C4-C103-E548-AD3A-6C17EAE66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49693E-BCC2-AB4B-AE5E-8EF398FF3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AC219BC-FE3C-B24F-B549-40DEC71FD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C05932-3507-B441-929F-02B1BADEA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D0E117-6A12-E049-9DA7-96D7A6159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582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EEF5BE-96B3-B545-85CF-B24248B0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0BA3D00-0807-F443-8F19-2441971CC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ADD00F4-95B6-9747-9493-EB7E657BF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50AF12-EECD-D745-B580-A0D6153E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DA382C-93E5-E147-B2F9-F469215B5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366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2626C7-4C3B-9B40-A2FD-0F20D8501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49A398-6F07-5546-B129-5C0DF34CA5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AE0C1F4-675D-3645-9D82-537350684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CDF5C8-C83F-D746-A471-70A93A069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8FCC50-7436-8941-81E6-C611B6376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C1A637-68CA-0540-8964-8EB615CE5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64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BE55E7-E47A-674A-812D-B596722B7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907F8E2-039F-0843-8F9E-97BE3B3E0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9E1A100-E144-DA40-9DCD-A028B9CB5F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AE7022D-41EA-3948-8547-A04C346D4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5295F34-5E9D-0B4D-A3D6-597A9788A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ADB5FB-915D-EE43-BC5D-7CCFADA14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E74C7F2-E884-1D4A-896D-499161243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558E449-F7E7-2148-8B0A-D1312FE83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466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C5F06-87E8-0643-AA42-1897DDE9B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8611C89-6501-2048-8BAF-AA8E5023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71DFF4D-7655-D44B-8B71-C81F3C68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87791E7-E602-414A-86BC-C361D18A0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10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F6BD37-791F-7742-8496-D10C9CB80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4228328-1E4D-604E-AADE-564DBF371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C61E3A-F014-B14B-8C41-6FA3EAF10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005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E4DDB-28EA-C748-A0F0-922B13E0D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7D9C70-4C10-DC41-8189-1F3E2E12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E0FDD8D-2951-4741-A5CC-290CB4B1D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1E6DC17-DFFE-1446-84E0-26EAAC4EC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FC0F27B-1FCD-9D4B-87E9-BAECBA277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72C0593-F7F9-484A-A20E-72E9FE779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40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990E86-6A77-D746-9CC4-DB98BAA0A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12E62D8-5B54-6345-AE69-20663B0DA3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AC8D6B7-7E33-8244-ADBC-DC2E3C904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FD4BAC-D93C-7B4F-A819-BD1BD71F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70F7B0C-080F-5F44-B1F9-4A0BDD876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2DA3FF-9864-904F-8668-18CD84EA6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544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69E1363-23C2-FA4F-8ED1-790E25A70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F6C629-03D5-F64F-B27A-723B902EA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3F8F00-3F8E-EB4B-B7CC-E79E6F8790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FA8EB-4B9A-174D-BDF8-53325908C0D7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DA41AF-2E1B-9044-BF71-4B15ACD487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FB8B0A-A8FD-724E-9BC7-EE16ED25C8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84CC-CD42-5D4C-AE2E-EF60C503CA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41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1">
            <a:extLst>
              <a:ext uri="{FF2B5EF4-FFF2-40B4-BE49-F238E27FC236}">
                <a16:creationId xmlns:a16="http://schemas.microsoft.com/office/drawing/2014/main" id="{2B5A9148-ADE3-F249-B448-EB05626D13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1" y="609601"/>
            <a:ext cx="10361084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title text format</a:t>
            </a:r>
          </a:p>
        </p:txBody>
      </p:sp>
      <p:sp>
        <p:nvSpPr>
          <p:cNvPr id="131075" name="Rectangle 2">
            <a:extLst>
              <a:ext uri="{FF2B5EF4-FFF2-40B4-BE49-F238E27FC236}">
                <a16:creationId xmlns:a16="http://schemas.microsoft.com/office/drawing/2014/main" id="{987B1784-9677-3341-B0F7-53738BC831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1981201"/>
            <a:ext cx="10361084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/>
              <a:t>Click to edit the outline text format</a:t>
            </a:r>
          </a:p>
          <a:p>
            <a:pPr lvl="1"/>
            <a:r>
              <a:rPr lang="en-GB" altLang="fr-FR"/>
              <a:t>Second Outline Level</a:t>
            </a:r>
          </a:p>
          <a:p>
            <a:pPr lvl="2"/>
            <a:r>
              <a:rPr lang="en-GB" altLang="fr-FR"/>
              <a:t>Third Outline Level</a:t>
            </a:r>
          </a:p>
          <a:p>
            <a:pPr lvl="3"/>
            <a:r>
              <a:rPr lang="en-GB" altLang="fr-FR"/>
              <a:t>Fourth Outline Level</a:t>
            </a:r>
          </a:p>
          <a:p>
            <a:pPr lvl="4"/>
            <a:r>
              <a:rPr lang="en-GB" altLang="fr-FR"/>
              <a:t>Fifth Outline Level</a:t>
            </a:r>
          </a:p>
          <a:p>
            <a:pPr lvl="4"/>
            <a:r>
              <a:rPr lang="en-GB" altLang="fr-FR"/>
              <a:t>Sixth Outline Level</a:t>
            </a:r>
          </a:p>
          <a:p>
            <a:pPr lvl="4"/>
            <a:r>
              <a:rPr lang="en-GB" altLang="fr-FR"/>
              <a:t>Seventh Outline Level</a:t>
            </a:r>
          </a:p>
          <a:p>
            <a:pPr lvl="4"/>
            <a:r>
              <a:rPr lang="en-GB" altLang="fr-FR"/>
              <a:t>Eighth Outline Level</a:t>
            </a:r>
          </a:p>
          <a:p>
            <a:pPr lvl="4"/>
            <a:r>
              <a:rPr lang="en-GB" altLang="fr-FR"/>
              <a:t>Ninth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FD5B87B1-99AD-154E-919D-82A6B70CE25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914401" y="6248401"/>
            <a:ext cx="2537884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Times New Roman" pitchFamily="-110" charset="0"/>
              <a:buNone/>
              <a:defRPr sz="1400">
                <a:solidFill>
                  <a:srgbClr val="000000"/>
                </a:solidFill>
                <a:latin typeface="Times New Roman" pitchFamily="-110" charset="0"/>
                <a:ea typeface="Arial Unicode MS" pitchFamily="-110" charset="0"/>
                <a:cs typeface="Arial Unicode MS" pitchFamily="-110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7F4A53-8618-3845-A405-296D5C42FEE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165601" y="6248401"/>
            <a:ext cx="3858684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Times New Roman" pitchFamily="-110" charset="0"/>
              <a:buNone/>
              <a:defRPr sz="1400">
                <a:solidFill>
                  <a:srgbClr val="000000"/>
                </a:solidFill>
                <a:latin typeface="Times New Roman" pitchFamily="-110" charset="0"/>
                <a:ea typeface="Arial Unicode MS" pitchFamily="-110" charset="0"/>
                <a:cs typeface="Arial Unicode MS" pitchFamily="-110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AB8DED-09BE-3D41-B6FB-8A09DBDAAD9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37601" y="6248401"/>
            <a:ext cx="2537884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 sz="1400">
                <a:solidFill>
                  <a:srgbClr val="000000"/>
                </a:solidFill>
              </a:defRPr>
            </a:lvl1pPr>
          </a:lstStyle>
          <a:p>
            <a:fld id="{71A6C2AA-85D8-8844-BC3B-409818DC996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9304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itchFamily="16" charset="0"/>
          <a:ea typeface="ＭＳ Ｐゴシック" charset="0"/>
          <a:cs typeface="Arial Unicode MS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Times New Roman" pitchFamily="16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ＭＳ Ｐゴシック" charset="0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Arial Unicode MS" pitchFamily="-110" charset="0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Arial Unicode MS" pitchFamily="-110" charset="0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Arial Unicode MS" pitchFamily="-110" charset="0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Arial Unicode MS" pitchFamily="-110" charset="0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tif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00.png"/><Relationship Id="rId4" Type="http://schemas.openxmlformats.org/officeDocument/2006/relationships/image" Target="../media/image19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png"/><Relationship Id="rId5" Type="http://schemas.openxmlformats.org/officeDocument/2006/relationships/image" Target="../media/image35.tiff"/><Relationship Id="rId4" Type="http://schemas.openxmlformats.org/officeDocument/2006/relationships/image" Target="../media/image34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36.tiff"/><Relationship Id="rId7" Type="http://schemas.openxmlformats.org/officeDocument/2006/relationships/image" Target="../media/image4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tiff"/><Relationship Id="rId5" Type="http://schemas.openxmlformats.org/officeDocument/2006/relationships/image" Target="../media/image38.tiff"/><Relationship Id="rId4" Type="http://schemas.openxmlformats.org/officeDocument/2006/relationships/image" Target="../media/image37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48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8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tif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3B14C3-FA7C-EA49-8122-4ECF1EFEBEC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3200" b="1" dirty="0" err="1">
                <a:solidFill>
                  <a:srgbClr val="FFFF00"/>
                </a:solidFill>
              </a:rPr>
              <a:t>Uncertainties</a:t>
            </a:r>
            <a:r>
              <a:rPr lang="fr-CH" sz="3200" b="1" dirty="0">
                <a:solidFill>
                  <a:srgbClr val="FFFF00"/>
                </a:solidFill>
              </a:rPr>
              <a:t> on </a:t>
            </a:r>
            <a:r>
              <a:rPr lang="fr-CH" sz="3200" b="1" dirty="0" err="1">
                <a:solidFill>
                  <a:srgbClr val="FFFF00"/>
                </a:solidFill>
              </a:rPr>
              <a:t>stellar</a:t>
            </a:r>
            <a:r>
              <a:rPr lang="fr-CH" sz="3200" b="1" dirty="0">
                <a:solidFill>
                  <a:srgbClr val="FFFF00"/>
                </a:solidFill>
              </a:rPr>
              <a:t> </a:t>
            </a:r>
            <a:r>
              <a:rPr lang="fr-CH" sz="3200" b="1" dirty="0" err="1">
                <a:solidFill>
                  <a:srgbClr val="FFFF00"/>
                </a:solidFill>
              </a:rPr>
              <a:t>models</a:t>
            </a:r>
            <a:r>
              <a:rPr lang="fr-CH" sz="3200" b="1" dirty="0">
                <a:solidFill>
                  <a:srgbClr val="FFFF00"/>
                </a:solidFill>
              </a:rPr>
              <a:t> and </a:t>
            </a:r>
            <a:r>
              <a:rPr lang="fr-CH" sz="3200" b="1" dirty="0" err="1">
                <a:solidFill>
                  <a:srgbClr val="FFFF00"/>
                </a:solidFill>
              </a:rPr>
              <a:t>methods</a:t>
            </a:r>
            <a:r>
              <a:rPr lang="fr-CH" sz="3200" b="1" dirty="0">
                <a:solidFill>
                  <a:srgbClr val="FFFF00"/>
                </a:solidFill>
              </a:rPr>
              <a:t> of </a:t>
            </a:r>
            <a:r>
              <a:rPr lang="fr-CH" sz="3200" b="1" dirty="0" err="1">
                <a:solidFill>
                  <a:srgbClr val="FFFF00"/>
                </a:solidFill>
              </a:rPr>
              <a:t>age</a:t>
            </a:r>
            <a:r>
              <a:rPr lang="fr-CH" sz="3200" b="1" dirty="0">
                <a:solidFill>
                  <a:srgbClr val="FFFF00"/>
                </a:solidFill>
              </a:rPr>
              <a:t> </a:t>
            </a:r>
            <a:r>
              <a:rPr lang="fr-CH" sz="3200" b="1" dirty="0" err="1">
                <a:solidFill>
                  <a:srgbClr val="FFFF00"/>
                </a:solidFill>
              </a:rPr>
              <a:t>estimates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39D21B-354B-AC41-B3E4-70E5BB88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12" y="1115015"/>
            <a:ext cx="4390398" cy="40887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37643B3-1AF5-4B49-A7F2-C8D5AA0748E3}"/>
              </a:ext>
            </a:extLst>
          </p:cNvPr>
          <p:cNvSpPr txBox="1"/>
          <p:nvPr/>
        </p:nvSpPr>
        <p:spPr>
          <a:xfrm>
            <a:off x="1360477" y="5326766"/>
            <a:ext cx="2528193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Sibony</a:t>
            </a:r>
            <a:r>
              <a:rPr lang="fr-FR" b="1" dirty="0">
                <a:solidFill>
                  <a:srgbClr val="FFFF00"/>
                </a:solidFill>
              </a:rPr>
              <a:t> et al. (</a:t>
            </a:r>
            <a:r>
              <a:rPr lang="fr-FR" b="1" dirty="0" err="1">
                <a:solidFill>
                  <a:srgbClr val="FFFF00"/>
                </a:solidFill>
              </a:rPr>
              <a:t>submitted</a:t>
            </a:r>
            <a:r>
              <a:rPr lang="fr-FR" b="1" dirty="0">
                <a:solidFill>
                  <a:srgbClr val="FFFF00"/>
                </a:solidFill>
              </a:rPr>
              <a:t>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1847114-D9FC-BC4F-B757-8792C78E5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14" y="1330853"/>
            <a:ext cx="4085306" cy="39100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0AEEFF2-4FA3-554A-A84B-7229D14CE49C}"/>
              </a:ext>
            </a:extLst>
          </p:cNvPr>
          <p:cNvSpPr/>
          <p:nvPr/>
        </p:nvSpPr>
        <p:spPr>
          <a:xfrm>
            <a:off x="9157911" y="5226499"/>
            <a:ext cx="2063898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Georgy</a:t>
            </a:r>
            <a:r>
              <a:rPr lang="fr-FR" b="1" dirty="0">
                <a:solidFill>
                  <a:srgbClr val="FFFF00"/>
                </a:solidFill>
              </a:rPr>
              <a:t> et al. (2014)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DAE98AD-D2BF-5744-9812-25A7D0977BB0}"/>
              </a:ext>
            </a:extLst>
          </p:cNvPr>
          <p:cNvSpPr txBox="1"/>
          <p:nvPr/>
        </p:nvSpPr>
        <p:spPr>
          <a:xfrm>
            <a:off x="3130738" y="1887925"/>
            <a:ext cx="151586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74E294-37A5-DB46-BB40-C90E9C349551}"/>
              </a:ext>
            </a:extLst>
          </p:cNvPr>
          <p:cNvSpPr/>
          <p:nvPr/>
        </p:nvSpPr>
        <p:spPr>
          <a:xfrm>
            <a:off x="8145670" y="3429000"/>
            <a:ext cx="1719766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fr-FR" dirty="0"/>
              <a:t>Isochrone </a:t>
            </a:r>
            <a:r>
              <a:rPr lang="fr-FR" dirty="0" err="1"/>
              <a:t>fitting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EEC6918-3290-FB4C-86B6-18D1EA8EBD8D}"/>
              </a:ext>
            </a:extLst>
          </p:cNvPr>
          <p:cNvSpPr txBox="1"/>
          <p:nvPr/>
        </p:nvSpPr>
        <p:spPr>
          <a:xfrm>
            <a:off x="3888670" y="677692"/>
            <a:ext cx="3946145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Georges </a:t>
            </a:r>
            <a:r>
              <a:rPr lang="fr-FR" b="1" dirty="0" err="1">
                <a:solidFill>
                  <a:srgbClr val="FFFF00"/>
                </a:solidFill>
              </a:rPr>
              <a:t>Meynet</a:t>
            </a:r>
            <a:r>
              <a:rPr lang="fr-FR" b="1" dirty="0">
                <a:solidFill>
                  <a:srgbClr val="FFFF00"/>
                </a:solidFill>
              </a:rPr>
              <a:t> (</a:t>
            </a:r>
            <a:r>
              <a:rPr lang="fr-FR" b="1" dirty="0" err="1">
                <a:solidFill>
                  <a:srgbClr val="FFFF00"/>
                </a:solidFill>
              </a:rPr>
              <a:t>University</a:t>
            </a:r>
            <a:r>
              <a:rPr lang="fr-FR" b="1" dirty="0">
                <a:solidFill>
                  <a:srgbClr val="FFFF00"/>
                </a:solidFill>
              </a:rPr>
              <a:t> of Geneva)</a:t>
            </a:r>
          </a:p>
        </p:txBody>
      </p:sp>
      <p:pic>
        <p:nvPicPr>
          <p:cNvPr id="11" name="Image 6" descr="Une image contenant extérieur, photo, femme, rue&#10;&#10;Description générée automatiquement">
            <a:extLst>
              <a:ext uri="{FF2B5EF4-FFF2-40B4-BE49-F238E27FC236}">
                <a16:creationId xmlns:a16="http://schemas.microsoft.com/office/drawing/2014/main" id="{364468D9-B2A6-9149-ABFF-B4D081A6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877" y="5788799"/>
            <a:ext cx="1274421" cy="113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4">
            <a:extLst>
              <a:ext uri="{FF2B5EF4-FFF2-40B4-BE49-F238E27FC236}">
                <a16:creationId xmlns:a16="http://schemas.microsoft.com/office/drawing/2014/main" id="{74295B19-58FD-4C48-A72A-EDC54491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298" y="5856790"/>
            <a:ext cx="1079995" cy="100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03AC79A-ACD8-D847-BEBB-5FBB656DA0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02" y="5986960"/>
            <a:ext cx="3388825" cy="576569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Image 14" descr="Logo UNI dep astro_50_ couleur">
            <a:extLst>
              <a:ext uri="{FF2B5EF4-FFF2-40B4-BE49-F238E27FC236}">
                <a16:creationId xmlns:a16="http://schemas.microsoft.com/office/drawing/2014/main" id="{9A5C0B72-5E0C-1046-A651-79BA6A6558D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544" y="5856790"/>
            <a:ext cx="1738579" cy="850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3768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98B60E8F-883C-A74E-9341-BA3A2B999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32" y="240184"/>
            <a:ext cx="8265710" cy="61213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98494C-881A-6B4A-AF96-6A2EE8F2C80B}"/>
              </a:ext>
            </a:extLst>
          </p:cNvPr>
          <p:cNvSpPr/>
          <p:nvPr/>
        </p:nvSpPr>
        <p:spPr>
          <a:xfrm>
            <a:off x="4729843" y="1791678"/>
            <a:ext cx="4136571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dirty="0" err="1"/>
              <a:t>Continuous</a:t>
            </a:r>
            <a:r>
              <a:rPr lang="fr-FR" dirty="0"/>
              <a:t> black line: GENEC (Z=0.014)</a:t>
            </a:r>
          </a:p>
          <a:p>
            <a:r>
              <a:rPr lang="fr-FR" dirty="0" err="1"/>
              <a:t>Dashed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line: PARSEC (Z=0.014)</a:t>
            </a:r>
          </a:p>
          <a:p>
            <a:r>
              <a:rPr lang="fr-FR" dirty="0"/>
              <a:t>No rotation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C86D0-087A-3949-BA0C-6D8A19FE365D}"/>
              </a:ext>
            </a:extLst>
          </p:cNvPr>
          <p:cNvSpPr/>
          <p:nvPr/>
        </p:nvSpPr>
        <p:spPr>
          <a:xfrm>
            <a:off x="3359839" y="6361548"/>
            <a:ext cx="5751896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000" b="1" dirty="0" err="1">
                <a:solidFill>
                  <a:srgbClr val="FFFF00"/>
                </a:solidFill>
              </a:rPr>
              <a:t>Models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from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Ekström</a:t>
            </a:r>
            <a:r>
              <a:rPr lang="fr-FR" sz="2000" b="1" dirty="0">
                <a:solidFill>
                  <a:srgbClr val="FFFF00"/>
                </a:solidFill>
              </a:rPr>
              <a:t> et al. 2012, Nguyen et al. 2022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E78C4-440A-6D4B-B844-AA58BB38FEA6}"/>
              </a:ext>
            </a:extLst>
          </p:cNvPr>
          <p:cNvSpPr/>
          <p:nvPr/>
        </p:nvSpPr>
        <p:spPr>
          <a:xfrm>
            <a:off x="1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COMPARISON OF MODELS AT SOLAR METALLICITY </a:t>
            </a:r>
          </a:p>
        </p:txBody>
      </p:sp>
    </p:spTree>
    <p:extLst>
      <p:ext uri="{BB962C8B-B14F-4D97-AF65-F5344CB8AC3E}">
        <p14:creationId xmlns:p14="http://schemas.microsoft.com/office/powerpoint/2010/main" val="200680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ligne, diagramme&#10;&#10;Description générée automatiquement">
            <a:extLst>
              <a:ext uri="{FF2B5EF4-FFF2-40B4-BE49-F238E27FC236}">
                <a16:creationId xmlns:a16="http://schemas.microsoft.com/office/drawing/2014/main" id="{29256396-981A-114B-A691-EB9D904F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4130" y="456986"/>
            <a:ext cx="8059118" cy="594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D9C354-D605-1746-A36B-2D9FF9CB742C}"/>
              </a:ext>
            </a:extLst>
          </p:cNvPr>
          <p:cNvSpPr/>
          <p:nvPr/>
        </p:nvSpPr>
        <p:spPr>
          <a:xfrm>
            <a:off x="3510585" y="4513245"/>
            <a:ext cx="1394791" cy="646331"/>
          </a:xfrm>
          <a:prstGeom prst="rect">
            <a:avLst/>
          </a:prstGeom>
          <a:solidFill>
            <a:srgbClr val="FFFF00"/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Z=0.002</a:t>
            </a:r>
          </a:p>
          <a:p>
            <a:pPr lvl="0"/>
            <a:r>
              <a:rPr lang="fr-FR" dirty="0">
                <a:solidFill>
                  <a:schemeClr val="accent6">
                    <a:lumMod val="50000"/>
                  </a:schemeClr>
                </a:solidFill>
              </a:rPr>
              <a:t>[Fe/H]=-0.85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58A9DA-2D52-A748-B541-F4414FD6E206}"/>
              </a:ext>
            </a:extLst>
          </p:cNvPr>
          <p:cNvSpPr/>
          <p:nvPr/>
        </p:nvSpPr>
        <p:spPr>
          <a:xfrm>
            <a:off x="10074866" y="1487702"/>
            <a:ext cx="2116367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fr-FR" dirty="0">
                <a:solidFill>
                  <a:prstClr val="black"/>
                </a:solidFill>
              </a:rPr>
              <a:t>[Fe/H] </a:t>
            </a:r>
            <a:r>
              <a:rPr lang="fr-FR" dirty="0" err="1">
                <a:solidFill>
                  <a:prstClr val="black"/>
                </a:solidFill>
              </a:rPr>
              <a:t>should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be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known</a:t>
            </a:r>
            <a:endParaRPr lang="fr-FR" dirty="0">
              <a:solidFill>
                <a:prstClr val="black"/>
              </a:solidFill>
            </a:endParaRPr>
          </a:p>
          <a:p>
            <a:pPr lvl="0"/>
            <a:r>
              <a:rPr lang="fr-FR" dirty="0" err="1">
                <a:solidFill>
                  <a:prstClr val="black"/>
                </a:solidFill>
              </a:rPr>
              <a:t>with</a:t>
            </a:r>
            <a:r>
              <a:rPr lang="fr-FR" dirty="0">
                <a:solidFill>
                  <a:prstClr val="black"/>
                </a:solidFill>
              </a:rPr>
              <a:t> a </a:t>
            </a:r>
            <a:r>
              <a:rPr lang="fr-FR" dirty="0" err="1">
                <a:solidFill>
                  <a:prstClr val="black"/>
                </a:solidFill>
              </a:rPr>
              <a:t>precision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better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than</a:t>
            </a:r>
            <a:r>
              <a:rPr lang="fr-FR" dirty="0">
                <a:solidFill>
                  <a:prstClr val="black"/>
                </a:solidFill>
              </a:rPr>
              <a:t> about </a:t>
            </a:r>
          </a:p>
          <a:p>
            <a:pPr lvl="0"/>
            <a:r>
              <a:rPr lang="fr-FR" b="1" dirty="0">
                <a:solidFill>
                  <a:prstClr val="black"/>
                </a:solidFill>
              </a:rPr>
              <a:t>0.12 </a:t>
            </a:r>
            <a:r>
              <a:rPr lang="fr-FR" b="1" dirty="0" err="1">
                <a:solidFill>
                  <a:prstClr val="black"/>
                </a:solidFill>
              </a:rPr>
              <a:t>dex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dirty="0">
                <a:solidFill>
                  <a:prstClr val="black"/>
                </a:solidFill>
              </a:rPr>
              <a:t>for</a:t>
            </a:r>
          </a:p>
          <a:p>
            <a:pPr lvl="0"/>
            <a:r>
              <a:rPr lang="fr-FR" dirty="0" err="1">
                <a:solidFill>
                  <a:prstClr val="black"/>
                </a:solidFill>
              </a:rPr>
              <a:t>getting</a:t>
            </a:r>
            <a:r>
              <a:rPr lang="fr-FR" dirty="0">
                <a:solidFill>
                  <a:prstClr val="black"/>
                </a:solidFill>
              </a:rPr>
              <a:t> an </a:t>
            </a:r>
            <a:r>
              <a:rPr lang="fr-FR" dirty="0" err="1">
                <a:solidFill>
                  <a:prstClr val="black"/>
                </a:solidFill>
              </a:rPr>
              <a:t>age</a:t>
            </a:r>
            <a:r>
              <a:rPr lang="fr-FR" dirty="0">
                <a:solidFill>
                  <a:prstClr val="black"/>
                </a:solidFill>
              </a:rPr>
              <a:t> </a:t>
            </a:r>
            <a:r>
              <a:rPr lang="fr-FR" dirty="0" err="1">
                <a:solidFill>
                  <a:prstClr val="black"/>
                </a:solidFill>
              </a:rPr>
              <a:t>with</a:t>
            </a:r>
            <a:r>
              <a:rPr lang="fr-FR" dirty="0">
                <a:solidFill>
                  <a:prstClr val="black"/>
                </a:solidFill>
              </a:rPr>
              <a:t> a </a:t>
            </a:r>
            <a:r>
              <a:rPr lang="fr-FR" dirty="0" err="1">
                <a:solidFill>
                  <a:prstClr val="black"/>
                </a:solidFill>
              </a:rPr>
              <a:t>precision</a:t>
            </a:r>
            <a:endParaRPr lang="fr-FR" dirty="0">
              <a:solidFill>
                <a:prstClr val="black"/>
              </a:solidFill>
            </a:endParaRPr>
          </a:p>
          <a:p>
            <a:pPr lvl="0"/>
            <a:r>
              <a:rPr lang="fr-FR" b="1" dirty="0" err="1">
                <a:solidFill>
                  <a:prstClr val="black"/>
                </a:solidFill>
              </a:rPr>
              <a:t>better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than</a:t>
            </a:r>
            <a:r>
              <a:rPr lang="fr-FR" b="1" dirty="0">
                <a:solidFill>
                  <a:prstClr val="black"/>
                </a:solidFill>
              </a:rPr>
              <a:t> 10%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61AC6D-58C0-794E-9E59-EBBE292F7219}"/>
              </a:ext>
            </a:extLst>
          </p:cNvPr>
          <p:cNvSpPr/>
          <p:nvPr/>
        </p:nvSpPr>
        <p:spPr>
          <a:xfrm>
            <a:off x="-3856" y="-856"/>
            <a:ext cx="1219509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MS LIFETIME-MASS RELATION AT DIFFERENT METALLICITIES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081821-BE91-F740-9C59-172D796886C5}"/>
              </a:ext>
            </a:extLst>
          </p:cNvPr>
          <p:cNvSpPr/>
          <p:nvPr/>
        </p:nvSpPr>
        <p:spPr>
          <a:xfrm>
            <a:off x="4905376" y="1698425"/>
            <a:ext cx="1538288" cy="646331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dirty="0">
                <a:solidFill>
                  <a:prstClr val="black"/>
                </a:solidFill>
              </a:rPr>
              <a:t>Z=0.020</a:t>
            </a:r>
          </a:p>
          <a:p>
            <a:pPr lvl="0" algn="ctr">
              <a:defRPr/>
            </a:pPr>
            <a:r>
              <a:rPr lang="fr-FR" dirty="0">
                <a:solidFill>
                  <a:prstClr val="black"/>
                </a:solidFill>
              </a:rPr>
              <a:t>[Fe/H]~+0.15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3AC158-4C3E-3845-8C5F-445FB9238A05}"/>
              </a:ext>
            </a:extLst>
          </p:cNvPr>
          <p:cNvSpPr/>
          <p:nvPr/>
        </p:nvSpPr>
        <p:spPr>
          <a:xfrm>
            <a:off x="3510584" y="3563056"/>
            <a:ext cx="1394791" cy="646331"/>
          </a:xfrm>
          <a:prstGeom prst="rect">
            <a:avLst/>
          </a:prstGeom>
          <a:solidFill>
            <a:srgbClr val="FFFF00"/>
          </a:solidFill>
          <a:ln w="762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dirty="0">
                <a:solidFill>
                  <a:srgbClr val="002060"/>
                </a:solidFill>
              </a:rPr>
              <a:t>Z=0.006</a:t>
            </a:r>
          </a:p>
          <a:p>
            <a:pPr lvl="0">
              <a:defRPr/>
            </a:pPr>
            <a:r>
              <a:rPr lang="fr-FR" dirty="0">
                <a:solidFill>
                  <a:srgbClr val="002060"/>
                </a:solidFill>
              </a:rPr>
              <a:t>[Fe/H]=-0.37</a:t>
            </a:r>
          </a:p>
        </p:txBody>
      </p:sp>
    </p:spTree>
    <p:extLst>
      <p:ext uri="{BB962C8B-B14F-4D97-AF65-F5344CB8AC3E}">
        <p14:creationId xmlns:p14="http://schemas.microsoft.com/office/powerpoint/2010/main" val="3082627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ligne, Tracé&#10;&#10;Description générée automatiquement">
            <a:extLst>
              <a:ext uri="{FF2B5EF4-FFF2-40B4-BE49-F238E27FC236}">
                <a16:creationId xmlns:a16="http://schemas.microsoft.com/office/drawing/2014/main" id="{853BD9FA-BBCD-194A-9D78-496484F6B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955" y="456986"/>
            <a:ext cx="8004848" cy="59436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36FEE1-D41D-6341-B3B8-4B0D28BA8ED9}"/>
              </a:ext>
            </a:extLst>
          </p:cNvPr>
          <p:cNvSpPr txBox="1"/>
          <p:nvPr/>
        </p:nvSpPr>
        <p:spPr>
          <a:xfrm>
            <a:off x="4533112" y="1317105"/>
            <a:ext cx="407271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Black </a:t>
            </a:r>
            <a:r>
              <a:rPr lang="fr-FR" dirty="0" err="1"/>
              <a:t>continuous</a:t>
            </a:r>
            <a:r>
              <a:rPr lang="fr-FR" dirty="0"/>
              <a:t> line: </a:t>
            </a:r>
            <a:r>
              <a:rPr lang="fr-FR" dirty="0" err="1"/>
              <a:t>V</a:t>
            </a:r>
            <a:r>
              <a:rPr lang="fr-FR" baseline="-25000" dirty="0" err="1"/>
              <a:t>ini</a:t>
            </a:r>
            <a:r>
              <a:rPr lang="fr-FR" dirty="0"/>
              <a:t>=0</a:t>
            </a:r>
          </a:p>
          <a:p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dashed</a:t>
            </a:r>
            <a:r>
              <a:rPr lang="fr-FR" dirty="0"/>
              <a:t> line.        : </a:t>
            </a:r>
            <a:r>
              <a:rPr lang="fr-FR" dirty="0" err="1"/>
              <a:t>V</a:t>
            </a:r>
            <a:r>
              <a:rPr lang="fr-FR" baseline="-25000" dirty="0" err="1"/>
              <a:t>ini</a:t>
            </a:r>
            <a:r>
              <a:rPr lang="fr-FR" dirty="0"/>
              <a:t>=0.4 </a:t>
            </a:r>
            <a:r>
              <a:rPr lang="fr-FR" dirty="0" err="1"/>
              <a:t>V</a:t>
            </a:r>
            <a:r>
              <a:rPr lang="fr-FR" baseline="-25000" dirty="0" err="1"/>
              <a:t>crit</a:t>
            </a:r>
            <a:r>
              <a:rPr lang="fr-FR" dirty="0"/>
              <a:t> (ZAMS)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94DD3B-9276-7940-8F89-A8C84100E76F}"/>
              </a:ext>
            </a:extLst>
          </p:cNvPr>
          <p:cNvSpPr/>
          <p:nvPr/>
        </p:nvSpPr>
        <p:spPr>
          <a:xfrm>
            <a:off x="0" y="9990"/>
            <a:ext cx="12191233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IMPACT OF ROTATION:MS LIFETIME-MASS RELATION AT </a:t>
            </a:r>
            <a:r>
              <a:rPr lang="fr-FR" sz="3200" b="1" dirty="0" err="1">
                <a:solidFill>
                  <a:srgbClr val="FFFF00"/>
                </a:solidFill>
              </a:rPr>
              <a:t>Z</a:t>
            </a:r>
            <a:r>
              <a:rPr lang="fr-FR" sz="3200" b="1" baseline="-25000" dirty="0" err="1">
                <a:solidFill>
                  <a:srgbClr val="FFFF00"/>
                </a:solidFill>
              </a:rPr>
              <a:t>solar</a:t>
            </a:r>
            <a:endParaRPr lang="fr-FR" sz="3200" b="1" baseline="-25000" dirty="0">
              <a:solidFill>
                <a:srgbClr val="FFFF0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CA18086-510F-AE48-BED0-590F3FCF3D61}"/>
              </a:ext>
            </a:extLst>
          </p:cNvPr>
          <p:cNvSpPr txBox="1"/>
          <p:nvPr/>
        </p:nvSpPr>
        <p:spPr>
          <a:xfrm>
            <a:off x="4971590" y="2373321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1.25M</a:t>
            </a:r>
            <a:r>
              <a:rPr lang="fr-FR" baseline="-25000" dirty="0"/>
              <a:t>sun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5BF7A-E2F9-6645-A2E5-9AEF07C09CA2}"/>
              </a:ext>
            </a:extLst>
          </p:cNvPr>
          <p:cNvSpPr/>
          <p:nvPr/>
        </p:nvSpPr>
        <p:spPr>
          <a:xfrm>
            <a:off x="4675692" y="3238404"/>
            <a:ext cx="1011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1.35M</a:t>
            </a:r>
            <a:r>
              <a:rPr lang="fr-FR" baseline="-25000" dirty="0"/>
              <a:t>sun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C46842-2F87-744E-BA86-1A6F8511513B}"/>
              </a:ext>
            </a:extLst>
          </p:cNvPr>
          <p:cNvSpPr/>
          <p:nvPr/>
        </p:nvSpPr>
        <p:spPr>
          <a:xfrm>
            <a:off x="6160169" y="3060096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1.5M</a:t>
            </a:r>
            <a:r>
              <a:rPr lang="fr-FR" baseline="-25000" dirty="0"/>
              <a:t>sun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465783-7E15-F347-8570-A66CAF9E76AD}"/>
              </a:ext>
            </a:extLst>
          </p:cNvPr>
          <p:cNvSpPr/>
          <p:nvPr/>
        </p:nvSpPr>
        <p:spPr>
          <a:xfrm>
            <a:off x="5983405" y="3839099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1.7M</a:t>
            </a:r>
            <a:r>
              <a:rPr lang="fr-FR" baseline="-25000" dirty="0"/>
              <a:t>sun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0C3952-5C19-E64D-AA49-1D4D9E5DB15D}"/>
              </a:ext>
            </a:extLst>
          </p:cNvPr>
          <p:cNvSpPr/>
          <p:nvPr/>
        </p:nvSpPr>
        <p:spPr>
          <a:xfrm>
            <a:off x="7395490" y="3741992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2.0M</a:t>
            </a:r>
            <a:r>
              <a:rPr lang="fr-FR" baseline="-25000" dirty="0"/>
              <a:t>sun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EBC5D0-35A7-8C41-A700-F34FEC632A71}"/>
              </a:ext>
            </a:extLst>
          </p:cNvPr>
          <p:cNvSpPr/>
          <p:nvPr/>
        </p:nvSpPr>
        <p:spPr>
          <a:xfrm>
            <a:off x="7521558" y="4886623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2.5M</a:t>
            </a:r>
            <a:r>
              <a:rPr lang="fr-FR" baseline="-25000" dirty="0"/>
              <a:t>sun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82FE08-157A-C944-B3B5-2FE4F25F14ED}"/>
              </a:ext>
            </a:extLst>
          </p:cNvPr>
          <p:cNvSpPr/>
          <p:nvPr/>
        </p:nvSpPr>
        <p:spPr>
          <a:xfrm>
            <a:off x="8642900" y="4701957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3.0M</a:t>
            </a:r>
            <a:r>
              <a:rPr lang="fr-FR" baseline="-25000" dirty="0"/>
              <a:t>sun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4FD24E-DA47-D844-A740-C3B6B18F1776}"/>
              </a:ext>
            </a:extLst>
          </p:cNvPr>
          <p:cNvSpPr/>
          <p:nvPr/>
        </p:nvSpPr>
        <p:spPr>
          <a:xfrm>
            <a:off x="4076793" y="2736878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1.1M</a:t>
            </a:r>
            <a:r>
              <a:rPr lang="fr-FR" baseline="-25000" dirty="0"/>
              <a:t>sun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F24252-84CC-8B4F-8256-04A3452F3849}"/>
              </a:ext>
            </a:extLst>
          </p:cNvPr>
          <p:cNvSpPr/>
          <p:nvPr/>
        </p:nvSpPr>
        <p:spPr>
          <a:xfrm>
            <a:off x="3829106" y="2316444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1.0M</a:t>
            </a:r>
            <a:r>
              <a:rPr lang="fr-FR" baseline="-25000" dirty="0"/>
              <a:t>sun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B12605-9E62-5449-B622-A8DCECB3DD30}"/>
              </a:ext>
            </a:extLst>
          </p:cNvPr>
          <p:cNvSpPr/>
          <p:nvPr/>
        </p:nvSpPr>
        <p:spPr>
          <a:xfrm>
            <a:off x="3381707" y="1910132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0.9M</a:t>
            </a:r>
            <a:r>
              <a:rPr lang="fr-FR" baseline="-25000" dirty="0"/>
              <a:t>sun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BB7E59-E5FF-D144-ADFF-D6D9E7CE99C8}"/>
              </a:ext>
            </a:extLst>
          </p:cNvPr>
          <p:cNvSpPr/>
          <p:nvPr/>
        </p:nvSpPr>
        <p:spPr>
          <a:xfrm>
            <a:off x="3637159" y="1174356"/>
            <a:ext cx="894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0.8M</a:t>
            </a:r>
            <a:r>
              <a:rPr lang="fr-FR" baseline="-25000" dirty="0"/>
              <a:t>sun</a:t>
            </a:r>
          </a:p>
        </p:txBody>
      </p:sp>
    </p:spTree>
    <p:extLst>
      <p:ext uri="{BB962C8B-B14F-4D97-AF65-F5344CB8AC3E}">
        <p14:creationId xmlns:p14="http://schemas.microsoft.com/office/powerpoint/2010/main" val="2456058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D48FE630-5E36-924E-82EF-EA05E06BE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3576" y="457200"/>
            <a:ext cx="8004848" cy="5943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B9AD40C-06A5-0746-991E-B7D37C81A644}"/>
                  </a:ext>
                </a:extLst>
              </p:cNvPr>
              <p:cNvSpPr txBox="1"/>
              <p:nvPr/>
            </p:nvSpPr>
            <p:spPr>
              <a:xfrm>
                <a:off x="5641521" y="2971800"/>
                <a:ext cx="2052421" cy="5767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𝑅𝑂𝑇</m:t>
                              </m:r>
                            </m:e>
                          </m:d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fr-CH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fr-CH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noROT</m:t>
                              </m:r>
                            </m:e>
                          </m:d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τ</m:t>
                          </m:r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𝑛𝑜𝑅𝑂𝑇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fr-CH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2B9AD40C-06A5-0746-991E-B7D37C81A6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1521" y="2971800"/>
                <a:ext cx="2052421" cy="576761"/>
              </a:xfrm>
              <a:prstGeom prst="rect">
                <a:avLst/>
              </a:prstGeom>
              <a:blipFill>
                <a:blip r:embed="rId3"/>
                <a:stretch>
                  <a:fillRect l="-1235" b="-652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78040C-0FAF-2647-8D61-B932CD4BD93E}"/>
                  </a:ext>
                </a:extLst>
              </p:cNvPr>
              <p:cNvSpPr txBox="1"/>
              <p:nvPr/>
            </p:nvSpPr>
            <p:spPr>
              <a:xfrm>
                <a:off x="-4623" y="1338724"/>
                <a:ext cx="2004646" cy="135607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For masses </a:t>
                </a:r>
                <a:r>
                  <a:rPr lang="fr-FR" dirty="0" err="1"/>
                  <a:t>above</a:t>
                </a:r>
                <a:r>
                  <a:rPr lang="fr-FR" dirty="0"/>
                  <a:t> 1.7 </a:t>
                </a:r>
                <a:r>
                  <a:rPr lang="fr-FR" dirty="0" err="1"/>
                  <a:t>M</a:t>
                </a:r>
                <a:r>
                  <a:rPr lang="fr-FR" baseline="-25000" dirty="0" err="1"/>
                  <a:t>sol</a:t>
                </a:r>
                <a:endParaRPr lang="fr-FR" baseline="-25000" dirty="0"/>
              </a:p>
              <a:p>
                <a:r>
                  <a:rPr lang="fr-FR" dirty="0"/>
                  <a:t>One has 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den>
                    </m:f>
                  </m:oMath>
                </a14:m>
                <a:r>
                  <a:rPr lang="fr-CH" b="0" dirty="0">
                    <a:ea typeface="Cambria Math" panose="02040503050406030204" pitchFamily="18" charset="0"/>
                  </a:rPr>
                  <a:t>=0.62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𝑉𝑖𝑛𝑖</m:t>
                        </m:r>
                      </m:num>
                      <m:den>
                        <m:r>
                          <a:rPr lang="fr-CH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𝑉𝑐𝑟𝑖𝑡</m:t>
                        </m:r>
                      </m:den>
                    </m:f>
                  </m:oMath>
                </a14:m>
                <a:endParaRPr lang="fr-CH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1578040C-0FAF-2647-8D61-B932CD4BD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23" y="1338724"/>
                <a:ext cx="2004646" cy="1356077"/>
              </a:xfrm>
              <a:prstGeom prst="rect">
                <a:avLst/>
              </a:prstGeom>
              <a:blipFill>
                <a:blip r:embed="rId4"/>
                <a:stretch>
                  <a:fillRect l="-2548" t="-926" b="-9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F6AE590-9259-1F4E-BC55-4CA8AF103D33}"/>
              </a:ext>
            </a:extLst>
          </p:cNvPr>
          <p:cNvSpPr/>
          <p:nvPr/>
        </p:nvSpPr>
        <p:spPr>
          <a:xfrm>
            <a:off x="0" y="724"/>
            <a:ext cx="12191234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IMPACT OF ROTATION:MS LIFETIME-MASS RELATION AT </a:t>
            </a:r>
            <a:r>
              <a:rPr lang="fr-FR" sz="3200" b="1" dirty="0" err="1">
                <a:solidFill>
                  <a:srgbClr val="FFFF00"/>
                </a:solidFill>
              </a:rPr>
              <a:t>Z</a:t>
            </a:r>
            <a:r>
              <a:rPr lang="fr-FR" sz="3200" b="1" baseline="-25000" dirty="0" err="1">
                <a:solidFill>
                  <a:srgbClr val="FFFF00"/>
                </a:solidFill>
              </a:rPr>
              <a:t>solar</a:t>
            </a:r>
            <a:endParaRPr lang="fr-FR" sz="3200" b="1" baseline="-25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70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150581C-22B6-0043-B00A-2DBFF70372EC}"/>
                  </a:ext>
                </a:extLst>
              </p:cNvPr>
              <p:cNvSpPr txBox="1"/>
              <p:nvPr/>
            </p:nvSpPr>
            <p:spPr>
              <a:xfrm>
                <a:off x="1864235" y="1797904"/>
                <a:ext cx="8806263" cy="96173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4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num>
                      <m:den>
                        <m: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den>
                    </m:f>
                  </m:oMath>
                </a14:m>
                <a:r>
                  <a:rPr lang="fr-CH" sz="4000" b="0" dirty="0">
                    <a:ea typeface="Cambria Math" panose="02040503050406030204" pitchFamily="18" charset="0"/>
                  </a:rPr>
                  <a:t>~</a:t>
                </a:r>
                <a14:m>
                  <m:oMath xmlns:m="http://schemas.openxmlformats.org/officeDocument/2006/math">
                    <m:r>
                      <a:rPr lang="fr-CH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2.8</m:t>
                    </m:r>
                    <m:f>
                      <m:fPr>
                        <m:ctrlPr>
                          <a:rPr lang="fr-CH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CH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fr-CH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fr-CH" sz="4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fr-CH" sz="4000" b="0" dirty="0">
                    <a:ea typeface="Cambria Math" panose="02040503050406030204" pitchFamily="18" charset="0"/>
                  </a:rPr>
                  <a:t> +0.85 </a:t>
                </a:r>
                <a14:m>
                  <m:oMath xmlns:m="http://schemas.openxmlformats.org/officeDocument/2006/math">
                    <m:r>
                      <a:rPr lang="fr-CH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fr-CH" sz="4000" b="0" dirty="0">
                    <a:ea typeface="Cambria Math" panose="02040503050406030204" pitchFamily="18" charset="0"/>
                  </a:rPr>
                  <a:t>[Fe/H]+0.62</a:t>
                </a:r>
                <a14:m>
                  <m:oMath xmlns:m="http://schemas.openxmlformats.org/officeDocument/2006/math">
                    <m:r>
                      <a:rPr lang="fr-CH" sz="4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∆(</m:t>
                    </m:r>
                    <m:f>
                      <m:fPr>
                        <m:ctrlP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𝑉𝑖𝑛𝑖</m:t>
                        </m:r>
                      </m:num>
                      <m:den>
                        <m:r>
                          <a:rPr lang="fr-CH" sz="4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𝑉𝑐𝑟𝑖𝑡</m:t>
                        </m:r>
                      </m:den>
                    </m:f>
                  </m:oMath>
                </a14:m>
                <a:r>
                  <a:rPr lang="fr-CH" sz="4000" b="0" dirty="0">
                    <a:ea typeface="Cambria Math" panose="020405030504060302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D150581C-22B6-0043-B00A-2DBFF70372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235" y="1797904"/>
                <a:ext cx="8806263" cy="961738"/>
              </a:xfrm>
              <a:prstGeom prst="rect">
                <a:avLst/>
              </a:prstGeom>
              <a:blipFill>
                <a:blip r:embed="rId2"/>
                <a:stretch>
                  <a:fillRect l="-1297" t="-5263" b="-131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8F691EF7-BAF4-BE45-B941-F27A05B16AC2}"/>
              </a:ext>
            </a:extLst>
          </p:cNvPr>
          <p:cNvSpPr txBox="1"/>
          <p:nvPr/>
        </p:nvSpPr>
        <p:spPr>
          <a:xfrm>
            <a:off x="3973500" y="820639"/>
            <a:ext cx="4587731" cy="58477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For masses </a:t>
            </a:r>
            <a:r>
              <a:rPr lang="fr-FR" sz="3200" b="1" dirty="0" err="1">
                <a:solidFill>
                  <a:srgbClr val="FFFF00"/>
                </a:solidFill>
              </a:rPr>
              <a:t>above</a:t>
            </a:r>
            <a:r>
              <a:rPr lang="fr-FR" sz="3200" b="1" dirty="0">
                <a:solidFill>
                  <a:srgbClr val="FFFF00"/>
                </a:solidFill>
              </a:rPr>
              <a:t> 1.7 </a:t>
            </a:r>
            <a:r>
              <a:rPr lang="fr-FR" sz="3200" b="1" dirty="0" err="1">
                <a:solidFill>
                  <a:srgbClr val="FFFF00"/>
                </a:solidFill>
              </a:rPr>
              <a:t>M</a:t>
            </a:r>
            <a:r>
              <a:rPr lang="fr-FR" sz="3200" b="1" baseline="-25000" dirty="0" err="1">
                <a:solidFill>
                  <a:srgbClr val="FFFF00"/>
                </a:solidFill>
              </a:rPr>
              <a:t>sol</a:t>
            </a:r>
            <a:endParaRPr lang="fr-FR" sz="3200" b="1" baseline="-250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5F02DF-8045-2B4B-84AC-386502BEE6B7}"/>
                  </a:ext>
                </a:extLst>
              </p:cNvPr>
              <p:cNvSpPr/>
              <p:nvPr/>
            </p:nvSpPr>
            <p:spPr>
              <a:xfrm>
                <a:off x="897083" y="2939731"/>
                <a:ext cx="116698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4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CH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r>
                            <a:rPr lang="fr-CH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fr-CH" sz="40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5F02DF-8045-2B4B-84AC-386502BEE6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083" y="2939731"/>
                <a:ext cx="1166986" cy="1244828"/>
              </a:xfrm>
              <a:prstGeom prst="rect">
                <a:avLst/>
              </a:prstGeom>
              <a:blipFill>
                <a:blip r:embed="rId3"/>
                <a:stretch>
                  <a:fillRect l="-1075" t="-4040" r="-7527" b="-80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ZoneTexte 5">
            <a:extLst>
              <a:ext uri="{FF2B5EF4-FFF2-40B4-BE49-F238E27FC236}">
                <a16:creationId xmlns:a16="http://schemas.microsoft.com/office/drawing/2014/main" id="{DFB5D020-F854-1241-861F-0617C2DB8519}"/>
              </a:ext>
            </a:extLst>
          </p:cNvPr>
          <p:cNvSpPr txBox="1"/>
          <p:nvPr/>
        </p:nvSpPr>
        <p:spPr>
          <a:xfrm>
            <a:off x="2192215" y="3329354"/>
            <a:ext cx="13484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=0.15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A3DAEE-435F-7E47-8E38-B60FD0F909BA}"/>
                  </a:ext>
                </a:extLst>
              </p:cNvPr>
              <p:cNvSpPr/>
              <p:nvPr/>
            </p:nvSpPr>
            <p:spPr>
              <a:xfrm>
                <a:off x="4218376" y="3208202"/>
                <a:ext cx="270990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fr-CH" sz="4000" dirty="0">
                    <a:ea typeface="Cambria Math" panose="02040503050406030204" pitchFamily="18" charset="0"/>
                  </a:rPr>
                  <a:t>[Fe/H]=0.1</a:t>
                </a:r>
                <a:endParaRPr lang="fr-FR" sz="40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EA3DAEE-435F-7E47-8E38-B60FD0F909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376" y="3208202"/>
                <a:ext cx="2709909" cy="707886"/>
              </a:xfrm>
              <a:prstGeom prst="rect">
                <a:avLst/>
              </a:prstGeom>
              <a:blipFill>
                <a:blip r:embed="rId4"/>
                <a:stretch>
                  <a:fillRect l="-2791" t="-14286" r="-6512" b="-3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33FBD5-4FF0-8441-AEDD-D7AFCD0AA7A0}"/>
                  </a:ext>
                </a:extLst>
              </p:cNvPr>
              <p:cNvSpPr/>
              <p:nvPr/>
            </p:nvSpPr>
            <p:spPr>
              <a:xfrm>
                <a:off x="7470478" y="3196239"/>
                <a:ext cx="235019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</m:oMath>
                </a14:m>
                <a:r>
                  <a:rPr lang="fr-FR" sz="4000" dirty="0"/>
                  <a:t>(</a:t>
                </a:r>
                <a:r>
                  <a:rPr lang="fr-FR" sz="4000" dirty="0" err="1"/>
                  <a:t>V</a:t>
                </a:r>
                <a:r>
                  <a:rPr lang="fr-FR" sz="4000" baseline="-25000" dirty="0" err="1"/>
                  <a:t>ini</a:t>
                </a:r>
                <a:r>
                  <a:rPr lang="fr-FR" sz="4000" dirty="0"/>
                  <a:t>/</a:t>
                </a:r>
                <a:r>
                  <a:rPr lang="fr-FR" sz="4000" dirty="0" err="1"/>
                  <a:t>V</a:t>
                </a:r>
                <a:r>
                  <a:rPr lang="fr-FR" sz="4000" baseline="-25000" dirty="0" err="1"/>
                  <a:t>crit</a:t>
                </a:r>
                <a:r>
                  <a:rPr lang="fr-FR" sz="4000" dirty="0"/>
                  <a:t>)</a:t>
                </a:r>
                <a:endParaRPr lang="fr-FR" sz="4000" baseline="-250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33FBD5-4FF0-8441-AEDD-D7AFCD0AA7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0478" y="3196239"/>
                <a:ext cx="2350195" cy="707886"/>
              </a:xfrm>
              <a:prstGeom prst="rect">
                <a:avLst/>
              </a:prstGeom>
              <a:blipFill>
                <a:blip r:embed="rId5"/>
                <a:stretch>
                  <a:fillRect l="-3784" t="-16364" r="-8108" b="-3818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CFFDDDC9-DC97-B446-B3FE-0E45FF581A8D}"/>
              </a:ext>
            </a:extLst>
          </p:cNvPr>
          <p:cNvSpPr txBox="1"/>
          <p:nvPr/>
        </p:nvSpPr>
        <p:spPr>
          <a:xfrm>
            <a:off x="9820673" y="3208202"/>
            <a:ext cx="1088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=0.1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6C606B-22C5-724D-A33E-F6C9164DE9D4}"/>
                  </a:ext>
                </a:extLst>
              </p:cNvPr>
              <p:cNvSpPr/>
              <p:nvPr/>
            </p:nvSpPr>
            <p:spPr>
              <a:xfrm>
                <a:off x="2979508" y="4688656"/>
                <a:ext cx="7489871" cy="105407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fr-CH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fr-CH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num>
                      <m:den>
                        <m:r>
                          <a:rPr lang="fr-CH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𝑎𝑔𝑒</m:t>
                        </m:r>
                      </m:den>
                    </m:f>
                  </m:oMath>
                </a14:m>
                <a:r>
                  <a:rPr lang="fr-FR" sz="4000" dirty="0"/>
                  <a:t> </a:t>
                </a:r>
                <a14:m>
                  <m:oMath xmlns:m="http://schemas.openxmlformats.org/officeDocument/2006/math">
                    <m:r>
                      <a:rPr lang="fr-FR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fr-CH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0.42+0.08+0.06=0.56</m:t>
                    </m:r>
                  </m:oMath>
                </a14:m>
                <a:endParaRPr lang="fr-FR" sz="40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6C606B-22C5-724D-A33E-F6C9164DE9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9508" y="4688656"/>
                <a:ext cx="7489871" cy="1054071"/>
              </a:xfrm>
              <a:prstGeom prst="rect">
                <a:avLst/>
              </a:prstGeom>
              <a:blipFill>
                <a:blip r:embed="rId6"/>
                <a:stretch>
                  <a:fillRect l="-508" r="-169" b="-71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F9A984EA-AB32-8F4C-AA1E-DE0CA2E36E8E}"/>
              </a:ext>
            </a:extLst>
          </p:cNvPr>
          <p:cNvSpPr txBox="1"/>
          <p:nvPr/>
        </p:nvSpPr>
        <p:spPr>
          <a:xfrm>
            <a:off x="0" y="6161352"/>
            <a:ext cx="12173825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rgbClr val="FFFF00"/>
                </a:solidFill>
              </a:rPr>
              <a:t>The change on the mass </a:t>
            </a:r>
            <a:r>
              <a:rPr lang="fr-FR" sz="4000" b="1" dirty="0" err="1">
                <a:solidFill>
                  <a:srgbClr val="FFFF00"/>
                </a:solidFill>
              </a:rPr>
              <a:t>dominates</a:t>
            </a:r>
            <a:r>
              <a:rPr lang="fr-FR" sz="4000" b="1" dirty="0">
                <a:solidFill>
                  <a:srgbClr val="FFFF00"/>
                </a:solidFill>
              </a:rPr>
              <a:t> the </a:t>
            </a:r>
            <a:r>
              <a:rPr lang="fr-FR" sz="4000" b="1" dirty="0" err="1">
                <a:solidFill>
                  <a:srgbClr val="FFFF00"/>
                </a:solidFill>
              </a:rPr>
              <a:t>age</a:t>
            </a:r>
            <a:r>
              <a:rPr lang="fr-FR" sz="4000" b="1" dirty="0">
                <a:solidFill>
                  <a:srgbClr val="FFFF00"/>
                </a:solidFill>
              </a:rPr>
              <a:t> variation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C60629-4153-F046-840E-0412A0DB7608}"/>
              </a:ext>
            </a:extLst>
          </p:cNvPr>
          <p:cNvSpPr/>
          <p:nvPr/>
        </p:nvSpPr>
        <p:spPr>
          <a:xfrm>
            <a:off x="1" y="-6292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ERROR BUDGET FOR AGES OF TURN-OFF MS STARS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5E6958D-A8D7-3E48-AB31-84682D7989DB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866438" y="4037240"/>
            <a:ext cx="2300240" cy="7698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86D4392E-566B-7444-9EED-0EB28DB2943A}"/>
              </a:ext>
            </a:extLst>
          </p:cNvPr>
          <p:cNvCxnSpPr>
            <a:cxnSpLocks/>
          </p:cNvCxnSpPr>
          <p:nvPr/>
        </p:nvCxnSpPr>
        <p:spPr>
          <a:xfrm>
            <a:off x="6106886" y="3916088"/>
            <a:ext cx="528781" cy="7549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E42CAEE-2316-A246-A9B0-B42AEC5A8311}"/>
              </a:ext>
            </a:extLst>
          </p:cNvPr>
          <p:cNvCxnSpPr>
            <a:cxnSpLocks/>
          </p:cNvCxnSpPr>
          <p:nvPr/>
        </p:nvCxnSpPr>
        <p:spPr>
          <a:xfrm flipH="1">
            <a:off x="8261684" y="4055370"/>
            <a:ext cx="470049" cy="64524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468CC76C-BA8E-A447-B9D9-226BFF181918}"/>
              </a:ext>
            </a:extLst>
          </p:cNvPr>
          <p:cNvSpPr txBox="1"/>
          <p:nvPr/>
        </p:nvSpPr>
        <p:spPr>
          <a:xfrm>
            <a:off x="4131605" y="4122494"/>
            <a:ext cx="58381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75%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3735D1-4818-E646-837B-ED975E544100}"/>
              </a:ext>
            </a:extLst>
          </p:cNvPr>
          <p:cNvSpPr/>
          <p:nvPr/>
        </p:nvSpPr>
        <p:spPr>
          <a:xfrm>
            <a:off x="6342157" y="3965381"/>
            <a:ext cx="5870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/>
              <a:t>14%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F5FEAE5-85E0-7D40-81F1-80D4A0DA0550}"/>
              </a:ext>
            </a:extLst>
          </p:cNvPr>
          <p:cNvSpPr/>
          <p:nvPr/>
        </p:nvSpPr>
        <p:spPr>
          <a:xfrm>
            <a:off x="8352065" y="4178282"/>
            <a:ext cx="5870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b="1" dirty="0"/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val="3804965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26A8CB3-18DA-484B-8119-DF97F97EC9D8}"/>
              </a:ext>
            </a:extLst>
          </p:cNvPr>
          <p:cNvSpPr/>
          <p:nvPr/>
        </p:nvSpPr>
        <p:spPr>
          <a:xfrm>
            <a:off x="2847372" y="3254471"/>
            <a:ext cx="4872942" cy="1502724"/>
          </a:xfrm>
          <a:prstGeom prst="rect">
            <a:avLst/>
          </a:prstGeom>
          <a:solidFill>
            <a:srgbClr val="FFFF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8754E15-B3C8-BD49-A54C-0A350162FFF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Age </a:t>
            </a:r>
            <a:r>
              <a:rPr lang="fr-FR" sz="3200" b="1" dirty="0" err="1">
                <a:solidFill>
                  <a:srgbClr val="FFFF00"/>
                </a:solidFill>
              </a:rPr>
              <a:t>determination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from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evolving</a:t>
            </a:r>
            <a:r>
              <a:rPr lang="fr-FR" sz="3200" b="1" dirty="0">
                <a:solidFill>
                  <a:srgbClr val="FFFF00"/>
                </a:solidFill>
              </a:rPr>
              <a:t> star </a:t>
            </a:r>
            <a:r>
              <a:rPr lang="fr-FR" sz="3200" b="1" dirty="0" err="1">
                <a:solidFill>
                  <a:srgbClr val="FFFF00"/>
                </a:solidFill>
              </a:rPr>
              <a:t>properties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8A41E-AA52-CF4B-9F78-A39CD5C88DCD}"/>
              </a:ext>
            </a:extLst>
          </p:cNvPr>
          <p:cNvSpPr/>
          <p:nvPr/>
        </p:nvSpPr>
        <p:spPr>
          <a:xfrm>
            <a:off x="304799" y="998432"/>
            <a:ext cx="2943349" cy="1959430"/>
          </a:xfrm>
          <a:prstGeom prst="rect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Identify</a:t>
            </a:r>
            <a:endParaRPr lang="fr-FR" sz="2400" b="1" dirty="0"/>
          </a:p>
          <a:p>
            <a:pPr algn="ctr"/>
            <a:r>
              <a:rPr lang="fr-FR" sz="2400" b="1" dirty="0"/>
              <a:t>Observable </a:t>
            </a:r>
            <a:r>
              <a:rPr lang="fr-FR" sz="2400" b="1" dirty="0" err="1"/>
              <a:t>properties</a:t>
            </a:r>
            <a:endParaRPr lang="fr-FR" sz="2400" b="1" dirty="0"/>
          </a:p>
          <a:p>
            <a:pPr algn="ctr"/>
            <a:r>
              <a:rPr lang="fr-FR" sz="2400" b="1" dirty="0" err="1"/>
              <a:t>that</a:t>
            </a:r>
            <a:r>
              <a:rPr lang="fr-FR" sz="2400" b="1" dirty="0"/>
              <a:t> </a:t>
            </a:r>
            <a:r>
              <a:rPr lang="fr-FR" sz="2400" b="1" dirty="0" err="1"/>
              <a:t>evolve</a:t>
            </a:r>
            <a:endParaRPr lang="fr-FR" sz="2400" b="1" dirty="0"/>
          </a:p>
          <a:p>
            <a:pPr algn="ctr"/>
            <a:r>
              <a:rPr lang="fr-FR" sz="2400" b="1" dirty="0" err="1"/>
              <a:t>with</a:t>
            </a:r>
            <a:r>
              <a:rPr lang="fr-FR" sz="2400" b="1" dirty="0"/>
              <a:t> the star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4ED9DE-5A94-5647-B463-6FE38AE49EA2}"/>
              </a:ext>
            </a:extLst>
          </p:cNvPr>
          <p:cNvSpPr/>
          <p:nvPr/>
        </p:nvSpPr>
        <p:spPr>
          <a:xfrm>
            <a:off x="3651788" y="995377"/>
            <a:ext cx="2763528" cy="19636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Observation for </a:t>
            </a:r>
            <a:r>
              <a:rPr lang="fr-FR" sz="2400" b="1" dirty="0" err="1"/>
              <a:t>deducing</a:t>
            </a:r>
            <a:r>
              <a:rPr lang="fr-FR" sz="2400" b="1" dirty="0"/>
              <a:t> </a:t>
            </a:r>
            <a:r>
              <a:rPr lang="fr-FR" sz="2400" b="1" dirty="0" err="1"/>
              <a:t>these</a:t>
            </a:r>
            <a:r>
              <a:rPr lang="fr-FR" sz="2400" b="1" dirty="0"/>
              <a:t> observable </a:t>
            </a:r>
            <a:r>
              <a:rPr lang="fr-FR" sz="2400" b="1" dirty="0" err="1"/>
              <a:t>properties</a:t>
            </a:r>
            <a:endParaRPr lang="fr-FR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66721-A247-6545-A863-3C833CD8F145}"/>
              </a:ext>
            </a:extLst>
          </p:cNvPr>
          <p:cNvSpPr/>
          <p:nvPr/>
        </p:nvSpPr>
        <p:spPr>
          <a:xfrm>
            <a:off x="6818956" y="998433"/>
            <a:ext cx="2654876" cy="19594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Models</a:t>
            </a:r>
            <a:r>
              <a:rPr lang="fr-FR" sz="2400" b="1" dirty="0"/>
              <a:t> </a:t>
            </a:r>
            <a:r>
              <a:rPr lang="fr-FR" sz="2400" b="1" dirty="0" err="1"/>
              <a:t>that</a:t>
            </a:r>
            <a:r>
              <a:rPr lang="fr-FR" sz="2400" b="1" dirty="0"/>
              <a:t> </a:t>
            </a:r>
            <a:r>
              <a:rPr lang="fr-FR" sz="2400" b="1" dirty="0" err="1"/>
              <a:t>link</a:t>
            </a:r>
            <a:r>
              <a:rPr lang="fr-FR" sz="2400" b="1" dirty="0"/>
              <a:t> the values of </a:t>
            </a:r>
            <a:r>
              <a:rPr lang="fr-FR" sz="2400" b="1" dirty="0" err="1"/>
              <a:t>these</a:t>
            </a:r>
            <a:r>
              <a:rPr lang="fr-FR" sz="2400" b="1" dirty="0"/>
              <a:t> observable </a:t>
            </a:r>
            <a:r>
              <a:rPr lang="fr-FR" sz="2400" b="1" dirty="0" err="1"/>
              <a:t>properties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age</a:t>
            </a:r>
            <a:endParaRPr lang="fr-FR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9FA54-5BDC-6040-B8E0-65B09A988C64}"/>
              </a:ext>
            </a:extLst>
          </p:cNvPr>
          <p:cNvSpPr/>
          <p:nvPr/>
        </p:nvSpPr>
        <p:spPr>
          <a:xfrm>
            <a:off x="9877472" y="994230"/>
            <a:ext cx="2212928" cy="19636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Age</a:t>
            </a:r>
          </a:p>
          <a:p>
            <a:pPr algn="ctr"/>
            <a:r>
              <a:rPr lang="fr-FR" sz="2400" b="1" dirty="0"/>
              <a:t>(model </a:t>
            </a:r>
            <a:r>
              <a:rPr lang="fr-FR" sz="2400" b="1" dirty="0" err="1"/>
              <a:t>dependent</a:t>
            </a:r>
            <a:r>
              <a:rPr lang="fr-FR" sz="2400" b="1" dirty="0"/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1CF9410-898B-1F4C-A73E-70D87EDAAF06}"/>
              </a:ext>
            </a:extLst>
          </p:cNvPr>
          <p:cNvSpPr txBox="1"/>
          <p:nvPr/>
        </p:nvSpPr>
        <p:spPr>
          <a:xfrm>
            <a:off x="3052902" y="3254471"/>
            <a:ext cx="4045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Position in HR </a:t>
            </a:r>
            <a:r>
              <a:rPr lang="fr-FR" sz="3200" b="1" dirty="0" err="1"/>
              <a:t>diagram</a:t>
            </a:r>
            <a:endParaRPr lang="fr-FR" sz="3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2A98C00-6E7F-594A-BDA5-C24619FD9110}"/>
              </a:ext>
            </a:extLst>
          </p:cNvPr>
          <p:cNvSpPr txBox="1"/>
          <p:nvPr/>
        </p:nvSpPr>
        <p:spPr>
          <a:xfrm>
            <a:off x="3052902" y="4896939"/>
            <a:ext cx="82491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Surface rotation/</a:t>
            </a:r>
            <a:r>
              <a:rPr lang="fr-FR" sz="3200" b="1" dirty="0" err="1"/>
              <a:t>activity</a:t>
            </a:r>
            <a:r>
              <a:rPr lang="fr-FR" sz="3200" b="1" dirty="0"/>
              <a:t>/surface </a:t>
            </a:r>
            <a:r>
              <a:rPr lang="fr-FR" sz="3200" b="1" dirty="0" err="1"/>
              <a:t>magnetic</a:t>
            </a:r>
            <a:r>
              <a:rPr lang="fr-FR" sz="3200" b="1" dirty="0"/>
              <a:t> </a:t>
            </a:r>
            <a:r>
              <a:rPr lang="fr-FR" sz="3200" b="1" dirty="0" err="1"/>
              <a:t>field</a:t>
            </a:r>
            <a:endParaRPr lang="fr-FR" sz="3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1C6B571-9757-494D-96A4-87577C78325A}"/>
              </a:ext>
            </a:extLst>
          </p:cNvPr>
          <p:cNvSpPr txBox="1"/>
          <p:nvPr/>
        </p:nvSpPr>
        <p:spPr>
          <a:xfrm>
            <a:off x="3072619" y="5791654"/>
            <a:ext cx="5251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Surface </a:t>
            </a:r>
            <a:r>
              <a:rPr lang="fr-FR" sz="3200" b="1" dirty="0" err="1"/>
              <a:t>chemical</a:t>
            </a:r>
            <a:r>
              <a:rPr lang="fr-FR" sz="3200" b="1" dirty="0"/>
              <a:t> composition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A4E68394-2AFB-6344-BC4E-29E799136301}"/>
              </a:ext>
            </a:extLst>
          </p:cNvPr>
          <p:cNvSpPr txBox="1"/>
          <p:nvPr/>
        </p:nvSpPr>
        <p:spPr>
          <a:xfrm>
            <a:off x="3072619" y="4075705"/>
            <a:ext cx="4005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/>
              <a:t>Pulsations/oscillations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786C87F-BEA3-7F49-AA75-136E1BA83959}"/>
              </a:ext>
            </a:extLst>
          </p:cNvPr>
          <p:cNvSpPr txBox="1"/>
          <p:nvPr/>
        </p:nvSpPr>
        <p:spPr>
          <a:xfrm rot="16200000">
            <a:off x="808098" y="4530892"/>
            <a:ext cx="1936749" cy="58477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</a:rPr>
              <a:t>METHODS</a:t>
            </a:r>
          </a:p>
        </p:txBody>
      </p:sp>
      <p:sp>
        <p:nvSpPr>
          <p:cNvPr id="25" name="Flèche vers le bas 24">
            <a:extLst>
              <a:ext uri="{FF2B5EF4-FFF2-40B4-BE49-F238E27FC236}">
                <a16:creationId xmlns:a16="http://schemas.microsoft.com/office/drawing/2014/main" id="{9ACB4540-B297-554E-B497-1BDB992715C9}"/>
              </a:ext>
            </a:extLst>
          </p:cNvPr>
          <p:cNvSpPr/>
          <p:nvPr/>
        </p:nvSpPr>
        <p:spPr>
          <a:xfrm>
            <a:off x="1484084" y="3113996"/>
            <a:ext cx="484632" cy="584775"/>
          </a:xfrm>
          <a:prstGeom prst="downArrow">
            <a:avLst/>
          </a:prstGeom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625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ISOCHRONE FITTING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3357C8-3DD2-E148-97A8-169D9C8F8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687" y="666728"/>
            <a:ext cx="4495611" cy="54657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AE08EC4-1101-6741-B75B-C2F48126DE36}"/>
              </a:ext>
            </a:extLst>
          </p:cNvPr>
          <p:cNvSpPr txBox="1"/>
          <p:nvPr/>
        </p:nvSpPr>
        <p:spPr>
          <a:xfrm>
            <a:off x="7664531" y="6396335"/>
            <a:ext cx="308078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Haemmerlé</a:t>
            </a:r>
            <a:r>
              <a:rPr lang="fr-FR" sz="2400" b="1" dirty="0">
                <a:solidFill>
                  <a:srgbClr val="FFFF00"/>
                </a:solidFill>
              </a:rPr>
              <a:t> et al. 2019</a:t>
            </a:r>
          </a:p>
        </p:txBody>
      </p:sp>
    </p:spTree>
    <p:extLst>
      <p:ext uri="{BB962C8B-B14F-4D97-AF65-F5344CB8AC3E}">
        <p14:creationId xmlns:p14="http://schemas.microsoft.com/office/powerpoint/2010/main" val="3072659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704DBF-F494-D741-941A-9DDEC3177A30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Position in HR </a:t>
            </a:r>
            <a:r>
              <a:rPr lang="fr-FR" sz="3200" b="1" dirty="0" err="1">
                <a:solidFill>
                  <a:srgbClr val="FFFF00"/>
                </a:solidFill>
              </a:rPr>
              <a:t>diagram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58192F3-DA6F-234E-9921-777E5D198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171" y="801914"/>
            <a:ext cx="6487886" cy="57093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4AB798-9BA7-5544-BEDE-8B2B9BAE55A4}"/>
              </a:ext>
            </a:extLst>
          </p:cNvPr>
          <p:cNvSpPr/>
          <p:nvPr/>
        </p:nvSpPr>
        <p:spPr>
          <a:xfrm>
            <a:off x="8853060" y="6457890"/>
            <a:ext cx="2502545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CH" sz="2000" b="1" dirty="0" err="1">
                <a:solidFill>
                  <a:srgbClr val="FFFF00"/>
                </a:solidFill>
              </a:rPr>
              <a:t>Goudfrooij</a:t>
            </a:r>
            <a:r>
              <a:rPr lang="fr-CH" sz="2000" b="1" dirty="0">
                <a:solidFill>
                  <a:srgbClr val="FFFF00"/>
                </a:solidFill>
              </a:rPr>
              <a:t> et al. 2015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726EF7-46AD-BA4B-AA6D-E7016E7DAAFA}"/>
              </a:ext>
            </a:extLst>
          </p:cNvPr>
          <p:cNvSpPr txBox="1"/>
          <p:nvPr/>
        </p:nvSpPr>
        <p:spPr>
          <a:xfrm>
            <a:off x="203749" y="954108"/>
            <a:ext cx="5142562" cy="175432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Extended Main-</a:t>
            </a:r>
            <a:r>
              <a:rPr lang="fr-FR" sz="3600" dirty="0" err="1"/>
              <a:t>Sequence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 err="1"/>
              <a:t>turn</a:t>
            </a:r>
            <a:r>
              <a:rPr lang="fr-FR" sz="3600" dirty="0"/>
              <a:t> off as </a:t>
            </a:r>
            <a:r>
              <a:rPr lang="fr-FR" sz="3600" dirty="0" err="1"/>
              <a:t>evidence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/>
              <a:t>for </a:t>
            </a:r>
            <a:r>
              <a:rPr lang="fr-FR" sz="3600" dirty="0" err="1"/>
              <a:t>multi-age</a:t>
            </a:r>
            <a:r>
              <a:rPr lang="fr-FR" sz="3600" dirty="0"/>
              <a:t> populations?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66E31-928E-4047-ABCF-82E9E0FFB41D}"/>
              </a:ext>
            </a:extLst>
          </p:cNvPr>
          <p:cNvSpPr txBox="1"/>
          <p:nvPr/>
        </p:nvSpPr>
        <p:spPr>
          <a:xfrm>
            <a:off x="329168" y="3094934"/>
            <a:ext cx="5017143" cy="34163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3600" dirty="0"/>
              <a:t>But </a:t>
            </a:r>
            <a:r>
              <a:rPr lang="fr-FR" sz="3600" dirty="0" err="1"/>
              <a:t>some</a:t>
            </a:r>
            <a:r>
              <a:rPr lang="fr-FR" sz="3600" dirty="0"/>
              <a:t> </a:t>
            </a:r>
            <a:r>
              <a:rPr lang="fr-FR" sz="3600" dirty="0" err="1"/>
              <a:t>authors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/>
              <a:t>have </a:t>
            </a:r>
            <a:r>
              <a:rPr lang="fr-FR" sz="3600" dirty="0" err="1"/>
              <a:t>suggested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/>
              <a:t>rotation </a:t>
            </a:r>
            <a:r>
              <a:rPr lang="fr-FR" sz="3600" dirty="0" err="1"/>
              <a:t>might</a:t>
            </a:r>
            <a:r>
              <a:rPr lang="fr-FR" sz="3600" dirty="0"/>
              <a:t> </a:t>
            </a:r>
            <a:r>
              <a:rPr lang="fr-FR" sz="3600" dirty="0" err="1"/>
              <a:t>be</a:t>
            </a:r>
            <a:r>
              <a:rPr lang="fr-FR" sz="3600" dirty="0"/>
              <a:t> </a:t>
            </a:r>
          </a:p>
          <a:p>
            <a:pPr algn="ctr"/>
            <a:r>
              <a:rPr lang="fr-FR" sz="3600" dirty="0"/>
              <a:t>the </a:t>
            </a:r>
            <a:r>
              <a:rPr lang="fr-FR" sz="3600" dirty="0" err="1"/>
              <a:t>culprit</a:t>
            </a:r>
            <a:r>
              <a:rPr lang="fr-FR" sz="3600" dirty="0"/>
              <a:t>,</a:t>
            </a:r>
          </a:p>
          <a:p>
            <a:pPr algn="ctr"/>
            <a:r>
              <a:rPr lang="fr-FR" sz="3600" dirty="0" err="1"/>
              <a:t>see</a:t>
            </a:r>
            <a:r>
              <a:rPr lang="fr-FR" sz="3600" dirty="0"/>
              <a:t> </a:t>
            </a:r>
            <a:r>
              <a:rPr lang="fr-FR" sz="3600" dirty="0" err="1"/>
              <a:t>e.g</a:t>
            </a:r>
            <a:r>
              <a:rPr lang="fr-FR" sz="3600" dirty="0"/>
              <a:t>.</a:t>
            </a:r>
          </a:p>
          <a:p>
            <a:pPr algn="ctr"/>
            <a:r>
              <a:rPr lang="fr-CH" sz="3600" dirty="0"/>
              <a:t>de Juan </a:t>
            </a:r>
            <a:r>
              <a:rPr lang="fr-CH" sz="3600" dirty="0" err="1"/>
              <a:t>Ovelar</a:t>
            </a:r>
            <a:r>
              <a:rPr lang="fr-FR" sz="3600" dirty="0"/>
              <a:t> et al. 2020</a:t>
            </a:r>
            <a:endParaRPr lang="fr-CH" sz="3600" dirty="0"/>
          </a:p>
        </p:txBody>
      </p:sp>
    </p:spTree>
    <p:extLst>
      <p:ext uri="{BB962C8B-B14F-4D97-AF65-F5344CB8AC3E}">
        <p14:creationId xmlns:p14="http://schemas.microsoft.com/office/powerpoint/2010/main" val="1593306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A65CC55-C544-8246-BBAD-809F88CD6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734" y="1133826"/>
            <a:ext cx="4947228" cy="466452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8397BB-9C38-374A-A5E5-959565CF99EE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FF00"/>
                </a:solidFill>
              </a:rPr>
              <a:t>Effect</a:t>
            </a:r>
            <a:r>
              <a:rPr lang="fr-FR" sz="3200" b="1" dirty="0">
                <a:solidFill>
                  <a:srgbClr val="FFFF00"/>
                </a:solidFill>
              </a:rPr>
              <a:t> of rotation(</a:t>
            </a:r>
            <a:r>
              <a:rPr lang="fr-FR" sz="3200" b="1" dirty="0" err="1">
                <a:solidFill>
                  <a:srgbClr val="FFFF00"/>
                </a:solidFill>
              </a:rPr>
              <a:t>Hydrodynamical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instablities</a:t>
            </a:r>
            <a:r>
              <a:rPr lang="fr-FR" sz="3200" b="1" dirty="0">
                <a:solidFill>
                  <a:srgbClr val="FFFF00"/>
                </a:solidFill>
              </a:rPr>
              <a:t>)/inclination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339E417-A102-7448-8475-89EE2D593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494" y="1133825"/>
            <a:ext cx="7569237" cy="383006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BD424C2-9496-BB4B-9680-93F35D93D537}"/>
              </a:ext>
            </a:extLst>
          </p:cNvPr>
          <p:cNvSpPr txBox="1"/>
          <p:nvPr/>
        </p:nvSpPr>
        <p:spPr>
          <a:xfrm>
            <a:off x="540368" y="674634"/>
            <a:ext cx="4439292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Isocrones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based</a:t>
            </a:r>
            <a:r>
              <a:rPr lang="fr-FR" b="1" dirty="0">
                <a:solidFill>
                  <a:srgbClr val="FFFF00"/>
                </a:solidFill>
              </a:rPr>
              <a:t> for </a:t>
            </a:r>
            <a:r>
              <a:rPr lang="fr-FR" b="1" dirty="0" err="1">
                <a:solidFill>
                  <a:srgbClr val="FFFF00"/>
                </a:solidFill>
              </a:rPr>
              <a:t>different</a:t>
            </a:r>
            <a:r>
              <a:rPr lang="fr-FR" b="1" dirty="0">
                <a:solidFill>
                  <a:srgbClr val="FFFF00"/>
                </a:solidFill>
              </a:rPr>
              <a:t> initial rotations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D4AAFA-849A-BE46-AF31-67149F45A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12996" y="5424873"/>
            <a:ext cx="1196633" cy="17058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EFE8E2-4A3E-8D43-BDD8-422C7651F326}"/>
              </a:ext>
            </a:extLst>
          </p:cNvPr>
          <p:cNvSpPr/>
          <p:nvPr/>
        </p:nvSpPr>
        <p:spPr>
          <a:xfrm>
            <a:off x="5589040" y="632678"/>
            <a:ext cx="1762470" cy="369332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Synthetic</a:t>
            </a:r>
            <a:r>
              <a:rPr lang="fr-FR" b="1" dirty="0">
                <a:solidFill>
                  <a:srgbClr val="FFFF00"/>
                </a:solidFill>
              </a:rPr>
              <a:t> cluster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29C341E-E0FE-9B4B-8138-0655EBAA1B87}"/>
                  </a:ext>
                </a:extLst>
              </p:cNvPr>
              <p:cNvSpPr txBox="1"/>
              <p:nvPr/>
            </p:nvSpPr>
            <p:spPr>
              <a:xfrm>
                <a:off x="6096000" y="5024715"/>
                <a:ext cx="5706883" cy="175432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Initial </a:t>
                </a:r>
                <a:r>
                  <a:rPr lang="fr-FR" dirty="0" err="1"/>
                  <a:t>velocity</a:t>
                </a:r>
                <a:r>
                  <a:rPr lang="fr-FR" dirty="0"/>
                  <a:t> distribution of Huang et al. 2010</a:t>
                </a:r>
              </a:p>
              <a:p>
                <a:r>
                  <a:rPr lang="fr-FR" dirty="0" err="1"/>
                  <a:t>Gaussian</a:t>
                </a:r>
                <a:r>
                  <a:rPr lang="fr-FR" dirty="0"/>
                  <a:t> noise 0.15 </a:t>
                </a:r>
                <a:r>
                  <a:rPr lang="fr-FR" dirty="0" err="1"/>
                  <a:t>mag</a:t>
                </a:r>
                <a:r>
                  <a:rPr lang="fr-FR" dirty="0"/>
                  <a:t> in Mv, 0.1 </a:t>
                </a:r>
                <a:r>
                  <a:rPr lang="fr-FR" dirty="0" err="1"/>
                  <a:t>Mag</a:t>
                </a:r>
                <a:r>
                  <a:rPr lang="fr-FR" dirty="0"/>
                  <a:t> in B and V</a:t>
                </a:r>
              </a:p>
              <a:p>
                <a:endParaRPr lang="fr-FR" dirty="0"/>
              </a:p>
              <a:p>
                <a:r>
                  <a:rPr lang="fr-FR" dirty="0"/>
                  <a:t>Single star </a:t>
                </a:r>
                <a:r>
                  <a:rPr lang="fr-FR" dirty="0" err="1"/>
                  <a:t>circles</a:t>
                </a:r>
                <a:r>
                  <a:rPr lang="fr-FR" dirty="0"/>
                  <a:t>/</a:t>
                </a:r>
                <a:r>
                  <a:rPr lang="fr-FR" dirty="0" err="1"/>
                  <a:t>unresolved</a:t>
                </a:r>
                <a:r>
                  <a:rPr lang="fr-FR" dirty="0"/>
                  <a:t> </a:t>
                </a:r>
                <a:r>
                  <a:rPr lang="fr-FR" dirty="0" err="1"/>
                  <a:t>binaries</a:t>
                </a:r>
                <a:r>
                  <a:rPr lang="fr-FR" dirty="0"/>
                  <a:t> triangles</a:t>
                </a:r>
              </a:p>
              <a:p>
                <a:r>
                  <a:rPr lang="fr-FR" dirty="0" err="1"/>
                  <a:t>Current</a:t>
                </a:r>
                <a:r>
                  <a:rPr lang="fr-FR" dirty="0"/>
                  <a:t> </a:t>
                </a:r>
                <a:r>
                  <a:rPr lang="fr-FR" dirty="0">
                    <a:latin typeface="Symbol" pitchFamily="2" charset="2"/>
                  </a:rPr>
                  <a:t>w &lt; 0.85 (</a:t>
                </a:r>
                <a:r>
                  <a:rPr lang="fr-FR" dirty="0" err="1"/>
                  <a:t>red</a:t>
                </a:r>
                <a:r>
                  <a:rPr lang="fr-FR" dirty="0"/>
                  <a:t>); &gt; 0.85 (</a:t>
                </a:r>
                <a:r>
                  <a:rPr lang="fr-FR" dirty="0" err="1"/>
                  <a:t>blue</a:t>
                </a:r>
                <a:r>
                  <a:rPr lang="fr-FR" dirty="0"/>
                  <a:t>);</a:t>
                </a:r>
                <a:r>
                  <a:rPr lang="fr-FR" dirty="0">
                    <a:latin typeface="Symbol" pitchFamily="2" charset="2"/>
                  </a:rPr>
                  <a:t> </a:t>
                </a:r>
                <a:r>
                  <a:rPr lang="fr-FR" dirty="0" err="1">
                    <a:latin typeface="Symbol" pitchFamily="2" charset="2"/>
                  </a:rPr>
                  <a:t>w</a:t>
                </a:r>
                <a:r>
                  <a:rPr lang="fr-FR" baseline="-25000" dirty="0" err="1"/>
                  <a:t>ini</a:t>
                </a:r>
                <a:r>
                  <a:rPr lang="fr-FR" dirty="0"/>
                  <a:t> &gt;0.85 (</a:t>
                </a:r>
                <a:r>
                  <a:rPr lang="fr-FR" dirty="0" err="1"/>
                  <a:t>blue</a:t>
                </a:r>
                <a:r>
                  <a:rPr lang="fr-FR" dirty="0"/>
                  <a:t> </a:t>
                </a:r>
                <a:r>
                  <a:rPr lang="fr-FR" dirty="0" err="1"/>
                  <a:t>filled</a:t>
                </a:r>
                <a:r>
                  <a:rPr lang="fr-FR" dirty="0"/>
                  <a:t>)</a:t>
                </a:r>
              </a:p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𝑝𝑜𝑙𝑒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𝑜𝑛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&lt;100 ,∕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/>
                  <a:t>intermediate</a:t>
                </a:r>
                <a:r>
                  <a:rPr lang="fr-FR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Ι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&gt;70 </m:t>
                    </m:r>
                    <m:r>
                      <a:rPr lang="fr-CH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𝑑𝑒𝑔𝑟𝑒𝑒𝑠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29C341E-E0FE-9B4B-8138-0655EBAA1B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024715"/>
                <a:ext cx="5706883" cy="1754326"/>
              </a:xfrm>
              <a:prstGeom prst="rect">
                <a:avLst/>
              </a:prstGeom>
              <a:blipFill>
                <a:blip r:embed="rId6"/>
                <a:stretch>
                  <a:fillRect l="-891" t="-2174" b="-434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CBE7008-BE5D-AB41-9557-59BBA8200292}"/>
              </a:ext>
            </a:extLst>
          </p:cNvPr>
          <p:cNvSpPr/>
          <p:nvPr/>
        </p:nvSpPr>
        <p:spPr>
          <a:xfrm>
            <a:off x="2801985" y="6277792"/>
            <a:ext cx="2689262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 err="1">
                <a:solidFill>
                  <a:srgbClr val="FFFF00"/>
                </a:solidFill>
              </a:rPr>
              <a:t>Georgy</a:t>
            </a:r>
            <a:r>
              <a:rPr lang="fr-FR" sz="2400" b="1" dirty="0">
                <a:solidFill>
                  <a:srgbClr val="FFFF00"/>
                </a:solidFill>
              </a:rPr>
              <a:t> et al. (2014)</a:t>
            </a:r>
          </a:p>
        </p:txBody>
      </p:sp>
    </p:spTree>
    <p:extLst>
      <p:ext uri="{BB962C8B-B14F-4D97-AF65-F5344CB8AC3E}">
        <p14:creationId xmlns:p14="http://schemas.microsoft.com/office/powerpoint/2010/main" val="423658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E4D6D2-0652-9F44-A256-B53572E62A47}"/>
              </a:ext>
            </a:extLst>
          </p:cNvPr>
          <p:cNvSpPr/>
          <p:nvPr/>
        </p:nvSpPr>
        <p:spPr>
          <a:xfrm>
            <a:off x="0" y="6484952"/>
            <a:ext cx="2504404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000" b="1" dirty="0" err="1">
                <a:solidFill>
                  <a:srgbClr val="FFFF00"/>
                </a:solidFill>
              </a:rPr>
              <a:t>Dresbach</a:t>
            </a:r>
            <a:r>
              <a:rPr lang="fr-FR" sz="2000" b="1" dirty="0">
                <a:solidFill>
                  <a:srgbClr val="FFFF00"/>
                </a:solidFill>
              </a:rPr>
              <a:t> et al. (2023)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5682FE-3518-9942-A725-B317716AF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272" y="127000"/>
            <a:ext cx="3438071" cy="30824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69B5DD-55A6-2D4C-B0DF-590A7FA10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0280" y="127000"/>
            <a:ext cx="3438071" cy="31168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B07B12-225A-0F42-A7F0-2FDF618D8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272" y="3180648"/>
            <a:ext cx="3438071" cy="303911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8E94E9-4268-E543-8EB1-2C3F4E3716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0497" y="3243866"/>
            <a:ext cx="3316882" cy="320672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34FB5E-1D23-8548-9806-C1259D0A36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5772" y="172993"/>
            <a:ext cx="3199313" cy="30708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8E2E338-3C65-A541-A727-9127FFA1D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5487" y="3243866"/>
            <a:ext cx="3319881" cy="311686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DA9ECC6-3E85-0C4A-9ABA-3972901E277D}"/>
              </a:ext>
            </a:extLst>
          </p:cNvPr>
          <p:cNvSpPr txBox="1"/>
          <p:nvPr/>
        </p:nvSpPr>
        <p:spPr>
          <a:xfrm>
            <a:off x="8519886" y="312601"/>
            <a:ext cx="161909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PARSEC </a:t>
            </a:r>
            <a:r>
              <a:rPr lang="fr-FR" dirty="0" err="1"/>
              <a:t>models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DAD8C9-344A-844F-AFF6-86406C1E93DC}"/>
              </a:ext>
            </a:extLst>
          </p:cNvPr>
          <p:cNvSpPr txBox="1"/>
          <p:nvPr/>
        </p:nvSpPr>
        <p:spPr>
          <a:xfrm>
            <a:off x="8464913" y="3599697"/>
            <a:ext cx="143340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BaSTI</a:t>
            </a:r>
            <a:r>
              <a:rPr lang="fr-FR" dirty="0"/>
              <a:t> </a:t>
            </a:r>
            <a:r>
              <a:rPr lang="fr-FR" dirty="0" err="1"/>
              <a:t>models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7259FF-0BA3-D240-8209-794C54A90065}"/>
              </a:ext>
            </a:extLst>
          </p:cNvPr>
          <p:cNvSpPr txBox="1"/>
          <p:nvPr/>
        </p:nvSpPr>
        <p:spPr>
          <a:xfrm>
            <a:off x="3597480" y="6484952"/>
            <a:ext cx="8596584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For </a:t>
            </a:r>
            <a:r>
              <a:rPr lang="fr-FR" sz="2000" b="1" dirty="0" err="1">
                <a:solidFill>
                  <a:srgbClr val="FFFF00"/>
                </a:solidFill>
              </a:rPr>
              <a:t>effect</a:t>
            </a:r>
            <a:r>
              <a:rPr lang="fr-FR" sz="2000" b="1" dirty="0">
                <a:solidFill>
                  <a:srgbClr val="FFFF00"/>
                </a:solidFill>
              </a:rPr>
              <a:t> of </a:t>
            </a:r>
            <a:r>
              <a:rPr lang="fr-FR" sz="2000" b="1" dirty="0" err="1">
                <a:solidFill>
                  <a:srgbClr val="FFFF00"/>
                </a:solidFill>
              </a:rPr>
              <a:t>Helium</a:t>
            </a:r>
            <a:r>
              <a:rPr lang="fr-FR" sz="2000" b="1" dirty="0">
                <a:solidFill>
                  <a:srgbClr val="FFFF00"/>
                </a:solidFill>
              </a:rPr>
              <a:t> on star distribution in CMD </a:t>
            </a:r>
            <a:r>
              <a:rPr lang="fr-FR" sz="2000" b="1" dirty="0" err="1">
                <a:solidFill>
                  <a:srgbClr val="FFFF00"/>
                </a:solidFill>
              </a:rPr>
              <a:t>see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also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Chantereau</a:t>
            </a:r>
            <a:r>
              <a:rPr lang="fr-FR" sz="2000" b="1" dirty="0">
                <a:solidFill>
                  <a:srgbClr val="FFFF00"/>
                </a:solidFill>
              </a:rPr>
              <a:t> et al. 2016</a:t>
            </a:r>
          </a:p>
        </p:txBody>
      </p:sp>
    </p:spTree>
    <p:extLst>
      <p:ext uri="{BB962C8B-B14F-4D97-AF65-F5344CB8AC3E}">
        <p14:creationId xmlns:p14="http://schemas.microsoft.com/office/powerpoint/2010/main" val="582862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731521" y="2960716"/>
            <a:ext cx="5011859" cy="261848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METHODS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OF AGE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DETERMINATION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F563C9-8480-F047-8431-59846039D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220048"/>
            <a:ext cx="5536001" cy="435915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00123F-6774-CB4F-99BA-7EB2EDA75BDA}"/>
              </a:ext>
            </a:extLst>
          </p:cNvPr>
          <p:cNvSpPr txBox="1"/>
          <p:nvPr/>
        </p:nvSpPr>
        <p:spPr>
          <a:xfrm>
            <a:off x="836608" y="5579198"/>
            <a:ext cx="391511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See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Soderblom</a:t>
            </a:r>
            <a:r>
              <a:rPr lang="fr-FR" b="1" dirty="0">
                <a:solidFill>
                  <a:srgbClr val="FFFF00"/>
                </a:solidFill>
              </a:rPr>
              <a:t> 2010 (Ann. </a:t>
            </a:r>
            <a:r>
              <a:rPr lang="fr-FR" b="1" dirty="0" err="1">
                <a:solidFill>
                  <a:srgbClr val="FFFF00"/>
                </a:solidFill>
              </a:rPr>
              <a:t>Rev</a:t>
            </a:r>
            <a:r>
              <a:rPr lang="fr-FR" b="1" dirty="0">
                <a:solidFill>
                  <a:srgbClr val="FFFF00"/>
                </a:solidFill>
              </a:rPr>
              <a:t> of A&amp;A)</a:t>
            </a:r>
          </a:p>
        </p:txBody>
      </p:sp>
    </p:spTree>
    <p:extLst>
      <p:ext uri="{BB962C8B-B14F-4D97-AF65-F5344CB8AC3E}">
        <p14:creationId xmlns:p14="http://schemas.microsoft.com/office/powerpoint/2010/main" val="1880998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ASTEROSEIS-MOLOGY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2CFBE2D-B765-9147-8642-5F978034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6945" y="666728"/>
            <a:ext cx="5507094" cy="546579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3D9FBD0-6AF4-E048-8755-CA3AD5934784}"/>
              </a:ext>
            </a:extLst>
          </p:cNvPr>
          <p:cNvSpPr txBox="1"/>
          <p:nvPr/>
        </p:nvSpPr>
        <p:spPr>
          <a:xfrm>
            <a:off x="9042921" y="6452973"/>
            <a:ext cx="165474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P. Degroote</a:t>
            </a:r>
          </a:p>
        </p:txBody>
      </p:sp>
    </p:spTree>
    <p:extLst>
      <p:ext uri="{BB962C8B-B14F-4D97-AF65-F5344CB8AC3E}">
        <p14:creationId xmlns:p14="http://schemas.microsoft.com/office/powerpoint/2010/main" val="280888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36BB766-B101-054D-9249-94B9509E48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127"/>
          <a:stretch/>
        </p:blipFill>
        <p:spPr>
          <a:xfrm>
            <a:off x="0" y="584775"/>
            <a:ext cx="6075590" cy="627322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7D277A-FD93-9945-82C0-F01CCBA79D5B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Pulsations/oscillations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8B9D7E-1EDA-754D-A305-C893EAAB4E60}"/>
              </a:ext>
            </a:extLst>
          </p:cNvPr>
          <p:cNvSpPr txBox="1"/>
          <p:nvPr/>
        </p:nvSpPr>
        <p:spPr>
          <a:xfrm>
            <a:off x="0" y="6396335"/>
            <a:ext cx="258160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Farrell et al. (2024)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7BA9E5-ED85-FB49-94E2-9765DDCA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08"/>
          <a:stretch/>
        </p:blipFill>
        <p:spPr>
          <a:xfrm>
            <a:off x="6475390" y="584775"/>
            <a:ext cx="5556189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97D277A-FD93-9945-82C0-F01CCBA79D5B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Pulsations/oscillations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339DD147-A5AC-B145-AE79-853EF8AFB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0457" y="598679"/>
            <a:ext cx="8810171" cy="5660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08B9D7E-1EDA-754D-A305-C893EAAB4E60}"/>
              </a:ext>
            </a:extLst>
          </p:cNvPr>
          <p:cNvSpPr txBox="1"/>
          <p:nvPr/>
        </p:nvSpPr>
        <p:spPr>
          <a:xfrm>
            <a:off x="0" y="6396335"/>
            <a:ext cx="976228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PhD </a:t>
            </a:r>
            <a:r>
              <a:rPr lang="fr-FR" sz="2400" b="1" dirty="0" err="1">
                <a:solidFill>
                  <a:srgbClr val="FFFF00"/>
                </a:solidFill>
              </a:rPr>
              <a:t>Thesis</a:t>
            </a:r>
            <a:r>
              <a:rPr lang="fr-FR" sz="2400" b="1" dirty="0">
                <a:solidFill>
                  <a:srgbClr val="FFFF00"/>
                </a:solidFill>
              </a:rPr>
              <a:t> of Jérôme </a:t>
            </a:r>
            <a:r>
              <a:rPr lang="fr-FR" sz="2400" b="1" dirty="0" err="1">
                <a:solidFill>
                  <a:srgbClr val="FFFF00"/>
                </a:solidFill>
              </a:rPr>
              <a:t>Bétrisey</a:t>
            </a:r>
            <a:r>
              <a:rPr lang="fr-FR" sz="2400" b="1" dirty="0">
                <a:solidFill>
                  <a:srgbClr val="FFFF00"/>
                </a:solidFill>
              </a:rPr>
              <a:t> (2024): </a:t>
            </a:r>
            <a:r>
              <a:rPr lang="fr-FR" sz="2400" b="1" dirty="0" err="1">
                <a:solidFill>
                  <a:srgbClr val="FFFF00"/>
                </a:solidFill>
              </a:rPr>
              <a:t>target</a:t>
            </a:r>
            <a:r>
              <a:rPr lang="fr-FR" sz="2400" b="1" dirty="0">
                <a:solidFill>
                  <a:srgbClr val="FFFF00"/>
                </a:solidFill>
              </a:rPr>
              <a:t> 2 of </a:t>
            </a:r>
            <a:r>
              <a:rPr lang="fr-FR" sz="2400" b="1" dirty="0" err="1">
                <a:solidFill>
                  <a:srgbClr val="FFFF00"/>
                </a:solidFill>
              </a:rPr>
              <a:t>Bétrisey</a:t>
            </a:r>
            <a:r>
              <a:rPr lang="fr-FR" sz="2400" b="1" dirty="0">
                <a:solidFill>
                  <a:srgbClr val="FFFF00"/>
                </a:solidFill>
              </a:rPr>
              <a:t> &amp; </a:t>
            </a:r>
            <a:r>
              <a:rPr lang="fr-FR" sz="2400" b="1" dirty="0" err="1">
                <a:solidFill>
                  <a:srgbClr val="FFFF00"/>
                </a:solidFill>
              </a:rPr>
              <a:t>Buldgen</a:t>
            </a:r>
            <a:r>
              <a:rPr lang="fr-FR" sz="2400" b="1" dirty="0">
                <a:solidFill>
                  <a:srgbClr val="FFFF00"/>
                </a:solidFill>
              </a:rPr>
              <a:t> (2022)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67F45AA-5941-D341-9347-7C3F33BBCF4B}"/>
              </a:ext>
            </a:extLst>
          </p:cNvPr>
          <p:cNvSpPr txBox="1"/>
          <p:nvPr/>
        </p:nvSpPr>
        <p:spPr>
          <a:xfrm>
            <a:off x="6160168" y="866274"/>
            <a:ext cx="92685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B8DCF7-790E-A34E-8CDF-897EA826004A}"/>
              </a:ext>
            </a:extLst>
          </p:cNvPr>
          <p:cNvSpPr/>
          <p:nvPr/>
        </p:nvSpPr>
        <p:spPr>
          <a:xfrm>
            <a:off x="8879034" y="1484077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=0.45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96707-30EE-F944-9691-CC06B33D0F39}"/>
              </a:ext>
            </a:extLst>
          </p:cNvPr>
          <p:cNvSpPr/>
          <p:nvPr/>
        </p:nvSpPr>
        <p:spPr>
          <a:xfrm>
            <a:off x="5728799" y="1918793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F3CE46-6DDC-6D41-967E-C16FCA9E0BCB}"/>
              </a:ext>
            </a:extLst>
          </p:cNvPr>
          <p:cNvSpPr/>
          <p:nvPr/>
        </p:nvSpPr>
        <p:spPr>
          <a:xfrm>
            <a:off x="4439517" y="2427015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0AF964-E854-4648-82F7-F86B7CBA571D}"/>
              </a:ext>
            </a:extLst>
          </p:cNvPr>
          <p:cNvSpPr/>
          <p:nvPr/>
        </p:nvSpPr>
        <p:spPr>
          <a:xfrm>
            <a:off x="7621780" y="3037366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=0.47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2C25AA-D127-D045-9B2C-3C430F2BB8FD}"/>
              </a:ext>
            </a:extLst>
          </p:cNvPr>
          <p:cNvSpPr/>
          <p:nvPr/>
        </p:nvSpPr>
        <p:spPr>
          <a:xfrm>
            <a:off x="5201203" y="3608239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=0.43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3D83A0-35FC-8D46-B7DA-9268DA1DCDC9}"/>
              </a:ext>
            </a:extLst>
          </p:cNvPr>
          <p:cNvSpPr/>
          <p:nvPr/>
        </p:nvSpPr>
        <p:spPr>
          <a:xfrm>
            <a:off x="3544720" y="4158502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291761-DB76-A145-9563-52AE552189DB}"/>
              </a:ext>
            </a:extLst>
          </p:cNvPr>
          <p:cNvSpPr/>
          <p:nvPr/>
        </p:nvSpPr>
        <p:spPr>
          <a:xfrm>
            <a:off x="8879033" y="4639089"/>
            <a:ext cx="89479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fr-FR" dirty="0" err="1"/>
              <a:t>X</a:t>
            </a:r>
            <a:r>
              <a:rPr lang="fr-FR" baseline="-25000" dirty="0" err="1"/>
              <a:t>c</a:t>
            </a:r>
            <a:r>
              <a:rPr lang="fr-FR" dirty="0"/>
              <a:t>=0.30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BFDCC75-27C0-8C4B-B328-2C0EECA5595A}"/>
              </a:ext>
            </a:extLst>
          </p:cNvPr>
          <p:cNvSpPr txBox="1"/>
          <p:nvPr/>
        </p:nvSpPr>
        <p:spPr>
          <a:xfrm>
            <a:off x="0" y="802106"/>
            <a:ext cx="1556836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800" dirty="0"/>
              <a:t>1.26 </a:t>
            </a:r>
            <a:r>
              <a:rPr lang="fr-FR" sz="2800" dirty="0" err="1"/>
              <a:t>M</a:t>
            </a:r>
            <a:r>
              <a:rPr lang="fr-FR" sz="2800" baseline="-25000" dirty="0" err="1"/>
              <a:t>sun</a:t>
            </a:r>
            <a:endParaRPr lang="fr-FR" sz="2800" baseline="-25000" dirty="0"/>
          </a:p>
          <a:p>
            <a:r>
              <a:rPr lang="fr-FR" sz="2800" dirty="0"/>
              <a:t>model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3F3B291-2721-3548-9DD3-02131E3A30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0087" y="5475071"/>
            <a:ext cx="26543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53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B315538-0F23-0E43-8689-008081B39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51698"/>
            <a:ext cx="5387633" cy="473458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C784089-AB78-7E4D-9602-E1BDE3DCE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551" y="1655179"/>
            <a:ext cx="6262706" cy="5062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2FDDA6-14DC-E742-AD3D-1ADC74D73409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Pulsations/oscillations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423D81-7195-8240-A167-8C19C4087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935" y="716372"/>
            <a:ext cx="6159500" cy="4699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B0B786-1B3D-7B4C-B637-F71543A5591A}"/>
              </a:ext>
            </a:extLst>
          </p:cNvPr>
          <p:cNvSpPr txBox="1"/>
          <p:nvPr/>
        </p:nvSpPr>
        <p:spPr>
          <a:xfrm>
            <a:off x="6968960" y="692515"/>
            <a:ext cx="198112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Li et al. (2024)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E00A179-506C-884F-81E2-D354034B7A6C}"/>
              </a:ext>
            </a:extLst>
          </p:cNvPr>
          <p:cNvSpPr txBox="1"/>
          <p:nvPr/>
        </p:nvSpPr>
        <p:spPr>
          <a:xfrm>
            <a:off x="9258184" y="6488668"/>
            <a:ext cx="293381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FFFF00"/>
                </a:solidFill>
              </a:rPr>
              <a:t>See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also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Brogaard</a:t>
            </a:r>
            <a:r>
              <a:rPr lang="fr-FR" b="1" dirty="0">
                <a:solidFill>
                  <a:srgbClr val="FFFF00"/>
                </a:solidFill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3738775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784089-AB78-7E4D-9602-E1BDE3DCE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746"/>
            <a:ext cx="6262706" cy="5062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2FDDA6-14DC-E742-AD3D-1ADC74D73409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Pulsations/oscillations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423D81-7195-8240-A167-8C19C4087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35" y="716372"/>
            <a:ext cx="6159500" cy="4699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B0B786-1B3D-7B4C-B637-F71543A5591A}"/>
              </a:ext>
            </a:extLst>
          </p:cNvPr>
          <p:cNvSpPr txBox="1"/>
          <p:nvPr/>
        </p:nvSpPr>
        <p:spPr>
          <a:xfrm>
            <a:off x="0" y="6385282"/>
            <a:ext cx="198112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Li et al. (2024)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81D53C5-0D46-4B4B-883A-16DC52F2CF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35" y="1317869"/>
            <a:ext cx="5796290" cy="4444302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1034041-875E-CB4C-9BB7-B4FFB12C7238}"/>
              </a:ext>
            </a:extLst>
          </p:cNvPr>
          <p:cNvSpPr txBox="1"/>
          <p:nvPr/>
        </p:nvSpPr>
        <p:spPr>
          <a:xfrm>
            <a:off x="7309959" y="6385281"/>
            <a:ext cx="257724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Meynet</a:t>
            </a:r>
            <a:r>
              <a:rPr lang="fr-FR" sz="2400" b="1" dirty="0">
                <a:solidFill>
                  <a:srgbClr val="FFFF00"/>
                </a:solidFill>
              </a:rPr>
              <a:t> et al. 1993</a:t>
            </a: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144AD09-A587-9C44-843D-1AC9C8FFFFF0}"/>
              </a:ext>
            </a:extLst>
          </p:cNvPr>
          <p:cNvCxnSpPr>
            <a:cxnSpLocks/>
          </p:cNvCxnSpPr>
          <p:nvPr/>
        </p:nvCxnSpPr>
        <p:spPr>
          <a:xfrm>
            <a:off x="1088571" y="3559626"/>
            <a:ext cx="343988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8FBCDA1-51C7-854D-A3DE-EFE50BF793BD}"/>
              </a:ext>
            </a:extLst>
          </p:cNvPr>
          <p:cNvCxnSpPr>
            <a:cxnSpLocks/>
          </p:cNvCxnSpPr>
          <p:nvPr/>
        </p:nvCxnSpPr>
        <p:spPr>
          <a:xfrm flipH="1">
            <a:off x="5791200" y="3556000"/>
            <a:ext cx="155303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C6D76F2-2013-8D4A-A344-C0633F6FBE7D}"/>
              </a:ext>
            </a:extLst>
          </p:cNvPr>
          <p:cNvCxnSpPr/>
          <p:nvPr/>
        </p:nvCxnSpPr>
        <p:spPr>
          <a:xfrm>
            <a:off x="2206171" y="3556000"/>
            <a:ext cx="0" cy="197925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2886C5-FB08-C14E-845F-5F581FE453DA}"/>
              </a:ext>
            </a:extLst>
          </p:cNvPr>
          <p:cNvCxnSpPr/>
          <p:nvPr/>
        </p:nvCxnSpPr>
        <p:spPr>
          <a:xfrm>
            <a:off x="3084285" y="3556000"/>
            <a:ext cx="0" cy="197925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ED6C1317-0A2A-4E42-8ABB-962E1362766C}"/>
              </a:ext>
            </a:extLst>
          </p:cNvPr>
          <p:cNvSpPr txBox="1"/>
          <p:nvPr/>
        </p:nvSpPr>
        <p:spPr>
          <a:xfrm>
            <a:off x="1981120" y="6183202"/>
            <a:ext cx="1612301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1600" dirty="0"/>
              <a:t>Blue TO.   </a:t>
            </a:r>
            <a:r>
              <a:rPr lang="fr-FR" sz="1600" b="1" dirty="0" err="1"/>
              <a:t>Red</a:t>
            </a:r>
            <a:r>
              <a:rPr lang="fr-FR" sz="1600" dirty="0"/>
              <a:t> TO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5AAAC47-3D04-7649-A3E6-7A3BA697B39C}"/>
              </a:ext>
            </a:extLst>
          </p:cNvPr>
          <p:cNvCxnSpPr>
            <a:cxnSpLocks/>
          </p:cNvCxnSpPr>
          <p:nvPr/>
        </p:nvCxnSpPr>
        <p:spPr>
          <a:xfrm>
            <a:off x="8868228" y="3976914"/>
            <a:ext cx="0" cy="207554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62F72137-84A7-314F-BAB7-6516BEB58B8D}"/>
              </a:ext>
            </a:extLst>
          </p:cNvPr>
          <p:cNvCxnSpPr>
            <a:cxnSpLocks/>
          </p:cNvCxnSpPr>
          <p:nvPr/>
        </p:nvCxnSpPr>
        <p:spPr>
          <a:xfrm>
            <a:off x="9149267" y="3846293"/>
            <a:ext cx="0" cy="22061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1C5761AC-12E5-5E4E-8123-B907DFD9227D}"/>
              </a:ext>
            </a:extLst>
          </p:cNvPr>
          <p:cNvCxnSpPr>
            <a:cxnSpLocks/>
          </p:cNvCxnSpPr>
          <p:nvPr/>
        </p:nvCxnSpPr>
        <p:spPr>
          <a:xfrm flipH="1">
            <a:off x="3715657" y="6357370"/>
            <a:ext cx="5433610" cy="2791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386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C784089-AB78-7E4D-9602-E1BDE3DCE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746"/>
            <a:ext cx="6262706" cy="5062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2FDDA6-14DC-E742-AD3D-1ADC74D73409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Pulsations/oscillations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E423D81-7195-8240-A167-8C19C4087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35" y="716372"/>
            <a:ext cx="6159500" cy="4699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1B0B786-1B3D-7B4C-B637-F71543A5591A}"/>
              </a:ext>
            </a:extLst>
          </p:cNvPr>
          <p:cNvSpPr txBox="1"/>
          <p:nvPr/>
        </p:nvSpPr>
        <p:spPr>
          <a:xfrm>
            <a:off x="0" y="6385282"/>
            <a:ext cx="198112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Li et al. (2024)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C6D76F2-2013-8D4A-A344-C0633F6FBE7D}"/>
              </a:ext>
            </a:extLst>
          </p:cNvPr>
          <p:cNvCxnSpPr/>
          <p:nvPr/>
        </p:nvCxnSpPr>
        <p:spPr>
          <a:xfrm>
            <a:off x="2206171" y="3556000"/>
            <a:ext cx="0" cy="197925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92886C5-FB08-C14E-845F-5F581FE453DA}"/>
              </a:ext>
            </a:extLst>
          </p:cNvPr>
          <p:cNvCxnSpPr/>
          <p:nvPr/>
        </p:nvCxnSpPr>
        <p:spPr>
          <a:xfrm>
            <a:off x="3084285" y="3556000"/>
            <a:ext cx="0" cy="197925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ligne, capture d’écran, diagramme&#10;&#10;Description générée automatiquement">
            <a:extLst>
              <a:ext uri="{FF2B5EF4-FFF2-40B4-BE49-F238E27FC236}">
                <a16:creationId xmlns:a16="http://schemas.microsoft.com/office/drawing/2014/main" id="{1836C220-BE5C-7442-81C1-50B000305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090" y="1317870"/>
            <a:ext cx="6217975" cy="46048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9AB8DE3-C715-3F41-8F2A-E711EBA000FB}"/>
              </a:ext>
            </a:extLst>
          </p:cNvPr>
          <p:cNvSpPr txBox="1"/>
          <p:nvPr/>
        </p:nvSpPr>
        <p:spPr>
          <a:xfrm>
            <a:off x="7489371" y="2148114"/>
            <a:ext cx="391885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dirty="0" err="1"/>
              <a:t>Continuous</a:t>
            </a:r>
            <a:r>
              <a:rPr lang="fr-FR" dirty="0"/>
              <a:t> black line: GENEC (Z=0.014)</a:t>
            </a:r>
          </a:p>
          <a:p>
            <a:r>
              <a:rPr lang="fr-FR" dirty="0" err="1"/>
              <a:t>Dashed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line: PARSEC (Z=0.014)</a:t>
            </a:r>
          </a:p>
          <a:p>
            <a:r>
              <a:rPr lang="fr-FR" dirty="0"/>
              <a:t>No rotation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669C4C7-572B-0341-9C08-F06AC60828DC}"/>
              </a:ext>
            </a:extLst>
          </p:cNvPr>
          <p:cNvSpPr txBox="1"/>
          <p:nvPr/>
        </p:nvSpPr>
        <p:spPr>
          <a:xfrm>
            <a:off x="6369129" y="6070725"/>
            <a:ext cx="5751896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FFFF00"/>
                </a:solidFill>
              </a:rPr>
              <a:t>Models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from</a:t>
            </a:r>
            <a:r>
              <a:rPr lang="fr-FR" sz="2000" b="1" dirty="0">
                <a:solidFill>
                  <a:srgbClr val="FFFF00"/>
                </a:solidFill>
              </a:rPr>
              <a:t> </a:t>
            </a:r>
            <a:r>
              <a:rPr lang="fr-FR" sz="2000" b="1" dirty="0" err="1">
                <a:solidFill>
                  <a:srgbClr val="FFFF00"/>
                </a:solidFill>
              </a:rPr>
              <a:t>Ekström</a:t>
            </a:r>
            <a:r>
              <a:rPr lang="fr-FR" sz="2000" b="1" dirty="0">
                <a:solidFill>
                  <a:srgbClr val="FFFF00"/>
                </a:solidFill>
              </a:rPr>
              <a:t> et al. 2012, Nguyen et al. 2022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029E98-5777-2744-9EB4-606365C2DA84}"/>
              </a:ext>
            </a:extLst>
          </p:cNvPr>
          <p:cNvSpPr/>
          <p:nvPr/>
        </p:nvSpPr>
        <p:spPr>
          <a:xfrm>
            <a:off x="6981371" y="4545627"/>
            <a:ext cx="2467428" cy="316659"/>
          </a:xfrm>
          <a:prstGeom prst="rect">
            <a:avLst/>
          </a:prstGeom>
          <a:solidFill>
            <a:srgbClr val="BFBFBF">
              <a:alpha val="4313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CEC6E424-AB3C-4B4D-8AFC-6C6CE226CA29}"/>
              </a:ext>
            </a:extLst>
          </p:cNvPr>
          <p:cNvCxnSpPr/>
          <p:nvPr/>
        </p:nvCxnSpPr>
        <p:spPr>
          <a:xfrm>
            <a:off x="1444171" y="3609456"/>
            <a:ext cx="0" cy="197925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326E57B-61A8-5C43-9252-1A0268C902EB}"/>
              </a:ext>
            </a:extLst>
          </p:cNvPr>
          <p:cNvCxnSpPr/>
          <p:nvPr/>
        </p:nvCxnSpPr>
        <p:spPr>
          <a:xfrm>
            <a:off x="3338285" y="3609456"/>
            <a:ext cx="0" cy="1979254"/>
          </a:xfrm>
          <a:prstGeom prst="straightConnector1">
            <a:avLst/>
          </a:prstGeom>
          <a:ln w="762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65660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09" y="2960716"/>
            <a:ext cx="4304167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CONCLUSIONS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05A260-34DD-664B-AE43-369E706E3A1D}"/>
              </a:ext>
            </a:extLst>
          </p:cNvPr>
          <p:cNvSpPr txBox="1"/>
          <p:nvPr/>
        </p:nvSpPr>
        <p:spPr>
          <a:xfrm>
            <a:off x="6001039" y="224373"/>
            <a:ext cx="5378908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accurate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mass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/>
              </a:rPr>
              <a:t>   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needed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possible check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consistency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b="1" dirty="0">
                <a:solidFill>
                  <a:srgbClr val="FF0000"/>
                </a:solidFill>
                <a:latin typeface="Calibri" panose="020F0502020204030204"/>
              </a:rPr>
              <a:t>   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the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results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Isochrone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fitting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aware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   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clusters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complexe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 star formation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history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      distribution of initial rotation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     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different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chemical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composition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Asteroseismology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needs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to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be</a:t>
            </a:r>
            <a:endParaRPr kumimoji="0" lang="fr-FR" sz="24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400" b="1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   </a:t>
            </a:r>
            <a:r>
              <a:rPr kumimoji="0" lang="fr-FR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complemented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with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other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 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itchFamily="2" charset="2"/>
              </a:rPr>
              <a:t>constraints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itchFamily="2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   and use the </a:t>
            </a:r>
            <a:r>
              <a:rPr lang="fr-FR" sz="24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largest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</a:t>
            </a:r>
            <a:r>
              <a:rPr lang="fr-FR" sz="24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numbers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of </a:t>
            </a:r>
            <a:r>
              <a:rPr lang="fr-FR" sz="24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seismic</a:t>
            </a:r>
            <a:r>
              <a:rPr lang="fr-FR" sz="2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400" dirty="0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    </a:t>
            </a:r>
            <a:r>
              <a:rPr lang="fr-FR" sz="2400" dirty="0" err="1">
                <a:solidFill>
                  <a:prstClr val="black"/>
                </a:solidFill>
                <a:latin typeface="Calibri" panose="020F0502020204030204"/>
                <a:sym typeface="Wingdings" pitchFamily="2" charset="2"/>
              </a:rPr>
              <a:t>constraints</a:t>
            </a:r>
            <a:endParaRPr lang="fr-FR" sz="2400" dirty="0">
              <a:solidFill>
                <a:prstClr val="black"/>
              </a:solidFill>
              <a:latin typeface="Calibri" panose="020F0502020204030204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298225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11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09" y="2960716"/>
            <a:ext cx="4304167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TWO REMARKS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1343D9-1286-4A41-AEFB-29205AB9523F}"/>
              </a:ext>
            </a:extLst>
          </p:cNvPr>
          <p:cNvSpPr txBox="1"/>
          <p:nvPr/>
        </p:nvSpPr>
        <p:spPr>
          <a:xfrm>
            <a:off x="5685809" y="543267"/>
            <a:ext cx="5550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EFFECT OF DIFFERENT alpha/</a:t>
            </a: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Metals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ratios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3A089BD-C102-7845-B561-F521A58D9A93}"/>
              </a:ext>
            </a:extLst>
          </p:cNvPr>
          <p:cNvSpPr txBox="1"/>
          <p:nvPr/>
        </p:nvSpPr>
        <p:spPr>
          <a:xfrm>
            <a:off x="5743381" y="3322574"/>
            <a:ext cx="5282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CHECK OF THE MODELS WITH BINARIES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A10E28D-91D8-A344-A1C7-536AAECBE4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5708" y="3784239"/>
            <a:ext cx="2678889" cy="243833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CADB6C6-1962-0E44-8397-03D94EC6E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708" y="992347"/>
            <a:ext cx="2574396" cy="23295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374BDB-2820-AA4B-ADE3-6A4ECE96A95A}"/>
              </a:ext>
            </a:extLst>
          </p:cNvPr>
          <p:cNvSpPr/>
          <p:nvPr/>
        </p:nvSpPr>
        <p:spPr>
          <a:xfrm>
            <a:off x="9904814" y="2722410"/>
            <a:ext cx="2058256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Warfield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C7B18D-380F-5741-95E8-99D6952190B4}"/>
              </a:ext>
            </a:extLst>
          </p:cNvPr>
          <p:cNvSpPr/>
          <p:nvPr/>
        </p:nvSpPr>
        <p:spPr>
          <a:xfrm>
            <a:off x="9997718" y="4372255"/>
            <a:ext cx="198323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Hussein et al.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8CA5DE-3429-0544-BB02-6CC110366364}"/>
              </a:ext>
            </a:extLst>
          </p:cNvPr>
          <p:cNvSpPr/>
          <p:nvPr/>
        </p:nvSpPr>
        <p:spPr>
          <a:xfrm>
            <a:off x="9997718" y="4915522"/>
            <a:ext cx="2228239" cy="1754326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Costa et al. 2019;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Knudstrup</a:t>
            </a:r>
            <a:r>
              <a:rPr kumimoji="0" lang="fr-CH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2020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Martinet et al.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Torres et al. 2024;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Jennings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16025329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09" y="2960716"/>
            <a:ext cx="4304167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prstClr val="black"/>
                </a:solidFill>
                <a:latin typeface="Calibri Light" panose="020F0302020204030204"/>
              </a:rPr>
              <a:t>CONCLUSIONS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F05A260-34DD-664B-AE43-369E706E3A1D}"/>
              </a:ext>
            </a:extLst>
          </p:cNvPr>
          <p:cNvSpPr txBox="1"/>
          <p:nvPr/>
        </p:nvSpPr>
        <p:spPr>
          <a:xfrm>
            <a:off x="5910470" y="755374"/>
            <a:ext cx="5424114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Models</a:t>
            </a:r>
            <a:r>
              <a:rPr lang="fr-FR" sz="1600" dirty="0"/>
              <a:t> are </a:t>
            </a:r>
            <a:r>
              <a:rPr lang="fr-FR" sz="1600" dirty="0" err="1"/>
              <a:t>needed</a:t>
            </a:r>
            <a:r>
              <a:rPr lang="fr-FR" sz="1600" dirty="0"/>
              <a:t> for </a:t>
            </a:r>
            <a:r>
              <a:rPr lang="fr-FR" sz="1600" dirty="0" err="1"/>
              <a:t>describing</a:t>
            </a:r>
            <a:r>
              <a:rPr lang="fr-FR" sz="1600" dirty="0"/>
              <a:t> </a:t>
            </a:r>
            <a:r>
              <a:rPr lang="fr-FR" sz="1600" b="1" u="sng" dirty="0">
                <a:solidFill>
                  <a:srgbClr val="FF0000"/>
                </a:solidFill>
              </a:rPr>
              <a:t>the </a:t>
            </a:r>
            <a:r>
              <a:rPr lang="fr-FR" sz="1600" b="1" u="sng" dirty="0" err="1">
                <a:solidFill>
                  <a:srgbClr val="FF0000"/>
                </a:solidFill>
              </a:rPr>
              <a:t>previous</a:t>
            </a:r>
            <a:r>
              <a:rPr lang="fr-FR" sz="1600" b="1" u="sng" dirty="0">
                <a:solidFill>
                  <a:srgbClr val="FF0000"/>
                </a:solidFill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</a:rPr>
              <a:t>evolution</a:t>
            </a:r>
            <a:endParaRPr lang="fr-FR" sz="1600" b="1" u="sng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For </a:t>
            </a:r>
            <a:r>
              <a:rPr lang="fr-FR" sz="1600" dirty="0" err="1"/>
              <a:t>accurate</a:t>
            </a:r>
            <a:r>
              <a:rPr lang="fr-FR" sz="1600" dirty="0"/>
              <a:t> </a:t>
            </a:r>
            <a:r>
              <a:rPr lang="fr-FR" sz="1600" dirty="0" err="1"/>
              <a:t>ages</a:t>
            </a:r>
            <a:r>
              <a:rPr lang="fr-FR" sz="1600" dirty="0"/>
              <a:t>, </a:t>
            </a:r>
            <a:r>
              <a:rPr lang="fr-FR" sz="1600" b="1" u="sng" dirty="0" err="1">
                <a:solidFill>
                  <a:srgbClr val="FF0000"/>
                </a:solidFill>
              </a:rPr>
              <a:t>accurate</a:t>
            </a:r>
            <a:r>
              <a:rPr lang="fr-FR" sz="1600" b="1" u="sng" dirty="0">
                <a:solidFill>
                  <a:srgbClr val="FF0000"/>
                </a:solidFill>
              </a:rPr>
              <a:t> mass </a:t>
            </a:r>
            <a:r>
              <a:rPr lang="fr-FR" sz="1600" dirty="0" err="1"/>
              <a:t>determination</a:t>
            </a:r>
            <a:r>
              <a:rPr lang="fr-FR" sz="1600" dirty="0"/>
              <a:t> </a:t>
            </a:r>
            <a:r>
              <a:rPr lang="fr-FR" sz="1600" dirty="0" err="1"/>
              <a:t>is</a:t>
            </a:r>
            <a:r>
              <a:rPr lang="fr-FR" sz="1600" dirty="0"/>
              <a:t> </a:t>
            </a:r>
            <a:r>
              <a:rPr lang="fr-FR" sz="1600" dirty="0" err="1"/>
              <a:t>needed</a:t>
            </a:r>
            <a:endParaRPr lang="fr-FR" sz="1600" dirty="0"/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When</a:t>
            </a:r>
            <a:r>
              <a:rPr lang="fr-FR" sz="1600" dirty="0"/>
              <a:t> possible check </a:t>
            </a:r>
            <a:r>
              <a:rPr lang="fr-FR" sz="1600" b="1" u="sng" dirty="0">
                <a:solidFill>
                  <a:srgbClr val="FF0000"/>
                </a:solidFill>
              </a:rPr>
              <a:t>the </a:t>
            </a:r>
            <a:r>
              <a:rPr lang="fr-FR" sz="1600" b="1" u="sng" dirty="0" err="1">
                <a:solidFill>
                  <a:srgbClr val="FF0000"/>
                </a:solidFill>
              </a:rPr>
              <a:t>consistency</a:t>
            </a:r>
            <a:r>
              <a:rPr lang="fr-FR" sz="1600" b="1" u="sng" dirty="0">
                <a:solidFill>
                  <a:srgbClr val="FF0000"/>
                </a:solidFill>
              </a:rPr>
              <a:t> of the </a:t>
            </a:r>
            <a:r>
              <a:rPr lang="fr-FR" sz="1600" b="1" u="sng" dirty="0" err="1">
                <a:solidFill>
                  <a:srgbClr val="FF0000"/>
                </a:solidFill>
              </a:rPr>
              <a:t>results</a:t>
            </a:r>
            <a:endParaRPr lang="fr-FR" sz="1600" b="1" u="sng" dirty="0">
              <a:solidFill>
                <a:srgbClr val="FF0000"/>
              </a:solidFill>
            </a:endParaRPr>
          </a:p>
          <a:p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Isochrone </a:t>
            </a:r>
            <a:r>
              <a:rPr lang="fr-FR" sz="1600" dirty="0" err="1"/>
              <a:t>fitting</a:t>
            </a:r>
            <a:r>
              <a:rPr lang="fr-FR" sz="1600" dirty="0"/>
              <a:t>: </a:t>
            </a:r>
            <a:r>
              <a:rPr lang="fr-FR" sz="1600" dirty="0" err="1"/>
              <a:t>aware</a:t>
            </a:r>
            <a:r>
              <a:rPr lang="fr-FR" sz="1600" dirty="0"/>
              <a:t> </a:t>
            </a:r>
            <a:r>
              <a:rPr lang="fr-FR" sz="1600" dirty="0" err="1"/>
              <a:t>that</a:t>
            </a:r>
            <a:r>
              <a:rPr lang="fr-FR" sz="1600" dirty="0"/>
              <a:t> </a:t>
            </a:r>
            <a:r>
              <a:rPr lang="fr-FR" sz="1600" b="1" u="sng" dirty="0">
                <a:solidFill>
                  <a:srgbClr val="FF0000"/>
                </a:solidFill>
              </a:rPr>
              <a:t>clusters </a:t>
            </a:r>
            <a:r>
              <a:rPr lang="fr-FR" sz="1600" b="1" u="sng" dirty="0" err="1">
                <a:solidFill>
                  <a:srgbClr val="FF0000"/>
                </a:solidFill>
              </a:rPr>
              <a:t>may</a:t>
            </a:r>
            <a:r>
              <a:rPr lang="fr-FR" sz="1600" b="1" u="sng" dirty="0">
                <a:solidFill>
                  <a:srgbClr val="FF0000"/>
                </a:solidFill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</a:rPr>
              <a:t>be</a:t>
            </a:r>
            <a:r>
              <a:rPr lang="fr-FR" sz="1600" b="1" u="sng" dirty="0">
                <a:solidFill>
                  <a:srgbClr val="FF0000"/>
                </a:solidFill>
              </a:rPr>
              <a:t> complexe</a:t>
            </a:r>
            <a:endParaRPr lang="fr-FR" sz="1600" dirty="0"/>
          </a:p>
          <a:p>
            <a:r>
              <a:rPr lang="fr-FR" sz="1600" dirty="0"/>
              <a:t>      </a:t>
            </a:r>
            <a:r>
              <a:rPr lang="fr-FR" sz="1600" dirty="0">
                <a:sym typeface="Wingdings" pitchFamily="2" charset="2"/>
              </a:rPr>
              <a:t> star formation </a:t>
            </a:r>
            <a:r>
              <a:rPr lang="fr-FR" sz="1600" dirty="0" err="1">
                <a:sym typeface="Wingdings" pitchFamily="2" charset="2"/>
              </a:rPr>
              <a:t>history</a:t>
            </a:r>
            <a:endParaRPr lang="fr-FR" sz="1600" dirty="0">
              <a:sym typeface="Wingdings" pitchFamily="2" charset="2"/>
            </a:endParaRPr>
          </a:p>
          <a:p>
            <a:r>
              <a:rPr lang="fr-FR" sz="1600" dirty="0">
                <a:sym typeface="Wingdings" pitchFamily="2" charset="2"/>
              </a:rPr>
              <a:t>       distribution of initial rotation</a:t>
            </a:r>
          </a:p>
          <a:p>
            <a:r>
              <a:rPr lang="fr-FR" sz="1600" dirty="0">
                <a:sym typeface="Wingdings" pitchFamily="2" charset="2"/>
              </a:rPr>
              <a:t>       </a:t>
            </a:r>
            <a:r>
              <a:rPr lang="fr-FR" sz="1600" dirty="0" err="1">
                <a:sym typeface="Wingdings" pitchFamily="2" charset="2"/>
              </a:rPr>
              <a:t>different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chemical</a:t>
            </a:r>
            <a:r>
              <a:rPr lang="fr-FR" sz="1600" dirty="0">
                <a:sym typeface="Wingdings" pitchFamily="2" charset="2"/>
              </a:rPr>
              <a:t> composition</a:t>
            </a:r>
          </a:p>
          <a:p>
            <a:endParaRPr lang="fr-FR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Asteroseismology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needs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to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be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complemented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with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other</a:t>
            </a:r>
            <a:r>
              <a:rPr lang="fr-FR" sz="1600" dirty="0">
                <a:sym typeface="Wingdings" pitchFamily="2" charset="2"/>
              </a:rPr>
              <a:t> </a:t>
            </a:r>
          </a:p>
          <a:p>
            <a:r>
              <a:rPr lang="fr-FR" sz="1600" dirty="0">
                <a:sym typeface="Wingdings" pitchFamily="2" charset="2"/>
              </a:rPr>
              <a:t>      </a:t>
            </a:r>
            <a:r>
              <a:rPr lang="fr-FR" sz="1600" dirty="0" err="1">
                <a:sym typeface="Wingdings" pitchFamily="2" charset="2"/>
              </a:rPr>
              <a:t>constraints</a:t>
            </a:r>
            <a:r>
              <a:rPr lang="fr-FR" sz="1600" dirty="0">
                <a:sym typeface="Wingdings" pitchFamily="2" charset="2"/>
              </a:rPr>
              <a:t>.</a:t>
            </a:r>
          </a:p>
          <a:p>
            <a:endParaRPr lang="fr-FR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ym typeface="Wingdings" pitchFamily="2" charset="2"/>
              </a:rPr>
              <a:t>Gyrochronology</a:t>
            </a:r>
            <a:r>
              <a:rPr lang="fr-FR" sz="1600" dirty="0">
                <a:sym typeface="Wingdings" pitchFamily="2" charset="2"/>
              </a:rPr>
              <a:t>: </a:t>
            </a:r>
            <a:r>
              <a:rPr lang="fr-FR" sz="1600" dirty="0" err="1">
                <a:sym typeface="Wingdings" pitchFamily="2" charset="2"/>
              </a:rPr>
              <a:t>aware</a:t>
            </a:r>
            <a:r>
              <a:rPr lang="fr-FR" sz="1600" dirty="0">
                <a:sym typeface="Wingdings" pitchFamily="2" charset="2"/>
              </a:rPr>
              <a:t> of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processes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impacting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this</a:t>
            </a:r>
            <a:r>
              <a:rPr lang="fr-FR" sz="1600" b="1" u="sng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u="sng" dirty="0" err="1">
                <a:solidFill>
                  <a:srgbClr val="FF0000"/>
                </a:solidFill>
                <a:sym typeface="Wingdings" pitchFamily="2" charset="2"/>
              </a:rPr>
              <a:t>feature</a:t>
            </a:r>
            <a:endParaRPr lang="fr-FR" sz="1600" b="1" u="sng" dirty="0">
              <a:solidFill>
                <a:srgbClr val="FF0000"/>
              </a:solidFill>
              <a:sym typeface="Wingdings" pitchFamily="2" charset="2"/>
            </a:endParaRPr>
          </a:p>
          <a:p>
            <a:r>
              <a:rPr lang="fr-FR" sz="1600" dirty="0">
                <a:sym typeface="Wingdings" pitchFamily="2" charset="2"/>
              </a:rPr>
              <a:t>      initial </a:t>
            </a:r>
            <a:r>
              <a:rPr lang="fr-FR" sz="1600" dirty="0" err="1">
                <a:sym typeface="Wingdings" pitchFamily="2" charset="2"/>
              </a:rPr>
              <a:t>velocity</a:t>
            </a:r>
            <a:r>
              <a:rPr lang="fr-FR" sz="1600" dirty="0">
                <a:sym typeface="Wingdings" pitchFamily="2" charset="2"/>
              </a:rPr>
              <a:t> (for </a:t>
            </a:r>
            <a:r>
              <a:rPr lang="fr-FR" sz="1600" dirty="0" err="1">
                <a:sym typeface="Wingdings" pitchFamily="2" charset="2"/>
              </a:rPr>
              <a:t>young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systems</a:t>
            </a:r>
            <a:r>
              <a:rPr lang="fr-FR" sz="1600">
                <a:sym typeface="Wingdings" pitchFamily="2" charset="2"/>
              </a:rPr>
              <a:t>)</a:t>
            </a:r>
            <a:endParaRPr lang="fr-FR" sz="1600" dirty="0">
              <a:sym typeface="Wingdings" pitchFamily="2" charset="2"/>
            </a:endParaRPr>
          </a:p>
          <a:p>
            <a:r>
              <a:rPr lang="fr-FR" sz="1600" dirty="0">
                <a:sym typeface="Wingdings" pitchFamily="2" charset="2"/>
              </a:rPr>
              <a:t>      </a:t>
            </a:r>
            <a:r>
              <a:rPr lang="fr-FR" sz="1600" dirty="0" err="1">
                <a:sym typeface="Wingdings" pitchFamily="2" charset="2"/>
              </a:rPr>
              <a:t>physics</a:t>
            </a:r>
            <a:r>
              <a:rPr lang="fr-FR" sz="1600" dirty="0">
                <a:sym typeface="Wingdings" pitchFamily="2" charset="2"/>
              </a:rPr>
              <a:t> of the </a:t>
            </a:r>
            <a:r>
              <a:rPr lang="fr-FR" sz="1600" dirty="0" err="1">
                <a:sym typeface="Wingdings" pitchFamily="2" charset="2"/>
              </a:rPr>
              <a:t>angular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momentum</a:t>
            </a:r>
            <a:r>
              <a:rPr lang="fr-FR" sz="1600" dirty="0">
                <a:sym typeface="Wingdings" pitchFamily="2" charset="2"/>
              </a:rPr>
              <a:t> transport</a:t>
            </a:r>
          </a:p>
          <a:p>
            <a:r>
              <a:rPr lang="fr-FR" sz="1600" dirty="0">
                <a:sym typeface="Wingdings" pitchFamily="2" charset="2"/>
              </a:rPr>
              <a:t>      star-</a:t>
            </a:r>
            <a:r>
              <a:rPr lang="fr-FR" sz="1600" dirty="0" err="1">
                <a:sym typeface="Wingdings" pitchFamily="2" charset="2"/>
              </a:rPr>
              <a:t>planet</a:t>
            </a:r>
            <a:r>
              <a:rPr lang="fr-FR" sz="1600" dirty="0">
                <a:sym typeface="Wingdings" pitchFamily="2" charset="2"/>
              </a:rPr>
              <a:t> interactions</a:t>
            </a:r>
          </a:p>
          <a:p>
            <a:endParaRPr lang="fr-FR" sz="1600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ym typeface="Wingdings" pitchFamily="2" charset="2"/>
              </a:rPr>
              <a:t>Surface composition: </a:t>
            </a:r>
            <a:r>
              <a:rPr lang="fr-FR" sz="1600" b="1" dirty="0">
                <a:solidFill>
                  <a:srgbClr val="FF0000"/>
                </a:solidFill>
                <a:sym typeface="Wingdings" pitchFamily="2" charset="2"/>
              </a:rPr>
              <a:t>Lithium </a:t>
            </a:r>
            <a:r>
              <a:rPr lang="fr-FR" sz="1600" b="1" dirty="0" err="1">
                <a:solidFill>
                  <a:srgbClr val="FF0000"/>
                </a:solidFill>
                <a:sym typeface="Wingdings" pitchFamily="2" charset="2"/>
              </a:rPr>
              <a:t>boundary</a:t>
            </a:r>
            <a:r>
              <a:rPr lang="fr-FR" sz="16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sym typeface="Wingdings" pitchFamily="2" charset="2"/>
              </a:rPr>
              <a:t>depletion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appears</a:t>
            </a:r>
            <a:endParaRPr lang="fr-FR" sz="1600" dirty="0">
              <a:sym typeface="Wingdings" pitchFamily="2" charset="2"/>
            </a:endParaRPr>
          </a:p>
          <a:p>
            <a:r>
              <a:rPr lang="fr-FR" sz="1600" dirty="0">
                <a:sym typeface="Wingdings" pitchFamily="2" charset="2"/>
              </a:rPr>
              <a:t>     to </a:t>
            </a:r>
            <a:r>
              <a:rPr lang="fr-FR" sz="1600" dirty="0" err="1">
                <a:sym typeface="Wingdings" pitchFamily="2" charset="2"/>
              </a:rPr>
              <a:t>be</a:t>
            </a:r>
            <a:r>
              <a:rPr lang="fr-FR" sz="1600" dirty="0">
                <a:sym typeface="Wingdings" pitchFamily="2" charset="2"/>
              </a:rPr>
              <a:t> an </a:t>
            </a:r>
            <a:r>
              <a:rPr lang="fr-FR" sz="1600" dirty="0" err="1">
                <a:sym typeface="Wingdings" pitchFamily="2" charset="2"/>
              </a:rPr>
              <a:t>interesting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age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indicator</a:t>
            </a:r>
            <a:r>
              <a:rPr lang="fr-FR" sz="1600" dirty="0">
                <a:sym typeface="Wingdings" pitchFamily="2" charset="2"/>
              </a:rPr>
              <a:t> (</a:t>
            </a:r>
            <a:r>
              <a:rPr lang="fr-FR" sz="1600" dirty="0" err="1">
                <a:sym typeface="Wingdings" pitchFamily="2" charset="2"/>
              </a:rPr>
              <a:t>only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young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ages</a:t>
            </a:r>
            <a:r>
              <a:rPr lang="fr-FR" sz="1600" dirty="0">
                <a:sym typeface="Wingdings" pitchFamily="2" charset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0800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754E15-B3C8-BD49-A54C-0A350162FFF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Age </a:t>
            </a:r>
            <a:r>
              <a:rPr lang="fr-FR" sz="3200" b="1" dirty="0" err="1">
                <a:solidFill>
                  <a:srgbClr val="FFFF00"/>
                </a:solidFill>
              </a:rPr>
              <a:t>determination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from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evolving</a:t>
            </a:r>
            <a:r>
              <a:rPr lang="fr-FR" sz="3200" b="1" dirty="0">
                <a:solidFill>
                  <a:srgbClr val="FFFF00"/>
                </a:solidFill>
              </a:rPr>
              <a:t> star </a:t>
            </a:r>
            <a:r>
              <a:rPr lang="fr-FR" sz="3200" b="1" dirty="0" err="1">
                <a:solidFill>
                  <a:srgbClr val="FFFF00"/>
                </a:solidFill>
              </a:rPr>
              <a:t>properties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8A41E-AA52-CF4B-9F78-A39CD5C88DCD}"/>
              </a:ext>
            </a:extLst>
          </p:cNvPr>
          <p:cNvSpPr/>
          <p:nvPr/>
        </p:nvSpPr>
        <p:spPr>
          <a:xfrm>
            <a:off x="304799" y="781900"/>
            <a:ext cx="2943349" cy="195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Identify</a:t>
            </a:r>
            <a:endParaRPr lang="fr-FR" sz="2400" b="1" dirty="0"/>
          </a:p>
          <a:p>
            <a:pPr algn="ctr"/>
            <a:r>
              <a:rPr lang="fr-FR" sz="2400" b="1" dirty="0"/>
              <a:t>Observable </a:t>
            </a:r>
            <a:r>
              <a:rPr lang="fr-FR" sz="2400" b="1" dirty="0" err="1"/>
              <a:t>properties</a:t>
            </a:r>
            <a:endParaRPr lang="fr-FR" sz="2400" b="1" dirty="0"/>
          </a:p>
          <a:p>
            <a:pPr algn="ctr"/>
            <a:r>
              <a:rPr lang="fr-FR" sz="2400" b="1" dirty="0" err="1"/>
              <a:t>that</a:t>
            </a:r>
            <a:r>
              <a:rPr lang="fr-FR" sz="2400" b="1" dirty="0"/>
              <a:t> </a:t>
            </a:r>
            <a:r>
              <a:rPr lang="fr-FR" sz="2400" b="1" dirty="0" err="1"/>
              <a:t>evolve</a:t>
            </a:r>
            <a:endParaRPr lang="fr-FR" sz="2400" b="1" dirty="0"/>
          </a:p>
          <a:p>
            <a:pPr algn="ctr"/>
            <a:r>
              <a:rPr lang="fr-FR" sz="2400" b="1" dirty="0" err="1"/>
              <a:t>with</a:t>
            </a:r>
            <a:r>
              <a:rPr lang="fr-FR" sz="2400" b="1" dirty="0"/>
              <a:t> the star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4ED9DE-5A94-5647-B463-6FE38AE49EA2}"/>
              </a:ext>
            </a:extLst>
          </p:cNvPr>
          <p:cNvSpPr/>
          <p:nvPr/>
        </p:nvSpPr>
        <p:spPr>
          <a:xfrm>
            <a:off x="3651788" y="777698"/>
            <a:ext cx="2763528" cy="19636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Observation for </a:t>
            </a:r>
            <a:r>
              <a:rPr lang="fr-FR" sz="2400" b="1" dirty="0" err="1"/>
              <a:t>deducing</a:t>
            </a:r>
            <a:r>
              <a:rPr lang="fr-FR" sz="2400" b="1" dirty="0"/>
              <a:t> </a:t>
            </a:r>
            <a:r>
              <a:rPr lang="fr-FR" sz="2400" b="1" dirty="0" err="1"/>
              <a:t>these</a:t>
            </a:r>
            <a:r>
              <a:rPr lang="fr-FR" sz="2400" b="1" dirty="0"/>
              <a:t> observable </a:t>
            </a:r>
            <a:r>
              <a:rPr lang="fr-FR" sz="2400" b="1" dirty="0" err="1"/>
              <a:t>properties</a:t>
            </a:r>
            <a:endParaRPr lang="fr-FR" sz="24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66721-A247-6545-A863-3C833CD8F145}"/>
              </a:ext>
            </a:extLst>
          </p:cNvPr>
          <p:cNvSpPr/>
          <p:nvPr/>
        </p:nvSpPr>
        <p:spPr>
          <a:xfrm>
            <a:off x="6818956" y="777698"/>
            <a:ext cx="2654876" cy="19594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/>
              <a:t>Models</a:t>
            </a:r>
            <a:r>
              <a:rPr lang="fr-FR" sz="2400" b="1" dirty="0"/>
              <a:t> </a:t>
            </a:r>
            <a:r>
              <a:rPr lang="fr-FR" sz="2400" b="1" dirty="0" err="1"/>
              <a:t>that</a:t>
            </a:r>
            <a:r>
              <a:rPr lang="fr-FR" sz="2400" b="1" dirty="0"/>
              <a:t> </a:t>
            </a:r>
            <a:r>
              <a:rPr lang="fr-FR" sz="2400" b="1" dirty="0" err="1"/>
              <a:t>link</a:t>
            </a:r>
            <a:r>
              <a:rPr lang="fr-FR" sz="2400" b="1" dirty="0"/>
              <a:t> the values of </a:t>
            </a:r>
            <a:r>
              <a:rPr lang="fr-FR" sz="2400" b="1" dirty="0" err="1"/>
              <a:t>these</a:t>
            </a:r>
            <a:r>
              <a:rPr lang="fr-FR" sz="2400" b="1" dirty="0"/>
              <a:t> observable </a:t>
            </a:r>
            <a:r>
              <a:rPr lang="fr-FR" sz="2400" b="1" dirty="0" err="1"/>
              <a:t>properties</a:t>
            </a:r>
            <a:r>
              <a:rPr lang="fr-FR" sz="2400" b="1" dirty="0"/>
              <a:t> </a:t>
            </a:r>
            <a:r>
              <a:rPr lang="fr-FR" sz="2400" b="1" dirty="0" err="1"/>
              <a:t>with</a:t>
            </a:r>
            <a:r>
              <a:rPr lang="fr-FR" sz="2400" b="1" dirty="0"/>
              <a:t> </a:t>
            </a:r>
            <a:r>
              <a:rPr lang="fr-FR" sz="2400" b="1" dirty="0" err="1"/>
              <a:t>age</a:t>
            </a:r>
            <a:endParaRPr lang="fr-FR" sz="24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9FA54-5BDC-6040-B8E0-65B09A988C64}"/>
              </a:ext>
            </a:extLst>
          </p:cNvPr>
          <p:cNvSpPr/>
          <p:nvPr/>
        </p:nvSpPr>
        <p:spPr>
          <a:xfrm>
            <a:off x="9877472" y="775596"/>
            <a:ext cx="2212928" cy="19636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Age</a:t>
            </a:r>
          </a:p>
          <a:p>
            <a:pPr algn="ctr"/>
            <a:r>
              <a:rPr lang="fr-FR" sz="2400" b="1" dirty="0"/>
              <a:t>(model </a:t>
            </a:r>
            <a:r>
              <a:rPr lang="fr-FR" sz="2400" b="1" dirty="0" err="1"/>
              <a:t>dependent</a:t>
            </a:r>
            <a:r>
              <a:rPr lang="fr-FR" sz="2400" b="1" dirty="0"/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B1C20-0F8E-E244-BA99-6255FB814C3F}"/>
              </a:ext>
            </a:extLst>
          </p:cNvPr>
          <p:cNvSpPr/>
          <p:nvPr/>
        </p:nvSpPr>
        <p:spPr>
          <a:xfrm>
            <a:off x="0" y="2972735"/>
            <a:ext cx="5120737" cy="584775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</a:rPr>
              <a:t>radioactive </a:t>
            </a:r>
            <a:r>
              <a:rPr lang="fr-FR" sz="3200" b="1" dirty="0" err="1">
                <a:solidFill>
                  <a:srgbClr val="FFFF00"/>
                </a:solidFill>
              </a:rPr>
              <a:t>dating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963BA1-B40F-0C47-9C66-E1A64419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1" y="4320122"/>
            <a:ext cx="2314696" cy="175597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A4270B-5896-C743-A4B3-B758CD7EF444}"/>
              </a:ext>
            </a:extLst>
          </p:cNvPr>
          <p:cNvSpPr txBox="1"/>
          <p:nvPr/>
        </p:nvSpPr>
        <p:spPr>
          <a:xfrm>
            <a:off x="41591" y="6395160"/>
            <a:ext cx="227806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 err="1">
                <a:solidFill>
                  <a:srgbClr val="FFFF00"/>
                </a:solidFill>
              </a:rPr>
              <a:t>Connelly</a:t>
            </a:r>
            <a:r>
              <a:rPr lang="fr-FR" sz="2000" b="1" dirty="0">
                <a:solidFill>
                  <a:srgbClr val="FFFF00"/>
                </a:solidFill>
              </a:rPr>
              <a:t> et al. 2017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C552E2-67B3-CF47-953C-9521AF71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60" y="4398178"/>
            <a:ext cx="2691749" cy="15201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A136F8-773C-4D40-93E7-FAA6B5E3AE49}"/>
              </a:ext>
            </a:extLst>
          </p:cNvPr>
          <p:cNvSpPr/>
          <p:nvPr/>
        </p:nvSpPr>
        <p:spPr>
          <a:xfrm>
            <a:off x="2456260" y="6395160"/>
            <a:ext cx="3110147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CH" sz="2000" b="1" dirty="0" err="1">
                <a:solidFill>
                  <a:srgbClr val="FFFF00"/>
                </a:solidFill>
              </a:rPr>
              <a:t>Bandyopadhyay</a:t>
            </a:r>
            <a:r>
              <a:rPr lang="fr-CH" sz="2000" b="1" dirty="0">
                <a:solidFill>
                  <a:srgbClr val="FFFF00"/>
                </a:solidFill>
              </a:rPr>
              <a:t> et al. 2024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E3F7D-B5D9-3E40-A4C0-D40F89E61E7B}"/>
              </a:ext>
            </a:extLst>
          </p:cNvPr>
          <p:cNvSpPr/>
          <p:nvPr/>
        </p:nvSpPr>
        <p:spPr>
          <a:xfrm>
            <a:off x="2906094" y="3613865"/>
            <a:ext cx="1857827" cy="646331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b="1" dirty="0">
                <a:solidFill>
                  <a:srgbClr val="FFFF00"/>
                </a:solidFill>
              </a:rPr>
              <a:t>Thorium</a:t>
            </a:r>
          </a:p>
          <a:p>
            <a:pPr lvl="0" algn="ctr"/>
            <a:r>
              <a:rPr lang="fr-FR" b="1" dirty="0">
                <a:solidFill>
                  <a:srgbClr val="FFFF00"/>
                </a:solidFill>
              </a:rPr>
              <a:t>at surface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035115-4B45-EC42-B08B-A2C75F1FB082}"/>
              </a:ext>
            </a:extLst>
          </p:cNvPr>
          <p:cNvSpPr txBox="1"/>
          <p:nvPr/>
        </p:nvSpPr>
        <p:spPr>
          <a:xfrm>
            <a:off x="421550" y="3615651"/>
            <a:ext cx="1453348" cy="646331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solidFill>
                  <a:srgbClr val="FFFF00"/>
                </a:solidFill>
              </a:rPr>
              <a:t>Meteorite</a:t>
            </a:r>
            <a:endParaRPr lang="fr-FR" b="1" dirty="0">
              <a:solidFill>
                <a:srgbClr val="FFFF00"/>
              </a:solidFill>
            </a:endParaRPr>
          </a:p>
          <a:p>
            <a:pPr algn="ctr"/>
            <a:r>
              <a:rPr lang="fr-FR" b="1" dirty="0">
                <a:solidFill>
                  <a:srgbClr val="FFFF00"/>
                </a:solidFill>
              </a:rPr>
              <a:t>and </a:t>
            </a:r>
            <a:r>
              <a:rPr lang="fr-FR" b="1" dirty="0" err="1">
                <a:solidFill>
                  <a:srgbClr val="FFFF00"/>
                </a:solidFill>
              </a:rPr>
              <a:t>solar</a:t>
            </a:r>
            <a:r>
              <a:rPr lang="fr-FR" b="1" dirty="0">
                <a:solidFill>
                  <a:srgbClr val="FFFF00"/>
                </a:solidFill>
              </a:rPr>
              <a:t> </a:t>
            </a:r>
            <a:r>
              <a:rPr lang="fr-FR" b="1" dirty="0" err="1">
                <a:solidFill>
                  <a:srgbClr val="FFFF00"/>
                </a:solidFill>
              </a:rPr>
              <a:t>age</a:t>
            </a:r>
            <a:endParaRPr lang="fr-FR" b="1" dirty="0">
              <a:solidFill>
                <a:srgbClr val="FFFF00"/>
              </a:solidFill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DCF3DEA-A17D-2648-A6BD-5045718A7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885" y="5995101"/>
            <a:ext cx="1699285" cy="36098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D868C2F-BF88-024B-A244-4876BC75FA08}"/>
              </a:ext>
            </a:extLst>
          </p:cNvPr>
          <p:cNvSpPr txBox="1"/>
          <p:nvPr/>
        </p:nvSpPr>
        <p:spPr>
          <a:xfrm>
            <a:off x="8795658" y="2973591"/>
            <a:ext cx="339634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fr-FR" sz="3200" b="1" dirty="0" err="1">
                <a:solidFill>
                  <a:srgbClr val="FFFF00"/>
                </a:solidFill>
              </a:rPr>
              <a:t>Dynamic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AA0FF98-8C54-EB49-B49D-B75FD2ADE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5848" y="3556363"/>
            <a:ext cx="1715961" cy="279972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9D5A134-3950-A34E-8E8B-478F2F7A1D79}"/>
              </a:ext>
            </a:extLst>
          </p:cNvPr>
          <p:cNvSpPr txBox="1"/>
          <p:nvPr/>
        </p:nvSpPr>
        <p:spPr>
          <a:xfrm>
            <a:off x="9473832" y="6396863"/>
            <a:ext cx="2714333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Ferraro et al. 2012;2020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D62694-4983-E746-B52E-B206D067FAD4}"/>
              </a:ext>
            </a:extLst>
          </p:cNvPr>
          <p:cNvSpPr txBox="1"/>
          <p:nvPr/>
        </p:nvSpPr>
        <p:spPr>
          <a:xfrm>
            <a:off x="5113007" y="2972734"/>
            <a:ext cx="3682649" cy="58477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solidFill>
                  <a:srgbClr val="FFFF00"/>
                </a:solidFill>
              </a:rPr>
              <a:t>Stellat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remnant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FBC4E960-86DE-FE44-9C7A-621B9AB28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632" y="3937031"/>
            <a:ext cx="3726034" cy="19812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AF72CA4-13BC-B649-8519-88BD036E32F1}"/>
              </a:ext>
            </a:extLst>
          </p:cNvPr>
          <p:cNvSpPr/>
          <p:nvPr/>
        </p:nvSpPr>
        <p:spPr>
          <a:xfrm>
            <a:off x="6181733" y="6395160"/>
            <a:ext cx="2164247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FR" sz="2000" b="1" dirty="0" err="1">
                <a:solidFill>
                  <a:srgbClr val="FFFF00"/>
                </a:solidFill>
              </a:rPr>
              <a:t>Manser</a:t>
            </a:r>
            <a:r>
              <a:rPr lang="fr-FR" sz="2000" b="1" dirty="0">
                <a:solidFill>
                  <a:srgbClr val="FFFF00"/>
                </a:solidFill>
              </a:rPr>
              <a:t> et al. 2023</a:t>
            </a:r>
          </a:p>
        </p:txBody>
      </p:sp>
    </p:spTree>
    <p:extLst>
      <p:ext uri="{BB962C8B-B14F-4D97-AF65-F5344CB8AC3E}">
        <p14:creationId xmlns:p14="http://schemas.microsoft.com/office/powerpoint/2010/main" val="3542633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09" y="2960716"/>
            <a:ext cx="4304167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SURFACE COMPOSITION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48AD51A-293B-0449-B95B-EE7F794713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492" y="1641943"/>
            <a:ext cx="5536001" cy="35153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BA0BAB1-1413-1D40-A1FF-D4876B42050C}"/>
              </a:ext>
            </a:extLst>
          </p:cNvPr>
          <p:cNvSpPr txBox="1"/>
          <p:nvPr/>
        </p:nvSpPr>
        <p:spPr>
          <a:xfrm>
            <a:off x="8177620" y="6408964"/>
            <a:ext cx="256685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Tognelli</a:t>
            </a:r>
            <a:r>
              <a:rPr lang="fr-FR" sz="2400" b="1" dirty="0">
                <a:solidFill>
                  <a:srgbClr val="FFFF00"/>
                </a:solidFill>
              </a:rPr>
              <a:t> et al. 2015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6BB20C-FFCD-B04A-B2DE-F9AA73BB080E}"/>
              </a:ext>
            </a:extLst>
          </p:cNvPr>
          <p:cNvSpPr/>
          <p:nvPr/>
        </p:nvSpPr>
        <p:spPr>
          <a:xfrm>
            <a:off x="1117020" y="4540389"/>
            <a:ext cx="4735335" cy="1200329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Cargile</a:t>
            </a:r>
            <a:r>
              <a:rPr lang="fr-FR" sz="2400" b="1" dirty="0">
                <a:solidFill>
                  <a:srgbClr val="FFFF00"/>
                </a:solidFill>
              </a:rPr>
              <a:t> et al. 2010; 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Lee et al. 2024</a:t>
            </a:r>
          </a:p>
          <a:p>
            <a:r>
              <a:rPr lang="fr-FR" sz="2400" b="1" dirty="0" err="1">
                <a:solidFill>
                  <a:srgbClr val="FFFF00"/>
                </a:solidFill>
              </a:rPr>
              <a:t>Vernekar</a:t>
            </a:r>
            <a:r>
              <a:rPr lang="fr-FR" sz="2400" b="1" dirty="0">
                <a:solidFill>
                  <a:srgbClr val="FFFF00"/>
                </a:solidFill>
              </a:rPr>
              <a:t> et al. 2024 ([Y/Mg], [C/N])</a:t>
            </a:r>
          </a:p>
        </p:txBody>
      </p:sp>
    </p:spTree>
    <p:extLst>
      <p:ext uri="{BB962C8B-B14F-4D97-AF65-F5344CB8AC3E}">
        <p14:creationId xmlns:p14="http://schemas.microsoft.com/office/powerpoint/2010/main" val="21442070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63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>
                <a:latin typeface="+mj-lt"/>
                <a:ea typeface="+mj-ea"/>
                <a:cs typeface="+mj-cs"/>
              </a:rPr>
              <a:t>GYROCHRO-NOLOGY</a:t>
            </a:r>
            <a:endParaRPr kumimoji="0" lang="en-US" sz="5400" b="0" i="0" u="none" strike="noStrike" cap="none" spc="0" normalizeH="0" baseline="0" noProof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6E27D4D-B852-974E-B58F-7E133200A6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97" r="-2" b="-2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435746E-4356-974A-933B-05E5A70E7A9E}"/>
              </a:ext>
            </a:extLst>
          </p:cNvPr>
          <p:cNvSpPr txBox="1"/>
          <p:nvPr/>
        </p:nvSpPr>
        <p:spPr>
          <a:xfrm>
            <a:off x="8251230" y="6388956"/>
            <a:ext cx="244643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Bouma et al.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8284E3-2971-9243-A13F-A3EED4F79326}"/>
              </a:ext>
            </a:extLst>
          </p:cNvPr>
          <p:cNvSpPr/>
          <p:nvPr/>
        </p:nvSpPr>
        <p:spPr>
          <a:xfrm>
            <a:off x="1181218" y="4614816"/>
            <a:ext cx="2848665" cy="1200329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Angus et al. 2015, </a:t>
            </a:r>
          </a:p>
          <a:p>
            <a:r>
              <a:rPr lang="fr-FR" sz="2400" b="1" dirty="0">
                <a:solidFill>
                  <a:srgbClr val="FFFF00"/>
                </a:solidFill>
              </a:rPr>
              <a:t>Boyle &amp; Bouma 2023</a:t>
            </a:r>
          </a:p>
          <a:p>
            <a:r>
              <a:rPr lang="fr-FR" sz="2400" b="1" dirty="0" err="1">
                <a:solidFill>
                  <a:srgbClr val="FFFF00"/>
                </a:solidFill>
              </a:rPr>
              <a:t>Engle</a:t>
            </a:r>
            <a:r>
              <a:rPr lang="fr-FR" sz="2400" b="1" dirty="0">
                <a:solidFill>
                  <a:srgbClr val="FFFF00"/>
                </a:solidFill>
              </a:rPr>
              <a:t> 2024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7235363-45D6-1149-A9A1-3E32B012E4F0}"/>
              </a:ext>
            </a:extLst>
          </p:cNvPr>
          <p:cNvSpPr txBox="1"/>
          <p:nvPr/>
        </p:nvSpPr>
        <p:spPr>
          <a:xfrm>
            <a:off x="365760" y="887492"/>
            <a:ext cx="4723559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But </a:t>
            </a:r>
            <a:r>
              <a:rPr lang="fr-FR" b="1" dirty="0" err="1">
                <a:solidFill>
                  <a:srgbClr val="FF0000"/>
                </a:solidFill>
              </a:rPr>
              <a:t>effects</a:t>
            </a:r>
            <a:r>
              <a:rPr lang="fr-FR" b="1" dirty="0">
                <a:solidFill>
                  <a:srgbClr val="FF0000"/>
                </a:solidFill>
              </a:rPr>
              <a:t> of initial rotation (for </a:t>
            </a:r>
            <a:r>
              <a:rPr lang="fr-FR" b="1" dirty="0" err="1">
                <a:solidFill>
                  <a:srgbClr val="FF0000"/>
                </a:solidFill>
              </a:rPr>
              <a:t>young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ages</a:t>
            </a:r>
            <a:r>
              <a:rPr lang="fr-FR" b="1" dirty="0">
                <a:solidFill>
                  <a:srgbClr val="FF0000"/>
                </a:solidFill>
              </a:rPr>
              <a:t>)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              of the </a:t>
            </a:r>
            <a:r>
              <a:rPr lang="fr-FR" b="1" dirty="0" err="1">
                <a:solidFill>
                  <a:srgbClr val="FF0000"/>
                </a:solidFill>
              </a:rPr>
              <a:t>angular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momentum</a:t>
            </a:r>
            <a:r>
              <a:rPr lang="fr-FR" b="1" dirty="0">
                <a:solidFill>
                  <a:srgbClr val="FF0000"/>
                </a:solidFill>
              </a:rPr>
              <a:t> transport</a:t>
            </a:r>
          </a:p>
          <a:p>
            <a:r>
              <a:rPr lang="fr-FR" b="1" dirty="0">
                <a:solidFill>
                  <a:srgbClr val="FF0000"/>
                </a:solidFill>
              </a:rPr>
              <a:t>                              </a:t>
            </a:r>
            <a:r>
              <a:rPr lang="fr-FR" b="1" dirty="0" err="1">
                <a:solidFill>
                  <a:srgbClr val="FF0000"/>
                </a:solidFill>
              </a:rPr>
              <a:t>mechanisms</a:t>
            </a:r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>
                <a:solidFill>
                  <a:srgbClr val="FF0000"/>
                </a:solidFill>
              </a:rPr>
              <a:t>                    of star-</a:t>
            </a:r>
            <a:r>
              <a:rPr lang="fr-FR" b="1" dirty="0" err="1">
                <a:solidFill>
                  <a:srgbClr val="FF0000"/>
                </a:solidFill>
              </a:rPr>
              <a:t>planet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inetractions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1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202FFB7-3BED-9C4A-8DFE-D2B2240A2F40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srgbClr val="FFFF00"/>
                </a:solidFill>
                <a:latin typeface="Calibri" panose="020F0502020204030204"/>
              </a:rPr>
              <a:t>A SIMPLE EQUATION FOR AGE DURING THE MS PHASE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0E7EA79-95F0-C64E-A336-19FC591AE7E8}"/>
                  </a:ext>
                </a:extLst>
              </p:cNvPr>
              <p:cNvSpPr/>
              <p:nvPr/>
            </p:nvSpPr>
            <p:spPr>
              <a:xfrm>
                <a:off x="1765454" y="768226"/>
                <a:ext cx="1014938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Age </a:t>
                </a:r>
                <a:r>
                  <a:rPr kumimoji="0" lang="fr-FR" sz="4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MS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(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M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&lt;</a:t>
                </a:r>
                <a:r>
                  <a:rPr kumimoji="0" lang="fr-CH" sz="4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q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&gt;</a:t>
                </a:r>
                <a:r>
                  <a:rPr kumimoji="0" lang="fr-C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[</a:t>
                </a:r>
                <a:r>
                  <a:rPr kumimoji="0" lang="fr-CH" sz="4000" b="1" i="0" u="none" strike="noStrike" kern="120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X</a:t>
                </a:r>
                <a:r>
                  <a:rPr kumimoji="0" lang="fr-CH" sz="4000" b="1" i="0" u="none" strike="noStrike" kern="1200" cap="none" spc="0" normalizeH="0" baseline="-25000" noProof="0" dirty="0" err="1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(Age=0)-</a:t>
                </a:r>
                <a:r>
                  <a:rPr kumimoji="0" lang="fr-CH" sz="40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X</a:t>
                </a:r>
                <a:r>
                  <a:rPr kumimoji="0" lang="fr-CH" sz="4000" b="1" i="1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c</a:t>
                </a:r>
                <a:r>
                  <a:rPr kumimoji="0" lang="fr-CH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(Age)]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0.007c</a:t>
                </a:r>
                <a:r>
                  <a:rPr kumimoji="0" lang="fr-CH" sz="4000" b="1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2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)/(</a:t>
                </a:r>
                <a:r>
                  <a:rPr kumimoji="0" lang="fr-CH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&lt;L&gt;</a:t>
                </a:r>
                <a:r>
                  <a:rPr kumimoji="0" lang="fr-FR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)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0E7EA79-95F0-C64E-A336-19FC591AE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454" y="768226"/>
                <a:ext cx="10149381" cy="707886"/>
              </a:xfrm>
              <a:prstGeom prst="rect">
                <a:avLst/>
              </a:prstGeom>
              <a:blipFill>
                <a:blip r:embed="rId2"/>
                <a:stretch>
                  <a:fillRect l="-2125" t="-14286" r="-1125" b="-375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B2C53FED-7AA0-4046-A176-138B75ABEC68}"/>
              </a:ext>
            </a:extLst>
          </p:cNvPr>
          <p:cNvSpPr txBox="1"/>
          <p:nvPr/>
        </p:nvSpPr>
        <p:spPr>
          <a:xfrm>
            <a:off x="3666810" y="3198167"/>
            <a:ext cx="44788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 and X(Age=0)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BC00F74-B37B-F64A-AB17-731C0CC0E24A}"/>
              </a:ext>
            </a:extLst>
          </p:cNvPr>
          <p:cNvSpPr txBox="1"/>
          <p:nvPr/>
        </p:nvSpPr>
        <p:spPr>
          <a:xfrm>
            <a:off x="2871366" y="3892140"/>
            <a:ext cx="64492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Uncertainties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in &lt;</a:t>
            </a: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&gt;, </a:t>
            </a:r>
            <a:r>
              <a:rPr kumimoji="0" lang="fr-FR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  <a:r>
              <a:rPr kumimoji="0" lang="fr-FR" sz="3200" b="0" i="1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</a:t>
            </a:r>
            <a:r>
              <a:rPr kumimoji="0" lang="fr-FR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  <a:r>
              <a:rPr kumimoji="0" lang="fr-FR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&lt;L&gt;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5FE47526-CA81-EC4A-9CA7-D98D18468723}"/>
              </a:ext>
            </a:extLst>
          </p:cNvPr>
          <p:cNvSpPr/>
          <p:nvPr/>
        </p:nvSpPr>
        <p:spPr>
          <a:xfrm>
            <a:off x="2598056" y="1916319"/>
            <a:ext cx="2743201" cy="101825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Spectroscopy+distance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Asterosesimology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21BDFFF7-4DB9-FC4F-B03A-9FC4AF37742B}"/>
              </a:ext>
            </a:extLst>
          </p:cNvPr>
          <p:cNvSpPr/>
          <p:nvPr/>
        </p:nvSpPr>
        <p:spPr>
          <a:xfrm>
            <a:off x="7244549" y="2184987"/>
            <a:ext cx="1802232" cy="58477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spectroscopy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C66C71F-D784-1742-9914-C327E177015E}"/>
              </a:ext>
            </a:extLst>
          </p:cNvPr>
          <p:cNvCxnSpPr>
            <a:cxnSpLocks/>
          </p:cNvCxnSpPr>
          <p:nvPr/>
        </p:nvCxnSpPr>
        <p:spPr>
          <a:xfrm>
            <a:off x="5123543" y="2656114"/>
            <a:ext cx="348343" cy="5420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675E1518-9B66-364D-B6FB-3D942AD92841}"/>
              </a:ext>
            </a:extLst>
          </p:cNvPr>
          <p:cNvCxnSpPr>
            <a:cxnSpLocks/>
          </p:cNvCxnSpPr>
          <p:nvPr/>
        </p:nvCxnSpPr>
        <p:spPr>
          <a:xfrm flipH="1">
            <a:off x="7113920" y="2597265"/>
            <a:ext cx="366590" cy="5771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ED9FF19B-A7E5-9F41-8A19-ED9DAACAB785}"/>
              </a:ext>
            </a:extLst>
          </p:cNvPr>
          <p:cNvSpPr/>
          <p:nvPr/>
        </p:nvSpPr>
        <p:spPr>
          <a:xfrm>
            <a:off x="3903382" y="4845362"/>
            <a:ext cx="2440321" cy="6939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Asterosesimology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C3D74E60-5FA1-6E45-86E2-0E96ADB2E7EF}"/>
              </a:ext>
            </a:extLst>
          </p:cNvPr>
          <p:cNvSpPr/>
          <p:nvPr/>
        </p:nvSpPr>
        <p:spPr>
          <a:xfrm>
            <a:off x="9057133" y="4853824"/>
            <a:ext cx="2738819" cy="584776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Spectroscopy+distance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CEF0614-D072-8943-A85F-11E1E2D94DB4}"/>
              </a:ext>
            </a:extLst>
          </p:cNvPr>
          <p:cNvCxnSpPr>
            <a:cxnSpLocks/>
          </p:cNvCxnSpPr>
          <p:nvPr/>
        </p:nvCxnSpPr>
        <p:spPr>
          <a:xfrm flipV="1">
            <a:off x="6182278" y="4324995"/>
            <a:ext cx="305608" cy="42294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A40BE3C-FE7D-764E-9E26-6DF7E1DB2FBB}"/>
              </a:ext>
            </a:extLst>
          </p:cNvPr>
          <p:cNvCxnSpPr>
            <a:cxnSpLocks/>
          </p:cNvCxnSpPr>
          <p:nvPr/>
        </p:nvCxnSpPr>
        <p:spPr>
          <a:xfrm flipV="1">
            <a:off x="7113920" y="4476915"/>
            <a:ext cx="130629" cy="3684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70097DBD-F24B-0049-9B09-ED2CAEA81FA9}"/>
              </a:ext>
            </a:extLst>
          </p:cNvPr>
          <p:cNvSpPr/>
          <p:nvPr/>
        </p:nvSpPr>
        <p:spPr>
          <a:xfrm>
            <a:off x="6487886" y="4809772"/>
            <a:ext cx="2440321" cy="6939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Asterosesimology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FF0000"/>
                </a:solidFill>
                <a:latin typeface="Calibri" panose="020F0502020204030204"/>
              </a:rPr>
              <a:t>+</a:t>
            </a:r>
            <a:r>
              <a:rPr lang="fr-FR" sz="2000" b="1" dirty="0" err="1">
                <a:solidFill>
                  <a:srgbClr val="FF0000"/>
                </a:solidFill>
                <a:latin typeface="Calibri" panose="020F0502020204030204"/>
              </a:rPr>
              <a:t>models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CE0CBC59-9D98-A844-B36A-1BB90F39480F}"/>
              </a:ext>
            </a:extLst>
          </p:cNvPr>
          <p:cNvCxnSpPr>
            <a:cxnSpLocks/>
          </p:cNvCxnSpPr>
          <p:nvPr/>
        </p:nvCxnSpPr>
        <p:spPr>
          <a:xfrm flipH="1" flipV="1">
            <a:off x="9072390" y="4376367"/>
            <a:ext cx="481851" cy="46899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9C75BFF6-98E4-604F-BEF3-1EDA62924451}"/>
              </a:ext>
            </a:extLst>
          </p:cNvPr>
          <p:cNvSpPr txBox="1"/>
          <p:nvPr/>
        </p:nvSpPr>
        <p:spPr>
          <a:xfrm>
            <a:off x="-2" y="6045418"/>
            <a:ext cx="12192000" cy="83099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 NEEDS BE CHECKED ON WELL OBSERVED FEATURES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ACCOUNT FOR THE BEST PHYSICS</a:t>
            </a:r>
          </a:p>
        </p:txBody>
      </p:sp>
    </p:spTree>
    <p:extLst>
      <p:ext uri="{BB962C8B-B14F-4D97-AF65-F5344CB8AC3E}">
        <p14:creationId xmlns:p14="http://schemas.microsoft.com/office/powerpoint/2010/main" val="1268872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754E15-B3C8-BD49-A54C-0A350162FFF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evolving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star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28A41E-AA52-CF4B-9F78-A39CD5C88DCD}"/>
              </a:ext>
            </a:extLst>
          </p:cNvPr>
          <p:cNvSpPr/>
          <p:nvPr/>
        </p:nvSpPr>
        <p:spPr>
          <a:xfrm>
            <a:off x="304799" y="781900"/>
            <a:ext cx="2943349" cy="19594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Observable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star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4ED9DE-5A94-5647-B463-6FE38AE49EA2}"/>
              </a:ext>
            </a:extLst>
          </p:cNvPr>
          <p:cNvSpPr/>
          <p:nvPr/>
        </p:nvSpPr>
        <p:spPr>
          <a:xfrm>
            <a:off x="3651788" y="777698"/>
            <a:ext cx="2763528" cy="19636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 for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deducing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observable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B66721-A247-6545-A863-3C833CD8F145}"/>
              </a:ext>
            </a:extLst>
          </p:cNvPr>
          <p:cNvSpPr/>
          <p:nvPr/>
        </p:nvSpPr>
        <p:spPr>
          <a:xfrm>
            <a:off x="6818956" y="777698"/>
            <a:ext cx="2654876" cy="195942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link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values of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these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observable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D9FA54-5BDC-6040-B8E0-65B09A988C64}"/>
              </a:ext>
            </a:extLst>
          </p:cNvPr>
          <p:cNvSpPr/>
          <p:nvPr/>
        </p:nvSpPr>
        <p:spPr>
          <a:xfrm>
            <a:off x="9877472" y="775596"/>
            <a:ext cx="2212928" cy="196363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(model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dependent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B1C20-0F8E-E244-BA99-6255FB814C3F}"/>
              </a:ext>
            </a:extLst>
          </p:cNvPr>
          <p:cNvSpPr/>
          <p:nvPr/>
        </p:nvSpPr>
        <p:spPr>
          <a:xfrm>
            <a:off x="0" y="2972735"/>
            <a:ext cx="5120737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radioactive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dating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A963BA1-B40F-0C47-9C66-E1A64419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1" y="4320123"/>
            <a:ext cx="2147787" cy="162935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9A4270B-5896-C743-A4B3-B758CD7EF444}"/>
              </a:ext>
            </a:extLst>
          </p:cNvPr>
          <p:cNvSpPr txBox="1"/>
          <p:nvPr/>
        </p:nvSpPr>
        <p:spPr>
          <a:xfrm>
            <a:off x="79032" y="6129065"/>
            <a:ext cx="2278060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Connelly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2017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00C552E2-67B3-CF47-953C-9521AF71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6260" y="4398178"/>
            <a:ext cx="1907499" cy="10772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AA136F8-773C-4D40-93E7-FAA6B5E3AE49}"/>
              </a:ext>
            </a:extLst>
          </p:cNvPr>
          <p:cNvSpPr/>
          <p:nvPr/>
        </p:nvSpPr>
        <p:spPr>
          <a:xfrm>
            <a:off x="2440676" y="6075044"/>
            <a:ext cx="3110147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Bandyopadhyay</a:t>
            </a:r>
            <a:r>
              <a:rPr kumimoji="0" lang="fr-CH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2024 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EE3F7D-B5D9-3E40-A4C0-D40F89E61E7B}"/>
              </a:ext>
            </a:extLst>
          </p:cNvPr>
          <p:cNvSpPr/>
          <p:nvPr/>
        </p:nvSpPr>
        <p:spPr>
          <a:xfrm>
            <a:off x="2501615" y="3597586"/>
            <a:ext cx="1857827" cy="64633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Thorium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surface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08A7E70-0AC9-494A-B446-484894AF7937}"/>
              </a:ext>
            </a:extLst>
          </p:cNvPr>
          <p:cNvSpPr/>
          <p:nvPr/>
        </p:nvSpPr>
        <p:spPr>
          <a:xfrm>
            <a:off x="5120738" y="2971588"/>
            <a:ext cx="3674920" cy="58477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Age-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Metallicity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que 21">
            <a:extLst>
              <a:ext uri="{FF2B5EF4-FFF2-40B4-BE49-F238E27FC236}">
                <a16:creationId xmlns:a16="http://schemas.microsoft.com/office/drawing/2014/main" id="{759E952C-0047-8B49-A020-27B4D8A9FD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89749" y="3691664"/>
            <a:ext cx="2902859" cy="238863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714CB177-29A0-9449-84D1-BAE05EAFD81D}"/>
              </a:ext>
            </a:extLst>
          </p:cNvPr>
          <p:cNvSpPr txBox="1"/>
          <p:nvPr/>
        </p:nvSpPr>
        <p:spPr>
          <a:xfrm>
            <a:off x="5634407" y="6062312"/>
            <a:ext cx="2458201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Saas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Advanced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 2014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F035115-4B45-EC42-B08B-A2C75F1FB082}"/>
              </a:ext>
            </a:extLst>
          </p:cNvPr>
          <p:cNvSpPr txBox="1"/>
          <p:nvPr/>
        </p:nvSpPr>
        <p:spPr>
          <a:xfrm>
            <a:off x="421550" y="3615651"/>
            <a:ext cx="1453348" cy="646331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Meteorite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solar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DCF3DEA-A17D-2648-A6BD-5045718A74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0368" y="5516931"/>
            <a:ext cx="1699285" cy="360988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2D868C2F-BF88-024B-A244-4876BC75FA08}"/>
              </a:ext>
            </a:extLst>
          </p:cNvPr>
          <p:cNvSpPr txBox="1"/>
          <p:nvPr/>
        </p:nvSpPr>
        <p:spPr>
          <a:xfrm>
            <a:off x="8795658" y="2973591"/>
            <a:ext cx="3396342" cy="584775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AA0FF98-8C54-EB49-B49D-B75FD2ADE7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5848" y="3556363"/>
            <a:ext cx="1715961" cy="2799726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39D5A134-3950-A34E-8E8B-478F2F7A1D79}"/>
              </a:ext>
            </a:extLst>
          </p:cNvPr>
          <p:cNvSpPr txBox="1"/>
          <p:nvPr/>
        </p:nvSpPr>
        <p:spPr>
          <a:xfrm>
            <a:off x="9473832" y="6396863"/>
            <a:ext cx="2124428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Ferraro et al. 2020</a:t>
            </a:r>
          </a:p>
        </p:txBody>
      </p:sp>
    </p:spTree>
    <p:extLst>
      <p:ext uri="{BB962C8B-B14F-4D97-AF65-F5344CB8AC3E}">
        <p14:creationId xmlns:p14="http://schemas.microsoft.com/office/powerpoint/2010/main" val="544019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926C57B-9898-BD4C-B39D-B78EAC50E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79" y="664142"/>
            <a:ext cx="11205936" cy="59585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372AA0-7978-7540-B9F9-9D1630114C2D}"/>
              </a:ext>
            </a:extLst>
          </p:cNvPr>
          <p:cNvSpPr txBox="1"/>
          <p:nvPr/>
        </p:nvSpPr>
        <p:spPr>
          <a:xfrm>
            <a:off x="0" y="6391869"/>
            <a:ext cx="251697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Manser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0E2709-170D-B948-AB70-6A08584416F6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determination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evolving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stellar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remnant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properties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75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241795-93BD-884B-86D2-E673B7C66001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redshift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3197EEE-FDC1-2F44-AC87-E149B2731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2686"/>
            <a:ext cx="4760860" cy="311331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CAB38C-A5FF-C34A-8B53-AF822432C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860" y="776514"/>
            <a:ext cx="7218524" cy="568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0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CC2D743-3A67-564E-8F80-B5A6857B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155" y="457200"/>
            <a:ext cx="11161690" cy="5943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54E311C-4022-1742-9FDE-2B18D874BCE4}"/>
              </a:ext>
            </a:extLst>
          </p:cNvPr>
          <p:cNvSpPr txBox="1"/>
          <p:nvPr/>
        </p:nvSpPr>
        <p:spPr>
          <a:xfrm>
            <a:off x="-4623" y="44148"/>
            <a:ext cx="12191234" cy="58477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Between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 and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4430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papers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87 000 citations</a:t>
            </a:r>
          </a:p>
        </p:txBody>
      </p:sp>
    </p:spTree>
    <p:extLst>
      <p:ext uri="{BB962C8B-B14F-4D97-AF65-F5344CB8AC3E}">
        <p14:creationId xmlns:p14="http://schemas.microsoft.com/office/powerpoint/2010/main" val="26206902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EE32B4B-1885-2046-A807-AB4599A4E5A0}"/>
              </a:ext>
            </a:extLst>
          </p:cNvPr>
          <p:cNvSpPr txBox="1"/>
          <p:nvPr/>
        </p:nvSpPr>
        <p:spPr>
          <a:xfrm>
            <a:off x="5092648" y="670240"/>
            <a:ext cx="200670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Young clusters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4C403A5-05BA-F445-9804-2FD1A9D48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7" y="1231899"/>
            <a:ext cx="5156200" cy="501600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BFD168-43FE-1746-9E15-4BD2921D7001}"/>
              </a:ext>
            </a:extLst>
          </p:cNvPr>
          <p:cNvSpPr txBox="1"/>
          <p:nvPr/>
        </p:nvSpPr>
        <p:spPr>
          <a:xfrm>
            <a:off x="0" y="6396335"/>
            <a:ext cx="245682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Cargile</a:t>
            </a:r>
            <a:r>
              <a:rPr lang="fr-FR" sz="2400" b="1" dirty="0">
                <a:solidFill>
                  <a:srgbClr val="FFFF00"/>
                </a:solidFill>
              </a:rPr>
              <a:t> et al. 2010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0F75361-32EA-644A-A195-FB82EA8F39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069" y="1284893"/>
            <a:ext cx="6897914" cy="5063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57DA6F-42FE-E641-A525-E5B768988CCD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composition (Li)</a:t>
            </a:r>
          </a:p>
        </p:txBody>
      </p:sp>
    </p:spTree>
    <p:extLst>
      <p:ext uri="{BB962C8B-B14F-4D97-AF65-F5344CB8AC3E}">
        <p14:creationId xmlns:p14="http://schemas.microsoft.com/office/powerpoint/2010/main" val="899109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5DABAE-8D2F-0E4E-947D-E379FB6F4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6611" y="308964"/>
            <a:ext cx="8605389" cy="654903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2C0541F-4EA9-1342-9C5A-63E238074451}"/>
              </a:ext>
            </a:extLst>
          </p:cNvPr>
          <p:cNvSpPr txBox="1"/>
          <p:nvPr/>
        </p:nvSpPr>
        <p:spPr>
          <a:xfrm>
            <a:off x="0" y="6396335"/>
            <a:ext cx="200080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</a:rPr>
              <a:t>Lee et al.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485D43-D9C3-164B-A323-D5EFAA08A34F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composition (Li)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52294A4-B846-3A4E-8CE0-3E15957AC504}"/>
              </a:ext>
            </a:extLst>
          </p:cNvPr>
          <p:cNvSpPr txBox="1"/>
          <p:nvPr/>
        </p:nvSpPr>
        <p:spPr>
          <a:xfrm>
            <a:off x="0" y="893739"/>
            <a:ext cx="445981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FF00"/>
                </a:solidFill>
              </a:rPr>
              <a:t>Comparisons</a:t>
            </a:r>
            <a:r>
              <a:rPr lang="fr-FR" sz="2400" dirty="0">
                <a:solidFill>
                  <a:srgbClr val="FFFF00"/>
                </a:solidFill>
              </a:rPr>
              <a:t> of </a:t>
            </a:r>
            <a:r>
              <a:rPr lang="fr-FR" sz="2400" dirty="0" err="1">
                <a:solidFill>
                  <a:srgbClr val="FFFF00"/>
                </a:solidFill>
              </a:rPr>
              <a:t>different</a:t>
            </a:r>
            <a:r>
              <a:rPr lang="fr-FR" sz="2400" dirty="0">
                <a:solidFill>
                  <a:srgbClr val="FFFF00"/>
                </a:solidFill>
              </a:rPr>
              <a:t> </a:t>
            </a:r>
            <a:r>
              <a:rPr lang="fr-FR" sz="2400" dirty="0" err="1">
                <a:solidFill>
                  <a:srgbClr val="FFFF00"/>
                </a:solidFill>
              </a:rPr>
              <a:t>methods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679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F32075-9A4A-B945-9772-D62DBB7999C3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composition: [Y/Mg],[C/N]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7136D2-BEBB-094D-9ECC-3D83B639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140" y="649476"/>
            <a:ext cx="6553200" cy="13843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157A3CA-BB6D-964B-AD6F-668ECCC5B728}"/>
              </a:ext>
            </a:extLst>
          </p:cNvPr>
          <p:cNvSpPr txBox="1"/>
          <p:nvPr/>
        </p:nvSpPr>
        <p:spPr>
          <a:xfrm>
            <a:off x="9238340" y="1528359"/>
            <a:ext cx="274062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Vernekar</a:t>
            </a:r>
            <a:r>
              <a:rPr lang="fr-FR" sz="2400" b="1" dirty="0">
                <a:solidFill>
                  <a:srgbClr val="FFFF00"/>
                </a:solidFill>
              </a:rPr>
              <a:t> et al.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908A51-17E3-5C4F-B5BE-7E6A642F4C42}"/>
              </a:ext>
            </a:extLst>
          </p:cNvPr>
          <p:cNvSpPr/>
          <p:nvPr/>
        </p:nvSpPr>
        <p:spPr>
          <a:xfrm>
            <a:off x="6248397" y="3161536"/>
            <a:ext cx="49856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The values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based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on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asteroseismology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for the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ages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agree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excellently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with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those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derived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from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theoretical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evolutionary</a:t>
            </a:r>
            <a:r>
              <a:rPr lang="fr-CH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CH" sz="2400" b="1" dirty="0" err="1">
                <a:solidFill>
                  <a:schemeClr val="accent6">
                    <a:lumMod val="50000"/>
                  </a:schemeClr>
                </a:solidFill>
              </a:rPr>
              <a:t>tracks</a:t>
            </a:r>
            <a:r>
              <a:rPr lang="fr-CH" sz="2400" dirty="0"/>
              <a:t>, </a:t>
            </a:r>
            <a:r>
              <a:rPr lang="fr-CH" sz="2400" b="1" dirty="0">
                <a:solidFill>
                  <a:srgbClr val="FF0000"/>
                </a:solidFill>
              </a:rPr>
              <a:t>but </a:t>
            </a:r>
            <a:r>
              <a:rPr lang="fr-CH" sz="2400" b="1" dirty="0" err="1">
                <a:solidFill>
                  <a:srgbClr val="FF0000"/>
                </a:solidFill>
              </a:rPr>
              <a:t>they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disagree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with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ages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derived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from</a:t>
            </a:r>
            <a:r>
              <a:rPr lang="fr-CH" sz="2400" b="1" dirty="0">
                <a:solidFill>
                  <a:srgbClr val="FF0000"/>
                </a:solidFill>
              </a:rPr>
              <a:t> the </a:t>
            </a:r>
            <a:r>
              <a:rPr lang="fr-CH" sz="2400" b="1" dirty="0" err="1">
                <a:solidFill>
                  <a:srgbClr val="FF0000"/>
                </a:solidFill>
              </a:rPr>
              <a:t>chemical</a:t>
            </a:r>
            <a:r>
              <a:rPr lang="fr-CH" sz="2400" b="1" dirty="0">
                <a:solidFill>
                  <a:srgbClr val="FF0000"/>
                </a:solidFill>
              </a:rPr>
              <a:t> </a:t>
            </a:r>
            <a:r>
              <a:rPr lang="fr-CH" sz="2400" b="1" dirty="0" err="1">
                <a:solidFill>
                  <a:srgbClr val="FF0000"/>
                </a:solidFill>
              </a:rPr>
              <a:t>clocks</a:t>
            </a:r>
            <a:r>
              <a:rPr lang="fr-CH" sz="2400" b="1" dirty="0">
                <a:solidFill>
                  <a:srgbClr val="FF0000"/>
                </a:solidFill>
              </a:rPr>
              <a:t> [Y/Mg] and [C/N].</a:t>
            </a:r>
            <a:endParaRPr lang="fr-CH" sz="2400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F86D1-C9C9-F242-B3F4-906F50F15A4E}"/>
              </a:ext>
            </a:extLst>
          </p:cNvPr>
          <p:cNvSpPr/>
          <p:nvPr/>
        </p:nvSpPr>
        <p:spPr>
          <a:xfrm>
            <a:off x="765624" y="2163226"/>
            <a:ext cx="10657119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r-CH" sz="2400" b="1" dirty="0" err="1">
                <a:solidFill>
                  <a:srgbClr val="FFFF00"/>
                </a:solidFill>
              </a:rPr>
              <a:t>Detailed</a:t>
            </a:r>
            <a:r>
              <a:rPr lang="fr-CH" sz="2400" b="1" dirty="0">
                <a:solidFill>
                  <a:srgbClr val="FFFF00"/>
                </a:solidFill>
              </a:rPr>
              <a:t> </a:t>
            </a:r>
            <a:r>
              <a:rPr lang="fr-CH" sz="2400" b="1" dirty="0" err="1">
                <a:solidFill>
                  <a:srgbClr val="FFFF00"/>
                </a:solidFill>
              </a:rPr>
              <a:t>spectroscopic</a:t>
            </a:r>
            <a:r>
              <a:rPr lang="fr-CH" sz="2400" b="1" dirty="0">
                <a:solidFill>
                  <a:srgbClr val="FFFF00"/>
                </a:solidFill>
              </a:rPr>
              <a:t> </a:t>
            </a:r>
            <a:r>
              <a:rPr lang="fr-CH" sz="2400" b="1" dirty="0" err="1">
                <a:solidFill>
                  <a:srgbClr val="FFFF00"/>
                </a:solidFill>
              </a:rPr>
              <a:t>analysis</a:t>
            </a:r>
            <a:r>
              <a:rPr lang="fr-CH" sz="2400" b="1" dirty="0">
                <a:solidFill>
                  <a:srgbClr val="FFFF00"/>
                </a:solidFill>
              </a:rPr>
              <a:t> of 16 stars on the </a:t>
            </a:r>
            <a:r>
              <a:rPr lang="fr-CH" sz="2400" b="1" dirty="0" err="1">
                <a:solidFill>
                  <a:srgbClr val="FFFF00"/>
                </a:solidFill>
              </a:rPr>
              <a:t>red</a:t>
            </a:r>
            <a:r>
              <a:rPr lang="fr-CH" sz="2400" b="1" dirty="0">
                <a:solidFill>
                  <a:srgbClr val="FFFF00"/>
                </a:solidFill>
              </a:rPr>
              <a:t> </a:t>
            </a:r>
            <a:r>
              <a:rPr lang="fr-CH" sz="2400" b="1" dirty="0" err="1">
                <a:solidFill>
                  <a:srgbClr val="FFFF00"/>
                </a:solidFill>
              </a:rPr>
              <a:t>giant</a:t>
            </a:r>
            <a:r>
              <a:rPr lang="fr-CH" sz="2400" b="1" dirty="0">
                <a:solidFill>
                  <a:srgbClr val="FFFF00"/>
                </a:solidFill>
              </a:rPr>
              <a:t> and </a:t>
            </a:r>
            <a:r>
              <a:rPr lang="fr-CH" sz="2400" b="1" dirty="0" err="1">
                <a:solidFill>
                  <a:srgbClr val="FFFF00"/>
                </a:solidFill>
              </a:rPr>
              <a:t>red</a:t>
            </a:r>
            <a:r>
              <a:rPr lang="fr-CH" sz="2400" b="1" dirty="0">
                <a:solidFill>
                  <a:srgbClr val="FFFF00"/>
                </a:solidFill>
              </a:rPr>
              <a:t> </a:t>
            </a:r>
            <a:r>
              <a:rPr lang="fr-CH" sz="2400" b="1" dirty="0" err="1">
                <a:solidFill>
                  <a:srgbClr val="FFFF00"/>
                </a:solidFill>
              </a:rPr>
              <a:t>clump</a:t>
            </a:r>
            <a:r>
              <a:rPr lang="fr-CH" sz="2400" b="1" dirty="0">
                <a:solidFill>
                  <a:srgbClr val="FFFF00"/>
                </a:solidFill>
              </a:rPr>
              <a:t> </a:t>
            </a:r>
            <a:r>
              <a:rPr lang="fr-CH" sz="2400" b="1" dirty="0" err="1">
                <a:solidFill>
                  <a:srgbClr val="FFFF00"/>
                </a:solidFill>
              </a:rPr>
              <a:t>branch</a:t>
            </a:r>
            <a:r>
              <a:rPr lang="fr-CH" sz="2400" b="1" dirty="0">
                <a:solidFill>
                  <a:srgbClr val="FFFF00"/>
                </a:solidFill>
              </a:rPr>
              <a:t>. </a:t>
            </a:r>
            <a:endParaRPr lang="fr-FR" sz="2400" b="1" dirty="0">
              <a:solidFill>
                <a:srgbClr val="FFFF0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64DB1C-4B4F-894D-AC4C-4228C160F4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84668"/>
            <a:ext cx="5094514" cy="421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8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F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626" name="Picture 1" descr="Zanddyingstars.jpg">
            <a:extLst>
              <a:ext uri="{FF2B5EF4-FFF2-40B4-BE49-F238E27FC236}">
                <a16:creationId xmlns:a16="http://schemas.microsoft.com/office/drawing/2014/main" id="{4749F54B-531C-7D4F-A48C-86CA3D102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79"/>
          <a:stretch>
            <a:fillRect/>
          </a:stretch>
        </p:blipFill>
        <p:spPr bwMode="auto">
          <a:xfrm>
            <a:off x="2495550" y="-6394"/>
            <a:ext cx="67437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27" name="Picture 2" descr="ZCliché 2011-04-03 11-52-24.tiff">
            <a:extLst>
              <a:ext uri="{FF2B5EF4-FFF2-40B4-BE49-F238E27FC236}">
                <a16:creationId xmlns:a16="http://schemas.microsoft.com/office/drawing/2014/main" id="{786119E9-0618-6343-9AB6-CF3B82C58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2420888"/>
            <a:ext cx="6550025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D8173BC-0024-DC41-BE7E-80E162F32EC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962025"/>
            <a:ext cx="17526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3B2035-F117-D141-94C8-6CDEB340BBB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554288" y="3619500"/>
            <a:ext cx="5256212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92661B3-818D-E143-AF65-41F8CB333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248401"/>
            <a:ext cx="5149850" cy="46196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20 My., stars more massive than 10 M</a:t>
            </a:r>
            <a:r>
              <a:rPr kumimoji="0" lang="en-US" altLang="fr-FR" sz="24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sol</a:t>
            </a:r>
          </a:p>
        </p:txBody>
      </p:sp>
      <p:sp>
        <p:nvSpPr>
          <p:cNvPr id="410631" name="TextBox 14">
            <a:extLst>
              <a:ext uri="{FF2B5EF4-FFF2-40B4-BE49-F238E27FC236}">
                <a16:creationId xmlns:a16="http://schemas.microsoft.com/office/drawing/2014/main" id="{9A84A6E3-DE12-4045-BF2E-FE9A0150192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40687" y="2805787"/>
            <a:ext cx="5620385" cy="46166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From model of halo by </a:t>
            </a:r>
            <a:r>
              <a:rPr kumimoji="0" lang="en-US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Chiappini</a:t>
            </a: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 et al. 2006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516623-BEF1-334B-A4EF-4D67FFBBFB3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29000" y="736600"/>
            <a:ext cx="2438400" cy="25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386151-4C4E-6B4C-929A-3C28E462CC4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687094" y="1942306"/>
            <a:ext cx="2362200" cy="1588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417C3A1-B62D-ED4B-91B3-0E254E748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200401"/>
            <a:ext cx="1538336" cy="156966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45 My.,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stars more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massive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than 7 </a:t>
            </a:r>
            <a:r>
              <a:rPr kumimoji="0" lang="en-US" alt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M</a:t>
            </a:r>
            <a:r>
              <a:rPr kumimoji="0" lang="en-US" altLang="fr-FR" sz="24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Arial Unicode MS"/>
              </a:rPr>
              <a:t>sol</a:t>
            </a:r>
            <a:endParaRPr kumimoji="0" lang="en-US" altLang="fr-FR" sz="24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Arial Unicode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E4A38F3-596E-0B45-B1A2-E31661920EA7}"/>
              </a:ext>
            </a:extLst>
          </p:cNvPr>
          <p:cNvSpPr/>
          <p:nvPr/>
        </p:nvSpPr>
        <p:spPr>
          <a:xfrm>
            <a:off x="6923111" y="5013176"/>
            <a:ext cx="829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Z=13.2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3F1366DD-D2A1-464B-9ABB-9D61E3324F07}"/>
              </a:ext>
            </a:extLst>
          </p:cNvPr>
          <p:cNvCxnSpPr/>
          <p:nvPr/>
        </p:nvCxnSpPr>
        <p:spPr bwMode="auto">
          <a:xfrm>
            <a:off x="7392144" y="5229200"/>
            <a:ext cx="0" cy="2160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189AA1EE-349E-D540-9791-C2E5A4F42796}"/>
              </a:ext>
            </a:extLst>
          </p:cNvPr>
          <p:cNvCxnSpPr>
            <a:cxnSpLocks/>
          </p:cNvCxnSpPr>
          <p:nvPr/>
        </p:nvCxnSpPr>
        <p:spPr bwMode="auto">
          <a:xfrm>
            <a:off x="3431704" y="404664"/>
            <a:ext cx="3816424" cy="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2310357-2954-6B49-902F-47D9220E5333}"/>
              </a:ext>
            </a:extLst>
          </p:cNvPr>
          <p:cNvCxnSpPr/>
          <p:nvPr/>
        </p:nvCxnSpPr>
        <p:spPr bwMode="auto">
          <a:xfrm>
            <a:off x="7320136" y="404664"/>
            <a:ext cx="0" cy="4320480"/>
          </a:xfrm>
          <a:prstGeom prst="line">
            <a:avLst/>
          </a:prstGeom>
          <a:solidFill>
            <a:srgbClr val="00B8FF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D3718927-2227-9848-BE68-0EFB0A4D4F0E}"/>
              </a:ext>
            </a:extLst>
          </p:cNvPr>
          <p:cNvSpPr txBox="1"/>
          <p:nvPr/>
        </p:nvSpPr>
        <p:spPr>
          <a:xfrm>
            <a:off x="9523493" y="1001737"/>
            <a:ext cx="2665410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To date, no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oxygen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bundances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below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a few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Percents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of the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solar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value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ave been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measured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with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he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JWST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AAC132D-BC11-5946-ADB2-D91F7F380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2496" y="2479065"/>
            <a:ext cx="2669504" cy="174569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3FB233-BD09-F04B-A77D-241ABE2F8AC8}"/>
              </a:ext>
            </a:extLst>
          </p:cNvPr>
          <p:cNvSpPr txBox="1"/>
          <p:nvPr/>
        </p:nvSpPr>
        <p:spPr>
          <a:xfrm>
            <a:off x="-12740" y="35477"/>
            <a:ext cx="2035109" cy="1077218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AGE FROM</a:t>
            </a:r>
          </a:p>
          <a:p>
            <a:pPr algn="ctr"/>
            <a:r>
              <a:rPr lang="fr-FR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REDSHIFT</a:t>
            </a:r>
          </a:p>
        </p:txBody>
      </p:sp>
    </p:spTree>
    <p:extLst>
      <p:ext uri="{BB962C8B-B14F-4D97-AF65-F5344CB8AC3E}">
        <p14:creationId xmlns:p14="http://schemas.microsoft.com/office/powerpoint/2010/main" val="42315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4" grpId="0" animBg="1"/>
      <p:bldP spid="4" grpId="0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F0D253-7115-C549-89C9-0E51A39F9CE7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C9BAD6E-F646-134B-B283-7C2B7FA06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571" y="670125"/>
            <a:ext cx="7823200" cy="563270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A441412-6008-2C4C-B5E8-DAC52C7CBDCC}"/>
              </a:ext>
            </a:extLst>
          </p:cNvPr>
          <p:cNvSpPr txBox="1"/>
          <p:nvPr/>
        </p:nvSpPr>
        <p:spPr>
          <a:xfrm>
            <a:off x="8069943" y="6302829"/>
            <a:ext cx="23690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Angus et al. 2015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7EDE64-3F1A-7645-A1CD-8F4578A021DC}"/>
              </a:ext>
            </a:extLst>
          </p:cNvPr>
          <p:cNvSpPr txBox="1"/>
          <p:nvPr/>
        </p:nvSpPr>
        <p:spPr>
          <a:xfrm>
            <a:off x="261257" y="1204686"/>
            <a:ext cx="2151230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For cool </a:t>
            </a:r>
            <a:r>
              <a:rPr lang="fr-FR" b="1" dirty="0" err="1">
                <a:solidFill>
                  <a:srgbClr val="FFFF00"/>
                </a:solidFill>
              </a:rPr>
              <a:t>dwarfs</a:t>
            </a:r>
            <a:r>
              <a:rPr lang="fr-FR" b="1" dirty="0">
                <a:solidFill>
                  <a:srgbClr val="FFFF00"/>
                </a:solidFill>
              </a:rPr>
              <a:t> stars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547632-DD3E-B640-B9CD-753834964528}"/>
              </a:ext>
            </a:extLst>
          </p:cNvPr>
          <p:cNvSpPr txBox="1"/>
          <p:nvPr/>
        </p:nvSpPr>
        <p:spPr>
          <a:xfrm>
            <a:off x="6817180" y="248841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SUN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55A557-2037-B841-AAC8-24B3B718131F}"/>
              </a:ext>
            </a:extLst>
          </p:cNvPr>
          <p:cNvSpPr txBox="1"/>
          <p:nvPr/>
        </p:nvSpPr>
        <p:spPr>
          <a:xfrm>
            <a:off x="5963424" y="2432957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Cen 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61C55DC-B027-8544-B4CF-8E08F7A6966E}"/>
              </a:ext>
            </a:extLst>
          </p:cNvPr>
          <p:cNvSpPr txBox="1"/>
          <p:nvPr/>
        </p:nvSpPr>
        <p:spPr>
          <a:xfrm>
            <a:off x="6694714" y="1882770"/>
            <a:ext cx="795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18 </a:t>
            </a:r>
            <a:r>
              <a:rPr lang="fr-FR" dirty="0" err="1">
                <a:solidFill>
                  <a:srgbClr val="002060"/>
                </a:solidFill>
              </a:rPr>
              <a:t>Sco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9913766-1295-C44E-B6ED-F7167DE41478}"/>
              </a:ext>
            </a:extLst>
          </p:cNvPr>
          <p:cNvSpPr txBox="1"/>
          <p:nvPr/>
        </p:nvSpPr>
        <p:spPr>
          <a:xfrm>
            <a:off x="6623890" y="1513438"/>
            <a:ext cx="98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2060"/>
                </a:solidFill>
              </a:rPr>
              <a:t>16 </a:t>
            </a:r>
            <a:r>
              <a:rPr lang="fr-FR" dirty="0" err="1">
                <a:solidFill>
                  <a:srgbClr val="002060"/>
                </a:solidFill>
              </a:rPr>
              <a:t>Cyg</a:t>
            </a:r>
            <a:r>
              <a:rPr lang="fr-FR" dirty="0">
                <a:solidFill>
                  <a:srgbClr val="002060"/>
                </a:solidFill>
              </a:rPr>
              <a:t> B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5157C9D-EF21-A448-8AA5-54EF29F90171}"/>
              </a:ext>
            </a:extLst>
          </p:cNvPr>
          <p:cNvSpPr txBox="1"/>
          <p:nvPr/>
        </p:nvSpPr>
        <p:spPr>
          <a:xfrm>
            <a:off x="3445329" y="3301811"/>
            <a:ext cx="1330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Cluster stars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1B01DE4-1E3C-B847-963D-EBC1E806281D}"/>
              </a:ext>
            </a:extLst>
          </p:cNvPr>
          <p:cNvSpPr txBox="1"/>
          <p:nvPr/>
        </p:nvSpPr>
        <p:spPr>
          <a:xfrm>
            <a:off x="6817180" y="3429000"/>
            <a:ext cx="2108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Kepler </a:t>
            </a:r>
            <a:r>
              <a:rPr lang="fr-FR" dirty="0" err="1"/>
              <a:t>asteroseismic</a:t>
            </a:r>
            <a:endParaRPr lang="fr-FR" dirty="0"/>
          </a:p>
          <a:p>
            <a:pPr algn="ctr"/>
            <a:r>
              <a:rPr lang="fr-FR" dirty="0"/>
              <a:t>star</a:t>
            </a:r>
          </a:p>
        </p:txBody>
      </p:sp>
    </p:spTree>
    <p:extLst>
      <p:ext uri="{BB962C8B-B14F-4D97-AF65-F5344CB8AC3E}">
        <p14:creationId xmlns:p14="http://schemas.microsoft.com/office/powerpoint/2010/main" val="3595262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557F817-696C-D243-A7CB-3B1656BE70EB}"/>
              </a:ext>
            </a:extLst>
          </p:cNvPr>
          <p:cNvSpPr/>
          <p:nvPr/>
        </p:nvSpPr>
        <p:spPr>
          <a:xfrm>
            <a:off x="3048000" y="728626"/>
            <a:ext cx="6096000" cy="400110"/>
          </a:xfrm>
          <a:prstGeom prst="rect">
            <a:avLst/>
          </a:prstGeom>
          <a:solidFill>
            <a:srgbClr val="FF0000"/>
          </a:solidFill>
        </p:spPr>
        <p:txBody>
          <a:bodyPr>
            <a:spAutoFit/>
          </a:bodyPr>
          <a:lstStyle/>
          <a:p>
            <a:pPr algn="ctr"/>
            <a:r>
              <a:rPr lang="fr-CH" sz="2000" b="1" dirty="0">
                <a:solidFill>
                  <a:srgbClr val="FFFF00"/>
                </a:solidFill>
              </a:rPr>
              <a:t>X–UV </a:t>
            </a:r>
            <a:r>
              <a:rPr lang="fr-CH" sz="2000" b="1" dirty="0" err="1">
                <a:solidFill>
                  <a:srgbClr val="FFFF00"/>
                </a:solidFill>
              </a:rPr>
              <a:t>activity</a:t>
            </a:r>
            <a:r>
              <a:rPr lang="fr-CH" sz="2000" b="1" dirty="0">
                <a:solidFill>
                  <a:srgbClr val="FFFF00"/>
                </a:solidFill>
              </a:rPr>
              <a:t>–</a:t>
            </a:r>
            <a:r>
              <a:rPr lang="fr-CH" sz="2000" b="1" dirty="0" err="1">
                <a:solidFill>
                  <a:srgbClr val="FFFF00"/>
                </a:solidFill>
              </a:rPr>
              <a:t>age</a:t>
            </a:r>
            <a:r>
              <a:rPr lang="fr-CH" sz="2000" b="1" dirty="0">
                <a:solidFill>
                  <a:srgbClr val="FFFF00"/>
                </a:solidFill>
              </a:rPr>
              <a:t>: </a:t>
            </a:r>
            <a:r>
              <a:rPr lang="fr-CH" sz="2000" b="1" dirty="0" err="1">
                <a:solidFill>
                  <a:srgbClr val="FFFF00"/>
                </a:solidFill>
              </a:rPr>
              <a:t>relationships</a:t>
            </a:r>
            <a:r>
              <a:rPr lang="fr-CH" sz="2000" b="1" dirty="0">
                <a:solidFill>
                  <a:srgbClr val="FFFF00"/>
                </a:solidFill>
              </a:rPr>
              <a:t> for M0–M6.5 </a:t>
            </a:r>
            <a:r>
              <a:rPr lang="fr-CH" sz="2000" b="1" dirty="0" err="1">
                <a:solidFill>
                  <a:srgbClr val="FFFF00"/>
                </a:solidFill>
              </a:rPr>
              <a:t>dwarfs</a:t>
            </a:r>
            <a:endParaRPr lang="fr-CH" sz="2000" b="1" dirty="0">
              <a:solidFill>
                <a:srgbClr val="FFFF00"/>
              </a:solidFill>
              <a:effectLst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00CD25-95AA-724D-8525-79F2DF9C6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03" y="1242646"/>
            <a:ext cx="11728661" cy="447821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7B4E09C-D44E-624D-AD61-861E52B71267}"/>
              </a:ext>
            </a:extLst>
          </p:cNvPr>
          <p:cNvSpPr txBox="1"/>
          <p:nvPr/>
        </p:nvSpPr>
        <p:spPr>
          <a:xfrm>
            <a:off x="844062" y="6166338"/>
            <a:ext cx="155683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FF00"/>
                </a:solidFill>
              </a:rPr>
              <a:t>Engle</a:t>
            </a:r>
            <a:r>
              <a:rPr lang="fr-FR" sz="2400" dirty="0">
                <a:solidFill>
                  <a:srgbClr val="FFFF00"/>
                </a:solidFill>
              </a:rPr>
              <a:t> 2024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B1945B-203F-BC40-BF2A-75BB62D8D9E1}"/>
              </a:ext>
            </a:extLst>
          </p:cNvPr>
          <p:cNvSpPr/>
          <p:nvPr/>
        </p:nvSpPr>
        <p:spPr>
          <a:xfrm>
            <a:off x="0" y="29942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626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41CA83-429D-1440-98D8-4BFF2947CC7F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2716FF1-8504-984F-8863-C3FC4E431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73" y="1571171"/>
            <a:ext cx="11760054" cy="371565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D0FA7FF-0210-F341-B52B-A68AD11F13A1}"/>
              </a:ext>
            </a:extLst>
          </p:cNvPr>
          <p:cNvSpPr txBox="1"/>
          <p:nvPr/>
        </p:nvSpPr>
        <p:spPr>
          <a:xfrm>
            <a:off x="1030514" y="1030514"/>
            <a:ext cx="6590907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Dependence</a:t>
            </a:r>
            <a:r>
              <a:rPr lang="fr-FR" sz="2400" b="1" dirty="0">
                <a:solidFill>
                  <a:srgbClr val="FFFF00"/>
                </a:solidFill>
              </a:rPr>
              <a:t> on initial rotation (</a:t>
            </a:r>
            <a:r>
              <a:rPr lang="fr-FR" sz="2400" b="1" dirty="0" err="1">
                <a:solidFill>
                  <a:srgbClr val="FFFF00"/>
                </a:solidFill>
              </a:rPr>
              <a:t>here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after</a:t>
            </a:r>
            <a:r>
              <a:rPr lang="fr-FR" sz="2400" b="1" dirty="0">
                <a:solidFill>
                  <a:srgbClr val="FFFF00"/>
                </a:solidFill>
              </a:rPr>
              <a:t> 27 </a:t>
            </a:r>
            <a:r>
              <a:rPr lang="fr-FR" sz="2400" b="1" dirty="0" err="1">
                <a:solidFill>
                  <a:srgbClr val="FFFF00"/>
                </a:solidFill>
              </a:rPr>
              <a:t>Myr</a:t>
            </a:r>
            <a:r>
              <a:rPr lang="fr-FR" sz="2400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4E1B3F4-495C-B941-9088-CB1C406057FC}"/>
              </a:ext>
            </a:extLst>
          </p:cNvPr>
          <p:cNvSpPr txBox="1"/>
          <p:nvPr/>
        </p:nvSpPr>
        <p:spPr>
          <a:xfrm>
            <a:off x="551543" y="5675086"/>
            <a:ext cx="207409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Rao et al. 2021</a:t>
            </a:r>
          </a:p>
        </p:txBody>
      </p:sp>
    </p:spTree>
    <p:extLst>
      <p:ext uri="{BB962C8B-B14F-4D97-AF65-F5344CB8AC3E}">
        <p14:creationId xmlns:p14="http://schemas.microsoft.com/office/powerpoint/2010/main" val="14743049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41CA83-429D-1440-98D8-4BFF2947CC7F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BACAC38-A357-8840-852C-2FE4D802C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52" y="1820174"/>
            <a:ext cx="11896296" cy="40290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E5652C-B613-A042-B08C-9C22C86E1854}"/>
              </a:ext>
            </a:extLst>
          </p:cNvPr>
          <p:cNvSpPr/>
          <p:nvPr/>
        </p:nvSpPr>
        <p:spPr>
          <a:xfrm>
            <a:off x="513712" y="1008744"/>
            <a:ext cx="759477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 err="1">
                <a:solidFill>
                  <a:srgbClr val="FFFF00"/>
                </a:solidFill>
              </a:rPr>
              <a:t>Dependence</a:t>
            </a:r>
            <a:r>
              <a:rPr lang="fr-FR" sz="2400" b="1" dirty="0">
                <a:solidFill>
                  <a:srgbClr val="FFFF00"/>
                </a:solidFill>
              </a:rPr>
              <a:t> on the </a:t>
            </a:r>
            <a:r>
              <a:rPr lang="fr-FR" sz="2400" b="1" dirty="0" err="1">
                <a:solidFill>
                  <a:srgbClr val="FFFF00"/>
                </a:solidFill>
              </a:rPr>
              <a:t>angular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momentum</a:t>
            </a:r>
            <a:r>
              <a:rPr lang="fr-FR" sz="2400" b="1" dirty="0">
                <a:solidFill>
                  <a:srgbClr val="FFFF00"/>
                </a:solidFill>
              </a:rPr>
              <a:t> transport </a:t>
            </a:r>
            <a:r>
              <a:rPr lang="fr-FR" sz="2400" b="1" dirty="0" err="1">
                <a:solidFill>
                  <a:srgbClr val="FFFF00"/>
                </a:solidFill>
              </a:rPr>
              <a:t>process</a:t>
            </a:r>
            <a:endParaRPr lang="fr-FR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137877-9A22-A042-AC1B-D1AAABAEDA7D}"/>
              </a:ext>
            </a:extLst>
          </p:cNvPr>
          <p:cNvSpPr/>
          <p:nvPr/>
        </p:nvSpPr>
        <p:spPr>
          <a:xfrm>
            <a:off x="707824" y="6089134"/>
            <a:ext cx="2074094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Rao et al. 2021</a:t>
            </a:r>
          </a:p>
        </p:txBody>
      </p:sp>
    </p:spTree>
    <p:extLst>
      <p:ext uri="{BB962C8B-B14F-4D97-AF65-F5344CB8AC3E}">
        <p14:creationId xmlns:p14="http://schemas.microsoft.com/office/powerpoint/2010/main" val="337822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32E977-91A1-B445-83FA-3FF0B5549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78" y="1644650"/>
            <a:ext cx="6268412" cy="443683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4870144-E67D-CE44-BC0D-8DA1929D1F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79" y="1785256"/>
            <a:ext cx="6013221" cy="40268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56557D-D1CC-CF4A-B771-15E99703276C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1BEC56-AADE-594D-A717-8893AA8A5261}"/>
              </a:ext>
            </a:extLst>
          </p:cNvPr>
          <p:cNvSpPr/>
          <p:nvPr/>
        </p:nvSpPr>
        <p:spPr>
          <a:xfrm>
            <a:off x="649767" y="6205248"/>
            <a:ext cx="2074094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>
                <a:solidFill>
                  <a:srgbClr val="FFFF00"/>
                </a:solidFill>
              </a:rPr>
              <a:t>Rao et al. 2021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1D8A8B-3073-3D4C-B35E-FB73444CB365}"/>
              </a:ext>
            </a:extLst>
          </p:cNvPr>
          <p:cNvSpPr/>
          <p:nvPr/>
        </p:nvSpPr>
        <p:spPr>
          <a:xfrm>
            <a:off x="285867" y="954183"/>
            <a:ext cx="4447884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>
                <a:solidFill>
                  <a:srgbClr val="FFFF00"/>
                </a:solidFill>
              </a:rPr>
              <a:t>Impact of star-</a:t>
            </a:r>
            <a:r>
              <a:rPr lang="fr-FR" sz="2400" b="1" dirty="0" err="1">
                <a:solidFill>
                  <a:srgbClr val="FFFF00"/>
                </a:solidFill>
              </a:rPr>
              <a:t>planet</a:t>
            </a:r>
            <a:r>
              <a:rPr lang="fr-FR" sz="2400" b="1" dirty="0">
                <a:solidFill>
                  <a:srgbClr val="FFFF00"/>
                </a:solidFill>
              </a:rPr>
              <a:t> interactions</a:t>
            </a:r>
          </a:p>
        </p:txBody>
      </p:sp>
    </p:spTree>
    <p:extLst>
      <p:ext uri="{BB962C8B-B14F-4D97-AF65-F5344CB8AC3E}">
        <p14:creationId xmlns:p14="http://schemas.microsoft.com/office/powerpoint/2010/main" val="8831130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B2DAA73-E846-E440-9BC8-5539BBBAB9EA}"/>
              </a:ext>
            </a:extLst>
          </p:cNvPr>
          <p:cNvSpPr txBox="1"/>
          <p:nvPr/>
        </p:nvSpPr>
        <p:spPr>
          <a:xfrm>
            <a:off x="668215" y="6248400"/>
            <a:ext cx="268176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Warfield</a:t>
            </a:r>
            <a:r>
              <a:rPr lang="fr-FR" sz="2400" b="1" dirty="0">
                <a:solidFill>
                  <a:srgbClr val="FFFF00"/>
                </a:solidFill>
              </a:rPr>
              <a:t> et al. 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DA33D23-6CBD-FC46-B27E-376123B09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9" y="771978"/>
            <a:ext cx="5113598" cy="462733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8863D2-493F-D845-91CA-893CF4DD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736" y="771977"/>
            <a:ext cx="6923264" cy="44821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E0D9A-518A-2C4B-808C-5C730D897FEC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err="1">
                <a:solidFill>
                  <a:srgbClr val="FFFF00"/>
                </a:solidFill>
              </a:rPr>
              <a:t>Effects</a:t>
            </a:r>
            <a:r>
              <a:rPr lang="fr-FR" sz="3200" b="1" dirty="0">
                <a:solidFill>
                  <a:srgbClr val="FFFF00"/>
                </a:solidFill>
              </a:rPr>
              <a:t> of initial composition</a:t>
            </a:r>
          </a:p>
        </p:txBody>
      </p:sp>
    </p:spTree>
    <p:extLst>
      <p:ext uri="{BB962C8B-B14F-4D97-AF65-F5344CB8AC3E}">
        <p14:creationId xmlns:p14="http://schemas.microsoft.com/office/powerpoint/2010/main" val="30146911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AEB99C0-2E29-4543-B76C-BBE6F9ADC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1048" y="2217111"/>
            <a:ext cx="4320952" cy="32192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FA84F64-C470-B74F-A610-261638B42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757" y="2360402"/>
            <a:ext cx="4521357" cy="283454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BC1962-5720-E641-9000-5EC1DAF0D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114" y="596900"/>
            <a:ext cx="3111500" cy="28321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2C34222-D8B1-7149-8B58-B68322B725A1}"/>
              </a:ext>
            </a:extLst>
          </p:cNvPr>
          <p:cNvSpPr txBox="1"/>
          <p:nvPr/>
        </p:nvSpPr>
        <p:spPr>
          <a:xfrm>
            <a:off x="5069138" y="4014808"/>
            <a:ext cx="2585451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Hussein et al. 2024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B04349-4F79-2641-B127-8191742EAC1E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MASS ESTIMATES BY THE ORBITAL PROPERTIES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7C1E53E-2B5F-464F-8DA7-D31595FD9FEF}"/>
              </a:ext>
            </a:extLst>
          </p:cNvPr>
          <p:cNvSpPr/>
          <p:nvPr/>
        </p:nvSpPr>
        <p:spPr>
          <a:xfrm>
            <a:off x="5507558" y="6396335"/>
            <a:ext cx="6675161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 err="1">
                <a:solidFill>
                  <a:srgbClr val="FFFF00"/>
                </a:solidFill>
              </a:rPr>
              <a:t>See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also</a:t>
            </a:r>
            <a:r>
              <a:rPr lang="fr-FR" sz="2400" b="1" dirty="0">
                <a:solidFill>
                  <a:srgbClr val="FFFF00"/>
                </a:solidFill>
              </a:rPr>
              <a:t> </a:t>
            </a:r>
            <a:r>
              <a:rPr lang="fr-FR" sz="2400" b="1" dirty="0" err="1">
                <a:solidFill>
                  <a:srgbClr val="FFFF00"/>
                </a:solidFill>
              </a:rPr>
              <a:t>e.g</a:t>
            </a:r>
            <a:r>
              <a:rPr lang="fr-FR" sz="2400" b="1" dirty="0">
                <a:solidFill>
                  <a:srgbClr val="FFFF00"/>
                </a:solidFill>
              </a:rPr>
              <a:t> Torres et al. 2024; </a:t>
            </a:r>
            <a:r>
              <a:rPr lang="fr-FR" sz="2400" b="1" dirty="0" err="1">
                <a:solidFill>
                  <a:srgbClr val="FFFF00"/>
                </a:solidFill>
              </a:rPr>
              <a:t>Jennongs</a:t>
            </a:r>
            <a:r>
              <a:rPr lang="fr-FR" sz="2400" b="1" dirty="0">
                <a:solidFill>
                  <a:srgbClr val="FFFF00"/>
                </a:solidFill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35012719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43CFBC4-F5F7-3E4A-94F6-921D598A3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1" y="668379"/>
            <a:ext cx="5500913" cy="59262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8ED20AC-04D6-3747-8671-B7AE1A3C8A0B}"/>
              </a:ext>
            </a:extLst>
          </p:cNvPr>
          <p:cNvSpPr txBox="1"/>
          <p:nvPr/>
        </p:nvSpPr>
        <p:spPr>
          <a:xfrm>
            <a:off x="0" y="6373842"/>
            <a:ext cx="3063659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FF00"/>
                </a:solidFill>
              </a:rPr>
              <a:t>Engle</a:t>
            </a:r>
            <a:r>
              <a:rPr lang="fr-FR" sz="2400" dirty="0">
                <a:solidFill>
                  <a:srgbClr val="FFFF00"/>
                </a:solidFill>
              </a:rPr>
              <a:t> and </a:t>
            </a:r>
            <a:r>
              <a:rPr lang="fr-FR" sz="2400" dirty="0" err="1">
                <a:solidFill>
                  <a:srgbClr val="FFFF00"/>
                </a:solidFill>
              </a:rPr>
              <a:t>Guinan</a:t>
            </a:r>
            <a:r>
              <a:rPr lang="fr-FR" sz="2400" dirty="0">
                <a:solidFill>
                  <a:srgbClr val="FFFF00"/>
                </a:solidFill>
              </a:rPr>
              <a:t> 2023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B8CEA3-239D-BD4D-B005-9951320B0F3E}"/>
              </a:ext>
            </a:extLst>
          </p:cNvPr>
          <p:cNvSpPr/>
          <p:nvPr/>
        </p:nvSpPr>
        <p:spPr>
          <a:xfrm>
            <a:off x="0" y="-29026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Surface rotation/</a:t>
            </a:r>
            <a:r>
              <a:rPr lang="fr-FR" sz="3200" b="1" dirty="0" err="1">
                <a:solidFill>
                  <a:srgbClr val="FFFF00"/>
                </a:solidFill>
              </a:rPr>
              <a:t>activity</a:t>
            </a:r>
            <a:r>
              <a:rPr lang="fr-FR" sz="3200" b="1" dirty="0">
                <a:solidFill>
                  <a:srgbClr val="FFFF00"/>
                </a:solidFill>
              </a:rPr>
              <a:t>/surface </a:t>
            </a:r>
            <a:r>
              <a:rPr lang="fr-FR" sz="3200" b="1" dirty="0" err="1">
                <a:solidFill>
                  <a:srgbClr val="FFFF00"/>
                </a:solidFill>
              </a:rPr>
              <a:t>magnetic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field</a:t>
            </a:r>
            <a:endParaRPr lang="fr-F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4256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5D3A60A-4D7D-2741-8F0A-10E3DD5A6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18" y="417861"/>
            <a:ext cx="11006782" cy="64401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63EA50-7E56-6B46-BB66-03A01C0D27A9}"/>
              </a:ext>
            </a:extLst>
          </p:cNvPr>
          <p:cNvSpPr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CHECK OF STELLAR MODELS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59F8473-D103-C842-B941-68F47BCCAFFB}"/>
              </a:ext>
            </a:extLst>
          </p:cNvPr>
          <p:cNvSpPr txBox="1"/>
          <p:nvPr/>
        </p:nvSpPr>
        <p:spPr>
          <a:xfrm>
            <a:off x="0" y="6396335"/>
            <a:ext cx="279172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Martinet et al. 2020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6E8A9DB-3647-EF4B-8A1F-31C40CE009A1}"/>
              </a:ext>
            </a:extLst>
          </p:cNvPr>
          <p:cNvSpPr txBox="1"/>
          <p:nvPr/>
        </p:nvSpPr>
        <p:spPr>
          <a:xfrm>
            <a:off x="4093029" y="5094515"/>
            <a:ext cx="222195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Eclipsing</a:t>
            </a:r>
            <a:r>
              <a:rPr lang="fr-FR" dirty="0"/>
              <a:t> </a:t>
            </a:r>
            <a:r>
              <a:rPr lang="fr-FR" dirty="0" err="1"/>
              <a:t>binaries</a:t>
            </a:r>
            <a:endParaRPr lang="fr-FR" dirty="0"/>
          </a:p>
          <a:p>
            <a:r>
              <a:rPr lang="fr-FR" dirty="0" err="1"/>
              <a:t>Tkachenko</a:t>
            </a:r>
            <a:r>
              <a:rPr lang="fr-FR" dirty="0"/>
              <a:t> et al. 2020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55DDD0-A8E1-9745-82BC-75F343786B60}"/>
              </a:ext>
            </a:extLst>
          </p:cNvPr>
          <p:cNvSpPr txBox="1"/>
          <p:nvPr/>
        </p:nvSpPr>
        <p:spPr>
          <a:xfrm rot="19324674">
            <a:off x="3638335" y="2128943"/>
            <a:ext cx="72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ZAMS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F64285-6B19-6A48-9D91-78C9B43C40FC}"/>
              </a:ext>
            </a:extLst>
          </p:cNvPr>
          <p:cNvSpPr txBox="1"/>
          <p:nvPr/>
        </p:nvSpPr>
        <p:spPr>
          <a:xfrm rot="20090289">
            <a:off x="5416211" y="1641689"/>
            <a:ext cx="1202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Middle MS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27309DC-0E5D-2F42-879A-34D78FC442B5}"/>
              </a:ext>
            </a:extLst>
          </p:cNvPr>
          <p:cNvSpPr txBox="1"/>
          <p:nvPr/>
        </p:nvSpPr>
        <p:spPr>
          <a:xfrm rot="19794724">
            <a:off x="5247351" y="3022118"/>
            <a:ext cx="73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0070C0"/>
                </a:solidFill>
              </a:rPr>
              <a:t>TAMS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AB11149-5670-0447-AABF-D84EBF817B2A}"/>
              </a:ext>
            </a:extLst>
          </p:cNvPr>
          <p:cNvSpPr txBox="1"/>
          <p:nvPr/>
        </p:nvSpPr>
        <p:spPr>
          <a:xfrm>
            <a:off x="9463314" y="4152023"/>
            <a:ext cx="2857705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Continuous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: </a:t>
            </a:r>
          </a:p>
          <a:p>
            <a:r>
              <a:rPr lang="fr-FR" dirty="0"/>
              <a:t>GENEC </a:t>
            </a:r>
            <a:r>
              <a:rPr lang="fr-FR" dirty="0" err="1"/>
              <a:t>with</a:t>
            </a:r>
            <a:r>
              <a:rPr lang="fr-FR" dirty="0"/>
              <a:t> 0.2Hp</a:t>
            </a:r>
          </a:p>
          <a:p>
            <a:r>
              <a:rPr lang="fr-FR" dirty="0" err="1"/>
              <a:t>Dashed</a:t>
            </a:r>
            <a:r>
              <a:rPr lang="fr-FR" dirty="0"/>
              <a:t> </a:t>
            </a:r>
            <a:r>
              <a:rPr lang="fr-FR" dirty="0" err="1"/>
              <a:t>lines</a:t>
            </a:r>
            <a:endParaRPr lang="fr-FR" dirty="0"/>
          </a:p>
          <a:p>
            <a:r>
              <a:rPr lang="fr-FR" dirty="0"/>
              <a:t>Convective </a:t>
            </a:r>
            <a:r>
              <a:rPr lang="fr-FR" dirty="0" err="1"/>
              <a:t>Boundary</a:t>
            </a:r>
            <a:r>
              <a:rPr lang="fr-FR" dirty="0"/>
              <a:t> </a:t>
            </a:r>
            <a:r>
              <a:rPr lang="fr-FR" dirty="0" err="1"/>
              <a:t>Mixing</a:t>
            </a:r>
            <a:endParaRPr lang="fr-FR" dirty="0"/>
          </a:p>
          <a:p>
            <a:r>
              <a:rPr lang="fr-FR" dirty="0" err="1"/>
              <a:t>Tkachenko</a:t>
            </a:r>
            <a:r>
              <a:rPr lang="fr-FR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3613118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A3678F1-554F-7441-A911-9575D0F8A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919" y="513822"/>
            <a:ext cx="4874080" cy="59226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0ED2254-20FC-2A44-BD3B-EF0679A4D15C}"/>
              </a:ext>
            </a:extLst>
          </p:cNvPr>
          <p:cNvSpPr txBox="1"/>
          <p:nvPr/>
        </p:nvSpPr>
        <p:spPr>
          <a:xfrm>
            <a:off x="9510240" y="6396335"/>
            <a:ext cx="2681760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Warfield</a:t>
            </a:r>
            <a:r>
              <a:rPr lang="fr-FR" sz="2400" b="1" dirty="0">
                <a:solidFill>
                  <a:srgbClr val="FFFF00"/>
                </a:solidFill>
              </a:rPr>
              <a:t> et al.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B9533F-CF06-2F41-BEA9-793BF44BD24C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 err="1">
                <a:solidFill>
                  <a:srgbClr val="FFFF00"/>
                </a:solidFill>
              </a:rPr>
              <a:t>Comparison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between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two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age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estimates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EB2BC89-9608-F544-A22E-484227BEA234}"/>
              </a:ext>
            </a:extLst>
          </p:cNvPr>
          <p:cNvSpPr txBox="1"/>
          <p:nvPr/>
        </p:nvSpPr>
        <p:spPr>
          <a:xfrm>
            <a:off x="754743" y="1132114"/>
            <a:ext cx="3668312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</a:rPr>
              <a:t>Work</a:t>
            </a:r>
            <a:r>
              <a:rPr lang="fr-FR" sz="2400" b="1" dirty="0">
                <a:solidFill>
                  <a:srgbClr val="FFFF00"/>
                </a:solidFill>
              </a:rPr>
              <a:t> by </a:t>
            </a:r>
            <a:r>
              <a:rPr lang="fr-FR" sz="2400" b="1" dirty="0" err="1">
                <a:solidFill>
                  <a:srgbClr val="FFFF00"/>
                </a:solidFill>
              </a:rPr>
              <a:t>Warfielf</a:t>
            </a:r>
            <a:r>
              <a:rPr lang="fr-FR" sz="2400" b="1" dirty="0">
                <a:solidFill>
                  <a:srgbClr val="FFFF00"/>
                </a:solidFill>
              </a:rPr>
              <a:t> et al 2024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BC3560-6CDF-9C44-A58C-4263675C8340}"/>
              </a:ext>
            </a:extLst>
          </p:cNvPr>
          <p:cNvSpPr/>
          <p:nvPr/>
        </p:nvSpPr>
        <p:spPr>
          <a:xfrm>
            <a:off x="754743" y="3882962"/>
            <a:ext cx="4013278" cy="461665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sz="2400" b="1" dirty="0" err="1">
                <a:solidFill>
                  <a:srgbClr val="FFFF00"/>
                </a:solidFill>
              </a:rPr>
              <a:t>Work</a:t>
            </a:r>
            <a:r>
              <a:rPr lang="fr-FR" sz="2400" b="1" dirty="0">
                <a:solidFill>
                  <a:srgbClr val="FFFF00"/>
                </a:solidFill>
              </a:rPr>
              <a:t> by </a:t>
            </a:r>
            <a:r>
              <a:rPr lang="fr-FR" sz="2400" b="1" dirty="0" err="1">
                <a:solidFill>
                  <a:srgbClr val="FFFF00"/>
                </a:solidFill>
              </a:rPr>
              <a:t>Mackereth</a:t>
            </a:r>
            <a:r>
              <a:rPr lang="fr-FR" sz="2400" b="1" dirty="0">
                <a:solidFill>
                  <a:srgbClr val="FFFF00"/>
                </a:solidFill>
              </a:rPr>
              <a:t> et al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1723C-1433-A149-8469-D94A9BA32FFA}"/>
              </a:ext>
            </a:extLst>
          </p:cNvPr>
          <p:cNvSpPr/>
          <p:nvPr/>
        </p:nvSpPr>
        <p:spPr>
          <a:xfrm>
            <a:off x="973817" y="2141118"/>
            <a:ext cx="32643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/>
              <a:t>Ages </a:t>
            </a:r>
            <a:r>
              <a:rPr lang="fr-CH" sz="2400" dirty="0" err="1"/>
              <a:t>derived</a:t>
            </a:r>
            <a:r>
              <a:rPr lang="fr-CH" sz="2400" dirty="0"/>
              <a:t> </a:t>
            </a:r>
            <a:r>
              <a:rPr lang="fr-CH" sz="2400" dirty="0" err="1"/>
              <a:t>using</a:t>
            </a:r>
            <a:r>
              <a:rPr lang="fr-CH" sz="2400" dirty="0"/>
              <a:t> mass </a:t>
            </a:r>
          </a:p>
          <a:p>
            <a:r>
              <a:rPr lang="fr-CH" sz="2400" dirty="0" err="1"/>
              <a:t>estimates</a:t>
            </a:r>
            <a:r>
              <a:rPr lang="fr-CH" sz="2400" dirty="0"/>
              <a:t> </a:t>
            </a:r>
            <a:r>
              <a:rPr lang="fr-CH" sz="2400" dirty="0" err="1"/>
              <a:t>from</a:t>
            </a:r>
            <a:r>
              <a:rPr lang="fr-CH" sz="2400" dirty="0"/>
              <a:t> </a:t>
            </a:r>
          </a:p>
          <a:p>
            <a:r>
              <a:rPr lang="fr-CH" sz="2400" dirty="0"/>
              <a:t>K2 </a:t>
            </a:r>
            <a:r>
              <a:rPr lang="fr-CH" sz="2400" dirty="0" err="1"/>
              <a:t>asteroseismology</a:t>
            </a:r>
            <a:endParaRPr lang="fr-FR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17C953-6A45-D04B-818D-DC0283481FE7}"/>
              </a:ext>
            </a:extLst>
          </p:cNvPr>
          <p:cNvSpPr/>
          <p:nvPr/>
        </p:nvSpPr>
        <p:spPr>
          <a:xfrm>
            <a:off x="973817" y="4799633"/>
            <a:ext cx="40132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/>
              <a:t>Ages </a:t>
            </a:r>
            <a:r>
              <a:rPr lang="fr-CH" sz="2400" dirty="0" err="1"/>
              <a:t>derived</a:t>
            </a:r>
            <a:r>
              <a:rPr lang="fr-CH" sz="2400" dirty="0"/>
              <a:t> </a:t>
            </a:r>
            <a:r>
              <a:rPr lang="fr-CH" sz="2400" dirty="0" err="1"/>
              <a:t>using</a:t>
            </a:r>
            <a:r>
              <a:rPr lang="fr-CH" sz="2400" dirty="0"/>
              <a:t> a </a:t>
            </a:r>
            <a:r>
              <a:rPr lang="fr-CH" sz="2400" dirty="0" err="1"/>
              <a:t>Bayesian</a:t>
            </a:r>
            <a:r>
              <a:rPr lang="fr-CH" sz="2400" dirty="0"/>
              <a:t> </a:t>
            </a:r>
          </a:p>
          <a:p>
            <a:r>
              <a:rPr lang="fr-CH" sz="2400" dirty="0"/>
              <a:t>neural network model </a:t>
            </a:r>
            <a:r>
              <a:rPr lang="fr-CH" sz="2400" dirty="0" err="1"/>
              <a:t>trained</a:t>
            </a:r>
            <a:r>
              <a:rPr lang="fr-CH" sz="2400" dirty="0"/>
              <a:t> </a:t>
            </a:r>
          </a:p>
          <a:p>
            <a:r>
              <a:rPr lang="fr-CH" sz="2400" dirty="0"/>
              <a:t>on </a:t>
            </a:r>
            <a:r>
              <a:rPr lang="fr-CH" sz="2400" dirty="0" err="1"/>
              <a:t>asteroseismic</a:t>
            </a:r>
            <a:r>
              <a:rPr lang="fr-CH" sz="2400" dirty="0"/>
              <a:t> </a:t>
            </a:r>
            <a:r>
              <a:rPr lang="fr-CH" sz="2400" dirty="0" err="1"/>
              <a:t>ages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47604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1113810" y="2960716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DO MODELS GO INTO PLAY?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D44ECC7-65D9-7648-82AE-D8BC00283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690383"/>
            <a:ext cx="5536001" cy="34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5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D17D9-103E-6540-8581-E211FD56C257}"/>
              </a:ext>
            </a:extLst>
          </p:cNvPr>
          <p:cNvSpPr/>
          <p:nvPr/>
        </p:nvSpPr>
        <p:spPr>
          <a:xfrm>
            <a:off x="0" y="0"/>
            <a:ext cx="12191999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3200" b="1" dirty="0">
                <a:solidFill>
                  <a:srgbClr val="FFFF00"/>
                </a:solidFill>
                <a:latin typeface="Calibri" panose="020F0502020204030204"/>
              </a:rPr>
              <a:t>A SIMPLE EQUATION FOR AGE DURING THE MS PHASE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FD6AEE-D51A-4F4C-A2A8-45275AEA5686}"/>
              </a:ext>
            </a:extLst>
          </p:cNvPr>
          <p:cNvSpPr txBox="1"/>
          <p:nvPr/>
        </p:nvSpPr>
        <p:spPr>
          <a:xfrm>
            <a:off x="3762474" y="588077"/>
            <a:ext cx="4828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Three</a:t>
            </a:r>
            <a:r>
              <a:rPr lang="fr-FR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basic </a:t>
            </a:r>
            <a:r>
              <a:rPr lang="fr-F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features</a:t>
            </a:r>
            <a:r>
              <a:rPr lang="fr-FR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stellar</a:t>
            </a:r>
            <a:r>
              <a:rPr lang="fr-FR" sz="2400" u="sng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u="sng" dirty="0" err="1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fr-FR" sz="2400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273DA36-0B54-6E46-AF0B-0B7C59608CBF}"/>
                  </a:ext>
                </a:extLst>
              </p:cNvPr>
              <p:cNvSpPr txBox="1"/>
              <p:nvPr/>
            </p:nvSpPr>
            <p:spPr>
              <a:xfrm>
                <a:off x="402800" y="1249601"/>
                <a:ext cx="9201237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1.- 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Origin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of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luminosity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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hydrostatic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equilibrium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(L </a:t>
                </a:r>
                <a:r>
                  <a:rPr lang="fr-FR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scales</a:t>
                </a:r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fr-FR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fr-CH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fr-FR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fr-FR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𝜅</m:t>
                    </m:r>
                  </m:oMath>
                </a14:m>
                <a:r>
                  <a:rPr lang="fr-FR" sz="2400" dirty="0">
                    <a:latin typeface="Calibri" panose="020F0502020204030204" pitchFamily="34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)</a:t>
                </a:r>
                <a:endParaRPr lang="fr-CH" sz="2400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273DA36-0B54-6E46-AF0B-0B7C59608C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00" y="1249601"/>
                <a:ext cx="9201237" cy="461665"/>
              </a:xfrm>
              <a:prstGeom prst="rect">
                <a:avLst/>
              </a:prstGeom>
              <a:blipFill>
                <a:blip r:embed="rId3"/>
                <a:stretch>
                  <a:fillRect l="-966" t="-7895" b="-2631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E4247E61-5A67-5345-B76B-1F4DEF713BAF}"/>
              </a:ext>
            </a:extLst>
          </p:cNvPr>
          <p:cNvSpPr txBox="1"/>
          <p:nvPr/>
        </p:nvSpPr>
        <p:spPr>
          <a:xfrm>
            <a:off x="402800" y="1842459"/>
            <a:ext cx="959115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2.- The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energy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extracted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reservoir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timescale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BCDEEF-0AE6-8C45-9320-17C93E7E57D7}"/>
              </a:ext>
            </a:extLst>
          </p:cNvPr>
          <p:cNvSpPr txBox="1"/>
          <p:nvPr/>
        </p:nvSpPr>
        <p:spPr>
          <a:xfrm>
            <a:off x="402800" y="2391583"/>
            <a:ext cx="11561242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dirty="0"/>
              <a:t>3.- </a:t>
            </a:r>
            <a:r>
              <a:rPr lang="fr-FR" sz="2400" dirty="0" err="1"/>
              <a:t>During</a:t>
            </a:r>
            <a:r>
              <a:rPr lang="fr-FR" sz="2400" dirty="0"/>
              <a:t> the </a:t>
            </a:r>
            <a:r>
              <a:rPr lang="fr-FR" sz="2400" dirty="0" err="1"/>
              <a:t>nuclear</a:t>
            </a:r>
            <a:r>
              <a:rPr lang="fr-FR" sz="2400" dirty="0"/>
              <a:t> </a:t>
            </a:r>
            <a:r>
              <a:rPr lang="fr-FR" sz="2400" dirty="0" err="1"/>
              <a:t>burning</a:t>
            </a:r>
            <a:r>
              <a:rPr lang="fr-FR" sz="2400" dirty="0"/>
              <a:t> phases, stars are in radiative (thermal) </a:t>
            </a:r>
            <a:r>
              <a:rPr lang="fr-FR" sz="2400" dirty="0" err="1"/>
              <a:t>equilibrium</a:t>
            </a:r>
            <a:endParaRPr lang="fr-FR" sz="2400" dirty="0"/>
          </a:p>
          <a:p>
            <a:endParaRPr lang="fr-FR" sz="2400" dirty="0"/>
          </a:p>
          <a:p>
            <a:r>
              <a:rPr lang="fr-FR" sz="2400" dirty="0"/>
              <a:t>The rate of </a:t>
            </a:r>
            <a:r>
              <a:rPr lang="fr-FR" sz="2400" dirty="0" err="1"/>
              <a:t>energy</a:t>
            </a:r>
            <a:r>
              <a:rPr lang="fr-FR" sz="2400" dirty="0"/>
              <a:t> production in the central </a:t>
            </a:r>
            <a:r>
              <a:rPr lang="fr-FR" sz="2400" dirty="0" err="1"/>
              <a:t>region</a:t>
            </a:r>
            <a:r>
              <a:rPr lang="fr-FR" sz="2400" dirty="0"/>
              <a:t> = the rate of the </a:t>
            </a:r>
            <a:r>
              <a:rPr lang="fr-FR" sz="2400" dirty="0" err="1"/>
              <a:t>energy</a:t>
            </a:r>
            <a:r>
              <a:rPr lang="fr-FR" sz="2400" dirty="0"/>
              <a:t> </a:t>
            </a:r>
            <a:r>
              <a:rPr lang="fr-FR" sz="2400" dirty="0" err="1"/>
              <a:t>lost</a:t>
            </a:r>
            <a:r>
              <a:rPr lang="fr-FR" sz="2400" dirty="0"/>
              <a:t> at the surface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B53EE2C-64B9-1141-89B6-88C8815B9909}"/>
              </a:ext>
            </a:extLst>
          </p:cNvPr>
          <p:cNvSpPr txBox="1"/>
          <p:nvPr/>
        </p:nvSpPr>
        <p:spPr>
          <a:xfrm>
            <a:off x="1458410" y="3704642"/>
            <a:ext cx="3153748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Luminosity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as a radiative mode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CB1A817-02AE-5A47-9C92-650377D22D46}"/>
              </a:ext>
            </a:extLst>
          </p:cNvPr>
          <p:cNvSpPr txBox="1"/>
          <p:nvPr/>
        </p:nvSpPr>
        <p:spPr>
          <a:xfrm>
            <a:off x="1458410" y="4186704"/>
            <a:ext cx="8996374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rates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</a:rPr>
              <a:t>changes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Luminosity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will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change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only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on a Kelvin-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Helholtz</a:t>
            </a: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fr-FR" b="1" dirty="0" err="1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timescale</a:t>
            </a:r>
            <a:endParaRPr lang="fr-FR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DE3215A-102D-8D4A-B469-411C1BB9A196}"/>
                  </a:ext>
                </a:extLst>
              </p:cNvPr>
              <p:cNvSpPr txBox="1"/>
              <p:nvPr/>
            </p:nvSpPr>
            <p:spPr>
              <a:xfrm>
                <a:off x="402800" y="5013759"/>
                <a:ext cx="3769237" cy="7197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fr-CH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CH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fr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fr-CH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e>
                          </m:d>
                          <m:r>
                            <a:rPr lang="fr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0.007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fr-CH" sz="2400" b="0" i="1" baseline="30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&lt;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fr-CH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</m:den>
                      </m:f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DE3215A-102D-8D4A-B469-411C1BB9A1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00" y="5013759"/>
                <a:ext cx="3769237" cy="719749"/>
              </a:xfrm>
              <a:prstGeom prst="rect">
                <a:avLst/>
              </a:prstGeom>
              <a:blipFill>
                <a:blip r:embed="rId4"/>
                <a:stretch>
                  <a:fillRect l="-2013" b="-122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57BE7E-1C26-E44C-88A3-F6A523FDC2E9}"/>
                  </a:ext>
                </a:extLst>
              </p:cNvPr>
              <p:cNvSpPr/>
              <p:nvPr/>
            </p:nvSpPr>
            <p:spPr>
              <a:xfrm>
                <a:off x="5589074" y="4894716"/>
                <a:ext cx="5504553" cy="594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CH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fr-CH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𝐻𝑒</m:t>
                        </m:r>
                      </m:e>
                    </m:d>
                  </m:oMath>
                </a14:m>
                <a:r>
                  <a:rPr lang="fr-FR" sz="2400" dirty="0"/>
                  <a:t>=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fr-FR" sz="240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fr-CH" sz="2400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CH" sz="24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sup>
                      <m:e>
                        <m:r>
                          <a:rPr lang="fr-CH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CH" sz="2400" b="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fr-CH" sz="2400" b="0" i="1" baseline="-25000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fr-CH" sz="24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CH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sSub>
                          <m:sSubPr>
                            <m:ctrlPr>
                              <a:rPr lang="fr-CH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CH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CH" sz="24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  <m:r>
                          <a:rPr lang="fr-CH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CH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𝐴𝑔𝑒</m:t>
                        </m:r>
                        <m:r>
                          <a:rPr lang="fr-CH" sz="24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))</m:t>
                        </m:r>
                        <m:r>
                          <a:rPr lang="fr-CH" sz="2400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fr-CH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CH" sz="2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fr-CH" sz="24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sub>
                        </m:sSub>
                      </m:e>
                    </m:nary>
                  </m:oMath>
                </a14:m>
                <a:endParaRPr lang="fr-FR" sz="24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57BE7E-1C26-E44C-88A3-F6A523FDC2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074" y="4894716"/>
                <a:ext cx="5504553" cy="594137"/>
              </a:xfrm>
              <a:prstGeom prst="rect">
                <a:avLst/>
              </a:prstGeom>
              <a:blipFill>
                <a:blip r:embed="rId5"/>
                <a:stretch>
                  <a:fillRect t="-106250" b="-17291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0F771-96D3-3D40-BF91-E52D54AB2D25}"/>
                  </a:ext>
                </a:extLst>
              </p:cNvPr>
              <p:cNvSpPr/>
              <p:nvPr/>
            </p:nvSpPr>
            <p:spPr>
              <a:xfrm>
                <a:off x="5559696" y="5677290"/>
                <a:ext cx="5533931" cy="596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CH" sz="24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CH" sz="240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H" sz="2400" b="0" i="0" smtClean="0">
                        <a:latin typeface="Cambria Math" panose="02040503050406030204" pitchFamily="18" charset="0"/>
                      </a:rPr>
                      <m:t>&gt; =</m:t>
                    </m:r>
                    <m:nary>
                      <m:naryPr>
                        <m:limLoc m:val="undOvr"/>
                        <m:ctrlPr>
                          <a:rPr lang="fr-CH" sz="24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fr-CH" sz="2400" b="0" i="1" smtClean="0">
                            <a:latin typeface="Cambria Math" panose="02040503050406030204" pitchFamily="18" charset="0"/>
                          </a:rPr>
                          <m:t>𝑍𝐴𝑀𝑆</m:t>
                        </m:r>
                      </m:sub>
                      <m:sup>
                        <m:r>
                          <a:rPr lang="fr-CH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𝐴𝑔𝑒</m:t>
                        </m:r>
                      </m:sup>
                      <m:e>
                        <m:r>
                          <a:rPr lang="fr-CH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nary>
                  </m:oMath>
                </a14:m>
                <a:r>
                  <a:rPr lang="fr-FR" sz="2400" dirty="0"/>
                  <a:t> dt.  (note </a:t>
                </a:r>
                <a:r>
                  <a:rPr lang="fr-FR" sz="2400" dirty="0" err="1"/>
                  <a:t>that</a:t>
                </a:r>
                <a:r>
                  <a:rPr lang="fr-FR" sz="2400" dirty="0"/>
                  <a:t> </a:t>
                </a:r>
                <a14:m>
                  <m:oMath xmlns:m="http://schemas.openxmlformats.org/officeDocument/2006/math">
                    <m:r>
                      <a:rPr lang="fr-CH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CH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CH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𝐴𝑔𝑒</m:t>
                    </m:r>
                    <m:r>
                      <a:rPr lang="fr-CH" sz="2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fr-FR" sz="24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80F771-96D3-3D40-BF91-E52D54AB2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9696" y="5677290"/>
                <a:ext cx="5533931" cy="596061"/>
              </a:xfrm>
              <a:prstGeom prst="rect">
                <a:avLst/>
              </a:prstGeom>
              <a:blipFill>
                <a:blip r:embed="rId6"/>
                <a:stretch>
                  <a:fillRect t="-108333" b="-1708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7506429-C371-334E-BE6E-7210597A2BDC}"/>
                  </a:ext>
                </a:extLst>
              </p:cNvPr>
              <p:cNvSpPr txBox="1"/>
              <p:nvPr/>
            </p:nvSpPr>
            <p:spPr>
              <a:xfrm>
                <a:off x="140970" y="6453708"/>
                <a:ext cx="1848519" cy="3608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fr-CH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CH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fr-CH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400" b="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𝑎𝑔𝑒</m:t>
                          </m:r>
                        </m:e>
                      </m:d>
                      <m:r>
                        <a:rPr lang="fr-CH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H" sz="24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fr-CH" sz="2400" b="0" i="1" baseline="-2500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0 </m:t>
                      </m:r>
                    </m:oMath>
                  </m:oMathPara>
                </a14:m>
                <a:endParaRPr lang="fr-FR" sz="2400" baseline="-250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7506429-C371-334E-BE6E-7210597A2B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" y="6453708"/>
                <a:ext cx="1848519" cy="360804"/>
              </a:xfrm>
              <a:prstGeom prst="rect">
                <a:avLst/>
              </a:prstGeom>
              <a:blipFill>
                <a:blip r:embed="rId7"/>
                <a:stretch>
                  <a:fillRect l="-3401" r="-3401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71F73F83-C217-1648-B127-DC1B8330BEBC}"/>
              </a:ext>
            </a:extLst>
          </p:cNvPr>
          <p:cNvSpPr txBox="1"/>
          <p:nvPr/>
        </p:nvSpPr>
        <p:spPr>
          <a:xfrm>
            <a:off x="1905494" y="6453708"/>
            <a:ext cx="5768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accent5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fr-FR" sz="2400" dirty="0" err="1">
                <a:solidFill>
                  <a:schemeClr val="accent5">
                    <a:lumMod val="50000"/>
                  </a:schemeClr>
                </a:solidFill>
              </a:rPr>
              <a:t>Spectroscopy</a:t>
            </a:r>
            <a:r>
              <a:rPr lang="fr-FR" sz="2400" dirty="0">
                <a:solidFill>
                  <a:schemeClr val="accent5">
                    <a:lumMod val="50000"/>
                  </a:schemeClr>
                </a:solidFill>
              </a:rPr>
              <a:t>, parallaxe, </a:t>
            </a:r>
            <a:r>
              <a:rPr lang="fr-FR" sz="2400" dirty="0" err="1">
                <a:solidFill>
                  <a:schemeClr val="accent5">
                    <a:lumMod val="50000"/>
                  </a:schemeClr>
                </a:solidFill>
              </a:rPr>
              <a:t>asteroseismology</a:t>
            </a:r>
            <a:endParaRPr lang="fr-FR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D493E6-A6F5-7E4E-9C49-C9721FA7D79F}"/>
                  </a:ext>
                </a:extLst>
              </p:cNvPr>
              <p:cNvSpPr/>
              <p:nvPr/>
            </p:nvSpPr>
            <p:spPr>
              <a:xfrm>
                <a:off x="7988263" y="6453708"/>
                <a:ext cx="3872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sz="24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sSub>
                        <m:sSubPr>
                          <m:ctrlPr>
                            <a:rPr lang="fr-CH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fr-CH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fr-CH" sz="24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𝐴𝑔𝑒</m:t>
                      </m:r>
                      <m:r>
                        <a:rPr lang="fr-CH" sz="24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fr-CH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sz="24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fr-CH" sz="2400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𝑚𝑜𝑑𝑒𝑙𝑠</m:t>
                      </m:r>
                    </m:oMath>
                  </m:oMathPara>
                </a14:m>
                <a:endParaRPr lang="fr-FR" sz="2400" dirty="0"/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3D493E6-A6F5-7E4E-9C49-C9721FA7D7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263" y="6453708"/>
                <a:ext cx="387285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2390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9C68EB-38F9-6F45-9C87-309D1E416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759"/>
            <a:ext cx="6389224" cy="593998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9567BCF-D398-EF48-A64C-A041C3FFD8F8}"/>
              </a:ext>
            </a:extLst>
          </p:cNvPr>
          <p:cNvSpPr txBox="1"/>
          <p:nvPr/>
        </p:nvSpPr>
        <p:spPr>
          <a:xfrm>
            <a:off x="1058464" y="5574576"/>
            <a:ext cx="2626938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Ekström</a:t>
            </a:r>
            <a:r>
              <a:rPr lang="fr-FR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al. 2012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477704-B99D-8244-81AB-548460414430}"/>
              </a:ext>
            </a:extLst>
          </p:cNvPr>
          <p:cNvSpPr/>
          <p:nvPr/>
        </p:nvSpPr>
        <p:spPr>
          <a:xfrm>
            <a:off x="1" y="6152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3200" b="1" dirty="0">
                <a:solidFill>
                  <a:srgbClr val="FFFF00"/>
                </a:solidFill>
                <a:latin typeface="Calibri" panose="020F0502020204030204"/>
              </a:rPr>
              <a:t>STELLAR MODELS ARE CALIBRATED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753E07A-A419-5645-A1F6-BC7675BAFCF3}"/>
              </a:ext>
            </a:extLst>
          </p:cNvPr>
          <p:cNvSpPr txBox="1"/>
          <p:nvPr/>
        </p:nvSpPr>
        <p:spPr>
          <a:xfrm>
            <a:off x="7042192" y="962766"/>
            <a:ext cx="5149808" cy="230832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ONE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example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here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A good agreement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between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models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may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sometimes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due to the</a:t>
            </a:r>
          </a:p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similar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process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of calibration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used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rather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than</a:t>
            </a:r>
            <a:r>
              <a:rPr lang="fr-FR" sz="2400" dirty="0">
                <a:latin typeface="Calibri" panose="020F0502020204030204" pitchFamily="34" charset="0"/>
                <a:cs typeface="Calibri" panose="020F0502020204030204" pitchFamily="34" charset="0"/>
              </a:rPr>
              <a:t> a confirmation of the </a:t>
            </a:r>
            <a:r>
              <a:rPr lang="fr-FR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physic</a:t>
            </a:r>
            <a:endParaRPr lang="fr-F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3FD5B5-475B-4649-9E4F-8BE84EA86C60}"/>
              </a:ext>
            </a:extLst>
          </p:cNvPr>
          <p:cNvSpPr/>
          <p:nvPr/>
        </p:nvSpPr>
        <p:spPr>
          <a:xfrm>
            <a:off x="7042192" y="3309123"/>
            <a:ext cx="51185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prstClr val="black"/>
                </a:solidFill>
                <a:latin typeface="Calibri" panose="020F0502020204030204"/>
              </a:rPr>
              <a:t>CHECK OF THE MODELS WITH BINARIES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B6B0C37-1FAC-7541-B1BB-174C8C7339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708" y="3784239"/>
            <a:ext cx="2678889" cy="243833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6782FA-C778-704B-82A4-695CFFB095B0}"/>
              </a:ext>
            </a:extLst>
          </p:cNvPr>
          <p:cNvSpPr/>
          <p:nvPr/>
        </p:nvSpPr>
        <p:spPr>
          <a:xfrm>
            <a:off x="7633861" y="6392408"/>
            <a:ext cx="198323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Hussein et al.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BFFF2A-89B4-6E4E-82A5-E35271B78B05}"/>
              </a:ext>
            </a:extLst>
          </p:cNvPr>
          <p:cNvSpPr/>
          <p:nvPr/>
        </p:nvSpPr>
        <p:spPr>
          <a:xfrm>
            <a:off x="9846764" y="4126244"/>
            <a:ext cx="2345236" cy="1754326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/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See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also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e.g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 lvl="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Costa et al. 2019;</a:t>
            </a:r>
          </a:p>
          <a:p>
            <a:pPr lvl="0"/>
            <a:r>
              <a:rPr lang="fr-CH" b="1" dirty="0" err="1">
                <a:solidFill>
                  <a:srgbClr val="FFFF00"/>
                </a:solidFill>
                <a:latin typeface="Calibri" panose="020F0502020204030204"/>
              </a:rPr>
              <a:t>Knudstrup</a:t>
            </a:r>
            <a:r>
              <a:rPr lang="fr-CH" b="1" dirty="0">
                <a:solidFill>
                  <a:srgbClr val="FFFF00"/>
                </a:solidFill>
                <a:latin typeface="Calibri" panose="020F0502020204030204"/>
              </a:rPr>
              <a:t> et al. 2020</a:t>
            </a:r>
            <a:endParaRPr lang="fr-FR" b="1" dirty="0">
              <a:solidFill>
                <a:srgbClr val="FFFF00"/>
              </a:solidFill>
              <a:latin typeface="Calibri" panose="020F0502020204030204"/>
            </a:endParaRPr>
          </a:p>
          <a:p>
            <a:pPr lvl="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Martinet et al. 2021</a:t>
            </a:r>
          </a:p>
          <a:p>
            <a:pPr lvl="0"/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Torres et al. 2024; </a:t>
            </a:r>
          </a:p>
          <a:p>
            <a:pPr lvl="0"/>
            <a:r>
              <a:rPr lang="fr-FR" b="1" dirty="0" err="1">
                <a:solidFill>
                  <a:srgbClr val="FFFF00"/>
                </a:solidFill>
                <a:latin typeface="Calibri" panose="020F0502020204030204"/>
              </a:rPr>
              <a:t>Jennings</a:t>
            </a:r>
            <a:r>
              <a:rPr lang="fr-FR" b="1" dirty="0">
                <a:solidFill>
                  <a:srgbClr val="FFFF00"/>
                </a:solidFill>
                <a:latin typeface="Calibri" panose="020F0502020204030204"/>
              </a:rPr>
              <a:t> et al. 2024</a:t>
            </a:r>
          </a:p>
        </p:txBody>
      </p:sp>
    </p:spTree>
    <p:extLst>
      <p:ext uri="{BB962C8B-B14F-4D97-AF65-F5344CB8AC3E}">
        <p14:creationId xmlns:p14="http://schemas.microsoft.com/office/powerpoint/2010/main" val="39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04D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7CD1082-C4F9-9644-ABCC-E65282565786}"/>
              </a:ext>
            </a:extLst>
          </p:cNvPr>
          <p:cNvSpPr txBox="1"/>
          <p:nvPr/>
        </p:nvSpPr>
        <p:spPr>
          <a:xfrm>
            <a:off x="8789075" y="722376"/>
            <a:ext cx="2978900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AGE SENSITIVITY ON M, [Fe/H],rot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(from models)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600" b="0" i="0" u="none" strike="noStrike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 VERY SIMPLE</a:t>
            </a:r>
          </a:p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APPROACH</a:t>
            </a:r>
            <a:endParaRPr kumimoji="0" lang="en-US" sz="3600" b="0" i="0" u="none" strike="noStrike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1175F7-22BE-5B4D-A2CF-2F2DDC0D6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DB634E-4895-AA45-BE2A-E3565B26FD2E}"/>
              </a:ext>
            </a:extLst>
          </p:cNvPr>
          <p:cNvSpPr/>
          <p:nvPr/>
        </p:nvSpPr>
        <p:spPr>
          <a:xfrm>
            <a:off x="242059" y="6239319"/>
            <a:ext cx="9524793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https://</a:t>
            </a:r>
            <a:r>
              <a:rPr lang="fr-FR" dirty="0" err="1">
                <a:solidFill>
                  <a:srgbClr val="FFFF00"/>
                </a:solidFill>
              </a:rPr>
              <a:t>www.scienceabc.com</a:t>
            </a:r>
            <a:r>
              <a:rPr lang="fr-FR" dirty="0">
                <a:solidFill>
                  <a:srgbClr val="FFFF00"/>
                </a:solidFill>
              </a:rPr>
              <a:t>/nature/</a:t>
            </a:r>
            <a:r>
              <a:rPr lang="fr-FR" dirty="0" err="1">
                <a:solidFill>
                  <a:srgbClr val="FFFF00"/>
                </a:solidFill>
              </a:rPr>
              <a:t>universe</a:t>
            </a:r>
            <a:r>
              <a:rPr lang="fr-FR" dirty="0">
                <a:solidFill>
                  <a:srgbClr val="FFFF00"/>
                </a:solidFill>
              </a:rPr>
              <a:t>/how-do-</a:t>
            </a:r>
            <a:r>
              <a:rPr lang="fr-FR" dirty="0" err="1">
                <a:solidFill>
                  <a:srgbClr val="FFFF00"/>
                </a:solidFill>
              </a:rPr>
              <a:t>scientists</a:t>
            </a:r>
            <a:r>
              <a:rPr lang="fr-FR" dirty="0">
                <a:solidFill>
                  <a:srgbClr val="FFFF00"/>
                </a:solidFill>
              </a:rPr>
              <a:t>-</a:t>
            </a:r>
            <a:r>
              <a:rPr lang="fr-FR" dirty="0" err="1">
                <a:solidFill>
                  <a:srgbClr val="FFFF00"/>
                </a:solidFill>
              </a:rPr>
              <a:t>determine</a:t>
            </a:r>
            <a:r>
              <a:rPr lang="fr-FR" dirty="0">
                <a:solidFill>
                  <a:srgbClr val="FFFF00"/>
                </a:solidFill>
              </a:rPr>
              <a:t>-the-</a:t>
            </a:r>
            <a:r>
              <a:rPr lang="fr-FR" dirty="0" err="1">
                <a:solidFill>
                  <a:srgbClr val="FFFF00"/>
                </a:solidFill>
              </a:rPr>
              <a:t>age</a:t>
            </a:r>
            <a:r>
              <a:rPr lang="fr-FR" dirty="0">
                <a:solidFill>
                  <a:srgbClr val="FFFF00"/>
                </a:solidFill>
              </a:rPr>
              <a:t>-</a:t>
            </a:r>
            <a:r>
              <a:rPr lang="fr-FR" dirty="0" err="1">
                <a:solidFill>
                  <a:srgbClr val="FFFF00"/>
                </a:solidFill>
              </a:rPr>
              <a:t>of-a-star.html</a:t>
            </a:r>
            <a:endParaRPr lang="fr-FR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80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381BB659-0260-974C-8AD6-21F0D7688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441" y="457200"/>
            <a:ext cx="8059118" cy="5943600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2F4993DF-983E-FE43-BB85-A7D25592A88C}"/>
              </a:ext>
            </a:extLst>
          </p:cNvPr>
          <p:cNvCxnSpPr>
            <a:cxnSpLocks/>
          </p:cNvCxnSpPr>
          <p:nvPr/>
        </p:nvCxnSpPr>
        <p:spPr>
          <a:xfrm>
            <a:off x="3091070" y="2862470"/>
            <a:ext cx="62616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E009D686-FEE2-B142-80F0-4538343AEA6E}"/>
              </a:ext>
            </a:extLst>
          </p:cNvPr>
          <p:cNvSpPr txBox="1"/>
          <p:nvPr/>
        </p:nvSpPr>
        <p:spPr>
          <a:xfrm>
            <a:off x="7315200" y="2524539"/>
            <a:ext cx="2026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Age of the </a:t>
            </a:r>
            <a:r>
              <a:rPr lang="fr-FR" dirty="0" err="1"/>
              <a:t>Universe</a:t>
            </a:r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3AB38A-7958-434D-A37B-01E624491F1C}"/>
              </a:ext>
            </a:extLst>
          </p:cNvPr>
          <p:cNvSpPr/>
          <p:nvPr/>
        </p:nvSpPr>
        <p:spPr>
          <a:xfrm>
            <a:off x="3091070" y="1152943"/>
            <a:ext cx="6250519" cy="1709527"/>
          </a:xfrm>
          <a:prstGeom prst="rect">
            <a:avLst/>
          </a:prstGeom>
          <a:solidFill>
            <a:srgbClr val="4472C4">
              <a:alpha val="3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4C35221-EDD3-4B41-AEB9-DD55EF18772B}"/>
              </a:ext>
            </a:extLst>
          </p:cNvPr>
          <p:cNvSpPr/>
          <p:nvPr/>
        </p:nvSpPr>
        <p:spPr>
          <a:xfrm>
            <a:off x="3091070" y="2862470"/>
            <a:ext cx="1043608" cy="2912165"/>
          </a:xfrm>
          <a:prstGeom prst="rect">
            <a:avLst/>
          </a:prstGeom>
          <a:solidFill>
            <a:srgbClr val="FF0000">
              <a:alpha val="3294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B03DCE-3A5B-4F4E-94E5-2DF359CEB8AF}"/>
              </a:ext>
            </a:extLst>
          </p:cNvPr>
          <p:cNvSpPr txBox="1"/>
          <p:nvPr/>
        </p:nvSpPr>
        <p:spPr>
          <a:xfrm rot="16200000">
            <a:off x="2471566" y="4860320"/>
            <a:ext cx="1544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Radiative </a:t>
            </a:r>
            <a:r>
              <a:rPr lang="fr-FR" b="1" dirty="0" err="1"/>
              <a:t>core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BE505A7-EAEB-A646-BA83-DF4C6DB30566}"/>
                  </a:ext>
                </a:extLst>
              </p:cNvPr>
              <p:cNvSpPr txBox="1"/>
              <p:nvPr/>
            </p:nvSpPr>
            <p:spPr>
              <a:xfrm rot="16200000">
                <a:off x="2929546" y="4733288"/>
                <a:ext cx="1534587" cy="534826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921808"/>
                          <a:gd name="connsiteY0" fmla="*/ 0 h 938334"/>
                          <a:gd name="connsiteX1" fmla="*/ 1921808 w 1921808"/>
                          <a:gd name="connsiteY1" fmla="*/ 0 h 938334"/>
                          <a:gd name="connsiteX2" fmla="*/ 1921808 w 1921808"/>
                          <a:gd name="connsiteY2" fmla="*/ 938334 h 938334"/>
                          <a:gd name="connsiteX3" fmla="*/ 0 w 1921808"/>
                          <a:gd name="connsiteY3" fmla="*/ 938334 h 938334"/>
                          <a:gd name="connsiteX4" fmla="*/ 0 w 1921808"/>
                          <a:gd name="connsiteY4" fmla="*/ 0 h 9383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21808" h="938334" extrusionOk="0">
                            <a:moveTo>
                              <a:pt x="0" y="0"/>
                            </a:moveTo>
                            <a:cubicBezTo>
                              <a:pt x="584544" y="118645"/>
                              <a:pt x="1573454" y="116012"/>
                              <a:pt x="1921808" y="0"/>
                            </a:cubicBezTo>
                            <a:cubicBezTo>
                              <a:pt x="1888411" y="215007"/>
                              <a:pt x="1867774" y="479241"/>
                              <a:pt x="1921808" y="938334"/>
                            </a:cubicBezTo>
                            <a:cubicBezTo>
                              <a:pt x="1394601" y="1072934"/>
                              <a:pt x="686550" y="781138"/>
                              <a:pt x="0" y="938334"/>
                            </a:cubicBezTo>
                            <a:cubicBezTo>
                              <a:pt x="-35345" y="816345"/>
                              <a:pt x="-45956" y="3835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num>
                        <m:den>
                          <m: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den>
                      </m:f>
                      <m:r>
                        <a:rPr lang="fr-CH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=−4.3</m:t>
                      </m:r>
                      <m:f>
                        <m:fPr>
                          <m:ctrlP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CH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fr-CH" sz="1400" b="0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BE505A7-EAEB-A646-BA83-DF4C6DB30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929546" y="4733288"/>
                <a:ext cx="1534587" cy="5348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76200">
                <a:solidFill>
                  <a:srgbClr val="FF000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1921808"/>
                          <a:gd name="connsiteY0" fmla="*/ 0 h 938334"/>
                          <a:gd name="connsiteX1" fmla="*/ 1921808 w 1921808"/>
                          <a:gd name="connsiteY1" fmla="*/ 0 h 938334"/>
                          <a:gd name="connsiteX2" fmla="*/ 1921808 w 1921808"/>
                          <a:gd name="connsiteY2" fmla="*/ 938334 h 938334"/>
                          <a:gd name="connsiteX3" fmla="*/ 0 w 1921808"/>
                          <a:gd name="connsiteY3" fmla="*/ 938334 h 938334"/>
                          <a:gd name="connsiteX4" fmla="*/ 0 w 1921808"/>
                          <a:gd name="connsiteY4" fmla="*/ 0 h 93833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921808" h="938334" extrusionOk="0">
                            <a:moveTo>
                              <a:pt x="0" y="0"/>
                            </a:moveTo>
                            <a:cubicBezTo>
                              <a:pt x="584544" y="118645"/>
                              <a:pt x="1573454" y="116012"/>
                              <a:pt x="1921808" y="0"/>
                            </a:cubicBezTo>
                            <a:cubicBezTo>
                              <a:pt x="1888411" y="215007"/>
                              <a:pt x="1867774" y="479241"/>
                              <a:pt x="1921808" y="938334"/>
                            </a:cubicBezTo>
                            <a:cubicBezTo>
                              <a:pt x="1394601" y="1072934"/>
                              <a:pt x="686550" y="781138"/>
                              <a:pt x="0" y="938334"/>
                            </a:cubicBezTo>
                            <a:cubicBezTo>
                              <a:pt x="-35345" y="816345"/>
                              <a:pt x="-45956" y="383521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75C588A1-300C-DA47-81AD-B82378EB603C}"/>
              </a:ext>
            </a:extLst>
          </p:cNvPr>
          <p:cNvSpPr/>
          <p:nvPr/>
        </p:nvSpPr>
        <p:spPr>
          <a:xfrm>
            <a:off x="6410739" y="2893871"/>
            <a:ext cx="2924424" cy="2811186"/>
          </a:xfrm>
          <a:prstGeom prst="rect">
            <a:avLst/>
          </a:prstGeom>
          <a:solidFill>
            <a:srgbClr val="00B050">
              <a:alpha val="2705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58F2F3C-C1F5-CB47-9192-61D761BE03B6}"/>
              </a:ext>
            </a:extLst>
          </p:cNvPr>
          <p:cNvSpPr/>
          <p:nvPr/>
        </p:nvSpPr>
        <p:spPr>
          <a:xfrm rot="16200000">
            <a:off x="5801395" y="3790380"/>
            <a:ext cx="1693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Convective </a:t>
            </a:r>
            <a:r>
              <a:rPr lang="fr-FR" b="1" dirty="0" err="1"/>
              <a:t>core</a:t>
            </a:r>
            <a:endParaRPr lang="fr-FR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84183F-D0C5-9041-95D1-98EFFB6D024F}"/>
                  </a:ext>
                </a:extLst>
              </p:cNvPr>
              <p:cNvSpPr/>
              <p:nvPr/>
            </p:nvSpPr>
            <p:spPr>
              <a:xfrm>
                <a:off x="7105657" y="3829395"/>
                <a:ext cx="1633973" cy="534826"/>
              </a:xfrm>
              <a:prstGeom prst="rect">
                <a:avLst/>
              </a:prstGeom>
              <a:ln w="76200">
                <a:solidFill>
                  <a:srgbClr val="00206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num>
                        <m:den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den>
                      </m:f>
                      <m:r>
                        <a:rPr lang="fr-CH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fr-CH" sz="1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2.82</m:t>
                      </m:r>
                      <m:f>
                        <m:fPr>
                          <m:ctrlP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C84183F-D0C5-9041-95D1-98EFFB6D0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5657" y="3829395"/>
                <a:ext cx="1633973" cy="53482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76200"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448F7B5B-A00F-D94C-8BE8-BB398C39A4A9}"/>
              </a:ext>
            </a:extLst>
          </p:cNvPr>
          <p:cNvSpPr/>
          <p:nvPr/>
        </p:nvSpPr>
        <p:spPr>
          <a:xfrm>
            <a:off x="4593735" y="3286087"/>
            <a:ext cx="1131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/>
              <a:t>Transition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AFA3203-512E-3745-9F45-C96804AED260}"/>
                  </a:ext>
                </a:extLst>
              </p:cNvPr>
              <p:cNvSpPr/>
              <p:nvPr/>
            </p:nvSpPr>
            <p:spPr>
              <a:xfrm>
                <a:off x="4441292" y="3876106"/>
                <a:ext cx="1633972" cy="534826"/>
              </a:xfrm>
              <a:prstGeom prst="rect">
                <a:avLst/>
              </a:prstGeom>
              <a:ln w="76200">
                <a:solidFill>
                  <a:schemeClr val="accent6">
                    <a:lumMod val="75000"/>
                  </a:schemeClr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CH" sz="14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num>
                        <m:den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𝑎𝑔𝑒</m:t>
                          </m:r>
                        </m:den>
                      </m:f>
                      <m:r>
                        <a:rPr lang="fr-CH" sz="1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=−2.8</m:t>
                      </m:r>
                      <m:r>
                        <a:rPr lang="fr-CH" sz="1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fr-CH" sz="1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AFA3203-512E-3745-9F45-C96804AED26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1292" y="3876106"/>
                <a:ext cx="1633972" cy="53482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76200">
                <a:solidFill>
                  <a:schemeClr val="accent6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ZoneTexte 22">
            <a:extLst>
              <a:ext uri="{FF2B5EF4-FFF2-40B4-BE49-F238E27FC236}">
                <a16:creationId xmlns:a16="http://schemas.microsoft.com/office/drawing/2014/main" id="{8077CC5A-D6AE-814B-B68F-D507FB494AE6}"/>
              </a:ext>
            </a:extLst>
          </p:cNvPr>
          <p:cNvSpPr txBox="1"/>
          <p:nvPr/>
        </p:nvSpPr>
        <p:spPr>
          <a:xfrm>
            <a:off x="-36681" y="955343"/>
            <a:ext cx="2122953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Age shows a </a:t>
            </a:r>
            <a:r>
              <a:rPr lang="fr-FR" b="1" dirty="0" err="1"/>
              <a:t>larger</a:t>
            </a:r>
            <a:endParaRPr lang="fr-FR" b="1" dirty="0"/>
          </a:p>
          <a:p>
            <a:pPr algn="ctr"/>
            <a:r>
              <a:rPr lang="fr-FR" b="1" dirty="0"/>
              <a:t>range of values </a:t>
            </a:r>
            <a:r>
              <a:rPr lang="fr-FR" b="1" dirty="0" err="1"/>
              <a:t>than</a:t>
            </a:r>
            <a:endParaRPr lang="fr-FR" b="1" dirty="0"/>
          </a:p>
          <a:p>
            <a:pPr algn="ctr"/>
            <a:r>
              <a:rPr lang="fr-FR" b="1" dirty="0"/>
              <a:t>the mass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27BCA4B-55AB-DD4E-9B93-623F2437A44F}"/>
              </a:ext>
            </a:extLst>
          </p:cNvPr>
          <p:cNvSpPr txBox="1"/>
          <p:nvPr/>
        </p:nvSpPr>
        <p:spPr>
          <a:xfrm>
            <a:off x="20597" y="2227715"/>
            <a:ext cx="2065675" cy="14773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Mass </a:t>
            </a:r>
            <a:r>
              <a:rPr lang="fr-FR" b="1" dirty="0" err="1"/>
              <a:t>needs</a:t>
            </a:r>
            <a:endParaRPr lang="fr-FR" b="1" dirty="0"/>
          </a:p>
          <a:p>
            <a:pPr algn="ctr"/>
            <a:r>
              <a:rPr lang="fr-FR" b="1" dirty="0" err="1"/>
              <a:t>be</a:t>
            </a:r>
            <a:r>
              <a:rPr lang="fr-FR" b="1" dirty="0"/>
              <a:t> </a:t>
            </a:r>
            <a:r>
              <a:rPr lang="fr-FR" b="1" dirty="0" err="1"/>
              <a:t>known</a:t>
            </a:r>
            <a:r>
              <a:rPr lang="fr-FR" b="1" dirty="0"/>
              <a:t> </a:t>
            </a:r>
            <a:r>
              <a:rPr lang="fr-FR" b="1" dirty="0" err="1"/>
              <a:t>with</a:t>
            </a:r>
            <a:endParaRPr lang="fr-FR" b="1" dirty="0"/>
          </a:p>
          <a:p>
            <a:pPr algn="ctr"/>
            <a:r>
              <a:rPr lang="fr-FR" b="1" dirty="0" err="1"/>
              <a:t>great</a:t>
            </a:r>
            <a:r>
              <a:rPr lang="fr-FR" b="1" dirty="0"/>
              <a:t> </a:t>
            </a:r>
            <a:r>
              <a:rPr lang="fr-FR" b="1" dirty="0" err="1"/>
              <a:t>accuracy</a:t>
            </a:r>
            <a:r>
              <a:rPr lang="fr-FR" b="1" dirty="0"/>
              <a:t> </a:t>
            </a:r>
          </a:p>
          <a:p>
            <a:pPr algn="ctr"/>
            <a:r>
              <a:rPr lang="fr-FR" b="1" dirty="0"/>
              <a:t>to </a:t>
            </a:r>
            <a:r>
              <a:rPr lang="fr-FR" b="1" dirty="0" err="1"/>
              <a:t>produce</a:t>
            </a:r>
            <a:endParaRPr lang="fr-FR" b="1" dirty="0"/>
          </a:p>
          <a:p>
            <a:pPr algn="ctr"/>
            <a:r>
              <a:rPr lang="fr-FR" b="1" dirty="0" err="1"/>
              <a:t>accurate</a:t>
            </a:r>
            <a:r>
              <a:rPr lang="fr-FR" b="1" dirty="0"/>
              <a:t> </a:t>
            </a:r>
            <a:r>
              <a:rPr lang="fr-FR" b="1" dirty="0" err="1"/>
              <a:t>age</a:t>
            </a:r>
            <a:endParaRPr lang="fr-FR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DAEE02-07E5-0E49-B021-992E3332BD64}"/>
              </a:ext>
            </a:extLst>
          </p:cNvPr>
          <p:cNvSpPr txBox="1"/>
          <p:nvPr/>
        </p:nvSpPr>
        <p:spPr>
          <a:xfrm>
            <a:off x="3744686" y="1334353"/>
            <a:ext cx="5323849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FFFF00"/>
                </a:solidFill>
              </a:rPr>
              <a:t>Age of </a:t>
            </a:r>
            <a:r>
              <a:rPr lang="fr-FR" sz="2000" b="1" u="sng" dirty="0" err="1">
                <a:solidFill>
                  <a:srgbClr val="FFFF00"/>
                </a:solidFill>
              </a:rPr>
              <a:t>solar</a:t>
            </a:r>
            <a:r>
              <a:rPr lang="fr-FR" sz="2000" b="1" u="sng" dirty="0">
                <a:solidFill>
                  <a:srgbClr val="FFFF00"/>
                </a:solidFill>
              </a:rPr>
              <a:t> </a:t>
            </a:r>
            <a:r>
              <a:rPr lang="fr-FR" sz="2000" b="1" u="sng" dirty="0" err="1">
                <a:solidFill>
                  <a:srgbClr val="FFFF00"/>
                </a:solidFill>
              </a:rPr>
              <a:t>metallicity</a:t>
            </a:r>
            <a:r>
              <a:rPr lang="fr-FR" sz="2000" b="1" u="sng" dirty="0">
                <a:solidFill>
                  <a:srgbClr val="FFFF00"/>
                </a:solidFill>
              </a:rPr>
              <a:t> </a:t>
            </a:r>
            <a:r>
              <a:rPr lang="fr-FR" sz="2000" dirty="0" err="1">
                <a:solidFill>
                  <a:srgbClr val="FFFF00"/>
                </a:solidFill>
              </a:rPr>
              <a:t>stellar</a:t>
            </a:r>
            <a:r>
              <a:rPr lang="fr-FR" sz="2000" dirty="0">
                <a:solidFill>
                  <a:srgbClr val="FFFF00"/>
                </a:solidFill>
              </a:rPr>
              <a:t> </a:t>
            </a:r>
            <a:r>
              <a:rPr lang="fr-FR" sz="2000" dirty="0" err="1">
                <a:solidFill>
                  <a:srgbClr val="FFFF00"/>
                </a:solidFill>
              </a:rPr>
              <a:t>models</a:t>
            </a:r>
            <a:r>
              <a:rPr lang="fr-FR" sz="2000" dirty="0">
                <a:solidFill>
                  <a:srgbClr val="FFFF00"/>
                </a:solidFill>
              </a:rPr>
              <a:t> at </a:t>
            </a:r>
          </a:p>
          <a:p>
            <a:pPr algn="ctr"/>
            <a:r>
              <a:rPr lang="fr-FR" sz="2000" dirty="0">
                <a:solidFill>
                  <a:srgbClr val="FFFF00"/>
                </a:solidFill>
              </a:rPr>
              <a:t>the </a:t>
            </a:r>
            <a:r>
              <a:rPr lang="fr-FR" sz="2000" b="1" u="sng" dirty="0">
                <a:solidFill>
                  <a:srgbClr val="FFFF00"/>
                </a:solidFill>
              </a:rPr>
              <a:t>end of the </a:t>
            </a:r>
            <a:r>
              <a:rPr lang="fr-FR" sz="2000" b="1" u="sng" dirty="0" err="1">
                <a:solidFill>
                  <a:srgbClr val="FFFF00"/>
                </a:solidFill>
              </a:rPr>
              <a:t>core</a:t>
            </a:r>
            <a:r>
              <a:rPr lang="fr-FR" sz="2000" b="1" u="sng" dirty="0">
                <a:solidFill>
                  <a:srgbClr val="FFFF00"/>
                </a:solidFill>
              </a:rPr>
              <a:t> H-</a:t>
            </a:r>
            <a:r>
              <a:rPr lang="fr-FR" sz="2000" b="1" u="sng" dirty="0" err="1">
                <a:solidFill>
                  <a:srgbClr val="FFFF00"/>
                </a:solidFill>
              </a:rPr>
              <a:t>burning</a:t>
            </a:r>
            <a:r>
              <a:rPr lang="fr-FR" sz="2000" b="1" u="sng" dirty="0">
                <a:solidFill>
                  <a:srgbClr val="FFFF00"/>
                </a:solidFill>
              </a:rPr>
              <a:t> phase </a:t>
            </a:r>
            <a:r>
              <a:rPr lang="fr-FR" sz="2000" dirty="0">
                <a:solidFill>
                  <a:srgbClr val="FFFF00"/>
                </a:solidFill>
              </a:rPr>
              <a:t>(</a:t>
            </a:r>
            <a:r>
              <a:rPr lang="fr-FR" sz="2000" b="1" u="sng" dirty="0">
                <a:solidFill>
                  <a:srgbClr val="FFFF00"/>
                </a:solidFill>
              </a:rPr>
              <a:t>0.8-3 </a:t>
            </a:r>
            <a:r>
              <a:rPr lang="fr-FR" sz="2000" b="1" u="sng" dirty="0" err="1">
                <a:solidFill>
                  <a:srgbClr val="FFFF00"/>
                </a:solidFill>
              </a:rPr>
              <a:t>M</a:t>
            </a:r>
            <a:r>
              <a:rPr lang="fr-FR" sz="2000" b="1" u="sng" baseline="-25000" dirty="0" err="1">
                <a:solidFill>
                  <a:srgbClr val="FFFF00"/>
                </a:solidFill>
              </a:rPr>
              <a:t>sol</a:t>
            </a:r>
            <a:r>
              <a:rPr lang="fr-FR" sz="2000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48CB8-D133-184F-A1BF-1334E5FC8AE4}"/>
              </a:ext>
            </a:extLst>
          </p:cNvPr>
          <p:cNvSpPr/>
          <p:nvPr/>
        </p:nvSpPr>
        <p:spPr>
          <a:xfrm>
            <a:off x="0" y="21526"/>
            <a:ext cx="12192000" cy="58477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fr-FR" sz="3200" b="1" dirty="0">
                <a:solidFill>
                  <a:srgbClr val="FFFF00"/>
                </a:solidFill>
              </a:rPr>
              <a:t>MS LIFETIME-MASS RELATION AT SOLAR METALLICITY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BB03CE-6B1A-2344-AFE5-CE4EDA7D14BF}"/>
              </a:ext>
            </a:extLst>
          </p:cNvPr>
          <p:cNvSpPr/>
          <p:nvPr/>
        </p:nvSpPr>
        <p:spPr>
          <a:xfrm>
            <a:off x="10269841" y="1406624"/>
            <a:ext cx="1783900" cy="424731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To </a:t>
            </a:r>
            <a:r>
              <a:rPr lang="fr-FR" b="1" dirty="0" err="1">
                <a:solidFill>
                  <a:prstClr val="black"/>
                </a:solidFill>
              </a:rPr>
              <a:t>get</a:t>
            </a:r>
            <a:r>
              <a:rPr lang="fr-FR" b="1" dirty="0">
                <a:solidFill>
                  <a:prstClr val="black"/>
                </a:solidFill>
              </a:rPr>
              <a:t> an </a:t>
            </a:r>
            <a:r>
              <a:rPr lang="fr-FR" b="1" dirty="0" err="1">
                <a:solidFill>
                  <a:prstClr val="black"/>
                </a:solidFill>
              </a:rPr>
              <a:t>age</a:t>
            </a:r>
            <a:r>
              <a:rPr lang="fr-FR" b="1" dirty="0">
                <a:solidFill>
                  <a:prstClr val="black"/>
                </a:solidFill>
              </a:rPr>
              <a:t> </a:t>
            </a:r>
          </a:p>
          <a:p>
            <a:pPr lvl="0">
              <a:defRPr/>
            </a:pPr>
            <a:r>
              <a:rPr lang="fr-FR" b="1" dirty="0" err="1">
                <a:solidFill>
                  <a:prstClr val="black"/>
                </a:solidFill>
              </a:rPr>
              <a:t>better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than</a:t>
            </a: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10% at </a:t>
            </a:r>
            <a:r>
              <a:rPr lang="fr-FR" b="1" dirty="0" err="1">
                <a:solidFill>
                  <a:prstClr val="black"/>
                </a:solidFill>
              </a:rPr>
              <a:t>turn</a:t>
            </a:r>
            <a:r>
              <a:rPr lang="fr-FR" b="1" dirty="0">
                <a:solidFill>
                  <a:prstClr val="black"/>
                </a:solidFill>
              </a:rPr>
              <a:t>-off</a:t>
            </a:r>
          </a:p>
          <a:p>
            <a:pPr lvl="0">
              <a:defRPr/>
            </a:pP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Value of mass </a:t>
            </a: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better</a:t>
            </a:r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err="1">
                <a:solidFill>
                  <a:prstClr val="black"/>
                </a:solidFill>
              </a:rPr>
              <a:t>than</a:t>
            </a: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4% for</a:t>
            </a: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masses </a:t>
            </a:r>
          </a:p>
          <a:p>
            <a:pPr lvl="0">
              <a:defRPr/>
            </a:pPr>
            <a:r>
              <a:rPr lang="fr-FR" b="1" dirty="0" err="1">
                <a:solidFill>
                  <a:prstClr val="black"/>
                </a:solidFill>
              </a:rPr>
              <a:t>above</a:t>
            </a:r>
            <a:r>
              <a:rPr lang="fr-FR" b="1" dirty="0">
                <a:solidFill>
                  <a:prstClr val="black"/>
                </a:solidFill>
              </a:rPr>
              <a:t> 1.1 </a:t>
            </a:r>
            <a:r>
              <a:rPr lang="fr-FR" b="1" dirty="0" err="1">
                <a:solidFill>
                  <a:prstClr val="black"/>
                </a:solidFill>
              </a:rPr>
              <a:t>M</a:t>
            </a:r>
            <a:r>
              <a:rPr lang="fr-FR" b="1" baseline="-25000" dirty="0" err="1">
                <a:solidFill>
                  <a:prstClr val="black"/>
                </a:solidFill>
              </a:rPr>
              <a:t>sol</a:t>
            </a:r>
            <a:endParaRPr lang="fr-FR" b="1" baseline="-25000" dirty="0">
              <a:solidFill>
                <a:prstClr val="black"/>
              </a:solidFill>
            </a:endParaRPr>
          </a:p>
          <a:p>
            <a:pPr lvl="0">
              <a:defRPr/>
            </a:pP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2% for </a:t>
            </a:r>
          </a:p>
          <a:p>
            <a:pPr lvl="0">
              <a:defRPr/>
            </a:pPr>
            <a:r>
              <a:rPr lang="fr-FR" b="1" dirty="0">
                <a:solidFill>
                  <a:prstClr val="black"/>
                </a:solidFill>
              </a:rPr>
              <a:t>masses </a:t>
            </a:r>
          </a:p>
          <a:p>
            <a:pPr lvl="0">
              <a:defRPr/>
            </a:pPr>
            <a:r>
              <a:rPr lang="fr-FR" b="1" dirty="0" err="1">
                <a:solidFill>
                  <a:prstClr val="black"/>
                </a:solidFill>
              </a:rPr>
              <a:t>below</a:t>
            </a:r>
            <a:r>
              <a:rPr lang="fr-FR" b="1" dirty="0">
                <a:solidFill>
                  <a:prstClr val="black"/>
                </a:solidFill>
              </a:rPr>
              <a:t> 1.1 </a:t>
            </a:r>
            <a:r>
              <a:rPr lang="fr-FR" b="1" dirty="0" err="1">
                <a:solidFill>
                  <a:prstClr val="black"/>
                </a:solidFill>
              </a:rPr>
              <a:t>M</a:t>
            </a:r>
            <a:r>
              <a:rPr lang="fr-FR" b="1" baseline="-25000" dirty="0" err="1">
                <a:solidFill>
                  <a:prstClr val="black"/>
                </a:solidFill>
              </a:rPr>
              <a:t>sol</a:t>
            </a:r>
            <a:endParaRPr lang="fr-FR" b="1" dirty="0">
              <a:solidFill>
                <a:prstClr val="black"/>
              </a:solidFill>
            </a:endParaRPr>
          </a:p>
          <a:p>
            <a:pPr lvl="0">
              <a:defRPr/>
            </a:pPr>
            <a:endParaRPr lang="fr-F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5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6" grpId="0" animBg="1"/>
      <p:bldP spid="17" grpId="0" animBg="1"/>
      <p:bldP spid="19" grpId="0" animBg="1"/>
      <p:bldP spid="22" grpId="0" animBg="1"/>
      <p:bldP spid="23" grpId="0" animBg="1"/>
      <p:bldP spid="24" grpId="0" animBg="1"/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cs typeface="Arial Unicode MS" charset="0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2917</TotalTime>
  <Words>6233</Words>
  <Application>Microsoft Macintosh PowerPoint</Application>
  <PresentationFormat>Grand écran</PresentationFormat>
  <Paragraphs>661</Paragraphs>
  <Slides>49</Slides>
  <Notes>29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Cambria Math</vt:lpstr>
      <vt:lpstr>Symbol</vt:lpstr>
      <vt:lpstr>Times New Roman</vt:lpstr>
      <vt:lpstr>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Georges Meynet</dc:creator>
  <cp:lastModifiedBy>Georges Meynet</cp:lastModifiedBy>
  <cp:revision>44</cp:revision>
  <dcterms:created xsi:type="dcterms:W3CDTF">2024-05-24T09:35:22Z</dcterms:created>
  <dcterms:modified xsi:type="dcterms:W3CDTF">2024-05-29T14:57:24Z</dcterms:modified>
</cp:coreProperties>
</file>