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9" r:id="rId2"/>
  </p:sldMasterIdLst>
  <p:notesMasterIdLst>
    <p:notesMasterId r:id="rId16"/>
  </p:notesMasterIdLst>
  <p:handoutMasterIdLst>
    <p:handoutMasterId r:id="rId17"/>
  </p:handoutMasterIdLst>
  <p:sldIdLst>
    <p:sldId id="280" r:id="rId3"/>
    <p:sldId id="274" r:id="rId4"/>
    <p:sldId id="290" r:id="rId5"/>
    <p:sldId id="275" r:id="rId6"/>
    <p:sldId id="298" r:id="rId7"/>
    <p:sldId id="259" r:id="rId8"/>
    <p:sldId id="310" r:id="rId9"/>
    <p:sldId id="308" r:id="rId10"/>
    <p:sldId id="291" r:id="rId11"/>
    <p:sldId id="292" r:id="rId12"/>
    <p:sldId id="294" r:id="rId13"/>
    <p:sldId id="277" r:id="rId14"/>
    <p:sldId id="28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74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42"/>
    <p:restoredTop sz="94645"/>
  </p:normalViewPr>
  <p:slideViewPr>
    <p:cSldViewPr snapToGrid="0">
      <p:cViewPr varScale="1">
        <p:scale>
          <a:sx n="118" d="100"/>
          <a:sy n="118" d="100"/>
        </p:scale>
        <p:origin x="36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6387D5-025A-4B18-0CB1-F4DA30328F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B6128B6-FAB1-DEA4-269F-D006289CEB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C5951C-37C1-3444-9698-27B77E2D08BF}" type="datetimeFigureOut">
              <a:rPr lang="en-US" smtClean="0"/>
              <a:t>6/5/24</a:t>
            </a:fld>
            <a:endParaRPr lang="en-US"/>
          </a:p>
        </p:txBody>
      </p:sp>
      <p:sp>
        <p:nvSpPr>
          <p:cNvPr id="4" name="Footer Placeholder 3">
            <a:extLst>
              <a:ext uri="{FF2B5EF4-FFF2-40B4-BE49-F238E27FC236}">
                <a16:creationId xmlns:a16="http://schemas.microsoft.com/office/drawing/2014/main" id="{8954D3B2-619C-B1FB-1E73-26D3123E34F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026827E-57EB-E81E-492E-C8845518E7C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30D129-944E-A241-895A-18554CCB8264}" type="slidenum">
              <a:rPr lang="en-US" smtClean="0"/>
              <a:t>‹#›</a:t>
            </a:fld>
            <a:endParaRPr lang="en-US"/>
          </a:p>
        </p:txBody>
      </p:sp>
    </p:spTree>
    <p:extLst>
      <p:ext uri="{BB962C8B-B14F-4D97-AF65-F5344CB8AC3E}">
        <p14:creationId xmlns:p14="http://schemas.microsoft.com/office/powerpoint/2010/main" val="3646232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15B5E-F541-467D-90B4-C7E071040FF2}" type="datetimeFigureOut">
              <a:rPr lang="en-GB" smtClean="0"/>
              <a:t>05/06/2024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50238F-0C85-42AD-B3B1-F0CEF5248CF1}" type="slidenum">
              <a:rPr lang="en-GB" smtClean="0"/>
              <a:t>‹#›</a:t>
            </a:fld>
            <a:endParaRPr lang="en-GB"/>
          </a:p>
        </p:txBody>
      </p:sp>
    </p:spTree>
    <p:extLst>
      <p:ext uri="{BB962C8B-B14F-4D97-AF65-F5344CB8AC3E}">
        <p14:creationId xmlns:p14="http://schemas.microsoft.com/office/powerpoint/2010/main" val="4067805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50238F-0C85-42AD-B3B1-F0CEF5248CF1}" type="slidenum">
              <a:rPr lang="en-GB" smtClean="0"/>
              <a:t>1</a:t>
            </a:fld>
            <a:endParaRPr lang="en-GB"/>
          </a:p>
        </p:txBody>
      </p:sp>
    </p:spTree>
    <p:extLst>
      <p:ext uri="{BB962C8B-B14F-4D97-AF65-F5344CB8AC3E}">
        <p14:creationId xmlns:p14="http://schemas.microsoft.com/office/powerpoint/2010/main" val="1637382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Difference between accreted and in-situ stars becomes more subtle in inner region of the galaxy like the </a:t>
            </a:r>
            <a:r>
              <a:rPr lang="en-US" dirty="0" err="1"/>
              <a:t>sn</a:t>
            </a:r>
            <a:r>
              <a:rPr lang="en-US" dirty="0"/>
              <a:t> where accreted stars make up less 10% of the overall stellar content. Traditionally, the two populations are separated analytically using selection cuts in kinematics and chemistry. But simulations tell us that the difference is not so explicit. Hence, we tried to apply ml to leverage the information in the prop of accreted stars to develop non-trivial methods</a:t>
            </a:r>
          </a:p>
        </p:txBody>
      </p:sp>
      <p:sp>
        <p:nvSpPr>
          <p:cNvPr id="4" name="Slide Number Placeholder 3"/>
          <p:cNvSpPr>
            <a:spLocks noGrp="1"/>
          </p:cNvSpPr>
          <p:nvPr>
            <p:ph type="sldNum" sz="quarter" idx="5"/>
          </p:nvPr>
        </p:nvSpPr>
        <p:spPr/>
        <p:txBody>
          <a:bodyPr/>
          <a:lstStyle/>
          <a:p>
            <a:fld id="{0050238F-0C85-42AD-B3B1-F0CEF5248CF1}" type="slidenum">
              <a:rPr lang="en-GB" smtClean="0"/>
              <a:t>2</a:t>
            </a:fld>
            <a:endParaRPr lang="en-GB"/>
          </a:p>
        </p:txBody>
      </p:sp>
    </p:spTree>
    <p:extLst>
      <p:ext uri="{BB962C8B-B14F-4D97-AF65-F5344CB8AC3E}">
        <p14:creationId xmlns:p14="http://schemas.microsoft.com/office/powerpoint/2010/main" val="2390442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Ingredients: </a:t>
            </a:r>
          </a:p>
          <a:p>
            <a:r>
              <a:rPr lang="en-US" dirty="0"/>
              <a:t>Recipe: feed to the model -&gt; model makes prediction -&gt; predictions is compared to the label – model updates its internal parameters to minimize the loss</a:t>
            </a:r>
          </a:p>
        </p:txBody>
      </p:sp>
      <p:sp>
        <p:nvSpPr>
          <p:cNvPr id="4" name="Slide Number Placeholder 3"/>
          <p:cNvSpPr>
            <a:spLocks noGrp="1"/>
          </p:cNvSpPr>
          <p:nvPr>
            <p:ph type="sldNum" sz="quarter" idx="5"/>
          </p:nvPr>
        </p:nvSpPr>
        <p:spPr/>
        <p:txBody>
          <a:bodyPr/>
          <a:lstStyle/>
          <a:p>
            <a:fld id="{0050238F-0C85-42AD-B3B1-F0CEF5248CF1}" type="slidenum">
              <a:rPr lang="en-GB" smtClean="0"/>
              <a:t>3</a:t>
            </a:fld>
            <a:endParaRPr lang="en-GB"/>
          </a:p>
        </p:txBody>
      </p:sp>
    </p:spTree>
    <p:extLst>
      <p:ext uri="{BB962C8B-B14F-4D97-AF65-F5344CB8AC3E}">
        <p14:creationId xmlns:p14="http://schemas.microsoft.com/office/powerpoint/2010/main" val="2085587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able to train and test our models, we need to know the galaxy in which each star formed. This information is available in simulations. </a:t>
            </a:r>
          </a:p>
        </p:txBody>
      </p:sp>
      <p:sp>
        <p:nvSpPr>
          <p:cNvPr id="4" name="Slide Number Placeholder 3"/>
          <p:cNvSpPr>
            <a:spLocks noGrp="1"/>
          </p:cNvSpPr>
          <p:nvPr>
            <p:ph type="sldNum" sz="quarter" idx="5"/>
          </p:nvPr>
        </p:nvSpPr>
        <p:spPr/>
        <p:txBody>
          <a:bodyPr/>
          <a:lstStyle/>
          <a:p>
            <a:fld id="{0050238F-0C85-42AD-B3B1-F0CEF5248CF1}" type="slidenum">
              <a:rPr lang="en-GB" smtClean="0"/>
              <a:t>4</a:t>
            </a:fld>
            <a:endParaRPr lang="en-GB"/>
          </a:p>
        </p:txBody>
      </p:sp>
    </p:spTree>
    <p:extLst>
      <p:ext uri="{BB962C8B-B14F-4D97-AF65-F5344CB8AC3E}">
        <p14:creationId xmlns:p14="http://schemas.microsoft.com/office/powerpoint/2010/main" val="4091763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strategy. 	Explain comparison metric.	Kin Chem Phot. </a:t>
            </a:r>
            <a:r>
              <a:rPr lang="en-US" dirty="0" err="1"/>
              <a:t>Kin+Phot</a:t>
            </a:r>
            <a:r>
              <a:rPr lang="en-US" dirty="0"/>
              <a:t> has comparative performance which bodes well for observations</a:t>
            </a:r>
          </a:p>
        </p:txBody>
      </p:sp>
      <p:sp>
        <p:nvSpPr>
          <p:cNvPr id="4" name="Slide Number Placeholder 3"/>
          <p:cNvSpPr>
            <a:spLocks noGrp="1"/>
          </p:cNvSpPr>
          <p:nvPr>
            <p:ph type="sldNum" sz="quarter" idx="5"/>
          </p:nvPr>
        </p:nvSpPr>
        <p:spPr/>
        <p:txBody>
          <a:bodyPr/>
          <a:lstStyle/>
          <a:p>
            <a:fld id="{0050238F-0C85-42AD-B3B1-F0CEF5248CF1}" type="slidenum">
              <a:rPr lang="en-GB" smtClean="0"/>
              <a:t>6</a:t>
            </a:fld>
            <a:endParaRPr lang="en-GB"/>
          </a:p>
        </p:txBody>
      </p:sp>
    </p:spTree>
    <p:extLst>
      <p:ext uri="{BB962C8B-B14F-4D97-AF65-F5344CB8AC3E}">
        <p14:creationId xmlns:p14="http://schemas.microsoft.com/office/powerpoint/2010/main" val="947392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strategy</a:t>
            </a:r>
          </a:p>
        </p:txBody>
      </p:sp>
      <p:sp>
        <p:nvSpPr>
          <p:cNvPr id="4" name="Slide Number Placeholder 3"/>
          <p:cNvSpPr>
            <a:spLocks noGrp="1"/>
          </p:cNvSpPr>
          <p:nvPr>
            <p:ph type="sldNum" sz="quarter" idx="5"/>
          </p:nvPr>
        </p:nvSpPr>
        <p:spPr/>
        <p:txBody>
          <a:bodyPr/>
          <a:lstStyle/>
          <a:p>
            <a:fld id="{0050238F-0C85-42AD-B3B1-F0CEF5248CF1}" type="slidenum">
              <a:rPr lang="en-GB" smtClean="0"/>
              <a:t>7</a:t>
            </a:fld>
            <a:endParaRPr lang="en-GB"/>
          </a:p>
        </p:txBody>
      </p:sp>
    </p:spTree>
    <p:extLst>
      <p:ext uri="{BB962C8B-B14F-4D97-AF65-F5344CB8AC3E}">
        <p14:creationId xmlns:p14="http://schemas.microsoft.com/office/powerpoint/2010/main" val="2171723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ANNs in a nutshell	Tried to add info on the assembly history of each galaxy to </a:t>
            </a:r>
            <a:r>
              <a:rPr lang="en-US" dirty="0" err="1"/>
              <a:t>favour</a:t>
            </a:r>
            <a:r>
              <a:rPr lang="en-US" dirty="0"/>
              <a:t> </a:t>
            </a:r>
            <a:r>
              <a:rPr lang="en-US" dirty="0" err="1"/>
              <a:t>generalisation</a:t>
            </a:r>
            <a:endParaRPr lang="en-US" dirty="0"/>
          </a:p>
        </p:txBody>
      </p:sp>
      <p:sp>
        <p:nvSpPr>
          <p:cNvPr id="4" name="Slide Number Placeholder 3"/>
          <p:cNvSpPr>
            <a:spLocks noGrp="1"/>
          </p:cNvSpPr>
          <p:nvPr>
            <p:ph type="sldNum" sz="quarter" idx="5"/>
          </p:nvPr>
        </p:nvSpPr>
        <p:spPr/>
        <p:txBody>
          <a:bodyPr/>
          <a:lstStyle/>
          <a:p>
            <a:fld id="{0050238F-0C85-42AD-B3B1-F0CEF5248CF1}" type="slidenum">
              <a:rPr lang="en-GB" smtClean="0"/>
              <a:t>8</a:t>
            </a:fld>
            <a:endParaRPr lang="en-GB"/>
          </a:p>
        </p:txBody>
      </p:sp>
    </p:spTree>
    <p:extLst>
      <p:ext uri="{BB962C8B-B14F-4D97-AF65-F5344CB8AC3E}">
        <p14:creationId xmlns:p14="http://schemas.microsoft.com/office/powerpoint/2010/main" val="2395407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 simulation (different galaxy formation code, different resolution)</a:t>
            </a:r>
          </a:p>
        </p:txBody>
      </p:sp>
      <p:sp>
        <p:nvSpPr>
          <p:cNvPr id="4" name="Slide Number Placeholder 3"/>
          <p:cNvSpPr>
            <a:spLocks noGrp="1"/>
          </p:cNvSpPr>
          <p:nvPr>
            <p:ph type="sldNum" sz="quarter" idx="5"/>
          </p:nvPr>
        </p:nvSpPr>
        <p:spPr/>
        <p:txBody>
          <a:bodyPr/>
          <a:lstStyle/>
          <a:p>
            <a:fld id="{0050238F-0C85-42AD-B3B1-F0CEF5248CF1}" type="slidenum">
              <a:rPr lang="en-GB" smtClean="0"/>
              <a:t>10</a:t>
            </a:fld>
            <a:endParaRPr lang="en-GB"/>
          </a:p>
        </p:txBody>
      </p:sp>
    </p:spTree>
    <p:extLst>
      <p:ext uri="{BB962C8B-B14F-4D97-AF65-F5344CB8AC3E}">
        <p14:creationId xmlns:p14="http://schemas.microsoft.com/office/powerpoint/2010/main" val="3610913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Tested against observational cuts usually adopted before finding substructures</a:t>
            </a:r>
          </a:p>
        </p:txBody>
      </p:sp>
      <p:sp>
        <p:nvSpPr>
          <p:cNvPr id="4" name="Slide Number Placeholder 3"/>
          <p:cNvSpPr>
            <a:spLocks noGrp="1"/>
          </p:cNvSpPr>
          <p:nvPr>
            <p:ph type="sldNum" sz="quarter" idx="5"/>
          </p:nvPr>
        </p:nvSpPr>
        <p:spPr/>
        <p:txBody>
          <a:bodyPr/>
          <a:lstStyle/>
          <a:p>
            <a:fld id="{0050238F-0C85-42AD-B3B1-F0CEF5248CF1}" type="slidenum">
              <a:rPr lang="en-GB" smtClean="0"/>
              <a:t>11</a:t>
            </a:fld>
            <a:endParaRPr lang="en-GB"/>
          </a:p>
        </p:txBody>
      </p:sp>
    </p:spTree>
    <p:extLst>
      <p:ext uri="{BB962C8B-B14F-4D97-AF65-F5344CB8AC3E}">
        <p14:creationId xmlns:p14="http://schemas.microsoft.com/office/powerpoint/2010/main" val="3908232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ED41D-5461-7484-9A2D-B137153999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6EDF9E6-444D-21CE-AA44-A1248F77FA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6E0754-5281-588E-E092-2AFA6D29AEA9}"/>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D8658BB6-50DB-D6E1-BC07-F3C2B6949F57}"/>
              </a:ext>
            </a:extLst>
          </p:cNvPr>
          <p:cNvSpPr>
            <a:spLocks noGrp="1"/>
          </p:cNvSpPr>
          <p:nvPr>
            <p:ph type="ftr" sz="quarter" idx="11"/>
          </p:nvPr>
        </p:nvSpPr>
        <p:spPr/>
        <p:txBody>
          <a:bodyPr/>
          <a:lstStyle/>
          <a:p>
            <a:r>
              <a:rPr lang="en-GB"/>
              <a:t>A.Sante@2022.ljmu.ac.uk</a:t>
            </a:r>
          </a:p>
        </p:txBody>
      </p:sp>
      <p:sp>
        <p:nvSpPr>
          <p:cNvPr id="6" name="Slide Number Placeholder 5">
            <a:extLst>
              <a:ext uri="{FF2B5EF4-FFF2-40B4-BE49-F238E27FC236}">
                <a16:creationId xmlns:a16="http://schemas.microsoft.com/office/drawing/2014/main" id="{D9285389-A13E-65E0-3B79-EA08BEE52B6F}"/>
              </a:ext>
            </a:extLst>
          </p:cNvPr>
          <p:cNvSpPr>
            <a:spLocks noGrp="1"/>
          </p:cNvSpPr>
          <p:nvPr>
            <p:ph type="sldNum" sz="quarter" idx="12"/>
          </p:nvPr>
        </p:nvSpPr>
        <p:spPr/>
        <p:txBody>
          <a:bodyPr/>
          <a:lstStyle/>
          <a:p>
            <a:fld id="{10FE8070-6F78-45EE-9C54-A58BD1FFA72B}" type="slidenum">
              <a:rPr lang="en-GB" smtClean="0"/>
              <a:t>‹#›</a:t>
            </a:fld>
            <a:endParaRPr lang="en-GB"/>
          </a:p>
        </p:txBody>
      </p:sp>
    </p:spTree>
    <p:extLst>
      <p:ext uri="{BB962C8B-B14F-4D97-AF65-F5344CB8AC3E}">
        <p14:creationId xmlns:p14="http://schemas.microsoft.com/office/powerpoint/2010/main" val="2178702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1331C-0152-8DB4-8181-CE596EFCDC7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ED7416E-3246-E61B-04FD-5F9303CA05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2693DF-8A9F-7419-E85F-E96AFD1E06A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832D2E6F-FAD9-D27B-6716-CC604119493E}"/>
              </a:ext>
            </a:extLst>
          </p:cNvPr>
          <p:cNvSpPr>
            <a:spLocks noGrp="1"/>
          </p:cNvSpPr>
          <p:nvPr>
            <p:ph type="ftr" sz="quarter" idx="11"/>
          </p:nvPr>
        </p:nvSpPr>
        <p:spPr/>
        <p:txBody>
          <a:bodyPr/>
          <a:lstStyle/>
          <a:p>
            <a:r>
              <a:rPr lang="en-GB"/>
              <a:t>A.Sante@2022.ljmu.ac.uk</a:t>
            </a:r>
          </a:p>
        </p:txBody>
      </p:sp>
      <p:sp>
        <p:nvSpPr>
          <p:cNvPr id="6" name="Slide Number Placeholder 5">
            <a:extLst>
              <a:ext uri="{FF2B5EF4-FFF2-40B4-BE49-F238E27FC236}">
                <a16:creationId xmlns:a16="http://schemas.microsoft.com/office/drawing/2014/main" id="{710F1688-EBD9-4496-EA6C-5C9CFF465A04}"/>
              </a:ext>
            </a:extLst>
          </p:cNvPr>
          <p:cNvSpPr>
            <a:spLocks noGrp="1"/>
          </p:cNvSpPr>
          <p:nvPr>
            <p:ph type="sldNum" sz="quarter" idx="12"/>
          </p:nvPr>
        </p:nvSpPr>
        <p:spPr/>
        <p:txBody>
          <a:bodyPr/>
          <a:lstStyle/>
          <a:p>
            <a:fld id="{10FE8070-6F78-45EE-9C54-A58BD1FFA72B}" type="slidenum">
              <a:rPr lang="en-GB" smtClean="0"/>
              <a:t>‹#›</a:t>
            </a:fld>
            <a:endParaRPr lang="en-GB"/>
          </a:p>
        </p:txBody>
      </p:sp>
    </p:spTree>
    <p:extLst>
      <p:ext uri="{BB962C8B-B14F-4D97-AF65-F5344CB8AC3E}">
        <p14:creationId xmlns:p14="http://schemas.microsoft.com/office/powerpoint/2010/main" val="3628285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B92E00-6FF9-F24B-2DC6-169B49AF9B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9BF120-B9CA-0457-0C47-870DB785BA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98FC38-8698-D3AA-E8D5-CF49B6D61893}"/>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843870F7-F864-4334-12E2-875834586670}"/>
              </a:ext>
            </a:extLst>
          </p:cNvPr>
          <p:cNvSpPr>
            <a:spLocks noGrp="1"/>
          </p:cNvSpPr>
          <p:nvPr>
            <p:ph type="ftr" sz="quarter" idx="11"/>
          </p:nvPr>
        </p:nvSpPr>
        <p:spPr/>
        <p:txBody>
          <a:bodyPr/>
          <a:lstStyle/>
          <a:p>
            <a:r>
              <a:rPr lang="en-GB"/>
              <a:t>A.Sante@2022.ljmu.ac.uk</a:t>
            </a:r>
          </a:p>
        </p:txBody>
      </p:sp>
      <p:sp>
        <p:nvSpPr>
          <p:cNvPr id="6" name="Slide Number Placeholder 5">
            <a:extLst>
              <a:ext uri="{FF2B5EF4-FFF2-40B4-BE49-F238E27FC236}">
                <a16:creationId xmlns:a16="http://schemas.microsoft.com/office/drawing/2014/main" id="{58D465C9-87CA-186B-1619-1A01F2EEABB4}"/>
              </a:ext>
            </a:extLst>
          </p:cNvPr>
          <p:cNvSpPr>
            <a:spLocks noGrp="1"/>
          </p:cNvSpPr>
          <p:nvPr>
            <p:ph type="sldNum" sz="quarter" idx="12"/>
          </p:nvPr>
        </p:nvSpPr>
        <p:spPr/>
        <p:txBody>
          <a:bodyPr/>
          <a:lstStyle/>
          <a:p>
            <a:fld id="{10FE8070-6F78-45EE-9C54-A58BD1FFA72B}" type="slidenum">
              <a:rPr lang="en-GB" smtClean="0"/>
              <a:t>‹#›</a:t>
            </a:fld>
            <a:endParaRPr lang="en-GB"/>
          </a:p>
        </p:txBody>
      </p:sp>
    </p:spTree>
    <p:extLst>
      <p:ext uri="{BB962C8B-B14F-4D97-AF65-F5344CB8AC3E}">
        <p14:creationId xmlns:p14="http://schemas.microsoft.com/office/powerpoint/2010/main" val="904685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9BA861-7609-2340-91D8-D0F02DE6829B}"/>
              </a:ext>
            </a:extLst>
          </p:cNvPr>
          <p:cNvSpPr/>
          <p:nvPr userDrawn="1"/>
        </p:nvSpPr>
        <p:spPr>
          <a:xfrm>
            <a:off x="0" y="0"/>
            <a:ext cx="12192000" cy="6858000"/>
          </a:xfrm>
          <a:prstGeom prst="rect">
            <a:avLst/>
          </a:prstGeom>
          <a:solidFill>
            <a:srgbClr val="164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p:txBody>
          <a:bodyPr/>
          <a:lstStyle>
            <a:lvl1pPr>
              <a:defRPr>
                <a:solidFill>
                  <a:schemeClr val="bg1"/>
                </a:solidFill>
              </a:defRPr>
            </a:lvl1pPr>
          </a:lstStyle>
          <a:p>
            <a:r>
              <a:rPr lang="en-GB" dirty="0"/>
              <a:t>Click to edit Master title style</a:t>
            </a:r>
            <a:endParaRPr lang="en-US" dirty="0"/>
          </a:p>
        </p:txBody>
      </p:sp>
      <p:sp>
        <p:nvSpPr>
          <p:cNvPr id="3" name="Content Placeholder 2"/>
          <p:cNvSpPr>
            <a:spLocks noGrp="1"/>
          </p:cNvSpPr>
          <p:nvPr>
            <p:ph idx="1"/>
          </p:nvPr>
        </p:nvSpPr>
        <p:spPr>
          <a:xfrm>
            <a:off x="838200" y="1868961"/>
            <a:ext cx="10515600" cy="42759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8" name="Picture 7">
            <a:extLst>
              <a:ext uri="{FF2B5EF4-FFF2-40B4-BE49-F238E27FC236}">
                <a16:creationId xmlns:a16="http://schemas.microsoft.com/office/drawing/2014/main" id="{670FEA99-427F-CA4D-9EEA-359A6ECE4622}"/>
              </a:ext>
            </a:extLst>
          </p:cNvPr>
          <p:cNvPicPr>
            <a:picLocks noChangeAspect="1"/>
          </p:cNvPicPr>
          <p:nvPr userDrawn="1"/>
        </p:nvPicPr>
        <p:blipFill>
          <a:blip r:embed="rId2"/>
          <a:srcRect/>
          <a:stretch/>
        </p:blipFill>
        <p:spPr>
          <a:xfrm>
            <a:off x="9380843" y="6253259"/>
            <a:ext cx="2568279" cy="453009"/>
          </a:xfrm>
          <a:prstGeom prst="rect">
            <a:avLst/>
          </a:prstGeom>
        </p:spPr>
      </p:pic>
      <p:pic>
        <p:nvPicPr>
          <p:cNvPr id="9" name="Picture 8">
            <a:extLst>
              <a:ext uri="{FF2B5EF4-FFF2-40B4-BE49-F238E27FC236}">
                <a16:creationId xmlns:a16="http://schemas.microsoft.com/office/drawing/2014/main" id="{43FF6ACC-F37E-8A40-9810-0FC8F4C91802}"/>
              </a:ext>
            </a:extLst>
          </p:cNvPr>
          <p:cNvPicPr>
            <a:picLocks noChangeAspect="1"/>
          </p:cNvPicPr>
          <p:nvPr userDrawn="1"/>
        </p:nvPicPr>
        <p:blipFill rotWithShape="1">
          <a:blip r:embed="rId3"/>
          <a:srcRect t="-2748" r="2913" b="-1"/>
          <a:stretch/>
        </p:blipFill>
        <p:spPr>
          <a:xfrm>
            <a:off x="2" y="6311900"/>
            <a:ext cx="9143999" cy="546101"/>
          </a:xfrm>
          <a:prstGeom prst="rect">
            <a:avLst/>
          </a:prstGeom>
        </p:spPr>
      </p:pic>
    </p:spTree>
    <p:extLst>
      <p:ext uri="{BB962C8B-B14F-4D97-AF65-F5344CB8AC3E}">
        <p14:creationId xmlns:p14="http://schemas.microsoft.com/office/powerpoint/2010/main" val="450223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DEF732A-783C-5746-B91D-433ECEB16AA4}"/>
              </a:ext>
            </a:extLst>
          </p:cNvPr>
          <p:cNvSpPr/>
          <p:nvPr userDrawn="1"/>
        </p:nvSpPr>
        <p:spPr>
          <a:xfrm>
            <a:off x="0" y="0"/>
            <a:ext cx="12192000" cy="6858000"/>
          </a:xfrm>
          <a:prstGeom prst="rect">
            <a:avLst/>
          </a:prstGeom>
          <a:solidFill>
            <a:srgbClr val="164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839788" y="365127"/>
            <a:ext cx="10515600" cy="1325563"/>
          </a:xfrm>
        </p:spPr>
        <p:txBody>
          <a:bodyPr/>
          <a:lstStyle>
            <a:lvl1pPr>
              <a:defRPr>
                <a:solidFill>
                  <a:schemeClr val="bg1"/>
                </a:solidFill>
              </a:defRPr>
            </a:lvl1pPr>
          </a:lstStyle>
          <a:p>
            <a:r>
              <a:rPr lang="en-GB" dirty="0"/>
              <a:t>Click to edit Master title style</a:t>
            </a:r>
            <a:endParaRPr lang="en-US" dirty="0"/>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400" b="1">
                <a:solidFill>
                  <a:srgbClr val="86CCE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subhead</a:t>
            </a:r>
          </a:p>
        </p:txBody>
      </p:sp>
      <p:sp>
        <p:nvSpPr>
          <p:cNvPr id="4" name="Content Placeholder 3"/>
          <p:cNvSpPr>
            <a:spLocks noGrp="1"/>
          </p:cNvSpPr>
          <p:nvPr>
            <p:ph sz="half" idx="2"/>
          </p:nvPr>
        </p:nvSpPr>
        <p:spPr>
          <a:xfrm>
            <a:off x="839789" y="2505075"/>
            <a:ext cx="5157787" cy="348313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hasCustomPrompt="1"/>
          </p:nvPr>
        </p:nvSpPr>
        <p:spPr>
          <a:xfrm>
            <a:off x="6172201" y="1681163"/>
            <a:ext cx="5183188" cy="823912"/>
          </a:xfrm>
        </p:spPr>
        <p:txBody>
          <a:bodyPr anchor="b"/>
          <a:lstStyle>
            <a:lvl1pPr marL="0" indent="0">
              <a:buNone/>
              <a:defRPr sz="2400" b="1">
                <a:solidFill>
                  <a:srgbClr val="86CCE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subhead</a:t>
            </a:r>
          </a:p>
        </p:txBody>
      </p:sp>
      <p:sp>
        <p:nvSpPr>
          <p:cNvPr id="6" name="Content Placeholder 5"/>
          <p:cNvSpPr>
            <a:spLocks noGrp="1"/>
          </p:cNvSpPr>
          <p:nvPr>
            <p:ph sz="quarter" idx="4"/>
          </p:nvPr>
        </p:nvSpPr>
        <p:spPr>
          <a:xfrm>
            <a:off x="6172201" y="2505075"/>
            <a:ext cx="5183188" cy="348313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3" name="Picture 12">
            <a:extLst>
              <a:ext uri="{FF2B5EF4-FFF2-40B4-BE49-F238E27FC236}">
                <a16:creationId xmlns:a16="http://schemas.microsoft.com/office/drawing/2014/main" id="{BB28750B-0161-B047-9D05-AD634982F329}"/>
              </a:ext>
            </a:extLst>
          </p:cNvPr>
          <p:cNvPicPr>
            <a:picLocks noChangeAspect="1"/>
          </p:cNvPicPr>
          <p:nvPr userDrawn="1"/>
        </p:nvPicPr>
        <p:blipFill>
          <a:blip r:embed="rId2"/>
          <a:srcRect/>
          <a:stretch/>
        </p:blipFill>
        <p:spPr>
          <a:xfrm>
            <a:off x="9380843" y="6253259"/>
            <a:ext cx="2568279" cy="453009"/>
          </a:xfrm>
          <a:prstGeom prst="rect">
            <a:avLst/>
          </a:prstGeom>
        </p:spPr>
      </p:pic>
      <p:pic>
        <p:nvPicPr>
          <p:cNvPr id="14" name="Picture 13">
            <a:extLst>
              <a:ext uri="{FF2B5EF4-FFF2-40B4-BE49-F238E27FC236}">
                <a16:creationId xmlns:a16="http://schemas.microsoft.com/office/drawing/2014/main" id="{97994EE5-5B4E-2245-82F4-F72D07822E0F}"/>
              </a:ext>
            </a:extLst>
          </p:cNvPr>
          <p:cNvPicPr>
            <a:picLocks noChangeAspect="1"/>
          </p:cNvPicPr>
          <p:nvPr userDrawn="1"/>
        </p:nvPicPr>
        <p:blipFill rotWithShape="1">
          <a:blip r:embed="rId3"/>
          <a:srcRect t="-2748" r="2913" b="-1"/>
          <a:stretch/>
        </p:blipFill>
        <p:spPr>
          <a:xfrm>
            <a:off x="2" y="6311900"/>
            <a:ext cx="9143999" cy="546101"/>
          </a:xfrm>
          <a:prstGeom prst="rect">
            <a:avLst/>
          </a:prstGeom>
        </p:spPr>
      </p:pic>
    </p:spTree>
    <p:extLst>
      <p:ext uri="{BB962C8B-B14F-4D97-AF65-F5344CB8AC3E}">
        <p14:creationId xmlns:p14="http://schemas.microsoft.com/office/powerpoint/2010/main" val="2655665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64661"/>
                </a:solidFill>
              </a:defRPr>
            </a:lvl1pPr>
          </a:lstStyle>
          <a:p>
            <a:r>
              <a:rPr lang="en-GB" dirty="0"/>
              <a:t>Click to edit Master title style</a:t>
            </a:r>
            <a:endParaRPr lang="en-US" dirty="0"/>
          </a:p>
        </p:txBody>
      </p:sp>
      <p:sp>
        <p:nvSpPr>
          <p:cNvPr id="3" name="Content Placeholder 2"/>
          <p:cNvSpPr>
            <a:spLocks noGrp="1"/>
          </p:cNvSpPr>
          <p:nvPr>
            <p:ph idx="1"/>
          </p:nvPr>
        </p:nvSpPr>
        <p:spPr>
          <a:xfrm>
            <a:off x="838200" y="1825625"/>
            <a:ext cx="10515600" cy="4275900"/>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8" name="Picture 7">
            <a:extLst>
              <a:ext uri="{FF2B5EF4-FFF2-40B4-BE49-F238E27FC236}">
                <a16:creationId xmlns:a16="http://schemas.microsoft.com/office/drawing/2014/main" id="{670FEA99-427F-CA4D-9EEA-359A6ECE4622}"/>
              </a:ext>
            </a:extLst>
          </p:cNvPr>
          <p:cNvPicPr>
            <a:picLocks noChangeAspect="1"/>
          </p:cNvPicPr>
          <p:nvPr userDrawn="1"/>
        </p:nvPicPr>
        <p:blipFill>
          <a:blip r:embed="rId2"/>
          <a:srcRect/>
          <a:stretch/>
        </p:blipFill>
        <p:spPr>
          <a:xfrm>
            <a:off x="9388763" y="6253259"/>
            <a:ext cx="2552437" cy="453009"/>
          </a:xfrm>
          <a:prstGeom prst="rect">
            <a:avLst/>
          </a:prstGeom>
        </p:spPr>
      </p:pic>
      <p:pic>
        <p:nvPicPr>
          <p:cNvPr id="9" name="Picture 8">
            <a:extLst>
              <a:ext uri="{FF2B5EF4-FFF2-40B4-BE49-F238E27FC236}">
                <a16:creationId xmlns:a16="http://schemas.microsoft.com/office/drawing/2014/main" id="{43FF6ACC-F37E-8A40-9810-0FC8F4C91802}"/>
              </a:ext>
            </a:extLst>
          </p:cNvPr>
          <p:cNvPicPr>
            <a:picLocks noChangeAspect="1"/>
          </p:cNvPicPr>
          <p:nvPr userDrawn="1"/>
        </p:nvPicPr>
        <p:blipFill rotWithShape="1">
          <a:blip r:embed="rId3"/>
          <a:srcRect t="-2748" r="2913" b="-1"/>
          <a:stretch/>
        </p:blipFill>
        <p:spPr>
          <a:xfrm>
            <a:off x="2" y="6311900"/>
            <a:ext cx="9143999" cy="546101"/>
          </a:xfrm>
          <a:prstGeom prst="rect">
            <a:avLst/>
          </a:prstGeom>
        </p:spPr>
      </p:pic>
    </p:spTree>
    <p:extLst>
      <p:ext uri="{BB962C8B-B14F-4D97-AF65-F5344CB8AC3E}">
        <p14:creationId xmlns:p14="http://schemas.microsoft.com/office/powerpoint/2010/main" val="2141518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00DCB-7F0B-2554-469A-F4C419D146A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CBCFEF5-7FF9-9CF6-97F4-E64CF5ABCF6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D4525AC5-A370-096A-9668-9CB81790115F}"/>
              </a:ext>
            </a:extLst>
          </p:cNvPr>
          <p:cNvSpPr>
            <a:spLocks noGrp="1"/>
          </p:cNvSpPr>
          <p:nvPr>
            <p:ph type="ftr" sz="quarter" idx="11"/>
          </p:nvPr>
        </p:nvSpPr>
        <p:spPr/>
        <p:txBody>
          <a:bodyPr/>
          <a:lstStyle/>
          <a:p>
            <a:r>
              <a:rPr lang="en-GB"/>
              <a:t>A.Sante@2022.ljmu.ac.uk</a:t>
            </a:r>
          </a:p>
        </p:txBody>
      </p:sp>
      <p:sp>
        <p:nvSpPr>
          <p:cNvPr id="5" name="Slide Number Placeholder 4">
            <a:extLst>
              <a:ext uri="{FF2B5EF4-FFF2-40B4-BE49-F238E27FC236}">
                <a16:creationId xmlns:a16="http://schemas.microsoft.com/office/drawing/2014/main" id="{38CDBB3F-7F66-2D96-10CF-14BAFAC34DB2}"/>
              </a:ext>
            </a:extLst>
          </p:cNvPr>
          <p:cNvSpPr>
            <a:spLocks noGrp="1"/>
          </p:cNvSpPr>
          <p:nvPr>
            <p:ph type="sldNum" sz="quarter" idx="12"/>
          </p:nvPr>
        </p:nvSpPr>
        <p:spPr/>
        <p:txBody>
          <a:bodyPr/>
          <a:lstStyle/>
          <a:p>
            <a:fld id="{10FE8070-6F78-45EE-9C54-A58BD1FFA72B}" type="slidenum">
              <a:rPr lang="en-GB" smtClean="0"/>
              <a:t>‹#›</a:t>
            </a:fld>
            <a:endParaRPr lang="en-GB"/>
          </a:p>
        </p:txBody>
      </p:sp>
    </p:spTree>
    <p:extLst>
      <p:ext uri="{BB962C8B-B14F-4D97-AF65-F5344CB8AC3E}">
        <p14:creationId xmlns:p14="http://schemas.microsoft.com/office/powerpoint/2010/main" val="4122511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44C8D-36AD-1FA2-51D7-8B16AEB9C0C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D420D1D-9AB6-C1C4-5264-1A1E1DC11C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7972B8-ABF5-B57E-71AD-6A0A7D87D856}"/>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7654CD30-6988-62BF-B6B9-FA501F034C6A}"/>
              </a:ext>
            </a:extLst>
          </p:cNvPr>
          <p:cNvSpPr>
            <a:spLocks noGrp="1"/>
          </p:cNvSpPr>
          <p:nvPr>
            <p:ph type="ftr" sz="quarter" idx="11"/>
          </p:nvPr>
        </p:nvSpPr>
        <p:spPr/>
        <p:txBody>
          <a:bodyPr/>
          <a:lstStyle/>
          <a:p>
            <a:r>
              <a:rPr lang="en-GB"/>
              <a:t>A.Sante@2022.ljmu.ac.uk</a:t>
            </a:r>
          </a:p>
        </p:txBody>
      </p:sp>
      <p:sp>
        <p:nvSpPr>
          <p:cNvPr id="6" name="Slide Number Placeholder 5">
            <a:extLst>
              <a:ext uri="{FF2B5EF4-FFF2-40B4-BE49-F238E27FC236}">
                <a16:creationId xmlns:a16="http://schemas.microsoft.com/office/drawing/2014/main" id="{C8ABFBB3-B66D-1FF6-DB4E-145309ACDA17}"/>
              </a:ext>
            </a:extLst>
          </p:cNvPr>
          <p:cNvSpPr>
            <a:spLocks noGrp="1"/>
          </p:cNvSpPr>
          <p:nvPr>
            <p:ph type="sldNum" sz="quarter" idx="12"/>
          </p:nvPr>
        </p:nvSpPr>
        <p:spPr/>
        <p:txBody>
          <a:bodyPr/>
          <a:lstStyle/>
          <a:p>
            <a:fld id="{10FE8070-6F78-45EE-9C54-A58BD1FFA72B}" type="slidenum">
              <a:rPr lang="en-GB" smtClean="0"/>
              <a:t>‹#›</a:t>
            </a:fld>
            <a:endParaRPr lang="en-GB"/>
          </a:p>
        </p:txBody>
      </p:sp>
    </p:spTree>
    <p:extLst>
      <p:ext uri="{BB962C8B-B14F-4D97-AF65-F5344CB8AC3E}">
        <p14:creationId xmlns:p14="http://schemas.microsoft.com/office/powerpoint/2010/main" val="488353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9D04E-7404-B44C-D892-B68CB0CAE9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CBE49B6-DB5C-A455-D326-E2E450852A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3A46C1-FC79-7151-C4E6-7DB9A1FF03F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B9D4590D-B401-8658-345D-557567D9F7FF}"/>
              </a:ext>
            </a:extLst>
          </p:cNvPr>
          <p:cNvSpPr>
            <a:spLocks noGrp="1"/>
          </p:cNvSpPr>
          <p:nvPr>
            <p:ph type="ftr" sz="quarter" idx="11"/>
          </p:nvPr>
        </p:nvSpPr>
        <p:spPr/>
        <p:txBody>
          <a:bodyPr/>
          <a:lstStyle/>
          <a:p>
            <a:r>
              <a:rPr lang="en-GB"/>
              <a:t>A.Sante@2022.ljmu.ac.uk</a:t>
            </a:r>
          </a:p>
        </p:txBody>
      </p:sp>
      <p:sp>
        <p:nvSpPr>
          <p:cNvPr id="6" name="Slide Number Placeholder 5">
            <a:extLst>
              <a:ext uri="{FF2B5EF4-FFF2-40B4-BE49-F238E27FC236}">
                <a16:creationId xmlns:a16="http://schemas.microsoft.com/office/drawing/2014/main" id="{6D37CB9A-F422-DAF1-B578-E4D7187BE033}"/>
              </a:ext>
            </a:extLst>
          </p:cNvPr>
          <p:cNvSpPr>
            <a:spLocks noGrp="1"/>
          </p:cNvSpPr>
          <p:nvPr>
            <p:ph type="sldNum" sz="quarter" idx="12"/>
          </p:nvPr>
        </p:nvSpPr>
        <p:spPr/>
        <p:txBody>
          <a:bodyPr/>
          <a:lstStyle/>
          <a:p>
            <a:fld id="{10FE8070-6F78-45EE-9C54-A58BD1FFA72B}" type="slidenum">
              <a:rPr lang="en-GB" smtClean="0"/>
              <a:t>‹#›</a:t>
            </a:fld>
            <a:endParaRPr lang="en-GB"/>
          </a:p>
        </p:txBody>
      </p:sp>
    </p:spTree>
    <p:extLst>
      <p:ext uri="{BB962C8B-B14F-4D97-AF65-F5344CB8AC3E}">
        <p14:creationId xmlns:p14="http://schemas.microsoft.com/office/powerpoint/2010/main" val="229557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33B47-E0DC-6999-6B3D-CE162A9ECAC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C67557-8EDE-C834-AD8E-F2CEBE5AA1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EF96CA8-0E7A-08B9-A61A-3F01D6C1EB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0BD2817-F337-0C17-135C-E8F7F99FB6E1}"/>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0C5BC732-DB08-CEDB-8FA5-ECF2D3983609}"/>
              </a:ext>
            </a:extLst>
          </p:cNvPr>
          <p:cNvSpPr>
            <a:spLocks noGrp="1"/>
          </p:cNvSpPr>
          <p:nvPr>
            <p:ph type="ftr" sz="quarter" idx="11"/>
          </p:nvPr>
        </p:nvSpPr>
        <p:spPr/>
        <p:txBody>
          <a:bodyPr/>
          <a:lstStyle/>
          <a:p>
            <a:r>
              <a:rPr lang="en-GB"/>
              <a:t>A.Sante@2022.ljmu.ac.uk</a:t>
            </a:r>
          </a:p>
        </p:txBody>
      </p:sp>
      <p:sp>
        <p:nvSpPr>
          <p:cNvPr id="7" name="Slide Number Placeholder 6">
            <a:extLst>
              <a:ext uri="{FF2B5EF4-FFF2-40B4-BE49-F238E27FC236}">
                <a16:creationId xmlns:a16="http://schemas.microsoft.com/office/drawing/2014/main" id="{F74AB93A-6DBC-5CFF-7B9E-C442060102A8}"/>
              </a:ext>
            </a:extLst>
          </p:cNvPr>
          <p:cNvSpPr>
            <a:spLocks noGrp="1"/>
          </p:cNvSpPr>
          <p:nvPr>
            <p:ph type="sldNum" sz="quarter" idx="12"/>
          </p:nvPr>
        </p:nvSpPr>
        <p:spPr/>
        <p:txBody>
          <a:bodyPr/>
          <a:lstStyle/>
          <a:p>
            <a:fld id="{10FE8070-6F78-45EE-9C54-A58BD1FFA72B}" type="slidenum">
              <a:rPr lang="en-GB" smtClean="0"/>
              <a:t>‹#›</a:t>
            </a:fld>
            <a:endParaRPr lang="en-GB"/>
          </a:p>
        </p:txBody>
      </p:sp>
    </p:spTree>
    <p:extLst>
      <p:ext uri="{BB962C8B-B14F-4D97-AF65-F5344CB8AC3E}">
        <p14:creationId xmlns:p14="http://schemas.microsoft.com/office/powerpoint/2010/main" val="26624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FE145-123C-39D5-6113-595B02811A8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9C67331-ED0F-078E-1DB4-D745EFED91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EA453C-1DB6-70C9-73B4-806F89B912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14C2725-9A2B-D2C4-240E-AE7E7ED438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0B1014-7258-2FB5-533C-A10983058F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7DC1EBE-5048-C39F-CA0C-594C8A99619E}"/>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08F183EC-5F66-8C71-1C5A-DE53D8548D50}"/>
              </a:ext>
            </a:extLst>
          </p:cNvPr>
          <p:cNvSpPr>
            <a:spLocks noGrp="1"/>
          </p:cNvSpPr>
          <p:nvPr>
            <p:ph type="ftr" sz="quarter" idx="11"/>
          </p:nvPr>
        </p:nvSpPr>
        <p:spPr/>
        <p:txBody>
          <a:bodyPr/>
          <a:lstStyle/>
          <a:p>
            <a:r>
              <a:rPr lang="en-GB"/>
              <a:t>A.Sante@2022.ljmu.ac.uk</a:t>
            </a:r>
          </a:p>
        </p:txBody>
      </p:sp>
      <p:sp>
        <p:nvSpPr>
          <p:cNvPr id="9" name="Slide Number Placeholder 8">
            <a:extLst>
              <a:ext uri="{FF2B5EF4-FFF2-40B4-BE49-F238E27FC236}">
                <a16:creationId xmlns:a16="http://schemas.microsoft.com/office/drawing/2014/main" id="{26D532D1-3245-5DF8-23E5-68FCC9170EA1}"/>
              </a:ext>
            </a:extLst>
          </p:cNvPr>
          <p:cNvSpPr>
            <a:spLocks noGrp="1"/>
          </p:cNvSpPr>
          <p:nvPr>
            <p:ph type="sldNum" sz="quarter" idx="12"/>
          </p:nvPr>
        </p:nvSpPr>
        <p:spPr/>
        <p:txBody>
          <a:bodyPr/>
          <a:lstStyle/>
          <a:p>
            <a:fld id="{10FE8070-6F78-45EE-9C54-A58BD1FFA72B}" type="slidenum">
              <a:rPr lang="en-GB" smtClean="0"/>
              <a:t>‹#›</a:t>
            </a:fld>
            <a:endParaRPr lang="en-GB"/>
          </a:p>
        </p:txBody>
      </p:sp>
    </p:spTree>
    <p:extLst>
      <p:ext uri="{BB962C8B-B14F-4D97-AF65-F5344CB8AC3E}">
        <p14:creationId xmlns:p14="http://schemas.microsoft.com/office/powerpoint/2010/main" val="1543412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00DCB-7F0B-2554-469A-F4C419D146A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CBCFEF5-7FF9-9CF6-97F4-E64CF5ABCF6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D4525AC5-A370-096A-9668-9CB81790115F}"/>
              </a:ext>
            </a:extLst>
          </p:cNvPr>
          <p:cNvSpPr>
            <a:spLocks noGrp="1"/>
          </p:cNvSpPr>
          <p:nvPr>
            <p:ph type="ftr" sz="quarter" idx="11"/>
          </p:nvPr>
        </p:nvSpPr>
        <p:spPr/>
        <p:txBody>
          <a:bodyPr/>
          <a:lstStyle/>
          <a:p>
            <a:r>
              <a:rPr lang="en-GB"/>
              <a:t>A.Sante@2022.ljmu.ac.uk</a:t>
            </a:r>
          </a:p>
        </p:txBody>
      </p:sp>
      <p:sp>
        <p:nvSpPr>
          <p:cNvPr id="5" name="Slide Number Placeholder 4">
            <a:extLst>
              <a:ext uri="{FF2B5EF4-FFF2-40B4-BE49-F238E27FC236}">
                <a16:creationId xmlns:a16="http://schemas.microsoft.com/office/drawing/2014/main" id="{38CDBB3F-7F66-2D96-10CF-14BAFAC34DB2}"/>
              </a:ext>
            </a:extLst>
          </p:cNvPr>
          <p:cNvSpPr>
            <a:spLocks noGrp="1"/>
          </p:cNvSpPr>
          <p:nvPr>
            <p:ph type="sldNum" sz="quarter" idx="12"/>
          </p:nvPr>
        </p:nvSpPr>
        <p:spPr/>
        <p:txBody>
          <a:bodyPr/>
          <a:lstStyle/>
          <a:p>
            <a:fld id="{10FE8070-6F78-45EE-9C54-A58BD1FFA72B}" type="slidenum">
              <a:rPr lang="en-GB" smtClean="0"/>
              <a:t>‹#›</a:t>
            </a:fld>
            <a:endParaRPr lang="en-GB"/>
          </a:p>
        </p:txBody>
      </p:sp>
    </p:spTree>
    <p:extLst>
      <p:ext uri="{BB962C8B-B14F-4D97-AF65-F5344CB8AC3E}">
        <p14:creationId xmlns:p14="http://schemas.microsoft.com/office/powerpoint/2010/main" val="810648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B998DA-9872-1C3A-1E5F-0C3ADBD7E351}"/>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F661A458-E8E3-97C4-BA6B-6240087F553B}"/>
              </a:ext>
            </a:extLst>
          </p:cNvPr>
          <p:cNvSpPr>
            <a:spLocks noGrp="1"/>
          </p:cNvSpPr>
          <p:nvPr>
            <p:ph type="ftr" sz="quarter" idx="11"/>
          </p:nvPr>
        </p:nvSpPr>
        <p:spPr/>
        <p:txBody>
          <a:bodyPr/>
          <a:lstStyle/>
          <a:p>
            <a:r>
              <a:rPr lang="en-GB"/>
              <a:t>A.Sante@2022.ljmu.ac.uk</a:t>
            </a:r>
          </a:p>
        </p:txBody>
      </p:sp>
      <p:sp>
        <p:nvSpPr>
          <p:cNvPr id="4" name="Slide Number Placeholder 3">
            <a:extLst>
              <a:ext uri="{FF2B5EF4-FFF2-40B4-BE49-F238E27FC236}">
                <a16:creationId xmlns:a16="http://schemas.microsoft.com/office/drawing/2014/main" id="{266D38FC-AB87-4C28-0B21-355295C76DE9}"/>
              </a:ext>
            </a:extLst>
          </p:cNvPr>
          <p:cNvSpPr>
            <a:spLocks noGrp="1"/>
          </p:cNvSpPr>
          <p:nvPr>
            <p:ph type="sldNum" sz="quarter" idx="12"/>
          </p:nvPr>
        </p:nvSpPr>
        <p:spPr/>
        <p:txBody>
          <a:bodyPr/>
          <a:lstStyle/>
          <a:p>
            <a:fld id="{10FE8070-6F78-45EE-9C54-A58BD1FFA72B}" type="slidenum">
              <a:rPr lang="en-GB" smtClean="0"/>
              <a:t>‹#›</a:t>
            </a:fld>
            <a:endParaRPr lang="en-GB"/>
          </a:p>
        </p:txBody>
      </p:sp>
    </p:spTree>
    <p:extLst>
      <p:ext uri="{BB962C8B-B14F-4D97-AF65-F5344CB8AC3E}">
        <p14:creationId xmlns:p14="http://schemas.microsoft.com/office/powerpoint/2010/main" val="502893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A7B57-5040-4AC0-F4BF-DE762EFA95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6184204-CF36-74CE-C48E-E6FE60736F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CB78101-E3B5-1134-5D88-D78957A64E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D85202-7288-10E7-07A8-8B6F8A8D0F2F}"/>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844EA82E-8076-135B-CC96-0920EA6917C3}"/>
              </a:ext>
            </a:extLst>
          </p:cNvPr>
          <p:cNvSpPr>
            <a:spLocks noGrp="1"/>
          </p:cNvSpPr>
          <p:nvPr>
            <p:ph type="ftr" sz="quarter" idx="11"/>
          </p:nvPr>
        </p:nvSpPr>
        <p:spPr/>
        <p:txBody>
          <a:bodyPr/>
          <a:lstStyle/>
          <a:p>
            <a:r>
              <a:rPr lang="en-GB"/>
              <a:t>A.Sante@2022.ljmu.ac.uk</a:t>
            </a:r>
          </a:p>
        </p:txBody>
      </p:sp>
      <p:sp>
        <p:nvSpPr>
          <p:cNvPr id="7" name="Slide Number Placeholder 6">
            <a:extLst>
              <a:ext uri="{FF2B5EF4-FFF2-40B4-BE49-F238E27FC236}">
                <a16:creationId xmlns:a16="http://schemas.microsoft.com/office/drawing/2014/main" id="{218A28AA-471A-628D-BABB-1F2D85881DC2}"/>
              </a:ext>
            </a:extLst>
          </p:cNvPr>
          <p:cNvSpPr>
            <a:spLocks noGrp="1"/>
          </p:cNvSpPr>
          <p:nvPr>
            <p:ph type="sldNum" sz="quarter" idx="12"/>
          </p:nvPr>
        </p:nvSpPr>
        <p:spPr/>
        <p:txBody>
          <a:bodyPr/>
          <a:lstStyle/>
          <a:p>
            <a:fld id="{10FE8070-6F78-45EE-9C54-A58BD1FFA72B}" type="slidenum">
              <a:rPr lang="en-GB" smtClean="0"/>
              <a:t>‹#›</a:t>
            </a:fld>
            <a:endParaRPr lang="en-GB"/>
          </a:p>
        </p:txBody>
      </p:sp>
    </p:spTree>
    <p:extLst>
      <p:ext uri="{BB962C8B-B14F-4D97-AF65-F5344CB8AC3E}">
        <p14:creationId xmlns:p14="http://schemas.microsoft.com/office/powerpoint/2010/main" val="802901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83EC6-B88D-6A2D-26AC-F0C6E25110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676B656-3B77-41FD-475E-DCA24D5F44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E977F62-25D5-7244-3744-DC88A99205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04F176-63B1-6CB9-8E71-5AF232144E99}"/>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040FE41F-A480-EC63-BF8A-9D2605E96673}"/>
              </a:ext>
            </a:extLst>
          </p:cNvPr>
          <p:cNvSpPr>
            <a:spLocks noGrp="1"/>
          </p:cNvSpPr>
          <p:nvPr>
            <p:ph type="ftr" sz="quarter" idx="11"/>
          </p:nvPr>
        </p:nvSpPr>
        <p:spPr/>
        <p:txBody>
          <a:bodyPr/>
          <a:lstStyle/>
          <a:p>
            <a:r>
              <a:rPr lang="en-GB"/>
              <a:t>A.Sante@2022.ljmu.ac.uk</a:t>
            </a:r>
          </a:p>
        </p:txBody>
      </p:sp>
      <p:sp>
        <p:nvSpPr>
          <p:cNvPr id="7" name="Slide Number Placeholder 6">
            <a:extLst>
              <a:ext uri="{FF2B5EF4-FFF2-40B4-BE49-F238E27FC236}">
                <a16:creationId xmlns:a16="http://schemas.microsoft.com/office/drawing/2014/main" id="{18FE8CC8-A328-8B83-434E-354B3B2CB98D}"/>
              </a:ext>
            </a:extLst>
          </p:cNvPr>
          <p:cNvSpPr>
            <a:spLocks noGrp="1"/>
          </p:cNvSpPr>
          <p:nvPr>
            <p:ph type="sldNum" sz="quarter" idx="12"/>
          </p:nvPr>
        </p:nvSpPr>
        <p:spPr/>
        <p:txBody>
          <a:bodyPr/>
          <a:lstStyle/>
          <a:p>
            <a:fld id="{10FE8070-6F78-45EE-9C54-A58BD1FFA72B}" type="slidenum">
              <a:rPr lang="en-GB" smtClean="0"/>
              <a:t>‹#›</a:t>
            </a:fld>
            <a:endParaRPr lang="en-GB"/>
          </a:p>
        </p:txBody>
      </p:sp>
    </p:spTree>
    <p:extLst>
      <p:ext uri="{BB962C8B-B14F-4D97-AF65-F5344CB8AC3E}">
        <p14:creationId xmlns:p14="http://schemas.microsoft.com/office/powerpoint/2010/main" val="1636762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9533CC-8B26-9A7F-7EE6-3771A211F2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3422E4-8635-D200-FFBE-880E942E88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7334FE-F76B-1616-FF2F-68B136A69F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290569A3-C2B5-B41C-85B7-28F78D88ED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A.Sante@2022.ljmu.ac.uk</a:t>
            </a:r>
          </a:p>
        </p:txBody>
      </p:sp>
      <p:sp>
        <p:nvSpPr>
          <p:cNvPr id="6" name="Slide Number Placeholder 5">
            <a:extLst>
              <a:ext uri="{FF2B5EF4-FFF2-40B4-BE49-F238E27FC236}">
                <a16:creationId xmlns:a16="http://schemas.microsoft.com/office/drawing/2014/main" id="{BF7E09D2-3554-84CA-589E-A9D6C859ED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FE8070-6F78-45EE-9C54-A58BD1FFA72B}" type="slidenum">
              <a:rPr lang="en-GB" smtClean="0"/>
              <a:t>‹#›</a:t>
            </a:fld>
            <a:endParaRPr lang="en-GB"/>
          </a:p>
        </p:txBody>
      </p:sp>
    </p:spTree>
    <p:extLst>
      <p:ext uri="{BB962C8B-B14F-4D97-AF65-F5344CB8AC3E}">
        <p14:creationId xmlns:p14="http://schemas.microsoft.com/office/powerpoint/2010/main" val="472541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901773555"/>
      </p:ext>
    </p:extLst>
  </p:cSld>
  <p:clrMap bg1="lt1" tx1="dk1" bg2="lt2" tx2="dk2" accent1="accent1" accent2="accent2" accent3="accent3" accent4="accent4" accent5="accent5" accent6="accent6" hlink="hlink" folHlink="folHlink"/>
  <p:sldLayoutIdLst>
    <p:sldLayoutId id="2147483671" r:id="rId1"/>
    <p:sldLayoutId id="2147483674" r:id="rId2"/>
    <p:sldLayoutId id="2147483683" r:id="rId3"/>
    <p:sldLayoutId id="2147483684" r:id="rId4"/>
  </p:sldLayoutIdLst>
  <p:hf sldNum="0" hdr="0" dt="0"/>
  <p:txStyles>
    <p:titleStyle>
      <a:lvl1pPr algn="l" defTabSz="914400" rtl="0" eaLnBrk="1" latinLnBrk="0" hangingPunct="1">
        <a:lnSpc>
          <a:spcPct val="90000"/>
        </a:lnSpc>
        <a:spcBef>
          <a:spcPct val="0"/>
        </a:spcBef>
        <a:buNone/>
        <a:defRPr sz="3600" b="1" i="0" kern="1200">
          <a:solidFill>
            <a:srgbClr val="03649F"/>
          </a:solidFill>
          <a:latin typeface="Montserrat" pitchFamily="2" charset="77"/>
          <a:ea typeface="+mj-ea"/>
          <a:cs typeface="+mj-cs"/>
        </a:defRPr>
      </a:lvl1pPr>
    </p:titleStyle>
    <p:bodyStyle>
      <a:lvl1pPr marL="0" indent="0" algn="l" defTabSz="914400" rtl="0" eaLnBrk="1" latinLnBrk="0" hangingPunct="1">
        <a:lnSpc>
          <a:spcPct val="90000"/>
        </a:lnSpc>
        <a:spcBef>
          <a:spcPts val="0"/>
        </a:spcBef>
        <a:spcAft>
          <a:spcPts val="600"/>
        </a:spcAft>
        <a:buFont typeface="Arial" panose="020B0604020202020204" pitchFamily="34" charset="0"/>
        <a:buNone/>
        <a:defRPr sz="2000" b="0" i="0" kern="1200">
          <a:solidFill>
            <a:schemeClr val="tx1"/>
          </a:solidFill>
          <a:latin typeface="Montserrat Medium" pitchFamily="2" charset="77"/>
          <a:ea typeface="+mn-ea"/>
          <a:cs typeface="+mn-cs"/>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sz="2000" b="0" i="0" kern="1200">
          <a:solidFill>
            <a:schemeClr val="tx1"/>
          </a:solidFill>
          <a:latin typeface="Montserrat Medium" pitchFamily="2" charset="77"/>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sz="2000" b="0" i="0" kern="1200">
          <a:solidFill>
            <a:schemeClr val="tx1"/>
          </a:solidFill>
          <a:latin typeface="Montserrat Medium" pitchFamily="2" charset="77"/>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2000" b="0" i="0" kern="1200">
          <a:solidFill>
            <a:schemeClr val="tx1"/>
          </a:solidFill>
          <a:latin typeface="Montserrat Medium" pitchFamily="2" charset="77"/>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None/>
        <a:defRPr sz="2000" b="0" i="0" kern="1200">
          <a:solidFill>
            <a:schemeClr val="tx1"/>
          </a:solidFill>
          <a:latin typeface="Montserrat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7" Type="http://schemas.openxmlformats.org/officeDocument/2006/relationships/image" Target="../media/image310.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00.png"/><Relationship Id="rId5" Type="http://schemas.openxmlformats.org/officeDocument/2006/relationships/image" Target="../media/image290.png"/><Relationship Id="rId4" Type="http://schemas.openxmlformats.org/officeDocument/2006/relationships/image" Target="../media/image28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5.xml"/><Relationship Id="rId5" Type="http://schemas.openxmlformats.org/officeDocument/2006/relationships/image" Target="../media/image35.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3.xml"/><Relationship Id="rId7" Type="http://schemas.openxmlformats.org/officeDocument/2006/relationships/image" Target="../media/image19.png"/><Relationship Id="rId12" Type="http://schemas.openxmlformats.org/officeDocument/2006/relationships/image" Target="../media/image22.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18.png"/><Relationship Id="rId11" Type="http://schemas.openxmlformats.org/officeDocument/2006/relationships/image" Target="../media/image10.jpeg"/><Relationship Id="rId5" Type="http://schemas.openxmlformats.org/officeDocument/2006/relationships/image" Target="../media/image170.png"/><Relationship Id="rId10" Type="http://schemas.openxmlformats.org/officeDocument/2006/relationships/image" Target="../media/image9.png"/><Relationship Id="rId4" Type="http://schemas.openxmlformats.org/officeDocument/2006/relationships/image" Target="../media/image16.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7"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18.png"/><Relationship Id="rId11" Type="http://schemas.openxmlformats.org/officeDocument/2006/relationships/image" Target="../media/image10.jpeg"/><Relationship Id="rId5" Type="http://schemas.openxmlformats.org/officeDocument/2006/relationships/image" Target="../media/image170.png"/><Relationship Id="rId10" Type="http://schemas.openxmlformats.org/officeDocument/2006/relationships/image" Target="../media/image9.png"/><Relationship Id="rId4" Type="http://schemas.openxmlformats.org/officeDocument/2006/relationships/image" Target="../media/image16.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8.png"/><Relationship Id="rId11" Type="http://schemas.openxmlformats.org/officeDocument/2006/relationships/image" Target="../media/image10.jpeg"/><Relationship Id="rId5" Type="http://schemas.openxmlformats.org/officeDocument/2006/relationships/image" Target="../media/image170.png"/><Relationship Id="rId10" Type="http://schemas.openxmlformats.org/officeDocument/2006/relationships/image" Target="../media/image9.png"/><Relationship Id="rId4" Type="http://schemas.openxmlformats.org/officeDocument/2006/relationships/image" Target="../media/image16.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9.png"/><Relationship Id="rId3" Type="http://schemas.openxmlformats.org/officeDocument/2006/relationships/image" Target="../media/image15.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5000"/>
            <a:lum/>
          </a:blip>
          <a:srcRect/>
          <a:stretch>
            <a:fillRect t="-39000" b="-39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F41F18-3C60-F17C-2212-3046851DF345}"/>
              </a:ext>
            </a:extLst>
          </p:cNvPr>
          <p:cNvSpPr/>
          <p:nvPr/>
        </p:nvSpPr>
        <p:spPr>
          <a:xfrm>
            <a:off x="1010666" y="871650"/>
            <a:ext cx="10170668" cy="1754326"/>
          </a:xfrm>
          <a:prstGeom prst="rect">
            <a:avLst/>
          </a:prstGeom>
          <a:noFill/>
        </p:spPr>
        <p:txBody>
          <a:bodyPr wrap="squar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Machine Learning Techniques for Accreted vs In-situ classification</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Rectangle 5">
            <a:extLst>
              <a:ext uri="{FF2B5EF4-FFF2-40B4-BE49-F238E27FC236}">
                <a16:creationId xmlns:a16="http://schemas.microsoft.com/office/drawing/2014/main" id="{F4D282FB-627F-DEDB-14D3-D5606ECE45D0}"/>
              </a:ext>
            </a:extLst>
          </p:cNvPr>
          <p:cNvSpPr/>
          <p:nvPr/>
        </p:nvSpPr>
        <p:spPr>
          <a:xfrm>
            <a:off x="0" y="3040380"/>
            <a:ext cx="12192000" cy="1651000"/>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bg1"/>
              </a:solidFill>
              <a:latin typeface="Montserrat" panose="00000500000000000000" pitchFamily="2" charset="0"/>
            </a:endParaRPr>
          </a:p>
          <a:p>
            <a:pPr algn="ctr"/>
            <a:r>
              <a:rPr lang="en-GB" b="1" dirty="0">
                <a:solidFill>
                  <a:schemeClr val="bg1"/>
                </a:solidFill>
                <a:latin typeface="Montserrat" panose="00000500000000000000" pitchFamily="2" charset="0"/>
              </a:rPr>
              <a:t>Andrea Sante</a:t>
            </a:r>
            <a:r>
              <a:rPr lang="en-GB" b="1" baseline="30000" dirty="0">
                <a:solidFill>
                  <a:schemeClr val="bg1"/>
                </a:solidFill>
                <a:latin typeface="Montserrat" panose="00000500000000000000" pitchFamily="2" charset="0"/>
              </a:rPr>
              <a:t>1</a:t>
            </a:r>
            <a:r>
              <a:rPr lang="en-GB" b="1" dirty="0">
                <a:solidFill>
                  <a:schemeClr val="bg1"/>
                </a:solidFill>
                <a:latin typeface="Montserrat" panose="00000500000000000000" pitchFamily="2" charset="0"/>
              </a:rPr>
              <a:t>, </a:t>
            </a:r>
            <a:r>
              <a:rPr lang="en-GB" dirty="0" err="1">
                <a:solidFill>
                  <a:schemeClr val="bg1"/>
                </a:solidFill>
                <a:latin typeface="Montserrat" panose="00000500000000000000" pitchFamily="2" charset="0"/>
              </a:rPr>
              <a:t>Andreea</a:t>
            </a:r>
            <a:r>
              <a:rPr lang="en-GB" dirty="0">
                <a:solidFill>
                  <a:schemeClr val="bg1"/>
                </a:solidFill>
                <a:latin typeface="Montserrat" panose="00000500000000000000" pitchFamily="2" charset="0"/>
              </a:rPr>
              <a:t> S. Font</a:t>
            </a:r>
            <a:r>
              <a:rPr lang="en-GB" baseline="30000" dirty="0">
                <a:solidFill>
                  <a:schemeClr val="bg1"/>
                </a:solidFill>
                <a:latin typeface="Montserrat" panose="00000500000000000000" pitchFamily="2" charset="0"/>
              </a:rPr>
              <a:t>1,2</a:t>
            </a:r>
            <a:r>
              <a:rPr lang="en-GB" dirty="0">
                <a:solidFill>
                  <a:schemeClr val="bg1"/>
                </a:solidFill>
                <a:latin typeface="Montserrat" panose="00000500000000000000" pitchFamily="2" charset="0"/>
              </a:rPr>
              <a:t>, Sandra Ortega-Martorell</a:t>
            </a:r>
            <a:r>
              <a:rPr lang="en-GB" baseline="30000" dirty="0">
                <a:solidFill>
                  <a:schemeClr val="bg1"/>
                </a:solidFill>
                <a:latin typeface="Montserrat" panose="00000500000000000000" pitchFamily="2" charset="0"/>
              </a:rPr>
              <a:t>2</a:t>
            </a:r>
            <a:r>
              <a:rPr lang="en-GB" dirty="0">
                <a:solidFill>
                  <a:schemeClr val="bg1"/>
                </a:solidFill>
                <a:latin typeface="Montserrat" panose="00000500000000000000" pitchFamily="2" charset="0"/>
              </a:rPr>
              <a:t>, Ivan Olier</a:t>
            </a:r>
            <a:r>
              <a:rPr lang="en-GB" baseline="30000" dirty="0">
                <a:solidFill>
                  <a:schemeClr val="bg1"/>
                </a:solidFill>
                <a:latin typeface="Montserrat" panose="00000500000000000000" pitchFamily="2" charset="0"/>
              </a:rPr>
              <a:t>2</a:t>
            </a:r>
            <a:r>
              <a:rPr lang="en-GB" dirty="0">
                <a:solidFill>
                  <a:schemeClr val="bg1"/>
                </a:solidFill>
                <a:latin typeface="Montserrat" panose="00000500000000000000" pitchFamily="2" charset="0"/>
              </a:rPr>
              <a:t>, Ian G. McCarthy</a:t>
            </a:r>
            <a:r>
              <a:rPr lang="en-GB" baseline="30000" dirty="0">
                <a:solidFill>
                  <a:schemeClr val="bg1"/>
                </a:solidFill>
                <a:latin typeface="Montserrat" panose="00000500000000000000" pitchFamily="2" charset="0"/>
              </a:rPr>
              <a:t>1,2</a:t>
            </a:r>
          </a:p>
          <a:p>
            <a:pPr algn="ctr"/>
            <a:endParaRPr lang="en-GB" sz="1400" dirty="0">
              <a:solidFill>
                <a:schemeClr val="bg1"/>
              </a:solidFill>
              <a:latin typeface="Montserrat" panose="00000500000000000000" pitchFamily="2" charset="0"/>
            </a:endParaRPr>
          </a:p>
          <a:p>
            <a:pPr algn="ctr"/>
            <a:r>
              <a:rPr lang="en-GB" b="1" dirty="0">
                <a:solidFill>
                  <a:schemeClr val="bg1"/>
                </a:solidFill>
                <a:latin typeface="Montserrat" panose="00000500000000000000" pitchFamily="2" charset="0"/>
              </a:rPr>
              <a:t>The Milky Way Assembly Tale - Bologna - 30/05/2024</a:t>
            </a:r>
          </a:p>
          <a:p>
            <a:pPr algn="ctr"/>
            <a:endParaRPr lang="en-GB" sz="1400" b="1" dirty="0">
              <a:solidFill>
                <a:schemeClr val="bg1"/>
              </a:solidFill>
              <a:latin typeface="Montserrat" panose="00000500000000000000" pitchFamily="2" charset="0"/>
            </a:endParaRPr>
          </a:p>
          <a:p>
            <a:pPr algn="ctr"/>
            <a:r>
              <a:rPr lang="en-GB" sz="1600" baseline="30000" dirty="0">
                <a:solidFill>
                  <a:schemeClr val="bg1"/>
                </a:solidFill>
                <a:latin typeface="Montserrat" panose="00000500000000000000" pitchFamily="2" charset="0"/>
              </a:rPr>
              <a:t>1</a:t>
            </a:r>
            <a:r>
              <a:rPr lang="en-GB" sz="1200" dirty="0">
                <a:solidFill>
                  <a:schemeClr val="bg1"/>
                </a:solidFill>
                <a:latin typeface="Montserrat" panose="00000500000000000000" pitchFamily="2" charset="0"/>
              </a:rPr>
              <a:t>Astrophysics Research Institute, Liverpool John </a:t>
            </a:r>
            <a:r>
              <a:rPr lang="en-GB" sz="1200" dirty="0" err="1">
                <a:solidFill>
                  <a:schemeClr val="bg1"/>
                </a:solidFill>
                <a:latin typeface="Montserrat" panose="00000500000000000000" pitchFamily="2" charset="0"/>
              </a:rPr>
              <a:t>Moores</a:t>
            </a:r>
            <a:r>
              <a:rPr lang="en-GB" sz="1200" dirty="0">
                <a:solidFill>
                  <a:schemeClr val="bg1"/>
                </a:solidFill>
                <a:latin typeface="Montserrat" panose="00000500000000000000" pitchFamily="2" charset="0"/>
              </a:rPr>
              <a:t> University, 146 Brownlow Hill, Liverpool, L35RF, UK</a:t>
            </a:r>
          </a:p>
          <a:p>
            <a:pPr algn="ctr"/>
            <a:r>
              <a:rPr lang="en-GB" sz="1600" baseline="30000" dirty="0">
                <a:solidFill>
                  <a:schemeClr val="bg1"/>
                </a:solidFill>
                <a:latin typeface="Montserrat" panose="00000500000000000000" pitchFamily="2" charset="0"/>
              </a:rPr>
              <a:t>2</a:t>
            </a:r>
            <a:r>
              <a:rPr lang="en-GB" sz="1200" dirty="0">
                <a:solidFill>
                  <a:schemeClr val="bg1"/>
                </a:solidFill>
                <a:latin typeface="Montserrat" panose="00000500000000000000" pitchFamily="2" charset="0"/>
              </a:rPr>
              <a:t>Data Science Research Centre, Liverpool John </a:t>
            </a:r>
            <a:r>
              <a:rPr lang="en-GB" sz="1200" dirty="0" err="1">
                <a:solidFill>
                  <a:schemeClr val="bg1"/>
                </a:solidFill>
                <a:latin typeface="Montserrat" panose="00000500000000000000" pitchFamily="2" charset="0"/>
              </a:rPr>
              <a:t>Moores</a:t>
            </a:r>
            <a:r>
              <a:rPr lang="en-GB" sz="1200" dirty="0">
                <a:solidFill>
                  <a:schemeClr val="bg1"/>
                </a:solidFill>
                <a:latin typeface="Montserrat" panose="00000500000000000000" pitchFamily="2" charset="0"/>
              </a:rPr>
              <a:t> University, 3 </a:t>
            </a:r>
            <a:r>
              <a:rPr lang="en-GB" sz="1200" dirty="0" err="1">
                <a:solidFill>
                  <a:schemeClr val="bg1"/>
                </a:solidFill>
                <a:latin typeface="Montserrat" panose="00000500000000000000" pitchFamily="2" charset="0"/>
              </a:rPr>
              <a:t>Byrom</a:t>
            </a:r>
            <a:r>
              <a:rPr lang="en-GB" sz="1200" dirty="0">
                <a:solidFill>
                  <a:schemeClr val="bg1"/>
                </a:solidFill>
                <a:latin typeface="Montserrat" panose="00000500000000000000" pitchFamily="2" charset="0"/>
              </a:rPr>
              <a:t> Street, Liverpool, L33AF, UK</a:t>
            </a:r>
            <a:endParaRPr lang="en-GB" sz="1200" b="1" dirty="0">
              <a:solidFill>
                <a:schemeClr val="bg1"/>
              </a:solidFill>
              <a:latin typeface="Montserrat" panose="00000500000000000000" pitchFamily="2" charset="0"/>
            </a:endParaRPr>
          </a:p>
          <a:p>
            <a:pPr algn="ctr"/>
            <a:endParaRPr lang="en-GB" sz="1400" dirty="0">
              <a:solidFill>
                <a:schemeClr val="bg1"/>
              </a:solidFill>
              <a:latin typeface="Montserrat" panose="00000500000000000000" pitchFamily="2" charset="0"/>
            </a:endParaRPr>
          </a:p>
        </p:txBody>
      </p:sp>
      <p:pic>
        <p:nvPicPr>
          <p:cNvPr id="1030" name="Picture 6" descr="Centre for Doctoral Training for Innovation in Data Intensive Science -  University of Liverpool">
            <a:extLst>
              <a:ext uri="{FF2B5EF4-FFF2-40B4-BE49-F238E27FC236}">
                <a16:creationId xmlns:a16="http://schemas.microsoft.com/office/drawing/2014/main" id="{AA3AEE62-7561-E533-9490-6957630564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4833" y="4879763"/>
            <a:ext cx="5071167"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he Alan Turing Institute | jobs.ac.uk">
            <a:extLst>
              <a:ext uri="{FF2B5EF4-FFF2-40B4-BE49-F238E27FC236}">
                <a16:creationId xmlns:a16="http://schemas.microsoft.com/office/drawing/2014/main" id="{46817C4F-26E8-4A8B-4D28-73FB7517DD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7115" y="4879763"/>
            <a:ext cx="3962687" cy="180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FE80B4F-1760-DECE-39CF-C05F6C70184E}"/>
              </a:ext>
            </a:extLst>
          </p:cNvPr>
          <p:cNvSpPr txBox="1"/>
          <p:nvPr/>
        </p:nvSpPr>
        <p:spPr>
          <a:xfrm>
            <a:off x="3897086" y="39188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29213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59DEE-3D76-4CB2-479E-5A4B4A0F0E82}"/>
              </a:ext>
            </a:extLst>
          </p:cNvPr>
          <p:cNvSpPr>
            <a:spLocks noGrp="1"/>
          </p:cNvSpPr>
          <p:nvPr>
            <p:ph type="title"/>
          </p:nvPr>
        </p:nvSpPr>
        <p:spPr/>
        <p:txBody>
          <a:bodyPr>
            <a:normAutofit/>
          </a:bodyPr>
          <a:lstStyle/>
          <a:p>
            <a:r>
              <a:rPr lang="en-US" sz="2800" dirty="0"/>
              <a:t>Cross-simulation comparison</a:t>
            </a:r>
          </a:p>
        </p:txBody>
      </p:sp>
      <p:pic>
        <p:nvPicPr>
          <p:cNvPr id="8" name="Picture 7" descr="A graph of different types of lines&#10;&#10;Description automatically generated with medium confidence">
            <a:extLst>
              <a:ext uri="{FF2B5EF4-FFF2-40B4-BE49-F238E27FC236}">
                <a16:creationId xmlns:a16="http://schemas.microsoft.com/office/drawing/2014/main" id="{AA3974AF-C7E1-EEFF-87DF-E1761896E3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1048" y="1390434"/>
            <a:ext cx="4919442" cy="4680000"/>
          </a:xfrm>
          <a:prstGeom prst="rect">
            <a:avLst/>
          </a:prstGeom>
        </p:spPr>
      </p:pic>
      <p:sp>
        <p:nvSpPr>
          <p:cNvPr id="12" name="TextBox 11">
            <a:extLst>
              <a:ext uri="{FF2B5EF4-FFF2-40B4-BE49-F238E27FC236}">
                <a16:creationId xmlns:a16="http://schemas.microsoft.com/office/drawing/2014/main" id="{EAB21CC0-53BF-48F5-0916-DF244312AD59}"/>
              </a:ext>
            </a:extLst>
          </p:cNvPr>
          <p:cNvSpPr txBox="1"/>
          <p:nvPr/>
        </p:nvSpPr>
        <p:spPr>
          <a:xfrm>
            <a:off x="1220166" y="2181002"/>
            <a:ext cx="2715227" cy="3231654"/>
          </a:xfrm>
          <a:prstGeom prst="rect">
            <a:avLst/>
          </a:prstGeom>
          <a:noFill/>
        </p:spPr>
        <p:txBody>
          <a:bodyPr wrap="square">
            <a:spAutoFit/>
          </a:bodyPr>
          <a:lstStyle/>
          <a:p>
            <a:pPr algn="ctr"/>
            <a:r>
              <a:rPr lang="en-GB" sz="1600" dirty="0">
                <a:solidFill>
                  <a:schemeClr val="bg1"/>
                </a:solidFill>
                <a:latin typeface="Montserrat" panose="00000500000000000000" pitchFamily="2" charset="0"/>
              </a:rPr>
              <a:t> Trained and tested models on “level 3” Auriga* galaxies</a:t>
            </a:r>
          </a:p>
          <a:p>
            <a:endParaRPr lang="en-GB" sz="1600" dirty="0">
              <a:solidFill>
                <a:schemeClr val="bg1"/>
              </a:solidFill>
              <a:latin typeface="Montserrat" panose="00000500000000000000" pitchFamily="2" charset="0"/>
            </a:endParaRPr>
          </a:p>
          <a:p>
            <a:pPr marL="285750" indent="-285750">
              <a:buFont typeface="Arial" panose="020B0604020202020204" pitchFamily="34" charset="0"/>
              <a:buChar char="•"/>
            </a:pPr>
            <a:r>
              <a:rPr lang="en-GB" sz="1600" dirty="0">
                <a:solidFill>
                  <a:schemeClr val="bg1"/>
                </a:solidFill>
                <a:latin typeface="Montserrat" panose="00000500000000000000" pitchFamily="2" charset="0"/>
              </a:rPr>
              <a:t>Different code</a:t>
            </a:r>
          </a:p>
          <a:p>
            <a:pPr marL="285750" indent="-285750">
              <a:buFont typeface="Arial" panose="020B0604020202020204" pitchFamily="34" charset="0"/>
              <a:buChar char="•"/>
            </a:pPr>
            <a:endParaRPr lang="en-GB" sz="1600" dirty="0">
              <a:solidFill>
                <a:schemeClr val="bg1"/>
              </a:solidFill>
              <a:latin typeface="Montserrat" panose="00000500000000000000" pitchFamily="2" charset="0"/>
            </a:endParaRPr>
          </a:p>
          <a:p>
            <a:pPr marL="285750" indent="-285750">
              <a:buFont typeface="Arial" panose="020B0604020202020204" pitchFamily="34" charset="0"/>
              <a:buChar char="•"/>
            </a:pPr>
            <a:r>
              <a:rPr lang="en-GB" sz="1600" dirty="0">
                <a:solidFill>
                  <a:schemeClr val="bg1"/>
                </a:solidFill>
                <a:latin typeface="Montserrat" panose="00000500000000000000" pitchFamily="2" charset="0"/>
              </a:rPr>
              <a:t>Different galaxy formation model</a:t>
            </a:r>
          </a:p>
          <a:p>
            <a:pPr marL="285750" indent="-285750">
              <a:buFont typeface="Arial" panose="020B0604020202020204" pitchFamily="34" charset="0"/>
              <a:buChar char="•"/>
            </a:pPr>
            <a:endParaRPr lang="en-GB" sz="1600" dirty="0">
              <a:solidFill>
                <a:schemeClr val="bg1"/>
              </a:solidFill>
              <a:latin typeface="Montserrat" panose="00000500000000000000" pitchFamily="2" charset="0"/>
            </a:endParaRPr>
          </a:p>
          <a:p>
            <a:pPr marL="285750" indent="-285750">
              <a:buFont typeface="Arial" panose="020B0604020202020204" pitchFamily="34" charset="0"/>
              <a:buChar char="•"/>
            </a:pPr>
            <a:r>
              <a:rPr lang="en-GB" sz="1600" dirty="0">
                <a:solidFill>
                  <a:schemeClr val="bg1"/>
                </a:solidFill>
                <a:latin typeface="Montserrat" panose="00000500000000000000" pitchFamily="2" charset="0"/>
              </a:rPr>
              <a:t>Higher resolution</a:t>
            </a:r>
          </a:p>
          <a:p>
            <a:r>
              <a:rPr lang="en-GB" sz="1600" dirty="0">
                <a:solidFill>
                  <a:schemeClr val="bg1"/>
                </a:solidFill>
                <a:latin typeface="Montserrat" panose="00000500000000000000" pitchFamily="2" charset="0"/>
              </a:rPr>
              <a:t> </a:t>
            </a:r>
          </a:p>
          <a:p>
            <a:endParaRPr lang="en-GB" sz="1600" dirty="0">
              <a:solidFill>
                <a:schemeClr val="bg1"/>
              </a:solidFill>
              <a:latin typeface="Montserrat" panose="00000500000000000000" pitchFamily="2" charset="0"/>
            </a:endParaRPr>
          </a:p>
          <a:p>
            <a:r>
              <a:rPr lang="en-GB" sz="1200" dirty="0">
                <a:solidFill>
                  <a:schemeClr val="bg1"/>
                </a:solidFill>
                <a:latin typeface="Montserrat" panose="00000500000000000000" pitchFamily="2" charset="0"/>
              </a:rPr>
              <a:t>*Grand et al. (2024)</a:t>
            </a:r>
            <a:endParaRPr lang="en-US" sz="1200" dirty="0">
              <a:latin typeface="Montserrat" panose="00000500000000000000" pitchFamily="2" charset="0"/>
            </a:endParaRPr>
          </a:p>
        </p:txBody>
      </p:sp>
      <p:sp>
        <p:nvSpPr>
          <p:cNvPr id="5" name="TextBox 4">
            <a:extLst>
              <a:ext uri="{FF2B5EF4-FFF2-40B4-BE49-F238E27FC236}">
                <a16:creationId xmlns:a16="http://schemas.microsoft.com/office/drawing/2014/main" id="{2E9906DA-3B8B-5C56-9035-E3F7924ED507}"/>
              </a:ext>
            </a:extLst>
          </p:cNvPr>
          <p:cNvSpPr txBox="1"/>
          <p:nvPr/>
        </p:nvSpPr>
        <p:spPr>
          <a:xfrm>
            <a:off x="7627717" y="1113435"/>
            <a:ext cx="2723527" cy="276999"/>
          </a:xfrm>
          <a:prstGeom prst="rect">
            <a:avLst/>
          </a:prstGeom>
          <a:noFill/>
        </p:spPr>
        <p:txBody>
          <a:bodyPr wrap="square">
            <a:spAutoFit/>
          </a:bodyPr>
          <a:lstStyle/>
          <a:p>
            <a:pPr algn="ctr"/>
            <a:r>
              <a:rPr lang="en-GB" sz="1200" dirty="0">
                <a:solidFill>
                  <a:schemeClr val="bg1"/>
                </a:solidFill>
                <a:latin typeface="Montserrat" panose="00000500000000000000" pitchFamily="2" charset="0"/>
              </a:rPr>
              <a:t>Sante et al. (2024), submitted</a:t>
            </a:r>
          </a:p>
        </p:txBody>
      </p:sp>
      <p:sp>
        <p:nvSpPr>
          <p:cNvPr id="6" name="TextBox 5">
            <a:extLst>
              <a:ext uri="{FF2B5EF4-FFF2-40B4-BE49-F238E27FC236}">
                <a16:creationId xmlns:a16="http://schemas.microsoft.com/office/drawing/2014/main" id="{FFA822B0-6C5C-0F93-7D28-57D1BB754494}"/>
              </a:ext>
            </a:extLst>
          </p:cNvPr>
          <p:cNvSpPr txBox="1"/>
          <p:nvPr/>
        </p:nvSpPr>
        <p:spPr>
          <a:xfrm>
            <a:off x="4796637" y="6416269"/>
            <a:ext cx="2598725" cy="369332"/>
          </a:xfrm>
          <a:prstGeom prst="rect">
            <a:avLst/>
          </a:prstGeom>
          <a:solidFill>
            <a:schemeClr val="bg1">
              <a:lumMod val="85000"/>
            </a:schemeClr>
          </a:solidFill>
        </p:spPr>
        <p:txBody>
          <a:bodyPr wrap="none" rtlCol="0">
            <a:spAutoFit/>
          </a:bodyPr>
          <a:lstStyle/>
          <a:p>
            <a:r>
              <a:rPr lang="en-US" dirty="0"/>
              <a:t>A.Sante@2022.ljmu.ac.uk</a:t>
            </a:r>
          </a:p>
        </p:txBody>
      </p:sp>
    </p:spTree>
    <p:extLst>
      <p:ext uri="{BB962C8B-B14F-4D97-AF65-F5344CB8AC3E}">
        <p14:creationId xmlns:p14="http://schemas.microsoft.com/office/powerpoint/2010/main" val="3506468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AB2B-46F4-C955-AC43-2601A9053118}"/>
              </a:ext>
            </a:extLst>
          </p:cNvPr>
          <p:cNvSpPr>
            <a:spLocks noGrp="1"/>
          </p:cNvSpPr>
          <p:nvPr>
            <p:ph type="title"/>
          </p:nvPr>
        </p:nvSpPr>
        <p:spPr/>
        <p:txBody>
          <a:bodyPr>
            <a:normAutofit/>
          </a:bodyPr>
          <a:lstStyle/>
          <a:p>
            <a:r>
              <a:rPr lang="en-US" sz="2800" dirty="0"/>
              <a:t>Comparison with observational cuts</a:t>
            </a:r>
          </a:p>
        </p:txBody>
      </p:sp>
      <p:sp>
        <p:nvSpPr>
          <p:cNvPr id="5" name="TextBox 4">
            <a:extLst>
              <a:ext uri="{FF2B5EF4-FFF2-40B4-BE49-F238E27FC236}">
                <a16:creationId xmlns:a16="http://schemas.microsoft.com/office/drawing/2014/main" id="{66D1A453-3989-DA82-5CC2-D75522EC97C0}"/>
              </a:ext>
            </a:extLst>
          </p:cNvPr>
          <p:cNvSpPr txBox="1"/>
          <p:nvPr/>
        </p:nvSpPr>
        <p:spPr>
          <a:xfrm>
            <a:off x="921788" y="1632081"/>
            <a:ext cx="3448664" cy="830997"/>
          </a:xfrm>
          <a:prstGeom prst="rect">
            <a:avLst/>
          </a:prstGeom>
          <a:noFill/>
        </p:spPr>
        <p:txBody>
          <a:bodyPr wrap="square" rtlCol="0">
            <a:spAutoFit/>
          </a:bodyPr>
          <a:lstStyle/>
          <a:p>
            <a:pPr algn="ctr"/>
            <a:r>
              <a:rPr lang="en-GB" sz="1600" dirty="0">
                <a:solidFill>
                  <a:schemeClr val="bg1"/>
                </a:solidFill>
                <a:latin typeface="Montserrat" panose="00000500000000000000" pitchFamily="2" charset="0"/>
              </a:rPr>
              <a:t>Analysis on </a:t>
            </a:r>
            <a:r>
              <a:rPr lang="en-GB" sz="1600" b="1" dirty="0">
                <a:solidFill>
                  <a:schemeClr val="bg1"/>
                </a:solidFill>
                <a:latin typeface="Montserrat" panose="00000500000000000000" pitchFamily="2" charset="0"/>
              </a:rPr>
              <a:t>Solar Neighbourhood </a:t>
            </a:r>
            <a:r>
              <a:rPr lang="en-GB" sz="1600" dirty="0">
                <a:solidFill>
                  <a:schemeClr val="bg1"/>
                </a:solidFill>
                <a:latin typeface="Montserrat" panose="00000500000000000000" pitchFamily="2" charset="0"/>
              </a:rPr>
              <a:t>tori </a:t>
            </a:r>
          </a:p>
          <a:p>
            <a:pPr algn="ctr"/>
            <a:r>
              <a:rPr lang="en-GB" sz="1600" dirty="0">
                <a:solidFill>
                  <a:schemeClr val="bg1"/>
                </a:solidFill>
                <a:latin typeface="Montserrat" panose="00000500000000000000" pitchFamily="2" charset="0"/>
              </a:rPr>
              <a:t>in the 4 test galaxies</a:t>
            </a:r>
          </a:p>
        </p:txBody>
      </p:sp>
      <p:sp>
        <p:nvSpPr>
          <p:cNvPr id="6" name="TextBox 5">
            <a:extLst>
              <a:ext uri="{FF2B5EF4-FFF2-40B4-BE49-F238E27FC236}">
                <a16:creationId xmlns:a16="http://schemas.microsoft.com/office/drawing/2014/main" id="{877C219C-6390-D60E-47F9-D4AD64186457}"/>
              </a:ext>
            </a:extLst>
          </p:cNvPr>
          <p:cNvSpPr txBox="1"/>
          <p:nvPr/>
        </p:nvSpPr>
        <p:spPr>
          <a:xfrm>
            <a:off x="1103640" y="4951968"/>
            <a:ext cx="2993998" cy="584775"/>
          </a:xfrm>
          <a:prstGeom prst="rect">
            <a:avLst/>
          </a:prstGeom>
          <a:noFill/>
        </p:spPr>
        <p:txBody>
          <a:bodyPr wrap="square" rtlCol="0">
            <a:spAutoFit/>
          </a:bodyPr>
          <a:lstStyle/>
          <a:p>
            <a:pPr algn="ctr"/>
            <a:r>
              <a:rPr lang="en-GB" sz="1600" dirty="0">
                <a:solidFill>
                  <a:schemeClr val="bg1"/>
                </a:solidFill>
                <a:latin typeface="Montserrat" panose="00000500000000000000" pitchFamily="2" charset="0"/>
              </a:rPr>
              <a:t>MLP retrieves the </a:t>
            </a:r>
            <a:r>
              <a:rPr lang="en-GB" sz="1600" b="1" dirty="0">
                <a:solidFill>
                  <a:schemeClr val="bg1"/>
                </a:solidFill>
                <a:latin typeface="Montserrat" panose="00000500000000000000" pitchFamily="2" charset="0"/>
              </a:rPr>
              <a:t>purest</a:t>
            </a:r>
            <a:r>
              <a:rPr lang="en-GB" sz="1600" dirty="0">
                <a:solidFill>
                  <a:schemeClr val="bg1"/>
                </a:solidFill>
                <a:latin typeface="Montserrat" panose="00000500000000000000" pitchFamily="2" charset="0"/>
              </a:rPr>
              <a:t> sample of accreted stars.</a:t>
            </a:r>
          </a:p>
        </p:txBody>
      </p:sp>
      <p:grpSp>
        <p:nvGrpSpPr>
          <p:cNvPr id="35" name="Group 34">
            <a:extLst>
              <a:ext uri="{FF2B5EF4-FFF2-40B4-BE49-F238E27FC236}">
                <a16:creationId xmlns:a16="http://schemas.microsoft.com/office/drawing/2014/main" id="{60BBDDA3-D8BE-1B23-DCF4-D31971A61CF2}"/>
              </a:ext>
            </a:extLst>
          </p:cNvPr>
          <p:cNvGrpSpPr>
            <a:grpSpLocks noChangeAspect="1"/>
          </p:cNvGrpSpPr>
          <p:nvPr/>
        </p:nvGrpSpPr>
        <p:grpSpPr>
          <a:xfrm>
            <a:off x="1144872" y="2544961"/>
            <a:ext cx="3290251" cy="2160000"/>
            <a:chOff x="574301" y="3203944"/>
            <a:chExt cx="4739297" cy="3111277"/>
          </a:xfrm>
        </p:grpSpPr>
        <p:grpSp>
          <p:nvGrpSpPr>
            <p:cNvPr id="36" name="Group 35">
              <a:extLst>
                <a:ext uri="{FF2B5EF4-FFF2-40B4-BE49-F238E27FC236}">
                  <a16:creationId xmlns:a16="http://schemas.microsoft.com/office/drawing/2014/main" id="{0CF46A21-4BE4-CD3D-E5F7-9A8378315032}"/>
                </a:ext>
              </a:extLst>
            </p:cNvPr>
            <p:cNvGrpSpPr/>
            <p:nvPr/>
          </p:nvGrpSpPr>
          <p:grpSpPr>
            <a:xfrm>
              <a:off x="574301" y="3203944"/>
              <a:ext cx="4739297" cy="3111277"/>
              <a:chOff x="1645779" y="1747886"/>
              <a:chExt cx="4739297" cy="3111277"/>
            </a:xfrm>
          </p:grpSpPr>
          <p:sp>
            <p:nvSpPr>
              <p:cNvPr id="38" name="Doughnut 37">
                <a:extLst>
                  <a:ext uri="{FF2B5EF4-FFF2-40B4-BE49-F238E27FC236}">
                    <a16:creationId xmlns:a16="http://schemas.microsoft.com/office/drawing/2014/main" id="{4FD460DF-A5C4-E61E-5BCC-6B95F0B11E38}"/>
                  </a:ext>
                </a:extLst>
              </p:cNvPr>
              <p:cNvSpPr/>
              <p:nvPr/>
            </p:nvSpPr>
            <p:spPr>
              <a:xfrm>
                <a:off x="1645779" y="2462574"/>
                <a:ext cx="4624881" cy="2396589"/>
              </a:xfrm>
              <a:prstGeom prst="donut">
                <a:avLst>
                  <a:gd name="adj" fmla="val 35611"/>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9" name="Oval 38">
                <a:extLst>
                  <a:ext uri="{FF2B5EF4-FFF2-40B4-BE49-F238E27FC236}">
                    <a16:creationId xmlns:a16="http://schemas.microsoft.com/office/drawing/2014/main" id="{CD8743B2-9CC4-ED83-3959-03B5A6491C9C}"/>
                  </a:ext>
                </a:extLst>
              </p:cNvPr>
              <p:cNvSpPr/>
              <p:nvPr/>
            </p:nvSpPr>
            <p:spPr>
              <a:xfrm>
                <a:off x="5110716" y="3749750"/>
                <a:ext cx="836429" cy="723014"/>
              </a:xfrm>
              <a:prstGeom prst="ellipse">
                <a:avLst/>
              </a:prstGeom>
              <a:solidFill>
                <a:schemeClr val="accent1">
                  <a:lumMod val="75000"/>
                </a:schemeClr>
              </a:solid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a:extLst>
                  <a:ext uri="{FF2B5EF4-FFF2-40B4-BE49-F238E27FC236}">
                    <a16:creationId xmlns:a16="http://schemas.microsoft.com/office/drawing/2014/main" id="{4F169E20-C586-86A4-FB87-55BE0840A874}"/>
                  </a:ext>
                </a:extLst>
              </p:cNvPr>
              <p:cNvCxnSpPr>
                <a:cxnSpLocks/>
                <a:endCxn id="39" idx="7"/>
              </p:cNvCxnSpPr>
              <p:nvPr/>
            </p:nvCxnSpPr>
            <p:spPr>
              <a:xfrm flipV="1">
                <a:off x="5528931" y="3855633"/>
                <a:ext cx="295722" cy="26980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9F2F53CA-9CBA-AD80-8807-A7010A4150BA}"/>
                      </a:ext>
                    </a:extLst>
                  </p:cNvPr>
                  <p:cNvSpPr txBox="1"/>
                  <p:nvPr/>
                </p:nvSpPr>
                <p:spPr>
                  <a:xfrm>
                    <a:off x="5412845" y="3416851"/>
                    <a:ext cx="972231" cy="376825"/>
                  </a:xfrm>
                  <a:prstGeom prst="rect">
                    <a:avLst/>
                  </a:prstGeom>
                  <a:noFill/>
                </p:spPr>
                <p:txBody>
                  <a:bodyPr wrap="square" rtlCol="0">
                    <a:spAutoFit/>
                  </a:bodyPr>
                  <a:lstStyle/>
                  <a:p>
                    <a:r>
                      <a:rPr lang="en-GB" sz="1100" b="1" dirty="0"/>
                      <a:t>2.5</a:t>
                    </a:r>
                    <a14:m>
                      <m:oMath xmlns:m="http://schemas.openxmlformats.org/officeDocument/2006/math">
                        <m:r>
                          <a:rPr lang="en-GB" sz="1100" b="1" i="1" smtClean="0">
                            <a:latin typeface="Cambria Math" panose="02040503050406030204" pitchFamily="18" charset="0"/>
                          </a:rPr>
                          <m:t> </m:t>
                        </m:r>
                        <m:r>
                          <a:rPr lang="en-GB" sz="1100" b="1" i="0" smtClean="0">
                            <a:latin typeface="Cambria Math" panose="02040503050406030204" pitchFamily="18" charset="0"/>
                          </a:rPr>
                          <m:t>𝐤𝐩𝐜</m:t>
                        </m:r>
                      </m:oMath>
                    </a14:m>
                    <a:endParaRPr lang="en-US" sz="1100" b="1" dirty="0">
                      <a:latin typeface="Helvetica" pitchFamily="2" charset="0"/>
                    </a:endParaRPr>
                  </a:p>
                </p:txBody>
              </p:sp>
            </mc:Choice>
            <mc:Fallback xmlns="">
              <p:sp>
                <p:nvSpPr>
                  <p:cNvPr id="41" name="TextBox 40">
                    <a:extLst>
                      <a:ext uri="{FF2B5EF4-FFF2-40B4-BE49-F238E27FC236}">
                        <a16:creationId xmlns:a16="http://schemas.microsoft.com/office/drawing/2014/main" id="{9F2F53CA-9CBA-AD80-8807-A7010A4150BA}"/>
                      </a:ext>
                    </a:extLst>
                  </p:cNvPr>
                  <p:cNvSpPr txBox="1">
                    <a:spLocks noRot="1" noChangeAspect="1" noMove="1" noResize="1" noEditPoints="1" noAdjustHandles="1" noChangeArrowheads="1" noChangeShapeType="1" noTextEdit="1"/>
                  </p:cNvSpPr>
                  <p:nvPr/>
                </p:nvSpPr>
                <p:spPr>
                  <a:xfrm>
                    <a:off x="5412845" y="3416851"/>
                    <a:ext cx="972231" cy="376825"/>
                  </a:xfrm>
                  <a:prstGeom prst="rect">
                    <a:avLst/>
                  </a:prstGeom>
                  <a:blipFill>
                    <a:blip r:embed="rId4"/>
                    <a:stretch>
                      <a:fillRect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464017F9-5A59-3D86-BE55-2470E9CFC667}"/>
                      </a:ext>
                    </a:extLst>
                  </p:cNvPr>
                  <p:cNvSpPr txBox="1"/>
                  <p:nvPr/>
                </p:nvSpPr>
                <p:spPr>
                  <a:xfrm>
                    <a:off x="3420262" y="4016681"/>
                    <a:ext cx="2140851" cy="6492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100" b="1" i="1" smtClean="0">
                                  <a:latin typeface="Cambria Math" panose="02040503050406030204" pitchFamily="18" charset="0"/>
                                </a:rPr>
                              </m:ctrlPr>
                            </m:fPr>
                            <m:num>
                              <m:sSub>
                                <m:sSubPr>
                                  <m:ctrlPr>
                                    <a:rPr lang="en-GB" sz="1100" b="1" i="1" smtClean="0">
                                      <a:latin typeface="Cambria Math" panose="02040503050406030204" pitchFamily="18" charset="0"/>
                                    </a:rPr>
                                  </m:ctrlPr>
                                </m:sSubPr>
                                <m:e>
                                  <m:r>
                                    <a:rPr lang="en-GB" sz="1100" b="1" i="1" smtClean="0">
                                      <a:latin typeface="Cambria Math" panose="02040503050406030204" pitchFamily="18" charset="0"/>
                                    </a:rPr>
                                    <m:t>𝑹</m:t>
                                  </m:r>
                                </m:e>
                                <m:sub>
                                  <m:r>
                                    <a:rPr lang="en-GB" sz="1100" b="1" i="1" smtClean="0">
                                      <a:latin typeface="Cambria Math" panose="02040503050406030204" pitchFamily="18" charset="0"/>
                                    </a:rPr>
                                    <m:t>𝒅</m:t>
                                  </m:r>
                                </m:sub>
                              </m:sSub>
                            </m:num>
                            <m:den>
                              <m:sSub>
                                <m:sSubPr>
                                  <m:ctrlPr>
                                    <a:rPr lang="en-GB" sz="1100" b="1" i="1" smtClean="0">
                                      <a:latin typeface="Cambria Math" panose="02040503050406030204" pitchFamily="18" charset="0"/>
                                    </a:rPr>
                                  </m:ctrlPr>
                                </m:sSubPr>
                                <m:e>
                                  <m:r>
                                    <a:rPr lang="en-GB" sz="1100" b="1" i="1" smtClean="0">
                                      <a:latin typeface="Cambria Math" panose="02040503050406030204" pitchFamily="18" charset="0"/>
                                    </a:rPr>
                                    <m:t>𝑹</m:t>
                                  </m:r>
                                </m:e>
                                <m:sub>
                                  <m:r>
                                    <a:rPr lang="en-GB" sz="1100" b="1" i="1" smtClean="0">
                                      <a:latin typeface="Cambria Math" panose="02040503050406030204" pitchFamily="18" charset="0"/>
                                    </a:rPr>
                                    <m:t>𝒅</m:t>
                                  </m:r>
                                  <m:r>
                                    <a:rPr lang="en-GB" sz="1100" b="1" i="1" smtClean="0">
                                      <a:latin typeface="Cambria Math" panose="02040503050406030204" pitchFamily="18" charset="0"/>
                                    </a:rPr>
                                    <m:t>, </m:t>
                                  </m:r>
                                  <m:r>
                                    <a:rPr lang="en-GB" sz="1100" b="1" i="1" smtClean="0">
                                      <a:latin typeface="Cambria Math" panose="02040503050406030204" pitchFamily="18" charset="0"/>
                                    </a:rPr>
                                    <m:t>𝑴𝑾</m:t>
                                  </m:r>
                                </m:sub>
                              </m:sSub>
                            </m:den>
                          </m:f>
                          <m:r>
                            <a:rPr lang="en-GB" sz="1100" b="1" i="1" smtClean="0">
                              <a:latin typeface="Cambria Math" panose="02040503050406030204" pitchFamily="18" charset="0"/>
                            </a:rPr>
                            <m:t>× </m:t>
                          </m:r>
                          <m:r>
                            <a:rPr lang="en-GB" sz="1100" b="1" i="1" smtClean="0">
                              <a:latin typeface="Cambria Math" panose="02040503050406030204" pitchFamily="18" charset="0"/>
                            </a:rPr>
                            <m:t>𝟖</m:t>
                          </m:r>
                          <m:r>
                            <a:rPr lang="en-GB" sz="1100" b="1" i="1" smtClean="0">
                              <a:latin typeface="Cambria Math" panose="02040503050406030204" pitchFamily="18" charset="0"/>
                            </a:rPr>
                            <m:t> </m:t>
                          </m:r>
                          <m:r>
                            <a:rPr lang="en-GB" sz="1100" b="1" i="0" smtClean="0">
                              <a:latin typeface="Cambria Math" panose="02040503050406030204" pitchFamily="18" charset="0"/>
                            </a:rPr>
                            <m:t>𝐤𝐩𝐜</m:t>
                          </m:r>
                        </m:oMath>
                      </m:oMathPara>
                    </a14:m>
                    <a:endParaRPr lang="en-US" sz="1100" b="1" dirty="0">
                      <a:latin typeface="Helvetica" pitchFamily="2" charset="0"/>
                    </a:endParaRPr>
                  </a:p>
                </p:txBody>
              </p:sp>
            </mc:Choice>
            <mc:Fallback xmlns="">
              <p:sp>
                <p:nvSpPr>
                  <p:cNvPr id="42" name="TextBox 41">
                    <a:extLst>
                      <a:ext uri="{FF2B5EF4-FFF2-40B4-BE49-F238E27FC236}">
                        <a16:creationId xmlns:a16="http://schemas.microsoft.com/office/drawing/2014/main" id="{464017F9-5A59-3D86-BE55-2470E9CFC667}"/>
                      </a:ext>
                    </a:extLst>
                  </p:cNvPr>
                  <p:cNvSpPr txBox="1">
                    <a:spLocks noRot="1" noChangeAspect="1" noMove="1" noResize="1" noEditPoints="1" noAdjustHandles="1" noChangeArrowheads="1" noChangeShapeType="1" noTextEdit="1"/>
                  </p:cNvSpPr>
                  <p:nvPr/>
                </p:nvSpPr>
                <p:spPr>
                  <a:xfrm>
                    <a:off x="3420262" y="4016681"/>
                    <a:ext cx="2140851" cy="649283"/>
                  </a:xfrm>
                  <a:prstGeom prst="rect">
                    <a:avLst/>
                  </a:prstGeom>
                  <a:blipFill>
                    <a:blip r:embed="rId5"/>
                    <a:stretch>
                      <a:fillRect/>
                    </a:stretch>
                  </a:blipFill>
                </p:spPr>
                <p:txBody>
                  <a:bodyPr/>
                  <a:lstStyle/>
                  <a:p>
                    <a:r>
                      <a:rPr lang="en-US">
                        <a:noFill/>
                      </a:rPr>
                      <a:t> </a:t>
                    </a:r>
                  </a:p>
                </p:txBody>
              </p:sp>
            </mc:Fallback>
          </mc:AlternateContent>
          <p:cxnSp>
            <p:nvCxnSpPr>
              <p:cNvPr id="43" name="Straight Arrow Connector 42">
                <a:extLst>
                  <a:ext uri="{FF2B5EF4-FFF2-40B4-BE49-F238E27FC236}">
                    <a16:creationId xmlns:a16="http://schemas.microsoft.com/office/drawing/2014/main" id="{185A439B-8320-4339-EDA2-52CC5432A914}"/>
                  </a:ext>
                </a:extLst>
              </p:cNvPr>
              <p:cNvCxnSpPr>
                <a:cxnSpLocks/>
              </p:cNvCxnSpPr>
              <p:nvPr/>
            </p:nvCxnSpPr>
            <p:spPr>
              <a:xfrm>
                <a:off x="3958219" y="3472751"/>
                <a:ext cx="1570711" cy="65268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6F61208E-339F-7000-5A49-3BE4D0252B84}"/>
                  </a:ext>
                </a:extLst>
              </p:cNvPr>
              <p:cNvCxnSpPr>
                <a:cxnSpLocks/>
              </p:cNvCxnSpPr>
              <p:nvPr/>
            </p:nvCxnSpPr>
            <p:spPr>
              <a:xfrm flipV="1">
                <a:off x="3958219" y="1747886"/>
                <a:ext cx="0" cy="172486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C65675ED-7F6A-6832-E271-6050F5A7AFC6}"/>
                      </a:ext>
                    </a:extLst>
                  </p:cNvPr>
                  <p:cNvSpPr txBox="1"/>
                  <p:nvPr/>
                </p:nvSpPr>
                <p:spPr>
                  <a:xfrm>
                    <a:off x="3365207" y="3506979"/>
                    <a:ext cx="117857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0" smtClean="0">
                              <a:latin typeface="Cambria Math" panose="02040503050406030204" pitchFamily="18" charset="0"/>
                            </a:rPr>
                            <m:t>𝐆𝐂</m:t>
                          </m:r>
                        </m:oMath>
                      </m:oMathPara>
                    </a14:m>
                    <a:endParaRPr lang="en-US" sz="1400" b="1" dirty="0">
                      <a:latin typeface="Helvetica" pitchFamily="2" charset="0"/>
                    </a:endParaRPr>
                  </a:p>
                </p:txBody>
              </p:sp>
            </mc:Choice>
            <mc:Fallback xmlns="">
              <p:sp>
                <p:nvSpPr>
                  <p:cNvPr id="45" name="TextBox 44">
                    <a:extLst>
                      <a:ext uri="{FF2B5EF4-FFF2-40B4-BE49-F238E27FC236}">
                        <a16:creationId xmlns:a16="http://schemas.microsoft.com/office/drawing/2014/main" id="{C65675ED-7F6A-6832-E271-6050F5A7AFC6}"/>
                      </a:ext>
                    </a:extLst>
                  </p:cNvPr>
                  <p:cNvSpPr txBox="1">
                    <a:spLocks noRot="1" noChangeAspect="1" noMove="1" noResize="1" noEditPoints="1" noAdjustHandles="1" noChangeArrowheads="1" noChangeShapeType="1" noTextEdit="1"/>
                  </p:cNvSpPr>
                  <p:nvPr/>
                </p:nvSpPr>
                <p:spPr>
                  <a:xfrm>
                    <a:off x="3365207" y="3506979"/>
                    <a:ext cx="1178578" cy="307777"/>
                  </a:xfrm>
                  <a:prstGeom prst="rect">
                    <a:avLst/>
                  </a:prstGeom>
                  <a:blipFill>
                    <a:blip r:embed="rId6"/>
                    <a:stretch>
                      <a:fillRect b="-22222"/>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66CBCA75-93E5-B708-53D5-D6AECF099E2D}"/>
                    </a:ext>
                  </a:extLst>
                </p:cNvPr>
                <p:cNvSpPr txBox="1"/>
                <p:nvPr/>
              </p:nvSpPr>
              <p:spPr>
                <a:xfrm>
                  <a:off x="2493518" y="3339757"/>
                  <a:ext cx="1178578" cy="39899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1" i="1" smtClean="0">
                            <a:latin typeface="Cambria Math" panose="02040503050406030204" pitchFamily="18" charset="0"/>
                          </a:rPr>
                          <m:t>𝒛</m:t>
                        </m:r>
                      </m:oMath>
                    </m:oMathPara>
                  </a14:m>
                  <a:endParaRPr lang="en-US" sz="1200" b="1" dirty="0">
                    <a:latin typeface="Helvetica" pitchFamily="2" charset="0"/>
                  </a:endParaRPr>
                </a:p>
              </p:txBody>
            </p:sp>
          </mc:Choice>
          <mc:Fallback xmlns="">
            <p:sp>
              <p:nvSpPr>
                <p:cNvPr id="37" name="TextBox 36">
                  <a:extLst>
                    <a:ext uri="{FF2B5EF4-FFF2-40B4-BE49-F238E27FC236}">
                      <a16:creationId xmlns:a16="http://schemas.microsoft.com/office/drawing/2014/main" id="{66CBCA75-93E5-B708-53D5-D6AECF099E2D}"/>
                    </a:ext>
                  </a:extLst>
                </p:cNvPr>
                <p:cNvSpPr txBox="1">
                  <a:spLocks noRot="1" noChangeAspect="1" noMove="1" noResize="1" noEditPoints="1" noAdjustHandles="1" noChangeArrowheads="1" noChangeShapeType="1" noTextEdit="1"/>
                </p:cNvSpPr>
                <p:nvPr/>
              </p:nvSpPr>
              <p:spPr>
                <a:xfrm>
                  <a:off x="2493518" y="3339757"/>
                  <a:ext cx="1178578" cy="398991"/>
                </a:xfrm>
                <a:prstGeom prst="rect">
                  <a:avLst/>
                </a:prstGeom>
                <a:blipFill>
                  <a:blip r:embed="rId7"/>
                  <a:stretch>
                    <a:fillRect/>
                  </a:stretch>
                </a:blipFill>
              </p:spPr>
              <p:txBody>
                <a:bodyPr/>
                <a:lstStyle/>
                <a:p>
                  <a:r>
                    <a:rPr lang="en-US">
                      <a:noFill/>
                    </a:rPr>
                    <a:t> </a:t>
                  </a:r>
                </a:p>
              </p:txBody>
            </p:sp>
          </mc:Fallback>
        </mc:AlternateContent>
      </p:grpSp>
      <p:sp>
        <p:nvSpPr>
          <p:cNvPr id="7" name="TextBox 6">
            <a:extLst>
              <a:ext uri="{FF2B5EF4-FFF2-40B4-BE49-F238E27FC236}">
                <a16:creationId xmlns:a16="http://schemas.microsoft.com/office/drawing/2014/main" id="{47DA8410-37AB-72D0-17EE-A3F886F55B4D}"/>
              </a:ext>
            </a:extLst>
          </p:cNvPr>
          <p:cNvSpPr txBox="1"/>
          <p:nvPr/>
        </p:nvSpPr>
        <p:spPr>
          <a:xfrm>
            <a:off x="9961365" y="1069201"/>
            <a:ext cx="1728229" cy="276999"/>
          </a:xfrm>
          <a:prstGeom prst="rect">
            <a:avLst/>
          </a:prstGeom>
          <a:noFill/>
        </p:spPr>
        <p:txBody>
          <a:bodyPr wrap="square">
            <a:spAutoFit/>
          </a:bodyPr>
          <a:lstStyle/>
          <a:p>
            <a:pPr algn="ctr"/>
            <a:r>
              <a:rPr lang="en-GB" sz="1200" dirty="0">
                <a:solidFill>
                  <a:schemeClr val="bg1"/>
                </a:solidFill>
                <a:latin typeface="Montserrat" panose="00000500000000000000" pitchFamily="2" charset="0"/>
              </a:rPr>
              <a:t>Sante et al. (2024)</a:t>
            </a:r>
          </a:p>
        </p:txBody>
      </p:sp>
      <p:sp>
        <p:nvSpPr>
          <p:cNvPr id="8" name="TextBox 7">
            <a:extLst>
              <a:ext uri="{FF2B5EF4-FFF2-40B4-BE49-F238E27FC236}">
                <a16:creationId xmlns:a16="http://schemas.microsoft.com/office/drawing/2014/main" id="{4006E20D-D45E-C4D8-DC02-8033EB83F595}"/>
              </a:ext>
            </a:extLst>
          </p:cNvPr>
          <p:cNvSpPr txBox="1"/>
          <p:nvPr/>
        </p:nvSpPr>
        <p:spPr>
          <a:xfrm>
            <a:off x="4796637" y="6416269"/>
            <a:ext cx="2598725" cy="369332"/>
          </a:xfrm>
          <a:prstGeom prst="rect">
            <a:avLst/>
          </a:prstGeom>
          <a:solidFill>
            <a:schemeClr val="bg1">
              <a:lumMod val="85000"/>
            </a:schemeClr>
          </a:solidFill>
        </p:spPr>
        <p:txBody>
          <a:bodyPr wrap="none" rtlCol="0">
            <a:spAutoFit/>
          </a:bodyPr>
          <a:lstStyle/>
          <a:p>
            <a:r>
              <a:rPr lang="en-US" dirty="0"/>
              <a:t>A.Sante@2022.ljmu.ac.uk</a:t>
            </a:r>
          </a:p>
        </p:txBody>
      </p:sp>
      <p:pic>
        <p:nvPicPr>
          <p:cNvPr id="9" name="Picture 8" descr="A collage of graphs showing different types of data&#10;&#10;Description automatically generated with medium confidence">
            <a:extLst>
              <a:ext uri="{FF2B5EF4-FFF2-40B4-BE49-F238E27FC236}">
                <a16:creationId xmlns:a16="http://schemas.microsoft.com/office/drawing/2014/main" id="{DB495DAA-CE73-046F-5742-A13610F2DF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3678" y="1402446"/>
            <a:ext cx="6174123" cy="4680000"/>
          </a:xfrm>
          <a:prstGeom prst="rect">
            <a:avLst/>
          </a:prstGeom>
        </p:spPr>
      </p:pic>
    </p:spTree>
    <p:extLst>
      <p:ext uri="{BB962C8B-B14F-4D97-AF65-F5344CB8AC3E}">
        <p14:creationId xmlns:p14="http://schemas.microsoft.com/office/powerpoint/2010/main" val="3683962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5A121-5CB5-5620-BAB2-939F466DB546}"/>
              </a:ext>
            </a:extLst>
          </p:cNvPr>
          <p:cNvSpPr>
            <a:spLocks noGrp="1"/>
          </p:cNvSpPr>
          <p:nvPr>
            <p:ph type="title"/>
          </p:nvPr>
        </p:nvSpPr>
        <p:spPr/>
        <p:txBody>
          <a:bodyPr>
            <a:normAutofit/>
          </a:bodyPr>
          <a:lstStyle/>
          <a:p>
            <a:r>
              <a:rPr lang="en-GB" sz="2800" dirty="0"/>
              <a:t>Conclusions and future work</a:t>
            </a:r>
          </a:p>
        </p:txBody>
      </p:sp>
      <p:sp>
        <p:nvSpPr>
          <p:cNvPr id="3" name="Content Placeholder 2">
            <a:extLst>
              <a:ext uri="{FF2B5EF4-FFF2-40B4-BE49-F238E27FC236}">
                <a16:creationId xmlns:a16="http://schemas.microsoft.com/office/drawing/2014/main" id="{F90091CB-3072-ED87-A610-D225077F9E94}"/>
              </a:ext>
            </a:extLst>
          </p:cNvPr>
          <p:cNvSpPr>
            <a:spLocks noGrp="1"/>
          </p:cNvSpPr>
          <p:nvPr>
            <p:ph idx="1"/>
          </p:nvPr>
        </p:nvSpPr>
        <p:spPr>
          <a:xfrm>
            <a:off x="1424939" y="1318200"/>
            <a:ext cx="9342120" cy="4836639"/>
          </a:xfrm>
        </p:spPr>
        <p:txBody>
          <a:bodyPr>
            <a:normAutofit/>
          </a:bodyPr>
          <a:lstStyle/>
          <a:p>
            <a:endParaRPr lang="en-GB" sz="1600" dirty="0"/>
          </a:p>
          <a:p>
            <a:pPr marL="342900" indent="-342900">
              <a:buFont typeface="Arial" panose="020B0604020202020204" pitchFamily="34" charset="0"/>
              <a:buChar char="•"/>
            </a:pPr>
            <a:r>
              <a:rPr lang="en-GB" sz="1600" dirty="0"/>
              <a:t>Combination of different probes (KIN+CHEM+PHOT) are better indicated for separating  accreted and in-situ stars (KIN+PHOT shows  promising results)</a:t>
            </a:r>
          </a:p>
          <a:p>
            <a:pPr marL="342900" indent="-342900">
              <a:buFont typeface="Arial" panose="020B0604020202020204" pitchFamily="34" charset="0"/>
              <a:buChar char="•"/>
            </a:pPr>
            <a:endParaRPr lang="en-GB" sz="1600" dirty="0"/>
          </a:p>
          <a:p>
            <a:pPr marL="342900" indent="-342900">
              <a:buFont typeface="Arial" panose="020B0604020202020204" pitchFamily="34" charset="0"/>
              <a:buChar char="•"/>
            </a:pPr>
            <a:r>
              <a:rPr lang="en-GB" sz="1600" dirty="0"/>
              <a:t>Different ML algorithms achieve similar classification performances. </a:t>
            </a:r>
            <a:br>
              <a:rPr lang="en-GB" sz="1600" dirty="0"/>
            </a:br>
            <a:r>
              <a:rPr lang="en-GB" sz="1600" dirty="0"/>
              <a:t>MLP generalises better on unseen data.</a:t>
            </a:r>
          </a:p>
          <a:p>
            <a:endParaRPr lang="en-GB" sz="1600" dirty="0"/>
          </a:p>
          <a:p>
            <a:pPr marL="285750" indent="-285750">
              <a:buFont typeface="Arial" panose="020B0604020202020204" pitchFamily="34" charset="0"/>
              <a:buChar char="•"/>
            </a:pPr>
            <a:r>
              <a:rPr lang="en-GB" sz="1600" dirty="0"/>
              <a:t>ML models retrieve purer samples of accreted stars than traditional methods</a:t>
            </a:r>
          </a:p>
          <a:p>
            <a:endParaRPr lang="en-GB" dirty="0"/>
          </a:p>
          <a:p>
            <a:r>
              <a:rPr lang="en-GB" sz="1600" b="1" dirty="0"/>
              <a:t>Next step and possible extensions: 	</a:t>
            </a:r>
          </a:p>
          <a:p>
            <a:endParaRPr lang="en-GB" sz="1600" b="1" dirty="0"/>
          </a:p>
          <a:p>
            <a:pPr marL="285750" indent="-285750">
              <a:buFont typeface="Arial" panose="020B0604020202020204" pitchFamily="34" charset="0"/>
              <a:buChar char="•"/>
            </a:pPr>
            <a:r>
              <a:rPr lang="en-GB" sz="1600" dirty="0"/>
              <a:t>Partially repeat analysis on single stars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Improve models --&gt; classification performance &amp; generalisation</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Application to observational data!  </a:t>
            </a:r>
          </a:p>
          <a:p>
            <a:pPr marL="285750" indent="-285750">
              <a:buFont typeface="Arial" panose="020B0604020202020204" pitchFamily="34" charset="0"/>
              <a:buChar char="•"/>
            </a:pPr>
            <a:endParaRPr lang="en-GB" sz="1600" b="1" dirty="0"/>
          </a:p>
          <a:p>
            <a:pPr marL="285750" indent="-285750">
              <a:buFont typeface="Arial" panose="020B0604020202020204" pitchFamily="34" charset="0"/>
              <a:buChar char="•"/>
            </a:pPr>
            <a:endParaRPr lang="en-GB" sz="1600" dirty="0"/>
          </a:p>
        </p:txBody>
      </p:sp>
      <p:sp>
        <p:nvSpPr>
          <p:cNvPr id="6" name="TextBox 5">
            <a:extLst>
              <a:ext uri="{FF2B5EF4-FFF2-40B4-BE49-F238E27FC236}">
                <a16:creationId xmlns:a16="http://schemas.microsoft.com/office/drawing/2014/main" id="{A0DAE9E3-9A4F-EC7B-894D-D0841920F068}"/>
              </a:ext>
            </a:extLst>
          </p:cNvPr>
          <p:cNvSpPr txBox="1"/>
          <p:nvPr/>
        </p:nvSpPr>
        <p:spPr>
          <a:xfrm>
            <a:off x="4796637" y="6416269"/>
            <a:ext cx="2598725" cy="369332"/>
          </a:xfrm>
          <a:prstGeom prst="rect">
            <a:avLst/>
          </a:prstGeom>
          <a:solidFill>
            <a:schemeClr val="bg1">
              <a:lumMod val="85000"/>
            </a:schemeClr>
          </a:solidFill>
        </p:spPr>
        <p:txBody>
          <a:bodyPr wrap="none" rtlCol="0">
            <a:spAutoFit/>
          </a:bodyPr>
          <a:lstStyle/>
          <a:p>
            <a:r>
              <a:rPr lang="en-US" dirty="0"/>
              <a:t>A.Sante@2022.ljmu.ac.uk</a:t>
            </a:r>
          </a:p>
        </p:txBody>
      </p:sp>
    </p:spTree>
    <p:extLst>
      <p:ext uri="{BB962C8B-B14F-4D97-AF65-F5344CB8AC3E}">
        <p14:creationId xmlns:p14="http://schemas.microsoft.com/office/powerpoint/2010/main" val="600678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29E982-B76A-759F-A9FD-AE0FE272605A}"/>
              </a:ext>
            </a:extLst>
          </p:cNvPr>
          <p:cNvSpPr/>
          <p:nvPr/>
        </p:nvSpPr>
        <p:spPr>
          <a:xfrm>
            <a:off x="4399574" y="2967335"/>
            <a:ext cx="3392853"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Thank you!</a:t>
            </a:r>
          </a:p>
        </p:txBody>
      </p:sp>
      <p:sp>
        <p:nvSpPr>
          <p:cNvPr id="4" name="TextBox 3">
            <a:extLst>
              <a:ext uri="{FF2B5EF4-FFF2-40B4-BE49-F238E27FC236}">
                <a16:creationId xmlns:a16="http://schemas.microsoft.com/office/drawing/2014/main" id="{A0C62E5D-546B-1EAB-33E8-E57C31CD2D3B}"/>
              </a:ext>
            </a:extLst>
          </p:cNvPr>
          <p:cNvSpPr txBox="1"/>
          <p:nvPr/>
        </p:nvSpPr>
        <p:spPr>
          <a:xfrm>
            <a:off x="7792427" y="6252882"/>
            <a:ext cx="4033797" cy="369332"/>
          </a:xfrm>
          <a:prstGeom prst="rect">
            <a:avLst/>
          </a:prstGeom>
          <a:solidFill>
            <a:schemeClr val="bg1">
              <a:lumMod val="85000"/>
            </a:schemeClr>
          </a:solidFill>
        </p:spPr>
        <p:txBody>
          <a:bodyPr wrap="none" rtlCol="0">
            <a:spAutoFit/>
          </a:bodyPr>
          <a:lstStyle/>
          <a:p>
            <a:r>
              <a:rPr lang="en-US" dirty="0"/>
              <a:t>Andrea Sante - A.Sante@2022.ljmu.ac.uk</a:t>
            </a:r>
          </a:p>
        </p:txBody>
      </p:sp>
      <p:pic>
        <p:nvPicPr>
          <p:cNvPr id="3" name="Picture 6" descr="Centre for Doctoral Training for Innovation in Data Intensive Science -  University of Liverpool">
            <a:extLst>
              <a:ext uri="{FF2B5EF4-FFF2-40B4-BE49-F238E27FC236}">
                <a16:creationId xmlns:a16="http://schemas.microsoft.com/office/drawing/2014/main" id="{60407D77-C82A-DE62-D5C4-5D6E7960F8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76" y="5542214"/>
            <a:ext cx="3042701" cy="108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The Alan Turing Institute | jobs.ac.uk">
            <a:extLst>
              <a:ext uri="{FF2B5EF4-FFF2-40B4-BE49-F238E27FC236}">
                <a16:creationId xmlns:a16="http://schemas.microsoft.com/office/drawing/2014/main" id="{F58B47DA-5C54-B561-E522-870705CD50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8477" y="5542214"/>
            <a:ext cx="2377613" cy="10800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5DD28E8F-498E-E4F7-6880-C81940095701}"/>
              </a:ext>
            </a:extLst>
          </p:cNvPr>
          <p:cNvGrpSpPr/>
          <p:nvPr/>
        </p:nvGrpSpPr>
        <p:grpSpPr>
          <a:xfrm>
            <a:off x="849158" y="1675197"/>
            <a:ext cx="2075935" cy="2584275"/>
            <a:chOff x="2199503" y="1495168"/>
            <a:chExt cx="2075935" cy="2584275"/>
          </a:xfrm>
          <a:gradFill flip="none" rotWithShape="1">
            <a:gsLst>
              <a:gs pos="95995">
                <a:srgbClr val="8A74C6"/>
              </a:gs>
              <a:gs pos="0">
                <a:schemeClr val="accent1">
                  <a:tint val="66000"/>
                  <a:satMod val="160000"/>
                </a:schemeClr>
              </a:gs>
              <a:gs pos="85000">
                <a:srgbClr val="8A74C6"/>
              </a:gs>
              <a:gs pos="100000">
                <a:schemeClr val="accent1">
                  <a:tint val="23500"/>
                  <a:satMod val="160000"/>
                </a:schemeClr>
              </a:gs>
            </a:gsLst>
            <a:lin ang="0" scaled="1"/>
            <a:tileRect/>
          </a:gradFill>
        </p:grpSpPr>
        <p:sp>
          <p:nvSpPr>
            <p:cNvPr id="7" name="Rounded Rectangle 6">
              <a:extLst>
                <a:ext uri="{FF2B5EF4-FFF2-40B4-BE49-F238E27FC236}">
                  <a16:creationId xmlns:a16="http://schemas.microsoft.com/office/drawing/2014/main" id="{0B004D7E-3744-ADA4-8DC5-443DE02C9504}"/>
                </a:ext>
              </a:extLst>
            </p:cNvPr>
            <p:cNvSpPr/>
            <p:nvPr/>
          </p:nvSpPr>
          <p:spPr>
            <a:xfrm>
              <a:off x="2199503" y="1495168"/>
              <a:ext cx="2075935" cy="2584275"/>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b="1" dirty="0">
                  <a:latin typeface="Montserrat" pitchFamily="2" charset="77"/>
                </a:rPr>
                <a:t>Paper!</a:t>
              </a:r>
            </a:p>
          </p:txBody>
        </p:sp>
        <p:pic>
          <p:nvPicPr>
            <p:cNvPr id="2050" name="Picture 2" descr="QR Code Image">
              <a:extLst>
                <a:ext uri="{FF2B5EF4-FFF2-40B4-BE49-F238E27FC236}">
                  <a16:creationId xmlns:a16="http://schemas.microsoft.com/office/drawing/2014/main" id="{C84F7749-45CA-460B-DC66-328CE6100B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7470" y="1789637"/>
              <a:ext cx="1800000" cy="1800000"/>
            </a:xfrm>
            <a:prstGeom prst="rect">
              <a:avLst/>
            </a:prstGeom>
            <a:grpFill/>
          </p:spPr>
        </p:pic>
      </p:grpSp>
    </p:spTree>
    <p:extLst>
      <p:ext uri="{BB962C8B-B14F-4D97-AF65-F5344CB8AC3E}">
        <p14:creationId xmlns:p14="http://schemas.microsoft.com/office/powerpoint/2010/main" val="3335144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81D0F-065D-4923-86D0-5EC402A60767}"/>
              </a:ext>
            </a:extLst>
          </p:cNvPr>
          <p:cNvSpPr>
            <a:spLocks noGrp="1"/>
          </p:cNvSpPr>
          <p:nvPr>
            <p:ph type="title"/>
          </p:nvPr>
        </p:nvSpPr>
        <p:spPr/>
        <p:txBody>
          <a:bodyPr/>
          <a:lstStyle/>
          <a:p>
            <a:r>
              <a:rPr lang="en-GB" dirty="0"/>
              <a:t>Accreted vs In-situ stars</a:t>
            </a:r>
          </a:p>
        </p:txBody>
      </p:sp>
      <p:sp>
        <p:nvSpPr>
          <p:cNvPr id="19" name="TextBox 18">
            <a:extLst>
              <a:ext uri="{FF2B5EF4-FFF2-40B4-BE49-F238E27FC236}">
                <a16:creationId xmlns:a16="http://schemas.microsoft.com/office/drawing/2014/main" id="{73723C86-2167-B07E-3902-A9957341641F}"/>
              </a:ext>
            </a:extLst>
          </p:cNvPr>
          <p:cNvSpPr txBox="1"/>
          <p:nvPr/>
        </p:nvSpPr>
        <p:spPr>
          <a:xfrm>
            <a:off x="9163041" y="2480343"/>
            <a:ext cx="2434300" cy="1897314"/>
          </a:xfrm>
          <a:prstGeom prst="rect">
            <a:avLst/>
          </a:prstGeom>
          <a:noFill/>
          <a:ln w="38100">
            <a:solidFill>
              <a:srgbClr val="C00000"/>
            </a:solidFill>
          </a:ln>
        </p:spPr>
        <p:txBody>
          <a:bodyPr wrap="square" rtlCol="0">
            <a:spAutoFit/>
          </a:bodyPr>
          <a:lstStyle/>
          <a:p>
            <a:pPr algn="ctr">
              <a:lnSpc>
                <a:spcPct val="150000"/>
              </a:lnSpc>
            </a:pPr>
            <a:r>
              <a:rPr lang="en-US" sz="1600" dirty="0">
                <a:solidFill>
                  <a:schemeClr val="bg1"/>
                </a:solidFill>
                <a:latin typeface="Montserrat" panose="00000500000000000000" pitchFamily="2" charset="0"/>
              </a:rPr>
              <a:t>Need</a:t>
            </a:r>
            <a:r>
              <a:rPr lang="en-US" sz="1600" b="0" dirty="0">
                <a:solidFill>
                  <a:schemeClr val="bg1"/>
                </a:solidFill>
                <a:latin typeface="Montserrat" panose="00000500000000000000" pitchFamily="2" charset="0"/>
              </a:rPr>
              <a:t> </a:t>
            </a:r>
            <a:r>
              <a:rPr lang="en-US" sz="1600" dirty="0">
                <a:solidFill>
                  <a:schemeClr val="bg1"/>
                </a:solidFill>
                <a:latin typeface="Montserrat" panose="00000500000000000000" pitchFamily="2" charset="0"/>
              </a:rPr>
              <a:t>non-trivial separation methods</a:t>
            </a:r>
          </a:p>
          <a:p>
            <a:pPr algn="ctr">
              <a:lnSpc>
                <a:spcPct val="150000"/>
              </a:lnSpc>
            </a:pPr>
            <a:endParaRPr lang="en-US" sz="1600" dirty="0">
              <a:solidFill>
                <a:schemeClr val="bg1"/>
              </a:solidFill>
              <a:latin typeface="Montserrat" panose="00000500000000000000" pitchFamily="2" charset="0"/>
            </a:endParaRPr>
          </a:p>
          <a:p>
            <a:pPr algn="ctr">
              <a:lnSpc>
                <a:spcPct val="150000"/>
              </a:lnSpc>
            </a:pPr>
            <a:endParaRPr lang="en-US" sz="1600" dirty="0">
              <a:solidFill>
                <a:schemeClr val="bg1"/>
              </a:solidFill>
              <a:latin typeface="Montserrat" panose="00000500000000000000" pitchFamily="2" charset="0"/>
            </a:endParaRPr>
          </a:p>
          <a:p>
            <a:pPr algn="ctr">
              <a:lnSpc>
                <a:spcPct val="150000"/>
              </a:lnSpc>
            </a:pPr>
            <a:r>
              <a:rPr lang="en-US" sz="1600" b="1" dirty="0">
                <a:solidFill>
                  <a:schemeClr val="bg1"/>
                </a:solidFill>
                <a:latin typeface="Montserrat" panose="00000500000000000000" pitchFamily="2" charset="0"/>
              </a:rPr>
              <a:t>Machine Learning</a:t>
            </a:r>
            <a:endParaRPr lang="en-GB" sz="1600" b="1" dirty="0">
              <a:solidFill>
                <a:schemeClr val="bg1"/>
              </a:solidFill>
              <a:latin typeface="Montserrat" panose="00000500000000000000" pitchFamily="2" charset="0"/>
            </a:endParaRPr>
          </a:p>
        </p:txBody>
      </p:sp>
      <p:sp>
        <p:nvSpPr>
          <p:cNvPr id="6" name="TextBox 5">
            <a:extLst>
              <a:ext uri="{FF2B5EF4-FFF2-40B4-BE49-F238E27FC236}">
                <a16:creationId xmlns:a16="http://schemas.microsoft.com/office/drawing/2014/main" id="{10B6C5DA-3EB6-97CF-2023-3063CFD5D22E}"/>
              </a:ext>
            </a:extLst>
          </p:cNvPr>
          <p:cNvSpPr txBox="1"/>
          <p:nvPr/>
        </p:nvSpPr>
        <p:spPr>
          <a:xfrm>
            <a:off x="4796637" y="6416269"/>
            <a:ext cx="2598725" cy="369332"/>
          </a:xfrm>
          <a:prstGeom prst="rect">
            <a:avLst/>
          </a:prstGeom>
          <a:solidFill>
            <a:schemeClr val="bg1">
              <a:lumMod val="85000"/>
            </a:schemeClr>
          </a:solidFill>
        </p:spPr>
        <p:txBody>
          <a:bodyPr wrap="none" rtlCol="0">
            <a:spAutoFit/>
          </a:bodyPr>
          <a:lstStyle/>
          <a:p>
            <a:r>
              <a:rPr lang="en-US" dirty="0"/>
              <a:t>A.Sante@2022.ljmu.ac.uk</a:t>
            </a:r>
          </a:p>
        </p:txBody>
      </p:sp>
      <p:sp>
        <p:nvSpPr>
          <p:cNvPr id="5" name="Arrow: Right 8">
            <a:extLst>
              <a:ext uri="{FF2B5EF4-FFF2-40B4-BE49-F238E27FC236}">
                <a16:creationId xmlns:a16="http://schemas.microsoft.com/office/drawing/2014/main" id="{15267331-3377-3991-41E4-7B1A1E0168A3}"/>
              </a:ext>
            </a:extLst>
          </p:cNvPr>
          <p:cNvSpPr/>
          <p:nvPr/>
        </p:nvSpPr>
        <p:spPr>
          <a:xfrm rot="5400000" flipV="1">
            <a:off x="10106913" y="3379914"/>
            <a:ext cx="546557" cy="587578"/>
          </a:xfrm>
          <a:prstGeom prst="rightArrow">
            <a:avLst/>
          </a:prstGeom>
          <a:solidFill>
            <a:srgbClr val="00206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n>
                <a:solidFill>
                  <a:sysClr val="windowText" lastClr="000000"/>
                </a:solidFill>
              </a:ln>
              <a:solidFill>
                <a:sysClr val="windowText" lastClr="000000"/>
              </a:solidFill>
            </a:endParaRPr>
          </a:p>
        </p:txBody>
      </p:sp>
      <p:sp>
        <p:nvSpPr>
          <p:cNvPr id="7" name="TextBox 6">
            <a:extLst>
              <a:ext uri="{FF2B5EF4-FFF2-40B4-BE49-F238E27FC236}">
                <a16:creationId xmlns:a16="http://schemas.microsoft.com/office/drawing/2014/main" id="{C8444980-AD5C-73FA-C2CC-CED9FBAF18F3}"/>
              </a:ext>
            </a:extLst>
          </p:cNvPr>
          <p:cNvSpPr txBox="1"/>
          <p:nvPr/>
        </p:nvSpPr>
        <p:spPr>
          <a:xfrm>
            <a:off x="594659" y="4154118"/>
            <a:ext cx="2266248" cy="738664"/>
          </a:xfrm>
          <a:prstGeom prst="rect">
            <a:avLst/>
          </a:prstGeom>
          <a:noFill/>
        </p:spPr>
        <p:txBody>
          <a:bodyPr wrap="square" rtlCol="0">
            <a:spAutoFit/>
          </a:bodyPr>
          <a:lstStyle/>
          <a:p>
            <a:pPr algn="ctr"/>
            <a:r>
              <a:rPr lang="en-GB" b="1" dirty="0">
                <a:solidFill>
                  <a:schemeClr val="bg1"/>
                </a:solidFill>
                <a:latin typeface="Montserrat" panose="00000500000000000000" pitchFamily="2" charset="0"/>
              </a:rPr>
              <a:t>Simulations </a:t>
            </a:r>
          </a:p>
          <a:p>
            <a:pPr algn="ctr"/>
            <a:r>
              <a:rPr lang="en-GB" sz="1200" dirty="0">
                <a:solidFill>
                  <a:schemeClr val="bg1"/>
                </a:solidFill>
                <a:latin typeface="Montserrat" panose="00000500000000000000" pitchFamily="2" charset="0"/>
              </a:rPr>
              <a:t>SN Volume in G29, ARTEMIS </a:t>
            </a:r>
          </a:p>
        </p:txBody>
      </p:sp>
      <p:pic>
        <p:nvPicPr>
          <p:cNvPr id="8" name="Picture 7" descr="A graph of a function&#10;&#10;Description automatically generated with medium confidence">
            <a:extLst>
              <a:ext uri="{FF2B5EF4-FFF2-40B4-BE49-F238E27FC236}">
                <a16:creationId xmlns:a16="http://schemas.microsoft.com/office/drawing/2014/main" id="{CC136349-AB4F-638C-A347-3476646156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1220" y="3689022"/>
            <a:ext cx="5760000" cy="2547575"/>
          </a:xfrm>
          <a:prstGeom prst="rect">
            <a:avLst/>
          </a:prstGeom>
        </p:spPr>
      </p:pic>
      <p:sp>
        <p:nvSpPr>
          <p:cNvPr id="11" name="TextBox 10">
            <a:extLst>
              <a:ext uri="{FF2B5EF4-FFF2-40B4-BE49-F238E27FC236}">
                <a16:creationId xmlns:a16="http://schemas.microsoft.com/office/drawing/2014/main" id="{04DC93FB-C611-5A12-C029-CA94C8D3CAD2}"/>
              </a:ext>
            </a:extLst>
          </p:cNvPr>
          <p:cNvSpPr txBox="1"/>
          <p:nvPr/>
        </p:nvSpPr>
        <p:spPr>
          <a:xfrm>
            <a:off x="845089" y="1987571"/>
            <a:ext cx="2015818" cy="830997"/>
          </a:xfrm>
          <a:prstGeom prst="rect">
            <a:avLst/>
          </a:prstGeom>
          <a:noFill/>
        </p:spPr>
        <p:txBody>
          <a:bodyPr wrap="square" rtlCol="0">
            <a:spAutoFit/>
          </a:bodyPr>
          <a:lstStyle/>
          <a:p>
            <a:r>
              <a:rPr lang="en-GB" b="1" dirty="0">
                <a:solidFill>
                  <a:schemeClr val="bg1"/>
                </a:solidFill>
                <a:latin typeface="Montserrat" panose="00000500000000000000" pitchFamily="2" charset="0"/>
              </a:rPr>
              <a:t>Observations </a:t>
            </a:r>
            <a:r>
              <a:rPr lang="en-GB" sz="1200" dirty="0" err="1">
                <a:solidFill>
                  <a:schemeClr val="bg1"/>
                </a:solidFill>
                <a:latin typeface="Montserrat" panose="00000500000000000000" pitchFamily="2" charset="0"/>
              </a:rPr>
              <a:t>Koppelman</a:t>
            </a:r>
            <a:r>
              <a:rPr lang="en-GB" sz="1200" dirty="0">
                <a:solidFill>
                  <a:schemeClr val="bg1"/>
                </a:solidFill>
                <a:latin typeface="Montserrat" panose="00000500000000000000" pitchFamily="2" charset="0"/>
              </a:rPr>
              <a:t> et al. (2019)</a:t>
            </a:r>
          </a:p>
          <a:p>
            <a:endParaRPr lang="en-GB" b="1" dirty="0">
              <a:solidFill>
                <a:schemeClr val="bg1"/>
              </a:solidFill>
              <a:latin typeface="Montserrat" panose="00000500000000000000" pitchFamily="2" charset="0"/>
            </a:endParaRPr>
          </a:p>
        </p:txBody>
      </p:sp>
      <p:pic>
        <p:nvPicPr>
          <p:cNvPr id="12" name="Picture 11">
            <a:extLst>
              <a:ext uri="{FF2B5EF4-FFF2-40B4-BE49-F238E27FC236}">
                <a16:creationId xmlns:a16="http://schemas.microsoft.com/office/drawing/2014/main" id="{12408E2B-ADB9-3681-D5FE-73545E7BC8EB}"/>
              </a:ext>
            </a:extLst>
          </p:cNvPr>
          <p:cNvPicPr>
            <a:picLocks noChangeAspect="1"/>
          </p:cNvPicPr>
          <p:nvPr/>
        </p:nvPicPr>
        <p:blipFill>
          <a:blip r:embed="rId5"/>
          <a:stretch>
            <a:fillRect/>
          </a:stretch>
        </p:blipFill>
        <p:spPr>
          <a:xfrm>
            <a:off x="2981220" y="1633116"/>
            <a:ext cx="5760000" cy="1990683"/>
          </a:xfrm>
          <a:prstGeom prst="rect">
            <a:avLst/>
          </a:prstGeom>
        </p:spPr>
      </p:pic>
    </p:spTree>
    <p:custDataLst>
      <p:tags r:id="rId1"/>
    </p:custDataLst>
    <p:extLst>
      <p:ext uri="{BB962C8B-B14F-4D97-AF65-F5344CB8AC3E}">
        <p14:creationId xmlns:p14="http://schemas.microsoft.com/office/powerpoint/2010/main" val="85939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23BAC-8F5A-E606-E62D-F69EE9E4B01D}"/>
              </a:ext>
            </a:extLst>
          </p:cNvPr>
          <p:cNvSpPr>
            <a:spLocks noGrp="1"/>
          </p:cNvSpPr>
          <p:nvPr>
            <p:ph type="title"/>
          </p:nvPr>
        </p:nvSpPr>
        <p:spPr/>
        <p:txBody>
          <a:bodyPr/>
          <a:lstStyle/>
          <a:p>
            <a:r>
              <a:rPr lang="en-US" dirty="0"/>
              <a:t>The Machine Learning recipe</a:t>
            </a:r>
          </a:p>
        </p:txBody>
      </p:sp>
      <p:sp>
        <p:nvSpPr>
          <p:cNvPr id="76" name="Rectangle 75">
            <a:extLst>
              <a:ext uri="{FF2B5EF4-FFF2-40B4-BE49-F238E27FC236}">
                <a16:creationId xmlns:a16="http://schemas.microsoft.com/office/drawing/2014/main" id="{2EBFF275-9D89-622C-466B-337BC9CE78C2}"/>
              </a:ext>
            </a:extLst>
          </p:cNvPr>
          <p:cNvSpPr/>
          <p:nvPr/>
        </p:nvSpPr>
        <p:spPr>
          <a:xfrm>
            <a:off x="464096" y="1789471"/>
            <a:ext cx="5493774" cy="40858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7" name="Group 86">
            <a:extLst>
              <a:ext uri="{FF2B5EF4-FFF2-40B4-BE49-F238E27FC236}">
                <a16:creationId xmlns:a16="http://schemas.microsoft.com/office/drawing/2014/main" id="{297B006E-6AA5-FC2C-9EFF-1BB0CF133031}"/>
              </a:ext>
            </a:extLst>
          </p:cNvPr>
          <p:cNvGrpSpPr/>
          <p:nvPr/>
        </p:nvGrpSpPr>
        <p:grpSpPr>
          <a:xfrm>
            <a:off x="806474" y="1945301"/>
            <a:ext cx="720000" cy="2196967"/>
            <a:chOff x="1182933" y="2368549"/>
            <a:chExt cx="720000" cy="2077873"/>
          </a:xfrm>
        </p:grpSpPr>
        <p:sp>
          <p:nvSpPr>
            <p:cNvPr id="88" name="Rectangle 87">
              <a:extLst>
                <a:ext uri="{FF2B5EF4-FFF2-40B4-BE49-F238E27FC236}">
                  <a16:creationId xmlns:a16="http://schemas.microsoft.com/office/drawing/2014/main" id="{60FAE77A-A05E-C990-AAF5-407AFCA0081C}"/>
                </a:ext>
              </a:extLst>
            </p:cNvPr>
            <p:cNvSpPr/>
            <p:nvPr/>
          </p:nvSpPr>
          <p:spPr>
            <a:xfrm>
              <a:off x="1182933" y="2368549"/>
              <a:ext cx="720000" cy="2077873"/>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DD91EDC1-49E9-1F8C-B428-B5F12F608925}"/>
                    </a:ext>
                  </a:extLst>
                </p:cNvPr>
                <p:cNvSpPr txBox="1"/>
                <p:nvPr/>
              </p:nvSpPr>
              <p:spPr>
                <a:xfrm>
                  <a:off x="1453454" y="3167535"/>
                  <a:ext cx="198836"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𝑣</m:t>
                            </m:r>
                          </m:e>
                          <m:sub>
                            <m:r>
                              <a:rPr lang="en-GB" sz="1200" b="0" i="1" smtClean="0">
                                <a:latin typeface="Cambria Math" panose="02040503050406030204" pitchFamily="18" charset="0"/>
                              </a:rPr>
                              <m:t>𝜃</m:t>
                            </m:r>
                          </m:sub>
                        </m:sSub>
                      </m:oMath>
                    </m:oMathPara>
                  </a14:m>
                  <a:endParaRPr lang="en-GB" sz="1200" dirty="0"/>
                </a:p>
              </p:txBody>
            </p:sp>
          </mc:Choice>
          <mc:Fallback xmlns="">
            <p:sp>
              <p:nvSpPr>
                <p:cNvPr id="62" name="TextBox 61">
                  <a:extLst>
                    <a:ext uri="{FF2B5EF4-FFF2-40B4-BE49-F238E27FC236}">
                      <a16:creationId xmlns:a16="http://schemas.microsoft.com/office/drawing/2014/main" id="{5B3F964C-0286-182F-1E98-FA984107FF2F}"/>
                    </a:ext>
                  </a:extLst>
                </p:cNvPr>
                <p:cNvSpPr txBox="1">
                  <a:spLocks noRot="1" noChangeAspect="1" noMove="1" noResize="1" noEditPoints="1" noAdjustHandles="1" noChangeArrowheads="1" noChangeShapeType="1" noTextEdit="1"/>
                </p:cNvSpPr>
                <p:nvPr/>
              </p:nvSpPr>
              <p:spPr>
                <a:xfrm>
                  <a:off x="1453454" y="3167535"/>
                  <a:ext cx="198836" cy="184666"/>
                </a:xfrm>
                <a:prstGeom prst="rect">
                  <a:avLst/>
                </a:prstGeom>
                <a:blipFill>
                  <a:blip r:embed="rId4"/>
                  <a:stretch>
                    <a:fillRect l="-12500" r="-9375" b="-93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5AFF25B5-F603-65FB-4B9F-A3CC64C06709}"/>
                    </a:ext>
                  </a:extLst>
                </p:cNvPr>
                <p:cNvSpPr txBox="1"/>
                <p:nvPr/>
              </p:nvSpPr>
              <p:spPr>
                <a:xfrm>
                  <a:off x="1458963" y="3485694"/>
                  <a:ext cx="12881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𝜎</m:t>
                        </m:r>
                      </m:oMath>
                    </m:oMathPara>
                  </a14:m>
                  <a:endParaRPr lang="en-GB" sz="1200" dirty="0"/>
                </a:p>
              </p:txBody>
            </p:sp>
          </mc:Choice>
          <mc:Fallback xmlns="">
            <p:sp>
              <p:nvSpPr>
                <p:cNvPr id="63" name="TextBox 62">
                  <a:extLst>
                    <a:ext uri="{FF2B5EF4-FFF2-40B4-BE49-F238E27FC236}">
                      <a16:creationId xmlns:a16="http://schemas.microsoft.com/office/drawing/2014/main" id="{9093E32B-4E2D-1435-8E70-0C3DE09D6C0C}"/>
                    </a:ext>
                  </a:extLst>
                </p:cNvPr>
                <p:cNvSpPr txBox="1">
                  <a:spLocks noRot="1" noChangeAspect="1" noMove="1" noResize="1" noEditPoints="1" noAdjustHandles="1" noChangeArrowheads="1" noChangeShapeType="1" noTextEdit="1"/>
                </p:cNvSpPr>
                <p:nvPr/>
              </p:nvSpPr>
              <p:spPr>
                <a:xfrm>
                  <a:off x="1458963" y="3485694"/>
                  <a:ext cx="128817" cy="184666"/>
                </a:xfrm>
                <a:prstGeom prst="rect">
                  <a:avLst/>
                </a:prstGeom>
                <a:blipFill>
                  <a:blip r:embed="rId5"/>
                  <a:stretch>
                    <a:fillRect l="-19048" r="-1428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65BB8CBC-7000-B2D4-60E4-7CB03E66B3B0}"/>
                    </a:ext>
                  </a:extLst>
                </p:cNvPr>
                <p:cNvSpPr txBox="1"/>
                <p:nvPr/>
              </p:nvSpPr>
              <p:spPr>
                <a:xfrm>
                  <a:off x="1485952" y="2823082"/>
                  <a:ext cx="11163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𝑧</m:t>
                        </m:r>
                      </m:oMath>
                    </m:oMathPara>
                  </a14:m>
                  <a:endParaRPr lang="en-GB" sz="1200" dirty="0"/>
                </a:p>
              </p:txBody>
            </p:sp>
          </mc:Choice>
          <mc:Fallback xmlns="">
            <p:sp>
              <p:nvSpPr>
                <p:cNvPr id="64" name="TextBox 63">
                  <a:extLst>
                    <a:ext uri="{FF2B5EF4-FFF2-40B4-BE49-F238E27FC236}">
                      <a16:creationId xmlns:a16="http://schemas.microsoft.com/office/drawing/2014/main" id="{48BECB6F-75A8-6EF2-498F-3216416EEB60}"/>
                    </a:ext>
                  </a:extLst>
                </p:cNvPr>
                <p:cNvSpPr txBox="1">
                  <a:spLocks noRot="1" noChangeAspect="1" noMove="1" noResize="1" noEditPoints="1" noAdjustHandles="1" noChangeArrowheads="1" noChangeShapeType="1" noTextEdit="1"/>
                </p:cNvSpPr>
                <p:nvPr/>
              </p:nvSpPr>
              <p:spPr>
                <a:xfrm>
                  <a:off x="1485952" y="2823082"/>
                  <a:ext cx="111633" cy="184666"/>
                </a:xfrm>
                <a:prstGeom prst="rect">
                  <a:avLst/>
                </a:prstGeom>
                <a:blipFill>
                  <a:blip r:embed="rId6"/>
                  <a:stretch>
                    <a:fillRect l="-16667" r="-2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B8A6E571-B872-B931-090F-E8FE60055B8A}"/>
                    </a:ext>
                  </a:extLst>
                </p:cNvPr>
                <p:cNvSpPr txBox="1"/>
                <p:nvPr/>
              </p:nvSpPr>
              <p:spPr>
                <a:xfrm>
                  <a:off x="1485952" y="2502157"/>
                  <a:ext cx="13753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𝑅</m:t>
                        </m:r>
                      </m:oMath>
                    </m:oMathPara>
                  </a14:m>
                  <a:endParaRPr lang="en-GB" sz="1200" dirty="0"/>
                </a:p>
              </p:txBody>
            </p:sp>
          </mc:Choice>
          <mc:Fallback xmlns="">
            <p:sp>
              <p:nvSpPr>
                <p:cNvPr id="65" name="TextBox 64">
                  <a:extLst>
                    <a:ext uri="{FF2B5EF4-FFF2-40B4-BE49-F238E27FC236}">
                      <a16:creationId xmlns:a16="http://schemas.microsoft.com/office/drawing/2014/main" id="{E076CACB-5FE1-5115-D227-891754971BBB}"/>
                    </a:ext>
                  </a:extLst>
                </p:cNvPr>
                <p:cNvSpPr txBox="1">
                  <a:spLocks noRot="1" noChangeAspect="1" noMove="1" noResize="1" noEditPoints="1" noAdjustHandles="1" noChangeArrowheads="1" noChangeShapeType="1" noTextEdit="1"/>
                </p:cNvSpPr>
                <p:nvPr/>
              </p:nvSpPr>
              <p:spPr>
                <a:xfrm>
                  <a:off x="1485952" y="2502157"/>
                  <a:ext cx="137538" cy="184666"/>
                </a:xfrm>
                <a:prstGeom prst="rect">
                  <a:avLst/>
                </a:prstGeom>
                <a:blipFill>
                  <a:blip r:embed="rId7"/>
                  <a:stretch>
                    <a:fillRect l="-26087" r="-217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D9C6F3CE-061E-CBD3-BCC9-75C9A6DAC644}"/>
                    </a:ext>
                  </a:extLst>
                </p:cNvPr>
                <p:cNvSpPr txBox="1"/>
                <p:nvPr/>
              </p:nvSpPr>
              <p:spPr>
                <a:xfrm>
                  <a:off x="1292007" y="3779874"/>
                  <a:ext cx="47596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200" b="0" i="0" smtClean="0">
                            <a:latin typeface="Cambria Math" panose="02040503050406030204" pitchFamily="18" charset="0"/>
                          </a:rPr>
                          <m:t>[</m:t>
                        </m:r>
                        <m:r>
                          <a:rPr lang="en-GB" sz="1200" b="0" i="1" smtClean="0">
                            <a:latin typeface="Cambria Math" panose="02040503050406030204" pitchFamily="18" charset="0"/>
                          </a:rPr>
                          <m:t>𝛼</m:t>
                        </m:r>
                        <m:r>
                          <a:rPr lang="en-GB" sz="1200" b="0" i="0" smtClean="0">
                            <a:latin typeface="Cambria Math" panose="02040503050406030204" pitchFamily="18" charset="0"/>
                          </a:rPr>
                          <m:t>/</m:t>
                        </m:r>
                        <m:r>
                          <m:rPr>
                            <m:sty m:val="p"/>
                          </m:rPr>
                          <a:rPr lang="en-GB" sz="1200" b="0" i="0" smtClean="0">
                            <a:latin typeface="Cambria Math" panose="02040503050406030204" pitchFamily="18" charset="0"/>
                          </a:rPr>
                          <m:t>Fe</m:t>
                        </m:r>
                        <m:r>
                          <a:rPr lang="en-GB" sz="1200" b="0" i="0" smtClean="0">
                            <a:latin typeface="Cambria Math" panose="02040503050406030204" pitchFamily="18" charset="0"/>
                          </a:rPr>
                          <m:t>]</m:t>
                        </m:r>
                      </m:oMath>
                    </m:oMathPara>
                  </a14:m>
                  <a:endParaRPr lang="en-GB" sz="1200" dirty="0"/>
                </a:p>
              </p:txBody>
            </p:sp>
          </mc:Choice>
          <mc:Fallback xmlns="">
            <p:sp>
              <p:nvSpPr>
                <p:cNvPr id="67" name="TextBox 66">
                  <a:extLst>
                    <a:ext uri="{FF2B5EF4-FFF2-40B4-BE49-F238E27FC236}">
                      <a16:creationId xmlns:a16="http://schemas.microsoft.com/office/drawing/2014/main" id="{89B3BCD5-344C-D095-6949-228958996F5A}"/>
                    </a:ext>
                  </a:extLst>
                </p:cNvPr>
                <p:cNvSpPr txBox="1">
                  <a:spLocks noRot="1" noChangeAspect="1" noMove="1" noResize="1" noEditPoints="1" noAdjustHandles="1" noChangeArrowheads="1" noChangeShapeType="1" noTextEdit="1"/>
                </p:cNvSpPr>
                <p:nvPr/>
              </p:nvSpPr>
              <p:spPr>
                <a:xfrm>
                  <a:off x="1292007" y="3779874"/>
                  <a:ext cx="475964" cy="184666"/>
                </a:xfrm>
                <a:prstGeom prst="rect">
                  <a:avLst/>
                </a:prstGeom>
                <a:blipFill>
                  <a:blip r:embed="rId8"/>
                  <a:stretch>
                    <a:fillRect l="-11538" t="-6250" r="-12821" b="-281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17171D2A-4F63-8958-A340-BD4A8BF5510E}"/>
                    </a:ext>
                  </a:extLst>
                </p:cNvPr>
                <p:cNvSpPr txBox="1"/>
                <p:nvPr/>
              </p:nvSpPr>
              <p:spPr>
                <a:xfrm>
                  <a:off x="1382309" y="4118599"/>
                  <a:ext cx="208390" cy="1746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200" i="1" smtClean="0">
                            <a:latin typeface="Cambria Math" panose="02040503050406030204" pitchFamily="18" charset="0"/>
                          </a:rPr>
                          <m:t>…</m:t>
                        </m:r>
                        <m:r>
                          <a:rPr lang="en-GB" sz="1200" b="0" i="1" smtClean="0">
                            <a:latin typeface="Cambria Math" panose="02040503050406030204" pitchFamily="18" charset="0"/>
                          </a:rPr>
                          <m:t>.</m:t>
                        </m:r>
                      </m:oMath>
                    </m:oMathPara>
                  </a14:m>
                  <a:endParaRPr lang="en-GB" sz="1200" dirty="0"/>
                </a:p>
              </p:txBody>
            </p:sp>
          </mc:Choice>
          <mc:Fallback xmlns="">
            <p:sp>
              <p:nvSpPr>
                <p:cNvPr id="68" name="TextBox 67">
                  <a:extLst>
                    <a:ext uri="{FF2B5EF4-FFF2-40B4-BE49-F238E27FC236}">
                      <a16:creationId xmlns:a16="http://schemas.microsoft.com/office/drawing/2014/main" id="{5F3E729B-392B-B06B-6F2D-ABE04E07FEDF}"/>
                    </a:ext>
                  </a:extLst>
                </p:cNvPr>
                <p:cNvSpPr txBox="1">
                  <a:spLocks noRot="1" noChangeAspect="1" noMove="1" noResize="1" noEditPoints="1" noAdjustHandles="1" noChangeArrowheads="1" noChangeShapeType="1" noTextEdit="1"/>
                </p:cNvSpPr>
                <p:nvPr/>
              </p:nvSpPr>
              <p:spPr>
                <a:xfrm>
                  <a:off x="1382309" y="4118599"/>
                  <a:ext cx="208390" cy="174656"/>
                </a:xfrm>
                <a:prstGeom prst="rect">
                  <a:avLst/>
                </a:prstGeom>
                <a:blipFill>
                  <a:blip r:embed="rId9"/>
                  <a:stretch>
                    <a:fillRect/>
                  </a:stretch>
                </a:blipFill>
              </p:spPr>
              <p:txBody>
                <a:bodyPr/>
                <a:lstStyle/>
                <a:p>
                  <a:r>
                    <a:rPr lang="en-GB">
                      <a:noFill/>
                    </a:rPr>
                    <a:t> </a:t>
                  </a:r>
                </a:p>
              </p:txBody>
            </p:sp>
          </mc:Fallback>
        </mc:AlternateContent>
      </p:grpSp>
      <p:sp>
        <p:nvSpPr>
          <p:cNvPr id="95" name="Rectangle 94">
            <a:extLst>
              <a:ext uri="{FF2B5EF4-FFF2-40B4-BE49-F238E27FC236}">
                <a16:creationId xmlns:a16="http://schemas.microsoft.com/office/drawing/2014/main" id="{D8A7F2A1-D3B3-F39F-0B81-CFA61E7BEC64}"/>
              </a:ext>
            </a:extLst>
          </p:cNvPr>
          <p:cNvSpPr/>
          <p:nvPr/>
        </p:nvSpPr>
        <p:spPr>
          <a:xfrm>
            <a:off x="1718986" y="3503935"/>
            <a:ext cx="720000" cy="380634"/>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0 or 1</a:t>
            </a:r>
          </a:p>
        </p:txBody>
      </p:sp>
      <p:sp>
        <p:nvSpPr>
          <p:cNvPr id="96" name="TextBox 95">
            <a:extLst>
              <a:ext uri="{FF2B5EF4-FFF2-40B4-BE49-F238E27FC236}">
                <a16:creationId xmlns:a16="http://schemas.microsoft.com/office/drawing/2014/main" id="{3CA50CE6-62F8-C42B-F584-9F54F21CDDA5}"/>
              </a:ext>
            </a:extLst>
          </p:cNvPr>
          <p:cNvSpPr txBox="1"/>
          <p:nvPr/>
        </p:nvSpPr>
        <p:spPr>
          <a:xfrm>
            <a:off x="1674928" y="3951702"/>
            <a:ext cx="790602" cy="325417"/>
          </a:xfrm>
          <a:prstGeom prst="rect">
            <a:avLst/>
          </a:prstGeom>
          <a:noFill/>
        </p:spPr>
        <p:txBody>
          <a:bodyPr wrap="square" rtlCol="0">
            <a:spAutoFit/>
          </a:bodyPr>
          <a:lstStyle/>
          <a:p>
            <a:pPr algn="ctr"/>
            <a:r>
              <a:rPr lang="en-GB" sz="1400" dirty="0">
                <a:latin typeface="Montserrat" pitchFamily="2" charset="77"/>
                <a:ea typeface="+mj-ea"/>
                <a:cs typeface="+mj-cs"/>
              </a:rPr>
              <a:t>Label</a:t>
            </a:r>
          </a:p>
        </p:txBody>
      </p:sp>
      <p:sp>
        <p:nvSpPr>
          <p:cNvPr id="97" name="TextBox 96">
            <a:extLst>
              <a:ext uri="{FF2B5EF4-FFF2-40B4-BE49-F238E27FC236}">
                <a16:creationId xmlns:a16="http://schemas.microsoft.com/office/drawing/2014/main" id="{236528DF-E200-E544-4829-A3351CA39A6D}"/>
              </a:ext>
            </a:extLst>
          </p:cNvPr>
          <p:cNvSpPr txBox="1"/>
          <p:nvPr/>
        </p:nvSpPr>
        <p:spPr>
          <a:xfrm>
            <a:off x="625925" y="4273064"/>
            <a:ext cx="1109539" cy="523220"/>
          </a:xfrm>
          <a:prstGeom prst="rect">
            <a:avLst/>
          </a:prstGeom>
          <a:noFill/>
        </p:spPr>
        <p:txBody>
          <a:bodyPr wrap="square" rtlCol="0">
            <a:spAutoFit/>
          </a:bodyPr>
          <a:lstStyle/>
          <a:p>
            <a:pPr algn="ctr"/>
            <a:r>
              <a:rPr lang="en-GB" sz="1400" dirty="0">
                <a:latin typeface="Montserrat" pitchFamily="2" charset="77"/>
                <a:ea typeface="+mj-ea"/>
                <a:cs typeface="+mj-cs"/>
              </a:rPr>
              <a:t>Properties vector</a:t>
            </a:r>
          </a:p>
        </p:txBody>
      </p:sp>
      <p:sp>
        <p:nvSpPr>
          <p:cNvPr id="98" name="Right Brace 97">
            <a:extLst>
              <a:ext uri="{FF2B5EF4-FFF2-40B4-BE49-F238E27FC236}">
                <a16:creationId xmlns:a16="http://schemas.microsoft.com/office/drawing/2014/main" id="{4F027D2C-CB8F-6127-D593-D2B1122B4364}"/>
              </a:ext>
            </a:extLst>
          </p:cNvPr>
          <p:cNvSpPr/>
          <p:nvPr/>
        </p:nvSpPr>
        <p:spPr>
          <a:xfrm rot="5400000">
            <a:off x="1464703" y="4017338"/>
            <a:ext cx="258097" cy="1743556"/>
          </a:xfrm>
          <a:prstGeom prst="rightBrace">
            <a:avLst>
              <a:gd name="adj1" fmla="val 0"/>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9" name="Rectangle 98">
            <a:extLst>
              <a:ext uri="{FF2B5EF4-FFF2-40B4-BE49-F238E27FC236}">
                <a16:creationId xmlns:a16="http://schemas.microsoft.com/office/drawing/2014/main" id="{81E36A15-35E5-D072-355E-9E6AC275B59F}"/>
              </a:ext>
            </a:extLst>
          </p:cNvPr>
          <p:cNvSpPr/>
          <p:nvPr/>
        </p:nvSpPr>
        <p:spPr>
          <a:xfrm>
            <a:off x="2996476" y="1936854"/>
            <a:ext cx="2552700" cy="316865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dirty="0">
              <a:solidFill>
                <a:srgbClr val="164661"/>
              </a:solidFill>
              <a:latin typeface="Montserrat" pitchFamily="2" charset="77"/>
              <a:ea typeface="+mj-ea"/>
              <a:cs typeface="+mj-cs"/>
            </a:endParaRPr>
          </a:p>
        </p:txBody>
      </p:sp>
      <p:pic>
        <p:nvPicPr>
          <p:cNvPr id="100" name="Picture 2" descr="Schematic diagram of a boosted ensemble of decision trees [22 ...">
            <a:extLst>
              <a:ext uri="{FF2B5EF4-FFF2-40B4-BE49-F238E27FC236}">
                <a16:creationId xmlns:a16="http://schemas.microsoft.com/office/drawing/2014/main" id="{BFC40E6E-0151-214D-F705-0A3730DC529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92826" y="2146229"/>
            <a:ext cx="2160000" cy="1140988"/>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4" descr="Neural Network: A Complete Beginners Guide - Gadictos">
            <a:extLst>
              <a:ext uri="{FF2B5EF4-FFF2-40B4-BE49-F238E27FC236}">
                <a16:creationId xmlns:a16="http://schemas.microsoft.com/office/drawing/2014/main" id="{91A30950-AD5A-BB2F-6B36-7B3750E057E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84186" y="3531596"/>
            <a:ext cx="2160000" cy="1435443"/>
          </a:xfrm>
          <a:prstGeom prst="rect">
            <a:avLst/>
          </a:prstGeom>
          <a:noFill/>
          <a:extLst>
            <a:ext uri="{909E8E84-426E-40DD-AFC4-6F175D3DCCD1}">
              <a14:hiddenFill xmlns:a14="http://schemas.microsoft.com/office/drawing/2010/main">
                <a:solidFill>
                  <a:srgbClr val="FFFFFF"/>
                </a:solidFill>
              </a14:hiddenFill>
            </a:ext>
          </a:extLst>
        </p:spPr>
      </p:pic>
      <p:sp>
        <p:nvSpPr>
          <p:cNvPr id="102" name="TextBox 101">
            <a:extLst>
              <a:ext uri="{FF2B5EF4-FFF2-40B4-BE49-F238E27FC236}">
                <a16:creationId xmlns:a16="http://schemas.microsoft.com/office/drawing/2014/main" id="{321E1EDE-85A5-609B-ED80-01864CABB183}"/>
              </a:ext>
            </a:extLst>
          </p:cNvPr>
          <p:cNvSpPr txBox="1"/>
          <p:nvPr/>
        </p:nvSpPr>
        <p:spPr>
          <a:xfrm>
            <a:off x="2996476" y="5228960"/>
            <a:ext cx="2568862" cy="646331"/>
          </a:xfrm>
          <a:prstGeom prst="rect">
            <a:avLst/>
          </a:prstGeom>
          <a:noFill/>
        </p:spPr>
        <p:txBody>
          <a:bodyPr wrap="square" rtlCol="0">
            <a:spAutoFit/>
          </a:bodyPr>
          <a:lstStyle/>
          <a:p>
            <a:pPr algn="ctr"/>
            <a:r>
              <a:rPr lang="en-GB" sz="1400" dirty="0">
                <a:latin typeface="Montserrat" pitchFamily="2" charset="77"/>
                <a:ea typeface="+mj-ea"/>
                <a:cs typeface="+mj-cs"/>
              </a:rPr>
              <a:t>Machine learning model</a:t>
            </a:r>
          </a:p>
          <a:p>
            <a:pPr algn="ctr"/>
            <a:r>
              <a:rPr lang="en-GB" sz="1100" dirty="0">
                <a:latin typeface="Montserrat" pitchFamily="2" charset="77"/>
                <a:ea typeface="+mj-ea"/>
                <a:cs typeface="+mj-cs"/>
              </a:rPr>
              <a:t>(artificial neural networks, decision trees, instance-based, …)</a:t>
            </a:r>
          </a:p>
        </p:txBody>
      </p:sp>
      <p:sp>
        <p:nvSpPr>
          <p:cNvPr id="103" name="TextBox 102">
            <a:extLst>
              <a:ext uri="{FF2B5EF4-FFF2-40B4-BE49-F238E27FC236}">
                <a16:creationId xmlns:a16="http://schemas.microsoft.com/office/drawing/2014/main" id="{48726644-5266-BA5E-4499-1BC3B8EC3E61}"/>
              </a:ext>
            </a:extLst>
          </p:cNvPr>
          <p:cNvSpPr txBox="1"/>
          <p:nvPr/>
        </p:nvSpPr>
        <p:spPr>
          <a:xfrm>
            <a:off x="1216355" y="5094328"/>
            <a:ext cx="790602" cy="307777"/>
          </a:xfrm>
          <a:prstGeom prst="rect">
            <a:avLst/>
          </a:prstGeom>
          <a:noFill/>
        </p:spPr>
        <p:txBody>
          <a:bodyPr wrap="square" rtlCol="0">
            <a:spAutoFit/>
          </a:bodyPr>
          <a:lstStyle/>
          <a:p>
            <a:pPr algn="ctr"/>
            <a:r>
              <a:rPr lang="en-GB" sz="1400" b="1" dirty="0">
                <a:latin typeface="Montserrat" pitchFamily="2" charset="77"/>
                <a:ea typeface="+mj-ea"/>
                <a:cs typeface="+mj-cs"/>
              </a:rPr>
              <a:t>Star</a:t>
            </a:r>
          </a:p>
        </p:txBody>
      </p:sp>
      <p:sp>
        <p:nvSpPr>
          <p:cNvPr id="4" name="TextBox 3">
            <a:extLst>
              <a:ext uri="{FF2B5EF4-FFF2-40B4-BE49-F238E27FC236}">
                <a16:creationId xmlns:a16="http://schemas.microsoft.com/office/drawing/2014/main" id="{4124A8CF-618F-3A10-18E4-9B4152EAA75A}"/>
              </a:ext>
            </a:extLst>
          </p:cNvPr>
          <p:cNvSpPr txBox="1"/>
          <p:nvPr/>
        </p:nvSpPr>
        <p:spPr>
          <a:xfrm>
            <a:off x="4796637" y="6416269"/>
            <a:ext cx="2598725" cy="369332"/>
          </a:xfrm>
          <a:prstGeom prst="rect">
            <a:avLst/>
          </a:prstGeom>
          <a:solidFill>
            <a:schemeClr val="bg1">
              <a:lumMod val="85000"/>
            </a:schemeClr>
          </a:solidFill>
        </p:spPr>
        <p:txBody>
          <a:bodyPr wrap="none" rtlCol="0">
            <a:spAutoFit/>
          </a:bodyPr>
          <a:lstStyle/>
          <a:p>
            <a:r>
              <a:rPr lang="en-US" dirty="0"/>
              <a:t>A.Sante@2022.ljmu.ac.uk</a:t>
            </a:r>
          </a:p>
        </p:txBody>
      </p:sp>
      <p:grpSp>
        <p:nvGrpSpPr>
          <p:cNvPr id="13" name="Group 12">
            <a:extLst>
              <a:ext uri="{FF2B5EF4-FFF2-40B4-BE49-F238E27FC236}">
                <a16:creationId xmlns:a16="http://schemas.microsoft.com/office/drawing/2014/main" id="{CBF4DD30-6A6F-2249-A1E5-4C63FAFF660A}"/>
              </a:ext>
            </a:extLst>
          </p:cNvPr>
          <p:cNvGrpSpPr/>
          <p:nvPr/>
        </p:nvGrpSpPr>
        <p:grpSpPr>
          <a:xfrm>
            <a:off x="6182700" y="1789471"/>
            <a:ext cx="5524500" cy="4085820"/>
            <a:chOff x="6182700" y="1789471"/>
            <a:chExt cx="5524500" cy="4085820"/>
          </a:xfrm>
        </p:grpSpPr>
        <p:sp>
          <p:nvSpPr>
            <p:cNvPr id="77" name="Rectangle 76">
              <a:extLst>
                <a:ext uri="{FF2B5EF4-FFF2-40B4-BE49-F238E27FC236}">
                  <a16:creationId xmlns:a16="http://schemas.microsoft.com/office/drawing/2014/main" id="{2C941E54-4D8D-5FB2-C702-146F574AC749}"/>
                </a:ext>
              </a:extLst>
            </p:cNvPr>
            <p:cNvSpPr/>
            <p:nvPr/>
          </p:nvSpPr>
          <p:spPr>
            <a:xfrm>
              <a:off x="6182700" y="1789471"/>
              <a:ext cx="5493774" cy="40858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Rectangle 77">
              <a:extLst>
                <a:ext uri="{FF2B5EF4-FFF2-40B4-BE49-F238E27FC236}">
                  <a16:creationId xmlns:a16="http://schemas.microsoft.com/office/drawing/2014/main" id="{438190A3-C430-F5E3-1389-D06F198E0497}"/>
                </a:ext>
              </a:extLst>
            </p:cNvPr>
            <p:cNvSpPr/>
            <p:nvPr/>
          </p:nvSpPr>
          <p:spPr>
            <a:xfrm>
              <a:off x="7668600" y="1936854"/>
              <a:ext cx="2552700" cy="316865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dirty="0">
                <a:solidFill>
                  <a:srgbClr val="164661"/>
                </a:solidFill>
                <a:latin typeface="Montserrat" pitchFamily="2" charset="77"/>
                <a:ea typeface="+mj-ea"/>
                <a:cs typeface="+mj-cs"/>
              </a:endParaRPr>
            </a:p>
          </p:txBody>
        </p:sp>
        <p:sp>
          <p:nvSpPr>
            <p:cNvPr id="79" name="Rectangle 78">
              <a:extLst>
                <a:ext uri="{FF2B5EF4-FFF2-40B4-BE49-F238E27FC236}">
                  <a16:creationId xmlns:a16="http://schemas.microsoft.com/office/drawing/2014/main" id="{B94B944A-0522-A8B6-7A65-91C971CA7C7B}"/>
                </a:ext>
              </a:extLst>
            </p:cNvPr>
            <p:cNvSpPr/>
            <p:nvPr/>
          </p:nvSpPr>
          <p:spPr>
            <a:xfrm>
              <a:off x="10758357" y="2095835"/>
              <a:ext cx="720000" cy="36000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0 - 1</a:t>
              </a:r>
            </a:p>
          </p:txBody>
        </p:sp>
        <p:cxnSp>
          <p:nvCxnSpPr>
            <p:cNvPr id="80" name="Straight Arrow Connector 79">
              <a:extLst>
                <a:ext uri="{FF2B5EF4-FFF2-40B4-BE49-F238E27FC236}">
                  <a16:creationId xmlns:a16="http://schemas.microsoft.com/office/drawing/2014/main" id="{8754CE75-471F-DF86-F616-65724F671C06}"/>
                </a:ext>
              </a:extLst>
            </p:cNvPr>
            <p:cNvCxnSpPr>
              <a:cxnSpLocks/>
              <a:endCxn id="78" idx="1"/>
            </p:cNvCxnSpPr>
            <p:nvPr/>
          </p:nvCxnSpPr>
          <p:spPr>
            <a:xfrm>
              <a:off x="7101383" y="3521180"/>
              <a:ext cx="567217" cy="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10EDFCC2-C31B-1B87-4FF8-FF62FB844B9D}"/>
                </a:ext>
              </a:extLst>
            </p:cNvPr>
            <p:cNvCxnSpPr>
              <a:cxnSpLocks/>
              <a:endCxn id="79" idx="1"/>
            </p:cNvCxnSpPr>
            <p:nvPr/>
          </p:nvCxnSpPr>
          <p:spPr>
            <a:xfrm>
              <a:off x="10228114" y="2275835"/>
              <a:ext cx="530243" cy="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966854B6-73CA-3EC1-29C0-FA6D8E8BDA9C}"/>
                </a:ext>
              </a:extLst>
            </p:cNvPr>
            <p:cNvSpPr txBox="1"/>
            <p:nvPr/>
          </p:nvSpPr>
          <p:spPr>
            <a:xfrm>
              <a:off x="6210897" y="4751787"/>
              <a:ext cx="1104894" cy="523220"/>
            </a:xfrm>
            <a:prstGeom prst="rect">
              <a:avLst/>
            </a:prstGeom>
            <a:noFill/>
          </p:spPr>
          <p:txBody>
            <a:bodyPr wrap="square" rtlCol="0">
              <a:spAutoFit/>
            </a:bodyPr>
            <a:lstStyle/>
            <a:p>
              <a:pPr algn="ctr"/>
              <a:r>
                <a:rPr lang="en-GB" sz="1400" dirty="0">
                  <a:latin typeface="Montserrat" pitchFamily="2" charset="77"/>
                  <a:ea typeface="+mj-ea"/>
                  <a:cs typeface="+mj-cs"/>
                </a:rPr>
                <a:t>Input</a:t>
              </a:r>
            </a:p>
            <a:p>
              <a:pPr algn="ctr"/>
              <a:r>
                <a:rPr lang="en-GB" sz="1400" dirty="0">
                  <a:latin typeface="Montserrat" pitchFamily="2" charset="77"/>
                  <a:ea typeface="+mj-ea"/>
                  <a:cs typeface="+mj-cs"/>
                </a:rPr>
                <a:t>(features)</a:t>
              </a:r>
            </a:p>
          </p:txBody>
        </p:sp>
        <p:sp>
          <p:nvSpPr>
            <p:cNvPr id="83" name="TextBox 82">
              <a:extLst>
                <a:ext uri="{FF2B5EF4-FFF2-40B4-BE49-F238E27FC236}">
                  <a16:creationId xmlns:a16="http://schemas.microsoft.com/office/drawing/2014/main" id="{659C749A-3E87-CCB8-3BE4-6BFE63E57C9E}"/>
                </a:ext>
              </a:extLst>
            </p:cNvPr>
            <p:cNvSpPr txBox="1"/>
            <p:nvPr/>
          </p:nvSpPr>
          <p:spPr>
            <a:xfrm>
              <a:off x="10413141" y="2488102"/>
              <a:ext cx="1294059" cy="523220"/>
            </a:xfrm>
            <a:prstGeom prst="rect">
              <a:avLst/>
            </a:prstGeom>
            <a:noFill/>
          </p:spPr>
          <p:txBody>
            <a:bodyPr wrap="square" rtlCol="0">
              <a:spAutoFit/>
            </a:bodyPr>
            <a:lstStyle/>
            <a:p>
              <a:pPr algn="ctr"/>
              <a:r>
                <a:rPr lang="en-GB" sz="1400" dirty="0">
                  <a:latin typeface="Montserrat" pitchFamily="2" charset="77"/>
                  <a:ea typeface="+mj-ea"/>
                  <a:cs typeface="+mj-cs"/>
                </a:rPr>
                <a:t>Output</a:t>
              </a:r>
            </a:p>
            <a:p>
              <a:pPr algn="ctr"/>
              <a:r>
                <a:rPr lang="en-GB" sz="1400" dirty="0">
                  <a:latin typeface="Montserrat" pitchFamily="2" charset="77"/>
                  <a:ea typeface="+mj-ea"/>
                  <a:cs typeface="+mj-cs"/>
                </a:rPr>
                <a:t>(prediction)</a:t>
              </a:r>
            </a:p>
          </p:txBody>
        </p:sp>
        <p:pic>
          <p:nvPicPr>
            <p:cNvPr id="84" name="Picture 2" descr="Schematic diagram of a boosted ensemble of decision trees [22 ...">
              <a:extLst>
                <a:ext uri="{FF2B5EF4-FFF2-40B4-BE49-F238E27FC236}">
                  <a16:creationId xmlns:a16="http://schemas.microsoft.com/office/drawing/2014/main" id="{2A6EBAB2-CB02-105D-290C-D63B65A771C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64950" y="2146229"/>
              <a:ext cx="2160000" cy="1140988"/>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4" descr="Neural Network: A Complete Beginners Guide - Gadictos">
              <a:extLst>
                <a:ext uri="{FF2B5EF4-FFF2-40B4-BE49-F238E27FC236}">
                  <a16:creationId xmlns:a16="http://schemas.microsoft.com/office/drawing/2014/main" id="{1FEA32F4-35AF-08CA-20AC-A556CA497AA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56310" y="3531596"/>
              <a:ext cx="2160000" cy="1435443"/>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a:extLst>
                <a:ext uri="{FF2B5EF4-FFF2-40B4-BE49-F238E27FC236}">
                  <a16:creationId xmlns:a16="http://schemas.microsoft.com/office/drawing/2014/main" id="{50EBFEB1-4768-B83D-290B-01B168C26D08}"/>
                </a:ext>
              </a:extLst>
            </p:cNvPr>
            <p:cNvSpPr txBox="1"/>
            <p:nvPr/>
          </p:nvSpPr>
          <p:spPr>
            <a:xfrm>
              <a:off x="7668600" y="5228960"/>
              <a:ext cx="2568862" cy="646331"/>
            </a:xfrm>
            <a:prstGeom prst="rect">
              <a:avLst/>
            </a:prstGeom>
            <a:noFill/>
          </p:spPr>
          <p:txBody>
            <a:bodyPr wrap="square" rtlCol="0">
              <a:spAutoFit/>
            </a:bodyPr>
            <a:lstStyle/>
            <a:p>
              <a:pPr algn="ctr"/>
              <a:r>
                <a:rPr lang="en-GB" sz="1400" dirty="0">
                  <a:latin typeface="Montserrat" pitchFamily="2" charset="77"/>
                  <a:ea typeface="+mj-ea"/>
                  <a:cs typeface="+mj-cs"/>
                </a:rPr>
                <a:t>Machine learning model</a:t>
              </a:r>
            </a:p>
            <a:p>
              <a:pPr algn="ctr"/>
              <a:r>
                <a:rPr lang="en-GB" sz="1100" dirty="0">
                  <a:latin typeface="Montserrat" pitchFamily="2" charset="77"/>
                  <a:ea typeface="+mj-ea"/>
                  <a:cs typeface="+mj-cs"/>
                </a:rPr>
                <a:t>(artificial neural networks, decision trees, instance-based, …)</a:t>
              </a:r>
            </a:p>
          </p:txBody>
        </p:sp>
        <p:grpSp>
          <p:nvGrpSpPr>
            <p:cNvPr id="104" name="Group 103">
              <a:extLst>
                <a:ext uri="{FF2B5EF4-FFF2-40B4-BE49-F238E27FC236}">
                  <a16:creationId xmlns:a16="http://schemas.microsoft.com/office/drawing/2014/main" id="{9BABB774-E05B-08F7-B31F-6ABA85161A55}"/>
                </a:ext>
              </a:extLst>
            </p:cNvPr>
            <p:cNvGrpSpPr/>
            <p:nvPr/>
          </p:nvGrpSpPr>
          <p:grpSpPr>
            <a:xfrm>
              <a:off x="6359412" y="2433112"/>
              <a:ext cx="720000" cy="2196967"/>
              <a:chOff x="1182933" y="2368549"/>
              <a:chExt cx="720000" cy="2077873"/>
            </a:xfrm>
          </p:grpSpPr>
          <p:sp>
            <p:nvSpPr>
              <p:cNvPr id="105" name="Rectangle 104">
                <a:extLst>
                  <a:ext uri="{FF2B5EF4-FFF2-40B4-BE49-F238E27FC236}">
                    <a16:creationId xmlns:a16="http://schemas.microsoft.com/office/drawing/2014/main" id="{D9249B7B-921C-19FF-9B54-CCAF8DEDF5D0}"/>
                  </a:ext>
                </a:extLst>
              </p:cNvPr>
              <p:cNvSpPr/>
              <p:nvPr/>
            </p:nvSpPr>
            <p:spPr>
              <a:xfrm>
                <a:off x="1182933" y="2368549"/>
                <a:ext cx="720000" cy="2077873"/>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BF4E6C75-D563-96F3-3FD9-BBB3E8D1539C}"/>
                      </a:ext>
                    </a:extLst>
                  </p:cNvPr>
                  <p:cNvSpPr txBox="1"/>
                  <p:nvPr/>
                </p:nvSpPr>
                <p:spPr>
                  <a:xfrm>
                    <a:off x="1453454" y="3167535"/>
                    <a:ext cx="198836"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𝑣</m:t>
                              </m:r>
                            </m:e>
                            <m:sub>
                              <m:r>
                                <a:rPr lang="en-GB" sz="1200" b="0" i="1" smtClean="0">
                                  <a:latin typeface="Cambria Math" panose="02040503050406030204" pitchFamily="18" charset="0"/>
                                </a:rPr>
                                <m:t>𝜃</m:t>
                              </m:r>
                            </m:sub>
                          </m:sSub>
                        </m:oMath>
                      </m:oMathPara>
                    </a14:m>
                    <a:endParaRPr lang="en-GB" sz="1200" dirty="0"/>
                  </a:p>
                </p:txBody>
              </p:sp>
            </mc:Choice>
            <mc:Fallback xmlns="">
              <p:sp>
                <p:nvSpPr>
                  <p:cNvPr id="83" name="TextBox 82">
                    <a:extLst>
                      <a:ext uri="{FF2B5EF4-FFF2-40B4-BE49-F238E27FC236}">
                        <a16:creationId xmlns:a16="http://schemas.microsoft.com/office/drawing/2014/main" id="{8C2A533F-5AE4-0EE6-6E04-6F13CEF85F17}"/>
                      </a:ext>
                    </a:extLst>
                  </p:cNvPr>
                  <p:cNvSpPr txBox="1">
                    <a:spLocks noRot="1" noChangeAspect="1" noMove="1" noResize="1" noEditPoints="1" noAdjustHandles="1" noChangeArrowheads="1" noChangeShapeType="1" noTextEdit="1"/>
                  </p:cNvSpPr>
                  <p:nvPr/>
                </p:nvSpPr>
                <p:spPr>
                  <a:xfrm>
                    <a:off x="1453454" y="3167535"/>
                    <a:ext cx="198836" cy="184666"/>
                  </a:xfrm>
                  <a:prstGeom prst="rect">
                    <a:avLst/>
                  </a:prstGeom>
                  <a:blipFill>
                    <a:blip r:embed="rId4"/>
                    <a:stretch>
                      <a:fillRect l="-12500" r="-9375" b="-93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95E8868D-91CC-B39D-61D0-EA8372DE6786}"/>
                      </a:ext>
                    </a:extLst>
                  </p:cNvPr>
                  <p:cNvSpPr txBox="1"/>
                  <p:nvPr/>
                </p:nvSpPr>
                <p:spPr>
                  <a:xfrm>
                    <a:off x="1458963" y="3485694"/>
                    <a:ext cx="12881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𝜎</m:t>
                          </m:r>
                        </m:oMath>
                      </m:oMathPara>
                    </a14:m>
                    <a:endParaRPr lang="en-GB" sz="1200" dirty="0"/>
                  </a:p>
                </p:txBody>
              </p:sp>
            </mc:Choice>
            <mc:Fallback xmlns="">
              <p:sp>
                <p:nvSpPr>
                  <p:cNvPr id="84" name="TextBox 83">
                    <a:extLst>
                      <a:ext uri="{FF2B5EF4-FFF2-40B4-BE49-F238E27FC236}">
                        <a16:creationId xmlns:a16="http://schemas.microsoft.com/office/drawing/2014/main" id="{2321D9BA-09FD-8EF3-AD27-C6468C49090E}"/>
                      </a:ext>
                    </a:extLst>
                  </p:cNvPr>
                  <p:cNvSpPr txBox="1">
                    <a:spLocks noRot="1" noChangeAspect="1" noMove="1" noResize="1" noEditPoints="1" noAdjustHandles="1" noChangeArrowheads="1" noChangeShapeType="1" noTextEdit="1"/>
                  </p:cNvSpPr>
                  <p:nvPr/>
                </p:nvSpPr>
                <p:spPr>
                  <a:xfrm>
                    <a:off x="1458963" y="3485694"/>
                    <a:ext cx="128817" cy="184666"/>
                  </a:xfrm>
                  <a:prstGeom prst="rect">
                    <a:avLst/>
                  </a:prstGeom>
                  <a:blipFill>
                    <a:blip r:embed="rId5"/>
                    <a:stretch>
                      <a:fillRect l="-13636" r="-1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8" name="TextBox 107">
                    <a:extLst>
                      <a:ext uri="{FF2B5EF4-FFF2-40B4-BE49-F238E27FC236}">
                        <a16:creationId xmlns:a16="http://schemas.microsoft.com/office/drawing/2014/main" id="{122757AD-C956-D492-D492-863241FF1A4D}"/>
                      </a:ext>
                    </a:extLst>
                  </p:cNvPr>
                  <p:cNvSpPr txBox="1"/>
                  <p:nvPr/>
                </p:nvSpPr>
                <p:spPr>
                  <a:xfrm>
                    <a:off x="1485952" y="2823082"/>
                    <a:ext cx="11163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𝑧</m:t>
                          </m:r>
                        </m:oMath>
                      </m:oMathPara>
                    </a14:m>
                    <a:endParaRPr lang="en-GB" sz="1200" dirty="0"/>
                  </a:p>
                </p:txBody>
              </p:sp>
            </mc:Choice>
            <mc:Fallback xmlns="">
              <p:sp>
                <p:nvSpPr>
                  <p:cNvPr id="85" name="TextBox 84">
                    <a:extLst>
                      <a:ext uri="{FF2B5EF4-FFF2-40B4-BE49-F238E27FC236}">
                        <a16:creationId xmlns:a16="http://schemas.microsoft.com/office/drawing/2014/main" id="{29D6497C-55A7-7230-69A0-157D0E536FBA}"/>
                      </a:ext>
                    </a:extLst>
                  </p:cNvPr>
                  <p:cNvSpPr txBox="1">
                    <a:spLocks noRot="1" noChangeAspect="1" noMove="1" noResize="1" noEditPoints="1" noAdjustHandles="1" noChangeArrowheads="1" noChangeShapeType="1" noTextEdit="1"/>
                  </p:cNvSpPr>
                  <p:nvPr/>
                </p:nvSpPr>
                <p:spPr>
                  <a:xfrm>
                    <a:off x="1485952" y="2823082"/>
                    <a:ext cx="111633" cy="184666"/>
                  </a:xfrm>
                  <a:prstGeom prst="rect">
                    <a:avLst/>
                  </a:prstGeom>
                  <a:blipFill>
                    <a:blip r:embed="rId12"/>
                    <a:stretch>
                      <a:fillRect l="-22222" r="-1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2930E42C-CDBF-CE4E-2116-C1C44281A670}"/>
                      </a:ext>
                    </a:extLst>
                  </p:cNvPr>
                  <p:cNvSpPr txBox="1"/>
                  <p:nvPr/>
                </p:nvSpPr>
                <p:spPr>
                  <a:xfrm>
                    <a:off x="1485952" y="2502157"/>
                    <a:ext cx="13753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𝑅</m:t>
                          </m:r>
                        </m:oMath>
                      </m:oMathPara>
                    </a14:m>
                    <a:endParaRPr lang="en-GB" sz="1200" dirty="0"/>
                  </a:p>
                </p:txBody>
              </p:sp>
            </mc:Choice>
            <mc:Fallback xmlns="">
              <p:sp>
                <p:nvSpPr>
                  <p:cNvPr id="86" name="TextBox 85">
                    <a:extLst>
                      <a:ext uri="{FF2B5EF4-FFF2-40B4-BE49-F238E27FC236}">
                        <a16:creationId xmlns:a16="http://schemas.microsoft.com/office/drawing/2014/main" id="{5505E617-971F-F7BC-A9D5-5869D6A0A57E}"/>
                      </a:ext>
                    </a:extLst>
                  </p:cNvPr>
                  <p:cNvSpPr txBox="1">
                    <a:spLocks noRot="1" noChangeAspect="1" noMove="1" noResize="1" noEditPoints="1" noAdjustHandles="1" noChangeArrowheads="1" noChangeShapeType="1" noTextEdit="1"/>
                  </p:cNvSpPr>
                  <p:nvPr/>
                </p:nvSpPr>
                <p:spPr>
                  <a:xfrm>
                    <a:off x="1485952" y="2502157"/>
                    <a:ext cx="137538" cy="184666"/>
                  </a:xfrm>
                  <a:prstGeom prst="rect">
                    <a:avLst/>
                  </a:prstGeom>
                  <a:blipFill>
                    <a:blip r:embed="rId7"/>
                    <a:stretch>
                      <a:fillRect l="-27273" r="-2727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9B417ADF-C502-5BFE-083D-F9257AFEEC22}"/>
                      </a:ext>
                    </a:extLst>
                  </p:cNvPr>
                  <p:cNvSpPr txBox="1"/>
                  <p:nvPr/>
                </p:nvSpPr>
                <p:spPr>
                  <a:xfrm>
                    <a:off x="1292007" y="3779874"/>
                    <a:ext cx="47596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200" b="0" i="0" smtClean="0">
                              <a:latin typeface="Cambria Math" panose="02040503050406030204" pitchFamily="18" charset="0"/>
                            </a:rPr>
                            <m:t>[</m:t>
                          </m:r>
                          <m:r>
                            <a:rPr lang="en-GB" sz="1200" b="0" i="1" smtClean="0">
                              <a:latin typeface="Cambria Math" panose="02040503050406030204" pitchFamily="18" charset="0"/>
                            </a:rPr>
                            <m:t>𝛼</m:t>
                          </m:r>
                          <m:r>
                            <a:rPr lang="en-GB" sz="1200" b="0" i="0" smtClean="0">
                              <a:latin typeface="Cambria Math" panose="02040503050406030204" pitchFamily="18" charset="0"/>
                            </a:rPr>
                            <m:t>/</m:t>
                          </m:r>
                          <m:r>
                            <m:rPr>
                              <m:sty m:val="p"/>
                            </m:rPr>
                            <a:rPr lang="en-GB" sz="1200" b="0" i="0" smtClean="0">
                              <a:latin typeface="Cambria Math" panose="02040503050406030204" pitchFamily="18" charset="0"/>
                            </a:rPr>
                            <m:t>Fe</m:t>
                          </m:r>
                          <m:r>
                            <a:rPr lang="en-GB" sz="1200" b="0" i="0" smtClean="0">
                              <a:latin typeface="Cambria Math" panose="02040503050406030204" pitchFamily="18" charset="0"/>
                            </a:rPr>
                            <m:t>]</m:t>
                          </m:r>
                        </m:oMath>
                      </m:oMathPara>
                    </a14:m>
                    <a:endParaRPr lang="en-GB" sz="1200" dirty="0"/>
                  </a:p>
                </p:txBody>
              </p:sp>
            </mc:Choice>
            <mc:Fallback xmlns="">
              <p:sp>
                <p:nvSpPr>
                  <p:cNvPr id="87" name="TextBox 86">
                    <a:extLst>
                      <a:ext uri="{FF2B5EF4-FFF2-40B4-BE49-F238E27FC236}">
                        <a16:creationId xmlns:a16="http://schemas.microsoft.com/office/drawing/2014/main" id="{32C796BE-3290-CAEA-BDBE-CCFA67C8815C}"/>
                      </a:ext>
                    </a:extLst>
                  </p:cNvPr>
                  <p:cNvSpPr txBox="1">
                    <a:spLocks noRot="1" noChangeAspect="1" noMove="1" noResize="1" noEditPoints="1" noAdjustHandles="1" noChangeArrowheads="1" noChangeShapeType="1" noTextEdit="1"/>
                  </p:cNvSpPr>
                  <p:nvPr/>
                </p:nvSpPr>
                <p:spPr>
                  <a:xfrm>
                    <a:off x="1292007" y="3779874"/>
                    <a:ext cx="475964" cy="184666"/>
                  </a:xfrm>
                  <a:prstGeom prst="rect">
                    <a:avLst/>
                  </a:prstGeom>
                  <a:blipFill>
                    <a:blip r:embed="rId8"/>
                    <a:stretch>
                      <a:fillRect l="-11538" t="-6250" r="-12821" b="-281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2C7F0BFF-D89D-9506-2711-DDA9C773A945}"/>
                      </a:ext>
                    </a:extLst>
                  </p:cNvPr>
                  <p:cNvSpPr txBox="1"/>
                  <p:nvPr/>
                </p:nvSpPr>
                <p:spPr>
                  <a:xfrm>
                    <a:off x="1382309" y="4118599"/>
                    <a:ext cx="208390" cy="1746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200" i="1" smtClean="0">
                              <a:latin typeface="Cambria Math" panose="02040503050406030204" pitchFamily="18" charset="0"/>
                            </a:rPr>
                            <m:t>…</m:t>
                          </m:r>
                          <m:r>
                            <a:rPr lang="en-GB" sz="1200" b="0" i="1" smtClean="0">
                              <a:latin typeface="Cambria Math" panose="02040503050406030204" pitchFamily="18" charset="0"/>
                            </a:rPr>
                            <m:t>.</m:t>
                          </m:r>
                        </m:oMath>
                      </m:oMathPara>
                    </a14:m>
                    <a:endParaRPr lang="en-GB" sz="1200" dirty="0"/>
                  </a:p>
                </p:txBody>
              </p:sp>
            </mc:Choice>
            <mc:Fallback xmlns="">
              <p:sp>
                <p:nvSpPr>
                  <p:cNvPr id="88" name="TextBox 87">
                    <a:extLst>
                      <a:ext uri="{FF2B5EF4-FFF2-40B4-BE49-F238E27FC236}">
                        <a16:creationId xmlns:a16="http://schemas.microsoft.com/office/drawing/2014/main" id="{04B2651C-5735-A2EF-8488-B3507EBD0B29}"/>
                      </a:ext>
                    </a:extLst>
                  </p:cNvPr>
                  <p:cNvSpPr txBox="1">
                    <a:spLocks noRot="1" noChangeAspect="1" noMove="1" noResize="1" noEditPoints="1" noAdjustHandles="1" noChangeArrowheads="1" noChangeShapeType="1" noTextEdit="1"/>
                  </p:cNvSpPr>
                  <p:nvPr/>
                </p:nvSpPr>
                <p:spPr>
                  <a:xfrm>
                    <a:off x="1382309" y="4118599"/>
                    <a:ext cx="208390" cy="174656"/>
                  </a:xfrm>
                  <a:prstGeom prst="rect">
                    <a:avLst/>
                  </a:prstGeom>
                  <a:blipFill>
                    <a:blip r:embed="rId9"/>
                    <a:stretch>
                      <a:fillRect/>
                    </a:stretch>
                  </a:blipFill>
                </p:spPr>
                <p:txBody>
                  <a:bodyPr/>
                  <a:lstStyle/>
                  <a:p>
                    <a:r>
                      <a:rPr lang="en-GB">
                        <a:noFill/>
                      </a:rPr>
                      <a:t> </a:t>
                    </a:r>
                  </a:p>
                </p:txBody>
              </p:sp>
            </mc:Fallback>
          </mc:AlternateContent>
        </p:grpSp>
        <p:sp>
          <p:nvSpPr>
            <p:cNvPr id="6" name="Rectangle 5">
              <a:extLst>
                <a:ext uri="{FF2B5EF4-FFF2-40B4-BE49-F238E27FC236}">
                  <a16:creationId xmlns:a16="http://schemas.microsoft.com/office/drawing/2014/main" id="{D55A6D63-9A45-6F13-584E-22724B6AC5D2}"/>
                </a:ext>
              </a:extLst>
            </p:cNvPr>
            <p:cNvSpPr/>
            <p:nvPr/>
          </p:nvSpPr>
          <p:spPr>
            <a:xfrm>
              <a:off x="10769441" y="4637531"/>
              <a:ext cx="720000" cy="380634"/>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0 or 1</a:t>
              </a:r>
            </a:p>
          </p:txBody>
        </p:sp>
        <p:sp>
          <p:nvSpPr>
            <p:cNvPr id="7" name="TextBox 6">
              <a:extLst>
                <a:ext uri="{FF2B5EF4-FFF2-40B4-BE49-F238E27FC236}">
                  <a16:creationId xmlns:a16="http://schemas.microsoft.com/office/drawing/2014/main" id="{EEFA4AC9-9E46-050A-0F2D-1937B1CC7BD2}"/>
                </a:ext>
              </a:extLst>
            </p:cNvPr>
            <p:cNvSpPr txBox="1"/>
            <p:nvPr/>
          </p:nvSpPr>
          <p:spPr>
            <a:xfrm>
              <a:off x="10725383" y="5085298"/>
              <a:ext cx="790602" cy="325417"/>
            </a:xfrm>
            <a:prstGeom prst="rect">
              <a:avLst/>
            </a:prstGeom>
            <a:noFill/>
          </p:spPr>
          <p:txBody>
            <a:bodyPr wrap="square" rtlCol="0">
              <a:spAutoFit/>
            </a:bodyPr>
            <a:lstStyle/>
            <a:p>
              <a:pPr algn="ctr"/>
              <a:r>
                <a:rPr lang="en-GB" sz="1400" dirty="0">
                  <a:latin typeface="Montserrat" pitchFamily="2" charset="77"/>
                  <a:ea typeface="+mj-ea"/>
                  <a:cs typeface="+mj-cs"/>
                </a:rPr>
                <a:t>Label</a:t>
              </a:r>
            </a:p>
          </p:txBody>
        </p:sp>
        <p:cxnSp>
          <p:nvCxnSpPr>
            <p:cNvPr id="8" name="Straight Arrow Connector 7">
              <a:extLst>
                <a:ext uri="{FF2B5EF4-FFF2-40B4-BE49-F238E27FC236}">
                  <a16:creationId xmlns:a16="http://schemas.microsoft.com/office/drawing/2014/main" id="{31A6A6D1-41BE-2E7C-56CA-C0791BF8AB17}"/>
                </a:ext>
              </a:extLst>
            </p:cNvPr>
            <p:cNvCxnSpPr>
              <a:cxnSpLocks/>
            </p:cNvCxnSpPr>
            <p:nvPr/>
          </p:nvCxnSpPr>
          <p:spPr>
            <a:xfrm rot="5400000">
              <a:off x="10844478" y="3298978"/>
              <a:ext cx="530243" cy="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90BA702-90EE-16A6-ADBA-79F93D4725A0}"/>
                </a:ext>
              </a:extLst>
            </p:cNvPr>
            <p:cNvCxnSpPr>
              <a:cxnSpLocks/>
            </p:cNvCxnSpPr>
            <p:nvPr/>
          </p:nvCxnSpPr>
          <p:spPr>
            <a:xfrm rot="16200000" flipV="1">
              <a:off x="10864320" y="4349875"/>
              <a:ext cx="530243" cy="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830E798-8A82-584E-8E7F-DE6499D82451}"/>
                </a:ext>
              </a:extLst>
            </p:cNvPr>
            <p:cNvSpPr txBox="1"/>
            <p:nvPr/>
          </p:nvSpPr>
          <p:spPr>
            <a:xfrm>
              <a:off x="10600027" y="3555858"/>
              <a:ext cx="1006734" cy="523220"/>
            </a:xfrm>
            <a:prstGeom prst="rect">
              <a:avLst/>
            </a:prstGeom>
            <a:solidFill>
              <a:schemeClr val="bg1">
                <a:lumMod val="85000"/>
              </a:schemeClr>
            </a:solidFill>
          </p:spPr>
          <p:txBody>
            <a:bodyPr wrap="square" rtlCol="0">
              <a:spAutoFit/>
            </a:bodyPr>
            <a:lstStyle/>
            <a:p>
              <a:pPr algn="ctr"/>
              <a:r>
                <a:rPr lang="en-GB" sz="1400" dirty="0">
                  <a:latin typeface="Montserrat" pitchFamily="2" charset="77"/>
                  <a:ea typeface="+mj-ea"/>
                  <a:cs typeface="+mj-cs"/>
                </a:rPr>
                <a:t>Error</a:t>
              </a:r>
            </a:p>
            <a:p>
              <a:pPr algn="ctr"/>
              <a:r>
                <a:rPr lang="en-GB" sz="1400" dirty="0">
                  <a:latin typeface="Montserrat" pitchFamily="2" charset="77"/>
                  <a:ea typeface="+mj-ea"/>
                  <a:cs typeface="+mj-cs"/>
                </a:rPr>
                <a:t>function</a:t>
              </a:r>
            </a:p>
          </p:txBody>
        </p:sp>
        <p:cxnSp>
          <p:nvCxnSpPr>
            <p:cNvPr id="12" name="Straight Arrow Connector 11">
              <a:extLst>
                <a:ext uri="{FF2B5EF4-FFF2-40B4-BE49-F238E27FC236}">
                  <a16:creationId xmlns:a16="http://schemas.microsoft.com/office/drawing/2014/main" id="{7D133F7E-AAE5-F3A4-EA2B-4E909D35DA73}"/>
                </a:ext>
              </a:extLst>
            </p:cNvPr>
            <p:cNvCxnSpPr>
              <a:cxnSpLocks/>
            </p:cNvCxnSpPr>
            <p:nvPr/>
          </p:nvCxnSpPr>
          <p:spPr>
            <a:xfrm rot="10800000">
              <a:off x="10202392" y="3809537"/>
              <a:ext cx="396000" cy="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70171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CA8E1-4C8A-BA48-02AE-D52CBF70AE6F}"/>
              </a:ext>
            </a:extLst>
          </p:cNvPr>
          <p:cNvSpPr>
            <a:spLocks noGrp="1"/>
          </p:cNvSpPr>
          <p:nvPr>
            <p:ph type="title"/>
          </p:nvPr>
        </p:nvSpPr>
        <p:spPr/>
        <p:txBody>
          <a:bodyPr/>
          <a:lstStyle/>
          <a:p>
            <a:r>
              <a:rPr lang="en-GB" dirty="0"/>
              <a:t>The ARTEMIS simulations suite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ACB8DC7-695F-BF8D-1B25-112F9D05E8F0}"/>
                  </a:ext>
                </a:extLst>
              </p:cNvPr>
              <p:cNvSpPr>
                <a:spLocks noGrp="1"/>
              </p:cNvSpPr>
              <p:nvPr>
                <p:ph idx="1"/>
              </p:nvPr>
            </p:nvSpPr>
            <p:spPr>
              <a:xfrm>
                <a:off x="840366" y="1661761"/>
                <a:ext cx="6511888" cy="4275900"/>
              </a:xfrm>
            </p:spPr>
            <p:txBody>
              <a:bodyPr/>
              <a:lstStyle/>
              <a:p>
                <a:pPr marL="342900" indent="-342900">
                  <a:buFont typeface="Arial" panose="020B0604020202020204" pitchFamily="34" charset="0"/>
                  <a:buChar char="•"/>
                </a:pPr>
                <a:r>
                  <a:rPr lang="en-GB" sz="1800" dirty="0"/>
                  <a:t>45 EAGLE zoom-in hydrodynamical simulations of MW-mass galaxies - baryon mass </a:t>
                </a:r>
                <a14:m>
                  <m:oMath xmlns:m="http://schemas.openxmlformats.org/officeDocument/2006/math">
                    <m:r>
                      <a:rPr lang="en-GB" sz="1800" i="1" smtClean="0">
                        <a:latin typeface="Cambria Math" panose="02040503050406030204" pitchFamily="18" charset="0"/>
                        <a:ea typeface="Cambria Math" panose="02040503050406030204" pitchFamily="18" charset="0"/>
                      </a:rPr>
                      <m:t>≈</m:t>
                    </m:r>
                    <m:r>
                      <a:rPr lang="en-GB" sz="1800" b="0" i="1" smtClean="0">
                        <a:latin typeface="Cambria Math" panose="02040503050406030204" pitchFamily="18" charset="0"/>
                        <a:ea typeface="Cambria Math" panose="02040503050406030204" pitchFamily="18" charset="0"/>
                      </a:rPr>
                      <m:t>2×</m:t>
                    </m:r>
                    <m:sSup>
                      <m:sSupPr>
                        <m:ctrlPr>
                          <a:rPr lang="en-GB" sz="1800" b="0" i="1" smtClean="0">
                            <a:latin typeface="Cambria Math" panose="02040503050406030204" pitchFamily="18" charset="0"/>
                            <a:ea typeface="Cambria Math" panose="02040503050406030204" pitchFamily="18" charset="0"/>
                          </a:rPr>
                        </m:ctrlPr>
                      </m:sSupPr>
                      <m:e>
                        <m:r>
                          <a:rPr lang="en-GB" sz="1800" b="0" i="1" smtClean="0">
                            <a:latin typeface="Cambria Math" panose="02040503050406030204" pitchFamily="18" charset="0"/>
                            <a:ea typeface="Cambria Math" panose="02040503050406030204" pitchFamily="18" charset="0"/>
                          </a:rPr>
                          <m:t>10</m:t>
                        </m:r>
                      </m:e>
                      <m:sup>
                        <m:r>
                          <a:rPr lang="en-GB" sz="1800" b="0" i="1" smtClean="0">
                            <a:latin typeface="Cambria Math" panose="02040503050406030204" pitchFamily="18" charset="0"/>
                            <a:ea typeface="Cambria Math" panose="02040503050406030204" pitchFamily="18" charset="0"/>
                          </a:rPr>
                          <m:t>4</m:t>
                        </m:r>
                      </m:sup>
                    </m:sSup>
                    <m:r>
                      <a:rPr lang="en-GB" sz="1800" b="0" i="1" smtClean="0">
                        <a:latin typeface="Cambria Math" panose="02040503050406030204" pitchFamily="18" charset="0"/>
                        <a:ea typeface="Cambria Math" panose="02040503050406030204" pitchFamily="18" charset="0"/>
                      </a:rPr>
                      <m:t> </m:t>
                    </m:r>
                    <m:sSub>
                      <m:sSubPr>
                        <m:ctrlPr>
                          <a:rPr lang="en-GB" sz="1800" b="0" i="1" smtClean="0">
                            <a:latin typeface="Cambria Math" panose="02040503050406030204" pitchFamily="18" charset="0"/>
                            <a:ea typeface="Cambria Math" panose="02040503050406030204" pitchFamily="18" charset="0"/>
                          </a:rPr>
                        </m:ctrlPr>
                      </m:sSubPr>
                      <m:e>
                        <m:r>
                          <m:rPr>
                            <m:sty m:val="p"/>
                          </m:rPr>
                          <a:rPr lang="en-GB" sz="1800" b="0" i="0" smtClean="0">
                            <a:latin typeface="Cambria Math" panose="02040503050406030204" pitchFamily="18" charset="0"/>
                            <a:ea typeface="Cambria Math" panose="02040503050406030204" pitchFamily="18" charset="0"/>
                          </a:rPr>
                          <m:t>M</m:t>
                        </m:r>
                      </m:e>
                      <m:sub>
                        <m:r>
                          <m:rPr>
                            <m:nor/>
                          </m:rPr>
                          <a:rPr lang="en-GB" sz="1800"/>
                          <m:t>☉</m:t>
                        </m:r>
                      </m:sub>
                    </m:sSub>
                    <m:sSup>
                      <m:sSupPr>
                        <m:ctrlPr>
                          <a:rPr lang="en-GB" sz="1800" b="0" i="1" smtClean="0">
                            <a:latin typeface="Cambria Math" panose="02040503050406030204" pitchFamily="18" charset="0"/>
                            <a:ea typeface="Cambria Math" panose="02040503050406030204" pitchFamily="18" charset="0"/>
                          </a:rPr>
                        </m:ctrlPr>
                      </m:sSupPr>
                      <m:e>
                        <m:r>
                          <a:rPr lang="en-GB" sz="1800" b="0" i="1" smtClean="0">
                            <a:latin typeface="Cambria Math" panose="02040503050406030204" pitchFamily="18" charset="0"/>
                            <a:ea typeface="Cambria Math" panose="02040503050406030204" pitchFamily="18" charset="0"/>
                          </a:rPr>
                          <m:t>h</m:t>
                        </m:r>
                      </m:e>
                      <m:sup>
                        <m:r>
                          <a:rPr lang="en-GB" sz="1800" b="0" i="1" smtClean="0">
                            <a:latin typeface="Cambria Math" panose="02040503050406030204" pitchFamily="18" charset="0"/>
                            <a:ea typeface="Cambria Math" panose="02040503050406030204" pitchFamily="18" charset="0"/>
                          </a:rPr>
                          <m:t>−1</m:t>
                        </m:r>
                      </m:sup>
                    </m:sSup>
                  </m:oMath>
                </a14:m>
                <a:endParaRPr lang="en-GB" sz="1800" dirty="0"/>
              </a:p>
              <a:p>
                <a:pPr marL="342900" indent="-342900">
                  <a:buFont typeface="Arial" panose="020B0604020202020204" pitchFamily="34" charset="0"/>
                  <a:buChar char="•"/>
                </a:pPr>
                <a:endParaRPr lang="en-GB" dirty="0"/>
              </a:p>
              <a:p>
                <a:endParaRPr lang="en-GB" dirty="0"/>
              </a:p>
              <a:p>
                <a:pPr marL="342900" indent="-342900">
                  <a:buFont typeface="Arial" panose="020B0604020202020204" pitchFamily="34" charset="0"/>
                  <a:buChar char="•"/>
                </a:pPr>
                <a:r>
                  <a:rPr lang="en-GB" sz="1800" dirty="0"/>
                  <a:t>16 “most-</a:t>
                </a:r>
                <a:r>
                  <a:rPr lang="en-GB" sz="1800" dirty="0" err="1"/>
                  <a:t>disky</a:t>
                </a:r>
                <a:r>
                  <a:rPr lang="en-GB" sz="1800" dirty="0"/>
                  <a:t>” galaxies </a:t>
                </a:r>
                <a14:m>
                  <m:oMath xmlns:m="http://schemas.openxmlformats.org/officeDocument/2006/math">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m:t>
                        </m:r>
                        <m:r>
                          <a:rPr lang="en-GB" sz="1800" b="0" i="1" smtClean="0">
                            <a:latin typeface="Cambria Math" panose="02040503050406030204" pitchFamily="18" charset="0"/>
                          </a:rPr>
                          <m:t>𝑘</m:t>
                        </m:r>
                      </m:e>
                      <m:sub>
                        <m:r>
                          <a:rPr lang="en-GB" sz="1800" b="0" i="1" smtClean="0">
                            <a:latin typeface="Cambria Math" panose="02040503050406030204" pitchFamily="18" charset="0"/>
                          </a:rPr>
                          <m:t>𝑐𝑜</m:t>
                        </m:r>
                      </m:sub>
                    </m:sSub>
                    <m:r>
                      <a:rPr lang="en-GB" sz="1800" b="0" i="1" smtClean="0">
                        <a:latin typeface="Cambria Math" panose="02040503050406030204" pitchFamily="18" charset="0"/>
                      </a:rPr>
                      <m:t>&gt;0.50)</m:t>
                    </m:r>
                  </m:oMath>
                </a14:m>
                <a:endParaRPr lang="en-GB" dirty="0"/>
              </a:p>
            </p:txBody>
          </p:sp>
        </mc:Choice>
        <mc:Fallback xmlns="">
          <p:sp>
            <p:nvSpPr>
              <p:cNvPr id="3" name="Content Placeholder 2">
                <a:extLst>
                  <a:ext uri="{FF2B5EF4-FFF2-40B4-BE49-F238E27FC236}">
                    <a16:creationId xmlns:a16="http://schemas.microsoft.com/office/drawing/2014/main" id="{4ACB8DC7-695F-BF8D-1B25-112F9D05E8F0}"/>
                  </a:ext>
                </a:extLst>
              </p:cNvPr>
              <p:cNvSpPr>
                <a:spLocks noGrp="1" noRot="1" noChangeAspect="1" noMove="1" noResize="1" noEditPoints="1" noAdjustHandles="1" noChangeArrowheads="1" noChangeShapeType="1" noTextEdit="1"/>
              </p:cNvSpPr>
              <p:nvPr>
                <p:ph idx="1"/>
              </p:nvPr>
            </p:nvSpPr>
            <p:spPr>
              <a:xfrm>
                <a:off x="840366" y="1661761"/>
                <a:ext cx="6511888" cy="4275900"/>
              </a:xfrm>
              <a:blipFill>
                <a:blip r:embed="rId3"/>
                <a:stretch>
                  <a:fillRect l="-585" t="-1484"/>
                </a:stretch>
              </a:blipFill>
            </p:spPr>
            <p:txBody>
              <a:bodyPr/>
              <a:lstStyle/>
              <a:p>
                <a:r>
                  <a:rPr lang="en-US">
                    <a:noFill/>
                  </a:rPr>
                  <a:t> </a:t>
                </a:r>
              </a:p>
            </p:txBody>
          </p:sp>
        </mc:Fallback>
      </mc:AlternateContent>
      <p:pic>
        <p:nvPicPr>
          <p:cNvPr id="4" name="New picture">
            <a:extLst>
              <a:ext uri="{FF2B5EF4-FFF2-40B4-BE49-F238E27FC236}">
                <a16:creationId xmlns:a16="http://schemas.microsoft.com/office/drawing/2014/main" id="{740463E1-00AC-342C-D929-5D668D9BD664}"/>
              </a:ext>
            </a:extLst>
          </p:cNvPr>
          <p:cNvPicPr/>
          <p:nvPr/>
        </p:nvPicPr>
        <p:blipFill>
          <a:blip r:embed="rId4"/>
          <a:stretch>
            <a:fillRect/>
          </a:stretch>
        </p:blipFill>
        <p:spPr>
          <a:xfrm>
            <a:off x="7823200" y="1661761"/>
            <a:ext cx="3350708" cy="4457700"/>
          </a:xfrm>
          <a:prstGeom prst="rect">
            <a:avLst/>
          </a:prstGeom>
        </p:spPr>
      </p:pic>
      <p:sp>
        <p:nvSpPr>
          <p:cNvPr id="6" name="TextBox 5">
            <a:extLst>
              <a:ext uri="{FF2B5EF4-FFF2-40B4-BE49-F238E27FC236}">
                <a16:creationId xmlns:a16="http://schemas.microsoft.com/office/drawing/2014/main" id="{CF914CE6-494F-3769-60FF-7353791A0B40}"/>
              </a:ext>
            </a:extLst>
          </p:cNvPr>
          <p:cNvSpPr txBox="1"/>
          <p:nvPr/>
        </p:nvSpPr>
        <p:spPr>
          <a:xfrm>
            <a:off x="7352254" y="1410162"/>
            <a:ext cx="2146300" cy="276999"/>
          </a:xfrm>
          <a:prstGeom prst="rect">
            <a:avLst/>
          </a:prstGeom>
          <a:noFill/>
        </p:spPr>
        <p:txBody>
          <a:bodyPr wrap="square">
            <a:spAutoFit/>
          </a:bodyPr>
          <a:lstStyle/>
          <a:p>
            <a:pPr algn="ctr"/>
            <a:r>
              <a:rPr lang="en-GB" sz="1200" dirty="0">
                <a:solidFill>
                  <a:schemeClr val="bg1"/>
                </a:solidFill>
              </a:rPr>
              <a:t>Font et al. (2020)</a:t>
            </a:r>
          </a:p>
        </p:txBody>
      </p:sp>
      <p:sp>
        <p:nvSpPr>
          <p:cNvPr id="9" name="TextBox 8">
            <a:extLst>
              <a:ext uri="{FF2B5EF4-FFF2-40B4-BE49-F238E27FC236}">
                <a16:creationId xmlns:a16="http://schemas.microsoft.com/office/drawing/2014/main" id="{B52AF29B-18D0-E174-05E2-C6C29CD303F2}"/>
              </a:ext>
            </a:extLst>
          </p:cNvPr>
          <p:cNvSpPr txBox="1"/>
          <p:nvPr/>
        </p:nvSpPr>
        <p:spPr>
          <a:xfrm>
            <a:off x="1829823" y="4511112"/>
            <a:ext cx="1818861" cy="1138773"/>
          </a:xfrm>
          <a:prstGeom prst="rect">
            <a:avLst/>
          </a:prstGeom>
          <a:noFill/>
        </p:spPr>
        <p:txBody>
          <a:bodyPr wrap="square" rtlCol="0">
            <a:spAutoFit/>
          </a:bodyPr>
          <a:lstStyle/>
          <a:p>
            <a:pPr algn="ctr"/>
            <a:r>
              <a:rPr lang="en-US" dirty="0">
                <a:solidFill>
                  <a:schemeClr val="bg1"/>
                </a:solidFill>
                <a:latin typeface="Montserrat Medium" pitchFamily="2" charset="77"/>
              </a:rPr>
              <a:t>12</a:t>
            </a:r>
          </a:p>
          <a:p>
            <a:r>
              <a:rPr lang="en-US" dirty="0">
                <a:solidFill>
                  <a:schemeClr val="bg1"/>
                </a:solidFill>
                <a:latin typeface="Montserrat Medium" pitchFamily="2" charset="77"/>
              </a:rPr>
              <a:t>Training set</a:t>
            </a:r>
          </a:p>
          <a:p>
            <a:endParaRPr lang="en-US" dirty="0">
              <a:solidFill>
                <a:schemeClr val="bg1"/>
              </a:solidFill>
              <a:latin typeface="Montserrat Medium" pitchFamily="2" charset="77"/>
            </a:endParaRPr>
          </a:p>
          <a:p>
            <a:r>
              <a:rPr lang="en-US" sz="1400" b="1" dirty="0">
                <a:solidFill>
                  <a:schemeClr val="bg1"/>
                </a:solidFill>
                <a:latin typeface="Montserrat Medium" pitchFamily="2" charset="77"/>
              </a:rPr>
              <a:t>~17 million stars</a:t>
            </a:r>
          </a:p>
        </p:txBody>
      </p:sp>
      <p:sp>
        <p:nvSpPr>
          <p:cNvPr id="10" name="TextBox 9">
            <a:extLst>
              <a:ext uri="{FF2B5EF4-FFF2-40B4-BE49-F238E27FC236}">
                <a16:creationId xmlns:a16="http://schemas.microsoft.com/office/drawing/2014/main" id="{CAC5B742-E658-E931-193B-FDA07C03A948}"/>
              </a:ext>
            </a:extLst>
          </p:cNvPr>
          <p:cNvSpPr txBox="1"/>
          <p:nvPr/>
        </p:nvSpPr>
        <p:spPr>
          <a:xfrm>
            <a:off x="4524778" y="4511112"/>
            <a:ext cx="1818861" cy="1723549"/>
          </a:xfrm>
          <a:prstGeom prst="rect">
            <a:avLst/>
          </a:prstGeom>
          <a:noFill/>
        </p:spPr>
        <p:txBody>
          <a:bodyPr wrap="square" rtlCol="0">
            <a:spAutoFit/>
          </a:bodyPr>
          <a:lstStyle/>
          <a:p>
            <a:pPr algn="ctr"/>
            <a:r>
              <a:rPr lang="en-US" dirty="0">
                <a:solidFill>
                  <a:schemeClr val="bg1"/>
                </a:solidFill>
                <a:latin typeface="Montserrat Medium" pitchFamily="2" charset="77"/>
              </a:rPr>
              <a:t>4</a:t>
            </a:r>
          </a:p>
          <a:p>
            <a:pPr algn="ctr"/>
            <a:r>
              <a:rPr lang="en-US" dirty="0">
                <a:solidFill>
                  <a:schemeClr val="bg1"/>
                </a:solidFill>
                <a:latin typeface="Montserrat Medium" pitchFamily="2" charset="77"/>
              </a:rPr>
              <a:t>Test set</a:t>
            </a:r>
          </a:p>
          <a:p>
            <a:pPr algn="ctr"/>
            <a:r>
              <a:rPr lang="en-US" dirty="0">
                <a:solidFill>
                  <a:schemeClr val="bg1"/>
                </a:solidFill>
                <a:latin typeface="Montserrat Medium" pitchFamily="2" charset="77"/>
              </a:rPr>
              <a:t>(all with a GES merger)</a:t>
            </a:r>
          </a:p>
          <a:p>
            <a:pPr algn="ctr"/>
            <a:endParaRPr lang="en-US" dirty="0">
              <a:solidFill>
                <a:schemeClr val="bg1"/>
              </a:solidFill>
              <a:latin typeface="Montserrat Medium" pitchFamily="2" charset="77"/>
            </a:endParaRPr>
          </a:p>
          <a:p>
            <a:pPr algn="ctr"/>
            <a:r>
              <a:rPr lang="en-US" sz="1400" b="1" dirty="0">
                <a:solidFill>
                  <a:schemeClr val="bg1"/>
                </a:solidFill>
                <a:latin typeface="Montserrat Medium" pitchFamily="2" charset="77"/>
              </a:rPr>
              <a:t>~4 million stars</a:t>
            </a:r>
          </a:p>
        </p:txBody>
      </p:sp>
      <p:sp>
        <p:nvSpPr>
          <p:cNvPr id="21" name="Down Arrow 20">
            <a:extLst>
              <a:ext uri="{FF2B5EF4-FFF2-40B4-BE49-F238E27FC236}">
                <a16:creationId xmlns:a16="http://schemas.microsoft.com/office/drawing/2014/main" id="{CF64CD50-F6F4-F9DB-FCA7-A97D429C70E4}"/>
              </a:ext>
            </a:extLst>
          </p:cNvPr>
          <p:cNvSpPr/>
          <p:nvPr/>
        </p:nvSpPr>
        <p:spPr>
          <a:xfrm>
            <a:off x="3869635" y="2319130"/>
            <a:ext cx="318052" cy="556592"/>
          </a:xfrm>
          <a:prstGeom prst="downArrow">
            <a:avLst/>
          </a:prstGeom>
          <a:solidFill>
            <a:srgbClr val="00206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a:extLst>
              <a:ext uri="{FF2B5EF4-FFF2-40B4-BE49-F238E27FC236}">
                <a16:creationId xmlns:a16="http://schemas.microsoft.com/office/drawing/2014/main" id="{F142B615-4557-65AE-E5B3-C7B063483388}"/>
              </a:ext>
            </a:extLst>
          </p:cNvPr>
          <p:cNvSpPr/>
          <p:nvPr/>
        </p:nvSpPr>
        <p:spPr>
          <a:xfrm rot="2700000">
            <a:off x="3356935" y="3135000"/>
            <a:ext cx="180000" cy="1440000"/>
          </a:xfrm>
          <a:prstGeom prst="downArrow">
            <a:avLst/>
          </a:prstGeom>
          <a:solidFill>
            <a:srgbClr val="00206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a:extLst>
              <a:ext uri="{FF2B5EF4-FFF2-40B4-BE49-F238E27FC236}">
                <a16:creationId xmlns:a16="http://schemas.microsoft.com/office/drawing/2014/main" id="{96A0864E-6708-70D4-D658-22A7269D4BC2}"/>
              </a:ext>
            </a:extLst>
          </p:cNvPr>
          <p:cNvSpPr/>
          <p:nvPr/>
        </p:nvSpPr>
        <p:spPr>
          <a:xfrm rot="18900000">
            <a:off x="4630256" y="3135000"/>
            <a:ext cx="180000" cy="1440000"/>
          </a:xfrm>
          <a:prstGeom prst="downArrow">
            <a:avLst/>
          </a:prstGeom>
          <a:solidFill>
            <a:srgbClr val="00206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C6C2479-6169-D569-D499-6CDB6C0A8310}"/>
              </a:ext>
            </a:extLst>
          </p:cNvPr>
          <p:cNvSpPr txBox="1"/>
          <p:nvPr/>
        </p:nvSpPr>
        <p:spPr>
          <a:xfrm>
            <a:off x="4796637" y="6416269"/>
            <a:ext cx="2598725" cy="369332"/>
          </a:xfrm>
          <a:prstGeom prst="rect">
            <a:avLst/>
          </a:prstGeom>
          <a:solidFill>
            <a:schemeClr val="bg1">
              <a:lumMod val="85000"/>
            </a:schemeClr>
          </a:solidFill>
        </p:spPr>
        <p:txBody>
          <a:bodyPr wrap="none" rtlCol="0">
            <a:spAutoFit/>
          </a:bodyPr>
          <a:lstStyle/>
          <a:p>
            <a:r>
              <a:rPr lang="en-US" dirty="0"/>
              <a:t>A.Sante@2022.ljmu.ac.uk</a:t>
            </a:r>
          </a:p>
        </p:txBody>
      </p:sp>
    </p:spTree>
    <p:extLst>
      <p:ext uri="{BB962C8B-B14F-4D97-AF65-F5344CB8AC3E}">
        <p14:creationId xmlns:p14="http://schemas.microsoft.com/office/powerpoint/2010/main" val="1260197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23BAC-8F5A-E606-E62D-F69EE9E4B01D}"/>
              </a:ext>
            </a:extLst>
          </p:cNvPr>
          <p:cNvSpPr>
            <a:spLocks noGrp="1"/>
          </p:cNvSpPr>
          <p:nvPr>
            <p:ph type="title"/>
          </p:nvPr>
        </p:nvSpPr>
        <p:spPr/>
        <p:txBody>
          <a:bodyPr/>
          <a:lstStyle/>
          <a:p>
            <a:r>
              <a:rPr lang="en-US" dirty="0"/>
              <a:t>The Machine Learning recipe</a:t>
            </a:r>
          </a:p>
        </p:txBody>
      </p:sp>
      <p:grpSp>
        <p:nvGrpSpPr>
          <p:cNvPr id="4" name="Group 3">
            <a:extLst>
              <a:ext uri="{FF2B5EF4-FFF2-40B4-BE49-F238E27FC236}">
                <a16:creationId xmlns:a16="http://schemas.microsoft.com/office/drawing/2014/main" id="{45DF2185-568F-6CEA-3727-0D14FCEC6BBD}"/>
              </a:ext>
            </a:extLst>
          </p:cNvPr>
          <p:cNvGrpSpPr/>
          <p:nvPr/>
        </p:nvGrpSpPr>
        <p:grpSpPr>
          <a:xfrm>
            <a:off x="3349112" y="1690690"/>
            <a:ext cx="5493774" cy="4085820"/>
            <a:chOff x="464096" y="1789471"/>
            <a:chExt cx="5493774" cy="4085820"/>
          </a:xfrm>
        </p:grpSpPr>
        <p:sp>
          <p:nvSpPr>
            <p:cNvPr id="76" name="Rectangle 75">
              <a:extLst>
                <a:ext uri="{FF2B5EF4-FFF2-40B4-BE49-F238E27FC236}">
                  <a16:creationId xmlns:a16="http://schemas.microsoft.com/office/drawing/2014/main" id="{2EBFF275-9D89-622C-466B-337BC9CE78C2}"/>
                </a:ext>
              </a:extLst>
            </p:cNvPr>
            <p:cNvSpPr/>
            <p:nvPr/>
          </p:nvSpPr>
          <p:spPr>
            <a:xfrm>
              <a:off x="464096" y="1789471"/>
              <a:ext cx="5493774" cy="40858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7" name="Group 86">
              <a:extLst>
                <a:ext uri="{FF2B5EF4-FFF2-40B4-BE49-F238E27FC236}">
                  <a16:creationId xmlns:a16="http://schemas.microsoft.com/office/drawing/2014/main" id="{297B006E-6AA5-FC2C-9EFF-1BB0CF133031}"/>
                </a:ext>
              </a:extLst>
            </p:cNvPr>
            <p:cNvGrpSpPr/>
            <p:nvPr/>
          </p:nvGrpSpPr>
          <p:grpSpPr>
            <a:xfrm>
              <a:off x="806474" y="1945301"/>
              <a:ext cx="720000" cy="2196967"/>
              <a:chOff x="1182933" y="2368549"/>
              <a:chExt cx="720000" cy="2077873"/>
            </a:xfrm>
          </p:grpSpPr>
          <p:sp>
            <p:nvSpPr>
              <p:cNvPr id="88" name="Rectangle 87">
                <a:extLst>
                  <a:ext uri="{FF2B5EF4-FFF2-40B4-BE49-F238E27FC236}">
                    <a16:creationId xmlns:a16="http://schemas.microsoft.com/office/drawing/2014/main" id="{60FAE77A-A05E-C990-AAF5-407AFCA0081C}"/>
                  </a:ext>
                </a:extLst>
              </p:cNvPr>
              <p:cNvSpPr/>
              <p:nvPr/>
            </p:nvSpPr>
            <p:spPr>
              <a:xfrm>
                <a:off x="1182933" y="2368549"/>
                <a:ext cx="720000" cy="2077873"/>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DD91EDC1-49E9-1F8C-B428-B5F12F608925}"/>
                      </a:ext>
                    </a:extLst>
                  </p:cNvPr>
                  <p:cNvSpPr txBox="1"/>
                  <p:nvPr/>
                </p:nvSpPr>
                <p:spPr>
                  <a:xfrm>
                    <a:off x="1453454" y="3167535"/>
                    <a:ext cx="198836"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𝑣</m:t>
                              </m:r>
                            </m:e>
                            <m:sub>
                              <m:r>
                                <a:rPr lang="en-GB" sz="1200" b="0" i="1" smtClean="0">
                                  <a:latin typeface="Cambria Math" panose="02040503050406030204" pitchFamily="18" charset="0"/>
                                </a:rPr>
                                <m:t>𝜃</m:t>
                              </m:r>
                            </m:sub>
                          </m:sSub>
                        </m:oMath>
                      </m:oMathPara>
                    </a14:m>
                    <a:endParaRPr lang="en-GB" sz="1200" dirty="0"/>
                  </a:p>
                </p:txBody>
              </p:sp>
            </mc:Choice>
            <mc:Fallback xmlns="">
              <p:sp>
                <p:nvSpPr>
                  <p:cNvPr id="62" name="TextBox 61">
                    <a:extLst>
                      <a:ext uri="{FF2B5EF4-FFF2-40B4-BE49-F238E27FC236}">
                        <a16:creationId xmlns:a16="http://schemas.microsoft.com/office/drawing/2014/main" id="{5B3F964C-0286-182F-1E98-FA984107FF2F}"/>
                      </a:ext>
                    </a:extLst>
                  </p:cNvPr>
                  <p:cNvSpPr txBox="1">
                    <a:spLocks noRot="1" noChangeAspect="1" noMove="1" noResize="1" noEditPoints="1" noAdjustHandles="1" noChangeArrowheads="1" noChangeShapeType="1" noTextEdit="1"/>
                  </p:cNvSpPr>
                  <p:nvPr/>
                </p:nvSpPr>
                <p:spPr>
                  <a:xfrm>
                    <a:off x="1453454" y="3167535"/>
                    <a:ext cx="198836" cy="184666"/>
                  </a:xfrm>
                  <a:prstGeom prst="rect">
                    <a:avLst/>
                  </a:prstGeom>
                  <a:blipFill>
                    <a:blip r:embed="rId4"/>
                    <a:stretch>
                      <a:fillRect l="-12500" r="-9375" b="-93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5AFF25B5-F603-65FB-4B9F-A3CC64C06709}"/>
                      </a:ext>
                    </a:extLst>
                  </p:cNvPr>
                  <p:cNvSpPr txBox="1"/>
                  <p:nvPr/>
                </p:nvSpPr>
                <p:spPr>
                  <a:xfrm>
                    <a:off x="1458963" y="3485694"/>
                    <a:ext cx="12881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𝜎</m:t>
                          </m:r>
                        </m:oMath>
                      </m:oMathPara>
                    </a14:m>
                    <a:endParaRPr lang="en-GB" sz="1200" dirty="0"/>
                  </a:p>
                </p:txBody>
              </p:sp>
            </mc:Choice>
            <mc:Fallback xmlns="">
              <p:sp>
                <p:nvSpPr>
                  <p:cNvPr id="63" name="TextBox 62">
                    <a:extLst>
                      <a:ext uri="{FF2B5EF4-FFF2-40B4-BE49-F238E27FC236}">
                        <a16:creationId xmlns:a16="http://schemas.microsoft.com/office/drawing/2014/main" id="{9093E32B-4E2D-1435-8E70-0C3DE09D6C0C}"/>
                      </a:ext>
                    </a:extLst>
                  </p:cNvPr>
                  <p:cNvSpPr txBox="1">
                    <a:spLocks noRot="1" noChangeAspect="1" noMove="1" noResize="1" noEditPoints="1" noAdjustHandles="1" noChangeArrowheads="1" noChangeShapeType="1" noTextEdit="1"/>
                  </p:cNvSpPr>
                  <p:nvPr/>
                </p:nvSpPr>
                <p:spPr>
                  <a:xfrm>
                    <a:off x="1458963" y="3485694"/>
                    <a:ext cx="128817" cy="184666"/>
                  </a:xfrm>
                  <a:prstGeom prst="rect">
                    <a:avLst/>
                  </a:prstGeom>
                  <a:blipFill>
                    <a:blip r:embed="rId5"/>
                    <a:stretch>
                      <a:fillRect l="-19048" r="-1428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65BB8CBC-7000-B2D4-60E4-7CB03E66B3B0}"/>
                      </a:ext>
                    </a:extLst>
                  </p:cNvPr>
                  <p:cNvSpPr txBox="1"/>
                  <p:nvPr/>
                </p:nvSpPr>
                <p:spPr>
                  <a:xfrm>
                    <a:off x="1485952" y="2823082"/>
                    <a:ext cx="11163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𝑧</m:t>
                          </m:r>
                        </m:oMath>
                      </m:oMathPara>
                    </a14:m>
                    <a:endParaRPr lang="en-GB" sz="1200" dirty="0"/>
                  </a:p>
                </p:txBody>
              </p:sp>
            </mc:Choice>
            <mc:Fallback xmlns="">
              <p:sp>
                <p:nvSpPr>
                  <p:cNvPr id="64" name="TextBox 63">
                    <a:extLst>
                      <a:ext uri="{FF2B5EF4-FFF2-40B4-BE49-F238E27FC236}">
                        <a16:creationId xmlns:a16="http://schemas.microsoft.com/office/drawing/2014/main" id="{48BECB6F-75A8-6EF2-498F-3216416EEB60}"/>
                      </a:ext>
                    </a:extLst>
                  </p:cNvPr>
                  <p:cNvSpPr txBox="1">
                    <a:spLocks noRot="1" noChangeAspect="1" noMove="1" noResize="1" noEditPoints="1" noAdjustHandles="1" noChangeArrowheads="1" noChangeShapeType="1" noTextEdit="1"/>
                  </p:cNvSpPr>
                  <p:nvPr/>
                </p:nvSpPr>
                <p:spPr>
                  <a:xfrm>
                    <a:off x="1485952" y="2823082"/>
                    <a:ext cx="111633" cy="184666"/>
                  </a:xfrm>
                  <a:prstGeom prst="rect">
                    <a:avLst/>
                  </a:prstGeom>
                  <a:blipFill>
                    <a:blip r:embed="rId6"/>
                    <a:stretch>
                      <a:fillRect l="-16667" r="-2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B8A6E571-B872-B931-090F-E8FE60055B8A}"/>
                      </a:ext>
                    </a:extLst>
                  </p:cNvPr>
                  <p:cNvSpPr txBox="1"/>
                  <p:nvPr/>
                </p:nvSpPr>
                <p:spPr>
                  <a:xfrm>
                    <a:off x="1485952" y="2502157"/>
                    <a:ext cx="13753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𝑅</m:t>
                          </m:r>
                        </m:oMath>
                      </m:oMathPara>
                    </a14:m>
                    <a:endParaRPr lang="en-GB" sz="1200" dirty="0"/>
                  </a:p>
                </p:txBody>
              </p:sp>
            </mc:Choice>
            <mc:Fallback xmlns="">
              <p:sp>
                <p:nvSpPr>
                  <p:cNvPr id="65" name="TextBox 64">
                    <a:extLst>
                      <a:ext uri="{FF2B5EF4-FFF2-40B4-BE49-F238E27FC236}">
                        <a16:creationId xmlns:a16="http://schemas.microsoft.com/office/drawing/2014/main" id="{E076CACB-5FE1-5115-D227-891754971BBB}"/>
                      </a:ext>
                    </a:extLst>
                  </p:cNvPr>
                  <p:cNvSpPr txBox="1">
                    <a:spLocks noRot="1" noChangeAspect="1" noMove="1" noResize="1" noEditPoints="1" noAdjustHandles="1" noChangeArrowheads="1" noChangeShapeType="1" noTextEdit="1"/>
                  </p:cNvSpPr>
                  <p:nvPr/>
                </p:nvSpPr>
                <p:spPr>
                  <a:xfrm>
                    <a:off x="1485952" y="2502157"/>
                    <a:ext cx="137538" cy="184666"/>
                  </a:xfrm>
                  <a:prstGeom prst="rect">
                    <a:avLst/>
                  </a:prstGeom>
                  <a:blipFill>
                    <a:blip r:embed="rId7"/>
                    <a:stretch>
                      <a:fillRect l="-26087" r="-217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D9C6F3CE-061E-CBD3-BCC9-75C9A6DAC644}"/>
                      </a:ext>
                    </a:extLst>
                  </p:cNvPr>
                  <p:cNvSpPr txBox="1"/>
                  <p:nvPr/>
                </p:nvSpPr>
                <p:spPr>
                  <a:xfrm>
                    <a:off x="1292007" y="3779874"/>
                    <a:ext cx="47596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200" b="0" i="0" smtClean="0">
                              <a:latin typeface="Cambria Math" panose="02040503050406030204" pitchFamily="18" charset="0"/>
                            </a:rPr>
                            <m:t>[</m:t>
                          </m:r>
                          <m:r>
                            <a:rPr lang="en-GB" sz="1200" b="0" i="1" smtClean="0">
                              <a:latin typeface="Cambria Math" panose="02040503050406030204" pitchFamily="18" charset="0"/>
                            </a:rPr>
                            <m:t>𝛼</m:t>
                          </m:r>
                          <m:r>
                            <a:rPr lang="en-GB" sz="1200" b="0" i="0" smtClean="0">
                              <a:latin typeface="Cambria Math" panose="02040503050406030204" pitchFamily="18" charset="0"/>
                            </a:rPr>
                            <m:t>/</m:t>
                          </m:r>
                          <m:r>
                            <m:rPr>
                              <m:sty m:val="p"/>
                            </m:rPr>
                            <a:rPr lang="en-GB" sz="1200" b="0" i="0" smtClean="0">
                              <a:latin typeface="Cambria Math" panose="02040503050406030204" pitchFamily="18" charset="0"/>
                            </a:rPr>
                            <m:t>Fe</m:t>
                          </m:r>
                          <m:r>
                            <a:rPr lang="en-GB" sz="1200" b="0" i="0" smtClean="0">
                              <a:latin typeface="Cambria Math" panose="02040503050406030204" pitchFamily="18" charset="0"/>
                            </a:rPr>
                            <m:t>]</m:t>
                          </m:r>
                        </m:oMath>
                      </m:oMathPara>
                    </a14:m>
                    <a:endParaRPr lang="en-GB" sz="1200" dirty="0"/>
                  </a:p>
                </p:txBody>
              </p:sp>
            </mc:Choice>
            <mc:Fallback xmlns="">
              <p:sp>
                <p:nvSpPr>
                  <p:cNvPr id="67" name="TextBox 66">
                    <a:extLst>
                      <a:ext uri="{FF2B5EF4-FFF2-40B4-BE49-F238E27FC236}">
                        <a16:creationId xmlns:a16="http://schemas.microsoft.com/office/drawing/2014/main" id="{89B3BCD5-344C-D095-6949-228958996F5A}"/>
                      </a:ext>
                    </a:extLst>
                  </p:cNvPr>
                  <p:cNvSpPr txBox="1">
                    <a:spLocks noRot="1" noChangeAspect="1" noMove="1" noResize="1" noEditPoints="1" noAdjustHandles="1" noChangeArrowheads="1" noChangeShapeType="1" noTextEdit="1"/>
                  </p:cNvSpPr>
                  <p:nvPr/>
                </p:nvSpPr>
                <p:spPr>
                  <a:xfrm>
                    <a:off x="1292007" y="3779874"/>
                    <a:ext cx="475964" cy="184666"/>
                  </a:xfrm>
                  <a:prstGeom prst="rect">
                    <a:avLst/>
                  </a:prstGeom>
                  <a:blipFill>
                    <a:blip r:embed="rId8"/>
                    <a:stretch>
                      <a:fillRect l="-11538" t="-6250" r="-12821" b="-281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17171D2A-4F63-8958-A340-BD4A8BF5510E}"/>
                      </a:ext>
                    </a:extLst>
                  </p:cNvPr>
                  <p:cNvSpPr txBox="1"/>
                  <p:nvPr/>
                </p:nvSpPr>
                <p:spPr>
                  <a:xfrm>
                    <a:off x="1382309" y="4118599"/>
                    <a:ext cx="208390" cy="1746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200" i="1" smtClean="0">
                              <a:latin typeface="Cambria Math" panose="02040503050406030204" pitchFamily="18" charset="0"/>
                            </a:rPr>
                            <m:t>…</m:t>
                          </m:r>
                          <m:r>
                            <a:rPr lang="en-GB" sz="1200" b="0" i="1" smtClean="0">
                              <a:latin typeface="Cambria Math" panose="02040503050406030204" pitchFamily="18" charset="0"/>
                            </a:rPr>
                            <m:t>.</m:t>
                          </m:r>
                        </m:oMath>
                      </m:oMathPara>
                    </a14:m>
                    <a:endParaRPr lang="en-GB" sz="1200" dirty="0"/>
                  </a:p>
                </p:txBody>
              </p:sp>
            </mc:Choice>
            <mc:Fallback xmlns="">
              <p:sp>
                <p:nvSpPr>
                  <p:cNvPr id="68" name="TextBox 67">
                    <a:extLst>
                      <a:ext uri="{FF2B5EF4-FFF2-40B4-BE49-F238E27FC236}">
                        <a16:creationId xmlns:a16="http://schemas.microsoft.com/office/drawing/2014/main" id="{5F3E729B-392B-B06B-6F2D-ABE04E07FEDF}"/>
                      </a:ext>
                    </a:extLst>
                  </p:cNvPr>
                  <p:cNvSpPr txBox="1">
                    <a:spLocks noRot="1" noChangeAspect="1" noMove="1" noResize="1" noEditPoints="1" noAdjustHandles="1" noChangeArrowheads="1" noChangeShapeType="1" noTextEdit="1"/>
                  </p:cNvSpPr>
                  <p:nvPr/>
                </p:nvSpPr>
                <p:spPr>
                  <a:xfrm>
                    <a:off x="1382309" y="4118599"/>
                    <a:ext cx="208390" cy="174656"/>
                  </a:xfrm>
                  <a:prstGeom prst="rect">
                    <a:avLst/>
                  </a:prstGeom>
                  <a:blipFill>
                    <a:blip r:embed="rId9"/>
                    <a:stretch>
                      <a:fillRect/>
                    </a:stretch>
                  </a:blipFill>
                </p:spPr>
                <p:txBody>
                  <a:bodyPr/>
                  <a:lstStyle/>
                  <a:p>
                    <a:r>
                      <a:rPr lang="en-GB">
                        <a:noFill/>
                      </a:rPr>
                      <a:t> </a:t>
                    </a:r>
                  </a:p>
                </p:txBody>
              </p:sp>
            </mc:Fallback>
          </mc:AlternateContent>
        </p:grpSp>
        <p:sp>
          <p:nvSpPr>
            <p:cNvPr id="95" name="Rectangle 94">
              <a:extLst>
                <a:ext uri="{FF2B5EF4-FFF2-40B4-BE49-F238E27FC236}">
                  <a16:creationId xmlns:a16="http://schemas.microsoft.com/office/drawing/2014/main" id="{D8A7F2A1-D3B3-F39F-0B81-CFA61E7BEC64}"/>
                </a:ext>
              </a:extLst>
            </p:cNvPr>
            <p:cNvSpPr/>
            <p:nvPr/>
          </p:nvSpPr>
          <p:spPr>
            <a:xfrm>
              <a:off x="1718986" y="3503935"/>
              <a:ext cx="720000" cy="380634"/>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0 or 1</a:t>
              </a:r>
            </a:p>
          </p:txBody>
        </p:sp>
        <p:sp>
          <p:nvSpPr>
            <p:cNvPr id="96" name="TextBox 95">
              <a:extLst>
                <a:ext uri="{FF2B5EF4-FFF2-40B4-BE49-F238E27FC236}">
                  <a16:creationId xmlns:a16="http://schemas.microsoft.com/office/drawing/2014/main" id="{3CA50CE6-62F8-C42B-F584-9F54F21CDDA5}"/>
                </a:ext>
              </a:extLst>
            </p:cNvPr>
            <p:cNvSpPr txBox="1"/>
            <p:nvPr/>
          </p:nvSpPr>
          <p:spPr>
            <a:xfrm>
              <a:off x="1674928" y="3951702"/>
              <a:ext cx="790602" cy="325417"/>
            </a:xfrm>
            <a:prstGeom prst="rect">
              <a:avLst/>
            </a:prstGeom>
            <a:noFill/>
          </p:spPr>
          <p:txBody>
            <a:bodyPr wrap="square" rtlCol="0">
              <a:spAutoFit/>
            </a:bodyPr>
            <a:lstStyle/>
            <a:p>
              <a:pPr algn="ctr"/>
              <a:r>
                <a:rPr lang="en-GB" sz="1400" dirty="0">
                  <a:latin typeface="Montserrat" pitchFamily="2" charset="77"/>
                  <a:ea typeface="+mj-ea"/>
                  <a:cs typeface="+mj-cs"/>
                </a:rPr>
                <a:t>Label</a:t>
              </a:r>
            </a:p>
          </p:txBody>
        </p:sp>
        <p:sp>
          <p:nvSpPr>
            <p:cNvPr id="97" name="TextBox 96">
              <a:extLst>
                <a:ext uri="{FF2B5EF4-FFF2-40B4-BE49-F238E27FC236}">
                  <a16:creationId xmlns:a16="http://schemas.microsoft.com/office/drawing/2014/main" id="{236528DF-E200-E544-4829-A3351CA39A6D}"/>
                </a:ext>
              </a:extLst>
            </p:cNvPr>
            <p:cNvSpPr txBox="1"/>
            <p:nvPr/>
          </p:nvSpPr>
          <p:spPr>
            <a:xfrm>
              <a:off x="625925" y="4273064"/>
              <a:ext cx="1109539" cy="523220"/>
            </a:xfrm>
            <a:prstGeom prst="rect">
              <a:avLst/>
            </a:prstGeom>
            <a:noFill/>
          </p:spPr>
          <p:txBody>
            <a:bodyPr wrap="square" rtlCol="0">
              <a:spAutoFit/>
            </a:bodyPr>
            <a:lstStyle/>
            <a:p>
              <a:pPr algn="ctr"/>
              <a:r>
                <a:rPr lang="en-GB" sz="1400" dirty="0">
                  <a:latin typeface="Montserrat" pitchFamily="2" charset="77"/>
                  <a:ea typeface="+mj-ea"/>
                  <a:cs typeface="+mj-cs"/>
                </a:rPr>
                <a:t>Properties vector</a:t>
              </a:r>
            </a:p>
          </p:txBody>
        </p:sp>
        <p:sp>
          <p:nvSpPr>
            <p:cNvPr id="98" name="Right Brace 97">
              <a:extLst>
                <a:ext uri="{FF2B5EF4-FFF2-40B4-BE49-F238E27FC236}">
                  <a16:creationId xmlns:a16="http://schemas.microsoft.com/office/drawing/2014/main" id="{4F027D2C-CB8F-6127-D593-D2B1122B4364}"/>
                </a:ext>
              </a:extLst>
            </p:cNvPr>
            <p:cNvSpPr/>
            <p:nvPr/>
          </p:nvSpPr>
          <p:spPr>
            <a:xfrm rot="5400000">
              <a:off x="1464703" y="4017338"/>
              <a:ext cx="258097" cy="1743556"/>
            </a:xfrm>
            <a:prstGeom prst="rightBrace">
              <a:avLst>
                <a:gd name="adj1" fmla="val 0"/>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9" name="Rectangle 98">
              <a:extLst>
                <a:ext uri="{FF2B5EF4-FFF2-40B4-BE49-F238E27FC236}">
                  <a16:creationId xmlns:a16="http://schemas.microsoft.com/office/drawing/2014/main" id="{81E36A15-35E5-D072-355E-9E6AC275B59F}"/>
                </a:ext>
              </a:extLst>
            </p:cNvPr>
            <p:cNvSpPr/>
            <p:nvPr/>
          </p:nvSpPr>
          <p:spPr>
            <a:xfrm>
              <a:off x="2996476" y="1936854"/>
              <a:ext cx="2552700" cy="316865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dirty="0">
                <a:solidFill>
                  <a:srgbClr val="164661"/>
                </a:solidFill>
                <a:latin typeface="Montserrat" pitchFamily="2" charset="77"/>
                <a:ea typeface="+mj-ea"/>
                <a:cs typeface="+mj-cs"/>
              </a:endParaRPr>
            </a:p>
          </p:txBody>
        </p:sp>
        <p:pic>
          <p:nvPicPr>
            <p:cNvPr id="100" name="Picture 2" descr="Schematic diagram of a boosted ensemble of decision trees [22 ...">
              <a:extLst>
                <a:ext uri="{FF2B5EF4-FFF2-40B4-BE49-F238E27FC236}">
                  <a16:creationId xmlns:a16="http://schemas.microsoft.com/office/drawing/2014/main" id="{BFC40E6E-0151-214D-F705-0A3730DC529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92826" y="2146229"/>
              <a:ext cx="2160000" cy="1140988"/>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4" descr="Neural Network: A Complete Beginners Guide - Gadictos">
              <a:extLst>
                <a:ext uri="{FF2B5EF4-FFF2-40B4-BE49-F238E27FC236}">
                  <a16:creationId xmlns:a16="http://schemas.microsoft.com/office/drawing/2014/main" id="{91A30950-AD5A-BB2F-6B36-7B3750E057E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84186" y="3531596"/>
              <a:ext cx="2160000" cy="1435443"/>
            </a:xfrm>
            <a:prstGeom prst="rect">
              <a:avLst/>
            </a:prstGeom>
            <a:noFill/>
            <a:extLst>
              <a:ext uri="{909E8E84-426E-40DD-AFC4-6F175D3DCCD1}">
                <a14:hiddenFill xmlns:a14="http://schemas.microsoft.com/office/drawing/2010/main">
                  <a:solidFill>
                    <a:srgbClr val="FFFFFF"/>
                  </a:solidFill>
                </a14:hiddenFill>
              </a:ext>
            </a:extLst>
          </p:spPr>
        </p:pic>
        <p:sp>
          <p:nvSpPr>
            <p:cNvPr id="102" name="TextBox 101">
              <a:extLst>
                <a:ext uri="{FF2B5EF4-FFF2-40B4-BE49-F238E27FC236}">
                  <a16:creationId xmlns:a16="http://schemas.microsoft.com/office/drawing/2014/main" id="{321E1EDE-85A5-609B-ED80-01864CABB183}"/>
                </a:ext>
              </a:extLst>
            </p:cNvPr>
            <p:cNvSpPr txBox="1"/>
            <p:nvPr/>
          </p:nvSpPr>
          <p:spPr>
            <a:xfrm>
              <a:off x="2996476" y="5228960"/>
              <a:ext cx="2568862" cy="646331"/>
            </a:xfrm>
            <a:prstGeom prst="rect">
              <a:avLst/>
            </a:prstGeom>
            <a:noFill/>
          </p:spPr>
          <p:txBody>
            <a:bodyPr wrap="square" rtlCol="0">
              <a:spAutoFit/>
            </a:bodyPr>
            <a:lstStyle/>
            <a:p>
              <a:pPr algn="ctr"/>
              <a:r>
                <a:rPr lang="en-GB" sz="1400" dirty="0">
                  <a:latin typeface="Montserrat" pitchFamily="2" charset="77"/>
                  <a:ea typeface="+mj-ea"/>
                  <a:cs typeface="+mj-cs"/>
                </a:rPr>
                <a:t>Machine learning model</a:t>
              </a:r>
            </a:p>
            <a:p>
              <a:pPr algn="ctr"/>
              <a:r>
                <a:rPr lang="en-GB" sz="1100" dirty="0">
                  <a:latin typeface="Montserrat" pitchFamily="2" charset="77"/>
                  <a:ea typeface="+mj-ea"/>
                  <a:cs typeface="+mj-cs"/>
                </a:rPr>
                <a:t>(artificial neural networks, decision trees, instance-based, …)</a:t>
              </a:r>
            </a:p>
          </p:txBody>
        </p:sp>
        <p:sp>
          <p:nvSpPr>
            <p:cNvPr id="103" name="TextBox 102">
              <a:extLst>
                <a:ext uri="{FF2B5EF4-FFF2-40B4-BE49-F238E27FC236}">
                  <a16:creationId xmlns:a16="http://schemas.microsoft.com/office/drawing/2014/main" id="{48726644-5266-BA5E-4499-1BC3B8EC3E61}"/>
                </a:ext>
              </a:extLst>
            </p:cNvPr>
            <p:cNvSpPr txBox="1"/>
            <p:nvPr/>
          </p:nvSpPr>
          <p:spPr>
            <a:xfrm>
              <a:off x="1216355" y="5094328"/>
              <a:ext cx="790602" cy="307777"/>
            </a:xfrm>
            <a:prstGeom prst="rect">
              <a:avLst/>
            </a:prstGeom>
            <a:noFill/>
          </p:spPr>
          <p:txBody>
            <a:bodyPr wrap="square" rtlCol="0">
              <a:spAutoFit/>
            </a:bodyPr>
            <a:lstStyle/>
            <a:p>
              <a:pPr algn="ctr"/>
              <a:r>
                <a:rPr lang="en-GB" sz="1400" b="1" dirty="0">
                  <a:latin typeface="Montserrat" pitchFamily="2" charset="77"/>
                  <a:ea typeface="+mj-ea"/>
                  <a:cs typeface="+mj-cs"/>
                </a:rPr>
                <a:t>Star</a:t>
              </a:r>
            </a:p>
          </p:txBody>
        </p:sp>
        <p:sp>
          <p:nvSpPr>
            <p:cNvPr id="3" name="Oval 2">
              <a:extLst>
                <a:ext uri="{FF2B5EF4-FFF2-40B4-BE49-F238E27FC236}">
                  <a16:creationId xmlns:a16="http://schemas.microsoft.com/office/drawing/2014/main" id="{838541B3-DFCF-9BDE-C32C-235A2BA9AFF2}"/>
                </a:ext>
              </a:extLst>
            </p:cNvPr>
            <p:cNvSpPr/>
            <p:nvPr/>
          </p:nvSpPr>
          <p:spPr>
            <a:xfrm>
              <a:off x="1619137" y="2985332"/>
              <a:ext cx="921683" cy="1493064"/>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54980F3B-C2CA-60F0-1460-2FFDDC61E31F}"/>
              </a:ext>
            </a:extLst>
          </p:cNvPr>
          <p:cNvSpPr txBox="1"/>
          <p:nvPr/>
        </p:nvSpPr>
        <p:spPr>
          <a:xfrm>
            <a:off x="4796637" y="6416269"/>
            <a:ext cx="2598725" cy="369332"/>
          </a:xfrm>
          <a:prstGeom prst="rect">
            <a:avLst/>
          </a:prstGeom>
          <a:solidFill>
            <a:schemeClr val="bg1">
              <a:lumMod val="85000"/>
            </a:schemeClr>
          </a:solidFill>
        </p:spPr>
        <p:txBody>
          <a:bodyPr wrap="none" rtlCol="0">
            <a:spAutoFit/>
          </a:bodyPr>
          <a:lstStyle/>
          <a:p>
            <a:r>
              <a:rPr lang="en-US" dirty="0"/>
              <a:t>A.Sante@2022.ljmu.ac.uk</a:t>
            </a:r>
          </a:p>
        </p:txBody>
      </p:sp>
    </p:spTree>
    <p:extLst>
      <p:ext uri="{BB962C8B-B14F-4D97-AF65-F5344CB8AC3E}">
        <p14:creationId xmlns:p14="http://schemas.microsoft.com/office/powerpoint/2010/main" val="3089096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027B4-BA6C-F14F-BDA2-4EFD6A9BE4DE}"/>
              </a:ext>
            </a:extLst>
          </p:cNvPr>
          <p:cNvSpPr>
            <a:spLocks noGrp="1"/>
          </p:cNvSpPr>
          <p:nvPr>
            <p:ph type="title"/>
          </p:nvPr>
        </p:nvSpPr>
        <p:spPr/>
        <p:txBody>
          <a:bodyPr/>
          <a:lstStyle/>
          <a:p>
            <a:r>
              <a:rPr lang="en-US" dirty="0"/>
              <a:t>Finding the best set of features</a:t>
            </a:r>
          </a:p>
        </p:txBody>
      </p:sp>
      <p:pic>
        <p:nvPicPr>
          <p:cNvPr id="5" name="Content Placeholder 4" descr="A graph with black lines&#10;&#10;Description automatically generated with medium confidence">
            <a:extLst>
              <a:ext uri="{FF2B5EF4-FFF2-40B4-BE49-F238E27FC236}">
                <a16:creationId xmlns:a16="http://schemas.microsoft.com/office/drawing/2014/main" id="{F6C96E3A-A965-6201-E723-FD1EF798345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11565" y="1983736"/>
            <a:ext cx="6483109" cy="4046228"/>
          </a:xfr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26C0406-732E-CE94-27FF-0CA034EA63ED}"/>
                  </a:ext>
                </a:extLst>
              </p:cNvPr>
              <p:cNvSpPr txBox="1"/>
              <p:nvPr/>
            </p:nvSpPr>
            <p:spPr>
              <a:xfrm>
                <a:off x="838200" y="2268216"/>
                <a:ext cx="3693160" cy="2862322"/>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bg1"/>
                    </a:solidFill>
                  </a:rPr>
                  <a:t>Pick a machine learning model:</a:t>
                </a:r>
              </a:p>
              <a:p>
                <a:pPr algn="ctr"/>
                <a:r>
                  <a:rPr lang="en-GB" i="1" dirty="0">
                    <a:solidFill>
                      <a:schemeClr val="bg1"/>
                    </a:solidFill>
                  </a:rPr>
                  <a:t>Artificial neural network from </a:t>
                </a:r>
                <a:r>
                  <a:rPr lang="en-GB" i="1" dirty="0" err="1">
                    <a:solidFill>
                      <a:schemeClr val="bg1"/>
                    </a:solidFill>
                  </a:rPr>
                  <a:t>Tronrud</a:t>
                </a:r>
                <a:r>
                  <a:rPr lang="en-GB" i="1" dirty="0">
                    <a:solidFill>
                      <a:schemeClr val="bg1"/>
                    </a:solidFill>
                  </a:rPr>
                  <a:t> et al. (2022)</a:t>
                </a:r>
              </a:p>
              <a:p>
                <a:pPr marL="285750" indent="-285750">
                  <a:buFont typeface="Arial" panose="020B0604020202020204" pitchFamily="34" charset="0"/>
                  <a:buChar char="•"/>
                </a:pPr>
                <a:endParaRPr lang="en-GB" dirty="0">
                  <a:solidFill>
                    <a:schemeClr val="bg1"/>
                  </a:solidFill>
                </a:endParaRPr>
              </a:p>
              <a:p>
                <a:endParaRPr lang="en-GB" dirty="0">
                  <a:solidFill>
                    <a:schemeClr val="bg1"/>
                  </a:solidFill>
                </a:endParaRPr>
              </a:p>
              <a:p>
                <a:endParaRPr lang="en-GB" dirty="0">
                  <a:solidFill>
                    <a:schemeClr val="bg1"/>
                  </a:solidFill>
                </a:endParaRPr>
              </a:p>
              <a:p>
                <a:pPr marL="285750" indent="-285750">
                  <a:buFont typeface="Arial" panose="020B0604020202020204" pitchFamily="34" charset="0"/>
                  <a:buChar char="•"/>
                </a:pPr>
                <a:endParaRPr lang="en-GB" dirty="0">
                  <a:solidFill>
                    <a:schemeClr val="bg1"/>
                  </a:solidFill>
                </a:endParaRPr>
              </a:p>
              <a:p>
                <a:pPr marL="285750" indent="-285750">
                  <a:buFont typeface="Arial" panose="020B0604020202020204" pitchFamily="34" charset="0"/>
                  <a:buChar char="•"/>
                </a:pPr>
                <a:r>
                  <a:rPr lang="en-GB" dirty="0">
                    <a:solidFill>
                      <a:schemeClr val="bg1"/>
                    </a:solidFill>
                  </a:rPr>
                  <a:t>Pick a set of stellar properties:</a:t>
                </a:r>
              </a:p>
              <a:p>
                <a:pPr/>
                <a14:m>
                  <m:oMathPara xmlns:m="http://schemas.openxmlformats.org/officeDocument/2006/math">
                    <m:oMathParaPr>
                      <m:jc m:val="centerGroup"/>
                    </m:oMathParaPr>
                    <m:oMath xmlns:m="http://schemas.openxmlformats.org/officeDocument/2006/math">
                      <m:r>
                        <a:rPr lang="en-GB" b="0" i="1" smtClean="0">
                          <a:solidFill>
                            <a:schemeClr val="bg1"/>
                          </a:solidFill>
                          <a:latin typeface="Cambria Math" panose="02040503050406030204" pitchFamily="18" charset="0"/>
                        </a:rPr>
                        <m:t>𝑅</m:t>
                      </m:r>
                      <m:r>
                        <a:rPr lang="en-GB" b="0" i="1" smtClean="0">
                          <a:solidFill>
                            <a:schemeClr val="bg1"/>
                          </a:solidFill>
                          <a:latin typeface="Cambria Math" panose="02040503050406030204" pitchFamily="18" charset="0"/>
                        </a:rPr>
                        <m:t>, </m:t>
                      </m:r>
                      <m:r>
                        <a:rPr lang="en-GB" b="0" i="1" smtClean="0">
                          <a:solidFill>
                            <a:schemeClr val="bg1"/>
                          </a:solidFill>
                          <a:latin typeface="Cambria Math" panose="02040503050406030204" pitchFamily="18" charset="0"/>
                        </a:rPr>
                        <m:t>𝑧</m:t>
                      </m:r>
                      <m:r>
                        <a:rPr lang="en-GB" b="0" i="1" smtClean="0">
                          <a:solidFill>
                            <a:schemeClr val="bg1"/>
                          </a:solidFill>
                          <a:latin typeface="Cambria Math" panose="02040503050406030204" pitchFamily="18" charset="0"/>
                        </a:rPr>
                        <m:t>, </m:t>
                      </m:r>
                      <m:sSub>
                        <m:sSubPr>
                          <m:ctrlPr>
                            <a:rPr lang="en-GB" b="0" i="1" smtClean="0">
                              <a:solidFill>
                                <a:schemeClr val="bg1"/>
                              </a:solidFill>
                              <a:latin typeface="Cambria Math" panose="02040503050406030204" pitchFamily="18" charset="0"/>
                            </a:rPr>
                          </m:ctrlPr>
                        </m:sSubPr>
                        <m:e>
                          <m:r>
                            <a:rPr lang="en-GB" b="0" i="1" smtClean="0">
                              <a:solidFill>
                                <a:schemeClr val="bg1"/>
                              </a:solidFill>
                              <a:latin typeface="Cambria Math" panose="02040503050406030204" pitchFamily="18" charset="0"/>
                            </a:rPr>
                            <m:t>𝑣</m:t>
                          </m:r>
                        </m:e>
                        <m:sub>
                          <m:r>
                            <a:rPr lang="en-GB" b="0" i="1" smtClean="0">
                              <a:solidFill>
                                <a:schemeClr val="bg1"/>
                              </a:solidFill>
                              <a:latin typeface="Cambria Math" panose="02040503050406030204" pitchFamily="18" charset="0"/>
                            </a:rPr>
                            <m:t>𝜃</m:t>
                          </m:r>
                        </m:sub>
                      </m:sSub>
                      <m:r>
                        <a:rPr lang="en-GB" b="0" i="1" smtClean="0">
                          <a:solidFill>
                            <a:schemeClr val="bg1"/>
                          </a:solidFill>
                          <a:latin typeface="Cambria Math" panose="02040503050406030204" pitchFamily="18" charset="0"/>
                        </a:rPr>
                        <m:t>, </m:t>
                      </m:r>
                      <m:r>
                        <a:rPr lang="en-GB" b="0" i="1" smtClean="0">
                          <a:solidFill>
                            <a:schemeClr val="bg1"/>
                          </a:solidFill>
                          <a:latin typeface="Cambria Math" panose="02040503050406030204" pitchFamily="18" charset="0"/>
                        </a:rPr>
                        <m:t>𝜎</m:t>
                      </m:r>
                      <m:r>
                        <a:rPr lang="en-GB" b="0" i="1" smtClean="0">
                          <a:solidFill>
                            <a:schemeClr val="bg1"/>
                          </a:solidFill>
                          <a:latin typeface="Cambria Math" panose="02040503050406030204" pitchFamily="18" charset="0"/>
                        </a:rPr>
                        <m:t>, </m:t>
                      </m:r>
                      <m:d>
                        <m:dPr>
                          <m:begChr m:val="["/>
                          <m:endChr m:val="]"/>
                          <m:ctrlPr>
                            <a:rPr lang="en-GB" b="0" i="1" smtClean="0">
                              <a:solidFill>
                                <a:schemeClr val="bg1"/>
                              </a:solidFill>
                              <a:latin typeface="Cambria Math" panose="02040503050406030204" pitchFamily="18" charset="0"/>
                            </a:rPr>
                          </m:ctrlPr>
                        </m:dPr>
                        <m:e>
                          <m:r>
                            <m:rPr>
                              <m:sty m:val="p"/>
                            </m:rPr>
                            <a:rPr lang="en-GB" b="0" i="0" smtClean="0">
                              <a:solidFill>
                                <a:schemeClr val="bg1"/>
                              </a:solidFill>
                              <a:latin typeface="Cambria Math" panose="02040503050406030204" pitchFamily="18" charset="0"/>
                            </a:rPr>
                            <m:t>Fe</m:t>
                          </m:r>
                          <m:r>
                            <a:rPr lang="en-GB" b="0" i="0" smtClean="0">
                              <a:solidFill>
                                <a:schemeClr val="bg1"/>
                              </a:solidFill>
                              <a:latin typeface="Cambria Math" panose="02040503050406030204" pitchFamily="18" charset="0"/>
                            </a:rPr>
                            <m:t>/</m:t>
                          </m:r>
                          <m:r>
                            <m:rPr>
                              <m:sty m:val="p"/>
                            </m:rPr>
                            <a:rPr lang="en-GB" b="0" i="0" smtClean="0">
                              <a:solidFill>
                                <a:schemeClr val="bg1"/>
                              </a:solidFill>
                              <a:latin typeface="Cambria Math" panose="02040503050406030204" pitchFamily="18" charset="0"/>
                            </a:rPr>
                            <m:t>H</m:t>
                          </m:r>
                        </m:e>
                      </m:d>
                      <m:r>
                        <a:rPr lang="en-GB" b="0" i="1" smtClean="0">
                          <a:solidFill>
                            <a:schemeClr val="bg1"/>
                          </a:solidFill>
                          <a:latin typeface="Cambria Math" panose="02040503050406030204" pitchFamily="18" charset="0"/>
                        </a:rPr>
                        <m:t>, </m:t>
                      </m:r>
                    </m:oMath>
                  </m:oMathPara>
                </a14:m>
                <a:endParaRPr lang="en-GB" b="0" i="1" dirty="0">
                  <a:solidFill>
                    <a:schemeClr val="bg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begChr m:val="["/>
                          <m:endChr m:val="]"/>
                          <m:ctrlPr>
                            <a:rPr lang="en-GB" b="0" i="1" smtClean="0">
                              <a:solidFill>
                                <a:schemeClr val="bg1"/>
                              </a:solidFill>
                              <a:latin typeface="Cambria Math" panose="02040503050406030204" pitchFamily="18" charset="0"/>
                            </a:rPr>
                          </m:ctrlPr>
                        </m:dPr>
                        <m:e>
                          <m:r>
                            <a:rPr lang="en-GB" b="0" i="1" smtClean="0">
                              <a:solidFill>
                                <a:schemeClr val="bg1"/>
                              </a:solidFill>
                              <a:latin typeface="Cambria Math" panose="02040503050406030204" pitchFamily="18" charset="0"/>
                            </a:rPr>
                            <m:t>𝛼</m:t>
                          </m:r>
                          <m:r>
                            <a:rPr lang="en-GB" b="0" i="1" smtClean="0">
                              <a:solidFill>
                                <a:schemeClr val="bg1"/>
                              </a:solidFill>
                              <a:latin typeface="Cambria Math" panose="02040503050406030204" pitchFamily="18" charset="0"/>
                            </a:rPr>
                            <m:t>/</m:t>
                          </m:r>
                          <m:r>
                            <m:rPr>
                              <m:sty m:val="p"/>
                            </m:rPr>
                            <a:rPr lang="en-GB" b="0" i="0" smtClean="0">
                              <a:solidFill>
                                <a:schemeClr val="bg1"/>
                              </a:solidFill>
                              <a:latin typeface="Cambria Math" panose="02040503050406030204" pitchFamily="18" charset="0"/>
                            </a:rPr>
                            <m:t>F</m:t>
                          </m:r>
                          <m:r>
                            <a:rPr lang="en-GB" b="0" i="1" smtClean="0">
                              <a:solidFill>
                                <a:schemeClr val="bg1"/>
                              </a:solidFill>
                              <a:latin typeface="Cambria Math" panose="02040503050406030204" pitchFamily="18" charset="0"/>
                            </a:rPr>
                            <m:t>𝑒</m:t>
                          </m:r>
                        </m:e>
                      </m:d>
                      <m:r>
                        <a:rPr lang="en-GB" b="0" i="1" smtClean="0">
                          <a:solidFill>
                            <a:schemeClr val="bg1"/>
                          </a:solidFill>
                          <a:latin typeface="Cambria Math" panose="02040503050406030204" pitchFamily="18" charset="0"/>
                        </a:rPr>
                        <m:t>, </m:t>
                      </m:r>
                      <m:r>
                        <m:rPr>
                          <m:sty m:val="p"/>
                        </m:rPr>
                        <a:rPr lang="en-GB" b="0" i="0" smtClean="0">
                          <a:solidFill>
                            <a:schemeClr val="bg1"/>
                          </a:solidFill>
                          <a:latin typeface="Cambria Math" panose="02040503050406030204" pitchFamily="18" charset="0"/>
                        </a:rPr>
                        <m:t>Age</m:t>
                      </m:r>
                      <m:r>
                        <a:rPr lang="en-GB" b="0" i="0" smtClean="0">
                          <a:solidFill>
                            <a:schemeClr val="bg1"/>
                          </a:solidFill>
                          <a:latin typeface="Cambria Math" panose="02040503050406030204" pitchFamily="18" charset="0"/>
                        </a:rPr>
                        <m:t>, </m:t>
                      </m:r>
                      <m:sSub>
                        <m:sSubPr>
                          <m:ctrlPr>
                            <a:rPr lang="en-GB" b="0" i="1" smtClean="0">
                              <a:solidFill>
                                <a:schemeClr val="bg1"/>
                              </a:solidFill>
                              <a:latin typeface="Cambria Math" panose="02040503050406030204" pitchFamily="18" charset="0"/>
                            </a:rPr>
                          </m:ctrlPr>
                        </m:sSubPr>
                        <m:e>
                          <m:r>
                            <a:rPr lang="en-GB" b="0" i="1" smtClean="0">
                              <a:solidFill>
                                <a:schemeClr val="bg1"/>
                              </a:solidFill>
                              <a:latin typeface="Cambria Math" panose="02040503050406030204" pitchFamily="18" charset="0"/>
                            </a:rPr>
                            <m:t>𝑀</m:t>
                          </m:r>
                        </m:e>
                        <m:sub>
                          <m:r>
                            <a:rPr lang="en-GB" b="0" i="1" smtClean="0">
                              <a:solidFill>
                                <a:schemeClr val="bg1"/>
                              </a:solidFill>
                              <a:latin typeface="Cambria Math" panose="02040503050406030204" pitchFamily="18" charset="0"/>
                            </a:rPr>
                            <m:t>𝐺</m:t>
                          </m:r>
                        </m:sub>
                      </m:sSub>
                      <m:r>
                        <a:rPr lang="en-GB" b="0" i="1" smtClean="0">
                          <a:solidFill>
                            <a:schemeClr val="bg1"/>
                          </a:solidFill>
                          <a:latin typeface="Cambria Math" panose="02040503050406030204" pitchFamily="18" charset="0"/>
                        </a:rPr>
                        <m:t>, </m:t>
                      </m:r>
                      <m:r>
                        <a:rPr lang="en-GB" b="0" i="1" smtClean="0">
                          <a:solidFill>
                            <a:schemeClr val="bg1"/>
                          </a:solidFill>
                          <a:latin typeface="Cambria Math" panose="02040503050406030204" pitchFamily="18" charset="0"/>
                        </a:rPr>
                        <m:t>𝐵𝑃</m:t>
                      </m:r>
                      <m:r>
                        <a:rPr lang="en-GB" b="0" i="1" smtClean="0">
                          <a:solidFill>
                            <a:schemeClr val="bg1"/>
                          </a:solidFill>
                          <a:latin typeface="Cambria Math" panose="02040503050406030204" pitchFamily="18" charset="0"/>
                        </a:rPr>
                        <m:t>−</m:t>
                      </m:r>
                      <m:r>
                        <a:rPr lang="en-GB" b="0" i="1" smtClean="0">
                          <a:solidFill>
                            <a:schemeClr val="bg1"/>
                          </a:solidFill>
                          <a:latin typeface="Cambria Math" panose="02040503050406030204" pitchFamily="18" charset="0"/>
                        </a:rPr>
                        <m:t>𝑅𝑃</m:t>
                      </m:r>
                    </m:oMath>
                  </m:oMathPara>
                </a14:m>
                <a:endParaRPr lang="en-GB" b="0" dirty="0">
                  <a:solidFill>
                    <a:schemeClr val="bg1"/>
                  </a:solidFill>
                </a:endParaRPr>
              </a:p>
            </p:txBody>
          </p:sp>
        </mc:Choice>
        <mc:Fallback xmlns="">
          <p:sp>
            <p:nvSpPr>
              <p:cNvPr id="6" name="TextBox 5">
                <a:extLst>
                  <a:ext uri="{FF2B5EF4-FFF2-40B4-BE49-F238E27FC236}">
                    <a16:creationId xmlns:a16="http://schemas.microsoft.com/office/drawing/2014/main" id="{526C0406-732E-CE94-27FF-0CA034EA63ED}"/>
                  </a:ext>
                </a:extLst>
              </p:cNvPr>
              <p:cNvSpPr txBox="1">
                <a:spLocks noRot="1" noChangeAspect="1" noMove="1" noResize="1" noEditPoints="1" noAdjustHandles="1" noChangeArrowheads="1" noChangeShapeType="1" noTextEdit="1"/>
              </p:cNvSpPr>
              <p:nvPr/>
            </p:nvSpPr>
            <p:spPr>
              <a:xfrm>
                <a:off x="838200" y="2268216"/>
                <a:ext cx="3693160" cy="2862322"/>
              </a:xfrm>
              <a:prstGeom prst="rect">
                <a:avLst/>
              </a:prstGeom>
              <a:blipFill>
                <a:blip r:embed="rId4"/>
                <a:stretch>
                  <a:fillRect l="-1375" t="-881" b="-881"/>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629AFD72-9EA8-F61E-64B0-C7B733C43A32}"/>
              </a:ext>
            </a:extLst>
          </p:cNvPr>
          <p:cNvSpPr txBox="1"/>
          <p:nvPr/>
        </p:nvSpPr>
        <p:spPr>
          <a:xfrm>
            <a:off x="5167886" y="1652084"/>
            <a:ext cx="2598725" cy="276999"/>
          </a:xfrm>
          <a:prstGeom prst="rect">
            <a:avLst/>
          </a:prstGeom>
          <a:noFill/>
        </p:spPr>
        <p:txBody>
          <a:bodyPr wrap="square">
            <a:spAutoFit/>
          </a:bodyPr>
          <a:lstStyle/>
          <a:p>
            <a:pPr algn="ctr"/>
            <a:r>
              <a:rPr lang="en-GB" sz="1200" dirty="0">
                <a:solidFill>
                  <a:schemeClr val="bg1"/>
                </a:solidFill>
                <a:latin typeface="Montserrat" panose="00000500000000000000" pitchFamily="2" charset="0"/>
              </a:rPr>
              <a:t>Sante et al. (2024), submitted</a:t>
            </a:r>
          </a:p>
        </p:txBody>
      </p:sp>
      <p:sp>
        <p:nvSpPr>
          <p:cNvPr id="9" name="TextBox 8">
            <a:extLst>
              <a:ext uri="{FF2B5EF4-FFF2-40B4-BE49-F238E27FC236}">
                <a16:creationId xmlns:a16="http://schemas.microsoft.com/office/drawing/2014/main" id="{E9286E61-A49F-5A2A-FB4B-BAB31519249D}"/>
              </a:ext>
            </a:extLst>
          </p:cNvPr>
          <p:cNvSpPr txBox="1"/>
          <p:nvPr/>
        </p:nvSpPr>
        <p:spPr>
          <a:xfrm>
            <a:off x="4796637" y="6416269"/>
            <a:ext cx="2598725" cy="369332"/>
          </a:xfrm>
          <a:prstGeom prst="rect">
            <a:avLst/>
          </a:prstGeom>
          <a:solidFill>
            <a:schemeClr val="bg1">
              <a:lumMod val="85000"/>
            </a:schemeClr>
          </a:solidFill>
        </p:spPr>
        <p:txBody>
          <a:bodyPr wrap="none" rtlCol="0">
            <a:spAutoFit/>
          </a:bodyPr>
          <a:lstStyle/>
          <a:p>
            <a:r>
              <a:rPr lang="en-US" dirty="0"/>
              <a:t>A.Sante@2022.ljmu.ac.uk</a:t>
            </a:r>
          </a:p>
        </p:txBody>
      </p:sp>
    </p:spTree>
    <p:extLst>
      <p:ext uri="{BB962C8B-B14F-4D97-AF65-F5344CB8AC3E}">
        <p14:creationId xmlns:p14="http://schemas.microsoft.com/office/powerpoint/2010/main" val="4292497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23BAC-8F5A-E606-E62D-F69EE9E4B01D}"/>
              </a:ext>
            </a:extLst>
          </p:cNvPr>
          <p:cNvSpPr>
            <a:spLocks noGrp="1"/>
          </p:cNvSpPr>
          <p:nvPr>
            <p:ph type="title"/>
          </p:nvPr>
        </p:nvSpPr>
        <p:spPr/>
        <p:txBody>
          <a:bodyPr/>
          <a:lstStyle/>
          <a:p>
            <a:r>
              <a:rPr lang="en-US" dirty="0"/>
              <a:t>The Machine Learning recipe</a:t>
            </a:r>
          </a:p>
        </p:txBody>
      </p:sp>
      <p:grpSp>
        <p:nvGrpSpPr>
          <p:cNvPr id="4" name="Group 3">
            <a:extLst>
              <a:ext uri="{FF2B5EF4-FFF2-40B4-BE49-F238E27FC236}">
                <a16:creationId xmlns:a16="http://schemas.microsoft.com/office/drawing/2014/main" id="{45DF2185-568F-6CEA-3727-0D14FCEC6BBD}"/>
              </a:ext>
            </a:extLst>
          </p:cNvPr>
          <p:cNvGrpSpPr/>
          <p:nvPr/>
        </p:nvGrpSpPr>
        <p:grpSpPr>
          <a:xfrm>
            <a:off x="3349112" y="1690690"/>
            <a:ext cx="5493774" cy="4085820"/>
            <a:chOff x="464096" y="1789471"/>
            <a:chExt cx="5493774" cy="4085820"/>
          </a:xfrm>
        </p:grpSpPr>
        <p:sp>
          <p:nvSpPr>
            <p:cNvPr id="76" name="Rectangle 75">
              <a:extLst>
                <a:ext uri="{FF2B5EF4-FFF2-40B4-BE49-F238E27FC236}">
                  <a16:creationId xmlns:a16="http://schemas.microsoft.com/office/drawing/2014/main" id="{2EBFF275-9D89-622C-466B-337BC9CE78C2}"/>
                </a:ext>
              </a:extLst>
            </p:cNvPr>
            <p:cNvSpPr/>
            <p:nvPr/>
          </p:nvSpPr>
          <p:spPr>
            <a:xfrm>
              <a:off x="464096" y="1789471"/>
              <a:ext cx="5493774" cy="40858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7" name="Group 86">
              <a:extLst>
                <a:ext uri="{FF2B5EF4-FFF2-40B4-BE49-F238E27FC236}">
                  <a16:creationId xmlns:a16="http://schemas.microsoft.com/office/drawing/2014/main" id="{297B006E-6AA5-FC2C-9EFF-1BB0CF133031}"/>
                </a:ext>
              </a:extLst>
            </p:cNvPr>
            <p:cNvGrpSpPr/>
            <p:nvPr/>
          </p:nvGrpSpPr>
          <p:grpSpPr>
            <a:xfrm>
              <a:off x="806474" y="1945301"/>
              <a:ext cx="720000" cy="2196967"/>
              <a:chOff x="1182933" y="2368549"/>
              <a:chExt cx="720000" cy="2077873"/>
            </a:xfrm>
          </p:grpSpPr>
          <p:sp>
            <p:nvSpPr>
              <p:cNvPr id="88" name="Rectangle 87">
                <a:extLst>
                  <a:ext uri="{FF2B5EF4-FFF2-40B4-BE49-F238E27FC236}">
                    <a16:creationId xmlns:a16="http://schemas.microsoft.com/office/drawing/2014/main" id="{60FAE77A-A05E-C990-AAF5-407AFCA0081C}"/>
                  </a:ext>
                </a:extLst>
              </p:cNvPr>
              <p:cNvSpPr/>
              <p:nvPr/>
            </p:nvSpPr>
            <p:spPr>
              <a:xfrm>
                <a:off x="1182933" y="2368549"/>
                <a:ext cx="720000" cy="2077873"/>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DD91EDC1-49E9-1F8C-B428-B5F12F608925}"/>
                      </a:ext>
                    </a:extLst>
                  </p:cNvPr>
                  <p:cNvSpPr txBox="1"/>
                  <p:nvPr/>
                </p:nvSpPr>
                <p:spPr>
                  <a:xfrm>
                    <a:off x="1453454" y="3167535"/>
                    <a:ext cx="198836"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𝑣</m:t>
                              </m:r>
                            </m:e>
                            <m:sub>
                              <m:r>
                                <a:rPr lang="en-GB" sz="1200" b="0" i="1" smtClean="0">
                                  <a:latin typeface="Cambria Math" panose="02040503050406030204" pitchFamily="18" charset="0"/>
                                </a:rPr>
                                <m:t>𝜃</m:t>
                              </m:r>
                            </m:sub>
                          </m:sSub>
                        </m:oMath>
                      </m:oMathPara>
                    </a14:m>
                    <a:endParaRPr lang="en-GB" sz="1200" dirty="0"/>
                  </a:p>
                </p:txBody>
              </p:sp>
            </mc:Choice>
            <mc:Fallback xmlns="">
              <p:sp>
                <p:nvSpPr>
                  <p:cNvPr id="62" name="TextBox 61">
                    <a:extLst>
                      <a:ext uri="{FF2B5EF4-FFF2-40B4-BE49-F238E27FC236}">
                        <a16:creationId xmlns:a16="http://schemas.microsoft.com/office/drawing/2014/main" id="{5B3F964C-0286-182F-1E98-FA984107FF2F}"/>
                      </a:ext>
                    </a:extLst>
                  </p:cNvPr>
                  <p:cNvSpPr txBox="1">
                    <a:spLocks noRot="1" noChangeAspect="1" noMove="1" noResize="1" noEditPoints="1" noAdjustHandles="1" noChangeArrowheads="1" noChangeShapeType="1" noTextEdit="1"/>
                  </p:cNvSpPr>
                  <p:nvPr/>
                </p:nvSpPr>
                <p:spPr>
                  <a:xfrm>
                    <a:off x="1453454" y="3167535"/>
                    <a:ext cx="198836" cy="184666"/>
                  </a:xfrm>
                  <a:prstGeom prst="rect">
                    <a:avLst/>
                  </a:prstGeom>
                  <a:blipFill>
                    <a:blip r:embed="rId4"/>
                    <a:stretch>
                      <a:fillRect l="-12500" r="-9375" b="-93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5AFF25B5-F603-65FB-4B9F-A3CC64C06709}"/>
                      </a:ext>
                    </a:extLst>
                  </p:cNvPr>
                  <p:cNvSpPr txBox="1"/>
                  <p:nvPr/>
                </p:nvSpPr>
                <p:spPr>
                  <a:xfrm>
                    <a:off x="1458963" y="3485694"/>
                    <a:ext cx="12881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𝜎</m:t>
                          </m:r>
                        </m:oMath>
                      </m:oMathPara>
                    </a14:m>
                    <a:endParaRPr lang="en-GB" sz="1200" dirty="0"/>
                  </a:p>
                </p:txBody>
              </p:sp>
            </mc:Choice>
            <mc:Fallback xmlns="">
              <p:sp>
                <p:nvSpPr>
                  <p:cNvPr id="63" name="TextBox 62">
                    <a:extLst>
                      <a:ext uri="{FF2B5EF4-FFF2-40B4-BE49-F238E27FC236}">
                        <a16:creationId xmlns:a16="http://schemas.microsoft.com/office/drawing/2014/main" id="{9093E32B-4E2D-1435-8E70-0C3DE09D6C0C}"/>
                      </a:ext>
                    </a:extLst>
                  </p:cNvPr>
                  <p:cNvSpPr txBox="1">
                    <a:spLocks noRot="1" noChangeAspect="1" noMove="1" noResize="1" noEditPoints="1" noAdjustHandles="1" noChangeArrowheads="1" noChangeShapeType="1" noTextEdit="1"/>
                  </p:cNvSpPr>
                  <p:nvPr/>
                </p:nvSpPr>
                <p:spPr>
                  <a:xfrm>
                    <a:off x="1458963" y="3485694"/>
                    <a:ext cx="128817" cy="184666"/>
                  </a:xfrm>
                  <a:prstGeom prst="rect">
                    <a:avLst/>
                  </a:prstGeom>
                  <a:blipFill>
                    <a:blip r:embed="rId5"/>
                    <a:stretch>
                      <a:fillRect l="-19048" r="-1428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65BB8CBC-7000-B2D4-60E4-7CB03E66B3B0}"/>
                      </a:ext>
                    </a:extLst>
                  </p:cNvPr>
                  <p:cNvSpPr txBox="1"/>
                  <p:nvPr/>
                </p:nvSpPr>
                <p:spPr>
                  <a:xfrm>
                    <a:off x="1485952" y="2823082"/>
                    <a:ext cx="11163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𝑧</m:t>
                          </m:r>
                        </m:oMath>
                      </m:oMathPara>
                    </a14:m>
                    <a:endParaRPr lang="en-GB" sz="1200" dirty="0"/>
                  </a:p>
                </p:txBody>
              </p:sp>
            </mc:Choice>
            <mc:Fallback xmlns="">
              <p:sp>
                <p:nvSpPr>
                  <p:cNvPr id="64" name="TextBox 63">
                    <a:extLst>
                      <a:ext uri="{FF2B5EF4-FFF2-40B4-BE49-F238E27FC236}">
                        <a16:creationId xmlns:a16="http://schemas.microsoft.com/office/drawing/2014/main" id="{48BECB6F-75A8-6EF2-498F-3216416EEB60}"/>
                      </a:ext>
                    </a:extLst>
                  </p:cNvPr>
                  <p:cNvSpPr txBox="1">
                    <a:spLocks noRot="1" noChangeAspect="1" noMove="1" noResize="1" noEditPoints="1" noAdjustHandles="1" noChangeArrowheads="1" noChangeShapeType="1" noTextEdit="1"/>
                  </p:cNvSpPr>
                  <p:nvPr/>
                </p:nvSpPr>
                <p:spPr>
                  <a:xfrm>
                    <a:off x="1485952" y="2823082"/>
                    <a:ext cx="111633" cy="184666"/>
                  </a:xfrm>
                  <a:prstGeom prst="rect">
                    <a:avLst/>
                  </a:prstGeom>
                  <a:blipFill>
                    <a:blip r:embed="rId6"/>
                    <a:stretch>
                      <a:fillRect l="-16667" r="-2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B8A6E571-B872-B931-090F-E8FE60055B8A}"/>
                      </a:ext>
                    </a:extLst>
                  </p:cNvPr>
                  <p:cNvSpPr txBox="1"/>
                  <p:nvPr/>
                </p:nvSpPr>
                <p:spPr>
                  <a:xfrm>
                    <a:off x="1485952" y="2502157"/>
                    <a:ext cx="13753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𝑅</m:t>
                          </m:r>
                        </m:oMath>
                      </m:oMathPara>
                    </a14:m>
                    <a:endParaRPr lang="en-GB" sz="1200" dirty="0"/>
                  </a:p>
                </p:txBody>
              </p:sp>
            </mc:Choice>
            <mc:Fallback xmlns="">
              <p:sp>
                <p:nvSpPr>
                  <p:cNvPr id="65" name="TextBox 64">
                    <a:extLst>
                      <a:ext uri="{FF2B5EF4-FFF2-40B4-BE49-F238E27FC236}">
                        <a16:creationId xmlns:a16="http://schemas.microsoft.com/office/drawing/2014/main" id="{E076CACB-5FE1-5115-D227-891754971BBB}"/>
                      </a:ext>
                    </a:extLst>
                  </p:cNvPr>
                  <p:cNvSpPr txBox="1">
                    <a:spLocks noRot="1" noChangeAspect="1" noMove="1" noResize="1" noEditPoints="1" noAdjustHandles="1" noChangeArrowheads="1" noChangeShapeType="1" noTextEdit="1"/>
                  </p:cNvSpPr>
                  <p:nvPr/>
                </p:nvSpPr>
                <p:spPr>
                  <a:xfrm>
                    <a:off x="1485952" y="2502157"/>
                    <a:ext cx="137538" cy="184666"/>
                  </a:xfrm>
                  <a:prstGeom prst="rect">
                    <a:avLst/>
                  </a:prstGeom>
                  <a:blipFill>
                    <a:blip r:embed="rId7"/>
                    <a:stretch>
                      <a:fillRect l="-26087" r="-217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D9C6F3CE-061E-CBD3-BCC9-75C9A6DAC644}"/>
                      </a:ext>
                    </a:extLst>
                  </p:cNvPr>
                  <p:cNvSpPr txBox="1"/>
                  <p:nvPr/>
                </p:nvSpPr>
                <p:spPr>
                  <a:xfrm>
                    <a:off x="1292007" y="3779874"/>
                    <a:ext cx="47596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200" b="0" i="0" smtClean="0">
                              <a:latin typeface="Cambria Math" panose="02040503050406030204" pitchFamily="18" charset="0"/>
                            </a:rPr>
                            <m:t>[</m:t>
                          </m:r>
                          <m:r>
                            <a:rPr lang="en-GB" sz="1200" b="0" i="1" smtClean="0">
                              <a:latin typeface="Cambria Math" panose="02040503050406030204" pitchFamily="18" charset="0"/>
                            </a:rPr>
                            <m:t>𝛼</m:t>
                          </m:r>
                          <m:r>
                            <a:rPr lang="en-GB" sz="1200" b="0" i="0" smtClean="0">
                              <a:latin typeface="Cambria Math" panose="02040503050406030204" pitchFamily="18" charset="0"/>
                            </a:rPr>
                            <m:t>/</m:t>
                          </m:r>
                          <m:r>
                            <m:rPr>
                              <m:sty m:val="p"/>
                            </m:rPr>
                            <a:rPr lang="en-GB" sz="1200" b="0" i="0" smtClean="0">
                              <a:latin typeface="Cambria Math" panose="02040503050406030204" pitchFamily="18" charset="0"/>
                            </a:rPr>
                            <m:t>Fe</m:t>
                          </m:r>
                          <m:r>
                            <a:rPr lang="en-GB" sz="1200" b="0" i="0" smtClean="0">
                              <a:latin typeface="Cambria Math" panose="02040503050406030204" pitchFamily="18" charset="0"/>
                            </a:rPr>
                            <m:t>]</m:t>
                          </m:r>
                        </m:oMath>
                      </m:oMathPara>
                    </a14:m>
                    <a:endParaRPr lang="en-GB" sz="1200" dirty="0"/>
                  </a:p>
                </p:txBody>
              </p:sp>
            </mc:Choice>
            <mc:Fallback xmlns="">
              <p:sp>
                <p:nvSpPr>
                  <p:cNvPr id="67" name="TextBox 66">
                    <a:extLst>
                      <a:ext uri="{FF2B5EF4-FFF2-40B4-BE49-F238E27FC236}">
                        <a16:creationId xmlns:a16="http://schemas.microsoft.com/office/drawing/2014/main" id="{89B3BCD5-344C-D095-6949-228958996F5A}"/>
                      </a:ext>
                    </a:extLst>
                  </p:cNvPr>
                  <p:cNvSpPr txBox="1">
                    <a:spLocks noRot="1" noChangeAspect="1" noMove="1" noResize="1" noEditPoints="1" noAdjustHandles="1" noChangeArrowheads="1" noChangeShapeType="1" noTextEdit="1"/>
                  </p:cNvSpPr>
                  <p:nvPr/>
                </p:nvSpPr>
                <p:spPr>
                  <a:xfrm>
                    <a:off x="1292007" y="3779874"/>
                    <a:ext cx="475964" cy="184666"/>
                  </a:xfrm>
                  <a:prstGeom prst="rect">
                    <a:avLst/>
                  </a:prstGeom>
                  <a:blipFill>
                    <a:blip r:embed="rId8"/>
                    <a:stretch>
                      <a:fillRect l="-11538" t="-6250" r="-12821" b="-281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17171D2A-4F63-8958-A340-BD4A8BF5510E}"/>
                      </a:ext>
                    </a:extLst>
                  </p:cNvPr>
                  <p:cNvSpPr txBox="1"/>
                  <p:nvPr/>
                </p:nvSpPr>
                <p:spPr>
                  <a:xfrm>
                    <a:off x="1382309" y="4118599"/>
                    <a:ext cx="208390" cy="1746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200" i="1" smtClean="0">
                              <a:latin typeface="Cambria Math" panose="02040503050406030204" pitchFamily="18" charset="0"/>
                            </a:rPr>
                            <m:t>…</m:t>
                          </m:r>
                          <m:r>
                            <a:rPr lang="en-GB" sz="1200" b="0" i="1" smtClean="0">
                              <a:latin typeface="Cambria Math" panose="02040503050406030204" pitchFamily="18" charset="0"/>
                            </a:rPr>
                            <m:t>.</m:t>
                          </m:r>
                        </m:oMath>
                      </m:oMathPara>
                    </a14:m>
                    <a:endParaRPr lang="en-GB" sz="1200" dirty="0"/>
                  </a:p>
                </p:txBody>
              </p:sp>
            </mc:Choice>
            <mc:Fallback xmlns="">
              <p:sp>
                <p:nvSpPr>
                  <p:cNvPr id="68" name="TextBox 67">
                    <a:extLst>
                      <a:ext uri="{FF2B5EF4-FFF2-40B4-BE49-F238E27FC236}">
                        <a16:creationId xmlns:a16="http://schemas.microsoft.com/office/drawing/2014/main" id="{5F3E729B-392B-B06B-6F2D-ABE04E07FEDF}"/>
                      </a:ext>
                    </a:extLst>
                  </p:cNvPr>
                  <p:cNvSpPr txBox="1">
                    <a:spLocks noRot="1" noChangeAspect="1" noMove="1" noResize="1" noEditPoints="1" noAdjustHandles="1" noChangeArrowheads="1" noChangeShapeType="1" noTextEdit="1"/>
                  </p:cNvSpPr>
                  <p:nvPr/>
                </p:nvSpPr>
                <p:spPr>
                  <a:xfrm>
                    <a:off x="1382309" y="4118599"/>
                    <a:ext cx="208390" cy="174656"/>
                  </a:xfrm>
                  <a:prstGeom prst="rect">
                    <a:avLst/>
                  </a:prstGeom>
                  <a:blipFill>
                    <a:blip r:embed="rId9"/>
                    <a:stretch>
                      <a:fillRect/>
                    </a:stretch>
                  </a:blipFill>
                </p:spPr>
                <p:txBody>
                  <a:bodyPr/>
                  <a:lstStyle/>
                  <a:p>
                    <a:r>
                      <a:rPr lang="en-GB">
                        <a:noFill/>
                      </a:rPr>
                      <a:t> </a:t>
                    </a:r>
                  </a:p>
                </p:txBody>
              </p:sp>
            </mc:Fallback>
          </mc:AlternateContent>
        </p:grpSp>
        <p:sp>
          <p:nvSpPr>
            <p:cNvPr id="95" name="Rectangle 94">
              <a:extLst>
                <a:ext uri="{FF2B5EF4-FFF2-40B4-BE49-F238E27FC236}">
                  <a16:creationId xmlns:a16="http://schemas.microsoft.com/office/drawing/2014/main" id="{D8A7F2A1-D3B3-F39F-0B81-CFA61E7BEC64}"/>
                </a:ext>
              </a:extLst>
            </p:cNvPr>
            <p:cNvSpPr/>
            <p:nvPr/>
          </p:nvSpPr>
          <p:spPr>
            <a:xfrm>
              <a:off x="1718986" y="3503935"/>
              <a:ext cx="720000" cy="380634"/>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0 or 1</a:t>
              </a:r>
            </a:p>
          </p:txBody>
        </p:sp>
        <p:sp>
          <p:nvSpPr>
            <p:cNvPr id="96" name="TextBox 95">
              <a:extLst>
                <a:ext uri="{FF2B5EF4-FFF2-40B4-BE49-F238E27FC236}">
                  <a16:creationId xmlns:a16="http://schemas.microsoft.com/office/drawing/2014/main" id="{3CA50CE6-62F8-C42B-F584-9F54F21CDDA5}"/>
                </a:ext>
              </a:extLst>
            </p:cNvPr>
            <p:cNvSpPr txBox="1"/>
            <p:nvPr/>
          </p:nvSpPr>
          <p:spPr>
            <a:xfrm>
              <a:off x="1674928" y="3951702"/>
              <a:ext cx="790602" cy="325417"/>
            </a:xfrm>
            <a:prstGeom prst="rect">
              <a:avLst/>
            </a:prstGeom>
            <a:noFill/>
          </p:spPr>
          <p:txBody>
            <a:bodyPr wrap="square" rtlCol="0">
              <a:spAutoFit/>
            </a:bodyPr>
            <a:lstStyle/>
            <a:p>
              <a:pPr algn="ctr"/>
              <a:r>
                <a:rPr lang="en-GB" sz="1400" dirty="0">
                  <a:latin typeface="Montserrat" pitchFamily="2" charset="77"/>
                  <a:ea typeface="+mj-ea"/>
                  <a:cs typeface="+mj-cs"/>
                </a:rPr>
                <a:t>Label</a:t>
              </a:r>
            </a:p>
          </p:txBody>
        </p:sp>
        <p:sp>
          <p:nvSpPr>
            <p:cNvPr id="97" name="TextBox 96">
              <a:extLst>
                <a:ext uri="{FF2B5EF4-FFF2-40B4-BE49-F238E27FC236}">
                  <a16:creationId xmlns:a16="http://schemas.microsoft.com/office/drawing/2014/main" id="{236528DF-E200-E544-4829-A3351CA39A6D}"/>
                </a:ext>
              </a:extLst>
            </p:cNvPr>
            <p:cNvSpPr txBox="1"/>
            <p:nvPr/>
          </p:nvSpPr>
          <p:spPr>
            <a:xfrm>
              <a:off x="625925" y="4273064"/>
              <a:ext cx="1109539" cy="523220"/>
            </a:xfrm>
            <a:prstGeom prst="rect">
              <a:avLst/>
            </a:prstGeom>
            <a:noFill/>
          </p:spPr>
          <p:txBody>
            <a:bodyPr wrap="square" rtlCol="0">
              <a:spAutoFit/>
            </a:bodyPr>
            <a:lstStyle/>
            <a:p>
              <a:pPr algn="ctr"/>
              <a:r>
                <a:rPr lang="en-GB" sz="1400" dirty="0">
                  <a:latin typeface="Montserrat" pitchFamily="2" charset="77"/>
                  <a:ea typeface="+mj-ea"/>
                  <a:cs typeface="+mj-cs"/>
                </a:rPr>
                <a:t>Properties vector</a:t>
              </a:r>
            </a:p>
          </p:txBody>
        </p:sp>
        <p:sp>
          <p:nvSpPr>
            <p:cNvPr id="98" name="Right Brace 97">
              <a:extLst>
                <a:ext uri="{FF2B5EF4-FFF2-40B4-BE49-F238E27FC236}">
                  <a16:creationId xmlns:a16="http://schemas.microsoft.com/office/drawing/2014/main" id="{4F027D2C-CB8F-6127-D593-D2B1122B4364}"/>
                </a:ext>
              </a:extLst>
            </p:cNvPr>
            <p:cNvSpPr/>
            <p:nvPr/>
          </p:nvSpPr>
          <p:spPr>
            <a:xfrm rot="5400000">
              <a:off x="1464703" y="4017338"/>
              <a:ext cx="258097" cy="1743556"/>
            </a:xfrm>
            <a:prstGeom prst="rightBrace">
              <a:avLst>
                <a:gd name="adj1" fmla="val 0"/>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9" name="Rectangle 98">
              <a:extLst>
                <a:ext uri="{FF2B5EF4-FFF2-40B4-BE49-F238E27FC236}">
                  <a16:creationId xmlns:a16="http://schemas.microsoft.com/office/drawing/2014/main" id="{81E36A15-35E5-D072-355E-9E6AC275B59F}"/>
                </a:ext>
              </a:extLst>
            </p:cNvPr>
            <p:cNvSpPr/>
            <p:nvPr/>
          </p:nvSpPr>
          <p:spPr>
            <a:xfrm>
              <a:off x="2996476" y="1936854"/>
              <a:ext cx="2552700" cy="316865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dirty="0">
                <a:solidFill>
                  <a:srgbClr val="164661"/>
                </a:solidFill>
                <a:latin typeface="Montserrat" pitchFamily="2" charset="77"/>
                <a:ea typeface="+mj-ea"/>
                <a:cs typeface="+mj-cs"/>
              </a:endParaRPr>
            </a:p>
          </p:txBody>
        </p:sp>
        <p:pic>
          <p:nvPicPr>
            <p:cNvPr id="100" name="Picture 2" descr="Schematic diagram of a boosted ensemble of decision trees [22 ...">
              <a:extLst>
                <a:ext uri="{FF2B5EF4-FFF2-40B4-BE49-F238E27FC236}">
                  <a16:creationId xmlns:a16="http://schemas.microsoft.com/office/drawing/2014/main" id="{BFC40E6E-0151-214D-F705-0A3730DC529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92826" y="2146229"/>
              <a:ext cx="2160000" cy="1140988"/>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4" descr="Neural Network: A Complete Beginners Guide - Gadictos">
              <a:extLst>
                <a:ext uri="{FF2B5EF4-FFF2-40B4-BE49-F238E27FC236}">
                  <a16:creationId xmlns:a16="http://schemas.microsoft.com/office/drawing/2014/main" id="{91A30950-AD5A-BB2F-6B36-7B3750E057E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84186" y="3531596"/>
              <a:ext cx="2160000" cy="1435443"/>
            </a:xfrm>
            <a:prstGeom prst="rect">
              <a:avLst/>
            </a:prstGeom>
            <a:noFill/>
            <a:extLst>
              <a:ext uri="{909E8E84-426E-40DD-AFC4-6F175D3DCCD1}">
                <a14:hiddenFill xmlns:a14="http://schemas.microsoft.com/office/drawing/2010/main">
                  <a:solidFill>
                    <a:srgbClr val="FFFFFF"/>
                  </a:solidFill>
                </a14:hiddenFill>
              </a:ext>
            </a:extLst>
          </p:spPr>
        </p:pic>
        <p:sp>
          <p:nvSpPr>
            <p:cNvPr id="102" name="TextBox 101">
              <a:extLst>
                <a:ext uri="{FF2B5EF4-FFF2-40B4-BE49-F238E27FC236}">
                  <a16:creationId xmlns:a16="http://schemas.microsoft.com/office/drawing/2014/main" id="{321E1EDE-85A5-609B-ED80-01864CABB183}"/>
                </a:ext>
              </a:extLst>
            </p:cNvPr>
            <p:cNvSpPr txBox="1"/>
            <p:nvPr/>
          </p:nvSpPr>
          <p:spPr>
            <a:xfrm>
              <a:off x="2996476" y="5228960"/>
              <a:ext cx="2568862" cy="646331"/>
            </a:xfrm>
            <a:prstGeom prst="rect">
              <a:avLst/>
            </a:prstGeom>
            <a:noFill/>
          </p:spPr>
          <p:txBody>
            <a:bodyPr wrap="square" rtlCol="0">
              <a:spAutoFit/>
            </a:bodyPr>
            <a:lstStyle/>
            <a:p>
              <a:pPr algn="ctr"/>
              <a:r>
                <a:rPr lang="en-GB" sz="1400" dirty="0">
                  <a:latin typeface="Montserrat" pitchFamily="2" charset="77"/>
                  <a:ea typeface="+mj-ea"/>
                  <a:cs typeface="+mj-cs"/>
                </a:rPr>
                <a:t>Machine learning model</a:t>
              </a:r>
            </a:p>
            <a:p>
              <a:pPr algn="ctr"/>
              <a:r>
                <a:rPr lang="en-GB" sz="1100" dirty="0">
                  <a:latin typeface="Montserrat" pitchFamily="2" charset="77"/>
                  <a:ea typeface="+mj-ea"/>
                  <a:cs typeface="+mj-cs"/>
                </a:rPr>
                <a:t>(artificial neural networks, decision trees, instance-based, …)</a:t>
              </a:r>
            </a:p>
          </p:txBody>
        </p:sp>
        <p:sp>
          <p:nvSpPr>
            <p:cNvPr id="103" name="TextBox 102">
              <a:extLst>
                <a:ext uri="{FF2B5EF4-FFF2-40B4-BE49-F238E27FC236}">
                  <a16:creationId xmlns:a16="http://schemas.microsoft.com/office/drawing/2014/main" id="{48726644-5266-BA5E-4499-1BC3B8EC3E61}"/>
                </a:ext>
              </a:extLst>
            </p:cNvPr>
            <p:cNvSpPr txBox="1"/>
            <p:nvPr/>
          </p:nvSpPr>
          <p:spPr>
            <a:xfrm>
              <a:off x="1216355" y="5094328"/>
              <a:ext cx="790602" cy="307777"/>
            </a:xfrm>
            <a:prstGeom prst="rect">
              <a:avLst/>
            </a:prstGeom>
            <a:noFill/>
          </p:spPr>
          <p:txBody>
            <a:bodyPr wrap="square" rtlCol="0">
              <a:spAutoFit/>
            </a:bodyPr>
            <a:lstStyle/>
            <a:p>
              <a:pPr algn="ctr"/>
              <a:r>
                <a:rPr lang="en-GB" sz="1400" b="1" dirty="0">
                  <a:latin typeface="Montserrat" pitchFamily="2" charset="77"/>
                  <a:ea typeface="+mj-ea"/>
                  <a:cs typeface="+mj-cs"/>
                </a:rPr>
                <a:t>Star</a:t>
              </a:r>
            </a:p>
          </p:txBody>
        </p:sp>
        <p:sp>
          <p:nvSpPr>
            <p:cNvPr id="3" name="Oval 2">
              <a:extLst>
                <a:ext uri="{FF2B5EF4-FFF2-40B4-BE49-F238E27FC236}">
                  <a16:creationId xmlns:a16="http://schemas.microsoft.com/office/drawing/2014/main" id="{838541B3-DFCF-9BDE-C32C-235A2BA9AFF2}"/>
                </a:ext>
              </a:extLst>
            </p:cNvPr>
            <p:cNvSpPr/>
            <p:nvPr/>
          </p:nvSpPr>
          <p:spPr>
            <a:xfrm>
              <a:off x="1619137" y="2985332"/>
              <a:ext cx="921683" cy="1493064"/>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54980F3B-C2CA-60F0-1460-2FFDDC61E31F}"/>
              </a:ext>
            </a:extLst>
          </p:cNvPr>
          <p:cNvSpPr txBox="1"/>
          <p:nvPr/>
        </p:nvSpPr>
        <p:spPr>
          <a:xfrm>
            <a:off x="4796637" y="6416269"/>
            <a:ext cx="2598725" cy="369332"/>
          </a:xfrm>
          <a:prstGeom prst="rect">
            <a:avLst/>
          </a:prstGeom>
          <a:solidFill>
            <a:schemeClr val="bg1">
              <a:lumMod val="85000"/>
            </a:schemeClr>
          </a:solidFill>
        </p:spPr>
        <p:txBody>
          <a:bodyPr wrap="none" rtlCol="0">
            <a:spAutoFit/>
          </a:bodyPr>
          <a:lstStyle/>
          <a:p>
            <a:r>
              <a:rPr lang="en-US" dirty="0"/>
              <a:t>A.Sante@2022.ljmu.ac.uk</a:t>
            </a:r>
          </a:p>
        </p:txBody>
      </p:sp>
      <p:sp>
        <p:nvSpPr>
          <p:cNvPr id="6" name="Oval 5">
            <a:extLst>
              <a:ext uri="{FF2B5EF4-FFF2-40B4-BE49-F238E27FC236}">
                <a16:creationId xmlns:a16="http://schemas.microsoft.com/office/drawing/2014/main" id="{7CCB5B18-E7B7-17BC-D2A1-9DEFE06A5C30}"/>
              </a:ext>
            </a:extLst>
          </p:cNvPr>
          <p:cNvSpPr/>
          <p:nvPr/>
        </p:nvSpPr>
        <p:spPr>
          <a:xfrm>
            <a:off x="3510941" y="1554676"/>
            <a:ext cx="1013731" cy="3313582"/>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8985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C29501-1FAA-4AB0-1F08-8F611C2CA082}"/>
              </a:ext>
            </a:extLst>
          </p:cNvPr>
          <p:cNvSpPr>
            <a:spLocks noGrp="1"/>
          </p:cNvSpPr>
          <p:nvPr>
            <p:ph idx="1"/>
          </p:nvPr>
        </p:nvSpPr>
        <p:spPr/>
        <p:txBody>
          <a:bodyPr>
            <a:normAutofit/>
          </a:bodyPr>
          <a:lstStyle/>
          <a:p>
            <a:endParaRPr lang="en-US" sz="1800" dirty="0"/>
          </a:p>
          <a:p>
            <a:pPr marL="342900" indent="-342900">
              <a:buFont typeface="Arial" panose="020B0604020202020204" pitchFamily="34" charset="0"/>
              <a:buChar char="•"/>
            </a:pPr>
            <a:r>
              <a:rPr lang="en-US" sz="1800" dirty="0"/>
              <a:t>Multilayer perceptron (MLP)</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1800" dirty="0"/>
              <a:t>MLP with galaxy features </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1800" dirty="0"/>
              <a:t>Transformational Machine Learning </a:t>
            </a:r>
          </a:p>
          <a:p>
            <a:r>
              <a:rPr lang="en-US" sz="1800" dirty="0"/>
              <a:t>     (TML) – </a:t>
            </a:r>
            <a:r>
              <a:rPr lang="en-US" sz="1600" dirty="0" err="1"/>
              <a:t>Olier</a:t>
            </a:r>
            <a:r>
              <a:rPr lang="en-US" sz="1600" dirty="0"/>
              <a:t> et al (2021)</a:t>
            </a:r>
          </a:p>
          <a:p>
            <a:r>
              <a:rPr lang="en-US" sz="1600" dirty="0"/>
              <a:t>	</a:t>
            </a:r>
            <a:r>
              <a:rPr lang="en-US" sz="1600" i="1" dirty="0"/>
              <a:t>Ensemble learning</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1800" dirty="0" err="1"/>
              <a:t>XGBoost</a:t>
            </a:r>
            <a:r>
              <a:rPr lang="en-US" sz="1800" dirty="0"/>
              <a:t> - </a:t>
            </a:r>
            <a:r>
              <a:rPr lang="en-US" sz="1600" dirty="0"/>
              <a:t>Chen et al. (2016)</a:t>
            </a:r>
          </a:p>
          <a:p>
            <a:pPr lvl="1"/>
            <a:r>
              <a:rPr lang="en-US" sz="1800" dirty="0"/>
              <a:t>	</a:t>
            </a:r>
            <a:r>
              <a:rPr lang="en-US" sz="1600" i="1" dirty="0"/>
              <a:t>Decision tree + Gradient Boosting</a:t>
            </a:r>
            <a:endParaRPr lang="en-US" sz="1800" dirty="0"/>
          </a:p>
        </p:txBody>
      </p:sp>
      <p:grpSp>
        <p:nvGrpSpPr>
          <p:cNvPr id="9" name="Group 8">
            <a:extLst>
              <a:ext uri="{FF2B5EF4-FFF2-40B4-BE49-F238E27FC236}">
                <a16:creationId xmlns:a16="http://schemas.microsoft.com/office/drawing/2014/main" id="{18E10C21-23C9-C29D-D0E7-7E9ABE1371A2}"/>
              </a:ext>
            </a:extLst>
          </p:cNvPr>
          <p:cNvGrpSpPr/>
          <p:nvPr/>
        </p:nvGrpSpPr>
        <p:grpSpPr>
          <a:xfrm>
            <a:off x="7542471" y="1460265"/>
            <a:ext cx="3385553" cy="2368375"/>
            <a:chOff x="4867275" y="1219201"/>
            <a:chExt cx="6838951" cy="5273676"/>
          </a:xfrm>
          <a:solidFill>
            <a:schemeClr val="bg1"/>
          </a:solidFill>
        </p:grpSpPr>
        <p:sp>
          <p:nvSpPr>
            <p:cNvPr id="11" name="Rectangle 10">
              <a:extLst>
                <a:ext uri="{FF2B5EF4-FFF2-40B4-BE49-F238E27FC236}">
                  <a16:creationId xmlns:a16="http://schemas.microsoft.com/office/drawing/2014/main" id="{01FA2AD0-7528-BD5B-5625-975137A3E138}"/>
                </a:ext>
              </a:extLst>
            </p:cNvPr>
            <p:cNvSpPr/>
            <p:nvPr/>
          </p:nvSpPr>
          <p:spPr>
            <a:xfrm>
              <a:off x="4867275" y="1219201"/>
              <a:ext cx="6838949" cy="52736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grpSp>
          <p:nvGrpSpPr>
            <p:cNvPr id="10" name="Group 9">
              <a:extLst>
                <a:ext uri="{FF2B5EF4-FFF2-40B4-BE49-F238E27FC236}">
                  <a16:creationId xmlns:a16="http://schemas.microsoft.com/office/drawing/2014/main" id="{AE3DDAD9-9F4C-B513-6675-E21A7A9AC4DF}"/>
                </a:ext>
              </a:extLst>
            </p:cNvPr>
            <p:cNvGrpSpPr/>
            <p:nvPr/>
          </p:nvGrpSpPr>
          <p:grpSpPr>
            <a:xfrm>
              <a:off x="5017703" y="1466850"/>
              <a:ext cx="6688523" cy="4818481"/>
              <a:chOff x="958082" y="1314449"/>
              <a:chExt cx="8713715" cy="5357562"/>
            </a:xfrm>
            <a:grpFill/>
          </p:grpSpPr>
          <p:sp>
            <p:nvSpPr>
              <p:cNvPr id="12" name="Rectangle: Rounded Corners 8">
                <a:extLst>
                  <a:ext uri="{FF2B5EF4-FFF2-40B4-BE49-F238E27FC236}">
                    <a16:creationId xmlns:a16="http://schemas.microsoft.com/office/drawing/2014/main" id="{0325D5A9-6846-06D0-BFBF-2D04A71BE137}"/>
                  </a:ext>
                </a:extLst>
              </p:cNvPr>
              <p:cNvSpPr/>
              <p:nvPr/>
            </p:nvSpPr>
            <p:spPr>
              <a:xfrm>
                <a:off x="2990850" y="1314449"/>
                <a:ext cx="666750" cy="4400551"/>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chemeClr val="tx1"/>
                  </a:solidFill>
                </a:endParaRPr>
              </a:p>
            </p:txBody>
          </p:sp>
          <mc:AlternateContent xmlns:mc="http://schemas.openxmlformats.org/markup-compatibility/2006" xmlns:a14="http://schemas.microsoft.com/office/drawing/2010/main">
            <mc:Choice Requires="a14">
              <p:sp>
                <p:nvSpPr>
                  <p:cNvPr id="13" name="Flowchart: Connector 9">
                    <a:extLst>
                      <a:ext uri="{FF2B5EF4-FFF2-40B4-BE49-F238E27FC236}">
                        <a16:creationId xmlns:a16="http://schemas.microsoft.com/office/drawing/2014/main" id="{1AB3E133-D072-F67B-6C46-C7433229BF24}"/>
                      </a:ext>
                    </a:extLst>
                  </p:cNvPr>
                  <p:cNvSpPr/>
                  <p:nvPr/>
                </p:nvSpPr>
                <p:spPr>
                  <a:xfrm>
                    <a:off x="3054225" y="1415007"/>
                    <a:ext cx="540000" cy="540000"/>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800" b="0" i="1" smtClean="0">
                              <a:solidFill>
                                <a:schemeClr val="tx1"/>
                              </a:solidFill>
                              <a:latin typeface="Cambria Math" panose="02040503050406030204" pitchFamily="18" charset="0"/>
                            </a:rPr>
                            <m:t>𝑘</m:t>
                          </m:r>
                        </m:oMath>
                      </m:oMathPara>
                    </a14:m>
                    <a:endParaRPr lang="en-GB" sz="800" dirty="0">
                      <a:solidFill>
                        <a:schemeClr val="tx1"/>
                      </a:solidFill>
                    </a:endParaRPr>
                  </a:p>
                </p:txBody>
              </p:sp>
            </mc:Choice>
            <mc:Fallback xmlns="">
              <p:sp>
                <p:nvSpPr>
                  <p:cNvPr id="13" name="Flowchart: Connector 9">
                    <a:extLst>
                      <a:ext uri="{FF2B5EF4-FFF2-40B4-BE49-F238E27FC236}">
                        <a16:creationId xmlns:a16="http://schemas.microsoft.com/office/drawing/2014/main" id="{1AB3E133-D072-F67B-6C46-C7433229BF24}"/>
                      </a:ext>
                    </a:extLst>
                  </p:cNvPr>
                  <p:cNvSpPr>
                    <a:spLocks noRot="1" noChangeAspect="1" noMove="1" noResize="1" noEditPoints="1" noAdjustHandles="1" noChangeArrowheads="1" noChangeShapeType="1" noTextEdit="1"/>
                  </p:cNvSpPr>
                  <p:nvPr/>
                </p:nvSpPr>
                <p:spPr>
                  <a:xfrm>
                    <a:off x="3054225" y="1415007"/>
                    <a:ext cx="540000" cy="540000"/>
                  </a:xfrm>
                  <a:prstGeom prst="flowChartConnector">
                    <a:avLst/>
                  </a:prstGeom>
                  <a:blipFill>
                    <a:blip r:embed="rId3"/>
                    <a:stretch>
                      <a:fillRect/>
                    </a:stretch>
                  </a:blipFill>
                </p:spPr>
                <p:txBody>
                  <a:bodyPr/>
                  <a:lstStyle/>
                  <a:p>
                    <a:r>
                      <a:rPr lang="en-US">
                        <a:noFill/>
                      </a:rPr>
                      <a:t> </a:t>
                    </a:r>
                  </a:p>
                </p:txBody>
              </p:sp>
            </mc:Fallback>
          </mc:AlternateContent>
          <p:sp>
            <p:nvSpPr>
              <p:cNvPr id="14" name="Flowchart: Connector 10">
                <a:extLst>
                  <a:ext uri="{FF2B5EF4-FFF2-40B4-BE49-F238E27FC236}">
                    <a16:creationId xmlns:a16="http://schemas.microsoft.com/office/drawing/2014/main" id="{2634BF43-BB46-FD55-B6AA-96D6BA295ACE}"/>
                  </a:ext>
                </a:extLst>
              </p:cNvPr>
              <p:cNvSpPr/>
              <p:nvPr/>
            </p:nvSpPr>
            <p:spPr>
              <a:xfrm>
                <a:off x="3054225" y="2033883"/>
                <a:ext cx="540000" cy="540000"/>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chemeClr val="tx1"/>
                  </a:solidFill>
                </a:endParaRPr>
              </a:p>
            </p:txBody>
          </p:sp>
          <p:sp>
            <p:nvSpPr>
              <p:cNvPr id="15" name="Flowchart: Connector 11">
                <a:extLst>
                  <a:ext uri="{FF2B5EF4-FFF2-40B4-BE49-F238E27FC236}">
                    <a16:creationId xmlns:a16="http://schemas.microsoft.com/office/drawing/2014/main" id="{1522AB42-FA5B-B9AD-BEF1-0D7360EECF14}"/>
                  </a:ext>
                </a:extLst>
              </p:cNvPr>
              <p:cNvSpPr/>
              <p:nvPr/>
            </p:nvSpPr>
            <p:spPr>
              <a:xfrm>
                <a:off x="3054225" y="2655168"/>
                <a:ext cx="540000" cy="540000"/>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chemeClr val="tx1"/>
                  </a:solidFill>
                </a:endParaRPr>
              </a:p>
            </p:txBody>
          </p:sp>
          <p:sp>
            <p:nvSpPr>
              <p:cNvPr id="16" name="Flowchart: Connector 12">
                <a:extLst>
                  <a:ext uri="{FF2B5EF4-FFF2-40B4-BE49-F238E27FC236}">
                    <a16:creationId xmlns:a16="http://schemas.microsoft.com/office/drawing/2014/main" id="{86B36A9E-3F12-15D2-C2A5-D1EB091F54EB}"/>
                  </a:ext>
                </a:extLst>
              </p:cNvPr>
              <p:cNvSpPr/>
              <p:nvPr/>
            </p:nvSpPr>
            <p:spPr>
              <a:xfrm>
                <a:off x="3046319" y="3763242"/>
                <a:ext cx="540000" cy="540000"/>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chemeClr val="tx1"/>
                  </a:solidFill>
                </a:endParaRPr>
              </a:p>
            </p:txBody>
          </p:sp>
          <p:sp>
            <p:nvSpPr>
              <p:cNvPr id="17" name="Flowchart: Connector 14">
                <a:extLst>
                  <a:ext uri="{FF2B5EF4-FFF2-40B4-BE49-F238E27FC236}">
                    <a16:creationId xmlns:a16="http://schemas.microsoft.com/office/drawing/2014/main" id="{5320E665-50F9-DA56-EE04-3D37CC1719B4}"/>
                  </a:ext>
                </a:extLst>
              </p:cNvPr>
              <p:cNvSpPr/>
              <p:nvPr/>
            </p:nvSpPr>
            <p:spPr>
              <a:xfrm>
                <a:off x="3054225" y="4406745"/>
                <a:ext cx="540000" cy="540000"/>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chemeClr val="tx1"/>
                  </a:solidFill>
                </a:endParaRPr>
              </a:p>
            </p:txBody>
          </p:sp>
          <p:sp>
            <p:nvSpPr>
              <p:cNvPr id="18" name="Flowchart: Connector 15">
                <a:extLst>
                  <a:ext uri="{FF2B5EF4-FFF2-40B4-BE49-F238E27FC236}">
                    <a16:creationId xmlns:a16="http://schemas.microsoft.com/office/drawing/2014/main" id="{89D906D5-9922-3373-66B4-42A6ADC9C5B9}"/>
                  </a:ext>
                </a:extLst>
              </p:cNvPr>
              <p:cNvSpPr/>
              <p:nvPr/>
            </p:nvSpPr>
            <p:spPr>
              <a:xfrm>
                <a:off x="3047044" y="5025621"/>
                <a:ext cx="540000" cy="540000"/>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chemeClr val="tx1"/>
                  </a:solidFill>
                </a:endParaRPr>
              </a:p>
            </p:txBody>
          </p:sp>
          <p:sp>
            <p:nvSpPr>
              <p:cNvPr id="19" name="TextBox 18">
                <a:extLst>
                  <a:ext uri="{FF2B5EF4-FFF2-40B4-BE49-F238E27FC236}">
                    <a16:creationId xmlns:a16="http://schemas.microsoft.com/office/drawing/2014/main" id="{D0B4B067-031E-5273-8534-A0ED81F4904B}"/>
                  </a:ext>
                </a:extLst>
              </p:cNvPr>
              <p:cNvSpPr txBox="1"/>
              <p:nvPr/>
            </p:nvSpPr>
            <p:spPr>
              <a:xfrm flipH="1">
                <a:off x="3083923" y="3166749"/>
                <a:ext cx="494282" cy="585886"/>
              </a:xfrm>
              <a:prstGeom prst="rect">
                <a:avLst/>
              </a:prstGeom>
              <a:grpFill/>
            </p:spPr>
            <p:txBody>
              <a:bodyPr wrap="square" rtlCol="0">
                <a:spAutoFit/>
              </a:bodyPr>
              <a:lstStyle/>
              <a:p>
                <a:r>
                  <a:rPr lang="en-GB" sz="1050" dirty="0"/>
                  <a:t>…</a:t>
                </a:r>
              </a:p>
            </p:txBody>
          </p:sp>
          <p:sp>
            <p:nvSpPr>
              <p:cNvPr id="20" name="Rectangle: Rounded Corners 18">
                <a:extLst>
                  <a:ext uri="{FF2B5EF4-FFF2-40B4-BE49-F238E27FC236}">
                    <a16:creationId xmlns:a16="http://schemas.microsoft.com/office/drawing/2014/main" id="{DEAF7D35-B006-253C-DFAD-2F0F7C608E4B}"/>
                  </a:ext>
                </a:extLst>
              </p:cNvPr>
              <p:cNvSpPr/>
              <p:nvPr/>
            </p:nvSpPr>
            <p:spPr>
              <a:xfrm>
                <a:off x="5943600" y="1314449"/>
                <a:ext cx="666750" cy="4400551"/>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chemeClr val="tx1"/>
                  </a:solidFill>
                </a:endParaRPr>
              </a:p>
            </p:txBody>
          </p:sp>
          <p:sp>
            <p:nvSpPr>
              <p:cNvPr id="21" name="Flowchart: Connector 19">
                <a:extLst>
                  <a:ext uri="{FF2B5EF4-FFF2-40B4-BE49-F238E27FC236}">
                    <a16:creationId xmlns:a16="http://schemas.microsoft.com/office/drawing/2014/main" id="{06F7BD44-3F81-64DF-3170-5EBB5EEADB09}"/>
                  </a:ext>
                </a:extLst>
              </p:cNvPr>
              <p:cNvSpPr/>
              <p:nvPr/>
            </p:nvSpPr>
            <p:spPr>
              <a:xfrm>
                <a:off x="6006975" y="1415007"/>
                <a:ext cx="540000" cy="540000"/>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chemeClr val="tx1"/>
                  </a:solidFill>
                </a:endParaRPr>
              </a:p>
            </p:txBody>
          </p:sp>
          <p:sp>
            <p:nvSpPr>
              <p:cNvPr id="22" name="Flowchart: Connector 20">
                <a:extLst>
                  <a:ext uri="{FF2B5EF4-FFF2-40B4-BE49-F238E27FC236}">
                    <a16:creationId xmlns:a16="http://schemas.microsoft.com/office/drawing/2014/main" id="{B7F1951D-868D-05BE-9423-51E6F47A2EFA}"/>
                  </a:ext>
                </a:extLst>
              </p:cNvPr>
              <p:cNvSpPr/>
              <p:nvPr/>
            </p:nvSpPr>
            <p:spPr>
              <a:xfrm>
                <a:off x="6006975" y="2033883"/>
                <a:ext cx="540000" cy="540000"/>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chemeClr val="tx1"/>
                  </a:solidFill>
                </a:endParaRPr>
              </a:p>
            </p:txBody>
          </p:sp>
          <p:sp>
            <p:nvSpPr>
              <p:cNvPr id="23" name="Flowchart: Connector 21">
                <a:extLst>
                  <a:ext uri="{FF2B5EF4-FFF2-40B4-BE49-F238E27FC236}">
                    <a16:creationId xmlns:a16="http://schemas.microsoft.com/office/drawing/2014/main" id="{0163AF80-8905-B912-AEE6-D61E8E96C020}"/>
                  </a:ext>
                </a:extLst>
              </p:cNvPr>
              <p:cNvSpPr/>
              <p:nvPr/>
            </p:nvSpPr>
            <p:spPr>
              <a:xfrm>
                <a:off x="6006975" y="2655168"/>
                <a:ext cx="540000" cy="540000"/>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chemeClr val="tx1"/>
                  </a:solidFill>
                </a:endParaRPr>
              </a:p>
            </p:txBody>
          </p:sp>
          <p:sp>
            <p:nvSpPr>
              <p:cNvPr id="24" name="Flowchart: Connector 22">
                <a:extLst>
                  <a:ext uri="{FF2B5EF4-FFF2-40B4-BE49-F238E27FC236}">
                    <a16:creationId xmlns:a16="http://schemas.microsoft.com/office/drawing/2014/main" id="{6B427752-585F-8A06-9396-BC73DB45ED09}"/>
                  </a:ext>
                </a:extLst>
              </p:cNvPr>
              <p:cNvSpPr/>
              <p:nvPr/>
            </p:nvSpPr>
            <p:spPr>
              <a:xfrm>
                <a:off x="5993640" y="3765168"/>
                <a:ext cx="540000" cy="540000"/>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chemeClr val="tx1"/>
                  </a:solidFill>
                </a:endParaRPr>
              </a:p>
            </p:txBody>
          </p:sp>
          <p:sp>
            <p:nvSpPr>
              <p:cNvPr id="25" name="Flowchart: Connector 24">
                <a:extLst>
                  <a:ext uri="{FF2B5EF4-FFF2-40B4-BE49-F238E27FC236}">
                    <a16:creationId xmlns:a16="http://schemas.microsoft.com/office/drawing/2014/main" id="{84E2536F-591A-CEF5-9F11-7CB7C3736C0F}"/>
                  </a:ext>
                </a:extLst>
              </p:cNvPr>
              <p:cNvSpPr/>
              <p:nvPr/>
            </p:nvSpPr>
            <p:spPr>
              <a:xfrm>
                <a:off x="6006975" y="4406745"/>
                <a:ext cx="540000" cy="540000"/>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chemeClr val="tx1"/>
                  </a:solidFill>
                </a:endParaRPr>
              </a:p>
            </p:txBody>
          </p:sp>
          <p:sp>
            <p:nvSpPr>
              <p:cNvPr id="26" name="Flowchart: Connector 25">
                <a:extLst>
                  <a:ext uri="{FF2B5EF4-FFF2-40B4-BE49-F238E27FC236}">
                    <a16:creationId xmlns:a16="http://schemas.microsoft.com/office/drawing/2014/main" id="{08D548E6-1F32-C30F-BDF6-F0A2156E1E30}"/>
                  </a:ext>
                </a:extLst>
              </p:cNvPr>
              <p:cNvSpPr/>
              <p:nvPr/>
            </p:nvSpPr>
            <p:spPr>
              <a:xfrm>
                <a:off x="5999794" y="5025621"/>
                <a:ext cx="540000" cy="540000"/>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chemeClr val="tx1"/>
                  </a:solidFill>
                </a:endParaRPr>
              </a:p>
            </p:txBody>
          </p:sp>
          <p:sp>
            <p:nvSpPr>
              <p:cNvPr id="27" name="TextBox 26">
                <a:extLst>
                  <a:ext uri="{FF2B5EF4-FFF2-40B4-BE49-F238E27FC236}">
                    <a16:creationId xmlns:a16="http://schemas.microsoft.com/office/drawing/2014/main" id="{A14EE0E7-9948-AF19-3CF1-86D4A7B0F703}"/>
                  </a:ext>
                </a:extLst>
              </p:cNvPr>
              <p:cNvSpPr txBox="1"/>
              <p:nvPr/>
            </p:nvSpPr>
            <p:spPr>
              <a:xfrm flipH="1">
                <a:off x="4550820" y="3068590"/>
                <a:ext cx="494282" cy="758205"/>
              </a:xfrm>
              <a:prstGeom prst="rect">
                <a:avLst/>
              </a:prstGeom>
              <a:grpFill/>
            </p:spPr>
            <p:txBody>
              <a:bodyPr wrap="square" rtlCol="0">
                <a:spAutoFit/>
              </a:bodyPr>
              <a:lstStyle/>
              <a:p>
                <a:r>
                  <a:rPr lang="en-GB" sz="1600" dirty="0"/>
                  <a:t>…</a:t>
                </a:r>
              </a:p>
            </p:txBody>
          </p:sp>
          <mc:AlternateContent xmlns:mc="http://schemas.openxmlformats.org/markup-compatibility/2006" xmlns:a14="http://schemas.microsoft.com/office/drawing/2010/main">
            <mc:Choice Requires="a14">
              <p:sp>
                <p:nvSpPr>
                  <p:cNvPr id="28" name="Flowchart: Connector 28">
                    <a:extLst>
                      <a:ext uri="{FF2B5EF4-FFF2-40B4-BE49-F238E27FC236}">
                        <a16:creationId xmlns:a16="http://schemas.microsoft.com/office/drawing/2014/main" id="{801CC3AC-C849-DB7E-8314-8D9DC2E82C37}"/>
                      </a:ext>
                    </a:extLst>
                  </p:cNvPr>
                  <p:cNvSpPr/>
                  <p:nvPr/>
                </p:nvSpPr>
                <p:spPr>
                  <a:xfrm>
                    <a:off x="958082" y="1693256"/>
                    <a:ext cx="720000" cy="720000"/>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GB" sz="800" b="0" i="1" smtClean="0">
                                  <a:solidFill>
                                    <a:schemeClr val="tx1"/>
                                  </a:solidFill>
                                  <a:latin typeface="Cambria Math" panose="02040503050406030204" pitchFamily="18" charset="0"/>
                                </a:rPr>
                              </m:ctrlPr>
                            </m:sSubPr>
                            <m:e>
                              <m:r>
                                <a:rPr lang="en-GB" sz="800" b="0" i="1" smtClean="0">
                                  <a:solidFill>
                                    <a:schemeClr val="tx1"/>
                                  </a:solidFill>
                                  <a:latin typeface="Cambria Math" panose="02040503050406030204" pitchFamily="18" charset="0"/>
                                </a:rPr>
                                <m:t>𝑣</m:t>
                              </m:r>
                            </m:e>
                            <m:sub>
                              <m:r>
                                <a:rPr lang="en-GB" sz="800" b="0" i="1" smtClean="0">
                                  <a:solidFill>
                                    <a:schemeClr val="tx1"/>
                                  </a:solidFill>
                                  <a:latin typeface="Cambria Math" panose="02040503050406030204" pitchFamily="18" charset="0"/>
                                </a:rPr>
                                <m:t>𝜃</m:t>
                              </m:r>
                            </m:sub>
                          </m:sSub>
                        </m:oMath>
                      </m:oMathPara>
                    </a14:m>
                    <a:endParaRPr lang="en-GB" sz="800" dirty="0">
                      <a:solidFill>
                        <a:schemeClr val="tx1"/>
                      </a:solidFill>
                    </a:endParaRPr>
                  </a:p>
                </p:txBody>
              </p:sp>
            </mc:Choice>
            <mc:Fallback xmlns="">
              <p:sp>
                <p:nvSpPr>
                  <p:cNvPr id="28" name="Flowchart: Connector 28">
                    <a:extLst>
                      <a:ext uri="{FF2B5EF4-FFF2-40B4-BE49-F238E27FC236}">
                        <a16:creationId xmlns:a16="http://schemas.microsoft.com/office/drawing/2014/main" id="{801CC3AC-C849-DB7E-8314-8D9DC2E82C37}"/>
                      </a:ext>
                    </a:extLst>
                  </p:cNvPr>
                  <p:cNvSpPr>
                    <a:spLocks noRot="1" noChangeAspect="1" noMove="1" noResize="1" noEditPoints="1" noAdjustHandles="1" noChangeArrowheads="1" noChangeShapeType="1" noTextEdit="1"/>
                  </p:cNvSpPr>
                  <p:nvPr/>
                </p:nvSpPr>
                <p:spPr>
                  <a:xfrm>
                    <a:off x="958082" y="1693256"/>
                    <a:ext cx="720000" cy="720000"/>
                  </a:xfrm>
                  <a:prstGeom prst="flowChartConnector">
                    <a:avLst/>
                  </a:prstGeom>
                  <a:blipFill>
                    <a:blip r:embed="rId4"/>
                    <a:stretch>
                      <a:fillRect/>
                    </a:stretch>
                  </a:blipFill>
                </p:spPr>
                <p:txBody>
                  <a:bodyPr/>
                  <a:lstStyle/>
                  <a:p>
                    <a:r>
                      <a:rPr lang="en-US">
                        <a:noFill/>
                      </a:rPr>
                      <a:t> </a:t>
                    </a:r>
                  </a:p>
                </p:txBody>
              </p:sp>
            </mc:Fallback>
          </mc:AlternateContent>
          <p:sp>
            <p:nvSpPr>
              <p:cNvPr id="29" name="Flowchart: Connector 30">
                <a:extLst>
                  <a:ext uri="{FF2B5EF4-FFF2-40B4-BE49-F238E27FC236}">
                    <a16:creationId xmlns:a16="http://schemas.microsoft.com/office/drawing/2014/main" id="{946024EC-E8A3-AA65-D45C-8A2A9E13316B}"/>
                  </a:ext>
                </a:extLst>
              </p:cNvPr>
              <p:cNvSpPr/>
              <p:nvPr/>
            </p:nvSpPr>
            <p:spPr>
              <a:xfrm>
                <a:off x="971970" y="2516844"/>
                <a:ext cx="720000" cy="720000"/>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solidFill>
                    <a:schemeClr val="tx1"/>
                  </a:solidFill>
                </a:endParaRP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BD285B80-9ED0-14FA-F07A-5D09F3BA187B}"/>
                      </a:ext>
                    </a:extLst>
                  </p:cNvPr>
                  <p:cNvSpPr txBox="1"/>
                  <p:nvPr/>
                </p:nvSpPr>
                <p:spPr>
                  <a:xfrm>
                    <a:off x="970619" y="2724919"/>
                    <a:ext cx="733213" cy="275712"/>
                  </a:xfrm>
                  <a:prstGeom prst="rect">
                    <a:avLst/>
                  </a:prstGeom>
                  <a:grp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800" b="0" i="1" smtClean="0">
                              <a:solidFill>
                                <a:schemeClr val="tx1"/>
                              </a:solidFill>
                              <a:latin typeface="Cambria Math" panose="02040503050406030204" pitchFamily="18" charset="0"/>
                            </a:rPr>
                            <m:t>[</m:t>
                          </m:r>
                          <m:r>
                            <m:rPr>
                              <m:sty m:val="p"/>
                            </m:rPr>
                            <a:rPr lang="en-GB" sz="800" b="0" i="0" smtClean="0">
                              <a:solidFill>
                                <a:schemeClr val="tx1"/>
                              </a:solidFill>
                              <a:latin typeface="Cambria Math" panose="02040503050406030204" pitchFamily="18" charset="0"/>
                            </a:rPr>
                            <m:t>Fe</m:t>
                          </m:r>
                          <m:r>
                            <a:rPr lang="en-GB" sz="800" b="0" i="0" smtClean="0">
                              <a:solidFill>
                                <a:schemeClr val="tx1"/>
                              </a:solidFill>
                              <a:latin typeface="Cambria Math" panose="02040503050406030204" pitchFamily="18" charset="0"/>
                            </a:rPr>
                            <m:t>/</m:t>
                          </m:r>
                          <m:r>
                            <m:rPr>
                              <m:sty m:val="p"/>
                            </m:rPr>
                            <a:rPr lang="en-GB" sz="800" b="0" i="0" smtClean="0">
                              <a:solidFill>
                                <a:schemeClr val="tx1"/>
                              </a:solidFill>
                              <a:latin typeface="Cambria Math" panose="02040503050406030204" pitchFamily="18" charset="0"/>
                            </a:rPr>
                            <m:t>H</m:t>
                          </m:r>
                          <m:r>
                            <a:rPr lang="en-GB" sz="800" b="0" i="0" smtClean="0">
                              <a:solidFill>
                                <a:schemeClr val="tx1"/>
                              </a:solidFill>
                              <a:latin typeface="Cambria Math" panose="02040503050406030204" pitchFamily="18" charset="0"/>
                            </a:rPr>
                            <m:t>]</m:t>
                          </m:r>
                        </m:oMath>
                      </m:oMathPara>
                    </a14:m>
                    <a:endParaRPr lang="en-GB" sz="800" dirty="0">
                      <a:solidFill>
                        <a:schemeClr val="tx1"/>
                      </a:solidFill>
                    </a:endParaRPr>
                  </a:p>
                </p:txBody>
              </p:sp>
            </mc:Choice>
            <mc:Fallback xmlns="">
              <p:sp>
                <p:nvSpPr>
                  <p:cNvPr id="30" name="TextBox 29">
                    <a:extLst>
                      <a:ext uri="{FF2B5EF4-FFF2-40B4-BE49-F238E27FC236}">
                        <a16:creationId xmlns:a16="http://schemas.microsoft.com/office/drawing/2014/main" id="{BD285B80-9ED0-14FA-F07A-5D09F3BA187B}"/>
                      </a:ext>
                    </a:extLst>
                  </p:cNvPr>
                  <p:cNvSpPr txBox="1">
                    <a:spLocks noRot="1" noChangeAspect="1" noMove="1" noResize="1" noEditPoints="1" noAdjustHandles="1" noChangeArrowheads="1" noChangeShapeType="1" noTextEdit="1"/>
                  </p:cNvSpPr>
                  <p:nvPr/>
                </p:nvSpPr>
                <p:spPr>
                  <a:xfrm>
                    <a:off x="970619" y="2724919"/>
                    <a:ext cx="733213" cy="275712"/>
                  </a:xfrm>
                  <a:prstGeom prst="rect">
                    <a:avLst/>
                  </a:prstGeom>
                  <a:blipFill>
                    <a:blip r:embed="rId5"/>
                    <a:stretch>
                      <a:fillRect l="-21739" r="-21739" b="-50000"/>
                    </a:stretch>
                  </a:blipFill>
                </p:spPr>
                <p:txBody>
                  <a:bodyPr/>
                  <a:lstStyle/>
                  <a:p>
                    <a:r>
                      <a:rPr lang="en-US">
                        <a:noFill/>
                      </a:rPr>
                      <a:t> </a:t>
                    </a:r>
                  </a:p>
                </p:txBody>
              </p:sp>
            </mc:Fallback>
          </mc:AlternateContent>
          <p:sp>
            <p:nvSpPr>
              <p:cNvPr id="31" name="Flowchart: Connector 34">
                <a:extLst>
                  <a:ext uri="{FF2B5EF4-FFF2-40B4-BE49-F238E27FC236}">
                    <a16:creationId xmlns:a16="http://schemas.microsoft.com/office/drawing/2014/main" id="{E70563F5-CBD8-5257-78F7-B8DB8B3A242E}"/>
                  </a:ext>
                </a:extLst>
              </p:cNvPr>
              <p:cNvSpPr/>
              <p:nvPr/>
            </p:nvSpPr>
            <p:spPr>
              <a:xfrm>
                <a:off x="970617" y="2534720"/>
                <a:ext cx="720000" cy="720000"/>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solidFill>
                    <a:schemeClr val="tx1"/>
                  </a:solidFill>
                </a:endParaRP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DBE6D27B-0211-75E3-8A4C-206F857B89F2}"/>
                      </a:ext>
                    </a:extLst>
                  </p:cNvPr>
                  <p:cNvSpPr txBox="1"/>
                  <p:nvPr/>
                </p:nvSpPr>
                <p:spPr>
                  <a:xfrm>
                    <a:off x="970621" y="2724919"/>
                    <a:ext cx="733213" cy="275712"/>
                  </a:xfrm>
                  <a:prstGeom prst="rect">
                    <a:avLst/>
                  </a:prstGeom>
                  <a:grp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800" b="0" i="1" smtClean="0">
                              <a:solidFill>
                                <a:schemeClr val="tx1"/>
                              </a:solidFill>
                              <a:latin typeface="Cambria Math" panose="02040503050406030204" pitchFamily="18" charset="0"/>
                            </a:rPr>
                            <m:t>[</m:t>
                          </m:r>
                          <m:r>
                            <m:rPr>
                              <m:sty m:val="p"/>
                            </m:rPr>
                            <a:rPr lang="en-GB" sz="800" b="0" i="0" smtClean="0">
                              <a:solidFill>
                                <a:schemeClr val="tx1"/>
                              </a:solidFill>
                              <a:latin typeface="Cambria Math" panose="02040503050406030204" pitchFamily="18" charset="0"/>
                            </a:rPr>
                            <m:t>Fe</m:t>
                          </m:r>
                          <m:r>
                            <a:rPr lang="en-GB" sz="800" b="0" i="0" smtClean="0">
                              <a:solidFill>
                                <a:schemeClr val="tx1"/>
                              </a:solidFill>
                              <a:latin typeface="Cambria Math" panose="02040503050406030204" pitchFamily="18" charset="0"/>
                            </a:rPr>
                            <m:t>/</m:t>
                          </m:r>
                          <m:r>
                            <m:rPr>
                              <m:sty m:val="p"/>
                            </m:rPr>
                            <a:rPr lang="en-GB" sz="800" b="0" i="0" smtClean="0">
                              <a:solidFill>
                                <a:schemeClr val="tx1"/>
                              </a:solidFill>
                              <a:latin typeface="Cambria Math" panose="02040503050406030204" pitchFamily="18" charset="0"/>
                            </a:rPr>
                            <m:t>H</m:t>
                          </m:r>
                          <m:r>
                            <a:rPr lang="en-GB" sz="800" b="0" i="0" smtClean="0">
                              <a:solidFill>
                                <a:schemeClr val="tx1"/>
                              </a:solidFill>
                              <a:latin typeface="Cambria Math" panose="02040503050406030204" pitchFamily="18" charset="0"/>
                            </a:rPr>
                            <m:t>]</m:t>
                          </m:r>
                        </m:oMath>
                      </m:oMathPara>
                    </a14:m>
                    <a:endParaRPr lang="en-GB" sz="800" dirty="0">
                      <a:solidFill>
                        <a:schemeClr val="tx1"/>
                      </a:solidFill>
                    </a:endParaRPr>
                  </a:p>
                </p:txBody>
              </p:sp>
            </mc:Choice>
            <mc:Fallback xmlns="">
              <p:sp>
                <p:nvSpPr>
                  <p:cNvPr id="32" name="TextBox 31">
                    <a:extLst>
                      <a:ext uri="{FF2B5EF4-FFF2-40B4-BE49-F238E27FC236}">
                        <a16:creationId xmlns:a16="http://schemas.microsoft.com/office/drawing/2014/main" id="{DBE6D27B-0211-75E3-8A4C-206F857B89F2}"/>
                      </a:ext>
                    </a:extLst>
                  </p:cNvPr>
                  <p:cNvSpPr txBox="1">
                    <a:spLocks noRot="1" noChangeAspect="1" noMove="1" noResize="1" noEditPoints="1" noAdjustHandles="1" noChangeArrowheads="1" noChangeShapeType="1" noTextEdit="1"/>
                  </p:cNvSpPr>
                  <p:nvPr/>
                </p:nvSpPr>
                <p:spPr>
                  <a:xfrm>
                    <a:off x="970621" y="2724919"/>
                    <a:ext cx="733213" cy="275712"/>
                  </a:xfrm>
                  <a:prstGeom prst="rect">
                    <a:avLst/>
                  </a:prstGeom>
                  <a:blipFill>
                    <a:blip r:embed="rId5"/>
                    <a:stretch>
                      <a:fillRect l="-21739" r="-21739" b="-50000"/>
                    </a:stretch>
                  </a:blipFill>
                </p:spPr>
                <p:txBody>
                  <a:bodyPr/>
                  <a:lstStyle/>
                  <a:p>
                    <a:r>
                      <a:rPr lang="en-US">
                        <a:noFill/>
                      </a:rPr>
                      <a:t> </a:t>
                    </a:r>
                  </a:p>
                </p:txBody>
              </p:sp>
            </mc:Fallback>
          </mc:AlternateContent>
          <p:sp>
            <p:nvSpPr>
              <p:cNvPr id="33" name="Flowchart: Connector 36">
                <a:extLst>
                  <a:ext uri="{FF2B5EF4-FFF2-40B4-BE49-F238E27FC236}">
                    <a16:creationId xmlns:a16="http://schemas.microsoft.com/office/drawing/2014/main" id="{210A254E-2348-102A-AB84-9830728954C6}"/>
                  </a:ext>
                </a:extLst>
              </p:cNvPr>
              <p:cNvSpPr/>
              <p:nvPr/>
            </p:nvSpPr>
            <p:spPr>
              <a:xfrm>
                <a:off x="1013550" y="3852150"/>
                <a:ext cx="720001" cy="720000"/>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solidFill>
                    <a:schemeClr val="tx1"/>
                  </a:solidFill>
                </a:endParaRP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6FE077BA-CE46-F245-2669-0A8F18E018FD}"/>
                      </a:ext>
                    </a:extLst>
                  </p:cNvPr>
                  <p:cNvSpPr txBox="1"/>
                  <p:nvPr/>
                </p:nvSpPr>
                <p:spPr>
                  <a:xfrm>
                    <a:off x="1136718" y="4084850"/>
                    <a:ext cx="428945" cy="304801"/>
                  </a:xfrm>
                  <a:prstGeom prst="rect">
                    <a:avLst/>
                  </a:prstGeom>
                  <a:grp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800" b="0" i="1" smtClean="0">
                                  <a:latin typeface="Cambria Math" panose="02040503050406030204" pitchFamily="18" charset="0"/>
                                </a:rPr>
                              </m:ctrlPr>
                            </m:sSubPr>
                            <m:e>
                              <m:r>
                                <m:rPr>
                                  <m:sty m:val="p"/>
                                </m:rPr>
                                <a:rPr lang="en-GB" sz="800" i="1" smtClean="0">
                                  <a:latin typeface="Cambria Math" panose="02040503050406030204" pitchFamily="18" charset="0"/>
                                </a:rPr>
                                <m:t>M</m:t>
                              </m:r>
                            </m:e>
                            <m:sub>
                              <m:r>
                                <a:rPr lang="en-GB" sz="800" b="0" i="1" smtClean="0">
                                  <a:latin typeface="Cambria Math" panose="02040503050406030204" pitchFamily="18" charset="0"/>
                                </a:rPr>
                                <m:t>𝐺</m:t>
                              </m:r>
                            </m:sub>
                          </m:sSub>
                        </m:oMath>
                      </m:oMathPara>
                    </a14:m>
                    <a:endParaRPr lang="en-GB" sz="800" dirty="0">
                      <a:solidFill>
                        <a:schemeClr val="tx1"/>
                      </a:solidFill>
                    </a:endParaRPr>
                  </a:p>
                </p:txBody>
              </p:sp>
            </mc:Choice>
            <mc:Fallback xmlns="">
              <p:sp>
                <p:nvSpPr>
                  <p:cNvPr id="34" name="TextBox 33">
                    <a:extLst>
                      <a:ext uri="{FF2B5EF4-FFF2-40B4-BE49-F238E27FC236}">
                        <a16:creationId xmlns:a16="http://schemas.microsoft.com/office/drawing/2014/main" id="{6FE077BA-CE46-F245-2669-0A8F18E018FD}"/>
                      </a:ext>
                    </a:extLst>
                  </p:cNvPr>
                  <p:cNvSpPr txBox="1">
                    <a:spLocks noRot="1" noChangeAspect="1" noMove="1" noResize="1" noEditPoints="1" noAdjustHandles="1" noChangeArrowheads="1" noChangeShapeType="1" noTextEdit="1"/>
                  </p:cNvSpPr>
                  <p:nvPr/>
                </p:nvSpPr>
                <p:spPr>
                  <a:xfrm>
                    <a:off x="1136718" y="4084850"/>
                    <a:ext cx="428945" cy="304801"/>
                  </a:xfrm>
                  <a:prstGeom prst="rect">
                    <a:avLst/>
                  </a:prstGeom>
                  <a:blipFill>
                    <a:blip r:embed="rId6"/>
                    <a:stretch>
                      <a:fillRect l="-15385" r="-7692"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Flowchart: Connector 38">
                    <a:extLst>
                      <a:ext uri="{FF2B5EF4-FFF2-40B4-BE49-F238E27FC236}">
                        <a16:creationId xmlns:a16="http://schemas.microsoft.com/office/drawing/2014/main" id="{05C69786-3965-44C6-0843-C8E8746E553D}"/>
                      </a:ext>
                    </a:extLst>
                  </p:cNvPr>
                  <p:cNvSpPr/>
                  <p:nvPr/>
                </p:nvSpPr>
                <p:spPr>
                  <a:xfrm>
                    <a:off x="1013551" y="4664931"/>
                    <a:ext cx="720000" cy="720000"/>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800" b="0" i="1" smtClean="0">
                              <a:solidFill>
                                <a:schemeClr val="tx1"/>
                              </a:solidFill>
                              <a:latin typeface="Cambria Math" panose="02040503050406030204" pitchFamily="18" charset="0"/>
                            </a:rPr>
                            <m:t>𝑧</m:t>
                          </m:r>
                        </m:oMath>
                      </m:oMathPara>
                    </a14:m>
                    <a:endParaRPr lang="en-GB" sz="800" b="0" dirty="0">
                      <a:solidFill>
                        <a:schemeClr val="tx1"/>
                      </a:solidFill>
                    </a:endParaRPr>
                  </a:p>
                </p:txBody>
              </p:sp>
            </mc:Choice>
            <mc:Fallback xmlns="">
              <p:sp>
                <p:nvSpPr>
                  <p:cNvPr id="35" name="Flowchart: Connector 38">
                    <a:extLst>
                      <a:ext uri="{FF2B5EF4-FFF2-40B4-BE49-F238E27FC236}">
                        <a16:creationId xmlns:a16="http://schemas.microsoft.com/office/drawing/2014/main" id="{05C69786-3965-44C6-0843-C8E8746E553D}"/>
                      </a:ext>
                    </a:extLst>
                  </p:cNvPr>
                  <p:cNvSpPr>
                    <a:spLocks noRot="1" noChangeAspect="1" noMove="1" noResize="1" noEditPoints="1" noAdjustHandles="1" noChangeArrowheads="1" noChangeShapeType="1" noTextEdit="1"/>
                  </p:cNvSpPr>
                  <p:nvPr/>
                </p:nvSpPr>
                <p:spPr>
                  <a:xfrm>
                    <a:off x="1013551" y="4664931"/>
                    <a:ext cx="720000" cy="720000"/>
                  </a:xfrm>
                  <a:prstGeom prst="flowChartConnector">
                    <a:avLst/>
                  </a:prstGeom>
                  <a:blipFill>
                    <a:blip r:embed="rId7"/>
                    <a:stretch>
                      <a:fillRect/>
                    </a:stretch>
                  </a:blipFill>
                </p:spPr>
                <p:txBody>
                  <a:bodyPr/>
                  <a:lstStyle/>
                  <a:p>
                    <a:r>
                      <a:rPr lang="en-US">
                        <a:noFill/>
                      </a:rPr>
                      <a:t> </a:t>
                    </a:r>
                  </a:p>
                </p:txBody>
              </p:sp>
            </mc:Fallback>
          </mc:AlternateContent>
          <p:sp>
            <p:nvSpPr>
              <p:cNvPr id="36" name="TextBox 35">
                <a:extLst>
                  <a:ext uri="{FF2B5EF4-FFF2-40B4-BE49-F238E27FC236}">
                    <a16:creationId xmlns:a16="http://schemas.microsoft.com/office/drawing/2014/main" id="{5DA7012F-7A14-AE73-6C3A-1D0415A48172}"/>
                  </a:ext>
                </a:extLst>
              </p:cNvPr>
              <p:cNvSpPr txBox="1"/>
              <p:nvPr/>
            </p:nvSpPr>
            <p:spPr>
              <a:xfrm flipH="1">
                <a:off x="1083474" y="3064832"/>
                <a:ext cx="494282" cy="758205"/>
              </a:xfrm>
              <a:prstGeom prst="rect">
                <a:avLst/>
              </a:prstGeom>
              <a:grpFill/>
            </p:spPr>
            <p:txBody>
              <a:bodyPr wrap="square" rtlCol="0">
                <a:spAutoFit/>
              </a:bodyPr>
              <a:lstStyle/>
              <a:p>
                <a:r>
                  <a:rPr lang="en-GB" sz="1600" dirty="0"/>
                  <a:t>…</a:t>
                </a:r>
              </a:p>
            </p:txBody>
          </p:sp>
          <p:cxnSp>
            <p:nvCxnSpPr>
              <p:cNvPr id="37" name="Straight Arrow Connector 36">
                <a:extLst>
                  <a:ext uri="{FF2B5EF4-FFF2-40B4-BE49-F238E27FC236}">
                    <a16:creationId xmlns:a16="http://schemas.microsoft.com/office/drawing/2014/main" id="{E20ABC76-D854-03CC-E1E3-E2AA7046203C}"/>
                  </a:ext>
                </a:extLst>
              </p:cNvPr>
              <p:cNvCxnSpPr>
                <a:stCxn id="28" idx="6"/>
                <a:endCxn id="13" idx="2"/>
              </p:cNvCxnSpPr>
              <p:nvPr/>
            </p:nvCxnSpPr>
            <p:spPr>
              <a:xfrm flipV="1">
                <a:off x="1678082" y="1685007"/>
                <a:ext cx="1376143" cy="368249"/>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982A578C-C707-C40D-7B24-911B51B22FCF}"/>
                  </a:ext>
                </a:extLst>
              </p:cNvPr>
              <p:cNvCxnSpPr>
                <a:stCxn id="28" idx="6"/>
                <a:endCxn id="14" idx="2"/>
              </p:cNvCxnSpPr>
              <p:nvPr/>
            </p:nvCxnSpPr>
            <p:spPr>
              <a:xfrm>
                <a:off x="1678082" y="2053256"/>
                <a:ext cx="1376143" cy="250627"/>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10B44656-9AB2-28B9-5051-8D13E842BF28}"/>
                  </a:ext>
                </a:extLst>
              </p:cNvPr>
              <p:cNvCxnSpPr>
                <a:stCxn id="28" idx="6"/>
                <a:endCxn id="15" idx="2"/>
              </p:cNvCxnSpPr>
              <p:nvPr/>
            </p:nvCxnSpPr>
            <p:spPr>
              <a:xfrm>
                <a:off x="1678082" y="2053256"/>
                <a:ext cx="1376143" cy="871912"/>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E2EF8C1F-AAF8-15B0-06BF-0B126DE879EA}"/>
                  </a:ext>
                </a:extLst>
              </p:cNvPr>
              <p:cNvCxnSpPr>
                <a:stCxn id="28" idx="6"/>
              </p:cNvCxnSpPr>
              <p:nvPr/>
            </p:nvCxnSpPr>
            <p:spPr>
              <a:xfrm>
                <a:off x="1678082" y="2053256"/>
                <a:ext cx="1368237" cy="1979986"/>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D2E39EED-03A4-A5B7-D5A0-8094BEDD243D}"/>
                  </a:ext>
                </a:extLst>
              </p:cNvPr>
              <p:cNvCxnSpPr>
                <a:stCxn id="28" idx="6"/>
                <a:endCxn id="17" idx="2"/>
              </p:cNvCxnSpPr>
              <p:nvPr/>
            </p:nvCxnSpPr>
            <p:spPr>
              <a:xfrm>
                <a:off x="1678082" y="2053256"/>
                <a:ext cx="1376143" cy="2623489"/>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D16358F-F3F7-9862-43DA-212C5D1906F2}"/>
                  </a:ext>
                </a:extLst>
              </p:cNvPr>
              <p:cNvCxnSpPr>
                <a:cxnSpLocks/>
                <a:stCxn id="28" idx="6"/>
                <a:endCxn id="18" idx="2"/>
              </p:cNvCxnSpPr>
              <p:nvPr/>
            </p:nvCxnSpPr>
            <p:spPr>
              <a:xfrm>
                <a:off x="1678082" y="2053256"/>
                <a:ext cx="1368962" cy="3242365"/>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Flowchart: Connector 58">
                    <a:extLst>
                      <a:ext uri="{FF2B5EF4-FFF2-40B4-BE49-F238E27FC236}">
                        <a16:creationId xmlns:a16="http://schemas.microsoft.com/office/drawing/2014/main" id="{78562AA7-EE1D-8F75-FA7E-FC74A1F974DB}"/>
                      </a:ext>
                    </a:extLst>
                  </p:cNvPr>
                  <p:cNvSpPr/>
                  <p:nvPr/>
                </p:nvSpPr>
                <p:spPr>
                  <a:xfrm>
                    <a:off x="7235583" y="3213683"/>
                    <a:ext cx="540000" cy="540000"/>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800" b="0" i="1" smtClean="0">
                              <a:solidFill>
                                <a:schemeClr val="tx1"/>
                              </a:solidFill>
                              <a:latin typeface="Cambria Math" panose="02040503050406030204" pitchFamily="18" charset="0"/>
                            </a:rPr>
                            <m:t>𝑦</m:t>
                          </m:r>
                        </m:oMath>
                      </m:oMathPara>
                    </a14:m>
                    <a:endParaRPr lang="en-GB" sz="800" dirty="0">
                      <a:solidFill>
                        <a:schemeClr val="tx1"/>
                      </a:solidFill>
                    </a:endParaRPr>
                  </a:p>
                </p:txBody>
              </p:sp>
            </mc:Choice>
            <mc:Fallback xmlns="">
              <p:sp>
                <p:nvSpPr>
                  <p:cNvPr id="43" name="Flowchart: Connector 58">
                    <a:extLst>
                      <a:ext uri="{FF2B5EF4-FFF2-40B4-BE49-F238E27FC236}">
                        <a16:creationId xmlns:a16="http://schemas.microsoft.com/office/drawing/2014/main" id="{78562AA7-EE1D-8F75-FA7E-FC74A1F974DB}"/>
                      </a:ext>
                    </a:extLst>
                  </p:cNvPr>
                  <p:cNvSpPr>
                    <a:spLocks noRot="1" noChangeAspect="1" noMove="1" noResize="1" noEditPoints="1" noAdjustHandles="1" noChangeArrowheads="1" noChangeShapeType="1" noTextEdit="1"/>
                  </p:cNvSpPr>
                  <p:nvPr/>
                </p:nvSpPr>
                <p:spPr>
                  <a:xfrm>
                    <a:off x="7235583" y="3213683"/>
                    <a:ext cx="540000" cy="540000"/>
                  </a:xfrm>
                  <a:prstGeom prst="flowChartConnector">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205F051E-B6DC-D390-C488-E68083A79DC5}"/>
                      </a:ext>
                    </a:extLst>
                  </p:cNvPr>
                  <p:cNvSpPr txBox="1"/>
                  <p:nvPr/>
                </p:nvSpPr>
                <p:spPr>
                  <a:xfrm>
                    <a:off x="7257811" y="3942263"/>
                    <a:ext cx="522135" cy="275712"/>
                  </a:xfrm>
                  <a:prstGeom prst="rect">
                    <a:avLst/>
                  </a:prstGeom>
                  <a:grp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800" b="0" i="1" smtClean="0">
                              <a:solidFill>
                                <a:schemeClr val="tx1"/>
                              </a:solidFill>
                              <a:latin typeface="Cambria Math" panose="02040503050406030204" pitchFamily="18" charset="0"/>
                            </a:rPr>
                            <m:t>[0,1]</m:t>
                          </m:r>
                        </m:oMath>
                      </m:oMathPara>
                    </a14:m>
                    <a:endParaRPr lang="en-GB" sz="800" dirty="0">
                      <a:solidFill>
                        <a:schemeClr val="tx1"/>
                      </a:solidFill>
                    </a:endParaRPr>
                  </a:p>
                </p:txBody>
              </p:sp>
            </mc:Choice>
            <mc:Fallback xmlns="">
              <p:sp>
                <p:nvSpPr>
                  <p:cNvPr id="44" name="TextBox 43">
                    <a:extLst>
                      <a:ext uri="{FF2B5EF4-FFF2-40B4-BE49-F238E27FC236}">
                        <a16:creationId xmlns:a16="http://schemas.microsoft.com/office/drawing/2014/main" id="{205F051E-B6DC-D390-C488-E68083A79DC5}"/>
                      </a:ext>
                    </a:extLst>
                  </p:cNvPr>
                  <p:cNvSpPr txBox="1">
                    <a:spLocks noRot="1" noChangeAspect="1" noMove="1" noResize="1" noEditPoints="1" noAdjustHandles="1" noChangeArrowheads="1" noChangeShapeType="1" noTextEdit="1"/>
                  </p:cNvSpPr>
                  <p:nvPr/>
                </p:nvSpPr>
                <p:spPr>
                  <a:xfrm>
                    <a:off x="7257811" y="3942263"/>
                    <a:ext cx="522135" cy="275712"/>
                  </a:xfrm>
                  <a:prstGeom prst="rect">
                    <a:avLst/>
                  </a:prstGeom>
                  <a:blipFill>
                    <a:blip r:embed="rId9"/>
                    <a:stretch>
                      <a:fillRect l="-29412" t="-10000" r="-23529" b="-50000"/>
                    </a:stretch>
                  </a:blipFill>
                </p:spPr>
                <p:txBody>
                  <a:bodyPr/>
                  <a:lstStyle/>
                  <a:p>
                    <a:r>
                      <a:rPr lang="en-US">
                        <a:noFill/>
                      </a:rPr>
                      <a:t> </a:t>
                    </a:r>
                  </a:p>
                </p:txBody>
              </p:sp>
            </mc:Fallback>
          </mc:AlternateContent>
          <p:sp>
            <p:nvSpPr>
              <p:cNvPr id="45" name="TextBox 44">
                <a:extLst>
                  <a:ext uri="{FF2B5EF4-FFF2-40B4-BE49-F238E27FC236}">
                    <a16:creationId xmlns:a16="http://schemas.microsoft.com/office/drawing/2014/main" id="{51850015-E848-013E-6962-C88258CD4B6C}"/>
                  </a:ext>
                </a:extLst>
              </p:cNvPr>
              <p:cNvSpPr txBox="1"/>
              <p:nvPr/>
            </p:nvSpPr>
            <p:spPr>
              <a:xfrm>
                <a:off x="8120902" y="3166749"/>
                <a:ext cx="1550895" cy="1033916"/>
              </a:xfrm>
              <a:prstGeom prst="rect">
                <a:avLst/>
              </a:prstGeom>
              <a:grpFill/>
            </p:spPr>
            <p:txBody>
              <a:bodyPr wrap="square" rtlCol="0">
                <a:spAutoFit/>
              </a:bodyPr>
              <a:lstStyle/>
              <a:p>
                <a:r>
                  <a:rPr lang="en-GB" sz="800" dirty="0"/>
                  <a:t>Compare with</a:t>
                </a:r>
              </a:p>
              <a:p>
                <a:r>
                  <a:rPr lang="en-GB" sz="800" dirty="0"/>
                  <a:t>True label</a:t>
                </a:r>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433C491A-8D95-D335-02B4-E077C89A37B9}"/>
                      </a:ext>
                    </a:extLst>
                  </p:cNvPr>
                  <p:cNvSpPr txBox="1"/>
                  <p:nvPr/>
                </p:nvSpPr>
                <p:spPr>
                  <a:xfrm>
                    <a:off x="8040132" y="4630817"/>
                    <a:ext cx="1382882" cy="1508226"/>
                  </a:xfrm>
                  <a:prstGeom prst="rect">
                    <a:avLst/>
                  </a:prstGeom>
                  <a:grp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800" b="0" i="1" smtClean="0">
                                  <a:solidFill>
                                    <a:schemeClr val="tx1"/>
                                  </a:solidFill>
                                  <a:latin typeface="Cambria Math" panose="02040503050406030204" pitchFamily="18" charset="0"/>
                                </a:rPr>
                              </m:ctrlPr>
                            </m:sSubPr>
                            <m:e>
                              <m:r>
                                <a:rPr lang="en-GB" sz="800" b="0" i="1" smtClean="0">
                                  <a:solidFill>
                                    <a:schemeClr val="tx1"/>
                                  </a:solidFill>
                                  <a:latin typeface="Cambria Math" panose="02040503050406030204" pitchFamily="18" charset="0"/>
                                </a:rPr>
                                <m:t>𝓛</m:t>
                              </m:r>
                              <m:r>
                                <a:rPr lang="en-GB" sz="800" b="0" i="1" smtClean="0">
                                  <a:solidFill>
                                    <a:schemeClr val="tx1"/>
                                  </a:solidFill>
                                  <a:latin typeface="Cambria Math" panose="02040503050406030204" pitchFamily="18" charset="0"/>
                                </a:rPr>
                                <m:t> (</m:t>
                              </m:r>
                              <m:r>
                                <a:rPr lang="en-GB" sz="800" b="0" i="1" smtClean="0">
                                  <a:solidFill>
                                    <a:schemeClr val="tx1"/>
                                  </a:solidFill>
                                  <a:latin typeface="Cambria Math" panose="02040503050406030204" pitchFamily="18" charset="0"/>
                                </a:rPr>
                                <m:t>𝑦</m:t>
                              </m:r>
                            </m:e>
                            <m:sub>
                              <m:r>
                                <a:rPr lang="en-GB" sz="800" b="0" i="1" smtClean="0">
                                  <a:solidFill>
                                    <a:schemeClr val="tx1"/>
                                  </a:solidFill>
                                  <a:latin typeface="Cambria Math" panose="02040503050406030204" pitchFamily="18" charset="0"/>
                                </a:rPr>
                                <m:t>𝑡𝑟𝑢𝑒</m:t>
                              </m:r>
                            </m:sub>
                          </m:sSub>
                          <m:r>
                            <a:rPr lang="en-GB" sz="800" b="0" i="1" smtClean="0">
                              <a:solidFill>
                                <a:schemeClr val="tx1"/>
                              </a:solidFill>
                              <a:latin typeface="Cambria Math" panose="02040503050406030204" pitchFamily="18" charset="0"/>
                            </a:rPr>
                            <m:t>,</m:t>
                          </m:r>
                          <m:r>
                            <a:rPr lang="en-GB" sz="800" b="0" i="1" smtClean="0">
                              <a:solidFill>
                                <a:schemeClr val="tx1"/>
                              </a:solidFill>
                              <a:latin typeface="Cambria Math" panose="02040503050406030204" pitchFamily="18" charset="0"/>
                            </a:rPr>
                            <m:t>𝑦</m:t>
                          </m:r>
                          <m:r>
                            <a:rPr lang="en-GB" sz="800" b="0" i="1" smtClean="0">
                              <a:solidFill>
                                <a:schemeClr val="tx1"/>
                              </a:solidFill>
                              <a:latin typeface="Cambria Math" panose="02040503050406030204" pitchFamily="18" charset="0"/>
                            </a:rPr>
                            <m:t>)</m:t>
                          </m:r>
                          <m:r>
                            <a:rPr lang="en-GB" sz="800" b="0" i="0" smtClean="0">
                              <a:solidFill>
                                <a:schemeClr val="tx1"/>
                              </a:solidFill>
                              <a:latin typeface="Cambria Math" panose="02040503050406030204" pitchFamily="18" charset="0"/>
                            </a:rPr>
                            <m:t> </m:t>
                          </m:r>
                        </m:oMath>
                      </m:oMathPara>
                    </a14:m>
                    <a:endParaRPr lang="en-GB" sz="800" b="0" i="0" dirty="0">
                      <a:solidFill>
                        <a:schemeClr val="tx1"/>
                      </a:solidFill>
                      <a:latin typeface="Cambria Math" panose="02040503050406030204" pitchFamily="18" charset="0"/>
                    </a:endParaRPr>
                  </a:p>
                  <a:p>
                    <a:endParaRPr lang="en-GB" sz="800" b="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sz="800" b="0" i="1" smtClean="0">
                              <a:solidFill>
                                <a:schemeClr val="tx1"/>
                              </a:solidFill>
                              <a:latin typeface="Cambria Math" panose="02040503050406030204" pitchFamily="18" charset="0"/>
                            </a:rPr>
                            <m:t>𝓛</m:t>
                          </m:r>
                          <m:r>
                            <a:rPr lang="en-GB" sz="800" b="0" i="1" smtClean="0">
                              <a:solidFill>
                                <a:schemeClr val="tx1"/>
                              </a:solidFill>
                              <a:latin typeface="Cambria Math" panose="02040503050406030204" pitchFamily="18" charset="0"/>
                            </a:rPr>
                            <m:t> ≡</m:t>
                          </m:r>
                          <m:r>
                            <a:rPr lang="en-GB" sz="800" i="1">
                              <a:solidFill>
                                <a:schemeClr val="tx1"/>
                              </a:solidFill>
                              <a:latin typeface="Cambria Math" panose="02040503050406030204" pitchFamily="18" charset="0"/>
                            </a:rPr>
                            <m:t>𝓛</m:t>
                          </m:r>
                          <m:r>
                            <a:rPr lang="en-GB" sz="800" b="0" i="1" smtClean="0">
                              <a:solidFill>
                                <a:schemeClr val="tx1"/>
                              </a:solidFill>
                              <a:latin typeface="Cambria Math" panose="02040503050406030204" pitchFamily="18" charset="0"/>
                            </a:rPr>
                            <m:t> </m:t>
                          </m:r>
                          <m:d>
                            <m:dPr>
                              <m:ctrlPr>
                                <a:rPr lang="en-GB" sz="800" b="0" i="1" smtClean="0">
                                  <a:solidFill>
                                    <a:schemeClr val="tx1"/>
                                  </a:solidFill>
                                  <a:latin typeface="Cambria Math" panose="02040503050406030204" pitchFamily="18" charset="0"/>
                                </a:rPr>
                              </m:ctrlPr>
                            </m:dPr>
                            <m:e>
                              <m:r>
                                <a:rPr lang="en-GB" sz="800" b="0" i="1" smtClean="0">
                                  <a:solidFill>
                                    <a:schemeClr val="tx1"/>
                                  </a:solidFill>
                                  <a:latin typeface="Cambria Math" panose="02040503050406030204" pitchFamily="18" charset="0"/>
                                </a:rPr>
                                <m:t>𝑤</m:t>
                              </m:r>
                            </m:e>
                          </m:d>
                        </m:oMath>
                      </m:oMathPara>
                    </a14:m>
                    <a:endParaRPr lang="en-GB" sz="800" b="0" i="1" dirty="0">
                      <a:solidFill>
                        <a:schemeClr val="tx1"/>
                      </a:solidFill>
                      <a:latin typeface="Cambria Math" panose="02040503050406030204" pitchFamily="18" charset="0"/>
                    </a:endParaRPr>
                  </a:p>
                  <a:p>
                    <a:endParaRPr lang="en-GB" sz="800" b="0" i="1" dirty="0">
                      <a:solidFill>
                        <a:schemeClr val="tx1"/>
                      </a:solidFill>
                      <a:latin typeface="Cambria Math" panose="02040503050406030204" pitchFamily="18" charset="0"/>
                    </a:endParaRPr>
                  </a:p>
                  <a:p>
                    <a:r>
                      <a:rPr lang="en-GB" sz="800" b="0" dirty="0">
                        <a:solidFill>
                          <a:schemeClr val="tx1"/>
                        </a:solidFill>
                      </a:rPr>
                      <a:t>     </a:t>
                    </a:r>
                    <a14:m>
                      <m:oMath xmlns:m="http://schemas.openxmlformats.org/officeDocument/2006/math">
                        <m:r>
                          <m:rPr>
                            <m:sty m:val="p"/>
                          </m:rPr>
                          <a:rPr lang="en-GB" sz="800" b="0" i="0" smtClean="0">
                            <a:solidFill>
                              <a:schemeClr val="tx1"/>
                            </a:solidFill>
                            <a:latin typeface="Cambria Math" panose="02040503050406030204" pitchFamily="18" charset="0"/>
                          </a:rPr>
                          <m:t>Δ</m:t>
                        </m:r>
                        <m:r>
                          <a:rPr lang="en-GB" sz="800" b="0" i="1" smtClean="0">
                            <a:solidFill>
                              <a:schemeClr val="tx1"/>
                            </a:solidFill>
                            <a:latin typeface="Cambria Math" panose="02040503050406030204" pitchFamily="18" charset="0"/>
                          </a:rPr>
                          <m:t>𝑤</m:t>
                        </m:r>
                        <m:r>
                          <a:rPr lang="en-GB" sz="800" b="0" i="1" smtClean="0">
                            <a:solidFill>
                              <a:schemeClr val="tx1"/>
                            </a:solidFill>
                            <a:latin typeface="Cambria Math" panose="02040503050406030204" pitchFamily="18" charset="0"/>
                          </a:rPr>
                          <m:t> ∝</m:t>
                        </m:r>
                        <m:f>
                          <m:fPr>
                            <m:ctrlPr>
                              <a:rPr lang="en-GB" sz="800" b="0" i="1" smtClean="0">
                                <a:solidFill>
                                  <a:schemeClr val="tx1"/>
                                </a:solidFill>
                                <a:latin typeface="Cambria Math" panose="02040503050406030204" pitchFamily="18" charset="0"/>
                              </a:rPr>
                            </m:ctrlPr>
                          </m:fPr>
                          <m:num>
                            <m:r>
                              <a:rPr lang="en-GB" sz="800" b="0" i="1" smtClean="0">
                                <a:solidFill>
                                  <a:schemeClr val="tx1"/>
                                </a:solidFill>
                                <a:latin typeface="Cambria Math" panose="02040503050406030204" pitchFamily="18" charset="0"/>
                                <a:ea typeface="Cambria Math" panose="02040503050406030204" pitchFamily="18" charset="0"/>
                              </a:rPr>
                              <m:t>𝜕</m:t>
                            </m:r>
                            <m:r>
                              <a:rPr lang="en-GB" sz="800" i="1">
                                <a:solidFill>
                                  <a:schemeClr val="tx1"/>
                                </a:solidFill>
                                <a:latin typeface="Cambria Math" panose="02040503050406030204" pitchFamily="18" charset="0"/>
                              </a:rPr>
                              <m:t>𝓛</m:t>
                            </m:r>
                          </m:num>
                          <m:den>
                            <m:r>
                              <a:rPr lang="en-GB" sz="800" i="1" smtClean="0">
                                <a:solidFill>
                                  <a:schemeClr val="tx1"/>
                                </a:solidFill>
                                <a:latin typeface="Cambria Math" panose="02040503050406030204" pitchFamily="18" charset="0"/>
                                <a:ea typeface="Cambria Math" panose="02040503050406030204" pitchFamily="18" charset="0"/>
                              </a:rPr>
                              <m:t>𝜕</m:t>
                            </m:r>
                            <m:r>
                              <a:rPr lang="en-GB" sz="800" b="0" i="1" smtClean="0">
                                <a:solidFill>
                                  <a:schemeClr val="tx1"/>
                                </a:solidFill>
                                <a:latin typeface="Cambria Math" panose="02040503050406030204" pitchFamily="18" charset="0"/>
                                <a:ea typeface="Cambria Math" panose="02040503050406030204" pitchFamily="18" charset="0"/>
                              </a:rPr>
                              <m:t>𝑤</m:t>
                            </m:r>
                          </m:den>
                        </m:f>
                      </m:oMath>
                    </a14:m>
                    <a:endParaRPr lang="en-GB" sz="800" dirty="0">
                      <a:solidFill>
                        <a:schemeClr val="tx1"/>
                      </a:solidFill>
                    </a:endParaRPr>
                  </a:p>
                </p:txBody>
              </p:sp>
            </mc:Choice>
            <mc:Fallback xmlns="">
              <p:sp>
                <p:nvSpPr>
                  <p:cNvPr id="46" name="TextBox 45">
                    <a:extLst>
                      <a:ext uri="{FF2B5EF4-FFF2-40B4-BE49-F238E27FC236}">
                        <a16:creationId xmlns:a16="http://schemas.microsoft.com/office/drawing/2014/main" id="{433C491A-8D95-D335-02B4-E077C89A37B9}"/>
                      </a:ext>
                    </a:extLst>
                  </p:cNvPr>
                  <p:cNvSpPr txBox="1">
                    <a:spLocks noRot="1" noChangeAspect="1" noMove="1" noResize="1" noEditPoints="1" noAdjustHandles="1" noChangeArrowheads="1" noChangeShapeType="1" noTextEdit="1"/>
                  </p:cNvSpPr>
                  <p:nvPr/>
                </p:nvSpPr>
                <p:spPr>
                  <a:xfrm>
                    <a:off x="8040132" y="4630817"/>
                    <a:ext cx="1382882" cy="1508226"/>
                  </a:xfrm>
                  <a:prstGeom prst="rect">
                    <a:avLst/>
                  </a:prstGeom>
                  <a:blipFill>
                    <a:blip r:embed="rId10"/>
                    <a:stretch>
                      <a:fillRect l="-4762" t="-2083" r="-9524" b="-14583"/>
                    </a:stretch>
                  </a:blipFill>
                </p:spPr>
                <p:txBody>
                  <a:bodyPr/>
                  <a:lstStyle/>
                  <a:p>
                    <a:r>
                      <a:rPr lang="en-US">
                        <a:noFill/>
                      </a:rPr>
                      <a:t> </a:t>
                    </a:r>
                  </a:p>
                </p:txBody>
              </p:sp>
            </mc:Fallback>
          </mc:AlternateContent>
          <p:sp>
            <p:nvSpPr>
              <p:cNvPr id="47" name="Arrow: Curved Down 72">
                <a:extLst>
                  <a:ext uri="{FF2B5EF4-FFF2-40B4-BE49-F238E27FC236}">
                    <a16:creationId xmlns:a16="http://schemas.microsoft.com/office/drawing/2014/main" id="{E9D1E1B0-90EA-ED29-7912-09110A38A913}"/>
                  </a:ext>
                </a:extLst>
              </p:cNvPr>
              <p:cNvSpPr/>
              <p:nvPr/>
            </p:nvSpPr>
            <p:spPr>
              <a:xfrm rot="10800000">
                <a:off x="4781550" y="5873730"/>
                <a:ext cx="1518436" cy="777874"/>
              </a:xfrm>
              <a:prstGeom prst="curvedDownArrow">
                <a:avLst>
                  <a:gd name="adj1" fmla="val 25000"/>
                  <a:gd name="adj2" fmla="val 49350"/>
                  <a:gd name="adj3" fmla="val 2500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chemeClr val="tx1"/>
                  </a:solidFill>
                </a:endParaRPr>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A028B210-556A-E1A4-961D-E69BE5C66739}"/>
                      </a:ext>
                    </a:extLst>
                  </p:cNvPr>
                  <p:cNvSpPr txBox="1"/>
                  <p:nvPr/>
                </p:nvSpPr>
                <p:spPr>
                  <a:xfrm>
                    <a:off x="2142759" y="1493720"/>
                    <a:ext cx="396676" cy="275712"/>
                  </a:xfrm>
                  <a:prstGeom prst="rect">
                    <a:avLst/>
                  </a:prstGeom>
                  <a:grp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800" b="0" i="1" smtClean="0">
                                  <a:solidFill>
                                    <a:schemeClr val="tx1"/>
                                  </a:solidFill>
                                  <a:latin typeface="Cambria Math" panose="02040503050406030204" pitchFamily="18" charset="0"/>
                                </a:rPr>
                              </m:ctrlPr>
                            </m:sSubPr>
                            <m:e>
                              <m:r>
                                <a:rPr lang="en-GB" sz="800" b="0" i="1" smtClean="0">
                                  <a:solidFill>
                                    <a:schemeClr val="tx1"/>
                                  </a:solidFill>
                                  <a:latin typeface="Cambria Math" panose="02040503050406030204" pitchFamily="18" charset="0"/>
                                </a:rPr>
                                <m:t>𝑤</m:t>
                              </m:r>
                            </m:e>
                            <m:sub>
                              <m:r>
                                <a:rPr lang="en-GB" sz="800" b="0" i="1" smtClean="0">
                                  <a:solidFill>
                                    <a:schemeClr val="tx1"/>
                                  </a:solidFill>
                                  <a:latin typeface="Cambria Math" panose="02040503050406030204" pitchFamily="18" charset="0"/>
                                </a:rPr>
                                <m:t>𝑘𝑖</m:t>
                              </m:r>
                            </m:sub>
                          </m:sSub>
                        </m:oMath>
                      </m:oMathPara>
                    </a14:m>
                    <a:endParaRPr lang="en-GB" sz="800" dirty="0">
                      <a:solidFill>
                        <a:schemeClr val="tx1"/>
                      </a:solidFill>
                    </a:endParaRPr>
                  </a:p>
                </p:txBody>
              </p:sp>
            </mc:Choice>
            <mc:Fallback xmlns="">
              <p:sp>
                <p:nvSpPr>
                  <p:cNvPr id="48" name="TextBox 47">
                    <a:extLst>
                      <a:ext uri="{FF2B5EF4-FFF2-40B4-BE49-F238E27FC236}">
                        <a16:creationId xmlns:a16="http://schemas.microsoft.com/office/drawing/2014/main" id="{A028B210-556A-E1A4-961D-E69BE5C66739}"/>
                      </a:ext>
                    </a:extLst>
                  </p:cNvPr>
                  <p:cNvSpPr txBox="1">
                    <a:spLocks noRot="1" noChangeAspect="1" noMove="1" noResize="1" noEditPoints="1" noAdjustHandles="1" noChangeArrowheads="1" noChangeShapeType="1" noTextEdit="1"/>
                  </p:cNvSpPr>
                  <p:nvPr/>
                </p:nvSpPr>
                <p:spPr>
                  <a:xfrm>
                    <a:off x="2142759" y="1493720"/>
                    <a:ext cx="396676" cy="275712"/>
                  </a:xfrm>
                  <a:prstGeom prst="rect">
                    <a:avLst/>
                  </a:prstGeom>
                  <a:blipFill>
                    <a:blip r:embed="rId11"/>
                    <a:stretch>
                      <a:fillRect l="-15385" r="-7692" b="-30000"/>
                    </a:stretch>
                  </a:blipFill>
                </p:spPr>
                <p:txBody>
                  <a:bodyPr/>
                  <a:lstStyle/>
                  <a:p>
                    <a:r>
                      <a:rPr lang="en-US">
                        <a:noFill/>
                      </a:rPr>
                      <a:t> </a:t>
                    </a:r>
                  </a:p>
                </p:txBody>
              </p:sp>
            </mc:Fallback>
          </mc:AlternateContent>
          <p:grpSp>
            <p:nvGrpSpPr>
              <p:cNvPr id="49" name="Group 48">
                <a:extLst>
                  <a:ext uri="{FF2B5EF4-FFF2-40B4-BE49-F238E27FC236}">
                    <a16:creationId xmlns:a16="http://schemas.microsoft.com/office/drawing/2014/main" id="{86E95F60-83A1-5DDD-1437-70E73D5E9C9A}"/>
                  </a:ext>
                </a:extLst>
              </p:cNvPr>
              <p:cNvGrpSpPr/>
              <p:nvPr/>
            </p:nvGrpSpPr>
            <p:grpSpPr>
              <a:xfrm>
                <a:off x="3752431" y="1685009"/>
                <a:ext cx="2054219" cy="959223"/>
                <a:chOff x="6039875" y="1237131"/>
                <a:chExt cx="2054219" cy="959223"/>
              </a:xfrm>
              <a:grpFill/>
            </p:grpSpPr>
            <p:sp>
              <p:nvSpPr>
                <p:cNvPr id="88" name="Rectangle 87">
                  <a:extLst>
                    <a:ext uri="{FF2B5EF4-FFF2-40B4-BE49-F238E27FC236}">
                      <a16:creationId xmlns:a16="http://schemas.microsoft.com/office/drawing/2014/main" id="{881D5FCE-EB41-1E47-C96F-413EA2B45FF5}"/>
                    </a:ext>
                  </a:extLst>
                </p:cNvPr>
                <p:cNvSpPr/>
                <p:nvPr/>
              </p:nvSpPr>
              <p:spPr>
                <a:xfrm>
                  <a:off x="6039875" y="1237131"/>
                  <a:ext cx="2054218" cy="95922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solidFill>
                      <a:schemeClr val="tx1"/>
                    </a:solidFill>
                  </a:endParaRPr>
                </a:p>
              </p:txBody>
            </p:sp>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238A084D-9F30-8A39-18C1-4C94167B1952}"/>
                        </a:ext>
                      </a:extLst>
                    </p:cNvPr>
                    <p:cNvSpPr txBox="1"/>
                    <p:nvPr/>
                  </p:nvSpPr>
                  <p:spPr>
                    <a:xfrm>
                      <a:off x="6111336" y="1362888"/>
                      <a:ext cx="1982758" cy="707707"/>
                    </a:xfrm>
                    <a:prstGeom prst="rect">
                      <a:avLst/>
                    </a:prstGeom>
                    <a:grp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700" b="0" i="1" smtClean="0">
                                <a:solidFill>
                                  <a:schemeClr val="tx1"/>
                                </a:solidFill>
                                <a:latin typeface="Cambria Math" panose="02040503050406030204" pitchFamily="18" charset="0"/>
                              </a:rPr>
                              <m:t>𝑓</m:t>
                            </m:r>
                            <m:r>
                              <a:rPr lang="en-GB" sz="700" b="0" i="1" smtClean="0">
                                <a:solidFill>
                                  <a:schemeClr val="tx1"/>
                                </a:solidFill>
                                <a:latin typeface="Cambria Math" panose="02040503050406030204" pitchFamily="18" charset="0"/>
                              </a:rPr>
                              <m:t> </m:t>
                            </m:r>
                            <m:d>
                              <m:dPr>
                                <m:ctrlPr>
                                  <a:rPr lang="en-GB" sz="700" i="1" smtClean="0">
                                    <a:solidFill>
                                      <a:schemeClr val="tx1"/>
                                    </a:solidFill>
                                    <a:latin typeface="Cambria Math" panose="02040503050406030204" pitchFamily="18" charset="0"/>
                                  </a:rPr>
                                </m:ctrlPr>
                              </m:dPr>
                              <m:e>
                                <m:nary>
                                  <m:naryPr>
                                    <m:chr m:val="∑"/>
                                    <m:subHide m:val="on"/>
                                    <m:supHide m:val="on"/>
                                    <m:ctrlPr>
                                      <a:rPr lang="en-GB" sz="700" i="1">
                                        <a:solidFill>
                                          <a:schemeClr val="tx1"/>
                                        </a:solidFill>
                                        <a:latin typeface="Cambria Math" panose="02040503050406030204" pitchFamily="18" charset="0"/>
                                      </a:rPr>
                                    </m:ctrlPr>
                                  </m:naryPr>
                                  <m:sub/>
                                  <m:sup/>
                                  <m:e>
                                    <m:sSub>
                                      <m:sSubPr>
                                        <m:ctrlPr>
                                          <a:rPr lang="en-GB" sz="700" i="1">
                                            <a:solidFill>
                                              <a:schemeClr val="tx1"/>
                                            </a:solidFill>
                                            <a:latin typeface="Cambria Math" panose="02040503050406030204" pitchFamily="18" charset="0"/>
                                          </a:rPr>
                                        </m:ctrlPr>
                                      </m:sSubPr>
                                      <m:e>
                                        <m:r>
                                          <a:rPr lang="en-GB" sz="700" i="1">
                                            <a:solidFill>
                                              <a:schemeClr val="tx1"/>
                                            </a:solidFill>
                                            <a:latin typeface="Cambria Math" panose="02040503050406030204" pitchFamily="18" charset="0"/>
                                          </a:rPr>
                                          <m:t>𝑤</m:t>
                                        </m:r>
                                      </m:e>
                                      <m:sub>
                                        <m:r>
                                          <a:rPr lang="en-GB" sz="700" b="0" i="1" smtClean="0">
                                            <a:solidFill>
                                              <a:schemeClr val="tx1"/>
                                            </a:solidFill>
                                            <a:latin typeface="Cambria Math" panose="02040503050406030204" pitchFamily="18" charset="0"/>
                                          </a:rPr>
                                          <m:t>𝑘</m:t>
                                        </m:r>
                                        <m:r>
                                          <a:rPr lang="en-GB" sz="700" i="1">
                                            <a:solidFill>
                                              <a:schemeClr val="tx1"/>
                                            </a:solidFill>
                                            <a:latin typeface="Cambria Math" panose="02040503050406030204" pitchFamily="18" charset="0"/>
                                          </a:rPr>
                                          <m:t>𝑖</m:t>
                                        </m:r>
                                      </m:sub>
                                    </m:sSub>
                                    <m:r>
                                      <a:rPr lang="en-GB" sz="700" i="1">
                                        <a:solidFill>
                                          <a:schemeClr val="tx1"/>
                                        </a:solidFill>
                                        <a:latin typeface="Cambria Math" panose="02040503050406030204" pitchFamily="18" charset="0"/>
                                      </a:rPr>
                                      <m:t> </m:t>
                                    </m:r>
                                    <m:sSub>
                                      <m:sSubPr>
                                        <m:ctrlPr>
                                          <a:rPr lang="en-GB" sz="700" i="1">
                                            <a:solidFill>
                                              <a:schemeClr val="tx1"/>
                                            </a:solidFill>
                                            <a:latin typeface="Cambria Math" panose="02040503050406030204" pitchFamily="18" charset="0"/>
                                          </a:rPr>
                                        </m:ctrlPr>
                                      </m:sSubPr>
                                      <m:e>
                                        <m:r>
                                          <a:rPr lang="en-GB" sz="700" i="1">
                                            <a:solidFill>
                                              <a:schemeClr val="tx1"/>
                                            </a:solidFill>
                                            <a:latin typeface="Cambria Math" panose="02040503050406030204" pitchFamily="18" charset="0"/>
                                          </a:rPr>
                                          <m:t>𝑥</m:t>
                                        </m:r>
                                      </m:e>
                                      <m:sub>
                                        <m:r>
                                          <a:rPr lang="en-GB" sz="700" i="1">
                                            <a:solidFill>
                                              <a:schemeClr val="tx1"/>
                                            </a:solidFill>
                                            <a:latin typeface="Cambria Math" panose="02040503050406030204" pitchFamily="18" charset="0"/>
                                          </a:rPr>
                                          <m:t>𝑖</m:t>
                                        </m:r>
                                      </m:sub>
                                    </m:sSub>
                                  </m:e>
                                </m:nary>
                                <m:r>
                                  <a:rPr lang="en-GB" sz="700" b="0" i="1" smtClean="0">
                                    <a:solidFill>
                                      <a:schemeClr val="tx1"/>
                                    </a:solidFill>
                                    <a:latin typeface="Cambria Math" panose="02040503050406030204" pitchFamily="18" charset="0"/>
                                  </a:rPr>
                                  <m:t>+</m:t>
                                </m:r>
                                <m:sSub>
                                  <m:sSubPr>
                                    <m:ctrlPr>
                                      <a:rPr lang="en-GB" sz="700" b="0" i="1" smtClean="0">
                                        <a:solidFill>
                                          <a:schemeClr val="tx1"/>
                                        </a:solidFill>
                                        <a:latin typeface="Cambria Math" panose="02040503050406030204" pitchFamily="18" charset="0"/>
                                      </a:rPr>
                                    </m:ctrlPr>
                                  </m:sSubPr>
                                  <m:e>
                                    <m:r>
                                      <a:rPr lang="en-GB" sz="700" b="0" i="1" smtClean="0">
                                        <a:solidFill>
                                          <a:schemeClr val="tx1"/>
                                        </a:solidFill>
                                        <a:latin typeface="Cambria Math" panose="02040503050406030204" pitchFamily="18" charset="0"/>
                                      </a:rPr>
                                      <m:t>𝑏</m:t>
                                    </m:r>
                                  </m:e>
                                  <m:sub>
                                    <m:r>
                                      <a:rPr lang="en-GB" sz="700" b="0" i="1" smtClean="0">
                                        <a:solidFill>
                                          <a:schemeClr val="tx1"/>
                                        </a:solidFill>
                                        <a:latin typeface="Cambria Math" panose="02040503050406030204" pitchFamily="18" charset="0"/>
                                      </a:rPr>
                                      <m:t>𝑘</m:t>
                                    </m:r>
                                  </m:sub>
                                </m:sSub>
                              </m:e>
                            </m:d>
                          </m:oMath>
                        </m:oMathPara>
                      </a14:m>
                      <a:endParaRPr lang="en-GB" sz="700" dirty="0">
                        <a:solidFill>
                          <a:schemeClr val="tx1"/>
                        </a:solidFill>
                      </a:endParaRPr>
                    </a:p>
                  </p:txBody>
                </p:sp>
              </mc:Choice>
              <mc:Fallback xmlns="">
                <p:sp>
                  <p:nvSpPr>
                    <p:cNvPr id="87" name="TextBox 86">
                      <a:extLst>
                        <a:ext uri="{FF2B5EF4-FFF2-40B4-BE49-F238E27FC236}">
                          <a16:creationId xmlns:a16="http://schemas.microsoft.com/office/drawing/2014/main" id="{238A084D-9F30-8A39-18C1-4C94167B1952}"/>
                        </a:ext>
                      </a:extLst>
                    </p:cNvPr>
                    <p:cNvSpPr txBox="1">
                      <a:spLocks noRot="1" noChangeAspect="1" noMove="1" noResize="1" noEditPoints="1" noAdjustHandles="1" noChangeArrowheads="1" noChangeShapeType="1" noTextEdit="1"/>
                    </p:cNvSpPr>
                    <p:nvPr/>
                  </p:nvSpPr>
                  <p:spPr>
                    <a:xfrm>
                      <a:off x="6111336" y="1362888"/>
                      <a:ext cx="1982758" cy="707707"/>
                    </a:xfrm>
                    <a:prstGeom prst="rect">
                      <a:avLst/>
                    </a:prstGeom>
                    <a:blipFill>
                      <a:blip r:embed="rId12"/>
                      <a:stretch>
                        <a:fillRect l="-25000" t="-116667" b="-166667"/>
                      </a:stretch>
                    </a:blipFill>
                  </p:spPr>
                  <p:txBody>
                    <a:bodyPr/>
                    <a:lstStyle/>
                    <a:p>
                      <a:r>
                        <a:rPr lang="en-US">
                          <a:noFill/>
                        </a:rPr>
                        <a:t> </a:t>
                      </a:r>
                    </a:p>
                  </p:txBody>
                </p:sp>
              </mc:Fallback>
            </mc:AlternateContent>
          </p:grpSp>
          <p:sp>
            <p:nvSpPr>
              <p:cNvPr id="50" name="Arrow: Curved Down 91">
                <a:extLst>
                  <a:ext uri="{FF2B5EF4-FFF2-40B4-BE49-F238E27FC236}">
                    <a16:creationId xmlns:a16="http://schemas.microsoft.com/office/drawing/2014/main" id="{359BF052-914E-4DFE-21F8-CCB0A7271A8F}"/>
                  </a:ext>
                </a:extLst>
              </p:cNvPr>
              <p:cNvSpPr/>
              <p:nvPr/>
            </p:nvSpPr>
            <p:spPr>
              <a:xfrm rot="10800000">
                <a:off x="3273913" y="5894137"/>
                <a:ext cx="1518436" cy="777874"/>
              </a:xfrm>
              <a:prstGeom prst="curvedDownArrow">
                <a:avLst>
                  <a:gd name="adj1" fmla="val 25000"/>
                  <a:gd name="adj2" fmla="val 49350"/>
                  <a:gd name="adj3" fmla="val 2500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chemeClr val="tx1"/>
                  </a:solidFill>
                </a:endParaRPr>
              </a:p>
            </p:txBody>
          </p:sp>
          <p:cxnSp>
            <p:nvCxnSpPr>
              <p:cNvPr id="51" name="Straight Arrow Connector 50">
                <a:extLst>
                  <a:ext uri="{FF2B5EF4-FFF2-40B4-BE49-F238E27FC236}">
                    <a16:creationId xmlns:a16="http://schemas.microsoft.com/office/drawing/2014/main" id="{3C16DA23-E30F-32D3-4FEC-27570B6D0C5D}"/>
                  </a:ext>
                </a:extLst>
              </p:cNvPr>
              <p:cNvCxnSpPr>
                <a:stCxn id="32" idx="3"/>
                <a:endCxn id="13" idx="2"/>
              </p:cNvCxnSpPr>
              <p:nvPr/>
            </p:nvCxnSpPr>
            <p:spPr>
              <a:xfrm flipV="1">
                <a:off x="1703834" y="1685007"/>
                <a:ext cx="1350390" cy="1177769"/>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CF6546BE-0D6D-B12E-2D46-CCC0F212B458}"/>
                  </a:ext>
                </a:extLst>
              </p:cNvPr>
              <p:cNvCxnSpPr>
                <a:stCxn id="32" idx="3"/>
                <a:endCxn id="14" idx="2"/>
              </p:cNvCxnSpPr>
              <p:nvPr/>
            </p:nvCxnSpPr>
            <p:spPr>
              <a:xfrm flipV="1">
                <a:off x="1703834" y="2303884"/>
                <a:ext cx="1350390" cy="558892"/>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3E1D149C-E6CD-FD55-F3BF-7AA416DE7CBE}"/>
                  </a:ext>
                </a:extLst>
              </p:cNvPr>
              <p:cNvCxnSpPr>
                <a:stCxn id="32" idx="3"/>
                <a:endCxn id="15" idx="2"/>
              </p:cNvCxnSpPr>
              <p:nvPr/>
            </p:nvCxnSpPr>
            <p:spPr>
              <a:xfrm>
                <a:off x="1703834" y="2862776"/>
                <a:ext cx="1350390" cy="62394"/>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3F36D0DA-9CED-1FBA-1CD6-F0B2FEF55504}"/>
                  </a:ext>
                </a:extLst>
              </p:cNvPr>
              <p:cNvCxnSpPr>
                <a:stCxn id="32" idx="3"/>
                <a:endCxn id="16" idx="2"/>
              </p:cNvCxnSpPr>
              <p:nvPr/>
            </p:nvCxnSpPr>
            <p:spPr>
              <a:xfrm>
                <a:off x="1703834" y="2862776"/>
                <a:ext cx="1342485" cy="1170468"/>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93885CE3-B96D-E8D5-C1B9-2937AC99C82B}"/>
                  </a:ext>
                </a:extLst>
              </p:cNvPr>
              <p:cNvCxnSpPr>
                <a:stCxn id="32" idx="3"/>
                <a:endCxn id="17" idx="2"/>
              </p:cNvCxnSpPr>
              <p:nvPr/>
            </p:nvCxnSpPr>
            <p:spPr>
              <a:xfrm>
                <a:off x="1703834" y="2862776"/>
                <a:ext cx="1350390" cy="181397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63818EB1-700A-EC19-56C3-42EB68D3CC11}"/>
                  </a:ext>
                </a:extLst>
              </p:cNvPr>
              <p:cNvCxnSpPr>
                <a:stCxn id="32" idx="3"/>
                <a:endCxn id="18" idx="2"/>
              </p:cNvCxnSpPr>
              <p:nvPr/>
            </p:nvCxnSpPr>
            <p:spPr>
              <a:xfrm>
                <a:off x="1703834" y="2862776"/>
                <a:ext cx="1343210" cy="2432846"/>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588EBCF8-8882-F698-A172-74C6AFF0800C}"/>
                  </a:ext>
                </a:extLst>
              </p:cNvPr>
              <p:cNvCxnSpPr>
                <a:stCxn id="33" idx="6"/>
                <a:endCxn id="13" idx="2"/>
              </p:cNvCxnSpPr>
              <p:nvPr/>
            </p:nvCxnSpPr>
            <p:spPr>
              <a:xfrm flipV="1">
                <a:off x="1733551" y="1685007"/>
                <a:ext cx="1320674" cy="2527142"/>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7EC52E5A-5F57-5E1B-CFEA-1CF81DD37185}"/>
                  </a:ext>
                </a:extLst>
              </p:cNvPr>
              <p:cNvCxnSpPr>
                <a:cxnSpLocks/>
                <a:stCxn id="33" idx="6"/>
                <a:endCxn id="14" idx="2"/>
              </p:cNvCxnSpPr>
              <p:nvPr/>
            </p:nvCxnSpPr>
            <p:spPr>
              <a:xfrm flipV="1">
                <a:off x="1733551" y="2303883"/>
                <a:ext cx="1320674" cy="1908266"/>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71D372FF-005F-1C2F-6920-CAC55489FD96}"/>
                  </a:ext>
                </a:extLst>
              </p:cNvPr>
              <p:cNvCxnSpPr>
                <a:cxnSpLocks/>
                <a:stCxn id="33" idx="6"/>
                <a:endCxn id="15" idx="2"/>
              </p:cNvCxnSpPr>
              <p:nvPr/>
            </p:nvCxnSpPr>
            <p:spPr>
              <a:xfrm flipV="1">
                <a:off x="1733551" y="2925168"/>
                <a:ext cx="1320674" cy="1286981"/>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0B22AEE1-721B-D7D7-3C92-A400689B9A3C}"/>
                  </a:ext>
                </a:extLst>
              </p:cNvPr>
              <p:cNvCxnSpPr>
                <a:cxnSpLocks/>
                <a:stCxn id="33" idx="6"/>
                <a:endCxn id="17" idx="2"/>
              </p:cNvCxnSpPr>
              <p:nvPr/>
            </p:nvCxnSpPr>
            <p:spPr>
              <a:xfrm>
                <a:off x="1733551" y="4212149"/>
                <a:ext cx="1320674" cy="464596"/>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360F7269-110F-9792-6EDC-93A58507513C}"/>
                  </a:ext>
                </a:extLst>
              </p:cNvPr>
              <p:cNvCxnSpPr>
                <a:cxnSpLocks/>
                <a:stCxn id="33" idx="6"/>
                <a:endCxn id="18" idx="2"/>
              </p:cNvCxnSpPr>
              <p:nvPr/>
            </p:nvCxnSpPr>
            <p:spPr>
              <a:xfrm>
                <a:off x="1733551" y="4212149"/>
                <a:ext cx="1313493" cy="1083472"/>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955EE540-FC01-2ACD-E509-641010F13FF3}"/>
                  </a:ext>
                </a:extLst>
              </p:cNvPr>
              <p:cNvCxnSpPr>
                <a:cxnSpLocks/>
                <a:stCxn id="33" idx="6"/>
                <a:endCxn id="19" idx="3"/>
              </p:cNvCxnSpPr>
              <p:nvPr/>
            </p:nvCxnSpPr>
            <p:spPr>
              <a:xfrm flipV="1">
                <a:off x="1733551" y="3459691"/>
                <a:ext cx="1350371" cy="752458"/>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19B2BC89-945A-E33D-9857-C99DBBFF66EC}"/>
                  </a:ext>
                </a:extLst>
              </p:cNvPr>
              <p:cNvCxnSpPr>
                <a:stCxn id="28" idx="6"/>
                <a:endCxn id="19" idx="3"/>
              </p:cNvCxnSpPr>
              <p:nvPr/>
            </p:nvCxnSpPr>
            <p:spPr>
              <a:xfrm>
                <a:off x="1678081" y="2053257"/>
                <a:ext cx="1405841" cy="1406434"/>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7AF330D0-BEE6-2DD7-E826-B0E71581CC61}"/>
                  </a:ext>
                </a:extLst>
              </p:cNvPr>
              <p:cNvCxnSpPr>
                <a:stCxn id="32" idx="3"/>
                <a:endCxn id="19" idx="3"/>
              </p:cNvCxnSpPr>
              <p:nvPr/>
            </p:nvCxnSpPr>
            <p:spPr>
              <a:xfrm>
                <a:off x="1703834" y="2862776"/>
                <a:ext cx="1380088" cy="596915"/>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E92D26D3-8659-BD2F-9BA0-25A9A5AFC3F0}"/>
                  </a:ext>
                </a:extLst>
              </p:cNvPr>
              <p:cNvCxnSpPr>
                <a:cxnSpLocks/>
                <a:stCxn id="36" idx="1"/>
                <a:endCxn id="19" idx="3"/>
              </p:cNvCxnSpPr>
              <p:nvPr/>
            </p:nvCxnSpPr>
            <p:spPr>
              <a:xfrm flipV="1">
                <a:off x="1577756" y="3459692"/>
                <a:ext cx="1506167" cy="88124"/>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C860854A-DA03-F67C-79B0-E28F1781DF88}"/>
                  </a:ext>
                </a:extLst>
              </p:cNvPr>
              <p:cNvCxnSpPr>
                <a:cxnSpLocks/>
                <a:stCxn id="36" idx="1"/>
                <a:endCxn id="13" idx="2"/>
              </p:cNvCxnSpPr>
              <p:nvPr/>
            </p:nvCxnSpPr>
            <p:spPr>
              <a:xfrm flipV="1">
                <a:off x="1577756" y="1685008"/>
                <a:ext cx="1476468" cy="1862808"/>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D339A5D4-FF84-B681-3A06-C6E91AB4BF93}"/>
                  </a:ext>
                </a:extLst>
              </p:cNvPr>
              <p:cNvCxnSpPr>
                <a:cxnSpLocks/>
                <a:stCxn id="36" idx="1"/>
                <a:endCxn id="14" idx="2"/>
              </p:cNvCxnSpPr>
              <p:nvPr/>
            </p:nvCxnSpPr>
            <p:spPr>
              <a:xfrm flipV="1">
                <a:off x="1577756" y="2303884"/>
                <a:ext cx="1476468" cy="1243932"/>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4E526349-9307-9EEC-00BE-13A887921D2E}"/>
                  </a:ext>
                </a:extLst>
              </p:cNvPr>
              <p:cNvCxnSpPr>
                <a:cxnSpLocks/>
                <a:stCxn id="36" idx="1"/>
                <a:endCxn id="15" idx="2"/>
              </p:cNvCxnSpPr>
              <p:nvPr/>
            </p:nvCxnSpPr>
            <p:spPr>
              <a:xfrm flipV="1">
                <a:off x="1577756" y="2925168"/>
                <a:ext cx="1476468" cy="622648"/>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D8AD1D3A-F7F6-B71D-12C4-1F5D39CEF0F7}"/>
                  </a:ext>
                </a:extLst>
              </p:cNvPr>
              <p:cNvCxnSpPr>
                <a:cxnSpLocks/>
                <a:stCxn id="36" idx="1"/>
                <a:endCxn id="16" idx="2"/>
              </p:cNvCxnSpPr>
              <p:nvPr/>
            </p:nvCxnSpPr>
            <p:spPr>
              <a:xfrm>
                <a:off x="1577756" y="3547816"/>
                <a:ext cx="1468563" cy="485427"/>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E8A86A61-AA5A-D3A7-106D-F941A571A9A1}"/>
                  </a:ext>
                </a:extLst>
              </p:cNvPr>
              <p:cNvCxnSpPr>
                <a:cxnSpLocks/>
                <a:stCxn id="36" idx="1"/>
                <a:endCxn id="17" idx="2"/>
              </p:cNvCxnSpPr>
              <p:nvPr/>
            </p:nvCxnSpPr>
            <p:spPr>
              <a:xfrm>
                <a:off x="1577756" y="3547816"/>
                <a:ext cx="1476468" cy="1128929"/>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E32B80F2-916F-6A74-35DF-7D924932A475}"/>
                  </a:ext>
                </a:extLst>
              </p:cNvPr>
              <p:cNvCxnSpPr>
                <a:cxnSpLocks/>
                <a:stCxn id="36" idx="1"/>
                <a:endCxn id="18" idx="2"/>
              </p:cNvCxnSpPr>
              <p:nvPr/>
            </p:nvCxnSpPr>
            <p:spPr>
              <a:xfrm>
                <a:off x="1577756" y="3547816"/>
                <a:ext cx="1469288" cy="1747806"/>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4B522439-7CBC-02C0-BF8E-BE44D503BD24}"/>
                  </a:ext>
                </a:extLst>
              </p:cNvPr>
              <p:cNvCxnSpPr>
                <a:stCxn id="35" idx="6"/>
                <a:endCxn id="13" idx="2"/>
              </p:cNvCxnSpPr>
              <p:nvPr/>
            </p:nvCxnSpPr>
            <p:spPr>
              <a:xfrm flipV="1">
                <a:off x="1733551" y="1685007"/>
                <a:ext cx="1320674" cy="3339924"/>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6A12E463-D08E-41D9-C702-F7CE0BF184ED}"/>
                  </a:ext>
                </a:extLst>
              </p:cNvPr>
              <p:cNvCxnSpPr>
                <a:stCxn id="35" idx="6"/>
                <a:endCxn id="14" idx="2"/>
              </p:cNvCxnSpPr>
              <p:nvPr/>
            </p:nvCxnSpPr>
            <p:spPr>
              <a:xfrm flipV="1">
                <a:off x="1733551" y="2303883"/>
                <a:ext cx="1320674" cy="2721048"/>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E4C89536-AE2C-73AC-55EC-669BBE9DF7F1}"/>
                  </a:ext>
                </a:extLst>
              </p:cNvPr>
              <p:cNvCxnSpPr>
                <a:stCxn id="35" idx="6"/>
                <a:endCxn id="15" idx="2"/>
              </p:cNvCxnSpPr>
              <p:nvPr/>
            </p:nvCxnSpPr>
            <p:spPr>
              <a:xfrm flipV="1">
                <a:off x="1733551" y="2925168"/>
                <a:ext cx="1320674" cy="2099763"/>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8D95ABF8-8253-1078-6F7F-C98198DF03D3}"/>
                  </a:ext>
                </a:extLst>
              </p:cNvPr>
              <p:cNvCxnSpPr>
                <a:cxnSpLocks/>
                <a:stCxn id="35" idx="6"/>
                <a:endCxn id="19" idx="3"/>
              </p:cNvCxnSpPr>
              <p:nvPr/>
            </p:nvCxnSpPr>
            <p:spPr>
              <a:xfrm flipV="1">
                <a:off x="1733551" y="3459691"/>
                <a:ext cx="1350371" cy="156524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2992D0D7-5957-FAA3-E4D7-D42A36A03D74}"/>
                  </a:ext>
                </a:extLst>
              </p:cNvPr>
              <p:cNvCxnSpPr>
                <a:stCxn id="35" idx="6"/>
                <a:endCxn id="16" idx="2"/>
              </p:cNvCxnSpPr>
              <p:nvPr/>
            </p:nvCxnSpPr>
            <p:spPr>
              <a:xfrm flipV="1">
                <a:off x="1733551" y="4033242"/>
                <a:ext cx="1312768" cy="991689"/>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088AC25B-72F0-4187-4F68-D81CB6F1F846}"/>
                  </a:ext>
                </a:extLst>
              </p:cNvPr>
              <p:cNvCxnSpPr>
                <a:stCxn id="35" idx="6"/>
                <a:endCxn id="17" idx="2"/>
              </p:cNvCxnSpPr>
              <p:nvPr/>
            </p:nvCxnSpPr>
            <p:spPr>
              <a:xfrm flipV="1">
                <a:off x="1733551" y="4676745"/>
                <a:ext cx="1320674" cy="348186"/>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489A3411-6B69-3717-3FF7-4C18FEE38CE5}"/>
                  </a:ext>
                </a:extLst>
              </p:cNvPr>
              <p:cNvCxnSpPr>
                <a:stCxn id="35" idx="6"/>
                <a:endCxn id="18" idx="2"/>
              </p:cNvCxnSpPr>
              <p:nvPr/>
            </p:nvCxnSpPr>
            <p:spPr>
              <a:xfrm>
                <a:off x="1733551" y="5024931"/>
                <a:ext cx="1313493" cy="27069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1C72DAAC-E923-11A8-AEAF-CF952E23DAB2}"/>
                  </a:ext>
                </a:extLst>
              </p:cNvPr>
              <p:cNvCxnSpPr>
                <a:stCxn id="21" idx="6"/>
                <a:endCxn id="43" idx="2"/>
              </p:cNvCxnSpPr>
              <p:nvPr/>
            </p:nvCxnSpPr>
            <p:spPr>
              <a:xfrm>
                <a:off x="6546975" y="1685007"/>
                <a:ext cx="688608" cy="1798676"/>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1B253F8F-6FB5-2A6A-6178-29153E8F139F}"/>
                  </a:ext>
                </a:extLst>
              </p:cNvPr>
              <p:cNvCxnSpPr>
                <a:stCxn id="22" idx="6"/>
                <a:endCxn id="43" idx="2"/>
              </p:cNvCxnSpPr>
              <p:nvPr/>
            </p:nvCxnSpPr>
            <p:spPr>
              <a:xfrm>
                <a:off x="6546975" y="2303883"/>
                <a:ext cx="688608" cy="117980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CC8A3AF5-A3BA-5002-4193-6E738868C47D}"/>
                  </a:ext>
                </a:extLst>
              </p:cNvPr>
              <p:cNvCxnSpPr>
                <a:stCxn id="23" idx="6"/>
                <a:endCxn id="43" idx="2"/>
              </p:cNvCxnSpPr>
              <p:nvPr/>
            </p:nvCxnSpPr>
            <p:spPr>
              <a:xfrm>
                <a:off x="6546975" y="2925168"/>
                <a:ext cx="688608" cy="558515"/>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EE222575-0B83-FA01-8D4C-26288D5DF78D}"/>
                  </a:ext>
                </a:extLst>
              </p:cNvPr>
              <p:cNvCxnSpPr>
                <a:stCxn id="24" idx="6"/>
                <a:endCxn id="43" idx="2"/>
              </p:cNvCxnSpPr>
              <p:nvPr/>
            </p:nvCxnSpPr>
            <p:spPr>
              <a:xfrm flipV="1">
                <a:off x="6533640" y="3483683"/>
                <a:ext cx="701943" cy="551485"/>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1F521E5-FE83-F511-E3E8-5CA74D0015AE}"/>
                  </a:ext>
                </a:extLst>
              </p:cNvPr>
              <p:cNvCxnSpPr>
                <a:stCxn id="25" idx="6"/>
                <a:endCxn id="43" idx="2"/>
              </p:cNvCxnSpPr>
              <p:nvPr/>
            </p:nvCxnSpPr>
            <p:spPr>
              <a:xfrm flipV="1">
                <a:off x="6546975" y="3483683"/>
                <a:ext cx="688608" cy="1193062"/>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8965133A-5C9E-AFF8-B3CA-F64DC42F0C88}"/>
                  </a:ext>
                </a:extLst>
              </p:cNvPr>
              <p:cNvCxnSpPr>
                <a:stCxn id="26" idx="6"/>
                <a:endCxn id="43" idx="2"/>
              </p:cNvCxnSpPr>
              <p:nvPr/>
            </p:nvCxnSpPr>
            <p:spPr>
              <a:xfrm flipV="1">
                <a:off x="6539794" y="3483683"/>
                <a:ext cx="695789" cy="1811938"/>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5FE268AE-A329-2BA3-1AFC-7E1C98EC4B7B}"/>
                  </a:ext>
                </a:extLst>
              </p:cNvPr>
              <p:cNvSpPr txBox="1"/>
              <p:nvPr/>
            </p:nvSpPr>
            <p:spPr>
              <a:xfrm flipH="1">
                <a:off x="6052844" y="3166796"/>
                <a:ext cx="494282" cy="585886"/>
              </a:xfrm>
              <a:prstGeom prst="rect">
                <a:avLst/>
              </a:prstGeom>
              <a:grpFill/>
            </p:spPr>
            <p:txBody>
              <a:bodyPr wrap="square" rtlCol="0">
                <a:spAutoFit/>
              </a:bodyPr>
              <a:lstStyle/>
              <a:p>
                <a:r>
                  <a:rPr lang="en-GB" sz="1050" dirty="0"/>
                  <a:t>…</a:t>
                </a:r>
              </a:p>
            </p:txBody>
          </p:sp>
          <p:cxnSp>
            <p:nvCxnSpPr>
              <p:cNvPr id="86" name="Straight Arrow Connector 85">
                <a:extLst>
                  <a:ext uri="{FF2B5EF4-FFF2-40B4-BE49-F238E27FC236}">
                    <a16:creationId xmlns:a16="http://schemas.microsoft.com/office/drawing/2014/main" id="{8D39AE7B-0920-55A1-F757-04B66FE14BC2}"/>
                  </a:ext>
                </a:extLst>
              </p:cNvPr>
              <p:cNvCxnSpPr>
                <a:stCxn id="85" idx="1"/>
                <a:endCxn id="43" idx="2"/>
              </p:cNvCxnSpPr>
              <p:nvPr/>
            </p:nvCxnSpPr>
            <p:spPr>
              <a:xfrm>
                <a:off x="6547126" y="3459738"/>
                <a:ext cx="688457" cy="23945"/>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 name="Title 1">
            <a:extLst>
              <a:ext uri="{FF2B5EF4-FFF2-40B4-BE49-F238E27FC236}">
                <a16:creationId xmlns:a16="http://schemas.microsoft.com/office/drawing/2014/main" id="{820C68D5-447D-B396-30EF-F0F019DC7FBA}"/>
              </a:ext>
            </a:extLst>
          </p:cNvPr>
          <p:cNvSpPr>
            <a:spLocks noGrp="1"/>
          </p:cNvSpPr>
          <p:nvPr>
            <p:ph type="title"/>
          </p:nvPr>
        </p:nvSpPr>
        <p:spPr/>
        <p:txBody>
          <a:bodyPr>
            <a:normAutofit/>
          </a:bodyPr>
          <a:lstStyle/>
          <a:p>
            <a:r>
              <a:rPr lang="en-US" sz="2800" dirty="0"/>
              <a:t>Selected Machine Learning algorithms</a:t>
            </a:r>
          </a:p>
        </p:txBody>
      </p:sp>
      <p:pic>
        <p:nvPicPr>
          <p:cNvPr id="4" name="Picture 2" descr="Schematic diagram of a boosted ensemble of decision trees [22 ...">
            <a:extLst>
              <a:ext uri="{FF2B5EF4-FFF2-40B4-BE49-F238E27FC236}">
                <a16:creationId xmlns:a16="http://schemas.microsoft.com/office/drawing/2014/main" id="{7C8262E4-F1CA-5EBA-9615-29EF7902714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59670" y="4040859"/>
            <a:ext cx="3751154" cy="1981492"/>
          </a:xfrm>
          <a:prstGeom prst="rect">
            <a:avLst/>
          </a:prstGeom>
          <a:noFill/>
          <a:extLst>
            <a:ext uri="{909E8E84-426E-40DD-AFC4-6F175D3DCCD1}">
              <a14:hiddenFill xmlns:a14="http://schemas.microsoft.com/office/drawing/2010/main">
                <a:solidFill>
                  <a:srgbClr val="FFFFFF"/>
                </a:solidFill>
              </a14:hiddenFill>
            </a:ext>
          </a:extLst>
        </p:spPr>
      </p:pic>
      <p:sp>
        <p:nvSpPr>
          <p:cNvPr id="102" name="Right Brace 101">
            <a:extLst>
              <a:ext uri="{FF2B5EF4-FFF2-40B4-BE49-F238E27FC236}">
                <a16:creationId xmlns:a16="http://schemas.microsoft.com/office/drawing/2014/main" id="{DB086AE6-E1BD-F319-C178-186C78AA3967}"/>
              </a:ext>
            </a:extLst>
          </p:cNvPr>
          <p:cNvSpPr/>
          <p:nvPr/>
        </p:nvSpPr>
        <p:spPr>
          <a:xfrm>
            <a:off x="5535531" y="2216706"/>
            <a:ext cx="265300" cy="2227148"/>
          </a:xfrm>
          <a:prstGeom prst="rightBrace">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4" name="Straight Arrow Connector 103">
            <a:extLst>
              <a:ext uri="{FF2B5EF4-FFF2-40B4-BE49-F238E27FC236}">
                <a16:creationId xmlns:a16="http://schemas.microsoft.com/office/drawing/2014/main" id="{B35FE198-2141-65AE-56D2-49F9E934E378}"/>
              </a:ext>
            </a:extLst>
          </p:cNvPr>
          <p:cNvCxnSpPr>
            <a:cxnSpLocks/>
          </p:cNvCxnSpPr>
          <p:nvPr/>
        </p:nvCxnSpPr>
        <p:spPr>
          <a:xfrm flipV="1">
            <a:off x="5922946" y="2571586"/>
            <a:ext cx="1527721" cy="71697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C763A6E5-EEF0-7608-7105-187A1987472D}"/>
              </a:ext>
            </a:extLst>
          </p:cNvPr>
          <p:cNvCxnSpPr>
            <a:cxnSpLocks/>
          </p:cNvCxnSpPr>
          <p:nvPr/>
        </p:nvCxnSpPr>
        <p:spPr>
          <a:xfrm>
            <a:off x="5588973" y="5253871"/>
            <a:ext cx="1421427"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69A16753-2D50-033F-B07B-51EE6361CFC2}"/>
              </a:ext>
            </a:extLst>
          </p:cNvPr>
          <p:cNvSpPr txBox="1"/>
          <p:nvPr/>
        </p:nvSpPr>
        <p:spPr>
          <a:xfrm>
            <a:off x="4796637" y="6416269"/>
            <a:ext cx="2598725" cy="369332"/>
          </a:xfrm>
          <a:prstGeom prst="rect">
            <a:avLst/>
          </a:prstGeom>
          <a:solidFill>
            <a:schemeClr val="bg1">
              <a:lumMod val="85000"/>
            </a:schemeClr>
          </a:solidFill>
        </p:spPr>
        <p:txBody>
          <a:bodyPr wrap="none" rtlCol="0">
            <a:spAutoFit/>
          </a:bodyPr>
          <a:lstStyle/>
          <a:p>
            <a:r>
              <a:rPr lang="en-US" dirty="0"/>
              <a:t>A.Sante@2022.ljmu.ac.uk</a:t>
            </a:r>
          </a:p>
        </p:txBody>
      </p:sp>
    </p:spTree>
    <p:extLst>
      <p:ext uri="{BB962C8B-B14F-4D97-AF65-F5344CB8AC3E}">
        <p14:creationId xmlns:p14="http://schemas.microsoft.com/office/powerpoint/2010/main" val="2172180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44A73-7FD6-3AFE-FB0B-579F86879122}"/>
              </a:ext>
            </a:extLst>
          </p:cNvPr>
          <p:cNvSpPr>
            <a:spLocks noGrp="1"/>
          </p:cNvSpPr>
          <p:nvPr>
            <p:ph type="title"/>
          </p:nvPr>
        </p:nvSpPr>
        <p:spPr/>
        <p:txBody>
          <a:bodyPr>
            <a:normAutofit/>
          </a:bodyPr>
          <a:lstStyle/>
          <a:p>
            <a:r>
              <a:rPr lang="en-US" sz="2800" dirty="0"/>
              <a:t>Comparing the performance of different ML Models</a:t>
            </a:r>
          </a:p>
        </p:txBody>
      </p:sp>
      <p:pic>
        <p:nvPicPr>
          <p:cNvPr id="9" name="Picture 8" descr="A graph of different colored lines&#10;&#10;Description automatically generated">
            <a:extLst>
              <a:ext uri="{FF2B5EF4-FFF2-40B4-BE49-F238E27FC236}">
                <a16:creationId xmlns:a16="http://schemas.microsoft.com/office/drawing/2014/main" id="{BC7A180E-2071-AA84-E07F-0E00A99EC6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031" y="1966660"/>
            <a:ext cx="3341887" cy="3240000"/>
          </a:xfrm>
          <a:prstGeom prst="rect">
            <a:avLst/>
          </a:prstGeom>
        </p:spPr>
      </p:pic>
      <p:pic>
        <p:nvPicPr>
          <p:cNvPr id="11" name="Picture 10" descr="A group of graphs showing the different features of a galaxy&#10;&#10;Description automatically generated with medium confidence">
            <a:extLst>
              <a:ext uri="{FF2B5EF4-FFF2-40B4-BE49-F238E27FC236}">
                <a16:creationId xmlns:a16="http://schemas.microsoft.com/office/drawing/2014/main" id="{9B1DE3BE-529B-03F0-6C11-96598719A3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0809" y="1966660"/>
            <a:ext cx="6480000" cy="3499679"/>
          </a:xfrm>
          <a:prstGeom prst="rect">
            <a:avLst/>
          </a:prstGeom>
        </p:spPr>
      </p:pic>
      <p:sp>
        <p:nvSpPr>
          <p:cNvPr id="3" name="TextBox 2">
            <a:extLst>
              <a:ext uri="{FF2B5EF4-FFF2-40B4-BE49-F238E27FC236}">
                <a16:creationId xmlns:a16="http://schemas.microsoft.com/office/drawing/2014/main" id="{EFEE5FF8-4938-5E0A-1A7C-9AD6237DAD04}"/>
              </a:ext>
            </a:extLst>
          </p:cNvPr>
          <p:cNvSpPr txBox="1"/>
          <p:nvPr/>
        </p:nvSpPr>
        <p:spPr>
          <a:xfrm>
            <a:off x="7148822" y="1516074"/>
            <a:ext cx="2803973" cy="338554"/>
          </a:xfrm>
          <a:prstGeom prst="rect">
            <a:avLst/>
          </a:prstGeom>
          <a:noFill/>
        </p:spPr>
        <p:txBody>
          <a:bodyPr wrap="none" rtlCol="0">
            <a:spAutoFit/>
          </a:bodyPr>
          <a:lstStyle/>
          <a:p>
            <a:r>
              <a:rPr lang="en-US" sz="1600" dirty="0">
                <a:solidFill>
                  <a:schemeClr val="bg1"/>
                </a:solidFill>
                <a:latin typeface="Montserrat" pitchFamily="2" charset="77"/>
              </a:rPr>
              <a:t>Mis-classified In-situ stars</a:t>
            </a:r>
          </a:p>
        </p:txBody>
      </p:sp>
      <p:sp>
        <p:nvSpPr>
          <p:cNvPr id="4" name="TextBox 3">
            <a:extLst>
              <a:ext uri="{FF2B5EF4-FFF2-40B4-BE49-F238E27FC236}">
                <a16:creationId xmlns:a16="http://schemas.microsoft.com/office/drawing/2014/main" id="{6F434186-FF57-AB0B-6FB8-F12C8B4C7972}"/>
              </a:ext>
            </a:extLst>
          </p:cNvPr>
          <p:cNvSpPr txBox="1"/>
          <p:nvPr/>
        </p:nvSpPr>
        <p:spPr>
          <a:xfrm>
            <a:off x="1211079" y="1521413"/>
            <a:ext cx="3159839" cy="338554"/>
          </a:xfrm>
          <a:prstGeom prst="rect">
            <a:avLst/>
          </a:prstGeom>
          <a:noFill/>
        </p:spPr>
        <p:txBody>
          <a:bodyPr wrap="none" rtlCol="0">
            <a:spAutoFit/>
          </a:bodyPr>
          <a:lstStyle/>
          <a:p>
            <a:r>
              <a:rPr lang="en-US" sz="1600" dirty="0">
                <a:solidFill>
                  <a:schemeClr val="bg1"/>
                </a:solidFill>
                <a:latin typeface="Montserrat" pitchFamily="2" charset="77"/>
              </a:rPr>
              <a:t>Comparison with ML metrics</a:t>
            </a:r>
          </a:p>
        </p:txBody>
      </p:sp>
      <p:sp>
        <p:nvSpPr>
          <p:cNvPr id="6" name="TextBox 5">
            <a:extLst>
              <a:ext uri="{FF2B5EF4-FFF2-40B4-BE49-F238E27FC236}">
                <a16:creationId xmlns:a16="http://schemas.microsoft.com/office/drawing/2014/main" id="{BACDBF29-AF78-D469-3513-C5F102ADC94D}"/>
              </a:ext>
            </a:extLst>
          </p:cNvPr>
          <p:cNvSpPr txBox="1"/>
          <p:nvPr/>
        </p:nvSpPr>
        <p:spPr>
          <a:xfrm>
            <a:off x="5187880" y="5525805"/>
            <a:ext cx="2598725" cy="276999"/>
          </a:xfrm>
          <a:prstGeom prst="rect">
            <a:avLst/>
          </a:prstGeom>
          <a:noFill/>
        </p:spPr>
        <p:txBody>
          <a:bodyPr wrap="square">
            <a:spAutoFit/>
          </a:bodyPr>
          <a:lstStyle/>
          <a:p>
            <a:pPr algn="ctr"/>
            <a:r>
              <a:rPr lang="en-GB" sz="1200" dirty="0">
                <a:solidFill>
                  <a:schemeClr val="bg1"/>
                </a:solidFill>
                <a:latin typeface="Montserrat" panose="00000500000000000000" pitchFamily="2" charset="0"/>
              </a:rPr>
              <a:t>Sante et al. (2024), submitted</a:t>
            </a:r>
          </a:p>
        </p:txBody>
      </p:sp>
      <p:sp>
        <p:nvSpPr>
          <p:cNvPr id="7" name="TextBox 6">
            <a:extLst>
              <a:ext uri="{FF2B5EF4-FFF2-40B4-BE49-F238E27FC236}">
                <a16:creationId xmlns:a16="http://schemas.microsoft.com/office/drawing/2014/main" id="{EB483C77-2E2B-94D6-FDAC-686EC844A2DD}"/>
              </a:ext>
            </a:extLst>
          </p:cNvPr>
          <p:cNvSpPr txBox="1"/>
          <p:nvPr/>
        </p:nvSpPr>
        <p:spPr>
          <a:xfrm>
            <a:off x="1029031" y="5248586"/>
            <a:ext cx="2449010" cy="276999"/>
          </a:xfrm>
          <a:prstGeom prst="rect">
            <a:avLst/>
          </a:prstGeom>
          <a:noFill/>
        </p:spPr>
        <p:txBody>
          <a:bodyPr wrap="square">
            <a:spAutoFit/>
          </a:bodyPr>
          <a:lstStyle/>
          <a:p>
            <a:pPr algn="ctr"/>
            <a:r>
              <a:rPr lang="en-GB" sz="1200" dirty="0">
                <a:solidFill>
                  <a:schemeClr val="bg1"/>
                </a:solidFill>
                <a:latin typeface="Montserrat" panose="00000500000000000000" pitchFamily="2" charset="0"/>
              </a:rPr>
              <a:t>Sante et al. (2024), submitted</a:t>
            </a:r>
          </a:p>
        </p:txBody>
      </p:sp>
      <p:sp>
        <p:nvSpPr>
          <p:cNvPr id="8" name="TextBox 7">
            <a:extLst>
              <a:ext uri="{FF2B5EF4-FFF2-40B4-BE49-F238E27FC236}">
                <a16:creationId xmlns:a16="http://schemas.microsoft.com/office/drawing/2014/main" id="{D8BEB97D-6C35-84A1-3185-99B4ABD25ECC}"/>
              </a:ext>
            </a:extLst>
          </p:cNvPr>
          <p:cNvSpPr txBox="1"/>
          <p:nvPr/>
        </p:nvSpPr>
        <p:spPr>
          <a:xfrm>
            <a:off x="4796637" y="6416269"/>
            <a:ext cx="2598725" cy="369332"/>
          </a:xfrm>
          <a:prstGeom prst="rect">
            <a:avLst/>
          </a:prstGeom>
          <a:solidFill>
            <a:schemeClr val="bg1">
              <a:lumMod val="85000"/>
            </a:schemeClr>
          </a:solidFill>
        </p:spPr>
        <p:txBody>
          <a:bodyPr wrap="none" rtlCol="0">
            <a:spAutoFit/>
          </a:bodyPr>
          <a:lstStyle/>
          <a:p>
            <a:r>
              <a:rPr lang="en-US" dirty="0"/>
              <a:t>A.Sante@2022.ljmu.ac.uk</a:t>
            </a:r>
          </a:p>
        </p:txBody>
      </p:sp>
    </p:spTree>
    <p:extLst>
      <p:ext uri="{BB962C8B-B14F-4D97-AF65-F5344CB8AC3E}">
        <p14:creationId xmlns:p14="http://schemas.microsoft.com/office/powerpoint/2010/main" val="26896683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43.1|58.1"/>
</p:tagLst>
</file>

<file path=ppt/tags/tag2.xml><?xml version="1.0" encoding="utf-8"?>
<p:tagLst xmlns:a="http://schemas.openxmlformats.org/drawingml/2006/main" xmlns:r="http://schemas.openxmlformats.org/officeDocument/2006/relationships" xmlns:p="http://schemas.openxmlformats.org/presentationml/2006/main">
  <p:tag name="TIMING" val="|28.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1016</TotalTime>
  <Words>990</Words>
  <Application>Microsoft Macintosh PowerPoint</Application>
  <PresentationFormat>Widescreen</PresentationFormat>
  <Paragraphs>212</Paragraphs>
  <Slides>13</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Aptos</vt:lpstr>
      <vt:lpstr>Arial</vt:lpstr>
      <vt:lpstr>Calibri</vt:lpstr>
      <vt:lpstr>Calibri Light</vt:lpstr>
      <vt:lpstr>Cambria Math</vt:lpstr>
      <vt:lpstr>Helvetica</vt:lpstr>
      <vt:lpstr>Montserrat</vt:lpstr>
      <vt:lpstr>Montserrat Medium</vt:lpstr>
      <vt:lpstr>Office Theme</vt:lpstr>
      <vt:lpstr>Office Theme</vt:lpstr>
      <vt:lpstr>PowerPoint Presentation</vt:lpstr>
      <vt:lpstr>Accreted vs In-situ stars</vt:lpstr>
      <vt:lpstr>The Machine Learning recipe</vt:lpstr>
      <vt:lpstr>The ARTEMIS simulations suite</vt:lpstr>
      <vt:lpstr>The Machine Learning recipe</vt:lpstr>
      <vt:lpstr>Finding the best set of features</vt:lpstr>
      <vt:lpstr>The Machine Learning recipe</vt:lpstr>
      <vt:lpstr>Selected Machine Learning algorithms</vt:lpstr>
      <vt:lpstr>Comparing the performance of different ML Models</vt:lpstr>
      <vt:lpstr>Cross-simulation comparison</vt:lpstr>
      <vt:lpstr>Comparison with observational cuts</vt:lpstr>
      <vt:lpstr>Conclusions and future work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Sante, Andrea</dc:creator>
  <cp:lastModifiedBy>Andrea Sante</cp:lastModifiedBy>
  <cp:revision>13</cp:revision>
  <dcterms:created xsi:type="dcterms:W3CDTF">2023-11-19T16:19:19Z</dcterms:created>
  <dcterms:modified xsi:type="dcterms:W3CDTF">2024-06-05T22:00:18Z</dcterms:modified>
</cp:coreProperties>
</file>