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 id="214748365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13716000" cx="24384000"/>
  <p:notesSz cx="6858000" cy="9144000"/>
  <p:embeddedFontLst>
    <p:embeddedFont>
      <p:font typeface="Poppins"/>
      <p:regular r:id="rId37"/>
      <p:bold r:id="rId38"/>
      <p:italic r:id="rId39"/>
      <p:boldItalic r:id="rId40"/>
    </p:embeddedFont>
    <p:embeddedFont>
      <p:font typeface="Helvetica Neue"/>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
          <p15:clr>
            <a:srgbClr val="747775"/>
          </p15:clr>
        </p15:guide>
      </p15:sldGuideLst>
    </p:ext>
    <p:ext uri="GoogleSlidesCustomDataVersion2">
      <go:slidesCustomData xmlns:go="http://customooxmlschemas.google.com/" r:id="rId45" roundtripDataSignature="AMtx7mhu1imK0ZfgmKNS+uXZd5uVpaU5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boldItalic.fntdata"/><Relationship Id="rId20" Type="http://schemas.openxmlformats.org/officeDocument/2006/relationships/slide" Target="slides/slide13.xml"/><Relationship Id="rId42" Type="http://schemas.openxmlformats.org/officeDocument/2006/relationships/font" Target="fonts/HelveticaNeue-bold.fntdata"/><Relationship Id="rId41" Type="http://schemas.openxmlformats.org/officeDocument/2006/relationships/font" Target="fonts/HelveticaNeue-regular.fntdata"/><Relationship Id="rId22" Type="http://schemas.openxmlformats.org/officeDocument/2006/relationships/slide" Target="slides/slide15.xml"/><Relationship Id="rId44" Type="http://schemas.openxmlformats.org/officeDocument/2006/relationships/font" Target="fonts/HelveticaNeue-boldItalic.fntdata"/><Relationship Id="rId21" Type="http://schemas.openxmlformats.org/officeDocument/2006/relationships/slide" Target="slides/slide14.xml"/><Relationship Id="rId43" Type="http://schemas.openxmlformats.org/officeDocument/2006/relationships/font" Target="fonts/HelveticaNeue-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Poppins-regular.fntdata"/><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Poppins-italic.fntdata"/><Relationship Id="rId16" Type="http://schemas.openxmlformats.org/officeDocument/2006/relationships/slide" Target="slides/slide9.xml"/><Relationship Id="rId38" Type="http://schemas.openxmlformats.org/officeDocument/2006/relationships/font" Target="fonts/Poppins-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Clr>
                <a:srgbClr val="000000"/>
              </a:buClr>
              <a:buSzPts val="1400"/>
              <a:buFont typeface="Times New Roman"/>
              <a:buNone/>
            </a:pPr>
            <a:fld id="{00000000-1234-1234-1234-123412341234}" type="slidenum">
              <a:rPr b="0" i="0" lang="en-US"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1: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 name="Google Shape;36;p1: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Introduce self</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Happy to visit in-person</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Talk title summary + collaborators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I work on M31 =&gt; LV</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 name="Google Shape;146;p6: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One of the outstanding questions — the major merger scenario raises the question of how the disk survived, but it has the advantage</a:t>
            </a:r>
            <a:br>
              <a:rPr lang="en-US" sz="2000"/>
            </a:br>
            <a:r>
              <a:rPr b="0" lang="en-US" sz="2000" strike="noStrike">
                <a:solidFill>
                  <a:srgbClr val="000000"/>
                </a:solidFill>
                <a:latin typeface="Arial"/>
                <a:ea typeface="Arial"/>
                <a:cs typeface="Arial"/>
                <a:sym typeface="Arial"/>
              </a:rPr>
              <a:t>of being able to explain the tidal features + other observations simultaneously (and being perhaps more in accordance with merger histories for galaxies of M31’s size based on expectations from cosmological simulations)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Photometric and spectroscopic studies of M31’s disk and halo suggest that suggest that the galaxy experienced a recent, significant disturbance consistent with an interaction with a galaxy at least 20% of the pre-merger mass of M31. Such a massive galaxy could potentially be the progenitor of the Giant Stellar Stream. However, recent simulations hav shown that its origin in a major or minor merger is currently unknown. (4:1 ratio, gas-rich merger occurring within the last few Gyr)</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 name="Google Shape;169;p7: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Take a step back to discuss disk chemodynamics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Goal to explore disk-halo connection with SPLASH</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Using a combination of this spectroscopy with photometry from PHAT (explain PHAT)</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Showing DEIMOS fields vs. PHAT footprint</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Sample of ~3500 RGB stars that is useful probe of both disk and halo (4-20 projected kpc)</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p8: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Separate disk vs. halo stars in order to explore their properties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Radial and annular subregions along the major axis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Simple two-component halo+disk models which are sufficient (ask me about later)</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Indicates the dominant RGB population appears to belong to a single high-velocity dispersion disk</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8: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95" name="Google Shape;195;p18: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e0c6a3005b_4_29: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e0c6a3005b_4_29: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08" name="Google Shape;208;g2e0c6a3005b_4_29: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Times New Roman"/>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p9: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Looking at velocity vs. metallicity space for each population, we see that the majority of metal-rich stars are clustered in a clump</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Continuous extension</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Is it related to the disk, despite its secure halo-like velocities?</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0: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 name="Google Shape;230;p20: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Are these actually just disk stars? Probably not.</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Look at additional kinematics - AD (explain)</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Explain plot — coloring and why on major axis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Evidence for disk and halo dynamical heating (~60-70 km/s AD)</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Despite this, there are meaningful statical differences between disk and halo AD</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Metal-rich halo stars do appear to be fully consistent with halo-like kinematics, instead of a thick disk that shows more co-rotation</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0: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3" name="Google Shape;243;p10: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Another explanation: Accreted tidal debris?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We would expect stars as metal-rich as this to be related to M31’s last significant merger, otherwise that would require a second very massive merger, which is unnecessary and could not explain the stellar mass budget of the halo</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Expected location in projected phase space of tidal debris at SPLASH fields location</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Would not actually detect tidal debris at disk-like velocities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Expect to observe the lower envelope</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57" name="Google Shape;257;p11: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7" name="Google Shape;267;p12: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g2e0c6a3005b_0_0: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
        <p:nvSpPr>
          <p:cNvPr id="44" name="Google Shape;44;g2e0c6a3005b_0_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5" name="Google Shape;45;g2e0c6a3005b_0_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Times New Roman"/>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e0c6a3005b_4_41: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e0c6a3005b_4_41: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78" name="Google Shape;278;g2e0c6a3005b_4_41: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Times New Roman"/>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3: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0" name="Google Shape;290;p13: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4: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8" name="Google Shape;298;p14: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6: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03" name="Google Shape;303;p16: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7: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1" name="Google Shape;311;p17: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9: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19" name="Google Shape;319;p19: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7" name="Google Shape;327;p21: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36" name="Google Shape;336;p22: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3: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45" name="Google Shape;345;p23: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4: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3" name="Google Shape;353;p24: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e0c6a3005b_4_8: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
        <p:nvSpPr>
          <p:cNvPr id="57" name="Google Shape;57;g2e0c6a3005b_4_8: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8" name="Google Shape;58;g2e0c6a3005b_4_8: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Times New Roman"/>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e0c6a3005b_4_14: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
        <p:nvSpPr>
          <p:cNvPr id="66" name="Google Shape;66;g2e0c6a3005b_4_14: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7" name="Google Shape;67;g2e0c6a3005b_4_14: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Times New Roman"/>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e0c6a3005b_4_20:notes"/>
          <p:cNvSpPr/>
          <p:nvPr>
            <p:ph idx="2" type="sldImg"/>
          </p:nvPr>
        </p:nvSpPr>
        <p:spPr>
          <a:xfrm>
            <a:off x="0" y="812520"/>
            <a:ext cx="0" cy="0"/>
          </a:xfrm>
          <a:custGeom>
            <a:rect b="b" l="l" r="r" t="t"/>
            <a:pathLst>
              <a:path extrusionOk="0" h="120000" w="120000">
                <a:moveTo>
                  <a:pt x="0" y="0"/>
                </a:moveTo>
                <a:lnTo>
                  <a:pt x="120000" y="0"/>
                </a:lnTo>
                <a:lnTo>
                  <a:pt x="120000" y="120000"/>
                </a:lnTo>
                <a:lnTo>
                  <a:pt x="0" y="120000"/>
                </a:lnTo>
                <a:close/>
              </a:path>
            </a:pathLst>
          </a:custGeom>
        </p:spPr>
      </p:sp>
      <p:sp>
        <p:nvSpPr>
          <p:cNvPr id="78" name="Google Shape;78;g2e0c6a3005b_4_2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9" name="Google Shape;79;g2e0c6a3005b_4_2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Times New Roman"/>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 name="Google Shape;88;p2: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STUDYING MERGER REMANANTS CAN HELP US ADDRESS THESE QUESTIONS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Most of these constraints come from the MW. Difficult to do in LV galaxies with only photometry or IL info for entire stellar pops instead of resolved stars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Theory depends on numerical details and predict large variation (30-40 percent, although agree that it should dominate within inner 20-30 kpc) or recently focused on reproducing MW properties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Kicked up disk stars? Or a more classical scenario?</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General consensus is that massive dwarf galaxies (&gt;10^8 Msun, distinct from present-day galaxies) are the dominant progenitors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And what are the effects on the disk (scale height, velocity dispersion?) — related question, what is the effect of mergers on disks (disk-halo interface)</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Some of these questions also apply to smaller scales (e.g. does M33 have a stellar halo, and if so, what type of galaxy is it composed of?)</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We can learn about these questions by studying M31’s merger history</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Show Harmsen+17 plot?</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Acknowledge Tim Beer’s studies of the MW halo here (papers he is a co-author on? Gallart+19?)</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Look at the discussion of Claire’s 2015 paper for more disk inspiriation</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 name="Google Shape;98;p3: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So going back to M31, it is the only massive MW-like galaxy that we can currently hope to study in a level of detail comparable to what we have achieved in the MW. In this way, it can be used as a complementary template to the MW.</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So to further motivate studies of M31, I want to emphasize the sheer scale of M31, where its visible disk alone spans a few times the diameter of the moon on the sky. If we embed this optical image of M31 in a star count map of its stellar halo from the Pan-Andromeda Archaeological Survey, its true extent and structural complexity become clear.</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 name="Google Shape;109;p4: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Because similar data quality / techniques will be used, present-day studies are crucial for the calibration of future observations</a:t>
            </a:r>
            <a:br>
              <a:rPr lang="en-US" sz="2000"/>
            </a:br>
            <a:r>
              <a:rPr b="0" lang="en-US" sz="2000" strike="noStrike">
                <a:solidFill>
                  <a:srgbClr val="000000"/>
                </a:solidFill>
                <a:latin typeface="Arial"/>
                <a:ea typeface="Arial"/>
                <a:cs typeface="Arial"/>
                <a:sym typeface="Arial"/>
              </a:rPr>
              <a:t>M31’s merger history will serve as the foundation on which we interpret future observations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We will be able to observe all stages of the minor merging process in these external galaxies,  in which we can perform spectroscopic studies of extragalactic streams, halos, disks, and satellite systems</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So, what have we learned about these various components in M31, and what can we learn in the LV?</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1143000" y="685800"/>
            <a:ext cx="457164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9" name="Google Shape;129;p5:notes"/>
          <p:cNvSpPr txBox="1"/>
          <p:nvPr>
            <p:ph idx="1" type="body"/>
          </p:nvPr>
        </p:nvSpPr>
        <p:spPr>
          <a:xfrm>
            <a:off x="914400" y="4343400"/>
            <a:ext cx="5028840" cy="4114440"/>
          </a:xfrm>
          <a:prstGeom prst="rect">
            <a:avLst/>
          </a:prstGeom>
          <a:noFill/>
          <a:ln>
            <a:noFill/>
          </a:ln>
        </p:spPr>
        <p:txBody>
          <a:bodyPr anchorCtr="0" anchor="t" bIns="45000" lIns="90000" spcFirstLastPara="1" rIns="90000" wrap="square" tIns="45000">
            <a:noAutofit/>
          </a:bodyPr>
          <a:lstStyle/>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Evidence independent of the system of tidal structures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SzPts val="2000"/>
              <a:buNone/>
            </a:pPr>
            <a:r>
              <a:t/>
            </a:r>
            <a:endParaRPr b="0" sz="2000" strike="noStrike">
              <a:solidFill>
                <a:srgbClr val="000000"/>
              </a:solidFill>
              <a:latin typeface="Arial"/>
              <a:ea typeface="Arial"/>
              <a:cs typeface="Arial"/>
              <a:sym typeface="Arial"/>
            </a:endParaRPr>
          </a:p>
          <a:p>
            <a:pPr indent="0" lvl="0" marL="216000" rtl="0" algn="l">
              <a:lnSpc>
                <a:spcPct val="100000"/>
              </a:lnSpc>
              <a:spcBef>
                <a:spcPts val="0"/>
              </a:spcBef>
              <a:spcAft>
                <a:spcPts val="0"/>
              </a:spcAft>
              <a:buClr>
                <a:srgbClr val="000000"/>
              </a:buClr>
              <a:buSzPts val="2000"/>
              <a:buFont typeface="Arial"/>
              <a:buNone/>
            </a:pPr>
            <a:r>
              <a:rPr b="0" lang="en-US" sz="2000" strike="noStrike">
                <a:solidFill>
                  <a:srgbClr val="000000"/>
                </a:solidFill>
                <a:latin typeface="Arial"/>
                <a:ea typeface="Arial"/>
                <a:cs typeface="Arial"/>
                <a:sym typeface="Arial"/>
              </a:rPr>
              <a:t>Project AMIGA CGM papers: Metals in CGM beyond 200 kpc around M31 suggest long history of outflows (not just the 2 Gyr ago burst, which would be largely limited to within this radius. More variation in CGM within 0.5 Rvir suggests recent outflows? The CGM of M31 could have half the total present-day metal mass of the disk, or more (also Telford+19).</a:t>
            </a:r>
            <a:endParaRPr b="0" sz="2000"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x">
  <p:cSld name="TITLE_AND_BODY">
    <p:spTree>
      <p:nvGrpSpPr>
        <p:cNvPr id="13" name="Shape 13"/>
        <p:cNvGrpSpPr/>
        <p:nvPr/>
      </p:nvGrpSpPr>
      <p:grpSpPr>
        <a:xfrm>
          <a:off x="0" y="0"/>
          <a:ext cx="0" cy="0"/>
          <a:chOff x="0" y="0"/>
          <a:chExt cx="0" cy="0"/>
        </a:xfrm>
      </p:grpSpPr>
      <p:sp>
        <p:nvSpPr>
          <p:cNvPr id="14" name="Google Shape;14;p26"/>
          <p:cNvSpPr txBox="1"/>
          <p:nvPr>
            <p:ph type="title"/>
          </p:nvPr>
        </p:nvSpPr>
        <p:spPr>
          <a:xfrm>
            <a:off x="1218960" y="547200"/>
            <a:ext cx="21944880" cy="22899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6"/>
          <p:cNvSpPr txBox="1"/>
          <p:nvPr>
            <p:ph idx="1" type="body"/>
          </p:nvPr>
        </p:nvSpPr>
        <p:spPr>
          <a:xfrm>
            <a:off x="1218960" y="3209400"/>
            <a:ext cx="21944880" cy="795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 name="Google Shape;16;p26"/>
          <p:cNvSpPr txBox="1"/>
          <p:nvPr>
            <p:ph idx="12" type="sldNum"/>
          </p:nvPr>
        </p:nvSpPr>
        <p:spPr>
          <a:xfrm>
            <a:off x="11954160" y="13073040"/>
            <a:ext cx="465840" cy="477360"/>
          </a:xfrm>
          <a:prstGeom prst="rect">
            <a:avLst/>
          </a:prstGeom>
          <a:noFill/>
          <a:ln>
            <a:noFill/>
          </a:ln>
        </p:spPr>
        <p:txBody>
          <a:bodyPr anchorCtr="0" anchor="t" bIns="71275" lIns="71275" spcFirstLastPara="1" rIns="71275" wrap="square" tIns="71275">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21" name="Shape 21"/>
        <p:cNvGrpSpPr/>
        <p:nvPr/>
      </p:nvGrpSpPr>
      <p:grpSpPr>
        <a:xfrm>
          <a:off x="0" y="0"/>
          <a:ext cx="0" cy="0"/>
          <a:chOff x="0" y="0"/>
          <a:chExt cx="0" cy="0"/>
        </a:xfrm>
      </p:grpSpPr>
      <p:sp>
        <p:nvSpPr>
          <p:cNvPr id="22" name="Google Shape;22;p28"/>
          <p:cNvSpPr txBox="1"/>
          <p:nvPr>
            <p:ph type="title"/>
          </p:nvPr>
        </p:nvSpPr>
        <p:spPr>
          <a:xfrm>
            <a:off x="1218960" y="547200"/>
            <a:ext cx="21944880" cy="22899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8"/>
          <p:cNvSpPr txBox="1"/>
          <p:nvPr>
            <p:ph idx="1" type="body"/>
          </p:nvPr>
        </p:nvSpPr>
        <p:spPr>
          <a:xfrm>
            <a:off x="1218960" y="3209400"/>
            <a:ext cx="21944880" cy="795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 name="Google Shape;24;p28"/>
          <p:cNvSpPr txBox="1"/>
          <p:nvPr>
            <p:ph idx="12" type="sldNum"/>
          </p:nvPr>
        </p:nvSpPr>
        <p:spPr>
          <a:xfrm>
            <a:off x="12001320" y="12700080"/>
            <a:ext cx="388440" cy="428760"/>
          </a:xfrm>
          <a:prstGeom prst="rect">
            <a:avLst/>
          </a:prstGeom>
          <a:noFill/>
          <a:ln>
            <a:noFill/>
          </a:ln>
        </p:spPr>
        <p:txBody>
          <a:bodyPr anchorCtr="0" anchor="b" bIns="50750" lIns="50750" spcFirstLastPara="1" rIns="50750" wrap="square" tIns="5075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x">
  <p:cSld name="TITLE_AND_BODY">
    <p:spTree>
      <p:nvGrpSpPr>
        <p:cNvPr id="30" name="Shape 30"/>
        <p:cNvGrpSpPr/>
        <p:nvPr/>
      </p:nvGrpSpPr>
      <p:grpSpPr>
        <a:xfrm>
          <a:off x="0" y="0"/>
          <a:ext cx="0" cy="0"/>
          <a:chOff x="0" y="0"/>
          <a:chExt cx="0" cy="0"/>
        </a:xfrm>
      </p:grpSpPr>
      <p:sp>
        <p:nvSpPr>
          <p:cNvPr id="31" name="Google Shape;31;p30"/>
          <p:cNvSpPr txBox="1"/>
          <p:nvPr>
            <p:ph type="title"/>
          </p:nvPr>
        </p:nvSpPr>
        <p:spPr>
          <a:xfrm>
            <a:off x="1218960" y="547200"/>
            <a:ext cx="21944880" cy="228996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0"/>
          <p:cNvSpPr txBox="1"/>
          <p:nvPr>
            <p:ph idx="1" type="body"/>
          </p:nvPr>
        </p:nvSpPr>
        <p:spPr>
          <a:xfrm>
            <a:off x="1218960" y="3209400"/>
            <a:ext cx="21944880" cy="795492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 name="Google Shape;33;p30"/>
          <p:cNvSpPr txBox="1"/>
          <p:nvPr>
            <p:ph idx="12" type="sldNum"/>
          </p:nvPr>
        </p:nvSpPr>
        <p:spPr>
          <a:xfrm>
            <a:off x="12029760" y="11507040"/>
            <a:ext cx="314640" cy="298800"/>
          </a:xfrm>
          <a:prstGeom prst="rect">
            <a:avLst/>
          </a:prstGeom>
          <a:noFill/>
          <a:ln>
            <a:noFill/>
          </a:ln>
        </p:spPr>
        <p:txBody>
          <a:bodyPr anchorCtr="0" anchor="b" bIns="38150" lIns="38150" spcFirstLastPara="1" rIns="38150" wrap="square" tIns="3815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4834080" y="2304000"/>
            <a:ext cx="14715720" cy="4642920"/>
          </a:xfrm>
          <a:prstGeom prst="rect">
            <a:avLst/>
          </a:prstGeom>
          <a:noFill/>
          <a:ln>
            <a:noFill/>
          </a:ln>
        </p:spPr>
        <p:txBody>
          <a:bodyPr anchorCtr="0" anchor="b" bIns="71275" lIns="71275" spcFirstLastPara="1" rIns="71275" wrap="square" tIns="71275">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25"/>
          <p:cNvSpPr txBox="1"/>
          <p:nvPr>
            <p:ph idx="1" type="body"/>
          </p:nvPr>
        </p:nvSpPr>
        <p:spPr>
          <a:xfrm>
            <a:off x="4834080" y="7090200"/>
            <a:ext cx="14715720" cy="1589040"/>
          </a:xfrm>
          <a:prstGeom prst="rect">
            <a:avLst/>
          </a:prstGeom>
          <a:noFill/>
          <a:ln>
            <a:noFill/>
          </a:ln>
        </p:spPr>
        <p:txBody>
          <a:bodyPr anchorCtr="0" anchor="t" bIns="71275" lIns="71275" spcFirstLastPara="1" rIns="71275" wrap="square" tIns="71275">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2" name="Google Shape;12;p25"/>
          <p:cNvSpPr txBox="1"/>
          <p:nvPr>
            <p:ph idx="12" type="sldNum"/>
          </p:nvPr>
        </p:nvSpPr>
        <p:spPr>
          <a:xfrm>
            <a:off x="11954160" y="13073040"/>
            <a:ext cx="465840" cy="477360"/>
          </a:xfrm>
          <a:prstGeom prst="rect">
            <a:avLst/>
          </a:prstGeom>
          <a:noFill/>
          <a:ln>
            <a:noFill/>
          </a:ln>
        </p:spPr>
        <p:txBody>
          <a:bodyPr anchorCtr="0" anchor="t" bIns="71275" lIns="71275" spcFirstLastPara="1" rIns="71275" wrap="square" tIns="71275">
            <a:noAutofit/>
          </a:bodyPr>
          <a:lstStyle>
            <a:lvl1pPr indent="0" lvl="0" marL="0" marR="0" rtl="0" algn="l">
              <a:spcBef>
                <a:spcPts val="0"/>
              </a:spcBef>
              <a:buSzPts val="2200"/>
              <a:buFont typeface="Arial"/>
              <a:buNone/>
              <a:defRPr b="0" i="0" sz="2200" u="none" cap="none" strike="noStrike">
                <a:solidFill>
                  <a:srgbClr val="000000"/>
                </a:solidFill>
                <a:latin typeface="Times New Roman"/>
                <a:ea typeface="Times New Roman"/>
                <a:cs typeface="Times New Roman"/>
                <a:sym typeface="Times New Roman"/>
              </a:defRPr>
            </a:lvl1pPr>
            <a:lvl2pPr indent="0" lvl="1" marL="0" marR="0" rtl="0" algn="l">
              <a:spcBef>
                <a:spcPts val="0"/>
              </a:spcBef>
              <a:buSzPts val="2200"/>
              <a:buFont typeface="Arial"/>
              <a:buNone/>
              <a:defRPr b="0" i="0" sz="2200" u="none" cap="none" strike="noStrike">
                <a:solidFill>
                  <a:srgbClr val="000000"/>
                </a:solidFill>
                <a:latin typeface="Times New Roman"/>
                <a:ea typeface="Times New Roman"/>
                <a:cs typeface="Times New Roman"/>
                <a:sym typeface="Times New Roman"/>
              </a:defRPr>
            </a:lvl2pPr>
            <a:lvl3pPr indent="0" lvl="2" marL="0" marR="0" rtl="0" algn="l">
              <a:spcBef>
                <a:spcPts val="0"/>
              </a:spcBef>
              <a:buSzPts val="2200"/>
              <a:buFont typeface="Arial"/>
              <a:buNone/>
              <a:defRPr b="0" i="0" sz="2200" u="none" cap="none" strike="noStrike">
                <a:solidFill>
                  <a:srgbClr val="000000"/>
                </a:solidFill>
                <a:latin typeface="Times New Roman"/>
                <a:ea typeface="Times New Roman"/>
                <a:cs typeface="Times New Roman"/>
                <a:sym typeface="Times New Roman"/>
              </a:defRPr>
            </a:lvl3pPr>
            <a:lvl4pPr indent="0" lvl="3" marL="0" marR="0" rtl="0" algn="l">
              <a:spcBef>
                <a:spcPts val="0"/>
              </a:spcBef>
              <a:buSzPts val="2200"/>
              <a:buFont typeface="Arial"/>
              <a:buNone/>
              <a:defRPr b="0" i="0" sz="2200" u="none" cap="none" strike="noStrike">
                <a:solidFill>
                  <a:srgbClr val="000000"/>
                </a:solidFill>
                <a:latin typeface="Times New Roman"/>
                <a:ea typeface="Times New Roman"/>
                <a:cs typeface="Times New Roman"/>
                <a:sym typeface="Times New Roman"/>
              </a:defRPr>
            </a:lvl4pPr>
            <a:lvl5pPr indent="0" lvl="4" marL="0" marR="0" rtl="0" algn="l">
              <a:spcBef>
                <a:spcPts val="0"/>
              </a:spcBef>
              <a:buSzPts val="2200"/>
              <a:buFont typeface="Arial"/>
              <a:buNone/>
              <a:defRPr b="0" i="0" sz="2200" u="none" cap="none" strike="noStrike">
                <a:solidFill>
                  <a:srgbClr val="000000"/>
                </a:solidFill>
                <a:latin typeface="Times New Roman"/>
                <a:ea typeface="Times New Roman"/>
                <a:cs typeface="Times New Roman"/>
                <a:sym typeface="Times New Roman"/>
              </a:defRPr>
            </a:lvl5pPr>
            <a:lvl6pPr indent="0" lvl="5" marL="0" marR="0" rtl="0" algn="l">
              <a:spcBef>
                <a:spcPts val="0"/>
              </a:spcBef>
              <a:buSzPts val="2200"/>
              <a:buFont typeface="Arial"/>
              <a:buNone/>
              <a:defRPr b="0" i="0" sz="2200" u="none" cap="none" strike="noStrike">
                <a:solidFill>
                  <a:srgbClr val="000000"/>
                </a:solidFill>
                <a:latin typeface="Times New Roman"/>
                <a:ea typeface="Times New Roman"/>
                <a:cs typeface="Times New Roman"/>
                <a:sym typeface="Times New Roman"/>
              </a:defRPr>
            </a:lvl6pPr>
            <a:lvl7pPr indent="0" lvl="6" marL="0" marR="0" rtl="0" algn="l">
              <a:spcBef>
                <a:spcPts val="0"/>
              </a:spcBef>
              <a:buSzPts val="2200"/>
              <a:buFont typeface="Arial"/>
              <a:buNone/>
              <a:defRPr b="0" i="0" sz="2200" u="none" cap="none" strike="noStrike">
                <a:solidFill>
                  <a:srgbClr val="000000"/>
                </a:solidFill>
                <a:latin typeface="Times New Roman"/>
                <a:ea typeface="Times New Roman"/>
                <a:cs typeface="Times New Roman"/>
                <a:sym typeface="Times New Roman"/>
              </a:defRPr>
            </a:lvl7pPr>
            <a:lvl8pPr indent="0" lvl="7" marL="0" marR="0" rtl="0" algn="l">
              <a:spcBef>
                <a:spcPts val="0"/>
              </a:spcBef>
              <a:buSzPts val="2200"/>
              <a:buFont typeface="Arial"/>
              <a:buNone/>
              <a:defRPr b="0" i="0" sz="2200" u="none" cap="none" strike="noStrike">
                <a:solidFill>
                  <a:srgbClr val="000000"/>
                </a:solidFill>
                <a:latin typeface="Times New Roman"/>
                <a:ea typeface="Times New Roman"/>
                <a:cs typeface="Times New Roman"/>
                <a:sym typeface="Times New Roman"/>
              </a:defRPr>
            </a:lvl8pPr>
            <a:lvl9pPr indent="0" lvl="8" marL="0" marR="0" rtl="0" algn="l">
              <a:spcBef>
                <a:spcPts val="0"/>
              </a:spcBef>
              <a:buSzPts val="2200"/>
              <a:buFont typeface="Arial"/>
              <a:buNone/>
              <a:defRPr b="0" i="0" sz="2200" u="none" cap="none" strike="noStrike">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 name="Shape 17"/>
        <p:cNvGrpSpPr/>
        <p:nvPr/>
      </p:nvGrpSpPr>
      <p:grpSpPr>
        <a:xfrm>
          <a:off x="0" y="0"/>
          <a:ext cx="0" cy="0"/>
          <a:chOff x="0" y="0"/>
          <a:chExt cx="0" cy="0"/>
        </a:xfrm>
      </p:grpSpPr>
      <p:sp>
        <p:nvSpPr>
          <p:cNvPr id="18" name="Google Shape;18;p27"/>
          <p:cNvSpPr txBox="1"/>
          <p:nvPr>
            <p:ph idx="12" type="sldNum"/>
          </p:nvPr>
        </p:nvSpPr>
        <p:spPr>
          <a:xfrm>
            <a:off x="12001320" y="12700080"/>
            <a:ext cx="388440" cy="428760"/>
          </a:xfrm>
          <a:prstGeom prst="rect">
            <a:avLst/>
          </a:prstGeom>
          <a:noFill/>
          <a:ln>
            <a:noFill/>
          </a:ln>
        </p:spPr>
        <p:txBody>
          <a:bodyPr anchorCtr="0" anchor="b" bIns="50750" lIns="50750" spcFirstLastPara="1" rIns="50750" wrap="square" tIns="50750">
            <a:noAutofit/>
          </a:bodyPr>
          <a:lstStyle>
            <a:lvl1pPr indent="0" lvl="0" marL="0" marR="0" rtl="0" algn="l">
              <a:spcBef>
                <a:spcPts val="0"/>
              </a:spcBef>
              <a:buSzPts val="2000"/>
              <a:buFont typeface="Arial"/>
              <a:buNone/>
              <a:defRPr b="0" i="0" sz="2000" u="none" cap="none" strike="noStrike">
                <a:solidFill>
                  <a:srgbClr val="000000"/>
                </a:solidFill>
                <a:latin typeface="Times New Roman"/>
                <a:ea typeface="Times New Roman"/>
                <a:cs typeface="Times New Roman"/>
                <a:sym typeface="Times New Roman"/>
              </a:defRPr>
            </a:lvl1pPr>
            <a:lvl2pPr indent="0" lvl="1" marL="0" marR="0" rtl="0" algn="l">
              <a:spcBef>
                <a:spcPts val="0"/>
              </a:spcBef>
              <a:buSzPts val="2000"/>
              <a:buFont typeface="Arial"/>
              <a:buNone/>
              <a:defRPr b="0" i="0" sz="2000" u="none" cap="none" strike="noStrike">
                <a:solidFill>
                  <a:srgbClr val="000000"/>
                </a:solidFill>
                <a:latin typeface="Times New Roman"/>
                <a:ea typeface="Times New Roman"/>
                <a:cs typeface="Times New Roman"/>
                <a:sym typeface="Times New Roman"/>
              </a:defRPr>
            </a:lvl2pPr>
            <a:lvl3pPr indent="0" lvl="2" marL="0" marR="0" rtl="0" algn="l">
              <a:spcBef>
                <a:spcPts val="0"/>
              </a:spcBef>
              <a:buSzPts val="2000"/>
              <a:buFont typeface="Arial"/>
              <a:buNone/>
              <a:defRPr b="0" i="0" sz="2000" u="none" cap="none" strike="noStrike">
                <a:solidFill>
                  <a:srgbClr val="000000"/>
                </a:solidFill>
                <a:latin typeface="Times New Roman"/>
                <a:ea typeface="Times New Roman"/>
                <a:cs typeface="Times New Roman"/>
                <a:sym typeface="Times New Roman"/>
              </a:defRPr>
            </a:lvl3pPr>
            <a:lvl4pPr indent="0" lvl="3" marL="0" marR="0" rtl="0" algn="l">
              <a:spcBef>
                <a:spcPts val="0"/>
              </a:spcBef>
              <a:buSzPts val="2000"/>
              <a:buFont typeface="Arial"/>
              <a:buNone/>
              <a:defRPr b="0" i="0" sz="2000" u="none" cap="none" strike="noStrike">
                <a:solidFill>
                  <a:srgbClr val="000000"/>
                </a:solidFill>
                <a:latin typeface="Times New Roman"/>
                <a:ea typeface="Times New Roman"/>
                <a:cs typeface="Times New Roman"/>
                <a:sym typeface="Times New Roman"/>
              </a:defRPr>
            </a:lvl4pPr>
            <a:lvl5pPr indent="0" lvl="4" marL="0" marR="0" rtl="0" algn="l">
              <a:spcBef>
                <a:spcPts val="0"/>
              </a:spcBef>
              <a:buSzPts val="2000"/>
              <a:buFont typeface="Arial"/>
              <a:buNone/>
              <a:defRPr b="0" i="0" sz="2000" u="none" cap="none" strike="noStrike">
                <a:solidFill>
                  <a:srgbClr val="000000"/>
                </a:solidFill>
                <a:latin typeface="Times New Roman"/>
                <a:ea typeface="Times New Roman"/>
                <a:cs typeface="Times New Roman"/>
                <a:sym typeface="Times New Roman"/>
              </a:defRPr>
            </a:lvl5pPr>
            <a:lvl6pPr indent="0" lvl="5" marL="0" marR="0" rtl="0" algn="l">
              <a:spcBef>
                <a:spcPts val="0"/>
              </a:spcBef>
              <a:buSzPts val="2000"/>
              <a:buFont typeface="Arial"/>
              <a:buNone/>
              <a:defRPr b="0" i="0" sz="2000" u="none" cap="none" strike="noStrike">
                <a:solidFill>
                  <a:srgbClr val="000000"/>
                </a:solidFill>
                <a:latin typeface="Times New Roman"/>
                <a:ea typeface="Times New Roman"/>
                <a:cs typeface="Times New Roman"/>
                <a:sym typeface="Times New Roman"/>
              </a:defRPr>
            </a:lvl6pPr>
            <a:lvl7pPr indent="0" lvl="6" marL="0" marR="0" rtl="0" algn="l">
              <a:spcBef>
                <a:spcPts val="0"/>
              </a:spcBef>
              <a:buSzPts val="2000"/>
              <a:buFont typeface="Arial"/>
              <a:buNone/>
              <a:defRPr b="0" i="0" sz="2000" u="none" cap="none" strike="noStrike">
                <a:solidFill>
                  <a:srgbClr val="000000"/>
                </a:solidFill>
                <a:latin typeface="Times New Roman"/>
                <a:ea typeface="Times New Roman"/>
                <a:cs typeface="Times New Roman"/>
                <a:sym typeface="Times New Roman"/>
              </a:defRPr>
            </a:lvl7pPr>
            <a:lvl8pPr indent="0" lvl="7" marL="0" marR="0" rtl="0" algn="l">
              <a:spcBef>
                <a:spcPts val="0"/>
              </a:spcBef>
              <a:buSzPts val="2000"/>
              <a:buFont typeface="Arial"/>
              <a:buNone/>
              <a:defRPr b="0" i="0" sz="2000" u="none" cap="none" strike="noStrike">
                <a:solidFill>
                  <a:srgbClr val="000000"/>
                </a:solidFill>
                <a:latin typeface="Times New Roman"/>
                <a:ea typeface="Times New Roman"/>
                <a:cs typeface="Times New Roman"/>
                <a:sym typeface="Times New Roman"/>
              </a:defRPr>
            </a:lvl8pPr>
            <a:lvl9pPr indent="0" lvl="8" marL="0" marR="0" rtl="0" algn="l">
              <a:spcBef>
                <a:spcPts val="0"/>
              </a:spcBef>
              <a:buSzPts val="2000"/>
              <a:buFont typeface="Arial"/>
              <a:buNone/>
              <a:defRPr b="0" i="0" sz="2000" u="none" cap="none" strike="noStrike">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r>
              <a:t/>
            </a:r>
            <a:endParaRPr/>
          </a:p>
        </p:txBody>
      </p:sp>
      <p:sp>
        <p:nvSpPr>
          <p:cNvPr id="19" name="Google Shape;19;p27"/>
          <p:cNvSpPr txBox="1"/>
          <p:nvPr>
            <p:ph type="title"/>
          </p:nvPr>
        </p:nvSpPr>
        <p:spPr>
          <a:xfrm>
            <a:off x="1218960" y="547200"/>
            <a:ext cx="21944880" cy="228996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20" name="Google Shape;20;p27"/>
          <p:cNvSpPr txBox="1"/>
          <p:nvPr>
            <p:ph idx="1" type="body"/>
          </p:nvPr>
        </p:nvSpPr>
        <p:spPr>
          <a:xfrm>
            <a:off x="1218960" y="3209400"/>
            <a:ext cx="21944880" cy="795492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5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 name="Shape 25"/>
        <p:cNvGrpSpPr/>
        <p:nvPr/>
      </p:nvGrpSpPr>
      <p:grpSpPr>
        <a:xfrm>
          <a:off x="0" y="0"/>
          <a:ext cx="0" cy="0"/>
          <a:chOff x="0" y="0"/>
          <a:chExt cx="0" cy="0"/>
        </a:xfrm>
      </p:grpSpPr>
      <p:sp>
        <p:nvSpPr>
          <p:cNvPr id="26" name="Google Shape;26;p29"/>
          <p:cNvSpPr txBox="1"/>
          <p:nvPr>
            <p:ph idx="1" type="body"/>
          </p:nvPr>
        </p:nvSpPr>
        <p:spPr>
          <a:xfrm>
            <a:off x="3948840" y="10609560"/>
            <a:ext cx="16477920" cy="477360"/>
          </a:xfrm>
          <a:prstGeom prst="rect">
            <a:avLst/>
          </a:prstGeom>
          <a:noFill/>
          <a:ln>
            <a:noFill/>
          </a:ln>
        </p:spPr>
        <p:txBody>
          <a:bodyPr anchorCtr="0" anchor="t" bIns="34200" lIns="34200" spcFirstLastPara="1" rIns="34200" wrap="square" tIns="342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7" name="Google Shape;27;p29"/>
          <p:cNvSpPr txBox="1"/>
          <p:nvPr>
            <p:ph type="title"/>
          </p:nvPr>
        </p:nvSpPr>
        <p:spPr>
          <a:xfrm>
            <a:off x="3952800" y="3645720"/>
            <a:ext cx="16477920" cy="3485880"/>
          </a:xfrm>
          <a:prstGeom prst="rect">
            <a:avLst/>
          </a:prstGeom>
          <a:noFill/>
          <a:ln>
            <a:noFill/>
          </a:ln>
        </p:spPr>
        <p:txBody>
          <a:bodyPr anchorCtr="0" anchor="b" bIns="38150" lIns="38150" spcFirstLastPara="1" rIns="38150" wrap="square" tIns="3815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28" name="Google Shape;28;p29"/>
          <p:cNvSpPr txBox="1"/>
          <p:nvPr>
            <p:ph idx="2" type="body"/>
          </p:nvPr>
        </p:nvSpPr>
        <p:spPr>
          <a:xfrm>
            <a:off x="3948840" y="7131960"/>
            <a:ext cx="16477920" cy="1428480"/>
          </a:xfrm>
          <a:prstGeom prst="rect">
            <a:avLst/>
          </a:prstGeom>
          <a:noFill/>
          <a:ln>
            <a:noFill/>
          </a:ln>
        </p:spPr>
        <p:txBody>
          <a:bodyPr anchorCtr="0" anchor="t" bIns="38150" lIns="38150" spcFirstLastPara="1" rIns="38150" wrap="square" tIns="3815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29" name="Google Shape;29;p29"/>
          <p:cNvSpPr txBox="1"/>
          <p:nvPr>
            <p:ph idx="12" type="sldNum"/>
          </p:nvPr>
        </p:nvSpPr>
        <p:spPr>
          <a:xfrm>
            <a:off x="12029760" y="11507040"/>
            <a:ext cx="314640" cy="298800"/>
          </a:xfrm>
          <a:prstGeom prst="rect">
            <a:avLst/>
          </a:prstGeom>
          <a:noFill/>
          <a:ln>
            <a:noFill/>
          </a:ln>
        </p:spPr>
        <p:txBody>
          <a:bodyPr anchorCtr="0" anchor="b" bIns="38150" lIns="38150" spcFirstLastPara="1" rIns="38150" wrap="square" tIns="38150">
            <a:noAutofit/>
          </a:bodyPr>
          <a:lstStyle>
            <a:lvl1pPr indent="0" lvl="0" marL="0" marR="0" rtl="0" algn="l">
              <a:spcBef>
                <a:spcPts val="0"/>
              </a:spcBef>
              <a:buSzPts val="1600"/>
              <a:buFont typeface="Arial"/>
              <a:buNone/>
              <a:defRPr b="0" i="0" sz="1600" u="none" cap="none" strike="noStrike">
                <a:solidFill>
                  <a:srgbClr val="000000"/>
                </a:solidFill>
                <a:latin typeface="Times New Roman"/>
                <a:ea typeface="Times New Roman"/>
                <a:cs typeface="Times New Roman"/>
                <a:sym typeface="Times New Roman"/>
              </a:defRPr>
            </a:lvl1pPr>
            <a:lvl2pPr indent="0" lvl="1" marL="0" marR="0" rtl="0" algn="l">
              <a:spcBef>
                <a:spcPts val="0"/>
              </a:spcBef>
              <a:buSzPts val="1600"/>
              <a:buFont typeface="Arial"/>
              <a:buNone/>
              <a:defRPr b="0" i="0" sz="1600" u="none" cap="none" strike="noStrike">
                <a:solidFill>
                  <a:srgbClr val="000000"/>
                </a:solidFill>
                <a:latin typeface="Times New Roman"/>
                <a:ea typeface="Times New Roman"/>
                <a:cs typeface="Times New Roman"/>
                <a:sym typeface="Times New Roman"/>
              </a:defRPr>
            </a:lvl2pPr>
            <a:lvl3pPr indent="0" lvl="2" marL="0" marR="0" rtl="0" algn="l">
              <a:spcBef>
                <a:spcPts val="0"/>
              </a:spcBef>
              <a:buSzPts val="1600"/>
              <a:buFont typeface="Arial"/>
              <a:buNone/>
              <a:defRPr b="0" i="0" sz="1600" u="none" cap="none" strike="noStrike">
                <a:solidFill>
                  <a:srgbClr val="000000"/>
                </a:solidFill>
                <a:latin typeface="Times New Roman"/>
                <a:ea typeface="Times New Roman"/>
                <a:cs typeface="Times New Roman"/>
                <a:sym typeface="Times New Roman"/>
              </a:defRPr>
            </a:lvl3pPr>
            <a:lvl4pPr indent="0" lvl="3" marL="0" marR="0" rtl="0" algn="l">
              <a:spcBef>
                <a:spcPts val="0"/>
              </a:spcBef>
              <a:buSzPts val="1600"/>
              <a:buFont typeface="Arial"/>
              <a:buNone/>
              <a:defRPr b="0" i="0" sz="1600" u="none" cap="none" strike="noStrike">
                <a:solidFill>
                  <a:srgbClr val="000000"/>
                </a:solidFill>
                <a:latin typeface="Times New Roman"/>
                <a:ea typeface="Times New Roman"/>
                <a:cs typeface="Times New Roman"/>
                <a:sym typeface="Times New Roman"/>
              </a:defRPr>
            </a:lvl4pPr>
            <a:lvl5pPr indent="0" lvl="4" marL="0" marR="0" rtl="0" algn="l">
              <a:spcBef>
                <a:spcPts val="0"/>
              </a:spcBef>
              <a:buSzPts val="1600"/>
              <a:buFont typeface="Arial"/>
              <a:buNone/>
              <a:defRPr b="0" i="0" sz="1600" u="none" cap="none" strike="noStrike">
                <a:solidFill>
                  <a:srgbClr val="000000"/>
                </a:solidFill>
                <a:latin typeface="Times New Roman"/>
                <a:ea typeface="Times New Roman"/>
                <a:cs typeface="Times New Roman"/>
                <a:sym typeface="Times New Roman"/>
              </a:defRPr>
            </a:lvl5pPr>
            <a:lvl6pPr indent="0" lvl="5" marL="0" marR="0" rtl="0" algn="l">
              <a:spcBef>
                <a:spcPts val="0"/>
              </a:spcBef>
              <a:buSzPts val="1600"/>
              <a:buFont typeface="Arial"/>
              <a:buNone/>
              <a:defRPr b="0" i="0" sz="1600" u="none" cap="none" strike="noStrike">
                <a:solidFill>
                  <a:srgbClr val="000000"/>
                </a:solidFill>
                <a:latin typeface="Times New Roman"/>
                <a:ea typeface="Times New Roman"/>
                <a:cs typeface="Times New Roman"/>
                <a:sym typeface="Times New Roman"/>
              </a:defRPr>
            </a:lvl6pPr>
            <a:lvl7pPr indent="0" lvl="6" marL="0" marR="0" rtl="0" algn="l">
              <a:spcBef>
                <a:spcPts val="0"/>
              </a:spcBef>
              <a:buSzPts val="1600"/>
              <a:buFont typeface="Arial"/>
              <a:buNone/>
              <a:defRPr b="0" i="0" sz="1600" u="none" cap="none" strike="noStrike">
                <a:solidFill>
                  <a:srgbClr val="000000"/>
                </a:solidFill>
                <a:latin typeface="Times New Roman"/>
                <a:ea typeface="Times New Roman"/>
                <a:cs typeface="Times New Roman"/>
                <a:sym typeface="Times New Roman"/>
              </a:defRPr>
            </a:lvl7pPr>
            <a:lvl8pPr indent="0" lvl="7" marL="0" marR="0" rtl="0" algn="l">
              <a:spcBef>
                <a:spcPts val="0"/>
              </a:spcBef>
              <a:buSzPts val="1600"/>
              <a:buFont typeface="Arial"/>
              <a:buNone/>
              <a:defRPr b="0" i="0" sz="1600" u="none" cap="none" strike="noStrike">
                <a:solidFill>
                  <a:srgbClr val="000000"/>
                </a:solidFill>
                <a:latin typeface="Times New Roman"/>
                <a:ea typeface="Times New Roman"/>
                <a:cs typeface="Times New Roman"/>
                <a:sym typeface="Times New Roman"/>
              </a:defRPr>
            </a:lvl8pPr>
            <a:lvl9pPr indent="0" lvl="8" marL="0" marR="0" rtl="0" algn="l">
              <a:spcBef>
                <a:spcPts val="0"/>
              </a:spcBef>
              <a:buSzPts val="1600"/>
              <a:buFont typeface="Arial"/>
              <a:buNone/>
              <a:defRPr b="0" i="0" sz="1600" u="none" cap="none" strike="noStrike">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5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7.png"/><Relationship Id="rId6"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37" name="Shape 37"/>
        <p:cNvGrpSpPr/>
        <p:nvPr/>
      </p:nvGrpSpPr>
      <p:grpSpPr>
        <a:xfrm>
          <a:off x="0" y="0"/>
          <a:ext cx="0" cy="0"/>
          <a:chOff x="0" y="0"/>
          <a:chExt cx="0" cy="0"/>
        </a:xfrm>
      </p:grpSpPr>
      <p:sp>
        <p:nvSpPr>
          <p:cNvPr id="38" name="Google Shape;38;p1"/>
          <p:cNvSpPr/>
          <p:nvPr/>
        </p:nvSpPr>
        <p:spPr>
          <a:xfrm>
            <a:off x="-580320" y="392400"/>
            <a:ext cx="20743560" cy="2885040"/>
          </a:xfrm>
          <a:prstGeom prst="rect">
            <a:avLst/>
          </a:prstGeom>
          <a:noFill/>
          <a:ln>
            <a:noFill/>
          </a:ln>
        </p:spPr>
        <p:txBody>
          <a:bodyPr anchorCtr="0" anchor="ctr" bIns="71275" lIns="71275" spcFirstLastPara="1" rIns="71275" wrap="square" tIns="71275">
            <a:spAutoFit/>
          </a:bodyPr>
          <a:lstStyle/>
          <a:p>
            <a:pPr indent="0" lvl="0" marL="0" marR="0" rtl="0" algn="l">
              <a:lnSpc>
                <a:spcPct val="100000"/>
              </a:lnSpc>
              <a:spcBef>
                <a:spcPts val="0"/>
              </a:spcBef>
              <a:spcAft>
                <a:spcPts val="0"/>
              </a:spcAft>
              <a:buNone/>
            </a:pPr>
            <a:r>
              <a:rPr b="0" i="0" lang="en-US" sz="6000" u="none" cap="none" strike="noStrike">
                <a:solidFill>
                  <a:srgbClr val="F3CB7C"/>
                </a:solidFill>
                <a:latin typeface="Helvetica Neue"/>
                <a:ea typeface="Helvetica Neue"/>
                <a:cs typeface="Helvetica Neue"/>
                <a:sym typeface="Helvetica Neue"/>
              </a:rPr>
              <a:t>Andromeda as a Stepping Stone to the Local Volume: </a:t>
            </a:r>
            <a:br>
              <a:rPr b="0" i="0" lang="en-US" sz="6000" u="none" cap="none" strike="noStrike">
                <a:latin typeface="Arial"/>
                <a:ea typeface="Arial"/>
                <a:cs typeface="Arial"/>
                <a:sym typeface="Arial"/>
              </a:rPr>
            </a:br>
            <a:r>
              <a:rPr b="0" i="0" lang="en-US" sz="6000" u="none" cap="none" strike="noStrike">
                <a:solidFill>
                  <a:srgbClr val="F3CB7C"/>
                </a:solidFill>
                <a:latin typeface="Helvetica Neue"/>
                <a:ea typeface="Helvetica Neue"/>
                <a:cs typeface="Helvetica Neue"/>
                <a:sym typeface="Helvetica Neue"/>
              </a:rPr>
              <a:t>Resolved Stellar Chemodynamics of </a:t>
            </a:r>
            <a:br>
              <a:rPr b="0" i="0" lang="en-US" sz="6000" u="none" cap="none" strike="noStrike">
                <a:latin typeface="Arial"/>
                <a:ea typeface="Arial"/>
                <a:cs typeface="Arial"/>
                <a:sym typeface="Arial"/>
              </a:rPr>
            </a:br>
            <a:r>
              <a:rPr b="0" i="0" lang="en-US" sz="6000" u="none" cap="none" strike="noStrike">
                <a:solidFill>
                  <a:srgbClr val="F3CB7C"/>
                </a:solidFill>
                <a:latin typeface="Helvetica Neue"/>
                <a:ea typeface="Helvetica Neue"/>
                <a:cs typeface="Helvetica Neue"/>
                <a:sym typeface="Helvetica Neue"/>
              </a:rPr>
              <a:t>Extragalactic Streams, Shells, and Disks</a:t>
            </a:r>
            <a:endParaRPr b="0" i="0" sz="6000" u="none" cap="none" strike="noStrike">
              <a:solidFill>
                <a:srgbClr val="FFFFFF"/>
              </a:solidFill>
              <a:latin typeface="Arial"/>
              <a:ea typeface="Arial"/>
              <a:cs typeface="Arial"/>
              <a:sym typeface="Arial"/>
            </a:endParaRPr>
          </a:p>
        </p:txBody>
      </p:sp>
      <p:sp>
        <p:nvSpPr>
          <p:cNvPr id="39" name="Google Shape;39;p1"/>
          <p:cNvSpPr/>
          <p:nvPr/>
        </p:nvSpPr>
        <p:spPr>
          <a:xfrm>
            <a:off x="180720" y="13034160"/>
            <a:ext cx="7615800" cy="599040"/>
          </a:xfrm>
          <a:prstGeom prst="rect">
            <a:avLst/>
          </a:prstGeom>
          <a:noFill/>
          <a:ln>
            <a:noFill/>
          </a:ln>
        </p:spPr>
        <p:txBody>
          <a:bodyPr anchorCtr="0" anchor="ctr" bIns="71275" lIns="71275" spcFirstLastPara="1" rIns="71275" wrap="square" tIns="71275">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Helvetica Neue"/>
                <a:ea typeface="Helvetica Neue"/>
                <a:cs typeface="Helvetica Neue"/>
                <a:sym typeface="Helvetica Neue"/>
              </a:rPr>
              <a:t>Image credit: GALEX, NASA/JPL-Caltech</a:t>
            </a:r>
            <a:endParaRPr b="0" i="0" sz="3000" u="none" cap="none" strike="noStrike">
              <a:solidFill>
                <a:srgbClr val="FFFFFF"/>
              </a:solidFill>
              <a:latin typeface="Arial"/>
              <a:ea typeface="Arial"/>
              <a:cs typeface="Arial"/>
              <a:sym typeface="Arial"/>
            </a:endParaRPr>
          </a:p>
        </p:txBody>
      </p:sp>
      <p:sp>
        <p:nvSpPr>
          <p:cNvPr id="40" name="Google Shape;40;p1"/>
          <p:cNvSpPr/>
          <p:nvPr/>
        </p:nvSpPr>
        <p:spPr>
          <a:xfrm>
            <a:off x="230760" y="4591800"/>
            <a:ext cx="7791120" cy="4532040"/>
          </a:xfrm>
          <a:prstGeom prst="rect">
            <a:avLst/>
          </a:prstGeom>
          <a:noFill/>
          <a:ln>
            <a:noFill/>
          </a:ln>
        </p:spPr>
        <p:txBody>
          <a:bodyPr anchorCtr="0" anchor="ctr" bIns="71275" lIns="71275" spcFirstLastPara="1" rIns="71275" wrap="square" tIns="71275">
            <a:spAutoFit/>
          </a:bodyPr>
          <a:lstStyle/>
          <a:p>
            <a:pPr indent="0" lvl="0" marL="0" marR="0" rtl="0" algn="l">
              <a:lnSpc>
                <a:spcPct val="100000"/>
              </a:lnSpc>
              <a:spcBef>
                <a:spcPts val="0"/>
              </a:spcBef>
              <a:spcAft>
                <a:spcPts val="0"/>
              </a:spcAft>
              <a:buNone/>
            </a:pPr>
            <a:r>
              <a:rPr b="1" i="0" lang="en-US" sz="3200" u="none" cap="none" strike="noStrike">
                <a:solidFill>
                  <a:srgbClr val="F3CB7C"/>
                </a:solidFill>
                <a:latin typeface="Helvetica Neue"/>
                <a:ea typeface="Helvetica Neue"/>
                <a:cs typeface="Helvetica Neue"/>
                <a:sym typeface="Helvetica Neue"/>
              </a:rPr>
              <a:t>Ivanna Escala </a:t>
            </a:r>
            <a:endParaRPr b="0"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F3CB7C"/>
                </a:solidFill>
                <a:latin typeface="Helvetica Neue"/>
                <a:ea typeface="Helvetica Neue"/>
                <a:cs typeface="Helvetica Neue"/>
                <a:sym typeface="Helvetica Neue"/>
              </a:rPr>
              <a:t>Carnegie-Princeton Fellow (Princeton)</a:t>
            </a:r>
            <a:br>
              <a:rPr b="0" i="0" lang="en-US" sz="3200" u="none" cap="none" strike="noStrike">
                <a:latin typeface="Arial"/>
                <a:ea typeface="Arial"/>
                <a:cs typeface="Arial"/>
                <a:sym typeface="Arial"/>
              </a:rPr>
            </a:br>
            <a:endParaRPr b="0"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Institut de Ciències del Cosmos</a:t>
            </a:r>
            <a:endParaRPr b="0"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Universitat de Barcelona</a:t>
            </a:r>
            <a:endParaRPr b="0"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January 24, 2024</a:t>
            </a:r>
            <a:endParaRPr b="0"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3200" u="none" cap="none" strike="noStrike">
              <a:solidFill>
                <a:srgbClr val="FFFFFF"/>
              </a:solidFill>
              <a:latin typeface="Arial"/>
              <a:ea typeface="Arial"/>
              <a:cs typeface="Arial"/>
              <a:sym typeface="Arial"/>
            </a:endParaRPr>
          </a:p>
        </p:txBody>
      </p:sp>
      <p:sp>
        <p:nvSpPr>
          <p:cNvPr id="41" name="Google Shape;41;p1"/>
          <p:cNvSpPr/>
          <p:nvPr/>
        </p:nvSpPr>
        <p:spPr>
          <a:xfrm>
            <a:off x="13347000" y="10062720"/>
            <a:ext cx="11200320" cy="3556440"/>
          </a:xfrm>
          <a:prstGeom prst="rect">
            <a:avLst/>
          </a:prstGeom>
          <a:noFill/>
          <a:ln>
            <a:noFill/>
          </a:ln>
        </p:spPr>
        <p:txBody>
          <a:bodyPr anchorCtr="0" anchor="ctr" bIns="71275" lIns="71275" spcFirstLastPara="1" rIns="71275" wrap="square" tIns="71275">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Helvetica Neue"/>
                <a:ea typeface="Helvetica Neue"/>
                <a:cs typeface="Helvetica Neue"/>
                <a:sym typeface="Helvetica Neue"/>
              </a:rPr>
              <a:t>Collaborators</a:t>
            </a:r>
            <a:r>
              <a:rPr b="0" i="0" lang="en-US" sz="3200" u="none" cap="none" strike="noStrike">
                <a:solidFill>
                  <a:srgbClr val="FFFFFF"/>
                </a:solidFill>
                <a:latin typeface="Helvetica Neue"/>
                <a:ea typeface="Helvetica Neue"/>
                <a:cs typeface="Helvetica Neue"/>
                <a:sym typeface="Helvetica Neue"/>
              </a:rPr>
              <a:t>: </a:t>
            </a:r>
            <a:br>
              <a:rPr b="0" i="0" lang="en-US" sz="3200" u="none" cap="none" strike="noStrike">
                <a:latin typeface="Arial"/>
                <a:ea typeface="Arial"/>
                <a:cs typeface="Arial"/>
                <a:sym typeface="Arial"/>
              </a:rPr>
            </a:br>
            <a:r>
              <a:rPr b="0" i="0" lang="en-US" sz="3200" u="none" cap="none" strike="noStrike">
                <a:solidFill>
                  <a:srgbClr val="FFFFFF"/>
                </a:solidFill>
                <a:latin typeface="Helvetica Neue"/>
                <a:ea typeface="Helvetica Neue"/>
                <a:cs typeface="Helvetica Neue"/>
                <a:sym typeface="Helvetica Neue"/>
              </a:rPr>
              <a:t>Karoline Gilbert (STScI), J. Leigh Wojno (MPIA),</a:t>
            </a:r>
            <a:br>
              <a:rPr b="0" i="0" lang="en-US" sz="3200" u="none" cap="none" strike="noStrike">
                <a:latin typeface="Arial"/>
                <a:ea typeface="Arial"/>
                <a:cs typeface="Arial"/>
                <a:sym typeface="Arial"/>
              </a:rPr>
            </a:br>
            <a:r>
              <a:rPr b="0" i="0" lang="en-US" sz="3200" u="none" cap="none" strike="noStrike">
                <a:solidFill>
                  <a:srgbClr val="FFFFFF"/>
                </a:solidFill>
                <a:latin typeface="Helvetica Neue"/>
                <a:ea typeface="Helvetica Neue"/>
                <a:cs typeface="Helvetica Neue"/>
                <a:sym typeface="Helvetica Neue"/>
              </a:rPr>
              <a:t>Raja Guhathakurta (UCSC), Amanda Quirk (Columbia),</a:t>
            </a:r>
            <a:br>
              <a:rPr b="0" i="0" lang="en-US" sz="3200" u="none" cap="none" strike="noStrike">
                <a:latin typeface="Arial"/>
                <a:ea typeface="Arial"/>
                <a:cs typeface="Arial"/>
                <a:sym typeface="Arial"/>
              </a:rPr>
            </a:br>
            <a:r>
              <a:rPr b="0" i="0" lang="en-US" sz="3200" u="none" cap="none" strike="noStrike">
                <a:solidFill>
                  <a:srgbClr val="FFFFFF"/>
                </a:solidFill>
                <a:latin typeface="Helvetica Neue"/>
                <a:ea typeface="Helvetica Neue"/>
                <a:cs typeface="Helvetica Neue"/>
                <a:sym typeface="Helvetica Neue"/>
              </a:rPr>
              <a:t>Lara Cullinane (JHU),  Mark Fardal (Eureka), </a:t>
            </a:r>
            <a:br>
              <a:rPr b="0" i="0" lang="en-US" sz="3200" u="none" cap="none" strike="noStrike">
                <a:latin typeface="Arial"/>
                <a:ea typeface="Arial"/>
                <a:cs typeface="Arial"/>
                <a:sym typeface="Arial"/>
              </a:rPr>
            </a:br>
            <a:r>
              <a:rPr b="0" i="0" lang="en-US" sz="3200" u="none" cap="none" strike="noStrike">
                <a:solidFill>
                  <a:srgbClr val="FFFFFF"/>
                </a:solidFill>
                <a:latin typeface="Helvetica Neue"/>
                <a:ea typeface="Helvetica Neue"/>
                <a:cs typeface="Helvetica Neue"/>
                <a:sym typeface="Helvetica Neue"/>
              </a:rPr>
              <a:t>Robyn Sanderson (UPenn), Emily Cunningham (CCA),</a:t>
            </a:r>
            <a:endParaRPr b="0" i="0" sz="3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Ben Williams (UW), Julianne Dalcanton (CCA),</a:t>
            </a:r>
            <a:br>
              <a:rPr b="0" i="0" lang="en-US" sz="3200" u="none" cap="none" strike="noStrike">
                <a:latin typeface="Arial"/>
                <a:ea typeface="Arial"/>
                <a:cs typeface="Arial"/>
                <a:sym typeface="Arial"/>
              </a:rPr>
            </a:br>
            <a:r>
              <a:rPr b="0" i="0" lang="en-US" sz="3200" u="none" cap="none" strike="noStrike">
                <a:solidFill>
                  <a:srgbClr val="FFFFFF"/>
                </a:solidFill>
                <a:latin typeface="Helvetica Neue"/>
                <a:ea typeface="Helvetica Neue"/>
                <a:cs typeface="Helvetica Neue"/>
                <a:sym typeface="Helvetica Neue"/>
              </a:rPr>
              <a:t>David Nidever (Montana), Evan Kirby (Notre Dame)</a:t>
            </a:r>
            <a:endParaRPr b="0" i="0" sz="32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47" name="Shape 147"/>
        <p:cNvGrpSpPr/>
        <p:nvPr/>
      </p:nvGrpSpPr>
      <p:grpSpPr>
        <a:xfrm>
          <a:off x="0" y="0"/>
          <a:ext cx="0" cy="0"/>
          <a:chOff x="0" y="0"/>
          <a:chExt cx="0" cy="0"/>
        </a:xfrm>
      </p:grpSpPr>
      <p:sp>
        <p:nvSpPr>
          <p:cNvPr id="148" name="Google Shape;148;p6"/>
          <p:cNvSpPr/>
          <p:nvPr/>
        </p:nvSpPr>
        <p:spPr>
          <a:xfrm>
            <a:off x="20393640" y="12744720"/>
            <a:ext cx="3888360" cy="649440"/>
          </a:xfrm>
          <a:prstGeom prst="rect">
            <a:avLst/>
          </a:prstGeom>
          <a:noFill/>
          <a:ln>
            <a:noFill/>
          </a:ln>
        </p:spPr>
        <p:txBody>
          <a:bodyPr anchorCtr="0" anchor="ctr" bIns="50750" lIns="50750" spcFirstLastPara="1" rIns="50750" wrap="square" tIns="50750">
            <a:spAutoFit/>
          </a:bodyPr>
          <a:lstStyle/>
          <a:p>
            <a:pPr indent="0" lvl="0" marL="0" marR="0" rtl="0" algn="r">
              <a:lnSpc>
                <a:spcPct val="90000"/>
              </a:lnSpc>
              <a:spcBef>
                <a:spcPts val="0"/>
              </a:spcBef>
              <a:spcAft>
                <a:spcPts val="0"/>
              </a:spcAft>
              <a:buNone/>
            </a:pPr>
            <a:r>
              <a:rPr b="0" i="0" lang="en-US" sz="2000" u="none" cap="none" strike="noStrike">
                <a:solidFill>
                  <a:srgbClr val="000000"/>
                </a:solidFill>
                <a:latin typeface="Helvetica Neue"/>
                <a:ea typeface="Helvetica Neue"/>
                <a:cs typeface="Helvetica Neue"/>
                <a:sym typeface="Helvetica Neue"/>
              </a:rPr>
              <a:t>I. Escala (Carnegie)</a:t>
            </a:r>
            <a:br>
              <a:rPr b="0" i="0" lang="en-US" sz="2000" u="none" cap="none" strike="noStrike">
                <a:latin typeface="Arial"/>
                <a:ea typeface="Arial"/>
                <a:cs typeface="Arial"/>
                <a:sym typeface="Arial"/>
              </a:rPr>
            </a:br>
            <a:r>
              <a:rPr b="0" i="0" lang="en-US" sz="2000" u="none" cap="none" strike="noStrike">
                <a:solidFill>
                  <a:srgbClr val="000000"/>
                </a:solidFill>
                <a:latin typeface="Helvetica Neue"/>
                <a:ea typeface="Helvetica Neue"/>
                <a:cs typeface="Helvetica Neue"/>
                <a:sym typeface="Helvetica Neue"/>
              </a:rPr>
              <a:t>2021 GALAH Science Meeting</a:t>
            </a:r>
            <a:endParaRPr b="0" i="0" sz="2000" u="none" cap="none" strike="noStrike">
              <a:solidFill>
                <a:srgbClr val="FFFFFF"/>
              </a:solidFill>
              <a:latin typeface="Arial"/>
              <a:ea typeface="Arial"/>
              <a:cs typeface="Arial"/>
              <a:sym typeface="Arial"/>
            </a:endParaRPr>
          </a:p>
        </p:txBody>
      </p:sp>
      <p:sp>
        <p:nvSpPr>
          <p:cNvPr id="149" name="Google Shape;149;p6"/>
          <p:cNvSpPr/>
          <p:nvPr/>
        </p:nvSpPr>
        <p:spPr>
          <a:xfrm>
            <a:off x="22937760" y="408600"/>
            <a:ext cx="812880" cy="44352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2500" u="none" cap="none" strike="noStrike">
                <a:solidFill>
                  <a:srgbClr val="000000"/>
                </a:solidFill>
                <a:latin typeface="Helvetica Neue"/>
                <a:ea typeface="Helvetica Neue"/>
                <a:cs typeface="Helvetica Neue"/>
                <a:sym typeface="Helvetica Neue"/>
              </a:rPr>
              <a:t>4/10</a:t>
            </a:r>
            <a:endParaRPr b="0" i="0" sz="2500" u="none" cap="none" strike="noStrike">
              <a:solidFill>
                <a:srgbClr val="FFFFFF"/>
              </a:solidFill>
              <a:latin typeface="Arial"/>
              <a:ea typeface="Arial"/>
              <a:cs typeface="Arial"/>
              <a:sym typeface="Arial"/>
            </a:endParaRPr>
          </a:p>
        </p:txBody>
      </p:sp>
      <p:pic>
        <p:nvPicPr>
          <p:cNvPr descr="Screen Shot 2019-08-25 at 6.17.03 PM.png" id="150" name="Google Shape;150;p6"/>
          <p:cNvPicPr preferRelativeResize="0"/>
          <p:nvPr/>
        </p:nvPicPr>
        <p:blipFill rotWithShape="1">
          <a:blip r:embed="rId3">
            <a:alphaModFix/>
          </a:blip>
          <a:srcRect b="9921" l="10496" r="18307" t="9921"/>
          <a:stretch/>
        </p:blipFill>
        <p:spPr>
          <a:xfrm>
            <a:off x="8690400" y="3901320"/>
            <a:ext cx="6473520" cy="7541280"/>
          </a:xfrm>
          <a:prstGeom prst="rect">
            <a:avLst/>
          </a:prstGeom>
          <a:noFill/>
          <a:ln cap="flat" cmpd="sng" w="101600">
            <a:solidFill>
              <a:srgbClr val="000000"/>
            </a:solidFill>
            <a:prstDash val="solid"/>
            <a:miter lim="8000"/>
            <a:headEnd len="sm" w="sm" type="none"/>
            <a:tailEnd len="sm" w="sm" type="none"/>
          </a:ln>
        </p:spPr>
      </p:pic>
      <p:sp>
        <p:nvSpPr>
          <p:cNvPr id="151" name="Google Shape;151;p6"/>
          <p:cNvSpPr/>
          <p:nvPr/>
        </p:nvSpPr>
        <p:spPr>
          <a:xfrm>
            <a:off x="8643600" y="3960360"/>
            <a:ext cx="1795680" cy="558000"/>
          </a:xfrm>
          <a:prstGeom prst="rect">
            <a:avLst/>
          </a:prstGeom>
          <a:solidFill>
            <a:srgbClr val="FFFFFF"/>
          </a:solid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Helvetica Neue"/>
                <a:ea typeface="Helvetica Neue"/>
                <a:cs typeface="Helvetica Neue"/>
                <a:sym typeface="Helvetica Neue"/>
              </a:rPr>
              <a:t>              </a:t>
            </a:r>
            <a:endParaRPr b="0" i="0" sz="3000" u="none" cap="none" strike="noStrike">
              <a:solidFill>
                <a:srgbClr val="000000"/>
              </a:solidFill>
              <a:latin typeface="Arial"/>
              <a:ea typeface="Arial"/>
              <a:cs typeface="Arial"/>
              <a:sym typeface="Arial"/>
            </a:endParaRPr>
          </a:p>
        </p:txBody>
      </p:sp>
      <p:grpSp>
        <p:nvGrpSpPr>
          <p:cNvPr id="152" name="Google Shape;152;p6"/>
          <p:cNvGrpSpPr/>
          <p:nvPr/>
        </p:nvGrpSpPr>
        <p:grpSpPr>
          <a:xfrm>
            <a:off x="2235240" y="3689280"/>
            <a:ext cx="5140800" cy="7804440"/>
            <a:chOff x="2235240" y="3689280"/>
            <a:chExt cx="5140800" cy="7804440"/>
          </a:xfrm>
        </p:grpSpPr>
        <p:grpSp>
          <p:nvGrpSpPr>
            <p:cNvPr id="153" name="Google Shape;153;p6"/>
            <p:cNvGrpSpPr/>
            <p:nvPr/>
          </p:nvGrpSpPr>
          <p:grpSpPr>
            <a:xfrm>
              <a:off x="2235240" y="3689280"/>
              <a:ext cx="5140800" cy="7804440"/>
              <a:chOff x="2235240" y="3689280"/>
              <a:chExt cx="5140800" cy="7804440"/>
            </a:xfrm>
          </p:grpSpPr>
          <p:pic>
            <p:nvPicPr>
              <p:cNvPr descr="Picture 9" id="154" name="Google Shape;154;p6"/>
              <p:cNvPicPr preferRelativeResize="0"/>
              <p:nvPr/>
            </p:nvPicPr>
            <p:blipFill rotWithShape="1">
              <a:blip r:embed="rId4">
                <a:alphaModFix/>
              </a:blip>
              <a:srcRect b="0" l="0" r="47404" t="33521"/>
              <a:stretch/>
            </p:blipFill>
            <p:spPr>
              <a:xfrm>
                <a:off x="2235240" y="3689280"/>
                <a:ext cx="5140800" cy="7804440"/>
              </a:xfrm>
              <a:prstGeom prst="rect">
                <a:avLst/>
              </a:prstGeom>
              <a:noFill/>
              <a:ln>
                <a:noFill/>
              </a:ln>
            </p:spPr>
          </p:pic>
          <p:cxnSp>
            <p:nvCxnSpPr>
              <p:cNvPr id="155" name="Google Shape;155;p6"/>
              <p:cNvCxnSpPr/>
              <p:nvPr/>
            </p:nvCxnSpPr>
            <p:spPr>
              <a:xfrm>
                <a:off x="2614680" y="7975080"/>
                <a:ext cx="1270080" cy="1270080"/>
              </a:xfrm>
              <a:prstGeom prst="straightConnector1">
                <a:avLst/>
              </a:prstGeom>
              <a:noFill/>
              <a:ln>
                <a:noFill/>
              </a:ln>
            </p:spPr>
          </p:cxnSp>
          <p:cxnSp>
            <p:nvCxnSpPr>
              <p:cNvPr id="156" name="Google Shape;156;p6"/>
              <p:cNvCxnSpPr/>
              <p:nvPr/>
            </p:nvCxnSpPr>
            <p:spPr>
              <a:xfrm flipH="1" rot="10800000">
                <a:off x="3953520" y="7344720"/>
                <a:ext cx="546480" cy="329760"/>
              </a:xfrm>
              <a:prstGeom prst="straightConnector1">
                <a:avLst/>
              </a:prstGeom>
              <a:noFill/>
              <a:ln cap="flat" cmpd="sng" w="25400">
                <a:solidFill>
                  <a:srgbClr val="FFFFFF"/>
                </a:solidFill>
                <a:prstDash val="solid"/>
                <a:miter lim="8000"/>
                <a:headEnd len="sm" w="sm" type="none"/>
                <a:tailEnd len="sm" w="sm" type="none"/>
              </a:ln>
            </p:spPr>
          </p:cxnSp>
        </p:grpSp>
        <p:sp>
          <p:nvSpPr>
            <p:cNvPr id="157" name="Google Shape;157;p6"/>
            <p:cNvSpPr/>
            <p:nvPr/>
          </p:nvSpPr>
          <p:spPr>
            <a:xfrm>
              <a:off x="6054840" y="3691080"/>
              <a:ext cx="1269720" cy="738360"/>
            </a:xfrm>
            <a:prstGeom prst="rect">
              <a:avLst/>
            </a:prstGeom>
            <a:solidFill>
              <a:srgbClr val="000000"/>
            </a:solidFill>
            <a:ln>
              <a:noFill/>
            </a:ln>
          </p:spPr>
          <p:txBody>
            <a:bodyPr anchorCtr="0" anchor="ctr" bIns="50750" lIns="50750" spcFirstLastPara="1" rIns="50750" wrap="square" tIns="50750">
              <a:noAutofit/>
            </a:bodyPr>
            <a:lstStyle/>
            <a:p>
              <a:pPr indent="0" lvl="0" marL="0" marR="0" rtl="0" algn="ctr">
                <a:lnSpc>
                  <a:spcPct val="80000"/>
                </a:lnSpc>
                <a:spcBef>
                  <a:spcPts val="0"/>
                </a:spcBef>
                <a:spcAft>
                  <a:spcPts val="0"/>
                </a:spcAft>
                <a:buNone/>
              </a:pPr>
              <a:r>
                <a:t/>
              </a:r>
              <a:endParaRPr b="0" i="0" sz="4000" u="none" cap="none" strike="noStrike">
                <a:solidFill>
                  <a:srgbClr val="FFFFFF"/>
                </a:solidFill>
                <a:latin typeface="Arial"/>
                <a:ea typeface="Arial"/>
                <a:cs typeface="Arial"/>
                <a:sym typeface="Arial"/>
              </a:endParaRPr>
            </a:p>
          </p:txBody>
        </p:sp>
      </p:grpSp>
      <p:sp>
        <p:nvSpPr>
          <p:cNvPr id="158" name="Google Shape;158;p6"/>
          <p:cNvSpPr/>
          <p:nvPr/>
        </p:nvSpPr>
        <p:spPr>
          <a:xfrm>
            <a:off x="3346200" y="3051000"/>
            <a:ext cx="3199320" cy="5277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800" u="none" cap="none" strike="noStrike">
                <a:solidFill>
                  <a:srgbClr val="FFFFFF"/>
                </a:solidFill>
                <a:latin typeface="Helvetica Neue"/>
                <a:ea typeface="Helvetica Neue"/>
                <a:cs typeface="Helvetica Neue"/>
                <a:sym typeface="Helvetica Neue"/>
              </a:rPr>
              <a:t>Fardal et al. 2012</a:t>
            </a:r>
            <a:endParaRPr b="0" i="0" sz="2800" u="none" cap="none" strike="noStrike">
              <a:solidFill>
                <a:srgbClr val="FFFFFF"/>
              </a:solidFill>
              <a:latin typeface="Arial"/>
              <a:ea typeface="Arial"/>
              <a:cs typeface="Arial"/>
              <a:sym typeface="Arial"/>
            </a:endParaRPr>
          </a:p>
        </p:txBody>
      </p:sp>
      <p:sp>
        <p:nvSpPr>
          <p:cNvPr id="159" name="Google Shape;159;p6"/>
          <p:cNvSpPr/>
          <p:nvPr/>
        </p:nvSpPr>
        <p:spPr>
          <a:xfrm>
            <a:off x="10091880" y="3396960"/>
            <a:ext cx="3670200" cy="5277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800" u="none" cap="none" strike="noStrike">
                <a:solidFill>
                  <a:srgbClr val="FFFFFF"/>
                </a:solidFill>
                <a:latin typeface="Helvetica Neue"/>
                <a:ea typeface="Helvetica Neue"/>
                <a:cs typeface="Helvetica Neue"/>
                <a:sym typeface="Helvetica Neue"/>
              </a:rPr>
              <a:t>Hammer et al. 2018</a:t>
            </a:r>
            <a:endParaRPr b="0" i="0" sz="2800" u="none" cap="none" strike="noStrike">
              <a:solidFill>
                <a:srgbClr val="FFFFFF"/>
              </a:solidFill>
              <a:latin typeface="Arial"/>
              <a:ea typeface="Arial"/>
              <a:cs typeface="Arial"/>
              <a:sym typeface="Arial"/>
            </a:endParaRPr>
          </a:p>
        </p:txBody>
      </p:sp>
      <p:sp>
        <p:nvSpPr>
          <p:cNvPr id="160" name="Google Shape;160;p6"/>
          <p:cNvSpPr/>
          <p:nvPr/>
        </p:nvSpPr>
        <p:spPr>
          <a:xfrm>
            <a:off x="-618840" y="12462120"/>
            <a:ext cx="13497120" cy="954720"/>
          </a:xfrm>
          <a:prstGeom prst="rect">
            <a:avLst/>
          </a:prstGeom>
          <a:noFill/>
          <a:ln>
            <a:noFill/>
          </a:ln>
        </p:spPr>
        <p:txBody>
          <a:bodyPr anchorCtr="0" anchor="ctr" bIns="50750" lIns="50750" spcFirstLastPara="1" rIns="50750" wrap="square" tIns="50750">
            <a:spAutoFit/>
          </a:bodyPr>
          <a:lstStyle/>
          <a:p>
            <a:pPr indent="0" lvl="0" marL="0" marR="0" rtl="0" algn="l">
              <a:lnSpc>
                <a:spcPct val="100000"/>
              </a:lnSpc>
              <a:spcBef>
                <a:spcPts val="0"/>
              </a:spcBef>
              <a:spcAft>
                <a:spcPts val="0"/>
              </a:spcAft>
              <a:buNone/>
            </a:pPr>
            <a:r>
              <a:rPr b="0" i="0" lang="en-US" sz="2800" u="none" cap="none" strike="noStrike">
                <a:solidFill>
                  <a:srgbClr val="FFFFFF"/>
                </a:solidFill>
                <a:latin typeface="Helvetica Neue"/>
                <a:ea typeface="Helvetica Neue"/>
                <a:cs typeface="Helvetica Neue"/>
                <a:sym typeface="Helvetica Neue"/>
              </a:rPr>
              <a:t>See also Fardal+08,13, Mori &amp; Rich 08, Sadoun+14, Miki+16, Kirihara+17, </a:t>
            </a:r>
            <a:br>
              <a:rPr b="0" i="0" lang="en-US" sz="2800" u="none" cap="none" strike="noStrike">
                <a:latin typeface="Arial"/>
                <a:ea typeface="Arial"/>
                <a:cs typeface="Arial"/>
                <a:sym typeface="Arial"/>
              </a:rPr>
            </a:br>
            <a:r>
              <a:rPr b="0" i="0" lang="en-US" sz="2800" u="none" cap="none" strike="noStrike">
                <a:solidFill>
                  <a:srgbClr val="FFFFFF"/>
                </a:solidFill>
                <a:latin typeface="Helvetica Neue"/>
                <a:ea typeface="Helvetica Neue"/>
                <a:cs typeface="Helvetica Neue"/>
                <a:sym typeface="Helvetica Neue"/>
              </a:rPr>
              <a:t>Hammer+10, D’Souza &amp; Bell 18b</a:t>
            </a:r>
            <a:endParaRPr b="0" i="0" sz="2800" u="none" cap="none" strike="noStrike">
              <a:solidFill>
                <a:srgbClr val="FFFFFF"/>
              </a:solidFill>
              <a:latin typeface="Arial"/>
              <a:ea typeface="Arial"/>
              <a:cs typeface="Arial"/>
              <a:sym typeface="Arial"/>
            </a:endParaRPr>
          </a:p>
        </p:txBody>
      </p:sp>
      <p:sp>
        <p:nvSpPr>
          <p:cNvPr id="161" name="Google Shape;161;p6"/>
          <p:cNvSpPr/>
          <p:nvPr/>
        </p:nvSpPr>
        <p:spPr>
          <a:xfrm>
            <a:off x="924120" y="728640"/>
            <a:ext cx="25532280" cy="174672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6000" u="none" cap="none" strike="noStrike">
                <a:solidFill>
                  <a:srgbClr val="FFFFFF"/>
                </a:solidFill>
                <a:latin typeface="Helvetica Neue"/>
                <a:ea typeface="Helvetica Neue"/>
                <a:cs typeface="Helvetica Neue"/>
                <a:sym typeface="Helvetica Neue"/>
              </a:rPr>
              <a:t>Did M31’s last significant merger produce its tidal features</a:t>
            </a:r>
            <a:br>
              <a:rPr b="0" i="0" lang="en-US" sz="6000" u="none" cap="none" strike="noStrike">
                <a:latin typeface="Arial"/>
                <a:ea typeface="Arial"/>
                <a:cs typeface="Arial"/>
                <a:sym typeface="Arial"/>
              </a:rPr>
            </a:br>
            <a:r>
              <a:rPr b="0" i="0" lang="en-US" sz="6000" u="none" cap="none" strike="noStrike">
                <a:solidFill>
                  <a:srgbClr val="FFFFFF"/>
                </a:solidFill>
                <a:latin typeface="Helvetica Neue"/>
                <a:ea typeface="Helvetica Neue"/>
                <a:cs typeface="Helvetica Neue"/>
                <a:sym typeface="Helvetica Neue"/>
              </a:rPr>
              <a:t>and disturbed disk?</a:t>
            </a:r>
            <a:endParaRPr b="0" i="0" sz="6000" u="none" cap="none" strike="noStrike">
              <a:solidFill>
                <a:srgbClr val="FFFFFF"/>
              </a:solidFill>
              <a:latin typeface="Arial"/>
              <a:ea typeface="Arial"/>
              <a:cs typeface="Arial"/>
              <a:sym typeface="Arial"/>
            </a:endParaRPr>
          </a:p>
        </p:txBody>
      </p:sp>
      <p:pic>
        <p:nvPicPr>
          <p:cNvPr descr="neshelf_field_locations_fardal_model_2007.pdf" id="162" name="Google Shape;162;p6"/>
          <p:cNvPicPr preferRelativeResize="0"/>
          <p:nvPr/>
        </p:nvPicPr>
        <p:blipFill rotWithShape="1">
          <a:blip r:embed="rId5">
            <a:alphaModFix/>
          </a:blip>
          <a:srcRect b="0" l="0" r="0" t="0"/>
          <a:stretch/>
        </p:blipFill>
        <p:spPr>
          <a:xfrm>
            <a:off x="15767640" y="3645000"/>
            <a:ext cx="8025120" cy="8625960"/>
          </a:xfrm>
          <a:prstGeom prst="rect">
            <a:avLst/>
          </a:prstGeom>
          <a:noFill/>
          <a:ln>
            <a:noFill/>
          </a:ln>
        </p:spPr>
      </p:pic>
      <p:sp>
        <p:nvSpPr>
          <p:cNvPr id="163" name="Google Shape;163;p6"/>
          <p:cNvSpPr/>
          <p:nvPr/>
        </p:nvSpPr>
        <p:spPr>
          <a:xfrm>
            <a:off x="18488160" y="3499560"/>
            <a:ext cx="2907000" cy="832320"/>
          </a:xfrm>
          <a:prstGeom prst="rect">
            <a:avLst/>
          </a:prstGeom>
          <a:solidFill>
            <a:srgbClr val="000000"/>
          </a:solid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5E5E5E"/>
                </a:solidFill>
                <a:latin typeface="Helvetica Neue"/>
                <a:ea typeface="Helvetica Neue"/>
                <a:cs typeface="Helvetica Neue"/>
                <a:sym typeface="Helvetica Neue"/>
              </a:rPr>
              <a:t>     </a:t>
            </a:r>
            <a:endParaRPr b="0" i="0" sz="2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164" name="Google Shape;164;p6"/>
          <p:cNvSpPr/>
          <p:nvPr/>
        </p:nvSpPr>
        <p:spPr>
          <a:xfrm>
            <a:off x="17547480" y="3600000"/>
            <a:ext cx="5324040" cy="95472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800" u="none" cap="none" strike="noStrike">
                <a:solidFill>
                  <a:srgbClr val="FFFFFF"/>
                </a:solidFill>
                <a:latin typeface="Helvetica Neue"/>
                <a:ea typeface="Helvetica Neue"/>
                <a:cs typeface="Helvetica Neue"/>
                <a:sym typeface="Helvetica Neue"/>
              </a:rPr>
              <a:t>Simulation: Fardal et al. 2007</a:t>
            </a:r>
            <a:endParaRPr b="0" i="0" sz="2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rPr b="0" i="0" lang="en-US" sz="2800" u="none" cap="none" strike="noStrike">
                <a:solidFill>
                  <a:srgbClr val="FFFFFF"/>
                </a:solidFill>
                <a:latin typeface="Helvetica Neue"/>
                <a:ea typeface="Helvetica Neue"/>
                <a:cs typeface="Helvetica Neue"/>
                <a:sym typeface="Helvetica Neue"/>
              </a:rPr>
              <a:t>Figure: Escala et al. 2022</a:t>
            </a:r>
            <a:endParaRPr b="0" i="0" sz="2800" u="none" cap="none" strike="noStrike">
              <a:solidFill>
                <a:srgbClr val="FFFFFF"/>
              </a:solidFill>
              <a:latin typeface="Arial"/>
              <a:ea typeface="Arial"/>
              <a:cs typeface="Arial"/>
              <a:sym typeface="Arial"/>
            </a:endParaRPr>
          </a:p>
        </p:txBody>
      </p:sp>
      <p:sp>
        <p:nvSpPr>
          <p:cNvPr id="165" name="Google Shape;165;p6"/>
          <p:cNvSpPr/>
          <p:nvPr/>
        </p:nvSpPr>
        <p:spPr>
          <a:xfrm>
            <a:off x="23124600" y="567000"/>
            <a:ext cx="785520" cy="466560"/>
          </a:xfrm>
          <a:prstGeom prst="rect">
            <a:avLst/>
          </a:prstGeom>
          <a:noFill/>
          <a:ln>
            <a:noFill/>
          </a:ln>
        </p:spPr>
        <p:txBody>
          <a:bodyPr anchorCtr="0" anchor="ctr" bIns="50750" lIns="50750" spcFirstLastPara="1" rIns="50750" wrap="square" tIns="50750">
            <a:spAutoFit/>
          </a:bodyPr>
          <a:lstStyle/>
          <a:p>
            <a:pPr indent="0" lvl="0" marL="0" marR="0" rtl="0" algn="r">
              <a:lnSpc>
                <a:spcPct val="100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9/30</a:t>
            </a:r>
            <a:endParaRPr b="0" i="0" sz="2400" u="none" cap="none" strike="noStrike">
              <a:solidFill>
                <a:srgbClr val="FFFFFF"/>
              </a:solidFill>
              <a:latin typeface="Arial"/>
              <a:ea typeface="Arial"/>
              <a:cs typeface="Arial"/>
              <a:sym typeface="Arial"/>
            </a:endParaRPr>
          </a:p>
        </p:txBody>
      </p:sp>
      <p:sp>
        <p:nvSpPr>
          <p:cNvPr id="166" name="Google Shape;166;p6"/>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Helvetica Neue"/>
                <a:ea typeface="Helvetica Neue"/>
                <a:cs typeface="Helvetica Neue"/>
                <a:sym typeface="Helvetica Neue"/>
              </a:rPr>
              <a:t>I. Escala (Princeton)</a:t>
            </a:r>
            <a:endParaRPr b="0" i="0" sz="30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7"/>
          <p:cNvSpPr/>
          <p:nvPr/>
        </p:nvSpPr>
        <p:spPr>
          <a:xfrm>
            <a:off x="917640" y="696240"/>
            <a:ext cx="19735920" cy="174672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i="0" lang="en-US" sz="6000" u="none" cap="none" strike="noStrike">
                <a:solidFill>
                  <a:srgbClr val="000000"/>
                </a:solidFill>
                <a:latin typeface="Times New Roman"/>
                <a:ea typeface="Times New Roman"/>
                <a:cs typeface="Times New Roman"/>
                <a:sym typeface="Times New Roman"/>
              </a:rPr>
              <a:t>Constraints on </a:t>
            </a:r>
            <a:r>
              <a:rPr lang="en-US" sz="6000">
                <a:latin typeface="Times New Roman"/>
                <a:ea typeface="Times New Roman"/>
                <a:cs typeface="Times New Roman"/>
                <a:sym typeface="Times New Roman"/>
              </a:rPr>
              <a:t>the disk-halo connection </a:t>
            </a:r>
            <a:r>
              <a:rPr i="0" lang="en-US" sz="6000" u="none" cap="none" strike="noStrike">
                <a:solidFill>
                  <a:srgbClr val="000000"/>
                </a:solidFill>
                <a:latin typeface="Times New Roman"/>
                <a:ea typeface="Times New Roman"/>
                <a:cs typeface="Times New Roman"/>
                <a:sym typeface="Times New Roman"/>
              </a:rPr>
              <a:t>from chemodynamics </a:t>
            </a:r>
            <a:br>
              <a:rPr lang="en-US" sz="6000">
                <a:latin typeface="Times New Roman"/>
                <a:ea typeface="Times New Roman"/>
                <a:cs typeface="Times New Roman"/>
                <a:sym typeface="Times New Roman"/>
              </a:rPr>
            </a:br>
            <a:r>
              <a:rPr lang="en-US" sz="6000">
                <a:latin typeface="Times New Roman"/>
                <a:ea typeface="Times New Roman"/>
                <a:cs typeface="Times New Roman"/>
                <a:sym typeface="Times New Roman"/>
              </a:rPr>
              <a:t>along the line-of-sight to M31’s disk</a:t>
            </a:r>
            <a:endParaRPr i="0" sz="6000" u="none" cap="none" strike="noStrike">
              <a:solidFill>
                <a:srgbClr val="000000"/>
              </a:solidFill>
              <a:latin typeface="Times New Roman"/>
              <a:ea typeface="Times New Roman"/>
              <a:cs typeface="Times New Roman"/>
              <a:sym typeface="Times New Roman"/>
            </a:endParaRPr>
          </a:p>
        </p:txBody>
      </p:sp>
      <p:pic>
        <p:nvPicPr>
          <p:cNvPr descr="apj501902f1_hr.jpeg" id="172" name="Google Shape;172;p7"/>
          <p:cNvPicPr preferRelativeResize="0"/>
          <p:nvPr/>
        </p:nvPicPr>
        <p:blipFill rotWithShape="1">
          <a:blip r:embed="rId3">
            <a:alphaModFix/>
          </a:blip>
          <a:srcRect b="0" l="0" r="0" t="0"/>
          <a:stretch/>
        </p:blipFill>
        <p:spPr>
          <a:xfrm>
            <a:off x="1165320" y="3433320"/>
            <a:ext cx="11215800" cy="8440560"/>
          </a:xfrm>
          <a:prstGeom prst="rect">
            <a:avLst/>
          </a:prstGeom>
          <a:noFill/>
          <a:ln>
            <a:noFill/>
          </a:ln>
        </p:spPr>
      </p:pic>
      <p:sp>
        <p:nvSpPr>
          <p:cNvPr id="173" name="Google Shape;173;p7"/>
          <p:cNvSpPr/>
          <p:nvPr/>
        </p:nvSpPr>
        <p:spPr>
          <a:xfrm>
            <a:off x="859680" y="11869200"/>
            <a:ext cx="6202440" cy="161208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i="0" lang="en-US" sz="2800" u="none" cap="none" strike="noStrike">
                <a:solidFill>
                  <a:srgbClr val="000000"/>
                </a:solidFill>
                <a:latin typeface="Times New Roman"/>
                <a:ea typeface="Times New Roman"/>
                <a:cs typeface="Times New Roman"/>
                <a:sym typeface="Times New Roman"/>
              </a:rPr>
              <a:t>Gilbert et al. 2014</a:t>
            </a:r>
            <a:br>
              <a:rPr i="0" lang="en-US" sz="2800" u="none" cap="none" strike="noStrike">
                <a:latin typeface="Times New Roman"/>
                <a:ea typeface="Times New Roman"/>
                <a:cs typeface="Times New Roman"/>
                <a:sym typeface="Times New Roman"/>
              </a:rPr>
            </a:br>
            <a:br>
              <a:rPr i="0" lang="en-US" sz="2800" u="none" cap="none" strike="noStrike">
                <a:latin typeface="Times New Roman"/>
                <a:ea typeface="Times New Roman"/>
                <a:cs typeface="Times New Roman"/>
                <a:sym typeface="Times New Roman"/>
              </a:rPr>
            </a:br>
            <a:r>
              <a:rPr i="0" lang="en-US" sz="2800" u="none" cap="none" strike="noStrike">
                <a:solidFill>
                  <a:srgbClr val="000000"/>
                </a:solidFill>
                <a:latin typeface="Times New Roman"/>
                <a:ea typeface="Times New Roman"/>
                <a:cs typeface="Times New Roman"/>
                <a:sym typeface="Times New Roman"/>
              </a:rPr>
              <a:t>SPLASH: Dorman+12,13,15</a:t>
            </a:r>
            <a:br>
              <a:rPr i="0" lang="en-US" sz="2800" u="none" cap="none" strike="noStrike">
                <a:latin typeface="Times New Roman"/>
                <a:ea typeface="Times New Roman"/>
                <a:cs typeface="Times New Roman"/>
                <a:sym typeface="Times New Roman"/>
              </a:rPr>
            </a:br>
            <a:r>
              <a:rPr i="0" lang="en-US" sz="2800" u="none" cap="none" strike="noStrike">
                <a:solidFill>
                  <a:srgbClr val="000000"/>
                </a:solidFill>
                <a:latin typeface="Times New Roman"/>
                <a:ea typeface="Times New Roman"/>
                <a:cs typeface="Times New Roman"/>
                <a:sym typeface="Times New Roman"/>
              </a:rPr>
              <a:t>PHAT: Dalcanton+12, Williams+14</a:t>
            </a:r>
            <a:endParaRPr i="0" sz="2800" u="none" cap="none" strike="noStrike">
              <a:solidFill>
                <a:srgbClr val="000000"/>
              </a:solidFill>
              <a:latin typeface="Times New Roman"/>
              <a:ea typeface="Times New Roman"/>
              <a:cs typeface="Times New Roman"/>
              <a:sym typeface="Times New Roman"/>
            </a:endParaRPr>
          </a:p>
        </p:txBody>
      </p:sp>
      <p:sp>
        <p:nvSpPr>
          <p:cNvPr id="174" name="Google Shape;174;p7"/>
          <p:cNvSpPr/>
          <p:nvPr/>
        </p:nvSpPr>
        <p:spPr>
          <a:xfrm>
            <a:off x="16590960" y="11701800"/>
            <a:ext cx="3474360" cy="48708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Escala et al. 2023</a:t>
            </a:r>
            <a:endParaRPr i="0" sz="3000" u="none" cap="none" strike="noStrike">
              <a:solidFill>
                <a:srgbClr val="000000"/>
              </a:solidFill>
              <a:latin typeface="Times New Roman"/>
              <a:ea typeface="Times New Roman"/>
              <a:cs typeface="Times New Roman"/>
              <a:sym typeface="Times New Roman"/>
            </a:endParaRPr>
          </a:p>
        </p:txBody>
      </p:sp>
      <p:cxnSp>
        <p:nvCxnSpPr>
          <p:cNvPr id="175" name="Google Shape;175;p7"/>
          <p:cNvCxnSpPr/>
          <p:nvPr/>
        </p:nvCxnSpPr>
        <p:spPr>
          <a:xfrm flipH="1" rot="10800000">
            <a:off x="6160680" y="3877920"/>
            <a:ext cx="8143920" cy="2533320"/>
          </a:xfrm>
          <a:prstGeom prst="straightConnector1">
            <a:avLst/>
          </a:prstGeom>
          <a:noFill/>
          <a:ln cap="flat" cmpd="sng" w="127000">
            <a:solidFill>
              <a:srgbClr val="004D80"/>
            </a:solidFill>
            <a:prstDash val="solid"/>
            <a:miter lim="8000"/>
            <a:headEnd len="sm" w="sm" type="none"/>
            <a:tailEnd len="sm" w="sm" type="none"/>
          </a:ln>
        </p:spPr>
      </p:cxnSp>
      <p:cxnSp>
        <p:nvCxnSpPr>
          <p:cNvPr id="176" name="Google Shape;176;p7"/>
          <p:cNvCxnSpPr/>
          <p:nvPr/>
        </p:nvCxnSpPr>
        <p:spPr>
          <a:xfrm>
            <a:off x="6149520" y="7313760"/>
            <a:ext cx="8166600" cy="4130280"/>
          </a:xfrm>
          <a:prstGeom prst="straightConnector1">
            <a:avLst/>
          </a:prstGeom>
          <a:noFill/>
          <a:ln cap="flat" cmpd="sng" w="127000">
            <a:solidFill>
              <a:srgbClr val="004D80"/>
            </a:solidFill>
            <a:prstDash val="solid"/>
            <a:miter lim="8000"/>
            <a:headEnd len="sm" w="sm" type="none"/>
            <a:tailEnd len="sm" w="sm" type="none"/>
          </a:ln>
        </p:spPr>
      </p:cxnSp>
      <p:sp>
        <p:nvSpPr>
          <p:cNvPr id="177" name="Google Shape;177;p7"/>
          <p:cNvSpPr/>
          <p:nvPr/>
        </p:nvSpPr>
        <p:spPr>
          <a:xfrm>
            <a:off x="6112800" y="6397560"/>
            <a:ext cx="910440" cy="920160"/>
          </a:xfrm>
          <a:prstGeom prst="rect">
            <a:avLst/>
          </a:prstGeom>
          <a:noFill/>
          <a:ln cap="flat" cmpd="sng" w="127000">
            <a:solidFill>
              <a:srgbClr val="004D80"/>
            </a:solidFill>
            <a:prstDash val="solid"/>
            <a:miter lim="8000"/>
            <a:headEnd len="sm" w="sm" type="none"/>
            <a:tailEnd len="sm" w="sm" type="none"/>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t/>
            </a:r>
            <a:endParaRPr b="0" i="0" sz="3200" u="none" cap="none" strike="noStrike">
              <a:solidFill>
                <a:srgbClr val="000000"/>
              </a:solidFill>
              <a:latin typeface="Helvetica Neue"/>
              <a:ea typeface="Helvetica Neue"/>
              <a:cs typeface="Helvetica Neue"/>
              <a:sym typeface="Helvetica Neue"/>
            </a:endParaRPr>
          </a:p>
        </p:txBody>
      </p:sp>
      <p:pic>
        <p:nvPicPr>
          <p:cNvPr descr="m31diskfields_radec_splashonly_galex.pdf" id="178" name="Google Shape;178;p7"/>
          <p:cNvPicPr preferRelativeResize="0"/>
          <p:nvPr/>
        </p:nvPicPr>
        <p:blipFill rotWithShape="1">
          <a:blip r:embed="rId4">
            <a:alphaModFix/>
          </a:blip>
          <a:srcRect b="0" l="0" r="0" t="0"/>
          <a:stretch/>
        </p:blipFill>
        <p:spPr>
          <a:xfrm>
            <a:off x="14356080" y="3839760"/>
            <a:ext cx="7014240" cy="7649280"/>
          </a:xfrm>
          <a:prstGeom prst="rect">
            <a:avLst/>
          </a:prstGeom>
          <a:noFill/>
          <a:ln cap="flat" cmpd="sng" w="127000">
            <a:solidFill>
              <a:srgbClr val="004D80"/>
            </a:solidFill>
            <a:prstDash val="solid"/>
            <a:miter lim="8000"/>
            <a:headEnd len="sm" w="sm" type="none"/>
            <a:tailEnd len="sm" w="sm" type="none"/>
          </a:ln>
        </p:spPr>
      </p:pic>
      <p:sp>
        <p:nvSpPr>
          <p:cNvPr id="179" name="Google Shape;179;p7"/>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p:nvPr/>
        </p:nvSpPr>
        <p:spPr>
          <a:xfrm>
            <a:off x="750240" y="861120"/>
            <a:ext cx="22031640" cy="174672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lang="en-US" sz="6000">
                <a:latin typeface="Times New Roman"/>
                <a:ea typeface="Times New Roman"/>
                <a:cs typeface="Times New Roman"/>
                <a:sym typeface="Times New Roman"/>
              </a:rPr>
              <a:t>Kinematical decomposition into disk and halo populations</a:t>
            </a:r>
            <a:endParaRPr i="0" sz="6000" u="none" cap="none" strike="noStrike">
              <a:solidFill>
                <a:srgbClr val="000000"/>
              </a:solidFill>
              <a:latin typeface="Times New Roman"/>
              <a:ea typeface="Times New Roman"/>
              <a:cs typeface="Times New Roman"/>
              <a:sym typeface="Times New Roman"/>
            </a:endParaRPr>
          </a:p>
        </p:txBody>
      </p:sp>
      <p:pic>
        <p:nvPicPr>
          <p:cNvPr descr="ne_subregions.pdf" id="185" name="Google Shape;185;p8"/>
          <p:cNvPicPr preferRelativeResize="0"/>
          <p:nvPr/>
        </p:nvPicPr>
        <p:blipFill rotWithShape="1">
          <a:blip r:embed="rId3">
            <a:alphaModFix/>
          </a:blip>
          <a:srcRect b="0" l="0" r="0" t="0"/>
          <a:stretch/>
        </p:blipFill>
        <p:spPr>
          <a:xfrm>
            <a:off x="1469160" y="3325680"/>
            <a:ext cx="6125760" cy="8281440"/>
          </a:xfrm>
          <a:prstGeom prst="rect">
            <a:avLst/>
          </a:prstGeom>
          <a:noFill/>
          <a:ln>
            <a:noFill/>
          </a:ln>
        </p:spPr>
      </p:pic>
      <p:pic>
        <p:nvPicPr>
          <p:cNvPr descr="ne3_vmodel.pdf" id="186" name="Google Shape;186;p8"/>
          <p:cNvPicPr preferRelativeResize="0"/>
          <p:nvPr/>
        </p:nvPicPr>
        <p:blipFill rotWithShape="1">
          <a:blip r:embed="rId4">
            <a:alphaModFix/>
          </a:blip>
          <a:srcRect b="0" l="0" r="0" t="0"/>
          <a:stretch/>
        </p:blipFill>
        <p:spPr>
          <a:xfrm>
            <a:off x="8584200" y="4894200"/>
            <a:ext cx="14525280" cy="3927600"/>
          </a:xfrm>
          <a:prstGeom prst="rect">
            <a:avLst/>
          </a:prstGeom>
          <a:noFill/>
          <a:ln cap="flat" cmpd="sng" w="127000">
            <a:solidFill>
              <a:srgbClr val="000000"/>
            </a:solidFill>
            <a:prstDash val="solid"/>
            <a:miter lim="8000"/>
            <a:headEnd len="sm" w="sm" type="none"/>
            <a:tailEnd len="sm" w="sm" type="none"/>
          </a:ln>
        </p:spPr>
      </p:pic>
      <p:sp>
        <p:nvSpPr>
          <p:cNvPr id="187" name="Google Shape;187;p8"/>
          <p:cNvSpPr/>
          <p:nvPr/>
        </p:nvSpPr>
        <p:spPr>
          <a:xfrm>
            <a:off x="2755800" y="4052160"/>
            <a:ext cx="2919240" cy="2948040"/>
          </a:xfrm>
          <a:prstGeom prst="rect">
            <a:avLst/>
          </a:prstGeom>
          <a:noFill/>
          <a:ln cap="flat" cmpd="sng" w="127000">
            <a:solidFill>
              <a:srgbClr val="000000"/>
            </a:solidFill>
            <a:prstDash val="solid"/>
            <a:miter lim="8000"/>
            <a:headEnd len="sm" w="sm" type="none"/>
            <a:tailEnd len="sm" w="sm" type="none"/>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t/>
            </a:r>
            <a:endParaRPr b="0" i="0" sz="3200" u="none" cap="none" strike="noStrike">
              <a:solidFill>
                <a:srgbClr val="000000"/>
              </a:solidFill>
              <a:latin typeface="Helvetica Neue"/>
              <a:ea typeface="Helvetica Neue"/>
              <a:cs typeface="Helvetica Neue"/>
              <a:sym typeface="Helvetica Neue"/>
            </a:endParaRPr>
          </a:p>
        </p:txBody>
      </p:sp>
      <p:cxnSp>
        <p:nvCxnSpPr>
          <p:cNvPr id="188" name="Google Shape;188;p8"/>
          <p:cNvCxnSpPr/>
          <p:nvPr/>
        </p:nvCxnSpPr>
        <p:spPr>
          <a:xfrm>
            <a:off x="5596920" y="6938640"/>
            <a:ext cx="2980800" cy="1856520"/>
          </a:xfrm>
          <a:prstGeom prst="straightConnector1">
            <a:avLst/>
          </a:prstGeom>
          <a:noFill/>
          <a:ln cap="flat" cmpd="sng" w="127000">
            <a:solidFill>
              <a:srgbClr val="000000"/>
            </a:solidFill>
            <a:prstDash val="solid"/>
            <a:miter lim="8000"/>
            <a:headEnd len="sm" w="sm" type="none"/>
            <a:tailEnd len="sm" w="sm" type="none"/>
          </a:ln>
        </p:spPr>
      </p:cxnSp>
      <p:cxnSp>
        <p:nvCxnSpPr>
          <p:cNvPr id="189" name="Google Shape;189;p8"/>
          <p:cNvCxnSpPr/>
          <p:nvPr/>
        </p:nvCxnSpPr>
        <p:spPr>
          <a:xfrm>
            <a:off x="5581080" y="4058280"/>
            <a:ext cx="3012840" cy="798480"/>
          </a:xfrm>
          <a:prstGeom prst="straightConnector1">
            <a:avLst/>
          </a:prstGeom>
          <a:noFill/>
          <a:ln cap="flat" cmpd="sng" w="127000">
            <a:solidFill>
              <a:srgbClr val="000000"/>
            </a:solidFill>
            <a:prstDash val="solid"/>
            <a:miter lim="8000"/>
            <a:headEnd len="sm" w="sm" type="none"/>
            <a:tailEnd len="sm" w="sm" type="none"/>
          </a:ln>
        </p:spPr>
      </p:cxnSp>
      <p:cxnSp>
        <p:nvCxnSpPr>
          <p:cNvPr id="190" name="Google Shape;190;p8"/>
          <p:cNvCxnSpPr/>
          <p:nvPr/>
        </p:nvCxnSpPr>
        <p:spPr>
          <a:xfrm rot="10800000">
            <a:off x="3709440" y="4512600"/>
            <a:ext cx="3220200" cy="4309200"/>
          </a:xfrm>
          <a:prstGeom prst="straightConnector1">
            <a:avLst/>
          </a:prstGeom>
          <a:noFill/>
          <a:ln cap="flat" cmpd="sng" w="38100">
            <a:solidFill>
              <a:srgbClr val="000000"/>
            </a:solidFill>
            <a:prstDash val="solid"/>
            <a:miter lim="8000"/>
            <a:headEnd len="sm" w="sm" type="none"/>
            <a:tailEnd len="med" w="med" type="triangle"/>
          </a:ln>
        </p:spPr>
      </p:cxnSp>
      <p:sp>
        <p:nvSpPr>
          <p:cNvPr id="191" name="Google Shape;191;p8"/>
          <p:cNvSpPr/>
          <p:nvPr/>
        </p:nvSpPr>
        <p:spPr>
          <a:xfrm>
            <a:off x="629280" y="12907800"/>
            <a:ext cx="3474360" cy="48708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Escala et al. 2023</a:t>
            </a:r>
            <a:endParaRPr i="0" sz="3000" u="none" cap="none" strike="noStrike">
              <a:solidFill>
                <a:srgbClr val="000000"/>
              </a:solidFill>
              <a:latin typeface="Times New Roman"/>
              <a:ea typeface="Times New Roman"/>
              <a:cs typeface="Times New Roman"/>
              <a:sym typeface="Times New Roman"/>
            </a:endParaRPr>
          </a:p>
        </p:txBody>
      </p:sp>
      <p:sp>
        <p:nvSpPr>
          <p:cNvPr id="192" name="Google Shape;192;p8"/>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descr="bic_two_vs_three_comp_vmodel_v2.pdf" id="197" name="Google Shape;197;p18"/>
          <p:cNvPicPr preferRelativeResize="0"/>
          <p:nvPr/>
        </p:nvPicPr>
        <p:blipFill rotWithShape="1">
          <a:blip r:embed="rId3">
            <a:alphaModFix/>
          </a:blip>
          <a:srcRect b="1128" l="0" r="0" t="1128"/>
          <a:stretch/>
        </p:blipFill>
        <p:spPr>
          <a:xfrm>
            <a:off x="912575" y="4463850"/>
            <a:ext cx="10278026" cy="6681751"/>
          </a:xfrm>
          <a:prstGeom prst="rect">
            <a:avLst/>
          </a:prstGeom>
          <a:noFill/>
          <a:ln>
            <a:noFill/>
          </a:ln>
        </p:spPr>
      </p:pic>
      <p:pic>
        <p:nvPicPr>
          <p:cNvPr descr="Screen Shot 2022-10-05 at 9.44.44 AM.png" id="198" name="Google Shape;198;p18"/>
          <p:cNvPicPr preferRelativeResize="0"/>
          <p:nvPr/>
        </p:nvPicPr>
        <p:blipFill rotWithShape="1">
          <a:blip r:embed="rId4">
            <a:alphaModFix/>
          </a:blip>
          <a:srcRect b="0" l="0" r="0" t="0"/>
          <a:stretch/>
        </p:blipFill>
        <p:spPr>
          <a:xfrm>
            <a:off x="12094527" y="4463850"/>
            <a:ext cx="11160915" cy="6681750"/>
          </a:xfrm>
          <a:prstGeom prst="rect">
            <a:avLst/>
          </a:prstGeom>
          <a:noFill/>
          <a:ln>
            <a:noFill/>
          </a:ln>
        </p:spPr>
      </p:pic>
      <p:sp>
        <p:nvSpPr>
          <p:cNvPr id="199" name="Google Shape;199;p18"/>
          <p:cNvSpPr/>
          <p:nvPr/>
        </p:nvSpPr>
        <p:spPr>
          <a:xfrm>
            <a:off x="14313960" y="5301000"/>
            <a:ext cx="7470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Times New Roman"/>
                <a:ea typeface="Times New Roman"/>
                <a:cs typeface="Times New Roman"/>
                <a:sym typeface="Times New Roman"/>
              </a:rPr>
              <a:t>R1</a:t>
            </a:r>
            <a:r>
              <a:rPr b="0" baseline="-25000" i="0" lang="en-US" sz="3000" u="none" cap="none" strike="noStrike">
                <a:solidFill>
                  <a:srgbClr val="000000"/>
                </a:solidFill>
                <a:latin typeface="Times New Roman"/>
                <a:ea typeface="Times New Roman"/>
                <a:cs typeface="Times New Roman"/>
                <a:sym typeface="Times New Roman"/>
              </a:rPr>
              <a:t>1</a:t>
            </a:r>
            <a:endParaRPr b="0" i="0" sz="3000" u="none" cap="none" strike="noStrike">
              <a:solidFill>
                <a:srgbClr val="000000"/>
              </a:solidFill>
              <a:latin typeface="Arial"/>
              <a:ea typeface="Arial"/>
              <a:cs typeface="Arial"/>
              <a:sym typeface="Arial"/>
            </a:endParaRPr>
          </a:p>
        </p:txBody>
      </p:sp>
      <p:sp>
        <p:nvSpPr>
          <p:cNvPr id="200" name="Google Shape;200;p18"/>
          <p:cNvSpPr/>
          <p:nvPr/>
        </p:nvSpPr>
        <p:spPr>
          <a:xfrm>
            <a:off x="17363025" y="11145600"/>
            <a:ext cx="21954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Times New Roman"/>
                <a:ea typeface="Times New Roman"/>
                <a:cs typeface="Times New Roman"/>
                <a:sym typeface="Times New Roman"/>
              </a:rPr>
              <a:t>v</a:t>
            </a:r>
            <a:r>
              <a:rPr b="0" baseline="-25000" i="0" lang="en-US" sz="3000" u="none" cap="none" strike="noStrike">
                <a:solidFill>
                  <a:srgbClr val="000000"/>
                </a:solidFill>
                <a:latin typeface="Times New Roman"/>
                <a:ea typeface="Times New Roman"/>
                <a:cs typeface="Times New Roman"/>
                <a:sym typeface="Times New Roman"/>
              </a:rPr>
              <a:t>helio</a:t>
            </a:r>
            <a:r>
              <a:rPr b="0" i="0" lang="en-US" sz="3000" u="none" cap="none" strike="noStrike">
                <a:solidFill>
                  <a:srgbClr val="000000"/>
                </a:solidFill>
                <a:latin typeface="Times New Roman"/>
                <a:ea typeface="Times New Roman"/>
                <a:cs typeface="Times New Roman"/>
                <a:sym typeface="Times New Roman"/>
              </a:rPr>
              <a:t> (km/s)</a:t>
            </a:r>
            <a:endParaRPr b="0" i="0" sz="3000" u="none" cap="none" strike="noStrike">
              <a:solidFill>
                <a:srgbClr val="000000"/>
              </a:solidFill>
              <a:latin typeface="Arial"/>
              <a:ea typeface="Arial"/>
              <a:cs typeface="Arial"/>
              <a:sym typeface="Arial"/>
            </a:endParaRPr>
          </a:p>
        </p:txBody>
      </p:sp>
      <p:sp>
        <p:nvSpPr>
          <p:cNvPr id="201" name="Google Shape;201;p18"/>
          <p:cNvSpPr/>
          <p:nvPr/>
        </p:nvSpPr>
        <p:spPr>
          <a:xfrm rot="-5400000">
            <a:off x="11133720" y="7177320"/>
            <a:ext cx="2115000" cy="5583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000" u="none" cap="none" strike="noStrike">
                <a:solidFill>
                  <a:srgbClr val="000000"/>
                </a:solidFill>
                <a:latin typeface="Times New Roman"/>
                <a:ea typeface="Times New Roman"/>
                <a:cs typeface="Times New Roman"/>
                <a:sym typeface="Times New Roman"/>
              </a:rPr>
              <a:t>Probability</a:t>
            </a:r>
            <a:endParaRPr b="0" i="0" sz="3000" u="none" cap="none" strike="noStrike">
              <a:solidFill>
                <a:srgbClr val="000000"/>
              </a:solidFill>
              <a:latin typeface="Arial"/>
              <a:ea typeface="Arial"/>
              <a:cs typeface="Arial"/>
              <a:sym typeface="Arial"/>
            </a:endParaRPr>
          </a:p>
        </p:txBody>
      </p:sp>
      <p:sp>
        <p:nvSpPr>
          <p:cNvPr id="202" name="Google Shape;202;p18"/>
          <p:cNvSpPr/>
          <p:nvPr/>
        </p:nvSpPr>
        <p:spPr>
          <a:xfrm>
            <a:off x="1282325" y="949075"/>
            <a:ext cx="22627200" cy="27624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lang="en-US" sz="6000">
                <a:latin typeface="Times New Roman"/>
                <a:ea typeface="Times New Roman"/>
                <a:cs typeface="Times New Roman"/>
                <a:sym typeface="Times New Roman"/>
              </a:rPr>
              <a:t>Two </a:t>
            </a:r>
            <a:r>
              <a:rPr lang="en-US" sz="6000">
                <a:latin typeface="Times New Roman"/>
                <a:ea typeface="Times New Roman"/>
                <a:cs typeface="Times New Roman"/>
                <a:sym typeface="Times New Roman"/>
              </a:rPr>
              <a:t>component</a:t>
            </a:r>
            <a:r>
              <a:rPr lang="en-US" sz="6000">
                <a:latin typeface="Times New Roman"/>
                <a:ea typeface="Times New Roman"/>
                <a:cs typeface="Times New Roman"/>
                <a:sym typeface="Times New Roman"/>
              </a:rPr>
              <a:t> (disk+halo) models sufficiently describe</a:t>
            </a:r>
            <a:br>
              <a:rPr lang="en-US" sz="6000">
                <a:latin typeface="Times New Roman"/>
                <a:ea typeface="Times New Roman"/>
                <a:cs typeface="Times New Roman"/>
                <a:sym typeface="Times New Roman"/>
              </a:rPr>
            </a:br>
            <a:r>
              <a:rPr lang="en-US" sz="6000">
                <a:latin typeface="Times New Roman"/>
                <a:ea typeface="Times New Roman"/>
                <a:cs typeface="Times New Roman"/>
                <a:sym typeface="Times New Roman"/>
              </a:rPr>
              <a:t>the velocity distribution near M31’s disk</a:t>
            </a:r>
            <a:endParaRPr i="0" sz="6000" u="none" cap="none" strike="noStrike">
              <a:solidFill>
                <a:srgbClr val="000000"/>
              </a:solidFill>
              <a:latin typeface="Times New Roman"/>
              <a:ea typeface="Times New Roman"/>
              <a:cs typeface="Times New Roman"/>
              <a:sym typeface="Times New Roman"/>
            </a:endParaRPr>
          </a:p>
        </p:txBody>
      </p:sp>
      <p:sp>
        <p:nvSpPr>
          <p:cNvPr id="203" name="Google Shape;203;p18"/>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
        <p:nvSpPr>
          <p:cNvPr id="204" name="Google Shape;204;p18"/>
          <p:cNvSpPr/>
          <p:nvPr/>
        </p:nvSpPr>
        <p:spPr>
          <a:xfrm>
            <a:off x="629280" y="12907800"/>
            <a:ext cx="3474300" cy="487200"/>
          </a:xfrm>
          <a:prstGeom prst="rect">
            <a:avLst/>
          </a:prstGeom>
          <a:noFill/>
          <a:ln>
            <a:noFill/>
          </a:ln>
        </p:spPr>
        <p:txBody>
          <a:bodyPr anchorCtr="0" anchor="ctr" bIns="38150" lIns="38150" spcFirstLastPara="1" rIns="38150" wrap="square" tIns="38150">
            <a:noAutofit/>
          </a:bodyPr>
          <a:lstStyle/>
          <a:p>
            <a:pPr indent="0" lvl="0" marL="0" marR="0" rtl="0" algn="l">
              <a:lnSpc>
                <a:spcPct val="9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Escala et al. 2023</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e0c6a3005b_4_29"/>
          <p:cNvSpPr/>
          <p:nvPr/>
        </p:nvSpPr>
        <p:spPr>
          <a:xfrm>
            <a:off x="1251720" y="1545480"/>
            <a:ext cx="19735800" cy="2569800"/>
          </a:xfrm>
          <a:prstGeom prst="rect">
            <a:avLst/>
          </a:prstGeom>
          <a:noFill/>
          <a:ln>
            <a:noFill/>
          </a:ln>
        </p:spPr>
        <p:txBody>
          <a:bodyPr anchorCtr="0" anchor="ctr" bIns="50750" lIns="50750" spcFirstLastPara="1" rIns="50750" wrap="square" tIns="50750">
            <a:noAutofit/>
          </a:bodyPr>
          <a:lstStyle/>
          <a:p>
            <a:pPr indent="0" lvl="0" marL="0" marR="0" rtl="0" algn="l">
              <a:lnSpc>
                <a:spcPct val="90000"/>
              </a:lnSpc>
              <a:spcBef>
                <a:spcPts val="0"/>
              </a:spcBef>
              <a:spcAft>
                <a:spcPts val="0"/>
              </a:spcAft>
              <a:buNone/>
            </a:pPr>
            <a:r>
              <a:rPr lang="en-US" sz="6000">
                <a:latin typeface="Times New Roman"/>
                <a:ea typeface="Times New Roman"/>
                <a:cs typeface="Times New Roman"/>
                <a:sym typeface="Times New Roman"/>
              </a:rPr>
              <a:t>The inner stellar halo near M31’s disk contains metal-rich stars</a:t>
            </a:r>
            <a:endParaRPr i="0" sz="6000" u="none" cap="none" strike="noStrike">
              <a:solidFill>
                <a:srgbClr val="000000"/>
              </a:solidFill>
              <a:latin typeface="Times New Roman"/>
              <a:ea typeface="Times New Roman"/>
              <a:cs typeface="Times New Roman"/>
              <a:sym typeface="Times New Roman"/>
            </a:endParaRPr>
          </a:p>
        </p:txBody>
      </p:sp>
      <p:sp>
        <p:nvSpPr>
          <p:cNvPr id="211" name="Google Shape;211;g2e0c6a3005b_4_29"/>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
        <p:nvSpPr>
          <p:cNvPr id="212" name="Google Shape;212;g2e0c6a3005b_4_29"/>
          <p:cNvSpPr/>
          <p:nvPr/>
        </p:nvSpPr>
        <p:spPr>
          <a:xfrm>
            <a:off x="629280" y="12907800"/>
            <a:ext cx="3474300" cy="487200"/>
          </a:xfrm>
          <a:prstGeom prst="rect">
            <a:avLst/>
          </a:prstGeom>
          <a:noFill/>
          <a:ln>
            <a:noFill/>
          </a:ln>
        </p:spPr>
        <p:txBody>
          <a:bodyPr anchorCtr="0" anchor="ctr" bIns="38150" lIns="38150" spcFirstLastPara="1" rIns="38150" wrap="square" tIns="38150">
            <a:noAutofit/>
          </a:bodyPr>
          <a:lstStyle/>
          <a:p>
            <a:pPr indent="0" lvl="0" marL="0" marR="0" rtl="0" algn="l">
              <a:lnSpc>
                <a:spcPct val="9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Escala et al. 2023</a:t>
            </a:r>
            <a:endParaRPr i="0" sz="3000" u="none" cap="none" strike="noStrike">
              <a:solidFill>
                <a:srgbClr val="000000"/>
              </a:solidFill>
              <a:latin typeface="Times New Roman"/>
              <a:ea typeface="Times New Roman"/>
              <a:cs typeface="Times New Roman"/>
              <a:sym typeface="Times New Roman"/>
            </a:endParaRPr>
          </a:p>
        </p:txBody>
      </p:sp>
      <p:pic>
        <p:nvPicPr>
          <p:cNvPr id="213" name="Google Shape;213;g2e0c6a3005b_4_29"/>
          <p:cNvPicPr preferRelativeResize="0"/>
          <p:nvPr/>
        </p:nvPicPr>
        <p:blipFill>
          <a:blip r:embed="rId3">
            <a:alphaModFix/>
          </a:blip>
          <a:stretch>
            <a:fillRect/>
          </a:stretch>
        </p:blipFill>
        <p:spPr>
          <a:xfrm>
            <a:off x="1251725" y="4434164"/>
            <a:ext cx="20543299" cy="646993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splash_vhelio_vs_fehphot_rgb4Gyr_hist2d.pdf" id="218" name="Google Shape;218;p9"/>
          <p:cNvPicPr preferRelativeResize="0"/>
          <p:nvPr/>
        </p:nvPicPr>
        <p:blipFill rotWithShape="1">
          <a:blip r:embed="rId3">
            <a:alphaModFix/>
          </a:blip>
          <a:srcRect b="0" l="0" r="0" t="0"/>
          <a:stretch/>
        </p:blipFill>
        <p:spPr>
          <a:xfrm>
            <a:off x="2199600" y="4761720"/>
            <a:ext cx="18587160" cy="6195600"/>
          </a:xfrm>
          <a:prstGeom prst="rect">
            <a:avLst/>
          </a:prstGeom>
          <a:noFill/>
          <a:ln>
            <a:noFill/>
          </a:ln>
        </p:spPr>
      </p:pic>
      <p:sp>
        <p:nvSpPr>
          <p:cNvPr id="219" name="Google Shape;219;p9"/>
          <p:cNvSpPr/>
          <p:nvPr/>
        </p:nvSpPr>
        <p:spPr>
          <a:xfrm>
            <a:off x="1251720" y="1545480"/>
            <a:ext cx="19735920" cy="256968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lang="en-US" sz="6000">
                <a:latin typeface="Times New Roman"/>
                <a:ea typeface="Times New Roman"/>
                <a:cs typeface="Times New Roman"/>
                <a:sym typeface="Times New Roman"/>
              </a:rPr>
              <a:t>These metal-rich halo stars are an extension of the dominant disk population</a:t>
            </a:r>
            <a:endParaRPr i="0" sz="6000" u="none" cap="none" strike="noStrike">
              <a:solidFill>
                <a:srgbClr val="000000"/>
              </a:solidFill>
              <a:latin typeface="Times New Roman"/>
              <a:ea typeface="Times New Roman"/>
              <a:cs typeface="Times New Roman"/>
              <a:sym typeface="Times New Roman"/>
            </a:endParaRPr>
          </a:p>
        </p:txBody>
      </p:sp>
      <p:sp>
        <p:nvSpPr>
          <p:cNvPr id="220" name="Google Shape;220;p9"/>
          <p:cNvSpPr/>
          <p:nvPr/>
        </p:nvSpPr>
        <p:spPr>
          <a:xfrm>
            <a:off x="5077800" y="4887720"/>
            <a:ext cx="2563200" cy="466560"/>
          </a:xfrm>
          <a:prstGeom prst="rect">
            <a:avLst/>
          </a:prstGeom>
          <a:solidFill>
            <a:srgbClr val="FFFFFF"/>
          </a:solid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5E5E5E"/>
                </a:solidFill>
                <a:latin typeface="Helvetica Neue"/>
                <a:ea typeface="Helvetica Neue"/>
                <a:cs typeface="Helvetica Neue"/>
                <a:sym typeface="Helvetica Neue"/>
              </a:rPr>
              <a:t>            </a:t>
            </a:r>
            <a:endParaRPr b="0" i="0" sz="2400" u="none" cap="none" strike="noStrike">
              <a:solidFill>
                <a:srgbClr val="000000"/>
              </a:solidFill>
              <a:latin typeface="Arial"/>
              <a:ea typeface="Arial"/>
              <a:cs typeface="Arial"/>
              <a:sym typeface="Arial"/>
            </a:endParaRPr>
          </a:p>
        </p:txBody>
      </p:sp>
      <p:sp>
        <p:nvSpPr>
          <p:cNvPr id="221" name="Google Shape;221;p9"/>
          <p:cNvSpPr/>
          <p:nvPr/>
        </p:nvSpPr>
        <p:spPr>
          <a:xfrm>
            <a:off x="11254320" y="4887720"/>
            <a:ext cx="2563200" cy="466560"/>
          </a:xfrm>
          <a:prstGeom prst="rect">
            <a:avLst/>
          </a:prstGeom>
          <a:solidFill>
            <a:srgbClr val="FFFFFF"/>
          </a:solid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5E5E5E"/>
                </a:solidFill>
                <a:latin typeface="Helvetica Neue"/>
                <a:ea typeface="Helvetica Neue"/>
                <a:cs typeface="Helvetica Neue"/>
                <a:sym typeface="Helvetica Neue"/>
              </a:rPr>
              <a:t>            </a:t>
            </a:r>
            <a:endParaRPr b="0" i="0" sz="2400" u="none" cap="none" strike="noStrike">
              <a:solidFill>
                <a:srgbClr val="000000"/>
              </a:solidFill>
              <a:latin typeface="Arial"/>
              <a:ea typeface="Arial"/>
              <a:cs typeface="Arial"/>
              <a:sym typeface="Arial"/>
            </a:endParaRPr>
          </a:p>
        </p:txBody>
      </p:sp>
      <p:sp>
        <p:nvSpPr>
          <p:cNvPr id="222" name="Google Shape;222;p9"/>
          <p:cNvSpPr/>
          <p:nvPr/>
        </p:nvSpPr>
        <p:spPr>
          <a:xfrm>
            <a:off x="9837720" y="4887720"/>
            <a:ext cx="2563200" cy="466560"/>
          </a:xfrm>
          <a:prstGeom prst="rect">
            <a:avLst/>
          </a:prstGeom>
          <a:solidFill>
            <a:srgbClr val="FFFFFF"/>
          </a:solid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5E5E5E"/>
                </a:solidFill>
                <a:latin typeface="Helvetica Neue"/>
                <a:ea typeface="Helvetica Neue"/>
                <a:cs typeface="Helvetica Neue"/>
                <a:sym typeface="Helvetica Neue"/>
              </a:rPr>
              <a:t>            </a:t>
            </a:r>
            <a:endParaRPr b="0" i="0" sz="2400" u="none" cap="none" strike="noStrike">
              <a:solidFill>
                <a:srgbClr val="000000"/>
              </a:solidFill>
              <a:latin typeface="Arial"/>
              <a:ea typeface="Arial"/>
              <a:cs typeface="Arial"/>
              <a:sym typeface="Arial"/>
            </a:endParaRPr>
          </a:p>
        </p:txBody>
      </p:sp>
      <p:sp>
        <p:nvSpPr>
          <p:cNvPr id="223" name="Google Shape;223;p9"/>
          <p:cNvSpPr/>
          <p:nvPr/>
        </p:nvSpPr>
        <p:spPr>
          <a:xfrm>
            <a:off x="16653240" y="4887720"/>
            <a:ext cx="2563200" cy="466560"/>
          </a:xfrm>
          <a:prstGeom prst="rect">
            <a:avLst/>
          </a:prstGeom>
          <a:solidFill>
            <a:srgbClr val="FFFFFF"/>
          </a:solid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5E5E5E"/>
                </a:solidFill>
                <a:latin typeface="Helvetica Neue"/>
                <a:ea typeface="Helvetica Neue"/>
                <a:cs typeface="Helvetica Neue"/>
                <a:sym typeface="Helvetica Neue"/>
              </a:rPr>
              <a:t>            </a:t>
            </a:r>
            <a:endParaRPr b="0" i="0" sz="2400" u="none" cap="none" strike="noStrike">
              <a:solidFill>
                <a:srgbClr val="000000"/>
              </a:solidFill>
              <a:latin typeface="Arial"/>
              <a:ea typeface="Arial"/>
              <a:cs typeface="Arial"/>
              <a:sym typeface="Arial"/>
            </a:endParaRPr>
          </a:p>
        </p:txBody>
      </p:sp>
      <p:sp>
        <p:nvSpPr>
          <p:cNvPr id="224" name="Google Shape;224;p9"/>
          <p:cNvSpPr/>
          <p:nvPr/>
        </p:nvSpPr>
        <p:spPr>
          <a:xfrm>
            <a:off x="5587560" y="6003360"/>
            <a:ext cx="1269720" cy="1269720"/>
          </a:xfrm>
          <a:prstGeom prst="ellipse">
            <a:avLst/>
          </a:prstGeom>
          <a:noFill/>
          <a:ln cap="flat" cmpd="sng" w="63500">
            <a:solidFill>
              <a:srgbClr val="00A2FF"/>
            </a:solidFill>
            <a:prstDash val="solid"/>
            <a:miter lim="8000"/>
            <a:headEnd len="sm" w="sm" type="none"/>
            <a:tailEnd len="sm" w="sm" type="none"/>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t/>
            </a:r>
            <a:endParaRPr b="0" i="0" sz="3200" u="none" cap="none" strike="noStrike">
              <a:solidFill>
                <a:srgbClr val="FFFFFF"/>
              </a:solidFill>
              <a:latin typeface="Helvetica Neue"/>
              <a:ea typeface="Helvetica Neue"/>
              <a:cs typeface="Helvetica Neue"/>
              <a:sym typeface="Helvetica Neue"/>
            </a:endParaRPr>
          </a:p>
        </p:txBody>
      </p:sp>
      <p:cxnSp>
        <p:nvCxnSpPr>
          <p:cNvPr id="225" name="Google Shape;225;p9"/>
          <p:cNvCxnSpPr/>
          <p:nvPr/>
        </p:nvCxnSpPr>
        <p:spPr>
          <a:xfrm rot="10800000">
            <a:off x="7013520" y="6630840"/>
            <a:ext cx="11044800" cy="0"/>
          </a:xfrm>
          <a:prstGeom prst="straightConnector1">
            <a:avLst/>
          </a:prstGeom>
          <a:noFill/>
          <a:ln cap="flat" cmpd="sng" w="63500">
            <a:solidFill>
              <a:srgbClr val="00A2FF"/>
            </a:solidFill>
            <a:prstDash val="solid"/>
            <a:miter lim="8000"/>
            <a:headEnd len="sm" w="sm" type="none"/>
            <a:tailEnd len="med" w="med" type="triangle"/>
          </a:ln>
        </p:spPr>
      </p:cxnSp>
      <p:sp>
        <p:nvSpPr>
          <p:cNvPr id="226" name="Google Shape;226;p9"/>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
        <p:nvSpPr>
          <p:cNvPr id="227" name="Google Shape;227;p9"/>
          <p:cNvSpPr/>
          <p:nvPr/>
        </p:nvSpPr>
        <p:spPr>
          <a:xfrm>
            <a:off x="629280" y="12907800"/>
            <a:ext cx="3474360" cy="48708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Escala et al. 2023</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0"/>
          <p:cNvSpPr/>
          <p:nvPr/>
        </p:nvSpPr>
        <p:spPr>
          <a:xfrm>
            <a:off x="1251720" y="833040"/>
            <a:ext cx="19735920" cy="339264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i="0" lang="en-US" sz="6000" u="none" cap="none" strike="noStrike">
                <a:solidFill>
                  <a:srgbClr val="000000"/>
                </a:solidFill>
                <a:latin typeface="Times New Roman"/>
                <a:ea typeface="Times New Roman"/>
                <a:cs typeface="Times New Roman"/>
                <a:sym typeface="Times New Roman"/>
              </a:rPr>
              <a:t>The kinematical properties of these metal-rich halo stars</a:t>
            </a:r>
            <a:br>
              <a:rPr i="0" lang="en-US" sz="6000" u="none" cap="none" strike="noStrike">
                <a:latin typeface="Times New Roman"/>
                <a:ea typeface="Times New Roman"/>
                <a:cs typeface="Times New Roman"/>
                <a:sym typeface="Times New Roman"/>
              </a:rPr>
            </a:br>
            <a:r>
              <a:rPr i="0" lang="en-US" sz="6000" u="none" cap="none" strike="noStrike">
                <a:solidFill>
                  <a:srgbClr val="000000"/>
                </a:solidFill>
                <a:latin typeface="Times New Roman"/>
                <a:ea typeface="Times New Roman"/>
                <a:cs typeface="Times New Roman"/>
                <a:sym typeface="Times New Roman"/>
              </a:rPr>
              <a:t>are consistent with the broader halo, and not the disk</a:t>
            </a:r>
            <a:endParaRPr i="0" sz="6000" u="none" cap="none" strike="noStrike">
              <a:solidFill>
                <a:srgbClr val="000000"/>
              </a:solidFill>
              <a:latin typeface="Times New Roman"/>
              <a:ea typeface="Times New Roman"/>
              <a:cs typeface="Times New Roman"/>
              <a:sym typeface="Times New Roman"/>
            </a:endParaRPr>
          </a:p>
        </p:txBody>
      </p:sp>
      <p:pic>
        <p:nvPicPr>
          <p:cNvPr descr="phat_splash_ad_vs_vhelio_coloredbypsub_majaxis.pdf" id="233" name="Google Shape;233;p20"/>
          <p:cNvPicPr preferRelativeResize="0"/>
          <p:nvPr/>
        </p:nvPicPr>
        <p:blipFill rotWithShape="1">
          <a:blip r:embed="rId3">
            <a:alphaModFix/>
          </a:blip>
          <a:srcRect b="0" l="50081" r="0" t="17004"/>
          <a:stretch/>
        </p:blipFill>
        <p:spPr>
          <a:xfrm>
            <a:off x="2688480" y="5551200"/>
            <a:ext cx="9552960" cy="5886720"/>
          </a:xfrm>
          <a:prstGeom prst="rect">
            <a:avLst/>
          </a:prstGeom>
          <a:noFill/>
          <a:ln>
            <a:noFill/>
          </a:ln>
        </p:spPr>
      </p:pic>
      <p:sp>
        <p:nvSpPr>
          <p:cNvPr id="234" name="Google Shape;234;p20"/>
          <p:cNvSpPr/>
          <p:nvPr/>
        </p:nvSpPr>
        <p:spPr>
          <a:xfrm>
            <a:off x="12740805" y="7264065"/>
            <a:ext cx="11061600" cy="17013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i="0" lang="en-US" sz="3500" u="none" cap="none" strike="noStrike">
                <a:solidFill>
                  <a:srgbClr val="5E5E5E"/>
                </a:solidFill>
                <a:latin typeface="Times New Roman"/>
                <a:ea typeface="Times New Roman"/>
                <a:cs typeface="Times New Roman"/>
                <a:sym typeface="Times New Roman"/>
              </a:rPr>
              <a:t>AD = asymmetric drift</a:t>
            </a:r>
            <a:br>
              <a:rPr i="0" lang="en-US" sz="3500" u="none" cap="none" strike="noStrike">
                <a:latin typeface="Times New Roman"/>
                <a:ea typeface="Times New Roman"/>
                <a:cs typeface="Times New Roman"/>
                <a:sym typeface="Times New Roman"/>
              </a:rPr>
            </a:br>
            <a:r>
              <a:rPr i="0" lang="en-US" sz="3500" u="none" cap="none" strike="noStrike">
                <a:solidFill>
                  <a:srgbClr val="5E5E5E"/>
                </a:solidFill>
                <a:latin typeface="Times New Roman"/>
                <a:ea typeface="Times New Roman"/>
                <a:cs typeface="Times New Roman"/>
                <a:sym typeface="Times New Roman"/>
              </a:rPr>
              <a:t>lag between rotation of gaseous and stellar disks</a:t>
            </a:r>
            <a:endParaRPr i="0" sz="35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i="0" lang="en-US" sz="3500" u="none" cap="none" strike="noStrike">
                <a:solidFill>
                  <a:srgbClr val="5E5E5E"/>
                </a:solidFill>
                <a:latin typeface="Times New Roman"/>
                <a:ea typeface="Times New Roman"/>
                <a:cs typeface="Times New Roman"/>
                <a:sym typeface="Times New Roman"/>
              </a:rPr>
              <a:t>(Quirk et al. 2019)</a:t>
            </a:r>
            <a:endParaRPr i="0" sz="3500" u="none" cap="none" strike="noStrike">
              <a:solidFill>
                <a:srgbClr val="000000"/>
              </a:solidFill>
              <a:latin typeface="Times New Roman"/>
              <a:ea typeface="Times New Roman"/>
              <a:cs typeface="Times New Roman"/>
              <a:sym typeface="Times New Roman"/>
            </a:endParaRPr>
          </a:p>
        </p:txBody>
      </p:sp>
      <p:pic>
        <p:nvPicPr>
          <p:cNvPr descr="Screen Shot 2022-10-05 at 10.19.56 AM.png" id="235" name="Google Shape;235;p20"/>
          <p:cNvPicPr preferRelativeResize="0"/>
          <p:nvPr/>
        </p:nvPicPr>
        <p:blipFill rotWithShape="1">
          <a:blip r:embed="rId4">
            <a:alphaModFix/>
          </a:blip>
          <a:srcRect b="0" l="0" r="0" t="11985"/>
          <a:stretch/>
        </p:blipFill>
        <p:spPr>
          <a:xfrm>
            <a:off x="4888800" y="4723920"/>
            <a:ext cx="6654960" cy="1019160"/>
          </a:xfrm>
          <a:prstGeom prst="rect">
            <a:avLst/>
          </a:prstGeom>
          <a:noFill/>
          <a:ln>
            <a:noFill/>
          </a:ln>
        </p:spPr>
      </p:pic>
      <p:sp>
        <p:nvSpPr>
          <p:cNvPr id="236" name="Google Shape;236;p20"/>
          <p:cNvSpPr/>
          <p:nvPr/>
        </p:nvSpPr>
        <p:spPr>
          <a:xfrm>
            <a:off x="5109120" y="4180320"/>
            <a:ext cx="106884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1" i="0" lang="en-US" sz="3000" u="none" cap="none" strike="noStrike">
                <a:solidFill>
                  <a:srgbClr val="3E0851"/>
                </a:solidFill>
                <a:latin typeface="Helvetica Neue"/>
                <a:ea typeface="Helvetica Neue"/>
                <a:cs typeface="Helvetica Neue"/>
                <a:sym typeface="Helvetica Neue"/>
              </a:rPr>
              <a:t>Halo</a:t>
            </a:r>
            <a:endParaRPr b="0" i="0" sz="3000" u="none" cap="none" strike="noStrike">
              <a:solidFill>
                <a:srgbClr val="000000"/>
              </a:solidFill>
              <a:latin typeface="Arial"/>
              <a:ea typeface="Arial"/>
              <a:cs typeface="Arial"/>
              <a:sym typeface="Arial"/>
            </a:endParaRPr>
          </a:p>
        </p:txBody>
      </p:sp>
      <p:sp>
        <p:nvSpPr>
          <p:cNvPr id="237" name="Google Shape;237;p20"/>
          <p:cNvSpPr/>
          <p:nvPr/>
        </p:nvSpPr>
        <p:spPr>
          <a:xfrm>
            <a:off x="10068120" y="4180320"/>
            <a:ext cx="1027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1" i="0" lang="en-US" sz="3000" u="none" cap="none" strike="noStrike">
                <a:solidFill>
                  <a:srgbClr val="F3E753"/>
                </a:solidFill>
                <a:latin typeface="Helvetica Neue"/>
                <a:ea typeface="Helvetica Neue"/>
                <a:cs typeface="Helvetica Neue"/>
                <a:sym typeface="Helvetica Neue"/>
              </a:rPr>
              <a:t>Disk</a:t>
            </a:r>
            <a:endParaRPr b="0" i="0" sz="3000" u="none" cap="none" strike="noStrike">
              <a:solidFill>
                <a:srgbClr val="000000"/>
              </a:solidFill>
              <a:latin typeface="Arial"/>
              <a:ea typeface="Arial"/>
              <a:cs typeface="Arial"/>
              <a:sym typeface="Arial"/>
            </a:endParaRPr>
          </a:p>
        </p:txBody>
      </p:sp>
      <p:sp>
        <p:nvSpPr>
          <p:cNvPr id="238" name="Google Shape;238;p20"/>
          <p:cNvSpPr/>
          <p:nvPr/>
        </p:nvSpPr>
        <p:spPr>
          <a:xfrm>
            <a:off x="7383240" y="7264080"/>
            <a:ext cx="1269720" cy="1269720"/>
          </a:xfrm>
          <a:prstGeom prst="ellipse">
            <a:avLst/>
          </a:prstGeom>
          <a:noFill/>
          <a:ln cap="flat" cmpd="sng" w="63500">
            <a:solidFill>
              <a:srgbClr val="00A2FF"/>
            </a:solidFill>
            <a:prstDash val="solid"/>
            <a:miter lim="8000"/>
            <a:headEnd len="sm" w="sm" type="none"/>
            <a:tailEnd len="sm" w="sm" type="none"/>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t/>
            </a:r>
            <a:endParaRPr b="0" i="0" sz="3200" u="none" cap="none" strike="noStrike">
              <a:solidFill>
                <a:srgbClr val="FFFFFF"/>
              </a:solidFill>
              <a:latin typeface="Helvetica Neue"/>
              <a:ea typeface="Helvetica Neue"/>
              <a:cs typeface="Helvetica Neue"/>
              <a:sym typeface="Helvetica Neue"/>
            </a:endParaRPr>
          </a:p>
        </p:txBody>
      </p:sp>
      <p:sp>
        <p:nvSpPr>
          <p:cNvPr id="239" name="Google Shape;239;p20"/>
          <p:cNvSpPr/>
          <p:nvPr/>
        </p:nvSpPr>
        <p:spPr>
          <a:xfrm>
            <a:off x="629280" y="12907800"/>
            <a:ext cx="3474300" cy="487200"/>
          </a:xfrm>
          <a:prstGeom prst="rect">
            <a:avLst/>
          </a:prstGeom>
          <a:noFill/>
          <a:ln>
            <a:noFill/>
          </a:ln>
        </p:spPr>
        <p:txBody>
          <a:bodyPr anchorCtr="0" anchor="ctr" bIns="38150" lIns="38150" spcFirstLastPara="1" rIns="38150" wrap="square" tIns="38150">
            <a:noAutofit/>
          </a:bodyPr>
          <a:lstStyle/>
          <a:p>
            <a:pPr indent="0" lvl="0" marL="0" marR="0" rtl="0" algn="l">
              <a:lnSpc>
                <a:spcPct val="9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Escala et al. 2023</a:t>
            </a:r>
            <a:endParaRPr i="0" sz="3000" u="none" cap="none" strike="noStrike">
              <a:solidFill>
                <a:srgbClr val="000000"/>
              </a:solidFill>
              <a:latin typeface="Times New Roman"/>
              <a:ea typeface="Times New Roman"/>
              <a:cs typeface="Times New Roman"/>
              <a:sym typeface="Times New Roman"/>
            </a:endParaRPr>
          </a:p>
        </p:txBody>
      </p:sp>
      <p:sp>
        <p:nvSpPr>
          <p:cNvPr id="240" name="Google Shape;240;p20"/>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0"/>
          <p:cNvSpPr/>
          <p:nvPr/>
        </p:nvSpPr>
        <p:spPr>
          <a:xfrm>
            <a:off x="1251720" y="1164240"/>
            <a:ext cx="19735920" cy="256968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i="0" lang="en-US" sz="6000" u="none" cap="none" strike="noStrike">
                <a:solidFill>
                  <a:srgbClr val="000000"/>
                </a:solidFill>
                <a:latin typeface="Times New Roman"/>
                <a:ea typeface="Times New Roman"/>
                <a:cs typeface="Times New Roman"/>
                <a:sym typeface="Times New Roman"/>
              </a:rPr>
              <a:t>The projected phase space properties of these stars</a:t>
            </a:r>
            <a:br>
              <a:rPr i="0" lang="en-US" sz="6000" u="none" cap="none" strike="noStrike">
                <a:latin typeface="Times New Roman"/>
                <a:ea typeface="Times New Roman"/>
                <a:cs typeface="Times New Roman"/>
                <a:sym typeface="Times New Roman"/>
              </a:rPr>
            </a:br>
            <a:r>
              <a:rPr i="0" lang="en-US" sz="6000" u="none" cap="none" strike="noStrike">
                <a:solidFill>
                  <a:srgbClr val="000000"/>
                </a:solidFill>
                <a:latin typeface="Times New Roman"/>
                <a:ea typeface="Times New Roman"/>
                <a:cs typeface="Times New Roman"/>
                <a:sym typeface="Times New Roman"/>
              </a:rPr>
              <a:t>are inconsistent with a GSS-related tidal origin</a:t>
            </a:r>
            <a:endParaRPr i="0" sz="6000" u="none" cap="none" strike="noStrike">
              <a:solidFill>
                <a:srgbClr val="000000"/>
              </a:solidFill>
              <a:latin typeface="Times New Roman"/>
              <a:ea typeface="Times New Roman"/>
              <a:cs typeface="Times New Roman"/>
              <a:sym typeface="Times New Roman"/>
            </a:endParaRPr>
          </a:p>
        </p:txBody>
      </p:sp>
      <p:pic>
        <p:nvPicPr>
          <p:cNvPr descr="vhelio_vs_rproj_majhalo_neshelf_f07model_pkick75.pdf" id="246" name="Google Shape;246;p10"/>
          <p:cNvPicPr preferRelativeResize="0"/>
          <p:nvPr/>
        </p:nvPicPr>
        <p:blipFill rotWithShape="1">
          <a:blip r:embed="rId3">
            <a:alphaModFix/>
          </a:blip>
          <a:srcRect b="0" l="0" r="0" t="0"/>
          <a:stretch/>
        </p:blipFill>
        <p:spPr>
          <a:xfrm>
            <a:off x="5024880" y="4300920"/>
            <a:ext cx="10152720" cy="7588440"/>
          </a:xfrm>
          <a:prstGeom prst="rect">
            <a:avLst/>
          </a:prstGeom>
          <a:noFill/>
          <a:ln>
            <a:noFill/>
          </a:ln>
        </p:spPr>
      </p:pic>
      <p:sp>
        <p:nvSpPr>
          <p:cNvPr id="247" name="Google Shape;247;p10"/>
          <p:cNvSpPr/>
          <p:nvPr/>
        </p:nvSpPr>
        <p:spPr>
          <a:xfrm>
            <a:off x="16496260" y="5822045"/>
            <a:ext cx="5093700" cy="6342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i="0" lang="en-US" sz="3500" u="none" cap="none" strike="noStrike">
                <a:solidFill>
                  <a:srgbClr val="F27200"/>
                </a:solidFill>
                <a:latin typeface="Times New Roman"/>
                <a:ea typeface="Times New Roman"/>
                <a:cs typeface="Times New Roman"/>
                <a:sym typeface="Times New Roman"/>
              </a:rPr>
              <a:t>dominated by the disk</a:t>
            </a:r>
            <a:endParaRPr i="0" sz="3500" u="none" cap="none" strike="noStrike">
              <a:solidFill>
                <a:srgbClr val="000000"/>
              </a:solidFill>
              <a:latin typeface="Times New Roman"/>
              <a:ea typeface="Times New Roman"/>
              <a:cs typeface="Times New Roman"/>
              <a:sym typeface="Times New Roman"/>
            </a:endParaRPr>
          </a:p>
        </p:txBody>
      </p:sp>
      <p:cxnSp>
        <p:nvCxnSpPr>
          <p:cNvPr id="248" name="Google Shape;248;p10"/>
          <p:cNvCxnSpPr/>
          <p:nvPr/>
        </p:nvCxnSpPr>
        <p:spPr>
          <a:xfrm rot="10800000">
            <a:off x="15282000" y="6139080"/>
            <a:ext cx="1696680" cy="0"/>
          </a:xfrm>
          <a:prstGeom prst="straightConnector1">
            <a:avLst/>
          </a:prstGeom>
          <a:noFill/>
          <a:ln cap="flat" cmpd="sng" w="38100">
            <a:solidFill>
              <a:srgbClr val="F27200"/>
            </a:solidFill>
            <a:prstDash val="solid"/>
            <a:miter lim="8000"/>
            <a:headEnd len="sm" w="sm" type="none"/>
            <a:tailEnd len="med" w="med" type="triangle"/>
          </a:ln>
        </p:spPr>
      </p:cxnSp>
      <p:sp>
        <p:nvSpPr>
          <p:cNvPr id="249" name="Google Shape;249;p10"/>
          <p:cNvSpPr/>
          <p:nvPr/>
        </p:nvSpPr>
        <p:spPr>
          <a:xfrm rot="-666600">
            <a:off x="7014960" y="9015480"/>
            <a:ext cx="7011720" cy="1169280"/>
          </a:xfrm>
          <a:prstGeom prst="ellipse">
            <a:avLst/>
          </a:prstGeom>
          <a:noFill/>
          <a:ln cap="flat" cmpd="sng" w="63500">
            <a:solidFill>
              <a:srgbClr val="B51700"/>
            </a:solidFill>
            <a:prstDash val="solid"/>
            <a:miter lim="8000"/>
            <a:headEnd len="sm" w="sm" type="none"/>
            <a:tailEnd len="sm" w="sm" type="none"/>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t/>
            </a:r>
            <a:endParaRPr b="0" i="0" sz="3200" u="none" cap="none" strike="noStrike">
              <a:solidFill>
                <a:srgbClr val="FFFFFF"/>
              </a:solidFill>
              <a:latin typeface="Helvetica Neue"/>
              <a:ea typeface="Helvetica Neue"/>
              <a:cs typeface="Helvetica Neue"/>
              <a:sym typeface="Helvetica Neue"/>
            </a:endParaRPr>
          </a:p>
        </p:txBody>
      </p:sp>
      <p:sp>
        <p:nvSpPr>
          <p:cNvPr id="250" name="Google Shape;250;p10"/>
          <p:cNvSpPr/>
          <p:nvPr/>
        </p:nvSpPr>
        <p:spPr>
          <a:xfrm>
            <a:off x="157320" y="12377160"/>
            <a:ext cx="9028200" cy="89850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Escala et al. 2023</a:t>
            </a:r>
            <a:br>
              <a:rPr i="0" lang="en-US" sz="3000" u="none" cap="none" strike="noStrike">
                <a:latin typeface="Times New Roman"/>
                <a:ea typeface="Times New Roman"/>
                <a:cs typeface="Times New Roman"/>
                <a:sym typeface="Times New Roman"/>
              </a:rPr>
            </a:br>
            <a:r>
              <a:rPr i="0" lang="en-US" sz="3000" u="none" cap="none" strike="noStrike">
                <a:solidFill>
                  <a:srgbClr val="000000"/>
                </a:solidFill>
                <a:latin typeface="Times New Roman"/>
                <a:ea typeface="Times New Roman"/>
                <a:cs typeface="Times New Roman"/>
                <a:sym typeface="Times New Roman"/>
              </a:rPr>
              <a:t>See also Escala et al. 2022 (on M31’s NE shelf)</a:t>
            </a:r>
            <a:endParaRPr i="0" sz="3000" u="none" cap="none" strike="noStrike">
              <a:solidFill>
                <a:srgbClr val="000000"/>
              </a:solidFill>
              <a:latin typeface="Times New Roman"/>
              <a:ea typeface="Times New Roman"/>
              <a:cs typeface="Times New Roman"/>
              <a:sym typeface="Times New Roman"/>
            </a:endParaRPr>
          </a:p>
        </p:txBody>
      </p:sp>
      <p:sp>
        <p:nvSpPr>
          <p:cNvPr id="251" name="Google Shape;251;p10"/>
          <p:cNvSpPr/>
          <p:nvPr/>
        </p:nvSpPr>
        <p:spPr>
          <a:xfrm>
            <a:off x="6470150" y="5790200"/>
            <a:ext cx="8233200" cy="898500"/>
          </a:xfrm>
          <a:prstGeom prst="rect">
            <a:avLst/>
          </a:prstGeom>
          <a:solidFill>
            <a:srgbClr val="F27200">
              <a:alpha val="66666"/>
            </a:srgbClr>
          </a:solid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5E5E5E"/>
                </a:solidFill>
                <a:latin typeface="Helvetica Neue"/>
                <a:ea typeface="Helvetica Neue"/>
                <a:cs typeface="Helvetica Neue"/>
                <a:sym typeface="Helvetica Neue"/>
              </a:rPr>
              <a:t>                                                                                                  </a:t>
            </a:r>
            <a:endParaRPr b="0" i="0" sz="2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sp>
        <p:nvSpPr>
          <p:cNvPr id="252" name="Google Shape;252;p10"/>
          <p:cNvSpPr/>
          <p:nvPr/>
        </p:nvSpPr>
        <p:spPr>
          <a:xfrm>
            <a:off x="14765760" y="9016200"/>
            <a:ext cx="5849640" cy="63432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500" u="none" cap="none" strike="noStrike">
                <a:solidFill>
                  <a:srgbClr val="B51700"/>
                </a:solidFill>
                <a:latin typeface="Helvetica Neue"/>
                <a:ea typeface="Helvetica Neue"/>
                <a:cs typeface="Helvetica Neue"/>
                <a:sym typeface="Helvetica Neue"/>
              </a:rPr>
              <a:t>expected GSS tidal debris</a:t>
            </a:r>
            <a:endParaRPr b="0" i="0" sz="3500" u="none" cap="none" strike="noStrike">
              <a:solidFill>
                <a:srgbClr val="000000"/>
              </a:solidFill>
              <a:latin typeface="Arial"/>
              <a:ea typeface="Arial"/>
              <a:cs typeface="Arial"/>
              <a:sym typeface="Arial"/>
            </a:endParaRPr>
          </a:p>
        </p:txBody>
      </p:sp>
      <p:sp>
        <p:nvSpPr>
          <p:cNvPr id="253" name="Google Shape;253;p10"/>
          <p:cNvSpPr/>
          <p:nvPr/>
        </p:nvSpPr>
        <p:spPr>
          <a:xfrm>
            <a:off x="14703330" y="7419123"/>
            <a:ext cx="5974500" cy="6342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500" u="none" cap="none" strike="noStrike">
                <a:solidFill>
                  <a:srgbClr val="0076BA"/>
                </a:solidFill>
                <a:latin typeface="Helvetica Neue"/>
                <a:ea typeface="Helvetica Neue"/>
                <a:cs typeface="Helvetica Neue"/>
                <a:sym typeface="Helvetica Neue"/>
              </a:rPr>
              <a:t>metal-rich halo population</a:t>
            </a:r>
            <a:endParaRPr b="0" i="0" sz="3500" u="none" cap="none" strike="noStrike">
              <a:solidFill>
                <a:srgbClr val="000000"/>
              </a:solidFill>
              <a:latin typeface="Arial"/>
              <a:ea typeface="Arial"/>
              <a:cs typeface="Arial"/>
              <a:sym typeface="Arial"/>
            </a:endParaRPr>
          </a:p>
        </p:txBody>
      </p:sp>
      <p:sp>
        <p:nvSpPr>
          <p:cNvPr id="254" name="Google Shape;254;p10"/>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1"/>
          <p:cNvSpPr/>
          <p:nvPr/>
        </p:nvSpPr>
        <p:spPr>
          <a:xfrm>
            <a:off x="615250" y="1058576"/>
            <a:ext cx="23540700" cy="19710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lang="en-US" sz="6000">
                <a:latin typeface="Times New Roman"/>
                <a:ea typeface="Times New Roman"/>
                <a:cs typeface="Times New Roman"/>
                <a:sym typeface="Times New Roman"/>
              </a:rPr>
              <a:t>Current ground-based resolved stellar abundances in M31’s disk</a:t>
            </a:r>
            <a:endParaRPr i="0" sz="6000" u="none" cap="none" strike="noStrike">
              <a:solidFill>
                <a:srgbClr val="000000"/>
              </a:solidFill>
              <a:latin typeface="Times New Roman"/>
              <a:ea typeface="Times New Roman"/>
              <a:cs typeface="Times New Roman"/>
              <a:sym typeface="Times New Roman"/>
            </a:endParaRPr>
          </a:p>
        </p:txBody>
      </p:sp>
      <p:pic>
        <p:nvPicPr>
          <p:cNvPr descr="Screen Shot 2019-11-03 at 5.03.09 PM.png" id="260" name="Google Shape;260;p11"/>
          <p:cNvPicPr preferRelativeResize="0"/>
          <p:nvPr/>
        </p:nvPicPr>
        <p:blipFill rotWithShape="1">
          <a:blip r:embed="rId3">
            <a:alphaModFix/>
          </a:blip>
          <a:srcRect b="0" l="0" r="0" t="0"/>
          <a:stretch/>
        </p:blipFill>
        <p:spPr>
          <a:xfrm>
            <a:off x="1666800" y="3412800"/>
            <a:ext cx="8430480" cy="8195760"/>
          </a:xfrm>
          <a:prstGeom prst="rect">
            <a:avLst/>
          </a:prstGeom>
          <a:noFill/>
          <a:ln>
            <a:noFill/>
          </a:ln>
        </p:spPr>
      </p:pic>
      <p:pic>
        <p:nvPicPr>
          <p:cNvPr descr="image (1).png" id="261" name="Google Shape;261;p11"/>
          <p:cNvPicPr preferRelativeResize="0"/>
          <p:nvPr/>
        </p:nvPicPr>
        <p:blipFill rotWithShape="1">
          <a:blip r:embed="rId4">
            <a:alphaModFix/>
          </a:blip>
          <a:srcRect b="3390" l="2485" r="2484" t="3389"/>
          <a:stretch/>
        </p:blipFill>
        <p:spPr>
          <a:xfrm>
            <a:off x="11450880" y="4001760"/>
            <a:ext cx="10662840" cy="7017840"/>
          </a:xfrm>
          <a:prstGeom prst="rect">
            <a:avLst/>
          </a:prstGeom>
          <a:noFill/>
          <a:ln>
            <a:noFill/>
          </a:ln>
        </p:spPr>
      </p:pic>
      <p:pic>
        <p:nvPicPr>
          <p:cNvPr descr="Oval Oval" id="262" name="Google Shape;262;p11"/>
          <p:cNvPicPr preferRelativeResize="0"/>
          <p:nvPr/>
        </p:nvPicPr>
        <p:blipFill rotWithShape="1">
          <a:blip r:embed="rId5">
            <a:alphaModFix/>
          </a:blip>
          <a:srcRect b="0" l="0" r="0" t="0"/>
          <a:stretch/>
        </p:blipFill>
        <p:spPr>
          <a:xfrm>
            <a:off x="3326760" y="4514760"/>
            <a:ext cx="2621880" cy="994320"/>
          </a:xfrm>
          <a:prstGeom prst="rect">
            <a:avLst/>
          </a:prstGeom>
          <a:noFill/>
          <a:ln>
            <a:noFill/>
          </a:ln>
        </p:spPr>
      </p:pic>
      <p:sp>
        <p:nvSpPr>
          <p:cNvPr id="263" name="Google Shape;263;p11"/>
          <p:cNvSpPr/>
          <p:nvPr/>
        </p:nvSpPr>
        <p:spPr>
          <a:xfrm>
            <a:off x="615240" y="12907800"/>
            <a:ext cx="3707640" cy="48708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Escala et al. 2020a</a:t>
            </a:r>
            <a:endParaRPr i="0" sz="3000" u="none" cap="none" strike="noStrike">
              <a:solidFill>
                <a:srgbClr val="000000"/>
              </a:solidFill>
              <a:latin typeface="Times New Roman"/>
              <a:ea typeface="Times New Roman"/>
              <a:cs typeface="Times New Roman"/>
              <a:sym typeface="Times New Roman"/>
            </a:endParaRPr>
          </a:p>
        </p:txBody>
      </p:sp>
      <p:sp>
        <p:nvSpPr>
          <p:cNvPr id="264" name="Google Shape;264;p11"/>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2"/>
          <p:cNvSpPr/>
          <p:nvPr/>
        </p:nvSpPr>
        <p:spPr>
          <a:xfrm>
            <a:off x="757080" y="468000"/>
            <a:ext cx="21018960" cy="256968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i="0" lang="en-US" sz="6000" u="none" cap="none" strike="noStrike">
                <a:solidFill>
                  <a:srgbClr val="000000"/>
                </a:solidFill>
                <a:latin typeface="Times New Roman"/>
                <a:ea typeface="Times New Roman"/>
                <a:cs typeface="Times New Roman"/>
                <a:sym typeface="Times New Roman"/>
              </a:rPr>
              <a:t>More detailed chemical information for individual</a:t>
            </a:r>
            <a:br>
              <a:rPr i="0" lang="en-US" sz="6000" u="none" cap="none" strike="noStrike">
                <a:latin typeface="Times New Roman"/>
                <a:ea typeface="Times New Roman"/>
                <a:cs typeface="Times New Roman"/>
                <a:sym typeface="Times New Roman"/>
              </a:rPr>
            </a:br>
            <a:r>
              <a:rPr i="0" lang="en-US" sz="6000" u="none" cap="none" strike="noStrike">
                <a:solidFill>
                  <a:srgbClr val="000000"/>
                </a:solidFill>
                <a:latin typeface="Times New Roman"/>
                <a:ea typeface="Times New Roman"/>
                <a:cs typeface="Times New Roman"/>
                <a:sym typeface="Times New Roman"/>
              </a:rPr>
              <a:t>giant stars from JWST/NIRSpec and Keck/DEIMOS</a:t>
            </a:r>
            <a:endParaRPr i="0" sz="6000" u="none" cap="none" strike="noStrike">
              <a:solidFill>
                <a:srgbClr val="000000"/>
              </a:solidFill>
              <a:latin typeface="Times New Roman"/>
              <a:ea typeface="Times New Roman"/>
              <a:cs typeface="Times New Roman"/>
              <a:sym typeface="Times New Roman"/>
            </a:endParaRPr>
          </a:p>
        </p:txBody>
      </p:sp>
      <p:pic>
        <p:nvPicPr>
          <p:cNvPr descr="m31_image_fields.v3.png" id="270" name="Google Shape;270;p12"/>
          <p:cNvPicPr preferRelativeResize="0"/>
          <p:nvPr/>
        </p:nvPicPr>
        <p:blipFill rotWithShape="1">
          <a:blip r:embed="rId3">
            <a:alphaModFix/>
          </a:blip>
          <a:srcRect b="0" l="0" r="0" t="0"/>
          <a:stretch/>
        </p:blipFill>
        <p:spPr>
          <a:xfrm>
            <a:off x="1279440" y="4586760"/>
            <a:ext cx="9167040" cy="6028920"/>
          </a:xfrm>
          <a:prstGeom prst="rect">
            <a:avLst/>
          </a:prstGeom>
          <a:noFill/>
          <a:ln>
            <a:noFill/>
          </a:ln>
        </p:spPr>
      </p:pic>
      <p:sp>
        <p:nvSpPr>
          <p:cNvPr id="271" name="Google Shape;271;p12"/>
          <p:cNvSpPr/>
          <p:nvPr/>
        </p:nvSpPr>
        <p:spPr>
          <a:xfrm>
            <a:off x="567547" y="12332840"/>
            <a:ext cx="10590900" cy="9237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JWST GO 2609 PI Nidever (co-I Escala)</a:t>
            </a:r>
            <a:br>
              <a:rPr i="0" lang="en-US" sz="3000" u="none" cap="none" strike="noStrike">
                <a:latin typeface="Times New Roman"/>
                <a:ea typeface="Times New Roman"/>
                <a:cs typeface="Times New Roman"/>
                <a:sym typeface="Times New Roman"/>
              </a:rPr>
            </a:br>
            <a:r>
              <a:rPr i="0" lang="en-US" sz="3000" u="none" cap="none" strike="noStrike">
                <a:solidFill>
                  <a:srgbClr val="000000"/>
                </a:solidFill>
                <a:latin typeface="Times New Roman"/>
                <a:ea typeface="Times New Roman"/>
                <a:cs typeface="Times New Roman"/>
                <a:sym typeface="Times New Roman"/>
              </a:rPr>
              <a:t>Nidever(+Escala) et al. 202</a:t>
            </a:r>
            <a:r>
              <a:rPr lang="en-US" sz="3000">
                <a:latin typeface="Times New Roman"/>
                <a:ea typeface="Times New Roman"/>
                <a:cs typeface="Times New Roman"/>
                <a:sym typeface="Times New Roman"/>
              </a:rPr>
              <a:t>4</a:t>
            </a:r>
            <a:r>
              <a:rPr i="0" lang="en-US" sz="3000" u="none" cap="none" strike="noStrike">
                <a:solidFill>
                  <a:srgbClr val="000000"/>
                </a:solidFill>
                <a:latin typeface="Times New Roman"/>
                <a:ea typeface="Times New Roman"/>
                <a:cs typeface="Times New Roman"/>
                <a:sym typeface="Times New Roman"/>
              </a:rPr>
              <a:t> (conference proceedings)</a:t>
            </a:r>
            <a:endParaRPr i="0" sz="3000" u="none" cap="none" strike="noStrike">
              <a:solidFill>
                <a:srgbClr val="000000"/>
              </a:solidFill>
              <a:latin typeface="Times New Roman"/>
              <a:ea typeface="Times New Roman"/>
              <a:cs typeface="Times New Roman"/>
              <a:sym typeface="Times New Roman"/>
            </a:endParaRPr>
          </a:p>
        </p:txBody>
      </p:sp>
      <p:sp>
        <p:nvSpPr>
          <p:cNvPr id="272" name="Google Shape;272;p12"/>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pic>
        <p:nvPicPr>
          <p:cNvPr descr="Image" id="273" name="Google Shape;273;p12"/>
          <p:cNvPicPr preferRelativeResize="0"/>
          <p:nvPr/>
        </p:nvPicPr>
        <p:blipFill rotWithShape="1">
          <a:blip r:embed="rId4">
            <a:alphaModFix/>
          </a:blip>
          <a:srcRect b="0" l="0" r="0" t="4743"/>
          <a:stretch/>
        </p:blipFill>
        <p:spPr>
          <a:xfrm>
            <a:off x="11984050" y="4173300"/>
            <a:ext cx="9830875" cy="7569900"/>
          </a:xfrm>
          <a:prstGeom prst="rect">
            <a:avLst/>
          </a:prstGeom>
          <a:noFill/>
          <a:ln>
            <a:noFill/>
          </a:ln>
        </p:spPr>
      </p:pic>
      <p:sp>
        <p:nvSpPr>
          <p:cNvPr id="274" name="Google Shape;274;p12"/>
          <p:cNvSpPr/>
          <p:nvPr/>
        </p:nvSpPr>
        <p:spPr>
          <a:xfrm>
            <a:off x="13042440" y="4398480"/>
            <a:ext cx="3169080" cy="649440"/>
          </a:xfrm>
          <a:prstGeom prst="rect">
            <a:avLst/>
          </a:prstGeom>
          <a:noFill/>
          <a:ln>
            <a:noFill/>
          </a:ln>
        </p:spPr>
        <p:txBody>
          <a:bodyPr anchorCtr="0" anchor="ctr" bIns="50750" lIns="50750" spcFirstLastPara="1" rIns="50750" wrap="square" tIns="50750">
            <a:spAutoFit/>
          </a:bodyPr>
          <a:lstStyle/>
          <a:p>
            <a:pPr indent="0" lvl="0" marL="0" marR="0" rtl="0" algn="ctr">
              <a:lnSpc>
                <a:spcPct val="90000"/>
              </a:lnSpc>
              <a:spcBef>
                <a:spcPts val="0"/>
              </a:spcBef>
              <a:spcAft>
                <a:spcPts val="0"/>
              </a:spcAft>
              <a:buNone/>
            </a:pPr>
            <a:r>
              <a:rPr i="0" lang="en-US" sz="4000" u="none" cap="none" strike="noStrike">
                <a:solidFill>
                  <a:srgbClr val="FF2600"/>
                </a:solidFill>
                <a:latin typeface="Times New Roman"/>
                <a:ea typeface="Times New Roman"/>
                <a:cs typeface="Times New Roman"/>
                <a:sym typeface="Times New Roman"/>
              </a:rPr>
              <a:t>Preliminary</a:t>
            </a:r>
            <a:r>
              <a:rPr b="0" i="0" lang="en-US" sz="4000" u="none" cap="none" strike="noStrike">
                <a:solidFill>
                  <a:srgbClr val="FF2600"/>
                </a:solidFill>
                <a:latin typeface="Helvetica Neue"/>
                <a:ea typeface="Helvetica Neue"/>
                <a:cs typeface="Helvetica Neue"/>
                <a:sym typeface="Helvetica Neue"/>
              </a:rPr>
              <a:t>!</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 name="Shape 46"/>
        <p:cNvGrpSpPr/>
        <p:nvPr/>
      </p:nvGrpSpPr>
      <p:grpSpPr>
        <a:xfrm>
          <a:off x="0" y="0"/>
          <a:ext cx="0" cy="0"/>
          <a:chOff x="0" y="0"/>
          <a:chExt cx="0" cy="0"/>
        </a:xfrm>
      </p:grpSpPr>
      <p:sp>
        <p:nvSpPr>
          <p:cNvPr id="47" name="Google Shape;47;g2e0c6a3005b_0_0"/>
          <p:cNvSpPr txBox="1"/>
          <p:nvPr>
            <p:ph type="title"/>
          </p:nvPr>
        </p:nvSpPr>
        <p:spPr>
          <a:xfrm>
            <a:off x="200775" y="2619775"/>
            <a:ext cx="24183300" cy="2544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US" sz="6000">
                <a:solidFill>
                  <a:schemeClr val="dk1"/>
                </a:solidFill>
                <a:latin typeface="Times New Roman"/>
                <a:ea typeface="Times New Roman"/>
                <a:cs typeface="Times New Roman"/>
                <a:sym typeface="Times New Roman"/>
              </a:rPr>
              <a:t>A SPLASH of Kicked Up Disk Stars in Andromeda’s PHAT Stellar Halo</a:t>
            </a:r>
            <a:endParaRPr b="1" sz="6000">
              <a:solidFill>
                <a:schemeClr val="dk1"/>
              </a:solidFill>
              <a:latin typeface="Times New Roman"/>
              <a:ea typeface="Times New Roman"/>
              <a:cs typeface="Times New Roman"/>
              <a:sym typeface="Times New Roman"/>
            </a:endParaRPr>
          </a:p>
        </p:txBody>
      </p:sp>
      <p:pic>
        <p:nvPicPr>
          <p:cNvPr id="48" name="Google Shape;48;g2e0c6a3005b_0_0"/>
          <p:cNvPicPr preferRelativeResize="0"/>
          <p:nvPr/>
        </p:nvPicPr>
        <p:blipFill rotWithShape="1">
          <a:blip r:embed="rId3">
            <a:alphaModFix/>
          </a:blip>
          <a:srcRect b="95040" l="-115070" r="115070" t="-95040"/>
          <a:stretch/>
        </p:blipFill>
        <p:spPr>
          <a:xfrm>
            <a:off x="7188350" y="9619200"/>
            <a:ext cx="7565658" cy="2247000"/>
          </a:xfrm>
          <a:prstGeom prst="rect">
            <a:avLst/>
          </a:prstGeom>
          <a:noFill/>
          <a:ln>
            <a:noFill/>
          </a:ln>
        </p:spPr>
      </p:pic>
      <p:pic>
        <p:nvPicPr>
          <p:cNvPr id="49" name="Google Shape;49;g2e0c6a3005b_0_0"/>
          <p:cNvPicPr preferRelativeResize="0"/>
          <p:nvPr/>
        </p:nvPicPr>
        <p:blipFill>
          <a:blip r:embed="rId3">
            <a:alphaModFix/>
          </a:blip>
          <a:stretch>
            <a:fillRect/>
          </a:stretch>
        </p:blipFill>
        <p:spPr>
          <a:xfrm>
            <a:off x="16466883" y="10905950"/>
            <a:ext cx="7565658" cy="2247000"/>
          </a:xfrm>
          <a:prstGeom prst="rect">
            <a:avLst/>
          </a:prstGeom>
          <a:noFill/>
          <a:ln>
            <a:noFill/>
          </a:ln>
        </p:spPr>
      </p:pic>
      <p:pic>
        <p:nvPicPr>
          <p:cNvPr id="50" name="Google Shape;50;g2e0c6a3005b_0_0"/>
          <p:cNvPicPr preferRelativeResize="0"/>
          <p:nvPr/>
        </p:nvPicPr>
        <p:blipFill>
          <a:blip r:embed="rId4">
            <a:alphaModFix/>
          </a:blip>
          <a:stretch>
            <a:fillRect/>
          </a:stretch>
        </p:blipFill>
        <p:spPr>
          <a:xfrm>
            <a:off x="340425" y="10166862"/>
            <a:ext cx="6622525" cy="3725176"/>
          </a:xfrm>
          <a:prstGeom prst="rect">
            <a:avLst/>
          </a:prstGeom>
          <a:noFill/>
          <a:ln>
            <a:noFill/>
          </a:ln>
        </p:spPr>
      </p:pic>
      <p:sp>
        <p:nvSpPr>
          <p:cNvPr id="51" name="Google Shape;51;g2e0c6a3005b_0_0"/>
          <p:cNvSpPr txBox="1"/>
          <p:nvPr/>
        </p:nvSpPr>
        <p:spPr>
          <a:xfrm>
            <a:off x="14738075" y="7601750"/>
            <a:ext cx="968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sp>
        <p:nvSpPr>
          <p:cNvPr id="52" name="Google Shape;52;g2e0c6a3005b_0_0"/>
          <p:cNvSpPr txBox="1"/>
          <p:nvPr/>
        </p:nvSpPr>
        <p:spPr>
          <a:xfrm>
            <a:off x="100425" y="7821713"/>
            <a:ext cx="243840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solidFill>
                  <a:schemeClr val="dk2"/>
                </a:solidFill>
                <a:latin typeface="Times New Roman"/>
                <a:ea typeface="Times New Roman"/>
                <a:cs typeface="Times New Roman"/>
                <a:sym typeface="Times New Roman"/>
              </a:rPr>
              <a:t>Raja Guhathakurta (UC Santa Cruz), Amanda Quirk (Columbia University), Karoline Gilbert (Space Telescope Science Institute),</a:t>
            </a:r>
            <a:endParaRPr sz="36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rPr lang="en-US" sz="3600">
                <a:solidFill>
                  <a:schemeClr val="dk2"/>
                </a:solidFill>
                <a:latin typeface="Times New Roman"/>
                <a:ea typeface="Times New Roman"/>
                <a:cs typeface="Times New Roman"/>
                <a:sym typeface="Times New Roman"/>
              </a:rPr>
              <a:t>Lara Cullinane (Max Planck Institute for Astrophysics, Johns Hopkins University), Douglas Grion Filho (UC Santa Cruz), </a:t>
            </a:r>
            <a:endParaRPr sz="36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rPr lang="en-US" sz="3600">
                <a:solidFill>
                  <a:schemeClr val="dk2"/>
                </a:solidFill>
                <a:latin typeface="Times New Roman"/>
                <a:ea typeface="Times New Roman"/>
                <a:cs typeface="Times New Roman"/>
                <a:sym typeface="Times New Roman"/>
              </a:rPr>
              <a:t>David Nidever (Montana State University), Benjamin Williams (University of Washington), Julianne Dalcanton (Flatiron Institute)</a:t>
            </a:r>
            <a:endParaRPr sz="36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sz="1800"/>
          </a:p>
        </p:txBody>
      </p:sp>
      <p:sp>
        <p:nvSpPr>
          <p:cNvPr id="53" name="Google Shape;53;g2e0c6a3005b_0_0"/>
          <p:cNvSpPr txBox="1"/>
          <p:nvPr/>
        </p:nvSpPr>
        <p:spPr>
          <a:xfrm>
            <a:off x="10960025" y="7081575"/>
            <a:ext cx="1346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sp>
        <p:nvSpPr>
          <p:cNvPr id="54" name="Google Shape;54;g2e0c6a3005b_0_0"/>
          <p:cNvSpPr txBox="1"/>
          <p:nvPr/>
        </p:nvSpPr>
        <p:spPr>
          <a:xfrm>
            <a:off x="3403950" y="5736413"/>
            <a:ext cx="175761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latin typeface="Times New Roman"/>
                <a:ea typeface="Times New Roman"/>
                <a:cs typeface="Times New Roman"/>
                <a:sym typeface="Times New Roman"/>
              </a:rPr>
              <a:t>Ivanna Escala, Carnegie-Princeton Fellow, Princeton University / Carnegie Observatories</a:t>
            </a:r>
            <a:endParaRPr sz="3600">
              <a:latin typeface="Times New Roman"/>
              <a:ea typeface="Times New Roman"/>
              <a:cs typeface="Times New Roman"/>
              <a:sym typeface="Times New Roman"/>
            </a:endParaRPr>
          </a:p>
          <a:p>
            <a:pPr indent="0" lvl="0" marL="0" rtl="0" algn="ctr">
              <a:spcBef>
                <a:spcPts val="0"/>
              </a:spcBef>
              <a:spcAft>
                <a:spcPts val="0"/>
              </a:spcAft>
              <a:buNone/>
            </a:pPr>
            <a:r>
              <a:rPr lang="en-US" sz="3600">
                <a:latin typeface="Times New Roman"/>
                <a:ea typeface="Times New Roman"/>
                <a:cs typeface="Times New Roman"/>
                <a:sym typeface="Times New Roman"/>
              </a:rPr>
              <a:t>The Milky Way Assembly Tale, Bologna, Italy, May 29, 2024</a:t>
            </a:r>
            <a:endParaRPr sz="3600">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e0c6a3005b_4_41"/>
          <p:cNvSpPr txBox="1"/>
          <p:nvPr>
            <p:ph type="title"/>
          </p:nvPr>
        </p:nvSpPr>
        <p:spPr>
          <a:xfrm>
            <a:off x="1218960" y="547200"/>
            <a:ext cx="21945000" cy="228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6000">
                <a:latin typeface="Times New Roman"/>
                <a:ea typeface="Times New Roman"/>
                <a:cs typeface="Times New Roman"/>
                <a:sym typeface="Times New Roman"/>
              </a:rPr>
              <a:t>Painting a global picture of M31’s disk evolution</a:t>
            </a:r>
            <a:endParaRPr sz="6000">
              <a:latin typeface="Times New Roman"/>
              <a:ea typeface="Times New Roman"/>
              <a:cs typeface="Times New Roman"/>
              <a:sym typeface="Times New Roman"/>
            </a:endParaRPr>
          </a:p>
        </p:txBody>
      </p:sp>
      <p:sp>
        <p:nvSpPr>
          <p:cNvPr id="281" name="Google Shape;281;g2e0c6a3005b_4_41"/>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
        <p:nvSpPr>
          <p:cNvPr id="282" name="Google Shape;282;g2e0c6a3005b_4_41"/>
          <p:cNvSpPr/>
          <p:nvPr/>
        </p:nvSpPr>
        <p:spPr>
          <a:xfrm>
            <a:off x="629276" y="12529650"/>
            <a:ext cx="7456200" cy="865500"/>
          </a:xfrm>
          <a:prstGeom prst="rect">
            <a:avLst/>
          </a:prstGeom>
          <a:noFill/>
          <a:ln>
            <a:noFill/>
          </a:ln>
        </p:spPr>
        <p:txBody>
          <a:bodyPr anchorCtr="0" anchor="ctr" bIns="38150" lIns="38150" spcFirstLastPara="1" rIns="38150" wrap="square" tIns="38150">
            <a:noAutofit/>
          </a:bodyPr>
          <a:lstStyle/>
          <a:p>
            <a:pPr indent="0" lvl="0" marL="0" marR="0" rtl="0" algn="l">
              <a:lnSpc>
                <a:spcPct val="90000"/>
              </a:lnSpc>
              <a:spcBef>
                <a:spcPts val="0"/>
              </a:spcBef>
              <a:spcAft>
                <a:spcPts val="0"/>
              </a:spcAft>
              <a:buNone/>
            </a:pPr>
            <a:r>
              <a:rPr lang="en-US" sz="3000">
                <a:latin typeface="Times New Roman"/>
                <a:ea typeface="Times New Roman"/>
                <a:cs typeface="Times New Roman"/>
                <a:sym typeface="Times New Roman"/>
              </a:rPr>
              <a:t>Grion Filho (+Escala) et al. in preparation</a:t>
            </a:r>
            <a:endParaRPr i="0" sz="3000" u="none" cap="none" strike="noStrike">
              <a:solidFill>
                <a:srgbClr val="000000"/>
              </a:solidFill>
              <a:latin typeface="Times New Roman"/>
              <a:ea typeface="Times New Roman"/>
              <a:cs typeface="Times New Roman"/>
              <a:sym typeface="Times New Roman"/>
            </a:endParaRPr>
          </a:p>
        </p:txBody>
      </p:sp>
      <p:pic>
        <p:nvPicPr>
          <p:cNvPr id="283" name="Google Shape;283;g2e0c6a3005b_4_41"/>
          <p:cNvPicPr preferRelativeResize="0"/>
          <p:nvPr/>
        </p:nvPicPr>
        <p:blipFill>
          <a:blip r:embed="rId3">
            <a:alphaModFix/>
          </a:blip>
          <a:stretch>
            <a:fillRect/>
          </a:stretch>
        </p:blipFill>
        <p:spPr>
          <a:xfrm>
            <a:off x="508325" y="3892925"/>
            <a:ext cx="10056849" cy="7185701"/>
          </a:xfrm>
          <a:prstGeom prst="rect">
            <a:avLst/>
          </a:prstGeom>
          <a:noFill/>
          <a:ln>
            <a:noFill/>
          </a:ln>
        </p:spPr>
      </p:pic>
      <p:pic>
        <p:nvPicPr>
          <p:cNvPr id="284" name="Google Shape;284;g2e0c6a3005b_4_41"/>
          <p:cNvPicPr preferRelativeResize="0"/>
          <p:nvPr/>
        </p:nvPicPr>
        <p:blipFill rotWithShape="1">
          <a:blip r:embed="rId4">
            <a:alphaModFix/>
          </a:blip>
          <a:srcRect b="51721" l="0" r="0" t="0"/>
          <a:stretch/>
        </p:blipFill>
        <p:spPr>
          <a:xfrm>
            <a:off x="19000300" y="871470"/>
            <a:ext cx="3889800" cy="3225900"/>
          </a:xfrm>
          <a:prstGeom prst="ellipse">
            <a:avLst/>
          </a:prstGeom>
          <a:noFill/>
          <a:ln>
            <a:noFill/>
          </a:ln>
        </p:spPr>
      </p:pic>
      <p:pic>
        <p:nvPicPr>
          <p:cNvPr id="285" name="Google Shape;285;g2e0c6a3005b_4_41"/>
          <p:cNvPicPr preferRelativeResize="0"/>
          <p:nvPr/>
        </p:nvPicPr>
        <p:blipFill>
          <a:blip r:embed="rId5">
            <a:alphaModFix/>
          </a:blip>
          <a:stretch>
            <a:fillRect/>
          </a:stretch>
        </p:blipFill>
        <p:spPr>
          <a:xfrm>
            <a:off x="11526300" y="3056291"/>
            <a:ext cx="6692675" cy="4991896"/>
          </a:xfrm>
          <a:prstGeom prst="rect">
            <a:avLst/>
          </a:prstGeom>
          <a:noFill/>
          <a:ln>
            <a:noFill/>
          </a:ln>
        </p:spPr>
      </p:pic>
      <p:pic>
        <p:nvPicPr>
          <p:cNvPr id="286" name="Google Shape;286;g2e0c6a3005b_4_41"/>
          <p:cNvPicPr preferRelativeResize="0"/>
          <p:nvPr/>
        </p:nvPicPr>
        <p:blipFill>
          <a:blip r:embed="rId6">
            <a:alphaModFix/>
          </a:blip>
          <a:stretch>
            <a:fillRect/>
          </a:stretch>
        </p:blipFill>
        <p:spPr>
          <a:xfrm>
            <a:off x="11325825" y="8267375"/>
            <a:ext cx="7093619" cy="5163150"/>
          </a:xfrm>
          <a:prstGeom prst="rect">
            <a:avLst/>
          </a:prstGeom>
          <a:noFill/>
          <a:ln>
            <a:noFill/>
          </a:ln>
        </p:spPr>
      </p:pic>
      <p:sp>
        <p:nvSpPr>
          <p:cNvPr id="287" name="Google Shape;287;g2e0c6a3005b_4_41"/>
          <p:cNvSpPr/>
          <p:nvPr/>
        </p:nvSpPr>
        <p:spPr>
          <a:xfrm>
            <a:off x="4916265" y="4345730"/>
            <a:ext cx="3169200" cy="649500"/>
          </a:xfrm>
          <a:prstGeom prst="rect">
            <a:avLst/>
          </a:prstGeom>
          <a:noFill/>
          <a:ln>
            <a:noFill/>
          </a:ln>
        </p:spPr>
        <p:txBody>
          <a:bodyPr anchorCtr="0" anchor="ctr" bIns="50750" lIns="50750" spcFirstLastPara="1" rIns="50750" wrap="square" tIns="50750">
            <a:noAutofit/>
          </a:bodyPr>
          <a:lstStyle/>
          <a:p>
            <a:pPr indent="0" lvl="0" marL="0" marR="0" rtl="0" algn="ctr">
              <a:lnSpc>
                <a:spcPct val="90000"/>
              </a:lnSpc>
              <a:spcBef>
                <a:spcPts val="0"/>
              </a:spcBef>
              <a:spcAft>
                <a:spcPts val="0"/>
              </a:spcAft>
              <a:buNone/>
            </a:pPr>
            <a:r>
              <a:rPr i="0" lang="en-US" sz="4000" u="none" cap="none" strike="noStrike">
                <a:solidFill>
                  <a:srgbClr val="FF2600"/>
                </a:solidFill>
                <a:latin typeface="Times New Roman"/>
                <a:ea typeface="Times New Roman"/>
                <a:cs typeface="Times New Roman"/>
                <a:sym typeface="Times New Roman"/>
              </a:rPr>
              <a:t>Preliminary</a:t>
            </a:r>
            <a:r>
              <a:rPr b="0" i="0" lang="en-US" sz="4000" u="none" cap="none" strike="noStrike">
                <a:solidFill>
                  <a:srgbClr val="FF2600"/>
                </a:solidFill>
                <a:latin typeface="Helvetica Neue"/>
                <a:ea typeface="Helvetica Neue"/>
                <a:cs typeface="Helvetica Neue"/>
                <a:sym typeface="Helvetica Neue"/>
              </a:rPr>
              <a:t>!</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13"/>
          <p:cNvSpPr/>
          <p:nvPr/>
        </p:nvSpPr>
        <p:spPr>
          <a:xfrm>
            <a:off x="1500840" y="4029120"/>
            <a:ext cx="19572120" cy="5657760"/>
          </a:xfrm>
          <a:prstGeom prst="rect">
            <a:avLst/>
          </a:prstGeom>
          <a:noFill/>
          <a:ln>
            <a:noFill/>
          </a:ln>
        </p:spPr>
        <p:txBody>
          <a:bodyPr anchorCtr="0" anchor="ctr" bIns="50750" lIns="50750" spcFirstLastPara="1" rIns="50750" wrap="square" tIns="50750">
            <a:spAutoFit/>
          </a:bodyPr>
          <a:lstStyle/>
          <a:p>
            <a:pPr indent="-482600" lvl="0" marL="457200" marR="0" rtl="0" algn="l">
              <a:lnSpc>
                <a:spcPct val="90000"/>
              </a:lnSpc>
              <a:spcBef>
                <a:spcPts val="0"/>
              </a:spcBef>
              <a:spcAft>
                <a:spcPts val="0"/>
              </a:spcAft>
              <a:buClr>
                <a:schemeClr val="dk1"/>
              </a:buClr>
              <a:buSzPts val="4000"/>
              <a:buFont typeface="Times New Roman"/>
              <a:buChar char="●"/>
            </a:pPr>
            <a:r>
              <a:rPr i="0" lang="en-US" sz="4000" u="none" cap="none" strike="noStrike">
                <a:solidFill>
                  <a:schemeClr val="dk1"/>
                </a:solidFill>
                <a:latin typeface="Times New Roman"/>
                <a:ea typeface="Times New Roman"/>
                <a:cs typeface="Times New Roman"/>
                <a:sym typeface="Times New Roman"/>
              </a:rPr>
              <a:t>Current evidence supports a </a:t>
            </a:r>
            <a:r>
              <a:rPr i="1" lang="en-US" sz="4000" u="none" cap="none" strike="noStrike">
                <a:solidFill>
                  <a:schemeClr val="accent1"/>
                </a:solidFill>
                <a:latin typeface="Times New Roman"/>
                <a:ea typeface="Times New Roman"/>
                <a:cs typeface="Times New Roman"/>
                <a:sym typeface="Times New Roman"/>
              </a:rPr>
              <a:t>thickened disk structure</a:t>
            </a:r>
            <a:r>
              <a:rPr i="0" lang="en-US" sz="4000" u="none" cap="none" strike="noStrike">
                <a:solidFill>
                  <a:schemeClr val="dk1"/>
                </a:solidFill>
                <a:latin typeface="Times New Roman"/>
                <a:ea typeface="Times New Roman"/>
                <a:cs typeface="Times New Roman"/>
                <a:sym typeface="Times New Roman"/>
              </a:rPr>
              <a:t> for M31</a:t>
            </a:r>
            <a:endParaRPr sz="4000">
              <a:solidFill>
                <a:schemeClr val="dk1"/>
              </a:solidFill>
              <a:latin typeface="Times New Roman"/>
              <a:ea typeface="Times New Roman"/>
              <a:cs typeface="Times New Roman"/>
              <a:sym typeface="Times New Roman"/>
            </a:endParaRPr>
          </a:p>
          <a:p>
            <a:pPr indent="0" lvl="0" marL="914400" marR="0" rtl="0" algn="l">
              <a:lnSpc>
                <a:spcPct val="90000"/>
              </a:lnSpc>
              <a:spcBef>
                <a:spcPts val="0"/>
              </a:spcBef>
              <a:spcAft>
                <a:spcPts val="0"/>
              </a:spcAft>
              <a:buNone/>
            </a:pPr>
            <a:r>
              <a:t/>
            </a:r>
            <a:endParaRPr sz="4000">
              <a:solidFill>
                <a:schemeClr val="dk1"/>
              </a:solidFill>
              <a:latin typeface="Times New Roman"/>
              <a:ea typeface="Times New Roman"/>
              <a:cs typeface="Times New Roman"/>
              <a:sym typeface="Times New Roman"/>
            </a:endParaRPr>
          </a:p>
          <a:p>
            <a:pPr indent="-482600" lvl="0" marL="457200" marR="0" rtl="0" algn="l">
              <a:lnSpc>
                <a:spcPct val="90000"/>
              </a:lnSpc>
              <a:spcBef>
                <a:spcPts val="0"/>
              </a:spcBef>
              <a:spcAft>
                <a:spcPts val="0"/>
              </a:spcAft>
              <a:buClr>
                <a:schemeClr val="dk1"/>
              </a:buClr>
              <a:buSzPts val="4000"/>
              <a:buFont typeface="Times New Roman"/>
              <a:buChar char="●"/>
            </a:pPr>
            <a:r>
              <a:rPr i="0" lang="en-US" sz="4000" u="none" cap="none" strike="noStrike">
                <a:solidFill>
                  <a:schemeClr val="dk1"/>
                </a:solidFill>
                <a:latin typeface="Times New Roman"/>
                <a:ea typeface="Times New Roman"/>
                <a:cs typeface="Times New Roman"/>
                <a:sym typeface="Times New Roman"/>
              </a:rPr>
              <a:t>The spatial, kinematical, and chemical properties of the metal-rich inner halo stars</a:t>
            </a:r>
            <a:br>
              <a:rPr i="0" lang="en-US" sz="4000" u="none" cap="none" strike="noStrike">
                <a:solidFill>
                  <a:schemeClr val="dk1"/>
                </a:solidFill>
                <a:latin typeface="Times New Roman"/>
                <a:ea typeface="Times New Roman"/>
                <a:cs typeface="Times New Roman"/>
                <a:sym typeface="Times New Roman"/>
              </a:rPr>
            </a:br>
            <a:r>
              <a:rPr i="0" lang="en-US" sz="4000" u="none" cap="none" strike="noStrike">
                <a:solidFill>
                  <a:schemeClr val="dk1"/>
                </a:solidFill>
                <a:latin typeface="Times New Roman"/>
                <a:ea typeface="Times New Roman"/>
                <a:cs typeface="Times New Roman"/>
                <a:sym typeface="Times New Roman"/>
              </a:rPr>
              <a:t>suggest they were</a:t>
            </a:r>
            <a:r>
              <a:rPr i="1" lang="en-US" sz="4000" u="none" cap="none" strike="noStrike">
                <a:solidFill>
                  <a:schemeClr val="dk1"/>
                </a:solidFill>
                <a:latin typeface="Times New Roman"/>
                <a:ea typeface="Times New Roman"/>
                <a:cs typeface="Times New Roman"/>
                <a:sym typeface="Times New Roman"/>
              </a:rPr>
              <a:t> </a:t>
            </a:r>
            <a:r>
              <a:rPr i="1" lang="en-US" sz="4000" u="none" cap="none" strike="noStrike">
                <a:solidFill>
                  <a:schemeClr val="accent1"/>
                </a:solidFill>
                <a:latin typeface="Times New Roman"/>
                <a:ea typeface="Times New Roman"/>
                <a:cs typeface="Times New Roman"/>
                <a:sym typeface="Times New Roman"/>
              </a:rPr>
              <a:t>born in the disk but kicked-up into the halo</a:t>
            </a:r>
            <a:br>
              <a:rPr i="1" lang="en-US" sz="4000" u="none" cap="none" strike="noStrike">
                <a:solidFill>
                  <a:schemeClr val="dk1"/>
                </a:solidFill>
                <a:latin typeface="Times New Roman"/>
                <a:ea typeface="Times New Roman"/>
                <a:cs typeface="Times New Roman"/>
                <a:sym typeface="Times New Roman"/>
              </a:rPr>
            </a:br>
            <a:endParaRPr sz="4000">
              <a:solidFill>
                <a:schemeClr val="dk1"/>
              </a:solidFill>
              <a:latin typeface="Times New Roman"/>
              <a:ea typeface="Times New Roman"/>
              <a:cs typeface="Times New Roman"/>
              <a:sym typeface="Times New Roman"/>
            </a:endParaRPr>
          </a:p>
          <a:p>
            <a:pPr indent="-482600" lvl="0" marL="457200" marR="0" rtl="0" algn="l">
              <a:lnSpc>
                <a:spcPct val="90000"/>
              </a:lnSpc>
              <a:spcBef>
                <a:spcPts val="0"/>
              </a:spcBef>
              <a:spcAft>
                <a:spcPts val="0"/>
              </a:spcAft>
              <a:buClr>
                <a:schemeClr val="dk1"/>
              </a:buClr>
              <a:buSzPts val="4000"/>
              <a:buFont typeface="Times New Roman"/>
              <a:buChar char="●"/>
            </a:pPr>
            <a:r>
              <a:rPr i="0" lang="en-US" sz="4000" u="none" cap="none" strike="noStrike">
                <a:solidFill>
                  <a:schemeClr val="dk1"/>
                </a:solidFill>
                <a:latin typeface="Times New Roman"/>
                <a:ea typeface="Times New Roman"/>
                <a:cs typeface="Times New Roman"/>
                <a:sym typeface="Times New Roman"/>
              </a:rPr>
              <a:t>M31’s disk appears to be </a:t>
            </a:r>
            <a:r>
              <a:rPr i="1" lang="en-US" sz="4000" u="none" cap="none" strike="noStrike">
                <a:solidFill>
                  <a:schemeClr val="accent1"/>
                </a:solidFill>
                <a:latin typeface="Times New Roman"/>
                <a:ea typeface="Times New Roman"/>
                <a:cs typeface="Times New Roman"/>
                <a:sym typeface="Times New Roman"/>
              </a:rPr>
              <a:t>alpha-enhanced</a:t>
            </a:r>
            <a:r>
              <a:rPr i="1" lang="en-US" sz="4000" u="none" cap="none" strike="noStrike">
                <a:solidFill>
                  <a:schemeClr val="dk1"/>
                </a:solidFill>
                <a:latin typeface="Times New Roman"/>
                <a:ea typeface="Times New Roman"/>
                <a:cs typeface="Times New Roman"/>
                <a:sym typeface="Times New Roman"/>
              </a:rPr>
              <a:t> </a:t>
            </a:r>
            <a:r>
              <a:rPr i="0" lang="en-US" sz="4000" u="none" cap="none" strike="noStrike">
                <a:solidFill>
                  <a:schemeClr val="dk1"/>
                </a:solidFill>
                <a:latin typeface="Times New Roman"/>
                <a:ea typeface="Times New Roman"/>
                <a:cs typeface="Times New Roman"/>
                <a:sym typeface="Times New Roman"/>
              </a:rPr>
              <a:t>and potentially lacking a low-alpha sequence</a:t>
            </a:r>
            <a:br>
              <a:rPr i="0" lang="en-US" sz="4000" u="none" cap="none" strike="noStrike">
                <a:solidFill>
                  <a:schemeClr val="dk1"/>
                </a:solidFill>
                <a:latin typeface="Times New Roman"/>
                <a:ea typeface="Times New Roman"/>
                <a:cs typeface="Times New Roman"/>
                <a:sym typeface="Times New Roman"/>
              </a:rPr>
            </a:br>
            <a:endParaRPr i="0" sz="4000" u="none" cap="none" strike="noStrike">
              <a:solidFill>
                <a:schemeClr val="dk1"/>
              </a:solidFill>
              <a:latin typeface="Times New Roman"/>
              <a:ea typeface="Times New Roman"/>
              <a:cs typeface="Times New Roman"/>
              <a:sym typeface="Times New Roman"/>
            </a:endParaRPr>
          </a:p>
          <a:p>
            <a:pPr indent="-482600" lvl="0" marL="457200" marR="0" rtl="0" algn="l">
              <a:lnSpc>
                <a:spcPct val="90000"/>
              </a:lnSpc>
              <a:spcBef>
                <a:spcPts val="0"/>
              </a:spcBef>
              <a:spcAft>
                <a:spcPts val="0"/>
              </a:spcAft>
              <a:buClr>
                <a:schemeClr val="dk1"/>
              </a:buClr>
              <a:buSzPts val="4000"/>
              <a:buFont typeface="Times New Roman"/>
              <a:buChar char="●"/>
            </a:pPr>
            <a:r>
              <a:rPr i="0" lang="en-US" sz="4000" u="none" cap="none" strike="noStrike">
                <a:solidFill>
                  <a:schemeClr val="dk1"/>
                </a:solidFill>
                <a:latin typeface="Times New Roman"/>
                <a:ea typeface="Times New Roman"/>
                <a:cs typeface="Times New Roman"/>
                <a:sym typeface="Times New Roman"/>
              </a:rPr>
              <a:t>These findings point to an </a:t>
            </a:r>
            <a:r>
              <a:rPr i="1" lang="en-US" sz="4000" u="none" cap="none" strike="noStrike">
                <a:solidFill>
                  <a:schemeClr val="accent1"/>
                </a:solidFill>
                <a:latin typeface="Times New Roman"/>
                <a:ea typeface="Times New Roman"/>
                <a:cs typeface="Times New Roman"/>
                <a:sym typeface="Times New Roman"/>
              </a:rPr>
              <a:t>entangled evolutionary history between the disk and major-axis halo</a:t>
            </a:r>
            <a:r>
              <a:rPr lang="en-US" sz="4000">
                <a:solidFill>
                  <a:schemeClr val="dk1"/>
                </a:solidFill>
                <a:latin typeface="Times New Roman"/>
                <a:ea typeface="Times New Roman"/>
                <a:cs typeface="Times New Roman"/>
                <a:sym typeface="Times New Roman"/>
              </a:rPr>
              <a:t> </a:t>
            </a:r>
            <a:r>
              <a:rPr i="0" lang="en-US" sz="4000" u="none" cap="none" strike="noStrike">
                <a:solidFill>
                  <a:schemeClr val="dk1"/>
                </a:solidFill>
                <a:latin typeface="Times New Roman"/>
                <a:ea typeface="Times New Roman"/>
                <a:cs typeface="Times New Roman"/>
                <a:sym typeface="Times New Roman"/>
              </a:rPr>
              <a:t>potentially driven by merger(s)</a:t>
            </a:r>
            <a:endParaRPr i="0" sz="4000" u="none" cap="none" strike="noStrike">
              <a:solidFill>
                <a:schemeClr val="dk1"/>
              </a:solidFill>
              <a:latin typeface="Times New Roman"/>
              <a:ea typeface="Times New Roman"/>
              <a:cs typeface="Times New Roman"/>
              <a:sym typeface="Times New Roman"/>
            </a:endParaRPr>
          </a:p>
        </p:txBody>
      </p:sp>
      <p:sp>
        <p:nvSpPr>
          <p:cNvPr id="293" name="Google Shape;293;p13"/>
          <p:cNvSpPr/>
          <p:nvPr/>
        </p:nvSpPr>
        <p:spPr>
          <a:xfrm>
            <a:off x="1168200" y="1616040"/>
            <a:ext cx="18317880" cy="174672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i="0" lang="en-US" sz="6000" u="none" cap="none" strike="noStrike">
                <a:solidFill>
                  <a:schemeClr val="dk1"/>
                </a:solidFill>
                <a:latin typeface="Times New Roman"/>
                <a:ea typeface="Times New Roman"/>
                <a:cs typeface="Times New Roman"/>
                <a:sym typeface="Times New Roman"/>
              </a:rPr>
              <a:t>What have we learned from chemodynamics</a:t>
            </a:r>
            <a:br>
              <a:rPr lang="en-US" sz="6000">
                <a:solidFill>
                  <a:schemeClr val="dk1"/>
                </a:solidFill>
                <a:latin typeface="Times New Roman"/>
                <a:ea typeface="Times New Roman"/>
                <a:cs typeface="Times New Roman"/>
                <a:sym typeface="Times New Roman"/>
              </a:rPr>
            </a:br>
            <a:r>
              <a:rPr lang="en-US" sz="6000">
                <a:solidFill>
                  <a:schemeClr val="dk1"/>
                </a:solidFill>
                <a:latin typeface="Times New Roman"/>
                <a:ea typeface="Times New Roman"/>
                <a:cs typeface="Times New Roman"/>
                <a:sym typeface="Times New Roman"/>
              </a:rPr>
              <a:t>along the line-of-sight to M31’s disk?</a:t>
            </a:r>
            <a:endParaRPr i="0" sz="6000" u="none" cap="none" strike="noStrike">
              <a:solidFill>
                <a:schemeClr val="dk1"/>
              </a:solidFill>
              <a:latin typeface="Times New Roman"/>
              <a:ea typeface="Times New Roman"/>
              <a:cs typeface="Times New Roman"/>
              <a:sym typeface="Times New Roman"/>
            </a:endParaRPr>
          </a:p>
        </p:txBody>
      </p:sp>
      <p:sp>
        <p:nvSpPr>
          <p:cNvPr id="294" name="Google Shape;294;p13"/>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i="0" lang="en-US" sz="3000" u="none" cap="none" strike="noStrike">
                <a:solidFill>
                  <a:srgbClr val="FFFFFF"/>
                </a:solidFill>
                <a:latin typeface="Times New Roman"/>
                <a:ea typeface="Times New Roman"/>
                <a:cs typeface="Times New Roman"/>
                <a:sym typeface="Times New Roman"/>
              </a:rPr>
              <a:t>I. Escala (Princeton</a:t>
            </a:r>
            <a:r>
              <a:rPr b="0" i="0" lang="en-US" sz="3000" u="none" cap="none" strike="noStrike">
                <a:solidFill>
                  <a:srgbClr val="FFFFFF"/>
                </a:solidFill>
                <a:latin typeface="Helvetica Neue"/>
                <a:ea typeface="Helvetica Neue"/>
                <a:cs typeface="Helvetica Neue"/>
                <a:sym typeface="Helvetica Neue"/>
              </a:rPr>
              <a:t>)</a:t>
            </a:r>
            <a:endParaRPr b="0" i="0" sz="3000" u="none" cap="none" strike="noStrike">
              <a:solidFill>
                <a:srgbClr val="FFFFFF"/>
              </a:solidFill>
              <a:latin typeface="Arial"/>
              <a:ea typeface="Arial"/>
              <a:cs typeface="Arial"/>
              <a:sym typeface="Arial"/>
            </a:endParaRPr>
          </a:p>
        </p:txBody>
      </p:sp>
      <p:sp>
        <p:nvSpPr>
          <p:cNvPr id="295" name="Google Shape;295;p13"/>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2">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2">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2">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2">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4"/>
          <p:cNvSpPr/>
          <p:nvPr/>
        </p:nvSpPr>
        <p:spPr>
          <a:xfrm>
            <a:off x="4050720" y="5984280"/>
            <a:ext cx="16282080" cy="1746720"/>
          </a:xfrm>
          <a:prstGeom prst="rect">
            <a:avLst/>
          </a:prstGeom>
          <a:noFill/>
          <a:ln>
            <a:noFill/>
          </a:ln>
        </p:spPr>
        <p:txBody>
          <a:bodyPr anchorCtr="0" anchor="ctr" bIns="50750" lIns="50750" spcFirstLastPara="1" rIns="50750" wrap="square" tIns="50750">
            <a:spAutoFit/>
          </a:bodyPr>
          <a:lstStyle/>
          <a:p>
            <a:pPr indent="0" lvl="0" marL="0" marR="0" rtl="0" algn="ctr">
              <a:lnSpc>
                <a:spcPct val="90000"/>
              </a:lnSpc>
              <a:spcBef>
                <a:spcPts val="0"/>
              </a:spcBef>
              <a:spcAft>
                <a:spcPts val="0"/>
              </a:spcAft>
              <a:buNone/>
            </a:pPr>
            <a:r>
              <a:rPr b="0" i="0" lang="en-US" sz="6000" u="none" cap="none" strike="noStrike">
                <a:solidFill>
                  <a:srgbClr val="000000"/>
                </a:solidFill>
                <a:latin typeface="Poppins"/>
                <a:ea typeface="Poppins"/>
                <a:cs typeface="Poppins"/>
                <a:sym typeface="Poppins"/>
              </a:rPr>
              <a:t>M31 disk</a:t>
            </a:r>
            <a:br>
              <a:rPr b="0" i="0" lang="en-US" sz="6000" u="none" cap="none" strike="noStrike">
                <a:latin typeface="Arial"/>
                <a:ea typeface="Arial"/>
                <a:cs typeface="Arial"/>
                <a:sym typeface="Arial"/>
              </a:rPr>
            </a:br>
            <a:r>
              <a:rPr b="0" i="0" lang="en-US" sz="6000" u="none" cap="none" strike="noStrike">
                <a:solidFill>
                  <a:srgbClr val="000000"/>
                </a:solidFill>
                <a:latin typeface="Poppins"/>
                <a:ea typeface="Poppins"/>
                <a:cs typeface="Poppins"/>
                <a:sym typeface="Poppins"/>
              </a:rPr>
              <a:t>backup slides</a:t>
            </a:r>
            <a:endParaRPr b="0" i="0" sz="60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splash_membership_coloredbypna_v2.pdf" id="305" name="Google Shape;305;p16"/>
          <p:cNvPicPr preferRelativeResize="0"/>
          <p:nvPr/>
        </p:nvPicPr>
        <p:blipFill rotWithShape="1">
          <a:blip r:embed="rId3">
            <a:alphaModFix/>
          </a:blip>
          <a:srcRect b="0" l="0" r="0" t="0"/>
          <a:stretch/>
        </p:blipFill>
        <p:spPr>
          <a:xfrm>
            <a:off x="5226120" y="3103920"/>
            <a:ext cx="13931280" cy="7507800"/>
          </a:xfrm>
          <a:prstGeom prst="rect">
            <a:avLst/>
          </a:prstGeom>
          <a:noFill/>
          <a:ln>
            <a:noFill/>
          </a:ln>
        </p:spPr>
      </p:pic>
      <p:sp>
        <p:nvSpPr>
          <p:cNvPr id="306" name="Google Shape;306;p16"/>
          <p:cNvSpPr/>
          <p:nvPr/>
        </p:nvSpPr>
        <p:spPr>
          <a:xfrm>
            <a:off x="21166560" y="12918240"/>
            <a:ext cx="3132360" cy="4665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I. Escala (Princeton)</a:t>
            </a:r>
            <a:endParaRPr b="0" i="0" sz="2400" u="none" cap="none" strike="noStrike">
              <a:solidFill>
                <a:srgbClr val="000000"/>
              </a:solidFill>
              <a:latin typeface="Arial"/>
              <a:ea typeface="Arial"/>
              <a:cs typeface="Arial"/>
              <a:sym typeface="Arial"/>
            </a:endParaRPr>
          </a:p>
        </p:txBody>
      </p:sp>
      <p:sp>
        <p:nvSpPr>
          <p:cNvPr id="307" name="Google Shape;307;p16"/>
          <p:cNvSpPr/>
          <p:nvPr/>
        </p:nvSpPr>
        <p:spPr>
          <a:xfrm>
            <a:off x="1182240" y="1377360"/>
            <a:ext cx="19735920" cy="14724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5000" u="none" cap="none" strike="noStrike">
                <a:solidFill>
                  <a:srgbClr val="000000"/>
                </a:solidFill>
                <a:latin typeface="Poppins"/>
                <a:ea typeface="Poppins"/>
                <a:cs typeface="Poppins"/>
                <a:sym typeface="Poppins"/>
              </a:rPr>
              <a:t>M31 membership determination along the line-of-sight to the disk</a:t>
            </a:r>
            <a:endParaRPr b="0" i="0" sz="5000" u="none" cap="none" strike="noStrike">
              <a:solidFill>
                <a:srgbClr val="000000"/>
              </a:solidFill>
              <a:latin typeface="Arial"/>
              <a:ea typeface="Arial"/>
              <a:cs typeface="Arial"/>
              <a:sym typeface="Arial"/>
            </a:endParaRPr>
          </a:p>
        </p:txBody>
      </p:sp>
      <p:sp>
        <p:nvSpPr>
          <p:cNvPr id="308" name="Google Shape;308;p16"/>
          <p:cNvSpPr/>
          <p:nvPr/>
        </p:nvSpPr>
        <p:spPr>
          <a:xfrm>
            <a:off x="645120" y="12921480"/>
            <a:ext cx="324288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000000"/>
                </a:solidFill>
                <a:latin typeface="Helvetica Neue"/>
                <a:ea typeface="Helvetica Neue"/>
                <a:cs typeface="Helvetica Neue"/>
                <a:sym typeface="Helvetica Neue"/>
              </a:rPr>
              <a:t>Escala et al. 2023</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7"/>
          <p:cNvSpPr/>
          <p:nvPr/>
        </p:nvSpPr>
        <p:spPr>
          <a:xfrm>
            <a:off x="1182240" y="1720080"/>
            <a:ext cx="19735920" cy="7866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5000" u="none" cap="none" strike="noStrike">
                <a:solidFill>
                  <a:srgbClr val="000000"/>
                </a:solidFill>
                <a:latin typeface="Poppins"/>
                <a:ea typeface="Poppins"/>
                <a:cs typeface="Poppins"/>
                <a:sym typeface="Poppins"/>
              </a:rPr>
              <a:t>Contamination from the MW foreground is negligible (&lt;1%)</a:t>
            </a:r>
            <a:endParaRPr b="0" i="0" sz="5000" u="none" cap="none" strike="noStrike">
              <a:solidFill>
                <a:srgbClr val="000000"/>
              </a:solidFill>
              <a:latin typeface="Arial"/>
              <a:ea typeface="Arial"/>
              <a:cs typeface="Arial"/>
              <a:sym typeface="Arial"/>
            </a:endParaRPr>
          </a:p>
        </p:txBody>
      </p:sp>
      <p:sp>
        <p:nvSpPr>
          <p:cNvPr id="314" name="Google Shape;314;p17"/>
          <p:cNvSpPr/>
          <p:nvPr/>
        </p:nvSpPr>
        <p:spPr>
          <a:xfrm>
            <a:off x="21166560" y="12918240"/>
            <a:ext cx="3132360" cy="4665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I. Escala (Princeton)</a:t>
            </a:r>
            <a:endParaRPr b="0" i="0" sz="2400" u="none" cap="none" strike="noStrike">
              <a:solidFill>
                <a:srgbClr val="000000"/>
              </a:solidFill>
              <a:latin typeface="Arial"/>
              <a:ea typeface="Arial"/>
              <a:cs typeface="Arial"/>
              <a:sym typeface="Arial"/>
            </a:endParaRPr>
          </a:p>
        </p:txBody>
      </p:sp>
      <p:pic>
        <p:nvPicPr>
          <p:cNvPr descr="splash_cmd_fmw_contam_besancon_v2.pdf" id="315" name="Google Shape;315;p17"/>
          <p:cNvPicPr preferRelativeResize="0"/>
          <p:nvPr/>
        </p:nvPicPr>
        <p:blipFill rotWithShape="1">
          <a:blip r:embed="rId3">
            <a:alphaModFix/>
          </a:blip>
          <a:srcRect b="0" l="0" r="0" t="0"/>
          <a:stretch/>
        </p:blipFill>
        <p:spPr>
          <a:xfrm>
            <a:off x="3023280" y="3843000"/>
            <a:ext cx="18337320" cy="7314480"/>
          </a:xfrm>
          <a:prstGeom prst="rect">
            <a:avLst/>
          </a:prstGeom>
          <a:noFill/>
          <a:ln>
            <a:noFill/>
          </a:ln>
        </p:spPr>
      </p:pic>
      <p:sp>
        <p:nvSpPr>
          <p:cNvPr id="316" name="Google Shape;316;p17"/>
          <p:cNvSpPr/>
          <p:nvPr/>
        </p:nvSpPr>
        <p:spPr>
          <a:xfrm>
            <a:off x="645120" y="12921480"/>
            <a:ext cx="324288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000000"/>
                </a:solidFill>
                <a:latin typeface="Helvetica Neue"/>
                <a:ea typeface="Helvetica Neue"/>
                <a:cs typeface="Helvetica Neue"/>
                <a:sym typeface="Helvetica Neue"/>
              </a:rPr>
              <a:t>Escala et al. 2023</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9"/>
          <p:cNvSpPr/>
          <p:nvPr/>
        </p:nvSpPr>
        <p:spPr>
          <a:xfrm>
            <a:off x="1182240" y="1034280"/>
            <a:ext cx="19735920" cy="21582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5000" u="none" cap="none" strike="noStrike">
                <a:solidFill>
                  <a:srgbClr val="000000"/>
                </a:solidFill>
                <a:latin typeface="Poppins"/>
                <a:ea typeface="Poppins"/>
                <a:cs typeface="Poppins"/>
                <a:sym typeface="Poppins"/>
              </a:rPr>
              <a:t>We probabilistically separate stars into disk vs. halo populations</a:t>
            </a:r>
            <a:br>
              <a:rPr b="0" i="0" lang="en-US" sz="5000" u="none" cap="none" strike="noStrike">
                <a:latin typeface="Arial"/>
                <a:ea typeface="Arial"/>
                <a:cs typeface="Arial"/>
                <a:sym typeface="Arial"/>
              </a:rPr>
            </a:br>
            <a:r>
              <a:rPr b="0" i="0" lang="en-US" sz="5000" u="none" cap="none" strike="noStrike">
                <a:solidFill>
                  <a:srgbClr val="000000"/>
                </a:solidFill>
                <a:latin typeface="Poppins"/>
                <a:ea typeface="Poppins"/>
                <a:cs typeface="Poppins"/>
                <a:sym typeface="Poppins"/>
              </a:rPr>
              <a:t>based on their positions and velocities</a:t>
            </a:r>
            <a:endParaRPr b="0" i="0" sz="5000" u="none" cap="none" strike="noStrike">
              <a:solidFill>
                <a:srgbClr val="000000"/>
              </a:solidFill>
              <a:latin typeface="Arial"/>
              <a:ea typeface="Arial"/>
              <a:cs typeface="Arial"/>
              <a:sym typeface="Arial"/>
            </a:endParaRPr>
          </a:p>
        </p:txBody>
      </p:sp>
      <p:sp>
        <p:nvSpPr>
          <p:cNvPr id="322" name="Google Shape;322;p19"/>
          <p:cNvSpPr/>
          <p:nvPr/>
        </p:nvSpPr>
        <p:spPr>
          <a:xfrm>
            <a:off x="21166560" y="12918240"/>
            <a:ext cx="3132360" cy="4665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I. Escala (Princeton)</a:t>
            </a:r>
            <a:endParaRPr b="0" i="0" sz="2400" u="none" cap="none" strike="noStrike">
              <a:solidFill>
                <a:srgbClr val="000000"/>
              </a:solidFill>
              <a:latin typeface="Arial"/>
              <a:ea typeface="Arial"/>
              <a:cs typeface="Arial"/>
              <a:sym typeface="Arial"/>
            </a:endParaRPr>
          </a:p>
        </p:txBody>
      </p:sp>
      <p:pic>
        <p:nvPicPr>
          <p:cNvPr descr="ne_disk_prob.pdf" id="323" name="Google Shape;323;p19"/>
          <p:cNvPicPr preferRelativeResize="0"/>
          <p:nvPr/>
        </p:nvPicPr>
        <p:blipFill rotWithShape="1">
          <a:blip r:embed="rId3">
            <a:alphaModFix/>
          </a:blip>
          <a:srcRect b="0" l="0" r="0" t="0"/>
          <a:stretch/>
        </p:blipFill>
        <p:spPr>
          <a:xfrm>
            <a:off x="7931880" y="3365640"/>
            <a:ext cx="6236640" cy="9381600"/>
          </a:xfrm>
          <a:prstGeom prst="rect">
            <a:avLst/>
          </a:prstGeom>
          <a:noFill/>
          <a:ln>
            <a:noFill/>
          </a:ln>
        </p:spPr>
      </p:pic>
      <p:sp>
        <p:nvSpPr>
          <p:cNvPr id="324" name="Google Shape;324;p19"/>
          <p:cNvSpPr/>
          <p:nvPr/>
        </p:nvSpPr>
        <p:spPr>
          <a:xfrm>
            <a:off x="645120" y="12921480"/>
            <a:ext cx="324288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000000"/>
                </a:solidFill>
                <a:latin typeface="Helvetica Neue"/>
                <a:ea typeface="Helvetica Neue"/>
                <a:cs typeface="Helvetica Neue"/>
                <a:sym typeface="Helvetica Neue"/>
              </a:rPr>
              <a:t>Escala et al. 2023</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1"/>
          <p:cNvSpPr/>
          <p:nvPr/>
        </p:nvSpPr>
        <p:spPr>
          <a:xfrm>
            <a:off x="21166560" y="12918240"/>
            <a:ext cx="3132360" cy="4665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I. Escala (Princeton)</a:t>
            </a:r>
            <a:endParaRPr b="0" i="0" sz="2400" u="none" cap="none" strike="noStrike">
              <a:solidFill>
                <a:srgbClr val="000000"/>
              </a:solidFill>
              <a:latin typeface="Arial"/>
              <a:ea typeface="Arial"/>
              <a:cs typeface="Arial"/>
              <a:sym typeface="Arial"/>
            </a:endParaRPr>
          </a:p>
        </p:txBody>
      </p:sp>
      <p:sp>
        <p:nvSpPr>
          <p:cNvPr id="330" name="Google Shape;330;p21"/>
          <p:cNvSpPr/>
          <p:nvPr/>
        </p:nvSpPr>
        <p:spPr>
          <a:xfrm>
            <a:off x="1182240" y="1377000"/>
            <a:ext cx="19735920" cy="14724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5000" u="none" cap="none" strike="noStrike">
                <a:solidFill>
                  <a:srgbClr val="000000"/>
                </a:solidFill>
                <a:latin typeface="Poppins"/>
                <a:ea typeface="Poppins"/>
                <a:cs typeface="Poppins"/>
                <a:sym typeface="Poppins"/>
              </a:rPr>
              <a:t>The photometric metallicity distributions are not significantly</a:t>
            </a:r>
            <a:br>
              <a:rPr b="0" i="0" lang="en-US" sz="5000" u="none" cap="none" strike="noStrike">
                <a:latin typeface="Arial"/>
                <a:ea typeface="Arial"/>
                <a:cs typeface="Arial"/>
                <a:sym typeface="Arial"/>
              </a:rPr>
            </a:br>
            <a:r>
              <a:rPr b="0" i="0" lang="en-US" sz="5000" u="none" cap="none" strike="noStrike">
                <a:solidFill>
                  <a:srgbClr val="000000"/>
                </a:solidFill>
                <a:latin typeface="Poppins"/>
                <a:ea typeface="Poppins"/>
                <a:cs typeface="Poppins"/>
                <a:sym typeface="Poppins"/>
              </a:rPr>
              <a:t>affected by dust in M31’s gaseous disk</a:t>
            </a:r>
            <a:endParaRPr b="0" i="0" sz="5000" u="none" cap="none" strike="noStrike">
              <a:solidFill>
                <a:srgbClr val="000000"/>
              </a:solidFill>
              <a:latin typeface="Arial"/>
              <a:ea typeface="Arial"/>
              <a:cs typeface="Arial"/>
              <a:sym typeface="Arial"/>
            </a:endParaRPr>
          </a:p>
        </p:txBody>
      </p:sp>
      <p:pic>
        <p:nvPicPr>
          <p:cNvPr descr="splash_mdf_rgb_lowextinction_medianAv.pdf" id="331" name="Google Shape;331;p21"/>
          <p:cNvPicPr preferRelativeResize="0"/>
          <p:nvPr/>
        </p:nvPicPr>
        <p:blipFill rotWithShape="1">
          <a:blip r:embed="rId3">
            <a:alphaModFix/>
          </a:blip>
          <a:srcRect b="0" l="0" r="0" t="0"/>
          <a:stretch/>
        </p:blipFill>
        <p:spPr>
          <a:xfrm>
            <a:off x="1837800" y="4369680"/>
            <a:ext cx="8559720" cy="7133040"/>
          </a:xfrm>
          <a:prstGeom prst="rect">
            <a:avLst/>
          </a:prstGeom>
          <a:noFill/>
          <a:ln>
            <a:noFill/>
          </a:ln>
        </p:spPr>
      </p:pic>
      <p:pic>
        <p:nvPicPr>
          <p:cNvPr descr="phat_ir_cmd_rgb_dal15fid.pdf" id="332" name="Google Shape;332;p21"/>
          <p:cNvPicPr preferRelativeResize="0"/>
          <p:nvPr/>
        </p:nvPicPr>
        <p:blipFill rotWithShape="1">
          <a:blip r:embed="rId4">
            <a:alphaModFix/>
          </a:blip>
          <a:srcRect b="0" l="0" r="0" t="0"/>
          <a:stretch/>
        </p:blipFill>
        <p:spPr>
          <a:xfrm>
            <a:off x="12045240" y="4216680"/>
            <a:ext cx="7468560" cy="7439400"/>
          </a:xfrm>
          <a:prstGeom prst="rect">
            <a:avLst/>
          </a:prstGeom>
          <a:noFill/>
          <a:ln>
            <a:noFill/>
          </a:ln>
        </p:spPr>
      </p:pic>
      <p:sp>
        <p:nvSpPr>
          <p:cNvPr id="333" name="Google Shape;333;p21"/>
          <p:cNvSpPr/>
          <p:nvPr/>
        </p:nvSpPr>
        <p:spPr>
          <a:xfrm>
            <a:off x="645120" y="12921480"/>
            <a:ext cx="324288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000000"/>
                </a:solidFill>
                <a:latin typeface="Helvetica Neue"/>
                <a:ea typeface="Helvetica Neue"/>
                <a:cs typeface="Helvetica Neue"/>
                <a:sym typeface="Helvetica Neue"/>
              </a:rPr>
              <a:t>Escala et al. 2023</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2"/>
          <p:cNvSpPr/>
          <p:nvPr/>
        </p:nvSpPr>
        <p:spPr>
          <a:xfrm>
            <a:off x="1182240" y="1034280"/>
            <a:ext cx="19735920" cy="21582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5000" u="none" cap="none" strike="noStrike">
                <a:solidFill>
                  <a:srgbClr val="000000"/>
                </a:solidFill>
                <a:latin typeface="Poppins"/>
                <a:ea typeface="Poppins"/>
                <a:cs typeface="Poppins"/>
                <a:sym typeface="Poppins"/>
              </a:rPr>
              <a:t>We corrected the photometric metallicity for internal dust extinction using both position and color-magnitude information</a:t>
            </a:r>
            <a:endParaRPr b="0" i="0" sz="5000" u="none" cap="none" strike="noStrike">
              <a:solidFill>
                <a:srgbClr val="000000"/>
              </a:solidFill>
              <a:latin typeface="Arial"/>
              <a:ea typeface="Arial"/>
              <a:cs typeface="Arial"/>
              <a:sym typeface="Arial"/>
            </a:endParaRPr>
          </a:p>
        </p:txBody>
      </p:sp>
      <p:sp>
        <p:nvSpPr>
          <p:cNvPr id="339" name="Google Shape;339;p22"/>
          <p:cNvSpPr/>
          <p:nvPr/>
        </p:nvSpPr>
        <p:spPr>
          <a:xfrm>
            <a:off x="21166560" y="12918240"/>
            <a:ext cx="3132360" cy="4665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I. Escala (Princeton)</a:t>
            </a:r>
            <a:endParaRPr b="0" i="0" sz="2400" u="none" cap="none" strike="noStrike">
              <a:solidFill>
                <a:srgbClr val="000000"/>
              </a:solidFill>
              <a:latin typeface="Arial"/>
              <a:ea typeface="Arial"/>
              <a:cs typeface="Arial"/>
              <a:sym typeface="Arial"/>
            </a:endParaRPr>
          </a:p>
        </p:txBody>
      </p:sp>
      <p:pic>
        <p:nvPicPr>
          <p:cNvPr descr="splash_phat_dalcanton_dustmap_medianAv_rgb.pdf" id="340" name="Google Shape;340;p22"/>
          <p:cNvPicPr preferRelativeResize="0"/>
          <p:nvPr/>
        </p:nvPicPr>
        <p:blipFill rotWithShape="1">
          <a:blip r:embed="rId3">
            <a:alphaModFix/>
          </a:blip>
          <a:srcRect b="0" l="0" r="0" t="0"/>
          <a:stretch/>
        </p:blipFill>
        <p:spPr>
          <a:xfrm>
            <a:off x="641520" y="4480560"/>
            <a:ext cx="10709280" cy="6911640"/>
          </a:xfrm>
          <a:prstGeom prst="rect">
            <a:avLst/>
          </a:prstGeom>
          <a:noFill/>
          <a:ln>
            <a:noFill/>
          </a:ln>
        </p:spPr>
      </p:pic>
      <p:pic>
        <p:nvPicPr>
          <p:cNvPr descr="splash_rgb4Gyr_medAvcorr.pdf" id="341" name="Google Shape;341;p22"/>
          <p:cNvPicPr preferRelativeResize="0"/>
          <p:nvPr/>
        </p:nvPicPr>
        <p:blipFill rotWithShape="1">
          <a:blip r:embed="rId4">
            <a:alphaModFix/>
          </a:blip>
          <a:srcRect b="0" l="0" r="0" t="0"/>
          <a:stretch/>
        </p:blipFill>
        <p:spPr>
          <a:xfrm>
            <a:off x="12007080" y="4676040"/>
            <a:ext cx="11152440" cy="6520320"/>
          </a:xfrm>
          <a:prstGeom prst="rect">
            <a:avLst/>
          </a:prstGeom>
          <a:noFill/>
          <a:ln>
            <a:noFill/>
          </a:ln>
        </p:spPr>
      </p:pic>
      <p:sp>
        <p:nvSpPr>
          <p:cNvPr id="342" name="Google Shape;342;p22"/>
          <p:cNvSpPr/>
          <p:nvPr/>
        </p:nvSpPr>
        <p:spPr>
          <a:xfrm>
            <a:off x="645120" y="12921480"/>
            <a:ext cx="324288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000000"/>
                </a:solidFill>
                <a:latin typeface="Helvetica Neue"/>
                <a:ea typeface="Helvetica Neue"/>
                <a:cs typeface="Helvetica Neue"/>
                <a:sym typeface="Helvetica Neue"/>
              </a:rPr>
              <a:t>Escala et al. 2023</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3"/>
          <p:cNvSpPr/>
          <p:nvPr/>
        </p:nvSpPr>
        <p:spPr>
          <a:xfrm>
            <a:off x="21166560" y="12918240"/>
            <a:ext cx="3132360" cy="4665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I. Escala (Princeton)</a:t>
            </a:r>
            <a:endParaRPr b="0" i="0" sz="2400" u="none" cap="none" strike="noStrike">
              <a:solidFill>
                <a:srgbClr val="000000"/>
              </a:solidFill>
              <a:latin typeface="Arial"/>
              <a:ea typeface="Arial"/>
              <a:cs typeface="Arial"/>
              <a:sym typeface="Arial"/>
            </a:endParaRPr>
          </a:p>
        </p:txBody>
      </p:sp>
      <p:sp>
        <p:nvSpPr>
          <p:cNvPr id="348" name="Google Shape;348;p23"/>
          <p:cNvSpPr/>
          <p:nvPr/>
        </p:nvSpPr>
        <p:spPr>
          <a:xfrm>
            <a:off x="1182240" y="1720080"/>
            <a:ext cx="19735920" cy="7866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5000" u="none" cap="none" strike="noStrike">
                <a:solidFill>
                  <a:srgbClr val="000000"/>
                </a:solidFill>
                <a:latin typeface="Poppins"/>
                <a:ea typeface="Poppins"/>
                <a:cs typeface="Poppins"/>
                <a:sym typeface="Poppins"/>
              </a:rPr>
              <a:t>Metallicity gradients in M31’s disk and inner halo</a:t>
            </a:r>
            <a:endParaRPr b="0" i="0" sz="5000" u="none" cap="none" strike="noStrike">
              <a:solidFill>
                <a:srgbClr val="000000"/>
              </a:solidFill>
              <a:latin typeface="Arial"/>
              <a:ea typeface="Arial"/>
              <a:cs typeface="Arial"/>
              <a:sym typeface="Arial"/>
            </a:endParaRPr>
          </a:p>
        </p:txBody>
      </p:sp>
      <p:pic>
        <p:nvPicPr>
          <p:cNvPr descr="splash_fehphot_gradient_rdisk_rgb_pdisksamples.pdf" id="349" name="Google Shape;349;p23"/>
          <p:cNvPicPr preferRelativeResize="0"/>
          <p:nvPr/>
        </p:nvPicPr>
        <p:blipFill rotWithShape="1">
          <a:blip r:embed="rId3">
            <a:alphaModFix/>
          </a:blip>
          <a:srcRect b="0" l="0" r="0" t="0"/>
          <a:stretch/>
        </p:blipFill>
        <p:spPr>
          <a:xfrm>
            <a:off x="7447320" y="4397040"/>
            <a:ext cx="9489240" cy="7247520"/>
          </a:xfrm>
          <a:prstGeom prst="rect">
            <a:avLst/>
          </a:prstGeom>
          <a:noFill/>
          <a:ln>
            <a:noFill/>
          </a:ln>
        </p:spPr>
      </p:pic>
      <p:sp>
        <p:nvSpPr>
          <p:cNvPr id="350" name="Google Shape;350;p23"/>
          <p:cNvSpPr/>
          <p:nvPr/>
        </p:nvSpPr>
        <p:spPr>
          <a:xfrm>
            <a:off x="645120" y="12921480"/>
            <a:ext cx="324288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000000"/>
                </a:solidFill>
                <a:latin typeface="Helvetica Neue"/>
                <a:ea typeface="Helvetica Neue"/>
                <a:cs typeface="Helvetica Neue"/>
                <a:sym typeface="Helvetica Neue"/>
              </a:rPr>
              <a:t>Escala et al. 2023</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4"/>
          <p:cNvSpPr/>
          <p:nvPr/>
        </p:nvSpPr>
        <p:spPr>
          <a:xfrm>
            <a:off x="932040" y="811440"/>
            <a:ext cx="21198240" cy="215820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5000" u="none" cap="none" strike="noStrike">
                <a:solidFill>
                  <a:srgbClr val="000000"/>
                </a:solidFill>
                <a:latin typeface="Poppins"/>
                <a:ea typeface="Poppins"/>
                <a:cs typeface="Poppins"/>
                <a:sym typeface="Poppins"/>
              </a:rPr>
              <a:t>The metallicity distributions further support this inconsistency. </a:t>
            </a:r>
            <a:br>
              <a:rPr b="0" i="0" lang="en-US" sz="5000" u="none" cap="none" strike="noStrike">
                <a:latin typeface="Arial"/>
                <a:ea typeface="Arial"/>
                <a:cs typeface="Arial"/>
                <a:sym typeface="Arial"/>
              </a:rPr>
            </a:br>
            <a:r>
              <a:rPr b="0" i="0" lang="en-US" sz="5000" u="none" cap="none" strike="noStrike">
                <a:solidFill>
                  <a:srgbClr val="000000"/>
                </a:solidFill>
                <a:latin typeface="Poppins"/>
                <a:ea typeface="Poppins"/>
                <a:cs typeface="Poppins"/>
                <a:sym typeface="Poppins"/>
              </a:rPr>
              <a:t>They also suggest the major-axis halo is distinct from the minor-axis halo</a:t>
            </a:r>
            <a:endParaRPr b="0" i="0" sz="5000" u="none" cap="none" strike="noStrike">
              <a:solidFill>
                <a:srgbClr val="000000"/>
              </a:solidFill>
              <a:latin typeface="Arial"/>
              <a:ea typeface="Arial"/>
              <a:cs typeface="Arial"/>
              <a:sym typeface="Arial"/>
            </a:endParaRPr>
          </a:p>
        </p:txBody>
      </p:sp>
      <p:pic>
        <p:nvPicPr>
          <p:cNvPr descr="m31disk_fig13.pdf" id="356" name="Google Shape;356;p24"/>
          <p:cNvPicPr preferRelativeResize="0"/>
          <p:nvPr/>
        </p:nvPicPr>
        <p:blipFill rotWithShape="1">
          <a:blip r:embed="rId3">
            <a:alphaModFix/>
          </a:blip>
          <a:srcRect b="0" l="0" r="0" t="0"/>
          <a:stretch/>
        </p:blipFill>
        <p:spPr>
          <a:xfrm>
            <a:off x="4801320" y="3476880"/>
            <a:ext cx="13459680" cy="8682120"/>
          </a:xfrm>
          <a:prstGeom prst="rect">
            <a:avLst/>
          </a:prstGeom>
          <a:noFill/>
          <a:ln>
            <a:noFill/>
          </a:ln>
        </p:spPr>
      </p:pic>
      <p:sp>
        <p:nvSpPr>
          <p:cNvPr id="357" name="Google Shape;357;p24"/>
          <p:cNvSpPr/>
          <p:nvPr/>
        </p:nvSpPr>
        <p:spPr>
          <a:xfrm>
            <a:off x="351720" y="12921480"/>
            <a:ext cx="324288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000000"/>
                </a:solidFill>
                <a:latin typeface="Helvetica Neue"/>
                <a:ea typeface="Helvetica Neue"/>
                <a:cs typeface="Helvetica Neue"/>
                <a:sym typeface="Helvetica Neue"/>
              </a:rPr>
              <a:t>Escala et al. 2023</a:t>
            </a:r>
            <a:endParaRPr b="0" i="0" sz="2800" u="none" cap="none" strike="noStrike">
              <a:solidFill>
                <a:srgbClr val="000000"/>
              </a:solidFill>
              <a:latin typeface="Arial"/>
              <a:ea typeface="Arial"/>
              <a:cs typeface="Arial"/>
              <a:sym typeface="Arial"/>
            </a:endParaRPr>
          </a:p>
        </p:txBody>
      </p:sp>
      <p:sp>
        <p:nvSpPr>
          <p:cNvPr id="358" name="Google Shape;358;p24"/>
          <p:cNvSpPr/>
          <p:nvPr/>
        </p:nvSpPr>
        <p:spPr>
          <a:xfrm>
            <a:off x="21166560" y="12918240"/>
            <a:ext cx="3132360" cy="4665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I. Escala (Princeton)</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9" name="Shape 59"/>
        <p:cNvGrpSpPr/>
        <p:nvPr/>
      </p:nvGrpSpPr>
      <p:grpSpPr>
        <a:xfrm>
          <a:off x="0" y="0"/>
          <a:ext cx="0" cy="0"/>
          <a:chOff x="0" y="0"/>
          <a:chExt cx="0" cy="0"/>
        </a:xfrm>
      </p:grpSpPr>
      <p:sp>
        <p:nvSpPr>
          <p:cNvPr id="60" name="Google Shape;60;g2e0c6a3005b_4_8"/>
          <p:cNvSpPr txBox="1"/>
          <p:nvPr>
            <p:ph type="title"/>
          </p:nvPr>
        </p:nvSpPr>
        <p:spPr>
          <a:xfrm>
            <a:off x="1218960" y="547200"/>
            <a:ext cx="21945000" cy="228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6000">
                <a:solidFill>
                  <a:schemeClr val="lt1"/>
                </a:solidFill>
                <a:latin typeface="Times New Roman"/>
                <a:ea typeface="Times New Roman"/>
                <a:cs typeface="Times New Roman"/>
                <a:sym typeface="Times New Roman"/>
              </a:rPr>
              <a:t>Hierarchical assembly influences disk formation and evolution</a:t>
            </a:r>
            <a:endParaRPr sz="6000">
              <a:solidFill>
                <a:schemeClr val="lt1"/>
              </a:solidFill>
              <a:latin typeface="Times New Roman"/>
              <a:ea typeface="Times New Roman"/>
              <a:cs typeface="Times New Roman"/>
              <a:sym typeface="Times New Roman"/>
            </a:endParaRPr>
          </a:p>
        </p:txBody>
      </p:sp>
      <p:sp>
        <p:nvSpPr>
          <p:cNvPr id="61" name="Google Shape;61;g2e0c6a3005b_4_8"/>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chemeClr val="lt1"/>
                </a:solidFill>
                <a:latin typeface="Times New Roman"/>
                <a:ea typeface="Times New Roman"/>
                <a:cs typeface="Times New Roman"/>
                <a:sym typeface="Times New Roman"/>
              </a:rPr>
              <a:t>I. Escala (Princeton)</a:t>
            </a:r>
            <a:endParaRPr i="0" sz="3000" u="none" cap="none" strike="noStrike">
              <a:solidFill>
                <a:schemeClr val="lt1"/>
              </a:solidFill>
              <a:latin typeface="Times New Roman"/>
              <a:ea typeface="Times New Roman"/>
              <a:cs typeface="Times New Roman"/>
              <a:sym typeface="Times New Roman"/>
            </a:endParaRPr>
          </a:p>
        </p:txBody>
      </p:sp>
      <p:sp>
        <p:nvSpPr>
          <p:cNvPr id="62" name="Google Shape;62;g2e0c6a3005b_4_8"/>
          <p:cNvSpPr/>
          <p:nvPr/>
        </p:nvSpPr>
        <p:spPr>
          <a:xfrm>
            <a:off x="152401" y="12359975"/>
            <a:ext cx="8003700" cy="1583100"/>
          </a:xfrm>
          <a:prstGeom prst="rect">
            <a:avLst/>
          </a:prstGeom>
          <a:noFill/>
          <a:ln>
            <a:noFill/>
          </a:ln>
        </p:spPr>
        <p:txBody>
          <a:bodyPr anchorCtr="0" anchor="ctr" bIns="38150" lIns="38150" spcFirstLastPara="1" rIns="38150" wrap="square" tIns="38150">
            <a:noAutofit/>
          </a:bodyPr>
          <a:lstStyle/>
          <a:p>
            <a:pPr indent="0" lvl="0" marL="0" marR="0" rtl="0" algn="l">
              <a:lnSpc>
                <a:spcPct val="90000"/>
              </a:lnSpc>
              <a:spcBef>
                <a:spcPts val="0"/>
              </a:spcBef>
              <a:spcAft>
                <a:spcPts val="0"/>
              </a:spcAft>
              <a:buNone/>
            </a:pPr>
            <a:r>
              <a:rPr lang="en-US" sz="3000">
                <a:solidFill>
                  <a:schemeClr val="lt1"/>
                </a:solidFill>
                <a:latin typeface="Times New Roman"/>
                <a:ea typeface="Times New Roman"/>
                <a:cs typeface="Times New Roman"/>
                <a:sym typeface="Times New Roman"/>
              </a:rPr>
              <a:t>Koppelman, Villalobos, &amp; Helmi</a:t>
            </a:r>
            <a:endParaRPr i="0" sz="3000" u="none" cap="none" strike="noStrike">
              <a:solidFill>
                <a:schemeClr val="lt1"/>
              </a:solidFill>
              <a:latin typeface="Times New Roman"/>
              <a:ea typeface="Times New Roman"/>
              <a:cs typeface="Times New Roman"/>
              <a:sym typeface="Times New Roman"/>
            </a:endParaRPr>
          </a:p>
        </p:txBody>
      </p:sp>
      <p:pic>
        <p:nvPicPr>
          <p:cNvPr id="63" name="Google Shape;63;g2e0c6a3005b_4_8"/>
          <p:cNvPicPr preferRelativeResize="0"/>
          <p:nvPr/>
        </p:nvPicPr>
        <p:blipFill>
          <a:blip r:embed="rId3">
            <a:alphaModFix/>
          </a:blip>
          <a:stretch>
            <a:fillRect/>
          </a:stretch>
        </p:blipFill>
        <p:spPr>
          <a:xfrm>
            <a:off x="5536288" y="3658425"/>
            <a:ext cx="13311423" cy="725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g2e0c6a3005b_4_14"/>
          <p:cNvSpPr txBox="1"/>
          <p:nvPr>
            <p:ph type="title"/>
          </p:nvPr>
        </p:nvSpPr>
        <p:spPr>
          <a:xfrm>
            <a:off x="1218960" y="547200"/>
            <a:ext cx="21945000" cy="228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6000">
                <a:latin typeface="Times New Roman"/>
                <a:ea typeface="Times New Roman"/>
                <a:cs typeface="Times New Roman"/>
                <a:sym typeface="Times New Roman"/>
              </a:rPr>
              <a:t>How do significant mergers impact the detailed chemodynamical properties of stellar disks?</a:t>
            </a:r>
            <a:endParaRPr sz="6000">
              <a:latin typeface="Times New Roman"/>
              <a:ea typeface="Times New Roman"/>
              <a:cs typeface="Times New Roman"/>
              <a:sym typeface="Times New Roman"/>
            </a:endParaRPr>
          </a:p>
        </p:txBody>
      </p:sp>
      <p:sp>
        <p:nvSpPr>
          <p:cNvPr id="70" name="Google Shape;70;g2e0c6a3005b_4_14"/>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pic>
        <p:nvPicPr>
          <p:cNvPr id="71" name="Google Shape;71;g2e0c6a3005b_4_14"/>
          <p:cNvPicPr preferRelativeResize="0"/>
          <p:nvPr/>
        </p:nvPicPr>
        <p:blipFill>
          <a:blip r:embed="rId3">
            <a:alphaModFix/>
          </a:blip>
          <a:stretch>
            <a:fillRect/>
          </a:stretch>
        </p:blipFill>
        <p:spPr>
          <a:xfrm>
            <a:off x="14686825" y="2837100"/>
            <a:ext cx="8453175" cy="7496650"/>
          </a:xfrm>
          <a:prstGeom prst="rect">
            <a:avLst/>
          </a:prstGeom>
          <a:noFill/>
          <a:ln>
            <a:noFill/>
          </a:ln>
        </p:spPr>
      </p:pic>
      <p:sp>
        <p:nvSpPr>
          <p:cNvPr id="72" name="Google Shape;72;g2e0c6a3005b_4_14"/>
          <p:cNvSpPr/>
          <p:nvPr/>
        </p:nvSpPr>
        <p:spPr>
          <a:xfrm>
            <a:off x="17256823" y="10496825"/>
            <a:ext cx="4259400" cy="1083000"/>
          </a:xfrm>
          <a:prstGeom prst="rect">
            <a:avLst/>
          </a:prstGeom>
          <a:noFill/>
          <a:ln>
            <a:noFill/>
          </a:ln>
        </p:spPr>
        <p:txBody>
          <a:bodyPr anchorCtr="0" anchor="ctr" bIns="38150" lIns="38150" spcFirstLastPara="1" rIns="38150" wrap="square" tIns="38150">
            <a:noAutofit/>
          </a:bodyPr>
          <a:lstStyle/>
          <a:p>
            <a:pPr indent="0" lvl="0" marL="0" marR="0" rtl="0" algn="l">
              <a:lnSpc>
                <a:spcPct val="90000"/>
              </a:lnSpc>
              <a:spcBef>
                <a:spcPts val="0"/>
              </a:spcBef>
              <a:spcAft>
                <a:spcPts val="0"/>
              </a:spcAft>
              <a:buNone/>
            </a:pPr>
            <a:r>
              <a:rPr lang="en-US" sz="3000">
                <a:latin typeface="Times New Roman"/>
                <a:ea typeface="Times New Roman"/>
                <a:cs typeface="Times New Roman"/>
                <a:sym typeface="Times New Roman"/>
              </a:rPr>
              <a:t>Belokurov et al. 2020</a:t>
            </a:r>
            <a:endParaRPr i="0" sz="3000" u="none" cap="none" strike="noStrike">
              <a:solidFill>
                <a:srgbClr val="000000"/>
              </a:solidFill>
              <a:latin typeface="Times New Roman"/>
              <a:ea typeface="Times New Roman"/>
              <a:cs typeface="Times New Roman"/>
              <a:sym typeface="Times New Roman"/>
            </a:endParaRPr>
          </a:p>
        </p:txBody>
      </p:sp>
      <p:pic>
        <p:nvPicPr>
          <p:cNvPr id="73" name="Google Shape;73;g2e0c6a3005b_4_14"/>
          <p:cNvPicPr preferRelativeResize="0"/>
          <p:nvPr/>
        </p:nvPicPr>
        <p:blipFill>
          <a:blip r:embed="rId4">
            <a:alphaModFix/>
          </a:blip>
          <a:stretch>
            <a:fillRect/>
          </a:stretch>
        </p:blipFill>
        <p:spPr>
          <a:xfrm>
            <a:off x="691725" y="4122625"/>
            <a:ext cx="13530457" cy="2766050"/>
          </a:xfrm>
          <a:prstGeom prst="rect">
            <a:avLst/>
          </a:prstGeom>
          <a:noFill/>
          <a:ln>
            <a:noFill/>
          </a:ln>
        </p:spPr>
      </p:pic>
      <p:pic>
        <p:nvPicPr>
          <p:cNvPr id="74" name="Google Shape;74;g2e0c6a3005b_4_14"/>
          <p:cNvPicPr preferRelativeResize="0"/>
          <p:nvPr/>
        </p:nvPicPr>
        <p:blipFill>
          <a:blip r:embed="rId5">
            <a:alphaModFix/>
          </a:blip>
          <a:stretch>
            <a:fillRect/>
          </a:stretch>
        </p:blipFill>
        <p:spPr>
          <a:xfrm>
            <a:off x="691725" y="7189825"/>
            <a:ext cx="13530450" cy="2657283"/>
          </a:xfrm>
          <a:prstGeom prst="rect">
            <a:avLst/>
          </a:prstGeom>
          <a:noFill/>
          <a:ln>
            <a:noFill/>
          </a:ln>
        </p:spPr>
      </p:pic>
      <p:sp>
        <p:nvSpPr>
          <p:cNvPr id="75" name="Google Shape;75;g2e0c6a3005b_4_14"/>
          <p:cNvSpPr/>
          <p:nvPr/>
        </p:nvSpPr>
        <p:spPr>
          <a:xfrm>
            <a:off x="5637023" y="10496825"/>
            <a:ext cx="4259400" cy="1083000"/>
          </a:xfrm>
          <a:prstGeom prst="rect">
            <a:avLst/>
          </a:prstGeom>
          <a:noFill/>
          <a:ln>
            <a:noFill/>
          </a:ln>
        </p:spPr>
        <p:txBody>
          <a:bodyPr anchorCtr="0" anchor="ctr" bIns="38150" lIns="38150" spcFirstLastPara="1" rIns="38150" wrap="square" tIns="38150">
            <a:noAutofit/>
          </a:bodyPr>
          <a:lstStyle/>
          <a:p>
            <a:pPr indent="0" lvl="0" marL="0" marR="0" rtl="0" algn="l">
              <a:lnSpc>
                <a:spcPct val="90000"/>
              </a:lnSpc>
              <a:spcBef>
                <a:spcPts val="0"/>
              </a:spcBef>
              <a:spcAft>
                <a:spcPts val="0"/>
              </a:spcAft>
              <a:buNone/>
            </a:pPr>
            <a:r>
              <a:rPr lang="en-US" sz="3000">
                <a:latin typeface="Times New Roman"/>
                <a:ea typeface="Times New Roman"/>
                <a:cs typeface="Times New Roman"/>
                <a:sym typeface="Times New Roman"/>
              </a:rPr>
              <a:t>Sotillo-Ramos et al. 2022</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g2e0c6a3005b_4_20"/>
          <p:cNvSpPr txBox="1"/>
          <p:nvPr>
            <p:ph type="title"/>
          </p:nvPr>
        </p:nvSpPr>
        <p:spPr>
          <a:xfrm>
            <a:off x="1218960" y="547200"/>
            <a:ext cx="21945000" cy="2289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US" sz="6000">
                <a:latin typeface="Times New Roman"/>
                <a:ea typeface="Times New Roman"/>
                <a:cs typeface="Times New Roman"/>
                <a:sym typeface="Times New Roman"/>
              </a:rPr>
              <a:t>M31 is ideal for studies of disk galaxy assembly beyond the MW</a:t>
            </a:r>
            <a:endParaRPr sz="6000">
              <a:latin typeface="Times New Roman"/>
              <a:ea typeface="Times New Roman"/>
              <a:cs typeface="Times New Roman"/>
              <a:sym typeface="Times New Roman"/>
            </a:endParaRPr>
          </a:p>
        </p:txBody>
      </p:sp>
      <p:sp>
        <p:nvSpPr>
          <p:cNvPr id="82" name="Google Shape;82;g2e0c6a3005b_4_20"/>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pic>
        <p:nvPicPr>
          <p:cNvPr id="83" name="Google Shape;83;g2e0c6a3005b_4_20"/>
          <p:cNvPicPr preferRelativeResize="0"/>
          <p:nvPr/>
        </p:nvPicPr>
        <p:blipFill>
          <a:blip r:embed="rId3">
            <a:alphaModFix/>
          </a:blip>
          <a:stretch>
            <a:fillRect/>
          </a:stretch>
        </p:blipFill>
        <p:spPr>
          <a:xfrm>
            <a:off x="12872200" y="2837100"/>
            <a:ext cx="7861500" cy="8974599"/>
          </a:xfrm>
          <a:prstGeom prst="rect">
            <a:avLst/>
          </a:prstGeom>
          <a:noFill/>
          <a:ln>
            <a:noFill/>
          </a:ln>
        </p:spPr>
      </p:pic>
      <p:pic>
        <p:nvPicPr>
          <p:cNvPr id="84" name="Google Shape;84;g2e0c6a3005b_4_20"/>
          <p:cNvPicPr preferRelativeResize="0"/>
          <p:nvPr/>
        </p:nvPicPr>
        <p:blipFill rotWithShape="1">
          <a:blip r:embed="rId4">
            <a:alphaModFix/>
          </a:blip>
          <a:srcRect b="0" l="9630" r="10183" t="0"/>
          <a:stretch/>
        </p:blipFill>
        <p:spPr>
          <a:xfrm>
            <a:off x="2527825" y="3166838"/>
            <a:ext cx="9829872" cy="7658075"/>
          </a:xfrm>
          <a:prstGeom prst="rect">
            <a:avLst/>
          </a:prstGeom>
          <a:noFill/>
          <a:ln>
            <a:noFill/>
          </a:ln>
        </p:spPr>
      </p:pic>
      <p:sp>
        <p:nvSpPr>
          <p:cNvPr id="85" name="Google Shape;85;g2e0c6a3005b_4_20"/>
          <p:cNvSpPr/>
          <p:nvPr/>
        </p:nvSpPr>
        <p:spPr>
          <a:xfrm>
            <a:off x="629276" y="11811700"/>
            <a:ext cx="8003700" cy="1583100"/>
          </a:xfrm>
          <a:prstGeom prst="rect">
            <a:avLst/>
          </a:prstGeom>
          <a:noFill/>
          <a:ln>
            <a:noFill/>
          </a:ln>
        </p:spPr>
        <p:txBody>
          <a:bodyPr anchorCtr="0" anchor="ctr" bIns="38150" lIns="38150" spcFirstLastPara="1" rIns="38150" wrap="square" tIns="38150">
            <a:noAutofit/>
          </a:bodyPr>
          <a:lstStyle/>
          <a:p>
            <a:pPr indent="0" lvl="0" marL="0" marR="0" rtl="0" algn="l">
              <a:lnSpc>
                <a:spcPct val="90000"/>
              </a:lnSpc>
              <a:spcBef>
                <a:spcPts val="0"/>
              </a:spcBef>
              <a:spcAft>
                <a:spcPts val="0"/>
              </a:spcAft>
              <a:buNone/>
            </a:pPr>
            <a:r>
              <a:rPr lang="en-US" sz="3000">
                <a:latin typeface="Times New Roman"/>
                <a:ea typeface="Times New Roman"/>
                <a:cs typeface="Times New Roman"/>
                <a:sym typeface="Times New Roman"/>
              </a:rPr>
              <a:t>PAndAS collaboration</a:t>
            </a:r>
            <a:br>
              <a:rPr lang="en-US" sz="3000">
                <a:latin typeface="Times New Roman"/>
                <a:ea typeface="Times New Roman"/>
                <a:cs typeface="Times New Roman"/>
                <a:sym typeface="Times New Roman"/>
              </a:rPr>
            </a:br>
            <a:r>
              <a:rPr lang="en-US" sz="3000">
                <a:latin typeface="Times New Roman"/>
                <a:ea typeface="Times New Roman"/>
                <a:cs typeface="Times New Roman"/>
                <a:sym typeface="Times New Roman"/>
              </a:rPr>
              <a:t>A. Ferguson &amp; D. Mackey 2016</a:t>
            </a:r>
            <a:br>
              <a:rPr lang="en-US" sz="3000">
                <a:latin typeface="Times New Roman"/>
                <a:ea typeface="Times New Roman"/>
                <a:cs typeface="Times New Roman"/>
                <a:sym typeface="Times New Roman"/>
              </a:rPr>
            </a:br>
            <a:r>
              <a:rPr lang="en-US" sz="3000">
                <a:latin typeface="Times New Roman"/>
                <a:ea typeface="Times New Roman"/>
                <a:cs typeface="Times New Roman"/>
                <a:sym typeface="Times New Roman"/>
              </a:rPr>
              <a:t>Martin et al. 2013</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89" name="Shape 89"/>
        <p:cNvGrpSpPr/>
        <p:nvPr/>
      </p:nvGrpSpPr>
      <p:grpSpPr>
        <a:xfrm>
          <a:off x="0" y="0"/>
          <a:ext cx="0" cy="0"/>
          <a:chOff x="0" y="0"/>
          <a:chExt cx="0" cy="0"/>
        </a:xfrm>
      </p:grpSpPr>
      <p:sp>
        <p:nvSpPr>
          <p:cNvPr id="90" name="Google Shape;90;p2"/>
          <p:cNvSpPr/>
          <p:nvPr/>
        </p:nvSpPr>
        <p:spPr>
          <a:xfrm>
            <a:off x="953280" y="751680"/>
            <a:ext cx="21013200" cy="256968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6000" u="none" cap="none" strike="noStrike">
                <a:solidFill>
                  <a:srgbClr val="FFFFFF"/>
                </a:solidFill>
                <a:latin typeface="Helvetica Neue"/>
                <a:ea typeface="Helvetica Neue"/>
                <a:cs typeface="Helvetica Neue"/>
                <a:sym typeface="Helvetica Neue"/>
              </a:rPr>
              <a:t>Outstanding questions for the hierarchical assembly of </a:t>
            </a:r>
            <a:br>
              <a:rPr b="0" i="0" lang="en-US" sz="6000" u="none" cap="none" strike="noStrike">
                <a:latin typeface="Arial"/>
                <a:ea typeface="Arial"/>
                <a:cs typeface="Arial"/>
                <a:sym typeface="Arial"/>
              </a:rPr>
            </a:br>
            <a:r>
              <a:rPr b="0" i="0" lang="en-US" sz="6000" u="none" cap="none" strike="noStrike">
                <a:solidFill>
                  <a:srgbClr val="FFFFFF"/>
                </a:solidFill>
                <a:latin typeface="Helvetica Neue"/>
                <a:ea typeface="Helvetica Neue"/>
                <a:cs typeface="Helvetica Neue"/>
                <a:sym typeface="Helvetica Neue"/>
              </a:rPr>
              <a:t>disk galaxies</a:t>
            </a:r>
            <a:endParaRPr b="0" i="0" sz="6000" u="none" cap="none" strike="noStrike">
              <a:solidFill>
                <a:srgbClr val="FFFFFF"/>
              </a:solidFill>
              <a:latin typeface="Arial"/>
              <a:ea typeface="Arial"/>
              <a:cs typeface="Arial"/>
              <a:sym typeface="Arial"/>
            </a:endParaRPr>
          </a:p>
        </p:txBody>
      </p:sp>
      <p:sp>
        <p:nvSpPr>
          <p:cNvPr id="91" name="Google Shape;91;p2"/>
          <p:cNvSpPr/>
          <p:nvPr/>
        </p:nvSpPr>
        <p:spPr>
          <a:xfrm>
            <a:off x="1518480" y="4229640"/>
            <a:ext cx="19882440" cy="6958080"/>
          </a:xfrm>
          <a:prstGeom prst="rect">
            <a:avLst/>
          </a:prstGeom>
          <a:noFill/>
          <a:ln>
            <a:noFill/>
          </a:ln>
        </p:spPr>
        <p:txBody>
          <a:bodyPr anchorCtr="0" anchor="ctr" bIns="50750" lIns="50750" spcFirstLastPara="1" rIns="50750" wrap="square" tIns="50750">
            <a:spAutoFit/>
          </a:bodyPr>
          <a:lstStyle/>
          <a:p>
            <a:pPr indent="-312420" lvl="0" marL="304920" marR="0" rtl="0" algn="l">
              <a:lnSpc>
                <a:spcPct val="100000"/>
              </a:lnSpc>
              <a:spcBef>
                <a:spcPts val="0"/>
              </a:spcBef>
              <a:spcAft>
                <a:spcPts val="0"/>
              </a:spcAft>
              <a:buClr>
                <a:srgbClr val="FFFFFF"/>
              </a:buClr>
              <a:buSzPts val="4920"/>
              <a:buFont typeface="Noto Sans Symbols"/>
              <a:buChar char="∙"/>
            </a:pPr>
            <a:r>
              <a:rPr b="0" i="0" lang="en-US" sz="4000" u="none" cap="none" strike="noStrike">
                <a:solidFill>
                  <a:srgbClr val="FFFFFF"/>
                </a:solidFill>
                <a:latin typeface="Helvetica Neue"/>
                <a:ea typeface="Helvetica Neue"/>
                <a:cs typeface="Helvetica Neue"/>
                <a:sym typeface="Helvetica Neue"/>
              </a:rPr>
              <a:t>What is the mass function of destroyed galaxies?</a:t>
            </a:r>
            <a:br>
              <a:rPr b="0" i="0" lang="en-US" sz="4000" u="none" cap="none" strike="noStrike">
                <a:latin typeface="Arial"/>
                <a:ea typeface="Arial"/>
                <a:cs typeface="Arial"/>
                <a:sym typeface="Arial"/>
              </a:rPr>
            </a:br>
            <a:r>
              <a:rPr b="0" i="0" lang="en-US" sz="3000" u="none" cap="none" strike="noStrike">
                <a:solidFill>
                  <a:srgbClr val="929292"/>
                </a:solidFill>
                <a:latin typeface="Helvetica Neue"/>
                <a:ea typeface="Helvetica Neue"/>
                <a:cs typeface="Helvetica Neue"/>
                <a:sym typeface="Helvetica Neue"/>
              </a:rPr>
              <a:t>e.g., Font+06, Deason+16, D’Souza &amp; Bell 2018a, Fattahi+20</a:t>
            </a:r>
            <a:endParaRPr b="0" i="0" sz="30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4000" u="none" cap="none" strike="noStrike">
              <a:solidFill>
                <a:srgbClr val="FFFFFF"/>
              </a:solidFill>
              <a:latin typeface="Arial"/>
              <a:ea typeface="Arial"/>
              <a:cs typeface="Arial"/>
              <a:sym typeface="Arial"/>
            </a:endParaRPr>
          </a:p>
          <a:p>
            <a:pPr indent="-312420" lvl="0" marL="304920" marR="0" rtl="0" algn="l">
              <a:lnSpc>
                <a:spcPct val="100000"/>
              </a:lnSpc>
              <a:spcBef>
                <a:spcPts val="0"/>
              </a:spcBef>
              <a:spcAft>
                <a:spcPts val="0"/>
              </a:spcAft>
              <a:buClr>
                <a:srgbClr val="FFFFFF"/>
              </a:buClr>
              <a:buSzPts val="4920"/>
              <a:buFont typeface="Noto Sans Symbols"/>
              <a:buChar char="∙"/>
            </a:pPr>
            <a:r>
              <a:rPr b="0" i="0" lang="en-US" sz="4000" u="none" cap="none" strike="noStrike">
                <a:solidFill>
                  <a:srgbClr val="FFFFFF"/>
                </a:solidFill>
                <a:latin typeface="Helvetica Neue"/>
                <a:ea typeface="Helvetica Neue"/>
                <a:cs typeface="Helvetica Neue"/>
                <a:sym typeface="Helvetica Neue"/>
              </a:rPr>
              <a:t>What is the in-situ vs. accreted halo fraction?</a:t>
            </a:r>
            <a:br>
              <a:rPr b="0" i="0" lang="en-US" sz="4000" u="none" cap="none" strike="noStrike">
                <a:latin typeface="Arial"/>
                <a:ea typeface="Arial"/>
                <a:cs typeface="Arial"/>
                <a:sym typeface="Arial"/>
              </a:rPr>
            </a:br>
            <a:r>
              <a:rPr b="0" i="0" lang="en-US" sz="3000" u="none" cap="none" strike="noStrike">
                <a:solidFill>
                  <a:srgbClr val="929292"/>
                </a:solidFill>
                <a:latin typeface="Helvetica Neue"/>
                <a:ea typeface="Helvetica Neue"/>
                <a:cs typeface="Helvetica Neue"/>
                <a:sym typeface="Helvetica Neue"/>
              </a:rPr>
              <a:t>e.g., Carollo+07, Harmsen+17, Naidu+20, Belokurov+20</a:t>
            </a:r>
            <a:br>
              <a:rPr b="0" i="0" lang="en-US" sz="3000" u="none" cap="none" strike="noStrike">
                <a:latin typeface="Arial"/>
                <a:ea typeface="Arial"/>
                <a:cs typeface="Arial"/>
                <a:sym typeface="Arial"/>
              </a:rPr>
            </a:br>
            <a:r>
              <a:rPr b="0" i="0" lang="en-US" sz="3000" u="none" cap="none" strike="noStrike">
                <a:solidFill>
                  <a:srgbClr val="929292"/>
                </a:solidFill>
                <a:latin typeface="Helvetica Neue"/>
                <a:ea typeface="Helvetica Neue"/>
                <a:cs typeface="Helvetica Neue"/>
                <a:sym typeface="Helvetica Neue"/>
              </a:rPr>
              <a:t>        Zolotov+09, Font+11, Tissera+13, Cooper+15</a:t>
            </a:r>
            <a:br>
              <a:rPr b="0" i="0" lang="en-US" sz="3000" u="none" cap="none" strike="noStrike">
                <a:latin typeface="Arial"/>
                <a:ea typeface="Arial"/>
                <a:cs typeface="Arial"/>
                <a:sym typeface="Arial"/>
              </a:rPr>
            </a:br>
            <a:r>
              <a:rPr b="0" i="0" lang="en-US" sz="3000" u="none" cap="none" strike="noStrike">
                <a:solidFill>
                  <a:srgbClr val="D5D5D5"/>
                </a:solidFill>
                <a:latin typeface="Helvetica Neue"/>
                <a:ea typeface="Helvetica Neue"/>
                <a:cs typeface="Helvetica Neue"/>
                <a:sym typeface="Helvetica Neue"/>
              </a:rPr>
              <a:t> </a:t>
            </a:r>
            <a:endParaRPr b="0" i="0" sz="3000" u="none" cap="none" strike="noStrike">
              <a:solidFill>
                <a:srgbClr val="FFFFFF"/>
              </a:solidFill>
              <a:latin typeface="Arial"/>
              <a:ea typeface="Arial"/>
              <a:cs typeface="Arial"/>
              <a:sym typeface="Arial"/>
            </a:endParaRPr>
          </a:p>
          <a:p>
            <a:pPr indent="-312420" lvl="0" marL="304920" marR="0" rtl="0" algn="l">
              <a:lnSpc>
                <a:spcPct val="100000"/>
              </a:lnSpc>
              <a:spcBef>
                <a:spcPts val="0"/>
              </a:spcBef>
              <a:spcAft>
                <a:spcPts val="0"/>
              </a:spcAft>
              <a:buClr>
                <a:srgbClr val="FFFFFF"/>
              </a:buClr>
              <a:buSzPts val="4920"/>
              <a:buFont typeface="Noto Sans Symbols"/>
              <a:buChar char="∙"/>
            </a:pPr>
            <a:r>
              <a:rPr b="0" i="0" lang="en-US" sz="4000" u="none" cap="none" strike="noStrike">
                <a:solidFill>
                  <a:srgbClr val="FFFFFF"/>
                </a:solidFill>
                <a:latin typeface="Helvetica Neue"/>
                <a:ea typeface="Helvetica Neue"/>
                <a:cs typeface="Helvetica Neue"/>
                <a:sym typeface="Helvetica Neue"/>
              </a:rPr>
              <a:t>What are the formation channels for the in-situ halo?</a:t>
            </a:r>
            <a:br>
              <a:rPr b="0" i="0" lang="en-US" sz="4000" u="none" cap="none" strike="noStrike">
                <a:latin typeface="Arial"/>
                <a:ea typeface="Arial"/>
                <a:cs typeface="Arial"/>
                <a:sym typeface="Arial"/>
              </a:rPr>
            </a:br>
            <a:r>
              <a:rPr b="0" i="0" lang="en-US" sz="3000" u="none" cap="none" strike="noStrike">
                <a:solidFill>
                  <a:srgbClr val="929292"/>
                </a:solidFill>
                <a:latin typeface="Helvetica Neue"/>
                <a:ea typeface="Helvetica Neue"/>
                <a:cs typeface="Helvetica Neue"/>
                <a:sym typeface="Helvetica Neue"/>
              </a:rPr>
              <a:t>e.g., Purcell+10, McCarthy+12</a:t>
            </a:r>
            <a:br>
              <a:rPr b="0" i="0" lang="en-US" sz="3000" u="none" cap="none" strike="noStrike">
                <a:latin typeface="Arial"/>
                <a:ea typeface="Arial"/>
                <a:cs typeface="Arial"/>
                <a:sym typeface="Arial"/>
              </a:rPr>
            </a:br>
            <a:r>
              <a:rPr b="0" i="0" lang="en-US" sz="3000" u="none" cap="none" strike="noStrike">
                <a:solidFill>
                  <a:srgbClr val="D5D5D5"/>
                </a:solidFill>
                <a:latin typeface="Helvetica Neue"/>
                <a:ea typeface="Helvetica Neue"/>
                <a:cs typeface="Helvetica Neue"/>
                <a:sym typeface="Helvetica Neue"/>
              </a:rPr>
              <a:t> </a:t>
            </a:r>
            <a:endParaRPr b="0" i="0" sz="3000" u="none" cap="none" strike="noStrike">
              <a:solidFill>
                <a:srgbClr val="FFFFFF"/>
              </a:solidFill>
              <a:latin typeface="Arial"/>
              <a:ea typeface="Arial"/>
              <a:cs typeface="Arial"/>
              <a:sym typeface="Arial"/>
            </a:endParaRPr>
          </a:p>
          <a:p>
            <a:pPr indent="-312420" lvl="0" marL="304920" marR="0" rtl="0" algn="l">
              <a:lnSpc>
                <a:spcPct val="100000"/>
              </a:lnSpc>
              <a:spcBef>
                <a:spcPts val="0"/>
              </a:spcBef>
              <a:spcAft>
                <a:spcPts val="0"/>
              </a:spcAft>
              <a:buClr>
                <a:srgbClr val="FFFFFF"/>
              </a:buClr>
              <a:buSzPts val="4920"/>
              <a:buFont typeface="Noto Sans Symbols"/>
              <a:buChar char="∙"/>
            </a:pPr>
            <a:r>
              <a:rPr b="0" i="0" lang="en-US" sz="4000" u="none" cap="none" strike="noStrike">
                <a:solidFill>
                  <a:srgbClr val="FFFFFF"/>
                </a:solidFill>
                <a:latin typeface="Helvetica Neue"/>
                <a:ea typeface="Helvetica Neue"/>
                <a:cs typeface="Helvetica Neue"/>
                <a:sym typeface="Helvetica Neue"/>
              </a:rPr>
              <a:t>How do disks survive significant late-time mergers </a:t>
            </a:r>
            <a:br>
              <a:rPr b="0" i="0" lang="en-US" sz="4000" u="none" cap="none" strike="noStrike">
                <a:latin typeface="Arial"/>
                <a:ea typeface="Arial"/>
                <a:cs typeface="Arial"/>
                <a:sym typeface="Arial"/>
              </a:rPr>
            </a:br>
            <a:r>
              <a:rPr b="0" i="0" lang="en-US" sz="4000" u="none" cap="none" strike="noStrike">
                <a:solidFill>
                  <a:srgbClr val="FFFFFF"/>
                </a:solidFill>
                <a:latin typeface="Helvetica Neue"/>
                <a:ea typeface="Helvetica Neue"/>
                <a:cs typeface="Helvetica Neue"/>
                <a:sym typeface="Helvetica Neue"/>
              </a:rPr>
              <a:t>(and how common are they)?</a:t>
            </a:r>
            <a:br>
              <a:rPr b="0" i="0" lang="en-US" sz="4000" u="none" cap="none" strike="noStrike">
                <a:latin typeface="Arial"/>
                <a:ea typeface="Arial"/>
                <a:cs typeface="Arial"/>
                <a:sym typeface="Arial"/>
              </a:rPr>
            </a:br>
            <a:r>
              <a:rPr b="0" i="0" lang="en-US" sz="3000" u="none" cap="none" strike="noStrike">
                <a:solidFill>
                  <a:srgbClr val="929292"/>
                </a:solidFill>
                <a:latin typeface="Helvetica Neue"/>
                <a:ea typeface="Helvetica Neue"/>
                <a:cs typeface="Helvetica Neue"/>
                <a:sym typeface="Helvetica Neue"/>
              </a:rPr>
              <a:t>e.g., Stewart+08, Hopkins+09, Purcell+09</a:t>
            </a:r>
            <a:endParaRPr b="0" i="0" sz="3000" u="none" cap="none" strike="noStrike">
              <a:solidFill>
                <a:srgbClr val="FFFFFF"/>
              </a:solidFill>
              <a:latin typeface="Arial"/>
              <a:ea typeface="Arial"/>
              <a:cs typeface="Arial"/>
              <a:sym typeface="Arial"/>
            </a:endParaRPr>
          </a:p>
        </p:txBody>
      </p:sp>
      <p:sp>
        <p:nvSpPr>
          <p:cNvPr id="92" name="Google Shape;92;p2"/>
          <p:cNvSpPr/>
          <p:nvPr/>
        </p:nvSpPr>
        <p:spPr>
          <a:xfrm>
            <a:off x="23124600" y="567000"/>
            <a:ext cx="785520" cy="466560"/>
          </a:xfrm>
          <a:prstGeom prst="rect">
            <a:avLst/>
          </a:prstGeom>
          <a:noFill/>
          <a:ln>
            <a:noFill/>
          </a:ln>
        </p:spPr>
        <p:txBody>
          <a:bodyPr anchorCtr="0" anchor="ctr" bIns="50750" lIns="50750" spcFirstLastPara="1" rIns="50750" wrap="square" tIns="50750">
            <a:spAutoFit/>
          </a:bodyPr>
          <a:lstStyle/>
          <a:p>
            <a:pPr indent="0" lvl="0" marL="0" marR="0" rtl="0" algn="r">
              <a:lnSpc>
                <a:spcPct val="100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5/30</a:t>
            </a:r>
            <a:endParaRPr b="0" i="0" sz="2400" u="none" cap="none" strike="noStrike">
              <a:solidFill>
                <a:srgbClr val="FFFFFF"/>
              </a:solidFill>
              <a:latin typeface="Arial"/>
              <a:ea typeface="Arial"/>
              <a:cs typeface="Arial"/>
              <a:sym typeface="Arial"/>
            </a:endParaRPr>
          </a:p>
        </p:txBody>
      </p:sp>
      <p:pic>
        <p:nvPicPr>
          <p:cNvPr descr="Image" id="93" name="Google Shape;93;p2"/>
          <p:cNvPicPr preferRelativeResize="0"/>
          <p:nvPr/>
        </p:nvPicPr>
        <p:blipFill rotWithShape="1">
          <a:blip r:embed="rId3">
            <a:alphaModFix/>
          </a:blip>
          <a:srcRect b="52147" l="0" r="0" t="0"/>
          <a:stretch/>
        </p:blipFill>
        <p:spPr>
          <a:xfrm>
            <a:off x="14760720" y="3631680"/>
            <a:ext cx="8881200" cy="5238720"/>
          </a:xfrm>
          <a:prstGeom prst="rect">
            <a:avLst/>
          </a:prstGeom>
          <a:noFill/>
          <a:ln>
            <a:noFill/>
          </a:ln>
        </p:spPr>
      </p:pic>
      <p:sp>
        <p:nvSpPr>
          <p:cNvPr id="94" name="Google Shape;94;p2"/>
          <p:cNvSpPr/>
          <p:nvPr/>
        </p:nvSpPr>
        <p:spPr>
          <a:xfrm>
            <a:off x="15404400" y="9124920"/>
            <a:ext cx="7594560" cy="46656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Image credit: SDSS DR8 / Bonaca, Giguere, Geha</a:t>
            </a:r>
            <a:endParaRPr b="0" i="0" sz="2400" u="none" cap="none" strike="noStrike">
              <a:solidFill>
                <a:srgbClr val="FFFFFF"/>
              </a:solidFill>
              <a:latin typeface="Arial"/>
              <a:ea typeface="Arial"/>
              <a:cs typeface="Arial"/>
              <a:sym typeface="Arial"/>
            </a:endParaRPr>
          </a:p>
        </p:txBody>
      </p:sp>
      <p:sp>
        <p:nvSpPr>
          <p:cNvPr id="95" name="Google Shape;95;p2"/>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Helvetica Neue"/>
                <a:ea typeface="Helvetica Neue"/>
                <a:cs typeface="Helvetica Neue"/>
                <a:sym typeface="Helvetica Neue"/>
              </a:rPr>
              <a:t>I. Escala (Princeton)</a:t>
            </a:r>
            <a:endParaRPr b="0" i="0" sz="30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99" name="Shape 99"/>
        <p:cNvGrpSpPr/>
        <p:nvPr/>
      </p:nvGrpSpPr>
      <p:grpSpPr>
        <a:xfrm>
          <a:off x="0" y="0"/>
          <a:ext cx="0" cy="0"/>
          <a:chOff x="0" y="0"/>
          <a:chExt cx="0" cy="0"/>
        </a:xfrm>
      </p:grpSpPr>
      <p:sp>
        <p:nvSpPr>
          <p:cNvPr id="100" name="Google Shape;100;p3"/>
          <p:cNvSpPr/>
          <p:nvPr/>
        </p:nvSpPr>
        <p:spPr>
          <a:xfrm>
            <a:off x="5720400" y="2504160"/>
            <a:ext cx="851292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FFFFFF"/>
                </a:solidFill>
                <a:latin typeface="Helvetica Neue"/>
                <a:ea typeface="Helvetica Neue"/>
                <a:cs typeface="Helvetica Neue"/>
                <a:sym typeface="Helvetica Neue"/>
              </a:rPr>
              <a:t>PAndAS collaboration: A. Ferguson &amp; D. Mackey</a:t>
            </a:r>
            <a:endParaRPr b="0" i="0" sz="2800" u="none" cap="none" strike="noStrike">
              <a:solidFill>
                <a:srgbClr val="FFFFFF"/>
              </a:solidFill>
              <a:latin typeface="Arial"/>
              <a:ea typeface="Arial"/>
              <a:cs typeface="Arial"/>
              <a:sym typeface="Arial"/>
            </a:endParaRPr>
          </a:p>
        </p:txBody>
      </p:sp>
      <p:pic>
        <p:nvPicPr>
          <p:cNvPr descr="Image" id="101" name="Google Shape;101;p3"/>
          <p:cNvPicPr preferRelativeResize="0"/>
          <p:nvPr/>
        </p:nvPicPr>
        <p:blipFill rotWithShape="1">
          <a:blip r:embed="rId3">
            <a:alphaModFix/>
          </a:blip>
          <a:srcRect b="0" l="0" r="0" t="0"/>
          <a:stretch/>
        </p:blipFill>
        <p:spPr>
          <a:xfrm>
            <a:off x="5755320" y="3199680"/>
            <a:ext cx="10448640" cy="9195840"/>
          </a:xfrm>
          <a:prstGeom prst="rect">
            <a:avLst/>
          </a:prstGeom>
          <a:noFill/>
          <a:ln>
            <a:noFill/>
          </a:ln>
        </p:spPr>
      </p:pic>
      <p:pic>
        <p:nvPicPr>
          <p:cNvPr descr="m31abtpmoon1024.jpg" id="102" name="Google Shape;102;p3"/>
          <p:cNvPicPr preferRelativeResize="0"/>
          <p:nvPr/>
        </p:nvPicPr>
        <p:blipFill rotWithShape="1">
          <a:blip r:embed="rId4">
            <a:alphaModFix/>
          </a:blip>
          <a:srcRect b="5351" l="0" r="0" t="5351"/>
          <a:stretch/>
        </p:blipFill>
        <p:spPr>
          <a:xfrm>
            <a:off x="3900960" y="75600"/>
            <a:ext cx="16581240" cy="13564440"/>
          </a:xfrm>
          <a:prstGeom prst="rect">
            <a:avLst/>
          </a:prstGeom>
          <a:noFill/>
          <a:ln>
            <a:noFill/>
          </a:ln>
        </p:spPr>
      </p:pic>
      <p:sp>
        <p:nvSpPr>
          <p:cNvPr id="103" name="Google Shape;103;p3"/>
          <p:cNvSpPr/>
          <p:nvPr/>
        </p:nvSpPr>
        <p:spPr>
          <a:xfrm>
            <a:off x="1581840" y="379080"/>
            <a:ext cx="20562480" cy="174672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6000" u="none" cap="none" strike="noStrike">
                <a:solidFill>
                  <a:srgbClr val="FFFFFF"/>
                </a:solidFill>
                <a:latin typeface="Helvetica Neue"/>
                <a:ea typeface="Helvetica Neue"/>
                <a:cs typeface="Helvetica Neue"/>
                <a:sym typeface="Helvetica Neue"/>
              </a:rPr>
              <a:t>M31 is ideal for studies of galaxy assembly beyond the MW</a:t>
            </a:r>
            <a:endParaRPr b="0" i="0" sz="6000" u="none" cap="none" strike="noStrike">
              <a:solidFill>
                <a:srgbClr val="FFFFFF"/>
              </a:solidFill>
              <a:latin typeface="Arial"/>
              <a:ea typeface="Arial"/>
              <a:cs typeface="Arial"/>
              <a:sym typeface="Arial"/>
            </a:endParaRPr>
          </a:p>
        </p:txBody>
      </p:sp>
      <p:sp>
        <p:nvSpPr>
          <p:cNvPr id="104" name="Google Shape;104;p3"/>
          <p:cNvSpPr/>
          <p:nvPr/>
        </p:nvSpPr>
        <p:spPr>
          <a:xfrm>
            <a:off x="3630240" y="13026240"/>
            <a:ext cx="9383040" cy="48708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3000" u="none" cap="none" strike="noStrike">
                <a:solidFill>
                  <a:srgbClr val="FFFFFF"/>
                </a:solidFill>
                <a:latin typeface="Helvetica Neue"/>
                <a:ea typeface="Helvetica Neue"/>
                <a:cs typeface="Helvetica Neue"/>
                <a:sym typeface="Helvetica Neue"/>
              </a:rPr>
              <a:t>Image credit:  NASA APOD, A. Block &amp; T. Puckett </a:t>
            </a:r>
            <a:endParaRPr b="0" i="0" sz="3000" u="none" cap="none" strike="noStrike">
              <a:solidFill>
                <a:srgbClr val="FFFFFF"/>
              </a:solidFill>
              <a:latin typeface="Arial"/>
              <a:ea typeface="Arial"/>
              <a:cs typeface="Arial"/>
              <a:sym typeface="Arial"/>
            </a:endParaRPr>
          </a:p>
        </p:txBody>
      </p:sp>
      <p:sp>
        <p:nvSpPr>
          <p:cNvPr id="105" name="Google Shape;105;p3"/>
          <p:cNvSpPr/>
          <p:nvPr/>
        </p:nvSpPr>
        <p:spPr>
          <a:xfrm>
            <a:off x="23124600" y="567000"/>
            <a:ext cx="785520" cy="466560"/>
          </a:xfrm>
          <a:prstGeom prst="rect">
            <a:avLst/>
          </a:prstGeom>
          <a:noFill/>
          <a:ln>
            <a:noFill/>
          </a:ln>
        </p:spPr>
        <p:txBody>
          <a:bodyPr anchorCtr="0" anchor="ctr" bIns="50750" lIns="50750" spcFirstLastPara="1" rIns="50750" wrap="square" tIns="50750">
            <a:spAutoFit/>
          </a:bodyPr>
          <a:lstStyle/>
          <a:p>
            <a:pPr indent="0" lvl="0" marL="0" marR="0" rtl="0" algn="r">
              <a:lnSpc>
                <a:spcPct val="100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7/30</a:t>
            </a:r>
            <a:endParaRPr b="0" i="0" sz="2400" u="none" cap="none" strike="noStrike">
              <a:solidFill>
                <a:srgbClr val="FFFFFF"/>
              </a:solidFill>
              <a:latin typeface="Arial"/>
              <a:ea typeface="Arial"/>
              <a:cs typeface="Arial"/>
              <a:sym typeface="Arial"/>
            </a:endParaRPr>
          </a:p>
        </p:txBody>
      </p:sp>
      <p:sp>
        <p:nvSpPr>
          <p:cNvPr id="106" name="Google Shape;106;p3"/>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Helvetica Neue"/>
                <a:ea typeface="Helvetica Neue"/>
                <a:cs typeface="Helvetica Neue"/>
                <a:sym typeface="Helvetica Neue"/>
              </a:rPr>
              <a:t>I. Escala (Princeton)</a:t>
            </a:r>
            <a:endParaRPr b="0" i="0" sz="30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102"/>
                                        </p:tgtEl>
                                        <p:attrNameLst>
                                          <p:attrName>r</p:attrName>
                                        </p:attrNameLst>
                                      </p:cBhvr>
                                    </p:animRot>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00000"/>
        </a:solidFill>
      </p:bgPr>
    </p:bg>
    <p:spTree>
      <p:nvGrpSpPr>
        <p:cNvPr id="110" name="Shape 110"/>
        <p:cNvGrpSpPr/>
        <p:nvPr/>
      </p:nvGrpSpPr>
      <p:grpSpPr>
        <a:xfrm>
          <a:off x="0" y="0"/>
          <a:ext cx="0" cy="0"/>
          <a:chOff x="0" y="0"/>
          <a:chExt cx="0" cy="0"/>
        </a:xfrm>
      </p:grpSpPr>
      <p:pic>
        <p:nvPicPr>
          <p:cNvPr descr="Image" id="111" name="Google Shape;111;p4"/>
          <p:cNvPicPr preferRelativeResize="0"/>
          <p:nvPr/>
        </p:nvPicPr>
        <p:blipFill rotWithShape="1">
          <a:blip r:embed="rId3">
            <a:alphaModFix/>
          </a:blip>
          <a:srcRect b="0" l="0" r="0" t="0"/>
          <a:stretch/>
        </p:blipFill>
        <p:spPr>
          <a:xfrm>
            <a:off x="5755320" y="3199680"/>
            <a:ext cx="10448640" cy="9195840"/>
          </a:xfrm>
          <a:prstGeom prst="rect">
            <a:avLst/>
          </a:prstGeom>
          <a:noFill/>
          <a:ln>
            <a:noFill/>
          </a:ln>
        </p:spPr>
      </p:pic>
      <p:cxnSp>
        <p:nvCxnSpPr>
          <p:cNvPr id="112" name="Google Shape;112;p4"/>
          <p:cNvCxnSpPr/>
          <p:nvPr/>
        </p:nvCxnSpPr>
        <p:spPr>
          <a:xfrm rot="10800000">
            <a:off x="14187960" y="5215680"/>
            <a:ext cx="2902680" cy="716760"/>
          </a:xfrm>
          <a:prstGeom prst="straightConnector1">
            <a:avLst/>
          </a:prstGeom>
          <a:noFill/>
          <a:ln cap="flat" cmpd="sng" w="88900">
            <a:solidFill>
              <a:srgbClr val="000000"/>
            </a:solidFill>
            <a:prstDash val="solid"/>
            <a:miter lim="8000"/>
            <a:headEnd len="sm" w="sm" type="none"/>
            <a:tailEnd len="med" w="med" type="triangle"/>
          </a:ln>
        </p:spPr>
      </p:cxnSp>
      <p:sp>
        <p:nvSpPr>
          <p:cNvPr id="113" name="Google Shape;113;p4"/>
          <p:cNvSpPr/>
          <p:nvPr/>
        </p:nvSpPr>
        <p:spPr>
          <a:xfrm>
            <a:off x="5802120" y="2504160"/>
            <a:ext cx="447588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000000"/>
                </a:solidFill>
                <a:latin typeface="Helvetica Neue"/>
                <a:ea typeface="Helvetica Neue"/>
                <a:cs typeface="Helvetica Neue"/>
                <a:sym typeface="Helvetica Neue"/>
              </a:rPr>
              <a:t>McConnachie et al. 2018</a:t>
            </a:r>
            <a:endParaRPr b="0" i="0" sz="2800" u="none" cap="none" strike="noStrike">
              <a:solidFill>
                <a:srgbClr val="FFFFFF"/>
              </a:solidFill>
              <a:latin typeface="Arial"/>
              <a:ea typeface="Arial"/>
              <a:cs typeface="Arial"/>
              <a:sym typeface="Arial"/>
            </a:endParaRPr>
          </a:p>
        </p:txBody>
      </p:sp>
      <p:cxnSp>
        <p:nvCxnSpPr>
          <p:cNvPr id="114" name="Google Shape;114;p4"/>
          <p:cNvCxnSpPr/>
          <p:nvPr/>
        </p:nvCxnSpPr>
        <p:spPr>
          <a:xfrm flipH="1">
            <a:off x="11957040" y="6231240"/>
            <a:ext cx="5422320" cy="2004480"/>
          </a:xfrm>
          <a:prstGeom prst="straightConnector1">
            <a:avLst/>
          </a:prstGeom>
          <a:noFill/>
          <a:ln cap="flat" cmpd="sng" w="88900">
            <a:solidFill>
              <a:srgbClr val="000000"/>
            </a:solidFill>
            <a:prstDash val="solid"/>
            <a:miter lim="8000"/>
            <a:headEnd len="sm" w="sm" type="none"/>
            <a:tailEnd len="med" w="med" type="triangle"/>
          </a:ln>
        </p:spPr>
      </p:cxnSp>
      <p:sp>
        <p:nvSpPr>
          <p:cNvPr id="115" name="Google Shape;115;p4"/>
          <p:cNvSpPr/>
          <p:nvPr/>
        </p:nvSpPr>
        <p:spPr>
          <a:xfrm>
            <a:off x="17220600" y="5419800"/>
            <a:ext cx="3589200" cy="1177920"/>
          </a:xfrm>
          <a:prstGeom prst="rect">
            <a:avLst/>
          </a:prstGeom>
          <a:blipFill rotWithShape="1">
            <a:blip r:embed="rId4">
              <a:alphaModFix/>
            </a:blip>
            <a:tile algn="tl" flip="none" tx="0" sx="99987" ty="0" sy="99987"/>
          </a:blipFill>
          <a:ln cap="flat" cmpd="sng" w="139700">
            <a:solidFill>
              <a:srgbClr val="59CC5A"/>
            </a:solidFill>
            <a:prstDash val="solid"/>
            <a:round/>
            <a:headEnd len="sm" w="sm" type="none"/>
            <a:tailEnd len="sm" w="sm" type="none"/>
          </a:ln>
        </p:spPr>
        <p:txBody>
          <a:bodyPr anchorCtr="0" anchor="ctr" bIns="71275" lIns="71275" spcFirstLastPara="1" rIns="71275" wrap="square" tIns="71275">
            <a:spAutoFit/>
          </a:bodyPr>
          <a:lstStyle/>
          <a:p>
            <a:pPr indent="0" lvl="0" marL="0" marR="0" rtl="0" algn="ctr">
              <a:lnSpc>
                <a:spcPct val="100000"/>
              </a:lnSpc>
              <a:spcBef>
                <a:spcPts val="0"/>
              </a:spcBef>
              <a:spcAft>
                <a:spcPts val="0"/>
              </a:spcAft>
              <a:buNone/>
            </a:pPr>
            <a:r>
              <a:rPr b="1" i="0" lang="en-US" sz="3400" u="none" cap="none" strike="noStrike">
                <a:solidFill>
                  <a:srgbClr val="FFFFFF"/>
                </a:solidFill>
                <a:latin typeface="Helvetica Neue"/>
                <a:ea typeface="Helvetica Neue"/>
                <a:cs typeface="Helvetica Neue"/>
                <a:sym typeface="Helvetica Neue"/>
              </a:rPr>
              <a:t>Stellar Streams</a:t>
            </a:r>
            <a:endParaRPr b="0" i="0" sz="3400" u="none" cap="none" strike="noStrike">
              <a:solidFill>
                <a:srgbClr val="000000"/>
              </a:solidFill>
              <a:latin typeface="Arial"/>
              <a:ea typeface="Arial"/>
              <a:cs typeface="Arial"/>
              <a:sym typeface="Arial"/>
            </a:endParaRPr>
          </a:p>
        </p:txBody>
      </p:sp>
      <p:sp>
        <p:nvSpPr>
          <p:cNvPr id="116" name="Google Shape;116;p4"/>
          <p:cNvSpPr/>
          <p:nvPr/>
        </p:nvSpPr>
        <p:spPr>
          <a:xfrm>
            <a:off x="14484960" y="8549280"/>
            <a:ext cx="4972320" cy="1177920"/>
          </a:xfrm>
          <a:prstGeom prst="rect">
            <a:avLst/>
          </a:prstGeom>
          <a:blipFill rotWithShape="1">
            <a:blip r:embed="rId5">
              <a:alphaModFix/>
            </a:blip>
            <a:tile algn="tl" flip="none" tx="0" sx="99987" ty="0" sy="99987"/>
          </a:blipFill>
          <a:ln cap="flat" cmpd="sng" w="139700">
            <a:solidFill>
              <a:srgbClr val="B31DB3"/>
            </a:solidFill>
            <a:prstDash val="solid"/>
            <a:round/>
            <a:headEnd len="sm" w="sm" type="none"/>
            <a:tailEnd len="sm" w="sm" type="none"/>
          </a:ln>
        </p:spPr>
        <p:txBody>
          <a:bodyPr anchorCtr="0" anchor="ctr" bIns="71275" lIns="71275" spcFirstLastPara="1" rIns="71275" wrap="square" tIns="71275">
            <a:spAutoFit/>
          </a:bodyPr>
          <a:lstStyle/>
          <a:p>
            <a:pPr indent="0" lvl="0" marL="0" marR="0" rtl="0" algn="ctr">
              <a:lnSpc>
                <a:spcPct val="100000"/>
              </a:lnSpc>
              <a:spcBef>
                <a:spcPts val="0"/>
              </a:spcBef>
              <a:spcAft>
                <a:spcPts val="0"/>
              </a:spcAft>
              <a:buNone/>
            </a:pPr>
            <a:r>
              <a:rPr b="1" i="0" lang="en-US" sz="3400" u="none" cap="none" strike="noStrike">
                <a:solidFill>
                  <a:srgbClr val="FFFFFF"/>
                </a:solidFill>
                <a:latin typeface="Helvetica Neue"/>
                <a:ea typeface="Helvetica Neue"/>
                <a:cs typeface="Helvetica Neue"/>
                <a:sym typeface="Helvetica Neue"/>
              </a:rPr>
              <a:t>“Smooth” Stellar Halo</a:t>
            </a:r>
            <a:endParaRPr b="0" i="0" sz="3400" u="none" cap="none" strike="noStrike">
              <a:solidFill>
                <a:srgbClr val="000000"/>
              </a:solidFill>
              <a:latin typeface="Arial"/>
              <a:ea typeface="Arial"/>
              <a:cs typeface="Arial"/>
              <a:sym typeface="Arial"/>
            </a:endParaRPr>
          </a:p>
        </p:txBody>
      </p:sp>
      <p:cxnSp>
        <p:nvCxnSpPr>
          <p:cNvPr id="117" name="Google Shape;117;p4"/>
          <p:cNvCxnSpPr/>
          <p:nvPr/>
        </p:nvCxnSpPr>
        <p:spPr>
          <a:xfrm>
            <a:off x="5968080" y="9063720"/>
            <a:ext cx="2031840" cy="843120"/>
          </a:xfrm>
          <a:prstGeom prst="straightConnector1">
            <a:avLst/>
          </a:prstGeom>
          <a:noFill/>
          <a:ln cap="flat" cmpd="sng" w="88900">
            <a:solidFill>
              <a:srgbClr val="000000"/>
            </a:solidFill>
            <a:prstDash val="solid"/>
            <a:miter lim="8000"/>
            <a:headEnd len="sm" w="sm" type="none"/>
            <a:tailEnd len="med" w="med" type="triangle"/>
          </a:ln>
        </p:spPr>
      </p:cxnSp>
      <p:sp>
        <p:nvSpPr>
          <p:cNvPr id="118" name="Google Shape;118;p4"/>
          <p:cNvSpPr/>
          <p:nvPr/>
        </p:nvSpPr>
        <p:spPr>
          <a:xfrm>
            <a:off x="986040" y="8076240"/>
            <a:ext cx="5294520" cy="1177920"/>
          </a:xfrm>
          <a:prstGeom prst="rect">
            <a:avLst/>
          </a:prstGeom>
          <a:blipFill rotWithShape="1">
            <a:blip r:embed="rId6">
              <a:alphaModFix/>
            </a:blip>
            <a:tile algn="tl" flip="none" tx="0" sx="99987" ty="0" sy="99987"/>
          </a:blipFill>
          <a:ln cap="flat" cmpd="sng" w="139700">
            <a:solidFill>
              <a:srgbClr val="0001AD"/>
            </a:solidFill>
            <a:prstDash val="solid"/>
            <a:round/>
            <a:headEnd len="sm" w="sm" type="none"/>
            <a:tailEnd len="sm" w="sm" type="none"/>
          </a:ln>
        </p:spPr>
        <p:txBody>
          <a:bodyPr anchorCtr="0" anchor="ctr" bIns="71275" lIns="71275" spcFirstLastPara="1" rIns="71275" wrap="square" tIns="71275">
            <a:spAutoFit/>
          </a:bodyPr>
          <a:lstStyle/>
          <a:p>
            <a:pPr indent="0" lvl="0" marL="0" marR="0" rtl="0" algn="ctr">
              <a:lnSpc>
                <a:spcPct val="100000"/>
              </a:lnSpc>
              <a:spcBef>
                <a:spcPts val="0"/>
              </a:spcBef>
              <a:spcAft>
                <a:spcPts val="0"/>
              </a:spcAft>
              <a:buNone/>
            </a:pPr>
            <a:r>
              <a:rPr b="1" i="0" lang="en-US" sz="3400" u="none" cap="none" strike="noStrike">
                <a:solidFill>
                  <a:srgbClr val="FFFFFF"/>
                </a:solidFill>
                <a:latin typeface="Helvetica Neue"/>
                <a:ea typeface="Helvetica Neue"/>
                <a:cs typeface="Helvetica Neue"/>
                <a:sym typeface="Helvetica Neue"/>
              </a:rPr>
              <a:t>Intact Satellite Galaxies</a:t>
            </a:r>
            <a:endParaRPr b="0" i="0" sz="3400" u="none" cap="none" strike="noStrike">
              <a:solidFill>
                <a:srgbClr val="000000"/>
              </a:solidFill>
              <a:latin typeface="Arial"/>
              <a:ea typeface="Arial"/>
              <a:cs typeface="Arial"/>
              <a:sym typeface="Arial"/>
            </a:endParaRPr>
          </a:p>
        </p:txBody>
      </p:sp>
      <p:sp>
        <p:nvSpPr>
          <p:cNvPr id="119" name="Google Shape;119;p4"/>
          <p:cNvSpPr/>
          <p:nvPr/>
        </p:nvSpPr>
        <p:spPr>
          <a:xfrm>
            <a:off x="20393640" y="12744720"/>
            <a:ext cx="3888360" cy="649440"/>
          </a:xfrm>
          <a:prstGeom prst="rect">
            <a:avLst/>
          </a:prstGeom>
          <a:noFill/>
          <a:ln>
            <a:noFill/>
          </a:ln>
        </p:spPr>
        <p:txBody>
          <a:bodyPr anchorCtr="0" anchor="ctr" bIns="50750" lIns="50750" spcFirstLastPara="1" rIns="50750" wrap="square" tIns="50750">
            <a:spAutoFit/>
          </a:bodyPr>
          <a:lstStyle/>
          <a:p>
            <a:pPr indent="0" lvl="0" marL="0" marR="0" rtl="0" algn="r">
              <a:lnSpc>
                <a:spcPct val="90000"/>
              </a:lnSpc>
              <a:spcBef>
                <a:spcPts val="0"/>
              </a:spcBef>
              <a:spcAft>
                <a:spcPts val="0"/>
              </a:spcAft>
              <a:buNone/>
            </a:pPr>
            <a:r>
              <a:rPr b="0" i="0" lang="en-US" sz="2000" u="none" cap="none" strike="noStrike">
                <a:solidFill>
                  <a:srgbClr val="000000"/>
                </a:solidFill>
                <a:latin typeface="Helvetica Neue"/>
                <a:ea typeface="Helvetica Neue"/>
                <a:cs typeface="Helvetica Neue"/>
                <a:sym typeface="Helvetica Neue"/>
              </a:rPr>
              <a:t>I. Escala (Carnegie)</a:t>
            </a:r>
            <a:br>
              <a:rPr b="0" i="0" lang="en-US" sz="2000" u="none" cap="none" strike="noStrike">
                <a:latin typeface="Arial"/>
                <a:ea typeface="Arial"/>
                <a:cs typeface="Arial"/>
                <a:sym typeface="Arial"/>
              </a:rPr>
            </a:br>
            <a:r>
              <a:rPr b="0" i="0" lang="en-US" sz="2000" u="none" cap="none" strike="noStrike">
                <a:solidFill>
                  <a:srgbClr val="000000"/>
                </a:solidFill>
                <a:latin typeface="Helvetica Neue"/>
                <a:ea typeface="Helvetica Neue"/>
                <a:cs typeface="Helvetica Neue"/>
                <a:sym typeface="Helvetica Neue"/>
              </a:rPr>
              <a:t>2021 GALAH Science Meeting</a:t>
            </a:r>
            <a:endParaRPr b="0" i="0" sz="2000" u="none" cap="none" strike="noStrike">
              <a:solidFill>
                <a:srgbClr val="FFFFFF"/>
              </a:solidFill>
              <a:latin typeface="Arial"/>
              <a:ea typeface="Arial"/>
              <a:cs typeface="Arial"/>
              <a:sym typeface="Arial"/>
            </a:endParaRPr>
          </a:p>
        </p:txBody>
      </p:sp>
      <p:sp>
        <p:nvSpPr>
          <p:cNvPr id="120" name="Google Shape;120;p4"/>
          <p:cNvSpPr/>
          <p:nvPr/>
        </p:nvSpPr>
        <p:spPr>
          <a:xfrm>
            <a:off x="22937760" y="408600"/>
            <a:ext cx="812880" cy="44352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2500" u="none" cap="none" strike="noStrike">
                <a:solidFill>
                  <a:srgbClr val="000000"/>
                </a:solidFill>
                <a:latin typeface="Helvetica Neue"/>
                <a:ea typeface="Helvetica Neue"/>
                <a:cs typeface="Helvetica Neue"/>
                <a:sym typeface="Helvetica Neue"/>
              </a:rPr>
              <a:t>3/10</a:t>
            </a:r>
            <a:endParaRPr b="0" i="0" sz="2500" u="none" cap="none" strike="noStrike">
              <a:solidFill>
                <a:srgbClr val="FFFFFF"/>
              </a:solidFill>
              <a:latin typeface="Arial"/>
              <a:ea typeface="Arial"/>
              <a:cs typeface="Arial"/>
              <a:sym typeface="Arial"/>
            </a:endParaRPr>
          </a:p>
        </p:txBody>
      </p:sp>
      <p:sp>
        <p:nvSpPr>
          <p:cNvPr id="121" name="Google Shape;121;p4"/>
          <p:cNvSpPr/>
          <p:nvPr/>
        </p:nvSpPr>
        <p:spPr>
          <a:xfrm>
            <a:off x="5599440" y="2504160"/>
            <a:ext cx="8512920" cy="459720"/>
          </a:xfrm>
          <a:prstGeom prst="rect">
            <a:avLst/>
          </a:prstGeom>
          <a:noFill/>
          <a:ln>
            <a:noFill/>
          </a:ln>
        </p:spPr>
        <p:txBody>
          <a:bodyPr anchorCtr="0" anchor="ctr" bIns="38150" lIns="38150" spcFirstLastPara="1" rIns="38150" wrap="square" tIns="38150">
            <a:spAutoFit/>
          </a:bodyPr>
          <a:lstStyle/>
          <a:p>
            <a:pPr indent="0" lvl="0" marL="0" marR="0" rtl="0" algn="l">
              <a:lnSpc>
                <a:spcPct val="90000"/>
              </a:lnSpc>
              <a:spcBef>
                <a:spcPts val="0"/>
              </a:spcBef>
              <a:spcAft>
                <a:spcPts val="0"/>
              </a:spcAft>
              <a:buNone/>
            </a:pPr>
            <a:r>
              <a:rPr b="0" i="0" lang="en-US" sz="2800" u="none" cap="none" strike="noStrike">
                <a:solidFill>
                  <a:srgbClr val="FFFFFF"/>
                </a:solidFill>
                <a:latin typeface="Helvetica Neue"/>
                <a:ea typeface="Helvetica Neue"/>
                <a:cs typeface="Helvetica Neue"/>
                <a:sym typeface="Helvetica Neue"/>
              </a:rPr>
              <a:t>PAndAS collaboration: A. Ferguson &amp; D. Mackey</a:t>
            </a:r>
            <a:endParaRPr b="0" i="0" sz="2800" u="none" cap="none" strike="noStrike">
              <a:solidFill>
                <a:srgbClr val="FFFFFF"/>
              </a:solidFill>
              <a:latin typeface="Arial"/>
              <a:ea typeface="Arial"/>
              <a:cs typeface="Arial"/>
              <a:sym typeface="Arial"/>
            </a:endParaRPr>
          </a:p>
        </p:txBody>
      </p:sp>
      <p:sp>
        <p:nvSpPr>
          <p:cNvPr id="122" name="Google Shape;122;p4"/>
          <p:cNvSpPr/>
          <p:nvPr/>
        </p:nvSpPr>
        <p:spPr>
          <a:xfrm>
            <a:off x="1581840" y="379080"/>
            <a:ext cx="20745000" cy="174672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b="0" i="0" lang="en-US" sz="6000" u="none" cap="none" strike="noStrike">
                <a:solidFill>
                  <a:srgbClr val="FFFFFF"/>
                </a:solidFill>
                <a:latin typeface="Helvetica Neue"/>
                <a:ea typeface="Helvetica Neue"/>
                <a:cs typeface="Helvetica Neue"/>
                <a:sym typeface="Helvetica Neue"/>
              </a:rPr>
              <a:t>M31 is ideal for studies of galaxy assembly beyond the MW</a:t>
            </a:r>
            <a:endParaRPr b="0" i="0" sz="6000" u="none" cap="none" strike="noStrike">
              <a:solidFill>
                <a:srgbClr val="FFFFFF"/>
              </a:solidFill>
              <a:latin typeface="Arial"/>
              <a:ea typeface="Arial"/>
              <a:cs typeface="Arial"/>
              <a:sym typeface="Arial"/>
            </a:endParaRPr>
          </a:p>
        </p:txBody>
      </p:sp>
      <p:sp>
        <p:nvSpPr>
          <p:cNvPr id="123" name="Google Shape;123;p4"/>
          <p:cNvSpPr/>
          <p:nvPr/>
        </p:nvSpPr>
        <p:spPr>
          <a:xfrm>
            <a:off x="2847600" y="4840920"/>
            <a:ext cx="3589200" cy="659880"/>
          </a:xfrm>
          <a:prstGeom prst="rect">
            <a:avLst/>
          </a:prstGeom>
          <a:solidFill>
            <a:srgbClr val="929292"/>
          </a:solidFill>
          <a:ln cap="flat" cmpd="sng" w="139700">
            <a:solidFill>
              <a:srgbClr val="D5D5D5"/>
            </a:solidFill>
            <a:prstDash val="solid"/>
            <a:round/>
            <a:headEnd len="sm" w="sm" type="none"/>
            <a:tailEnd len="sm" w="sm" type="none"/>
          </a:ln>
        </p:spPr>
        <p:txBody>
          <a:bodyPr anchorCtr="0" anchor="ctr" bIns="71275" lIns="71275" spcFirstLastPara="1" rIns="71275" wrap="square" tIns="71275">
            <a:spAutoFit/>
          </a:bodyPr>
          <a:lstStyle/>
          <a:p>
            <a:pPr indent="0" lvl="0" marL="0" marR="0" rtl="0" algn="ctr">
              <a:lnSpc>
                <a:spcPct val="100000"/>
              </a:lnSpc>
              <a:spcBef>
                <a:spcPts val="0"/>
              </a:spcBef>
              <a:spcAft>
                <a:spcPts val="0"/>
              </a:spcAft>
              <a:buNone/>
            </a:pPr>
            <a:r>
              <a:rPr b="1" i="0" lang="en-US" sz="3400" u="none" cap="none" strike="noStrike">
                <a:solidFill>
                  <a:srgbClr val="FFFFFF"/>
                </a:solidFill>
                <a:latin typeface="Helvetica Neue"/>
                <a:ea typeface="Helvetica Neue"/>
                <a:cs typeface="Helvetica Neue"/>
                <a:sym typeface="Helvetica Neue"/>
              </a:rPr>
              <a:t>Disk</a:t>
            </a:r>
            <a:endParaRPr b="0" i="0" sz="3400" u="none" cap="none" strike="noStrike">
              <a:solidFill>
                <a:srgbClr val="FFFFFF"/>
              </a:solidFill>
              <a:latin typeface="Arial"/>
              <a:ea typeface="Arial"/>
              <a:cs typeface="Arial"/>
              <a:sym typeface="Arial"/>
            </a:endParaRPr>
          </a:p>
        </p:txBody>
      </p:sp>
      <p:cxnSp>
        <p:nvCxnSpPr>
          <p:cNvPr id="124" name="Google Shape;124;p4"/>
          <p:cNvCxnSpPr/>
          <p:nvPr/>
        </p:nvCxnSpPr>
        <p:spPr>
          <a:xfrm>
            <a:off x="6486840" y="5137920"/>
            <a:ext cx="5102640" cy="1173240"/>
          </a:xfrm>
          <a:prstGeom prst="straightConnector1">
            <a:avLst/>
          </a:prstGeom>
          <a:noFill/>
          <a:ln cap="flat" cmpd="sng" w="88900">
            <a:solidFill>
              <a:srgbClr val="000000"/>
            </a:solidFill>
            <a:prstDash val="solid"/>
            <a:miter lim="8000"/>
            <a:headEnd len="sm" w="sm" type="none"/>
            <a:tailEnd len="med" w="med" type="triangle"/>
          </a:ln>
        </p:spPr>
      </p:cxnSp>
      <p:sp>
        <p:nvSpPr>
          <p:cNvPr id="125" name="Google Shape;125;p4"/>
          <p:cNvSpPr/>
          <p:nvPr/>
        </p:nvSpPr>
        <p:spPr>
          <a:xfrm>
            <a:off x="23124600" y="567000"/>
            <a:ext cx="785520" cy="466560"/>
          </a:xfrm>
          <a:prstGeom prst="rect">
            <a:avLst/>
          </a:prstGeom>
          <a:noFill/>
          <a:ln>
            <a:noFill/>
          </a:ln>
        </p:spPr>
        <p:txBody>
          <a:bodyPr anchorCtr="0" anchor="ctr" bIns="50750" lIns="50750" spcFirstLastPara="1" rIns="50750" wrap="square" tIns="50750">
            <a:spAutoFit/>
          </a:bodyPr>
          <a:lstStyle/>
          <a:p>
            <a:pPr indent="0" lvl="0" marL="0" marR="0" rtl="0" algn="r">
              <a:lnSpc>
                <a:spcPct val="100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7/30</a:t>
            </a:r>
            <a:endParaRPr b="0" i="0" sz="2400" u="none" cap="none" strike="noStrike">
              <a:solidFill>
                <a:srgbClr val="FFFFFF"/>
              </a:solidFill>
              <a:latin typeface="Arial"/>
              <a:ea typeface="Arial"/>
              <a:cs typeface="Arial"/>
              <a:sym typeface="Arial"/>
            </a:endParaRPr>
          </a:p>
        </p:txBody>
      </p:sp>
      <p:sp>
        <p:nvSpPr>
          <p:cNvPr id="126" name="Google Shape;126;p4"/>
          <p:cNvSpPr/>
          <p:nvPr/>
        </p:nvSpPr>
        <p:spPr>
          <a:xfrm>
            <a:off x="20540880" y="12872520"/>
            <a:ext cx="3889800" cy="55800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Helvetica Neue"/>
                <a:ea typeface="Helvetica Neue"/>
                <a:cs typeface="Helvetica Neue"/>
                <a:sym typeface="Helvetica Neue"/>
              </a:rPr>
              <a:t>I. Escala (Princeton)</a:t>
            </a:r>
            <a:endParaRPr b="0" i="0" sz="30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5"/>
          <p:cNvSpPr/>
          <p:nvPr/>
        </p:nvSpPr>
        <p:spPr>
          <a:xfrm>
            <a:off x="1139040" y="501840"/>
            <a:ext cx="18559440" cy="1746720"/>
          </a:xfrm>
          <a:prstGeom prst="rect">
            <a:avLst/>
          </a:prstGeom>
          <a:noFill/>
          <a:ln>
            <a:noFill/>
          </a:ln>
        </p:spPr>
        <p:txBody>
          <a:bodyPr anchorCtr="0" anchor="ctr" bIns="50750" lIns="50750" spcFirstLastPara="1" rIns="50750" wrap="square" tIns="50750">
            <a:spAutoFit/>
          </a:bodyPr>
          <a:lstStyle/>
          <a:p>
            <a:pPr indent="0" lvl="0" marL="0" marR="0" rtl="0" algn="l">
              <a:lnSpc>
                <a:spcPct val="90000"/>
              </a:lnSpc>
              <a:spcBef>
                <a:spcPts val="0"/>
              </a:spcBef>
              <a:spcAft>
                <a:spcPts val="0"/>
              </a:spcAft>
              <a:buNone/>
            </a:pPr>
            <a:r>
              <a:rPr i="0" lang="en-US" sz="6000" u="none" cap="none" strike="noStrike">
                <a:solidFill>
                  <a:schemeClr val="dk1"/>
                </a:solidFill>
                <a:latin typeface="Times New Roman"/>
                <a:ea typeface="Times New Roman"/>
                <a:cs typeface="Times New Roman"/>
                <a:sym typeface="Times New Roman"/>
              </a:rPr>
              <a:t>M31’s merger history involves the recent accretion of a relatively massive galaxy</a:t>
            </a:r>
            <a:endParaRPr i="0" sz="6000" u="none" cap="none" strike="noStrike">
              <a:solidFill>
                <a:schemeClr val="dk1"/>
              </a:solidFill>
              <a:latin typeface="Times New Roman"/>
              <a:ea typeface="Times New Roman"/>
              <a:cs typeface="Times New Roman"/>
              <a:sym typeface="Times New Roman"/>
            </a:endParaRPr>
          </a:p>
        </p:txBody>
      </p:sp>
      <p:grpSp>
        <p:nvGrpSpPr>
          <p:cNvPr id="132" name="Google Shape;132;p5"/>
          <p:cNvGrpSpPr/>
          <p:nvPr/>
        </p:nvGrpSpPr>
        <p:grpSpPr>
          <a:xfrm>
            <a:off x="2018160" y="4500360"/>
            <a:ext cx="7260840" cy="7659720"/>
            <a:chOff x="2018160" y="4500360"/>
            <a:chExt cx="7260840" cy="7659720"/>
          </a:xfrm>
        </p:grpSpPr>
        <p:pic>
          <p:nvPicPr>
            <p:cNvPr descr="Image" id="133" name="Google Shape;133;p5"/>
            <p:cNvPicPr preferRelativeResize="0"/>
            <p:nvPr/>
          </p:nvPicPr>
          <p:blipFill rotWithShape="1">
            <a:blip r:embed="rId3">
              <a:alphaModFix/>
            </a:blip>
            <a:srcRect b="13108" l="16059" r="5853" t="0"/>
            <a:stretch/>
          </p:blipFill>
          <p:spPr>
            <a:xfrm>
              <a:off x="2018160" y="4500360"/>
              <a:ext cx="7260840" cy="7659720"/>
            </a:xfrm>
            <a:prstGeom prst="rect">
              <a:avLst/>
            </a:prstGeom>
            <a:noFill/>
            <a:ln cap="flat" cmpd="sng" w="63500">
              <a:solidFill>
                <a:srgbClr val="808080"/>
              </a:solidFill>
              <a:prstDash val="solid"/>
              <a:round/>
              <a:headEnd len="sm" w="sm" type="none"/>
              <a:tailEnd len="sm" w="sm" type="none"/>
            </a:ln>
          </p:spPr>
        </p:pic>
        <p:sp>
          <p:nvSpPr>
            <p:cNvPr id="134" name="Google Shape;134;p5"/>
            <p:cNvSpPr/>
            <p:nvPr/>
          </p:nvSpPr>
          <p:spPr>
            <a:xfrm>
              <a:off x="2271600" y="10256400"/>
              <a:ext cx="5314320" cy="85284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None/>
              </a:pPr>
              <a:r>
                <a:rPr b="0" i="0" lang="en-US" sz="3000" u="none" cap="none" strike="noStrike">
                  <a:solidFill>
                    <a:srgbClr val="FF9D35"/>
                  </a:solidFill>
                  <a:latin typeface="Avenir"/>
                  <a:ea typeface="Avenir"/>
                  <a:cs typeface="Avenir"/>
                  <a:sym typeface="Avenir"/>
                </a:rPr>
                <a:t>CO + HI</a:t>
              </a:r>
              <a:endParaRPr b="0" i="0" sz="3000" u="none" cap="none" strike="noStrike">
                <a:solidFill>
                  <a:srgbClr val="FFFFFF"/>
                </a:solidFill>
                <a:latin typeface="Arial"/>
                <a:ea typeface="Arial"/>
                <a:cs typeface="Arial"/>
                <a:sym typeface="Arial"/>
              </a:endParaRPr>
            </a:p>
          </p:txBody>
        </p:sp>
        <p:sp>
          <p:nvSpPr>
            <p:cNvPr id="135" name="Google Shape;135;p5"/>
            <p:cNvSpPr/>
            <p:nvPr/>
          </p:nvSpPr>
          <p:spPr>
            <a:xfrm>
              <a:off x="2331360" y="11141640"/>
              <a:ext cx="1177920" cy="803520"/>
            </a:xfrm>
            <a:prstGeom prst="rect">
              <a:avLst/>
            </a:prstGeom>
            <a:noFill/>
            <a:ln>
              <a:noFill/>
            </a:ln>
          </p:spPr>
          <p:txBody>
            <a:bodyPr anchorCtr="0" anchor="ctr" bIns="50750" lIns="50750" spcFirstLastPara="1" rIns="50750" wrap="square" tIns="50750">
              <a:noAutofit/>
            </a:bodyPr>
            <a:lstStyle/>
            <a:p>
              <a:pPr indent="0" lvl="0" marL="0" marR="0" rtl="0" algn="l">
                <a:lnSpc>
                  <a:spcPct val="100000"/>
                </a:lnSpc>
                <a:spcBef>
                  <a:spcPts val="0"/>
                </a:spcBef>
                <a:spcAft>
                  <a:spcPts val="0"/>
                </a:spcAft>
                <a:buNone/>
              </a:pPr>
              <a:r>
                <a:rPr b="0" i="0" lang="en-US" sz="3000" u="none" cap="none" strike="noStrike">
                  <a:solidFill>
                    <a:srgbClr val="EF4E47"/>
                  </a:solidFill>
                  <a:latin typeface="Avenir"/>
                  <a:ea typeface="Avenir"/>
                  <a:cs typeface="Avenir"/>
                  <a:sym typeface="Avenir"/>
                </a:rPr>
                <a:t>HI</a:t>
              </a:r>
              <a:endParaRPr b="0" i="0" sz="3000" u="none" cap="none" strike="noStrike">
                <a:solidFill>
                  <a:srgbClr val="FFFFFF"/>
                </a:solidFill>
                <a:latin typeface="Arial"/>
                <a:ea typeface="Arial"/>
                <a:cs typeface="Arial"/>
                <a:sym typeface="Arial"/>
              </a:endParaRPr>
            </a:p>
          </p:txBody>
        </p:sp>
      </p:grpSp>
      <p:grpSp>
        <p:nvGrpSpPr>
          <p:cNvPr id="136" name="Google Shape;136;p5"/>
          <p:cNvGrpSpPr/>
          <p:nvPr/>
        </p:nvGrpSpPr>
        <p:grpSpPr>
          <a:xfrm>
            <a:off x="3144240" y="2328655"/>
            <a:ext cx="9478878" cy="6470466"/>
            <a:chOff x="3144240" y="2328655"/>
            <a:chExt cx="9478878" cy="6470466"/>
          </a:xfrm>
        </p:grpSpPr>
        <p:pic>
          <p:nvPicPr>
            <p:cNvPr descr="Picture 5" id="137" name="Google Shape;137;p5"/>
            <p:cNvPicPr preferRelativeResize="0"/>
            <p:nvPr/>
          </p:nvPicPr>
          <p:blipFill rotWithShape="1">
            <a:blip r:embed="rId4">
              <a:alphaModFix/>
            </a:blip>
            <a:srcRect b="0" l="0" r="0" t="0"/>
            <a:stretch/>
          </p:blipFill>
          <p:spPr>
            <a:xfrm rot="-7640400">
              <a:off x="6084720" y="4535640"/>
              <a:ext cx="6228720" cy="2225160"/>
            </a:xfrm>
            <a:prstGeom prst="rect">
              <a:avLst/>
            </a:prstGeom>
            <a:noFill/>
            <a:ln cap="flat" cmpd="sng" w="101600">
              <a:solidFill>
                <a:srgbClr val="F3CB7C"/>
              </a:solidFill>
              <a:prstDash val="solid"/>
              <a:round/>
              <a:headEnd len="sm" w="sm" type="none"/>
              <a:tailEnd len="sm" w="sm" type="none"/>
            </a:ln>
          </p:spPr>
        </p:pic>
        <p:cxnSp>
          <p:nvCxnSpPr>
            <p:cNvPr id="138" name="Google Shape;138;p5"/>
            <p:cNvCxnSpPr/>
            <p:nvPr/>
          </p:nvCxnSpPr>
          <p:spPr>
            <a:xfrm flipH="1">
              <a:off x="3144240" y="3837960"/>
              <a:ext cx="3322800" cy="807480"/>
            </a:xfrm>
            <a:prstGeom prst="straightConnector1">
              <a:avLst/>
            </a:prstGeom>
            <a:noFill/>
            <a:ln cap="flat" cmpd="sng" w="101600">
              <a:solidFill>
                <a:srgbClr val="F3CB7C"/>
              </a:solidFill>
              <a:prstDash val="solid"/>
              <a:round/>
              <a:headEnd len="sm" w="sm" type="none"/>
              <a:tailEnd len="sm" w="sm" type="none"/>
            </a:ln>
          </p:spPr>
        </p:cxnSp>
        <p:cxnSp>
          <p:nvCxnSpPr>
            <p:cNvPr id="139" name="Google Shape;139;p5"/>
            <p:cNvCxnSpPr/>
            <p:nvPr/>
          </p:nvCxnSpPr>
          <p:spPr>
            <a:xfrm rot="10800000">
              <a:off x="5920560" y="8567640"/>
              <a:ext cx="4284000" cy="168480"/>
            </a:xfrm>
            <a:prstGeom prst="straightConnector1">
              <a:avLst/>
            </a:prstGeom>
            <a:noFill/>
            <a:ln cap="flat" cmpd="sng" w="101600">
              <a:solidFill>
                <a:srgbClr val="F3CB7C"/>
              </a:solidFill>
              <a:prstDash val="solid"/>
              <a:round/>
              <a:headEnd len="sm" w="sm" type="none"/>
              <a:tailEnd len="sm" w="sm" type="none"/>
            </a:ln>
          </p:spPr>
        </p:cxnSp>
        <p:sp>
          <p:nvSpPr>
            <p:cNvPr id="140" name="Google Shape;140;p5"/>
            <p:cNvSpPr/>
            <p:nvPr/>
          </p:nvSpPr>
          <p:spPr>
            <a:xfrm rot="3102083">
              <a:off x="7744569" y="4251955"/>
              <a:ext cx="5462598" cy="1158301"/>
            </a:xfrm>
            <a:prstGeom prst="rect">
              <a:avLst/>
            </a:prstGeom>
            <a:noFill/>
            <a:ln>
              <a:noFill/>
            </a:ln>
          </p:spPr>
          <p:txBody>
            <a:bodyPr anchorCtr="0" anchor="ctr" bIns="50750" lIns="50750" spcFirstLastPara="1" rIns="50750" wrap="square" tIns="50750">
              <a:noAutofit/>
            </a:bodyPr>
            <a:lstStyle/>
            <a:p>
              <a:pPr indent="0" lvl="0" marL="0" marR="0" rtl="0" algn="r">
                <a:lnSpc>
                  <a:spcPct val="80000"/>
                </a:lnSpc>
                <a:spcBef>
                  <a:spcPts val="0"/>
                </a:spcBef>
                <a:spcAft>
                  <a:spcPts val="0"/>
                </a:spcAft>
                <a:buNone/>
              </a:pPr>
              <a:r>
                <a:rPr i="0" lang="en-US" sz="2500" u="none" cap="none" strike="noStrike">
                  <a:solidFill>
                    <a:schemeClr val="dk1"/>
                  </a:solidFill>
                  <a:latin typeface="Times New Roman"/>
                  <a:ea typeface="Times New Roman"/>
                  <a:cs typeface="Times New Roman"/>
                  <a:sym typeface="Times New Roman"/>
                </a:rPr>
                <a:t>Dalcanton et al. 2012</a:t>
              </a:r>
              <a:endParaRPr i="0" sz="2500" u="none" cap="none" strike="noStrike">
                <a:solidFill>
                  <a:schemeClr val="dk1"/>
                </a:solidFill>
                <a:latin typeface="Times New Roman"/>
                <a:ea typeface="Times New Roman"/>
                <a:cs typeface="Times New Roman"/>
                <a:sym typeface="Times New Roman"/>
              </a:endParaRPr>
            </a:p>
          </p:txBody>
        </p:sp>
      </p:grpSp>
      <p:sp>
        <p:nvSpPr>
          <p:cNvPr id="141" name="Google Shape;141;p5"/>
          <p:cNvSpPr/>
          <p:nvPr/>
        </p:nvSpPr>
        <p:spPr>
          <a:xfrm>
            <a:off x="2103120" y="3505680"/>
            <a:ext cx="2763720" cy="481680"/>
          </a:xfrm>
          <a:prstGeom prst="rect">
            <a:avLst/>
          </a:prstGeom>
          <a:noFill/>
          <a:ln>
            <a:noFill/>
          </a:ln>
        </p:spPr>
        <p:txBody>
          <a:bodyPr anchorCtr="0" anchor="ctr" bIns="50750" lIns="50750" spcFirstLastPara="1" rIns="50750" wrap="square" tIns="50750">
            <a:spAutoFit/>
          </a:bodyPr>
          <a:lstStyle/>
          <a:p>
            <a:pPr indent="0" lvl="0" marL="0" marR="0" rtl="0" algn="ctr">
              <a:lnSpc>
                <a:spcPct val="100000"/>
              </a:lnSpc>
              <a:spcBef>
                <a:spcPts val="0"/>
              </a:spcBef>
              <a:spcAft>
                <a:spcPts val="0"/>
              </a:spcAft>
              <a:buNone/>
            </a:pPr>
            <a:r>
              <a:rPr i="0" lang="en-US" sz="2500" u="none" cap="none" strike="noStrike">
                <a:solidFill>
                  <a:schemeClr val="dk1"/>
                </a:solidFill>
                <a:latin typeface="Times New Roman"/>
                <a:ea typeface="Times New Roman"/>
                <a:cs typeface="Times New Roman"/>
                <a:sym typeface="Times New Roman"/>
              </a:rPr>
              <a:t>Quirk et al. 2019</a:t>
            </a:r>
            <a:endParaRPr i="0" sz="2500" u="none" cap="none" strike="noStrike">
              <a:solidFill>
                <a:schemeClr val="dk1"/>
              </a:solidFill>
              <a:latin typeface="Times New Roman"/>
              <a:ea typeface="Times New Roman"/>
              <a:cs typeface="Times New Roman"/>
              <a:sym typeface="Times New Roman"/>
            </a:endParaRPr>
          </a:p>
        </p:txBody>
      </p:sp>
      <p:sp>
        <p:nvSpPr>
          <p:cNvPr id="142" name="Google Shape;142;p5"/>
          <p:cNvSpPr/>
          <p:nvPr/>
        </p:nvSpPr>
        <p:spPr>
          <a:xfrm>
            <a:off x="12943440" y="3671640"/>
            <a:ext cx="10216800" cy="10085040"/>
          </a:xfrm>
          <a:prstGeom prst="rect">
            <a:avLst/>
          </a:prstGeom>
          <a:noFill/>
          <a:ln>
            <a:noFill/>
          </a:ln>
        </p:spPr>
        <p:txBody>
          <a:bodyPr anchorCtr="0" anchor="ctr" bIns="50750" lIns="50750" spcFirstLastPara="1" rIns="50750" wrap="square" tIns="50750">
            <a:spAutoFit/>
          </a:bodyPr>
          <a:lstStyle/>
          <a:p>
            <a:pPr indent="-304920" lvl="0" marL="304920" marR="0" rtl="0" algn="l">
              <a:lnSpc>
                <a:spcPct val="100000"/>
              </a:lnSpc>
              <a:spcBef>
                <a:spcPts val="0"/>
              </a:spcBef>
              <a:spcAft>
                <a:spcPts val="0"/>
              </a:spcAft>
              <a:buClr>
                <a:schemeClr val="dk1"/>
              </a:buClr>
              <a:buSzPts val="4305"/>
              <a:buFont typeface="Noto Sans Symbols"/>
              <a:buChar char="∙"/>
            </a:pPr>
            <a:r>
              <a:rPr i="0" lang="en-US" sz="3500" u="none" cap="none" strike="noStrike">
                <a:solidFill>
                  <a:schemeClr val="dk1"/>
                </a:solidFill>
                <a:latin typeface="Times New Roman"/>
                <a:ea typeface="Times New Roman"/>
                <a:cs typeface="Times New Roman"/>
                <a:sym typeface="Times New Roman"/>
              </a:rPr>
              <a:t>Global burst of star formation 2-4 Gyr ago (Williams+15, Bernard+15)</a:t>
            </a:r>
            <a:br>
              <a:rPr i="0" lang="en-US" sz="3500" u="none" cap="none" strike="noStrike">
                <a:solidFill>
                  <a:schemeClr val="dk1"/>
                </a:solidFill>
                <a:latin typeface="Times New Roman"/>
                <a:ea typeface="Times New Roman"/>
                <a:cs typeface="Times New Roman"/>
                <a:sym typeface="Times New Roman"/>
              </a:rPr>
            </a:br>
            <a:r>
              <a:rPr i="0" lang="en-US" sz="3500" u="none" cap="none" strike="noStrike">
                <a:solidFill>
                  <a:schemeClr val="dk1"/>
                </a:solidFill>
                <a:latin typeface="Times New Roman"/>
                <a:ea typeface="Times New Roman"/>
                <a:cs typeface="Times New Roman"/>
                <a:sym typeface="Times New Roman"/>
              </a:rPr>
              <a:t> </a:t>
            </a:r>
            <a:endParaRPr i="0" sz="3500" u="none" cap="none" strike="noStrike">
              <a:solidFill>
                <a:schemeClr val="dk1"/>
              </a:solidFill>
              <a:latin typeface="Times New Roman"/>
              <a:ea typeface="Times New Roman"/>
              <a:cs typeface="Times New Roman"/>
              <a:sym typeface="Times New Roman"/>
            </a:endParaRPr>
          </a:p>
          <a:p>
            <a:pPr indent="-304920" lvl="0" marL="304920" marR="0" rtl="0" algn="l">
              <a:lnSpc>
                <a:spcPct val="100000"/>
              </a:lnSpc>
              <a:spcBef>
                <a:spcPts val="0"/>
              </a:spcBef>
              <a:spcAft>
                <a:spcPts val="0"/>
              </a:spcAft>
              <a:buClr>
                <a:schemeClr val="dk1"/>
              </a:buClr>
              <a:buSzPts val="4305"/>
              <a:buFont typeface="Noto Sans Symbols"/>
              <a:buChar char="∙"/>
            </a:pPr>
            <a:r>
              <a:rPr i="0" lang="en-US" sz="3500" u="none" cap="none" strike="noStrike">
                <a:solidFill>
                  <a:schemeClr val="dk1"/>
                </a:solidFill>
                <a:latin typeface="Times New Roman"/>
                <a:ea typeface="Times New Roman"/>
                <a:cs typeface="Times New Roman"/>
                <a:sym typeface="Times New Roman"/>
              </a:rPr>
              <a:t>Steep age-velocity dispersion relation in disk (Dorman+15)</a:t>
            </a:r>
            <a:br>
              <a:rPr i="0" lang="en-US" sz="3500" u="none" cap="none" strike="noStrike">
                <a:solidFill>
                  <a:schemeClr val="dk1"/>
                </a:solidFill>
                <a:latin typeface="Times New Roman"/>
                <a:ea typeface="Times New Roman"/>
                <a:cs typeface="Times New Roman"/>
                <a:sym typeface="Times New Roman"/>
              </a:rPr>
            </a:br>
            <a:r>
              <a:rPr i="0" lang="en-US" sz="3500" u="none" cap="none" strike="noStrike">
                <a:solidFill>
                  <a:schemeClr val="dk1"/>
                </a:solidFill>
                <a:latin typeface="Times New Roman"/>
                <a:ea typeface="Times New Roman"/>
                <a:cs typeface="Times New Roman"/>
                <a:sym typeface="Times New Roman"/>
              </a:rPr>
              <a:t> </a:t>
            </a:r>
            <a:endParaRPr i="0" sz="3500" u="none" cap="none" strike="noStrike">
              <a:solidFill>
                <a:schemeClr val="dk1"/>
              </a:solidFill>
              <a:latin typeface="Times New Roman"/>
              <a:ea typeface="Times New Roman"/>
              <a:cs typeface="Times New Roman"/>
              <a:sym typeface="Times New Roman"/>
            </a:endParaRPr>
          </a:p>
          <a:p>
            <a:pPr indent="-304920" lvl="0" marL="304920" marR="0" rtl="0" algn="l">
              <a:lnSpc>
                <a:spcPct val="100000"/>
              </a:lnSpc>
              <a:spcBef>
                <a:spcPts val="0"/>
              </a:spcBef>
              <a:spcAft>
                <a:spcPts val="0"/>
              </a:spcAft>
              <a:buClr>
                <a:schemeClr val="dk1"/>
              </a:buClr>
              <a:buSzPts val="4305"/>
              <a:buFont typeface="Noto Sans Symbols"/>
              <a:buChar char="∙"/>
            </a:pPr>
            <a:r>
              <a:rPr i="0" lang="en-US" sz="3500" u="none" cap="none" strike="noStrike">
                <a:solidFill>
                  <a:schemeClr val="dk1"/>
                </a:solidFill>
                <a:latin typeface="Times New Roman"/>
                <a:ea typeface="Times New Roman"/>
                <a:cs typeface="Times New Roman"/>
                <a:sym typeface="Times New Roman"/>
              </a:rPr>
              <a:t>Asymmetric drift in disk (Quirk+19, Quirk &amp; Patel 20)</a:t>
            </a:r>
            <a:br>
              <a:rPr i="0" lang="en-US" sz="3500" u="none" cap="none" strike="noStrike">
                <a:solidFill>
                  <a:schemeClr val="dk1"/>
                </a:solidFill>
                <a:latin typeface="Times New Roman"/>
                <a:ea typeface="Times New Roman"/>
                <a:cs typeface="Times New Roman"/>
                <a:sym typeface="Times New Roman"/>
              </a:rPr>
            </a:br>
            <a:r>
              <a:rPr i="0" lang="en-US" sz="3500" u="none" cap="none" strike="noStrike">
                <a:solidFill>
                  <a:schemeClr val="dk1"/>
                </a:solidFill>
                <a:latin typeface="Times New Roman"/>
                <a:ea typeface="Times New Roman"/>
                <a:cs typeface="Times New Roman"/>
                <a:sym typeface="Times New Roman"/>
              </a:rPr>
              <a:t> </a:t>
            </a:r>
            <a:endParaRPr i="0" sz="3500" u="none" cap="none" strike="noStrike">
              <a:solidFill>
                <a:schemeClr val="dk1"/>
              </a:solidFill>
              <a:latin typeface="Times New Roman"/>
              <a:ea typeface="Times New Roman"/>
              <a:cs typeface="Times New Roman"/>
              <a:sym typeface="Times New Roman"/>
            </a:endParaRPr>
          </a:p>
          <a:p>
            <a:pPr indent="-304920" lvl="0" marL="304920" marR="0" rtl="0" algn="l">
              <a:lnSpc>
                <a:spcPct val="100000"/>
              </a:lnSpc>
              <a:spcBef>
                <a:spcPts val="0"/>
              </a:spcBef>
              <a:spcAft>
                <a:spcPts val="0"/>
              </a:spcAft>
              <a:buClr>
                <a:schemeClr val="dk1"/>
              </a:buClr>
              <a:buSzPts val="4305"/>
              <a:buFont typeface="Noto Sans Symbols"/>
              <a:buChar char="∙"/>
            </a:pPr>
            <a:r>
              <a:rPr i="0" lang="en-US" sz="3500" u="none" cap="none" strike="noStrike">
                <a:solidFill>
                  <a:schemeClr val="dk1"/>
                </a:solidFill>
                <a:latin typeface="Times New Roman"/>
                <a:ea typeface="Times New Roman"/>
                <a:cs typeface="Times New Roman"/>
                <a:sym typeface="Times New Roman"/>
              </a:rPr>
              <a:t>Slowly rotating inner halo (Dorman+12) and statistical evidence for kicked-up disk stars (Dorman+13)</a:t>
            </a:r>
            <a:br>
              <a:rPr i="0" lang="en-US" sz="3500" u="none" cap="none" strike="noStrike">
                <a:solidFill>
                  <a:schemeClr val="dk1"/>
                </a:solidFill>
                <a:latin typeface="Times New Roman"/>
                <a:ea typeface="Times New Roman"/>
                <a:cs typeface="Times New Roman"/>
                <a:sym typeface="Times New Roman"/>
              </a:rPr>
            </a:br>
            <a:r>
              <a:rPr i="0" lang="en-US" sz="3500" u="none" cap="none" strike="noStrike">
                <a:solidFill>
                  <a:schemeClr val="dk1"/>
                </a:solidFill>
                <a:latin typeface="Times New Roman"/>
                <a:ea typeface="Times New Roman"/>
                <a:cs typeface="Times New Roman"/>
                <a:sym typeface="Times New Roman"/>
              </a:rPr>
              <a:t> </a:t>
            </a:r>
            <a:endParaRPr i="0" sz="3500" u="none" cap="none" strike="noStrike">
              <a:solidFill>
                <a:schemeClr val="dk1"/>
              </a:solidFill>
              <a:latin typeface="Times New Roman"/>
              <a:ea typeface="Times New Roman"/>
              <a:cs typeface="Times New Roman"/>
              <a:sym typeface="Times New Roman"/>
            </a:endParaRPr>
          </a:p>
          <a:p>
            <a:pPr indent="-304920" lvl="0" marL="304920" marR="0" rtl="0" algn="l">
              <a:lnSpc>
                <a:spcPct val="100000"/>
              </a:lnSpc>
              <a:spcBef>
                <a:spcPts val="0"/>
              </a:spcBef>
              <a:spcAft>
                <a:spcPts val="0"/>
              </a:spcAft>
              <a:buClr>
                <a:schemeClr val="dk1"/>
              </a:buClr>
              <a:buSzPts val="4305"/>
              <a:buFont typeface="Times New Roman"/>
              <a:buChar char="∙"/>
            </a:pPr>
            <a:r>
              <a:rPr i="0" lang="en-US" sz="3500" u="none" cap="none" strike="noStrike">
                <a:solidFill>
                  <a:schemeClr val="dk1"/>
                </a:solidFill>
                <a:latin typeface="Times New Roman"/>
                <a:ea typeface="Times New Roman"/>
                <a:cs typeface="Times New Roman"/>
                <a:sym typeface="Times New Roman"/>
              </a:rPr>
              <a:t>Dominant RGB population in thick disk (Dalcanton+12,15)</a:t>
            </a:r>
            <a:endParaRPr i="0" sz="35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3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3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3000" u="none" cap="none" strike="noStrike">
              <a:solidFill>
                <a:schemeClr val="dk1"/>
              </a:solidFill>
              <a:latin typeface="Arial"/>
              <a:ea typeface="Arial"/>
              <a:cs typeface="Arial"/>
              <a:sym typeface="Arial"/>
            </a:endParaRPr>
          </a:p>
        </p:txBody>
      </p:sp>
      <p:sp>
        <p:nvSpPr>
          <p:cNvPr id="143" name="Google Shape;143;p5"/>
          <p:cNvSpPr/>
          <p:nvPr/>
        </p:nvSpPr>
        <p:spPr>
          <a:xfrm>
            <a:off x="20540880" y="12872520"/>
            <a:ext cx="3889800" cy="558000"/>
          </a:xfrm>
          <a:prstGeom prst="rect">
            <a:avLst/>
          </a:prstGeom>
          <a:noFill/>
          <a:ln>
            <a:noFill/>
          </a:ln>
        </p:spPr>
        <p:txBody>
          <a:bodyPr anchorCtr="0" anchor="ctr" bIns="50750" lIns="50750" spcFirstLastPara="1" rIns="50750" wrap="square" tIns="50750">
            <a:noAutofit/>
          </a:bodyPr>
          <a:lstStyle/>
          <a:p>
            <a:pPr indent="0" lvl="0" marL="0" marR="0" rtl="0" algn="ctr">
              <a:lnSpc>
                <a:spcPct val="100000"/>
              </a:lnSpc>
              <a:spcBef>
                <a:spcPts val="0"/>
              </a:spcBef>
              <a:spcAft>
                <a:spcPts val="0"/>
              </a:spcAft>
              <a:buNone/>
            </a:pPr>
            <a:r>
              <a:rPr i="0" lang="en-US" sz="3000" u="none" cap="none" strike="noStrike">
                <a:solidFill>
                  <a:srgbClr val="000000"/>
                </a:solidFill>
                <a:latin typeface="Times New Roman"/>
                <a:ea typeface="Times New Roman"/>
                <a:cs typeface="Times New Roman"/>
                <a:sym typeface="Times New Roman"/>
              </a:rPr>
              <a:t>I. Escala (Princeton)</a:t>
            </a:r>
            <a:endParaRPr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