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1" r:id="rId4"/>
    <p:sldId id="276" r:id="rId5"/>
    <p:sldId id="260" r:id="rId6"/>
    <p:sldId id="261" r:id="rId7"/>
    <p:sldId id="280" r:id="rId8"/>
    <p:sldId id="277" r:id="rId9"/>
    <p:sldId id="278" r:id="rId10"/>
    <p:sldId id="274" r:id="rId11"/>
    <p:sldId id="279" r:id="rId12"/>
    <p:sldId id="271" r:id="rId13"/>
    <p:sldId id="282" r:id="rId14"/>
  </p:sldIdLst>
  <p:sldSz cx="12192000" cy="6858000"/>
  <p:notesSz cx="6858000" cy="9144000"/>
  <p:defaultTextStyle>
    <a:defPPr>
      <a:defRPr lang="en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83FF"/>
    <a:srgbClr val="FF85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52"/>
    <p:restoredTop sz="94632"/>
  </p:normalViewPr>
  <p:slideViewPr>
    <p:cSldViewPr snapToGrid="0">
      <p:cViewPr varScale="1">
        <p:scale>
          <a:sx n="106" d="100"/>
          <a:sy n="106" d="100"/>
        </p:scale>
        <p:origin x="2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28431-7065-431F-1533-425F4CEE81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6A7CB-E3BE-E76D-FECF-70398C775E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07556-ED07-FED1-27BD-CA27EE62E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303AC-3480-FDC0-4A39-A8C52D7E3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030549-E884-59AD-91F2-925E2F2FC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28609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06894-60FD-812D-DB10-359E6FF7F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8C4541-8CAA-F2F3-4493-B5F2D358E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5DADD-6F69-6A4A-0081-F3A5D8E96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2F3A-4241-E16E-7412-B6081E73C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09419-7B51-0F97-99A4-CBA707D6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231491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0F3A69-38EC-A67B-86F8-FB2AAB7766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DC3248-C46A-6F29-7C26-239E2E004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68CC9-9D7C-AF86-E36D-D6BA23EA4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8BBFD-7D9C-F0C5-1B9D-08B242008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D3205C-FD97-6C1D-8E6A-E7502AEF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101407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BD33A-5F38-AD2C-6C4F-5B1206F75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06E14-02D0-08FD-0F45-2B6F78513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8E8DA-0BE3-4925-E981-7D61BFFAA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93C9C-4CF7-9E30-2914-605417828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7A77F-8006-16E2-5D93-F2620BECF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04372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171B-CEBB-E9DB-145D-99833E5E0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1FBB2-454F-342F-09C1-59FAA20CF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E1400-751E-23A7-5007-1360F1EAA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E854F-9349-A854-6251-C1FD8FF2D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824D16-A7AE-6C6B-F14A-FCCD2A1A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52775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0230-9BD2-1475-45B5-CFE1F98BE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FF41E-5D96-4259-7145-B892530BA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D0CD3-D541-AB2C-6E12-AA6BF09CA2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BD71F-A79E-D93C-4F57-7E3081C8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D5EE6-93AD-0D5C-C205-593B27AD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18DEAC-378A-CC95-A951-AA686B3B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234978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EF558-EA44-1DCC-3356-045FF779B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8690B-F593-0EAF-CEBD-AB0509E26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65EC1-6141-8277-D49B-346202266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D83BB3-4BD6-2CAD-C627-B703A6AA4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48F1D6-7CA7-0591-ECA3-694E276DF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1FE9D6-7FAA-8954-8C21-6E8E57C1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BC348-5ABA-F3E8-4D27-13B1C983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CD61E3-1103-C1C7-EC5C-6336D5AE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378523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B3A20-097D-470B-4B41-F37941348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8D03B0-56B8-CEB0-736D-7B960BFB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7B7D6D-D99F-F490-9003-E482F956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0AE07A-05F2-F685-1150-8DD9C58EC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4268982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CB9974-8C72-F6B6-4EBC-54FBF665F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2C3B39-18F9-7BA7-B3C6-FAE0C778F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AE53-C0B5-783B-76FF-C1F8940A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98311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1B32-FE97-98F0-337D-4CC6EB934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4A5D1F-532E-7185-7A18-6A2CDE43B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F6E75F-C9C8-6DA1-DF11-3A52E72905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46D56-D453-5084-C433-45BC2CA8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FF0DC-758F-63BC-0540-15F3D4C7E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9C5927-D9DB-653E-41B8-D0ED995B5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90025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50922-7CD7-0749-EF3D-2292E28A1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50D4A-0601-0978-C098-63553F449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57C1E-6498-A1AB-004D-193299D155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A18635-74E8-1B86-C0D6-94F2A3E96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A8589-395D-C2EA-D797-1D83B82F3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445599-4968-2D87-84E6-645D63977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39140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CA46EC-5DD1-784D-FBF4-DC9F9E3AC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06ABB-97DB-3ADB-1F42-EE5D0AFA2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FA75B-E8D8-1248-C953-0A19B3B05C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A298-A221-AE49-90E8-CCF7FDC76367}" type="datetimeFigureOut">
              <a:rPr lang="en-ES" smtClean="0"/>
              <a:t>26/5/24</a:t>
            </a:fld>
            <a:endParaRPr lang="en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0FD7E7-7DF1-9794-30DA-10BCDF4D6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6D3FAB-52E3-C065-DB14-A1D586ED5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20810-F23D-1449-A5B2-84624AE8A810}" type="slidenum">
              <a:rPr lang="en-ES" smtClean="0"/>
              <a:t>‹#›</a:t>
            </a:fld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23814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Relationship Id="rId9" Type="http://schemas.openxmlformats.org/officeDocument/2006/relationships/image" Target="../media/image8.tif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ACA33-4F62-3E9C-4D66-E7A5DBC4BA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852" y="781964"/>
            <a:ext cx="11538284" cy="2387600"/>
          </a:xfrm>
        </p:spPr>
        <p:txBody>
          <a:bodyPr>
            <a:normAutofit/>
          </a:bodyPr>
          <a:lstStyle/>
          <a:p>
            <a:r>
              <a:rPr lang="en-US" sz="4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impact of early mergers in the star formation history of the Milky Way’s disc</a:t>
            </a:r>
            <a:endParaRPr lang="en-E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DCC9C6-5D0F-4918-3F3B-7BFBD949B6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906" y="3428999"/>
            <a:ext cx="9617242" cy="2153653"/>
          </a:xfrm>
        </p:spPr>
        <p:txBody>
          <a:bodyPr>
            <a:normAutofit fontScale="55000" lnSpcReduction="20000"/>
          </a:bodyPr>
          <a:lstStyle/>
          <a:p>
            <a:r>
              <a:rPr lang="en-ES" sz="3600" dirty="0"/>
              <a:t>Emma Fernández-Alvar</a:t>
            </a:r>
          </a:p>
          <a:p>
            <a:r>
              <a:rPr lang="en-ES" sz="2900" i="1" dirty="0"/>
              <a:t>(MSCA fellow)</a:t>
            </a:r>
          </a:p>
          <a:p>
            <a:pPr algn="ctr" eaLnBrk="1" hangingPunct="1"/>
            <a:r>
              <a:rPr lang="en-ES" sz="2900" dirty="0"/>
              <a:t>Carme Gallart, Santi Cassisi, Anna Queiroz, Tomás Ruiz-Lara, Francisco Surot,</a:t>
            </a:r>
            <a:r>
              <a:rPr lang="en-US" sz="2900" b="1" dirty="0">
                <a:latin typeface="Century Gothic" charset="0"/>
                <a:cs typeface="Century Gothic" charset="0"/>
              </a:rPr>
              <a:t> </a:t>
            </a:r>
            <a:r>
              <a:rPr lang="en-US" sz="2900" dirty="0" err="1">
                <a:cs typeface="Century Gothic" charset="0"/>
              </a:rPr>
              <a:t>Guillem</a:t>
            </a:r>
            <a:r>
              <a:rPr lang="en-US" sz="2900" dirty="0">
                <a:cs typeface="Century Gothic" charset="0"/>
              </a:rPr>
              <a:t> Aznar-</a:t>
            </a:r>
            <a:r>
              <a:rPr lang="en-US" sz="2900" dirty="0" err="1">
                <a:cs typeface="Century Gothic" charset="0"/>
              </a:rPr>
              <a:t>Menargues</a:t>
            </a:r>
            <a:r>
              <a:rPr lang="en-US" sz="2900" dirty="0">
                <a:cs typeface="Century Gothic" charset="0"/>
              </a:rPr>
              <a:t>, </a:t>
            </a:r>
          </a:p>
          <a:p>
            <a:pPr algn="ctr" eaLnBrk="1" hangingPunct="1"/>
            <a:r>
              <a:rPr lang="en-US" sz="2900" dirty="0">
                <a:cs typeface="Century Gothic" charset="0"/>
              </a:rPr>
              <a:t>David Mirabal, Alicia Rivero, Judith Santos et al.</a:t>
            </a:r>
          </a:p>
          <a:p>
            <a:endParaRPr lang="en-ES" dirty="0"/>
          </a:p>
          <a:p>
            <a:r>
              <a:rPr lang="en-ES" sz="2900" dirty="0"/>
              <a:t>“The Milky Way Assembly Tale” </a:t>
            </a:r>
          </a:p>
          <a:p>
            <a:r>
              <a:rPr lang="en-ES" sz="2900" dirty="0"/>
              <a:t>Bolonia, 28th May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C88ED0-9E6F-51F4-68DB-1DC70B9E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278" y="5397143"/>
            <a:ext cx="1117282" cy="11172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5EBFB-54CA-5CBC-886B-62AF622D59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30" y="5732462"/>
            <a:ext cx="2044700" cy="4953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F20488-B81D-1B8E-0451-922695EBB0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3943" y="414219"/>
            <a:ext cx="3221933" cy="1324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E7B81F-4991-6AE8-1AD7-888E122C6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2624" y="320011"/>
            <a:ext cx="2842741" cy="1604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5AD651-35A4-1589-B8F9-9E7174625D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09920" y="5105646"/>
            <a:ext cx="2304257" cy="133813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4CAC980-E325-DEE3-3460-FE2F92C01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159" y="5454737"/>
            <a:ext cx="2304256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05AD46A-CFA1-F4FC-C919-9FE37DE1ACAE}"/>
              </a:ext>
            </a:extLst>
          </p:cNvPr>
          <p:cNvGrpSpPr/>
          <p:nvPr/>
        </p:nvGrpSpPr>
        <p:grpSpPr>
          <a:xfrm>
            <a:off x="4875925" y="5637937"/>
            <a:ext cx="2291761" cy="728821"/>
            <a:chOff x="150493" y="4464040"/>
            <a:chExt cx="2291761" cy="72882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B0E12F8-C5BC-46FE-A6D8-9BD0CB373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493" y="4464041"/>
              <a:ext cx="1445823" cy="72860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598031-FE95-1ADC-49B8-A57DE248D7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73900" t="14237" r="1462"/>
            <a:stretch/>
          </p:blipFill>
          <p:spPr bwMode="auto">
            <a:xfrm>
              <a:off x="1616362" y="4464040"/>
              <a:ext cx="825892" cy="72882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1661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C560FA2-8AE8-71DD-D09B-ECA6D1BDA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99" y="1077378"/>
            <a:ext cx="7269480" cy="5397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6DC7A-434B-4032-19C3-3529862F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551" y="28796"/>
            <a:ext cx="10515600" cy="1325563"/>
          </a:xfrm>
        </p:spPr>
        <p:txBody>
          <a:bodyPr/>
          <a:lstStyle/>
          <a:p>
            <a:r>
              <a:rPr lang="en-ES" dirty="0"/>
              <a:t>Thin disc SFH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38D94C-C686-2272-2DBD-D15E0D585522}"/>
              </a:ext>
            </a:extLst>
          </p:cNvPr>
          <p:cNvSpPr txBox="1"/>
          <p:nvPr/>
        </p:nvSpPr>
        <p:spPr>
          <a:xfrm>
            <a:off x="7826327" y="2090171"/>
            <a:ext cx="3903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400" dirty="0"/>
              <a:t>The resulted age-metallicity distribution is a mix of populations: </a:t>
            </a:r>
          </a:p>
          <a:p>
            <a:pPr algn="ctr"/>
            <a:r>
              <a:rPr lang="en-ES" sz="2400" dirty="0"/>
              <a:t>stars born in the solar neighbourhood and stars migrated from the inner and the outer disc.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4118C0C-7B60-BB58-EDC2-BC8C90E5EC88}"/>
              </a:ext>
            </a:extLst>
          </p:cNvPr>
          <p:cNvSpPr/>
          <p:nvPr/>
        </p:nvSpPr>
        <p:spPr>
          <a:xfrm>
            <a:off x="3472376" y="2766218"/>
            <a:ext cx="2455984" cy="132556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07553D-5126-0643-BBB5-218E54B06C2A}"/>
              </a:ext>
            </a:extLst>
          </p:cNvPr>
          <p:cNvSpPr txBox="1"/>
          <p:nvPr/>
        </p:nvSpPr>
        <p:spPr>
          <a:xfrm>
            <a:off x="7743679" y="6289997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EB0786D-16A4-3288-F6FE-14B9340A49C0}"/>
              </a:ext>
            </a:extLst>
          </p:cNvPr>
          <p:cNvSpPr/>
          <p:nvPr/>
        </p:nvSpPr>
        <p:spPr>
          <a:xfrm>
            <a:off x="968651" y="3843537"/>
            <a:ext cx="2009274" cy="193708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1EE14BAE-C933-39D2-F1C4-1B81AE22EE80}"/>
              </a:ext>
            </a:extLst>
          </p:cNvPr>
          <p:cNvSpPr/>
          <p:nvPr/>
        </p:nvSpPr>
        <p:spPr>
          <a:xfrm rot="20880483">
            <a:off x="1138280" y="2667719"/>
            <a:ext cx="2177716" cy="93846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/>
              <a:t>See Queiroz’s talk on </a:t>
            </a:r>
            <a:r>
              <a:rPr lang="en-GB" dirty="0"/>
              <a:t>W</a:t>
            </a:r>
            <a:r>
              <a:rPr lang="en-ES" dirty="0"/>
              <a:t>ednesday!!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BF6158-13DD-24D1-D8B1-AFC519519501}"/>
              </a:ext>
            </a:extLst>
          </p:cNvPr>
          <p:cNvSpPr txBox="1"/>
          <p:nvPr/>
        </p:nvSpPr>
        <p:spPr>
          <a:xfrm>
            <a:off x="5335627" y="3959782"/>
            <a:ext cx="17701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dirty="0"/>
              <a:t>Dating the formation of the outer disc: 8 Gyrs ago.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9231D7-AB48-0CEF-0ED6-394D15D18F18}"/>
              </a:ext>
            </a:extLst>
          </p:cNvPr>
          <p:cNvSpPr txBox="1"/>
          <p:nvPr/>
        </p:nvSpPr>
        <p:spPr>
          <a:xfrm>
            <a:off x="3149599" y="4436533"/>
            <a:ext cx="50885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u="sng" dirty="0"/>
              <a:t>Very metal-poor stars in thin-disc-like orbits:</a:t>
            </a:r>
          </a:p>
          <a:p>
            <a:r>
              <a:rPr lang="en-ES" sz="1600" i="1" dirty="0"/>
              <a:t>Sestito+2019,2020,2021</a:t>
            </a:r>
          </a:p>
          <a:p>
            <a:r>
              <a:rPr lang="en-ES" sz="1600" i="1" dirty="0"/>
              <a:t>Fernández-Alvar+2021,2024</a:t>
            </a:r>
          </a:p>
          <a:p>
            <a:r>
              <a:rPr lang="en-ES" sz="1600" i="1" dirty="0"/>
              <a:t>Yuan+2023; Zhang+2023</a:t>
            </a:r>
          </a:p>
          <a:p>
            <a:r>
              <a:rPr lang="en-ES" sz="1600" i="1" dirty="0"/>
              <a:t>Nepal+2024; González-Rivera+2024 (submitted</a:t>
            </a:r>
            <a:r>
              <a:rPr lang="en-ES" sz="1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3633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 animBg="1"/>
      <p:bldP spid="3" grpId="0" animBg="1"/>
      <p:bldP spid="3" grpId="1" animBg="1"/>
      <p:bldP spid="4" grpId="0" animBg="1"/>
      <p:bldP spid="4" grpId="1" animBg="1"/>
      <p:bldP spid="6" grpId="0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66F4F7-2EEB-43CD-39F7-A355FF7C9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81871" y="1075449"/>
            <a:ext cx="5494264" cy="53479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D6DC7A-434B-4032-19C3-3529862F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59" y="0"/>
            <a:ext cx="10515600" cy="1325563"/>
          </a:xfrm>
        </p:spPr>
        <p:txBody>
          <a:bodyPr/>
          <a:lstStyle/>
          <a:p>
            <a:r>
              <a:rPr lang="en-ES" dirty="0"/>
              <a:t>Thin disc chemical trends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FEE322-C8CA-21AB-4E40-D59E795AA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502" y="1355583"/>
            <a:ext cx="5227136" cy="458852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2963C9D-8B4E-1A4A-90E9-66156299CCE3}"/>
              </a:ext>
            </a:extLst>
          </p:cNvPr>
          <p:cNvSpPr/>
          <p:nvPr/>
        </p:nvSpPr>
        <p:spPr>
          <a:xfrm rot="1522366">
            <a:off x="8457191" y="2564057"/>
            <a:ext cx="1096269" cy="74359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5BE03D-C3FD-606D-1F9E-86A7E730466A}"/>
              </a:ext>
            </a:extLst>
          </p:cNvPr>
          <p:cNvSpPr/>
          <p:nvPr/>
        </p:nvSpPr>
        <p:spPr>
          <a:xfrm rot="1821789">
            <a:off x="4080370" y="2227559"/>
            <a:ext cx="813634" cy="45068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6D8A00F-7669-4554-47EB-D2A1671F1A76}"/>
              </a:ext>
            </a:extLst>
          </p:cNvPr>
          <p:cNvCxnSpPr>
            <a:cxnSpLocks/>
          </p:cNvCxnSpPr>
          <p:nvPr/>
        </p:nvCxnSpPr>
        <p:spPr>
          <a:xfrm flipV="1">
            <a:off x="3855721" y="1443847"/>
            <a:ext cx="0" cy="444242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0319EA01-3F9F-B9EC-0FFF-61D59B21823B}"/>
              </a:ext>
            </a:extLst>
          </p:cNvPr>
          <p:cNvSpPr/>
          <p:nvPr/>
        </p:nvSpPr>
        <p:spPr>
          <a:xfrm rot="5400000">
            <a:off x="2434511" y="3647245"/>
            <a:ext cx="1750905" cy="1046871"/>
          </a:xfrm>
          <a:prstGeom prst="rect">
            <a:avLst/>
          </a:prstGeom>
          <a:noFill/>
          <a:ln w="539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28CF016-FA13-8F68-6198-989934363FFD}"/>
              </a:ext>
            </a:extLst>
          </p:cNvPr>
          <p:cNvCxnSpPr/>
          <p:nvPr/>
        </p:nvCxnSpPr>
        <p:spPr>
          <a:xfrm>
            <a:off x="7421880" y="3429000"/>
            <a:ext cx="624840" cy="19812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6FEBBE-B844-D77A-3131-31090D2A6023}"/>
              </a:ext>
            </a:extLst>
          </p:cNvPr>
          <p:cNvCxnSpPr>
            <a:cxnSpLocks/>
          </p:cNvCxnSpPr>
          <p:nvPr/>
        </p:nvCxnSpPr>
        <p:spPr>
          <a:xfrm flipH="1">
            <a:off x="10120342" y="2365041"/>
            <a:ext cx="647417" cy="856532"/>
          </a:xfrm>
          <a:prstGeom prst="straightConnector1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F3647B8-8AB7-CAD8-2287-3C33D8354BD1}"/>
              </a:ext>
            </a:extLst>
          </p:cNvPr>
          <p:cNvCxnSpPr>
            <a:cxnSpLocks/>
          </p:cNvCxnSpPr>
          <p:nvPr/>
        </p:nvCxnSpPr>
        <p:spPr>
          <a:xfrm>
            <a:off x="8546254" y="1659467"/>
            <a:ext cx="0" cy="386080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11F00E3-A647-2995-5C73-D6F2E90CB52C}"/>
              </a:ext>
            </a:extLst>
          </p:cNvPr>
          <p:cNvCxnSpPr>
            <a:cxnSpLocks/>
          </p:cNvCxnSpPr>
          <p:nvPr/>
        </p:nvCxnSpPr>
        <p:spPr>
          <a:xfrm>
            <a:off x="9502301" y="1659467"/>
            <a:ext cx="0" cy="386080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C284CF7-A3ED-CFD7-CC34-EE3B95700B6A}"/>
              </a:ext>
            </a:extLst>
          </p:cNvPr>
          <p:cNvSpPr txBox="1"/>
          <p:nvPr/>
        </p:nvSpPr>
        <p:spPr>
          <a:xfrm>
            <a:off x="8057868" y="6311880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521B45-5968-0F2A-553C-60A8DE481CAC}"/>
              </a:ext>
            </a:extLst>
          </p:cNvPr>
          <p:cNvCxnSpPr>
            <a:cxnSpLocks/>
          </p:cNvCxnSpPr>
          <p:nvPr/>
        </p:nvCxnSpPr>
        <p:spPr>
          <a:xfrm>
            <a:off x="4842656" y="1419783"/>
            <a:ext cx="0" cy="444242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D3375CBA-32CC-CF91-0139-2F8EC054216A}"/>
              </a:ext>
            </a:extLst>
          </p:cNvPr>
          <p:cNvSpPr/>
          <p:nvPr/>
        </p:nvSpPr>
        <p:spPr>
          <a:xfrm>
            <a:off x="4842656" y="1443847"/>
            <a:ext cx="691870" cy="2273911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A2D14EB-2D17-5643-031A-172215827960}"/>
              </a:ext>
            </a:extLst>
          </p:cNvPr>
          <p:cNvSpPr/>
          <p:nvPr/>
        </p:nvSpPr>
        <p:spPr>
          <a:xfrm>
            <a:off x="4855550" y="4419600"/>
            <a:ext cx="669170" cy="1466667"/>
          </a:xfrm>
          <a:prstGeom prst="rect">
            <a:avLst/>
          </a:prstGeom>
          <a:noFill/>
          <a:ln w="635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177DB6B-589D-C5E6-7950-1A24AE0E0C52}"/>
              </a:ext>
            </a:extLst>
          </p:cNvPr>
          <p:cNvSpPr txBox="1"/>
          <p:nvPr/>
        </p:nvSpPr>
        <p:spPr>
          <a:xfrm>
            <a:off x="7095067" y="524933"/>
            <a:ext cx="435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Precise constraints on models to infer the chemical evolution of the Milky Way.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916CD7-B832-B17B-9765-45BB08316842}"/>
              </a:ext>
            </a:extLst>
          </p:cNvPr>
          <p:cNvSpPr txBox="1"/>
          <p:nvPr/>
        </p:nvSpPr>
        <p:spPr>
          <a:xfrm>
            <a:off x="10767759" y="1657472"/>
            <a:ext cx="1309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Metal-rich end of </a:t>
            </a:r>
          </a:p>
          <a:p>
            <a:r>
              <a:rPr lang="en-GB" dirty="0"/>
              <a:t>low-alpha sequence:</a:t>
            </a:r>
          </a:p>
          <a:p>
            <a:r>
              <a:rPr lang="en-GB" dirty="0"/>
              <a:t>Old and young stars</a:t>
            </a:r>
            <a:endParaRPr lang="en-E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45EAAA0-2080-D7E0-7EE1-57871F2DC56E}"/>
              </a:ext>
            </a:extLst>
          </p:cNvPr>
          <p:cNvSpPr txBox="1"/>
          <p:nvPr/>
        </p:nvSpPr>
        <p:spPr>
          <a:xfrm>
            <a:off x="6570133" y="4267200"/>
            <a:ext cx="1906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</a:t>
            </a:r>
            <a:r>
              <a:rPr lang="en-ES" dirty="0"/>
              <a:t>etal-poor end </a:t>
            </a:r>
          </a:p>
          <a:p>
            <a:r>
              <a:rPr lang="en-ES" dirty="0"/>
              <a:t>of low-alpha sequence: </a:t>
            </a:r>
          </a:p>
          <a:p>
            <a:r>
              <a:rPr lang="en-ES" dirty="0"/>
              <a:t>8-3 Gyrs</a:t>
            </a:r>
          </a:p>
        </p:txBody>
      </p:sp>
    </p:spTree>
    <p:extLst>
      <p:ext uri="{BB962C8B-B14F-4D97-AF65-F5344CB8AC3E}">
        <p14:creationId xmlns:p14="http://schemas.microsoft.com/office/powerpoint/2010/main" val="66023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8" grpId="0" animBg="1"/>
      <p:bldP spid="21" grpId="0" animBg="1"/>
      <p:bldP spid="29" grpId="0"/>
      <p:bldP spid="31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F0E87-16BA-E83B-0DEE-357A5BFEB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E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5634E4-B0C9-DB77-F13F-17FB7E057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85000" lnSpcReduction="10000"/>
          </a:bodyPr>
          <a:lstStyle/>
          <a:p>
            <a:r>
              <a:rPr lang="en-ES" sz="2400" dirty="0"/>
              <a:t>Thick disc formed very early, before 10 Gyrs ago. Thin disc started forming right after the thick disc stopped forming, 10 Gyrs ago, at the same metallicity.</a:t>
            </a:r>
          </a:p>
          <a:p>
            <a:pPr marL="0" indent="0">
              <a:buNone/>
            </a:pPr>
            <a:endParaRPr lang="en-ES" sz="1100" dirty="0"/>
          </a:p>
          <a:p>
            <a:pPr marL="457200" lvl="1" indent="0" algn="ctr">
              <a:buNone/>
            </a:pPr>
            <a:r>
              <a:rPr lang="en-ES" sz="2800" dirty="0"/>
              <a:t>The thin disc origin is connected with the end of the thick disc star formation and the merger with GSE.</a:t>
            </a:r>
          </a:p>
          <a:p>
            <a:pPr marL="457200" lvl="1" indent="0" algn="ctr">
              <a:buNone/>
            </a:pPr>
            <a:endParaRPr lang="en-ES" sz="1100" dirty="0"/>
          </a:p>
          <a:p>
            <a:r>
              <a:rPr lang="en-ES" sz="2400" dirty="0"/>
              <a:t>Thick disc: three main episodes, increasing trend with metallicity. </a:t>
            </a:r>
          </a:p>
          <a:p>
            <a:endParaRPr lang="en-ES" sz="1100" dirty="0"/>
          </a:p>
          <a:p>
            <a:pPr marL="457200" lvl="1" indent="0" algn="ctr">
              <a:buNone/>
            </a:pPr>
            <a:r>
              <a:rPr lang="en-ES" sz="2800" dirty="0"/>
              <a:t>Thick disc star bursts might be connected with the pericenter passages of GSE during its accretion.</a:t>
            </a:r>
          </a:p>
          <a:p>
            <a:pPr marL="457200" lvl="1" indent="0" algn="ctr">
              <a:buNone/>
            </a:pPr>
            <a:endParaRPr lang="en-ES" sz="1200" dirty="0"/>
          </a:p>
          <a:p>
            <a:r>
              <a:rPr lang="en-ES" sz="2400" dirty="0"/>
              <a:t>Thin disc: decreasing trend with metallicity up to 3 Gyrs. </a:t>
            </a:r>
          </a:p>
          <a:p>
            <a:endParaRPr lang="en-ES" sz="1200" dirty="0"/>
          </a:p>
          <a:p>
            <a:pPr marL="457200" lvl="1" indent="0" algn="ctr">
              <a:buNone/>
            </a:pPr>
            <a:r>
              <a:rPr lang="en-ES" sz="2800" dirty="0"/>
              <a:t>High dispersion of metallicities at particular ages likely reflects radial migration. </a:t>
            </a:r>
          </a:p>
          <a:p>
            <a:pPr marL="457200" lvl="1" indent="0" algn="ctr">
              <a:buNone/>
            </a:pPr>
            <a:r>
              <a:rPr lang="en-ES" sz="2800" dirty="0"/>
              <a:t>Time constraint on the outer disc formation:  8 Gyrs ago.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545120-E9B1-0FFC-1EFD-7C5AD75E3C89}"/>
              </a:ext>
            </a:extLst>
          </p:cNvPr>
          <p:cNvSpPr/>
          <p:nvPr/>
        </p:nvSpPr>
        <p:spPr>
          <a:xfrm>
            <a:off x="1405467" y="2387600"/>
            <a:ext cx="9770533" cy="846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95A394-E69D-8059-11D1-D0C28086AB4F}"/>
              </a:ext>
            </a:extLst>
          </p:cNvPr>
          <p:cNvSpPr/>
          <p:nvPr/>
        </p:nvSpPr>
        <p:spPr>
          <a:xfrm>
            <a:off x="1405466" y="3858947"/>
            <a:ext cx="9770533" cy="846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B1FF-F914-3293-4BA6-F42EBEE17015}"/>
              </a:ext>
            </a:extLst>
          </p:cNvPr>
          <p:cNvSpPr/>
          <p:nvPr/>
        </p:nvSpPr>
        <p:spPr>
          <a:xfrm>
            <a:off x="1253067" y="5330296"/>
            <a:ext cx="10100733" cy="846667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2892026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0B5FB0-C322-B822-6143-FFB3F755C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4750" y="381000"/>
            <a:ext cx="73025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873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7DF35F2C-F48A-13A4-0BE0-A025CC0FD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125" y="877692"/>
            <a:ext cx="4548602" cy="35345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3497E0-391F-A5A1-15C8-4E85A2570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901"/>
            <a:ext cx="11932935" cy="1467498"/>
          </a:xfrm>
        </p:spPr>
        <p:txBody>
          <a:bodyPr>
            <a:noAutofit/>
          </a:bodyPr>
          <a:lstStyle/>
          <a:p>
            <a:r>
              <a:rPr lang="en-ES" dirty="0"/>
              <a:t>The Milky Way’s disc and its formation. </a:t>
            </a:r>
            <a:br>
              <a:rPr lang="en-ES" dirty="0"/>
            </a:br>
            <a:endParaRPr lang="en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DCD7-A595-E52E-B9CF-4768BE366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15"/>
            <a:ext cx="10515600" cy="4351338"/>
          </a:xfrm>
        </p:spPr>
        <p:txBody>
          <a:bodyPr/>
          <a:lstStyle/>
          <a:p>
            <a:endParaRPr lang="en-ES" dirty="0"/>
          </a:p>
          <a:p>
            <a:endParaRPr lang="en-ES" dirty="0"/>
          </a:p>
          <a:p>
            <a:endParaRPr lang="en-ES" dirty="0"/>
          </a:p>
          <a:p>
            <a:endParaRPr lang="en-E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369D82-5E79-8C47-BEDF-68578B169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3117" y="3698828"/>
            <a:ext cx="4178602" cy="324074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8F580EF-9A55-E936-0EA8-6A107CF30D3A}"/>
              </a:ext>
            </a:extLst>
          </p:cNvPr>
          <p:cNvSpPr txBox="1"/>
          <p:nvPr/>
        </p:nvSpPr>
        <p:spPr>
          <a:xfrm>
            <a:off x="8440048" y="5784487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APOGEE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37914-5A89-23DE-9A40-1DD8E5F62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044" y="1569574"/>
            <a:ext cx="4087992" cy="25741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47FF7E-526D-6A85-9DE4-729C3B691A99}"/>
              </a:ext>
            </a:extLst>
          </p:cNvPr>
          <p:cNvCxnSpPr/>
          <p:nvPr/>
        </p:nvCxnSpPr>
        <p:spPr>
          <a:xfrm>
            <a:off x="1719714" y="1951518"/>
            <a:ext cx="624840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2B045A-7197-113E-8176-10CBB1766F83}"/>
              </a:ext>
            </a:extLst>
          </p:cNvPr>
          <p:cNvCxnSpPr>
            <a:cxnSpLocks/>
          </p:cNvCxnSpPr>
          <p:nvPr/>
        </p:nvCxnSpPr>
        <p:spPr>
          <a:xfrm>
            <a:off x="1731744" y="2856670"/>
            <a:ext cx="403746" cy="74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CE70B1A-9BF2-1A56-AA52-258AD3336902}"/>
              </a:ext>
            </a:extLst>
          </p:cNvPr>
          <p:cNvSpPr txBox="1"/>
          <p:nvPr/>
        </p:nvSpPr>
        <p:spPr>
          <a:xfrm>
            <a:off x="3087983" y="3908674"/>
            <a:ext cx="2567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400" i="1" dirty="0"/>
              <a:t>Juric et al. 2008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9ADB52-6F5D-7C0E-ED04-792D1DDFF917}"/>
              </a:ext>
            </a:extLst>
          </p:cNvPr>
          <p:cNvSpPr/>
          <p:nvPr/>
        </p:nvSpPr>
        <p:spPr>
          <a:xfrm>
            <a:off x="5406380" y="3893656"/>
            <a:ext cx="24654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ES" sz="1400" i="1" dirty="0"/>
              <a:t>Gaia Collaboration, Katz + 2018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223A75-1BD2-7ED6-2649-EA6CA4E2A0CA}"/>
              </a:ext>
            </a:extLst>
          </p:cNvPr>
          <p:cNvSpPr txBox="1"/>
          <p:nvPr/>
        </p:nvSpPr>
        <p:spPr>
          <a:xfrm>
            <a:off x="916628" y="4338594"/>
            <a:ext cx="609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400" dirty="0"/>
              <a:t>Some open questions…</a:t>
            </a:r>
          </a:p>
          <a:p>
            <a:pPr algn="ctr"/>
            <a:r>
              <a:rPr lang="en-ES" sz="2000" dirty="0"/>
              <a:t>       - which processes led to the formation of the thick and the thin disc? </a:t>
            </a:r>
          </a:p>
          <a:p>
            <a:pPr algn="ctr"/>
            <a:r>
              <a:rPr lang="en-ES" sz="2000" dirty="0"/>
              <a:t>       - which component formed first? Did they formed at the same time?</a:t>
            </a:r>
          </a:p>
          <a:p>
            <a:pPr algn="ctr"/>
            <a:r>
              <a:rPr lang="en-ES" sz="2000" dirty="0"/>
              <a:t>       - what was the role of mergers in the formation of the Milky Way’s disc?</a:t>
            </a:r>
          </a:p>
        </p:txBody>
      </p:sp>
    </p:spTree>
    <p:extLst>
      <p:ext uri="{BB962C8B-B14F-4D97-AF65-F5344CB8AC3E}">
        <p14:creationId xmlns:p14="http://schemas.microsoft.com/office/powerpoint/2010/main" val="397273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0F669-62F0-9FDF-0378-16A26AE5C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-177967"/>
            <a:ext cx="10515600" cy="1325563"/>
          </a:xfrm>
        </p:spPr>
        <p:txBody>
          <a:bodyPr/>
          <a:lstStyle/>
          <a:p>
            <a:r>
              <a:rPr lang="en-ES" dirty="0"/>
              <a:t>The Milky Way’s disc and its formation.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F6B742-4226-BAEB-DD7F-1C77E2E7AA7B}"/>
              </a:ext>
            </a:extLst>
          </p:cNvPr>
          <p:cNvSpPr txBox="1"/>
          <p:nvPr/>
        </p:nvSpPr>
        <p:spPr>
          <a:xfrm>
            <a:off x="1002632" y="5544574"/>
            <a:ext cx="1051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400" dirty="0"/>
              <a:t>Still large uncertainty in the star formation history of the thick and thin disc components: </a:t>
            </a:r>
          </a:p>
          <a:p>
            <a:pPr algn="ctr"/>
            <a:r>
              <a:rPr lang="en-ES" sz="2400" u="sng" dirty="0"/>
              <a:t>lack of accurate ages for large distributions of stars</a:t>
            </a:r>
          </a:p>
          <a:p>
            <a:pPr algn="ctr"/>
            <a:endParaRPr lang="en-E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AC41F6-E6EB-3BA7-1E92-B0B60062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695" y="1585345"/>
            <a:ext cx="3714936" cy="3453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61D2CF-0BB3-B81D-2FA0-C9723D70449A}"/>
              </a:ext>
            </a:extLst>
          </p:cNvPr>
          <p:cNvSpPr txBox="1"/>
          <p:nvPr/>
        </p:nvSpPr>
        <p:spPr>
          <a:xfrm>
            <a:off x="428332" y="5038408"/>
            <a:ext cx="29477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600" i="1" dirty="0"/>
              <a:t>Spitoni + 2023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AD5AA8-43B2-974F-90B7-578E6B297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6256" y="1896394"/>
            <a:ext cx="3650821" cy="25824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34F52A2-1F18-9C64-D96C-55C912B2F658}"/>
              </a:ext>
            </a:extLst>
          </p:cNvPr>
          <p:cNvSpPr txBox="1"/>
          <p:nvPr/>
        </p:nvSpPr>
        <p:spPr>
          <a:xfrm>
            <a:off x="5849952" y="4478854"/>
            <a:ext cx="22711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600" i="1" dirty="0"/>
              <a:t>Xiang &amp; Rix 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3D2FC7-4782-C0F0-892A-901FE1A59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1193" y="3192012"/>
            <a:ext cx="4560303" cy="22841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F7CEE2D-CBF4-738F-1F2A-4126394D43AE}"/>
              </a:ext>
            </a:extLst>
          </p:cNvPr>
          <p:cNvSpPr txBox="1"/>
          <p:nvPr/>
        </p:nvSpPr>
        <p:spPr>
          <a:xfrm>
            <a:off x="9420726" y="5291491"/>
            <a:ext cx="25386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sz="1600" i="1" dirty="0"/>
              <a:t>Sahlholdt + 2022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D68BE5-E743-DE97-61A8-D15F0C662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12371" y="733601"/>
            <a:ext cx="3006267" cy="225851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37C3C2-D099-0518-70C1-FFD875E6323A}"/>
              </a:ext>
            </a:extLst>
          </p:cNvPr>
          <p:cNvSpPr txBox="1"/>
          <p:nvPr/>
        </p:nvSpPr>
        <p:spPr>
          <a:xfrm>
            <a:off x="10443411" y="2875547"/>
            <a:ext cx="1483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1600" i="1" dirty="0"/>
              <a:t>Queiroz + 2023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06ED83-3EDB-4E53-04DF-5C974D0058DE}"/>
              </a:ext>
            </a:extLst>
          </p:cNvPr>
          <p:cNvSpPr txBox="1"/>
          <p:nvPr/>
        </p:nvSpPr>
        <p:spPr>
          <a:xfrm>
            <a:off x="660400" y="1147596"/>
            <a:ext cx="2715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Chemical evolution models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F6ED29-DFE8-3154-F75B-435210A8ADE3}"/>
              </a:ext>
            </a:extLst>
          </p:cNvPr>
          <p:cNvSpPr txBox="1"/>
          <p:nvPr/>
        </p:nvSpPr>
        <p:spPr>
          <a:xfrm>
            <a:off x="4624925" y="1147596"/>
            <a:ext cx="318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dirty="0"/>
              <a:t>Age-metallicity relations from individual stellar ages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CC2036-344E-870D-AEA8-CA6239CFFD41}"/>
              </a:ext>
            </a:extLst>
          </p:cNvPr>
          <p:cNvCxnSpPr>
            <a:cxnSpLocks/>
          </p:cNvCxnSpPr>
          <p:nvPr/>
        </p:nvCxnSpPr>
        <p:spPr>
          <a:xfrm>
            <a:off x="3916256" y="880533"/>
            <a:ext cx="0" cy="4595624"/>
          </a:xfrm>
          <a:prstGeom prst="line">
            <a:avLst/>
          </a:prstGeom>
          <a:ln w="254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93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D2EA4CDE-F079-26BC-7AA2-89DB737054D4}"/>
              </a:ext>
            </a:extLst>
          </p:cNvPr>
          <p:cNvSpPr txBox="1"/>
          <p:nvPr/>
        </p:nvSpPr>
        <p:spPr>
          <a:xfrm>
            <a:off x="453980" y="1588120"/>
            <a:ext cx="5344371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entury Gothic"/>
                <a:cs typeface="Century Gothic"/>
              </a:rPr>
              <a:t>Any SFH can be obtained as a combination of SSPs: </a:t>
            </a: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  <a:p>
            <a:endParaRPr lang="en-US" sz="1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endParaRPr lang="en-US" sz="1400" dirty="0">
              <a:solidFill>
                <a:srgbClr val="000000"/>
              </a:solidFill>
              <a:latin typeface="Century Gothic"/>
              <a:cs typeface="Century Gothic"/>
            </a:endParaRPr>
          </a:p>
          <a:p>
            <a:pPr algn="ctr"/>
            <a:endParaRPr lang="en-US" sz="1400" dirty="0">
              <a:latin typeface="Century Gothic"/>
              <a:cs typeface="Century Gothic"/>
            </a:endParaRPr>
          </a:p>
          <a:p>
            <a:pPr algn="ctr"/>
            <a:r>
              <a:rPr lang="en-US" sz="1400" dirty="0">
                <a:latin typeface="Century Gothic"/>
                <a:cs typeface="Century Gothic"/>
              </a:rPr>
              <a:t>We obtain the best fit SFH by comparing the distribution of stars in the observed and in a large number of arbitrary model CMDs, constructed from combinations of simple stellar populations (</a:t>
            </a:r>
            <a:r>
              <a:rPr lang="en-US" sz="1400" dirty="0">
                <a:latin typeface="Century Gothic"/>
                <a:ea typeface="Lucida Grande"/>
                <a:cs typeface="Century Gothic"/>
              </a:rPr>
              <a:t>α</a:t>
            </a:r>
            <a:r>
              <a:rPr lang="en-US" sz="1400" baseline="-25000" dirty="0" err="1">
                <a:latin typeface="Century Gothic"/>
                <a:cs typeface="Century Gothic"/>
              </a:rPr>
              <a:t>i</a:t>
            </a:r>
            <a:r>
              <a:rPr lang="en-US" sz="1400" dirty="0">
                <a:latin typeface="Century Gothic"/>
                <a:cs typeface="Century Gothic"/>
              </a:rPr>
              <a:t>), until a good match is found.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C71FE-27AB-3295-9B6B-AC8C4FA4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" y="-283106"/>
            <a:ext cx="10515600" cy="1325563"/>
          </a:xfrm>
        </p:spPr>
        <p:txBody>
          <a:bodyPr/>
          <a:lstStyle/>
          <a:p>
            <a:r>
              <a:rPr lang="en-ES" dirty="0"/>
              <a:t>Star formation histories from CMD-fitting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5E373-745D-8C53-E2C9-1B241F958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6810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ES" sz="2000" i="1" dirty="0"/>
              <a:t>Gallart et al. 2024</a:t>
            </a:r>
          </a:p>
          <a:p>
            <a:pPr lvl="1"/>
            <a:r>
              <a:rPr lang="en-ES" sz="1800" dirty="0"/>
              <a:t>Gaia photometry</a:t>
            </a:r>
          </a:p>
          <a:p>
            <a:endParaRPr lang="en-ES" dirty="0"/>
          </a:p>
          <a:p>
            <a:pPr marL="0" indent="0">
              <a:buNone/>
            </a:pPr>
            <a:endParaRPr lang="en-E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96183F-7FEA-AC40-0C5C-EC70B348E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75" y="681037"/>
            <a:ext cx="6179825" cy="3039008"/>
          </a:xfrm>
          <a:prstGeom prst="rect">
            <a:avLst/>
          </a:prstGeom>
        </p:spPr>
      </p:pic>
      <p:pic>
        <p:nvPicPr>
          <p:cNvPr id="6" name="Picture 5" descr="abs01_CMD_fitting.png">
            <a:extLst>
              <a:ext uri="{FF2B5EF4-FFF2-40B4-BE49-F238E27FC236}">
                <a16:creationId xmlns:a16="http://schemas.microsoft.com/office/drawing/2014/main" id="{5381D35B-5964-5C4D-10CE-BE16501A6A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4" r="65270"/>
          <a:stretch/>
        </p:blipFill>
        <p:spPr>
          <a:xfrm>
            <a:off x="438150" y="3619445"/>
            <a:ext cx="2279624" cy="3238555"/>
          </a:xfrm>
          <a:prstGeom prst="rect">
            <a:avLst/>
          </a:prstGeom>
        </p:spPr>
      </p:pic>
      <p:sp>
        <p:nvSpPr>
          <p:cNvPr id="7" name="Left-Right Arrow 22">
            <a:extLst>
              <a:ext uri="{FF2B5EF4-FFF2-40B4-BE49-F238E27FC236}">
                <a16:creationId xmlns:a16="http://schemas.microsoft.com/office/drawing/2014/main" id="{D1FD3361-F281-6755-D746-A9AE2E819F84}"/>
              </a:ext>
            </a:extLst>
          </p:cNvPr>
          <p:cNvSpPr>
            <a:spLocks/>
          </p:cNvSpPr>
          <p:nvPr/>
        </p:nvSpPr>
        <p:spPr>
          <a:xfrm>
            <a:off x="2734635" y="4840374"/>
            <a:ext cx="602264" cy="38400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 descr="Mother_with_bundles.png">
            <a:extLst>
              <a:ext uri="{FF2B5EF4-FFF2-40B4-BE49-F238E27FC236}">
                <a16:creationId xmlns:a16="http://schemas.microsoft.com/office/drawing/2014/main" id="{0BE4B3C2-29A2-8803-C482-838AC0202C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3" t="8210" r="51040" b="2737"/>
          <a:stretch/>
        </p:blipFill>
        <p:spPr>
          <a:xfrm>
            <a:off x="3449128" y="3995825"/>
            <a:ext cx="2134592" cy="2862175"/>
          </a:xfrm>
          <a:prstGeom prst="rect">
            <a:avLst/>
          </a:prstGeom>
        </p:spPr>
      </p:pic>
      <p:sp>
        <p:nvSpPr>
          <p:cNvPr id="9" name="Right Arrow 8">
            <a:extLst>
              <a:ext uri="{FF2B5EF4-FFF2-40B4-BE49-F238E27FC236}">
                <a16:creationId xmlns:a16="http://schemas.microsoft.com/office/drawing/2014/main" id="{B5229A4C-24C7-7C43-09D9-13DE010DA946}"/>
              </a:ext>
            </a:extLst>
          </p:cNvPr>
          <p:cNvSpPr/>
          <p:nvPr/>
        </p:nvSpPr>
        <p:spPr>
          <a:xfrm>
            <a:off x="5807626" y="4840374"/>
            <a:ext cx="480000" cy="3840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Imagen 1" descr="ic1613-sfh3d40-dolphot.eps">
            <a:extLst>
              <a:ext uri="{FF2B5EF4-FFF2-40B4-BE49-F238E27FC236}">
                <a16:creationId xmlns:a16="http://schemas.microsoft.com/office/drawing/2014/main" id="{E319E012-2CE6-7C42-3DD4-B5632A880B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76" y="3770065"/>
            <a:ext cx="3840427" cy="2908617"/>
          </a:xfrm>
          <a:prstGeom prst="rect">
            <a:avLst/>
          </a:prstGeom>
          <a:noFill/>
          <a:ln w="1905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2879A369-733D-4A9E-D758-99D1F94639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0391" y="1837549"/>
          <a:ext cx="2976033" cy="766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500" imgH="342900" progId="Equation.3">
                  <p:embed/>
                </p:oleObj>
              </mc:Choice>
              <mc:Fallback>
                <p:oleObj name="Equation" r:id="rId6" imgW="1333500" imgH="342900" progId="Equation.3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2879A369-733D-4A9E-D758-99D1F94639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0391" y="1837549"/>
                        <a:ext cx="2976033" cy="76623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F2AB311-5A75-C7F0-8697-2096DDAEB8C6}"/>
              </a:ext>
            </a:extLst>
          </p:cNvPr>
          <p:cNvSpPr/>
          <p:nvPr/>
        </p:nvSpPr>
        <p:spPr>
          <a:xfrm rot="20420941">
            <a:off x="10034400" y="262816"/>
            <a:ext cx="1725328" cy="93712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S" dirty="0"/>
              <a:t>See Gallart’s talk on </a:t>
            </a:r>
            <a:r>
              <a:rPr lang="en-GB" dirty="0"/>
              <a:t>T</a:t>
            </a:r>
            <a:r>
              <a:rPr lang="en-ES" dirty="0"/>
              <a:t>hursday!!</a:t>
            </a:r>
          </a:p>
        </p:txBody>
      </p:sp>
    </p:spTree>
    <p:extLst>
      <p:ext uri="{BB962C8B-B14F-4D97-AF65-F5344CB8AC3E}">
        <p14:creationId xmlns:p14="http://schemas.microsoft.com/office/powerpoint/2010/main" val="153764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B62B9-17AA-54A6-4C44-2577A6FD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-178099"/>
            <a:ext cx="10515600" cy="1325563"/>
          </a:xfrm>
        </p:spPr>
        <p:txBody>
          <a:bodyPr/>
          <a:lstStyle/>
          <a:p>
            <a:r>
              <a:rPr lang="en-ES" dirty="0"/>
              <a:t>Kinematic selection of thick and thin disc stars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C1481-6D5D-E510-3BD0-DA868374B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775" y="3177063"/>
            <a:ext cx="4883468" cy="3662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D16B1C-70CE-B301-27B8-879671F14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679" y="2521029"/>
            <a:ext cx="5118100" cy="723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E898FB-30AB-0269-5447-D04DCC68AD2B}"/>
              </a:ext>
            </a:extLst>
          </p:cNvPr>
          <p:cNvSpPr txBox="1"/>
          <p:nvPr/>
        </p:nvSpPr>
        <p:spPr>
          <a:xfrm>
            <a:off x="656492" y="1609129"/>
            <a:ext cx="7009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ES" dirty="0"/>
              <a:t>Probability based on velocity and position of stars:</a:t>
            </a:r>
          </a:p>
          <a:p>
            <a:pPr marL="742950" lvl="1" indent="-285750">
              <a:buFontTx/>
              <a:buChar char="-"/>
            </a:pPr>
            <a:r>
              <a:rPr lang="en-ES" dirty="0"/>
              <a:t>Gaussian velocity distributions.    </a:t>
            </a:r>
          </a:p>
          <a:p>
            <a:pPr marL="742950" lvl="1" indent="-285750">
              <a:buFontTx/>
              <a:buChar char="-"/>
            </a:pPr>
            <a:r>
              <a:rPr lang="en-ES" dirty="0"/>
              <a:t>Density profiles for the thin, thick discs and halo.</a:t>
            </a:r>
          </a:p>
          <a:p>
            <a:endParaRPr lang="en-E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FD4DF-AD41-E823-00FC-8A32065558CF}"/>
              </a:ext>
            </a:extLst>
          </p:cNvPr>
          <p:cNvSpPr txBox="1"/>
          <p:nvPr/>
        </p:nvSpPr>
        <p:spPr>
          <a:xfrm>
            <a:off x="4484369" y="2992397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i="1" dirty="0"/>
              <a:t>(as in Bensby et al. 2003)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DA4484B-DEA2-EC48-9FE0-AF3AD28AB7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6500" y="2279869"/>
            <a:ext cx="4635500" cy="41783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F1DCBD-3E3F-5D8A-5C3A-9CD9282E2322}"/>
              </a:ext>
            </a:extLst>
          </p:cNvPr>
          <p:cNvSpPr txBox="1"/>
          <p:nvPr/>
        </p:nvSpPr>
        <p:spPr>
          <a:xfrm>
            <a:off x="656492" y="970180"/>
            <a:ext cx="9331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ES" dirty="0"/>
              <a:t>Volume: </a:t>
            </a:r>
          </a:p>
          <a:p>
            <a:pPr lvl="2"/>
            <a:r>
              <a:rPr lang="en-ES" dirty="0"/>
              <a:t>cylinder centered in the Sun, radius = 250 pc, height = 1 kpc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B932A8-E3B8-0C7E-CF33-46F2E9062619}"/>
              </a:ext>
            </a:extLst>
          </p:cNvPr>
          <p:cNvSpPr txBox="1"/>
          <p:nvPr/>
        </p:nvSpPr>
        <p:spPr>
          <a:xfrm>
            <a:off x="10515600" y="1396979"/>
            <a:ext cx="2987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>
                <a:solidFill>
                  <a:srgbClr val="FF0000"/>
                </a:solidFill>
              </a:rPr>
              <a:t>Thick disc</a:t>
            </a:r>
          </a:p>
          <a:p>
            <a:r>
              <a:rPr lang="en-ES" dirty="0">
                <a:solidFill>
                  <a:srgbClr val="0432FF"/>
                </a:solidFill>
              </a:rPr>
              <a:t>Thin disc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C25F9D-A21B-317F-577C-383F69370622}"/>
              </a:ext>
            </a:extLst>
          </p:cNvPr>
          <p:cNvSpPr txBox="1"/>
          <p:nvPr/>
        </p:nvSpPr>
        <p:spPr>
          <a:xfrm>
            <a:off x="8107680" y="2026144"/>
            <a:ext cx="307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Color-magnitude diagram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B85AF3-80FD-3873-F875-BDBC3BBD5057}"/>
              </a:ext>
            </a:extLst>
          </p:cNvPr>
          <p:cNvSpPr txBox="1"/>
          <p:nvPr/>
        </p:nvSpPr>
        <p:spPr>
          <a:xfrm>
            <a:off x="5556298" y="6271776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</p:spTree>
    <p:extLst>
      <p:ext uri="{BB962C8B-B14F-4D97-AF65-F5344CB8AC3E}">
        <p14:creationId xmlns:p14="http://schemas.microsoft.com/office/powerpoint/2010/main" val="45312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19CA2B5-2224-B789-444A-282D7B5D2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7879" y="1136234"/>
            <a:ext cx="5781112" cy="42456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0DB795-4A18-A1B0-CF39-DFAD921AB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6" y="1247512"/>
            <a:ext cx="5980198" cy="413435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5EAB402-6798-BF20-3BBE-59E6AC6D16F8}"/>
              </a:ext>
            </a:extLst>
          </p:cNvPr>
          <p:cNvCxnSpPr>
            <a:cxnSpLocks/>
          </p:cNvCxnSpPr>
          <p:nvPr/>
        </p:nvCxnSpPr>
        <p:spPr>
          <a:xfrm flipV="1">
            <a:off x="1939797" y="1329616"/>
            <a:ext cx="0" cy="361536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06E1DB0-3C6A-2CDF-B14E-F7CD25BCB605}"/>
              </a:ext>
            </a:extLst>
          </p:cNvPr>
          <p:cNvCxnSpPr>
            <a:cxnSpLocks/>
          </p:cNvCxnSpPr>
          <p:nvPr/>
        </p:nvCxnSpPr>
        <p:spPr>
          <a:xfrm flipV="1">
            <a:off x="7820710" y="1329616"/>
            <a:ext cx="0" cy="3615363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9B98F79D-7606-1A5F-8E2A-389F483654B9}"/>
              </a:ext>
            </a:extLst>
          </p:cNvPr>
          <p:cNvSpPr txBox="1"/>
          <p:nvPr/>
        </p:nvSpPr>
        <p:spPr>
          <a:xfrm>
            <a:off x="1477108" y="240640"/>
            <a:ext cx="3516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600" dirty="0"/>
              <a:t>Thick disc SFH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9BED3A6-BD69-BD7A-2CBA-C6E282B2A011}"/>
              </a:ext>
            </a:extLst>
          </p:cNvPr>
          <p:cNvSpPr txBox="1"/>
          <p:nvPr/>
        </p:nvSpPr>
        <p:spPr>
          <a:xfrm>
            <a:off x="7467602" y="234045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600" dirty="0"/>
              <a:t>Thin disc SFH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2F41E3-BA4D-66F9-0E6A-747BA857AECC}"/>
              </a:ext>
            </a:extLst>
          </p:cNvPr>
          <p:cNvSpPr txBox="1"/>
          <p:nvPr/>
        </p:nvSpPr>
        <p:spPr>
          <a:xfrm>
            <a:off x="5335664" y="5467424"/>
            <a:ext cx="65824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400" dirty="0"/>
              <a:t>Merger of Gaia-Sausage-Enceladus </a:t>
            </a:r>
          </a:p>
          <a:p>
            <a:pPr algn="ctr"/>
            <a:r>
              <a:rPr lang="en-ES" sz="2400" dirty="0"/>
              <a:t>dated also 10 Gyrs ago!!</a:t>
            </a:r>
          </a:p>
          <a:p>
            <a:pPr algn="ctr"/>
            <a:r>
              <a:rPr lang="en-ES" i="1" dirty="0"/>
              <a:t>Belokurov+2018, Helmi+2018, </a:t>
            </a:r>
            <a:r>
              <a:rPr lang="en-US" i="1" dirty="0"/>
              <a:t>Vincenzo+2019, di Matteo+2019, Montalban+2020, Bonaca+2020, G</a:t>
            </a:r>
            <a:r>
              <a:rPr lang="en-ES" i="1" dirty="0"/>
              <a:t>allart+2020,…</a:t>
            </a:r>
          </a:p>
          <a:p>
            <a:endParaRPr lang="en-E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D2ADB8-102B-831B-94B7-94E68C6B39F0}"/>
              </a:ext>
            </a:extLst>
          </p:cNvPr>
          <p:cNvSpPr txBox="1"/>
          <p:nvPr/>
        </p:nvSpPr>
        <p:spPr>
          <a:xfrm>
            <a:off x="1477108" y="904645"/>
            <a:ext cx="307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Formed BEFORE 10 Gyrs ago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2FFF8B7-7CE6-1B62-17A3-F66BC5B31F14}"/>
              </a:ext>
            </a:extLst>
          </p:cNvPr>
          <p:cNvSpPr txBox="1"/>
          <p:nvPr/>
        </p:nvSpPr>
        <p:spPr>
          <a:xfrm>
            <a:off x="7467602" y="856423"/>
            <a:ext cx="307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Formed AFTER 10 Gyrs ago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74AEDD-BC42-B764-12B4-2A7E90C0A8BA}"/>
              </a:ext>
            </a:extLst>
          </p:cNvPr>
          <p:cNvSpPr txBox="1"/>
          <p:nvPr/>
        </p:nvSpPr>
        <p:spPr>
          <a:xfrm>
            <a:off x="3888750" y="5098091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0AC6B-56C1-569D-6256-52178B059A70}"/>
                  </a:ext>
                </a:extLst>
              </p:cNvPr>
              <p:cNvSpPr txBox="1"/>
              <p:nvPr/>
            </p:nvSpPr>
            <p:spPr>
              <a:xfrm>
                <a:off x="348916" y="5678905"/>
                <a:ext cx="4645115" cy="632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ES" dirty="0"/>
                  <a:t>[M/H] = [Fe/H] + log(0.694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E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type m:val="lin"/>
                            <m:ctrlPr>
                              <a:rPr lang="es-E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𝐹𝑒</m:t>
                            </m:r>
                            <m:r>
                              <a:rPr lang="es-ES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sup>
                    </m:sSup>
                  </m:oMath>
                </a14:m>
                <a:r>
                  <a:rPr lang="en-ES" dirty="0"/>
                  <a:t>+0.301)</a:t>
                </a:r>
              </a:p>
              <a:p>
                <a:r>
                  <a:rPr lang="en-ES" sz="1600" i="1" dirty="0"/>
                  <a:t>(Salaris + 1993; Pietrinferni + 2021)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700AC6B-56C1-569D-6256-52178B059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16" y="5678905"/>
                <a:ext cx="4645115" cy="632674"/>
              </a:xfrm>
              <a:prstGeom prst="rect">
                <a:avLst/>
              </a:prstGeom>
              <a:blipFill>
                <a:blip r:embed="rId4"/>
                <a:stretch>
                  <a:fillRect l="-1090" t="-50000" b="-20000"/>
                </a:stretch>
              </a:blipFill>
            </p:spPr>
            <p:txBody>
              <a:bodyPr/>
              <a:lstStyle/>
              <a:p>
                <a:r>
                  <a:rPr lang="en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44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8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C4ECCE-4AD2-E97B-4223-C476C534A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13" y="1613534"/>
            <a:ext cx="4428932" cy="42843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76B502-0AF3-D59C-279C-4036A4E0F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433893"/>
            <a:ext cx="7391400" cy="2421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EBE832-4332-4B77-0F2D-96D63E705094}"/>
              </a:ext>
            </a:extLst>
          </p:cNvPr>
          <p:cNvSpPr txBox="1"/>
          <p:nvPr/>
        </p:nvSpPr>
        <p:spPr>
          <a:xfrm>
            <a:off x="8496300" y="4966431"/>
            <a:ext cx="3383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sz="1600" i="1" dirty="0"/>
              <a:t>Di Cintio + 2021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29E46A-6185-43D8-8106-CF455A1F582C}"/>
              </a:ext>
            </a:extLst>
          </p:cNvPr>
          <p:cNvSpPr txBox="1"/>
          <p:nvPr/>
        </p:nvSpPr>
        <p:spPr>
          <a:xfrm>
            <a:off x="2322306" y="5897880"/>
            <a:ext cx="1944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sz="1600" i="1" dirty="0"/>
              <a:t>Orkney + 2022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98926F-D1AC-31B6-E6A7-63E4D09FC24D}"/>
              </a:ext>
            </a:extLst>
          </p:cNvPr>
          <p:cNvSpPr txBox="1"/>
          <p:nvPr/>
        </p:nvSpPr>
        <p:spPr>
          <a:xfrm>
            <a:off x="524165" y="422110"/>
            <a:ext cx="111436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3600" dirty="0"/>
              <a:t>Cosmological simulations:</a:t>
            </a:r>
          </a:p>
          <a:p>
            <a:r>
              <a:rPr lang="en-ES" sz="2400" dirty="0"/>
              <a:t>Star formation boosted in the host galaxy from pericenter passages of accreted galaxy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0EA30A-E487-D122-5BD0-32D0CF3DF451}"/>
              </a:ext>
            </a:extLst>
          </p:cNvPr>
          <p:cNvSpPr txBox="1"/>
          <p:nvPr/>
        </p:nvSpPr>
        <p:spPr>
          <a:xfrm>
            <a:off x="6232357" y="5727032"/>
            <a:ext cx="2887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Also Chen’s talk yesterday</a:t>
            </a:r>
          </a:p>
        </p:txBody>
      </p:sp>
    </p:spTree>
    <p:extLst>
      <p:ext uri="{BB962C8B-B14F-4D97-AF65-F5344CB8AC3E}">
        <p14:creationId xmlns:p14="http://schemas.microsoft.com/office/powerpoint/2010/main" val="3528168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915EB90-7B24-5CEF-5E10-F15F0951C9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25" y="1143001"/>
            <a:ext cx="7048163" cy="51508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89FFA-BA96-9351-B015-15A8806D99A4}"/>
              </a:ext>
            </a:extLst>
          </p:cNvPr>
          <p:cNvSpPr txBox="1"/>
          <p:nvPr/>
        </p:nvSpPr>
        <p:spPr>
          <a:xfrm>
            <a:off x="550985" y="246185"/>
            <a:ext cx="3997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4400" dirty="0">
                <a:latin typeface="+mj-lt"/>
              </a:rPr>
              <a:t>Thick disc SFH</a:t>
            </a: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FD3B816C-3799-8AB2-B723-11E2A65537F0}"/>
              </a:ext>
            </a:extLst>
          </p:cNvPr>
          <p:cNvSpPr/>
          <p:nvPr/>
        </p:nvSpPr>
        <p:spPr>
          <a:xfrm rot="9688833">
            <a:off x="2059746" y="3150330"/>
            <a:ext cx="269630" cy="5392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B0D647DD-3F57-F028-0195-58EEF624AF7F}"/>
              </a:ext>
            </a:extLst>
          </p:cNvPr>
          <p:cNvSpPr/>
          <p:nvPr/>
        </p:nvSpPr>
        <p:spPr>
          <a:xfrm rot="6010113">
            <a:off x="3083239" y="2365633"/>
            <a:ext cx="269630" cy="5392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871BA1ED-1E6C-FD20-5641-6FDF64B2A17B}"/>
              </a:ext>
            </a:extLst>
          </p:cNvPr>
          <p:cNvSpPr/>
          <p:nvPr/>
        </p:nvSpPr>
        <p:spPr>
          <a:xfrm rot="4959969">
            <a:off x="3164328" y="1402564"/>
            <a:ext cx="269630" cy="53926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2E080D-2B41-CA12-BF00-0926AC2A81CB}"/>
              </a:ext>
            </a:extLst>
          </p:cNvPr>
          <p:cNvSpPr txBox="1"/>
          <p:nvPr/>
        </p:nvSpPr>
        <p:spPr>
          <a:xfrm>
            <a:off x="7811316" y="2828835"/>
            <a:ext cx="3891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400" dirty="0"/>
              <a:t>2 and 3: star bursts induced by pericenter passage of GSE?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FEA23A-FF8D-D5B2-0C4B-0D89108C4EA5}"/>
              </a:ext>
            </a:extLst>
          </p:cNvPr>
          <p:cNvSpPr txBox="1"/>
          <p:nvPr/>
        </p:nvSpPr>
        <p:spPr>
          <a:xfrm>
            <a:off x="3101926" y="2635263"/>
            <a:ext cx="93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912D8-DC7D-C128-1EC3-0F9A73A01CD5}"/>
              </a:ext>
            </a:extLst>
          </p:cNvPr>
          <p:cNvSpPr txBox="1"/>
          <p:nvPr/>
        </p:nvSpPr>
        <p:spPr>
          <a:xfrm>
            <a:off x="3024093" y="1256681"/>
            <a:ext cx="608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91696C-DDF2-A392-614E-D01E50AE6120}"/>
              </a:ext>
            </a:extLst>
          </p:cNvPr>
          <p:cNvSpPr txBox="1"/>
          <p:nvPr/>
        </p:nvSpPr>
        <p:spPr>
          <a:xfrm>
            <a:off x="1627307" y="3722713"/>
            <a:ext cx="520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440C6B-C1B3-8C13-B49B-D0B9C1985207}"/>
              </a:ext>
            </a:extLst>
          </p:cNvPr>
          <p:cNvSpPr txBox="1"/>
          <p:nvPr/>
        </p:nvSpPr>
        <p:spPr>
          <a:xfrm>
            <a:off x="7404976" y="5924566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A10C6CF9-574B-BE09-1055-8C23F5C56B83}"/>
              </a:ext>
            </a:extLst>
          </p:cNvPr>
          <p:cNvSpPr/>
          <p:nvPr/>
        </p:nvSpPr>
        <p:spPr>
          <a:xfrm rot="10800000">
            <a:off x="4403560" y="2310408"/>
            <a:ext cx="229676" cy="55310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49B769A-4A0E-DD2B-2DDE-8A7DD33E9166}"/>
              </a:ext>
            </a:extLst>
          </p:cNvPr>
          <p:cNvSpPr txBox="1"/>
          <p:nvPr/>
        </p:nvSpPr>
        <p:spPr>
          <a:xfrm>
            <a:off x="8102876" y="4112945"/>
            <a:ext cx="330868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200" dirty="0"/>
              <a:t>Star burst 6 Gyrs ago: </a:t>
            </a:r>
          </a:p>
          <a:p>
            <a:pPr algn="ctr"/>
            <a:r>
              <a:rPr lang="en-GB" sz="2200" dirty="0"/>
              <a:t>T</a:t>
            </a:r>
            <a:r>
              <a:rPr lang="en-ES" sz="2200" dirty="0"/>
              <a:t>ime estimated of the first Sagittarius pericenter</a:t>
            </a:r>
          </a:p>
          <a:p>
            <a:pPr algn="ctr"/>
            <a:r>
              <a:rPr lang="en-ES" sz="1600" dirty="0"/>
              <a:t>(Law + 2010; Laporte + 2018)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B4120A-5DA2-CAC5-5C18-AFAAF8A9F97D}"/>
              </a:ext>
            </a:extLst>
          </p:cNvPr>
          <p:cNvSpPr txBox="1"/>
          <p:nvPr/>
        </p:nvSpPr>
        <p:spPr>
          <a:xfrm>
            <a:off x="7957095" y="1774752"/>
            <a:ext cx="36002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ES" sz="2400" dirty="0"/>
              <a:t>1: very old star formation in the Milky Way</a:t>
            </a:r>
          </a:p>
          <a:p>
            <a:endParaRPr lang="en-ES" dirty="0"/>
          </a:p>
        </p:txBody>
      </p:sp>
    </p:spTree>
    <p:extLst>
      <p:ext uri="{BB962C8B-B14F-4D97-AF65-F5344CB8AC3E}">
        <p14:creationId xmlns:p14="http://schemas.microsoft.com/office/powerpoint/2010/main" val="237107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3" grpId="0"/>
      <p:bldP spid="13" grpId="1"/>
      <p:bldP spid="14" grpId="0"/>
      <p:bldP spid="14" grpId="1"/>
      <p:bldP spid="2" grpId="0" animBg="1"/>
      <p:bldP spid="3" grpId="0"/>
      <p:bldP spid="4" grpId="0"/>
      <p:bldP spid="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E35DFC-BA8F-E821-CDA1-13412AA38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70124" y="797079"/>
            <a:ext cx="5115903" cy="57358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C89FFA-BA96-9351-B015-15A8806D99A4}"/>
              </a:ext>
            </a:extLst>
          </p:cNvPr>
          <p:cNvSpPr txBox="1"/>
          <p:nvPr/>
        </p:nvSpPr>
        <p:spPr>
          <a:xfrm>
            <a:off x="360153" y="337610"/>
            <a:ext cx="66531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4400" dirty="0">
                <a:latin typeface="+mj-lt"/>
              </a:rPr>
              <a:t>Thick disc chemical trends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AE383EE-6135-3E8F-8C86-D19E08FC0C63}"/>
              </a:ext>
            </a:extLst>
          </p:cNvPr>
          <p:cNvCxnSpPr>
            <a:cxnSpLocks/>
          </p:cNvCxnSpPr>
          <p:nvPr/>
        </p:nvCxnSpPr>
        <p:spPr>
          <a:xfrm flipV="1">
            <a:off x="4335744" y="1458875"/>
            <a:ext cx="0" cy="406985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0ADF42B0-253B-895C-58B9-970F8E194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9778" y="1340344"/>
            <a:ext cx="5378254" cy="4721182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753FF37-CCEF-D5D2-C46F-137C0B1C8CDE}"/>
              </a:ext>
            </a:extLst>
          </p:cNvPr>
          <p:cNvCxnSpPr>
            <a:cxnSpLocks/>
          </p:cNvCxnSpPr>
          <p:nvPr/>
        </p:nvCxnSpPr>
        <p:spPr>
          <a:xfrm>
            <a:off x="9448800" y="1644539"/>
            <a:ext cx="0" cy="3948541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FB95F7C-DAF0-7BA0-02E9-ABCEAD1DE4EA}"/>
              </a:ext>
            </a:extLst>
          </p:cNvPr>
          <p:cNvCxnSpPr>
            <a:cxnSpLocks/>
          </p:cNvCxnSpPr>
          <p:nvPr/>
        </p:nvCxnSpPr>
        <p:spPr>
          <a:xfrm flipV="1">
            <a:off x="5212863" y="1458875"/>
            <a:ext cx="0" cy="40698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14798A0-5D76-5C72-7D3B-41F62B1CE89D}"/>
              </a:ext>
            </a:extLst>
          </p:cNvPr>
          <p:cNvCxnSpPr>
            <a:cxnSpLocks/>
          </p:cNvCxnSpPr>
          <p:nvPr/>
        </p:nvCxnSpPr>
        <p:spPr>
          <a:xfrm>
            <a:off x="10387915" y="1644539"/>
            <a:ext cx="0" cy="3948541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21ADAEEF-0552-4446-5474-B9EB29728EA4}"/>
              </a:ext>
            </a:extLst>
          </p:cNvPr>
          <p:cNvSpPr txBox="1"/>
          <p:nvPr/>
        </p:nvSpPr>
        <p:spPr>
          <a:xfrm>
            <a:off x="4222163" y="6183872"/>
            <a:ext cx="3747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ES" i="1" dirty="0"/>
              <a:t>Fernández-Alvar + 2024 (in prep.)</a:t>
            </a: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7C316B7-DCFA-18AC-3990-CC4E591575EF}"/>
              </a:ext>
            </a:extLst>
          </p:cNvPr>
          <p:cNvSpPr/>
          <p:nvPr/>
        </p:nvSpPr>
        <p:spPr>
          <a:xfrm rot="13567303">
            <a:off x="3165822" y="2056458"/>
            <a:ext cx="237067" cy="7958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C5C1A324-7625-8813-ED09-E43ED057CFCE}"/>
              </a:ext>
            </a:extLst>
          </p:cNvPr>
          <p:cNvSpPr/>
          <p:nvPr/>
        </p:nvSpPr>
        <p:spPr>
          <a:xfrm rot="19763678">
            <a:off x="8315453" y="1606727"/>
            <a:ext cx="237067" cy="79586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8CD4D921-84E9-CBB6-972F-A3229ED7C581}"/>
              </a:ext>
            </a:extLst>
          </p:cNvPr>
          <p:cNvSpPr/>
          <p:nvPr/>
        </p:nvSpPr>
        <p:spPr>
          <a:xfrm>
            <a:off x="4624550" y="1107051"/>
            <a:ext cx="291435" cy="6746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2" name="Down Arrow 11">
            <a:extLst>
              <a:ext uri="{FF2B5EF4-FFF2-40B4-BE49-F238E27FC236}">
                <a16:creationId xmlns:a16="http://schemas.microsoft.com/office/drawing/2014/main" id="{184D24C5-547D-7B91-76F5-63CC89C5A0E8}"/>
              </a:ext>
            </a:extLst>
          </p:cNvPr>
          <p:cNvSpPr/>
          <p:nvPr/>
        </p:nvSpPr>
        <p:spPr>
          <a:xfrm>
            <a:off x="9817423" y="1601813"/>
            <a:ext cx="291435" cy="6746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2D177D79-17A2-B6E5-16B4-D4F24E107FFD}"/>
              </a:ext>
            </a:extLst>
          </p:cNvPr>
          <p:cNvSpPr/>
          <p:nvPr/>
        </p:nvSpPr>
        <p:spPr>
          <a:xfrm rot="2628307">
            <a:off x="6016338" y="1431420"/>
            <a:ext cx="233778" cy="6746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66AC8980-335A-45EF-2507-1ED4DD5EC176}"/>
              </a:ext>
            </a:extLst>
          </p:cNvPr>
          <p:cNvSpPr/>
          <p:nvPr/>
        </p:nvSpPr>
        <p:spPr>
          <a:xfrm rot="2628307">
            <a:off x="11135807" y="2767289"/>
            <a:ext cx="233778" cy="67468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S"/>
          </a:p>
        </p:txBody>
      </p:sp>
    </p:spTree>
    <p:extLst>
      <p:ext uri="{BB962C8B-B14F-4D97-AF65-F5344CB8AC3E}">
        <p14:creationId xmlns:p14="http://schemas.microsoft.com/office/powerpoint/2010/main" val="10054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9949</TotalTime>
  <Words>771</Words>
  <Application>Microsoft Macintosh PowerPoint</Application>
  <PresentationFormat>Widescreen</PresentationFormat>
  <Paragraphs>108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Century Gothic</vt:lpstr>
      <vt:lpstr>Office Theme</vt:lpstr>
      <vt:lpstr>Equation</vt:lpstr>
      <vt:lpstr>The impact of early mergers in the star formation history of the Milky Way’s disc</vt:lpstr>
      <vt:lpstr>The Milky Way’s disc and its formation.  </vt:lpstr>
      <vt:lpstr>The Milky Way’s disc and its formation.</vt:lpstr>
      <vt:lpstr>Star formation histories from CMD-fitting</vt:lpstr>
      <vt:lpstr>Kinematic selection of thick and thin disc stars</vt:lpstr>
      <vt:lpstr>PowerPoint Presentation</vt:lpstr>
      <vt:lpstr>PowerPoint Presentation</vt:lpstr>
      <vt:lpstr>PowerPoint Presentation</vt:lpstr>
      <vt:lpstr>PowerPoint Presentation</vt:lpstr>
      <vt:lpstr>Thin disc SFH</vt:lpstr>
      <vt:lpstr>Thin disc chemical trends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of early mergers in the star formation history of the Milky Way’s disc</dc:title>
  <dc:creator>Microsoft Office User</dc:creator>
  <cp:lastModifiedBy>Microsoft Office User</cp:lastModifiedBy>
  <cp:revision>64</cp:revision>
  <dcterms:created xsi:type="dcterms:W3CDTF">2024-05-18T18:48:52Z</dcterms:created>
  <dcterms:modified xsi:type="dcterms:W3CDTF">2024-05-28T08:41:06Z</dcterms:modified>
</cp:coreProperties>
</file>