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29"/>
  </p:notesMasterIdLst>
  <p:sldIdLst>
    <p:sldId id="256" r:id="rId3"/>
    <p:sldId id="656" r:id="rId4"/>
    <p:sldId id="630" r:id="rId5"/>
    <p:sldId id="670" r:id="rId6"/>
    <p:sldId id="258" r:id="rId7"/>
    <p:sldId id="659" r:id="rId8"/>
    <p:sldId id="675" r:id="rId9"/>
    <p:sldId id="667" r:id="rId10"/>
    <p:sldId id="662" r:id="rId11"/>
    <p:sldId id="661" r:id="rId12"/>
    <p:sldId id="672" r:id="rId13"/>
    <p:sldId id="669" r:id="rId14"/>
    <p:sldId id="673" r:id="rId15"/>
    <p:sldId id="663" r:id="rId16"/>
    <p:sldId id="671" r:id="rId17"/>
    <p:sldId id="664" r:id="rId18"/>
    <p:sldId id="641" r:id="rId19"/>
    <p:sldId id="604" r:id="rId20"/>
    <p:sldId id="645" r:id="rId21"/>
    <p:sldId id="679" r:id="rId22"/>
    <p:sldId id="678" r:id="rId23"/>
    <p:sldId id="680" r:id="rId24"/>
    <p:sldId id="681" r:id="rId25"/>
    <p:sldId id="626" r:id="rId26"/>
    <p:sldId id="674" r:id="rId27"/>
    <p:sldId id="682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oundtripDataSignature="AMtx7mgW8956HPdumPHAKQ+OLHf5rGpmVw==" r:id="rId50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il Zasowski" initials="" lastIdx="2" clrIdx="0"/>
  <p:cmAuthor id="1" name="Jennifer Johns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FFC9"/>
    <a:srgbClr val="F5FF88"/>
    <a:srgbClr val="217F0E"/>
    <a:srgbClr val="2FB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BE8CF0-8609-4B2D-AA7F-219AD7AE2CB5}">
  <a:tblStyle styleId="{87BE8CF0-8609-4B2D-AA7F-219AD7AE2CB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6"/>
    <p:restoredTop sz="71814" autoAdjust="0"/>
  </p:normalViewPr>
  <p:slideViewPr>
    <p:cSldViewPr snapToGrid="0">
      <p:cViewPr varScale="1">
        <p:scale>
          <a:sx n="81" d="100"/>
          <a:sy n="81" d="100"/>
        </p:scale>
        <p:origin x="10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2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6432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love the halo, too, of course, but must remind us that only a tiny fraction of all Galactic stars live in the halo; we are a disk dominated galaxy. And disk dominated galaxies are the most common/important  type of big galaxies (except for the extremely massive center)</a:t>
            </a:r>
          </a:p>
          <a:p>
            <a:endParaRPr lang="en-US" dirty="0"/>
          </a:p>
          <a:p>
            <a:r>
              <a:rPr lang="en-US" dirty="0"/>
              <a:t>As with most aspects of galaxy formation, one can seek simplicity, or one can embrace the complexity, which is messy but drives the evolution.</a:t>
            </a:r>
          </a:p>
          <a:p>
            <a:endParaRPr lang="en-US" dirty="0"/>
          </a:p>
          <a:p>
            <a:r>
              <a:rPr lang="en-US" dirty="0"/>
              <a:t>Landscape picture of what the last 5+ years have taught us about the disk formation. </a:t>
            </a:r>
            <a:endParaRPr lang="en-DE" dirty="0"/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4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29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305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15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57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11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14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46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5725FF-4014-5348-801C-D71251CCF611}" type="slidenum">
              <a:rPr lang="en-US"/>
              <a:pPr/>
              <a:t>18</a:t>
            </a:fld>
            <a:endParaRPr lang="en-US"/>
          </a:p>
        </p:txBody>
      </p:sp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Let me now re-cap in the proper ordering of time:</a:t>
            </a:r>
          </a:p>
          <a:p>
            <a:r>
              <a:rPr lang="en-DE" dirty="0"/>
              <a:t>-- downtown Milky Way contains not only young, metal rich stars, but also the by far largest concentration of ancient, metal-poor stars.   [No; the oldest stars are not “out there” in the halo]</a:t>
            </a:r>
          </a:p>
          <a:p>
            <a:r>
              <a:rPr lang="en-DE" dirty="0"/>
              <a:t>-- 12-8 Gyrs ago, the basic angular momentum plane was set; intense star-formation happened, from a ever-well-stirred ISM</a:t>
            </a:r>
          </a:p>
          <a:p>
            <a:r>
              <a:rPr lang="en-DE" dirty="0"/>
              <a:t>-- then an abrupt transition in metallicity (but also in time) ~8Gyrs ago to more gradual SF, but clear evidence that the multitude of small perturbation cause extensive radial orbit radius change, among near-circular orbits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24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7387-FD27-D8D7-5C9C-43C8EE86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35E9-180D-37E6-453C-D05634EF24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28EE0-22F1-306E-0529-E873BB64B51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66AD1-50E2-6185-36CD-65698F6DC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7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EFAA7-E719-061B-A026-4C25140B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8F9D0-DBC6-7908-33DC-62F4039E0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CC7D9-3E31-DA64-D9D3-2CA80B083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BB0CC-2338-D081-FBD2-F9634C74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8784F-0A29-224C-0971-60F593B0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9214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F01B-838B-E661-AA4C-735E68ED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32E95-44EB-22AC-79D6-C75097821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02E70-CE27-67C4-6688-70FE13A39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34146-2262-4253-6561-7A27D731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D1BEC-D146-D634-5E85-B405D36B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A2FF4-8B39-D393-17BE-50C447F7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311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573F-30BD-72A4-F26A-DDC1997C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B95C5-F163-E090-1271-39D216473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78CB4-E5A4-A67F-8AE9-E6C519102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FB0A4-189A-DE33-D2AC-DA9415BF7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2100E-AED5-CA1E-DB6F-67C2D45AF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F57D5-0BCE-7AD0-1E6F-511FF92D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A4BFF-E963-5AE6-ECFD-37BA8CB2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A1F1C-6A4D-AEAD-7B9F-A0E0F3A3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9156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878C-4C3D-D99D-0215-9FB6650C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C6932-609F-E918-0E09-3CFCFB96F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61E6D-27FF-26DC-BF7F-7128C301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174A-75C6-37C7-F078-7A200B7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03017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B5203C-97C5-B534-3A56-F0B0098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5C248-F3C6-F5E3-8C25-9D798B07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C5E58-184A-0B4C-E97C-CAEA042D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049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D6DE-7127-73B4-264E-054CC7C6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C348-D411-D796-A8DF-8CFF958C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96000-940B-B5FB-995A-0AC375230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B6B31-7D45-3060-EB98-7CDB30D8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7B24E-454E-6B1B-B905-44361111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A10FC-9C71-25D7-670E-F715A7E6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43719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E528-41BB-7844-C15B-CD353210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515C6-928E-E48B-53BE-A1C4B38A4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BC616-F72B-F5F0-A9CA-5E05DC373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6DC2D-65F4-58EE-B9B9-F9E6A0F6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DC1E1-112A-C5E4-4E14-7F4A6640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1AB3B-82B4-1076-A82A-581CA8EE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9091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8939-7902-7ECF-3CBF-F2F576F0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B8B63-9134-BE77-1849-AC9949D78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EFE9B-457B-F539-077D-98F91AC4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3407A-93AC-9AE0-E38E-6E44EA32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B0955-4F84-AECC-CC39-77A88B70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4695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AC44C-2B10-7A89-81E9-25AA2C1E2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FB668-1999-58E8-3C17-56E27B463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C1D2C-8DFD-9944-783F-00FE4B612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48D8-CA3F-20B3-1FAC-5558CA06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4163B-EAD6-169A-0838-BDFA6EB5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982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4ED8-5A81-6D5A-F0F8-36016EFDE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54861-2291-8BDA-182D-F5B5BE652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69E85-91CF-6163-B369-19F55434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FA580-48DF-D8EC-332F-82E76924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B584C-DAF6-D72C-3C5B-40736F43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601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2682-FD8D-1879-21EB-8B72521C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E2005-9A3B-EDB2-C9B6-2E4AEFC8C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15362-9079-00CA-7EE9-432FB8A9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3056-79E6-81AD-E65F-FD82994C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01E75-645C-A543-42A8-A7B4DD4B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3924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4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7C2799-C2A7-CA5C-31A4-E5C48CEC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812DF-30A7-7496-A833-EC2765A84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528D8-730C-8819-5C51-97ACF771F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9C46-6B69-4946-8717-BBDD8E90D786}" type="datetimeFigureOut">
              <a:rPr lang="en-DE" smtClean="0"/>
              <a:t>26.05.24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F07E2-786A-1A33-5BC2-47A7B58A1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E83B9-5B1D-4637-A5FE-D94FC3FF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92D2A-18FF-124A-8F54-C7E4641390D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5786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F0A7A-86ED-45D9-87B7-256B48062F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30726" y="0"/>
            <a:ext cx="12405452" cy="6978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8F55-40BE-C545-A0FE-8523F184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92" y="198000"/>
            <a:ext cx="8209416" cy="95123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err="1">
                <a:solidFill>
                  <a:schemeClr val="bg1"/>
                </a:solidFill>
              </a:rPr>
              <a:t>History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Milky </a:t>
            </a:r>
            <a:r>
              <a:rPr lang="de-DE" dirty="0" err="1">
                <a:solidFill>
                  <a:schemeClr val="bg1"/>
                </a:solidFill>
              </a:rPr>
              <a:t>Way‘s</a:t>
            </a:r>
            <a:r>
              <a:rPr lang="de-DE" dirty="0">
                <a:solidFill>
                  <a:schemeClr val="bg1"/>
                </a:solidFill>
              </a:rPr>
              <a:t> Disk(s)</a:t>
            </a:r>
            <a:endParaRPr lang="de-DE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CC8EF-F7FB-BBAA-5FD1-109453EEAD2F}"/>
              </a:ext>
            </a:extLst>
          </p:cNvPr>
          <p:cNvSpPr txBox="1"/>
          <p:nvPr/>
        </p:nvSpPr>
        <p:spPr>
          <a:xfrm>
            <a:off x="636619" y="5283713"/>
            <a:ext cx="834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Rene 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Andrae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Vedant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Chandra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, </a:t>
            </a:r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Neige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Frankel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Jiadong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Maosheng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Xiang</a:t>
            </a:r>
            <a:endParaRPr lang="en-US" sz="16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&amp; the Gaia, SDSS IV/V, TNG50  teams 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945B4-CA71-8669-A91F-1D4DB338B58C}"/>
              </a:ext>
            </a:extLst>
          </p:cNvPr>
          <p:cNvSpPr txBox="1"/>
          <p:nvPr/>
        </p:nvSpPr>
        <p:spPr>
          <a:xfrm>
            <a:off x="1192192" y="6290668"/>
            <a:ext cx="684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Hans-Walter Rix (MPIA)     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</a:rPr>
              <a:t>Bologna, May 28, 2024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7414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F3B3-26AF-05FC-F1B7-D3F1814F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89" y="0"/>
            <a:ext cx="8539022" cy="1325563"/>
          </a:xfrm>
        </p:spPr>
        <p:txBody>
          <a:bodyPr>
            <a:normAutofit/>
          </a:bodyPr>
          <a:lstStyle/>
          <a:p>
            <a:pPr algn="ctr"/>
            <a:r>
              <a:rPr lang="en-DE" sz="4000" dirty="0"/>
              <a:t>Let’s first look at the ‘old’ high-𝛂 disk?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CEA5C6-47CC-6CCD-5C98-C0ED6D4E2B56}"/>
              </a:ext>
            </a:extLst>
          </p:cNvPr>
          <p:cNvGrpSpPr/>
          <p:nvPr/>
        </p:nvGrpSpPr>
        <p:grpSpPr>
          <a:xfrm>
            <a:off x="1893044" y="968959"/>
            <a:ext cx="4496341" cy="2817708"/>
            <a:chOff x="1869895" y="1709738"/>
            <a:chExt cx="4496341" cy="2817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0601FC-5E61-0D75-4C5C-7029140F5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491"/>
            <a:stretch/>
          </p:blipFill>
          <p:spPr>
            <a:xfrm>
              <a:off x="1869895" y="1709738"/>
              <a:ext cx="4496341" cy="239442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2F3458-D585-F014-8C33-C487E1F9F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9050" y="4041448"/>
              <a:ext cx="3668130" cy="48599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0ED49A-249F-4D12-B14D-DF95F4AA1023}"/>
              </a:ext>
            </a:extLst>
          </p:cNvPr>
          <p:cNvSpPr txBox="1"/>
          <p:nvPr/>
        </p:nvSpPr>
        <p:spPr>
          <a:xfrm rot="16200000">
            <a:off x="190032" y="2128451"/>
            <a:ext cx="277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o</a:t>
            </a:r>
            <a:r>
              <a:rPr lang="en-DE" sz="1800" dirty="0"/>
              <a:t>rbit circularity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F75F44-12FB-0499-C046-4839C3A8D37C}"/>
              </a:ext>
            </a:extLst>
          </p:cNvPr>
          <p:cNvGrpSpPr/>
          <p:nvPr/>
        </p:nvGrpSpPr>
        <p:grpSpPr>
          <a:xfrm>
            <a:off x="1423791" y="3702035"/>
            <a:ext cx="4965594" cy="3030331"/>
            <a:chOff x="1423791" y="3702035"/>
            <a:chExt cx="4965594" cy="30303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35DD50-9064-D4ED-EA26-BFAC1DBAC7E7}"/>
                </a:ext>
              </a:extLst>
            </p:cNvPr>
            <p:cNvGrpSpPr/>
            <p:nvPr/>
          </p:nvGrpSpPr>
          <p:grpSpPr>
            <a:xfrm>
              <a:off x="2044560" y="3944622"/>
              <a:ext cx="4344825" cy="2787744"/>
              <a:chOff x="2044560" y="3704290"/>
              <a:chExt cx="4344825" cy="278774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2B34327-F183-78D1-A079-A298225E9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7435" y="5996824"/>
                <a:ext cx="3737658" cy="49521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A58F90-5734-458B-DFD2-81F15E3136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5239"/>
              <a:stretch/>
            </p:blipFill>
            <p:spPr>
              <a:xfrm>
                <a:off x="2044560" y="3704290"/>
                <a:ext cx="4344825" cy="229253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8B2B2F-717D-383F-781C-D1E218350518}"/>
                </a:ext>
              </a:extLst>
            </p:cNvPr>
            <p:cNvSpPr txBox="1"/>
            <p:nvPr/>
          </p:nvSpPr>
          <p:spPr>
            <a:xfrm rot="16200000">
              <a:off x="219604" y="4906222"/>
              <a:ext cx="2777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angular momentum</a:t>
              </a:r>
              <a:endParaRPr lang="en-DE" sz="18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D01F3C-959F-0B4C-D208-880616E31346}"/>
              </a:ext>
            </a:extLst>
          </p:cNvPr>
          <p:cNvSpPr txBox="1"/>
          <p:nvPr/>
        </p:nvSpPr>
        <p:spPr>
          <a:xfrm>
            <a:off x="7040461" y="6457890"/>
            <a:ext cx="210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Chandra + 2023</a:t>
            </a:r>
          </a:p>
        </p:txBody>
      </p:sp>
    </p:spTree>
    <p:extLst>
      <p:ext uri="{BB962C8B-B14F-4D97-AF65-F5344CB8AC3E}">
        <p14:creationId xmlns:p14="http://schemas.microsoft.com/office/powerpoint/2010/main" val="13401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BAF4-3A06-03AD-C3CC-83AF2BF9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DE" dirty="0"/>
              <a:t>Stellar ages of the high-𝛂 disk</a:t>
            </a:r>
            <a:br>
              <a:rPr lang="en-DE" dirty="0"/>
            </a:br>
            <a:r>
              <a:rPr lang="en-DE" sz="2400" dirty="0"/>
              <a:t>Xiang &amp; Rix 2022</a:t>
            </a:r>
            <a:endParaRPr lang="en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6E8753-6772-1C13-5A7A-F846005ABB22}"/>
              </a:ext>
            </a:extLst>
          </p:cNvPr>
          <p:cNvGrpSpPr/>
          <p:nvPr/>
        </p:nvGrpSpPr>
        <p:grpSpPr>
          <a:xfrm>
            <a:off x="1476664" y="1143000"/>
            <a:ext cx="5189682" cy="4886354"/>
            <a:chOff x="1476664" y="1143000"/>
            <a:chExt cx="5189682" cy="48863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F9D3B7-92A4-95FB-629F-867BC66D8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664" y="1330036"/>
              <a:ext cx="5189682" cy="46993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8ED8A1-0E24-64FF-D5D1-54E234268C4C}"/>
                </a:ext>
              </a:extLst>
            </p:cNvPr>
            <p:cNvSpPr txBox="1"/>
            <p:nvPr/>
          </p:nvSpPr>
          <p:spPr>
            <a:xfrm>
              <a:off x="2675082" y="1143000"/>
              <a:ext cx="3489035" cy="584775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p</a:t>
              </a:r>
              <a:r>
                <a:rPr lang="en-DE" sz="3200" dirty="0"/>
                <a:t>( 𝛕</a:t>
              </a:r>
              <a:r>
                <a:rPr lang="en-DE" sz="3200" baseline="-25000" dirty="0"/>
                <a:t>age</a:t>
              </a:r>
              <a:r>
                <a:rPr lang="en-DE" sz="3200" dirty="0"/>
                <a:t> | [Fe/H] 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619572-874D-C0A3-277D-20383640B4F9}"/>
              </a:ext>
            </a:extLst>
          </p:cNvPr>
          <p:cNvGrpSpPr/>
          <p:nvPr/>
        </p:nvGrpSpPr>
        <p:grpSpPr>
          <a:xfrm>
            <a:off x="3131128" y="2286000"/>
            <a:ext cx="2497255" cy="3089337"/>
            <a:chOff x="3131128" y="2286000"/>
            <a:chExt cx="2497255" cy="3089337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E536079-DBE2-5221-EF52-EF2FCC559A68}"/>
                </a:ext>
              </a:extLst>
            </p:cNvPr>
            <p:cNvSpPr/>
            <p:nvPr/>
          </p:nvSpPr>
          <p:spPr>
            <a:xfrm>
              <a:off x="5112327" y="3948545"/>
              <a:ext cx="516056" cy="1426792"/>
            </a:xfrm>
            <a:custGeom>
              <a:avLst/>
              <a:gdLst>
                <a:gd name="connsiteX0" fmla="*/ 0 w 516056"/>
                <a:gd name="connsiteY0" fmla="*/ 0 h 1426792"/>
                <a:gd name="connsiteX1" fmla="*/ 415637 w 516056"/>
                <a:gd name="connsiteY1" fmla="*/ 471055 h 1426792"/>
                <a:gd name="connsiteX2" fmla="*/ 512618 w 516056"/>
                <a:gd name="connsiteY2" fmla="*/ 1357746 h 1426792"/>
                <a:gd name="connsiteX3" fmla="*/ 484909 w 516056"/>
                <a:gd name="connsiteY3" fmla="*/ 1302328 h 142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056" h="1426792">
                  <a:moveTo>
                    <a:pt x="0" y="0"/>
                  </a:moveTo>
                  <a:cubicBezTo>
                    <a:pt x="165100" y="122382"/>
                    <a:pt x="330201" y="244764"/>
                    <a:pt x="415637" y="471055"/>
                  </a:cubicBezTo>
                  <a:cubicBezTo>
                    <a:pt x="501073" y="697346"/>
                    <a:pt x="501073" y="1219201"/>
                    <a:pt x="512618" y="1357746"/>
                  </a:cubicBezTo>
                  <a:cubicBezTo>
                    <a:pt x="524163" y="1496292"/>
                    <a:pt x="504536" y="1399310"/>
                    <a:pt x="484909" y="1302328"/>
                  </a:cubicBezTo>
                </a:path>
              </a:pathLst>
            </a:custGeom>
            <a:noFill/>
            <a:ln w="476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D41A1A-E13D-E5AF-80F1-145594A08E76}"/>
                </a:ext>
              </a:extLst>
            </p:cNvPr>
            <p:cNvCxnSpPr>
              <a:cxnSpLocks/>
            </p:cNvCxnSpPr>
            <p:nvPr/>
          </p:nvCxnSpPr>
          <p:spPr>
            <a:xfrm>
              <a:off x="4253345" y="2286000"/>
              <a:ext cx="1233055" cy="1274618"/>
            </a:xfrm>
            <a:prstGeom prst="line">
              <a:avLst/>
            </a:prstGeom>
            <a:ln w="793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53C2F0-1CE4-9B51-BC28-F2E6CD477D97}"/>
                </a:ext>
              </a:extLst>
            </p:cNvPr>
            <p:cNvSpPr txBox="1"/>
            <p:nvPr/>
          </p:nvSpPr>
          <p:spPr>
            <a:xfrm>
              <a:off x="3131128" y="2724532"/>
              <a:ext cx="123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</a:rPr>
                <a:t>o</a:t>
              </a:r>
              <a:r>
                <a:rPr lang="en-DE" sz="1800" b="1" dirty="0">
                  <a:solidFill>
                    <a:schemeClr val="bg1"/>
                  </a:solidFill>
                </a:rPr>
                <a:t>ld disk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A7E309-E228-E854-6459-3A45253E8DEC}"/>
                </a:ext>
              </a:extLst>
            </p:cNvPr>
            <p:cNvSpPr txBox="1"/>
            <p:nvPr/>
          </p:nvSpPr>
          <p:spPr>
            <a:xfrm>
              <a:off x="3834243" y="3280900"/>
              <a:ext cx="872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halo</a:t>
              </a:r>
              <a:endParaRPr lang="en-DE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457FC40-6CFE-D432-3195-163BAD1E4D39}"/>
                </a:ext>
              </a:extLst>
            </p:cNvPr>
            <p:cNvCxnSpPr/>
            <p:nvPr/>
          </p:nvCxnSpPr>
          <p:spPr>
            <a:xfrm>
              <a:off x="4163292" y="2923309"/>
              <a:ext cx="360217" cy="50678"/>
            </a:xfrm>
            <a:prstGeom prst="straightConnector1">
              <a:avLst/>
            </a:prstGeom>
            <a:ln w="666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FF1CC73-4E58-D7A3-6D61-D269D00792F8}"/>
                </a:ext>
              </a:extLst>
            </p:cNvPr>
            <p:cNvCxnSpPr>
              <a:cxnSpLocks/>
            </p:cNvCxnSpPr>
            <p:nvPr/>
          </p:nvCxnSpPr>
          <p:spPr>
            <a:xfrm>
              <a:off x="4419599" y="3568858"/>
              <a:ext cx="297872" cy="190537"/>
            </a:xfrm>
            <a:prstGeom prst="straightConnector1">
              <a:avLst/>
            </a:prstGeom>
            <a:ln w="666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0B20C1-BA6C-120A-DB58-D148771B21A1}"/>
              </a:ext>
            </a:extLst>
          </p:cNvPr>
          <p:cNvSpPr txBox="1"/>
          <p:nvPr/>
        </p:nvSpPr>
        <p:spPr>
          <a:xfrm>
            <a:off x="1536182" y="6216390"/>
            <a:ext cx="715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C</a:t>
            </a:r>
            <a:r>
              <a:rPr lang="en-DE" sz="1800" b="1" dirty="0"/>
              <a:t>an we fit the structure  </a:t>
            </a:r>
            <a:r>
              <a:rPr lang="en-DE" sz="2400" b="1" dirty="0"/>
              <a:t>𝛒</a:t>
            </a:r>
            <a:r>
              <a:rPr lang="en-DE" b="1" dirty="0"/>
              <a:t>o,</a:t>
            </a:r>
            <a:r>
              <a:rPr lang="en-DE" sz="1800" b="1" dirty="0"/>
              <a:t>H</a:t>
            </a:r>
            <a:r>
              <a:rPr lang="en-DE" sz="1800" b="1" baseline="-25000" dirty="0"/>
              <a:t>z</a:t>
            </a:r>
            <a:r>
              <a:rPr lang="en-DE" sz="1800" b="1" dirty="0"/>
              <a:t>,H</a:t>
            </a:r>
            <a:r>
              <a:rPr lang="en-DE" sz="1800" b="1" baseline="-25000" dirty="0"/>
              <a:t>R</a:t>
            </a:r>
            <a:r>
              <a:rPr lang="en-DE" sz="1800" b="1" dirty="0"/>
              <a:t> = f(  𝛕</a:t>
            </a:r>
            <a:r>
              <a:rPr lang="en-DE" sz="1800" b="1" baseline="-25000" dirty="0"/>
              <a:t>age</a:t>
            </a:r>
            <a:r>
              <a:rPr lang="en-DE" sz="1800" b="1" dirty="0"/>
              <a:t> , [Fe/H] )?</a:t>
            </a:r>
            <a:endParaRPr lang="en-DE" b="1" baseline="-25000" dirty="0"/>
          </a:p>
        </p:txBody>
      </p:sp>
    </p:spTree>
    <p:extLst>
      <p:ext uri="{BB962C8B-B14F-4D97-AF65-F5344CB8AC3E}">
        <p14:creationId xmlns:p14="http://schemas.microsoft.com/office/powerpoint/2010/main" val="23533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E4C9-58F9-6155-2AE9-3940DB9B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9" y="0"/>
            <a:ext cx="8225983" cy="1325563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The age-dependent structure of the high-𝛂 disk</a:t>
            </a:r>
            <a:br>
              <a:rPr lang="en-DE" sz="3200" dirty="0"/>
            </a:br>
            <a:r>
              <a:rPr lang="en-DE" sz="2000" dirty="0"/>
              <a:t>Xiang, Rix+ 2024</a:t>
            </a:r>
            <a:endParaRPr lang="en-DE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40D7-4527-C0C2-0CF0-09CE730DD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13" y="1805651"/>
            <a:ext cx="5676900" cy="42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5DA58-8818-7019-5DD6-A2450B6B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46" y="1134320"/>
            <a:ext cx="5260213" cy="57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E4C9-58F9-6155-2AE9-3940DB9B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DE" sz="4000" dirty="0"/>
              <a:t>How does the MWs H</a:t>
            </a:r>
            <a:r>
              <a:rPr lang="en-DE" sz="4000" baseline="-25000" dirty="0"/>
              <a:t>z</a:t>
            </a:r>
            <a:r>
              <a:rPr lang="en-DE" sz="4000" dirty="0"/>
              <a:t>(𝛕</a:t>
            </a:r>
            <a:r>
              <a:rPr lang="en-DE" sz="4000" baseline="-25000" dirty="0"/>
              <a:t>age</a:t>
            </a:r>
            <a:r>
              <a:rPr lang="en-DE" sz="4000" dirty="0"/>
              <a:t>) compare to TNG50 simulations?</a:t>
            </a:r>
            <a:br>
              <a:rPr lang="en-DE" sz="4000" dirty="0"/>
            </a:br>
            <a:r>
              <a:rPr lang="en-DE" sz="2200" dirty="0"/>
              <a:t>Xiang, Rix + 2024</a:t>
            </a:r>
            <a:endParaRPr lang="en-DE" sz="4000" baseline="-25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B02CF5-5963-0701-E8F1-32F559FD8C4F}"/>
              </a:ext>
            </a:extLst>
          </p:cNvPr>
          <p:cNvGrpSpPr/>
          <p:nvPr/>
        </p:nvGrpSpPr>
        <p:grpSpPr>
          <a:xfrm>
            <a:off x="1541845" y="1781511"/>
            <a:ext cx="5726058" cy="4607707"/>
            <a:chOff x="953802" y="2071772"/>
            <a:chExt cx="6153053" cy="50451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A89164-F333-7187-FC51-6248A471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9484" y="2071772"/>
              <a:ext cx="5827371" cy="50451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0EE9E9-6290-48F0-6F42-8509E3A5590E}"/>
                </a:ext>
              </a:extLst>
            </p:cNvPr>
            <p:cNvSpPr txBox="1"/>
            <p:nvPr/>
          </p:nvSpPr>
          <p:spPr>
            <a:xfrm rot="16200000">
              <a:off x="-132103" y="4053635"/>
              <a:ext cx="3169468" cy="997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d</a:t>
              </a:r>
              <a:r>
                <a:rPr lang="en-DE" sz="2400" dirty="0"/>
                <a:t>isk flatness</a:t>
              </a:r>
              <a:br>
                <a:rPr lang="en-DE" sz="2400" dirty="0"/>
              </a:br>
              <a:r>
                <a:rPr lang="en-DE" sz="2400" dirty="0"/>
                <a:t>H</a:t>
              </a:r>
              <a:r>
                <a:rPr lang="en-DE" sz="2400" baseline="-25000" dirty="0"/>
                <a:t>z</a:t>
              </a:r>
              <a:r>
                <a:rPr lang="en-DE" sz="2400" dirty="0"/>
                <a:t>/H</a:t>
              </a:r>
              <a:r>
                <a:rPr lang="en-DE" sz="2400" baseline="-25000" dirty="0"/>
                <a:t>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83E08-174D-77D2-DA6A-4A8E2EDA36CD}"/>
              </a:ext>
            </a:extLst>
          </p:cNvPr>
          <p:cNvSpPr txBox="1"/>
          <p:nvPr/>
        </p:nvSpPr>
        <p:spPr>
          <a:xfrm>
            <a:off x="189185" y="6245522"/>
            <a:ext cx="925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/>
              <a:t>both “upside-down formation” and disk heating at work</a:t>
            </a:r>
          </a:p>
        </p:txBody>
      </p:sp>
    </p:spTree>
    <p:extLst>
      <p:ext uri="{BB962C8B-B14F-4D97-AF65-F5344CB8AC3E}">
        <p14:creationId xmlns:p14="http://schemas.microsoft.com/office/powerpoint/2010/main" val="2022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36855-A37D-6726-9E4D-36350229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15" y="978759"/>
            <a:ext cx="4653592" cy="54856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F6EDE-A792-F608-8722-DC7E6EBAE03C}"/>
              </a:ext>
            </a:extLst>
          </p:cNvPr>
          <p:cNvGrpSpPr/>
          <p:nvPr/>
        </p:nvGrpSpPr>
        <p:grpSpPr>
          <a:xfrm>
            <a:off x="2360023" y="2105810"/>
            <a:ext cx="5159829" cy="2738846"/>
            <a:chOff x="2360023" y="2499360"/>
            <a:chExt cx="5159829" cy="27388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469E095-E8A9-B67D-2147-82233C19A046}"/>
                </a:ext>
              </a:extLst>
            </p:cNvPr>
            <p:cNvGrpSpPr/>
            <p:nvPr/>
          </p:nvGrpSpPr>
          <p:grpSpPr>
            <a:xfrm>
              <a:off x="2360023" y="2499360"/>
              <a:ext cx="3875314" cy="2495005"/>
              <a:chOff x="2360023" y="2499360"/>
              <a:chExt cx="3875314" cy="249500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B0E6C4E-0D98-CB00-BE69-F9998BEEF3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0023" y="2499360"/>
                <a:ext cx="3875314" cy="0"/>
              </a:xfrm>
              <a:prstGeom prst="line">
                <a:avLst/>
              </a:prstGeom>
              <a:ln w="317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F2E6537-4165-0A96-5B96-184B6CBA36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0023" y="4994365"/>
                <a:ext cx="3875314" cy="0"/>
              </a:xfrm>
              <a:prstGeom prst="line">
                <a:avLst/>
              </a:prstGeom>
              <a:ln w="317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888869-4A12-D959-0349-F72772BBF9E8}"/>
                </a:ext>
              </a:extLst>
            </p:cNvPr>
            <p:cNvGrpSpPr/>
            <p:nvPr/>
          </p:nvGrpSpPr>
          <p:grpSpPr>
            <a:xfrm>
              <a:off x="6352576" y="4187013"/>
              <a:ext cx="1167276" cy="1051193"/>
              <a:chOff x="6352576" y="4187013"/>
              <a:chExt cx="1167276" cy="105119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97F405-1746-F920-A28D-89DC172B49CE}"/>
                  </a:ext>
                </a:extLst>
              </p:cNvPr>
              <p:cNvSpPr txBox="1"/>
              <p:nvPr/>
            </p:nvSpPr>
            <p:spPr>
              <a:xfrm>
                <a:off x="6352576" y="4187013"/>
                <a:ext cx="11672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l</a:t>
                </a:r>
                <a:r>
                  <a:rPr lang="en-DE" dirty="0"/>
                  <a:t>arge radii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FD255C-47C8-8CF9-7CD1-4D371C06253B}"/>
                  </a:ext>
                </a:extLst>
              </p:cNvPr>
              <p:cNvSpPr txBox="1"/>
              <p:nvPr/>
            </p:nvSpPr>
            <p:spPr>
              <a:xfrm>
                <a:off x="6352576" y="4930429"/>
                <a:ext cx="11672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small </a:t>
                </a:r>
                <a:r>
                  <a:rPr lang="en-DE" dirty="0"/>
                  <a:t>radii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72A81D-084A-EA56-E5F5-53FBA7048074}"/>
              </a:ext>
            </a:extLst>
          </p:cNvPr>
          <p:cNvSpPr txBox="1"/>
          <p:nvPr/>
        </p:nvSpPr>
        <p:spPr>
          <a:xfrm>
            <a:off x="3043646" y="3947351"/>
            <a:ext cx="125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prograde</a:t>
            </a:r>
            <a:endParaRPr lang="en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89BD3B-5A9C-DAFB-7318-56D6164D8E77}"/>
              </a:ext>
            </a:extLst>
          </p:cNvPr>
          <p:cNvSpPr txBox="1"/>
          <p:nvPr/>
        </p:nvSpPr>
        <p:spPr>
          <a:xfrm>
            <a:off x="3043646" y="5591946"/>
            <a:ext cx="125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retrograde</a:t>
            </a:r>
            <a:endParaRPr lang="en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351D46-1D4D-0713-CA90-C0DB74BE2397}"/>
              </a:ext>
            </a:extLst>
          </p:cNvPr>
          <p:cNvSpPr/>
          <p:nvPr/>
        </p:nvSpPr>
        <p:spPr>
          <a:xfrm>
            <a:off x="1541417" y="1052583"/>
            <a:ext cx="4768770" cy="2465407"/>
          </a:xfrm>
          <a:prstGeom prst="rect">
            <a:avLst/>
          </a:prstGeom>
          <a:solidFill>
            <a:schemeClr val="bg1">
              <a:alpha val="3903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E7DC5E-37F4-1609-9897-9B068953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16" y="4093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DE" sz="4000" dirty="0"/>
              <a:t>Now let’s look at the low-𝛂 disk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F4CA536-2750-FED0-83F3-6C786F5D2DC6}"/>
              </a:ext>
            </a:extLst>
          </p:cNvPr>
          <p:cNvSpPr txBox="1">
            <a:spLocks/>
          </p:cNvSpPr>
          <p:nvPr/>
        </p:nvSpPr>
        <p:spPr>
          <a:xfrm>
            <a:off x="528766" y="59274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DE" sz="3200" dirty="0"/>
              <a:t>Note: high/low-𝛂 disk are almost disjoint in L</a:t>
            </a:r>
            <a:r>
              <a:rPr lang="en-DE" sz="3200" baseline="-25000" dirty="0"/>
              <a:t>z</a:t>
            </a:r>
            <a:r>
              <a:rPr lang="en-DE" sz="3200" dirty="0"/>
              <a:t>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A65CDD-7142-7CE6-2B40-5BB8E19EC963}"/>
              </a:ext>
            </a:extLst>
          </p:cNvPr>
          <p:cNvSpPr txBox="1"/>
          <p:nvPr/>
        </p:nvSpPr>
        <p:spPr>
          <a:xfrm>
            <a:off x="6395860" y="2944273"/>
            <a:ext cx="2019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b="1" i="1" dirty="0"/>
              <a:t>Chandra+23</a:t>
            </a:r>
            <a:endParaRPr lang="en-DE" b="1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405577-9429-9A98-6C6E-23D27C3865C0}"/>
              </a:ext>
            </a:extLst>
          </p:cNvPr>
          <p:cNvSpPr txBox="1"/>
          <p:nvPr/>
        </p:nvSpPr>
        <p:spPr>
          <a:xfrm rot="16200000">
            <a:off x="103710" y="3407147"/>
            <a:ext cx="277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angular momentum</a:t>
            </a:r>
            <a:endParaRPr lang="en-DE" sz="1800" dirty="0"/>
          </a:p>
        </p:txBody>
      </p:sp>
    </p:spTree>
    <p:extLst>
      <p:ext uri="{BB962C8B-B14F-4D97-AF65-F5344CB8AC3E}">
        <p14:creationId xmlns:p14="http://schemas.microsoft.com/office/powerpoint/2010/main" val="2528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F3B3-26AF-05FC-F1B7-D3F1814F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22" y="12358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DE" sz="4000" dirty="0"/>
              <a:t>Now let’s look at the low-𝛂 disk?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601FC-5E61-0D75-4C5C-7029140F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95" y="1709738"/>
            <a:ext cx="4496341" cy="51482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35660-5F24-D4E3-CD68-CB985C64146D}"/>
              </a:ext>
            </a:extLst>
          </p:cNvPr>
          <p:cNvSpPr/>
          <p:nvPr/>
        </p:nvSpPr>
        <p:spPr>
          <a:xfrm>
            <a:off x="1782501" y="1620456"/>
            <a:ext cx="4768770" cy="2465407"/>
          </a:xfrm>
          <a:prstGeom prst="rect">
            <a:avLst/>
          </a:prstGeom>
          <a:solidFill>
            <a:schemeClr val="bg1">
              <a:alpha val="680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152E-AB01-9592-6142-689CA3FE721D}"/>
              </a:ext>
            </a:extLst>
          </p:cNvPr>
          <p:cNvSpPr txBox="1"/>
          <p:nvPr/>
        </p:nvSpPr>
        <p:spPr>
          <a:xfrm rot="16200000">
            <a:off x="-19382" y="3795205"/>
            <a:ext cx="277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o</a:t>
            </a:r>
            <a:r>
              <a:rPr lang="en-DE" sz="1800" dirty="0"/>
              <a:t>rbit circularity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57076-E643-2C32-E14B-8533A001C806}"/>
              </a:ext>
            </a:extLst>
          </p:cNvPr>
          <p:cNvSpPr txBox="1"/>
          <p:nvPr/>
        </p:nvSpPr>
        <p:spPr>
          <a:xfrm>
            <a:off x="6376903" y="3672094"/>
            <a:ext cx="2019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b="1" i="1" dirty="0"/>
              <a:t>Chandra+23</a:t>
            </a:r>
            <a:endParaRPr lang="en-DE" b="1" i="1" dirty="0"/>
          </a:p>
        </p:txBody>
      </p:sp>
    </p:spTree>
    <p:extLst>
      <p:ext uri="{BB962C8B-B14F-4D97-AF65-F5344CB8AC3E}">
        <p14:creationId xmlns:p14="http://schemas.microsoft.com/office/powerpoint/2010/main" val="254409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82E5-F19C-6CAD-6865-61ED64CA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600" dirty="0"/>
              <a:t>What do we see in TNG50 simulations?</a:t>
            </a: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8444D-9530-4742-29C0-09E42B6E4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10"/>
          <a:stretch/>
        </p:blipFill>
        <p:spPr>
          <a:xfrm>
            <a:off x="100559" y="4215322"/>
            <a:ext cx="8942882" cy="213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7754F-88C6-6598-620F-B5ADF5DC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13" t="6368" r="17624" b="45870"/>
          <a:stretch/>
        </p:blipFill>
        <p:spPr>
          <a:xfrm>
            <a:off x="2065284" y="1275660"/>
            <a:ext cx="4351282" cy="2939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DC109-AFA9-E53F-2001-9AA45DBC2A4C}"/>
              </a:ext>
            </a:extLst>
          </p:cNvPr>
          <p:cNvSpPr txBox="1"/>
          <p:nvPr/>
        </p:nvSpPr>
        <p:spPr>
          <a:xfrm rot="16200000">
            <a:off x="1099646" y="2560825"/>
            <a:ext cx="1931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 o</a:t>
            </a:r>
            <a:r>
              <a:rPr lang="en-DE" sz="1800" dirty="0"/>
              <a:t>rbit circularity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E1FEE4-94BB-E370-318A-66A91D565DE7}"/>
              </a:ext>
            </a:extLst>
          </p:cNvPr>
          <p:cNvSpPr/>
          <p:nvPr/>
        </p:nvSpPr>
        <p:spPr>
          <a:xfrm>
            <a:off x="0" y="4215322"/>
            <a:ext cx="9144000" cy="248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133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6BE18-9EB3-E379-4806-585D1BBB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07" y="2313709"/>
            <a:ext cx="84737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DE" dirty="0"/>
              <a:t>What happened to t</a:t>
            </a:r>
            <a:r>
              <a:rPr lang="en-GB" dirty="0"/>
              <a:t>he</a:t>
            </a:r>
            <a:r>
              <a:rPr lang="en-DE" dirty="0"/>
              <a:t> Milky Way’s disk (dynamically) over the last 8 Gyrs?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84F658-79A2-2D0B-BB5B-2D8AC8CA4406}"/>
              </a:ext>
            </a:extLst>
          </p:cNvPr>
          <p:cNvSpPr txBox="1">
            <a:spLocks/>
          </p:cNvSpPr>
          <p:nvPr/>
        </p:nvSpPr>
        <p:spPr>
          <a:xfrm>
            <a:off x="432089" y="5532437"/>
            <a:ext cx="8473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DE" sz="1800" dirty="0"/>
              <a:t>Frankel, Rix + 2018, Frankel + 2020</a:t>
            </a:r>
          </a:p>
          <a:p>
            <a:pPr algn="ctr">
              <a:buClrTx/>
              <a:buFontTx/>
            </a:pPr>
            <a:r>
              <a:rPr lang="en-GB" sz="1800" dirty="0"/>
              <a:t>B</a:t>
            </a:r>
            <a:r>
              <a:rPr lang="en-DE" sz="1800" dirty="0"/>
              <a:t>uilding on </a:t>
            </a:r>
            <a:r>
              <a:rPr lang="en-GB" sz="1800" dirty="0" err="1"/>
              <a:t>Sellwood</a:t>
            </a:r>
            <a:r>
              <a:rPr lang="en-GB" sz="1800" dirty="0"/>
              <a:t> &amp; Binney 2002;</a:t>
            </a:r>
            <a:r>
              <a:rPr lang="en-DE" sz="1800" dirty="0"/>
              <a:t> Binney &amp; Schönrich, Roskar+2008, ..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CE2C0-22A5-7E2D-DFD3-2A5A6D6E5914}"/>
              </a:ext>
            </a:extLst>
          </p:cNvPr>
          <p:cNvSpPr txBox="1"/>
          <p:nvPr/>
        </p:nvSpPr>
        <p:spPr>
          <a:xfrm>
            <a:off x="2008909" y="4239491"/>
            <a:ext cx="4890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>
                <a:solidFill>
                  <a:schemeClr val="accent1"/>
                </a:solidFill>
              </a:rPr>
              <a:t>Gradual, but extensive, change of orbital radii </a:t>
            </a:r>
          </a:p>
          <a:p>
            <a:pPr algn="ctr"/>
            <a:endParaRPr lang="en-DE" b="1" dirty="0">
              <a:solidFill>
                <a:schemeClr val="accent1"/>
              </a:solidFill>
            </a:endParaRPr>
          </a:p>
          <a:p>
            <a:pPr algn="ctr"/>
            <a:r>
              <a:rPr lang="en-DE" b="1" dirty="0">
                <a:solidFill>
                  <a:schemeClr val="accent1"/>
                </a:solidFill>
              </a:rPr>
              <a:t>..by stars “surfing” randomly in front of, or behind, fleeting perturbations</a:t>
            </a:r>
          </a:p>
        </p:txBody>
      </p:sp>
    </p:spTree>
    <p:extLst>
      <p:ext uri="{BB962C8B-B14F-4D97-AF65-F5344CB8AC3E}">
        <p14:creationId xmlns:p14="http://schemas.microsoft.com/office/powerpoint/2010/main" val="41740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482">
            <a:no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2800" dirty="0"/>
              <a:t>What’s the qualitative observational evidence for radial orbit migration in the Milky Way?</a:t>
            </a:r>
            <a:br>
              <a:rPr lang="en-US" sz="2800" dirty="0"/>
            </a:br>
            <a:r>
              <a:rPr lang="en-US" sz="2000" dirty="0">
                <a:solidFill>
                  <a:schemeClr val="tx1"/>
                </a:solidFill>
              </a:rPr>
              <a:t>..considering old and young stars across the disk </a:t>
            </a:r>
            <a:r>
              <a:rPr lang="mr-IN" sz="2000" dirty="0">
                <a:solidFill>
                  <a:schemeClr val="tx1"/>
                </a:solidFill>
              </a:rPr>
              <a:t>…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218" y="2058360"/>
            <a:ext cx="9142560" cy="3047360"/>
            <a:chOff x="57218" y="2058360"/>
            <a:chExt cx="9142560" cy="3047360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8" y="2058360"/>
              <a:ext cx="9142560" cy="3047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>
              <a:off x="6735936" y="2870132"/>
              <a:ext cx="1739520" cy="1441"/>
            </a:xfrm>
            <a:prstGeom prst="line">
              <a:avLst/>
            </a:prstGeom>
            <a:noFill/>
            <a:ln w="29160" cap="flat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3945601" y="2871573"/>
              <a:ext cx="1113120" cy="1440"/>
            </a:xfrm>
            <a:prstGeom prst="line">
              <a:avLst/>
            </a:prstGeom>
            <a:noFill/>
            <a:ln w="29160" cap="flat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012320" y="4298852"/>
            <a:ext cx="995040" cy="17282"/>
          </a:xfrm>
          <a:prstGeom prst="line">
            <a:avLst/>
          </a:prstGeom>
          <a:noFill/>
          <a:ln w="29160" cap="flat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483361" y="5268074"/>
            <a:ext cx="15753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335" rIns="81639" bIns="4082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Ness+16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63841" y="5268074"/>
            <a:ext cx="15753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335" rIns="81639" bIns="4082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Genovali+14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381440" y="6404353"/>
            <a:ext cx="9129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335" rIns="81639" bIns="40820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Noto Sans CJK SC Regular" charset="0"/>
              </a:defRPr>
            </a:lvl9pPr>
          </a:lstStyle>
          <a:p>
            <a:r>
              <a:rPr lang="en-US"/>
              <a:t># stars</a:t>
            </a:r>
          </a:p>
        </p:txBody>
      </p:sp>
      <p:sp>
        <p:nvSpPr>
          <p:cNvPr id="3" name="Rectangle 2"/>
          <p:cNvSpPr/>
          <p:nvPr/>
        </p:nvSpPr>
        <p:spPr>
          <a:xfrm>
            <a:off x="-378456" y="2052660"/>
            <a:ext cx="3407474" cy="322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51" y="2052660"/>
            <a:ext cx="2762182" cy="2672297"/>
            <a:chOff x="465355" y="1242766"/>
            <a:chExt cx="3009643" cy="2291365"/>
          </a:xfrm>
        </p:grpSpPr>
        <p:pic>
          <p:nvPicPr>
            <p:cNvPr id="14" name="Picture 13" descr="Cepheid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55" y="1242766"/>
              <a:ext cx="3009643" cy="2291365"/>
            </a:xfrm>
            <a:prstGeom prst="rect">
              <a:avLst/>
            </a:prstGeom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838200" y="2590800"/>
              <a:ext cx="1575360" cy="313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5335" rIns="81639" bIns="4082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Noto Sans CJK SC Regular" charset="0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Genovali+14</a:t>
              </a: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99"/>
          <a:stretch/>
        </p:blipFill>
        <p:spPr bwMode="auto">
          <a:xfrm>
            <a:off x="2911593" y="2106269"/>
            <a:ext cx="640080" cy="304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03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E365-2C0A-7C90-6D42-5D5968F5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338"/>
          </a:xfrm>
        </p:spPr>
        <p:txBody>
          <a:bodyPr>
            <a:noAutofit/>
          </a:bodyPr>
          <a:lstStyle/>
          <a:p>
            <a:r>
              <a:rPr lang="en-DE" sz="2800" dirty="0"/>
              <a:t>How much gradual orbit change over the last 8 Gyrs?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56197-92A5-FE67-DFA2-F3DBC168EBBA}"/>
              </a:ext>
            </a:extLst>
          </p:cNvPr>
          <p:cNvGrpSpPr/>
          <p:nvPr/>
        </p:nvGrpSpPr>
        <p:grpSpPr>
          <a:xfrm>
            <a:off x="942109" y="980976"/>
            <a:ext cx="6172200" cy="4477512"/>
            <a:chOff x="1018309" y="1618488"/>
            <a:chExt cx="6172200" cy="44775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CEDF65-5417-8B8F-58EF-A95D1DF1C4C0}"/>
                </a:ext>
              </a:extLst>
            </p:cNvPr>
            <p:cNvGrpSpPr/>
            <p:nvPr/>
          </p:nvGrpSpPr>
          <p:grpSpPr>
            <a:xfrm>
              <a:off x="1018309" y="1618488"/>
              <a:ext cx="6172200" cy="4477512"/>
              <a:chOff x="1018309" y="1618488"/>
              <a:chExt cx="6172200" cy="447751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FD340E8-CD09-B4AE-68F0-87542C1B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18309" y="1618488"/>
                <a:ext cx="6172200" cy="391579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9A15140-165F-E7F7-3E32-6BCA3A7D4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1666" y="5407851"/>
                <a:ext cx="4942166" cy="688149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9F4580-1739-0162-29BE-93FB76E4F20C}"/>
                </a:ext>
              </a:extLst>
            </p:cNvPr>
            <p:cNvSpPr txBox="1"/>
            <p:nvPr/>
          </p:nvSpPr>
          <p:spPr>
            <a:xfrm>
              <a:off x="2258291" y="1958850"/>
              <a:ext cx="2798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mean c</a:t>
              </a:r>
              <a:r>
                <a:rPr lang="en-DE" b="1" dirty="0"/>
                <a:t>hange in orbital radius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F19F33-9685-4019-7BE9-890A84A6D99C}"/>
              </a:ext>
            </a:extLst>
          </p:cNvPr>
          <p:cNvGrpSpPr/>
          <p:nvPr/>
        </p:nvGrpSpPr>
        <p:grpSpPr>
          <a:xfrm>
            <a:off x="1091065" y="1168824"/>
            <a:ext cx="6170968" cy="4434281"/>
            <a:chOff x="5497407" y="274638"/>
            <a:chExt cx="6170968" cy="44342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3B9ECD-AFDA-2331-F44B-83147F84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7407" y="274638"/>
              <a:ext cx="6170968" cy="44342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907BF8-068E-0F7B-6528-0F683DCDACBE}"/>
                </a:ext>
              </a:extLst>
            </p:cNvPr>
            <p:cNvSpPr txBox="1"/>
            <p:nvPr/>
          </p:nvSpPr>
          <p:spPr>
            <a:xfrm>
              <a:off x="6553200" y="447216"/>
              <a:ext cx="2798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boost in eccentricity</a:t>
              </a:r>
              <a:endParaRPr lang="en-DE"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9AA776-D745-B530-1AA2-33583F736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65" y="4207142"/>
            <a:ext cx="6170968" cy="70785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58FC7C-6718-D757-5DEA-9B553A42143A}"/>
              </a:ext>
            </a:extLst>
          </p:cNvPr>
          <p:cNvSpPr txBox="1">
            <a:spLocks/>
          </p:cNvSpPr>
          <p:nvPr/>
        </p:nvSpPr>
        <p:spPr>
          <a:xfrm>
            <a:off x="942109" y="5500552"/>
            <a:ext cx="7886700" cy="10422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DE" sz="2000" dirty="0"/>
              <a:t>Extensive change in orbital radius (1 scale length!),</a:t>
            </a:r>
          </a:p>
          <a:p>
            <a:r>
              <a:rPr lang="en-DE" sz="2000" dirty="0"/>
              <a:t> at little eccentricity boosting!</a:t>
            </a:r>
          </a:p>
          <a:p>
            <a:endParaRPr lang="en-DE" sz="2000" dirty="0"/>
          </a:p>
          <a:p>
            <a:r>
              <a:rPr lang="en-DE" sz="1800" i="1" dirty="0"/>
              <a:t>Frankel+2020, ..</a:t>
            </a:r>
          </a:p>
        </p:txBody>
      </p:sp>
    </p:spTree>
    <p:extLst>
      <p:ext uri="{BB962C8B-B14F-4D97-AF65-F5344CB8AC3E}">
        <p14:creationId xmlns:p14="http://schemas.microsoft.com/office/powerpoint/2010/main" val="27656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A8EF-6E78-A57D-E5F1-A2432D71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27" y="0"/>
            <a:ext cx="8187546" cy="1325563"/>
          </a:xfrm>
        </p:spPr>
        <p:txBody>
          <a:bodyPr>
            <a:normAutofit/>
          </a:bodyPr>
          <a:lstStyle/>
          <a:p>
            <a:pPr algn="ctr"/>
            <a:r>
              <a:rPr lang="en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do we want to learn about the disk history?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C1CF-1839-862A-95C2-97CBA98FC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54" y="1786270"/>
            <a:ext cx="8187546" cy="4876726"/>
          </a:xfrm>
        </p:spPr>
        <p:txBody>
          <a:bodyPr>
            <a:normAutofit/>
          </a:bodyPr>
          <a:lstStyle/>
          <a:p>
            <a:r>
              <a:rPr lang="en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When and how did disk formation get going?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Which stars formed in a disk? Which survived?</a:t>
            </a:r>
            <a:endParaRPr lang="en-DE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r>
              <a:rPr lang="en-DE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What about the ‘bimodality’?</a:t>
            </a:r>
          </a:p>
          <a:p>
            <a:pPr lvl="1"/>
            <a:r>
              <a:rPr lang="en-DE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What was special about the high-𝛂 phase?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D</a:t>
            </a:r>
            <a:r>
              <a:rPr lang="en-DE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id the high- and low-𝛂 phases overlap in time?</a:t>
            </a:r>
          </a:p>
          <a:p>
            <a:r>
              <a:rPr lang="en-DE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How strong is ‘secular evolution’?</a:t>
            </a:r>
          </a:p>
          <a:p>
            <a:pPr lvl="1"/>
            <a:r>
              <a:rPr lang="en-DE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How much dynamical memory loss?</a:t>
            </a:r>
          </a:p>
          <a:p>
            <a:pPr lvl="1"/>
            <a:r>
              <a:rPr lang="en-DE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What drives it?</a:t>
            </a:r>
          </a:p>
          <a:p>
            <a:r>
              <a:rPr lang="en-DE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What is normal, what unusual about our disk?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c</a:t>
            </a:r>
            <a:r>
              <a:rPr lang="en-DE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omparison with simulations</a:t>
            </a:r>
          </a:p>
          <a:p>
            <a:pPr lvl="1"/>
            <a:r>
              <a:rPr lang="en-DE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comparison with external galaxies</a:t>
            </a:r>
          </a:p>
        </p:txBody>
      </p:sp>
    </p:spTree>
    <p:extLst>
      <p:ext uri="{BB962C8B-B14F-4D97-AF65-F5344CB8AC3E}">
        <p14:creationId xmlns:p14="http://schemas.microsoft.com/office/powerpoint/2010/main" val="30508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7CBD-6A31-DA43-597E-3F26D6A5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DE" dirty="0"/>
              <a:t>(My) Near-Term Future: SDSS-V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29DE-4F55-D584-E63F-5DCAA902C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4332"/>
            <a:ext cx="7886700" cy="2444278"/>
          </a:xfrm>
        </p:spPr>
        <p:txBody>
          <a:bodyPr/>
          <a:lstStyle/>
          <a:p>
            <a:r>
              <a:rPr lang="en-GB" sz="2400" dirty="0"/>
              <a:t>t</a:t>
            </a:r>
            <a:r>
              <a:rPr lang="en-DE" sz="2400" dirty="0"/>
              <a:t>he inner galaxy</a:t>
            </a:r>
          </a:p>
          <a:p>
            <a:pPr lvl="1"/>
            <a:r>
              <a:rPr lang="en-DE" sz="2000" dirty="0"/>
              <a:t> </a:t>
            </a:r>
            <a:r>
              <a:rPr lang="en-DE" sz="2000" dirty="0">
                <a:solidFill>
                  <a:schemeClr val="bg1">
                    <a:lumMod val="50000"/>
                  </a:schemeClr>
                </a:solidFill>
              </a:rPr>
              <a:t>&lt;5kpc where disk and </a:t>
            </a:r>
            <a:r>
              <a:rPr lang="en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</a:t>
            </a:r>
            <a:r>
              <a:rPr lang="en-DE" sz="2000" dirty="0">
                <a:solidFill>
                  <a:schemeClr val="bg1">
                    <a:lumMod val="50000"/>
                  </a:schemeClr>
                </a:solidFill>
              </a:rPr>
              <a:t> blur</a:t>
            </a:r>
          </a:p>
          <a:p>
            <a:r>
              <a:rPr lang="en-GB" sz="2400" dirty="0"/>
              <a:t>t</a:t>
            </a:r>
            <a:r>
              <a:rPr lang="en-DE" sz="2400" dirty="0"/>
              <a:t>he recent disk (the disk is ”alive”)</a:t>
            </a:r>
          </a:p>
          <a:p>
            <a:pPr lvl="1"/>
            <a:r>
              <a:rPr lang="en-DE" sz="2000" dirty="0">
                <a:solidFill>
                  <a:schemeClr val="bg1">
                    <a:lumMod val="50000"/>
                  </a:schemeClr>
                </a:solidFill>
              </a:rPr>
              <a:t>≲ 1 t</a:t>
            </a:r>
            <a:r>
              <a:rPr lang="en-DE" sz="2000" baseline="-25000" dirty="0">
                <a:solidFill>
                  <a:schemeClr val="bg1">
                    <a:lumMod val="50000"/>
                  </a:schemeClr>
                </a:solidFill>
              </a:rPr>
              <a:t>dyn.      </a:t>
            </a:r>
            <a:r>
              <a:rPr lang="en-DE" sz="2000" dirty="0">
                <a:solidFill>
                  <a:schemeClr val="bg1">
                    <a:lumMod val="50000"/>
                  </a:schemeClr>
                </a:solidFill>
              </a:rPr>
              <a:t>&amp;    </a:t>
            </a:r>
            <a:r>
              <a:rPr lang="en-DE" sz="2000" baseline="-25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DE" sz="2000" dirty="0">
                <a:solidFill>
                  <a:schemeClr val="bg1">
                    <a:lumMod val="50000"/>
                  </a:schemeClr>
                </a:solidFill>
              </a:rPr>
              <a:t>hase-space spirals</a:t>
            </a:r>
          </a:p>
          <a:p>
            <a:pPr marL="0" indent="0">
              <a:buNone/>
            </a:pPr>
            <a:r>
              <a:rPr lang="en-DE" sz="2400" dirty="0"/>
              <a:t>➜ spectral focus on the Galactic plane</a:t>
            </a:r>
          </a:p>
          <a:p>
            <a:pPr lvl="1"/>
            <a:endParaRPr lang="en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A25258-3EEB-49C3-3C50-EC7A7F125355}"/>
              </a:ext>
            </a:extLst>
          </p:cNvPr>
          <p:cNvGrpSpPr/>
          <p:nvPr/>
        </p:nvGrpSpPr>
        <p:grpSpPr>
          <a:xfrm>
            <a:off x="520861" y="3333509"/>
            <a:ext cx="8530542" cy="3691431"/>
            <a:chOff x="628650" y="3710167"/>
            <a:chExt cx="7886700" cy="31295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33B094-F7B4-A649-87D5-7C00B888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50" y="3710167"/>
              <a:ext cx="4961922" cy="31295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2AD75F-5E1A-1979-2FA8-8FA24944FF0E}"/>
                </a:ext>
              </a:extLst>
            </p:cNvPr>
            <p:cNvSpPr txBox="1"/>
            <p:nvPr/>
          </p:nvSpPr>
          <p:spPr>
            <a:xfrm>
              <a:off x="5795299" y="4421529"/>
              <a:ext cx="2720051" cy="125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800" dirty="0"/>
                <a:t>SDSS-V </a:t>
              </a:r>
            </a:p>
            <a:p>
              <a:r>
                <a:rPr lang="en-DE" sz="1800" dirty="0"/>
                <a:t>Kollmeier+17/24</a:t>
              </a:r>
            </a:p>
            <a:p>
              <a:endParaRPr lang="en-DE" sz="1800" dirty="0"/>
            </a:p>
            <a:p>
              <a:r>
                <a:rPr lang="en-GB" sz="1800" dirty="0"/>
                <a:t>w</a:t>
              </a:r>
              <a:r>
                <a:rPr lang="en-DE" sz="1800" dirty="0"/>
                <a:t>e’re ~1.5 years </a:t>
              </a:r>
            </a:p>
            <a:p>
              <a:r>
                <a:rPr lang="en-DE" sz="1800" dirty="0"/>
                <a:t>into the science survey…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0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30BF-DD99-45D1-4D5F-3E9765B1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98" y="-203748"/>
            <a:ext cx="8229600" cy="1143000"/>
          </a:xfrm>
        </p:spPr>
        <p:txBody>
          <a:bodyPr>
            <a:noAutofit/>
          </a:bodyPr>
          <a:lstStyle/>
          <a:p>
            <a:r>
              <a:rPr lang="en-DE" sz="3200" dirty="0"/>
              <a:t>The History of the Milky Way Disk in Pictures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C3048C-4F2A-4200-F113-2109E3CD4F79}"/>
              </a:ext>
            </a:extLst>
          </p:cNvPr>
          <p:cNvGrpSpPr/>
          <p:nvPr/>
        </p:nvGrpSpPr>
        <p:grpSpPr>
          <a:xfrm>
            <a:off x="112562" y="3842930"/>
            <a:ext cx="3988121" cy="2920343"/>
            <a:chOff x="4392872" y="3959773"/>
            <a:chExt cx="3998150" cy="28982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A00CF3-99DC-F510-0FD5-D66B450382EE}"/>
                </a:ext>
              </a:extLst>
            </p:cNvPr>
            <p:cNvGrpSpPr/>
            <p:nvPr/>
          </p:nvGrpSpPr>
          <p:grpSpPr>
            <a:xfrm>
              <a:off x="5383646" y="3959773"/>
              <a:ext cx="3007376" cy="2898227"/>
              <a:chOff x="1476664" y="1143000"/>
              <a:chExt cx="5189682" cy="488635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F543056-9EDB-4305-FB10-A6684C9A2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6664" y="1330036"/>
                <a:ext cx="5189682" cy="469931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1BAECA-48C1-14EE-B449-3DEA0C4F6AA8}"/>
                  </a:ext>
                </a:extLst>
              </p:cNvPr>
              <p:cNvSpPr txBox="1"/>
              <p:nvPr/>
            </p:nvSpPr>
            <p:spPr>
              <a:xfrm>
                <a:off x="2675082" y="1143000"/>
                <a:ext cx="3489035" cy="57079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p</a:t>
                </a:r>
                <a:r>
                  <a:rPr lang="en-DE" sz="1600" dirty="0"/>
                  <a:t>( 𝛕|</a:t>
                </a:r>
                <a:r>
                  <a:rPr lang="en-DE" sz="1600" baseline="-25000" dirty="0"/>
                  <a:t>age</a:t>
                </a:r>
                <a:r>
                  <a:rPr lang="en-DE" sz="1600" dirty="0"/>
                  <a:t> [Fe/H] )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E3F02D-8DA7-E3AA-B36E-307E5F765911}"/>
                </a:ext>
              </a:extLst>
            </p:cNvPr>
            <p:cNvSpPr txBox="1"/>
            <p:nvPr/>
          </p:nvSpPr>
          <p:spPr>
            <a:xfrm>
              <a:off x="4392872" y="3974975"/>
              <a:ext cx="16257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DE" dirty="0"/>
                <a:t>Xiang &amp; Rix 2022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551D37-8DCE-D2A8-BC45-8D00EE91C65E}"/>
              </a:ext>
            </a:extLst>
          </p:cNvPr>
          <p:cNvGrpSpPr/>
          <p:nvPr/>
        </p:nvGrpSpPr>
        <p:grpSpPr>
          <a:xfrm>
            <a:off x="28501" y="678927"/>
            <a:ext cx="5514168" cy="3164003"/>
            <a:chOff x="4292956" y="836863"/>
            <a:chExt cx="5747115" cy="32281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54F5C4-1286-CC6A-96FE-81DDC19D6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2956" y="836863"/>
              <a:ext cx="4623140" cy="32281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32CAAA-8489-D0E3-484F-4858F59444F1}"/>
                </a:ext>
              </a:extLst>
            </p:cNvPr>
            <p:cNvSpPr txBox="1"/>
            <p:nvPr/>
          </p:nvSpPr>
          <p:spPr>
            <a:xfrm>
              <a:off x="7122534" y="3145064"/>
              <a:ext cx="2917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>
                  <a:solidFill>
                    <a:schemeClr val="bg1"/>
                  </a:solidFill>
                </a:rPr>
                <a:t>Chandra+ </a:t>
              </a:r>
              <a:r>
                <a:rPr lang="en-DE" i="1" dirty="0">
                  <a:solidFill>
                    <a:schemeClr val="bg1"/>
                  </a:solidFill>
                </a:rPr>
                <a:t>2023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D57395-46A6-5845-B7D9-F77F869492AC}"/>
              </a:ext>
            </a:extLst>
          </p:cNvPr>
          <p:cNvGrpSpPr/>
          <p:nvPr/>
        </p:nvGrpSpPr>
        <p:grpSpPr>
          <a:xfrm>
            <a:off x="5278880" y="3909248"/>
            <a:ext cx="5528537" cy="2948752"/>
            <a:chOff x="5275023" y="826505"/>
            <a:chExt cx="5528537" cy="29487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ECC39E-31BF-07D3-177F-DCC6CCA7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5023" y="826505"/>
              <a:ext cx="2709981" cy="29487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7A55A4-FA86-D8F5-B1B3-8187D3929322}"/>
                </a:ext>
              </a:extLst>
            </p:cNvPr>
            <p:cNvSpPr txBox="1"/>
            <p:nvPr/>
          </p:nvSpPr>
          <p:spPr>
            <a:xfrm>
              <a:off x="7893341" y="1113915"/>
              <a:ext cx="2910219" cy="31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Xiang + 2024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00DB9B-BC37-7156-25C6-FDCBDF2B495A}"/>
              </a:ext>
            </a:extLst>
          </p:cNvPr>
          <p:cNvGrpSpPr/>
          <p:nvPr/>
        </p:nvGrpSpPr>
        <p:grpSpPr>
          <a:xfrm>
            <a:off x="5278880" y="722615"/>
            <a:ext cx="3330806" cy="2948752"/>
            <a:chOff x="5043318" y="3746848"/>
            <a:chExt cx="3589679" cy="31158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615758-D2CE-33F0-D4CB-D3B6D8F388EA}"/>
                </a:ext>
              </a:extLst>
            </p:cNvPr>
            <p:cNvGrpSpPr/>
            <p:nvPr/>
          </p:nvGrpSpPr>
          <p:grpSpPr>
            <a:xfrm>
              <a:off x="5043318" y="3893803"/>
              <a:ext cx="3589679" cy="2968905"/>
              <a:chOff x="1018309" y="1618488"/>
              <a:chExt cx="6172200" cy="447751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2205762-FBBA-4B9C-E519-7C77B1462157}"/>
                  </a:ext>
                </a:extLst>
              </p:cNvPr>
              <p:cNvGrpSpPr/>
              <p:nvPr/>
            </p:nvGrpSpPr>
            <p:grpSpPr>
              <a:xfrm>
                <a:off x="1018309" y="1618488"/>
                <a:ext cx="6172200" cy="4477512"/>
                <a:chOff x="1018309" y="1618488"/>
                <a:chExt cx="6172200" cy="447751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2FA001B-CC0D-337E-2F5A-F15027A9E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18309" y="1618488"/>
                  <a:ext cx="6172200" cy="3915791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2914F7E-1F22-205D-034B-3B980CD5A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81666" y="5407851"/>
                  <a:ext cx="4942166" cy="688149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96B98F-10FF-9128-1E1F-5B113EDCAA37}"/>
                  </a:ext>
                </a:extLst>
              </p:cNvPr>
              <p:cNvSpPr txBox="1"/>
              <p:nvPr/>
            </p:nvSpPr>
            <p:spPr>
              <a:xfrm>
                <a:off x="2258291" y="1958850"/>
                <a:ext cx="2798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mean c</a:t>
                </a:r>
                <a:r>
                  <a:rPr lang="en-DE" b="1" dirty="0"/>
                  <a:t>hange in orbital radius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781481-EC08-6481-8856-2BDA6BE87427}"/>
                </a:ext>
              </a:extLst>
            </p:cNvPr>
            <p:cNvSpPr txBox="1"/>
            <p:nvPr/>
          </p:nvSpPr>
          <p:spPr>
            <a:xfrm>
              <a:off x="6539098" y="3746848"/>
              <a:ext cx="1627643" cy="325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>
                  <a:solidFill>
                    <a:schemeClr val="tx1"/>
                  </a:solidFill>
                </a:rPr>
                <a:t>Frankel+ 2020</a:t>
              </a:r>
              <a:endParaRPr lang="en-DE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4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0262-FB3C-1397-D7D9-2386C9EB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9021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4A77-A5A1-9DAA-5F98-AF1145A6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592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lustrisTNG_trimm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23432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28600" y="173504"/>
            <a:ext cx="9601200" cy="685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(Simulated) Disk Galaxy Formation in a LCDM context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here: TNG50 </a:t>
            </a:r>
            <a:r>
              <a:rPr lang="en-US" sz="2000" dirty="0" err="1">
                <a:solidFill>
                  <a:schemeClr val="accent1"/>
                </a:solidFill>
              </a:rPr>
              <a:t>Pillepich</a:t>
            </a:r>
            <a:r>
              <a:rPr lang="en-US" sz="2000" dirty="0">
                <a:solidFill>
                  <a:schemeClr val="accent1"/>
                </a:solidFill>
              </a:rPr>
              <a:t>, Dylan, </a:t>
            </a:r>
            <a:r>
              <a:rPr lang="en-US" sz="2000" dirty="0" err="1">
                <a:solidFill>
                  <a:schemeClr val="accent1"/>
                </a:solidFill>
              </a:rPr>
              <a:t>Springel</a:t>
            </a:r>
            <a:r>
              <a:rPr lang="en-US" sz="2000" dirty="0">
                <a:solidFill>
                  <a:schemeClr val="accent1"/>
                </a:solidFill>
              </a:rPr>
              <a:t> et al 2019-2024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9A58-AA8C-6558-47A7-6E62C79C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B80979-CA45-4BF6-51FD-2D1DFE3A7D5A}"/>
              </a:ext>
            </a:extLst>
          </p:cNvPr>
          <p:cNvGrpSpPr/>
          <p:nvPr/>
        </p:nvGrpSpPr>
        <p:grpSpPr>
          <a:xfrm>
            <a:off x="1452922" y="2115772"/>
            <a:ext cx="5718351" cy="3621622"/>
            <a:chOff x="685800" y="2268638"/>
            <a:chExt cx="5718351" cy="3621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110C8E-1040-083F-CEAA-98EB72DC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2268638"/>
              <a:ext cx="5718351" cy="3621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CF7497-AFBE-A58F-9E5C-1FC8CD063398}"/>
                </a:ext>
              </a:extLst>
            </p:cNvPr>
            <p:cNvSpPr txBox="1"/>
            <p:nvPr/>
          </p:nvSpPr>
          <p:spPr>
            <a:xfrm>
              <a:off x="1250066" y="5150734"/>
              <a:ext cx="1736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Ruiz-Lara+2020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283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9A58-AA8C-6558-47A7-6E62C79C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B80979-CA45-4BF6-51FD-2D1DFE3A7D5A}"/>
              </a:ext>
            </a:extLst>
          </p:cNvPr>
          <p:cNvGrpSpPr/>
          <p:nvPr/>
        </p:nvGrpSpPr>
        <p:grpSpPr>
          <a:xfrm>
            <a:off x="1484453" y="2777924"/>
            <a:ext cx="5718351" cy="3621622"/>
            <a:chOff x="685800" y="2268638"/>
            <a:chExt cx="5718351" cy="3621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110C8E-1040-083F-CEAA-98EB72DC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2268638"/>
              <a:ext cx="5718351" cy="3621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CF7497-AFBE-A58F-9E5C-1FC8CD063398}"/>
                </a:ext>
              </a:extLst>
            </p:cNvPr>
            <p:cNvSpPr txBox="1"/>
            <p:nvPr/>
          </p:nvSpPr>
          <p:spPr>
            <a:xfrm>
              <a:off x="1250066" y="5150734"/>
              <a:ext cx="1736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Ruiz-Lara+2020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7DA20DB-E0E0-6236-5BF7-923394F47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7315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7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7697FC-4CAF-D8B6-A89C-DC7B62E5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24695"/>
            <a:ext cx="8056418" cy="1458335"/>
          </a:xfrm>
        </p:spPr>
        <p:txBody>
          <a:bodyPr>
            <a:normAutofit/>
          </a:bodyPr>
          <a:lstStyle/>
          <a:p>
            <a:pPr algn="ctr"/>
            <a:r>
              <a:rPr lang="en-DE" sz="4000" dirty="0"/>
              <a:t>What’s the ultimate stellar data set?</a:t>
            </a:r>
            <a:br>
              <a:rPr lang="en-DE" sz="4000" dirty="0"/>
            </a:br>
            <a:r>
              <a:rPr lang="en-DE" sz="2800" dirty="0">
                <a:solidFill>
                  <a:srgbClr val="0070C0"/>
                </a:solidFill>
              </a:rPr>
              <a:t>Know every star’s orbit, 𝛕</a:t>
            </a:r>
            <a:r>
              <a:rPr lang="en-DE" sz="2800" baseline="-25000" dirty="0">
                <a:solidFill>
                  <a:srgbClr val="0070C0"/>
                </a:solidFill>
              </a:rPr>
              <a:t>age</a:t>
            </a:r>
            <a:r>
              <a:rPr lang="en-DE" sz="2800" dirty="0">
                <a:solidFill>
                  <a:srgbClr val="0070C0"/>
                </a:solidFill>
              </a:rPr>
              <a:t> &amp; element composition !</a:t>
            </a:r>
            <a:endParaRPr lang="en-DE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42DD5-B25F-BD42-E4D2-85335BB54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0" y="1333640"/>
            <a:ext cx="8917132" cy="5035838"/>
          </a:xfrm>
        </p:spPr>
        <p:txBody>
          <a:bodyPr>
            <a:normAutofit/>
          </a:bodyPr>
          <a:lstStyle/>
          <a:p>
            <a:pPr lvl="1"/>
            <a:r>
              <a:rPr lang="en-DE" dirty="0"/>
              <a:t>Orbits:</a:t>
            </a:r>
          </a:p>
          <a:p>
            <a:pPr lvl="2"/>
            <a:r>
              <a:rPr lang="en-DE" dirty="0"/>
              <a:t>(3D position; 3D velocities) </a:t>
            </a:r>
            <a:r>
              <a:rPr lang="en-DE" dirty="0">
                <a:sym typeface="Wingdings" pitchFamily="2" charset="2"/>
              </a:rPr>
              <a:t> E, L</a:t>
            </a:r>
            <a:r>
              <a:rPr lang="en-DE" baseline="-25000" dirty="0">
                <a:sym typeface="Wingdings" pitchFamily="2" charset="2"/>
              </a:rPr>
              <a:t>z</a:t>
            </a:r>
            <a:r>
              <a:rPr lang="en-DE" dirty="0">
                <a:sym typeface="Wingdings" pitchFamily="2" charset="2"/>
              </a:rPr>
              <a:t>, ecc, … or actions</a:t>
            </a:r>
          </a:p>
          <a:p>
            <a:pPr marL="914400" lvl="2" indent="0">
              <a:buNone/>
            </a:pPr>
            <a:endParaRPr lang="en-DE" dirty="0">
              <a:sym typeface="Wingdings" pitchFamily="2" charset="2"/>
            </a:endParaRPr>
          </a:p>
          <a:p>
            <a:pPr lvl="1"/>
            <a:r>
              <a:rPr lang="en-DE" dirty="0">
                <a:solidFill>
                  <a:srgbClr val="0070C0"/>
                </a:solidFill>
                <a:sym typeface="Wingdings" pitchFamily="2" charset="2"/>
              </a:rPr>
              <a:t>Ages:</a:t>
            </a:r>
          </a:p>
          <a:p>
            <a:pPr lvl="2"/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i</a:t>
            </a:r>
            <a:r>
              <a:rPr lang="en-DE" dirty="0">
                <a:solidFill>
                  <a:srgbClr val="0070C0"/>
                </a:solidFill>
                <a:sym typeface="Wingdings" pitchFamily="2" charset="2"/>
              </a:rPr>
              <a:t>nevitably (stellar evolution) model-dependent</a:t>
            </a:r>
          </a:p>
          <a:p>
            <a:pPr lvl="2"/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𝛕</a:t>
            </a:r>
            <a:r>
              <a:rPr lang="en-GB" baseline="-25000" dirty="0">
                <a:solidFill>
                  <a:srgbClr val="0070C0"/>
                </a:solidFill>
                <a:sym typeface="Wingdings" pitchFamily="2" charset="2"/>
              </a:rPr>
              <a:t>age</a:t>
            </a:r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DE" dirty="0">
                <a:solidFill>
                  <a:srgbClr val="0070C0"/>
                </a:solidFill>
                <a:sym typeface="Wingdings" pitchFamily="2" charset="2"/>
              </a:rPr>
              <a:t>precision depends on evolutionary phase</a:t>
            </a:r>
          </a:p>
          <a:p>
            <a:pPr lvl="3"/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s</a:t>
            </a:r>
            <a:r>
              <a:rPr lang="en-DE" dirty="0">
                <a:solidFill>
                  <a:srgbClr val="0070C0"/>
                </a:solidFill>
                <a:sym typeface="Wingdings" pitchFamily="2" charset="2"/>
              </a:rPr>
              <a:t>ub-giants: CMD  </a:t>
            </a:r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𝛕</a:t>
            </a:r>
            <a:r>
              <a:rPr lang="en-GB" baseline="-25000" dirty="0">
                <a:solidFill>
                  <a:srgbClr val="0070C0"/>
                </a:solidFill>
                <a:sym typeface="Wingdings" pitchFamily="2" charset="2"/>
              </a:rPr>
              <a:t>age</a:t>
            </a:r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   (7%)   </a:t>
            </a:r>
            <a:r>
              <a:rPr lang="en-GB" sz="1600" dirty="0">
                <a:solidFill>
                  <a:srgbClr val="0070C0"/>
                </a:solidFill>
                <a:sym typeface="Wingdings" pitchFamily="2" charset="2"/>
              </a:rPr>
              <a:t> need parallaxes</a:t>
            </a:r>
            <a:endParaRPr lang="en-DE" dirty="0">
              <a:solidFill>
                <a:srgbClr val="0070C0"/>
              </a:solidFill>
              <a:sym typeface="Wingdings" pitchFamily="2" charset="2"/>
            </a:endParaRPr>
          </a:p>
          <a:p>
            <a:pPr lvl="3"/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r</a:t>
            </a:r>
            <a:r>
              <a:rPr lang="en-DE" dirty="0">
                <a:solidFill>
                  <a:srgbClr val="0070C0"/>
                </a:solidFill>
                <a:sym typeface="Wingdings" pitchFamily="2" charset="2"/>
              </a:rPr>
              <a:t>ed giants:  </a:t>
            </a:r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mass  𝛕</a:t>
            </a:r>
            <a:r>
              <a:rPr lang="en-GB" baseline="-25000" dirty="0">
                <a:solidFill>
                  <a:srgbClr val="0070C0"/>
                </a:solidFill>
                <a:sym typeface="Wingdings" pitchFamily="2" charset="2"/>
              </a:rPr>
              <a:t>age</a:t>
            </a:r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  (25%)</a:t>
            </a:r>
          </a:p>
          <a:p>
            <a:pPr marL="1371600" lvl="3" indent="0">
              <a:buNone/>
            </a:pPr>
            <a:endParaRPr lang="en-GB" dirty="0">
              <a:solidFill>
                <a:srgbClr val="0070C0"/>
              </a:solidFill>
              <a:sym typeface="Wingdings" pitchFamily="2" charset="2"/>
            </a:endParaRPr>
          </a:p>
          <a:p>
            <a:pPr lvl="1"/>
            <a:r>
              <a:rPr lang="en-GB" dirty="0">
                <a:sym typeface="Wingdings" pitchFamily="2" charset="2"/>
              </a:rPr>
              <a:t>Element composition [X/H]</a:t>
            </a:r>
          </a:p>
          <a:p>
            <a:pPr lvl="2"/>
            <a:r>
              <a:rPr lang="en-GB" dirty="0">
                <a:sym typeface="Wingdings" pitchFamily="2" charset="2"/>
              </a:rPr>
              <a:t>[Fe/H] or [M/H] is central quantity</a:t>
            </a:r>
          </a:p>
          <a:p>
            <a:pPr lvl="2"/>
            <a:r>
              <a:rPr lang="en-GB" dirty="0">
                <a:sym typeface="Wingdings" pitchFamily="2" charset="2"/>
              </a:rPr>
              <a:t>[𝛂/Fe] next: fast or slow enrichment? </a:t>
            </a:r>
          </a:p>
          <a:p>
            <a:pPr lvl="2"/>
            <a:r>
              <a:rPr lang="en-GB" dirty="0">
                <a:sym typeface="Wingdings" pitchFamily="2" charset="2"/>
              </a:rPr>
              <a:t>other [X/H] inform about formation origin and nucleosynthesis physics</a:t>
            </a:r>
          </a:p>
          <a:p>
            <a:pPr lvl="2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428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CACFC-51C3-B7EF-D14B-DFE69095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1366380"/>
            <a:ext cx="8458061" cy="3601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08D9B-8B80-D221-B170-09ACF434E596}"/>
              </a:ext>
            </a:extLst>
          </p:cNvPr>
          <p:cNvSpPr txBox="1"/>
          <p:nvPr/>
        </p:nvSpPr>
        <p:spPr>
          <a:xfrm>
            <a:off x="571430" y="381495"/>
            <a:ext cx="76095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b="1" dirty="0"/>
              <a:t>Precise (7.5%) ages for 250,000 sub-giant stars</a:t>
            </a:r>
          </a:p>
          <a:p>
            <a:pPr algn="ctr"/>
            <a:r>
              <a:rPr lang="en-DE" sz="1800" dirty="0"/>
              <a:t>Xiang &amp; Rix 2022</a:t>
            </a:r>
            <a:endParaRPr lang="en-DE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610A6-7284-1EDE-A471-C116E7610C8B}"/>
              </a:ext>
            </a:extLst>
          </p:cNvPr>
          <p:cNvSpPr txBox="1"/>
          <p:nvPr/>
        </p:nvSpPr>
        <p:spPr>
          <a:xfrm>
            <a:off x="124691" y="5496840"/>
            <a:ext cx="901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/>
              <a:t>needs good [Fe/H], [𝛂/Fe] </a:t>
            </a:r>
            <a:r>
              <a:rPr lang="en-DE" sz="2400" dirty="0">
                <a:solidFill>
                  <a:schemeClr val="bg1">
                    <a:lumMod val="65000"/>
                  </a:schemeClr>
                </a:solidFill>
              </a:rPr>
              <a:t>(here, LAMOST) </a:t>
            </a:r>
            <a:r>
              <a:rPr lang="en-DE" sz="2400" dirty="0"/>
              <a:t>and distances </a:t>
            </a:r>
            <a:r>
              <a:rPr lang="en-DE" sz="2400" dirty="0">
                <a:solidFill>
                  <a:schemeClr val="bg1">
                    <a:lumMod val="65000"/>
                  </a:schemeClr>
                </a:solidFill>
              </a:rPr>
              <a:t>(Gaia)</a:t>
            </a:r>
            <a:br>
              <a:rPr lang="en-DE" sz="2400" dirty="0">
                <a:solidFill>
                  <a:schemeClr val="bg1">
                    <a:lumMod val="65000"/>
                  </a:schemeClr>
                </a:solidFill>
              </a:rPr>
            </a:br>
            <a:br>
              <a:rPr lang="en-DE" sz="2400" dirty="0">
                <a:solidFill>
                  <a:schemeClr val="bg1">
                    <a:lumMod val="65000"/>
                  </a:schemeClr>
                </a:solidFill>
              </a:rPr>
            </a:b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29891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AB15CDF-A3A9-6E42-9F46-DE3CBE7A160B}"/>
              </a:ext>
            </a:extLst>
          </p:cNvPr>
          <p:cNvSpPr txBox="1"/>
          <p:nvPr/>
        </p:nvSpPr>
        <p:spPr>
          <a:xfrm>
            <a:off x="333142" y="287821"/>
            <a:ext cx="8477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Abundances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interplay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</a:p>
          <a:p>
            <a:pPr algn="ctr"/>
            <a:r>
              <a:rPr lang="de-DE" sz="2800" dirty="0"/>
              <a:t>„</a:t>
            </a:r>
            <a:r>
              <a:rPr lang="de-DE" sz="2800" dirty="0" err="1"/>
              <a:t>good</a:t>
            </a:r>
            <a:r>
              <a:rPr lang="de-DE" sz="2800" dirty="0"/>
              <a:t>“ </a:t>
            </a:r>
            <a:r>
              <a:rPr lang="de-DE" sz="2800" dirty="0" err="1"/>
              <a:t>spectra</a:t>
            </a:r>
            <a:r>
              <a:rPr lang="de-DE" sz="2800" dirty="0"/>
              <a:t> (e.g. SDSS/APOGEE) and Gaia XP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687E83-66A8-606A-3894-A315D6FB733C}"/>
              </a:ext>
            </a:extLst>
          </p:cNvPr>
          <p:cNvGrpSpPr/>
          <p:nvPr/>
        </p:nvGrpSpPr>
        <p:grpSpPr>
          <a:xfrm>
            <a:off x="482778" y="1636373"/>
            <a:ext cx="4089221" cy="4022933"/>
            <a:chOff x="482778" y="1636373"/>
            <a:chExt cx="4089221" cy="40229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9651BD-79B4-BB49-8A40-29B581B2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778" y="1636373"/>
              <a:ext cx="3612824" cy="340615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E2FBE3-04EB-7E58-3781-938FC77C2F43}"/>
                </a:ext>
              </a:extLst>
            </p:cNvPr>
            <p:cNvSpPr txBox="1"/>
            <p:nvPr/>
          </p:nvSpPr>
          <p:spPr>
            <a:xfrm>
              <a:off x="631766" y="5320752"/>
              <a:ext cx="3940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/>
                <a:t>Rix+ 2022. Andrae, Rix &amp; Chandra 2023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BA45BE-5573-113D-73EC-874D7A377964}"/>
              </a:ext>
            </a:extLst>
          </p:cNvPr>
          <p:cNvGrpSpPr/>
          <p:nvPr/>
        </p:nvGrpSpPr>
        <p:grpSpPr>
          <a:xfrm>
            <a:off x="4663754" y="1342601"/>
            <a:ext cx="5436865" cy="4314007"/>
            <a:chOff x="4663754" y="1342601"/>
            <a:chExt cx="5436865" cy="4314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860C4-856B-81D1-F7A3-0CA9CDC85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221"/>
            <a:stretch/>
          </p:blipFill>
          <p:spPr>
            <a:xfrm>
              <a:off x="4663754" y="1342601"/>
              <a:ext cx="3466749" cy="39367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46327E-5E90-64E6-6442-70646FCAB3B9}"/>
                </a:ext>
              </a:extLst>
            </p:cNvPr>
            <p:cNvSpPr txBox="1"/>
            <p:nvPr/>
          </p:nvSpPr>
          <p:spPr>
            <a:xfrm>
              <a:off x="6160386" y="5318054"/>
              <a:ext cx="3940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/>
                <a:t>Li+ 2024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7CA0D2-C387-4E14-0333-F70FD6D2230A}"/>
              </a:ext>
            </a:extLst>
          </p:cNvPr>
          <p:cNvSpPr txBox="1"/>
          <p:nvPr/>
        </p:nvSpPr>
        <p:spPr>
          <a:xfrm>
            <a:off x="183508" y="6270684"/>
            <a:ext cx="896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solidFill>
                  <a:schemeClr val="accent1"/>
                </a:solidFill>
              </a:rPr>
              <a:t>The power of SDSS spectra tranferred to &gt;10</a:t>
            </a:r>
            <a:r>
              <a:rPr lang="en-DE" sz="2800" baseline="30000" dirty="0">
                <a:solidFill>
                  <a:schemeClr val="accent1"/>
                </a:solidFill>
              </a:rPr>
              <a:t>7</a:t>
            </a:r>
            <a:r>
              <a:rPr lang="en-DE" sz="2800" dirty="0">
                <a:solidFill>
                  <a:schemeClr val="accent1"/>
                </a:solidFill>
              </a:rPr>
              <a:t> spectra!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AEB752-8423-9BD3-C2A6-8318EE0F6D8B}"/>
              </a:ext>
            </a:extLst>
          </p:cNvPr>
          <p:cNvGrpSpPr/>
          <p:nvPr/>
        </p:nvGrpSpPr>
        <p:grpSpPr>
          <a:xfrm>
            <a:off x="1958498" y="1450721"/>
            <a:ext cx="4842361" cy="4411311"/>
            <a:chOff x="379268" y="1690688"/>
            <a:chExt cx="4842361" cy="44113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F2BC96-DAAA-3821-DA8B-7E1649505321}"/>
                </a:ext>
              </a:extLst>
            </p:cNvPr>
            <p:cNvGrpSpPr/>
            <p:nvPr/>
          </p:nvGrpSpPr>
          <p:grpSpPr>
            <a:xfrm>
              <a:off x="379268" y="1690688"/>
              <a:ext cx="4842361" cy="4411311"/>
              <a:chOff x="379268" y="1690688"/>
              <a:chExt cx="4842361" cy="441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4DD937-857B-5868-82E1-1437A6FB49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1899" r="53682" b="-11856"/>
              <a:stretch/>
            </p:blipFill>
            <p:spPr>
              <a:xfrm>
                <a:off x="379268" y="2160000"/>
                <a:ext cx="3600000" cy="394199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01601D7-59BF-9501-9245-1B31ADF8B9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5458" r="-2085"/>
              <a:stretch/>
            </p:blipFill>
            <p:spPr>
              <a:xfrm>
                <a:off x="3929229" y="1690688"/>
                <a:ext cx="1292400" cy="3943698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434381-48F7-C8E4-8BA0-9D7D7FD63BDF}"/>
                </a:ext>
              </a:extLst>
            </p:cNvPr>
            <p:cNvSpPr txBox="1"/>
            <p:nvPr/>
          </p:nvSpPr>
          <p:spPr>
            <a:xfrm>
              <a:off x="1395624" y="4167126"/>
              <a:ext cx="265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</a:t>
              </a:r>
              <a:r>
                <a:rPr lang="en-DE" dirty="0"/>
                <a:t>rom Zhang, Green </a:t>
              </a:r>
              <a:br>
                <a:rPr lang="en-DE" dirty="0"/>
              </a:br>
              <a:r>
                <a:rPr lang="en-DE" dirty="0"/>
                <a:t>&amp; Rix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4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10852-A2E8-874C-637B-F8335D51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513" y="4075685"/>
            <a:ext cx="3259442" cy="3259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A2040-8130-9CEA-8800-2A6384A5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513" y="2137260"/>
            <a:ext cx="3176593" cy="3314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834D0-0F80-0C13-8219-359F72D9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513" y="183666"/>
            <a:ext cx="3176593" cy="3403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006723-CB89-8D9E-5E5C-7AA43DA8E4C1}"/>
              </a:ext>
            </a:extLst>
          </p:cNvPr>
          <p:cNvSpPr txBox="1"/>
          <p:nvPr/>
        </p:nvSpPr>
        <p:spPr>
          <a:xfrm>
            <a:off x="6777074" y="6062333"/>
            <a:ext cx="394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Rix+ 2022</a:t>
            </a:r>
          </a:p>
          <a:p>
            <a:r>
              <a:rPr lang="en-DE" sz="1600" dirty="0"/>
              <a:t>Andrae+2023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2EE31-3606-DF74-6AD5-5089BF9432B3}"/>
              </a:ext>
            </a:extLst>
          </p:cNvPr>
          <p:cNvSpPr txBox="1"/>
          <p:nvPr/>
        </p:nvSpPr>
        <p:spPr>
          <a:xfrm>
            <a:off x="1128531" y="183666"/>
            <a:ext cx="688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</a:t>
            </a:r>
            <a:r>
              <a:rPr lang="en-DE" sz="2800" b="1" dirty="0"/>
              <a:t>ll-sky stellar mono-abundance maps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188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06723-CB89-8D9E-5E5C-7AA43DA8E4C1}"/>
              </a:ext>
            </a:extLst>
          </p:cNvPr>
          <p:cNvSpPr txBox="1"/>
          <p:nvPr/>
        </p:nvSpPr>
        <p:spPr>
          <a:xfrm>
            <a:off x="7436830" y="5549270"/>
            <a:ext cx="3940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Rix+ 2022</a:t>
            </a:r>
          </a:p>
          <a:p>
            <a:r>
              <a:rPr lang="en-DE" sz="1600" dirty="0"/>
              <a:t>Andrae+2023</a:t>
            </a:r>
          </a:p>
          <a:p>
            <a:r>
              <a:rPr lang="en-DE" sz="1600" dirty="0"/>
              <a:t>Chandra+2023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2EE31-3606-DF74-6AD5-5089BF9432B3}"/>
              </a:ext>
            </a:extLst>
          </p:cNvPr>
          <p:cNvSpPr txBox="1"/>
          <p:nvPr/>
        </p:nvSpPr>
        <p:spPr>
          <a:xfrm>
            <a:off x="1128531" y="183666"/>
            <a:ext cx="688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</a:t>
            </a:r>
            <a:r>
              <a:rPr lang="en-DE" sz="2800" b="1" dirty="0"/>
              <a:t>ll-sky stellar mono-abundance maps</a:t>
            </a:r>
            <a:endParaRPr lang="en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CE9310-51F2-D846-A366-D500CD3E343C}"/>
              </a:ext>
            </a:extLst>
          </p:cNvPr>
          <p:cNvGrpSpPr/>
          <p:nvPr/>
        </p:nvGrpSpPr>
        <p:grpSpPr>
          <a:xfrm>
            <a:off x="1538718" y="706886"/>
            <a:ext cx="5574022" cy="5673381"/>
            <a:chOff x="1538718" y="706886"/>
            <a:chExt cx="5574022" cy="567338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FB374F-CDEE-B661-B7A1-B35A34B05C2E}"/>
                </a:ext>
              </a:extLst>
            </p:cNvPr>
            <p:cNvGrpSpPr/>
            <p:nvPr/>
          </p:nvGrpSpPr>
          <p:grpSpPr>
            <a:xfrm>
              <a:off x="1538718" y="706886"/>
              <a:ext cx="5574022" cy="5673381"/>
              <a:chOff x="1538718" y="706886"/>
              <a:chExt cx="5574022" cy="567338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5519AF5-A98F-E189-C245-78BB1A876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38718" y="706886"/>
                <a:ext cx="5574022" cy="5673381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C1C758E-5B6D-9817-CE25-EF05B9F43E04}"/>
                  </a:ext>
                </a:extLst>
              </p:cNvPr>
              <p:cNvSpPr/>
              <p:nvPr/>
            </p:nvSpPr>
            <p:spPr>
              <a:xfrm>
                <a:off x="4004841" y="4780344"/>
                <a:ext cx="706055" cy="613459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F50733-D082-F027-B066-49ACED712272}"/>
                  </a:ext>
                </a:extLst>
              </p:cNvPr>
              <p:cNvSpPr txBox="1"/>
              <p:nvPr/>
            </p:nvSpPr>
            <p:spPr>
              <a:xfrm>
                <a:off x="3692323" y="5407216"/>
                <a:ext cx="15857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p</a:t>
                </a:r>
                <a:r>
                  <a:rPr lang="en-DE" dirty="0">
                    <a:solidFill>
                      <a:schemeClr val="bg1"/>
                    </a:solidFill>
                  </a:rPr>
                  <a:t>oor old heart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5BEBA6-4FDD-83D5-B284-37F2034144F2}"/>
                </a:ext>
              </a:extLst>
            </p:cNvPr>
            <p:cNvSpPr txBox="1"/>
            <p:nvPr/>
          </p:nvSpPr>
          <p:spPr>
            <a:xfrm rot="2297025">
              <a:off x="3215124" y="3132532"/>
              <a:ext cx="14680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Gaia scan </a:t>
              </a:r>
              <a:br>
                <a:rPr lang="en-US" sz="1100" dirty="0">
                  <a:solidFill>
                    <a:schemeClr val="bg1"/>
                  </a:solidFill>
                </a:rPr>
              </a:br>
              <a:r>
                <a:rPr lang="en-US" sz="1100" dirty="0">
                  <a:solidFill>
                    <a:schemeClr val="bg1"/>
                  </a:solidFill>
                </a:rPr>
                <a:t>pattern</a:t>
              </a:r>
              <a:endParaRPr lang="en-DE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810E6C0-EC1C-C2CB-C344-13291490A032}"/>
              </a:ext>
            </a:extLst>
          </p:cNvPr>
          <p:cNvSpPr/>
          <p:nvPr/>
        </p:nvSpPr>
        <p:spPr>
          <a:xfrm>
            <a:off x="1599077" y="3543576"/>
            <a:ext cx="5574022" cy="2984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90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91543-E301-9320-3EAE-5F387F24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50" y="1180617"/>
            <a:ext cx="8572099" cy="4825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9F54B-5A07-3DB7-BAC6-80E8A9E04F17}"/>
              </a:ext>
            </a:extLst>
          </p:cNvPr>
          <p:cNvSpPr txBox="1"/>
          <p:nvPr/>
        </p:nvSpPr>
        <p:spPr>
          <a:xfrm>
            <a:off x="1128531" y="183666"/>
            <a:ext cx="688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</a:t>
            </a:r>
            <a:r>
              <a:rPr lang="en-DE" sz="2800" b="1" dirty="0"/>
              <a:t>ll-sky stellar mono-abundance maps</a:t>
            </a:r>
          </a:p>
          <a:p>
            <a:pPr algn="ctr"/>
            <a:r>
              <a:rPr lang="en-GB" sz="1600" dirty="0"/>
              <a:t>a</a:t>
            </a:r>
            <a:r>
              <a:rPr lang="en-DE" sz="1600" dirty="0"/>
              <a:t>t the extremely metal-rich end</a:t>
            </a:r>
            <a:endParaRPr lang="en-DE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8F6F8E-D5F5-72C2-3D9C-07FC03FE2C5C}"/>
              </a:ext>
            </a:extLst>
          </p:cNvPr>
          <p:cNvGrpSpPr/>
          <p:nvPr/>
        </p:nvGrpSpPr>
        <p:grpSpPr>
          <a:xfrm>
            <a:off x="3680749" y="4467828"/>
            <a:ext cx="6781375" cy="2381212"/>
            <a:chOff x="3680749" y="4467828"/>
            <a:chExt cx="6781375" cy="23812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98365B-7CB9-206A-5770-DB14F87B42D1}"/>
                </a:ext>
              </a:extLst>
            </p:cNvPr>
            <p:cNvSpPr txBox="1"/>
            <p:nvPr/>
          </p:nvSpPr>
          <p:spPr>
            <a:xfrm>
              <a:off x="6521891" y="6264265"/>
              <a:ext cx="394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/>
                <a:t>Rix + 2024 (next week)</a:t>
              </a:r>
              <a:br>
                <a:rPr lang="en-DE" sz="1600" dirty="0"/>
              </a:br>
              <a:r>
                <a:rPr lang="en-DE" sz="1600" dirty="0"/>
                <a:t>see also Horta + 2024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CF5362-FF20-48B2-2653-F48770552CB7}"/>
                </a:ext>
              </a:extLst>
            </p:cNvPr>
            <p:cNvSpPr/>
            <p:nvPr/>
          </p:nvSpPr>
          <p:spPr>
            <a:xfrm>
              <a:off x="4224761" y="4467828"/>
              <a:ext cx="601883" cy="590308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811548-E994-F9B7-BDCA-4DEFF1CF9C47}"/>
                </a:ext>
              </a:extLst>
            </p:cNvPr>
            <p:cNvSpPr txBox="1"/>
            <p:nvPr/>
          </p:nvSpPr>
          <p:spPr>
            <a:xfrm>
              <a:off x="3680749" y="5058136"/>
              <a:ext cx="2546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DE" dirty="0"/>
                <a:t>xtremely metal rich knot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7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23A6FF-6948-2F0C-AB11-26606E11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6" y="269086"/>
            <a:ext cx="7335321" cy="66677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3CB14B-0FF2-B336-2504-CA555C20930E}"/>
              </a:ext>
            </a:extLst>
          </p:cNvPr>
          <p:cNvSpPr/>
          <p:nvPr/>
        </p:nvSpPr>
        <p:spPr>
          <a:xfrm>
            <a:off x="0" y="3864567"/>
            <a:ext cx="9074988" cy="3174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7242A-92BA-8EDC-787D-B4599BE09FCC}"/>
              </a:ext>
            </a:extLst>
          </p:cNvPr>
          <p:cNvSpPr txBox="1"/>
          <p:nvPr/>
        </p:nvSpPr>
        <p:spPr>
          <a:xfrm rot="16200000">
            <a:off x="750498" y="1855481"/>
            <a:ext cx="277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(in-plane) o</a:t>
            </a:r>
            <a:r>
              <a:rPr lang="en-DE" sz="1800" dirty="0"/>
              <a:t>rbit circularity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FEB2E-7645-8486-1551-78EC7711460B}"/>
              </a:ext>
            </a:extLst>
          </p:cNvPr>
          <p:cNvSpPr txBox="1"/>
          <p:nvPr/>
        </p:nvSpPr>
        <p:spPr>
          <a:xfrm>
            <a:off x="7040461" y="640431"/>
            <a:ext cx="394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Chandra + 2023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89E3B-3D06-ACDF-6B1B-2AB9D3AAFD40}"/>
              </a:ext>
            </a:extLst>
          </p:cNvPr>
          <p:cNvSpPr txBox="1"/>
          <p:nvPr/>
        </p:nvSpPr>
        <p:spPr>
          <a:xfrm>
            <a:off x="6840312" y="3602957"/>
            <a:ext cx="181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DE" dirty="0"/>
              <a:t>nabled by </a:t>
            </a:r>
            <a:br>
              <a:rPr lang="en-DE" dirty="0"/>
            </a:br>
            <a:r>
              <a:rPr lang="en-DE" dirty="0"/>
              <a:t>Li+ 2024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490D1-2A69-041F-6189-F5FC893CF446}"/>
              </a:ext>
            </a:extLst>
          </p:cNvPr>
          <p:cNvSpPr txBox="1"/>
          <p:nvPr/>
        </p:nvSpPr>
        <p:spPr>
          <a:xfrm>
            <a:off x="1377235" y="163212"/>
            <a:ext cx="67577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E" sz="2800" dirty="0"/>
              <a:t>The three epochs of Milky Way formation</a:t>
            </a:r>
          </a:p>
        </p:txBody>
      </p:sp>
    </p:spTree>
    <p:extLst>
      <p:ext uri="{BB962C8B-B14F-4D97-AF65-F5344CB8AC3E}">
        <p14:creationId xmlns:p14="http://schemas.microsoft.com/office/powerpoint/2010/main" val="30237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48035</TotalTime>
  <Words>1124</Words>
  <Application>Microsoft Macintosh PowerPoint</Application>
  <PresentationFormat>On-screen Show (4:3)</PresentationFormat>
  <Paragraphs>141</Paragraphs>
  <Slides>26</Slides>
  <Notes>10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Custom Design</vt:lpstr>
      <vt:lpstr>The History of the Milky Way‘s Disk(s)</vt:lpstr>
      <vt:lpstr>What do we want to learn about the disk history? </vt:lpstr>
      <vt:lpstr>What’s the ultimate stellar data set? Know every star’s orbit, 𝛕age &amp; element composition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first look at the ‘old’ high-𝛂 disk?</vt:lpstr>
      <vt:lpstr>Stellar ages of the high-𝛂 disk Xiang &amp; Rix 2022</vt:lpstr>
      <vt:lpstr>The age-dependent structure of the high-𝛂 disk Xiang, Rix+ 2024</vt:lpstr>
      <vt:lpstr>How does the MWs Hz(𝛕age) compare to TNG50 simulations? Xiang, Rix + 2024</vt:lpstr>
      <vt:lpstr>Now let’s look at the low-𝛂 disk</vt:lpstr>
      <vt:lpstr>Now let’s look at the low-𝛂 disk?</vt:lpstr>
      <vt:lpstr>What do we see in TNG50 simulations?</vt:lpstr>
      <vt:lpstr>What happened to the Milky Way’s disk (dynamically) over the last 8 Gyrs?</vt:lpstr>
      <vt:lpstr>What’s the qualitative observational evidence for radial orbit migration in the Milky Way? ..considering old and young stars across the disk …</vt:lpstr>
      <vt:lpstr>How much gradual orbit change over the last 8 Gyrs?</vt:lpstr>
      <vt:lpstr>(My) Near-Term Future: SDSS-V</vt:lpstr>
      <vt:lpstr>The History of the Milky Way Disk in Pictures</vt:lpstr>
      <vt:lpstr>PowerPoint Presentation</vt:lpstr>
      <vt:lpstr>PowerPoint Presentation</vt:lpstr>
      <vt:lpstr>(Simulated) Disk Galaxy Formation in a LCDM context here: TNG50 Pillepich, Dylan, Springel et al 2019-2024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Pioneering Panoptic Spectroscopy</dc:title>
  <dc:creator>Rix</dc:creator>
  <cp:lastModifiedBy>Microsoft Office User</cp:lastModifiedBy>
  <cp:revision>199</cp:revision>
  <cp:lastPrinted>2020-11-01T13:50:38Z</cp:lastPrinted>
  <dcterms:created xsi:type="dcterms:W3CDTF">2017-06-28T05:49:01Z</dcterms:created>
  <dcterms:modified xsi:type="dcterms:W3CDTF">2024-05-27T15:29:05Z</dcterms:modified>
</cp:coreProperties>
</file>