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AA388-B700-2CD7-0410-FB7006595146}" v="59" dt="2024-05-21T12:55:40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70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70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212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6315" y="1"/>
            <a:ext cx="10515600" cy="8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 sz="4000" dirty="0"/>
              <a:t>MW halo chemo-dynamics: Discussion</a:t>
            </a:r>
            <a:endParaRPr sz="4000" dirty="0"/>
          </a:p>
        </p:txBody>
      </p:sp>
      <p:pic>
        <p:nvPicPr>
          <p:cNvPr id="85" name="Google Shape;85;p13" descr="A white spot on a black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500000">
            <a:off x="1311933" y="6492424"/>
            <a:ext cx="261957" cy="266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88427" y="6654157"/>
            <a:ext cx="127315" cy="94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t="24104"/>
          <a:stretch/>
        </p:blipFill>
        <p:spPr>
          <a:xfrm>
            <a:off x="0" y="6193149"/>
            <a:ext cx="3045601" cy="66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3000900" y="6193661"/>
            <a:ext cx="9191100" cy="66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AE7305-A609-C029-2203-4F20861A1610}"/>
              </a:ext>
            </a:extLst>
          </p:cNvPr>
          <p:cNvSpPr txBox="1"/>
          <p:nvPr/>
        </p:nvSpPr>
        <p:spPr>
          <a:xfrm>
            <a:off x="4070584" y="6299772"/>
            <a:ext cx="40470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Tw Cen MT"/>
              </a:rPr>
              <a:t>The </a:t>
            </a:r>
            <a:r>
              <a:rPr lang="it-IT" sz="2000" b="1" dirty="0" err="1">
                <a:solidFill>
                  <a:schemeClr val="bg1"/>
                </a:solidFill>
                <a:latin typeface="Tw Cen MT"/>
              </a:rPr>
              <a:t>Milky</a:t>
            </a:r>
            <a:r>
              <a:rPr lang="it-IT" sz="2000" b="1" dirty="0">
                <a:solidFill>
                  <a:schemeClr val="bg1"/>
                </a:solidFill>
                <a:latin typeface="Tw Cen MT"/>
              </a:rPr>
              <a:t> Way Assembly Tale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563BC3-FD78-A84A-EBAF-BB3087A18836}"/>
              </a:ext>
            </a:extLst>
          </p:cNvPr>
          <p:cNvSpPr txBox="1"/>
          <p:nvPr/>
        </p:nvSpPr>
        <p:spPr>
          <a:xfrm>
            <a:off x="8114379" y="6299771"/>
            <a:ext cx="40470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2000" b="1" dirty="0">
                <a:solidFill>
                  <a:schemeClr val="bg1"/>
                </a:solidFill>
                <a:latin typeface="Tw Cen MT"/>
              </a:rPr>
              <a:t> Bologna, </a:t>
            </a:r>
            <a:r>
              <a:rPr lang="it-IT" sz="2000" b="1" dirty="0" err="1">
                <a:solidFill>
                  <a:schemeClr val="bg1"/>
                </a:solidFill>
                <a:latin typeface="Tw Cen MT"/>
              </a:rPr>
              <a:t>May</a:t>
            </a:r>
            <a:r>
              <a:rPr lang="it-IT" sz="2000" b="1" dirty="0">
                <a:solidFill>
                  <a:schemeClr val="bg1"/>
                </a:solidFill>
                <a:latin typeface="Tw Cen MT"/>
              </a:rPr>
              <a:t> 27 – 31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52" y="912322"/>
            <a:ext cx="11970326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Non spatially coherent remnants: let the dust settle down</a:t>
            </a:r>
          </a:p>
          <a:p>
            <a:pPr algn="ctr"/>
            <a:endParaRPr lang="en-US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Do we have a plan to validate old and new discoveries? </a:t>
            </a:r>
          </a:p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Is chemical tagging the only way? Is it sufficient? How can we proceed toward sample purity? How do we establish that different features are originated from the same progenitor? </a:t>
            </a:r>
          </a:p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It is likely that we are “over-discovering” structures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it is somehow unavoidable in this phase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we have a plan to decrease confusion? </a:t>
            </a:r>
          </a:p>
          <a:p>
            <a:pPr algn="ctr"/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Simulations tell us that dynamical coherency is poor for whatever is accreted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before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the last major merger.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Can we disentangle what happened before the last major merger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6315" y="1"/>
            <a:ext cx="10515600" cy="8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 sz="4000" dirty="0"/>
              <a:t>MW halo chemo-dynamics: Discussion</a:t>
            </a:r>
            <a:endParaRPr sz="4000" dirty="0"/>
          </a:p>
        </p:txBody>
      </p:sp>
      <p:pic>
        <p:nvPicPr>
          <p:cNvPr id="85" name="Google Shape;85;p13" descr="A white spot on a black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500000">
            <a:off x="1311933" y="6492424"/>
            <a:ext cx="261957" cy="266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88427" y="6654157"/>
            <a:ext cx="127315" cy="94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t="24104"/>
          <a:stretch/>
        </p:blipFill>
        <p:spPr>
          <a:xfrm>
            <a:off x="0" y="6193149"/>
            <a:ext cx="3045601" cy="66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3000900" y="6193661"/>
            <a:ext cx="9191100" cy="66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AE7305-A609-C029-2203-4F20861A1610}"/>
              </a:ext>
            </a:extLst>
          </p:cNvPr>
          <p:cNvSpPr txBox="1"/>
          <p:nvPr/>
        </p:nvSpPr>
        <p:spPr>
          <a:xfrm>
            <a:off x="4070584" y="6299772"/>
            <a:ext cx="40470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Tw Cen MT"/>
              </a:rPr>
              <a:t>The </a:t>
            </a:r>
            <a:r>
              <a:rPr lang="it-IT" sz="2000" b="1" dirty="0" err="1">
                <a:solidFill>
                  <a:schemeClr val="bg1"/>
                </a:solidFill>
                <a:latin typeface="Tw Cen MT"/>
              </a:rPr>
              <a:t>Milky</a:t>
            </a:r>
            <a:r>
              <a:rPr lang="it-IT" sz="2000" b="1" dirty="0">
                <a:solidFill>
                  <a:schemeClr val="bg1"/>
                </a:solidFill>
                <a:latin typeface="Tw Cen MT"/>
              </a:rPr>
              <a:t> Way Assembly Tale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563BC3-FD78-A84A-EBAF-BB3087A18836}"/>
              </a:ext>
            </a:extLst>
          </p:cNvPr>
          <p:cNvSpPr txBox="1"/>
          <p:nvPr/>
        </p:nvSpPr>
        <p:spPr>
          <a:xfrm>
            <a:off x="8114379" y="6299771"/>
            <a:ext cx="40470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2000" b="1" dirty="0">
                <a:solidFill>
                  <a:schemeClr val="bg1"/>
                </a:solidFill>
                <a:latin typeface="Tw Cen MT"/>
              </a:rPr>
              <a:t> Bologna, </a:t>
            </a:r>
            <a:r>
              <a:rPr lang="it-IT" sz="2000" b="1" dirty="0" err="1">
                <a:solidFill>
                  <a:schemeClr val="bg1"/>
                </a:solidFill>
                <a:latin typeface="Tw Cen MT"/>
              </a:rPr>
              <a:t>May</a:t>
            </a:r>
            <a:r>
              <a:rPr lang="it-IT" sz="2000" b="1" dirty="0">
                <a:solidFill>
                  <a:schemeClr val="bg1"/>
                </a:solidFill>
                <a:latin typeface="Tw Cen MT"/>
              </a:rPr>
              <a:t> 27 – 31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52" y="978947"/>
            <a:ext cx="11970326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Chemical tagging: how much to trust it and “what else?”</a:t>
            </a:r>
          </a:p>
          <a:p>
            <a:pPr algn="ctr"/>
            <a:endParaRPr lang="en-US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Are the chemical abundance diagnostics we are using to tell accreted from in-situ stars reliable?</a:t>
            </a:r>
          </a:p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What does really means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in situ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Are they well funded in theory? Or are they somehow empirical criteria that happen to work for a given remnant and not for others? Or to work properly in any metallicity regime?</a:t>
            </a:r>
          </a:p>
          <a:p>
            <a:pPr algn="ctr"/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Are there additional dimension of the parameter space that may help us?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Age? IMF? Binary fraction? What else?</a:t>
            </a:r>
          </a:p>
        </p:txBody>
      </p:sp>
    </p:spTree>
    <p:extLst>
      <p:ext uri="{BB962C8B-B14F-4D97-AF65-F5344CB8AC3E}">
        <p14:creationId xmlns:p14="http://schemas.microsoft.com/office/powerpoint/2010/main" val="168660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6315" y="56370"/>
            <a:ext cx="10515600" cy="8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 sz="4000" dirty="0"/>
              <a:t>MW halo chemo-dynamics: Discussion</a:t>
            </a:r>
            <a:endParaRPr sz="4000" dirty="0"/>
          </a:p>
        </p:txBody>
      </p:sp>
      <p:pic>
        <p:nvPicPr>
          <p:cNvPr id="85" name="Google Shape;85;p13" descr="A white spot on a black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500000">
            <a:off x="1311933" y="6492424"/>
            <a:ext cx="261957" cy="266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88427" y="6654157"/>
            <a:ext cx="127315" cy="94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t="24104"/>
          <a:stretch/>
        </p:blipFill>
        <p:spPr>
          <a:xfrm>
            <a:off x="0" y="6193149"/>
            <a:ext cx="3045601" cy="66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3000900" y="6193661"/>
            <a:ext cx="9191100" cy="66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AE7305-A609-C029-2203-4F20861A1610}"/>
              </a:ext>
            </a:extLst>
          </p:cNvPr>
          <p:cNvSpPr txBox="1"/>
          <p:nvPr/>
        </p:nvSpPr>
        <p:spPr>
          <a:xfrm>
            <a:off x="4070584" y="6299772"/>
            <a:ext cx="40470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Tw Cen MT"/>
              </a:rPr>
              <a:t>The </a:t>
            </a:r>
            <a:r>
              <a:rPr lang="it-IT" sz="2000" b="1" dirty="0" err="1">
                <a:solidFill>
                  <a:schemeClr val="bg1"/>
                </a:solidFill>
                <a:latin typeface="Tw Cen MT"/>
              </a:rPr>
              <a:t>Milky</a:t>
            </a:r>
            <a:r>
              <a:rPr lang="it-IT" sz="2000" b="1" dirty="0">
                <a:solidFill>
                  <a:schemeClr val="bg1"/>
                </a:solidFill>
                <a:latin typeface="Tw Cen MT"/>
              </a:rPr>
              <a:t> Way Assembly Tale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563BC3-FD78-A84A-EBAF-BB3087A18836}"/>
              </a:ext>
            </a:extLst>
          </p:cNvPr>
          <p:cNvSpPr txBox="1"/>
          <p:nvPr/>
        </p:nvSpPr>
        <p:spPr>
          <a:xfrm>
            <a:off x="8114379" y="6299771"/>
            <a:ext cx="40470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2000" b="1" dirty="0">
                <a:solidFill>
                  <a:schemeClr val="bg1"/>
                </a:solidFill>
                <a:latin typeface="Tw Cen MT"/>
              </a:rPr>
              <a:t> Bologna, </a:t>
            </a:r>
            <a:r>
              <a:rPr lang="it-IT" sz="2000" b="1" dirty="0" err="1">
                <a:solidFill>
                  <a:schemeClr val="bg1"/>
                </a:solidFill>
                <a:latin typeface="Tw Cen MT"/>
              </a:rPr>
              <a:t>May</a:t>
            </a:r>
            <a:r>
              <a:rPr lang="it-IT" sz="2000" b="1" dirty="0">
                <a:solidFill>
                  <a:schemeClr val="bg1"/>
                </a:solidFill>
                <a:latin typeface="Tw Cen MT"/>
              </a:rPr>
              <a:t> 27 – 31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52" y="978947"/>
            <a:ext cx="11970326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The distant halo and the new surveys</a:t>
            </a:r>
          </a:p>
          <a:p>
            <a:pPr algn="ctr"/>
            <a:endParaRPr lang="en-US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Most of post-Gaia discoveries of non-spatially coherent structures are within a few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kpc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from the Sun.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What about the distant halo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where density is lower but dynamical coherence is expected to be higher?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What kind of data we expect to have the largest impact here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: new Gaia data releases or upcoming spectroscopic surveys?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Is there a crucial project/facility that we are not considering?</a:t>
            </a:r>
          </a:p>
        </p:txBody>
      </p:sp>
    </p:spTree>
    <p:extLst>
      <p:ext uri="{BB962C8B-B14F-4D97-AF65-F5344CB8AC3E}">
        <p14:creationId xmlns:p14="http://schemas.microsoft.com/office/powerpoint/2010/main" val="209726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338</Words>
  <Application>Microsoft Macintosh PowerPoint</Application>
  <PresentationFormat>Widescreen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Play</vt:lpstr>
      <vt:lpstr>Times New Roman</vt:lpstr>
      <vt:lpstr>Tw Cen MT</vt:lpstr>
      <vt:lpstr>office theme</vt:lpstr>
      <vt:lpstr>MW halo chemo-dynamics: Discussion</vt:lpstr>
      <vt:lpstr>MW halo chemo-dynamics: Discussion</vt:lpstr>
      <vt:lpstr>MW halo chemo-dynamics: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93</cp:revision>
  <dcterms:modified xsi:type="dcterms:W3CDTF">2024-05-26T13:04:28Z</dcterms:modified>
</cp:coreProperties>
</file>