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2" r:id="rId1"/>
  </p:sldMasterIdLst>
  <p:notesMasterIdLst>
    <p:notesMasterId r:id="rId29"/>
  </p:notesMasterIdLst>
  <p:sldIdLst>
    <p:sldId id="256" r:id="rId2"/>
    <p:sldId id="1203" r:id="rId3"/>
    <p:sldId id="1202" r:id="rId4"/>
    <p:sldId id="1200" r:id="rId5"/>
    <p:sldId id="1211" r:id="rId6"/>
    <p:sldId id="1112" r:id="rId7"/>
    <p:sldId id="1195" r:id="rId8"/>
    <p:sldId id="1136" r:id="rId9"/>
    <p:sldId id="1212" r:id="rId10"/>
    <p:sldId id="1209" r:id="rId11"/>
    <p:sldId id="1220" r:id="rId12"/>
    <p:sldId id="1210" r:id="rId13"/>
    <p:sldId id="1204" r:id="rId14"/>
    <p:sldId id="1206" r:id="rId15"/>
    <p:sldId id="1213" r:id="rId16"/>
    <p:sldId id="1216" r:id="rId17"/>
    <p:sldId id="1215" r:id="rId18"/>
    <p:sldId id="1214" r:id="rId19"/>
    <p:sldId id="1088" r:id="rId20"/>
    <p:sldId id="510" r:id="rId21"/>
    <p:sldId id="1185" r:id="rId22"/>
    <p:sldId id="1198" r:id="rId23"/>
    <p:sldId id="1199" r:id="rId24"/>
    <p:sldId id="1135" r:id="rId25"/>
    <p:sldId id="1217" r:id="rId26"/>
    <p:sldId id="1218" r:id="rId27"/>
    <p:sldId id="1219" r:id="rId2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900"/>
    <a:srgbClr val="0175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064"/>
    <p:restoredTop sz="94570"/>
  </p:normalViewPr>
  <p:slideViewPr>
    <p:cSldViewPr snapToGrid="0">
      <p:cViewPr varScale="1">
        <p:scale>
          <a:sx n="107" d="100"/>
          <a:sy n="107" d="100"/>
        </p:scale>
        <p:origin x="168" y="3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5488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5880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6000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"/>
          <p:cNvSpPr/>
          <p:nvPr/>
        </p:nvSpPr>
        <p:spPr>
          <a:xfrm>
            <a:off x="0" y="0"/>
            <a:ext cx="12192000" cy="101758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0" y="0"/>
            <a:ext cx="16933" cy="1017588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757575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0" y="0"/>
            <a:ext cx="169333" cy="10175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0" y="1274400"/>
            <a:ext cx="12192000" cy="1080000"/>
          </a:xfrm>
          <a:prstGeom prst="rect">
            <a:avLst/>
          </a:prstGeom>
          <a:solidFill>
            <a:srgbClr val="505050"/>
          </a:solidFill>
          <a:ln>
            <a:noFill/>
          </a:ln>
        </p:spPr>
        <p:txBody>
          <a:bodyPr spcFirstLastPara="1" wrap="square" lIns="981950" tIns="216000" rIns="268250" bIns="2160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201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1" y="4032000"/>
            <a:ext cx="12187768" cy="19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82075" tIns="45700" rIns="267825" bIns="45700" anchor="t" anchorCtr="0">
            <a:noAutofit/>
          </a:bodyPr>
          <a:lstStyle>
            <a:lvl1pPr lvl="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2"/>
              <a:buFont typeface="Verdana"/>
              <a:buNone/>
              <a:defRPr sz="1902"/>
            </a:lvl1pPr>
            <a:lvl2pPr lvl="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900"/>
              <a:buChar char="▪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30"/>
              <a:buChar char="-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9pPr>
          </a:lstStyle>
          <a:p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-1" y="1017588"/>
            <a:ext cx="12192000" cy="2667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10714567" y="1079501"/>
            <a:ext cx="19050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 txBox="1"/>
          <p:nvPr/>
        </p:nvSpPr>
        <p:spPr>
          <a:xfrm>
            <a:off x="10663767" y="1079501"/>
            <a:ext cx="5290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|</a:t>
            </a:r>
            <a:endParaRPr/>
          </a:p>
        </p:txBody>
      </p:sp>
      <p:pic>
        <p:nvPicPr>
          <p:cNvPr id="29" name="Google Shape;29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7050" y="205232"/>
            <a:ext cx="2399004" cy="6604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2"/>
          <p:cNvSpPr txBox="1"/>
          <p:nvPr/>
        </p:nvSpPr>
        <p:spPr>
          <a:xfrm>
            <a:off x="3687764" y="339725"/>
            <a:ext cx="65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0" i="0" u="none" strike="noStrike" cap="none">
              <a:solidFill>
                <a:srgbClr val="CC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1" name="Google Shape;31;p2"/>
          <p:cNvSpPr txBox="1"/>
          <p:nvPr/>
        </p:nvSpPr>
        <p:spPr>
          <a:xfrm>
            <a:off x="5811838" y="341313"/>
            <a:ext cx="2400300" cy="41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0" i="0" u="none" strike="noStrike" cap="none">
              <a:solidFill>
                <a:srgbClr val="CC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2" name="Google Shape;32;p2"/>
          <p:cNvSpPr txBox="1"/>
          <p:nvPr/>
        </p:nvSpPr>
        <p:spPr>
          <a:xfrm>
            <a:off x="9838267" y="1079501"/>
            <a:ext cx="76200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1"/>
          <p:cNvSpPr txBox="1">
            <a:spLocks noGrp="1"/>
          </p:cNvSpPr>
          <p:nvPr>
            <p:ph type="title"/>
          </p:nvPr>
        </p:nvSpPr>
        <p:spPr>
          <a:xfrm>
            <a:off x="1" y="584200"/>
            <a:ext cx="12187768" cy="792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82800" tIns="46800" rIns="270000" bIns="468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1"/>
          <p:cNvSpPr txBox="1">
            <a:spLocks noGrp="1"/>
          </p:cNvSpPr>
          <p:nvPr>
            <p:ph type="body" idx="1"/>
          </p:nvPr>
        </p:nvSpPr>
        <p:spPr>
          <a:xfrm rot="5400000">
            <a:off x="3519673" y="-2064095"/>
            <a:ext cx="5148422" cy="12187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82075" tIns="45700" rIns="270000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1pPr>
            <a:lvl2pPr marL="914400" lvl="1" indent="-2857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900"/>
              <a:buChar char="▪"/>
              <a:defRPr/>
            </a:lvl2pPr>
            <a:lvl3pPr marL="1371600" lvl="2" indent="-325755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30"/>
              <a:buChar char="-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title"/>
          </p:nvPr>
        </p:nvSpPr>
        <p:spPr>
          <a:xfrm rot="5400000">
            <a:off x="8061326" y="2421996"/>
            <a:ext cx="5207000" cy="3045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82800" tIns="46800" rIns="270000" bIns="468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body" idx="1"/>
          </p:nvPr>
        </p:nvSpPr>
        <p:spPr>
          <a:xfrm rot="5400000">
            <a:off x="1865843" y="-524404"/>
            <a:ext cx="5207000" cy="8938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82075" tIns="45700" rIns="270000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1pPr>
            <a:lvl2pPr marL="914400" lvl="1" indent="-2857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900"/>
              <a:buChar char="▪"/>
              <a:defRPr/>
            </a:lvl2pPr>
            <a:lvl3pPr marL="1371600" lvl="2" indent="-325755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30"/>
              <a:buChar char="-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603249" y="2266950"/>
            <a:ext cx="10985503" cy="2324100"/>
          </a:xfrm>
          <a:prstGeom prst="rect">
            <a:avLst/>
          </a:prstGeom>
        </p:spPr>
        <p:txBody>
          <a:bodyPr anchor="ctr"/>
          <a:lstStyle>
            <a:lvl1pPr>
              <a:defRPr sz="4350" b="0" spc="-8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0751" y="6542617"/>
            <a:ext cx="184252" cy="187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49323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"/>
          <p:cNvSpPr txBox="1">
            <a:spLocks noGrp="1"/>
          </p:cNvSpPr>
          <p:nvPr>
            <p:ph type="title"/>
          </p:nvPr>
        </p:nvSpPr>
        <p:spPr>
          <a:xfrm>
            <a:off x="1" y="584200"/>
            <a:ext cx="12187768" cy="792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82800" tIns="46800" rIns="270000" bIns="468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"/>
          <p:cNvSpPr txBox="1">
            <a:spLocks noGrp="1"/>
          </p:cNvSpPr>
          <p:nvPr>
            <p:ph type="body" idx="1"/>
          </p:nvPr>
        </p:nvSpPr>
        <p:spPr>
          <a:xfrm>
            <a:off x="1" y="1455578"/>
            <a:ext cx="12187768" cy="5148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82075" tIns="45700" rIns="270000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1pPr>
            <a:lvl2pPr marL="914400" lvl="1" indent="-28575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900"/>
              <a:buChar char="▪"/>
              <a:defRPr/>
            </a:lvl2pPr>
            <a:lvl3pPr marL="1371600" lvl="2" indent="-325755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30"/>
              <a:buChar char="-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82800" tIns="46800" rIns="270000" bIns="468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82075" tIns="45700" rIns="270000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"/>
          <p:cNvSpPr txBox="1">
            <a:spLocks noGrp="1"/>
          </p:cNvSpPr>
          <p:nvPr>
            <p:ph type="title"/>
          </p:nvPr>
        </p:nvSpPr>
        <p:spPr>
          <a:xfrm>
            <a:off x="1" y="584200"/>
            <a:ext cx="12187768" cy="792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82800" tIns="46800" rIns="270000" bIns="468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1"/>
          </p:nvPr>
        </p:nvSpPr>
        <p:spPr>
          <a:xfrm>
            <a:off x="1" y="2230438"/>
            <a:ext cx="5992284" cy="4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82075" tIns="45700" rIns="270000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›"/>
              <a:defRPr sz="2800"/>
            </a:lvl1pPr>
            <a:lvl2pPr marL="914400" lvl="1" indent="-3048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200"/>
              <a:buChar char="▪"/>
              <a:defRPr sz="2400"/>
            </a:lvl2pPr>
            <a:lvl3pPr marL="1371600" lvl="2" indent="-33655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 sz="1800"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body" idx="2"/>
          </p:nvPr>
        </p:nvSpPr>
        <p:spPr>
          <a:xfrm>
            <a:off x="6195484" y="2230438"/>
            <a:ext cx="5992283" cy="4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82075" tIns="45700" rIns="270000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›"/>
              <a:defRPr sz="2800"/>
            </a:lvl1pPr>
            <a:lvl2pPr marL="914400" lvl="1" indent="-3048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200"/>
              <a:buChar char="▪"/>
              <a:defRPr sz="2400"/>
            </a:lvl2pPr>
            <a:lvl3pPr marL="1371600" lvl="2" indent="-33655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0" y="584200"/>
            <a:ext cx="12192000" cy="638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82800" tIns="46800" rIns="270000" bIns="468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1"/>
          </p:nvPr>
        </p:nvSpPr>
        <p:spPr>
          <a:xfrm>
            <a:off x="623392" y="2132856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82075" tIns="45700" rIns="270000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3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2"/>
          </p:nvPr>
        </p:nvSpPr>
        <p:spPr>
          <a:xfrm>
            <a:off x="609600" y="2780929"/>
            <a:ext cx="5386917" cy="374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82075" tIns="45700" rIns="270000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›"/>
              <a:defRPr sz="2400"/>
            </a:lvl1pPr>
            <a:lvl2pPr marL="914400" lvl="1" indent="-2921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▪"/>
              <a:defRPr sz="2000"/>
            </a:lvl2pPr>
            <a:lvl3pPr marL="1371600" lvl="2" indent="-325755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30"/>
              <a:buChar char="-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  <a:defRPr sz="1600"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body" idx="3"/>
          </p:nvPr>
        </p:nvSpPr>
        <p:spPr>
          <a:xfrm>
            <a:off x="6193368" y="2132857"/>
            <a:ext cx="5389033" cy="648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82075" tIns="45700" rIns="270000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3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body" idx="4"/>
          </p:nvPr>
        </p:nvSpPr>
        <p:spPr>
          <a:xfrm>
            <a:off x="6193368" y="2780929"/>
            <a:ext cx="5389033" cy="374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82075" tIns="45700" rIns="270000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›"/>
              <a:defRPr sz="2400"/>
            </a:lvl1pPr>
            <a:lvl2pPr marL="914400" lvl="1" indent="-2921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▪"/>
              <a:defRPr sz="2000"/>
            </a:lvl2pPr>
            <a:lvl3pPr marL="1371600" lvl="2" indent="-325755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30"/>
              <a:buChar char="-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1" y="584200"/>
            <a:ext cx="12187768" cy="792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82800" tIns="46800" rIns="270000" bIns="468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 txBox="1">
            <a:spLocks noGrp="1"/>
          </p:cNvSpPr>
          <p:nvPr>
            <p:ph type="title"/>
          </p:nvPr>
        </p:nvSpPr>
        <p:spPr>
          <a:xfrm>
            <a:off x="335361" y="1340768"/>
            <a:ext cx="4285324" cy="86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82800" tIns="46800" rIns="270000" bIns="468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body" idx="1"/>
          </p:nvPr>
        </p:nvSpPr>
        <p:spPr>
          <a:xfrm>
            <a:off x="4766733" y="1340768"/>
            <a:ext cx="6815667" cy="5184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82075" tIns="45700" rIns="270000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›"/>
              <a:defRPr sz="3200"/>
            </a:lvl1pPr>
            <a:lvl2pPr marL="914400" lvl="1" indent="-3175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 sz="2800"/>
            </a:lvl2pPr>
            <a:lvl3pPr marL="1371600" lvl="2" indent="-35813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40"/>
              <a:buChar char="-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  <a:defRPr sz="20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body" idx="2"/>
          </p:nvPr>
        </p:nvSpPr>
        <p:spPr>
          <a:xfrm>
            <a:off x="335361" y="2204864"/>
            <a:ext cx="4285324" cy="4320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82075" tIns="45700" rIns="270000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5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 txBox="1">
            <a:spLocks noGrp="1"/>
          </p:cNvSpPr>
          <p:nvPr>
            <p:ph type="title"/>
          </p:nvPr>
        </p:nvSpPr>
        <p:spPr>
          <a:xfrm>
            <a:off x="2389717" y="5085184"/>
            <a:ext cx="7315200" cy="6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82800" tIns="46800" rIns="270000" bIns="468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0"/>
          <p:cNvSpPr>
            <a:spLocks noGrp="1"/>
          </p:cNvSpPr>
          <p:nvPr>
            <p:ph type="pic" idx="2"/>
          </p:nvPr>
        </p:nvSpPr>
        <p:spPr>
          <a:xfrm>
            <a:off x="2389717" y="1484784"/>
            <a:ext cx="7315200" cy="3600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82075" tIns="45700" rIns="270000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  <a:defRPr sz="3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40"/>
              <a:buFont typeface="Courier New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body" idx="1"/>
          </p:nvPr>
        </p:nvSpPr>
        <p:spPr>
          <a:xfrm>
            <a:off x="2389717" y="5733256"/>
            <a:ext cx="7315200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82075" tIns="45700" rIns="270000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5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0" y="0"/>
            <a:ext cx="16933" cy="1017588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757575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"/>
          <p:cNvSpPr/>
          <p:nvPr/>
        </p:nvSpPr>
        <p:spPr>
          <a:xfrm>
            <a:off x="0" y="0"/>
            <a:ext cx="169333" cy="10175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1" y="1455578"/>
            <a:ext cx="12187768" cy="5148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82075" tIns="45700" rIns="270000" bIns="45700" anchor="t" anchorCtr="0">
            <a:noAutofit/>
          </a:bodyPr>
          <a:lstStyle>
            <a:lvl1pPr marL="457200" marR="0" lvl="0" indent="-3873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Char char="›"/>
              <a:defRPr sz="2500" i="0" u="none" strike="noStrike" cap="none">
                <a:solidFill>
                  <a:schemeClr val="dk1"/>
                </a:solidFill>
              </a:defRPr>
            </a:lvl1pPr>
            <a:lvl2pPr marL="914400" marR="0" lvl="1" indent="-307975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Char char="▪"/>
              <a:defRPr sz="2500" i="0" u="none" strike="noStrike" cap="none">
                <a:solidFill>
                  <a:schemeClr val="dk1"/>
                </a:solidFill>
              </a:defRPr>
            </a:lvl2pPr>
            <a:lvl3pPr marL="1371600" marR="0" lvl="2" indent="-363537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25"/>
              <a:buChar char="-"/>
              <a:defRPr sz="2500" i="0" u="none" strike="noStrike" cap="none">
                <a:solidFill>
                  <a:schemeClr val="dk1"/>
                </a:solidFill>
              </a:defRPr>
            </a:lvl3pPr>
            <a:lvl4pPr marL="1828800" marR="0" lvl="3" indent="-3873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Char char="-"/>
              <a:defRPr sz="2500" i="0" u="none" strike="noStrike" cap="none">
                <a:solidFill>
                  <a:schemeClr val="dk1"/>
                </a:solidFill>
              </a:defRPr>
            </a:lvl4pPr>
            <a:lvl5pPr marL="2286000" marR="0" lvl="4" indent="-3873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Char char="-"/>
              <a:defRPr sz="2500" i="0" u="none" strike="noStrike" cap="none">
                <a:solidFill>
                  <a:schemeClr val="dk1"/>
                </a:solidFill>
              </a:defRPr>
            </a:lvl5pPr>
            <a:lvl6pPr marL="2743200" marR="0" lvl="5" indent="-3873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Char char="-"/>
              <a:defRPr sz="2500" i="0" u="none" strike="noStrike" cap="none">
                <a:solidFill>
                  <a:schemeClr val="dk1"/>
                </a:solidFill>
              </a:defRPr>
            </a:lvl6pPr>
            <a:lvl7pPr marL="3200400" marR="0" lvl="6" indent="-3873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Char char="-"/>
              <a:defRPr sz="2500" i="0" u="none" strike="noStrike" cap="none">
                <a:solidFill>
                  <a:schemeClr val="dk1"/>
                </a:solidFill>
              </a:defRPr>
            </a:lvl7pPr>
            <a:lvl8pPr marL="3657600" marR="0" lvl="7" indent="-3873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Char char="-"/>
              <a:defRPr sz="2500" i="0" u="none" strike="noStrike" cap="none">
                <a:solidFill>
                  <a:schemeClr val="dk1"/>
                </a:solidFill>
              </a:defRPr>
            </a:lvl8pPr>
            <a:lvl9pPr marL="4114800" marR="0" lvl="8" indent="-3873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Char char="-"/>
              <a:defRPr sz="25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title"/>
          </p:nvPr>
        </p:nvSpPr>
        <p:spPr>
          <a:xfrm>
            <a:off x="1" y="584200"/>
            <a:ext cx="12187768" cy="792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82800" tIns="46800" rIns="270000" bIns="468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i="0" u="none" strike="noStrike" cap="none">
                <a:solidFill>
                  <a:schemeClr val="dk1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i="0" u="none" strike="noStrike" cap="none">
                <a:solidFill>
                  <a:schemeClr val="dk1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i="0" u="none" strike="noStrike" cap="none">
                <a:solidFill>
                  <a:schemeClr val="dk1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i="0" u="none" strike="noStrike" cap="none">
                <a:solidFill>
                  <a:schemeClr val="dk1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i="0" u="none" strike="noStrike" cap="none">
                <a:solidFill>
                  <a:schemeClr val="dk1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i="0" u="none" strike="noStrike" cap="none">
                <a:solidFill>
                  <a:schemeClr val="dk1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i="0" u="none" strike="noStrike" cap="none">
                <a:solidFill>
                  <a:schemeClr val="dk1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i="0" u="none" strike="noStrike" cap="none">
                <a:solidFill>
                  <a:schemeClr val="dk1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1"/>
          <p:cNvSpPr/>
          <p:nvPr/>
        </p:nvSpPr>
        <p:spPr>
          <a:xfrm>
            <a:off x="-1" y="406400"/>
            <a:ext cx="12192000" cy="762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1"/>
          <p:cNvSpPr/>
          <p:nvPr/>
        </p:nvSpPr>
        <p:spPr>
          <a:xfrm>
            <a:off x="10632000" y="394244"/>
            <a:ext cx="1560000" cy="97028"/>
          </a:xfrm>
          <a:custGeom>
            <a:avLst/>
            <a:gdLst/>
            <a:ahLst/>
            <a:cxnLst/>
            <a:rect l="l" t="t" r="r" b="b"/>
            <a:pathLst>
              <a:path w="1170000" h="96197" extrusionOk="0">
                <a:moveTo>
                  <a:pt x="76200" y="2382"/>
                </a:moveTo>
                <a:lnTo>
                  <a:pt x="1170000" y="0"/>
                </a:lnTo>
                <a:lnTo>
                  <a:pt x="1170000" y="96197"/>
                </a:lnTo>
                <a:lnTo>
                  <a:pt x="0" y="96197"/>
                </a:lnTo>
                <a:lnTo>
                  <a:pt x="76200" y="2382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1"/>
          <p:cNvSpPr/>
          <p:nvPr/>
        </p:nvSpPr>
        <p:spPr>
          <a:xfrm>
            <a:off x="11298767" y="400050"/>
            <a:ext cx="19050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1"/>
          <p:cNvSpPr txBox="1"/>
          <p:nvPr/>
        </p:nvSpPr>
        <p:spPr>
          <a:xfrm>
            <a:off x="11286067" y="400050"/>
            <a:ext cx="5290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|</a:t>
            </a:r>
            <a:endParaRPr sz="6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8" name="Google Shape;18;p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10820" y="82093"/>
            <a:ext cx="959602" cy="26416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1"/>
          <p:cNvSpPr txBox="1"/>
          <p:nvPr/>
        </p:nvSpPr>
        <p:spPr>
          <a:xfrm>
            <a:off x="10498667" y="400050"/>
            <a:ext cx="7620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04-01-2019</a:t>
            </a:r>
            <a:endParaRPr sz="6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83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8"/>
          <p:cNvSpPr txBox="1">
            <a:spLocks noGrp="1"/>
          </p:cNvSpPr>
          <p:nvPr>
            <p:ph type="ctrTitle"/>
          </p:nvPr>
        </p:nvSpPr>
        <p:spPr>
          <a:xfrm>
            <a:off x="0" y="1274400"/>
            <a:ext cx="12192000" cy="1080000"/>
          </a:xfrm>
          <a:prstGeom prst="rect">
            <a:avLst/>
          </a:prstGeom>
          <a:solidFill>
            <a:srgbClr val="505050"/>
          </a:solidFill>
          <a:ln>
            <a:noFill/>
          </a:ln>
        </p:spPr>
        <p:txBody>
          <a:bodyPr spcFirstLastPara="1" wrap="square" lIns="981950" tIns="216000" rIns="268250" bIns="216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+mn-lt"/>
                <a:cs typeface="Calibri" panose="020F0502020204030204" pitchFamily="34" charset="0"/>
              </a:rPr>
              <a:t>New views on the metal-poor Milky Way halo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E6A7B3-36FD-6AE3-735F-161ACABBCDC7}"/>
              </a:ext>
            </a:extLst>
          </p:cNvPr>
          <p:cNvSpPr txBox="1"/>
          <p:nvPr/>
        </p:nvSpPr>
        <p:spPr>
          <a:xfrm>
            <a:off x="8715565" y="5955800"/>
            <a:ext cx="3943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000" dirty="0">
                <a:latin typeface="Calibri" panose="020F0502020204030204" pitchFamily="34" charset="0"/>
                <a:cs typeface="Calibri" panose="020F0502020204030204" pitchFamily="34" charset="0"/>
              </a:rPr>
              <a:t>Else Starkenburg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78663FC-A512-E9E4-9B10-51B727980A57}"/>
              </a:ext>
            </a:extLst>
          </p:cNvPr>
          <p:cNvGrpSpPr/>
          <p:nvPr/>
        </p:nvGrpSpPr>
        <p:grpSpPr>
          <a:xfrm>
            <a:off x="1504760" y="2686050"/>
            <a:ext cx="9182480" cy="3136735"/>
            <a:chOff x="0" y="0"/>
            <a:chExt cx="9182480" cy="313673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8BFB124-B783-F24C-38D2-A0391357263B}"/>
                </a:ext>
              </a:extLst>
            </p:cNvPr>
            <p:cNvGrpSpPr/>
            <p:nvPr/>
          </p:nvGrpSpPr>
          <p:grpSpPr>
            <a:xfrm>
              <a:off x="0" y="0"/>
              <a:ext cx="6096000" cy="3136735"/>
              <a:chOff x="2880320" y="0"/>
              <a:chExt cx="5760640" cy="2880320"/>
            </a:xfrm>
          </p:grpSpPr>
          <p:pic>
            <p:nvPicPr>
              <p:cNvPr id="6" name="Picture 5" descr="Screen Shot 2014-09-11 at 2.10.23 PM.png">
                <a:extLst>
                  <a:ext uri="{FF2B5EF4-FFF2-40B4-BE49-F238E27FC236}">
                    <a16:creationId xmlns:a16="http://schemas.microsoft.com/office/drawing/2014/main" id="{B0177198-EB8C-24EF-ECD6-7FA3940718DF}"/>
                  </a:ext>
                </a:extLst>
              </p:cNvPr>
              <p:cNvPicPr preferRelativeResize="0">
                <a:picLocks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50" r="17644"/>
              <a:stretch/>
            </p:blipFill>
            <p:spPr>
              <a:xfrm>
                <a:off x="5760640" y="0"/>
                <a:ext cx="2880320" cy="2880320"/>
              </a:xfrm>
              <a:prstGeom prst="rect">
                <a:avLst/>
              </a:prstGeom>
            </p:spPr>
          </p:pic>
          <p:pic>
            <p:nvPicPr>
              <p:cNvPr id="12" name="Picture 11" descr="10-HawaiianStarlight_Film-Earth_Rotation_CFHT-Cuillandre.jpg">
                <a:extLst>
                  <a:ext uri="{FF2B5EF4-FFF2-40B4-BE49-F238E27FC236}">
                    <a16:creationId xmlns:a16="http://schemas.microsoft.com/office/drawing/2014/main" id="{BD4460D0-64C6-AA7C-C1E6-FA51683342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09" r="49428"/>
              <a:stretch/>
            </p:blipFill>
            <p:spPr>
              <a:xfrm>
                <a:off x="2880320" y="0"/>
                <a:ext cx="2880320" cy="2880320"/>
              </a:xfrm>
              <a:prstGeom prst="rect">
                <a:avLst/>
              </a:prstGeom>
            </p:spPr>
          </p:pic>
        </p:grpSp>
        <p:pic>
          <p:nvPicPr>
            <p:cNvPr id="5" name="Picture 4" descr="Gaia_s_sky_in_colour_g.jpg">
              <a:extLst>
                <a:ext uri="{FF2B5EF4-FFF2-40B4-BE49-F238E27FC236}">
                  <a16:creationId xmlns:a16="http://schemas.microsoft.com/office/drawing/2014/main" id="{5874BEED-05DA-2F29-43F5-B526B00D71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52" t="20149" r="33740" b="22672"/>
            <a:stretch/>
          </p:blipFill>
          <p:spPr>
            <a:xfrm>
              <a:off x="6082122" y="1420"/>
              <a:ext cx="3100358" cy="3135315"/>
            </a:xfrm>
            <a:prstGeom prst="rect">
              <a:avLst/>
            </a:prstGeom>
          </p:spPr>
        </p:pic>
      </p:grpSp>
      <p:pic>
        <p:nvPicPr>
          <p:cNvPr id="8" name="Picture 7" descr="logo.pdf">
            <a:extLst>
              <a:ext uri="{FF2B5EF4-FFF2-40B4-BE49-F238E27FC236}">
                <a16:creationId xmlns:a16="http://schemas.microsoft.com/office/drawing/2014/main" id="{BCD8BE36-8C2E-CC54-1D22-732B9CAE753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9" b="3942"/>
          <a:stretch/>
        </p:blipFill>
        <p:spPr>
          <a:xfrm>
            <a:off x="9624060" y="16022"/>
            <a:ext cx="2567940" cy="99388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29C5F-3CEA-7338-4C67-4BD5B5510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38199" y="529908"/>
            <a:ext cx="12187768" cy="792162"/>
          </a:xfrm>
        </p:spPr>
        <p:txBody>
          <a:bodyPr/>
          <a:lstStyle/>
          <a:p>
            <a:r>
              <a:rPr lang="en-NL" dirty="0">
                <a:solidFill>
                  <a:schemeClr val="tx1"/>
                </a:solidFill>
              </a:rPr>
              <a:t>Using metallicity to study structure</a:t>
            </a:r>
          </a:p>
        </p:txBody>
      </p:sp>
      <p:pic>
        <p:nvPicPr>
          <p:cNvPr id="8" name="Picture 7" descr="logo.pdf">
            <a:extLst>
              <a:ext uri="{FF2B5EF4-FFF2-40B4-BE49-F238E27FC236}">
                <a16:creationId xmlns:a16="http://schemas.microsoft.com/office/drawing/2014/main" id="{3C56BE64-B9B9-D346-F5F1-652A46C3A1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9" b="3942"/>
          <a:stretch/>
        </p:blipFill>
        <p:spPr>
          <a:xfrm>
            <a:off x="9280093" y="196692"/>
            <a:ext cx="2907676" cy="1125378"/>
          </a:xfrm>
          <a:prstGeom prst="rect">
            <a:avLst/>
          </a:prstGeom>
        </p:spPr>
      </p:pic>
      <p:pic>
        <p:nvPicPr>
          <p:cNvPr id="4" name="Picture 3" descr="Chart, diagram&#10;&#10;Description automatically generated">
            <a:extLst>
              <a:ext uri="{FF2B5EF4-FFF2-40B4-BE49-F238E27FC236}">
                <a16:creationId xmlns:a16="http://schemas.microsoft.com/office/drawing/2014/main" id="{475D5560-9FAD-DDEF-FF38-112BB28E3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018" y="1522125"/>
            <a:ext cx="6668542" cy="4789226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AE62229-D13C-FD85-292B-2A4312936504}"/>
              </a:ext>
            </a:extLst>
          </p:cNvPr>
          <p:cNvGrpSpPr/>
          <p:nvPr/>
        </p:nvGrpSpPr>
        <p:grpSpPr>
          <a:xfrm flipV="1">
            <a:off x="1737429" y="3429000"/>
            <a:ext cx="1848389" cy="889234"/>
            <a:chOff x="6260330" y="1988191"/>
            <a:chExt cx="1848389" cy="889234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6CFF7B14-D9AF-6B99-9D05-C410D9CB4F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60330" y="1988191"/>
              <a:ext cx="1080037" cy="88923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D6075EC-A3E8-7329-14AF-716C08DA5885}"/>
                </a:ext>
              </a:extLst>
            </p:cNvPr>
            <p:cNvSpPr txBox="1"/>
            <p:nvPr/>
          </p:nvSpPr>
          <p:spPr>
            <a:xfrm flipV="1">
              <a:off x="6800348" y="2326845"/>
              <a:ext cx="13083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dirty="0"/>
                <a:t>Metal poor tail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1AE5BB9-D5BB-C5C8-C7B6-B4456BD60149}"/>
              </a:ext>
            </a:extLst>
          </p:cNvPr>
          <p:cNvGrpSpPr/>
          <p:nvPr/>
        </p:nvGrpSpPr>
        <p:grpSpPr>
          <a:xfrm flipV="1">
            <a:off x="3585818" y="1978994"/>
            <a:ext cx="1934323" cy="1017923"/>
            <a:chOff x="6930785" y="1824119"/>
            <a:chExt cx="1934323" cy="1017923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90BC8D72-82F8-39D4-6710-C90F6A146B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30785" y="1824119"/>
              <a:ext cx="717930" cy="101792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5F869AF-EA79-BDCB-2ED6-A38227F1493F}"/>
                </a:ext>
              </a:extLst>
            </p:cNvPr>
            <p:cNvSpPr txBox="1"/>
            <p:nvPr/>
          </p:nvSpPr>
          <p:spPr>
            <a:xfrm flipV="1">
              <a:off x="7247357" y="2380020"/>
              <a:ext cx="16177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dirty="0"/>
                <a:t>Peak of halo MDF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3DE48B5-158B-103A-E1EB-FB7ACF679CD7}"/>
              </a:ext>
            </a:extLst>
          </p:cNvPr>
          <p:cNvGrpSpPr/>
          <p:nvPr/>
        </p:nvGrpSpPr>
        <p:grpSpPr>
          <a:xfrm>
            <a:off x="6994844" y="2782569"/>
            <a:ext cx="2146122" cy="889234"/>
            <a:chOff x="6260330" y="1988191"/>
            <a:chExt cx="2146122" cy="889234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A014EDF-4B0B-1877-8F54-948C964127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60330" y="1988191"/>
              <a:ext cx="1080037" cy="88923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2F36A0F-40D3-E602-1911-6C4A7773D31F}"/>
                </a:ext>
              </a:extLst>
            </p:cNvPr>
            <p:cNvSpPr txBox="1"/>
            <p:nvPr/>
          </p:nvSpPr>
          <p:spPr>
            <a:xfrm>
              <a:off x="7155789" y="2116163"/>
              <a:ext cx="12506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dirty="0"/>
                <a:t>Hot thick disc</a:t>
              </a:r>
            </a:p>
          </p:txBody>
        </p:sp>
      </p:grp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E24C2178-DFD9-9BC4-901D-93402C891351}"/>
              </a:ext>
            </a:extLst>
          </p:cNvPr>
          <p:cNvSpPr/>
          <p:nvPr/>
        </p:nvSpPr>
        <p:spPr>
          <a:xfrm>
            <a:off x="7779760" y="3346291"/>
            <a:ext cx="3883929" cy="2965060"/>
          </a:xfrm>
          <a:prstGeom prst="roundRect">
            <a:avLst/>
          </a:prstGeom>
          <a:noFill/>
          <a:ln w="635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NL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05C740C-6900-112C-3BFD-1997B925FA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74626" y="3346290"/>
            <a:ext cx="4743054" cy="3093033"/>
          </a:xfrm>
        </p:spPr>
        <p:txBody>
          <a:bodyPr/>
          <a:lstStyle/>
          <a:p>
            <a:pPr marL="114300" indent="0">
              <a:buNone/>
            </a:pPr>
            <a:r>
              <a:rPr lang="en-US" dirty="0"/>
              <a:t>A metallicity view of populations varying with height above the disk from halo main-sequence stars </a:t>
            </a:r>
          </a:p>
          <a:p>
            <a:pPr marL="114300" indent="0">
              <a:buNone/>
            </a:pPr>
            <a:br>
              <a:rPr lang="en-US" dirty="0"/>
            </a:br>
            <a:r>
              <a:rPr lang="en-NL" sz="1800" dirty="0">
                <a:solidFill>
                  <a:schemeClr val="tx2"/>
                </a:solidFill>
              </a:rPr>
              <a:t>Viswanathan et al., in prep.</a:t>
            </a:r>
          </a:p>
          <a:p>
            <a:pPr marL="628650" lvl="1" indent="0">
              <a:buNone/>
            </a:pP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04328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5049005-53B3-591A-9B68-54CA345C7E2A}"/>
              </a:ext>
            </a:extLst>
          </p:cNvPr>
          <p:cNvSpPr/>
          <p:nvPr/>
        </p:nvSpPr>
        <p:spPr>
          <a:xfrm>
            <a:off x="9901484" y="5245848"/>
            <a:ext cx="2076759" cy="1190428"/>
          </a:xfrm>
          <a:prstGeom prst="roundRect">
            <a:avLst/>
          </a:prstGeom>
          <a:noFill/>
          <a:ln w="635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NL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206A3DB-97C1-5F84-D554-4F82C08FC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77597" y="5317098"/>
            <a:ext cx="3014403" cy="1190429"/>
          </a:xfrm>
        </p:spPr>
        <p:txBody>
          <a:bodyPr/>
          <a:lstStyle/>
          <a:p>
            <a:pPr marL="114300" indent="0">
              <a:buNone/>
            </a:pPr>
            <a:r>
              <a:rPr lang="en-NL" sz="1800" dirty="0">
                <a:solidFill>
                  <a:schemeClr val="tx2"/>
                </a:solidFill>
              </a:rPr>
              <a:t>Viswanathan, Byström et al., </a:t>
            </a:r>
          </a:p>
          <a:p>
            <a:pPr marL="114300" indent="0">
              <a:buNone/>
            </a:pPr>
            <a:r>
              <a:rPr lang="en-NL" sz="1800" dirty="0">
                <a:solidFill>
                  <a:schemeClr val="tx2"/>
                </a:solidFill>
              </a:rPr>
              <a:t>in prep.</a:t>
            </a:r>
          </a:p>
          <a:p>
            <a:pPr marL="628650" lvl="1" indent="0">
              <a:buNone/>
            </a:pPr>
            <a:endParaRPr lang="en-NL" dirty="0"/>
          </a:p>
        </p:txBody>
      </p:sp>
      <p:pic>
        <p:nvPicPr>
          <p:cNvPr id="4" name="Picture 3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D8D0E8EA-AE11-1D24-1D0E-8CD115865C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723"/>
          <a:stretch/>
        </p:blipFill>
        <p:spPr>
          <a:xfrm>
            <a:off x="0" y="486790"/>
            <a:ext cx="9603684" cy="637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268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29C5F-3CEA-7338-4C67-4BD5B5510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38199" y="529908"/>
            <a:ext cx="12187768" cy="792162"/>
          </a:xfrm>
        </p:spPr>
        <p:txBody>
          <a:bodyPr/>
          <a:lstStyle/>
          <a:p>
            <a:r>
              <a:rPr lang="en-NL" dirty="0">
                <a:solidFill>
                  <a:schemeClr val="tx1"/>
                </a:solidFill>
              </a:rPr>
              <a:t>Using metallicity to study structure</a:t>
            </a:r>
          </a:p>
        </p:txBody>
      </p:sp>
      <p:pic>
        <p:nvPicPr>
          <p:cNvPr id="8" name="Picture 7" descr="logo.pdf">
            <a:extLst>
              <a:ext uri="{FF2B5EF4-FFF2-40B4-BE49-F238E27FC236}">
                <a16:creationId xmlns:a16="http://schemas.microsoft.com/office/drawing/2014/main" id="{3C56BE64-B9B9-D346-F5F1-652A46C3A1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9" b="3942"/>
          <a:stretch/>
        </p:blipFill>
        <p:spPr>
          <a:xfrm>
            <a:off x="9280093" y="196692"/>
            <a:ext cx="2907676" cy="1125378"/>
          </a:xfrm>
          <a:prstGeom prst="rect">
            <a:avLst/>
          </a:prstGeom>
        </p:spPr>
      </p:pic>
      <p:pic>
        <p:nvPicPr>
          <p:cNvPr id="5" name="Picture 4" descr="A chart of a heat wave&#10;&#10;Description automatically generated with medium confidence">
            <a:extLst>
              <a:ext uri="{FF2B5EF4-FFF2-40B4-BE49-F238E27FC236}">
                <a16:creationId xmlns:a16="http://schemas.microsoft.com/office/drawing/2014/main" id="{D9CB37CA-7462-5CEC-9029-BED764A97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266" y="1522125"/>
            <a:ext cx="6707973" cy="4805967"/>
          </a:xfrm>
          <a:prstGeom prst="rect">
            <a:avLst/>
          </a:prstGeom>
          <a:ln w="25400">
            <a:solidFill>
              <a:srgbClr val="367BEC"/>
            </a:solidFill>
          </a:ln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5049005-53B3-591A-9B68-54CA345C7E2A}"/>
              </a:ext>
            </a:extLst>
          </p:cNvPr>
          <p:cNvSpPr/>
          <p:nvPr/>
        </p:nvSpPr>
        <p:spPr>
          <a:xfrm>
            <a:off x="7779760" y="4038599"/>
            <a:ext cx="3883929" cy="2333711"/>
          </a:xfrm>
          <a:prstGeom prst="roundRect">
            <a:avLst/>
          </a:prstGeom>
          <a:noFill/>
          <a:ln w="635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NL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206A3DB-97C1-5F84-D554-4F82C08FC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74626" y="3977639"/>
            <a:ext cx="4743054" cy="2461684"/>
          </a:xfrm>
        </p:spPr>
        <p:txBody>
          <a:bodyPr/>
          <a:lstStyle/>
          <a:p>
            <a:pPr marL="114300" indent="0">
              <a:buNone/>
            </a:pPr>
            <a:r>
              <a:rPr lang="en-US" dirty="0"/>
              <a:t>A metallicity slice of</a:t>
            </a:r>
          </a:p>
          <a:p>
            <a:pPr marL="114300" indent="0">
              <a:buNone/>
            </a:pPr>
            <a:r>
              <a:rPr lang="en-US" dirty="0"/>
              <a:t>brighter red giants with [Fe/H] &gt; -1, reaching larger distances </a:t>
            </a:r>
            <a:br>
              <a:rPr lang="en-US" dirty="0"/>
            </a:br>
            <a:r>
              <a:rPr lang="en-NL" sz="1800" dirty="0">
                <a:solidFill>
                  <a:schemeClr val="tx2"/>
                </a:solidFill>
              </a:rPr>
              <a:t>Viswanathan, Byström et al., </a:t>
            </a:r>
          </a:p>
          <a:p>
            <a:pPr marL="114300" indent="0">
              <a:buNone/>
            </a:pPr>
            <a:r>
              <a:rPr lang="en-NL" sz="1800" dirty="0">
                <a:solidFill>
                  <a:schemeClr val="tx2"/>
                </a:solidFill>
              </a:rPr>
              <a:t>in prep.</a:t>
            </a:r>
          </a:p>
          <a:p>
            <a:pPr marL="628650" lvl="1" indent="0">
              <a:buNone/>
            </a:pP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3187064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D0D34-1D8A-6037-0F93-66E4DC47E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84200"/>
            <a:ext cx="12187768" cy="1496848"/>
          </a:xfrm>
        </p:spPr>
        <p:txBody>
          <a:bodyPr/>
          <a:lstStyle/>
          <a:p>
            <a:r>
              <a:rPr lang="en-NL" dirty="0"/>
              <a:t>Serendipitous science:</a:t>
            </a:r>
            <a:br>
              <a:rPr lang="en-NL" dirty="0"/>
            </a:br>
            <a:r>
              <a:rPr lang="en-NL" dirty="0"/>
              <a:t>Blue Horizontal Branch stars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FCD039-2E47-6116-F157-D9FCAF049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" y="2081048"/>
            <a:ext cx="12187768" cy="4522952"/>
          </a:xfrm>
        </p:spPr>
        <p:txBody>
          <a:bodyPr/>
          <a:lstStyle/>
          <a:p>
            <a:r>
              <a:rPr lang="en-NL" dirty="0"/>
              <a:t>Select A-stars, but disentangle AGN, blue stragglers, main-sequence …</a:t>
            </a:r>
          </a:p>
          <a:p>
            <a:pPr lvl="1"/>
            <a:r>
              <a:rPr lang="en-NL" dirty="0"/>
              <a:t>.. and genuine blue horizontal branch stars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51843D-64D8-C1E7-B645-A9C54C0CFE0E}"/>
              </a:ext>
            </a:extLst>
          </p:cNvPr>
          <p:cNvSpPr txBox="1"/>
          <p:nvPr/>
        </p:nvSpPr>
        <p:spPr>
          <a:xfrm>
            <a:off x="8589818" y="6415754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000" dirty="0">
                <a:solidFill>
                  <a:schemeClr val="tx2"/>
                </a:solidFill>
              </a:rPr>
              <a:t>Starkenburg et al., 2019</a:t>
            </a:r>
          </a:p>
        </p:txBody>
      </p:sp>
      <p:pic>
        <p:nvPicPr>
          <p:cNvPr id="7" name="Picture 6" descr="A picture containing line, plot, text, diagram&#10;&#10;Description automatically generated">
            <a:extLst>
              <a:ext uri="{FF2B5EF4-FFF2-40B4-BE49-F238E27FC236}">
                <a16:creationId xmlns:a16="http://schemas.microsoft.com/office/drawing/2014/main" id="{EB310E88-C26C-1755-9210-DDD6877AA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82" y="3015325"/>
            <a:ext cx="11572893" cy="344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5671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1134F-E7D2-2F2A-58AA-C9E4D6C45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43346" y="542636"/>
            <a:ext cx="12829310" cy="792162"/>
          </a:xfrm>
        </p:spPr>
        <p:txBody>
          <a:bodyPr/>
          <a:lstStyle/>
          <a:p>
            <a:r>
              <a:rPr lang="en-NL" dirty="0"/>
              <a:t>Pristine – Going into the outer halo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8F6425-AE47-D23A-97D7-A5A8B00A4D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NL" dirty="0"/>
              <a:t>Can take you to beyond &gt; 100 kpc</a:t>
            </a:r>
          </a:p>
          <a:p>
            <a:pPr marL="114300" indent="0">
              <a:buNone/>
            </a:pPr>
            <a:r>
              <a:rPr lang="en-NL" dirty="0"/>
              <a:t>Combining deep Pristine </a:t>
            </a:r>
            <a:r>
              <a:rPr lang="en-NL" i="1" dirty="0"/>
              <a:t>CaHK</a:t>
            </a:r>
            <a:r>
              <a:rPr lang="en-NL" dirty="0"/>
              <a:t> &amp; CFIS </a:t>
            </a:r>
            <a:r>
              <a:rPr lang="en-NL" i="1" dirty="0"/>
              <a:t>u</a:t>
            </a:r>
            <a:r>
              <a:rPr lang="en-NL" dirty="0"/>
              <a:t>-band</a:t>
            </a:r>
          </a:p>
        </p:txBody>
      </p:sp>
      <p:pic>
        <p:nvPicPr>
          <p:cNvPr id="11" name="Picture 10" descr="A picture containing text, circle, diagram, map&#10;&#10;Description automatically generated">
            <a:extLst>
              <a:ext uri="{FF2B5EF4-FFF2-40B4-BE49-F238E27FC236}">
                <a16:creationId xmlns:a16="http://schemas.microsoft.com/office/drawing/2014/main" id="{B2565C17-9CD2-F219-F0D3-28BE8A7EB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563" y="2474221"/>
            <a:ext cx="4572001" cy="385638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0DBCD4F-C878-9B28-20F9-159684854629}"/>
              </a:ext>
            </a:extLst>
          </p:cNvPr>
          <p:cNvSpPr/>
          <p:nvPr/>
        </p:nvSpPr>
        <p:spPr>
          <a:xfrm>
            <a:off x="1524000" y="3796145"/>
            <a:ext cx="387927" cy="58189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7CDF68-489A-1025-3CA6-940837769DAB}"/>
              </a:ext>
            </a:extLst>
          </p:cNvPr>
          <p:cNvSpPr txBox="1"/>
          <p:nvPr/>
        </p:nvSpPr>
        <p:spPr>
          <a:xfrm>
            <a:off x="3740727" y="6054436"/>
            <a:ext cx="2549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000" dirty="0">
                <a:solidFill>
                  <a:schemeClr val="tx2"/>
                </a:solidFill>
              </a:rPr>
              <a:t>Sesar et al., 2017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E961BA-11E7-D6A4-7F85-51C11AA56522}"/>
              </a:ext>
            </a:extLst>
          </p:cNvPr>
          <p:cNvSpPr txBox="1"/>
          <p:nvPr/>
        </p:nvSpPr>
        <p:spPr>
          <a:xfrm>
            <a:off x="7029506" y="2371929"/>
            <a:ext cx="5162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000" dirty="0">
                <a:solidFill>
                  <a:schemeClr val="tx2"/>
                </a:solidFill>
              </a:rPr>
              <a:t>Bayer, Starkenburg, Thomas et al., in prep.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07721E6-4A71-BC8A-4832-5D9752FAA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1868" y="311727"/>
            <a:ext cx="2277064" cy="20602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778F32-9D37-E484-69D8-D061371B41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9963" y="3005110"/>
            <a:ext cx="5796683" cy="35411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90A2022-CEE4-9AEC-3333-E1C5856B35A3}"/>
              </a:ext>
            </a:extLst>
          </p:cNvPr>
          <p:cNvSpPr/>
          <p:nvPr/>
        </p:nvSpPr>
        <p:spPr>
          <a:xfrm>
            <a:off x="10972800" y="3093720"/>
            <a:ext cx="929640" cy="1330036"/>
          </a:xfrm>
          <a:prstGeom prst="rect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19638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1134F-E7D2-2F2A-58AA-C9E4D6C45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43346" y="542636"/>
            <a:ext cx="12829310" cy="792162"/>
          </a:xfrm>
        </p:spPr>
        <p:txBody>
          <a:bodyPr/>
          <a:lstStyle/>
          <a:p>
            <a:r>
              <a:rPr lang="en-NL" dirty="0"/>
              <a:t>Pristine – Going into the outer halo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8F6425-AE47-D23A-97D7-A5A8B00A4D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NL" dirty="0"/>
              <a:t>Very high success rate of the selection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E961BA-11E7-D6A4-7F85-51C11AA56522}"/>
              </a:ext>
            </a:extLst>
          </p:cNvPr>
          <p:cNvSpPr txBox="1"/>
          <p:nvPr/>
        </p:nvSpPr>
        <p:spPr>
          <a:xfrm>
            <a:off x="9701868" y="2371929"/>
            <a:ext cx="24901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000" dirty="0">
                <a:solidFill>
                  <a:schemeClr val="tx2"/>
                </a:solidFill>
              </a:rPr>
              <a:t>Bayer, Starkenburg, Thomas et al., in prep.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07721E6-4A71-BC8A-4832-5D9752FAA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1868" y="311727"/>
            <a:ext cx="2277064" cy="20602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90170F-661E-931F-C020-FE61AC21D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887" y="1984881"/>
            <a:ext cx="7772400" cy="474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30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1134F-E7D2-2F2A-58AA-C9E4D6C45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43346" y="542636"/>
            <a:ext cx="12829310" cy="792162"/>
          </a:xfrm>
        </p:spPr>
        <p:txBody>
          <a:bodyPr/>
          <a:lstStyle/>
          <a:p>
            <a:r>
              <a:rPr lang="en-NL" dirty="0"/>
              <a:t>Pristine – Going into the outer halo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8F6425-AE47-D23A-97D7-A5A8B00A4D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" y="1400158"/>
            <a:ext cx="6034748" cy="1032897"/>
          </a:xfrm>
        </p:spPr>
        <p:txBody>
          <a:bodyPr/>
          <a:lstStyle/>
          <a:p>
            <a:pPr marL="114300" indent="0">
              <a:buNone/>
            </a:pPr>
            <a:r>
              <a:rPr lang="en-NL" dirty="0"/>
              <a:t>Measure velocities at the very outer halo – with good distances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E961BA-11E7-D6A4-7F85-51C11AA56522}"/>
              </a:ext>
            </a:extLst>
          </p:cNvPr>
          <p:cNvSpPr txBox="1"/>
          <p:nvPr/>
        </p:nvSpPr>
        <p:spPr>
          <a:xfrm>
            <a:off x="969527" y="3429000"/>
            <a:ext cx="40956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000" dirty="0">
                <a:solidFill>
                  <a:schemeClr val="tx2"/>
                </a:solidFill>
              </a:rPr>
              <a:t>Bayer, Starkenburg, Thomas et al., in prep.</a:t>
            </a:r>
          </a:p>
          <a:p>
            <a:r>
              <a:rPr lang="en-NL" sz="2000" dirty="0">
                <a:solidFill>
                  <a:schemeClr val="accent6"/>
                </a:solidFill>
              </a:rPr>
              <a:t>Preliminary</a:t>
            </a:r>
          </a:p>
          <a:p>
            <a:endParaRPr lang="en-NL" sz="2000" dirty="0">
              <a:solidFill>
                <a:schemeClr val="accent6"/>
              </a:solidFill>
            </a:endParaRPr>
          </a:p>
          <a:p>
            <a:r>
              <a:rPr lang="en-NL" sz="2000" dirty="0">
                <a:solidFill>
                  <a:schemeClr val="tx1"/>
                </a:solidFill>
                <a:latin typeface="+mn-lt"/>
              </a:rPr>
              <a:t>Models:</a:t>
            </a:r>
          </a:p>
          <a:p>
            <a:r>
              <a:rPr lang="en-GB" sz="2000" dirty="0">
                <a:solidFill>
                  <a:schemeClr val="tx1"/>
                </a:solidFill>
                <a:effectLst/>
                <a:latin typeface="+mn-lt"/>
              </a:rPr>
              <a:t>Dierickx &amp; Loeb 2017 (grey)</a:t>
            </a:r>
          </a:p>
          <a:p>
            <a:endParaRPr lang="en-NL" sz="2000" dirty="0">
              <a:solidFill>
                <a:schemeClr val="accent6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A6E3BC-A171-0C33-0B29-C516EFBAB7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94" t="1509" r="439" b="16328"/>
          <a:stretch/>
        </p:blipFill>
        <p:spPr>
          <a:xfrm>
            <a:off x="6157253" y="1334798"/>
            <a:ext cx="5771804" cy="525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6894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1134F-E7D2-2F2A-58AA-C9E4D6C45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43346" y="542636"/>
            <a:ext cx="12829310" cy="792162"/>
          </a:xfrm>
        </p:spPr>
        <p:txBody>
          <a:bodyPr/>
          <a:lstStyle/>
          <a:p>
            <a:r>
              <a:rPr lang="en-NL" dirty="0"/>
              <a:t>Pristine – Going into the outer halo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8F6425-AE47-D23A-97D7-A5A8B00A4D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" y="1400158"/>
            <a:ext cx="6034748" cy="1032897"/>
          </a:xfrm>
        </p:spPr>
        <p:txBody>
          <a:bodyPr/>
          <a:lstStyle/>
          <a:p>
            <a:pPr marL="114300" indent="0">
              <a:buNone/>
            </a:pPr>
            <a:r>
              <a:rPr lang="en-NL" dirty="0"/>
              <a:t>Measure velocities at the very outer halo – with good distances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E961BA-11E7-D6A4-7F85-51C11AA56522}"/>
              </a:ext>
            </a:extLst>
          </p:cNvPr>
          <p:cNvSpPr txBox="1"/>
          <p:nvPr/>
        </p:nvSpPr>
        <p:spPr>
          <a:xfrm>
            <a:off x="969527" y="3429000"/>
            <a:ext cx="40956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000" dirty="0">
                <a:solidFill>
                  <a:schemeClr val="tx2"/>
                </a:solidFill>
              </a:rPr>
              <a:t>Bayer, Starkenburg, Thomas et al., in prep.</a:t>
            </a:r>
          </a:p>
          <a:p>
            <a:r>
              <a:rPr lang="en-NL" sz="2000" dirty="0">
                <a:solidFill>
                  <a:schemeClr val="accent6"/>
                </a:solidFill>
              </a:rPr>
              <a:t>Preliminary</a:t>
            </a:r>
          </a:p>
          <a:p>
            <a:endParaRPr lang="en-NL" sz="2000" dirty="0">
              <a:solidFill>
                <a:schemeClr val="accent6"/>
              </a:solidFill>
            </a:endParaRPr>
          </a:p>
          <a:p>
            <a:r>
              <a:rPr lang="en-NL" sz="2000" dirty="0">
                <a:solidFill>
                  <a:schemeClr val="tx1"/>
                </a:solidFill>
                <a:latin typeface="+mn-lt"/>
              </a:rPr>
              <a:t>Models:</a:t>
            </a:r>
          </a:p>
          <a:p>
            <a:r>
              <a:rPr lang="en-GB" sz="2000" dirty="0">
                <a:solidFill>
                  <a:schemeClr val="tx1"/>
                </a:solidFill>
                <a:effectLst/>
                <a:latin typeface="+mn-lt"/>
              </a:rPr>
              <a:t>Dierickx &amp; Loeb 2017 (grey)</a:t>
            </a:r>
          </a:p>
          <a:p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Vasiliev+2021 (</a:t>
            </a:r>
            <a:r>
              <a:rPr lang="en-GB" sz="20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light</a:t>
            </a:r>
            <a:r>
              <a:rPr lang="en-GB" sz="2000" dirty="0">
                <a:solidFill>
                  <a:schemeClr val="bg1">
                    <a:lumMod val="75000"/>
                  </a:schemeClr>
                </a:solidFill>
                <a:effectLst/>
                <a:latin typeface="+mn-lt"/>
              </a:rPr>
              <a:t> grey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</a:rPr>
              <a:t>)</a:t>
            </a:r>
            <a:b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</a:rPr>
            </a:br>
            <a:endParaRPr lang="en-GB" sz="20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n-lt"/>
            </a:endParaRPr>
          </a:p>
          <a:p>
            <a:endParaRPr lang="en-NL" sz="2000" dirty="0">
              <a:solidFill>
                <a:schemeClr val="accent6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0B8426-F4A7-E6AC-2047-4BBD9E584E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25" r="540" b="16134"/>
          <a:stretch/>
        </p:blipFill>
        <p:spPr>
          <a:xfrm>
            <a:off x="6157253" y="1258598"/>
            <a:ext cx="5760427" cy="534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1174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1134F-E7D2-2F2A-58AA-C9E4D6C45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43346" y="542636"/>
            <a:ext cx="12829310" cy="792162"/>
          </a:xfrm>
        </p:spPr>
        <p:txBody>
          <a:bodyPr/>
          <a:lstStyle/>
          <a:p>
            <a:r>
              <a:rPr lang="en-NL" dirty="0"/>
              <a:t>Pristine – Going into the outer halo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8F6425-AE47-D23A-97D7-A5A8B00A4D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" y="1400158"/>
            <a:ext cx="6034748" cy="1032897"/>
          </a:xfrm>
        </p:spPr>
        <p:txBody>
          <a:bodyPr/>
          <a:lstStyle/>
          <a:p>
            <a:pPr marL="114300" indent="0">
              <a:buNone/>
            </a:pPr>
            <a:r>
              <a:rPr lang="en-NL" dirty="0"/>
              <a:t>Measure velocities at the very outer halo – with good distances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E961BA-11E7-D6A4-7F85-51C11AA56522}"/>
              </a:ext>
            </a:extLst>
          </p:cNvPr>
          <p:cNvSpPr txBox="1"/>
          <p:nvPr/>
        </p:nvSpPr>
        <p:spPr>
          <a:xfrm>
            <a:off x="969527" y="3429000"/>
            <a:ext cx="409569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000" dirty="0">
                <a:solidFill>
                  <a:schemeClr val="tx2"/>
                </a:solidFill>
              </a:rPr>
              <a:t>Bayer, Starkenburg, Thomas et al., in prep.</a:t>
            </a:r>
          </a:p>
          <a:p>
            <a:r>
              <a:rPr lang="en-NL" sz="2000" dirty="0">
                <a:solidFill>
                  <a:schemeClr val="accent6"/>
                </a:solidFill>
              </a:rPr>
              <a:t>Preliminary</a:t>
            </a:r>
          </a:p>
          <a:p>
            <a:endParaRPr lang="en-NL" sz="2000" dirty="0">
              <a:solidFill>
                <a:schemeClr val="accent6"/>
              </a:solidFill>
            </a:endParaRPr>
          </a:p>
          <a:p>
            <a:r>
              <a:rPr lang="en-NL" sz="2000" dirty="0">
                <a:solidFill>
                  <a:schemeClr val="tx1"/>
                </a:solidFill>
                <a:latin typeface="+mn-lt"/>
              </a:rPr>
              <a:t>Models:</a:t>
            </a:r>
          </a:p>
          <a:p>
            <a:r>
              <a:rPr lang="en-GB" sz="2000" dirty="0">
                <a:solidFill>
                  <a:schemeClr val="tx1"/>
                </a:solidFill>
                <a:effectLst/>
                <a:latin typeface="+mn-lt"/>
              </a:rPr>
              <a:t>Dierickx &amp; Loeb 2017 (grey)</a:t>
            </a:r>
          </a:p>
          <a:p>
            <a:r>
              <a:rPr lang="en-GB" sz="2000" dirty="0">
                <a:solidFill>
                  <a:schemeClr val="tx1"/>
                </a:solidFill>
                <a:effectLst/>
                <a:latin typeface="+mn-lt"/>
              </a:rPr>
              <a:t>Vasiliev+2021 (</a:t>
            </a:r>
            <a:r>
              <a:rPr lang="en-GB" sz="20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light</a:t>
            </a:r>
            <a:r>
              <a:rPr lang="en-GB" sz="2000" dirty="0">
                <a:solidFill>
                  <a:schemeClr val="bg1">
                    <a:lumMod val="75000"/>
                  </a:schemeClr>
                </a:solidFill>
                <a:effectLst/>
                <a:latin typeface="+mn-lt"/>
              </a:rPr>
              <a:t> grey</a:t>
            </a:r>
            <a:r>
              <a:rPr lang="en-GB" sz="2000" dirty="0">
                <a:solidFill>
                  <a:schemeClr val="tx1"/>
                </a:solidFill>
                <a:effectLst/>
                <a:latin typeface="+mn-lt"/>
              </a:rPr>
              <a:t>)</a:t>
            </a:r>
          </a:p>
          <a:p>
            <a:endParaRPr lang="en-GB" sz="2000" dirty="0">
              <a:solidFill>
                <a:schemeClr val="tx1"/>
              </a:solidFill>
              <a:effectLst/>
              <a:latin typeface="+mn-lt"/>
            </a:endParaRPr>
          </a:p>
          <a:p>
            <a:r>
              <a:rPr lang="en-GB" sz="2000" dirty="0">
                <a:solidFill>
                  <a:schemeClr val="tx1"/>
                </a:solidFill>
                <a:latin typeface="+mn-lt"/>
              </a:rPr>
              <a:t>Data of BHB stars (</a:t>
            </a:r>
            <a:r>
              <a:rPr lang="en-GB" sz="2000" dirty="0">
                <a:solidFill>
                  <a:srgbClr val="FF5900"/>
                </a:solidFill>
                <a:latin typeface="+mn-lt"/>
              </a:rPr>
              <a:t>orange</a:t>
            </a:r>
            <a:r>
              <a:rPr lang="en-GB" sz="2000" dirty="0">
                <a:solidFill>
                  <a:schemeClr val="tx1"/>
                </a:solidFill>
                <a:latin typeface="+mn-lt"/>
              </a:rPr>
              <a:t>)</a:t>
            </a:r>
            <a:br>
              <a:rPr lang="en-GB" sz="2000" dirty="0">
                <a:solidFill>
                  <a:schemeClr val="tx1"/>
                </a:solidFill>
                <a:effectLst/>
                <a:latin typeface="+mn-lt"/>
              </a:rPr>
            </a:br>
            <a:endParaRPr lang="en-GB" sz="2000" dirty="0">
              <a:solidFill>
                <a:schemeClr val="tx1"/>
              </a:solidFill>
              <a:effectLst/>
              <a:latin typeface="+mn-lt"/>
            </a:endParaRPr>
          </a:p>
          <a:p>
            <a:endParaRPr lang="en-NL" sz="2000" dirty="0">
              <a:solidFill>
                <a:schemeClr val="accent6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11A066-5D88-4985-38F3-5C06434F39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588" t="1023" r="807" b="15256"/>
          <a:stretch/>
        </p:blipFill>
        <p:spPr>
          <a:xfrm>
            <a:off x="6141720" y="1319558"/>
            <a:ext cx="5730240" cy="534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7511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6282C-46E5-4B41-AB17-7E9EBEA35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Pushing earlier and farther: The future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805C901-11FB-5E43-A636-C9E1B547FCC3}"/>
              </a:ext>
            </a:extLst>
          </p:cNvPr>
          <p:cNvSpPr txBox="1">
            <a:spLocks/>
          </p:cNvSpPr>
          <p:nvPr/>
        </p:nvSpPr>
        <p:spPr>
          <a:xfrm>
            <a:off x="567416" y="1496461"/>
            <a:ext cx="8171133" cy="329914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AD0101"/>
              </a:buClr>
            </a:pPr>
            <a:r>
              <a:rPr lang="en-GB" sz="2600" dirty="0">
                <a:solidFill>
                  <a:srgbClr val="AD0101"/>
                </a:solidFill>
                <a:latin typeface="Calibri"/>
              </a:rPr>
              <a:t>Pristine &amp; WEAVE</a:t>
            </a:r>
            <a:r>
              <a:rPr lang="en-GB" sz="2600" dirty="0">
                <a:solidFill>
                  <a:prstClr val="black">
                    <a:lumMod val="75000"/>
                  </a:prstClr>
                </a:solidFill>
                <a:latin typeface="Calibri"/>
              </a:rPr>
              <a:t> agreement:</a:t>
            </a:r>
          </a:p>
          <a:p>
            <a:pPr lvl="1">
              <a:buClr>
                <a:srgbClr val="726056"/>
              </a:buClr>
            </a:pPr>
            <a:r>
              <a:rPr lang="en-GB" sz="2600" dirty="0">
                <a:solidFill>
                  <a:prstClr val="black">
                    <a:lumMod val="75000"/>
                  </a:prstClr>
                </a:solidFill>
                <a:latin typeface="Calibri"/>
              </a:rPr>
              <a:t>Spectroscopy for extremely metal-poor star candidates</a:t>
            </a:r>
          </a:p>
          <a:p>
            <a:pPr lvl="1">
              <a:buClr>
                <a:srgbClr val="726056"/>
              </a:buClr>
            </a:pPr>
            <a:r>
              <a:rPr lang="en-GB" sz="2600" dirty="0">
                <a:solidFill>
                  <a:prstClr val="black">
                    <a:lumMod val="75000"/>
                  </a:prstClr>
                </a:solidFill>
                <a:latin typeface="Calibri"/>
              </a:rPr>
              <a:t>Homogeneous study &gt; 30,000 stars</a:t>
            </a:r>
          </a:p>
          <a:p>
            <a:pPr lvl="2">
              <a:buClr>
                <a:srgbClr val="AC956E"/>
              </a:buClr>
            </a:pPr>
            <a:r>
              <a:rPr lang="en-GB" sz="2600" dirty="0">
                <a:solidFill>
                  <a:prstClr val="black">
                    <a:lumMod val="75000"/>
                  </a:prstClr>
                </a:solidFill>
                <a:latin typeface="Calibri"/>
              </a:rPr>
              <a:t>Increase samples  &gt; 10-fold</a:t>
            </a:r>
          </a:p>
          <a:p>
            <a:pPr>
              <a:buClr>
                <a:srgbClr val="AD0101"/>
              </a:buClr>
            </a:pPr>
            <a:endParaRPr lang="en-GB" sz="2600" dirty="0">
              <a:solidFill>
                <a:schemeClr val="accent1"/>
              </a:solidFill>
              <a:latin typeface="Calibri"/>
            </a:endParaRPr>
          </a:p>
          <a:p>
            <a:pPr>
              <a:buClr>
                <a:srgbClr val="AD0101"/>
              </a:buClr>
            </a:pPr>
            <a:r>
              <a:rPr lang="en-GB" sz="2600" dirty="0">
                <a:solidFill>
                  <a:schemeClr val="accent6"/>
                </a:solidFill>
                <a:latin typeface="Calibri"/>
              </a:rPr>
              <a:t>Pristine &amp; 4MOST </a:t>
            </a:r>
            <a:r>
              <a:rPr lang="en-GB" sz="2600" dirty="0">
                <a:solidFill>
                  <a:prstClr val="black">
                    <a:lumMod val="75000"/>
                  </a:prstClr>
                </a:solidFill>
                <a:latin typeface="Calibri"/>
              </a:rPr>
              <a:t>follow-up the inner Galaxy</a:t>
            </a:r>
          </a:p>
          <a:p>
            <a:pPr lvl="1">
              <a:buClr>
                <a:srgbClr val="AD0101"/>
              </a:buClr>
            </a:pPr>
            <a:r>
              <a:rPr lang="en-GB" sz="2400" dirty="0">
                <a:solidFill>
                  <a:prstClr val="black">
                    <a:lumMod val="75000"/>
                  </a:prstClr>
                </a:solidFill>
                <a:latin typeface="Calibri"/>
              </a:rPr>
              <a:t>Pristine-Gaia used to remove metal-rich foreground</a:t>
            </a:r>
          </a:p>
          <a:p>
            <a:pPr>
              <a:buClr>
                <a:srgbClr val="AD0101"/>
              </a:buClr>
            </a:pPr>
            <a:endParaRPr lang="en-GB" sz="2600" dirty="0">
              <a:solidFill>
                <a:schemeClr val="accent1"/>
              </a:solidFill>
              <a:latin typeface="Calibri"/>
            </a:endParaRPr>
          </a:p>
          <a:p>
            <a:pPr marL="85725" indent="0">
              <a:buClr>
                <a:srgbClr val="AD0101"/>
              </a:buClr>
              <a:buNone/>
            </a:pPr>
            <a:endParaRPr lang="en-GB" sz="1800" dirty="0">
              <a:solidFill>
                <a:prstClr val="black">
                  <a:lumMod val="75000"/>
                </a:prstClr>
              </a:solidFill>
              <a:latin typeface="Calibri"/>
            </a:endParaRPr>
          </a:p>
          <a:p>
            <a:pPr marL="0" indent="0">
              <a:buClr>
                <a:srgbClr val="AD0101"/>
              </a:buClr>
              <a:buNone/>
            </a:pPr>
            <a:endParaRPr lang="en-GB" sz="18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9A2A19E-0AD6-0AB0-AEB7-D1CEB8B51D8D}"/>
              </a:ext>
            </a:extLst>
          </p:cNvPr>
          <p:cNvGrpSpPr/>
          <p:nvPr/>
        </p:nvGrpSpPr>
        <p:grpSpPr>
          <a:xfrm>
            <a:off x="1515739" y="3650554"/>
            <a:ext cx="8915399" cy="2870963"/>
            <a:chOff x="1515739" y="3650554"/>
            <a:chExt cx="8915399" cy="2870963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7C4FA76D-54CD-9FE9-1300-2AF4735FDD5A}"/>
                </a:ext>
              </a:extLst>
            </p:cNvPr>
            <p:cNvSpPr/>
            <p:nvPr/>
          </p:nvSpPr>
          <p:spPr>
            <a:xfrm>
              <a:off x="7728304" y="4373979"/>
              <a:ext cx="2691512" cy="1700932"/>
            </a:xfrm>
            <a:custGeom>
              <a:avLst/>
              <a:gdLst>
                <a:gd name="connsiteX0" fmla="*/ 0 w 5212080"/>
                <a:gd name="connsiteY0" fmla="*/ 4210178 h 4398725"/>
                <a:gd name="connsiteX1" fmla="*/ 487680 w 5212080"/>
                <a:gd name="connsiteY1" fmla="*/ 4088258 h 4398725"/>
                <a:gd name="connsiteX2" fmla="*/ 792480 w 5212080"/>
                <a:gd name="connsiteY2" fmla="*/ 3966338 h 4398725"/>
                <a:gd name="connsiteX3" fmla="*/ 883920 w 5212080"/>
                <a:gd name="connsiteY3" fmla="*/ 3874898 h 4398725"/>
                <a:gd name="connsiteX4" fmla="*/ 1005840 w 5212080"/>
                <a:gd name="connsiteY4" fmla="*/ 3783458 h 4398725"/>
                <a:gd name="connsiteX5" fmla="*/ 1097280 w 5212080"/>
                <a:gd name="connsiteY5" fmla="*/ 3661538 h 4398725"/>
                <a:gd name="connsiteX6" fmla="*/ 1371600 w 5212080"/>
                <a:gd name="connsiteY6" fmla="*/ 3265298 h 4398725"/>
                <a:gd name="connsiteX7" fmla="*/ 1676400 w 5212080"/>
                <a:gd name="connsiteY7" fmla="*/ 2808098 h 4398725"/>
                <a:gd name="connsiteX8" fmla="*/ 1859280 w 5212080"/>
                <a:gd name="connsiteY8" fmla="*/ 2442338 h 4398725"/>
                <a:gd name="connsiteX9" fmla="*/ 2164080 w 5212080"/>
                <a:gd name="connsiteY9" fmla="*/ 1741298 h 4398725"/>
                <a:gd name="connsiteX10" fmla="*/ 2468880 w 5212080"/>
                <a:gd name="connsiteY10" fmla="*/ 1009778 h 4398725"/>
                <a:gd name="connsiteX11" fmla="*/ 2743200 w 5212080"/>
                <a:gd name="connsiteY11" fmla="*/ 247778 h 4398725"/>
                <a:gd name="connsiteX12" fmla="*/ 2956560 w 5212080"/>
                <a:gd name="connsiteY12" fmla="*/ 3938 h 4398725"/>
                <a:gd name="connsiteX13" fmla="*/ 3230880 w 5212080"/>
                <a:gd name="connsiteY13" fmla="*/ 125858 h 4398725"/>
                <a:gd name="connsiteX14" fmla="*/ 3413760 w 5212080"/>
                <a:gd name="connsiteY14" fmla="*/ 491618 h 4398725"/>
                <a:gd name="connsiteX15" fmla="*/ 3596640 w 5212080"/>
                <a:gd name="connsiteY15" fmla="*/ 1466978 h 4398725"/>
                <a:gd name="connsiteX16" fmla="*/ 3870960 w 5212080"/>
                <a:gd name="connsiteY16" fmla="*/ 2838578 h 4398725"/>
                <a:gd name="connsiteX17" fmla="*/ 4236720 w 5212080"/>
                <a:gd name="connsiteY17" fmla="*/ 3813938 h 4398725"/>
                <a:gd name="connsiteX18" fmla="*/ 4907280 w 5212080"/>
                <a:gd name="connsiteY18" fmla="*/ 4179698 h 4398725"/>
                <a:gd name="connsiteX19" fmla="*/ 5212080 w 5212080"/>
                <a:gd name="connsiteY19" fmla="*/ 4240658 h 4398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212080" h="4398725">
                  <a:moveTo>
                    <a:pt x="0" y="4210178"/>
                  </a:moveTo>
                  <a:cubicBezTo>
                    <a:pt x="177800" y="4169538"/>
                    <a:pt x="355600" y="4128898"/>
                    <a:pt x="487680" y="4088258"/>
                  </a:cubicBezTo>
                  <a:cubicBezTo>
                    <a:pt x="619760" y="4047618"/>
                    <a:pt x="792480" y="3966338"/>
                    <a:pt x="792480" y="3966338"/>
                  </a:cubicBezTo>
                  <a:cubicBezTo>
                    <a:pt x="858520" y="3930778"/>
                    <a:pt x="883920" y="3874898"/>
                    <a:pt x="883920" y="3874898"/>
                  </a:cubicBezTo>
                  <a:cubicBezTo>
                    <a:pt x="919480" y="3844418"/>
                    <a:pt x="1005840" y="3783458"/>
                    <a:pt x="1005840" y="3783458"/>
                  </a:cubicBezTo>
                  <a:cubicBezTo>
                    <a:pt x="1041400" y="3747898"/>
                    <a:pt x="1036320" y="3747898"/>
                    <a:pt x="1097280" y="3661538"/>
                  </a:cubicBezTo>
                  <a:cubicBezTo>
                    <a:pt x="1158240" y="3575178"/>
                    <a:pt x="1275080" y="3407538"/>
                    <a:pt x="1371600" y="3265298"/>
                  </a:cubicBezTo>
                  <a:cubicBezTo>
                    <a:pt x="1468120" y="3123058"/>
                    <a:pt x="1595120" y="2945258"/>
                    <a:pt x="1676400" y="2808098"/>
                  </a:cubicBezTo>
                  <a:cubicBezTo>
                    <a:pt x="1757680" y="2670938"/>
                    <a:pt x="1778000" y="2620138"/>
                    <a:pt x="1859280" y="2442338"/>
                  </a:cubicBezTo>
                  <a:cubicBezTo>
                    <a:pt x="1940560" y="2264538"/>
                    <a:pt x="2062480" y="1980058"/>
                    <a:pt x="2164080" y="1741298"/>
                  </a:cubicBezTo>
                  <a:cubicBezTo>
                    <a:pt x="2265680" y="1502538"/>
                    <a:pt x="2372360" y="1258698"/>
                    <a:pt x="2468880" y="1009778"/>
                  </a:cubicBezTo>
                  <a:cubicBezTo>
                    <a:pt x="2565400" y="760858"/>
                    <a:pt x="2661920" y="415418"/>
                    <a:pt x="2743200" y="247778"/>
                  </a:cubicBezTo>
                  <a:cubicBezTo>
                    <a:pt x="2824480" y="80138"/>
                    <a:pt x="2875280" y="24258"/>
                    <a:pt x="2956560" y="3938"/>
                  </a:cubicBezTo>
                  <a:cubicBezTo>
                    <a:pt x="3037840" y="-16382"/>
                    <a:pt x="3154680" y="44578"/>
                    <a:pt x="3230880" y="125858"/>
                  </a:cubicBezTo>
                  <a:cubicBezTo>
                    <a:pt x="3307080" y="207138"/>
                    <a:pt x="3352800" y="268098"/>
                    <a:pt x="3413760" y="491618"/>
                  </a:cubicBezTo>
                  <a:cubicBezTo>
                    <a:pt x="3474720" y="715138"/>
                    <a:pt x="3520440" y="1075818"/>
                    <a:pt x="3596640" y="1466978"/>
                  </a:cubicBezTo>
                  <a:cubicBezTo>
                    <a:pt x="3672840" y="1858138"/>
                    <a:pt x="3764280" y="2447418"/>
                    <a:pt x="3870960" y="2838578"/>
                  </a:cubicBezTo>
                  <a:cubicBezTo>
                    <a:pt x="3977640" y="3229738"/>
                    <a:pt x="4064000" y="3590418"/>
                    <a:pt x="4236720" y="3813938"/>
                  </a:cubicBezTo>
                  <a:cubicBezTo>
                    <a:pt x="4409440" y="4037458"/>
                    <a:pt x="4744720" y="4108578"/>
                    <a:pt x="4907280" y="4179698"/>
                  </a:cubicBezTo>
                  <a:cubicBezTo>
                    <a:pt x="5069840" y="4250818"/>
                    <a:pt x="5100320" y="4596258"/>
                    <a:pt x="5212080" y="4240658"/>
                  </a:cubicBezTo>
                </a:path>
              </a:pathLst>
            </a:custGeom>
            <a:solidFill>
              <a:srgbClr val="92D05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8B8E16E-1C8D-F7FB-5EDB-B8CC0D4379E3}"/>
                </a:ext>
              </a:extLst>
            </p:cNvPr>
            <p:cNvSpPr/>
            <p:nvPr/>
          </p:nvSpPr>
          <p:spPr>
            <a:xfrm>
              <a:off x="6687635" y="4746464"/>
              <a:ext cx="3139516" cy="1345266"/>
            </a:xfrm>
            <a:custGeom>
              <a:avLst/>
              <a:gdLst>
                <a:gd name="connsiteX0" fmla="*/ 0 w 5212080"/>
                <a:gd name="connsiteY0" fmla="*/ 4210178 h 4398725"/>
                <a:gd name="connsiteX1" fmla="*/ 487680 w 5212080"/>
                <a:gd name="connsiteY1" fmla="*/ 4088258 h 4398725"/>
                <a:gd name="connsiteX2" fmla="*/ 792480 w 5212080"/>
                <a:gd name="connsiteY2" fmla="*/ 3966338 h 4398725"/>
                <a:gd name="connsiteX3" fmla="*/ 883920 w 5212080"/>
                <a:gd name="connsiteY3" fmla="*/ 3874898 h 4398725"/>
                <a:gd name="connsiteX4" fmla="*/ 1005840 w 5212080"/>
                <a:gd name="connsiteY4" fmla="*/ 3783458 h 4398725"/>
                <a:gd name="connsiteX5" fmla="*/ 1097280 w 5212080"/>
                <a:gd name="connsiteY5" fmla="*/ 3661538 h 4398725"/>
                <a:gd name="connsiteX6" fmla="*/ 1371600 w 5212080"/>
                <a:gd name="connsiteY6" fmla="*/ 3265298 h 4398725"/>
                <a:gd name="connsiteX7" fmla="*/ 1676400 w 5212080"/>
                <a:gd name="connsiteY7" fmla="*/ 2808098 h 4398725"/>
                <a:gd name="connsiteX8" fmla="*/ 1859280 w 5212080"/>
                <a:gd name="connsiteY8" fmla="*/ 2442338 h 4398725"/>
                <a:gd name="connsiteX9" fmla="*/ 2164080 w 5212080"/>
                <a:gd name="connsiteY9" fmla="*/ 1741298 h 4398725"/>
                <a:gd name="connsiteX10" fmla="*/ 2468880 w 5212080"/>
                <a:gd name="connsiteY10" fmla="*/ 1009778 h 4398725"/>
                <a:gd name="connsiteX11" fmla="*/ 2743200 w 5212080"/>
                <a:gd name="connsiteY11" fmla="*/ 247778 h 4398725"/>
                <a:gd name="connsiteX12" fmla="*/ 2956560 w 5212080"/>
                <a:gd name="connsiteY12" fmla="*/ 3938 h 4398725"/>
                <a:gd name="connsiteX13" fmla="*/ 3230880 w 5212080"/>
                <a:gd name="connsiteY13" fmla="*/ 125858 h 4398725"/>
                <a:gd name="connsiteX14" fmla="*/ 3413760 w 5212080"/>
                <a:gd name="connsiteY14" fmla="*/ 491618 h 4398725"/>
                <a:gd name="connsiteX15" fmla="*/ 3596640 w 5212080"/>
                <a:gd name="connsiteY15" fmla="*/ 1466978 h 4398725"/>
                <a:gd name="connsiteX16" fmla="*/ 3870960 w 5212080"/>
                <a:gd name="connsiteY16" fmla="*/ 2838578 h 4398725"/>
                <a:gd name="connsiteX17" fmla="*/ 4236720 w 5212080"/>
                <a:gd name="connsiteY17" fmla="*/ 3813938 h 4398725"/>
                <a:gd name="connsiteX18" fmla="*/ 4907280 w 5212080"/>
                <a:gd name="connsiteY18" fmla="*/ 4179698 h 4398725"/>
                <a:gd name="connsiteX19" fmla="*/ 5212080 w 5212080"/>
                <a:gd name="connsiteY19" fmla="*/ 4240658 h 4398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212080" h="4398725">
                  <a:moveTo>
                    <a:pt x="0" y="4210178"/>
                  </a:moveTo>
                  <a:cubicBezTo>
                    <a:pt x="177800" y="4169538"/>
                    <a:pt x="355600" y="4128898"/>
                    <a:pt x="487680" y="4088258"/>
                  </a:cubicBezTo>
                  <a:cubicBezTo>
                    <a:pt x="619760" y="4047618"/>
                    <a:pt x="792480" y="3966338"/>
                    <a:pt x="792480" y="3966338"/>
                  </a:cubicBezTo>
                  <a:cubicBezTo>
                    <a:pt x="858520" y="3930778"/>
                    <a:pt x="883920" y="3874898"/>
                    <a:pt x="883920" y="3874898"/>
                  </a:cubicBezTo>
                  <a:cubicBezTo>
                    <a:pt x="919480" y="3844418"/>
                    <a:pt x="1005840" y="3783458"/>
                    <a:pt x="1005840" y="3783458"/>
                  </a:cubicBezTo>
                  <a:cubicBezTo>
                    <a:pt x="1041400" y="3747898"/>
                    <a:pt x="1036320" y="3747898"/>
                    <a:pt x="1097280" y="3661538"/>
                  </a:cubicBezTo>
                  <a:cubicBezTo>
                    <a:pt x="1158240" y="3575178"/>
                    <a:pt x="1275080" y="3407538"/>
                    <a:pt x="1371600" y="3265298"/>
                  </a:cubicBezTo>
                  <a:cubicBezTo>
                    <a:pt x="1468120" y="3123058"/>
                    <a:pt x="1595120" y="2945258"/>
                    <a:pt x="1676400" y="2808098"/>
                  </a:cubicBezTo>
                  <a:cubicBezTo>
                    <a:pt x="1757680" y="2670938"/>
                    <a:pt x="1778000" y="2620138"/>
                    <a:pt x="1859280" y="2442338"/>
                  </a:cubicBezTo>
                  <a:cubicBezTo>
                    <a:pt x="1940560" y="2264538"/>
                    <a:pt x="2062480" y="1980058"/>
                    <a:pt x="2164080" y="1741298"/>
                  </a:cubicBezTo>
                  <a:cubicBezTo>
                    <a:pt x="2265680" y="1502538"/>
                    <a:pt x="2372360" y="1258698"/>
                    <a:pt x="2468880" y="1009778"/>
                  </a:cubicBezTo>
                  <a:cubicBezTo>
                    <a:pt x="2565400" y="760858"/>
                    <a:pt x="2661920" y="415418"/>
                    <a:pt x="2743200" y="247778"/>
                  </a:cubicBezTo>
                  <a:cubicBezTo>
                    <a:pt x="2824480" y="80138"/>
                    <a:pt x="2875280" y="24258"/>
                    <a:pt x="2956560" y="3938"/>
                  </a:cubicBezTo>
                  <a:cubicBezTo>
                    <a:pt x="3037840" y="-16382"/>
                    <a:pt x="3154680" y="44578"/>
                    <a:pt x="3230880" y="125858"/>
                  </a:cubicBezTo>
                  <a:cubicBezTo>
                    <a:pt x="3307080" y="207138"/>
                    <a:pt x="3352800" y="268098"/>
                    <a:pt x="3413760" y="491618"/>
                  </a:cubicBezTo>
                  <a:cubicBezTo>
                    <a:pt x="3474720" y="715138"/>
                    <a:pt x="3520440" y="1075818"/>
                    <a:pt x="3596640" y="1466978"/>
                  </a:cubicBezTo>
                  <a:cubicBezTo>
                    <a:pt x="3672840" y="1858138"/>
                    <a:pt x="3764280" y="2447418"/>
                    <a:pt x="3870960" y="2838578"/>
                  </a:cubicBezTo>
                  <a:cubicBezTo>
                    <a:pt x="3977640" y="3229738"/>
                    <a:pt x="4064000" y="3590418"/>
                    <a:pt x="4236720" y="3813938"/>
                  </a:cubicBezTo>
                  <a:cubicBezTo>
                    <a:pt x="4409440" y="4037458"/>
                    <a:pt x="4744720" y="4108578"/>
                    <a:pt x="4907280" y="4179698"/>
                  </a:cubicBezTo>
                  <a:cubicBezTo>
                    <a:pt x="5069840" y="4250818"/>
                    <a:pt x="5100320" y="4596258"/>
                    <a:pt x="5212080" y="4240658"/>
                  </a:cubicBezTo>
                </a:path>
              </a:pathLst>
            </a:custGeom>
            <a:solidFill>
              <a:srgbClr val="7030A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AA31A893-C0A0-5BA8-B80C-6D7BBCE841A4}"/>
                </a:ext>
              </a:extLst>
            </p:cNvPr>
            <p:cNvSpPr/>
            <p:nvPr/>
          </p:nvSpPr>
          <p:spPr>
            <a:xfrm>
              <a:off x="4724282" y="5007358"/>
              <a:ext cx="3978234" cy="1006226"/>
            </a:xfrm>
            <a:custGeom>
              <a:avLst/>
              <a:gdLst>
                <a:gd name="connsiteX0" fmla="*/ 0 w 5212080"/>
                <a:gd name="connsiteY0" fmla="*/ 4210178 h 4398725"/>
                <a:gd name="connsiteX1" fmla="*/ 487680 w 5212080"/>
                <a:gd name="connsiteY1" fmla="*/ 4088258 h 4398725"/>
                <a:gd name="connsiteX2" fmla="*/ 792480 w 5212080"/>
                <a:gd name="connsiteY2" fmla="*/ 3966338 h 4398725"/>
                <a:gd name="connsiteX3" fmla="*/ 883920 w 5212080"/>
                <a:gd name="connsiteY3" fmla="*/ 3874898 h 4398725"/>
                <a:gd name="connsiteX4" fmla="*/ 1005840 w 5212080"/>
                <a:gd name="connsiteY4" fmla="*/ 3783458 h 4398725"/>
                <a:gd name="connsiteX5" fmla="*/ 1097280 w 5212080"/>
                <a:gd name="connsiteY5" fmla="*/ 3661538 h 4398725"/>
                <a:gd name="connsiteX6" fmla="*/ 1371600 w 5212080"/>
                <a:gd name="connsiteY6" fmla="*/ 3265298 h 4398725"/>
                <a:gd name="connsiteX7" fmla="*/ 1676400 w 5212080"/>
                <a:gd name="connsiteY7" fmla="*/ 2808098 h 4398725"/>
                <a:gd name="connsiteX8" fmla="*/ 1859280 w 5212080"/>
                <a:gd name="connsiteY8" fmla="*/ 2442338 h 4398725"/>
                <a:gd name="connsiteX9" fmla="*/ 2164080 w 5212080"/>
                <a:gd name="connsiteY9" fmla="*/ 1741298 h 4398725"/>
                <a:gd name="connsiteX10" fmla="*/ 2468880 w 5212080"/>
                <a:gd name="connsiteY10" fmla="*/ 1009778 h 4398725"/>
                <a:gd name="connsiteX11" fmla="*/ 2743200 w 5212080"/>
                <a:gd name="connsiteY11" fmla="*/ 247778 h 4398725"/>
                <a:gd name="connsiteX12" fmla="*/ 2956560 w 5212080"/>
                <a:gd name="connsiteY12" fmla="*/ 3938 h 4398725"/>
                <a:gd name="connsiteX13" fmla="*/ 3230880 w 5212080"/>
                <a:gd name="connsiteY13" fmla="*/ 125858 h 4398725"/>
                <a:gd name="connsiteX14" fmla="*/ 3413760 w 5212080"/>
                <a:gd name="connsiteY14" fmla="*/ 491618 h 4398725"/>
                <a:gd name="connsiteX15" fmla="*/ 3596640 w 5212080"/>
                <a:gd name="connsiteY15" fmla="*/ 1466978 h 4398725"/>
                <a:gd name="connsiteX16" fmla="*/ 3870960 w 5212080"/>
                <a:gd name="connsiteY16" fmla="*/ 2838578 h 4398725"/>
                <a:gd name="connsiteX17" fmla="*/ 4236720 w 5212080"/>
                <a:gd name="connsiteY17" fmla="*/ 3813938 h 4398725"/>
                <a:gd name="connsiteX18" fmla="*/ 4907280 w 5212080"/>
                <a:gd name="connsiteY18" fmla="*/ 4179698 h 4398725"/>
                <a:gd name="connsiteX19" fmla="*/ 5212080 w 5212080"/>
                <a:gd name="connsiteY19" fmla="*/ 4240658 h 4398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212080" h="4398725">
                  <a:moveTo>
                    <a:pt x="0" y="4210178"/>
                  </a:moveTo>
                  <a:cubicBezTo>
                    <a:pt x="177800" y="4169538"/>
                    <a:pt x="355600" y="4128898"/>
                    <a:pt x="487680" y="4088258"/>
                  </a:cubicBezTo>
                  <a:cubicBezTo>
                    <a:pt x="619760" y="4047618"/>
                    <a:pt x="792480" y="3966338"/>
                    <a:pt x="792480" y="3966338"/>
                  </a:cubicBezTo>
                  <a:cubicBezTo>
                    <a:pt x="858520" y="3930778"/>
                    <a:pt x="883920" y="3874898"/>
                    <a:pt x="883920" y="3874898"/>
                  </a:cubicBezTo>
                  <a:cubicBezTo>
                    <a:pt x="919480" y="3844418"/>
                    <a:pt x="1005840" y="3783458"/>
                    <a:pt x="1005840" y="3783458"/>
                  </a:cubicBezTo>
                  <a:cubicBezTo>
                    <a:pt x="1041400" y="3747898"/>
                    <a:pt x="1036320" y="3747898"/>
                    <a:pt x="1097280" y="3661538"/>
                  </a:cubicBezTo>
                  <a:cubicBezTo>
                    <a:pt x="1158240" y="3575178"/>
                    <a:pt x="1275080" y="3407538"/>
                    <a:pt x="1371600" y="3265298"/>
                  </a:cubicBezTo>
                  <a:cubicBezTo>
                    <a:pt x="1468120" y="3123058"/>
                    <a:pt x="1595120" y="2945258"/>
                    <a:pt x="1676400" y="2808098"/>
                  </a:cubicBezTo>
                  <a:cubicBezTo>
                    <a:pt x="1757680" y="2670938"/>
                    <a:pt x="1778000" y="2620138"/>
                    <a:pt x="1859280" y="2442338"/>
                  </a:cubicBezTo>
                  <a:cubicBezTo>
                    <a:pt x="1940560" y="2264538"/>
                    <a:pt x="2062480" y="1980058"/>
                    <a:pt x="2164080" y="1741298"/>
                  </a:cubicBezTo>
                  <a:cubicBezTo>
                    <a:pt x="2265680" y="1502538"/>
                    <a:pt x="2372360" y="1258698"/>
                    <a:pt x="2468880" y="1009778"/>
                  </a:cubicBezTo>
                  <a:cubicBezTo>
                    <a:pt x="2565400" y="760858"/>
                    <a:pt x="2661920" y="415418"/>
                    <a:pt x="2743200" y="247778"/>
                  </a:cubicBezTo>
                  <a:cubicBezTo>
                    <a:pt x="2824480" y="80138"/>
                    <a:pt x="2875280" y="24258"/>
                    <a:pt x="2956560" y="3938"/>
                  </a:cubicBezTo>
                  <a:cubicBezTo>
                    <a:pt x="3037840" y="-16382"/>
                    <a:pt x="3154680" y="44578"/>
                    <a:pt x="3230880" y="125858"/>
                  </a:cubicBezTo>
                  <a:cubicBezTo>
                    <a:pt x="3307080" y="207138"/>
                    <a:pt x="3352800" y="268098"/>
                    <a:pt x="3413760" y="491618"/>
                  </a:cubicBezTo>
                  <a:cubicBezTo>
                    <a:pt x="3474720" y="715138"/>
                    <a:pt x="3520440" y="1075818"/>
                    <a:pt x="3596640" y="1466978"/>
                  </a:cubicBezTo>
                  <a:cubicBezTo>
                    <a:pt x="3672840" y="1858138"/>
                    <a:pt x="3764280" y="2447418"/>
                    <a:pt x="3870960" y="2838578"/>
                  </a:cubicBezTo>
                  <a:cubicBezTo>
                    <a:pt x="3977640" y="3229738"/>
                    <a:pt x="4064000" y="3590418"/>
                    <a:pt x="4236720" y="3813938"/>
                  </a:cubicBezTo>
                  <a:cubicBezTo>
                    <a:pt x="4409440" y="4037458"/>
                    <a:pt x="4744720" y="4108578"/>
                    <a:pt x="4907280" y="4179698"/>
                  </a:cubicBezTo>
                  <a:cubicBezTo>
                    <a:pt x="5069840" y="4250818"/>
                    <a:pt x="5100320" y="4596258"/>
                    <a:pt x="5212080" y="4240658"/>
                  </a:cubicBezTo>
                </a:path>
              </a:pathLst>
            </a:custGeom>
            <a:solidFill>
              <a:srgbClr val="FFC00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0727BB01-791E-3C36-D02D-935CEC4275D0}"/>
                </a:ext>
              </a:extLst>
            </p:cNvPr>
            <p:cNvSpPr/>
            <p:nvPr/>
          </p:nvSpPr>
          <p:spPr>
            <a:xfrm>
              <a:off x="7908552" y="3650554"/>
              <a:ext cx="1940824" cy="2456714"/>
            </a:xfrm>
            <a:custGeom>
              <a:avLst/>
              <a:gdLst>
                <a:gd name="connsiteX0" fmla="*/ 0 w 5212080"/>
                <a:gd name="connsiteY0" fmla="*/ 4210178 h 4398725"/>
                <a:gd name="connsiteX1" fmla="*/ 487680 w 5212080"/>
                <a:gd name="connsiteY1" fmla="*/ 4088258 h 4398725"/>
                <a:gd name="connsiteX2" fmla="*/ 792480 w 5212080"/>
                <a:gd name="connsiteY2" fmla="*/ 3966338 h 4398725"/>
                <a:gd name="connsiteX3" fmla="*/ 883920 w 5212080"/>
                <a:gd name="connsiteY3" fmla="*/ 3874898 h 4398725"/>
                <a:gd name="connsiteX4" fmla="*/ 1005840 w 5212080"/>
                <a:gd name="connsiteY4" fmla="*/ 3783458 h 4398725"/>
                <a:gd name="connsiteX5" fmla="*/ 1097280 w 5212080"/>
                <a:gd name="connsiteY5" fmla="*/ 3661538 h 4398725"/>
                <a:gd name="connsiteX6" fmla="*/ 1371600 w 5212080"/>
                <a:gd name="connsiteY6" fmla="*/ 3265298 h 4398725"/>
                <a:gd name="connsiteX7" fmla="*/ 1676400 w 5212080"/>
                <a:gd name="connsiteY7" fmla="*/ 2808098 h 4398725"/>
                <a:gd name="connsiteX8" fmla="*/ 1859280 w 5212080"/>
                <a:gd name="connsiteY8" fmla="*/ 2442338 h 4398725"/>
                <a:gd name="connsiteX9" fmla="*/ 2164080 w 5212080"/>
                <a:gd name="connsiteY9" fmla="*/ 1741298 h 4398725"/>
                <a:gd name="connsiteX10" fmla="*/ 2468880 w 5212080"/>
                <a:gd name="connsiteY10" fmla="*/ 1009778 h 4398725"/>
                <a:gd name="connsiteX11" fmla="*/ 2743200 w 5212080"/>
                <a:gd name="connsiteY11" fmla="*/ 247778 h 4398725"/>
                <a:gd name="connsiteX12" fmla="*/ 2956560 w 5212080"/>
                <a:gd name="connsiteY12" fmla="*/ 3938 h 4398725"/>
                <a:gd name="connsiteX13" fmla="*/ 3230880 w 5212080"/>
                <a:gd name="connsiteY13" fmla="*/ 125858 h 4398725"/>
                <a:gd name="connsiteX14" fmla="*/ 3413760 w 5212080"/>
                <a:gd name="connsiteY14" fmla="*/ 491618 h 4398725"/>
                <a:gd name="connsiteX15" fmla="*/ 3596640 w 5212080"/>
                <a:gd name="connsiteY15" fmla="*/ 1466978 h 4398725"/>
                <a:gd name="connsiteX16" fmla="*/ 3870960 w 5212080"/>
                <a:gd name="connsiteY16" fmla="*/ 2838578 h 4398725"/>
                <a:gd name="connsiteX17" fmla="*/ 4236720 w 5212080"/>
                <a:gd name="connsiteY17" fmla="*/ 3813938 h 4398725"/>
                <a:gd name="connsiteX18" fmla="*/ 4907280 w 5212080"/>
                <a:gd name="connsiteY18" fmla="*/ 4179698 h 4398725"/>
                <a:gd name="connsiteX19" fmla="*/ 5212080 w 5212080"/>
                <a:gd name="connsiteY19" fmla="*/ 4240658 h 4398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212080" h="4398725">
                  <a:moveTo>
                    <a:pt x="0" y="4210178"/>
                  </a:moveTo>
                  <a:cubicBezTo>
                    <a:pt x="177800" y="4169538"/>
                    <a:pt x="355600" y="4128898"/>
                    <a:pt x="487680" y="4088258"/>
                  </a:cubicBezTo>
                  <a:cubicBezTo>
                    <a:pt x="619760" y="4047618"/>
                    <a:pt x="792480" y="3966338"/>
                    <a:pt x="792480" y="3966338"/>
                  </a:cubicBezTo>
                  <a:cubicBezTo>
                    <a:pt x="858520" y="3930778"/>
                    <a:pt x="883920" y="3874898"/>
                    <a:pt x="883920" y="3874898"/>
                  </a:cubicBezTo>
                  <a:cubicBezTo>
                    <a:pt x="919480" y="3844418"/>
                    <a:pt x="1005840" y="3783458"/>
                    <a:pt x="1005840" y="3783458"/>
                  </a:cubicBezTo>
                  <a:cubicBezTo>
                    <a:pt x="1041400" y="3747898"/>
                    <a:pt x="1036320" y="3747898"/>
                    <a:pt x="1097280" y="3661538"/>
                  </a:cubicBezTo>
                  <a:cubicBezTo>
                    <a:pt x="1158240" y="3575178"/>
                    <a:pt x="1275080" y="3407538"/>
                    <a:pt x="1371600" y="3265298"/>
                  </a:cubicBezTo>
                  <a:cubicBezTo>
                    <a:pt x="1468120" y="3123058"/>
                    <a:pt x="1595120" y="2945258"/>
                    <a:pt x="1676400" y="2808098"/>
                  </a:cubicBezTo>
                  <a:cubicBezTo>
                    <a:pt x="1757680" y="2670938"/>
                    <a:pt x="1778000" y="2620138"/>
                    <a:pt x="1859280" y="2442338"/>
                  </a:cubicBezTo>
                  <a:cubicBezTo>
                    <a:pt x="1940560" y="2264538"/>
                    <a:pt x="2062480" y="1980058"/>
                    <a:pt x="2164080" y="1741298"/>
                  </a:cubicBezTo>
                  <a:cubicBezTo>
                    <a:pt x="2265680" y="1502538"/>
                    <a:pt x="2372360" y="1258698"/>
                    <a:pt x="2468880" y="1009778"/>
                  </a:cubicBezTo>
                  <a:cubicBezTo>
                    <a:pt x="2565400" y="760858"/>
                    <a:pt x="2661920" y="415418"/>
                    <a:pt x="2743200" y="247778"/>
                  </a:cubicBezTo>
                  <a:cubicBezTo>
                    <a:pt x="2824480" y="80138"/>
                    <a:pt x="2875280" y="24258"/>
                    <a:pt x="2956560" y="3938"/>
                  </a:cubicBezTo>
                  <a:cubicBezTo>
                    <a:pt x="3037840" y="-16382"/>
                    <a:pt x="3154680" y="44578"/>
                    <a:pt x="3230880" y="125858"/>
                  </a:cubicBezTo>
                  <a:cubicBezTo>
                    <a:pt x="3307080" y="207138"/>
                    <a:pt x="3352800" y="268098"/>
                    <a:pt x="3413760" y="491618"/>
                  </a:cubicBezTo>
                  <a:cubicBezTo>
                    <a:pt x="3474720" y="715138"/>
                    <a:pt x="3520440" y="1075818"/>
                    <a:pt x="3596640" y="1466978"/>
                  </a:cubicBezTo>
                  <a:cubicBezTo>
                    <a:pt x="3672840" y="1858138"/>
                    <a:pt x="3764280" y="2447418"/>
                    <a:pt x="3870960" y="2838578"/>
                  </a:cubicBezTo>
                  <a:cubicBezTo>
                    <a:pt x="3977640" y="3229738"/>
                    <a:pt x="4064000" y="3590418"/>
                    <a:pt x="4236720" y="3813938"/>
                  </a:cubicBezTo>
                  <a:cubicBezTo>
                    <a:pt x="4409440" y="4037458"/>
                    <a:pt x="4744720" y="4108578"/>
                    <a:pt x="4907280" y="4179698"/>
                  </a:cubicBezTo>
                  <a:cubicBezTo>
                    <a:pt x="5069840" y="4250818"/>
                    <a:pt x="5100320" y="4596258"/>
                    <a:pt x="5212080" y="4240658"/>
                  </a:cubicBezTo>
                </a:path>
              </a:pathLst>
            </a:cu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D905712-009A-DBA8-B213-D91FFCB61633}"/>
                </a:ext>
              </a:extLst>
            </p:cNvPr>
            <p:cNvGrpSpPr/>
            <p:nvPr/>
          </p:nvGrpSpPr>
          <p:grpSpPr>
            <a:xfrm>
              <a:off x="2876564" y="5771932"/>
              <a:ext cx="6774962" cy="414248"/>
              <a:chOff x="2229382" y="3312000"/>
              <a:chExt cx="5940000" cy="346364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F2AF70FA-2018-1B18-1759-0AE4DF64E6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29382" y="3312000"/>
                <a:ext cx="0" cy="346364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A6DB85C7-D9E1-386A-3912-BDC67E6D8D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09382" y="3312000"/>
                <a:ext cx="0" cy="346364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DF4EFF9F-AB5D-F0AC-8BC7-D5BD2CCFBA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89382" y="3312000"/>
                <a:ext cx="0" cy="346364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6BA3A397-E014-BF26-B6F6-E571360670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49382" y="3312000"/>
                <a:ext cx="0" cy="346364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F46F9F0C-90E0-2433-942E-159CB3B03D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69382" y="3312000"/>
                <a:ext cx="0" cy="346364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0DC8A245-99A9-05AD-3DE8-F55FA40F0E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69382" y="3312000"/>
                <a:ext cx="0" cy="346364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22ED068A-707B-FD4F-7AC4-0F2E08EBD1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29382" y="3312000"/>
                <a:ext cx="0" cy="346364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927C363-4D04-3EE9-C70D-C711EF93F832}"/>
                </a:ext>
              </a:extLst>
            </p:cNvPr>
            <p:cNvSpPr txBox="1"/>
            <p:nvPr/>
          </p:nvSpPr>
          <p:spPr>
            <a:xfrm>
              <a:off x="8866900" y="6179137"/>
              <a:ext cx="363447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</a:pPr>
              <a:r>
                <a:rPr lang="en-US" sz="15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AD4F2E8-FF99-48EF-46F0-B2D54006451F}"/>
                </a:ext>
              </a:extLst>
            </p:cNvPr>
            <p:cNvSpPr txBox="1"/>
            <p:nvPr/>
          </p:nvSpPr>
          <p:spPr>
            <a:xfrm>
              <a:off x="7599332" y="6192177"/>
              <a:ext cx="341760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Tx/>
              </a:pPr>
              <a:r>
                <a:rPr lang="en-US" sz="15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-1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E823298-8725-8C0F-1685-553370A7262F}"/>
                </a:ext>
              </a:extLst>
            </p:cNvPr>
            <p:cNvSpPr txBox="1"/>
            <p:nvPr/>
          </p:nvSpPr>
          <p:spPr>
            <a:xfrm>
              <a:off x="6394310" y="6195008"/>
              <a:ext cx="341760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Tx/>
              </a:pPr>
              <a:r>
                <a:rPr lang="en-US" sz="15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-2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34FD34B-B89D-8EE4-BA3A-9CD3DBAB1547}"/>
                </a:ext>
              </a:extLst>
            </p:cNvPr>
            <p:cNvSpPr txBox="1"/>
            <p:nvPr/>
          </p:nvSpPr>
          <p:spPr>
            <a:xfrm>
              <a:off x="5132354" y="6198352"/>
              <a:ext cx="341760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Tx/>
              </a:pPr>
              <a:r>
                <a:rPr lang="en-US" sz="15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-3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66F0099-1E30-26B5-0685-575FAF1A259C}"/>
                </a:ext>
              </a:extLst>
            </p:cNvPr>
            <p:cNvSpPr txBox="1"/>
            <p:nvPr/>
          </p:nvSpPr>
          <p:spPr>
            <a:xfrm>
              <a:off x="3853678" y="6178269"/>
              <a:ext cx="341760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Tx/>
              </a:pPr>
              <a:r>
                <a:rPr lang="en-US" sz="15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-4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31FC53A-B917-076B-518A-1C19EDD6CF15}"/>
                </a:ext>
              </a:extLst>
            </p:cNvPr>
            <p:cNvSpPr txBox="1"/>
            <p:nvPr/>
          </p:nvSpPr>
          <p:spPr>
            <a:xfrm>
              <a:off x="2634126" y="6195829"/>
              <a:ext cx="341760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Tx/>
              </a:pPr>
              <a:r>
                <a:rPr lang="en-US" sz="15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-5</a:t>
              </a:r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0FB0AA69-4140-034B-BA04-7653A83194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9" t="3943" b="4022"/>
            <a:stretch/>
          </p:blipFill>
          <p:spPr>
            <a:xfrm>
              <a:off x="8866899" y="5419817"/>
              <a:ext cx="310122" cy="302061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8E53A8E-0943-DF52-2E6F-4AB4D3A9F41C}"/>
                </a:ext>
              </a:extLst>
            </p:cNvPr>
            <p:cNvSpPr txBox="1"/>
            <p:nvPr/>
          </p:nvSpPr>
          <p:spPr>
            <a:xfrm>
              <a:off x="9469109" y="6179137"/>
              <a:ext cx="87533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</a:pPr>
              <a:r>
                <a:rPr lang="en-US" sz="15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0.5</a:t>
              </a:r>
            </a:p>
          </p:txBody>
        </p:sp>
        <p:sp>
          <p:nvSpPr>
            <p:cNvPr id="47" name="Left Arrow 46">
              <a:extLst>
                <a:ext uri="{FF2B5EF4-FFF2-40B4-BE49-F238E27FC236}">
                  <a16:creationId xmlns:a16="http://schemas.microsoft.com/office/drawing/2014/main" id="{A5174911-61FD-BDE1-1A83-FD0222E39B63}"/>
                </a:ext>
              </a:extLst>
            </p:cNvPr>
            <p:cNvSpPr/>
            <p:nvPr/>
          </p:nvSpPr>
          <p:spPr>
            <a:xfrm>
              <a:off x="3454111" y="5515979"/>
              <a:ext cx="1848324" cy="216423"/>
            </a:xfrm>
            <a:prstGeom prst="leftArrow">
              <a:avLst>
                <a:gd name="adj1" fmla="val 19568"/>
                <a:gd name="adj2" fmla="val 4695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7E8C58E-5FAC-859D-7C56-CF71B367EDCE}"/>
                </a:ext>
              </a:extLst>
            </p:cNvPr>
            <p:cNvCxnSpPr/>
            <p:nvPr/>
          </p:nvCxnSpPr>
          <p:spPr>
            <a:xfrm>
              <a:off x="5340187" y="5496653"/>
              <a:ext cx="0" cy="270452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69CEE97-2664-7271-8CC1-00CD5F257401}"/>
                </a:ext>
              </a:extLst>
            </p:cNvPr>
            <p:cNvSpPr txBox="1"/>
            <p:nvPr/>
          </p:nvSpPr>
          <p:spPr>
            <a:xfrm>
              <a:off x="3081126" y="5154222"/>
              <a:ext cx="28889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</a:pPr>
              <a:r>
                <a:rPr lang="en-US" sz="18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+30,000 new stars!?!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1B56F8A-F0DC-201A-A9C4-2754F01363AA}"/>
                </a:ext>
              </a:extLst>
            </p:cNvPr>
            <p:cNvSpPr txBox="1"/>
            <p:nvPr/>
          </p:nvSpPr>
          <p:spPr>
            <a:xfrm>
              <a:off x="8442869" y="4191262"/>
              <a:ext cx="115818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</a:pPr>
              <a:r>
                <a:rPr lang="en-US" sz="15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millions known well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11105EE-FD6E-0326-05D8-0C4F4BEFCC88}"/>
                </a:ext>
              </a:extLst>
            </p:cNvPr>
            <p:cNvSpPr txBox="1"/>
            <p:nvPr/>
          </p:nvSpPr>
          <p:spPr>
            <a:xfrm>
              <a:off x="6703505" y="5331798"/>
              <a:ext cx="77256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</a:pPr>
              <a:r>
                <a:rPr lang="en-US" sz="15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1%</a:t>
              </a: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AD42A2A-9A81-A60D-251E-53AD6D6F07EA}"/>
                </a:ext>
              </a:extLst>
            </p:cNvPr>
            <p:cNvCxnSpPr/>
            <p:nvPr/>
          </p:nvCxnSpPr>
          <p:spPr>
            <a:xfrm>
              <a:off x="1515739" y="6017363"/>
              <a:ext cx="8915399" cy="0"/>
            </a:xfrm>
            <a:prstGeom prst="line">
              <a:avLst/>
            </a:prstGeom>
            <a:ln w="889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832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698C174-90E0-CC67-92AE-88B97E60E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74926"/>
            <a:ext cx="12187768" cy="792162"/>
          </a:xfrm>
        </p:spPr>
        <p:txBody>
          <a:bodyPr/>
          <a:lstStyle/>
          <a:p>
            <a:r>
              <a:rPr lang="en-NL" dirty="0"/>
              <a:t>We are learning a lot about our Galaxy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6091A4E-1AD8-A30A-3407-7A92B49C83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467088"/>
            <a:ext cx="12187768" cy="2769632"/>
          </a:xfrm>
        </p:spPr>
        <p:txBody>
          <a:bodyPr/>
          <a:lstStyle/>
          <a:p>
            <a:r>
              <a:rPr lang="en-NL" dirty="0"/>
              <a:t>The Galactic halo is studied extensively by Gaia &amp; spectroscopy</a:t>
            </a:r>
          </a:p>
          <a:p>
            <a:r>
              <a:rPr lang="en-US" sz="2400" dirty="0"/>
              <a:t>More and more discoveries of very faint streams &amp; mixed substructures</a:t>
            </a:r>
          </a:p>
          <a:p>
            <a:pPr lvl="1"/>
            <a:r>
              <a:rPr lang="en-US" sz="2400" dirty="0"/>
              <a:t>Remnants from dwarf galaxies &amp; globular clusters</a:t>
            </a:r>
          </a:p>
          <a:p>
            <a:pPr lvl="1"/>
            <a:r>
              <a:rPr lang="en-US" sz="2400" dirty="0"/>
              <a:t>Important measuring tools for the Galactic potential</a:t>
            </a:r>
          </a:p>
          <a:p>
            <a:pPr lvl="1"/>
            <a:r>
              <a:rPr lang="en-US" sz="2400" dirty="0"/>
              <a:t>Messengers of the Milky Way’s (distant) past</a:t>
            </a:r>
            <a:endParaRPr lang="en-N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682EF8-A2D4-276B-4688-AD77D8B98BA4}"/>
              </a:ext>
            </a:extLst>
          </p:cNvPr>
          <p:cNvSpPr txBox="1"/>
          <p:nvPr/>
        </p:nvSpPr>
        <p:spPr>
          <a:xfrm>
            <a:off x="9528861" y="6485549"/>
            <a:ext cx="2202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1800" kern="1200" dirty="0" err="1">
                <a:solidFill>
                  <a:schemeClr val="tx2"/>
                </a:solidFill>
                <a:latin typeface="Calibri"/>
                <a:ea typeface="+mn-ea"/>
                <a:cs typeface="+mn-cs"/>
              </a:rPr>
              <a:t>Ibata</a:t>
            </a:r>
            <a:r>
              <a:rPr lang="en-US" sz="1800" kern="1200" dirty="0">
                <a:solidFill>
                  <a:schemeClr val="tx2"/>
                </a:solidFill>
                <a:latin typeface="Calibri"/>
                <a:ea typeface="+mn-ea"/>
                <a:cs typeface="+mn-cs"/>
              </a:rPr>
              <a:t> et al., 2024</a:t>
            </a:r>
          </a:p>
        </p:txBody>
      </p:sp>
      <p:pic>
        <p:nvPicPr>
          <p:cNvPr id="8" name="Picture 7" descr="Chart, scatter chart&#10;&#10;Description automatically generated">
            <a:extLst>
              <a:ext uri="{FF2B5EF4-FFF2-40B4-BE49-F238E27FC236}">
                <a16:creationId xmlns:a16="http://schemas.microsoft.com/office/drawing/2014/main" id="{E0496FDF-8057-C2D1-BC4D-491ED1082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80" y="3688122"/>
            <a:ext cx="4064200" cy="31667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28E788-2256-5DA0-8EEE-FD1D30D8EC7A}"/>
              </a:ext>
            </a:extLst>
          </p:cNvPr>
          <p:cNvSpPr txBox="1"/>
          <p:nvPr/>
        </p:nvSpPr>
        <p:spPr>
          <a:xfrm>
            <a:off x="3359107" y="6511425"/>
            <a:ext cx="2768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NL" sz="1800" kern="1200" dirty="0">
                <a:solidFill>
                  <a:schemeClr val="tx2"/>
                </a:solidFill>
                <a:latin typeface="Calibri"/>
                <a:ea typeface="+mn-ea"/>
                <a:cs typeface="+mn-cs"/>
              </a:rPr>
              <a:t>Dodd et al., 2023 using DR3</a:t>
            </a:r>
          </a:p>
        </p:txBody>
      </p:sp>
      <p:pic>
        <p:nvPicPr>
          <p:cNvPr id="11" name="Picture 10" descr="A screenshot of a map&#10;&#10;Description automatically generated">
            <a:extLst>
              <a:ext uri="{FF2B5EF4-FFF2-40B4-BE49-F238E27FC236}">
                <a16:creationId xmlns:a16="http://schemas.microsoft.com/office/drawing/2014/main" id="{26E2BDE1-B39E-4BF0-E42B-1D8517D49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3199" y="3715917"/>
            <a:ext cx="6237884" cy="26561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D17963B-02A9-4B56-660B-45B4CBA2C0EC}"/>
              </a:ext>
            </a:extLst>
          </p:cNvPr>
          <p:cNvSpPr txBox="1"/>
          <p:nvPr/>
        </p:nvSpPr>
        <p:spPr>
          <a:xfrm>
            <a:off x="8107680" y="3429000"/>
            <a:ext cx="975360" cy="548640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01245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PR_figure_final_En.pdf" descr="PR_figure_final_En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60170"/>
            <a:ext cx="9144000" cy="51435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0" name="Group"/>
          <p:cNvGrpSpPr/>
          <p:nvPr/>
        </p:nvGrpSpPr>
        <p:grpSpPr>
          <a:xfrm>
            <a:off x="5664200" y="1360170"/>
            <a:ext cx="5003800" cy="1968500"/>
            <a:chOff x="0" y="0"/>
            <a:chExt cx="11098963" cy="3750398"/>
          </a:xfrm>
        </p:grpSpPr>
        <p:pic>
          <p:nvPicPr>
            <p:cNvPr id="164" name="Screen Shot 2022-01-19 at 10.41.51.png" descr="Screen Shot 2022-01-19 at 10.41.5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1098963" cy="37503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7" name="Martin et al. (2022a, Nature 601, 45)"/>
            <p:cNvSpPr txBox="1"/>
            <p:nvPr/>
          </p:nvSpPr>
          <p:spPr>
            <a:xfrm>
              <a:off x="146941" y="1352169"/>
              <a:ext cx="3182291" cy="271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9050" tIns="19050" rIns="19050" bIns="19050" numCol="1" anchor="ctr">
              <a:spAutoFit/>
            </a:bodyPr>
            <a:lstStyle>
              <a:lvl1pPr>
                <a:defRPr>
                  <a:solidFill>
                    <a:srgbClr val="919191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lvl1pPr>
            </a:lstStyle>
            <a:p>
              <a:pPr>
                <a:buClrTx/>
              </a:pPr>
              <a:r>
                <a:rPr sz="675" kern="1200"/>
                <a:t>Martin et al. (2022a, Nature 601, 45)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8CF0BB1-48F0-4C47-A7B1-92E07E1ACCDD}"/>
              </a:ext>
            </a:extLst>
          </p:cNvPr>
          <p:cNvSpPr txBox="1"/>
          <p:nvPr/>
        </p:nvSpPr>
        <p:spPr>
          <a:xfrm>
            <a:off x="6006356" y="6488668"/>
            <a:ext cx="4774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GB" sz="1800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+mn-ea"/>
                <a:cs typeface="+mn-cs"/>
              </a:rPr>
              <a:t>Martin, Venn, </a:t>
            </a:r>
            <a:r>
              <a:rPr lang="en-GB" sz="1800" kern="1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+mn-ea"/>
                <a:cs typeface="+mn-cs"/>
              </a:rPr>
              <a:t>Aguado</a:t>
            </a:r>
            <a:r>
              <a:rPr lang="en-GB" sz="1800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+mn-ea"/>
                <a:cs typeface="+mn-cs"/>
              </a:rPr>
              <a:t>, </a:t>
            </a:r>
            <a:r>
              <a:rPr lang="en-GB" sz="1800" kern="1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+mn-ea"/>
                <a:cs typeface="+mn-cs"/>
              </a:rPr>
              <a:t>Starkenburg</a:t>
            </a:r>
            <a:r>
              <a:rPr lang="en-GB" sz="1800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+mn-ea"/>
                <a:cs typeface="+mn-cs"/>
              </a:rPr>
              <a:t> et al., 2022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8D84FFF6-52E8-ED5E-144A-B10D54A5F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84200"/>
            <a:ext cx="12187768" cy="792162"/>
          </a:xfrm>
        </p:spPr>
        <p:txBody>
          <a:bodyPr/>
          <a:lstStyle/>
          <a:p>
            <a:r>
              <a:rPr lang="en-NL" sz="4200" dirty="0">
                <a:latin typeface="+mn-lt"/>
              </a:rPr>
              <a:t>Will we find more of these?</a:t>
            </a:r>
          </a:p>
        </p:txBody>
      </p:sp>
    </p:spTree>
    <p:extLst>
      <p:ext uri="{BB962C8B-B14F-4D97-AF65-F5344CB8AC3E}">
        <p14:creationId xmlns:p14="http://schemas.microsoft.com/office/powerpoint/2010/main" val="35321917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8CF0BB1-48F0-4C47-A7B1-92E07E1ACCDD}"/>
              </a:ext>
            </a:extLst>
          </p:cNvPr>
          <p:cNvSpPr txBox="1"/>
          <p:nvPr/>
        </p:nvSpPr>
        <p:spPr>
          <a:xfrm>
            <a:off x="610027" y="6454616"/>
            <a:ext cx="4774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GB" sz="1800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+mn-ea"/>
                <a:cs typeface="+mn-cs"/>
              </a:rPr>
              <a:t>Martin, Venn, </a:t>
            </a:r>
            <a:r>
              <a:rPr lang="en-GB" sz="1800" kern="1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+mn-ea"/>
                <a:cs typeface="+mn-cs"/>
              </a:rPr>
              <a:t>Aguado</a:t>
            </a:r>
            <a:r>
              <a:rPr lang="en-GB" sz="1800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+mn-ea"/>
                <a:cs typeface="+mn-cs"/>
              </a:rPr>
              <a:t>, </a:t>
            </a:r>
            <a:r>
              <a:rPr lang="en-GB" sz="1800" kern="1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+mn-ea"/>
                <a:cs typeface="+mn-cs"/>
              </a:rPr>
              <a:t>Starkenburg</a:t>
            </a:r>
            <a:r>
              <a:rPr lang="en-GB" sz="1800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+mn-ea"/>
                <a:cs typeface="+mn-cs"/>
              </a:rPr>
              <a:t> et al., 2022</a:t>
            </a:r>
          </a:p>
        </p:txBody>
      </p:sp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4799EDFE-1582-E9A7-EAAD-30B42B07B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075" y="1372925"/>
            <a:ext cx="3844175" cy="5115743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39FF6A1C-353C-98CB-1557-1B5507DDE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976" y="2000162"/>
            <a:ext cx="6350358" cy="44544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D3AA87-689F-3831-F947-B5E057FBAA62}"/>
              </a:ext>
            </a:extLst>
          </p:cNvPr>
          <p:cNvSpPr txBox="1"/>
          <p:nvPr/>
        </p:nvSpPr>
        <p:spPr>
          <a:xfrm>
            <a:off x="5837347" y="1815496"/>
            <a:ext cx="4774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GB" sz="1800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+mn-ea"/>
                <a:cs typeface="+mn-cs"/>
              </a:rPr>
              <a:t>Martin, </a:t>
            </a:r>
            <a:r>
              <a:rPr lang="en-GB" sz="1800" kern="1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+mn-ea"/>
                <a:cs typeface="+mn-cs"/>
              </a:rPr>
              <a:t>Ibata</a:t>
            </a:r>
            <a:r>
              <a:rPr lang="en-GB" sz="1800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+mn-ea"/>
                <a:cs typeface="+mn-cs"/>
              </a:rPr>
              <a:t>, Starkenburg et al., 2022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77021424-CE68-732A-B8E1-F0111D393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84200"/>
            <a:ext cx="12187768" cy="792162"/>
          </a:xfrm>
        </p:spPr>
        <p:txBody>
          <a:bodyPr/>
          <a:lstStyle/>
          <a:p>
            <a:r>
              <a:rPr lang="en-NL" sz="4200" dirty="0">
                <a:latin typeface="+mn-lt"/>
              </a:rPr>
              <a:t>Will we find more of these?</a:t>
            </a:r>
          </a:p>
        </p:txBody>
      </p:sp>
    </p:spTree>
    <p:extLst>
      <p:ext uri="{BB962C8B-B14F-4D97-AF65-F5344CB8AC3E}">
        <p14:creationId xmlns:p14="http://schemas.microsoft.com/office/powerpoint/2010/main" val="31878301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1DF43CF-B9FE-93A6-7243-BAFF66187192}"/>
              </a:ext>
            </a:extLst>
          </p:cNvPr>
          <p:cNvSpPr txBox="1"/>
          <p:nvPr/>
        </p:nvSpPr>
        <p:spPr>
          <a:xfrm>
            <a:off x="7057562" y="6301913"/>
            <a:ext cx="50449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000" dirty="0">
                <a:solidFill>
                  <a:schemeClr val="tx2"/>
                </a:solidFill>
              </a:rPr>
              <a:t>Arentsen, Starkenburg et al., 2021</a:t>
            </a:r>
          </a:p>
        </p:txBody>
      </p:sp>
      <p:pic>
        <p:nvPicPr>
          <p:cNvPr id="8" name="Picture 7" descr="A picture containing text, font, line, screenshot&#10;&#10;Description automatically generated">
            <a:extLst>
              <a:ext uri="{FF2B5EF4-FFF2-40B4-BE49-F238E27FC236}">
                <a16:creationId xmlns:a16="http://schemas.microsoft.com/office/drawing/2014/main" id="{C350BD27-471D-2043-D881-AF9E8F9A1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7517" y="1836038"/>
            <a:ext cx="5768686" cy="424076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3831476-2ACF-17AF-1B41-378C28DE432B}"/>
              </a:ext>
            </a:extLst>
          </p:cNvPr>
          <p:cNvSpPr/>
          <p:nvPr/>
        </p:nvSpPr>
        <p:spPr>
          <a:xfrm>
            <a:off x="26944" y="6139606"/>
            <a:ext cx="58335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Literature compilation from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Aguado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al., 2017 &amp; 2018 +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Starkenburg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al., 2018,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Nordlander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al., 2019</a:t>
            </a:r>
          </a:p>
        </p:txBody>
      </p:sp>
      <p:pic>
        <p:nvPicPr>
          <p:cNvPr id="42" name="Picture 41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8FED7609-5A96-D48F-3A36-898E20037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909" y="1693406"/>
            <a:ext cx="4475019" cy="4430359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1EAEB08F-1391-1A1B-3B21-03C2CC67645C}"/>
              </a:ext>
            </a:extLst>
          </p:cNvPr>
          <p:cNvSpPr txBox="1"/>
          <p:nvPr/>
        </p:nvSpPr>
        <p:spPr>
          <a:xfrm>
            <a:off x="3283527" y="5709800"/>
            <a:ext cx="90362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L" sz="2000" dirty="0"/>
              <a:t>[Fe/H]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0C34D7F-8001-A44D-DE92-3E70A056BE7A}"/>
              </a:ext>
            </a:extLst>
          </p:cNvPr>
          <p:cNvSpPr txBox="1"/>
          <p:nvPr/>
        </p:nvSpPr>
        <p:spPr>
          <a:xfrm rot="16200000">
            <a:off x="967441" y="3414899"/>
            <a:ext cx="90362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L" sz="2000" dirty="0"/>
              <a:t>[C/Fe]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E5358C-51DA-ECFC-2B53-251C55B90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What are we missing?</a:t>
            </a:r>
          </a:p>
        </p:txBody>
      </p:sp>
    </p:spTree>
    <p:extLst>
      <p:ext uri="{BB962C8B-B14F-4D97-AF65-F5344CB8AC3E}">
        <p14:creationId xmlns:p14="http://schemas.microsoft.com/office/powerpoint/2010/main" val="468156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43" grpId="0" animBg="1"/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D0D34-1D8A-6037-0F93-66E4DC47E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23227"/>
            <a:ext cx="12187768" cy="792162"/>
          </a:xfrm>
        </p:spPr>
        <p:txBody>
          <a:bodyPr/>
          <a:lstStyle/>
          <a:p>
            <a:r>
              <a:rPr lang="en-NL" dirty="0"/>
              <a:t>What are we missing?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FCD039-2E47-6116-F157-D9FCAF049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" y="1781502"/>
            <a:ext cx="12187768" cy="4822497"/>
          </a:xfrm>
        </p:spPr>
        <p:txBody>
          <a:bodyPr/>
          <a:lstStyle/>
          <a:p>
            <a:r>
              <a:rPr lang="en-NL" dirty="0"/>
              <a:t>We know we are missing the most extreme carbon-rich and cool stars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6D6C88-D83A-11BD-B45D-6747C52CF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137" y="2328802"/>
            <a:ext cx="5922579" cy="4441934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5B1EE6A-4B16-E24D-EB33-6334CEF7ED1B}"/>
              </a:ext>
            </a:extLst>
          </p:cNvPr>
          <p:cNvSpPr txBox="1">
            <a:spLocks/>
          </p:cNvSpPr>
          <p:nvPr/>
        </p:nvSpPr>
        <p:spPr>
          <a:xfrm>
            <a:off x="5250707" y="2370364"/>
            <a:ext cx="6384245" cy="5271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82075" tIns="45700" rIns="270000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›"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▪"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30"/>
              <a:buFont typeface="Arial"/>
              <a:buChar char="-"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dirty="0"/>
              <a:t>A more careful selection of targets using a much wider wavelength range is needed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B71C73-EE42-8742-3FFB-E84533646926}"/>
              </a:ext>
            </a:extLst>
          </p:cNvPr>
          <p:cNvSpPr txBox="1"/>
          <p:nvPr/>
        </p:nvSpPr>
        <p:spPr>
          <a:xfrm>
            <a:off x="6457323" y="6287258"/>
            <a:ext cx="44679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000" dirty="0">
                <a:solidFill>
                  <a:schemeClr val="tx2"/>
                </a:solidFill>
              </a:rPr>
              <a:t>Martin Montelius</a:t>
            </a:r>
          </a:p>
        </p:txBody>
      </p:sp>
      <p:pic>
        <p:nvPicPr>
          <p:cNvPr id="14" name="Picture 13" descr="A person taking a selfie&#10;&#10;Description automatically generated">
            <a:extLst>
              <a:ext uri="{FF2B5EF4-FFF2-40B4-BE49-F238E27FC236}">
                <a16:creationId xmlns:a16="http://schemas.microsoft.com/office/drawing/2014/main" id="{EB02A14A-B7AD-4D2F-B70B-ADFE00F21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0121" y="4311260"/>
            <a:ext cx="3088474" cy="231635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974CF94-BC33-DBA9-C436-D4909BF14A2E}"/>
              </a:ext>
            </a:extLst>
          </p:cNvPr>
          <p:cNvSpPr txBox="1"/>
          <p:nvPr/>
        </p:nvSpPr>
        <p:spPr>
          <a:xfrm rot="16200000">
            <a:off x="-1102992" y="4303947"/>
            <a:ext cx="325581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L" sz="2000" dirty="0"/>
              <a:t>[Fe/H]high-res - [Fe/H]phot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E4968E-329F-67D4-C84F-BE3BD8DC32EC}"/>
              </a:ext>
            </a:extLst>
          </p:cNvPr>
          <p:cNvSpPr txBox="1"/>
          <p:nvPr/>
        </p:nvSpPr>
        <p:spPr>
          <a:xfrm>
            <a:off x="1797821" y="6447662"/>
            <a:ext cx="325581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L" sz="2000" dirty="0"/>
              <a:t>Teff high_res (K)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EED5DC-5215-231C-761C-8D1B213338AF}"/>
              </a:ext>
            </a:extLst>
          </p:cNvPr>
          <p:cNvSpPr txBox="1"/>
          <p:nvPr/>
        </p:nvSpPr>
        <p:spPr>
          <a:xfrm rot="16200000">
            <a:off x="4990266" y="4258852"/>
            <a:ext cx="212909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L" sz="2000" dirty="0"/>
              <a:t>[C/Fe] high_res</a:t>
            </a:r>
          </a:p>
        </p:txBody>
      </p:sp>
    </p:spTree>
    <p:extLst>
      <p:ext uri="{BB962C8B-B14F-4D97-AF65-F5344CB8AC3E}">
        <p14:creationId xmlns:p14="http://schemas.microsoft.com/office/powerpoint/2010/main" val="2484146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Right Arrow 530">
            <a:extLst>
              <a:ext uri="{FF2B5EF4-FFF2-40B4-BE49-F238E27FC236}">
                <a16:creationId xmlns:a16="http://schemas.microsoft.com/office/drawing/2014/main" id="{38CD813E-9B97-144A-64A6-0D9204FA4957}"/>
              </a:ext>
            </a:extLst>
          </p:cNvPr>
          <p:cNvSpPr/>
          <p:nvPr/>
        </p:nvSpPr>
        <p:spPr>
          <a:xfrm>
            <a:off x="1352990" y="1976259"/>
            <a:ext cx="8866910" cy="128355"/>
          </a:xfrm>
          <a:prstGeom prst="rightArrow">
            <a:avLst/>
          </a:prstGeom>
          <a:solidFill>
            <a:srgbClr val="AD0101"/>
          </a:solidFill>
          <a:ln w="25400" cap="flat" cmpd="sng" algn="ctr">
            <a:solidFill>
              <a:srgbClr val="AD0101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32" name="Picture 531" descr="SmallTimeline.jpg">
            <a:extLst>
              <a:ext uri="{FF2B5EF4-FFF2-40B4-BE49-F238E27FC236}">
                <a16:creationId xmlns:a16="http://schemas.microsoft.com/office/drawing/2014/main" id="{C4736CFE-208F-C3EC-F004-2364BCD853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46" b="26664"/>
          <a:stretch/>
        </p:blipFill>
        <p:spPr>
          <a:xfrm>
            <a:off x="1214445" y="2201355"/>
            <a:ext cx="9144000" cy="1144864"/>
          </a:xfrm>
          <a:prstGeom prst="rect">
            <a:avLst/>
          </a:prstGeom>
        </p:spPr>
      </p:pic>
      <p:sp>
        <p:nvSpPr>
          <p:cNvPr id="533" name="TextBox 532">
            <a:extLst>
              <a:ext uri="{FF2B5EF4-FFF2-40B4-BE49-F238E27FC236}">
                <a16:creationId xmlns:a16="http://schemas.microsoft.com/office/drawing/2014/main" id="{41BDCCC3-17EF-67F0-46D9-41FE78E63295}"/>
              </a:ext>
            </a:extLst>
          </p:cNvPr>
          <p:cNvSpPr txBox="1"/>
          <p:nvPr/>
        </p:nvSpPr>
        <p:spPr>
          <a:xfrm>
            <a:off x="1214445" y="3270884"/>
            <a:ext cx="1222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GB" sz="1800" kern="1200" dirty="0">
                <a:solidFill>
                  <a:srgbClr val="595959"/>
                </a:solidFill>
                <a:latin typeface="Cambria"/>
                <a:ea typeface="+mn-ea"/>
                <a:cs typeface="Times New Roman"/>
              </a:rPr>
              <a:t>Big Bang</a:t>
            </a:r>
          </a:p>
        </p:txBody>
      </p:sp>
      <p:sp>
        <p:nvSpPr>
          <p:cNvPr id="534" name="TextBox 533">
            <a:extLst>
              <a:ext uri="{FF2B5EF4-FFF2-40B4-BE49-F238E27FC236}">
                <a16:creationId xmlns:a16="http://schemas.microsoft.com/office/drawing/2014/main" id="{183713EC-DD35-AEAE-DCED-0E48A49946B4}"/>
              </a:ext>
            </a:extLst>
          </p:cNvPr>
          <p:cNvSpPr txBox="1"/>
          <p:nvPr/>
        </p:nvSpPr>
        <p:spPr>
          <a:xfrm>
            <a:off x="3041915" y="3263475"/>
            <a:ext cx="1222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GB" sz="1800" kern="1200" dirty="0">
                <a:solidFill>
                  <a:srgbClr val="595959"/>
                </a:solidFill>
                <a:latin typeface="Cambria"/>
                <a:ea typeface="+mn-ea"/>
                <a:cs typeface="Times New Roman"/>
              </a:rPr>
              <a:t>First Stars</a:t>
            </a:r>
          </a:p>
        </p:txBody>
      </p:sp>
      <p:sp>
        <p:nvSpPr>
          <p:cNvPr id="535" name="TextBox 534">
            <a:extLst>
              <a:ext uri="{FF2B5EF4-FFF2-40B4-BE49-F238E27FC236}">
                <a16:creationId xmlns:a16="http://schemas.microsoft.com/office/drawing/2014/main" id="{0A6D04AC-28BF-C20D-614B-72CCDD242AC4}"/>
              </a:ext>
            </a:extLst>
          </p:cNvPr>
          <p:cNvSpPr txBox="1"/>
          <p:nvPr/>
        </p:nvSpPr>
        <p:spPr>
          <a:xfrm>
            <a:off x="4837120" y="3260106"/>
            <a:ext cx="2134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GB" sz="1800" kern="1200" dirty="0">
                <a:solidFill>
                  <a:srgbClr val="595959"/>
                </a:solidFill>
                <a:latin typeface="Cambria"/>
                <a:ea typeface="+mn-ea"/>
                <a:cs typeface="Times New Roman"/>
              </a:rPr>
              <a:t>Galaxy Evolution</a:t>
            </a:r>
          </a:p>
        </p:txBody>
      </p:sp>
      <p:sp>
        <p:nvSpPr>
          <p:cNvPr id="536" name="TextBox 535">
            <a:extLst>
              <a:ext uri="{FF2B5EF4-FFF2-40B4-BE49-F238E27FC236}">
                <a16:creationId xmlns:a16="http://schemas.microsoft.com/office/drawing/2014/main" id="{58E9D7A5-D4BB-2BFC-D4F7-326273121CF6}"/>
              </a:ext>
            </a:extLst>
          </p:cNvPr>
          <p:cNvSpPr txBox="1"/>
          <p:nvPr/>
        </p:nvSpPr>
        <p:spPr>
          <a:xfrm>
            <a:off x="7862895" y="3260106"/>
            <a:ext cx="1806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GB" sz="1800" kern="1200" dirty="0">
                <a:solidFill>
                  <a:srgbClr val="595959"/>
                </a:solidFill>
                <a:latin typeface="Cambria"/>
                <a:ea typeface="+mn-ea"/>
                <a:cs typeface="Times New Roman"/>
              </a:rPr>
              <a:t>Solar System</a:t>
            </a:r>
          </a:p>
        </p:txBody>
      </p:sp>
      <p:sp>
        <p:nvSpPr>
          <p:cNvPr id="540" name="TextBox 539">
            <a:extLst>
              <a:ext uri="{FF2B5EF4-FFF2-40B4-BE49-F238E27FC236}">
                <a16:creationId xmlns:a16="http://schemas.microsoft.com/office/drawing/2014/main" id="{EEA11944-B933-3792-D975-C3A80D1A0DEF}"/>
              </a:ext>
            </a:extLst>
          </p:cNvPr>
          <p:cNvSpPr txBox="1"/>
          <p:nvPr/>
        </p:nvSpPr>
        <p:spPr>
          <a:xfrm>
            <a:off x="1214445" y="532406"/>
            <a:ext cx="9144000" cy="1323439"/>
          </a:xfrm>
          <a:prstGeom prst="rect">
            <a:avLst/>
          </a:prstGeom>
          <a:solidFill>
            <a:srgbClr val="808DA9">
              <a:lumMod val="40000"/>
              <a:lumOff val="60000"/>
            </a:srgbClr>
          </a:solidFill>
          <a:ln>
            <a:solidFill>
              <a:srgbClr val="808DA9">
                <a:lumMod val="40000"/>
                <a:lumOff val="6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kern="1200" dirty="0">
                <a:solidFill>
                  <a:prstClr val="black"/>
                </a:solidFill>
                <a:latin typeface="Cambria"/>
                <a:ea typeface="+mn-ea"/>
                <a:cs typeface="Times New Roman"/>
              </a:rPr>
              <a:t>Getting r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Times New Roman"/>
              </a:rPr>
              <a:t>eady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Times New Roman"/>
              </a:rPr>
              <a:t> for the future …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Times New Roman"/>
              </a:rPr>
              <a:t>to better study the past</a:t>
            </a:r>
          </a:p>
        </p:txBody>
      </p:sp>
      <p:sp>
        <p:nvSpPr>
          <p:cNvPr id="541" name="Left Arrow 540">
            <a:extLst>
              <a:ext uri="{FF2B5EF4-FFF2-40B4-BE49-F238E27FC236}">
                <a16:creationId xmlns:a16="http://schemas.microsoft.com/office/drawing/2014/main" id="{08CA0C7B-55B9-A219-7A4B-CA5B1C9C9903}"/>
              </a:ext>
            </a:extLst>
          </p:cNvPr>
          <p:cNvSpPr/>
          <p:nvPr/>
        </p:nvSpPr>
        <p:spPr>
          <a:xfrm>
            <a:off x="4042784" y="3557770"/>
            <a:ext cx="6315662" cy="683189"/>
          </a:xfrm>
          <a:prstGeom prst="leftArrow">
            <a:avLst>
              <a:gd name="adj1" fmla="val 44366"/>
              <a:gd name="adj2" fmla="val 87179"/>
            </a:avLst>
          </a:prstGeom>
          <a:solidFill>
            <a:srgbClr val="424E5B">
              <a:lumMod val="60000"/>
              <a:lumOff val="40000"/>
            </a:srgbClr>
          </a:solidFill>
          <a:ln w="12700" cap="flat" cmpd="sng" algn="ctr">
            <a:solidFill>
              <a:srgbClr val="424E5B">
                <a:lumMod val="60000"/>
                <a:lumOff val="40000"/>
              </a:srgbClr>
            </a:solidFill>
            <a:prstDash val="solid"/>
          </a:ln>
          <a:effectLst>
            <a:outerShdw blurRad="50800" dist="25400" algn="bl" rotWithShape="0">
              <a:srgbClr val="000000">
                <a:alpha val="6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2" name="TextBox 541">
            <a:extLst>
              <a:ext uri="{FF2B5EF4-FFF2-40B4-BE49-F238E27FC236}">
                <a16:creationId xmlns:a16="http://schemas.microsoft.com/office/drawing/2014/main" id="{5B003F9C-57A2-017C-EAA3-C3D7D9F64893}"/>
              </a:ext>
            </a:extLst>
          </p:cNvPr>
          <p:cNvSpPr txBox="1"/>
          <p:nvPr/>
        </p:nvSpPr>
        <p:spPr>
          <a:xfrm>
            <a:off x="5535809" y="3639997"/>
            <a:ext cx="415290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buClrTx/>
              <a:buFontTx/>
              <a:buNone/>
            </a:pPr>
            <a:r>
              <a:rPr lang="en-GB" sz="2400" b="1" kern="1200" dirty="0">
                <a:solidFill>
                  <a:srgbClr val="303030"/>
                </a:solidFill>
                <a:latin typeface="Cambria"/>
                <a:ea typeface="+mn-ea"/>
                <a:cs typeface="Times New Roman"/>
              </a:rPr>
              <a:t>Galactic archaeology</a:t>
            </a:r>
          </a:p>
        </p:txBody>
      </p:sp>
      <p:sp>
        <p:nvSpPr>
          <p:cNvPr id="543" name="TextBox 542">
            <a:extLst>
              <a:ext uri="{FF2B5EF4-FFF2-40B4-BE49-F238E27FC236}">
                <a16:creationId xmlns:a16="http://schemas.microsoft.com/office/drawing/2014/main" id="{D1C3164C-E2A1-671C-76D9-FC94712FFC3A}"/>
              </a:ext>
            </a:extLst>
          </p:cNvPr>
          <p:cNvSpPr txBox="1"/>
          <p:nvPr/>
        </p:nvSpPr>
        <p:spPr>
          <a:xfrm>
            <a:off x="9780595" y="3246249"/>
            <a:ext cx="903287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GB" sz="1800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Cambria"/>
                <a:ea typeface="+mn-ea"/>
                <a:cs typeface="Times New Roman"/>
              </a:rPr>
              <a:t>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999F5E-65EF-F208-AF9D-F6EDC29681C3}"/>
              </a:ext>
            </a:extLst>
          </p:cNvPr>
          <p:cNvSpPr txBox="1">
            <a:spLocks/>
          </p:cNvSpPr>
          <p:nvPr/>
        </p:nvSpPr>
        <p:spPr>
          <a:xfrm>
            <a:off x="8492428" y="4585280"/>
            <a:ext cx="3732034" cy="1876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Clr>
                <a:srgbClr val="AD0101"/>
              </a:buClr>
              <a:buNone/>
            </a:pPr>
            <a:r>
              <a:rPr lang="en-US" sz="2400" b="1" dirty="0">
                <a:solidFill>
                  <a:srgbClr val="A00028"/>
                </a:solidFill>
                <a:latin typeface="Calibri"/>
              </a:rPr>
              <a:t>Pushing farther</a:t>
            </a:r>
            <a:endParaRPr lang="en-US" sz="2400" dirty="0">
              <a:solidFill>
                <a:prstClr val="black">
                  <a:lumMod val="75000"/>
                </a:prstClr>
              </a:solidFill>
              <a:latin typeface="Calibri"/>
            </a:endParaRPr>
          </a:p>
          <a:p>
            <a:pPr>
              <a:buClr>
                <a:srgbClr val="AD0101"/>
              </a:buClr>
            </a:pPr>
            <a:r>
              <a:rPr lang="en-US" sz="2400" dirty="0">
                <a:solidFill>
                  <a:prstClr val="black">
                    <a:lumMod val="75000"/>
                  </a:prstClr>
                </a:solidFill>
                <a:latin typeface="Calibri"/>
              </a:rPr>
              <a:t>With </a:t>
            </a:r>
            <a:r>
              <a:rPr lang="en-US" sz="2400" b="1" dirty="0">
                <a:solidFill>
                  <a:srgbClr val="0070C0"/>
                </a:solidFill>
                <a:latin typeface="Calibri"/>
              </a:rPr>
              <a:t>red giants</a:t>
            </a:r>
          </a:p>
          <a:p>
            <a:pPr>
              <a:buClr>
                <a:srgbClr val="AD0101"/>
              </a:buClr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BHB stars</a:t>
            </a:r>
          </a:p>
          <a:p>
            <a:pPr>
              <a:buClr>
                <a:srgbClr val="AD0101"/>
              </a:buClr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Carbon-rich stars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89BB4CA-4A08-9DD7-6896-10D228A13799}"/>
              </a:ext>
            </a:extLst>
          </p:cNvPr>
          <p:cNvSpPr txBox="1">
            <a:spLocks/>
          </p:cNvSpPr>
          <p:nvPr/>
        </p:nvSpPr>
        <p:spPr>
          <a:xfrm>
            <a:off x="4159248" y="4583320"/>
            <a:ext cx="4057373" cy="201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Clr>
                <a:srgbClr val="AD0101"/>
              </a:buClr>
              <a:buNone/>
            </a:pPr>
            <a:r>
              <a:rPr lang="en-US" sz="2400" b="1" dirty="0">
                <a:solidFill>
                  <a:srgbClr val="A00028"/>
                </a:solidFill>
                <a:latin typeface="Calibri"/>
              </a:rPr>
              <a:t>Pushing earlier</a:t>
            </a:r>
          </a:p>
          <a:p>
            <a:pPr>
              <a:buClr>
                <a:srgbClr val="AD0101"/>
              </a:buClr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Extremely metal-poor stars</a:t>
            </a:r>
          </a:p>
          <a:p>
            <a:pPr>
              <a:buClr>
                <a:srgbClr val="AD0101"/>
              </a:buClr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WEAVE </a:t>
            </a:r>
          </a:p>
          <a:p>
            <a:pPr>
              <a:buClr>
                <a:srgbClr val="AD0101"/>
              </a:buClr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4MOST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7B48101-070A-2490-C8C7-71A9EF59012B}"/>
              </a:ext>
            </a:extLst>
          </p:cNvPr>
          <p:cNvSpPr txBox="1">
            <a:spLocks/>
          </p:cNvSpPr>
          <p:nvPr/>
        </p:nvSpPr>
        <p:spPr>
          <a:xfrm>
            <a:off x="351495" y="4583320"/>
            <a:ext cx="3531947" cy="1878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Clr>
                <a:srgbClr val="AD0101"/>
              </a:buClr>
              <a:buNone/>
            </a:pPr>
            <a:r>
              <a:rPr lang="en-US" sz="2400" b="1" dirty="0">
                <a:solidFill>
                  <a:srgbClr val="A00028"/>
                </a:solidFill>
                <a:latin typeface="Calibri"/>
              </a:rPr>
              <a:t>Finding these rare stars</a:t>
            </a:r>
            <a:endParaRPr lang="en-US" sz="2400" dirty="0">
              <a:solidFill>
                <a:prstClr val="black">
                  <a:lumMod val="75000"/>
                </a:prstClr>
              </a:solidFill>
              <a:latin typeface="Calibri"/>
            </a:endParaRPr>
          </a:p>
          <a:p>
            <a:pPr>
              <a:buClr>
                <a:srgbClr val="AD0101"/>
              </a:buClr>
            </a:pPr>
            <a:r>
              <a:rPr lang="en-US" sz="2400" dirty="0">
                <a:latin typeface="Calibri"/>
              </a:rPr>
              <a:t>The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Pristine</a:t>
            </a:r>
            <a:r>
              <a:rPr lang="en-US" sz="2400" dirty="0">
                <a:solidFill>
                  <a:prstClr val="black">
                    <a:lumMod val="75000"/>
                  </a:prstClr>
                </a:solidFill>
                <a:latin typeface="Calibri"/>
              </a:rPr>
              <a:t> survey</a:t>
            </a:r>
          </a:p>
          <a:p>
            <a:pPr>
              <a:buClr>
                <a:srgbClr val="AD0101"/>
              </a:buClr>
            </a:pPr>
            <a:r>
              <a:rPr lang="en-US" sz="2400" b="1" dirty="0" err="1">
                <a:solidFill>
                  <a:srgbClr val="0175B3"/>
                </a:solidFill>
                <a:latin typeface="Calibri"/>
              </a:rPr>
              <a:t>SkyMapper</a:t>
            </a:r>
            <a:r>
              <a:rPr lang="en-US" sz="2400" dirty="0">
                <a:solidFill>
                  <a:prstClr val="black">
                    <a:lumMod val="75000"/>
                  </a:prstClr>
                </a:solidFill>
                <a:latin typeface="Calibri"/>
              </a:rPr>
              <a:t> survey</a:t>
            </a:r>
          </a:p>
          <a:p>
            <a:pPr>
              <a:buClr>
                <a:srgbClr val="AD0101"/>
              </a:buClr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Gaia</a:t>
            </a:r>
            <a:r>
              <a:rPr lang="en-US" sz="2400" dirty="0">
                <a:solidFill>
                  <a:prstClr val="black">
                    <a:lumMod val="75000"/>
                  </a:prstClr>
                </a:solidFill>
                <a:latin typeface="Calibri"/>
              </a:rPr>
              <a:t> BPRP spectra</a:t>
            </a:r>
          </a:p>
        </p:txBody>
      </p:sp>
    </p:spTree>
    <p:extLst>
      <p:ext uri="{BB962C8B-B14F-4D97-AF65-F5344CB8AC3E}">
        <p14:creationId xmlns:p14="http://schemas.microsoft.com/office/powerpoint/2010/main" val="42049984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CA155-039C-0EE5-28BB-BF1ECFDE6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E03843-70C7-4B18-FC20-668AFC2ABB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9828099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7CF7E4-254F-4AA2-DD1B-219260320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262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53486C-A292-7A35-CBE8-5A80D4726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ED4799-F8A9-6620-608A-52020AF141DC}"/>
              </a:ext>
            </a:extLst>
          </p:cNvPr>
          <p:cNvSpPr txBox="1"/>
          <p:nvPr/>
        </p:nvSpPr>
        <p:spPr>
          <a:xfrm>
            <a:off x="1021080" y="4907280"/>
            <a:ext cx="9982200" cy="1631216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en-NL" sz="2000" dirty="0"/>
              <a:t>Spectroscopic follow-up of stars with -2.8 &lt; [Fe/H] &lt; -2.0:</a:t>
            </a:r>
          </a:p>
          <a:p>
            <a:pPr marL="285750" indent="-285750">
              <a:buFontTx/>
              <a:buChar char="-"/>
            </a:pPr>
            <a:r>
              <a:rPr lang="en-NL" sz="2000" dirty="0"/>
              <a:t>The chemical pattern of the stars studied is very similar, more similar (from the Median Absolute Deviation) than random halo samples at the same metallicity</a:t>
            </a:r>
          </a:p>
          <a:p>
            <a:pPr marL="285750" indent="-285750">
              <a:buFontTx/>
              <a:buChar char="-"/>
            </a:pPr>
            <a:r>
              <a:rPr lang="en-NL" sz="2000" dirty="0"/>
              <a:t>They are consistent with the accreted population in [Mg/Mn]-[Al/Fe] space </a:t>
            </a:r>
          </a:p>
          <a:p>
            <a:r>
              <a:rPr lang="en-NL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(Sestito &amp; Fernandez-Alvar et al., in prep.)</a:t>
            </a:r>
          </a:p>
        </p:txBody>
      </p:sp>
    </p:spTree>
    <p:extLst>
      <p:ext uri="{BB962C8B-B14F-4D97-AF65-F5344CB8AC3E}">
        <p14:creationId xmlns:p14="http://schemas.microsoft.com/office/powerpoint/2010/main" val="642699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6CCAEDBE-CB23-FA06-6A9E-37D5A44F3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99" y="584200"/>
            <a:ext cx="11162806" cy="627907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698C174-90E0-CC67-92AE-88B97E60E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1419" y="508000"/>
            <a:ext cx="12187768" cy="792162"/>
          </a:xfrm>
        </p:spPr>
        <p:txBody>
          <a:bodyPr/>
          <a:lstStyle/>
          <a:p>
            <a:r>
              <a:rPr lang="en-NL" dirty="0"/>
              <a:t>Pushing our knowledge from the Galactic halo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6091A4E-1AD8-A30A-3407-7A92B49C83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" y="1455578"/>
            <a:ext cx="12187768" cy="5148422"/>
          </a:xfrm>
        </p:spPr>
        <p:txBody>
          <a:bodyPr/>
          <a:lstStyle/>
          <a:p>
            <a:r>
              <a:rPr lang="en-NL" dirty="0">
                <a:solidFill>
                  <a:schemeClr val="accent6"/>
                </a:solidFill>
              </a:rPr>
              <a:t>Earlier in time</a:t>
            </a:r>
          </a:p>
          <a:p>
            <a:r>
              <a:rPr lang="en-NL" dirty="0"/>
              <a:t>Studying the earliest chemodynamics of our Galaxy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CF8D79-D7DA-9F86-10FB-79ADBFD9DF39}"/>
              </a:ext>
            </a:extLst>
          </p:cNvPr>
          <p:cNvSpPr txBox="1"/>
          <p:nvPr/>
        </p:nvSpPr>
        <p:spPr>
          <a:xfrm>
            <a:off x="10897589" y="6287984"/>
            <a:ext cx="1567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Cartoon!</a:t>
            </a:r>
          </a:p>
        </p:txBody>
      </p:sp>
    </p:spTree>
    <p:extLst>
      <p:ext uri="{BB962C8B-B14F-4D97-AF65-F5344CB8AC3E}">
        <p14:creationId xmlns:p14="http://schemas.microsoft.com/office/powerpoint/2010/main" val="3098987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698C174-90E0-CC67-92AE-88B97E60E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1419" y="508000"/>
            <a:ext cx="12187768" cy="792162"/>
          </a:xfrm>
        </p:spPr>
        <p:txBody>
          <a:bodyPr/>
          <a:lstStyle/>
          <a:p>
            <a:r>
              <a:rPr lang="en-NL" dirty="0"/>
              <a:t>Pushing our knowledge from the Galactic halo</a:t>
            </a:r>
          </a:p>
        </p:txBody>
      </p:sp>
      <p:pic>
        <p:nvPicPr>
          <p:cNvPr id="2" name="Picture 1" descr="A diagram of a sphere with colored lines&#10;&#10;Description automatically generated with medium confidence">
            <a:extLst>
              <a:ext uri="{FF2B5EF4-FFF2-40B4-BE49-F238E27FC236}">
                <a16:creationId xmlns:a16="http://schemas.microsoft.com/office/drawing/2014/main" id="{9DB14CAE-2064-8445-387B-6AC100721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19" y="2072640"/>
            <a:ext cx="11490962" cy="441960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6091A4E-1AD8-A30A-3407-7A92B49C83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" y="1455578"/>
            <a:ext cx="12187768" cy="5148422"/>
          </a:xfrm>
        </p:spPr>
        <p:txBody>
          <a:bodyPr/>
          <a:lstStyle/>
          <a:p>
            <a:r>
              <a:rPr lang="en-NL" dirty="0">
                <a:solidFill>
                  <a:schemeClr val="accent6"/>
                </a:solidFill>
              </a:rPr>
              <a:t>Farther out </a:t>
            </a:r>
          </a:p>
          <a:p>
            <a:pPr marL="114300" indent="0">
              <a:buNone/>
            </a:pPr>
            <a:r>
              <a:rPr lang="en-NL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(also well-argued by Vedant Chandra)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696DA6-E962-639D-0A2B-A5A45DA92FC8}"/>
              </a:ext>
            </a:extLst>
          </p:cNvPr>
          <p:cNvSpPr txBox="1"/>
          <p:nvPr/>
        </p:nvSpPr>
        <p:spPr>
          <a:xfrm>
            <a:off x="822960" y="6292185"/>
            <a:ext cx="5135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galstreams package, Mateu, 2023 </a:t>
            </a:r>
          </a:p>
        </p:txBody>
      </p:sp>
    </p:spTree>
    <p:extLst>
      <p:ext uri="{BB962C8B-B14F-4D97-AF65-F5344CB8AC3E}">
        <p14:creationId xmlns:p14="http://schemas.microsoft.com/office/powerpoint/2010/main" val="837586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Right Arrow 530">
            <a:extLst>
              <a:ext uri="{FF2B5EF4-FFF2-40B4-BE49-F238E27FC236}">
                <a16:creationId xmlns:a16="http://schemas.microsoft.com/office/drawing/2014/main" id="{38CD813E-9B97-144A-64A6-0D9204FA4957}"/>
              </a:ext>
            </a:extLst>
          </p:cNvPr>
          <p:cNvSpPr/>
          <p:nvPr/>
        </p:nvSpPr>
        <p:spPr>
          <a:xfrm>
            <a:off x="1352990" y="1976259"/>
            <a:ext cx="8866910" cy="128355"/>
          </a:xfrm>
          <a:prstGeom prst="rightArrow">
            <a:avLst/>
          </a:prstGeom>
          <a:solidFill>
            <a:srgbClr val="AD0101"/>
          </a:solidFill>
          <a:ln w="25400" cap="flat" cmpd="sng" algn="ctr">
            <a:solidFill>
              <a:srgbClr val="AD0101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532" name="Picture 531" descr="SmallTimeline.jpg">
            <a:extLst>
              <a:ext uri="{FF2B5EF4-FFF2-40B4-BE49-F238E27FC236}">
                <a16:creationId xmlns:a16="http://schemas.microsoft.com/office/drawing/2014/main" id="{C4736CFE-208F-C3EC-F004-2364BCD853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46" b="26664"/>
          <a:stretch/>
        </p:blipFill>
        <p:spPr>
          <a:xfrm>
            <a:off x="1214445" y="2201355"/>
            <a:ext cx="9144000" cy="1144864"/>
          </a:xfrm>
          <a:prstGeom prst="rect">
            <a:avLst/>
          </a:prstGeom>
        </p:spPr>
      </p:pic>
      <p:sp>
        <p:nvSpPr>
          <p:cNvPr id="533" name="TextBox 532">
            <a:extLst>
              <a:ext uri="{FF2B5EF4-FFF2-40B4-BE49-F238E27FC236}">
                <a16:creationId xmlns:a16="http://schemas.microsoft.com/office/drawing/2014/main" id="{41BDCCC3-17EF-67F0-46D9-41FE78E63295}"/>
              </a:ext>
            </a:extLst>
          </p:cNvPr>
          <p:cNvSpPr txBox="1"/>
          <p:nvPr/>
        </p:nvSpPr>
        <p:spPr>
          <a:xfrm>
            <a:off x="1214445" y="3270884"/>
            <a:ext cx="1222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Arial"/>
              </a:rPr>
              <a:t>Big Bang</a:t>
            </a:r>
          </a:p>
        </p:txBody>
      </p:sp>
      <p:sp>
        <p:nvSpPr>
          <p:cNvPr id="534" name="TextBox 533">
            <a:extLst>
              <a:ext uri="{FF2B5EF4-FFF2-40B4-BE49-F238E27FC236}">
                <a16:creationId xmlns:a16="http://schemas.microsoft.com/office/drawing/2014/main" id="{183713EC-DD35-AEAE-DCED-0E48A49946B4}"/>
              </a:ext>
            </a:extLst>
          </p:cNvPr>
          <p:cNvSpPr txBox="1"/>
          <p:nvPr/>
        </p:nvSpPr>
        <p:spPr>
          <a:xfrm>
            <a:off x="3041915" y="3263475"/>
            <a:ext cx="12223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Arial"/>
              </a:rPr>
              <a:t>First Stars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AD0101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Arial"/>
              </a:rPr>
              <a:t>Limit</a:t>
            </a:r>
          </a:p>
        </p:txBody>
      </p:sp>
      <p:sp>
        <p:nvSpPr>
          <p:cNvPr id="535" name="TextBox 534">
            <a:extLst>
              <a:ext uri="{FF2B5EF4-FFF2-40B4-BE49-F238E27FC236}">
                <a16:creationId xmlns:a16="http://schemas.microsoft.com/office/drawing/2014/main" id="{0A6D04AC-28BF-C20D-614B-72CCDD242AC4}"/>
              </a:ext>
            </a:extLst>
          </p:cNvPr>
          <p:cNvSpPr txBox="1"/>
          <p:nvPr/>
        </p:nvSpPr>
        <p:spPr>
          <a:xfrm>
            <a:off x="4837120" y="3260106"/>
            <a:ext cx="2134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Arial"/>
              </a:rPr>
              <a:t>Galaxy Evolution</a:t>
            </a:r>
          </a:p>
        </p:txBody>
      </p:sp>
      <p:sp>
        <p:nvSpPr>
          <p:cNvPr id="536" name="TextBox 535">
            <a:extLst>
              <a:ext uri="{FF2B5EF4-FFF2-40B4-BE49-F238E27FC236}">
                <a16:creationId xmlns:a16="http://schemas.microsoft.com/office/drawing/2014/main" id="{58E9D7A5-D4BB-2BFC-D4F7-326273121CF6}"/>
              </a:ext>
            </a:extLst>
          </p:cNvPr>
          <p:cNvSpPr txBox="1"/>
          <p:nvPr/>
        </p:nvSpPr>
        <p:spPr>
          <a:xfrm>
            <a:off x="7862895" y="3260106"/>
            <a:ext cx="1806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Arial"/>
              </a:rPr>
              <a:t>Solar System</a:t>
            </a:r>
          </a:p>
        </p:txBody>
      </p:sp>
      <p:sp>
        <p:nvSpPr>
          <p:cNvPr id="537" name="Down Arrow Callout 536">
            <a:extLst>
              <a:ext uri="{FF2B5EF4-FFF2-40B4-BE49-F238E27FC236}">
                <a16:creationId xmlns:a16="http://schemas.microsoft.com/office/drawing/2014/main" id="{DABE73C7-4A36-9481-2DD7-0CCB06425C2A}"/>
              </a:ext>
            </a:extLst>
          </p:cNvPr>
          <p:cNvSpPr/>
          <p:nvPr/>
        </p:nvSpPr>
        <p:spPr>
          <a:xfrm>
            <a:off x="2430470" y="1382490"/>
            <a:ext cx="2905125" cy="952500"/>
          </a:xfrm>
          <a:prstGeom prst="downArrowCallout">
            <a:avLst/>
          </a:prstGeom>
          <a:solidFill>
            <a:srgbClr val="808DA9">
              <a:lumMod val="60000"/>
              <a:lumOff val="40000"/>
            </a:srgbClr>
          </a:solidFill>
          <a:ln w="12700" cap="flat" cmpd="sng" algn="ctr">
            <a:solidFill>
              <a:srgbClr val="808DA9">
                <a:lumMod val="60000"/>
                <a:lumOff val="40000"/>
              </a:srgbClr>
            </a:solidFill>
            <a:prstDash val="solid"/>
          </a:ln>
          <a:effectLst>
            <a:outerShdw blurRad="50800" dist="25400" algn="bl" rotWithShape="0">
              <a:srgbClr val="000000">
                <a:alpha val="6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38" name="TextBox 537">
            <a:extLst>
              <a:ext uri="{FF2B5EF4-FFF2-40B4-BE49-F238E27FC236}">
                <a16:creationId xmlns:a16="http://schemas.microsoft.com/office/drawing/2014/main" id="{E9EDDD2D-00E4-001A-E285-E2D5B9929360}"/>
              </a:ext>
            </a:extLst>
          </p:cNvPr>
          <p:cNvSpPr txBox="1"/>
          <p:nvPr/>
        </p:nvSpPr>
        <p:spPr>
          <a:xfrm>
            <a:off x="2430470" y="1382490"/>
            <a:ext cx="2905125" cy="646331"/>
          </a:xfrm>
          <a:prstGeom prst="rect">
            <a:avLst/>
          </a:prstGeom>
          <a:solidFill>
            <a:srgbClr val="808DA9">
              <a:lumMod val="60000"/>
              <a:lumOff val="40000"/>
            </a:srgbClr>
          </a:solidFill>
          <a:ln>
            <a:solidFill>
              <a:srgbClr val="808DA9">
                <a:lumMod val="60000"/>
                <a:lumOff val="4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Arial"/>
              </a:rPr>
              <a:t>Find and research first generations of stars</a:t>
            </a:r>
          </a:p>
        </p:txBody>
      </p:sp>
      <p:sp>
        <p:nvSpPr>
          <p:cNvPr id="539" name="Down Arrow Callout 538">
            <a:extLst>
              <a:ext uri="{FF2B5EF4-FFF2-40B4-BE49-F238E27FC236}">
                <a16:creationId xmlns:a16="http://schemas.microsoft.com/office/drawing/2014/main" id="{38C6450E-2A85-9004-B14E-04798D5FCE38}"/>
              </a:ext>
            </a:extLst>
          </p:cNvPr>
          <p:cNvSpPr/>
          <p:nvPr/>
        </p:nvSpPr>
        <p:spPr>
          <a:xfrm>
            <a:off x="4265620" y="836389"/>
            <a:ext cx="2905125" cy="1509931"/>
          </a:xfrm>
          <a:prstGeom prst="downArrowCallout">
            <a:avLst>
              <a:gd name="adj1" fmla="val 12384"/>
              <a:gd name="adj2" fmla="val 14665"/>
              <a:gd name="adj3" fmla="val 17873"/>
              <a:gd name="adj4" fmla="val 38693"/>
            </a:avLst>
          </a:prstGeom>
          <a:solidFill>
            <a:srgbClr val="808DA9">
              <a:lumMod val="40000"/>
              <a:lumOff val="60000"/>
            </a:srgbClr>
          </a:solidFill>
          <a:ln w="12700" cap="flat" cmpd="sng" algn="ctr">
            <a:solidFill>
              <a:srgbClr val="808DA9">
                <a:lumMod val="40000"/>
                <a:lumOff val="60000"/>
              </a:srgbClr>
            </a:solidFill>
            <a:prstDash val="solid"/>
          </a:ln>
          <a:effectLst>
            <a:outerShdw blurRad="50800" dist="25400" algn="bl" rotWithShape="0">
              <a:srgbClr val="000000">
                <a:alpha val="6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40" name="TextBox 539">
            <a:extLst>
              <a:ext uri="{FF2B5EF4-FFF2-40B4-BE49-F238E27FC236}">
                <a16:creationId xmlns:a16="http://schemas.microsoft.com/office/drawing/2014/main" id="{EEA11944-B933-3792-D975-C3A80D1A0DEF}"/>
              </a:ext>
            </a:extLst>
          </p:cNvPr>
          <p:cNvSpPr txBox="1"/>
          <p:nvPr/>
        </p:nvSpPr>
        <p:spPr>
          <a:xfrm>
            <a:off x="4265620" y="804639"/>
            <a:ext cx="2905125" cy="646331"/>
          </a:xfrm>
          <a:prstGeom prst="rect">
            <a:avLst/>
          </a:prstGeom>
          <a:solidFill>
            <a:srgbClr val="808DA9">
              <a:lumMod val="40000"/>
              <a:lumOff val="60000"/>
            </a:srgbClr>
          </a:solidFill>
          <a:ln>
            <a:solidFill>
              <a:srgbClr val="808DA9">
                <a:lumMod val="40000"/>
                <a:lumOff val="6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Arial"/>
              </a:rPr>
              <a:t>Study the build-up of the Milky Way galaxy</a:t>
            </a:r>
          </a:p>
        </p:txBody>
      </p:sp>
      <p:sp>
        <p:nvSpPr>
          <p:cNvPr id="541" name="Left Arrow 540">
            <a:extLst>
              <a:ext uri="{FF2B5EF4-FFF2-40B4-BE49-F238E27FC236}">
                <a16:creationId xmlns:a16="http://schemas.microsoft.com/office/drawing/2014/main" id="{08CA0C7B-55B9-A219-7A4B-CA5B1C9C9903}"/>
              </a:ext>
            </a:extLst>
          </p:cNvPr>
          <p:cNvSpPr/>
          <p:nvPr/>
        </p:nvSpPr>
        <p:spPr>
          <a:xfrm>
            <a:off x="4042784" y="3557770"/>
            <a:ext cx="6315662" cy="683189"/>
          </a:xfrm>
          <a:prstGeom prst="leftArrow">
            <a:avLst>
              <a:gd name="adj1" fmla="val 44366"/>
              <a:gd name="adj2" fmla="val 87179"/>
            </a:avLst>
          </a:prstGeom>
          <a:solidFill>
            <a:srgbClr val="424E5B">
              <a:lumMod val="60000"/>
              <a:lumOff val="40000"/>
            </a:srgbClr>
          </a:solidFill>
          <a:ln w="12700" cap="flat" cmpd="sng" algn="ctr">
            <a:solidFill>
              <a:srgbClr val="424E5B">
                <a:lumMod val="60000"/>
                <a:lumOff val="40000"/>
              </a:srgbClr>
            </a:solidFill>
            <a:prstDash val="solid"/>
          </a:ln>
          <a:effectLst>
            <a:outerShdw blurRad="50800" dist="25400" algn="bl" rotWithShape="0">
              <a:srgbClr val="000000">
                <a:alpha val="6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42" name="TextBox 541">
            <a:extLst>
              <a:ext uri="{FF2B5EF4-FFF2-40B4-BE49-F238E27FC236}">
                <a16:creationId xmlns:a16="http://schemas.microsoft.com/office/drawing/2014/main" id="{5B003F9C-57A2-017C-EAA3-C3D7D9F64893}"/>
              </a:ext>
            </a:extLst>
          </p:cNvPr>
          <p:cNvSpPr txBox="1"/>
          <p:nvPr/>
        </p:nvSpPr>
        <p:spPr>
          <a:xfrm>
            <a:off x="5535809" y="3639997"/>
            <a:ext cx="415290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Arial"/>
              </a:rPr>
              <a:t>Galactic archaeology</a:t>
            </a:r>
          </a:p>
        </p:txBody>
      </p:sp>
      <p:sp>
        <p:nvSpPr>
          <p:cNvPr id="543" name="TextBox 542">
            <a:extLst>
              <a:ext uri="{FF2B5EF4-FFF2-40B4-BE49-F238E27FC236}">
                <a16:creationId xmlns:a16="http://schemas.microsoft.com/office/drawing/2014/main" id="{D1C3164C-E2A1-671C-76D9-FC94712FFC3A}"/>
              </a:ext>
            </a:extLst>
          </p:cNvPr>
          <p:cNvSpPr txBox="1"/>
          <p:nvPr/>
        </p:nvSpPr>
        <p:spPr>
          <a:xfrm>
            <a:off x="9780595" y="3246249"/>
            <a:ext cx="903287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/>
                <a:ea typeface="+mn-ea"/>
                <a:cs typeface="Times New Roman"/>
                <a:sym typeface="Arial"/>
              </a:rPr>
              <a:t>Now</a:t>
            </a:r>
          </a:p>
        </p:txBody>
      </p:sp>
      <p:sp>
        <p:nvSpPr>
          <p:cNvPr id="547" name="TextBox 546">
            <a:extLst>
              <a:ext uri="{FF2B5EF4-FFF2-40B4-BE49-F238E27FC236}">
                <a16:creationId xmlns:a16="http://schemas.microsoft.com/office/drawing/2014/main" id="{9A5E86D8-A28E-5D54-1AEC-A4EB5DEC1AFE}"/>
              </a:ext>
            </a:extLst>
          </p:cNvPr>
          <p:cNvSpPr txBox="1"/>
          <p:nvPr/>
        </p:nvSpPr>
        <p:spPr>
          <a:xfrm>
            <a:off x="9456384" y="1685818"/>
            <a:ext cx="1134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time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E385193-EC94-E6CC-3FF4-D6F565C771A1}"/>
              </a:ext>
            </a:extLst>
          </p:cNvPr>
          <p:cNvSpPr txBox="1">
            <a:spLocks/>
          </p:cNvSpPr>
          <p:nvPr/>
        </p:nvSpPr>
        <p:spPr>
          <a:xfrm>
            <a:off x="664496" y="5062001"/>
            <a:ext cx="3531947" cy="153389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D0101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A00028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Step 1: </a:t>
            </a:r>
          </a:p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D0101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A00028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Finding these rare stars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  <a:p>
            <a:pPr marL="3429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D0101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9CEF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Pristine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survey</a:t>
            </a:r>
          </a:p>
          <a:p>
            <a:pPr marL="3429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D0101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9CEF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Gaia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lang="en-US" sz="2400" dirty="0">
                <a:solidFill>
                  <a:prstClr val="black">
                    <a:lumMod val="75000"/>
                  </a:prstClr>
                </a:solidFill>
                <a:latin typeface="Calibri"/>
              </a:rPr>
              <a:t>XP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spectra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D77CADB-CF6E-FE8A-46BB-2209CBEB463A}"/>
              </a:ext>
            </a:extLst>
          </p:cNvPr>
          <p:cNvSpPr/>
          <p:nvPr/>
        </p:nvSpPr>
        <p:spPr>
          <a:xfrm>
            <a:off x="3836970" y="5062001"/>
            <a:ext cx="7002040" cy="1669696"/>
          </a:xfrm>
          <a:prstGeom prst="roundRect">
            <a:avLst/>
          </a:prstGeom>
          <a:noFill/>
          <a:ln w="635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NL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6F06DFA-50DD-407E-5DAA-C6D7A02B1E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3876" y="5382232"/>
            <a:ext cx="6846912" cy="1171319"/>
          </a:xfrm>
        </p:spPr>
        <p:txBody>
          <a:bodyPr/>
          <a:lstStyle/>
          <a:p>
            <a:pPr marL="114300" indent="0">
              <a:buNone/>
            </a:pPr>
            <a:r>
              <a:rPr lang="en-NL" sz="2200" dirty="0">
                <a:latin typeface="Calibri" panose="020F0502020204030204" pitchFamily="34" charset="0"/>
                <a:cs typeface="Calibri" panose="020F0502020204030204" pitchFamily="34" charset="0"/>
              </a:rPr>
              <a:t>Using narrow-band photometry or </a:t>
            </a:r>
          </a:p>
          <a:p>
            <a:pPr marL="114300" indent="0">
              <a:buNone/>
            </a:pPr>
            <a:r>
              <a:rPr lang="en-NL" sz="2200" dirty="0">
                <a:latin typeface="Calibri" panose="020F0502020204030204" pitchFamily="34" charset="0"/>
                <a:cs typeface="Calibri" panose="020F0502020204030204" pitchFamily="34" charset="0"/>
              </a:rPr>
              <a:t>Gaia “spectrophotometry”/ XP spectra</a:t>
            </a:r>
          </a:p>
        </p:txBody>
      </p:sp>
    </p:spTree>
    <p:extLst>
      <p:ext uri="{BB962C8B-B14F-4D97-AF65-F5344CB8AC3E}">
        <p14:creationId xmlns:p14="http://schemas.microsoft.com/office/powerpoint/2010/main" val="1235848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29C5F-3CEA-7338-4C67-4BD5B5510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The Pristine survey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E87F3782-A8F6-DD99-19DC-19EEEF97C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5" y="1884210"/>
            <a:ext cx="12295854" cy="4818222"/>
          </a:xfrm>
          <a:prstGeom prst="rect">
            <a:avLst/>
          </a:prstGeom>
        </p:spPr>
      </p:pic>
      <p:pic>
        <p:nvPicPr>
          <p:cNvPr id="8" name="Picture 7" descr="logo.pdf">
            <a:extLst>
              <a:ext uri="{FF2B5EF4-FFF2-40B4-BE49-F238E27FC236}">
                <a16:creationId xmlns:a16="http://schemas.microsoft.com/office/drawing/2014/main" id="{3C56BE64-B9B9-D346-F5F1-652A46C3A1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9" b="3942"/>
          <a:stretch/>
        </p:blipFill>
        <p:spPr>
          <a:xfrm>
            <a:off x="9280093" y="196692"/>
            <a:ext cx="2907676" cy="11253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F19199-E5F1-D7A5-5151-538107EFC8AE}"/>
              </a:ext>
            </a:extLst>
          </p:cNvPr>
          <p:cNvSpPr txBox="1"/>
          <p:nvPr/>
        </p:nvSpPr>
        <p:spPr>
          <a:xfrm>
            <a:off x="8830771" y="1324647"/>
            <a:ext cx="3441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800" dirty="0"/>
              <a:t>Starkenburg, Martin et al., 2017</a:t>
            </a:r>
          </a:p>
        </p:txBody>
      </p:sp>
    </p:spTree>
    <p:extLst>
      <p:ext uri="{BB962C8B-B14F-4D97-AF65-F5344CB8AC3E}">
        <p14:creationId xmlns:p14="http://schemas.microsoft.com/office/powerpoint/2010/main" val="3309571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29C5F-3CEA-7338-4C67-4BD5B5510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>
                <a:solidFill>
                  <a:schemeClr val="tx1"/>
                </a:solidFill>
              </a:rPr>
              <a:t>Low-metallicity stars </a:t>
            </a:r>
          </a:p>
        </p:txBody>
      </p:sp>
      <p:pic>
        <p:nvPicPr>
          <p:cNvPr id="8" name="Picture 7" descr="logo.pdf">
            <a:extLst>
              <a:ext uri="{FF2B5EF4-FFF2-40B4-BE49-F238E27FC236}">
                <a16:creationId xmlns:a16="http://schemas.microsoft.com/office/drawing/2014/main" id="{3C56BE64-B9B9-D346-F5F1-652A46C3A1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9" b="3942"/>
          <a:stretch/>
        </p:blipFill>
        <p:spPr>
          <a:xfrm>
            <a:off x="9280093" y="196692"/>
            <a:ext cx="2907676" cy="1125378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B18E809-78FB-37DD-6AC4-49BFB9404C07}"/>
              </a:ext>
            </a:extLst>
          </p:cNvPr>
          <p:cNvSpPr/>
          <p:nvPr/>
        </p:nvSpPr>
        <p:spPr>
          <a:xfrm>
            <a:off x="522492" y="1760012"/>
            <a:ext cx="5827923" cy="4796905"/>
          </a:xfrm>
          <a:prstGeom prst="roundRect">
            <a:avLst/>
          </a:prstGeom>
          <a:noFill/>
          <a:ln w="635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NL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407D6DE-D5D2-EFB9-A078-6870202143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82642" y="1760012"/>
            <a:ext cx="6488760" cy="4513788"/>
          </a:xfrm>
        </p:spPr>
        <p:txBody>
          <a:bodyPr/>
          <a:lstStyle/>
          <a:p>
            <a:pPr marL="114300" indent="0">
              <a:buNone/>
            </a:pPr>
            <a:r>
              <a:rPr lang="en-US" dirty="0"/>
              <a:t>Works well until extremely low-metallicity regime</a:t>
            </a:r>
            <a:endParaRPr lang="en-NL" dirty="0"/>
          </a:p>
          <a:p>
            <a:r>
              <a:rPr lang="en-NL" dirty="0"/>
              <a:t>Dataset (+ Pristine data) released Martin, Starkenburg et al., 2023</a:t>
            </a:r>
          </a:p>
          <a:p>
            <a:r>
              <a:rPr lang="en-NL" dirty="0"/>
              <a:t>Great success rates </a:t>
            </a:r>
          </a:p>
          <a:p>
            <a:pPr lvl="1"/>
            <a:r>
              <a:rPr lang="en-NL" dirty="0"/>
              <a:t>talk Akshara Viswanathan</a:t>
            </a:r>
          </a:p>
          <a:p>
            <a:r>
              <a:rPr lang="en-NL" dirty="0"/>
              <a:t>Input catalogues for upcoming highly-multiplexed spectrographs</a:t>
            </a:r>
          </a:p>
          <a:p>
            <a:pPr marL="628650" lvl="1" indent="0">
              <a:buNone/>
            </a:pPr>
            <a:endParaRPr lang="en-NL" dirty="0"/>
          </a:p>
        </p:txBody>
      </p:sp>
      <p:pic>
        <p:nvPicPr>
          <p:cNvPr id="4" name="Picture 3" descr="A graph with colorful dots and numbers&#10;&#10;Description automatically generated">
            <a:extLst>
              <a:ext uri="{FF2B5EF4-FFF2-40B4-BE49-F238E27FC236}">
                <a16:creationId xmlns:a16="http://schemas.microsoft.com/office/drawing/2014/main" id="{4811A2E9-DE58-120A-2645-6280D4DA1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5379" y="1518083"/>
            <a:ext cx="5566261" cy="51432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AB53B9-B17B-5814-3104-B5B4F94EEF55}"/>
              </a:ext>
            </a:extLst>
          </p:cNvPr>
          <p:cNvSpPr txBox="1"/>
          <p:nvPr/>
        </p:nvSpPr>
        <p:spPr>
          <a:xfrm>
            <a:off x="7826950" y="1322070"/>
            <a:ext cx="445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00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Martin, Starkenburg et al., 2023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9C21C78-0399-2D01-2577-7D405B7ABE1C}"/>
              </a:ext>
            </a:extLst>
          </p:cNvPr>
          <p:cNvGrpSpPr/>
          <p:nvPr/>
        </p:nvGrpSpPr>
        <p:grpSpPr>
          <a:xfrm>
            <a:off x="1984917" y="5059075"/>
            <a:ext cx="2386361" cy="1341726"/>
            <a:chOff x="2128057" y="4631438"/>
            <a:chExt cx="3286748" cy="2007117"/>
          </a:xfrm>
        </p:grpSpPr>
        <p:pic>
          <p:nvPicPr>
            <p:cNvPr id="7" name="Picture 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AD5D97E-C60C-361E-B909-C798CF1B8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0105" y="4631438"/>
              <a:ext cx="1454700" cy="2007117"/>
            </a:xfrm>
            <a:prstGeom prst="rect">
              <a:avLst/>
            </a:prstGeom>
          </p:spPr>
        </p:pic>
        <p:pic>
          <p:nvPicPr>
            <p:cNvPr id="9" name="Picture 8" descr="Screen Shot 2018-06-09 at 15.01.50.png">
              <a:extLst>
                <a:ext uri="{FF2B5EF4-FFF2-40B4-BE49-F238E27FC236}">
                  <a16:creationId xmlns:a16="http://schemas.microsoft.com/office/drawing/2014/main" id="{32637BBC-8382-19C8-5C12-19F8BFE6F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8057" y="4631438"/>
              <a:ext cx="1676373" cy="18204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897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29C5F-3CEA-7338-4C67-4BD5B5510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>
                <a:solidFill>
                  <a:schemeClr val="tx1"/>
                </a:solidFill>
              </a:rPr>
              <a:t>Pristine Data Release 1</a:t>
            </a:r>
          </a:p>
        </p:txBody>
      </p:sp>
      <p:pic>
        <p:nvPicPr>
          <p:cNvPr id="8" name="Picture 7" descr="logo.pdf">
            <a:extLst>
              <a:ext uri="{FF2B5EF4-FFF2-40B4-BE49-F238E27FC236}">
                <a16:creationId xmlns:a16="http://schemas.microsoft.com/office/drawing/2014/main" id="{3C56BE64-B9B9-D346-F5F1-652A46C3A1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9" b="3942"/>
          <a:stretch/>
        </p:blipFill>
        <p:spPr>
          <a:xfrm>
            <a:off x="9280093" y="196692"/>
            <a:ext cx="2907676" cy="11253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639FFEA-2FE9-F589-FFB1-7E5C1288E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502450" y="-2570940"/>
            <a:ext cx="3219610" cy="11919711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7CC4AE36-9529-EDDF-AE9B-A7854374D760}"/>
              </a:ext>
            </a:extLst>
          </p:cNvPr>
          <p:cNvSpPr/>
          <p:nvPr/>
        </p:nvSpPr>
        <p:spPr>
          <a:xfrm>
            <a:off x="773730" y="5120639"/>
            <a:ext cx="4590750" cy="741681"/>
          </a:xfrm>
          <a:prstGeom prst="roundRect">
            <a:avLst/>
          </a:prstGeom>
          <a:noFill/>
          <a:ln w="635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NL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C8FCE600-790B-B9F7-1FAD-398BDDEC0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636" y="5205461"/>
            <a:ext cx="4489043" cy="580660"/>
          </a:xfrm>
        </p:spPr>
        <p:txBody>
          <a:bodyPr/>
          <a:lstStyle/>
          <a:p>
            <a:pPr marL="114300" indent="0">
              <a:buNone/>
            </a:pPr>
            <a:r>
              <a:rPr lang="en-NL" sz="2200" dirty="0">
                <a:latin typeface="Calibri" panose="020F0502020204030204" pitchFamily="34" charset="0"/>
                <a:cs typeface="Calibri" panose="020F0502020204030204" pitchFamily="34" charset="0"/>
              </a:rPr>
              <a:t>Based on Gaia XP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46ACEC80-C51B-D2B8-DFB0-087E49B493D3}"/>
              </a:ext>
            </a:extLst>
          </p:cNvPr>
          <p:cNvSpPr/>
          <p:nvPr/>
        </p:nvSpPr>
        <p:spPr>
          <a:xfrm>
            <a:off x="6549690" y="5120639"/>
            <a:ext cx="4590750" cy="741681"/>
          </a:xfrm>
          <a:prstGeom prst="roundRect">
            <a:avLst/>
          </a:prstGeom>
          <a:noFill/>
          <a:ln w="635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NL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219F3295-5C2D-EE64-991C-BF5064B219B0}"/>
              </a:ext>
            </a:extLst>
          </p:cNvPr>
          <p:cNvSpPr txBox="1">
            <a:spLocks/>
          </p:cNvSpPr>
          <p:nvPr/>
        </p:nvSpPr>
        <p:spPr>
          <a:xfrm>
            <a:off x="6616596" y="5205461"/>
            <a:ext cx="4489043" cy="580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82075" tIns="45700" rIns="270000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›"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▪"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30"/>
              <a:buFont typeface="Arial"/>
              <a:buChar char="-"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buFont typeface="Arial"/>
              <a:buNone/>
            </a:pPr>
            <a:r>
              <a:rPr lang="en-NL" sz="2200" dirty="0">
                <a:latin typeface="Calibri" panose="020F0502020204030204" pitchFamily="34" charset="0"/>
                <a:cs typeface="Calibri" panose="020F0502020204030204" pitchFamily="34" charset="0"/>
              </a:rPr>
              <a:t>Based on Pristine CaHK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A27E7B4-07A6-B19D-09BA-C97E16A04FE7}"/>
              </a:ext>
            </a:extLst>
          </p:cNvPr>
          <p:cNvSpPr txBox="1"/>
          <p:nvPr/>
        </p:nvSpPr>
        <p:spPr>
          <a:xfrm>
            <a:off x="8360350" y="1206837"/>
            <a:ext cx="445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000" dirty="0">
                <a:solidFill>
                  <a:schemeClr val="tx2"/>
                </a:solidFill>
              </a:rPr>
              <a:t>Martin, Starkenburg et al., 2023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763E66B-301F-404F-6414-B4576BB87A20}"/>
              </a:ext>
            </a:extLst>
          </p:cNvPr>
          <p:cNvSpPr txBox="1"/>
          <p:nvPr/>
        </p:nvSpPr>
        <p:spPr>
          <a:xfrm>
            <a:off x="840636" y="5913120"/>
            <a:ext cx="45238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800" dirty="0"/>
              <a:t>Complementary to catalogues by e.g., Andrae et al., 2022, 2023; Zhang et al., 2023; Bellazzini et al., 2023</a:t>
            </a:r>
          </a:p>
        </p:txBody>
      </p:sp>
    </p:spTree>
    <p:extLst>
      <p:ext uri="{BB962C8B-B14F-4D97-AF65-F5344CB8AC3E}">
        <p14:creationId xmlns:p14="http://schemas.microsoft.com/office/powerpoint/2010/main" val="3647658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29C5F-3CEA-7338-4C67-4BD5B5510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>
                <a:solidFill>
                  <a:schemeClr val="tx1"/>
                </a:solidFill>
              </a:rPr>
              <a:t>Pristine Data Release 1</a:t>
            </a:r>
          </a:p>
        </p:txBody>
      </p:sp>
      <p:pic>
        <p:nvPicPr>
          <p:cNvPr id="8" name="Picture 7" descr="logo.pdf">
            <a:extLst>
              <a:ext uri="{FF2B5EF4-FFF2-40B4-BE49-F238E27FC236}">
                <a16:creationId xmlns:a16="http://schemas.microsoft.com/office/drawing/2014/main" id="{3C56BE64-B9B9-D346-F5F1-652A46C3A1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9" b="3942"/>
          <a:stretch/>
        </p:blipFill>
        <p:spPr>
          <a:xfrm>
            <a:off x="9280093" y="196692"/>
            <a:ext cx="2907676" cy="11253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A8D474-5015-D91A-435B-177A682973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458" b="-1"/>
          <a:stretch/>
        </p:blipFill>
        <p:spPr>
          <a:xfrm>
            <a:off x="5567573" y="2049691"/>
            <a:ext cx="5166358" cy="507134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8FE1F34-67F7-CFAF-91BA-195674550123}"/>
              </a:ext>
            </a:extLst>
          </p:cNvPr>
          <p:cNvGrpSpPr/>
          <p:nvPr/>
        </p:nvGrpSpPr>
        <p:grpSpPr>
          <a:xfrm>
            <a:off x="830583" y="-1366521"/>
            <a:ext cx="5166358" cy="8487558"/>
            <a:chOff x="1112386" y="-4429761"/>
            <a:chExt cx="5166358" cy="848755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469FD95-501D-6451-52A2-F60074D7B3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6458" b="-1"/>
            <a:stretch/>
          </p:blipFill>
          <p:spPr>
            <a:xfrm>
              <a:off x="1112386" y="-1013548"/>
              <a:ext cx="5166358" cy="507134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F833E20-0A42-FDDB-A844-73E8113784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110" t="-32811" b="53164"/>
            <a:stretch/>
          </p:blipFill>
          <p:spPr>
            <a:xfrm>
              <a:off x="1789206" y="-4429761"/>
              <a:ext cx="4489043" cy="7543801"/>
            </a:xfrm>
            <a:prstGeom prst="rect">
              <a:avLst/>
            </a:prstGeom>
          </p:spPr>
        </p:pic>
      </p:grp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47FCBFB-9A1C-D33A-DBB9-EB3EFA3F07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Difference in quality at the fainter end (G</a:t>
            </a:r>
            <a:r>
              <a:rPr lang="en-NL" baseline="-25000" dirty="0"/>
              <a:t>BP </a:t>
            </a:r>
            <a:r>
              <a:rPr lang="en-NL" dirty="0"/>
              <a:t>&gt; 16)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13CD28-3FA1-F959-B53C-571567C0A43B}"/>
              </a:ext>
            </a:extLst>
          </p:cNvPr>
          <p:cNvSpPr txBox="1"/>
          <p:nvPr/>
        </p:nvSpPr>
        <p:spPr>
          <a:xfrm>
            <a:off x="8360350" y="1206837"/>
            <a:ext cx="445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000" dirty="0">
                <a:solidFill>
                  <a:schemeClr val="tx2"/>
                </a:solidFill>
              </a:rPr>
              <a:t>Martin, Starkenburg et al., 2023</a:t>
            </a:r>
          </a:p>
        </p:txBody>
      </p:sp>
    </p:spTree>
    <p:extLst>
      <p:ext uri="{BB962C8B-B14F-4D97-AF65-F5344CB8AC3E}">
        <p14:creationId xmlns:p14="http://schemas.microsoft.com/office/powerpoint/2010/main" val="212364774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Design">
  <a:themeElements>
    <a:clrScheme name="Title Design 1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009CEF"/>
      </a:accent1>
      <a:accent2>
        <a:srgbClr val="CC0000"/>
      </a:accent2>
      <a:accent3>
        <a:srgbClr val="FFFFFF"/>
      </a:accent3>
      <a:accent4>
        <a:srgbClr val="000000"/>
      </a:accent4>
      <a:accent5>
        <a:srgbClr val="AACBF6"/>
      </a:accent5>
      <a:accent6>
        <a:srgbClr val="B90000"/>
      </a:accent6>
      <a:hlink>
        <a:srgbClr val="000000"/>
      </a:hlink>
      <a:folHlink>
        <a:srgbClr val="772D6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45179</TotalTime>
  <Words>953</Words>
  <Application>Microsoft Macintosh PowerPoint</Application>
  <PresentationFormat>Widescreen</PresentationFormat>
  <Paragraphs>164</Paragraphs>
  <Slides>27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Calibri</vt:lpstr>
      <vt:lpstr>Cambria</vt:lpstr>
      <vt:lpstr>Courier New</vt:lpstr>
      <vt:lpstr>Georgia</vt:lpstr>
      <vt:lpstr>Helvetica Neue Medium</vt:lpstr>
      <vt:lpstr>Noto Sans Symbols</vt:lpstr>
      <vt:lpstr>Verdana</vt:lpstr>
      <vt:lpstr>Title Design</vt:lpstr>
      <vt:lpstr>New views on the metal-poor Milky Way halo</vt:lpstr>
      <vt:lpstr>We are learning a lot about our Galaxy</vt:lpstr>
      <vt:lpstr>Pushing our knowledge from the Galactic halo</vt:lpstr>
      <vt:lpstr>Pushing our knowledge from the Galactic halo</vt:lpstr>
      <vt:lpstr>PowerPoint Presentation</vt:lpstr>
      <vt:lpstr>The Pristine survey</vt:lpstr>
      <vt:lpstr>Low-metallicity stars </vt:lpstr>
      <vt:lpstr>Pristine Data Release 1</vt:lpstr>
      <vt:lpstr>Pristine Data Release 1</vt:lpstr>
      <vt:lpstr>Using metallicity to study structure</vt:lpstr>
      <vt:lpstr>PowerPoint Presentation</vt:lpstr>
      <vt:lpstr>Using metallicity to study structure</vt:lpstr>
      <vt:lpstr>Serendipitous science: Blue Horizontal Branch stars</vt:lpstr>
      <vt:lpstr>Pristine – Going into the outer halo</vt:lpstr>
      <vt:lpstr>Pristine – Going into the outer halo</vt:lpstr>
      <vt:lpstr>Pristine – Going into the outer halo</vt:lpstr>
      <vt:lpstr>Pristine – Going into the outer halo</vt:lpstr>
      <vt:lpstr>Pristine – Going into the outer halo</vt:lpstr>
      <vt:lpstr>Pushing earlier and farther: The future</vt:lpstr>
      <vt:lpstr>Will we find more of these?</vt:lpstr>
      <vt:lpstr>Will we find more of these?</vt:lpstr>
      <vt:lpstr>What are we missing?</vt:lpstr>
      <vt:lpstr>What are we missing?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E. Starkenburg</cp:lastModifiedBy>
  <cp:revision>294</cp:revision>
  <cp:lastPrinted>2021-04-26T13:12:46Z</cp:lastPrinted>
  <dcterms:modified xsi:type="dcterms:W3CDTF">2024-05-27T12:56:26Z</dcterms:modified>
</cp:coreProperties>
</file>