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94" r:id="rId14"/>
    <p:sldId id="270" r:id="rId15"/>
    <p:sldId id="287" r:id="rId16"/>
    <p:sldId id="277" r:id="rId17"/>
    <p:sldId id="293" r:id="rId18"/>
    <p:sldId id="288" r:id="rId19"/>
    <p:sldId id="289" r:id="rId20"/>
    <p:sldId id="290" r:id="rId21"/>
    <p:sldId id="291" r:id="rId22"/>
    <p:sldId id="292" r:id="rId23"/>
    <p:sldId id="280" r:id="rId24"/>
  </p:sldIdLst>
  <p:sldSz cx="9144000" cy="5143500" type="screen16x9"/>
  <p:notesSz cx="6858000" cy="9144000"/>
  <p:embeddedFontLst>
    <p:embeddedFont>
      <p:font typeface="Avenir Book" panose="02000503020000020003" pitchFamily="2" charset="0"/>
      <p:regular r:id="rId26"/>
      <p:italic r:id="rId27"/>
    </p:embeddedFont>
    <p:embeddedFont>
      <p:font typeface="Spectral" panose="02020502060000000000" pitchFamily="18" charset="77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0"/>
    <p:restoredTop sz="94694"/>
  </p:normalViewPr>
  <p:slideViewPr>
    <p:cSldViewPr snapToGrid="0">
      <p:cViewPr>
        <p:scale>
          <a:sx n="133" d="100"/>
          <a:sy n="133" d="100"/>
        </p:scale>
        <p:origin x="888" y="13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c5b4c9302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c5b4c9302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c5b4c9302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c5b4c9302b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c5d0e6496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c5d0e6496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c5d0e64962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c5d0e64962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df7e61491b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df7e61491b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1f4fb0211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1f4fb02114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1f4fb02114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1f4fb02114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c5b4c9302b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c5b4c9302b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e01341d3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e01341d35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e01341d35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e01341d35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02b52bf7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02b52bf7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1f4fb0211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1f4fb0211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1f4fb02114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1f4fb02114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0dabd79ee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0dabd79ee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c5a60c02b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c5a60c02b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 b="0" i="0">
                <a:latin typeface="Avenir Book" panose="02000503020000020003" pitchFamily="2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 i="0">
                <a:latin typeface="Avenir Book" panose="02000503020000020003" pitchFamily="2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 i="0">
                <a:latin typeface="Avenir Book" panose="02000503020000020003" pitchFamily="2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>
                <a:latin typeface="Avenir Book" panose="02000503020000020003" pitchFamily="2" charset="0"/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 i="0">
                <a:latin typeface="Avenir Book" panose="02000503020000020003" pitchFamily="2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206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>
                <a:latin typeface="Avenir Book" panose="0200050302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952325"/>
            <a:ext cx="8520600" cy="36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>
                <a:latin typeface="Avenir Book" panose="02000503020000020003" pitchFamily="2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>
                <a:latin typeface="Avenir Book" panose="0200050302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 i="0">
                <a:latin typeface="Avenir Book" panose="02000503020000020003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 i="0">
                <a:latin typeface="Avenir Book" panose="02000503020000020003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>
                <a:latin typeface="Avenir Book" panose="0200050302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>
                <a:latin typeface="Avenir Book" panose="0200050302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 i="0">
                <a:latin typeface="Avenir Book" panose="02000503020000020003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 i="0">
                <a:latin typeface="Avenir Book" panose="0200050302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 i="0">
                <a:latin typeface="Avenir Book" panose="02000503020000020003" pitchFamily="2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0" i="0">
                <a:latin typeface="Avenir Book" panose="02000503020000020003" pitchFamily="2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>
                <a:latin typeface="Avenir Book" panose="02000503020000020003" pitchFamily="2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>
                <a:latin typeface="Avenir Book" panose="02000503020000020003" pitchFamily="2" charset="0"/>
              </a:defRPr>
            </a:lvl1pPr>
          </a:lstStyle>
          <a:p>
            <a:endParaRPr dirty="0"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ectral"/>
              <a:buNone/>
              <a:defRPr sz="28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ectral"/>
              <a:buNone/>
              <a:defRPr sz="28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ectral"/>
              <a:buNone/>
              <a:defRPr sz="28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ectral"/>
              <a:buNone/>
              <a:defRPr sz="28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ectral"/>
              <a:buNone/>
              <a:defRPr sz="28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ectral"/>
              <a:buNone/>
              <a:defRPr sz="28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ectral"/>
              <a:buNone/>
              <a:defRPr sz="28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ectral"/>
              <a:buNone/>
              <a:defRPr sz="28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ectral"/>
              <a:buNone/>
              <a:defRPr sz="28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pectral"/>
              <a:buChar char="●"/>
              <a:defRPr sz="18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○"/>
              <a:defRPr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■"/>
              <a:defRPr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●"/>
              <a:defRPr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○"/>
              <a:defRPr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■"/>
              <a:defRPr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●"/>
              <a:defRPr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○"/>
              <a:defRPr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■"/>
              <a:defRPr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 b="0" i="0">
                <a:solidFill>
                  <a:schemeClr val="dk1"/>
                </a:solidFill>
                <a:latin typeface="Avenir Book" panose="02000503020000020003" pitchFamily="2" charset="0"/>
                <a:ea typeface="Avenir Book" panose="02000503020000020003" pitchFamily="2" charset="0"/>
                <a:cs typeface="Avenir Book" panose="02000503020000020003" pitchFamily="2" charset="0"/>
                <a:sym typeface="Spectral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venir Book" panose="02000503020000020003" pitchFamily="2" charset="0"/>
          <a:ea typeface="Avenir Book" panose="02000503020000020003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venir Book" panose="02000503020000020003" pitchFamily="2" charset="0"/>
          <a:ea typeface="Avenir Book" panose="02000503020000020003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65870" y="997250"/>
            <a:ext cx="3151800" cy="16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80" dirty="0">
                <a:solidFill>
                  <a:schemeClr val="lt1"/>
                </a:solidFill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Unveiling the Galactic Horizons:</a:t>
            </a:r>
            <a:br>
              <a:rPr lang="en" sz="2680" dirty="0">
                <a:solidFill>
                  <a:schemeClr val="lt1"/>
                </a:solidFill>
                <a:latin typeface="Avenir Book" panose="02000503020000020003" pitchFamily="2" charset="0"/>
                <a:ea typeface="Spectral"/>
                <a:cs typeface="Spectral"/>
                <a:sym typeface="Spectral"/>
              </a:rPr>
            </a:br>
            <a:r>
              <a:rPr lang="en" sz="2680" dirty="0">
                <a:solidFill>
                  <a:schemeClr val="lt1"/>
                </a:solidFill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From the Heart</a:t>
            </a:r>
            <a:br>
              <a:rPr lang="en" sz="2680" dirty="0">
                <a:solidFill>
                  <a:schemeClr val="lt1"/>
                </a:solidFill>
                <a:latin typeface="Avenir Book" panose="02000503020000020003" pitchFamily="2" charset="0"/>
                <a:ea typeface="Spectral"/>
                <a:cs typeface="Spectral"/>
                <a:sym typeface="Spectral"/>
              </a:rPr>
            </a:br>
            <a:r>
              <a:rPr lang="en" sz="2680" dirty="0">
                <a:solidFill>
                  <a:schemeClr val="lt1"/>
                </a:solidFill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to the Halo</a:t>
            </a:r>
            <a:endParaRPr sz="2680" dirty="0">
              <a:solidFill>
                <a:schemeClr val="lt1"/>
              </a:solidFill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-65850" y="2891025"/>
            <a:ext cx="34152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 err="1">
                <a:solidFill>
                  <a:schemeClr val="lt1"/>
                </a:solidFill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Vedant</a:t>
            </a:r>
            <a:r>
              <a:rPr lang="en" sz="1900" dirty="0">
                <a:solidFill>
                  <a:schemeClr val="lt1"/>
                </a:solidFill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 Chandra</a:t>
            </a:r>
            <a:endParaRPr sz="1900" dirty="0">
              <a:solidFill>
                <a:schemeClr val="lt1"/>
              </a:solidFill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lt1"/>
                </a:solidFill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May 27, 2024</a:t>
            </a:r>
            <a:endParaRPr sz="1300" dirty="0">
              <a:solidFill>
                <a:schemeClr val="lt1"/>
              </a:solidFill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l="8062"/>
          <a:stretch/>
        </p:blipFill>
        <p:spPr>
          <a:xfrm>
            <a:off x="3349300" y="0"/>
            <a:ext cx="63027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925" y="3904550"/>
            <a:ext cx="1595699" cy="6848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5677500" y="4774200"/>
            <a:ext cx="3466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1"/>
                </a:solidFill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The </a:t>
            </a:r>
            <a:r>
              <a:rPr lang="en" sz="1200" dirty="0" err="1">
                <a:solidFill>
                  <a:schemeClr val="lt1"/>
                </a:solidFill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Magellanic</a:t>
            </a:r>
            <a:r>
              <a:rPr lang="en" sz="1200" dirty="0">
                <a:solidFill>
                  <a:schemeClr val="lt1"/>
                </a:solidFill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 Stellar Stream, by Melissa Weiss</a:t>
            </a:r>
            <a:endParaRPr sz="1200" dirty="0">
              <a:solidFill>
                <a:schemeClr val="lt1"/>
              </a:solidFill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311700" y="206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LMC’s Influence on the MW</a:t>
            </a:r>
            <a:endParaRPr dirty="0"/>
          </a:p>
        </p:txBody>
      </p:sp>
      <p:sp>
        <p:nvSpPr>
          <p:cNvPr id="143" name="Google Shape;143;p23"/>
          <p:cNvSpPr txBox="1">
            <a:spLocks noGrp="1"/>
          </p:cNvSpPr>
          <p:nvPr>
            <p:ph type="body" idx="1"/>
          </p:nvPr>
        </p:nvSpPr>
        <p:spPr>
          <a:xfrm>
            <a:off x="446454" y="1523072"/>
            <a:ext cx="4260300" cy="20973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dirty="0"/>
              <a:t>If the LMC is massive and on first </a:t>
            </a:r>
            <a:r>
              <a:rPr lang="en" dirty="0" err="1"/>
              <a:t>infall</a:t>
            </a:r>
            <a:r>
              <a:rPr lang="en" dirty="0"/>
              <a:t>, it pulls at the MW barycenter</a:t>
            </a:r>
          </a:p>
          <a:p>
            <a:pPr marL="11430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br>
              <a:rPr lang="en" dirty="0"/>
            </a:br>
            <a:r>
              <a:rPr lang="en" dirty="0"/>
              <a:t>imparts a global velocity dipole – </a:t>
            </a:r>
            <a:r>
              <a:rPr lang="en" b="1" dirty="0"/>
              <a:t>reflex velocity</a:t>
            </a:r>
            <a:r>
              <a:rPr lang="en" dirty="0"/>
              <a:t> – relative to distant halo stars</a:t>
            </a:r>
            <a:endParaRPr dirty="0"/>
          </a:p>
        </p:txBody>
      </p:sp>
      <p:pic>
        <p:nvPicPr>
          <p:cNvPr id="2" name="Google Shape;154;p24">
            <a:extLst>
              <a:ext uri="{FF2B5EF4-FFF2-40B4-BE49-F238E27FC236}">
                <a16:creationId xmlns:a16="http://schemas.microsoft.com/office/drawing/2014/main" id="{63104A1D-F901-EECB-D8A3-E5AEE63B359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8359" y="158800"/>
            <a:ext cx="3503941" cy="2458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3;p24">
            <a:extLst>
              <a:ext uri="{FF2B5EF4-FFF2-40B4-BE49-F238E27FC236}">
                <a16:creationId xmlns:a16="http://schemas.microsoft.com/office/drawing/2014/main" id="{DD562A33-8F84-72E6-A587-8C614E8729A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6733" y="2617372"/>
            <a:ext cx="3467191" cy="24497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0;p16">
            <a:extLst>
              <a:ext uri="{FF2B5EF4-FFF2-40B4-BE49-F238E27FC236}">
                <a16:creationId xmlns:a16="http://schemas.microsoft.com/office/drawing/2014/main" id="{F96972CC-78EA-CB0C-BB42-A90014D2C7CD}"/>
              </a:ext>
            </a:extLst>
          </p:cNvPr>
          <p:cNvSpPr txBox="1"/>
          <p:nvPr/>
        </p:nvSpPr>
        <p:spPr>
          <a:xfrm>
            <a:off x="0" y="4609563"/>
            <a:ext cx="29079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Garavito-Camargo+19,21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Chandra+24b, in prep</a:t>
            </a:r>
            <a:endParaRPr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311700" y="206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Tomography of the Reflex Velocity</a:t>
            </a:r>
            <a:endParaRPr dirty="0"/>
          </a:p>
        </p:txBody>
      </p:sp>
      <p:sp>
        <p:nvSpPr>
          <p:cNvPr id="161" name="Google Shape;161;p25"/>
          <p:cNvSpPr txBox="1">
            <a:spLocks noGrp="1"/>
          </p:cNvSpPr>
          <p:nvPr>
            <p:ph type="body" idx="1"/>
          </p:nvPr>
        </p:nvSpPr>
        <p:spPr>
          <a:xfrm>
            <a:off x="241111" y="1234867"/>
            <a:ext cx="5114293" cy="31865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dirty="0"/>
              <a:t>Fit 6D positions + velocities of </a:t>
            </a:r>
            <a:br>
              <a:rPr lang="en" dirty="0"/>
            </a:br>
            <a:r>
              <a:rPr lang="en" dirty="0"/>
              <a:t>850 all-sky giants beyond 40 kpc </a:t>
            </a:r>
            <a:br>
              <a:rPr lang="en" dirty="0"/>
            </a:br>
            <a:endParaRPr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dirty="0"/>
              <a:t>MW travel velocity points directly along the past orbit of the LMC, amplitude grows with distance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dirty="0"/>
              <a:t>Suggests a massive &gt; 10</a:t>
            </a:r>
            <a:r>
              <a:rPr lang="en" baseline="30000" dirty="0"/>
              <a:t>11 </a:t>
            </a:r>
            <a:r>
              <a:rPr lang="en" dirty="0"/>
              <a:t>M</a:t>
            </a:r>
            <a:r>
              <a:rPr lang="en" baseline="-25000" dirty="0"/>
              <a:t>☉ </a:t>
            </a:r>
            <a:r>
              <a:rPr lang="en" dirty="0"/>
              <a:t>LMC</a:t>
            </a:r>
            <a:endParaRPr dirty="0"/>
          </a:p>
        </p:txBody>
      </p:sp>
      <p:grpSp>
        <p:nvGrpSpPr>
          <p:cNvPr id="164" name="Google Shape;164;p25"/>
          <p:cNvGrpSpPr/>
          <p:nvPr/>
        </p:nvGrpSpPr>
        <p:grpSpPr>
          <a:xfrm>
            <a:off x="5522600" y="2606026"/>
            <a:ext cx="3274852" cy="2188174"/>
            <a:chOff x="5522600" y="2790350"/>
            <a:chExt cx="3274852" cy="2188174"/>
          </a:xfrm>
        </p:grpSpPr>
        <p:pic>
          <p:nvPicPr>
            <p:cNvPr id="165" name="Google Shape;165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22600" y="2790350"/>
              <a:ext cx="3274852" cy="21881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Google Shape;166;p25"/>
            <p:cNvSpPr/>
            <p:nvPr/>
          </p:nvSpPr>
          <p:spPr>
            <a:xfrm>
              <a:off x="5932992" y="2885260"/>
              <a:ext cx="74100" cy="127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venir Book" panose="02000503020000020003" pitchFamily="2" charset="0"/>
                <a:ea typeface="Spectral"/>
                <a:cs typeface="Spectral"/>
                <a:sym typeface="Spectral"/>
              </a:endParaRPr>
            </a:p>
          </p:txBody>
        </p:sp>
        <p:sp>
          <p:nvSpPr>
            <p:cNvPr id="167" name="Google Shape;167;p25"/>
            <p:cNvSpPr/>
            <p:nvPr/>
          </p:nvSpPr>
          <p:spPr>
            <a:xfrm>
              <a:off x="7225942" y="2885260"/>
              <a:ext cx="74100" cy="127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venir Book" panose="02000503020000020003" pitchFamily="2" charset="0"/>
                <a:ea typeface="Spectral"/>
                <a:cs typeface="Spectral"/>
                <a:sym typeface="Spectral"/>
              </a:endParaRPr>
            </a:p>
          </p:txBody>
        </p:sp>
        <p:sp>
          <p:nvSpPr>
            <p:cNvPr id="168" name="Google Shape;168;p25"/>
            <p:cNvSpPr/>
            <p:nvPr/>
          </p:nvSpPr>
          <p:spPr>
            <a:xfrm>
              <a:off x="8525058" y="2885260"/>
              <a:ext cx="74100" cy="127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venir Book" panose="02000503020000020003" pitchFamily="2" charset="0"/>
                <a:ea typeface="Spectral"/>
                <a:cs typeface="Spectral"/>
                <a:sym typeface="Spectral"/>
              </a:endParaRPr>
            </a:p>
          </p:txBody>
        </p:sp>
      </p:grpSp>
      <p:sp>
        <p:nvSpPr>
          <p:cNvPr id="2" name="Google Shape;126;p21">
            <a:extLst>
              <a:ext uri="{FF2B5EF4-FFF2-40B4-BE49-F238E27FC236}">
                <a16:creationId xmlns:a16="http://schemas.microsoft.com/office/drawing/2014/main" id="{EC870682-1505-2C23-9E4D-4620F604DCD2}"/>
              </a:ext>
            </a:extLst>
          </p:cNvPr>
          <p:cNvSpPr txBox="1"/>
          <p:nvPr/>
        </p:nvSpPr>
        <p:spPr>
          <a:xfrm>
            <a:off x="6367800" y="4834621"/>
            <a:ext cx="277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Chandra+24b, in prep</a:t>
            </a:r>
            <a:endParaRPr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  <p:sp>
        <p:nvSpPr>
          <p:cNvPr id="3" name="Google Shape;90;p16">
            <a:extLst>
              <a:ext uri="{FF2B5EF4-FFF2-40B4-BE49-F238E27FC236}">
                <a16:creationId xmlns:a16="http://schemas.microsoft.com/office/drawing/2014/main" id="{9275D6F8-9494-9282-F57F-179FDFA2617A}"/>
              </a:ext>
            </a:extLst>
          </p:cNvPr>
          <p:cNvSpPr txBox="1"/>
          <p:nvPr/>
        </p:nvSpPr>
        <p:spPr>
          <a:xfrm>
            <a:off x="-1" y="4617010"/>
            <a:ext cx="383085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Garavito-Camargo+19,21</a:t>
            </a:r>
            <a:br>
              <a:rPr lang="en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</a:br>
            <a:r>
              <a:rPr lang="en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Erkal+21; Petersen+21; Yaaqib+24</a:t>
            </a:r>
            <a:endParaRPr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2945EE-55A3-F0EC-3839-C71E34FA1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939" y="349300"/>
            <a:ext cx="2188174" cy="218817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>
            <a:spLocks noGrp="1"/>
          </p:cNvSpPr>
          <p:nvPr>
            <p:ph type="title"/>
          </p:nvPr>
        </p:nvSpPr>
        <p:spPr>
          <a:xfrm>
            <a:off x="311700" y="206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Summary</a:t>
            </a:r>
            <a:endParaRPr dirty="0"/>
          </a:p>
        </p:txBody>
      </p:sp>
      <p:sp>
        <p:nvSpPr>
          <p:cNvPr id="2" name="Google Shape;180;p27">
            <a:extLst>
              <a:ext uri="{FF2B5EF4-FFF2-40B4-BE49-F238E27FC236}">
                <a16:creationId xmlns:a16="http://schemas.microsoft.com/office/drawing/2014/main" id="{08F95880-6E8C-4143-4152-54A33D35D7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952325"/>
            <a:ext cx="8520600" cy="37929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en-US" i="1" dirty="0"/>
              <a:t>Gaia</a:t>
            </a:r>
            <a:r>
              <a:rPr lang="en-US" dirty="0"/>
              <a:t> + spectroscopy breaches two horizons of the Milky Way: the heart and the distant halo</a:t>
            </a:r>
          </a:p>
          <a:p>
            <a:pPr marL="742950" lvl="1" indent="-285750">
              <a:spcAft>
                <a:spcPts val="1200"/>
              </a:spcAft>
            </a:pPr>
            <a:r>
              <a:rPr lang="en-US" i="1" dirty="0"/>
              <a:t>Gaia</a:t>
            </a:r>
            <a:r>
              <a:rPr lang="en-US" dirty="0"/>
              <a:t> reveals the MW’s evolution from protogalaxy to disks (Rix+22, Chandra+24a)</a:t>
            </a:r>
          </a:p>
          <a:p>
            <a:pPr marL="742950" lvl="1" indent="-285750">
              <a:spcAft>
                <a:spcPts val="1200"/>
              </a:spcAft>
            </a:pPr>
            <a:r>
              <a:rPr lang="en-US" dirty="0"/>
              <a:t>Our </a:t>
            </a:r>
            <a:r>
              <a:rPr lang="en-US" dirty="0" err="1"/>
              <a:t>MagE</a:t>
            </a:r>
            <a:r>
              <a:rPr lang="en-US" dirty="0"/>
              <a:t> survey fills the southern gap in the outer halo, to 100 kpc and beyond</a:t>
            </a:r>
            <a:br>
              <a:rPr lang="en-US" dirty="0"/>
            </a:br>
            <a:endParaRPr lang="en-US" dirty="0"/>
          </a:p>
          <a:p>
            <a:pPr marL="285750" indent="-285750">
              <a:spcAft>
                <a:spcPts val="1200"/>
              </a:spcAft>
            </a:pPr>
            <a:r>
              <a:rPr lang="en-US" dirty="0"/>
              <a:t>The Milky Way’s outer halo is coming into focus</a:t>
            </a:r>
          </a:p>
          <a:p>
            <a:pPr marL="742950" lvl="1" indent="-285750">
              <a:spcAft>
                <a:spcPts val="1200"/>
              </a:spcAft>
            </a:pPr>
            <a:r>
              <a:rPr lang="en-US" dirty="0">
                <a:latin typeface="Avenir Book" panose="02000503020000020003" pitchFamily="2" charset="0"/>
              </a:rPr>
              <a:t>Coherent debris from our last major merger from 50-90 kpc (Chandra+23a)</a:t>
            </a:r>
          </a:p>
          <a:p>
            <a:pPr marL="742950" lvl="1" indent="-285750">
              <a:spcAft>
                <a:spcPts val="1200"/>
              </a:spcAft>
            </a:pPr>
            <a:r>
              <a:rPr lang="en-US" dirty="0">
                <a:latin typeface="Avenir Book" panose="02000503020000020003" pitchFamily="2" charset="0"/>
              </a:rPr>
              <a:t>Discovery of the </a:t>
            </a:r>
            <a:r>
              <a:rPr lang="en-US" dirty="0" err="1">
                <a:latin typeface="Avenir Book" panose="02000503020000020003" pitchFamily="2" charset="0"/>
              </a:rPr>
              <a:t>Magellanic</a:t>
            </a:r>
            <a:r>
              <a:rPr lang="en-US" dirty="0">
                <a:latin typeface="Avenir Book" panose="02000503020000020003" pitchFamily="2" charset="0"/>
              </a:rPr>
              <a:t> Stellar Stream (Chandra+23b)</a:t>
            </a:r>
          </a:p>
          <a:p>
            <a:pPr marL="742950" lvl="1" indent="-285750">
              <a:spcAft>
                <a:spcPts val="1200"/>
              </a:spcAft>
            </a:pPr>
            <a:r>
              <a:rPr lang="en-US" dirty="0">
                <a:latin typeface="Avenir Book" panose="02000503020000020003" pitchFamily="2" charset="0"/>
              </a:rPr>
              <a:t>All-sky reflex response to the infalling LMC (Chandra+24b, coming soon!)</a:t>
            </a:r>
          </a:p>
          <a:p>
            <a:pPr marL="285750" indent="-285750">
              <a:spcAft>
                <a:spcPts val="1200"/>
              </a:spcAft>
            </a:pP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050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>
            <a:spLocks noGrp="1"/>
          </p:cNvSpPr>
          <p:nvPr>
            <p:ph type="title"/>
          </p:nvPr>
        </p:nvSpPr>
        <p:spPr>
          <a:xfrm>
            <a:off x="311700" y="206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extra slides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4"/>
          <p:cNvSpPr txBox="1">
            <a:spLocks noGrp="1"/>
          </p:cNvSpPr>
          <p:nvPr>
            <p:ph type="title"/>
          </p:nvPr>
        </p:nvSpPr>
        <p:spPr>
          <a:xfrm>
            <a:off x="311700" y="206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Separating Dwarfs and Giants</a:t>
            </a:r>
            <a:endParaRPr dirty="0"/>
          </a:p>
        </p:txBody>
      </p:sp>
      <p:pic>
        <p:nvPicPr>
          <p:cNvPr id="327" name="Google Shape;32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5650" y="1302950"/>
            <a:ext cx="2665124" cy="2537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6743" y="1316475"/>
            <a:ext cx="2555359" cy="2510551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4"/>
          <p:cNvSpPr txBox="1"/>
          <p:nvPr/>
        </p:nvSpPr>
        <p:spPr>
          <a:xfrm>
            <a:off x="1692450" y="3956375"/>
            <a:ext cx="2079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Font typeface="Spectral"/>
              <a:buAutoNum type="arabicPeriod"/>
            </a:pPr>
            <a:r>
              <a:rPr lang="en" sz="1500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Gaia Parallax</a:t>
            </a:r>
            <a:endParaRPr sz="1500"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  <p:sp>
        <p:nvSpPr>
          <p:cNvPr id="330" name="Google Shape;330;p44"/>
          <p:cNvSpPr txBox="1"/>
          <p:nvPr/>
        </p:nvSpPr>
        <p:spPr>
          <a:xfrm>
            <a:off x="5498400" y="3848675"/>
            <a:ext cx="2183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2. IR Color-Color</a:t>
            </a:r>
            <a:endParaRPr sz="1500"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Selection</a:t>
            </a:r>
            <a:endParaRPr sz="1500"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7620" y="1190024"/>
            <a:ext cx="3829392" cy="2763452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4"/>
          <p:cNvSpPr txBox="1"/>
          <p:nvPr/>
        </p:nvSpPr>
        <p:spPr>
          <a:xfrm>
            <a:off x="5160850" y="4743300"/>
            <a:ext cx="398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 + P. Cargile (</a:t>
            </a:r>
            <a:r>
              <a:rPr lang="en" dirty="0" err="1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CfA</a:t>
            </a:r>
            <a:r>
              <a:rPr lang="en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))</a:t>
            </a:r>
            <a:endParaRPr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  <p:sp>
        <p:nvSpPr>
          <p:cNvPr id="232" name="Google Shape;232;p34"/>
          <p:cNvSpPr txBox="1"/>
          <p:nvPr/>
        </p:nvSpPr>
        <p:spPr>
          <a:xfrm>
            <a:off x="3403584" y="2552500"/>
            <a:ext cx="207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MagE</a:t>
            </a:r>
            <a:r>
              <a:rPr lang="en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 + </a:t>
            </a:r>
            <a:r>
              <a:rPr lang="en" b="1" dirty="0">
                <a:solidFill>
                  <a:srgbClr val="4285F4"/>
                </a:solidFill>
                <a:latin typeface="Courier New"/>
                <a:ea typeface="Courier New"/>
                <a:cs typeface="Courier New"/>
                <a:sym typeface="Courier New"/>
              </a:rPr>
              <a:t>merlin</a:t>
            </a:r>
            <a:endParaRPr b="1" dirty="0">
              <a:solidFill>
                <a:srgbClr val="4285F4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40BAACD3-A90E-9F23-3E6E-A825C15C4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393" y="1291310"/>
            <a:ext cx="3167304" cy="29377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model&#10;&#10;Description automatically generated">
            <a:extLst>
              <a:ext uri="{FF2B5EF4-FFF2-40B4-BE49-F238E27FC236}">
                <a16:creationId xmlns:a16="http://schemas.microsoft.com/office/drawing/2014/main" id="{C9405540-E05A-4F6C-42D9-856298197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220" y="87580"/>
            <a:ext cx="4529560" cy="496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87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red circle&#10;&#10;Description automatically generated with medium confidence">
            <a:extLst>
              <a:ext uri="{FF2B5EF4-FFF2-40B4-BE49-F238E27FC236}">
                <a16:creationId xmlns:a16="http://schemas.microsoft.com/office/drawing/2014/main" id="{2784ADAD-AF87-A891-9873-100D930F8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215" y="487247"/>
            <a:ext cx="2612785" cy="4169005"/>
          </a:xfrm>
          <a:prstGeom prst="rect">
            <a:avLst/>
          </a:prstGeom>
        </p:spPr>
      </p:pic>
      <p:pic>
        <p:nvPicPr>
          <p:cNvPr id="8" name="Picture 7" descr="A graph of 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92E4C98B-D86C-0DDF-58C3-B71AD9622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549" y="113698"/>
            <a:ext cx="2714447" cy="2458052"/>
          </a:xfrm>
          <a:prstGeom prst="rect">
            <a:avLst/>
          </a:prstGeom>
        </p:spPr>
      </p:pic>
      <p:pic>
        <p:nvPicPr>
          <p:cNvPr id="10" name="Picture 9" descr="A graph of a function&#10;&#10;Description automatically generated">
            <a:extLst>
              <a:ext uri="{FF2B5EF4-FFF2-40B4-BE49-F238E27FC236}">
                <a16:creationId xmlns:a16="http://schemas.microsoft.com/office/drawing/2014/main" id="{FD8F9FB5-90EA-529C-4794-CD4F97A16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237" y="2494831"/>
            <a:ext cx="2714447" cy="241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34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graph of a person&#10;&#10;Description automatically generated with medium confidence">
            <a:extLst>
              <a:ext uri="{FF2B5EF4-FFF2-40B4-BE49-F238E27FC236}">
                <a16:creationId xmlns:a16="http://schemas.microsoft.com/office/drawing/2014/main" id="{07846613-95CD-809D-3A26-2D2D378F5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47650"/>
            <a:ext cx="62484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30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206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Outline</a:t>
            </a:r>
            <a:endParaRPr dirty="0"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952325"/>
            <a:ext cx="5566500" cy="36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" sz="2100" dirty="0"/>
              <a:t>The Formation and Evolution of our Galaxy from </a:t>
            </a:r>
            <a:r>
              <a:rPr lang="en" sz="2100" i="1" dirty="0"/>
              <a:t>Gaia</a:t>
            </a:r>
            <a:br>
              <a:rPr lang="en" sz="2100" dirty="0"/>
            </a:br>
            <a:endParaRPr sz="2100"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" sz="2100" dirty="0"/>
              <a:t>Tales from the Galactic Outskirts</a:t>
            </a:r>
            <a:br>
              <a:rPr lang="en" sz="2100" dirty="0"/>
            </a:br>
            <a:endParaRPr sz="2100" dirty="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en" sz="1700" dirty="0">
                <a:latin typeface="Avenir Book" panose="02000503020000020003" pitchFamily="2" charset="0"/>
              </a:rPr>
              <a:t>Echoes of our Last Major Merger</a:t>
            </a:r>
            <a:br>
              <a:rPr lang="en" sz="1700" dirty="0">
                <a:latin typeface="Avenir Book" panose="02000503020000020003" pitchFamily="2" charset="0"/>
              </a:rPr>
            </a:br>
            <a:endParaRPr sz="1700" dirty="0">
              <a:latin typeface="Avenir Book" panose="02000503020000020003" pitchFamily="2" charset="0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en" sz="1700" dirty="0">
                <a:latin typeface="Avenir Book" panose="02000503020000020003" pitchFamily="2" charset="0"/>
              </a:rPr>
              <a:t>The </a:t>
            </a:r>
            <a:r>
              <a:rPr lang="en" sz="1700" dirty="0" err="1">
                <a:latin typeface="Avenir Book" panose="02000503020000020003" pitchFamily="2" charset="0"/>
              </a:rPr>
              <a:t>Magellanic</a:t>
            </a:r>
            <a:r>
              <a:rPr lang="en" sz="1700" dirty="0">
                <a:latin typeface="Avenir Book" panose="02000503020000020003" pitchFamily="2" charset="0"/>
              </a:rPr>
              <a:t> Stellar Stream</a:t>
            </a:r>
            <a:br>
              <a:rPr lang="en" sz="1700" dirty="0">
                <a:latin typeface="Avenir Book" panose="02000503020000020003" pitchFamily="2" charset="0"/>
              </a:rPr>
            </a:br>
            <a:endParaRPr sz="1700" dirty="0">
              <a:latin typeface="Avenir Book" panose="02000503020000020003" pitchFamily="2" charset="0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en" sz="1700" dirty="0">
                <a:latin typeface="Avenir Book" panose="02000503020000020003" pitchFamily="2" charset="0"/>
              </a:rPr>
              <a:t>The Dynamical Response to the </a:t>
            </a:r>
            <a:br>
              <a:rPr lang="en" sz="1700" dirty="0">
                <a:latin typeface="Avenir Book" panose="02000503020000020003" pitchFamily="2" charset="0"/>
              </a:rPr>
            </a:br>
            <a:r>
              <a:rPr lang="en" sz="1700" dirty="0">
                <a:latin typeface="Avenir Book" panose="02000503020000020003" pitchFamily="2" charset="0"/>
              </a:rPr>
              <a:t>Large </a:t>
            </a:r>
            <a:r>
              <a:rPr lang="en" sz="1700" dirty="0" err="1">
                <a:latin typeface="Avenir Book" panose="02000503020000020003" pitchFamily="2" charset="0"/>
              </a:rPr>
              <a:t>Magellanic</a:t>
            </a:r>
            <a:r>
              <a:rPr lang="en" sz="1700" dirty="0">
                <a:latin typeface="Avenir Book" panose="02000503020000020003" pitchFamily="2" charset="0"/>
              </a:rPr>
              <a:t> Cloud (LMC)</a:t>
            </a:r>
            <a:endParaRPr sz="1700" dirty="0">
              <a:latin typeface="Avenir Book" panose="02000503020000020003" pitchFamily="2" charset="0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7050" y="1100525"/>
            <a:ext cx="2961001" cy="2942437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/>
          <p:nvPr/>
        </p:nvSpPr>
        <p:spPr>
          <a:xfrm>
            <a:off x="6506300" y="1243475"/>
            <a:ext cx="1563900" cy="201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7520450" y="3755575"/>
            <a:ext cx="1257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lt1"/>
                </a:solidFill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A. </a:t>
            </a:r>
            <a:r>
              <a:rPr lang="en" sz="900" dirty="0" err="1">
                <a:solidFill>
                  <a:schemeClr val="lt1"/>
                </a:solidFill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Feild</a:t>
            </a:r>
            <a:endParaRPr sz="900" dirty="0">
              <a:solidFill>
                <a:schemeClr val="lt1"/>
              </a:solidFill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star formation&#10;&#10;Description automatically generated with medium confidence">
            <a:extLst>
              <a:ext uri="{FF2B5EF4-FFF2-40B4-BE49-F238E27FC236}">
                <a16:creationId xmlns:a16="http://schemas.microsoft.com/office/drawing/2014/main" id="{5C08CE3A-3621-2DCE-EFF4-A96CC7249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75503"/>
            <a:ext cx="7772400" cy="459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09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880CCDFC-10AC-1C6C-7451-65DEFE975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44" y="524577"/>
            <a:ext cx="3452095" cy="4094346"/>
          </a:xfrm>
          <a:prstGeom prst="rect">
            <a:avLst/>
          </a:prstGeom>
        </p:spPr>
      </p:pic>
      <p:pic>
        <p:nvPicPr>
          <p:cNvPr id="7" name="Picture 6" descr="A graph of a mass&#10;&#10;Description automatically generated">
            <a:extLst>
              <a:ext uri="{FF2B5EF4-FFF2-40B4-BE49-F238E27FC236}">
                <a16:creationId xmlns:a16="http://schemas.microsoft.com/office/drawing/2014/main" id="{9070222C-E517-0647-CDD9-A7EDC8C40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285" y="789271"/>
            <a:ext cx="3649373" cy="356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49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meteorite&#10;&#10;Description automatically generated">
            <a:extLst>
              <a:ext uri="{FF2B5EF4-FFF2-40B4-BE49-F238E27FC236}">
                <a16:creationId xmlns:a16="http://schemas.microsoft.com/office/drawing/2014/main" id="{F7F2C6C5-21F0-D418-2E3E-E431DA8D8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154" y="271376"/>
            <a:ext cx="3186487" cy="4600747"/>
          </a:xfrm>
          <a:prstGeom prst="rect">
            <a:avLst/>
          </a:prstGeom>
        </p:spPr>
      </p:pic>
      <p:pic>
        <p:nvPicPr>
          <p:cNvPr id="7" name="Picture 6" descr="A diagram of a planet&#10;&#10;Description automatically generated with medium confidence">
            <a:extLst>
              <a:ext uri="{FF2B5EF4-FFF2-40B4-BE49-F238E27FC236}">
                <a16:creationId xmlns:a16="http://schemas.microsoft.com/office/drawing/2014/main" id="{7E31AD30-CA3D-B4C0-5D1C-16E3CC141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361" y="151004"/>
            <a:ext cx="3629793" cy="2221480"/>
          </a:xfrm>
          <a:prstGeom prst="rect">
            <a:avLst/>
          </a:prstGeom>
        </p:spPr>
      </p:pic>
      <p:pic>
        <p:nvPicPr>
          <p:cNvPr id="9" name="Picture 8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2123BEA6-FDE0-D38F-526B-AB0CEAF12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361" y="2571750"/>
            <a:ext cx="3656438" cy="222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55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>
            <a:spLocks noGrp="1"/>
          </p:cNvSpPr>
          <p:nvPr>
            <p:ph type="title"/>
          </p:nvPr>
        </p:nvSpPr>
        <p:spPr>
          <a:xfrm>
            <a:off x="311700" y="206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VLT Protogalaxy Survey</a:t>
            </a:r>
            <a:endParaRPr dirty="0"/>
          </a:p>
        </p:txBody>
      </p:sp>
      <p:sp>
        <p:nvSpPr>
          <p:cNvPr id="262" name="Google Shape;262;p37"/>
          <p:cNvSpPr txBox="1">
            <a:spLocks noGrp="1"/>
          </p:cNvSpPr>
          <p:nvPr>
            <p:ph type="body" idx="1"/>
          </p:nvPr>
        </p:nvSpPr>
        <p:spPr>
          <a:xfrm>
            <a:off x="311700" y="952324"/>
            <a:ext cx="4849150" cy="3790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The ‘heart’ has an unprecedented surface density of bright field metal-poor stars </a:t>
            </a:r>
            <a:br>
              <a:rPr lang="en" dirty="0"/>
            </a:b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Allocated 75 hours on VLT-FLAMES </a:t>
            </a:r>
            <a:br>
              <a:rPr lang="en" dirty="0"/>
            </a:br>
            <a:r>
              <a:rPr lang="en" dirty="0"/>
              <a:t>(PI: Chandra) for R ~ 20,000 spectroscopy of  &gt; 1000 stars with [Fe/H] &lt; -1.0</a:t>
            </a:r>
            <a:br>
              <a:rPr lang="en" dirty="0"/>
            </a:b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Science: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>
                <a:latin typeface="Avenir Book" panose="02000503020000020003" pitchFamily="2" charset="0"/>
              </a:rPr>
              <a:t>accreted vs. in-situ components of the inner galaxy via 6D kinematics + abundances</a:t>
            </a:r>
            <a:endParaRPr dirty="0">
              <a:latin typeface="Avenir Book" panose="02000503020000020003" pitchFamily="2" charset="0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>
                <a:latin typeface="Avenir Book" panose="02000503020000020003" pitchFamily="2" charset="0"/>
              </a:rPr>
              <a:t>channels of r-process enrichment via </a:t>
            </a:r>
            <a:r>
              <a:rPr lang="en" dirty="0" err="1">
                <a:latin typeface="Avenir Book" panose="02000503020000020003" pitchFamily="2" charset="0"/>
              </a:rPr>
              <a:t>Eu+Ba</a:t>
            </a:r>
            <a:endParaRPr dirty="0">
              <a:latin typeface="Avenir Book" panose="02000503020000020003" pitchFamily="2" charset="0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>
                <a:latin typeface="Avenir Book" panose="02000503020000020003" pitchFamily="2" charset="0"/>
              </a:rPr>
              <a:t>modeling the chemical evolution of the high-redshift Milky Way</a:t>
            </a:r>
            <a:endParaRPr dirty="0">
              <a:latin typeface="Avenir Book" panose="02000503020000020003" pitchFamily="2" charset="0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>
                <a:latin typeface="Avenir Book" panose="02000503020000020003" pitchFamily="2" charset="0"/>
              </a:rPr>
              <a:t>+ proto-Galaxy → disk transition</a:t>
            </a:r>
            <a:endParaRPr dirty="0">
              <a:latin typeface="Avenir Book" panose="02000503020000020003" pitchFamily="2" charset="0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>
                <a:latin typeface="Avenir Book" panose="02000503020000020003" pitchFamily="2" charset="0"/>
              </a:rPr>
              <a:t>+ tomography of the disk’s ISM with Na D</a:t>
            </a:r>
            <a:endParaRPr dirty="0">
              <a:latin typeface="Avenir Book" panose="02000503020000020003" pitchFamily="2" charset="0"/>
            </a:endParaRPr>
          </a:p>
        </p:txBody>
      </p:sp>
      <p:pic>
        <p:nvPicPr>
          <p:cNvPr id="263" name="Google Shape;26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6150" y="276050"/>
            <a:ext cx="3506150" cy="1886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37"/>
          <p:cNvGrpSpPr/>
          <p:nvPr/>
        </p:nvGrpSpPr>
        <p:grpSpPr>
          <a:xfrm>
            <a:off x="6140450" y="2306400"/>
            <a:ext cx="2175547" cy="2436900"/>
            <a:chOff x="5934150" y="2407825"/>
            <a:chExt cx="2175547" cy="2436900"/>
          </a:xfrm>
        </p:grpSpPr>
        <p:pic>
          <p:nvPicPr>
            <p:cNvPr id="265" name="Google Shape;265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934150" y="2407825"/>
              <a:ext cx="2175547" cy="2266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" name="Google Shape;266;p37"/>
            <p:cNvSpPr txBox="1"/>
            <p:nvPr/>
          </p:nvSpPr>
          <p:spPr>
            <a:xfrm>
              <a:off x="6280525" y="4475425"/>
              <a:ext cx="1641600" cy="36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latin typeface="Avenir Book" panose="02000503020000020003" pitchFamily="2" charset="0"/>
                  <a:ea typeface="Spectral"/>
                  <a:cs typeface="Spectral"/>
                  <a:sym typeface="Spectral"/>
                </a:rPr>
                <a:t>Gaia XP [Fe/H]</a:t>
              </a:r>
              <a:endParaRPr sz="1200" dirty="0">
                <a:latin typeface="Avenir Book" panose="02000503020000020003" pitchFamily="2" charset="0"/>
                <a:ea typeface="Spectral"/>
                <a:cs typeface="Spectral"/>
                <a:sym typeface="Spectral"/>
              </a:endParaRPr>
            </a:p>
          </p:txBody>
        </p:sp>
        <p:sp>
          <p:nvSpPr>
            <p:cNvPr id="267" name="Google Shape;267;p37"/>
            <p:cNvSpPr txBox="1"/>
            <p:nvPr/>
          </p:nvSpPr>
          <p:spPr>
            <a:xfrm>
              <a:off x="6250525" y="2407825"/>
              <a:ext cx="16416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dirty="0">
                  <a:latin typeface="Avenir Book" panose="02000503020000020003" pitchFamily="2" charset="0"/>
                  <a:ea typeface="Spectral"/>
                  <a:cs typeface="Spectral"/>
                  <a:sym typeface="Spectral"/>
                </a:rPr>
                <a:t>allocated fibers</a:t>
              </a:r>
              <a:endParaRPr sz="1100" dirty="0">
                <a:latin typeface="Avenir Book" panose="02000503020000020003" pitchFamily="2" charset="0"/>
                <a:ea typeface="Spectral"/>
                <a:cs typeface="Spectral"/>
                <a:sym typeface="Spectral"/>
              </a:endParaRPr>
            </a:p>
          </p:txBody>
        </p:sp>
      </p:grpSp>
      <p:sp>
        <p:nvSpPr>
          <p:cNvPr id="268" name="Google Shape;268;p37"/>
          <p:cNvSpPr txBox="1"/>
          <p:nvPr/>
        </p:nvSpPr>
        <p:spPr>
          <a:xfrm>
            <a:off x="5623350" y="1571000"/>
            <a:ext cx="2160300" cy="354000"/>
          </a:xfrm>
          <a:prstGeom prst="rect">
            <a:avLst/>
          </a:prstGeom>
          <a:noFill/>
          <a:ln>
            <a:noFill/>
          </a:ln>
          <a:effectLst>
            <a:outerShdw blurRad="57150" dist="1905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D62628"/>
                </a:solidFill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VLT Survey Fields</a:t>
            </a:r>
            <a:endParaRPr sz="1100" dirty="0">
              <a:solidFill>
                <a:srgbClr val="D62628"/>
              </a:solidFill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  <p:sp>
        <p:nvSpPr>
          <p:cNvPr id="269" name="Google Shape;269;p37"/>
          <p:cNvSpPr txBox="1"/>
          <p:nvPr/>
        </p:nvSpPr>
        <p:spPr>
          <a:xfrm>
            <a:off x="5160850" y="4743300"/>
            <a:ext cx="398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 + H.W. Rix (MPIA)</a:t>
            </a:r>
            <a:endParaRPr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206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Heart of the Milky Way</a:t>
            </a:r>
            <a:endParaRPr dirty="0"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1743575" y="4293070"/>
            <a:ext cx="5359500" cy="36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See talks by Rix, Ardern-</a:t>
            </a:r>
            <a:r>
              <a:rPr lang="en" dirty="0" err="1"/>
              <a:t>Arentsen</a:t>
            </a:r>
            <a:r>
              <a:rPr lang="en" dirty="0"/>
              <a:t>, and Horta</a:t>
            </a:r>
            <a:br>
              <a:rPr lang="en" dirty="0"/>
            </a:br>
            <a:endParaRPr dirty="0"/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l="1350" r="-1349"/>
          <a:stretch/>
        </p:blipFill>
        <p:spPr>
          <a:xfrm>
            <a:off x="4819701" y="865261"/>
            <a:ext cx="3117300" cy="3216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69613A-02BB-F10F-2F72-E6B8F8566F0D}"/>
              </a:ext>
            </a:extLst>
          </p:cNvPr>
          <p:cNvGrpSpPr/>
          <p:nvPr/>
        </p:nvGrpSpPr>
        <p:grpSpPr>
          <a:xfrm>
            <a:off x="6064696" y="2470173"/>
            <a:ext cx="1755240" cy="1176724"/>
            <a:chOff x="6064696" y="2470173"/>
            <a:chExt cx="1755240" cy="1176724"/>
          </a:xfrm>
        </p:grpSpPr>
        <p:sp>
          <p:nvSpPr>
            <p:cNvPr id="76" name="Google Shape;76;p15"/>
            <p:cNvSpPr/>
            <p:nvPr/>
          </p:nvSpPr>
          <p:spPr>
            <a:xfrm>
              <a:off x="6064696" y="3013897"/>
              <a:ext cx="627300" cy="633000"/>
            </a:xfrm>
            <a:prstGeom prst="ellipse">
              <a:avLst/>
            </a:prstGeom>
            <a:noFill/>
            <a:ln w="9525" cap="flat" cmpd="sng">
              <a:solidFill>
                <a:srgbClr val="D626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62628"/>
                </a:solidFill>
              </a:endParaRPr>
            </a:p>
          </p:txBody>
        </p:sp>
        <p:cxnSp>
          <p:nvCxnSpPr>
            <p:cNvPr id="77" name="Google Shape;77;p15"/>
            <p:cNvCxnSpPr/>
            <p:nvPr/>
          </p:nvCxnSpPr>
          <p:spPr>
            <a:xfrm flipH="1">
              <a:off x="6687234" y="2806495"/>
              <a:ext cx="769800" cy="385800"/>
            </a:xfrm>
            <a:prstGeom prst="straightConnector1">
              <a:avLst/>
            </a:prstGeom>
            <a:noFill/>
            <a:ln w="9525" cap="flat" cmpd="sng">
              <a:solidFill>
                <a:srgbClr val="D62628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78" name="Google Shape;78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57031" y="2470173"/>
              <a:ext cx="362905" cy="4665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9" name="Google Shape;79;p15"/>
          <p:cNvSpPr txBox="1"/>
          <p:nvPr/>
        </p:nvSpPr>
        <p:spPr>
          <a:xfrm>
            <a:off x="6367800" y="4615560"/>
            <a:ext cx="2776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Rix, Chandra+22</a:t>
            </a:r>
            <a:endParaRPr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Chandra+24a</a:t>
            </a:r>
            <a:endParaRPr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1207000" y="1962070"/>
            <a:ext cx="3373200" cy="11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Gaia XP metallicities revealed the ‘poor old heart’ of the MW in its entirety</a:t>
            </a:r>
            <a:endParaRPr dirty="0"/>
          </a:p>
        </p:txBody>
      </p:sp>
      <p:sp>
        <p:nvSpPr>
          <p:cNvPr id="81" name="Google Shape;81;p15"/>
          <p:cNvSpPr txBox="1"/>
          <p:nvPr/>
        </p:nvSpPr>
        <p:spPr>
          <a:xfrm>
            <a:off x="0" y="4743300"/>
            <a:ext cx="277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311700" y="206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Birth of the Disk(s)</a:t>
            </a:r>
            <a:endParaRPr dirty="0"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906450" y="1855641"/>
            <a:ext cx="3510600" cy="16758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Gaia metallicities + RVs map the angular momentum evolution of the Galaxy over cosmic time</a:t>
            </a:r>
            <a:br>
              <a:rPr lang="en" dirty="0"/>
            </a:br>
            <a:r>
              <a:rPr lang="en" dirty="0">
                <a:sym typeface="Wingdings" pitchFamily="2" charset="2"/>
              </a:rPr>
              <a:t> interpret with Illustris-TNG50</a:t>
            </a:r>
            <a:endParaRPr dirty="0"/>
          </a:p>
        </p:txBody>
      </p:sp>
      <p:pic>
        <p:nvPicPr>
          <p:cNvPr id="88" name="Google Shape;88;p16"/>
          <p:cNvPicPr preferRelativeResize="0"/>
          <p:nvPr/>
        </p:nvPicPr>
        <p:blipFill rotWithShape="1">
          <a:blip r:embed="rId3">
            <a:alphaModFix/>
          </a:blip>
          <a:srcRect l="-1110" r="1110"/>
          <a:stretch/>
        </p:blipFill>
        <p:spPr>
          <a:xfrm>
            <a:off x="4572000" y="779625"/>
            <a:ext cx="4401694" cy="297165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6367800" y="4819290"/>
            <a:ext cx="277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Chandra+24a</a:t>
            </a:r>
            <a:endParaRPr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0" y="4388190"/>
            <a:ext cx="2907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Belokurov+22</a:t>
            </a:r>
            <a:endParaRPr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Conroy+22</a:t>
            </a:r>
            <a:endParaRPr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Semenov+23a,b</a:t>
            </a:r>
            <a:endParaRPr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  <p:sp>
        <p:nvSpPr>
          <p:cNvPr id="91" name="Google Shape;91;p16"/>
          <p:cNvSpPr txBox="1">
            <a:spLocks noGrp="1"/>
          </p:cNvSpPr>
          <p:nvPr>
            <p:ph type="body" idx="1"/>
          </p:nvPr>
        </p:nvSpPr>
        <p:spPr>
          <a:xfrm>
            <a:off x="1737300" y="3751275"/>
            <a:ext cx="5359500" cy="36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See talk by Rix tomorrow morning</a:t>
            </a:r>
            <a:br>
              <a:rPr lang="en" dirty="0"/>
            </a:b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1;p18">
            <a:extLst>
              <a:ext uri="{FF2B5EF4-FFF2-40B4-BE49-F238E27FC236}">
                <a16:creationId xmlns:a16="http://schemas.microsoft.com/office/drawing/2014/main" id="{2574776D-856F-E1CC-D4D6-C24E92B2758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1633" y="38177"/>
            <a:ext cx="5205181" cy="5105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7185" y="857700"/>
            <a:ext cx="3534075" cy="34662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7;p16">
            <a:extLst>
              <a:ext uri="{FF2B5EF4-FFF2-40B4-BE49-F238E27FC236}">
                <a16:creationId xmlns:a16="http://schemas.microsoft.com/office/drawing/2014/main" id="{1C359E81-C0E4-1677-F370-B54C9A23C9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96058" y="1807728"/>
            <a:ext cx="3510600" cy="15662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The Goal: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Growing the ‘outer halo’ horizon to 100 kpc and beyond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311700" y="206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Towards the Galactic Outskirts with RGB Stars</a:t>
            </a:r>
            <a:endParaRPr dirty="0"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4313" y="1225860"/>
            <a:ext cx="4575376" cy="269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/>
        </p:nvSpPr>
        <p:spPr>
          <a:xfrm>
            <a:off x="1208850" y="4157500"/>
            <a:ext cx="6726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A parallax + color selection to unveil the halo out to ~150 kpc</a:t>
            </a:r>
            <a:endParaRPr sz="1700"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  <p:sp>
        <p:nvSpPr>
          <p:cNvPr id="2" name="Google Shape;90;p16">
            <a:extLst>
              <a:ext uri="{FF2B5EF4-FFF2-40B4-BE49-F238E27FC236}">
                <a16:creationId xmlns:a16="http://schemas.microsoft.com/office/drawing/2014/main" id="{46C96D32-4B5F-D325-180D-811EDBAF47CA}"/>
              </a:ext>
            </a:extLst>
          </p:cNvPr>
          <p:cNvSpPr txBox="1"/>
          <p:nvPr/>
        </p:nvSpPr>
        <p:spPr>
          <a:xfrm>
            <a:off x="0" y="4818292"/>
            <a:ext cx="29079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Majewski+03; Conroy+18</a:t>
            </a:r>
            <a:endParaRPr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  <p:sp>
        <p:nvSpPr>
          <p:cNvPr id="3" name="Google Shape;90;p16">
            <a:extLst>
              <a:ext uri="{FF2B5EF4-FFF2-40B4-BE49-F238E27FC236}">
                <a16:creationId xmlns:a16="http://schemas.microsoft.com/office/drawing/2014/main" id="{8DC1C15A-E317-C74E-7B3E-D7DF327BB3F5}"/>
              </a:ext>
            </a:extLst>
          </p:cNvPr>
          <p:cNvSpPr txBox="1"/>
          <p:nvPr/>
        </p:nvSpPr>
        <p:spPr>
          <a:xfrm>
            <a:off x="7379208" y="4814018"/>
            <a:ext cx="1764792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Chandra+23a,b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311700" y="206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</a:t>
            </a:r>
            <a:r>
              <a:rPr lang="en" dirty="0" err="1"/>
              <a:t>MagE</a:t>
            </a:r>
            <a:r>
              <a:rPr lang="en" dirty="0"/>
              <a:t> Outer Halo Survey</a:t>
            </a:r>
            <a:endParaRPr dirty="0"/>
          </a:p>
        </p:txBody>
      </p:sp>
      <p:sp>
        <p:nvSpPr>
          <p:cNvPr id="115" name="Google Shape;115;p20"/>
          <p:cNvSpPr txBox="1"/>
          <p:nvPr/>
        </p:nvSpPr>
        <p:spPr>
          <a:xfrm>
            <a:off x="0" y="4816475"/>
            <a:ext cx="343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with </a:t>
            </a:r>
            <a:r>
              <a:rPr lang="en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R. Naidu (MIT)</a:t>
            </a:r>
            <a:endParaRPr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018" y="1038384"/>
            <a:ext cx="3674987" cy="2758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3018" y="1038388"/>
            <a:ext cx="3674987" cy="2758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graph of a function&#10;&#10;Description automatically generated">
            <a:extLst>
              <a:ext uri="{FF2B5EF4-FFF2-40B4-BE49-F238E27FC236}">
                <a16:creationId xmlns:a16="http://schemas.microsoft.com/office/drawing/2014/main" id="{3D4C3B0F-A616-708E-CE24-BE9C4E701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500" y="1153243"/>
            <a:ext cx="3829907" cy="2643175"/>
          </a:xfrm>
          <a:prstGeom prst="rect">
            <a:avLst/>
          </a:prstGeom>
        </p:spPr>
      </p:pic>
      <p:pic>
        <p:nvPicPr>
          <p:cNvPr id="6" name="Picture 5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F9A869EB-1AD8-FFBC-BE49-C7BCC8153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1500" y="1153243"/>
            <a:ext cx="3829907" cy="2643175"/>
          </a:xfrm>
          <a:prstGeom prst="rect">
            <a:avLst/>
          </a:prstGeom>
        </p:spPr>
      </p:pic>
      <p:sp>
        <p:nvSpPr>
          <p:cNvPr id="7" name="Google Shape;87;p16">
            <a:extLst>
              <a:ext uri="{FF2B5EF4-FFF2-40B4-BE49-F238E27FC236}">
                <a16:creationId xmlns:a16="http://schemas.microsoft.com/office/drawing/2014/main" id="{673B8384-6896-01DE-0C38-F340CCDA111F}"/>
              </a:ext>
            </a:extLst>
          </p:cNvPr>
          <p:cNvSpPr txBox="1">
            <a:spLocks/>
          </p:cNvSpPr>
          <p:nvPr/>
        </p:nvSpPr>
        <p:spPr>
          <a:xfrm>
            <a:off x="1023018" y="3884188"/>
            <a:ext cx="7074006" cy="1013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pectral"/>
              <a:buChar char="●"/>
              <a:defRPr sz="18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○"/>
              <a:defRPr sz="14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■"/>
              <a:defRPr sz="14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●"/>
              <a:defRPr sz="14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○"/>
              <a:defRPr sz="14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■"/>
              <a:defRPr sz="14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●"/>
              <a:defRPr sz="14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○"/>
              <a:defRPr sz="14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ectral"/>
              <a:buChar char="■"/>
              <a:defRPr sz="14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defRPr>
            </a:lvl9pPr>
          </a:lstStyle>
          <a:p>
            <a:pPr marL="0" indent="0" algn="ctr">
              <a:spcAft>
                <a:spcPts val="1200"/>
              </a:spcAft>
              <a:buFont typeface="Spectral"/>
              <a:buNone/>
            </a:pPr>
            <a:r>
              <a:rPr lang="en-US" dirty="0">
                <a:latin typeface="Avenir Book" panose="02000503020000020003" pitchFamily="2" charset="0"/>
              </a:rPr>
              <a:t>Filling the southern gap with Magellan/</a:t>
            </a:r>
            <a:r>
              <a:rPr lang="en-US" dirty="0" err="1">
                <a:latin typeface="Avenir Book" panose="02000503020000020003" pitchFamily="2" charset="0"/>
              </a:rPr>
              <a:t>MagE</a:t>
            </a:r>
            <a:r>
              <a:rPr lang="en-US" dirty="0">
                <a:latin typeface="Avenir Book" panose="02000503020000020003" pitchFamily="2" charset="0"/>
              </a:rPr>
              <a:t> spectroscopy</a:t>
            </a:r>
            <a:br>
              <a:rPr lang="en-US" dirty="0">
                <a:latin typeface="Avenir Book" panose="02000503020000020003" pitchFamily="2" charset="0"/>
              </a:rPr>
            </a:br>
            <a:r>
              <a:rPr lang="en-US" dirty="0">
                <a:latin typeface="Avenir Book" panose="02000503020000020003" pitchFamily="2" charset="0"/>
              </a:rPr>
              <a:t>Distance – RV – [Fe/H] – [𝛼/Fe]</a:t>
            </a:r>
            <a:br>
              <a:rPr lang="en-US" dirty="0">
                <a:latin typeface="Avenir Book" panose="02000503020000020003" pitchFamily="2" charset="0"/>
              </a:rPr>
            </a:br>
            <a:r>
              <a:rPr lang="en-US" dirty="0">
                <a:latin typeface="Avenir Book" panose="02000503020000020003" pitchFamily="2" charset="0"/>
              </a:rPr>
              <a:t>&gt; 100 stars beyond 100 kpc   |   &gt; 250 stars beyond  50 kpc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>
            <a:off x="311700" y="206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Distant Echoes of the Last Major Merger</a:t>
            </a:r>
            <a:endParaRPr dirty="0"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094" y="1518576"/>
            <a:ext cx="4132249" cy="210634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/>
          <p:nvPr/>
        </p:nvSpPr>
        <p:spPr>
          <a:xfrm>
            <a:off x="6367800" y="4834621"/>
            <a:ext cx="277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Chandra+23a</a:t>
            </a:r>
            <a:endParaRPr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9209" y="1272255"/>
            <a:ext cx="2776199" cy="25989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8;p19">
            <a:extLst>
              <a:ext uri="{FF2B5EF4-FFF2-40B4-BE49-F238E27FC236}">
                <a16:creationId xmlns:a16="http://schemas.microsoft.com/office/drawing/2014/main" id="{A4203BF2-EE0A-DA20-28D6-B89557BF2F92}"/>
              </a:ext>
            </a:extLst>
          </p:cNvPr>
          <p:cNvSpPr txBox="1"/>
          <p:nvPr/>
        </p:nvSpPr>
        <p:spPr>
          <a:xfrm>
            <a:off x="1208850" y="3913842"/>
            <a:ext cx="67263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The Outer Virgo and Pisces </a:t>
            </a:r>
            <a:r>
              <a:rPr lang="en" sz="1700" dirty="0" err="1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overdensities</a:t>
            </a:r>
            <a:r>
              <a:rPr lang="en" sz="1700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 have </a:t>
            </a:r>
            <a:r>
              <a:rPr lang="en" sz="1700" i="1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retrograde</a:t>
            </a:r>
            <a:r>
              <a:rPr lang="en" sz="1700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 orbits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latin typeface="Avenir Book" panose="02000503020000020003" pitchFamily="2" charset="0"/>
                <a:ea typeface="Spectral"/>
                <a:cs typeface="Spectral"/>
                <a:sym typeface="Wingdings" pitchFamily="2" charset="2"/>
              </a:rPr>
              <a:t> </a:t>
            </a:r>
            <a:r>
              <a:rPr lang="en" sz="1700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Early-stripped debris from the Gaia-Sausage-Enceladus merger?</a:t>
            </a:r>
            <a:endParaRPr sz="1700"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  <p:sp>
        <p:nvSpPr>
          <p:cNvPr id="7" name="Google Shape;90;p16">
            <a:extLst>
              <a:ext uri="{FF2B5EF4-FFF2-40B4-BE49-F238E27FC236}">
                <a16:creationId xmlns:a16="http://schemas.microsoft.com/office/drawing/2014/main" id="{4B5D78F4-6879-33AE-992E-0ADEEF8755D6}"/>
              </a:ext>
            </a:extLst>
          </p:cNvPr>
          <p:cNvSpPr txBox="1"/>
          <p:nvPr/>
        </p:nvSpPr>
        <p:spPr>
          <a:xfrm>
            <a:off x="-1" y="4818292"/>
            <a:ext cx="3936733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Naidu20,21; see Belokurov+23a</a:t>
            </a:r>
            <a:endParaRPr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>
            <a:spLocks noGrp="1"/>
          </p:cNvSpPr>
          <p:nvPr>
            <p:ph type="title"/>
          </p:nvPr>
        </p:nvSpPr>
        <p:spPr>
          <a:xfrm>
            <a:off x="311700" y="206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</a:t>
            </a:r>
            <a:r>
              <a:rPr lang="en" dirty="0" err="1"/>
              <a:t>Magellanic</a:t>
            </a:r>
            <a:r>
              <a:rPr lang="en" dirty="0"/>
              <a:t> Stellar Stream</a:t>
            </a:r>
            <a:endParaRPr dirty="0"/>
          </a:p>
        </p:txBody>
      </p:sp>
      <p:pic>
        <p:nvPicPr>
          <p:cNvPr id="134" name="Google Shape;134;p22"/>
          <p:cNvPicPr preferRelativeResize="0"/>
          <p:nvPr/>
        </p:nvPicPr>
        <p:blipFill rotWithShape="1">
          <a:blip r:embed="rId3">
            <a:alphaModFix/>
          </a:blip>
          <a:srcRect t="14632"/>
          <a:stretch/>
        </p:blipFill>
        <p:spPr>
          <a:xfrm>
            <a:off x="4982951" y="1187367"/>
            <a:ext cx="3108964" cy="2768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5013" y="1490166"/>
            <a:ext cx="3630701" cy="18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1879" y="894095"/>
            <a:ext cx="3416968" cy="26144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6;p21">
            <a:extLst>
              <a:ext uri="{FF2B5EF4-FFF2-40B4-BE49-F238E27FC236}">
                <a16:creationId xmlns:a16="http://schemas.microsoft.com/office/drawing/2014/main" id="{86692A21-6C68-EA9B-3079-827617854066}"/>
              </a:ext>
            </a:extLst>
          </p:cNvPr>
          <p:cNvSpPr txBox="1"/>
          <p:nvPr/>
        </p:nvSpPr>
        <p:spPr>
          <a:xfrm>
            <a:off x="6367800" y="4834621"/>
            <a:ext cx="277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Chandra+23b</a:t>
            </a:r>
            <a:endParaRPr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  <p:sp>
        <p:nvSpPr>
          <p:cNvPr id="4" name="Google Shape;108;p19">
            <a:extLst>
              <a:ext uri="{FF2B5EF4-FFF2-40B4-BE49-F238E27FC236}">
                <a16:creationId xmlns:a16="http://schemas.microsoft.com/office/drawing/2014/main" id="{A022F9ED-3BBA-ADA3-9F70-172C56A99951}"/>
              </a:ext>
            </a:extLst>
          </p:cNvPr>
          <p:cNvSpPr txBox="1"/>
          <p:nvPr/>
        </p:nvSpPr>
        <p:spPr>
          <a:xfrm>
            <a:off x="1208850" y="4033989"/>
            <a:ext cx="67263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13 stars with orbits and abundances matching the Clouds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100° long stellar counterpart to the gaseous </a:t>
            </a:r>
            <a:r>
              <a:rPr lang="en" sz="1700" dirty="0" err="1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Magellanic</a:t>
            </a:r>
            <a:r>
              <a:rPr lang="en" sz="1700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 Stream</a:t>
            </a:r>
            <a:endParaRPr sz="1700"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  <p:sp>
        <p:nvSpPr>
          <p:cNvPr id="5" name="Google Shape;90;p16">
            <a:extLst>
              <a:ext uri="{FF2B5EF4-FFF2-40B4-BE49-F238E27FC236}">
                <a16:creationId xmlns:a16="http://schemas.microsoft.com/office/drawing/2014/main" id="{08E65F30-188D-AB80-10A3-D0FFEE1C1380}"/>
              </a:ext>
            </a:extLst>
          </p:cNvPr>
          <p:cNvSpPr txBox="1"/>
          <p:nvPr/>
        </p:nvSpPr>
        <p:spPr>
          <a:xfrm>
            <a:off x="-1" y="4818292"/>
            <a:ext cx="3773103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s</a:t>
            </a:r>
            <a:r>
              <a:rPr lang="en" dirty="0" err="1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ee</a:t>
            </a:r>
            <a:r>
              <a:rPr lang="en" dirty="0">
                <a:latin typeface="Avenir Book" panose="02000503020000020003" pitchFamily="2" charset="0"/>
                <a:ea typeface="Spectral"/>
                <a:cs typeface="Spectral"/>
                <a:sym typeface="Spectral"/>
              </a:rPr>
              <a:t> also Belokurov+16; Zaritsky+20</a:t>
            </a:r>
            <a:endParaRPr dirty="0">
              <a:latin typeface="Avenir Book" panose="02000503020000020003" pitchFamily="2" charset="0"/>
              <a:ea typeface="Spectral"/>
              <a:cs typeface="Spectral"/>
              <a:sym typeface="Spectral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17D7F2-A4DF-2875-6D59-0CE8AC27FB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685</Words>
  <Application>Microsoft Macintosh PowerPoint</Application>
  <PresentationFormat>On-screen Show (16:9)</PresentationFormat>
  <Paragraphs>82</Paragraphs>
  <Slides>23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Wingdings</vt:lpstr>
      <vt:lpstr>Courier New</vt:lpstr>
      <vt:lpstr>Avenir Book</vt:lpstr>
      <vt:lpstr>Arial</vt:lpstr>
      <vt:lpstr>Spectral</vt:lpstr>
      <vt:lpstr>Simple Light</vt:lpstr>
      <vt:lpstr>PowerPoint Presentation</vt:lpstr>
      <vt:lpstr>Outline</vt:lpstr>
      <vt:lpstr>The Heart of the Milky Way</vt:lpstr>
      <vt:lpstr>The Birth of the Disk(s)</vt:lpstr>
      <vt:lpstr>PowerPoint Presentation</vt:lpstr>
      <vt:lpstr>Towards the Galactic Outskirts with RGB Stars</vt:lpstr>
      <vt:lpstr>The MagE Outer Halo Survey</vt:lpstr>
      <vt:lpstr>Distant Echoes of the Last Major Merger</vt:lpstr>
      <vt:lpstr>The Magellanic Stellar Stream</vt:lpstr>
      <vt:lpstr>The LMC’s Influence on the MW</vt:lpstr>
      <vt:lpstr>Tomography of the Reflex Velocity</vt:lpstr>
      <vt:lpstr>Summary</vt:lpstr>
      <vt:lpstr>PowerPoint Presentation</vt:lpstr>
      <vt:lpstr>extra slides</vt:lpstr>
      <vt:lpstr>Separating Dwarfs and Giants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VLT Protogalaxy Survey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Chandra, Vedant</cp:lastModifiedBy>
  <cp:revision>17</cp:revision>
  <dcterms:modified xsi:type="dcterms:W3CDTF">2024-05-26T14:42:59Z</dcterms:modified>
</cp:coreProperties>
</file>