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4D35FCF-3DEB-4C21-84BA-407182C8FCD9}">
  <a:tblStyle styleId="{F4D35FCF-3DEB-4C21-84BA-407182C8FCD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1895475" y="2819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{F4D35FCF-3DEB-4C21-84BA-407182C8FCD9}</a:tableStyleId>
              </a:tblPr>
              <a:tblGrid>
                <a:gridCol w="26374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200"/>
                        <a:t>Project PI</a:t>
                      </a:r>
                      <a:endParaRPr b="1" sz="1200"/>
                    </a:p>
                  </a:txBody>
                  <a:tcPr marT="91425" marB="91425" marR="91425" marL="91425">
                    <a:solidFill>
                      <a:srgbClr val="CFE2F3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" sz="1200">
                          <a:solidFill>
                            <a:schemeClr val="dk1"/>
                          </a:solidFill>
                        </a:rPr>
                        <a:t>PI: Carolina Berucci (Leonardo)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" sz="1200">
                          <a:solidFill>
                            <a:schemeClr val="dk1"/>
                          </a:solidFill>
                        </a:rPr>
                        <a:t>Co-PI: Cristina Knapic (INAF)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200">
                          <a:solidFill>
                            <a:schemeClr val="dk1"/>
                          </a:solidFill>
                        </a:rPr>
                        <a:t>Technical Manager:</a:t>
                      </a:r>
                      <a:endParaRPr sz="12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55" name="Google Shape;55;p13"/>
          <p:cNvGraphicFramePr/>
          <p:nvPr/>
        </p:nvGraphicFramePr>
        <p:xfrm>
          <a:off x="4676775" y="1905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{F4D35FCF-3DEB-4C21-84BA-407182C8FCD9}</a:tableStyleId>
              </a:tblPr>
              <a:tblGrid>
                <a:gridCol w="26374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200"/>
                        <a:t>General Assembly</a:t>
                      </a:r>
                      <a:endParaRPr b="1" sz="1200"/>
                    </a:p>
                  </a:txBody>
                  <a:tcPr marT="91425" marB="91425" marR="91425" marL="91425">
                    <a:solidFill>
                      <a:srgbClr val="CFE2F3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Composed by the project PI and co-PI and one representative of each partner. Supervises the project activity. Fixed Meetings: every two months</a:t>
                      </a:r>
                      <a:endParaRPr sz="12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56" name="Google Shape;56;p13"/>
          <p:cNvGraphicFramePr/>
          <p:nvPr/>
        </p:nvGraphicFramePr>
        <p:xfrm>
          <a:off x="3419475" y="17526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{F4D35FCF-3DEB-4C21-84BA-407182C8FCD9}</a:tableStyleId>
              </a:tblPr>
              <a:tblGrid>
                <a:gridCol w="26374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200"/>
                        <a:t>Management Board</a:t>
                      </a:r>
                      <a:endParaRPr b="1" sz="1200"/>
                    </a:p>
                  </a:txBody>
                  <a:tcPr marT="91425" marB="91425" marR="91425" marL="91425">
                    <a:solidFill>
                      <a:srgbClr val="CFE2F3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composed by one representative for each industrial partner, one representative for each Spoke the Technical Manager and the WP Leaders. Coordination, verification and planning of the project activities. Fixed meetings: every month.</a:t>
                      </a:r>
                      <a:endParaRPr sz="12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57" name="Google Shape;57;p13"/>
          <p:cNvGraphicFramePr/>
          <p:nvPr/>
        </p:nvGraphicFramePr>
        <p:xfrm>
          <a:off x="209550" y="40252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{F4D35FCF-3DEB-4C21-84BA-407182C8FCD9}</a:tableStyleId>
              </a:tblPr>
              <a:tblGrid>
                <a:gridCol w="17030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/>
                        <a:t>WP1</a:t>
                      </a:r>
                      <a:endParaRPr b="1" sz="1000"/>
                    </a:p>
                  </a:txBody>
                  <a:tcPr marT="91425" marB="91425" marR="91425" marL="91425">
                    <a:solidFill>
                      <a:srgbClr val="CFE2F3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chemeClr val="dk1"/>
                          </a:solidFill>
                        </a:rPr>
                        <a:t>Leader: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chemeClr val="dk1"/>
                          </a:solidFill>
                        </a:rPr>
                        <a:t>Co-Leader: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58" name="Google Shape;58;p13"/>
          <p:cNvGraphicFramePr/>
          <p:nvPr/>
        </p:nvGraphicFramePr>
        <p:xfrm>
          <a:off x="1962150" y="40252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{F4D35FCF-3DEB-4C21-84BA-407182C8FCD9}</a:tableStyleId>
              </a:tblPr>
              <a:tblGrid>
                <a:gridCol w="17030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/>
                        <a:t>WP2</a:t>
                      </a:r>
                      <a:endParaRPr b="1" sz="1000"/>
                    </a:p>
                  </a:txBody>
                  <a:tcPr marT="91425" marB="91425" marR="91425" marL="91425">
                    <a:solidFill>
                      <a:srgbClr val="CFE2F3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chemeClr val="dk1"/>
                          </a:solidFill>
                        </a:rPr>
                        <a:t>Leader: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chemeClr val="dk1"/>
                          </a:solidFill>
                        </a:rPr>
                        <a:t>Co-Leader: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59" name="Google Shape;59;p13"/>
          <p:cNvGraphicFramePr/>
          <p:nvPr/>
        </p:nvGraphicFramePr>
        <p:xfrm>
          <a:off x="3714750" y="40252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{F4D35FCF-3DEB-4C21-84BA-407182C8FCD9}</a:tableStyleId>
              </a:tblPr>
              <a:tblGrid>
                <a:gridCol w="17030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/>
                        <a:t>WP3</a:t>
                      </a:r>
                      <a:endParaRPr b="1" sz="1000"/>
                    </a:p>
                  </a:txBody>
                  <a:tcPr marT="91425" marB="91425" marR="91425" marL="91425">
                    <a:solidFill>
                      <a:srgbClr val="CFE2F3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chemeClr val="dk1"/>
                          </a:solidFill>
                        </a:rPr>
                        <a:t>Leader: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chemeClr val="dk1"/>
                          </a:solidFill>
                        </a:rPr>
                        <a:t>Co-Leader: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60" name="Google Shape;60;p13"/>
          <p:cNvGraphicFramePr/>
          <p:nvPr/>
        </p:nvGraphicFramePr>
        <p:xfrm>
          <a:off x="5467350" y="40252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{F4D35FCF-3DEB-4C21-84BA-407182C8FCD9}</a:tableStyleId>
              </a:tblPr>
              <a:tblGrid>
                <a:gridCol w="17030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/>
                        <a:t>WP4</a:t>
                      </a:r>
                      <a:endParaRPr b="1" sz="1000"/>
                    </a:p>
                  </a:txBody>
                  <a:tcPr marT="91425" marB="91425" marR="91425" marL="91425">
                    <a:solidFill>
                      <a:srgbClr val="CFE2F3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chemeClr val="dk1"/>
                          </a:solidFill>
                        </a:rPr>
                        <a:t>Leader: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chemeClr val="dk1"/>
                          </a:solidFill>
                        </a:rPr>
                        <a:t>Co-Leader: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7219950" y="40252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{F4D35FCF-3DEB-4C21-84BA-407182C8FCD9}</a:tableStyleId>
              </a:tblPr>
              <a:tblGrid>
                <a:gridCol w="17030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it" sz="1000"/>
                        <a:t>WP5</a:t>
                      </a:r>
                      <a:endParaRPr b="1" sz="1000"/>
                    </a:p>
                  </a:txBody>
                  <a:tcPr marT="91425" marB="91425" marR="91425" marL="91425">
                    <a:solidFill>
                      <a:srgbClr val="CFE2F3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chemeClr val="dk1"/>
                          </a:solidFill>
                        </a:rPr>
                        <a:t>Leader: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000">
                          <a:solidFill>
                            <a:schemeClr val="dk1"/>
                          </a:solidFill>
                        </a:rPr>
                        <a:t>Co-Leader: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