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2"/>
  </p:notesMasterIdLst>
  <p:sldIdLst>
    <p:sldId id="256" r:id="rId2"/>
    <p:sldId id="306" r:id="rId3"/>
    <p:sldId id="301" r:id="rId4"/>
    <p:sldId id="310" r:id="rId5"/>
    <p:sldId id="321" r:id="rId6"/>
    <p:sldId id="323" r:id="rId7"/>
    <p:sldId id="322" r:id="rId8"/>
    <p:sldId id="312" r:id="rId9"/>
    <p:sldId id="303" r:id="rId10"/>
    <p:sldId id="298" r:id="rId11"/>
    <p:sldId id="309" r:id="rId12"/>
    <p:sldId id="318" r:id="rId13"/>
    <p:sldId id="319" r:id="rId14"/>
    <p:sldId id="311" r:id="rId15"/>
    <p:sldId id="308" r:id="rId16"/>
    <p:sldId id="327" r:id="rId17"/>
    <p:sldId id="297" r:id="rId18"/>
    <p:sldId id="305" r:id="rId19"/>
    <p:sldId id="324" r:id="rId20"/>
    <p:sldId id="307"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7FFF"/>
    <a:srgbClr val="1528BC"/>
    <a:srgbClr val="5B87D9"/>
    <a:srgbClr val="D9D8CB"/>
    <a:srgbClr val="99D5E1"/>
    <a:srgbClr val="DE0737"/>
    <a:srgbClr val="0D1134"/>
    <a:srgbClr val="6EADFF"/>
    <a:srgbClr val="FFA96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3333" autoAdjust="0"/>
  </p:normalViewPr>
  <p:slideViewPr>
    <p:cSldViewPr snapToGrid="0" snapToObjects="1">
      <p:cViewPr varScale="1">
        <p:scale>
          <a:sx n="82" d="100"/>
          <a:sy n="82" d="100"/>
        </p:scale>
        <p:origin x="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C4E80-B3C3-564E-B646-236FA97B2EFB}" type="datetimeFigureOut">
              <a:rPr lang="it-IT" smtClean="0"/>
              <a:t>06/10/2023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5D7AB-67CD-5A49-B584-CEA407991541}" type="slidenum">
              <a:rPr lang="it-IT" smtClean="0"/>
              <a:t>‹N›</a:t>
            </a:fld>
            <a:endParaRPr lang="it-IT"/>
          </a:p>
        </p:txBody>
      </p:sp>
    </p:spTree>
    <p:extLst>
      <p:ext uri="{BB962C8B-B14F-4D97-AF65-F5344CB8AC3E}">
        <p14:creationId xmlns:p14="http://schemas.microsoft.com/office/powerpoint/2010/main" val="198228011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1</a:t>
            </a:fld>
            <a:endParaRPr lang="it-IT"/>
          </a:p>
        </p:txBody>
      </p:sp>
    </p:spTree>
    <p:extLst>
      <p:ext uri="{BB962C8B-B14F-4D97-AF65-F5344CB8AC3E}">
        <p14:creationId xmlns:p14="http://schemas.microsoft.com/office/powerpoint/2010/main" val="17454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12</a:t>
            </a:fld>
            <a:endParaRPr lang="it-IT"/>
          </a:p>
        </p:txBody>
      </p:sp>
    </p:spTree>
    <p:extLst>
      <p:ext uri="{BB962C8B-B14F-4D97-AF65-F5344CB8AC3E}">
        <p14:creationId xmlns:p14="http://schemas.microsoft.com/office/powerpoint/2010/main" val="122429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A065D7AB-67CD-5A49-B584-CEA407991541}" type="slidenum">
              <a:rPr lang="it-IT" smtClean="0"/>
              <a:t>2</a:t>
            </a:fld>
            <a:endParaRPr lang="it-IT"/>
          </a:p>
        </p:txBody>
      </p:sp>
    </p:spTree>
    <p:extLst>
      <p:ext uri="{BB962C8B-B14F-4D97-AF65-F5344CB8AC3E}">
        <p14:creationId xmlns:p14="http://schemas.microsoft.com/office/powerpoint/2010/main" val="19405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  </a:t>
            </a:r>
          </a:p>
        </p:txBody>
      </p:sp>
      <p:sp>
        <p:nvSpPr>
          <p:cNvPr id="4" name="Segnaposto numero diapositiva 3"/>
          <p:cNvSpPr>
            <a:spLocks noGrp="1"/>
          </p:cNvSpPr>
          <p:nvPr>
            <p:ph type="sldNum" sz="quarter" idx="5"/>
          </p:nvPr>
        </p:nvSpPr>
        <p:spPr/>
        <p:txBody>
          <a:bodyPr/>
          <a:lstStyle/>
          <a:p>
            <a:fld id="{A065D7AB-67CD-5A49-B584-CEA407991541}" type="slidenum">
              <a:rPr lang="it-IT" smtClean="0"/>
              <a:t>3</a:t>
            </a:fld>
            <a:endParaRPr lang="it-IT"/>
          </a:p>
        </p:txBody>
      </p:sp>
    </p:spTree>
    <p:extLst>
      <p:ext uri="{BB962C8B-B14F-4D97-AF65-F5344CB8AC3E}">
        <p14:creationId xmlns:p14="http://schemas.microsoft.com/office/powerpoint/2010/main" val="1789374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4</a:t>
            </a:fld>
            <a:endParaRPr lang="it-IT"/>
          </a:p>
        </p:txBody>
      </p:sp>
    </p:spTree>
    <p:extLst>
      <p:ext uri="{BB962C8B-B14F-4D97-AF65-F5344CB8AC3E}">
        <p14:creationId xmlns:p14="http://schemas.microsoft.com/office/powerpoint/2010/main" val="246128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 </a:t>
            </a:r>
          </a:p>
        </p:txBody>
      </p:sp>
      <p:sp>
        <p:nvSpPr>
          <p:cNvPr id="4" name="Segnaposto numero diapositiva 3"/>
          <p:cNvSpPr>
            <a:spLocks noGrp="1"/>
          </p:cNvSpPr>
          <p:nvPr>
            <p:ph type="sldNum" sz="quarter" idx="5"/>
          </p:nvPr>
        </p:nvSpPr>
        <p:spPr/>
        <p:txBody>
          <a:bodyPr/>
          <a:lstStyle/>
          <a:p>
            <a:fld id="{A065D7AB-67CD-5A49-B584-CEA407991541}" type="slidenum">
              <a:rPr lang="it-IT" smtClean="0"/>
              <a:t>5</a:t>
            </a:fld>
            <a:endParaRPr lang="it-IT"/>
          </a:p>
        </p:txBody>
      </p:sp>
    </p:spTree>
    <p:extLst>
      <p:ext uri="{BB962C8B-B14F-4D97-AF65-F5344CB8AC3E}">
        <p14:creationId xmlns:p14="http://schemas.microsoft.com/office/powerpoint/2010/main" val="50401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6</a:t>
            </a:fld>
            <a:endParaRPr lang="it-IT"/>
          </a:p>
        </p:txBody>
      </p:sp>
    </p:spTree>
    <p:extLst>
      <p:ext uri="{BB962C8B-B14F-4D97-AF65-F5344CB8AC3E}">
        <p14:creationId xmlns:p14="http://schemas.microsoft.com/office/powerpoint/2010/main" val="536742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9</a:t>
            </a:fld>
            <a:endParaRPr lang="it-IT"/>
          </a:p>
        </p:txBody>
      </p:sp>
    </p:spTree>
    <p:extLst>
      <p:ext uri="{BB962C8B-B14F-4D97-AF65-F5344CB8AC3E}">
        <p14:creationId xmlns:p14="http://schemas.microsoft.com/office/powerpoint/2010/main" val="289369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10</a:t>
            </a:fld>
            <a:endParaRPr lang="it-IT"/>
          </a:p>
        </p:txBody>
      </p:sp>
    </p:spTree>
    <p:extLst>
      <p:ext uri="{BB962C8B-B14F-4D97-AF65-F5344CB8AC3E}">
        <p14:creationId xmlns:p14="http://schemas.microsoft.com/office/powerpoint/2010/main" val="342295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65D7AB-67CD-5A49-B584-CEA407991541}" type="slidenum">
              <a:rPr lang="it-IT" smtClean="0"/>
              <a:t>11</a:t>
            </a:fld>
            <a:endParaRPr lang="it-IT"/>
          </a:p>
        </p:txBody>
      </p:sp>
    </p:spTree>
    <p:extLst>
      <p:ext uri="{BB962C8B-B14F-4D97-AF65-F5344CB8AC3E}">
        <p14:creationId xmlns:p14="http://schemas.microsoft.com/office/powerpoint/2010/main" val="239405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06/10/2023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79619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06/10/2023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87416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06/10/2023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88872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105F47E-BC3D-384B-A957-4160B45311EF}" type="datetimeFigureOut">
              <a:rPr lang="it-IT" smtClean="0"/>
              <a:t>06/10/2023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82946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105F47E-BC3D-384B-A957-4160B45311EF}" type="datetimeFigureOut">
              <a:rPr lang="it-IT" smtClean="0"/>
              <a:t>06/10/2023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347354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105F47E-BC3D-384B-A957-4160B45311EF}" type="datetimeFigureOut">
              <a:rPr lang="it-IT" smtClean="0"/>
              <a:t>06/10/2023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5738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105F47E-BC3D-384B-A957-4160B45311EF}" type="datetimeFigureOut">
              <a:rPr lang="it-IT" smtClean="0"/>
              <a:t>06/10/2023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102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105F47E-BC3D-384B-A957-4160B45311EF}" type="datetimeFigureOut">
              <a:rPr lang="it-IT" smtClean="0"/>
              <a:t>06/10/2023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1136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5F47E-BC3D-384B-A957-4160B45311EF}" type="datetimeFigureOut">
              <a:rPr lang="it-IT" smtClean="0"/>
              <a:t>06/10/2023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5404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105F47E-BC3D-384B-A957-4160B45311EF}" type="datetimeFigureOut">
              <a:rPr lang="it-IT" smtClean="0"/>
              <a:t>06/10/2023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40674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105F47E-BC3D-384B-A957-4160B45311EF}" type="datetimeFigureOut">
              <a:rPr lang="it-IT" smtClean="0"/>
              <a:t>06/10/2023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52BE070-829A-714A-97EF-B3300756E020}" type="slidenum">
              <a:rPr lang="it-IT" smtClean="0"/>
              <a:t>‹N›</a:t>
            </a:fld>
            <a:endParaRPr lang="it-IT"/>
          </a:p>
        </p:txBody>
      </p:sp>
    </p:spTree>
    <p:extLst>
      <p:ext uri="{BB962C8B-B14F-4D97-AF65-F5344CB8AC3E}">
        <p14:creationId xmlns:p14="http://schemas.microsoft.com/office/powerpoint/2010/main" val="22295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05F47E-BC3D-384B-A957-4160B45311EF}" type="datetimeFigureOut">
              <a:rPr lang="it-IT" smtClean="0"/>
              <a:t>06/10/2023</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52BE070-829A-714A-97EF-B3300756E020}" type="slidenum">
              <a:rPr lang="it-IT" smtClean="0"/>
              <a:t>‹N›</a:t>
            </a:fld>
            <a:endParaRPr lang="it-IT"/>
          </a:p>
        </p:txBody>
      </p:sp>
    </p:spTree>
    <p:extLst>
      <p:ext uri="{BB962C8B-B14F-4D97-AF65-F5344CB8AC3E}">
        <p14:creationId xmlns:p14="http://schemas.microsoft.com/office/powerpoint/2010/main" val="29280132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emf"/><Relationship Id="rId7"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E3CC256-AACA-4A46-C11F-EE59A20D0494}"/>
              </a:ext>
            </a:extLst>
          </p:cNvPr>
          <p:cNvPicPr>
            <a:picLocks noChangeAspect="1"/>
          </p:cNvPicPr>
          <p:nvPr/>
        </p:nvPicPr>
        <p:blipFill>
          <a:blip r:embed="rId3"/>
          <a:stretch>
            <a:fillRect/>
          </a:stretch>
        </p:blipFill>
        <p:spPr>
          <a:xfrm>
            <a:off x="-9268" y="1"/>
            <a:ext cx="9143999" cy="5143499"/>
          </a:xfrm>
          <a:prstGeom prst="rect">
            <a:avLst/>
          </a:prstGeom>
        </p:spPr>
      </p:pic>
      <p:sp>
        <p:nvSpPr>
          <p:cNvPr id="5" name="Rettangolo con angoli arrotondati 4">
            <a:extLst>
              <a:ext uri="{FF2B5EF4-FFF2-40B4-BE49-F238E27FC236}">
                <a16:creationId xmlns:a16="http://schemas.microsoft.com/office/drawing/2014/main" id="{9A07CF00-4858-E9CA-7C64-FEE19BB4E362}"/>
              </a:ext>
            </a:extLst>
          </p:cNvPr>
          <p:cNvSpPr/>
          <p:nvPr/>
        </p:nvSpPr>
        <p:spPr>
          <a:xfrm>
            <a:off x="121324" y="3930229"/>
            <a:ext cx="4833128" cy="62949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13"/>
          </a:p>
        </p:txBody>
      </p:sp>
      <p:sp>
        <p:nvSpPr>
          <p:cNvPr id="4" name="CasellaDiTesto 3">
            <a:extLst>
              <a:ext uri="{FF2B5EF4-FFF2-40B4-BE49-F238E27FC236}">
                <a16:creationId xmlns:a16="http://schemas.microsoft.com/office/drawing/2014/main" id="{60F4F014-3438-0647-A296-4C90C0075593}"/>
              </a:ext>
            </a:extLst>
          </p:cNvPr>
          <p:cNvSpPr txBox="1"/>
          <p:nvPr/>
        </p:nvSpPr>
        <p:spPr>
          <a:xfrm>
            <a:off x="558801" y="-2324100"/>
            <a:ext cx="1930337" cy="248209"/>
          </a:xfrm>
          <a:prstGeom prst="rect">
            <a:avLst/>
          </a:prstGeom>
          <a:noFill/>
        </p:spPr>
        <p:txBody>
          <a:bodyPr wrap="none" rtlCol="0">
            <a:spAutoFit/>
          </a:bodyPr>
          <a:lstStyle/>
          <a:p>
            <a:r>
              <a:rPr lang="it-IT" sz="1013" dirty="0" err="1"/>
              <a:t>ICSC_progetto_comunicazione</a:t>
            </a:r>
            <a:r>
              <a:rPr lang="it-IT" sz="1013" dirty="0"/>
              <a:t>**</a:t>
            </a:r>
          </a:p>
        </p:txBody>
      </p:sp>
      <p:sp>
        <p:nvSpPr>
          <p:cNvPr id="8" name="Titolo 1">
            <a:extLst>
              <a:ext uri="{FF2B5EF4-FFF2-40B4-BE49-F238E27FC236}">
                <a16:creationId xmlns:a16="http://schemas.microsoft.com/office/drawing/2014/main" id="{DDA5CA95-380B-8F49-A9D9-A5D19C987956}"/>
              </a:ext>
            </a:extLst>
          </p:cNvPr>
          <p:cNvSpPr txBox="1">
            <a:spLocks/>
          </p:cNvSpPr>
          <p:nvPr/>
        </p:nvSpPr>
        <p:spPr>
          <a:xfrm>
            <a:off x="270557" y="3930229"/>
            <a:ext cx="4633374" cy="629492"/>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800" b="1" dirty="0" err="1">
                <a:solidFill>
                  <a:srgbClr val="1528BC"/>
                </a:solidFill>
                <a:latin typeface="Arial" panose="020B0604020202020204" pitchFamily="34" charset="0"/>
                <a:ea typeface="Times New Roman" panose="02020603050405020304" pitchFamily="18" charset="0"/>
                <a:cs typeface="Arial" panose="020B0604020202020204" pitchFamily="34" charset="0"/>
              </a:rPr>
              <a:t>Interoperable</a:t>
            </a:r>
            <a:r>
              <a:rPr lang="it-IT" sz="1800" b="1" dirty="0">
                <a:solidFill>
                  <a:srgbClr val="1528BC"/>
                </a:solidFill>
                <a:latin typeface="Arial" panose="020B0604020202020204" pitchFamily="34" charset="0"/>
                <a:ea typeface="Times New Roman" panose="02020603050405020304" pitchFamily="18" charset="0"/>
                <a:cs typeface="Arial" panose="020B0604020202020204" pitchFamily="34" charset="0"/>
              </a:rPr>
              <a:t> Data Lake (IDL)</a:t>
            </a:r>
          </a:p>
          <a:p>
            <a:pPr algn="l"/>
            <a:r>
              <a:rPr lang="it-IT" sz="1600" b="1" dirty="0">
                <a:solidFill>
                  <a:srgbClr val="1528BC"/>
                </a:solidFill>
                <a:latin typeface="Arial" panose="020B0604020202020204" pitchFamily="34" charset="0"/>
                <a:ea typeface="Times New Roman" panose="02020603050405020304" pitchFamily="18" charset="0"/>
                <a:cs typeface="Arial" panose="020B0604020202020204" pitchFamily="34" charset="0"/>
              </a:rPr>
              <a:t>Kick-off meeting, 6-10-2023</a:t>
            </a:r>
          </a:p>
        </p:txBody>
      </p:sp>
      <p:pic>
        <p:nvPicPr>
          <p:cNvPr id="12" name="Immagine 11">
            <a:extLst>
              <a:ext uri="{FF2B5EF4-FFF2-40B4-BE49-F238E27FC236}">
                <a16:creationId xmlns:a16="http://schemas.microsoft.com/office/drawing/2014/main" id="{3F5C6DC8-3E70-3B26-7428-BD2EA31360CF}"/>
              </a:ext>
            </a:extLst>
          </p:cNvPr>
          <p:cNvPicPr>
            <a:picLocks noChangeAspect="1"/>
          </p:cNvPicPr>
          <p:nvPr/>
        </p:nvPicPr>
        <p:blipFill rotWithShape="1">
          <a:blip r:embed="rId4"/>
          <a:srcRect r="9138"/>
          <a:stretch/>
        </p:blipFill>
        <p:spPr>
          <a:xfrm>
            <a:off x="4974772" y="898525"/>
            <a:ext cx="4169228" cy="1417938"/>
          </a:xfrm>
          <a:prstGeom prst="rect">
            <a:avLst/>
          </a:prstGeom>
        </p:spPr>
      </p:pic>
      <p:grpSp>
        <p:nvGrpSpPr>
          <p:cNvPr id="9" name="Gruppo 16">
            <a:extLst>
              <a:ext uri="{FF2B5EF4-FFF2-40B4-BE49-F238E27FC236}">
                <a16:creationId xmlns:a16="http://schemas.microsoft.com/office/drawing/2014/main" id="{5A83D5F6-3700-2C4C-B4E6-DA42E1C3B3A8}"/>
              </a:ext>
            </a:extLst>
          </p:cNvPr>
          <p:cNvGrpSpPr/>
          <p:nvPr/>
        </p:nvGrpSpPr>
        <p:grpSpPr>
          <a:xfrm>
            <a:off x="0" y="-1"/>
            <a:ext cx="9144000" cy="914400"/>
            <a:chOff x="0" y="-1"/>
            <a:chExt cx="12192000" cy="1219200"/>
          </a:xfrm>
        </p:grpSpPr>
        <p:pic>
          <p:nvPicPr>
            <p:cNvPr id="10" name="Immagine 6">
              <a:extLst>
                <a:ext uri="{FF2B5EF4-FFF2-40B4-BE49-F238E27FC236}">
                  <a16:creationId xmlns:a16="http://schemas.microsoft.com/office/drawing/2014/main" id="{2B186E73-BBFC-594B-98EE-CDBFB3F66A42}"/>
                </a:ext>
              </a:extLst>
            </p:cNvPr>
            <p:cNvPicPr>
              <a:picLocks noChangeAspect="1"/>
            </p:cNvPicPr>
            <p:nvPr/>
          </p:nvPicPr>
          <p:blipFill>
            <a:blip r:embed="rId5"/>
            <a:stretch>
              <a:fillRect/>
            </a:stretch>
          </p:blipFill>
          <p:spPr>
            <a:xfrm>
              <a:off x="0" y="-1"/>
              <a:ext cx="12192000" cy="1219200"/>
            </a:xfrm>
            <a:prstGeom prst="rect">
              <a:avLst/>
            </a:prstGeom>
          </p:spPr>
        </p:pic>
        <p:pic>
          <p:nvPicPr>
            <p:cNvPr id="11" name="Immagine 15">
              <a:extLst>
                <a:ext uri="{FF2B5EF4-FFF2-40B4-BE49-F238E27FC236}">
                  <a16:creationId xmlns:a16="http://schemas.microsoft.com/office/drawing/2014/main" id="{F8FA942A-B218-F546-BF80-6565EB2F2644}"/>
                </a:ext>
              </a:extLst>
            </p:cNvPr>
            <p:cNvPicPr>
              <a:picLocks noChangeAspect="1"/>
            </p:cNvPicPr>
            <p:nvPr/>
          </p:nvPicPr>
          <p:blipFill>
            <a:blip r:embed="rId6"/>
            <a:stretch>
              <a:fillRect/>
            </a:stretch>
          </p:blipFill>
          <p:spPr>
            <a:xfrm>
              <a:off x="9969183" y="339206"/>
              <a:ext cx="2060789" cy="701093"/>
            </a:xfrm>
            <a:prstGeom prst="rect">
              <a:avLst/>
            </a:prstGeom>
          </p:spPr>
        </p:pic>
      </p:grpSp>
      <p:grpSp>
        <p:nvGrpSpPr>
          <p:cNvPr id="13" name="Gruppo 17">
            <a:extLst>
              <a:ext uri="{FF2B5EF4-FFF2-40B4-BE49-F238E27FC236}">
                <a16:creationId xmlns:a16="http://schemas.microsoft.com/office/drawing/2014/main" id="{904F4BB4-FB66-5C48-856B-FC9E9EDD55EE}"/>
              </a:ext>
            </a:extLst>
          </p:cNvPr>
          <p:cNvGrpSpPr/>
          <p:nvPr/>
        </p:nvGrpSpPr>
        <p:grpSpPr>
          <a:xfrm>
            <a:off x="-9268" y="4764263"/>
            <a:ext cx="9144000" cy="390525"/>
            <a:chOff x="0" y="6352350"/>
            <a:chExt cx="12192000" cy="520700"/>
          </a:xfrm>
        </p:grpSpPr>
        <p:pic>
          <p:nvPicPr>
            <p:cNvPr id="14" name="Immagine 9">
              <a:extLst>
                <a:ext uri="{FF2B5EF4-FFF2-40B4-BE49-F238E27FC236}">
                  <a16:creationId xmlns:a16="http://schemas.microsoft.com/office/drawing/2014/main" id="{E28D9956-B696-0147-A1B1-5167285EFA3B}"/>
                </a:ext>
              </a:extLst>
            </p:cNvPr>
            <p:cNvPicPr>
              <a:picLocks noChangeAspect="1"/>
            </p:cNvPicPr>
            <p:nvPr/>
          </p:nvPicPr>
          <p:blipFill>
            <a:blip r:embed="rId7"/>
            <a:stretch>
              <a:fillRect/>
            </a:stretch>
          </p:blipFill>
          <p:spPr>
            <a:xfrm>
              <a:off x="0" y="6352350"/>
              <a:ext cx="12192000" cy="520700"/>
            </a:xfrm>
            <a:prstGeom prst="rect">
              <a:avLst/>
            </a:prstGeom>
          </p:spPr>
        </p:pic>
        <p:sp>
          <p:nvSpPr>
            <p:cNvPr id="15" name="CasellaDiTesto 10">
              <a:extLst>
                <a:ext uri="{FF2B5EF4-FFF2-40B4-BE49-F238E27FC236}">
                  <a16:creationId xmlns:a16="http://schemas.microsoft.com/office/drawing/2014/main" id="{37B48FA8-69D0-7843-ACF5-D47826E05265}"/>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16" name="CasellaDiTesto 12">
              <a:extLst>
                <a:ext uri="{FF2B5EF4-FFF2-40B4-BE49-F238E27FC236}">
                  <a16:creationId xmlns:a16="http://schemas.microsoft.com/office/drawing/2014/main" id="{5B7ED5E5-2B36-B84B-8A3E-F81E71D00E20}"/>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spTree>
    <p:extLst>
      <p:ext uri="{BB962C8B-B14F-4D97-AF65-F5344CB8AC3E}">
        <p14:creationId xmlns:p14="http://schemas.microsoft.com/office/powerpoint/2010/main" val="32993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INAF">
            <a:extLst>
              <a:ext uri="{FF2B5EF4-FFF2-40B4-BE49-F238E27FC236}">
                <a16:creationId xmlns:a16="http://schemas.microsoft.com/office/drawing/2014/main" id="{29BC3314-D57D-1871-8FC9-9E85BCFA4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356" y="768403"/>
            <a:ext cx="1234988" cy="122944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4"/>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5"/>
            <a:stretch>
              <a:fillRect/>
            </a:stretch>
          </p:blipFill>
          <p:spPr>
            <a:xfrm>
              <a:off x="9969183" y="339206"/>
              <a:ext cx="2060789" cy="701093"/>
            </a:xfrm>
            <a:prstGeom prst="rect">
              <a:avLst/>
            </a:prstGeom>
          </p:spPr>
        </p:pic>
      </p:grpSp>
      <p:sp>
        <p:nvSpPr>
          <p:cNvPr id="3" name="Titolo 2">
            <a:extLst>
              <a:ext uri="{FF2B5EF4-FFF2-40B4-BE49-F238E27FC236}">
                <a16:creationId xmlns:a16="http://schemas.microsoft.com/office/drawing/2014/main" id="{C0AB5D98-CE48-310B-0CFA-63F736C65B6B}"/>
              </a:ext>
            </a:extLst>
          </p:cNvPr>
          <p:cNvSpPr txBox="1">
            <a:spLocks/>
          </p:cNvSpPr>
          <p:nvPr/>
        </p:nvSpPr>
        <p:spPr>
          <a:xfrm>
            <a:off x="333159" y="1681101"/>
            <a:ext cx="4978656" cy="270333"/>
          </a:xfrm>
          <a:prstGeom prst="rect">
            <a:avLst/>
          </a:prstGeom>
        </p:spPr>
        <p:txBody>
          <a:bodyPr lIns="0" tIns="0" rIns="0" bIns="0" anchor="t"/>
          <a:lstStyle>
            <a:lvl1pPr algn="l" defTabSz="457200" rtl="0" eaLnBrk="0" fontAlgn="base" hangingPunct="0">
              <a:spcBef>
                <a:spcPct val="0"/>
              </a:spcBef>
              <a:spcAft>
                <a:spcPct val="0"/>
              </a:spcAft>
              <a:defRPr sz="2400" b="1" i="0" kern="1200">
                <a:solidFill>
                  <a:srgbClr val="E4002B"/>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mj-lt"/>
                <a:ea typeface="ＭＳ Ｐゴシック" charset="0"/>
                <a:cs typeface="Arial"/>
              </a:rPr>
              <a:t>Integration with Spoke 3 Research Program </a:t>
            </a:r>
            <a:endParaRPr kumimoji="0" lang="it-IT" sz="2000" b="1" i="0" u="none" strike="noStrike" kern="1200" cap="none" spc="0" normalizeH="0" baseline="0" noProof="0" dirty="0">
              <a:ln>
                <a:noFill/>
              </a:ln>
              <a:solidFill>
                <a:srgbClr val="002060"/>
              </a:solidFill>
              <a:effectLst/>
              <a:uLnTx/>
              <a:uFillTx/>
              <a:latin typeface="+mj-lt"/>
              <a:ea typeface="ＭＳ Ｐゴシック" charset="0"/>
              <a:cs typeface="Arial"/>
            </a:endParaRPr>
          </a:p>
        </p:txBody>
      </p:sp>
      <p:sp>
        <p:nvSpPr>
          <p:cNvPr id="4" name="Rettangolo con angoli arrotondati 3">
            <a:extLst>
              <a:ext uri="{FF2B5EF4-FFF2-40B4-BE49-F238E27FC236}">
                <a16:creationId xmlns:a16="http://schemas.microsoft.com/office/drawing/2014/main" id="{A77989BA-6EFE-DB39-EFCD-B89223DA929D}"/>
              </a:ext>
            </a:extLst>
          </p:cNvPr>
          <p:cNvSpPr/>
          <p:nvPr/>
        </p:nvSpPr>
        <p:spPr>
          <a:xfrm>
            <a:off x="5874610" y="1845771"/>
            <a:ext cx="2936231" cy="3016187"/>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34FAB65B-B500-2BB2-98C1-0282F21E2209}"/>
              </a:ext>
            </a:extLst>
          </p:cNvPr>
          <p:cNvSpPr txBox="1"/>
          <p:nvPr/>
        </p:nvSpPr>
        <p:spPr>
          <a:xfrm>
            <a:off x="6018627" y="1956594"/>
            <a:ext cx="2648199" cy="607539"/>
          </a:xfrm>
          <a:prstGeom prst="rect">
            <a:avLst/>
          </a:prstGeom>
          <a:noFill/>
        </p:spPr>
        <p:txBody>
          <a:bodyPr wrap="square">
            <a:spAutoFit/>
          </a:bodyPr>
          <a:lstStyle/>
          <a:p>
            <a:pPr algn="ctr">
              <a:lnSpc>
                <a:spcPct val="107000"/>
              </a:lnSpc>
              <a:spcAft>
                <a:spcPts val="600"/>
              </a:spcAft>
            </a:pPr>
            <a:r>
              <a:rPr lang="en-US" sz="1600" b="1" i="1" dirty="0">
                <a:solidFill>
                  <a:schemeClr val="bg1"/>
                </a:solidFill>
                <a:effectLst/>
                <a:ea typeface="Times New Roman" panose="02020603050405020304" pitchFamily="18" charset="0"/>
                <a:cs typeface="Times New Roman" panose="02020603050405020304" pitchFamily="18" charset="0"/>
              </a:rPr>
              <a:t>Data Models and metadata definition</a:t>
            </a:r>
            <a:endParaRPr lang="it-IT" sz="1600" i="1" dirty="0">
              <a:solidFill>
                <a:schemeClr val="bg1"/>
              </a:solidFill>
              <a:effectLst/>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79EC724-DB37-62EA-1AE7-B94768662C51}"/>
              </a:ext>
            </a:extLst>
          </p:cNvPr>
          <p:cNvSpPr txBox="1"/>
          <p:nvPr/>
        </p:nvSpPr>
        <p:spPr>
          <a:xfrm>
            <a:off x="6018627" y="2495316"/>
            <a:ext cx="2792215" cy="2308324"/>
          </a:xfrm>
          <a:prstGeom prst="rect">
            <a:avLst/>
          </a:prstGeom>
          <a:noFill/>
        </p:spPr>
        <p:txBody>
          <a:bodyPr wrap="square">
            <a:spAutoFit/>
          </a:bodyPr>
          <a:lstStyle/>
          <a:p>
            <a:pPr algn="ctr"/>
            <a:r>
              <a:rPr lang="en-US" sz="1400" dirty="0">
                <a:solidFill>
                  <a:schemeClr val="bg1"/>
                </a:solidFill>
                <a:effectLst/>
                <a:ea typeface="Times New Roman" panose="02020603050405020304" pitchFamily="18" charset="0"/>
              </a:rPr>
              <a:t>Study and implementation of an </a:t>
            </a:r>
            <a:r>
              <a:rPr lang="en-US" sz="1400" b="1" dirty="0">
                <a:solidFill>
                  <a:schemeClr val="bg1"/>
                </a:solidFill>
                <a:effectLst/>
                <a:ea typeface="Times New Roman" panose="02020603050405020304" pitchFamily="18" charset="0"/>
              </a:rPr>
              <a:t>IVOA/FAIR </a:t>
            </a:r>
            <a:r>
              <a:rPr lang="en-US" sz="1400" dirty="0">
                <a:solidFill>
                  <a:schemeClr val="bg1"/>
                </a:solidFill>
                <a:effectLst/>
                <a:ea typeface="Times New Roman" panose="02020603050405020304" pitchFamily="18" charset="0"/>
              </a:rPr>
              <a:t>compliant data model for the correct description and handling of the data sets. </a:t>
            </a:r>
          </a:p>
          <a:p>
            <a:pPr algn="ctr"/>
            <a:endParaRPr lang="en-US" sz="400" dirty="0">
              <a:solidFill>
                <a:schemeClr val="bg1"/>
              </a:solidFill>
              <a:ea typeface="Times New Roman" panose="02020603050405020304" pitchFamily="18" charset="0"/>
            </a:endParaRPr>
          </a:p>
          <a:p>
            <a:pPr algn="ctr"/>
            <a:r>
              <a:rPr lang="en-US" sz="1400" dirty="0">
                <a:solidFill>
                  <a:schemeClr val="bg1"/>
                </a:solidFill>
                <a:effectLst/>
                <a:ea typeface="Times New Roman" panose="02020603050405020304" pitchFamily="18" charset="0"/>
              </a:rPr>
              <a:t>The data model will include all relevant information about data, software for data reduction, analysis, data policy, and all the information for data filtering for retrieval.</a:t>
            </a:r>
            <a:endParaRPr lang="it-IT" sz="1400" dirty="0">
              <a:solidFill>
                <a:schemeClr val="bg1"/>
              </a:solidFill>
            </a:endParaRPr>
          </a:p>
        </p:txBody>
      </p:sp>
      <p:sp>
        <p:nvSpPr>
          <p:cNvPr id="7" name="CasellaDiTesto 6">
            <a:extLst>
              <a:ext uri="{FF2B5EF4-FFF2-40B4-BE49-F238E27FC236}">
                <a16:creationId xmlns:a16="http://schemas.microsoft.com/office/drawing/2014/main" id="{41298234-58CF-BD88-087D-49E572BCBBB0}"/>
              </a:ext>
            </a:extLst>
          </p:cNvPr>
          <p:cNvSpPr txBox="1"/>
          <p:nvPr/>
        </p:nvSpPr>
        <p:spPr>
          <a:xfrm>
            <a:off x="241929" y="1958552"/>
            <a:ext cx="7816041" cy="338554"/>
          </a:xfrm>
          <a:prstGeom prst="rect">
            <a:avLst/>
          </a:prstGeom>
          <a:noFill/>
        </p:spPr>
        <p:txBody>
          <a:bodyPr wrap="square">
            <a:spAutoFit/>
          </a:bodyPr>
          <a:lstStyle/>
          <a:p>
            <a:pPr algn="l"/>
            <a:r>
              <a:rPr lang="it-IT" sz="1600" b="0" i="0" u="none" strike="noStrike" baseline="0" dirty="0" err="1">
                <a:solidFill>
                  <a:srgbClr val="002060"/>
                </a:solidFill>
              </a:rPr>
              <a:t>Spoke</a:t>
            </a:r>
            <a:r>
              <a:rPr lang="it-IT" sz="1600" b="0" i="0" u="none" strike="noStrike" baseline="0" dirty="0">
                <a:solidFill>
                  <a:srgbClr val="002060"/>
                </a:solidFill>
              </a:rPr>
              <a:t> 3 - WP4 - Big Data Management, Storage and </a:t>
            </a:r>
            <a:r>
              <a:rPr lang="it-IT" sz="1600" b="0" i="0" u="none" strike="noStrike" baseline="0" dirty="0" err="1">
                <a:solidFill>
                  <a:srgbClr val="002060"/>
                </a:solidFill>
              </a:rPr>
              <a:t>Archiving</a:t>
            </a:r>
            <a:endParaRPr lang="it-IT" sz="1600" dirty="0">
              <a:solidFill>
                <a:srgbClr val="002060"/>
              </a:solidFill>
            </a:endParaRPr>
          </a:p>
        </p:txBody>
      </p:sp>
      <p:sp>
        <p:nvSpPr>
          <p:cNvPr id="8" name="CasellaDiTesto 7">
            <a:extLst>
              <a:ext uri="{FF2B5EF4-FFF2-40B4-BE49-F238E27FC236}">
                <a16:creationId xmlns:a16="http://schemas.microsoft.com/office/drawing/2014/main" id="{6C876D92-BA98-2406-554C-82BFEAB89279}"/>
              </a:ext>
            </a:extLst>
          </p:cNvPr>
          <p:cNvSpPr txBox="1"/>
          <p:nvPr/>
        </p:nvSpPr>
        <p:spPr>
          <a:xfrm>
            <a:off x="238205" y="2471053"/>
            <a:ext cx="5283017" cy="2246769"/>
          </a:xfrm>
          <a:prstGeom prst="rect">
            <a:avLst/>
          </a:prstGeom>
          <a:noFill/>
        </p:spPr>
        <p:txBody>
          <a:bodyPr wrap="square">
            <a:spAutoFit/>
          </a:bodyPr>
          <a:lstStyle/>
          <a:p>
            <a:pPr algn="l"/>
            <a:r>
              <a:rPr lang="it-IT" sz="1400" b="1" u="none" strike="noStrike" baseline="0" dirty="0" err="1">
                <a:solidFill>
                  <a:srgbClr val="002060"/>
                </a:solidFill>
                <a:latin typeface="Calibri" panose="020F0502020204030204" pitchFamily="34" charset="0"/>
              </a:rPr>
              <a:t>Objectives</a:t>
            </a:r>
            <a:r>
              <a:rPr lang="it-IT" sz="1400" b="1" u="none" strike="noStrike" baseline="0" dirty="0">
                <a:solidFill>
                  <a:srgbClr val="002060"/>
                </a:solidFill>
                <a:latin typeface="Calibri" panose="020F0502020204030204" pitchFamily="34" charset="0"/>
              </a:rPr>
              <a:t> and </a:t>
            </a:r>
            <a:r>
              <a:rPr lang="it-IT" sz="1400" b="1" u="none" strike="noStrike" baseline="0" dirty="0" err="1">
                <a:solidFill>
                  <a:srgbClr val="002060"/>
                </a:solidFill>
                <a:latin typeface="Calibri" panose="020F0502020204030204" pitchFamily="34" charset="0"/>
              </a:rPr>
              <a:t>Methodologies</a:t>
            </a:r>
            <a:r>
              <a:rPr lang="it-IT" sz="1400" b="1" u="none" strike="noStrike" baseline="0" dirty="0">
                <a:solidFill>
                  <a:srgbClr val="002060"/>
                </a:solidFill>
                <a:latin typeface="Calibri" panose="020F0502020204030204" pitchFamily="34" charset="0"/>
              </a:rPr>
              <a:t>:</a:t>
            </a:r>
          </a:p>
          <a:p>
            <a:pPr algn="l"/>
            <a:endParaRPr lang="it-IT" sz="800" b="0" i="1" u="none" strike="noStrike" baseline="0" dirty="0">
              <a:solidFill>
                <a:srgbClr val="002060"/>
              </a:solidFill>
              <a:latin typeface="Calibri" panose="020F0502020204030204" pitchFamily="34" charset="0"/>
            </a:endParaRPr>
          </a:p>
          <a:p>
            <a:pPr marL="285750" indent="-285750" algn="just">
              <a:buFont typeface="Arial" panose="020B0604020202020204" pitchFamily="34" charset="0"/>
              <a:buChar char="•"/>
            </a:pPr>
            <a:r>
              <a:rPr lang="en-US" sz="1400" b="1" i="0" u="none" strike="noStrike" baseline="0" dirty="0">
                <a:solidFill>
                  <a:srgbClr val="002060"/>
                </a:solidFill>
              </a:rPr>
              <a:t>Objective 2. </a:t>
            </a:r>
            <a:r>
              <a:rPr lang="en-US" sz="1400" i="0" u="none" strike="noStrike" baseline="0" dirty="0">
                <a:solidFill>
                  <a:srgbClr val="002060"/>
                </a:solidFill>
              </a:rPr>
              <a:t>Big data processing and visualization, via adopting innovative approaches for the analysis of large and complex data volumes and for their exploration.</a:t>
            </a:r>
          </a:p>
          <a:p>
            <a:pPr algn="just"/>
            <a:endParaRPr lang="en-US" sz="300" b="1" i="0" u="none" strike="noStrike" baseline="0" dirty="0">
              <a:solidFill>
                <a:srgbClr val="002060"/>
              </a:solidFill>
            </a:endParaRPr>
          </a:p>
          <a:p>
            <a:pPr marL="285750" indent="-285750" algn="just">
              <a:buFont typeface="Arial" panose="020B0604020202020204" pitchFamily="34" charset="0"/>
              <a:buChar char="•"/>
            </a:pPr>
            <a:r>
              <a:rPr lang="en-US" sz="1400" b="1" i="0" u="none" strike="noStrike" baseline="0" dirty="0">
                <a:solidFill>
                  <a:srgbClr val="002060"/>
                </a:solidFill>
              </a:rPr>
              <a:t>Objective 3. </a:t>
            </a:r>
            <a:r>
              <a:rPr lang="en-US" sz="1400" i="0" u="none" strike="noStrike" baseline="0" dirty="0">
                <a:solidFill>
                  <a:srgbClr val="002060"/>
                </a:solidFill>
              </a:rPr>
              <a:t>High Performance storage, Big Data management, and archiving applying the Open Science principles and implementing them in the Big Data Archives. </a:t>
            </a:r>
          </a:p>
          <a:p>
            <a:pPr algn="just"/>
            <a:endParaRPr lang="en-US" sz="300" b="1" i="0" u="none" strike="noStrike" baseline="0" dirty="0">
              <a:solidFill>
                <a:srgbClr val="002060"/>
              </a:solidFill>
            </a:endParaRPr>
          </a:p>
          <a:p>
            <a:pPr algn="just"/>
            <a:r>
              <a:rPr lang="en-US" sz="1400" b="0" i="0" u="none" strike="noStrike" baseline="0" dirty="0">
                <a:solidFill>
                  <a:srgbClr val="002060"/>
                </a:solidFill>
              </a:rPr>
              <a:t>ACO-S will promote the </a:t>
            </a:r>
            <a:r>
              <a:rPr lang="en-US" sz="1400" b="1" i="0" u="none" strike="noStrike" baseline="0" dirty="0" err="1">
                <a:solidFill>
                  <a:srgbClr val="002060"/>
                </a:solidFill>
              </a:rPr>
              <a:t>FAIRness</a:t>
            </a:r>
            <a:r>
              <a:rPr lang="en-US" sz="1400" b="0" i="0" u="none" strike="noStrike" baseline="0" dirty="0">
                <a:solidFill>
                  <a:srgbClr val="002060"/>
                </a:solidFill>
              </a:rPr>
              <a:t> of the research outputs and services across research communities involved in the project</a:t>
            </a:r>
            <a:endParaRPr lang="it-IT" sz="1400" dirty="0">
              <a:solidFill>
                <a:srgbClr val="002060"/>
              </a:solidFill>
            </a:endParaRPr>
          </a:p>
        </p:txBody>
      </p:sp>
      <p:sp>
        <p:nvSpPr>
          <p:cNvPr id="11" name="CasellaDiTesto 10">
            <a:extLst>
              <a:ext uri="{FF2B5EF4-FFF2-40B4-BE49-F238E27FC236}">
                <a16:creationId xmlns:a16="http://schemas.microsoft.com/office/drawing/2014/main" id="{30D351C4-531D-A5BE-FDF8-EF2646492F02}"/>
              </a:ext>
            </a:extLst>
          </p:cNvPr>
          <p:cNvSpPr txBox="1"/>
          <p:nvPr/>
        </p:nvSpPr>
        <p:spPr>
          <a:xfrm>
            <a:off x="158402" y="1019228"/>
            <a:ext cx="7885182" cy="553998"/>
          </a:xfrm>
          <a:prstGeom prst="rect">
            <a:avLst/>
          </a:prstGeom>
          <a:noFill/>
        </p:spPr>
        <p:txBody>
          <a:bodyPr wrap="square">
            <a:spAutoFit/>
          </a:bodyPr>
          <a:lstStyle/>
          <a:p>
            <a:r>
              <a:rPr lang="it-IT" sz="3000" b="1" dirty="0">
                <a:solidFill>
                  <a:srgbClr val="002060"/>
                </a:solidFill>
                <a:latin typeface="+mj-lt"/>
              </a:rPr>
              <a:t>INAF – WP2: </a:t>
            </a:r>
            <a:r>
              <a:rPr lang="en-US" sz="3000" b="1" dirty="0">
                <a:solidFill>
                  <a:srgbClr val="002060"/>
                </a:solidFill>
                <a:latin typeface="+mj-lt"/>
              </a:rPr>
              <a:t>Data Models and metadata definition</a:t>
            </a:r>
          </a:p>
        </p:txBody>
      </p:sp>
    </p:spTree>
    <p:extLst>
      <p:ext uri="{BB962C8B-B14F-4D97-AF65-F5344CB8AC3E}">
        <p14:creationId xmlns:p14="http://schemas.microsoft.com/office/powerpoint/2010/main" val="165003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3" name="CasellaDiTesto 2">
            <a:extLst>
              <a:ext uri="{FF2B5EF4-FFF2-40B4-BE49-F238E27FC236}">
                <a16:creationId xmlns:a16="http://schemas.microsoft.com/office/drawing/2014/main" id="{5F2931FC-4301-39CD-7ECB-490E1DB56DD9}"/>
              </a:ext>
            </a:extLst>
          </p:cNvPr>
          <p:cNvSpPr txBox="1"/>
          <p:nvPr/>
        </p:nvSpPr>
        <p:spPr>
          <a:xfrm>
            <a:off x="768893" y="973577"/>
            <a:ext cx="8309345" cy="830997"/>
          </a:xfrm>
          <a:prstGeom prst="rect">
            <a:avLst/>
          </a:prstGeom>
          <a:noFill/>
        </p:spPr>
        <p:txBody>
          <a:bodyPr wrap="square">
            <a:spAutoFit/>
          </a:bodyPr>
          <a:lstStyle/>
          <a:p>
            <a:r>
              <a:rPr lang="it-IT" sz="2400" b="1" dirty="0">
                <a:solidFill>
                  <a:srgbClr val="002060"/>
                </a:solidFill>
                <a:latin typeface="+mj-lt"/>
              </a:rPr>
              <a:t>Leonardo - </a:t>
            </a:r>
            <a:r>
              <a:rPr lang="en-US" sz="2400" b="1" dirty="0">
                <a:solidFill>
                  <a:srgbClr val="002060"/>
                </a:solidFill>
                <a:latin typeface="+mj-lt"/>
              </a:rPr>
              <a:t>Cloud-native distributed database</a:t>
            </a:r>
            <a:endParaRPr lang="it-IT" sz="2400" b="1" dirty="0">
              <a:solidFill>
                <a:srgbClr val="002060"/>
              </a:solidFill>
              <a:latin typeface="+mj-lt"/>
            </a:endParaRPr>
          </a:p>
          <a:p>
            <a:r>
              <a:rPr lang="it-IT" sz="2400" b="1" dirty="0">
                <a:solidFill>
                  <a:srgbClr val="002060"/>
                </a:solidFill>
                <a:latin typeface="+mj-lt"/>
              </a:rPr>
              <a:t>WP2: Data Models and metadata </a:t>
            </a:r>
            <a:r>
              <a:rPr lang="it-IT" sz="2400" b="1" dirty="0" err="1">
                <a:solidFill>
                  <a:srgbClr val="002060"/>
                </a:solidFill>
                <a:latin typeface="+mj-lt"/>
              </a:rPr>
              <a:t>definition</a:t>
            </a:r>
            <a:r>
              <a:rPr lang="it-IT" sz="2400" b="1" dirty="0">
                <a:solidFill>
                  <a:srgbClr val="002060"/>
                </a:solidFill>
                <a:latin typeface="+mj-lt"/>
              </a:rPr>
              <a:t>, data </a:t>
            </a:r>
            <a:r>
              <a:rPr lang="it-IT" sz="2400" b="1" dirty="0" err="1">
                <a:solidFill>
                  <a:srgbClr val="002060"/>
                </a:solidFill>
                <a:latin typeface="+mj-lt"/>
              </a:rPr>
              <a:t>archiving</a:t>
            </a:r>
            <a:endParaRPr lang="it-IT" sz="2400" b="1" dirty="0">
              <a:solidFill>
                <a:srgbClr val="002060"/>
              </a:solidFill>
              <a:latin typeface="+mj-lt"/>
            </a:endParaRPr>
          </a:p>
        </p:txBody>
      </p:sp>
      <p:sp>
        <p:nvSpPr>
          <p:cNvPr id="5" name="CasellaDiTesto 4">
            <a:extLst>
              <a:ext uri="{FF2B5EF4-FFF2-40B4-BE49-F238E27FC236}">
                <a16:creationId xmlns:a16="http://schemas.microsoft.com/office/drawing/2014/main" id="{EAEECAD5-1F9F-CCED-91F1-E5DAFF2B6B4C}"/>
              </a:ext>
            </a:extLst>
          </p:cNvPr>
          <p:cNvSpPr txBox="1"/>
          <p:nvPr/>
        </p:nvSpPr>
        <p:spPr>
          <a:xfrm>
            <a:off x="236049" y="2733619"/>
            <a:ext cx="8397587" cy="2077492"/>
          </a:xfrm>
          <a:prstGeom prst="rect">
            <a:avLst/>
          </a:prstGeom>
          <a:noFill/>
        </p:spPr>
        <p:txBody>
          <a:bodyPr wrap="square">
            <a:spAutoFit/>
          </a:bodyPr>
          <a:lstStyle/>
          <a:p>
            <a:endParaRPr lang="en-US" sz="1500" b="1" dirty="0">
              <a:solidFill>
                <a:srgbClr val="1B2A6F"/>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sz="1400" b="1" dirty="0">
                <a:solidFill>
                  <a:srgbClr val="1B2A6F"/>
                </a:solidFill>
                <a:effectLst/>
                <a:latin typeface="Calibri" panose="020F0502020204030204" pitchFamily="34" charset="0"/>
                <a:ea typeface="Calibri" panose="020F0502020204030204" pitchFamily="34" charset="0"/>
                <a:cs typeface="Times New Roman" panose="02020603050405020304" pitchFamily="18" charset="0"/>
              </a:rPr>
              <a:t>Requirement analysis: </a:t>
            </a:r>
            <a:r>
              <a:rPr lang="en-US" sz="1400" dirty="0">
                <a:solidFill>
                  <a:srgbClr val="1B2A6F"/>
                </a:solidFill>
                <a:effectLst/>
                <a:latin typeface="Calibri" panose="020F0502020204030204" pitchFamily="34" charset="0"/>
                <a:ea typeface="Calibri" panose="020F0502020204030204" pitchFamily="34" charset="0"/>
              </a:rPr>
              <a:t>Gather information necessary for the definition, implementation, testing and verification of the database technology to be integrated on top of the data-lake. Analysis and definition of the required data processing activities: preprocess, cleaning, normalize, rescale data, with a focus on data models and metadata definition. </a:t>
            </a:r>
            <a:endParaRPr lang="it-IT" sz="1400" dirty="0">
              <a:latin typeface="Calibri" panose="020F0502020204030204" pitchFamily="34" charset="0"/>
              <a:ea typeface="Calibri" panose="020F0502020204030204" pitchFamily="34" charset="0"/>
            </a:endParaRPr>
          </a:p>
          <a:p>
            <a:pPr lvl="0"/>
            <a:endParaRPr lang="it-IT" sz="300" b="1" dirty="0">
              <a:solidFill>
                <a:srgbClr val="1B2A6F"/>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sz="1400" b="1" dirty="0">
                <a:solidFill>
                  <a:srgbClr val="1B2A6F"/>
                </a:solidFill>
                <a:effectLst/>
                <a:latin typeface="Calibri" panose="020F0502020204030204" pitchFamily="34" charset="0"/>
                <a:ea typeface="Calibri" panose="020F0502020204030204" pitchFamily="34" charset="0"/>
                <a:cs typeface="Times New Roman" panose="02020603050405020304" pitchFamily="18" charset="0"/>
              </a:rPr>
              <a:t>Database deployment in ICSC infrastructure, validation and testing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r>
              <a:rPr lang="en-US" sz="1400" dirty="0">
                <a:solidFill>
                  <a:srgbClr val="1B2A6F"/>
                </a:solidFill>
                <a:effectLst/>
                <a:latin typeface="Calibri" panose="020F0502020204030204" pitchFamily="34" charset="0"/>
                <a:ea typeface="Calibri" panose="020F0502020204030204" pitchFamily="34" charset="0"/>
              </a:rPr>
              <a:t>Implementation of the data ingestion service, to collect data efficiently from the instrument/sensor network. Integrate the components of the prototype system with their applications and data platform and deploy them on the Consortium infrastructure</a:t>
            </a:r>
            <a:r>
              <a:rPr lang="en-US" sz="1400" dirty="0">
                <a:solidFill>
                  <a:srgbClr val="1B2A6F"/>
                </a:solidFill>
                <a:latin typeface="Calibri" panose="020F0502020204030204" pitchFamily="34" charset="0"/>
                <a:ea typeface="Calibri" panose="020F0502020204030204" pitchFamily="34" charset="0"/>
              </a:rPr>
              <a:t>.</a:t>
            </a:r>
            <a:endParaRPr lang="it-IT" sz="1400" dirty="0">
              <a:effectLst/>
              <a:latin typeface="Calibri" panose="020F0502020204030204" pitchFamily="34" charset="0"/>
              <a:ea typeface="Calibri" panose="020F0502020204030204" pitchFamily="34" charset="0"/>
            </a:endParaRPr>
          </a:p>
        </p:txBody>
      </p:sp>
      <p:sp>
        <p:nvSpPr>
          <p:cNvPr id="9" name="CasellaDiTesto 8">
            <a:extLst>
              <a:ext uri="{FF2B5EF4-FFF2-40B4-BE49-F238E27FC236}">
                <a16:creationId xmlns:a16="http://schemas.microsoft.com/office/drawing/2014/main" id="{AB88E845-09AE-543E-4A38-F70B05C864FE}"/>
              </a:ext>
            </a:extLst>
          </p:cNvPr>
          <p:cNvSpPr txBox="1"/>
          <p:nvPr/>
        </p:nvSpPr>
        <p:spPr>
          <a:xfrm>
            <a:off x="318053" y="1894496"/>
            <a:ext cx="8227467" cy="784830"/>
          </a:xfrm>
          <a:prstGeom prst="rect">
            <a:avLst/>
          </a:prstGeom>
          <a:noFill/>
        </p:spPr>
        <p:txBody>
          <a:bodyPr wrap="square">
            <a:spAutoFit/>
          </a:bodyPr>
          <a:lstStyle/>
          <a:p>
            <a:r>
              <a:rPr lang="en-US" sz="1500" b="1" i="1" dirty="0">
                <a:solidFill>
                  <a:srgbClr val="002060"/>
                </a:solidFill>
              </a:rPr>
              <a:t>Objective. </a:t>
            </a:r>
            <a:r>
              <a:rPr lang="en-US" sz="1500" i="1" dirty="0">
                <a:solidFill>
                  <a:srgbClr val="002060"/>
                </a:solidFill>
              </a:rPr>
              <a:t>Support the integration and query of data coming from different sources, complemented with simulated data, with a performance that enables novel application with real-time requirements in SSA use case, to achieve maximum effectiveness and efficiency in data provisioning and exploitation</a:t>
            </a:r>
            <a:endParaRPr lang="it-IT" sz="1500" i="1" dirty="0">
              <a:solidFill>
                <a:srgbClr val="002060"/>
              </a:solidFill>
            </a:endParaRPr>
          </a:p>
        </p:txBody>
      </p:sp>
      <p:pic>
        <p:nvPicPr>
          <p:cNvPr id="10" name="Picture 11" descr="leonardo-finmeccanica-logo - Airport Suppliers">
            <a:extLst>
              <a:ext uri="{FF2B5EF4-FFF2-40B4-BE49-F238E27FC236}">
                <a16:creationId xmlns:a16="http://schemas.microsoft.com/office/drawing/2014/main" id="{22785FD0-12E1-B174-4F91-B3CF6CE82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9167" y="973577"/>
            <a:ext cx="703312" cy="70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49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Thales Alenia Space | LinkedIn">
            <a:extLst>
              <a:ext uri="{FF2B5EF4-FFF2-40B4-BE49-F238E27FC236}">
                <a16:creationId xmlns:a16="http://schemas.microsoft.com/office/drawing/2014/main" id="{8859CF74-8C46-0123-757E-1E90DD80F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342" y="517314"/>
            <a:ext cx="1495898" cy="149589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4"/>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5"/>
            <a:stretch>
              <a:fillRect/>
            </a:stretch>
          </p:blipFill>
          <p:spPr>
            <a:xfrm>
              <a:off x="9969183" y="339206"/>
              <a:ext cx="2060789" cy="701093"/>
            </a:xfrm>
            <a:prstGeom prst="rect">
              <a:avLst/>
            </a:prstGeom>
          </p:spPr>
        </p:pic>
      </p:grpSp>
      <p:sp>
        <p:nvSpPr>
          <p:cNvPr id="2" name="Espace réservé du texte 6">
            <a:extLst>
              <a:ext uri="{FF2B5EF4-FFF2-40B4-BE49-F238E27FC236}">
                <a16:creationId xmlns:a16="http://schemas.microsoft.com/office/drawing/2014/main" id="{C0ACA42E-A379-ECD9-8066-78B8AB9AD0A9}"/>
              </a:ext>
            </a:extLst>
          </p:cNvPr>
          <p:cNvSpPr txBox="1">
            <a:spLocks/>
          </p:cNvSpPr>
          <p:nvPr/>
        </p:nvSpPr>
        <p:spPr>
          <a:xfrm>
            <a:off x="374273" y="1812176"/>
            <a:ext cx="8352761" cy="3105606"/>
          </a:xfrm>
          <a:prstGeom prst="rect">
            <a:avLst/>
          </a:prstGeom>
          <a:solidFill>
            <a:schemeClr val="bg1"/>
          </a:solidFill>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solidFill>
                  <a:srgbClr val="002060"/>
                </a:solidFill>
              </a:rPr>
              <a:t>Simulation of state of art algorithms for processing of space based sensors data for SSA and evaluation of the computational load. The simulator will provide:</a:t>
            </a:r>
          </a:p>
          <a:p>
            <a:pPr marL="285750" indent="-285750">
              <a:buFont typeface="Arial" panose="020B0604020202020204" pitchFamily="34" charset="0"/>
              <a:buChar char="•"/>
            </a:pPr>
            <a:r>
              <a:rPr lang="en-GB" sz="1400" dirty="0">
                <a:solidFill>
                  <a:srgbClr val="002060"/>
                </a:solidFill>
              </a:rPr>
              <a:t>Information to support architectural trade offs in terms of optimal split between on board and on ground processing</a:t>
            </a:r>
          </a:p>
          <a:p>
            <a:pPr marL="285750" indent="-285750">
              <a:buFont typeface="Arial" panose="020B0604020202020204" pitchFamily="34" charset="0"/>
              <a:buChar char="•"/>
            </a:pPr>
            <a:r>
              <a:rPr lang="en-GB" sz="1400" dirty="0">
                <a:solidFill>
                  <a:srgbClr val="002060"/>
                </a:solidFill>
              </a:rPr>
              <a:t>A reference to evaluate complex scenarios with multiple sensors processing</a:t>
            </a:r>
          </a:p>
          <a:p>
            <a:endParaRPr lang="en-GB" b="1" dirty="0">
              <a:solidFill>
                <a:srgbClr val="002060"/>
              </a:solidFill>
            </a:endParaRPr>
          </a:p>
          <a:p>
            <a:r>
              <a:rPr lang="en-GB" sz="1500" b="1" dirty="0">
                <a:solidFill>
                  <a:srgbClr val="002060"/>
                </a:solidFill>
              </a:rPr>
              <a:t>Topics</a:t>
            </a:r>
            <a:endParaRPr lang="en-GB" sz="1500" dirty="0">
              <a:solidFill>
                <a:srgbClr val="002060"/>
              </a:solidFill>
            </a:endParaRPr>
          </a:p>
          <a:p>
            <a:pPr marL="228600" indent="-228600">
              <a:buFont typeface="+mj-lt"/>
              <a:buAutoNum type="arabicPeriod"/>
            </a:pPr>
            <a:r>
              <a:rPr lang="en-GB" sz="1400" dirty="0">
                <a:solidFill>
                  <a:srgbClr val="002060"/>
                </a:solidFill>
              </a:rPr>
              <a:t>Investigate existing and upcoming sensors typologies and technologies for space based </a:t>
            </a:r>
            <a:r>
              <a:rPr lang="en-GB" sz="1400" dirty="0" err="1">
                <a:solidFill>
                  <a:srgbClr val="002060"/>
                </a:solidFill>
              </a:rPr>
              <a:t>ssa</a:t>
            </a:r>
            <a:r>
              <a:rPr lang="en-GB" sz="1400" dirty="0">
                <a:solidFill>
                  <a:srgbClr val="002060"/>
                </a:solidFill>
              </a:rPr>
              <a:t> applications, identify measurable space objects characteristics they can detect and the data typologies they generate</a:t>
            </a:r>
          </a:p>
          <a:p>
            <a:pPr marL="228600" indent="-228600">
              <a:buFont typeface="+mj-lt"/>
              <a:buAutoNum type="arabicPeriod"/>
            </a:pPr>
            <a:r>
              <a:rPr lang="en-GB" sz="1400" dirty="0">
                <a:solidFill>
                  <a:srgbClr val="002060"/>
                </a:solidFill>
              </a:rPr>
              <a:t>Selection of a representative subset of sensors and identification of the state of art algorithms for data processing</a:t>
            </a:r>
          </a:p>
          <a:p>
            <a:pPr marL="228600" indent="-228600">
              <a:buFont typeface="+mj-lt"/>
              <a:buAutoNum type="arabicPeriod"/>
            </a:pPr>
            <a:r>
              <a:rPr lang="en-GB" sz="1400" dirty="0">
                <a:solidFill>
                  <a:srgbClr val="002060"/>
                </a:solidFill>
              </a:rPr>
              <a:t>Design and implementation of a mock up (simulator) which is capable to generate a synthetic data set for the selected sensors, implement the algorithms of the processing chain and evaluate the computational load</a:t>
            </a:r>
          </a:p>
        </p:txBody>
      </p:sp>
      <p:sp>
        <p:nvSpPr>
          <p:cNvPr id="4" name="CasellaDiTesto 3">
            <a:extLst>
              <a:ext uri="{FF2B5EF4-FFF2-40B4-BE49-F238E27FC236}">
                <a16:creationId xmlns:a16="http://schemas.microsoft.com/office/drawing/2014/main" id="{64CDC406-2FED-67BE-9000-407C49CDD28F}"/>
              </a:ext>
            </a:extLst>
          </p:cNvPr>
          <p:cNvSpPr txBox="1"/>
          <p:nvPr/>
        </p:nvSpPr>
        <p:spPr>
          <a:xfrm>
            <a:off x="373637" y="914399"/>
            <a:ext cx="7213705" cy="954107"/>
          </a:xfrm>
          <a:prstGeom prst="rect">
            <a:avLst/>
          </a:prstGeom>
          <a:noFill/>
        </p:spPr>
        <p:txBody>
          <a:bodyPr wrap="square">
            <a:spAutoFit/>
          </a:bodyPr>
          <a:lstStyle/>
          <a:p>
            <a:r>
              <a:rPr lang="it-IT" sz="2800" b="1" dirty="0">
                <a:solidFill>
                  <a:srgbClr val="002060"/>
                </a:solidFill>
                <a:latin typeface="+mj-lt"/>
              </a:rPr>
              <a:t>Thales Alenia Space </a:t>
            </a:r>
          </a:p>
          <a:p>
            <a:r>
              <a:rPr lang="it-IT" sz="2600" b="1" dirty="0">
                <a:solidFill>
                  <a:srgbClr val="002060"/>
                </a:solidFill>
                <a:latin typeface="+mj-lt"/>
              </a:rPr>
              <a:t>WP5: </a:t>
            </a:r>
            <a:r>
              <a:rPr lang="en-US" sz="2600" b="1" dirty="0">
                <a:solidFill>
                  <a:srgbClr val="002060"/>
                </a:solidFill>
                <a:latin typeface="+mj-lt"/>
              </a:rPr>
              <a:t>Architecture and Algorithms for SSA Processing</a:t>
            </a:r>
            <a:endParaRPr lang="it-IT" sz="2600" b="1" dirty="0">
              <a:solidFill>
                <a:srgbClr val="002060"/>
              </a:solidFill>
              <a:latin typeface="+mj-lt"/>
            </a:endParaRPr>
          </a:p>
        </p:txBody>
      </p:sp>
    </p:spTree>
    <p:extLst>
      <p:ext uri="{BB962C8B-B14F-4D97-AF65-F5344CB8AC3E}">
        <p14:creationId xmlns:p14="http://schemas.microsoft.com/office/powerpoint/2010/main" val="378237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2"/>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3"/>
            <a:stretch>
              <a:fillRect/>
            </a:stretch>
          </p:blipFill>
          <p:spPr>
            <a:xfrm>
              <a:off x="9969183" y="339206"/>
              <a:ext cx="2060789" cy="701093"/>
            </a:xfrm>
            <a:prstGeom prst="rect">
              <a:avLst/>
            </a:prstGeom>
          </p:spPr>
        </p:pic>
      </p:grpSp>
      <p:sp>
        <p:nvSpPr>
          <p:cNvPr id="3" name="CasellaDiTesto 2">
            <a:extLst>
              <a:ext uri="{FF2B5EF4-FFF2-40B4-BE49-F238E27FC236}">
                <a16:creationId xmlns:a16="http://schemas.microsoft.com/office/drawing/2014/main" id="{AA36B30C-4969-C254-B0AB-02C4DD45F3A5}"/>
              </a:ext>
            </a:extLst>
          </p:cNvPr>
          <p:cNvSpPr txBox="1"/>
          <p:nvPr/>
        </p:nvSpPr>
        <p:spPr>
          <a:xfrm>
            <a:off x="510361" y="1153503"/>
            <a:ext cx="6780852" cy="584775"/>
          </a:xfrm>
          <a:prstGeom prst="rect">
            <a:avLst/>
          </a:prstGeom>
          <a:noFill/>
        </p:spPr>
        <p:txBody>
          <a:bodyPr wrap="square">
            <a:spAutoFit/>
          </a:bodyPr>
          <a:lstStyle/>
          <a:p>
            <a:r>
              <a:rPr lang="en-US" sz="3200" b="1" dirty="0">
                <a:solidFill>
                  <a:srgbClr val="002060"/>
                </a:solidFill>
                <a:effectLst/>
                <a:latin typeface="+mj-lt"/>
                <a:ea typeface="Calibri" panose="020F0502020204030204" pitchFamily="34" charset="0"/>
              </a:rPr>
              <a:t>Expected Results</a:t>
            </a:r>
            <a:endParaRPr lang="it-IT" sz="3200" dirty="0">
              <a:solidFill>
                <a:srgbClr val="002060"/>
              </a:solidFill>
              <a:latin typeface="+mj-lt"/>
            </a:endParaRPr>
          </a:p>
        </p:txBody>
      </p:sp>
      <p:sp>
        <p:nvSpPr>
          <p:cNvPr id="4" name="CasellaDiTesto 3">
            <a:extLst>
              <a:ext uri="{FF2B5EF4-FFF2-40B4-BE49-F238E27FC236}">
                <a16:creationId xmlns:a16="http://schemas.microsoft.com/office/drawing/2014/main" id="{B082C128-3527-AB18-998C-2F2ED4E22F32}"/>
              </a:ext>
            </a:extLst>
          </p:cNvPr>
          <p:cNvSpPr txBox="1"/>
          <p:nvPr/>
        </p:nvSpPr>
        <p:spPr>
          <a:xfrm>
            <a:off x="417523" y="1936928"/>
            <a:ext cx="8034913" cy="2631490"/>
          </a:xfrm>
          <a:prstGeom prst="rect">
            <a:avLst/>
          </a:prstGeom>
          <a:noFill/>
        </p:spPr>
        <p:txBody>
          <a:bodyPr wrap="square" rtlCol="0">
            <a:spAutoFit/>
          </a:bodyPr>
          <a:lstStyle/>
          <a:p>
            <a:pPr marL="342900" lvl="0" indent="-342900" algn="just">
              <a:spcAft>
                <a:spcPts val="600"/>
              </a:spcAft>
              <a:buFont typeface="Arial" panose="020B0604020202020204" pitchFamily="34" charset="0"/>
              <a:buChar char="▪"/>
            </a:pPr>
            <a:r>
              <a:rPr lang="en-US" sz="1400" dirty="0">
                <a:effectLst/>
                <a:latin typeface="Noto Sans Symbols"/>
                <a:ea typeface="Noto Sans Symbols"/>
                <a:cs typeface="Noto Sans Symbols"/>
              </a:rPr>
              <a:t>Design and commissioning of an interoperable, distributed data archive in the perspective on the ICSC HPC, Cloud and Data infrastructure;</a:t>
            </a:r>
            <a:endParaRPr lang="it-IT" sz="1400" dirty="0">
              <a:effectLst/>
              <a:latin typeface="Noto Sans Symbols"/>
              <a:ea typeface="Noto Sans Symbols"/>
              <a:cs typeface="Noto Sans Symbols"/>
            </a:endParaRPr>
          </a:p>
          <a:p>
            <a:pPr marL="342900" lvl="0" indent="-342900" algn="just">
              <a:spcAft>
                <a:spcPts val="600"/>
              </a:spcAft>
              <a:buFont typeface="Arial" panose="020B0604020202020204" pitchFamily="34" charset="0"/>
              <a:buChar char="▪"/>
            </a:pPr>
            <a:r>
              <a:rPr lang="en-US" sz="1400" dirty="0">
                <a:effectLst/>
                <a:latin typeface="Noto Sans Symbols"/>
                <a:ea typeface="Noto Sans Symbols"/>
                <a:cs typeface="Noto Sans Symbols"/>
              </a:rPr>
              <a:t>Availability (to both scientific and industrial users) of effective interoperable services for the storage and the processing of the data;</a:t>
            </a:r>
            <a:endParaRPr lang="it-IT" sz="1400" dirty="0">
              <a:effectLst/>
              <a:latin typeface="Noto Sans Symbols"/>
              <a:ea typeface="Noto Sans Symbols"/>
              <a:cs typeface="Noto Sans Symbols"/>
            </a:endParaRPr>
          </a:p>
          <a:p>
            <a:pPr marL="342900" lvl="0" indent="-342900" algn="just">
              <a:spcAft>
                <a:spcPts val="600"/>
              </a:spcAft>
              <a:buFont typeface="Arial" panose="020B0604020202020204" pitchFamily="34" charset="0"/>
              <a:buChar char="▪"/>
            </a:pPr>
            <a:r>
              <a:rPr lang="en-US" sz="1400" dirty="0">
                <a:effectLst/>
                <a:latin typeface="Noto Sans Symbols"/>
                <a:ea typeface="Noto Sans Symbols"/>
                <a:cs typeface="Noto Sans Symbols"/>
              </a:rPr>
              <a:t>Experimentation and Demonstration of the use of blockchain </a:t>
            </a:r>
            <a:r>
              <a:rPr lang="en-US" sz="1400" dirty="0" err="1">
                <a:effectLst/>
                <a:latin typeface="Noto Sans Symbols"/>
                <a:ea typeface="Noto Sans Symbols"/>
                <a:cs typeface="Noto Sans Symbols"/>
              </a:rPr>
              <a:t>sw</a:t>
            </a:r>
            <a:r>
              <a:rPr lang="en-US" sz="1400" dirty="0">
                <a:effectLst/>
                <a:latin typeface="Noto Sans Symbols"/>
                <a:ea typeface="Noto Sans Symbols"/>
                <a:cs typeface="Noto Sans Symbols"/>
              </a:rPr>
              <a:t> stacks for the certification / tracking of valuable datasets; </a:t>
            </a:r>
            <a:endParaRPr lang="it-IT" sz="1400" dirty="0">
              <a:effectLst/>
              <a:latin typeface="Noto Sans Symbols"/>
              <a:ea typeface="Noto Sans Symbols"/>
              <a:cs typeface="Noto Sans Symbols"/>
            </a:endParaRPr>
          </a:p>
          <a:p>
            <a:pPr marL="342900" lvl="0" indent="-342900" algn="just">
              <a:spcAft>
                <a:spcPts val="600"/>
              </a:spcAft>
              <a:buFont typeface="Arial" panose="020B0604020202020204" pitchFamily="34" charset="0"/>
              <a:buChar char="▪"/>
            </a:pPr>
            <a:r>
              <a:rPr lang="en-US" sz="1400" dirty="0">
                <a:effectLst/>
                <a:latin typeface="Noto Sans Symbols"/>
                <a:ea typeface="Noto Sans Symbols"/>
                <a:cs typeface="Noto Sans Symbols"/>
              </a:rPr>
              <a:t>Updating existing debris databases with new space–based observations and observations from space;</a:t>
            </a:r>
            <a:endParaRPr lang="it-IT" sz="1400" dirty="0">
              <a:effectLst/>
              <a:latin typeface="Noto Sans Symbols"/>
              <a:ea typeface="Noto Sans Symbols"/>
              <a:cs typeface="Noto Sans Symbols"/>
            </a:endParaRPr>
          </a:p>
          <a:p>
            <a:pPr marL="342900" lvl="0" indent="-342900" algn="just">
              <a:spcAft>
                <a:spcPts val="600"/>
              </a:spcAft>
              <a:buFont typeface="Arial" panose="020B0604020202020204" pitchFamily="34" charset="0"/>
              <a:buChar char="▪"/>
            </a:pPr>
            <a:r>
              <a:rPr lang="en-US" sz="1400" dirty="0">
                <a:effectLst/>
                <a:latin typeface="Noto Sans Symbols"/>
                <a:ea typeface="Noto Sans Symbols"/>
                <a:cs typeface="Noto Sans Symbols"/>
              </a:rPr>
              <a:t>Creation of a public data archive of state-of-the-art astrophysical simulations;</a:t>
            </a:r>
            <a:endParaRPr lang="it-IT" sz="1400" dirty="0">
              <a:effectLst/>
              <a:latin typeface="Noto Sans Symbols"/>
              <a:ea typeface="Noto Sans Symbols"/>
              <a:cs typeface="Noto Sans Symbols"/>
            </a:endParaRPr>
          </a:p>
          <a:p>
            <a:pPr marL="342900" lvl="0" indent="-342900" algn="just">
              <a:spcAft>
                <a:spcPts val="600"/>
              </a:spcAft>
              <a:buFont typeface="Arial" panose="020B0604020202020204" pitchFamily="34" charset="0"/>
              <a:buChar char="▪"/>
            </a:pPr>
            <a:r>
              <a:rPr lang="en-US" sz="1400" dirty="0">
                <a:effectLst/>
                <a:latin typeface="Noto Sans Symbols"/>
                <a:ea typeface="Noto Sans Symbols"/>
                <a:cs typeface="Noto Sans Symbols"/>
              </a:rPr>
              <a:t>Experimentation of technological solutions capable to support science in large astronomy observatories like LOFAR and the SKA.</a:t>
            </a:r>
            <a:endParaRPr lang="it-IT" sz="1400" dirty="0">
              <a:effectLst/>
              <a:latin typeface="Noto Sans Symbols"/>
              <a:ea typeface="Noto Sans Symbols"/>
              <a:cs typeface="Noto Sans Symbols"/>
            </a:endParaRPr>
          </a:p>
        </p:txBody>
      </p:sp>
    </p:spTree>
    <p:extLst>
      <p:ext uri="{BB962C8B-B14F-4D97-AF65-F5344CB8AC3E}">
        <p14:creationId xmlns:p14="http://schemas.microsoft.com/office/powerpoint/2010/main" val="314970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3" name="CasellaDiTesto 2">
            <a:extLst>
              <a:ext uri="{FF2B5EF4-FFF2-40B4-BE49-F238E27FC236}">
                <a16:creationId xmlns:a16="http://schemas.microsoft.com/office/drawing/2014/main" id="{BC45D094-B93F-E6F5-09CC-573E7E0019CF}"/>
              </a:ext>
            </a:extLst>
          </p:cNvPr>
          <p:cNvSpPr txBox="1"/>
          <p:nvPr/>
        </p:nvSpPr>
        <p:spPr>
          <a:xfrm>
            <a:off x="2291316" y="2388413"/>
            <a:ext cx="4582632" cy="523220"/>
          </a:xfrm>
          <a:prstGeom prst="rect">
            <a:avLst/>
          </a:prstGeom>
          <a:noFill/>
        </p:spPr>
        <p:txBody>
          <a:bodyPr wrap="square">
            <a:spAutoFit/>
          </a:bodyPr>
          <a:lstStyle/>
          <a:p>
            <a:r>
              <a:rPr lang="it-IT" sz="2800" b="1" i="1" dirty="0">
                <a:latin typeface="+mj-lt"/>
              </a:rPr>
              <a:t>Thank </a:t>
            </a:r>
            <a:r>
              <a:rPr lang="it-IT" sz="2800" b="1" i="1" dirty="0" err="1">
                <a:latin typeface="+mj-lt"/>
              </a:rPr>
              <a:t>you</a:t>
            </a:r>
            <a:r>
              <a:rPr lang="it-IT" sz="2800" b="1" i="1" dirty="0">
                <a:latin typeface="+mj-lt"/>
              </a:rPr>
              <a:t> for </a:t>
            </a:r>
            <a:r>
              <a:rPr lang="it-IT" sz="2800" b="1" i="1" dirty="0" err="1">
                <a:latin typeface="+mj-lt"/>
              </a:rPr>
              <a:t>your</a:t>
            </a:r>
            <a:r>
              <a:rPr lang="it-IT" sz="2800" b="1" i="1" dirty="0">
                <a:latin typeface="+mj-lt"/>
              </a:rPr>
              <a:t> </a:t>
            </a:r>
            <a:r>
              <a:rPr lang="it-IT" sz="2800" b="1" i="1" dirty="0" err="1">
                <a:latin typeface="+mj-lt"/>
              </a:rPr>
              <a:t>attention</a:t>
            </a:r>
            <a:r>
              <a:rPr lang="it-IT" sz="2800" b="1" i="1" dirty="0">
                <a:latin typeface="+mj-lt"/>
              </a:rPr>
              <a:t>!</a:t>
            </a:r>
          </a:p>
        </p:txBody>
      </p:sp>
    </p:spTree>
    <p:extLst>
      <p:ext uri="{BB962C8B-B14F-4D97-AF65-F5344CB8AC3E}">
        <p14:creationId xmlns:p14="http://schemas.microsoft.com/office/powerpoint/2010/main" val="134121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2"/>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3"/>
            <a:stretch>
              <a:fillRect/>
            </a:stretch>
          </p:blipFill>
          <p:spPr>
            <a:xfrm>
              <a:off x="9969183" y="339206"/>
              <a:ext cx="2060789" cy="701093"/>
            </a:xfrm>
            <a:prstGeom prst="rect">
              <a:avLst/>
            </a:prstGeom>
          </p:spPr>
        </p:pic>
      </p:grpSp>
      <p:sp>
        <p:nvSpPr>
          <p:cNvPr id="2" name="Rettangolo 1">
            <a:extLst>
              <a:ext uri="{FF2B5EF4-FFF2-40B4-BE49-F238E27FC236}">
                <a16:creationId xmlns:a16="http://schemas.microsoft.com/office/drawing/2014/main" id="{18B965A9-D7E8-A1D1-5975-8D23639199E1}"/>
              </a:ext>
            </a:extLst>
          </p:cNvPr>
          <p:cNvSpPr/>
          <p:nvPr/>
        </p:nvSpPr>
        <p:spPr>
          <a:xfrm>
            <a:off x="176137" y="1399211"/>
            <a:ext cx="2770264" cy="1582484"/>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ea typeface="ＭＳ Ｐゴシック" pitchFamily="34" charset="-128"/>
                <a:cs typeface="Arial" panose="020B0604020202020204" pitchFamily="34" charset="0"/>
              </a:rPr>
              <a:t>As a </a:t>
            </a:r>
            <a:r>
              <a:rPr kumimoji="0" lang="en-GB" sz="1600" b="1" i="0" u="none" strike="noStrike" kern="1200" cap="none" spc="0" normalizeH="0" baseline="0" noProof="0" dirty="0">
                <a:ln>
                  <a:noFill/>
                </a:ln>
                <a:solidFill>
                  <a:schemeClr val="bg1"/>
                </a:solidFill>
                <a:effectLst/>
                <a:uLnTx/>
                <a:uFillTx/>
                <a:ea typeface="ＭＳ Ｐゴシック" pitchFamily="34" charset="-128"/>
                <a:cs typeface="Arial" panose="020B0604020202020204" pitchFamily="34" charset="0"/>
              </a:rPr>
              <a:t>driver of innovation </a:t>
            </a:r>
            <a:r>
              <a:rPr kumimoji="0" lang="en-GB" sz="1600" b="0" i="0" u="none" strike="noStrike" kern="1200" cap="none" spc="0" normalizeH="0" baseline="0" noProof="0" dirty="0">
                <a:ln>
                  <a:noFill/>
                </a:ln>
                <a:solidFill>
                  <a:schemeClr val="bg1"/>
                </a:solidFill>
                <a:effectLst/>
                <a:uLnTx/>
                <a:uFillTx/>
                <a:ea typeface="ＭＳ Ｐゴシック" pitchFamily="34" charset="-128"/>
                <a:cs typeface="Arial" panose="020B0604020202020204" pitchFamily="34" charset="0"/>
              </a:rPr>
              <a:t>Leonardo is committed to:</a:t>
            </a:r>
          </a:p>
          <a:p>
            <a:pPr marL="298450" indent="-285750">
              <a:spcBef>
                <a:spcPts val="100"/>
              </a:spcBef>
              <a:buFont typeface="Arial" panose="020B0604020202020204" pitchFamily="34" charset="0"/>
              <a:buChar char="•"/>
              <a:defRPr/>
            </a:pPr>
            <a:r>
              <a:rPr kumimoji="0" lang="en-GB" sz="1600" b="1" i="0" u="none" strike="noStrike" kern="1200" cap="none" spc="0" normalizeH="0" baseline="0" noProof="0" dirty="0">
                <a:ln>
                  <a:noFill/>
                </a:ln>
                <a:solidFill>
                  <a:schemeClr val="bg1"/>
                </a:solidFill>
                <a:effectLst/>
                <a:uLnTx/>
                <a:uFillTx/>
                <a:ea typeface="ＭＳ Ｐゴシック" pitchFamily="34" charset="-128"/>
                <a:cs typeface="Arial" panose="020B0604020202020204" pitchFamily="34" charset="0"/>
              </a:rPr>
              <a:t>digitalisation processes and the enabling technologies</a:t>
            </a:r>
            <a:endParaRPr kumimoji="0" lang="en-GB" sz="1600" b="0" i="0" u="none" strike="noStrike" kern="1200" cap="none" spc="0" normalizeH="0" baseline="0" noProof="0" dirty="0">
              <a:ln>
                <a:noFill/>
              </a:ln>
              <a:solidFill>
                <a:schemeClr val="bg1"/>
              </a:solidFill>
              <a:effectLst/>
              <a:uLnTx/>
              <a:uFillTx/>
              <a:ea typeface="ＭＳ Ｐゴシック" pitchFamily="34" charset="-128"/>
              <a:cs typeface="Arial" panose="020B0604020202020204" pitchFamily="34" charset="0"/>
            </a:endParaRPr>
          </a:p>
          <a:p>
            <a:pPr marL="2984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ea typeface="ＭＳ Ｐゴシック" pitchFamily="34" charset="-128"/>
                <a:cs typeface="Arial" panose="020B0604020202020204" pitchFamily="34" charset="0"/>
              </a:rPr>
              <a:t>technological research</a:t>
            </a:r>
          </a:p>
        </p:txBody>
      </p:sp>
      <p:grpSp>
        <p:nvGrpSpPr>
          <p:cNvPr id="3" name="Gruppo 2">
            <a:extLst>
              <a:ext uri="{FF2B5EF4-FFF2-40B4-BE49-F238E27FC236}">
                <a16:creationId xmlns:a16="http://schemas.microsoft.com/office/drawing/2014/main" id="{8A487FD4-18FA-01EA-830A-C19D5601EAF2}"/>
              </a:ext>
            </a:extLst>
          </p:cNvPr>
          <p:cNvGrpSpPr/>
          <p:nvPr/>
        </p:nvGrpSpPr>
        <p:grpSpPr>
          <a:xfrm>
            <a:off x="100690" y="3088157"/>
            <a:ext cx="2860236" cy="1611002"/>
            <a:chOff x="561248" y="4646767"/>
            <a:chExt cx="3041392" cy="1475207"/>
          </a:xfrm>
          <a:solidFill>
            <a:schemeClr val="tx1">
              <a:lumMod val="20000"/>
              <a:lumOff val="80000"/>
            </a:schemeClr>
          </a:solidFill>
        </p:grpSpPr>
        <p:sp>
          <p:nvSpPr>
            <p:cNvPr id="4" name="object 15">
              <a:extLst>
                <a:ext uri="{FF2B5EF4-FFF2-40B4-BE49-F238E27FC236}">
                  <a16:creationId xmlns:a16="http://schemas.microsoft.com/office/drawing/2014/main" id="{2BE5E180-1AB5-05FC-C0AB-2598439B4D4B}"/>
                </a:ext>
              </a:extLst>
            </p:cNvPr>
            <p:cNvSpPr txBox="1"/>
            <p:nvPr/>
          </p:nvSpPr>
          <p:spPr>
            <a:xfrm>
              <a:off x="1507242" y="4991136"/>
              <a:ext cx="2095398" cy="476768"/>
            </a:xfrm>
            <a:prstGeom prst="rect">
              <a:avLst/>
            </a:prstGeom>
            <a:no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it-IT" sz="11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COOPERATION WITH MORE THAN </a:t>
              </a:r>
              <a:r>
                <a:rPr kumimoji="0" lang="it-IT" sz="11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Arial" panose="020B0604020202020204" pitchFamily="34" charset="0"/>
                </a:rPr>
                <a:t>90</a:t>
              </a:r>
              <a:r>
                <a:rPr kumimoji="0" lang="it-IT" sz="11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 UNIVERSITIES </a:t>
              </a:r>
              <a:br>
                <a:rPr kumimoji="0" lang="it-IT" sz="11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br>
              <a:r>
                <a:rPr kumimoji="0" lang="it-IT" sz="11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&amp; RESEARCH CENTRES</a:t>
              </a:r>
            </a:p>
          </p:txBody>
        </p:sp>
        <p:sp>
          <p:nvSpPr>
            <p:cNvPr id="5" name="object 15">
              <a:extLst>
                <a:ext uri="{FF2B5EF4-FFF2-40B4-BE49-F238E27FC236}">
                  <a16:creationId xmlns:a16="http://schemas.microsoft.com/office/drawing/2014/main" id="{C42686E8-0C00-7D83-CE72-28AFB07CA9DE}"/>
                </a:ext>
              </a:extLst>
            </p:cNvPr>
            <p:cNvSpPr txBox="1"/>
            <p:nvPr/>
          </p:nvSpPr>
          <p:spPr>
            <a:xfrm>
              <a:off x="561248" y="5473088"/>
              <a:ext cx="2594040" cy="457980"/>
            </a:xfrm>
            <a:prstGeom prst="rect">
              <a:avLst/>
            </a:prstGeom>
            <a:no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it-IT" sz="1000" b="1" dirty="0">
                  <a:solidFill>
                    <a:schemeClr val="tx2">
                      <a:lumMod val="50000"/>
                    </a:schemeClr>
                  </a:solidFill>
                  <a:latin typeface="Arial" pitchFamily="34" charset="0"/>
                  <a:ea typeface="ＭＳ Ｐゴシック" pitchFamily="34" charset="-128"/>
                  <a:cs typeface="Arial" panose="020B0604020202020204" pitchFamily="34" charset="0"/>
                </a:rPr>
                <a:t>MORE THAN</a:t>
              </a:r>
              <a:r>
                <a:rPr kumimoji="0" lang="it-IT" sz="10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 </a:t>
              </a:r>
              <a:r>
                <a:rPr kumimoji="0" lang="it-IT" sz="10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Arial" panose="020B0604020202020204" pitchFamily="34" charset="0"/>
                </a:rPr>
                <a:t>400</a:t>
              </a:r>
              <a:r>
                <a:rPr kumimoji="0" lang="it-IT" sz="10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 TECHNOLOGIES </a:t>
              </a: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it-IT" sz="10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IN LEONARDO’S PORTFOLIO</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it-IT" sz="10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endParaRPr>
            </a:p>
          </p:txBody>
        </p:sp>
        <p:sp>
          <p:nvSpPr>
            <p:cNvPr id="6" name="object 15">
              <a:extLst>
                <a:ext uri="{FF2B5EF4-FFF2-40B4-BE49-F238E27FC236}">
                  <a16:creationId xmlns:a16="http://schemas.microsoft.com/office/drawing/2014/main" id="{F21E0E58-E9F5-A34D-DA2C-7EB2D8CA5256}"/>
                </a:ext>
              </a:extLst>
            </p:cNvPr>
            <p:cNvSpPr txBox="1"/>
            <p:nvPr/>
          </p:nvSpPr>
          <p:spPr>
            <a:xfrm>
              <a:off x="866759" y="5816654"/>
              <a:ext cx="2594039" cy="305320"/>
            </a:xfrm>
            <a:prstGeom prst="rect">
              <a:avLst/>
            </a:prstGeom>
            <a:no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it-IT" sz="10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Arial" panose="020B0604020202020204" pitchFamily="34" charset="0"/>
                </a:rPr>
                <a:t>9,600</a:t>
              </a:r>
              <a:r>
                <a:rPr kumimoji="0" lang="it-IT" sz="10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 PEOPLE </a:t>
              </a: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it-IT" sz="10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INVOLVED IN R&amp;D AND ENGINEERING</a:t>
              </a:r>
            </a:p>
          </p:txBody>
        </p:sp>
        <p:sp>
          <p:nvSpPr>
            <p:cNvPr id="7" name="object 15">
              <a:extLst>
                <a:ext uri="{FF2B5EF4-FFF2-40B4-BE49-F238E27FC236}">
                  <a16:creationId xmlns:a16="http://schemas.microsoft.com/office/drawing/2014/main" id="{C98536CF-4653-2774-996E-E7ECCC09BE86}"/>
                </a:ext>
              </a:extLst>
            </p:cNvPr>
            <p:cNvSpPr txBox="1"/>
            <p:nvPr/>
          </p:nvSpPr>
          <p:spPr>
            <a:xfrm>
              <a:off x="609354" y="4646767"/>
              <a:ext cx="2594039" cy="333503"/>
            </a:xfrm>
            <a:prstGeom prst="rect">
              <a:avLst/>
            </a:prstGeom>
            <a:no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it-IT" sz="11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Arial" panose="020B0604020202020204" pitchFamily="34" charset="0"/>
                </a:rPr>
                <a:t>13%</a:t>
              </a:r>
              <a:r>
                <a:rPr kumimoji="0" lang="it-IT" sz="11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 OF REVENUES </a:t>
              </a: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it-IT" sz="1100" b="1" i="0" u="none" strike="noStrike" kern="1200" cap="none" spc="0" normalizeH="0" baseline="0" noProof="0" dirty="0">
                  <a:ln>
                    <a:noFill/>
                  </a:ln>
                  <a:solidFill>
                    <a:schemeClr val="tx2">
                      <a:lumMod val="50000"/>
                    </a:schemeClr>
                  </a:solidFill>
                  <a:effectLst/>
                  <a:uLnTx/>
                  <a:uFillTx/>
                  <a:latin typeface="Arial" pitchFamily="34" charset="0"/>
                  <a:ea typeface="ＭＳ Ｐゴシック" pitchFamily="34" charset="-128"/>
                  <a:cs typeface="Arial" panose="020B0604020202020204" pitchFamily="34" charset="0"/>
                </a:rPr>
                <a:t>SPENT ON R&amp;D ACTIVITIES</a:t>
              </a:r>
            </a:p>
          </p:txBody>
        </p:sp>
      </p:grpSp>
      <p:pic>
        <p:nvPicPr>
          <p:cNvPr id="8" name="Immagine 7">
            <a:extLst>
              <a:ext uri="{FF2B5EF4-FFF2-40B4-BE49-F238E27FC236}">
                <a16:creationId xmlns:a16="http://schemas.microsoft.com/office/drawing/2014/main" id="{8F50C4AA-F4E6-228F-E335-31E5CAE14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186" y="1069348"/>
            <a:ext cx="5978029" cy="38763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CasellaDiTesto 8">
            <a:extLst>
              <a:ext uri="{FF2B5EF4-FFF2-40B4-BE49-F238E27FC236}">
                <a16:creationId xmlns:a16="http://schemas.microsoft.com/office/drawing/2014/main" id="{BDCA9D85-8721-0584-8764-F973EFB7FE53}"/>
              </a:ext>
            </a:extLst>
          </p:cNvPr>
          <p:cNvSpPr txBox="1"/>
          <p:nvPr/>
        </p:nvSpPr>
        <p:spPr>
          <a:xfrm>
            <a:off x="3116516" y="4421552"/>
            <a:ext cx="1582685" cy="564613"/>
          </a:xfrm>
          <a:prstGeom prst="rect">
            <a:avLst/>
          </a:prstGeom>
          <a:noFill/>
        </p:spPr>
        <p:txBody>
          <a:bodyPr wrap="square">
            <a:spAutoFit/>
          </a:bodyPr>
          <a:lstStyle/>
          <a:p>
            <a:pPr algn="ctr"/>
            <a:r>
              <a:rPr lang="en-US" sz="1500" b="1" dirty="0">
                <a:solidFill>
                  <a:schemeClr val="bg1"/>
                </a:solidFill>
              </a:rPr>
              <a:t>20 </a:t>
            </a:r>
            <a:r>
              <a:rPr lang="en-US" sz="1500" b="1" dirty="0" err="1">
                <a:solidFill>
                  <a:schemeClr val="bg1"/>
                </a:solidFill>
              </a:rPr>
              <a:t>mln</a:t>
            </a:r>
            <a:r>
              <a:rPr lang="en-US" sz="1500" b="1" dirty="0">
                <a:solidFill>
                  <a:schemeClr val="bg1"/>
                </a:solidFill>
              </a:rPr>
              <a:t>. </a:t>
            </a:r>
            <a:r>
              <a:rPr lang="en-US" sz="1500" b="1" dirty="0" err="1">
                <a:solidFill>
                  <a:schemeClr val="bg1"/>
                </a:solidFill>
              </a:rPr>
              <a:t>gb</a:t>
            </a:r>
            <a:r>
              <a:rPr lang="en-US" sz="1500" b="1" dirty="0">
                <a:solidFill>
                  <a:schemeClr val="bg1"/>
                </a:solidFill>
              </a:rPr>
              <a:t> memory capacity</a:t>
            </a:r>
            <a:endParaRPr lang="it-IT" sz="1500" b="1" dirty="0">
              <a:solidFill>
                <a:schemeClr val="bg1"/>
              </a:solidFill>
            </a:endParaRPr>
          </a:p>
        </p:txBody>
      </p:sp>
      <p:sp>
        <p:nvSpPr>
          <p:cNvPr id="10" name="CasellaDiTesto 9">
            <a:extLst>
              <a:ext uri="{FF2B5EF4-FFF2-40B4-BE49-F238E27FC236}">
                <a16:creationId xmlns:a16="http://schemas.microsoft.com/office/drawing/2014/main" id="{417E1BDA-84CB-F89F-FC0B-99C515A942E3}"/>
              </a:ext>
            </a:extLst>
          </p:cNvPr>
          <p:cNvSpPr txBox="1"/>
          <p:nvPr/>
        </p:nvSpPr>
        <p:spPr>
          <a:xfrm>
            <a:off x="4579210" y="4413354"/>
            <a:ext cx="2163305" cy="564612"/>
          </a:xfrm>
          <a:prstGeom prst="rect">
            <a:avLst/>
          </a:prstGeom>
          <a:noFill/>
        </p:spPr>
        <p:txBody>
          <a:bodyPr wrap="square">
            <a:spAutoFit/>
          </a:bodyPr>
          <a:lstStyle/>
          <a:p>
            <a:r>
              <a:rPr lang="en-US" sz="1500" b="1" dirty="0">
                <a:solidFill>
                  <a:schemeClr val="bg1"/>
                </a:solidFill>
              </a:rPr>
              <a:t>5 </a:t>
            </a:r>
            <a:r>
              <a:rPr lang="en-US" sz="1500" b="1" dirty="0" err="1">
                <a:solidFill>
                  <a:schemeClr val="bg1"/>
                </a:solidFill>
              </a:rPr>
              <a:t>mln</a:t>
            </a:r>
            <a:r>
              <a:rPr lang="en-US" sz="1500" b="1" dirty="0">
                <a:solidFill>
                  <a:schemeClr val="bg1"/>
                </a:solidFill>
              </a:rPr>
              <a:t>. </a:t>
            </a:r>
            <a:r>
              <a:rPr lang="en-US" sz="1500" b="1" dirty="0" err="1">
                <a:solidFill>
                  <a:schemeClr val="bg1"/>
                </a:solidFill>
              </a:rPr>
              <a:t>bil</a:t>
            </a:r>
            <a:r>
              <a:rPr lang="en-US" sz="1500" b="1" dirty="0">
                <a:solidFill>
                  <a:schemeClr val="bg1"/>
                </a:solidFill>
              </a:rPr>
              <a:t>. floating-point operations per second</a:t>
            </a:r>
            <a:endParaRPr lang="it-IT" sz="1500" b="1" dirty="0">
              <a:solidFill>
                <a:schemeClr val="bg1"/>
              </a:solidFill>
            </a:endParaRPr>
          </a:p>
        </p:txBody>
      </p:sp>
      <p:sp>
        <p:nvSpPr>
          <p:cNvPr id="11" name="CasellaDiTesto 10">
            <a:extLst>
              <a:ext uri="{FF2B5EF4-FFF2-40B4-BE49-F238E27FC236}">
                <a16:creationId xmlns:a16="http://schemas.microsoft.com/office/drawing/2014/main" id="{2016F228-F109-F7A4-20A4-61516414C73C}"/>
              </a:ext>
            </a:extLst>
          </p:cNvPr>
          <p:cNvSpPr txBox="1"/>
          <p:nvPr/>
        </p:nvSpPr>
        <p:spPr>
          <a:xfrm>
            <a:off x="6696618" y="4402341"/>
            <a:ext cx="2401267" cy="553998"/>
          </a:xfrm>
          <a:prstGeom prst="rect">
            <a:avLst/>
          </a:prstGeom>
          <a:noFill/>
        </p:spPr>
        <p:txBody>
          <a:bodyPr wrap="square">
            <a:spAutoFit/>
          </a:bodyPr>
          <a:lstStyle/>
          <a:p>
            <a:r>
              <a:rPr lang="en-US" sz="1500" b="1" dirty="0">
                <a:solidFill>
                  <a:schemeClr val="bg1"/>
                </a:solidFill>
              </a:rPr>
              <a:t>100 </a:t>
            </a:r>
            <a:r>
              <a:rPr lang="en-US" sz="1500" b="1" dirty="0" err="1">
                <a:solidFill>
                  <a:schemeClr val="bg1"/>
                </a:solidFill>
              </a:rPr>
              <a:t>gb</a:t>
            </a:r>
            <a:r>
              <a:rPr lang="en-US" sz="1500" b="1" dirty="0">
                <a:solidFill>
                  <a:schemeClr val="bg1"/>
                </a:solidFill>
              </a:rPr>
              <a:t> per second reading and writing speed</a:t>
            </a:r>
            <a:endParaRPr lang="it-IT" sz="1500" b="1" dirty="0">
              <a:solidFill>
                <a:schemeClr val="bg1"/>
              </a:solidFill>
            </a:endParaRPr>
          </a:p>
        </p:txBody>
      </p:sp>
      <p:sp>
        <p:nvSpPr>
          <p:cNvPr id="12" name="Titolo 5">
            <a:extLst>
              <a:ext uri="{FF2B5EF4-FFF2-40B4-BE49-F238E27FC236}">
                <a16:creationId xmlns:a16="http://schemas.microsoft.com/office/drawing/2014/main" id="{9D787184-06EE-B063-B209-3E43790E5A3C}"/>
              </a:ext>
            </a:extLst>
          </p:cNvPr>
          <p:cNvSpPr txBox="1">
            <a:spLocks/>
          </p:cNvSpPr>
          <p:nvPr/>
        </p:nvSpPr>
        <p:spPr>
          <a:xfrm>
            <a:off x="0" y="948600"/>
            <a:ext cx="3176663" cy="564612"/>
          </a:xfrm>
          <a:prstGeom prst="rect">
            <a:avLst/>
          </a:prstGeom>
        </p:spPr>
        <p:txBody>
          <a:bodyPr lIns="0" tIns="0" rIns="0" bIns="0" anchor="t"/>
          <a:lstStyle>
            <a:lvl1pPr algn="l" defTabSz="457200" rtl="0" eaLnBrk="0" fontAlgn="base" hangingPunct="0">
              <a:spcBef>
                <a:spcPct val="0"/>
              </a:spcBef>
              <a:spcAft>
                <a:spcPct val="0"/>
              </a:spcAft>
              <a:defRPr sz="2400" b="1" i="0" kern="1200">
                <a:solidFill>
                  <a:srgbClr val="E4002B"/>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0" spc="0" normalizeH="0" noProof="0" dirty="0">
                <a:ln>
                  <a:noFill/>
                </a:ln>
                <a:solidFill>
                  <a:srgbClr val="002060"/>
                </a:solidFill>
                <a:effectLst/>
                <a:uLnTx/>
                <a:uFillTx/>
                <a:latin typeface="+mj-lt"/>
                <a:ea typeface="ＭＳ Ｐゴシック" pitchFamily="34" charset="-128"/>
                <a:cs typeface="Arial" panose="020B0604020202020204" pitchFamily="34" charset="0"/>
              </a:rPr>
              <a:t>Technological Leadership</a:t>
            </a:r>
          </a:p>
        </p:txBody>
      </p:sp>
      <p:pic>
        <p:nvPicPr>
          <p:cNvPr id="13" name="Picture 11" descr="leonardo-finmeccanica-logo - Airport Suppliers">
            <a:extLst>
              <a:ext uri="{FF2B5EF4-FFF2-40B4-BE49-F238E27FC236}">
                <a16:creationId xmlns:a16="http://schemas.microsoft.com/office/drawing/2014/main" id="{0D5A6594-600B-A6D6-3A8E-AC5880564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9167" y="1157825"/>
            <a:ext cx="703312" cy="70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6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975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2"/>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3"/>
            <a:stretch>
              <a:fillRect/>
            </a:stretch>
          </p:blipFill>
          <p:spPr>
            <a:xfrm>
              <a:off x="9969183" y="339206"/>
              <a:ext cx="2060789" cy="701093"/>
            </a:xfrm>
            <a:prstGeom prst="rect">
              <a:avLst/>
            </a:prstGeom>
          </p:spPr>
        </p:pic>
      </p:grpSp>
      <p:pic>
        <p:nvPicPr>
          <p:cNvPr id="15" name="Immagine 14">
            <a:extLst>
              <a:ext uri="{FF2B5EF4-FFF2-40B4-BE49-F238E27FC236}">
                <a16:creationId xmlns:a16="http://schemas.microsoft.com/office/drawing/2014/main" id="{E6A801DE-43BA-FC14-ED34-6201F92B30D6}"/>
              </a:ext>
            </a:extLst>
          </p:cNvPr>
          <p:cNvPicPr>
            <a:picLocks noChangeAspect="1"/>
          </p:cNvPicPr>
          <p:nvPr/>
        </p:nvPicPr>
        <p:blipFill>
          <a:blip r:embed="rId4"/>
          <a:stretch>
            <a:fillRect/>
          </a:stretch>
        </p:blipFill>
        <p:spPr>
          <a:xfrm>
            <a:off x="859809" y="1397150"/>
            <a:ext cx="7124131" cy="3697898"/>
          </a:xfrm>
          <a:prstGeom prst="rect">
            <a:avLst/>
          </a:prstGeom>
        </p:spPr>
      </p:pic>
      <p:sp>
        <p:nvSpPr>
          <p:cNvPr id="16" name="Titolo 3">
            <a:extLst>
              <a:ext uri="{FF2B5EF4-FFF2-40B4-BE49-F238E27FC236}">
                <a16:creationId xmlns:a16="http://schemas.microsoft.com/office/drawing/2014/main" id="{04B590A0-C742-F1CB-4FFE-72700EB11A38}"/>
              </a:ext>
            </a:extLst>
          </p:cNvPr>
          <p:cNvSpPr txBox="1">
            <a:spLocks/>
          </p:cNvSpPr>
          <p:nvPr/>
        </p:nvSpPr>
        <p:spPr>
          <a:xfrm>
            <a:off x="0" y="878518"/>
            <a:ext cx="9144000" cy="791231"/>
          </a:xfrm>
          <a:prstGeom prst="rect">
            <a:avLst/>
          </a:prstGeom>
        </p:spPr>
        <p:txBody>
          <a:bodyPr lIns="0" tIns="0" rIns="0" bIns="0" anchor="t"/>
          <a:lstStyle>
            <a:lvl1pPr algn="l" defTabSz="457200" rtl="0" eaLnBrk="0" fontAlgn="base" hangingPunct="0">
              <a:spcBef>
                <a:spcPct val="0"/>
              </a:spcBef>
              <a:spcAft>
                <a:spcPct val="0"/>
              </a:spcAft>
              <a:defRPr sz="2400" b="1" i="0" kern="1200">
                <a:solidFill>
                  <a:srgbClr val="E4002B"/>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1F497D"/>
                </a:solidFill>
                <a:effectLst/>
                <a:uLnTx/>
                <a:uFillTx/>
                <a:latin typeface="+mj-lt"/>
                <a:ea typeface="ＭＳ Ｐゴシック" charset="0"/>
                <a:cs typeface="Arial"/>
              </a:rPr>
              <a:t>Davinci-1 High Level architecture and supported usage model</a:t>
            </a:r>
          </a:p>
        </p:txBody>
      </p:sp>
    </p:spTree>
    <p:extLst>
      <p:ext uri="{BB962C8B-B14F-4D97-AF65-F5344CB8AC3E}">
        <p14:creationId xmlns:p14="http://schemas.microsoft.com/office/powerpoint/2010/main" val="239679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975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2"/>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3"/>
            <a:stretch>
              <a:fillRect/>
            </a:stretch>
          </p:blipFill>
          <p:spPr>
            <a:xfrm>
              <a:off x="9969183" y="339206"/>
              <a:ext cx="2060789" cy="701093"/>
            </a:xfrm>
            <a:prstGeom prst="rect">
              <a:avLst/>
            </a:prstGeom>
          </p:spPr>
        </p:pic>
      </p:grpSp>
      <p:pic>
        <p:nvPicPr>
          <p:cNvPr id="2" name="Immagine 1" descr="Immagine che contiene satellite, trasporto, blu&#10;&#10;Descrizione generata automaticamente">
            <a:extLst>
              <a:ext uri="{FF2B5EF4-FFF2-40B4-BE49-F238E27FC236}">
                <a16:creationId xmlns:a16="http://schemas.microsoft.com/office/drawing/2014/main" id="{7F1B2BB8-9865-67C1-074B-C057A8F12843}"/>
              </a:ext>
            </a:extLst>
          </p:cNvPr>
          <p:cNvPicPr>
            <a:picLocks noChangeAspect="1"/>
          </p:cNvPicPr>
          <p:nvPr/>
        </p:nvPicPr>
        <p:blipFill rotWithShape="1">
          <a:blip r:embed="rId4"/>
          <a:srcRect l="3657" t="2156" r="1889" b="14392"/>
          <a:stretch/>
        </p:blipFill>
        <p:spPr>
          <a:xfrm>
            <a:off x="6163785" y="2200948"/>
            <a:ext cx="2893766" cy="269224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CasellaDiTesto 2">
            <a:extLst>
              <a:ext uri="{FF2B5EF4-FFF2-40B4-BE49-F238E27FC236}">
                <a16:creationId xmlns:a16="http://schemas.microsoft.com/office/drawing/2014/main" id="{C92397CC-9E56-42CF-72D4-1983550A4214}"/>
              </a:ext>
            </a:extLst>
          </p:cNvPr>
          <p:cNvSpPr txBox="1"/>
          <p:nvPr/>
        </p:nvSpPr>
        <p:spPr>
          <a:xfrm>
            <a:off x="171086" y="1358130"/>
            <a:ext cx="5828783" cy="2277547"/>
          </a:xfrm>
          <a:prstGeom prst="rect">
            <a:avLst/>
          </a:prstGeom>
          <a:noFill/>
        </p:spPr>
        <p:txBody>
          <a:bodyPr wrap="square">
            <a:spAutoFit/>
          </a:bodyPr>
          <a:lstStyle/>
          <a:p>
            <a:pPr marL="169838" marR="3810" indent="-160313" defTabSz="685800">
              <a:spcBef>
                <a:spcPts val="75"/>
              </a:spcBef>
              <a:spcAft>
                <a:spcPts val="900"/>
              </a:spcAft>
              <a:buClr>
                <a:srgbClr val="1528BC"/>
              </a:buClr>
              <a:buFont typeface="Font di sistema regolare"/>
              <a:buChar char="›"/>
            </a:pPr>
            <a:r>
              <a:rPr lang="en-US" sz="1300" b="1" dirty="0">
                <a:solidFill>
                  <a:srgbClr val="002060"/>
                </a:solidFill>
                <a:cs typeface="Arial" panose="020B0604020202020204" pitchFamily="34" charset="0"/>
              </a:rPr>
              <a:t>Satellite services </a:t>
            </a:r>
            <a:r>
              <a:rPr lang="en-US" sz="1300" dirty="0">
                <a:solidFill>
                  <a:srgbClr val="445159"/>
                </a:solidFill>
                <a:cs typeface="Arial" panose="020B0604020202020204" pitchFamily="34" charset="0"/>
              </a:rPr>
              <a:t>for the design, development, launch and in-orbit control of space systems, and services and applications for Earth observation, communications, navigation and satellite </a:t>
            </a:r>
            <a:r>
              <a:rPr lang="en-US" sz="1300" dirty="0" err="1">
                <a:solidFill>
                  <a:srgbClr val="445159"/>
                </a:solidFill>
                <a:cs typeface="Arial" panose="020B0604020202020204" pitchFamily="34" charset="0"/>
              </a:rPr>
              <a:t>localisation</a:t>
            </a:r>
            <a:r>
              <a:rPr lang="en-US" sz="1300" dirty="0">
                <a:solidFill>
                  <a:srgbClr val="445159"/>
                </a:solidFill>
                <a:cs typeface="Arial" panose="020B0604020202020204" pitchFamily="34" charset="0"/>
              </a:rPr>
              <a:t>.</a:t>
            </a:r>
          </a:p>
          <a:p>
            <a:pPr marL="169838" marR="3810" indent="-160313" defTabSz="685800">
              <a:spcBef>
                <a:spcPts val="75"/>
              </a:spcBef>
              <a:spcAft>
                <a:spcPts val="900"/>
              </a:spcAft>
              <a:buClr>
                <a:srgbClr val="1528BC"/>
              </a:buClr>
              <a:buFont typeface="Font di sistema regolare"/>
              <a:buChar char="›"/>
            </a:pPr>
            <a:r>
              <a:rPr lang="en-US" sz="1300" b="1" dirty="0">
                <a:solidFill>
                  <a:srgbClr val="002060"/>
                </a:solidFill>
                <a:cs typeface="Arial" panose="020B0604020202020204" pitchFamily="34" charset="0"/>
              </a:rPr>
              <a:t>Satellite systems </a:t>
            </a:r>
            <a:r>
              <a:rPr lang="en-US" sz="1300" dirty="0">
                <a:solidFill>
                  <a:srgbClr val="445159"/>
                </a:solidFill>
                <a:cs typeface="Arial" panose="020B0604020202020204" pitchFamily="34" charset="0"/>
              </a:rPr>
              <a:t>for telecommunications, navigation, Earth observation, probes and rovers for space exploration, and multi-function orbiting modules.</a:t>
            </a:r>
          </a:p>
          <a:p>
            <a:pPr marL="169838" marR="3810" indent="-160313" defTabSz="685800">
              <a:spcBef>
                <a:spcPts val="75"/>
              </a:spcBef>
              <a:spcAft>
                <a:spcPts val="900"/>
              </a:spcAft>
              <a:buClr>
                <a:srgbClr val="1528BC"/>
              </a:buClr>
              <a:buFont typeface="Font di sistema regolare"/>
              <a:buChar char="›"/>
            </a:pPr>
            <a:r>
              <a:rPr lang="en-US" sz="1300" b="1" dirty="0">
                <a:solidFill>
                  <a:srgbClr val="002060"/>
                </a:solidFill>
                <a:cs typeface="Arial" panose="020B0604020202020204" pitchFamily="34" charset="0"/>
              </a:rPr>
              <a:t>Instruments</a:t>
            </a:r>
            <a:r>
              <a:rPr lang="en-US" sz="1300" dirty="0">
                <a:solidFill>
                  <a:srgbClr val="1528BC"/>
                </a:solidFill>
                <a:cs typeface="Arial" panose="020B0604020202020204" pitchFamily="34" charset="0"/>
              </a:rPr>
              <a:t>: </a:t>
            </a:r>
            <a:r>
              <a:rPr lang="en-US" sz="1300" dirty="0">
                <a:solidFill>
                  <a:srgbClr val="445159"/>
                </a:solidFill>
                <a:cs typeface="Arial" panose="020B0604020202020204" pitchFamily="34" charset="0"/>
              </a:rPr>
              <a:t>electro-optical and hyperspectral payloads, laser transmitters and robotic systems for space exploration and the study of our planet.</a:t>
            </a:r>
          </a:p>
          <a:p>
            <a:pPr marL="169838" marR="3810" indent="-160313" defTabSz="685800">
              <a:spcBef>
                <a:spcPts val="75"/>
              </a:spcBef>
              <a:spcAft>
                <a:spcPts val="900"/>
              </a:spcAft>
              <a:buClr>
                <a:srgbClr val="1528BC"/>
              </a:buClr>
              <a:buFont typeface="Font di sistema regolare"/>
              <a:buChar char="›"/>
            </a:pPr>
            <a:r>
              <a:rPr lang="en-US" sz="1300" b="1" dirty="0">
                <a:solidFill>
                  <a:srgbClr val="002060"/>
                </a:solidFill>
                <a:cs typeface="Arial" panose="020B0604020202020204" pitchFamily="34" charset="0"/>
              </a:rPr>
              <a:t>Equipment</a:t>
            </a:r>
            <a:r>
              <a:rPr lang="en-US" sz="1300" dirty="0">
                <a:solidFill>
                  <a:srgbClr val="1528BC"/>
                </a:solidFill>
                <a:cs typeface="Arial" panose="020B0604020202020204" pitchFamily="34" charset="0"/>
              </a:rPr>
              <a:t>: </a:t>
            </a:r>
            <a:r>
              <a:rPr lang="en-US" sz="1300" dirty="0">
                <a:solidFill>
                  <a:srgbClr val="445159"/>
                </a:solidFill>
                <a:cs typeface="Arial" panose="020B0604020202020204" pitchFamily="34" charset="0"/>
              </a:rPr>
              <a:t>photovoltaic panels, atomic clocks, attitude sensors, power distribution systems, orbital micro-propulsion.</a:t>
            </a:r>
            <a:endParaRPr lang="it-IT" sz="1300" dirty="0">
              <a:solidFill>
                <a:srgbClr val="445159"/>
              </a:solidFill>
              <a:cs typeface="Arial" panose="020B0604020202020204" pitchFamily="34" charset="0"/>
            </a:endParaRPr>
          </a:p>
        </p:txBody>
      </p:sp>
      <p:sp>
        <p:nvSpPr>
          <p:cNvPr id="4" name="Rettangolo 3">
            <a:extLst>
              <a:ext uri="{FF2B5EF4-FFF2-40B4-BE49-F238E27FC236}">
                <a16:creationId xmlns:a16="http://schemas.microsoft.com/office/drawing/2014/main" id="{A17F22EB-99F3-DD8F-3F2F-D3E16C069123}"/>
              </a:ext>
            </a:extLst>
          </p:cNvPr>
          <p:cNvSpPr/>
          <p:nvPr/>
        </p:nvSpPr>
        <p:spPr>
          <a:xfrm>
            <a:off x="497153" y="3685508"/>
            <a:ext cx="898003" cy="300082"/>
          </a:xfrm>
          <a:prstGeom prst="rect">
            <a:avLst/>
          </a:prstGeom>
        </p:spPr>
        <p:txBody>
          <a:bodyPr wrap="none">
            <a:spAutoFit/>
          </a:bodyPr>
          <a:lstStyle/>
          <a:p>
            <a:r>
              <a:rPr lang="it-IT" sz="1350" b="1" dirty="0">
                <a:solidFill>
                  <a:srgbClr val="1528BC"/>
                </a:solidFill>
                <a:uFill>
                  <a:solidFill>
                    <a:srgbClr val="E71F2F"/>
                  </a:solidFill>
                </a:uFill>
                <a:cs typeface="Arial" panose="020B0604020202020204" pitchFamily="34" charset="0"/>
              </a:rPr>
              <a:t>&gt;2 </a:t>
            </a:r>
            <a:r>
              <a:rPr lang="it-IT" sz="1350" b="1" dirty="0" err="1">
                <a:solidFill>
                  <a:srgbClr val="1528BC"/>
                </a:solidFill>
                <a:uFill>
                  <a:solidFill>
                    <a:srgbClr val="E71F2F"/>
                  </a:solidFill>
                </a:uFill>
                <a:cs typeface="Arial" panose="020B0604020202020204" pitchFamily="34" charset="0"/>
              </a:rPr>
              <a:t>million</a:t>
            </a:r>
            <a:endParaRPr lang="it-IT" sz="1350" b="1" dirty="0">
              <a:solidFill>
                <a:srgbClr val="1528BC"/>
              </a:solidFill>
              <a:cs typeface="Arial" panose="020B0604020202020204" pitchFamily="34" charset="0"/>
            </a:endParaRPr>
          </a:p>
        </p:txBody>
      </p:sp>
      <p:sp>
        <p:nvSpPr>
          <p:cNvPr id="5" name="Rettangolo 4">
            <a:extLst>
              <a:ext uri="{FF2B5EF4-FFF2-40B4-BE49-F238E27FC236}">
                <a16:creationId xmlns:a16="http://schemas.microsoft.com/office/drawing/2014/main" id="{343FD09E-F6DA-A5D8-5C1F-CE4EE0DA292A}"/>
              </a:ext>
            </a:extLst>
          </p:cNvPr>
          <p:cNvSpPr/>
          <p:nvPr/>
        </p:nvSpPr>
        <p:spPr>
          <a:xfrm>
            <a:off x="573578" y="3942572"/>
            <a:ext cx="1679087" cy="707886"/>
          </a:xfrm>
          <a:prstGeom prst="rect">
            <a:avLst/>
          </a:prstGeom>
        </p:spPr>
        <p:txBody>
          <a:bodyPr wrap="square" lIns="0" rIns="0">
            <a:spAutoFit/>
          </a:bodyPr>
          <a:lstStyle/>
          <a:p>
            <a:pPr marL="9525">
              <a:spcBef>
                <a:spcPts val="86"/>
              </a:spcBef>
            </a:pPr>
            <a:r>
              <a:rPr lang="it-IT" sz="1000" spc="8" dirty="0">
                <a:solidFill>
                  <a:srgbClr val="002060"/>
                </a:solidFill>
                <a:cs typeface="Arial" panose="020B0604020202020204" pitchFamily="34" charset="0"/>
              </a:rPr>
              <a:t>radar images </a:t>
            </a:r>
            <a:r>
              <a:rPr lang="it-IT" sz="1000" spc="8" dirty="0" err="1">
                <a:solidFill>
                  <a:srgbClr val="002060"/>
                </a:solidFill>
                <a:cs typeface="Arial" panose="020B0604020202020204" pitchFamily="34" charset="0"/>
              </a:rPr>
              <a:t>acquired</a:t>
            </a:r>
            <a:r>
              <a:rPr lang="it-IT" sz="1000" spc="8" dirty="0">
                <a:solidFill>
                  <a:srgbClr val="002060"/>
                </a:solidFill>
                <a:cs typeface="Arial" panose="020B0604020202020204" pitchFamily="34" charset="0"/>
              </a:rPr>
              <a:t> by  </a:t>
            </a:r>
            <a:r>
              <a:rPr lang="it-IT" sz="1000" b="1" spc="8" dirty="0">
                <a:solidFill>
                  <a:srgbClr val="002060"/>
                </a:solidFill>
                <a:cs typeface="Arial" panose="020B0604020202020204" pitchFamily="34" charset="0"/>
              </a:rPr>
              <a:t>COSMO-SkyMed</a:t>
            </a:r>
            <a:r>
              <a:rPr lang="it-IT" sz="1000" spc="8" dirty="0">
                <a:solidFill>
                  <a:srgbClr val="002060"/>
                </a:solidFill>
                <a:cs typeface="Arial" panose="020B0604020202020204" pitchFamily="34" charset="0"/>
              </a:rPr>
              <a:t>, the </a:t>
            </a:r>
            <a:r>
              <a:rPr lang="it-IT" sz="1000" spc="8" dirty="0" err="1">
                <a:solidFill>
                  <a:srgbClr val="002060"/>
                </a:solidFill>
                <a:cs typeface="Arial" panose="020B0604020202020204" pitchFamily="34" charset="0"/>
              </a:rPr>
              <a:t>constellation</a:t>
            </a:r>
            <a:r>
              <a:rPr lang="it-IT" sz="1000" spc="8" dirty="0">
                <a:solidFill>
                  <a:srgbClr val="002060"/>
                </a:solidFill>
                <a:cs typeface="Arial" panose="020B0604020202020204" pitchFamily="34" charset="0"/>
              </a:rPr>
              <a:t> of ASI and the </a:t>
            </a:r>
            <a:r>
              <a:rPr lang="it-IT" sz="1000" spc="8" dirty="0" err="1">
                <a:solidFill>
                  <a:srgbClr val="002060"/>
                </a:solidFill>
                <a:cs typeface="Arial" panose="020B0604020202020204" pitchFamily="34" charset="0"/>
              </a:rPr>
              <a:t>Italian</a:t>
            </a:r>
            <a:r>
              <a:rPr lang="it-IT" sz="1000" spc="8" dirty="0">
                <a:solidFill>
                  <a:srgbClr val="002060"/>
                </a:solidFill>
                <a:cs typeface="Arial" panose="020B0604020202020204" pitchFamily="34" charset="0"/>
              </a:rPr>
              <a:t> </a:t>
            </a:r>
            <a:r>
              <a:rPr lang="it-IT" sz="1000" spc="8" dirty="0" err="1">
                <a:solidFill>
                  <a:srgbClr val="002060"/>
                </a:solidFill>
                <a:cs typeface="Arial" panose="020B0604020202020204" pitchFamily="34" charset="0"/>
              </a:rPr>
              <a:t>Ministry</a:t>
            </a:r>
            <a:r>
              <a:rPr lang="it-IT" sz="1000" spc="8" dirty="0">
                <a:solidFill>
                  <a:srgbClr val="002060"/>
                </a:solidFill>
                <a:cs typeface="Arial" panose="020B0604020202020204" pitchFamily="34" charset="0"/>
              </a:rPr>
              <a:t> of </a:t>
            </a:r>
            <a:r>
              <a:rPr lang="it-IT" sz="1000" spc="8" dirty="0" err="1">
                <a:solidFill>
                  <a:srgbClr val="002060"/>
                </a:solidFill>
                <a:cs typeface="Arial" panose="020B0604020202020204" pitchFamily="34" charset="0"/>
              </a:rPr>
              <a:t>Defence</a:t>
            </a:r>
            <a:endParaRPr lang="it-IT" sz="1000" spc="8" dirty="0">
              <a:solidFill>
                <a:srgbClr val="002060"/>
              </a:solidFill>
              <a:cs typeface="Arial" panose="020B0604020202020204" pitchFamily="34" charset="0"/>
            </a:endParaRPr>
          </a:p>
        </p:txBody>
      </p:sp>
      <p:grpSp>
        <p:nvGrpSpPr>
          <p:cNvPr id="6" name="Gruppo 5">
            <a:extLst>
              <a:ext uri="{FF2B5EF4-FFF2-40B4-BE49-F238E27FC236}">
                <a16:creationId xmlns:a16="http://schemas.microsoft.com/office/drawing/2014/main" id="{86A65323-5473-8D80-061D-87FC541418F0}"/>
              </a:ext>
            </a:extLst>
          </p:cNvPr>
          <p:cNvGrpSpPr/>
          <p:nvPr/>
        </p:nvGrpSpPr>
        <p:grpSpPr>
          <a:xfrm rot="16200000">
            <a:off x="71365" y="4109690"/>
            <a:ext cx="790288" cy="34289"/>
            <a:chOff x="3828245" y="4064678"/>
            <a:chExt cx="1053717" cy="45719"/>
          </a:xfrm>
        </p:grpSpPr>
        <p:sp>
          <p:nvSpPr>
            <p:cNvPr id="7" name="Ovale 6">
              <a:extLst>
                <a:ext uri="{FF2B5EF4-FFF2-40B4-BE49-F238E27FC236}">
                  <a16:creationId xmlns:a16="http://schemas.microsoft.com/office/drawing/2014/main" id="{10B0C33F-AFBD-CA45-C34D-E621D259ABE6}"/>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8" name="Connettore 1 30">
              <a:extLst>
                <a:ext uri="{FF2B5EF4-FFF2-40B4-BE49-F238E27FC236}">
                  <a16:creationId xmlns:a16="http://schemas.microsoft.com/office/drawing/2014/main" id="{35EFB29D-B007-57CB-3728-903D5F329BA7}"/>
                </a:ext>
              </a:extLst>
            </p:cNvPr>
            <p:cNvCxnSpPr>
              <a:cxnSpLocks/>
            </p:cNvCxnSpPr>
            <p:nvPr/>
          </p:nvCxnSpPr>
          <p:spPr>
            <a:xfrm rot="5400000" flipV="1">
              <a:off x="4332245" y="3583539"/>
              <a:ext cx="0" cy="1008000"/>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
        <p:nvSpPr>
          <p:cNvPr id="9" name="Rettangolo 8">
            <a:extLst>
              <a:ext uri="{FF2B5EF4-FFF2-40B4-BE49-F238E27FC236}">
                <a16:creationId xmlns:a16="http://schemas.microsoft.com/office/drawing/2014/main" id="{955BEEB2-87DF-2F2E-1CB6-64DFE69C74C4}"/>
              </a:ext>
            </a:extLst>
          </p:cNvPr>
          <p:cNvSpPr/>
          <p:nvPr/>
        </p:nvSpPr>
        <p:spPr>
          <a:xfrm>
            <a:off x="2269807" y="3693483"/>
            <a:ext cx="570990" cy="507831"/>
          </a:xfrm>
          <a:prstGeom prst="rect">
            <a:avLst/>
          </a:prstGeom>
        </p:spPr>
        <p:txBody>
          <a:bodyPr wrap="none">
            <a:spAutoFit/>
          </a:bodyPr>
          <a:lstStyle/>
          <a:p>
            <a:r>
              <a:rPr lang="it-IT" sz="1350" b="1" dirty="0">
                <a:solidFill>
                  <a:srgbClr val="1528BC"/>
                </a:solidFill>
                <a:uFill>
                  <a:solidFill>
                    <a:srgbClr val="E71F2F"/>
                  </a:solidFill>
                </a:uFill>
                <a:cs typeface="Arial" panose="020B0604020202020204" pitchFamily="34" charset="0"/>
              </a:rPr>
              <a:t>&gt;50%</a:t>
            </a:r>
            <a:endParaRPr lang="it-IT" sz="1350" b="1" dirty="0">
              <a:solidFill>
                <a:srgbClr val="1528BC"/>
              </a:solidFill>
              <a:cs typeface="Arial" panose="020B0604020202020204" pitchFamily="34" charset="0"/>
            </a:endParaRPr>
          </a:p>
          <a:p>
            <a:endParaRPr lang="it-IT" sz="1350" b="1" dirty="0">
              <a:solidFill>
                <a:srgbClr val="1528BC"/>
              </a:solidFill>
              <a:cs typeface="Arial" panose="020B0604020202020204" pitchFamily="34" charset="0"/>
            </a:endParaRPr>
          </a:p>
        </p:txBody>
      </p:sp>
      <p:sp>
        <p:nvSpPr>
          <p:cNvPr id="10" name="Rettangolo 9">
            <a:extLst>
              <a:ext uri="{FF2B5EF4-FFF2-40B4-BE49-F238E27FC236}">
                <a16:creationId xmlns:a16="http://schemas.microsoft.com/office/drawing/2014/main" id="{1A745F01-5DA6-D611-921C-E55C7AE634A6}"/>
              </a:ext>
            </a:extLst>
          </p:cNvPr>
          <p:cNvSpPr/>
          <p:nvPr/>
        </p:nvSpPr>
        <p:spPr>
          <a:xfrm>
            <a:off x="2321005" y="3942572"/>
            <a:ext cx="1411867" cy="738664"/>
          </a:xfrm>
          <a:prstGeom prst="rect">
            <a:avLst/>
          </a:prstGeom>
        </p:spPr>
        <p:txBody>
          <a:bodyPr wrap="square" lIns="0" rIns="0">
            <a:spAutoFit/>
          </a:bodyPr>
          <a:lstStyle/>
          <a:p>
            <a:pPr marL="9525"/>
            <a:r>
              <a:rPr lang="it-IT" sz="1000" spc="8" dirty="0">
                <a:solidFill>
                  <a:srgbClr val="002060"/>
                </a:solidFill>
                <a:cs typeface="Arial" panose="020B0604020202020204" pitchFamily="34" charset="0"/>
              </a:rPr>
              <a:t>of the living </a:t>
            </a:r>
            <a:r>
              <a:rPr lang="it-IT" sz="1000" spc="8" dirty="0" err="1">
                <a:solidFill>
                  <a:srgbClr val="002060"/>
                </a:solidFill>
                <a:cs typeface="Arial" panose="020B0604020202020204" pitchFamily="34" charset="0"/>
              </a:rPr>
              <a:t>space</a:t>
            </a:r>
            <a:r>
              <a:rPr lang="it-IT" sz="1000" spc="8" dirty="0">
                <a:solidFill>
                  <a:srgbClr val="002060"/>
                </a:solidFill>
                <a:cs typeface="Arial" panose="020B0604020202020204" pitchFamily="34" charset="0"/>
              </a:rPr>
              <a:t> of the International Space Station </a:t>
            </a:r>
            <a:r>
              <a:rPr lang="it-IT" sz="1000" spc="8" dirty="0" err="1">
                <a:solidFill>
                  <a:srgbClr val="002060"/>
                </a:solidFill>
                <a:cs typeface="Arial" panose="020B0604020202020204" pitchFamily="34" charset="0"/>
              </a:rPr>
              <a:t>developed</a:t>
            </a:r>
            <a:r>
              <a:rPr lang="it-IT" sz="1000" spc="8" dirty="0">
                <a:solidFill>
                  <a:srgbClr val="002060"/>
                </a:solidFill>
                <a:cs typeface="Arial" panose="020B0604020202020204" pitchFamily="34" charset="0"/>
              </a:rPr>
              <a:t> by </a:t>
            </a:r>
            <a:r>
              <a:rPr lang="it-IT" sz="1200" b="1" spc="8" dirty="0">
                <a:solidFill>
                  <a:srgbClr val="002060"/>
                </a:solidFill>
                <a:cs typeface="Arial" panose="020B0604020202020204" pitchFamily="34" charset="0"/>
              </a:rPr>
              <a:t>Thales Alenia Space</a:t>
            </a:r>
          </a:p>
        </p:txBody>
      </p:sp>
      <p:sp>
        <p:nvSpPr>
          <p:cNvPr id="11" name="Rettangolo 10">
            <a:extLst>
              <a:ext uri="{FF2B5EF4-FFF2-40B4-BE49-F238E27FC236}">
                <a16:creationId xmlns:a16="http://schemas.microsoft.com/office/drawing/2014/main" id="{A9CA7396-5140-CBFB-F2D2-BB2608AB1C46}"/>
              </a:ext>
            </a:extLst>
          </p:cNvPr>
          <p:cNvSpPr/>
          <p:nvPr/>
        </p:nvSpPr>
        <p:spPr>
          <a:xfrm>
            <a:off x="3922543" y="3685508"/>
            <a:ext cx="447558" cy="300082"/>
          </a:xfrm>
          <a:prstGeom prst="rect">
            <a:avLst/>
          </a:prstGeom>
        </p:spPr>
        <p:txBody>
          <a:bodyPr wrap="none">
            <a:spAutoFit/>
          </a:bodyPr>
          <a:lstStyle/>
          <a:p>
            <a:r>
              <a:rPr lang="it-IT" sz="1350" b="1" dirty="0">
                <a:solidFill>
                  <a:srgbClr val="1528BC"/>
                </a:solidFill>
                <a:uFill>
                  <a:solidFill>
                    <a:srgbClr val="E71F2F"/>
                  </a:solidFill>
                </a:uFill>
                <a:cs typeface="Arial" panose="020B0604020202020204" pitchFamily="34" charset="0"/>
              </a:rPr>
              <a:t>&gt;50</a:t>
            </a:r>
            <a:endParaRPr lang="it-IT" sz="1350" b="1" dirty="0">
              <a:solidFill>
                <a:srgbClr val="1528BC"/>
              </a:solidFill>
              <a:cs typeface="Arial" panose="020B0604020202020204" pitchFamily="34" charset="0"/>
            </a:endParaRPr>
          </a:p>
        </p:txBody>
      </p:sp>
      <p:sp>
        <p:nvSpPr>
          <p:cNvPr id="12" name="Rettangolo 11">
            <a:extLst>
              <a:ext uri="{FF2B5EF4-FFF2-40B4-BE49-F238E27FC236}">
                <a16:creationId xmlns:a16="http://schemas.microsoft.com/office/drawing/2014/main" id="{AA4F55C7-14D8-E9AC-2F96-487384E60C29}"/>
              </a:ext>
            </a:extLst>
          </p:cNvPr>
          <p:cNvSpPr/>
          <p:nvPr/>
        </p:nvSpPr>
        <p:spPr>
          <a:xfrm>
            <a:off x="3982589" y="4008887"/>
            <a:ext cx="1303062" cy="400110"/>
          </a:xfrm>
          <a:prstGeom prst="rect">
            <a:avLst/>
          </a:prstGeom>
        </p:spPr>
        <p:txBody>
          <a:bodyPr wrap="square" lIns="0" rIns="0">
            <a:spAutoFit/>
          </a:bodyPr>
          <a:lstStyle/>
          <a:p>
            <a:pPr marL="9525">
              <a:spcBef>
                <a:spcPts val="86"/>
              </a:spcBef>
            </a:pPr>
            <a:r>
              <a:rPr lang="it-IT" sz="1000" spc="8" dirty="0" err="1">
                <a:solidFill>
                  <a:srgbClr val="002060"/>
                </a:solidFill>
                <a:cs typeface="Arial" panose="020B0604020202020204" pitchFamily="34" charset="0"/>
              </a:rPr>
              <a:t>atomic</a:t>
            </a:r>
            <a:r>
              <a:rPr lang="it-IT" sz="1000" spc="8" dirty="0">
                <a:solidFill>
                  <a:srgbClr val="002060"/>
                </a:solidFill>
                <a:cs typeface="Arial" panose="020B0604020202020204" pitchFamily="34" charset="0"/>
              </a:rPr>
              <a:t> clocks on board the Galileo </a:t>
            </a:r>
            <a:r>
              <a:rPr lang="it-IT" sz="1000" spc="8" dirty="0" err="1">
                <a:solidFill>
                  <a:srgbClr val="002060"/>
                </a:solidFill>
                <a:cs typeface="Arial" panose="020B0604020202020204" pitchFamily="34" charset="0"/>
              </a:rPr>
              <a:t>constellation</a:t>
            </a:r>
            <a:endParaRPr lang="it-IT" sz="1000" spc="8" dirty="0">
              <a:solidFill>
                <a:srgbClr val="002060"/>
              </a:solidFill>
              <a:cs typeface="Arial" panose="020B0604020202020204" pitchFamily="34" charset="0"/>
            </a:endParaRPr>
          </a:p>
        </p:txBody>
      </p:sp>
      <p:grpSp>
        <p:nvGrpSpPr>
          <p:cNvPr id="13" name="Gruppo 12">
            <a:extLst>
              <a:ext uri="{FF2B5EF4-FFF2-40B4-BE49-F238E27FC236}">
                <a16:creationId xmlns:a16="http://schemas.microsoft.com/office/drawing/2014/main" id="{2B264ABE-844F-6C1D-CFD2-7072E3900A09}"/>
              </a:ext>
            </a:extLst>
          </p:cNvPr>
          <p:cNvGrpSpPr/>
          <p:nvPr/>
        </p:nvGrpSpPr>
        <p:grpSpPr>
          <a:xfrm rot="16200000">
            <a:off x="3591717" y="4014727"/>
            <a:ext cx="600364" cy="34289"/>
            <a:chOff x="4081477" y="4064678"/>
            <a:chExt cx="800485" cy="45719"/>
          </a:xfrm>
        </p:grpSpPr>
        <p:sp>
          <p:nvSpPr>
            <p:cNvPr id="14" name="Ovale 13">
              <a:extLst>
                <a:ext uri="{FF2B5EF4-FFF2-40B4-BE49-F238E27FC236}">
                  <a16:creationId xmlns:a16="http://schemas.microsoft.com/office/drawing/2014/main" id="{F93EFA76-A0BA-1EB8-5896-CFCD04D84843}"/>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15" name="Connettore 1 40">
              <a:extLst>
                <a:ext uri="{FF2B5EF4-FFF2-40B4-BE49-F238E27FC236}">
                  <a16:creationId xmlns:a16="http://schemas.microsoft.com/office/drawing/2014/main" id="{CF281BC3-14FB-95AE-05B3-EE13042DC372}"/>
                </a:ext>
              </a:extLst>
            </p:cNvPr>
            <p:cNvCxnSpPr>
              <a:cxnSpLocks/>
            </p:cNvCxnSpPr>
            <p:nvPr/>
          </p:nvCxnSpPr>
          <p:spPr>
            <a:xfrm rot="5400000" flipV="1">
              <a:off x="4458860" y="3710156"/>
              <a:ext cx="0" cy="754765"/>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grpSp>
        <p:nvGrpSpPr>
          <p:cNvPr id="16" name="Gruppo 15">
            <a:extLst>
              <a:ext uri="{FF2B5EF4-FFF2-40B4-BE49-F238E27FC236}">
                <a16:creationId xmlns:a16="http://schemas.microsoft.com/office/drawing/2014/main" id="{461C422A-EE7A-9563-EB06-2A3E7299B75D}"/>
              </a:ext>
            </a:extLst>
          </p:cNvPr>
          <p:cNvGrpSpPr/>
          <p:nvPr/>
        </p:nvGrpSpPr>
        <p:grpSpPr>
          <a:xfrm rot="16200000">
            <a:off x="1824930" y="4109691"/>
            <a:ext cx="790288" cy="34289"/>
            <a:chOff x="3828245" y="4064678"/>
            <a:chExt cx="1053717" cy="45719"/>
          </a:xfrm>
        </p:grpSpPr>
        <p:sp>
          <p:nvSpPr>
            <p:cNvPr id="17" name="Ovale 16">
              <a:extLst>
                <a:ext uri="{FF2B5EF4-FFF2-40B4-BE49-F238E27FC236}">
                  <a16:creationId xmlns:a16="http://schemas.microsoft.com/office/drawing/2014/main" id="{65558397-7135-C343-06C3-52A6A6CB3F7B}"/>
                </a:ext>
              </a:extLst>
            </p:cNvPr>
            <p:cNvSpPr/>
            <p:nvPr/>
          </p:nvSpPr>
          <p:spPr>
            <a:xfrm>
              <a:off x="4836243" y="4064678"/>
              <a:ext cx="45719" cy="45719"/>
            </a:xfrm>
            <a:prstGeom prst="ellipse">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cxnSp>
          <p:nvCxnSpPr>
            <p:cNvPr id="18" name="Connettore 1 44">
              <a:extLst>
                <a:ext uri="{FF2B5EF4-FFF2-40B4-BE49-F238E27FC236}">
                  <a16:creationId xmlns:a16="http://schemas.microsoft.com/office/drawing/2014/main" id="{12793ADA-C333-1B6D-D919-9BFC4184C19B}"/>
                </a:ext>
              </a:extLst>
            </p:cNvPr>
            <p:cNvCxnSpPr>
              <a:cxnSpLocks/>
            </p:cNvCxnSpPr>
            <p:nvPr/>
          </p:nvCxnSpPr>
          <p:spPr>
            <a:xfrm rot="5400000" flipV="1">
              <a:off x="4332245" y="3583539"/>
              <a:ext cx="0" cy="1008000"/>
            </a:xfrm>
            <a:prstGeom prst="line">
              <a:avLst/>
            </a:prstGeom>
            <a:ln w="6350">
              <a:solidFill>
                <a:srgbClr val="445159"/>
              </a:solidFill>
            </a:ln>
            <a:effectLst/>
          </p:spPr>
          <p:style>
            <a:lnRef idx="2">
              <a:schemeClr val="accent1"/>
            </a:lnRef>
            <a:fillRef idx="0">
              <a:schemeClr val="accent1"/>
            </a:fillRef>
            <a:effectRef idx="1">
              <a:schemeClr val="accent1"/>
            </a:effectRef>
            <a:fontRef idx="minor">
              <a:schemeClr val="tx1"/>
            </a:fontRef>
          </p:style>
        </p:cxnSp>
      </p:grpSp>
      <p:sp>
        <p:nvSpPr>
          <p:cNvPr id="26" name="Titolo 5">
            <a:extLst>
              <a:ext uri="{FF2B5EF4-FFF2-40B4-BE49-F238E27FC236}">
                <a16:creationId xmlns:a16="http://schemas.microsoft.com/office/drawing/2014/main" id="{47893EFE-680F-D385-B211-E6741AD49C94}"/>
              </a:ext>
            </a:extLst>
          </p:cNvPr>
          <p:cNvSpPr txBox="1">
            <a:spLocks/>
          </p:cNvSpPr>
          <p:nvPr/>
        </p:nvSpPr>
        <p:spPr>
          <a:xfrm>
            <a:off x="355048" y="906204"/>
            <a:ext cx="8748713" cy="32403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b="1" dirty="0">
                <a:solidFill>
                  <a:srgbClr val="002060"/>
                </a:solidFill>
              </a:rPr>
              <a:t>Space </a:t>
            </a:r>
            <a:r>
              <a:rPr lang="it-IT" b="1" dirty="0" err="1">
                <a:solidFill>
                  <a:srgbClr val="002060"/>
                </a:solidFill>
              </a:rPr>
              <a:t>sector</a:t>
            </a:r>
            <a:endParaRPr lang="it-IT" b="1" dirty="0">
              <a:solidFill>
                <a:srgbClr val="002060"/>
              </a:solidFill>
            </a:endParaRPr>
          </a:p>
        </p:txBody>
      </p:sp>
      <p:sp>
        <p:nvSpPr>
          <p:cNvPr id="25" name="CasellaDiTesto 24">
            <a:extLst>
              <a:ext uri="{FF2B5EF4-FFF2-40B4-BE49-F238E27FC236}">
                <a16:creationId xmlns:a16="http://schemas.microsoft.com/office/drawing/2014/main" id="{F0EE6873-EC6D-0788-7FD5-56EFCCA70A68}"/>
              </a:ext>
            </a:extLst>
          </p:cNvPr>
          <p:cNvSpPr txBox="1"/>
          <p:nvPr/>
        </p:nvSpPr>
        <p:spPr>
          <a:xfrm>
            <a:off x="6163785" y="1123953"/>
            <a:ext cx="2893766" cy="923330"/>
          </a:xfrm>
          <a:prstGeom prst="rect">
            <a:avLst/>
          </a:prstGeom>
          <a:noFill/>
        </p:spPr>
        <p:txBody>
          <a:bodyPr wrap="square" rtlCol="0">
            <a:spAutoFit/>
          </a:bodyPr>
          <a:lstStyle/>
          <a:p>
            <a:pPr marL="285750" indent="-285750">
              <a:buFont typeface="Arial" panose="020B0604020202020204" pitchFamily="34" charset="0"/>
              <a:buChar char="•"/>
            </a:pPr>
            <a:r>
              <a:rPr lang="it-IT" dirty="0">
                <a:solidFill>
                  <a:srgbClr val="002060"/>
                </a:solidFill>
              </a:rPr>
              <a:t>Telespazio (67%)</a:t>
            </a:r>
          </a:p>
          <a:p>
            <a:pPr marL="285750" indent="-285750">
              <a:buFont typeface="Arial" panose="020B0604020202020204" pitchFamily="34" charset="0"/>
              <a:buChar char="•"/>
            </a:pPr>
            <a:r>
              <a:rPr lang="it-IT" dirty="0">
                <a:solidFill>
                  <a:srgbClr val="002060"/>
                </a:solidFill>
              </a:rPr>
              <a:t>Thales Alenia Space (33%)</a:t>
            </a:r>
          </a:p>
          <a:p>
            <a:pPr marL="285750" indent="-285750">
              <a:buFont typeface="Arial" panose="020B0604020202020204" pitchFamily="34" charset="0"/>
              <a:buChar char="•"/>
            </a:pPr>
            <a:r>
              <a:rPr lang="it-IT" dirty="0">
                <a:solidFill>
                  <a:srgbClr val="002060"/>
                </a:solidFill>
              </a:rPr>
              <a:t>Avio (29,6%)</a:t>
            </a:r>
          </a:p>
        </p:txBody>
      </p:sp>
    </p:spTree>
    <p:extLst>
      <p:ext uri="{BB962C8B-B14F-4D97-AF65-F5344CB8AC3E}">
        <p14:creationId xmlns:p14="http://schemas.microsoft.com/office/powerpoint/2010/main" val="404066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0634"/>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2"/>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3"/>
            <a:stretch>
              <a:fillRect/>
            </a:stretch>
          </p:blipFill>
          <p:spPr>
            <a:xfrm>
              <a:off x="9969183" y="339206"/>
              <a:ext cx="2060789" cy="701093"/>
            </a:xfrm>
            <a:prstGeom prst="rect">
              <a:avLst/>
            </a:prstGeom>
          </p:spPr>
        </p:pic>
      </p:grpSp>
      <p:sp>
        <p:nvSpPr>
          <p:cNvPr id="19" name="CasellaDiTesto 18">
            <a:extLst>
              <a:ext uri="{FF2B5EF4-FFF2-40B4-BE49-F238E27FC236}">
                <a16:creationId xmlns:a16="http://schemas.microsoft.com/office/drawing/2014/main" id="{A57BBA0C-D5F4-9927-2146-48820ED7F096}"/>
              </a:ext>
            </a:extLst>
          </p:cNvPr>
          <p:cNvSpPr txBox="1"/>
          <p:nvPr/>
        </p:nvSpPr>
        <p:spPr>
          <a:xfrm>
            <a:off x="3075942" y="1718326"/>
            <a:ext cx="2494274" cy="15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lnSpc>
                <a:spcPct val="120000"/>
              </a:lnSpc>
              <a:spcBef>
                <a:spcPts val="700"/>
              </a:spcBef>
              <a:spcAft>
                <a:spcPts val="0"/>
              </a:spcAft>
            </a:pPr>
            <a:r>
              <a:rPr lang="it-IT" sz="1200" b="1" dirty="0">
                <a:solidFill>
                  <a:srgbClr val="C00000"/>
                </a:solidFill>
                <a:latin typeface="+mn-lt"/>
                <a:ea typeface="+mn-ea"/>
                <a:sym typeface="Arial Narrow"/>
              </a:rPr>
              <a:t>Remote </a:t>
            </a:r>
            <a:r>
              <a:rPr lang="it-IT" sz="1200" b="1" dirty="0" err="1">
                <a:solidFill>
                  <a:srgbClr val="C00000"/>
                </a:solidFill>
                <a:latin typeface="+mn-lt"/>
                <a:ea typeface="+mn-ea"/>
                <a:sym typeface="Arial Narrow"/>
              </a:rPr>
              <a:t>sensing</a:t>
            </a:r>
            <a:r>
              <a:rPr lang="it-IT" sz="1200" b="1" dirty="0">
                <a:solidFill>
                  <a:srgbClr val="C00000"/>
                </a:solidFill>
                <a:latin typeface="+mn-lt"/>
                <a:ea typeface="+mn-ea"/>
                <a:sym typeface="Arial Narrow"/>
              </a:rPr>
              <a:t> </a:t>
            </a:r>
            <a:r>
              <a:rPr lang="it-IT" sz="1200" b="1" dirty="0" err="1">
                <a:solidFill>
                  <a:srgbClr val="C00000"/>
                </a:solidFill>
                <a:latin typeface="+mn-lt"/>
                <a:ea typeface="+mn-ea"/>
                <a:sym typeface="Arial Narrow"/>
              </a:rPr>
              <a:t>Opt</a:t>
            </a:r>
            <a:r>
              <a:rPr lang="it-IT" sz="1200" b="1" dirty="0">
                <a:solidFill>
                  <a:srgbClr val="C00000"/>
                </a:solidFill>
                <a:latin typeface="+mn-lt"/>
                <a:ea typeface="+mn-ea"/>
                <a:sym typeface="Arial Narrow"/>
              </a:rPr>
              <a:t>./SAR data processing</a:t>
            </a:r>
          </a:p>
          <a:p>
            <a:pPr defTabSz="412750" fontAlgn="auto" hangingPunct="0">
              <a:spcBef>
                <a:spcPts val="700"/>
              </a:spcBef>
              <a:spcAft>
                <a:spcPts val="0"/>
              </a:spcAft>
            </a:pPr>
            <a:r>
              <a:rPr lang="it-IT" sz="1100" dirty="0">
                <a:sym typeface="Arial Narrow"/>
              </a:rPr>
              <a:t>Optical (</a:t>
            </a:r>
            <a:r>
              <a:rPr lang="it-IT" sz="1100" dirty="0" err="1">
                <a:sym typeface="Arial Narrow"/>
              </a:rPr>
              <a:t>Multispectral</a:t>
            </a:r>
            <a:r>
              <a:rPr lang="it-IT" sz="1100" dirty="0">
                <a:sym typeface="Arial Narrow"/>
              </a:rPr>
              <a:t>/</a:t>
            </a:r>
            <a:r>
              <a:rPr lang="it-IT" sz="1100" dirty="0" err="1">
                <a:sym typeface="Arial Narrow"/>
              </a:rPr>
              <a:t>Hyperspectral</a:t>
            </a:r>
            <a:r>
              <a:rPr lang="it-IT" sz="1100" dirty="0">
                <a:sym typeface="Arial Narrow"/>
              </a:rPr>
              <a:t>) / SAR </a:t>
            </a:r>
            <a:r>
              <a:rPr lang="it-IT" sz="1100" dirty="0" err="1">
                <a:sym typeface="Arial Narrow"/>
              </a:rPr>
              <a:t>signal</a:t>
            </a:r>
            <a:r>
              <a:rPr lang="it-IT" sz="1100" dirty="0">
                <a:sym typeface="Arial Narrow"/>
              </a:rPr>
              <a:t> processing to derive model </a:t>
            </a:r>
            <a:r>
              <a:rPr lang="it-IT" sz="1100" dirty="0" err="1">
                <a:sym typeface="Arial Narrow"/>
              </a:rPr>
              <a:t>based</a:t>
            </a:r>
            <a:r>
              <a:rPr lang="it-IT" sz="1100" dirty="0">
                <a:sym typeface="Arial Narrow"/>
              </a:rPr>
              <a:t> </a:t>
            </a:r>
            <a:r>
              <a:rPr lang="it-IT" sz="1100" dirty="0" err="1">
                <a:sym typeface="Arial Narrow"/>
              </a:rPr>
              <a:t>observations</a:t>
            </a:r>
            <a:r>
              <a:rPr lang="it-IT" sz="1100" dirty="0">
                <a:sym typeface="Arial Narrow"/>
              </a:rPr>
              <a:t> and </a:t>
            </a:r>
            <a:r>
              <a:rPr lang="it-IT" sz="1100" dirty="0" err="1">
                <a:sym typeface="Arial Narrow"/>
              </a:rPr>
              <a:t>measurements</a:t>
            </a:r>
            <a:r>
              <a:rPr lang="it-IT" sz="1100" dirty="0">
                <a:sym typeface="Arial Narrow"/>
              </a:rPr>
              <a:t> and </a:t>
            </a:r>
            <a:r>
              <a:rPr lang="it-IT" sz="1100" dirty="0" err="1">
                <a:sym typeface="Arial Narrow"/>
              </a:rPr>
              <a:t>monitoring</a:t>
            </a:r>
            <a:r>
              <a:rPr lang="it-IT" sz="1100" dirty="0">
                <a:sym typeface="Arial Narrow"/>
              </a:rPr>
              <a:t> </a:t>
            </a:r>
            <a:r>
              <a:rPr lang="it-IT" sz="1100" dirty="0" err="1">
                <a:sym typeface="Arial Narrow"/>
              </a:rPr>
              <a:t>capacity</a:t>
            </a:r>
            <a:r>
              <a:rPr lang="it-IT" sz="1100" dirty="0">
                <a:sym typeface="Arial Narrow"/>
              </a:rPr>
              <a:t> from single image or </a:t>
            </a:r>
            <a:r>
              <a:rPr lang="it-IT" sz="1100" dirty="0" err="1">
                <a:sym typeface="Arial Narrow"/>
              </a:rPr>
              <a:t>multitemporal</a:t>
            </a:r>
            <a:r>
              <a:rPr lang="it-IT" sz="1100" dirty="0">
                <a:sym typeface="Arial Narrow"/>
              </a:rPr>
              <a:t> time </a:t>
            </a:r>
            <a:r>
              <a:rPr lang="it-IT" sz="1100" dirty="0" err="1">
                <a:sym typeface="Arial Narrow"/>
              </a:rPr>
              <a:t>series</a:t>
            </a:r>
            <a:endParaRPr lang="it-IT" sz="1100" dirty="0">
              <a:sym typeface="Arial Narrow"/>
            </a:endParaRPr>
          </a:p>
        </p:txBody>
      </p:sp>
      <p:sp>
        <p:nvSpPr>
          <p:cNvPr id="20" name="CasellaDiTesto 19">
            <a:extLst>
              <a:ext uri="{FF2B5EF4-FFF2-40B4-BE49-F238E27FC236}">
                <a16:creationId xmlns:a16="http://schemas.microsoft.com/office/drawing/2014/main" id="{07A974B3-0066-57B1-76F3-F740848F9C9C}"/>
              </a:ext>
            </a:extLst>
          </p:cNvPr>
          <p:cNvSpPr txBox="1"/>
          <p:nvPr/>
        </p:nvSpPr>
        <p:spPr>
          <a:xfrm>
            <a:off x="192435" y="3462507"/>
            <a:ext cx="2458209" cy="12981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spcBef>
                <a:spcPts val="700"/>
              </a:spcBef>
              <a:spcAft>
                <a:spcPts val="0"/>
              </a:spcAft>
            </a:pPr>
            <a:r>
              <a:rPr lang="it-IT" sz="1200" b="1" dirty="0">
                <a:solidFill>
                  <a:srgbClr val="C00000"/>
                </a:solidFill>
                <a:latin typeface="+mn-lt"/>
                <a:ea typeface="+mn-ea"/>
                <a:sym typeface="Arial Narrow"/>
              </a:rPr>
              <a:t>HPC / </a:t>
            </a:r>
            <a:r>
              <a:rPr lang="it-IT" sz="1200" b="1" dirty="0" err="1">
                <a:solidFill>
                  <a:srgbClr val="C00000"/>
                </a:solidFill>
                <a:latin typeface="+mn-lt"/>
                <a:ea typeface="+mn-ea"/>
                <a:sym typeface="Arial Narrow"/>
              </a:rPr>
              <a:t>Cloud</a:t>
            </a:r>
            <a:r>
              <a:rPr lang="it-IT" sz="1200" b="1" dirty="0">
                <a:solidFill>
                  <a:srgbClr val="C00000"/>
                </a:solidFill>
                <a:latin typeface="+mn-lt"/>
                <a:ea typeface="+mn-ea"/>
                <a:sym typeface="Arial Narrow"/>
              </a:rPr>
              <a:t> / Big Data / </a:t>
            </a:r>
            <a:r>
              <a:rPr lang="it-IT" sz="1200" b="1" dirty="0" err="1">
                <a:solidFill>
                  <a:srgbClr val="C00000"/>
                </a:solidFill>
                <a:latin typeface="+mn-lt"/>
                <a:ea typeface="+mn-ea"/>
                <a:sym typeface="Arial Narrow"/>
              </a:rPr>
              <a:t>Microservices</a:t>
            </a:r>
            <a:endParaRPr lang="it-IT" sz="1200" b="1" dirty="0">
              <a:solidFill>
                <a:srgbClr val="C00000"/>
              </a:solidFill>
              <a:latin typeface="+mn-lt"/>
              <a:ea typeface="+mn-ea"/>
              <a:sym typeface="Arial Narrow"/>
            </a:endParaRPr>
          </a:p>
          <a:p>
            <a:pPr algn="just" defTabSz="412750" fontAlgn="auto" hangingPunct="0">
              <a:spcBef>
                <a:spcPts val="700"/>
              </a:spcBef>
              <a:spcAft>
                <a:spcPts val="0"/>
              </a:spcAft>
            </a:pPr>
            <a:r>
              <a:rPr lang="it-IT" sz="1100" dirty="0"/>
              <a:t>Management and </a:t>
            </a:r>
            <a:r>
              <a:rPr lang="it-IT" sz="1100" dirty="0" err="1"/>
              <a:t>exploitaiton</a:t>
            </a:r>
            <a:r>
              <a:rPr lang="it-IT" sz="1100" dirty="0"/>
              <a:t> of </a:t>
            </a:r>
            <a:r>
              <a:rPr lang="it-IT" sz="1100" dirty="0" err="1"/>
              <a:t>scalable</a:t>
            </a:r>
            <a:r>
              <a:rPr lang="it-IT" sz="1100" dirty="0"/>
              <a:t> </a:t>
            </a:r>
            <a:r>
              <a:rPr lang="it-IT" sz="1100" dirty="0" err="1"/>
              <a:t>computing</a:t>
            </a:r>
            <a:r>
              <a:rPr lang="it-IT" sz="1100" dirty="0"/>
              <a:t> </a:t>
            </a:r>
            <a:r>
              <a:rPr lang="it-IT" sz="1100" dirty="0" err="1"/>
              <a:t>infrastructure</a:t>
            </a:r>
            <a:r>
              <a:rPr lang="it-IT" sz="1100" dirty="0"/>
              <a:t> and processing </a:t>
            </a:r>
            <a:r>
              <a:rPr lang="it-IT" sz="1100" dirty="0" err="1"/>
              <a:t>platforms</a:t>
            </a:r>
            <a:r>
              <a:rPr lang="it-IT" sz="1100" dirty="0"/>
              <a:t>, on </a:t>
            </a:r>
            <a:r>
              <a:rPr lang="it-IT" sz="1100" dirty="0" err="1"/>
              <a:t>prem</a:t>
            </a:r>
            <a:r>
              <a:rPr lang="it-IT" sz="1100" dirty="0"/>
              <a:t> and in </a:t>
            </a:r>
            <a:r>
              <a:rPr lang="it-IT" sz="1100" dirty="0" err="1"/>
              <a:t>various</a:t>
            </a:r>
            <a:r>
              <a:rPr lang="it-IT" sz="1100" dirty="0"/>
              <a:t> </a:t>
            </a:r>
            <a:r>
              <a:rPr lang="it-IT" sz="1100" dirty="0" err="1"/>
              <a:t>cloud</a:t>
            </a:r>
            <a:r>
              <a:rPr lang="it-IT" sz="1100" dirty="0"/>
              <a:t> </a:t>
            </a:r>
            <a:r>
              <a:rPr lang="it-IT" sz="1100" dirty="0" err="1"/>
              <a:t>environments</a:t>
            </a:r>
            <a:endParaRPr lang="it-IT" sz="1100" dirty="0">
              <a:latin typeface="+mn-lt"/>
              <a:ea typeface="+mn-ea"/>
              <a:sym typeface="Arial Narrow"/>
            </a:endParaRPr>
          </a:p>
        </p:txBody>
      </p:sp>
      <p:sp>
        <p:nvSpPr>
          <p:cNvPr id="25" name="CasellaDiTesto 24">
            <a:extLst>
              <a:ext uri="{FF2B5EF4-FFF2-40B4-BE49-F238E27FC236}">
                <a16:creationId xmlns:a16="http://schemas.microsoft.com/office/drawing/2014/main" id="{CD3D960E-94A0-40AC-0A70-BC612BE74D57}"/>
              </a:ext>
            </a:extLst>
          </p:cNvPr>
          <p:cNvSpPr txBox="1"/>
          <p:nvPr/>
        </p:nvSpPr>
        <p:spPr>
          <a:xfrm>
            <a:off x="3215352" y="3487981"/>
            <a:ext cx="2458209" cy="1208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spcBef>
                <a:spcPts val="0"/>
              </a:spcBef>
              <a:spcAft>
                <a:spcPts val="0"/>
              </a:spcAft>
            </a:pPr>
            <a:r>
              <a:rPr lang="it-IT" sz="1200" b="1" dirty="0" err="1">
                <a:solidFill>
                  <a:srgbClr val="C00000"/>
                </a:solidFill>
                <a:sym typeface="Arial Narrow"/>
              </a:rPr>
              <a:t>Modelling</a:t>
            </a:r>
            <a:r>
              <a:rPr lang="it-IT" sz="1200" b="1" dirty="0">
                <a:solidFill>
                  <a:srgbClr val="C00000"/>
                </a:solidFill>
                <a:sym typeface="Arial Narrow"/>
              </a:rPr>
              <a:t> (</a:t>
            </a:r>
            <a:r>
              <a:rPr lang="it-IT" sz="1200" b="1" dirty="0" err="1">
                <a:solidFill>
                  <a:srgbClr val="C00000"/>
                </a:solidFill>
                <a:sym typeface="Arial Narrow"/>
              </a:rPr>
              <a:t>Hydraulic</a:t>
            </a:r>
            <a:r>
              <a:rPr lang="it-IT" sz="1200" b="1" dirty="0">
                <a:solidFill>
                  <a:srgbClr val="C00000"/>
                </a:solidFill>
                <a:sym typeface="Arial Narrow"/>
              </a:rPr>
              <a:t>/</a:t>
            </a:r>
            <a:r>
              <a:rPr lang="it-IT" sz="1200" b="1" dirty="0" err="1">
                <a:solidFill>
                  <a:srgbClr val="C00000"/>
                </a:solidFill>
                <a:sym typeface="Arial Narrow"/>
              </a:rPr>
              <a:t>Climate</a:t>
            </a:r>
            <a:r>
              <a:rPr lang="it-IT" sz="1200" b="1" dirty="0">
                <a:solidFill>
                  <a:srgbClr val="C00000"/>
                </a:solidFill>
                <a:sym typeface="Arial Narrow"/>
              </a:rPr>
              <a:t>/</a:t>
            </a:r>
          </a:p>
          <a:p>
            <a:pPr defTabSz="412750" fontAlgn="auto" hangingPunct="0">
              <a:spcBef>
                <a:spcPts val="0"/>
              </a:spcBef>
              <a:spcAft>
                <a:spcPts val="0"/>
              </a:spcAft>
            </a:pPr>
            <a:r>
              <a:rPr lang="it-IT" sz="1200" b="1" dirty="0" err="1">
                <a:solidFill>
                  <a:srgbClr val="C00000"/>
                </a:solidFill>
                <a:sym typeface="Arial Narrow"/>
              </a:rPr>
              <a:t>Agriculture</a:t>
            </a:r>
            <a:r>
              <a:rPr lang="it-IT" sz="1200" b="1" dirty="0">
                <a:solidFill>
                  <a:srgbClr val="C00000"/>
                </a:solidFill>
              </a:rPr>
              <a:t>) and scenario </a:t>
            </a:r>
            <a:r>
              <a:rPr lang="it-IT" sz="1200" b="1" dirty="0" err="1">
                <a:solidFill>
                  <a:srgbClr val="C00000"/>
                </a:solidFill>
              </a:rPr>
              <a:t>simulation</a:t>
            </a:r>
            <a:endParaRPr lang="it-IT" sz="1200" b="1" dirty="0">
              <a:solidFill>
                <a:srgbClr val="C00000"/>
              </a:solidFill>
            </a:endParaRPr>
          </a:p>
          <a:p>
            <a:pPr algn="just" defTabSz="412750" fontAlgn="auto" hangingPunct="0">
              <a:spcBef>
                <a:spcPts val="700"/>
              </a:spcBef>
              <a:spcAft>
                <a:spcPts val="0"/>
              </a:spcAft>
            </a:pPr>
            <a:r>
              <a:rPr lang="it-IT" sz="1100" dirty="0"/>
              <a:t>Design and </a:t>
            </a:r>
            <a:r>
              <a:rPr lang="it-IT" sz="1100" dirty="0" err="1"/>
              <a:t>implementation</a:t>
            </a:r>
            <a:r>
              <a:rPr lang="it-IT" sz="1100" dirty="0"/>
              <a:t> of </a:t>
            </a:r>
            <a:r>
              <a:rPr lang="it-IT" sz="1100" dirty="0" err="1"/>
              <a:t>modelling</a:t>
            </a:r>
            <a:r>
              <a:rPr lang="it-IT" sz="1100" dirty="0"/>
              <a:t> and scenario </a:t>
            </a:r>
            <a:r>
              <a:rPr lang="it-IT" sz="1100" dirty="0" err="1"/>
              <a:t>simulation</a:t>
            </a:r>
            <a:r>
              <a:rPr lang="it-IT" sz="1100" dirty="0"/>
              <a:t> </a:t>
            </a:r>
            <a:r>
              <a:rPr lang="it-IT" sz="1100" dirty="0" err="1"/>
              <a:t>tools</a:t>
            </a:r>
            <a:r>
              <a:rPr lang="it-IT" sz="1100" dirty="0"/>
              <a:t> to </a:t>
            </a:r>
            <a:r>
              <a:rPr lang="it-IT" sz="1100" dirty="0" err="1"/>
              <a:t>build</a:t>
            </a:r>
            <a:r>
              <a:rPr lang="it-IT" sz="1100" dirty="0"/>
              <a:t> </a:t>
            </a:r>
            <a:r>
              <a:rPr lang="it-IT" sz="1100" dirty="0" err="1"/>
              <a:t>flood</a:t>
            </a:r>
            <a:r>
              <a:rPr lang="it-IT" sz="1100" dirty="0"/>
              <a:t> </a:t>
            </a:r>
            <a:r>
              <a:rPr lang="it-IT" sz="1100" dirty="0" err="1"/>
              <a:t>risk</a:t>
            </a:r>
            <a:r>
              <a:rPr lang="it-IT" sz="1100" dirty="0"/>
              <a:t> and impact </a:t>
            </a:r>
            <a:r>
              <a:rPr lang="it-IT" sz="1100" dirty="0" err="1"/>
              <a:t>scenarios</a:t>
            </a:r>
            <a:r>
              <a:rPr lang="it-IT" sz="1100" dirty="0"/>
              <a:t>, </a:t>
            </a:r>
            <a:r>
              <a:rPr lang="it-IT" sz="1100" dirty="0" err="1"/>
              <a:t>including</a:t>
            </a:r>
            <a:r>
              <a:rPr lang="it-IT" sz="1100" dirty="0"/>
              <a:t> </a:t>
            </a:r>
            <a:r>
              <a:rPr lang="it-IT" sz="1100" dirty="0" err="1"/>
              <a:t>climate</a:t>
            </a:r>
            <a:r>
              <a:rPr lang="it-IT" sz="1100" dirty="0"/>
              <a:t> </a:t>
            </a:r>
            <a:r>
              <a:rPr lang="it-IT" sz="1100" dirty="0" err="1"/>
              <a:t>change</a:t>
            </a:r>
            <a:r>
              <a:rPr lang="it-IT" sz="1100" dirty="0"/>
              <a:t> </a:t>
            </a:r>
            <a:r>
              <a:rPr lang="it-IT" sz="1100" dirty="0" err="1"/>
              <a:t>effects</a:t>
            </a:r>
            <a:endParaRPr lang="it-IT" sz="1100" dirty="0">
              <a:sym typeface="Arial Narrow"/>
            </a:endParaRPr>
          </a:p>
        </p:txBody>
      </p:sp>
      <p:sp>
        <p:nvSpPr>
          <p:cNvPr id="26" name="CasellaDiTesto 25">
            <a:extLst>
              <a:ext uri="{FF2B5EF4-FFF2-40B4-BE49-F238E27FC236}">
                <a16:creationId xmlns:a16="http://schemas.microsoft.com/office/drawing/2014/main" id="{2383E283-9CAE-0134-AB58-1771C446EFE6}"/>
              </a:ext>
            </a:extLst>
          </p:cNvPr>
          <p:cNvSpPr txBox="1"/>
          <p:nvPr/>
        </p:nvSpPr>
        <p:spPr>
          <a:xfrm>
            <a:off x="6188461" y="1810845"/>
            <a:ext cx="2757301" cy="10826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lnSpc>
                <a:spcPct val="120000"/>
              </a:lnSpc>
              <a:spcBef>
                <a:spcPts val="700"/>
              </a:spcBef>
              <a:spcAft>
                <a:spcPts val="0"/>
              </a:spcAft>
            </a:pPr>
            <a:r>
              <a:rPr lang="it-IT" sz="1200" b="1" dirty="0">
                <a:solidFill>
                  <a:srgbClr val="C00000"/>
                </a:solidFill>
                <a:latin typeface="+mn-lt"/>
                <a:ea typeface="+mn-ea"/>
                <a:sym typeface="Arial Narrow"/>
              </a:rPr>
              <a:t>3D </a:t>
            </a:r>
            <a:r>
              <a:rPr lang="it-IT" sz="1200" b="1" dirty="0" err="1">
                <a:solidFill>
                  <a:srgbClr val="C00000"/>
                </a:solidFill>
                <a:latin typeface="+mn-lt"/>
                <a:ea typeface="+mn-ea"/>
                <a:sym typeface="Arial Narrow"/>
              </a:rPr>
              <a:t>modelling</a:t>
            </a:r>
            <a:endParaRPr lang="it-IT" sz="1200" b="1" dirty="0">
              <a:solidFill>
                <a:srgbClr val="C00000"/>
              </a:solidFill>
              <a:latin typeface="+mn-lt"/>
              <a:ea typeface="+mn-ea"/>
              <a:sym typeface="Arial Narrow"/>
            </a:endParaRPr>
          </a:p>
          <a:p>
            <a:pPr defTabSz="412750" fontAlgn="auto" hangingPunct="0">
              <a:lnSpc>
                <a:spcPct val="120000"/>
              </a:lnSpc>
              <a:spcBef>
                <a:spcPts val="700"/>
              </a:spcBef>
              <a:spcAft>
                <a:spcPts val="0"/>
              </a:spcAft>
            </a:pPr>
            <a:r>
              <a:rPr lang="it-IT" sz="1100" dirty="0" err="1"/>
              <a:t>Desing</a:t>
            </a:r>
            <a:r>
              <a:rPr lang="it-IT" sz="1100" dirty="0"/>
              <a:t> and </a:t>
            </a:r>
            <a:r>
              <a:rPr lang="it-IT" sz="1100" dirty="0" err="1"/>
              <a:t>implementation</a:t>
            </a:r>
            <a:r>
              <a:rPr lang="it-IT" sz="1100" dirty="0"/>
              <a:t> of </a:t>
            </a:r>
            <a:r>
              <a:rPr lang="it-IT" sz="1100" dirty="0" err="1"/>
              <a:t>detailed</a:t>
            </a:r>
            <a:r>
              <a:rPr lang="it-IT" sz="1100" dirty="0"/>
              <a:t> 3D </a:t>
            </a:r>
            <a:r>
              <a:rPr lang="it-IT" sz="1100" dirty="0" err="1"/>
              <a:t>models</a:t>
            </a:r>
            <a:r>
              <a:rPr lang="it-IT" sz="1100" dirty="0"/>
              <a:t> from satellite/</a:t>
            </a:r>
            <a:r>
              <a:rPr lang="it-IT" sz="1100" dirty="0" err="1"/>
              <a:t>aerial</a:t>
            </a:r>
            <a:r>
              <a:rPr lang="it-IT" sz="1100" dirty="0"/>
              <a:t>/drone </a:t>
            </a:r>
            <a:r>
              <a:rPr lang="it-IT" sz="1100" dirty="0" err="1"/>
              <a:t>imagery</a:t>
            </a:r>
            <a:r>
              <a:rPr lang="it-IT" sz="1100" dirty="0"/>
              <a:t> </a:t>
            </a:r>
            <a:r>
              <a:rPr lang="it-IT" sz="1100" dirty="0" err="1"/>
              <a:t>at</a:t>
            </a:r>
            <a:r>
              <a:rPr lang="it-IT" sz="1100" dirty="0"/>
              <a:t> multiple </a:t>
            </a:r>
            <a:r>
              <a:rPr lang="it-IT" sz="1100" dirty="0" err="1"/>
              <a:t>scales</a:t>
            </a:r>
            <a:r>
              <a:rPr lang="it-IT" sz="1100" dirty="0"/>
              <a:t> and LOD.</a:t>
            </a:r>
            <a:endParaRPr lang="it-IT" sz="1100" dirty="0">
              <a:latin typeface="+mn-lt"/>
              <a:ea typeface="+mn-ea"/>
              <a:sym typeface="Arial Narrow"/>
            </a:endParaRPr>
          </a:p>
        </p:txBody>
      </p:sp>
      <p:grpSp>
        <p:nvGrpSpPr>
          <p:cNvPr id="27" name="Gruppo 26">
            <a:extLst>
              <a:ext uri="{FF2B5EF4-FFF2-40B4-BE49-F238E27FC236}">
                <a16:creationId xmlns:a16="http://schemas.microsoft.com/office/drawing/2014/main" id="{724FD003-3D13-AECB-7D73-FACAC82489A1}"/>
              </a:ext>
            </a:extLst>
          </p:cNvPr>
          <p:cNvGrpSpPr/>
          <p:nvPr/>
        </p:nvGrpSpPr>
        <p:grpSpPr>
          <a:xfrm>
            <a:off x="6309213" y="3051403"/>
            <a:ext cx="2669615" cy="1688217"/>
            <a:chOff x="428770" y="3910691"/>
            <a:chExt cx="6437678" cy="3376434"/>
          </a:xfrm>
        </p:grpSpPr>
        <p:sp>
          <p:nvSpPr>
            <p:cNvPr id="31" name="CasellaDiTesto 30">
              <a:extLst>
                <a:ext uri="{FF2B5EF4-FFF2-40B4-BE49-F238E27FC236}">
                  <a16:creationId xmlns:a16="http://schemas.microsoft.com/office/drawing/2014/main" id="{780F3E57-58EF-850B-E06A-9DABBFF589EF}"/>
                </a:ext>
              </a:extLst>
            </p:cNvPr>
            <p:cNvSpPr txBox="1"/>
            <p:nvPr/>
          </p:nvSpPr>
          <p:spPr>
            <a:xfrm>
              <a:off x="428770" y="4309257"/>
              <a:ext cx="6437678" cy="29778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algn="just" defTabSz="412750" fontAlgn="auto" hangingPunct="0">
                <a:lnSpc>
                  <a:spcPct val="120000"/>
                </a:lnSpc>
                <a:spcBef>
                  <a:spcPts val="700"/>
                </a:spcBef>
                <a:spcAft>
                  <a:spcPts val="0"/>
                </a:spcAft>
              </a:pPr>
              <a:r>
                <a:rPr lang="it-IT" sz="1200" b="1" dirty="0" err="1">
                  <a:solidFill>
                    <a:srgbClr val="C00000"/>
                  </a:solidFill>
                  <a:latin typeface="+mn-lt"/>
                  <a:ea typeface="+mn-ea"/>
                  <a:sym typeface="Arial Narrow"/>
                </a:rPr>
                <a:t>Artificial</a:t>
              </a:r>
              <a:r>
                <a:rPr lang="it-IT" sz="1200" b="1" dirty="0">
                  <a:solidFill>
                    <a:srgbClr val="C00000"/>
                  </a:solidFill>
                  <a:latin typeface="+mn-lt"/>
                  <a:ea typeface="+mn-ea"/>
                  <a:sym typeface="Arial Narrow"/>
                </a:rPr>
                <a:t> Intelligence</a:t>
              </a:r>
            </a:p>
            <a:p>
              <a:pPr algn="just" defTabSz="412750" fontAlgn="auto" hangingPunct="0">
                <a:lnSpc>
                  <a:spcPct val="120000"/>
                </a:lnSpc>
                <a:spcBef>
                  <a:spcPts val="700"/>
                </a:spcBef>
                <a:spcAft>
                  <a:spcPts val="0"/>
                </a:spcAft>
              </a:pPr>
              <a:r>
                <a:rPr lang="it-IT" sz="1100" dirty="0">
                  <a:sym typeface="Arial Narrow"/>
                </a:rPr>
                <a:t>ML/DL networks </a:t>
              </a:r>
              <a:r>
                <a:rPr lang="it-IT" sz="1100" dirty="0" err="1">
                  <a:sym typeface="Arial Narrow"/>
                </a:rPr>
                <a:t>applied</a:t>
              </a:r>
              <a:r>
                <a:rPr lang="it-IT" sz="1100" dirty="0">
                  <a:sym typeface="Arial Narrow"/>
                </a:rPr>
                <a:t> to </a:t>
              </a:r>
              <a:r>
                <a:rPr lang="it-IT" sz="1100" dirty="0" err="1">
                  <a:sym typeface="Arial Narrow"/>
                </a:rPr>
                <a:t>several</a:t>
              </a:r>
              <a:r>
                <a:rPr lang="it-IT" sz="1100" dirty="0">
                  <a:sym typeface="Arial Narrow"/>
                </a:rPr>
                <a:t>  </a:t>
              </a:r>
              <a:r>
                <a:rPr lang="it-IT" sz="1100" dirty="0" err="1">
                  <a:sym typeface="Arial Narrow"/>
                </a:rPr>
                <a:t>geosptial</a:t>
              </a:r>
              <a:r>
                <a:rPr lang="it-IT" sz="1100" dirty="0">
                  <a:sym typeface="Arial Narrow"/>
                </a:rPr>
                <a:t> </a:t>
              </a:r>
              <a:r>
                <a:rPr lang="it-IT" sz="1100" dirty="0" err="1">
                  <a:sym typeface="Arial Narrow"/>
                </a:rPr>
                <a:t>challenges</a:t>
              </a:r>
              <a:r>
                <a:rPr lang="it-IT" sz="1100" dirty="0">
                  <a:sym typeface="Arial Narrow"/>
                </a:rPr>
                <a:t> (</a:t>
              </a:r>
              <a:r>
                <a:rPr lang="it-IT" sz="1100" dirty="0" err="1">
                  <a:sym typeface="Arial Narrow"/>
                </a:rPr>
                <a:t>object</a:t>
              </a:r>
              <a:r>
                <a:rPr lang="it-IT" sz="1100" dirty="0">
                  <a:sym typeface="Arial Narrow"/>
                </a:rPr>
                <a:t> </a:t>
              </a:r>
              <a:r>
                <a:rPr lang="it-IT" sz="1100" dirty="0" err="1">
                  <a:sym typeface="Arial Narrow"/>
                </a:rPr>
                <a:t>detection</a:t>
              </a:r>
              <a:r>
                <a:rPr lang="it-IT" sz="1100" dirty="0">
                  <a:sym typeface="Arial Narrow"/>
                </a:rPr>
                <a:t>, </a:t>
              </a:r>
              <a:r>
                <a:rPr lang="it-IT" sz="1100" dirty="0" err="1">
                  <a:sym typeface="Arial Narrow"/>
                </a:rPr>
                <a:t>anomaly</a:t>
              </a:r>
              <a:r>
                <a:rPr lang="it-IT" sz="1100" dirty="0">
                  <a:sym typeface="Arial Narrow"/>
                </a:rPr>
                <a:t> </a:t>
              </a:r>
              <a:r>
                <a:rPr lang="it-IT" sz="1100" dirty="0" err="1">
                  <a:sym typeface="Arial Narrow"/>
                </a:rPr>
                <a:t>detection</a:t>
              </a:r>
              <a:r>
                <a:rPr lang="it-IT" sz="1100" dirty="0">
                  <a:sym typeface="Arial Narrow"/>
                </a:rPr>
                <a:t>, trend </a:t>
              </a:r>
              <a:r>
                <a:rPr lang="it-IT" sz="1100" dirty="0" err="1">
                  <a:sym typeface="Arial Narrow"/>
                </a:rPr>
                <a:t>analysis</a:t>
              </a:r>
              <a:r>
                <a:rPr lang="it-IT" sz="1100" dirty="0">
                  <a:sym typeface="Arial Narrow"/>
                </a:rPr>
                <a:t>, ..) and data (satellite, </a:t>
              </a:r>
              <a:r>
                <a:rPr lang="it-IT" sz="1100" dirty="0" err="1">
                  <a:sym typeface="Arial Narrow"/>
                </a:rPr>
                <a:t>eaerial</a:t>
              </a:r>
              <a:r>
                <a:rPr lang="it-IT" sz="1100" dirty="0">
                  <a:sym typeface="Arial Narrow"/>
                </a:rPr>
                <a:t> ,drone </a:t>
              </a:r>
              <a:r>
                <a:rPr lang="it-IT" sz="1100" dirty="0" err="1">
                  <a:sym typeface="Arial Narrow"/>
                </a:rPr>
                <a:t>imagery</a:t>
              </a:r>
              <a:r>
                <a:rPr lang="it-IT" sz="1100" dirty="0">
                  <a:sym typeface="Arial Narrow"/>
                </a:rPr>
                <a:t>, social media, marine </a:t>
              </a:r>
              <a:r>
                <a:rPr lang="it-IT" sz="1100" dirty="0" err="1">
                  <a:sym typeface="Arial Narrow"/>
                </a:rPr>
                <a:t>traffic</a:t>
              </a:r>
              <a:r>
                <a:rPr lang="it-IT" sz="1100" dirty="0">
                  <a:sym typeface="Arial Narrow"/>
                </a:rPr>
                <a:t>, …)</a:t>
              </a:r>
            </a:p>
          </p:txBody>
        </p:sp>
        <p:pic>
          <p:nvPicPr>
            <p:cNvPr id="32" name="Immagine 31">
              <a:extLst>
                <a:ext uri="{FF2B5EF4-FFF2-40B4-BE49-F238E27FC236}">
                  <a16:creationId xmlns:a16="http://schemas.microsoft.com/office/drawing/2014/main" id="{16192EB8-1F1E-5904-7143-C3195105E9D1}"/>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46502" y="3910691"/>
              <a:ext cx="1561502" cy="1312128"/>
            </a:xfrm>
            <a:prstGeom prst="rect">
              <a:avLst/>
            </a:prstGeom>
          </p:spPr>
        </p:pic>
      </p:grpSp>
      <p:pic>
        <p:nvPicPr>
          <p:cNvPr id="33" name="Picture 4" descr="File:FP Satellite icon.svg - Wikimedia Commons">
            <a:extLst>
              <a:ext uri="{FF2B5EF4-FFF2-40B4-BE49-F238E27FC236}">
                <a16:creationId xmlns:a16="http://schemas.microsoft.com/office/drawing/2014/main" id="{48D58821-BCB9-37C2-775F-8F17065D945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3509" y="1810845"/>
            <a:ext cx="479742" cy="479742"/>
          </a:xfrm>
          <a:prstGeom prst="rect">
            <a:avLst/>
          </a:prstGeom>
          <a:noFill/>
          <a:extLst>
            <a:ext uri="{909E8E84-426E-40DD-AFC4-6F175D3DCCD1}">
              <a14:hiddenFill xmlns:a14="http://schemas.microsoft.com/office/drawing/2010/main">
                <a:solidFill>
                  <a:srgbClr val="FFFFFF"/>
                </a:solidFill>
              </a14:hiddenFill>
            </a:ext>
          </a:extLst>
        </p:spPr>
      </p:pic>
      <p:pic>
        <p:nvPicPr>
          <p:cNvPr id="34" name="Immagine 33">
            <a:extLst>
              <a:ext uri="{FF2B5EF4-FFF2-40B4-BE49-F238E27FC236}">
                <a16:creationId xmlns:a16="http://schemas.microsoft.com/office/drawing/2014/main" id="{75BDDC4B-1D4E-381C-6D0D-06BFF89A8C87}"/>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26311" y="3428874"/>
            <a:ext cx="557185" cy="557185"/>
          </a:xfrm>
          <a:prstGeom prst="rect">
            <a:avLst/>
          </a:prstGeom>
        </p:spPr>
      </p:pic>
      <p:pic>
        <p:nvPicPr>
          <p:cNvPr id="35" name="Picture 8" descr="Modeling Flood Risk | AIR Worldwide">
            <a:extLst>
              <a:ext uri="{FF2B5EF4-FFF2-40B4-BE49-F238E27FC236}">
                <a16:creationId xmlns:a16="http://schemas.microsoft.com/office/drawing/2014/main" id="{4CC8B4E3-48A6-8791-7854-DB77A5AF98B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45131" y="3240130"/>
            <a:ext cx="518233" cy="4957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Ar 3d Icons - Download Free Vector Icons | Noun Project">
            <a:extLst>
              <a:ext uri="{FF2B5EF4-FFF2-40B4-BE49-F238E27FC236}">
                <a16:creationId xmlns:a16="http://schemas.microsoft.com/office/drawing/2014/main" id="{D7133A04-D621-BB8C-AD3F-F6FC450B9E4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34852" y="1629761"/>
            <a:ext cx="743976" cy="74397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uppo 36">
            <a:extLst>
              <a:ext uri="{FF2B5EF4-FFF2-40B4-BE49-F238E27FC236}">
                <a16:creationId xmlns:a16="http://schemas.microsoft.com/office/drawing/2014/main" id="{9386CF32-AF6C-8400-5D77-2AB1994A2EF8}"/>
              </a:ext>
            </a:extLst>
          </p:cNvPr>
          <p:cNvGrpSpPr/>
          <p:nvPr/>
        </p:nvGrpSpPr>
        <p:grpSpPr>
          <a:xfrm>
            <a:off x="148186" y="1698500"/>
            <a:ext cx="2502458" cy="1630844"/>
            <a:chOff x="6171891" y="9616450"/>
            <a:chExt cx="5498207" cy="3261688"/>
          </a:xfrm>
        </p:grpSpPr>
        <p:sp>
          <p:nvSpPr>
            <p:cNvPr id="38" name="CasellaDiTesto 37">
              <a:extLst>
                <a:ext uri="{FF2B5EF4-FFF2-40B4-BE49-F238E27FC236}">
                  <a16:creationId xmlns:a16="http://schemas.microsoft.com/office/drawing/2014/main" id="{881F7B2F-1F8E-2561-24C3-440BE5B461C8}"/>
                </a:ext>
              </a:extLst>
            </p:cNvPr>
            <p:cNvSpPr txBox="1"/>
            <p:nvPr/>
          </p:nvSpPr>
          <p:spPr>
            <a:xfrm>
              <a:off x="6171891" y="9656102"/>
              <a:ext cx="5498207" cy="3222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spAutoFit/>
            </a:bodyPr>
            <a:lstStyle/>
            <a:p>
              <a:pPr defTabSz="412750" fontAlgn="auto" hangingPunct="0">
                <a:spcBef>
                  <a:spcPts val="300"/>
                </a:spcBef>
                <a:spcAft>
                  <a:spcPts val="0"/>
                </a:spcAft>
              </a:pPr>
              <a:r>
                <a:rPr lang="it-IT" sz="1200" b="1" dirty="0" err="1">
                  <a:solidFill>
                    <a:srgbClr val="C00000"/>
                  </a:solidFill>
                  <a:sym typeface="Arial Narrow"/>
                </a:rPr>
                <a:t>Profound</a:t>
              </a:r>
              <a:r>
                <a:rPr lang="it-IT" sz="1200" b="1" dirty="0">
                  <a:solidFill>
                    <a:srgbClr val="C00000"/>
                  </a:solidFill>
                  <a:sym typeface="Arial Narrow"/>
                </a:rPr>
                <a:t> </a:t>
              </a:r>
              <a:r>
                <a:rPr lang="it-IT" sz="1200" b="1" dirty="0" err="1">
                  <a:solidFill>
                    <a:srgbClr val="C00000"/>
                  </a:solidFill>
                  <a:sym typeface="Arial Narrow"/>
                </a:rPr>
                <a:t>knowledge</a:t>
              </a:r>
              <a:r>
                <a:rPr lang="it-IT" sz="1200" b="1" dirty="0">
                  <a:solidFill>
                    <a:srgbClr val="C00000"/>
                  </a:solidFill>
                  <a:sym typeface="Arial Narrow"/>
                </a:rPr>
                <a:t> of </a:t>
              </a:r>
            </a:p>
            <a:p>
              <a:pPr defTabSz="412750" fontAlgn="auto" hangingPunct="0">
                <a:spcBef>
                  <a:spcPts val="300"/>
                </a:spcBef>
                <a:spcAft>
                  <a:spcPts val="0"/>
                </a:spcAft>
              </a:pPr>
              <a:r>
                <a:rPr lang="it-IT" sz="1200" b="1" dirty="0" err="1">
                  <a:solidFill>
                    <a:srgbClr val="C00000"/>
                  </a:solidFill>
                </a:rPr>
                <a:t>Thematic</a:t>
              </a:r>
              <a:r>
                <a:rPr lang="it-IT" sz="1200" b="1" dirty="0">
                  <a:solidFill>
                    <a:srgbClr val="C00000"/>
                  </a:solidFill>
                </a:rPr>
                <a:t> </a:t>
              </a:r>
              <a:r>
                <a:rPr lang="it-IT" sz="1200" b="1" dirty="0">
                  <a:solidFill>
                    <a:srgbClr val="C00000"/>
                  </a:solidFill>
                  <a:sym typeface="Arial Narrow"/>
                </a:rPr>
                <a:t> End </a:t>
              </a:r>
              <a:r>
                <a:rPr lang="it-IT" sz="1200" b="1" dirty="0">
                  <a:solidFill>
                    <a:srgbClr val="C00000"/>
                  </a:solidFill>
                </a:rPr>
                <a:t>U</a:t>
              </a:r>
              <a:r>
                <a:rPr lang="it-IT" sz="1200" b="1" dirty="0">
                  <a:solidFill>
                    <a:srgbClr val="C00000"/>
                  </a:solidFill>
                  <a:sym typeface="Arial Narrow"/>
                </a:rPr>
                <a:t>ser </a:t>
              </a:r>
              <a:r>
                <a:rPr lang="it-IT" sz="1200" b="1" dirty="0" err="1">
                  <a:solidFill>
                    <a:srgbClr val="C00000"/>
                  </a:solidFill>
                  <a:sym typeface="Arial Narrow"/>
                </a:rPr>
                <a:t>needs</a:t>
              </a:r>
              <a:r>
                <a:rPr lang="it-IT" sz="1200" b="1" dirty="0">
                  <a:solidFill>
                    <a:srgbClr val="C00000"/>
                  </a:solidFill>
                  <a:sym typeface="Arial Narrow"/>
                </a:rPr>
                <a:t> </a:t>
              </a:r>
            </a:p>
            <a:p>
              <a:pPr algn="just">
                <a:spcBef>
                  <a:spcPts val="300"/>
                </a:spcBef>
              </a:pPr>
              <a:endParaRPr lang="en-GB" sz="1100" dirty="0"/>
            </a:p>
            <a:p>
              <a:pPr algn="just">
                <a:spcBef>
                  <a:spcPts val="300"/>
                </a:spcBef>
              </a:pPr>
              <a:r>
                <a:rPr lang="en-GB" sz="1100" dirty="0"/>
                <a:t>In several vertical applications (maritime, agriculture, forestry, environmental monitoring, infrastructure and asset management, cultural heritage, insurance, D&amp;I)</a:t>
              </a:r>
            </a:p>
          </p:txBody>
        </p:sp>
        <p:pic>
          <p:nvPicPr>
            <p:cNvPr id="39" name="Picture 12" descr="End User Icons - Download Free Vector Icons | Noun Project">
              <a:extLst>
                <a:ext uri="{FF2B5EF4-FFF2-40B4-BE49-F238E27FC236}">
                  <a16:creationId xmlns:a16="http://schemas.microsoft.com/office/drawing/2014/main" id="{AA38A8CE-4E54-1A9F-3B95-CB97441EAF4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85052" y="9616450"/>
              <a:ext cx="975809" cy="97580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itolo 3">
            <a:extLst>
              <a:ext uri="{FF2B5EF4-FFF2-40B4-BE49-F238E27FC236}">
                <a16:creationId xmlns:a16="http://schemas.microsoft.com/office/drawing/2014/main" id="{9785C876-2F38-39E7-464C-50413CD12A2A}"/>
              </a:ext>
            </a:extLst>
          </p:cNvPr>
          <p:cNvSpPr txBox="1">
            <a:spLocks/>
          </p:cNvSpPr>
          <p:nvPr/>
        </p:nvSpPr>
        <p:spPr>
          <a:xfrm>
            <a:off x="53175" y="920563"/>
            <a:ext cx="8782561" cy="4347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000" b="1" dirty="0">
                <a:solidFill>
                  <a:srgbClr val="002060"/>
                </a:solidFill>
              </a:rPr>
              <a:t>Telespazio </a:t>
            </a:r>
            <a:r>
              <a:rPr lang="it-IT" sz="3000" b="1" dirty="0" err="1">
                <a:solidFill>
                  <a:srgbClr val="002060"/>
                </a:solidFill>
              </a:rPr>
              <a:t>relevant</a:t>
            </a:r>
            <a:r>
              <a:rPr lang="it-IT" sz="3000" b="1" dirty="0">
                <a:solidFill>
                  <a:srgbClr val="002060"/>
                </a:solidFill>
              </a:rPr>
              <a:t> assets &amp; skills</a:t>
            </a:r>
          </a:p>
        </p:txBody>
      </p:sp>
    </p:spTree>
    <p:extLst>
      <p:ext uri="{BB962C8B-B14F-4D97-AF65-F5344CB8AC3E}">
        <p14:creationId xmlns:p14="http://schemas.microsoft.com/office/powerpoint/2010/main" val="416440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3" name="CasellaDiTesto 2">
            <a:extLst>
              <a:ext uri="{FF2B5EF4-FFF2-40B4-BE49-F238E27FC236}">
                <a16:creationId xmlns:a16="http://schemas.microsoft.com/office/drawing/2014/main" id="{AA36B30C-4969-C254-B0AB-02C4DD45F3A5}"/>
              </a:ext>
            </a:extLst>
          </p:cNvPr>
          <p:cNvSpPr txBox="1"/>
          <p:nvPr/>
        </p:nvSpPr>
        <p:spPr>
          <a:xfrm>
            <a:off x="861238" y="2080442"/>
            <a:ext cx="6780852" cy="954107"/>
          </a:xfrm>
          <a:prstGeom prst="rect">
            <a:avLst/>
          </a:prstGeom>
          <a:noFill/>
        </p:spPr>
        <p:txBody>
          <a:bodyPr wrap="square">
            <a:spAutoFit/>
          </a:bodyPr>
          <a:lstStyle/>
          <a:p>
            <a:r>
              <a:rPr lang="it-IT" sz="2800" b="1" dirty="0">
                <a:solidFill>
                  <a:srgbClr val="002060"/>
                </a:solidFill>
                <a:latin typeface="+mj-lt"/>
              </a:rPr>
              <a:t>Data Space &amp; High-Level Technical Concepts</a:t>
            </a:r>
          </a:p>
          <a:p>
            <a:endParaRPr lang="it-IT" sz="2800" b="1" dirty="0">
              <a:latin typeface="+mj-lt"/>
            </a:endParaRPr>
          </a:p>
        </p:txBody>
      </p:sp>
    </p:spTree>
    <p:extLst>
      <p:ext uri="{BB962C8B-B14F-4D97-AF65-F5344CB8AC3E}">
        <p14:creationId xmlns:p14="http://schemas.microsoft.com/office/powerpoint/2010/main" val="199295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6E770C97-B64D-CAFF-C5D1-525EE50EBB2E}"/>
              </a:ext>
            </a:extLst>
          </p:cNvPr>
          <p:cNvSpPr txBox="1"/>
          <p:nvPr/>
        </p:nvSpPr>
        <p:spPr>
          <a:xfrm>
            <a:off x="252751" y="1591628"/>
            <a:ext cx="9008207" cy="2462213"/>
          </a:xfrm>
          <a:prstGeom prst="rect">
            <a:avLst/>
          </a:prstGeom>
          <a:noFill/>
        </p:spPr>
        <p:txBody>
          <a:bodyPr wrap="square" rtlCol="0">
            <a:spAutoFit/>
          </a:bodyPr>
          <a:lstStyle/>
          <a:p>
            <a:r>
              <a:rPr lang="it-IT" sz="2800" dirty="0" err="1">
                <a:solidFill>
                  <a:srgbClr val="002060"/>
                </a:solidFill>
              </a:rPr>
              <a:t>Summary</a:t>
            </a:r>
            <a:endParaRPr lang="it-IT" sz="2800" dirty="0">
              <a:solidFill>
                <a:srgbClr val="002060"/>
              </a:solidFill>
            </a:endParaRPr>
          </a:p>
          <a:p>
            <a:endParaRPr lang="it-IT" dirty="0"/>
          </a:p>
          <a:p>
            <a:pPr marL="285750" indent="-285750">
              <a:buFont typeface="Arial" panose="020B0604020202020204" pitchFamily="34" charset="0"/>
              <a:buChar char="•"/>
            </a:pPr>
            <a:r>
              <a:rPr lang="it-IT" dirty="0">
                <a:solidFill>
                  <a:srgbClr val="002060"/>
                </a:solidFill>
              </a:rPr>
              <a:t>Data Space &amp; High-Level Technical Concepts</a:t>
            </a:r>
          </a:p>
          <a:p>
            <a:pPr marL="285750" indent="-285750">
              <a:buFont typeface="Arial" panose="020B0604020202020204" pitchFamily="34" charset="0"/>
              <a:buChar char="•"/>
            </a:pPr>
            <a:r>
              <a:rPr lang="it-IT" dirty="0" err="1">
                <a:solidFill>
                  <a:srgbClr val="002060"/>
                </a:solidFill>
              </a:rPr>
              <a:t>Interoperable</a:t>
            </a:r>
            <a:r>
              <a:rPr lang="it-IT" dirty="0">
                <a:solidFill>
                  <a:srgbClr val="002060"/>
                </a:solidFill>
              </a:rPr>
              <a:t> Data Lake - General </a:t>
            </a:r>
            <a:r>
              <a:rPr lang="it-IT" dirty="0" err="1">
                <a:solidFill>
                  <a:srgbClr val="002060"/>
                </a:solidFill>
              </a:rPr>
              <a:t>Objectives</a:t>
            </a:r>
            <a:endParaRPr lang="it-IT" dirty="0">
              <a:solidFill>
                <a:srgbClr val="002060"/>
              </a:solidFill>
            </a:endParaRPr>
          </a:p>
          <a:p>
            <a:pPr marL="285750" indent="-285750">
              <a:buFont typeface="Arial" panose="020B0604020202020204" pitchFamily="34" charset="0"/>
              <a:buChar char="•"/>
            </a:pPr>
            <a:r>
              <a:rPr lang="it-IT" dirty="0">
                <a:solidFill>
                  <a:srgbClr val="002060"/>
                </a:solidFill>
              </a:rPr>
              <a:t>INFN -  </a:t>
            </a:r>
            <a:r>
              <a:rPr lang="it-IT" dirty="0" err="1">
                <a:solidFill>
                  <a:srgbClr val="002060"/>
                </a:solidFill>
              </a:rPr>
              <a:t>DataLake</a:t>
            </a:r>
            <a:r>
              <a:rPr lang="it-IT" dirty="0">
                <a:solidFill>
                  <a:srgbClr val="002060"/>
                </a:solidFill>
              </a:rPr>
              <a:t> &amp; </a:t>
            </a:r>
            <a:r>
              <a:rPr lang="it-IT" dirty="0" err="1">
                <a:solidFill>
                  <a:srgbClr val="002060"/>
                </a:solidFill>
              </a:rPr>
              <a:t>BlockChain</a:t>
            </a:r>
            <a:r>
              <a:rPr lang="it-IT" dirty="0">
                <a:solidFill>
                  <a:srgbClr val="002060"/>
                </a:solidFill>
              </a:rPr>
              <a:t> system</a:t>
            </a:r>
            <a:endParaRPr lang="en-US" dirty="0">
              <a:solidFill>
                <a:srgbClr val="002060"/>
              </a:solidFill>
            </a:endParaRPr>
          </a:p>
          <a:p>
            <a:pPr marL="285750" indent="-285750">
              <a:buFont typeface="Arial" panose="020B0604020202020204" pitchFamily="34" charset="0"/>
              <a:buChar char="•"/>
            </a:pPr>
            <a:r>
              <a:rPr lang="it-IT" dirty="0">
                <a:solidFill>
                  <a:srgbClr val="002060"/>
                </a:solidFill>
              </a:rPr>
              <a:t>INAF - </a:t>
            </a:r>
            <a:r>
              <a:rPr lang="en-US" dirty="0">
                <a:solidFill>
                  <a:srgbClr val="002060"/>
                </a:solidFill>
              </a:rPr>
              <a:t>Data Models and metadata definition</a:t>
            </a:r>
          </a:p>
          <a:p>
            <a:pPr marL="285750" indent="-285750">
              <a:buFont typeface="Arial" panose="020B0604020202020204" pitchFamily="34" charset="0"/>
              <a:buChar char="•"/>
            </a:pPr>
            <a:r>
              <a:rPr lang="it-IT" dirty="0">
                <a:solidFill>
                  <a:srgbClr val="002060"/>
                </a:solidFill>
              </a:rPr>
              <a:t>Leonardo - Database </a:t>
            </a:r>
            <a:r>
              <a:rPr lang="it-IT" dirty="0" err="1">
                <a:solidFill>
                  <a:srgbClr val="002060"/>
                </a:solidFill>
              </a:rPr>
              <a:t>technology</a:t>
            </a:r>
            <a:r>
              <a:rPr lang="it-IT" dirty="0">
                <a:solidFill>
                  <a:srgbClr val="002060"/>
                </a:solidFill>
              </a:rPr>
              <a:t> </a:t>
            </a:r>
          </a:p>
          <a:p>
            <a:pPr marL="285750" indent="-285750">
              <a:buFont typeface="Arial" panose="020B0604020202020204" pitchFamily="34" charset="0"/>
              <a:buChar char="•"/>
            </a:pPr>
            <a:r>
              <a:rPr lang="it-IT" dirty="0">
                <a:solidFill>
                  <a:srgbClr val="002060"/>
                </a:solidFill>
              </a:rPr>
              <a:t>Thales Alenia Space - </a:t>
            </a:r>
            <a:r>
              <a:rPr lang="en-US" dirty="0">
                <a:solidFill>
                  <a:srgbClr val="002060"/>
                </a:solidFill>
              </a:rPr>
              <a:t>Architecture and Algorithms for SSA Processing</a:t>
            </a:r>
            <a:endParaRPr lang="it-IT" dirty="0">
              <a:solidFill>
                <a:srgbClr val="002060"/>
              </a:solidFill>
            </a:endParaRPr>
          </a:p>
        </p:txBody>
      </p:sp>
    </p:spTree>
    <p:extLst>
      <p:ext uri="{BB962C8B-B14F-4D97-AF65-F5344CB8AC3E}">
        <p14:creationId xmlns:p14="http://schemas.microsoft.com/office/powerpoint/2010/main" val="182822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2"/>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3"/>
            <a:stretch>
              <a:fillRect/>
            </a:stretch>
          </p:blipFill>
          <p:spPr>
            <a:xfrm>
              <a:off x="9969183" y="339206"/>
              <a:ext cx="2060789" cy="701093"/>
            </a:xfrm>
            <a:prstGeom prst="rect">
              <a:avLst/>
            </a:prstGeom>
          </p:spPr>
        </p:pic>
      </p:grpSp>
      <p:sp>
        <p:nvSpPr>
          <p:cNvPr id="2" name="CasellaDiTesto 1">
            <a:extLst>
              <a:ext uri="{FF2B5EF4-FFF2-40B4-BE49-F238E27FC236}">
                <a16:creationId xmlns:a16="http://schemas.microsoft.com/office/drawing/2014/main" id="{900E5313-62EB-2CF4-1EA7-25CD63F90BDB}"/>
              </a:ext>
            </a:extLst>
          </p:cNvPr>
          <p:cNvSpPr txBox="1"/>
          <p:nvPr/>
        </p:nvSpPr>
        <p:spPr>
          <a:xfrm>
            <a:off x="110704" y="1298029"/>
            <a:ext cx="6065752" cy="400110"/>
          </a:xfrm>
          <a:prstGeom prst="rect">
            <a:avLst/>
          </a:prstGeom>
          <a:noFill/>
        </p:spPr>
        <p:txBody>
          <a:bodyPr wrap="square">
            <a:spAutoFit/>
          </a:bodyPr>
          <a:lstStyle/>
          <a:p>
            <a:r>
              <a:rPr lang="en-US" sz="2000" b="1" dirty="0">
                <a:solidFill>
                  <a:schemeClr val="accent5">
                    <a:lumMod val="50000"/>
                  </a:schemeClr>
                </a:solidFill>
                <a:effectLst/>
                <a:latin typeface="+mj-lt"/>
              </a:rPr>
              <a:t>Building a digital infrastructure to bring user to the data</a:t>
            </a:r>
            <a:endParaRPr lang="it-IT" sz="2000" dirty="0"/>
          </a:p>
        </p:txBody>
      </p:sp>
      <p:sp>
        <p:nvSpPr>
          <p:cNvPr id="3" name="CasellaDiTesto 2">
            <a:extLst>
              <a:ext uri="{FF2B5EF4-FFF2-40B4-BE49-F238E27FC236}">
                <a16:creationId xmlns:a16="http://schemas.microsoft.com/office/drawing/2014/main" id="{C615F4FB-7C71-1128-C6A1-441F398968DC}"/>
              </a:ext>
            </a:extLst>
          </p:cNvPr>
          <p:cNvSpPr txBox="1"/>
          <p:nvPr/>
        </p:nvSpPr>
        <p:spPr>
          <a:xfrm>
            <a:off x="0" y="4112671"/>
            <a:ext cx="5415449" cy="369332"/>
          </a:xfrm>
          <a:prstGeom prst="rect">
            <a:avLst/>
          </a:prstGeom>
          <a:noFill/>
        </p:spPr>
        <p:txBody>
          <a:bodyPr wrap="square">
            <a:spAutoFit/>
          </a:bodyPr>
          <a:lstStyle/>
          <a:p>
            <a:r>
              <a:rPr lang="en-US" b="1" i="1" dirty="0">
                <a:solidFill>
                  <a:schemeClr val="accent5">
                    <a:lumMod val="50000"/>
                  </a:schemeClr>
                </a:solidFill>
                <a:latin typeface="+mn-lt"/>
              </a:rPr>
              <a:t>Cloud-to-edge federations                            Middleware</a:t>
            </a:r>
            <a:endParaRPr lang="it-IT" dirty="0"/>
          </a:p>
        </p:txBody>
      </p:sp>
      <p:sp>
        <p:nvSpPr>
          <p:cNvPr id="4" name="CasellaDiTesto 3">
            <a:extLst>
              <a:ext uri="{FF2B5EF4-FFF2-40B4-BE49-F238E27FC236}">
                <a16:creationId xmlns:a16="http://schemas.microsoft.com/office/drawing/2014/main" id="{CE996BAC-224F-7767-DF2A-4967D3D18876}"/>
              </a:ext>
            </a:extLst>
          </p:cNvPr>
          <p:cNvSpPr txBox="1"/>
          <p:nvPr/>
        </p:nvSpPr>
        <p:spPr>
          <a:xfrm>
            <a:off x="78335" y="1964407"/>
            <a:ext cx="2016224" cy="1015663"/>
          </a:xfrm>
          <a:prstGeom prst="rect">
            <a:avLst/>
          </a:prstGeom>
          <a:noFill/>
        </p:spPr>
        <p:txBody>
          <a:bodyPr wrap="square">
            <a:spAutoFit/>
          </a:bodyPr>
          <a:lstStyle/>
          <a:p>
            <a:pPr algn="l"/>
            <a:r>
              <a:rPr lang="it-IT" sz="1200" b="1" i="0" u="none" strike="noStrike" baseline="0" dirty="0">
                <a:solidFill>
                  <a:srgbClr val="00404D"/>
                </a:solidFill>
                <a:latin typeface="+mn-lt"/>
              </a:rPr>
              <a:t>Academia/ </a:t>
            </a:r>
            <a:r>
              <a:rPr lang="it-IT" sz="1200" b="1" i="0" u="none" strike="noStrike" baseline="0" dirty="0" err="1">
                <a:solidFill>
                  <a:srgbClr val="00404D"/>
                </a:solidFill>
                <a:latin typeface="+mn-lt"/>
              </a:rPr>
              <a:t>Research</a:t>
            </a:r>
            <a:endParaRPr lang="it-IT" sz="1200" b="1" i="0" u="none" strike="noStrike" baseline="0" dirty="0">
              <a:solidFill>
                <a:srgbClr val="00404D"/>
              </a:solidFill>
              <a:latin typeface="+mn-lt"/>
            </a:endParaRPr>
          </a:p>
          <a:p>
            <a:pPr algn="l"/>
            <a:r>
              <a:rPr lang="en-US" sz="1200" i="0" u="none" strike="noStrike" baseline="0" dirty="0">
                <a:solidFill>
                  <a:srgbClr val="00404D"/>
                </a:solidFill>
                <a:latin typeface="+mn-lt"/>
              </a:rPr>
              <a:t>More than 400 scientific papers were published</a:t>
            </a:r>
          </a:p>
          <a:p>
            <a:pPr algn="l"/>
            <a:r>
              <a:rPr lang="en-US" sz="1200" i="0" u="none" strike="noStrike" baseline="0" dirty="0">
                <a:solidFill>
                  <a:srgbClr val="00404D"/>
                </a:solidFill>
                <a:latin typeface="+mn-lt"/>
              </a:rPr>
              <a:t>focusing on Future EO Earth Explorers</a:t>
            </a:r>
            <a:endParaRPr lang="it-IT" sz="1200" i="0" u="none" strike="noStrike" baseline="0" dirty="0">
              <a:solidFill>
                <a:srgbClr val="00404D"/>
              </a:solidFill>
              <a:latin typeface="+mn-lt"/>
            </a:endParaRPr>
          </a:p>
        </p:txBody>
      </p:sp>
      <p:sp>
        <p:nvSpPr>
          <p:cNvPr id="5" name="CasellaDiTesto 4">
            <a:extLst>
              <a:ext uri="{FF2B5EF4-FFF2-40B4-BE49-F238E27FC236}">
                <a16:creationId xmlns:a16="http://schemas.microsoft.com/office/drawing/2014/main" id="{6A61CF67-9D6B-5BD8-7B65-E3AD31A4C6E3}"/>
              </a:ext>
            </a:extLst>
          </p:cNvPr>
          <p:cNvSpPr txBox="1"/>
          <p:nvPr/>
        </p:nvSpPr>
        <p:spPr>
          <a:xfrm>
            <a:off x="1994099" y="1964612"/>
            <a:ext cx="2477441" cy="1015663"/>
          </a:xfrm>
          <a:prstGeom prst="rect">
            <a:avLst/>
          </a:prstGeom>
          <a:noFill/>
        </p:spPr>
        <p:txBody>
          <a:bodyPr wrap="square">
            <a:spAutoFit/>
          </a:bodyPr>
          <a:lstStyle/>
          <a:p>
            <a:r>
              <a:rPr lang="it-IT" sz="1200" b="1" dirty="0">
                <a:solidFill>
                  <a:srgbClr val="00404D"/>
                </a:solidFill>
                <a:latin typeface="+mn-lt"/>
              </a:rPr>
              <a:t>Entreprise/ SMI/Startup</a:t>
            </a:r>
            <a:endParaRPr lang="it-IT" sz="1200" b="0" i="0" u="none" strike="noStrike" baseline="0" dirty="0">
              <a:solidFill>
                <a:srgbClr val="00404D"/>
              </a:solidFill>
              <a:latin typeface="+mn-lt"/>
            </a:endParaRPr>
          </a:p>
          <a:p>
            <a:r>
              <a:rPr lang="en-US" sz="1200" b="0" i="0" u="none" strike="noStrike" baseline="0" dirty="0">
                <a:solidFill>
                  <a:srgbClr val="00404D"/>
                </a:solidFill>
                <a:latin typeface="+mn-lt"/>
              </a:rPr>
              <a:t>There are 144 companies (ITA) in the downstream segment ( included IT providers and system integrators) operating in the sector</a:t>
            </a:r>
            <a:endParaRPr lang="it-IT" sz="1200" b="0" i="0" u="none" strike="noStrike" baseline="0" dirty="0">
              <a:solidFill>
                <a:srgbClr val="00404D"/>
              </a:solidFill>
              <a:latin typeface="+mn-lt"/>
            </a:endParaRPr>
          </a:p>
        </p:txBody>
      </p:sp>
      <p:sp>
        <p:nvSpPr>
          <p:cNvPr id="6" name="CasellaDiTesto 5">
            <a:extLst>
              <a:ext uri="{FF2B5EF4-FFF2-40B4-BE49-F238E27FC236}">
                <a16:creationId xmlns:a16="http://schemas.microsoft.com/office/drawing/2014/main" id="{E23F2170-490C-3B39-798D-C42BD3ABB7A2}"/>
              </a:ext>
            </a:extLst>
          </p:cNvPr>
          <p:cNvSpPr txBox="1"/>
          <p:nvPr/>
        </p:nvSpPr>
        <p:spPr>
          <a:xfrm>
            <a:off x="4417006" y="1955541"/>
            <a:ext cx="1785615" cy="1200329"/>
          </a:xfrm>
          <a:prstGeom prst="rect">
            <a:avLst/>
          </a:prstGeom>
          <a:noFill/>
        </p:spPr>
        <p:txBody>
          <a:bodyPr wrap="square">
            <a:spAutoFit/>
          </a:bodyPr>
          <a:lstStyle/>
          <a:p>
            <a:pPr algn="l"/>
            <a:r>
              <a:rPr lang="it-IT" sz="1200" b="1" i="0" u="none" strike="noStrike" baseline="0" dirty="0">
                <a:solidFill>
                  <a:srgbClr val="00404D"/>
                </a:solidFill>
                <a:latin typeface="+mn-lt"/>
              </a:rPr>
              <a:t>Data provider</a:t>
            </a:r>
          </a:p>
          <a:p>
            <a:r>
              <a:rPr lang="en-US" sz="1200" dirty="0">
                <a:solidFill>
                  <a:schemeClr val="tx2">
                    <a:lumMod val="75000"/>
                  </a:schemeClr>
                </a:solidFill>
                <a:latin typeface="+mn-lt"/>
              </a:rPr>
              <a:t>(National/Local PA)</a:t>
            </a:r>
          </a:p>
          <a:p>
            <a:r>
              <a:rPr lang="en-US" sz="1200" dirty="0">
                <a:solidFill>
                  <a:schemeClr val="tx2">
                    <a:lumMod val="75000"/>
                  </a:schemeClr>
                </a:solidFill>
                <a:latin typeface="+mn-lt"/>
              </a:rPr>
              <a:t>Commercial Data Providers (imagery, analytics, road traffic</a:t>
            </a:r>
            <a:r>
              <a:rPr lang="en-US" sz="1200" dirty="0">
                <a:latin typeface="+mn-lt"/>
              </a:rPr>
              <a:t>)</a:t>
            </a:r>
          </a:p>
          <a:p>
            <a:pPr algn="l"/>
            <a:endParaRPr lang="it-IT" sz="1200" b="0" i="0" u="none" strike="noStrike" baseline="0" dirty="0">
              <a:solidFill>
                <a:srgbClr val="00404D"/>
              </a:solidFill>
              <a:latin typeface="+mn-lt"/>
            </a:endParaRPr>
          </a:p>
        </p:txBody>
      </p:sp>
      <p:pic>
        <p:nvPicPr>
          <p:cNvPr id="7" name="Immagine 6">
            <a:extLst>
              <a:ext uri="{FF2B5EF4-FFF2-40B4-BE49-F238E27FC236}">
                <a16:creationId xmlns:a16="http://schemas.microsoft.com/office/drawing/2014/main" id="{CFF93C8F-7590-5FD5-2A36-11191D4997F9}"/>
              </a:ext>
            </a:extLst>
          </p:cNvPr>
          <p:cNvPicPr>
            <a:picLocks noChangeAspect="1"/>
          </p:cNvPicPr>
          <p:nvPr/>
        </p:nvPicPr>
        <p:blipFill>
          <a:blip r:embed="rId4"/>
          <a:stretch>
            <a:fillRect/>
          </a:stretch>
        </p:blipFill>
        <p:spPr>
          <a:xfrm>
            <a:off x="1563438" y="1834001"/>
            <a:ext cx="370674" cy="294768"/>
          </a:xfrm>
          <a:prstGeom prst="rect">
            <a:avLst/>
          </a:prstGeom>
        </p:spPr>
      </p:pic>
      <p:pic>
        <p:nvPicPr>
          <p:cNvPr id="8" name="Immagine 7">
            <a:extLst>
              <a:ext uri="{FF2B5EF4-FFF2-40B4-BE49-F238E27FC236}">
                <a16:creationId xmlns:a16="http://schemas.microsoft.com/office/drawing/2014/main" id="{9F7157C1-CAE4-D1A9-B91E-6DFE5680BEA3}"/>
              </a:ext>
            </a:extLst>
          </p:cNvPr>
          <p:cNvPicPr>
            <a:picLocks noChangeAspect="1"/>
          </p:cNvPicPr>
          <p:nvPr/>
        </p:nvPicPr>
        <p:blipFill>
          <a:blip r:embed="rId5"/>
          <a:stretch>
            <a:fillRect/>
          </a:stretch>
        </p:blipFill>
        <p:spPr>
          <a:xfrm>
            <a:off x="5374137" y="1772825"/>
            <a:ext cx="415585" cy="400111"/>
          </a:xfrm>
          <a:prstGeom prst="rect">
            <a:avLst/>
          </a:prstGeom>
        </p:spPr>
      </p:pic>
      <p:pic>
        <p:nvPicPr>
          <p:cNvPr id="9" name="Immagine 8" descr="Immagine che contiene freccia&#10;&#10;Descrizione generata automaticamente">
            <a:extLst>
              <a:ext uri="{FF2B5EF4-FFF2-40B4-BE49-F238E27FC236}">
                <a16:creationId xmlns:a16="http://schemas.microsoft.com/office/drawing/2014/main" id="{96342FDE-264D-2BB1-11CC-394744688B19}"/>
              </a:ext>
            </a:extLst>
          </p:cNvPr>
          <p:cNvPicPr>
            <a:picLocks noChangeAspect="1"/>
          </p:cNvPicPr>
          <p:nvPr/>
        </p:nvPicPr>
        <p:blipFill>
          <a:blip r:embed="rId6"/>
          <a:stretch>
            <a:fillRect/>
          </a:stretch>
        </p:blipFill>
        <p:spPr>
          <a:xfrm>
            <a:off x="3781998" y="1716346"/>
            <a:ext cx="444218" cy="342102"/>
          </a:xfrm>
          <a:prstGeom prst="rect">
            <a:avLst/>
          </a:prstGeom>
        </p:spPr>
      </p:pic>
      <p:sp>
        <p:nvSpPr>
          <p:cNvPr id="10" name="Triangolo isoscele 9">
            <a:extLst>
              <a:ext uri="{FF2B5EF4-FFF2-40B4-BE49-F238E27FC236}">
                <a16:creationId xmlns:a16="http://schemas.microsoft.com/office/drawing/2014/main" id="{06534CD3-94A8-F7EB-3AED-647C634D8B74}"/>
              </a:ext>
            </a:extLst>
          </p:cNvPr>
          <p:cNvSpPr/>
          <p:nvPr/>
        </p:nvSpPr>
        <p:spPr>
          <a:xfrm rot="10800000">
            <a:off x="2329005" y="3188030"/>
            <a:ext cx="1629152" cy="146885"/>
          </a:xfrm>
          <a:prstGeom prst="triangl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it-IT" sz="1350">
              <a:solidFill>
                <a:schemeClr val="accent5">
                  <a:lumMod val="50000"/>
                </a:schemeClr>
              </a:solidFill>
            </a:endParaRPr>
          </a:p>
        </p:txBody>
      </p:sp>
      <p:sp>
        <p:nvSpPr>
          <p:cNvPr id="11" name="Triangolo isoscele 10">
            <a:extLst>
              <a:ext uri="{FF2B5EF4-FFF2-40B4-BE49-F238E27FC236}">
                <a16:creationId xmlns:a16="http://schemas.microsoft.com/office/drawing/2014/main" id="{41CDB53F-1B5D-9CB4-0480-71A07CE3B2B6}"/>
              </a:ext>
            </a:extLst>
          </p:cNvPr>
          <p:cNvSpPr/>
          <p:nvPr/>
        </p:nvSpPr>
        <p:spPr>
          <a:xfrm>
            <a:off x="2360902" y="3949722"/>
            <a:ext cx="1629152" cy="122800"/>
          </a:xfrm>
          <a:prstGeom prst="triangl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it-IT" sz="1350">
              <a:solidFill>
                <a:schemeClr val="accent5">
                  <a:lumMod val="50000"/>
                </a:schemeClr>
              </a:solidFill>
            </a:endParaRPr>
          </a:p>
        </p:txBody>
      </p:sp>
      <p:sp>
        <p:nvSpPr>
          <p:cNvPr id="12" name="Rettangolo con angoli arrotondati 11">
            <a:extLst>
              <a:ext uri="{FF2B5EF4-FFF2-40B4-BE49-F238E27FC236}">
                <a16:creationId xmlns:a16="http://schemas.microsoft.com/office/drawing/2014/main" id="{569ACF05-237D-9853-DFF1-5BA7D229CF6E}"/>
              </a:ext>
            </a:extLst>
          </p:cNvPr>
          <p:cNvSpPr/>
          <p:nvPr/>
        </p:nvSpPr>
        <p:spPr>
          <a:xfrm>
            <a:off x="280362" y="3392401"/>
            <a:ext cx="2728660" cy="445527"/>
          </a:xfrm>
          <a:prstGeom prst="roundRect">
            <a:avLst/>
          </a:prstGeom>
          <a:solidFill>
            <a:schemeClr val="accent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FA5ECD21-3CCE-987E-F545-CD49D7C2D1CD}"/>
              </a:ext>
            </a:extLst>
          </p:cNvPr>
          <p:cNvSpPr txBox="1"/>
          <p:nvPr/>
        </p:nvSpPr>
        <p:spPr>
          <a:xfrm>
            <a:off x="-125890" y="3416560"/>
            <a:ext cx="3541163" cy="380902"/>
          </a:xfrm>
          <a:prstGeom prst="rect">
            <a:avLst/>
          </a:prstGeom>
          <a:noFill/>
        </p:spPr>
        <p:txBody>
          <a:bodyPr wrap="square" rtlCol="0">
            <a:spAutoFit/>
          </a:bodyPr>
          <a:lstStyle/>
          <a:p>
            <a:pPr algn="ctr"/>
            <a:r>
              <a:rPr lang="it-IT" b="1" dirty="0">
                <a:solidFill>
                  <a:schemeClr val="bg1"/>
                </a:solidFill>
                <a:latin typeface="+mn-lt"/>
              </a:rPr>
              <a:t>User (end &amp; intermediate)</a:t>
            </a:r>
          </a:p>
        </p:txBody>
      </p:sp>
      <p:sp>
        <p:nvSpPr>
          <p:cNvPr id="14" name="Rettangolo con angoli arrotondati 13">
            <a:extLst>
              <a:ext uri="{FF2B5EF4-FFF2-40B4-BE49-F238E27FC236}">
                <a16:creationId xmlns:a16="http://schemas.microsoft.com/office/drawing/2014/main" id="{37386B61-45D9-7DFF-78EA-4E256EA49372}"/>
              </a:ext>
            </a:extLst>
          </p:cNvPr>
          <p:cNvSpPr/>
          <p:nvPr/>
        </p:nvSpPr>
        <p:spPr>
          <a:xfrm>
            <a:off x="3227809" y="3381086"/>
            <a:ext cx="2583014" cy="458924"/>
          </a:xfrm>
          <a:prstGeom prst="roundRect">
            <a:avLst/>
          </a:prstGeom>
          <a:solidFill>
            <a:schemeClr val="accent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30B8E5A5-B948-0854-2D8A-A24C112A72B9}"/>
              </a:ext>
            </a:extLst>
          </p:cNvPr>
          <p:cNvSpPr txBox="1"/>
          <p:nvPr/>
        </p:nvSpPr>
        <p:spPr>
          <a:xfrm>
            <a:off x="3227809" y="3425270"/>
            <a:ext cx="2622722" cy="369332"/>
          </a:xfrm>
          <a:prstGeom prst="rect">
            <a:avLst/>
          </a:prstGeom>
          <a:noFill/>
        </p:spPr>
        <p:txBody>
          <a:bodyPr wrap="square" rtlCol="0">
            <a:spAutoFit/>
          </a:bodyPr>
          <a:lstStyle/>
          <a:p>
            <a:pPr algn="ctr"/>
            <a:r>
              <a:rPr lang="it-IT" b="1" dirty="0">
                <a:solidFill>
                  <a:schemeClr val="bg1"/>
                </a:solidFill>
                <a:latin typeface="+mn-lt"/>
              </a:rPr>
              <a:t>Communities</a:t>
            </a:r>
          </a:p>
        </p:txBody>
      </p:sp>
      <p:sp>
        <p:nvSpPr>
          <p:cNvPr id="16" name="Triangolo isoscele 15">
            <a:extLst>
              <a:ext uri="{FF2B5EF4-FFF2-40B4-BE49-F238E27FC236}">
                <a16:creationId xmlns:a16="http://schemas.microsoft.com/office/drawing/2014/main" id="{92DCFC94-9E5A-452D-9E5D-2962D1395A18}"/>
              </a:ext>
            </a:extLst>
          </p:cNvPr>
          <p:cNvSpPr/>
          <p:nvPr/>
        </p:nvSpPr>
        <p:spPr>
          <a:xfrm>
            <a:off x="2407610" y="4468130"/>
            <a:ext cx="1629152" cy="84564"/>
          </a:xfrm>
          <a:prstGeom prst="triangl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it-IT" sz="1350">
              <a:solidFill>
                <a:schemeClr val="accent5">
                  <a:lumMod val="50000"/>
                </a:schemeClr>
              </a:solidFill>
            </a:endParaRPr>
          </a:p>
        </p:txBody>
      </p:sp>
      <p:cxnSp>
        <p:nvCxnSpPr>
          <p:cNvPr id="17" name="Connettore 2 16">
            <a:extLst>
              <a:ext uri="{FF2B5EF4-FFF2-40B4-BE49-F238E27FC236}">
                <a16:creationId xmlns:a16="http://schemas.microsoft.com/office/drawing/2014/main" id="{1141288F-E820-F534-F740-B581BA6C7E5E}"/>
              </a:ext>
            </a:extLst>
          </p:cNvPr>
          <p:cNvCxnSpPr>
            <a:cxnSpLocks/>
          </p:cNvCxnSpPr>
          <p:nvPr/>
        </p:nvCxnSpPr>
        <p:spPr>
          <a:xfrm flipV="1">
            <a:off x="2679660" y="4280217"/>
            <a:ext cx="1233385" cy="11250"/>
          </a:xfrm>
          <a:prstGeom prst="straightConnector1">
            <a:avLst/>
          </a:prstGeom>
          <a:ln w="127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Immagine 18" descr="Immagine che contiene grafico, grafico a torta&#10;&#10;Descrizione generata automaticamente">
            <a:extLst>
              <a:ext uri="{FF2B5EF4-FFF2-40B4-BE49-F238E27FC236}">
                <a16:creationId xmlns:a16="http://schemas.microsoft.com/office/drawing/2014/main" id="{80D58FCF-F303-B3BB-8B97-E2C7F61C5735}"/>
              </a:ext>
            </a:extLst>
          </p:cNvPr>
          <p:cNvPicPr>
            <a:picLocks noChangeAspect="1"/>
          </p:cNvPicPr>
          <p:nvPr/>
        </p:nvPicPr>
        <p:blipFill>
          <a:blip r:embed="rId7"/>
          <a:stretch>
            <a:fillRect/>
          </a:stretch>
        </p:blipFill>
        <p:spPr>
          <a:xfrm>
            <a:off x="5893206" y="1076422"/>
            <a:ext cx="3257291" cy="2368940"/>
          </a:xfrm>
          <a:prstGeom prst="rect">
            <a:avLst/>
          </a:prstGeom>
        </p:spPr>
      </p:pic>
      <p:sp>
        <p:nvSpPr>
          <p:cNvPr id="25" name="Titolo 2">
            <a:extLst>
              <a:ext uri="{FF2B5EF4-FFF2-40B4-BE49-F238E27FC236}">
                <a16:creationId xmlns:a16="http://schemas.microsoft.com/office/drawing/2014/main" id="{F1C8BDAC-1F20-A13B-D7CF-55B4008F8AE3}"/>
              </a:ext>
            </a:extLst>
          </p:cNvPr>
          <p:cNvSpPr txBox="1">
            <a:spLocks/>
          </p:cNvSpPr>
          <p:nvPr/>
        </p:nvSpPr>
        <p:spPr>
          <a:xfrm>
            <a:off x="6286967" y="3724003"/>
            <a:ext cx="2735511" cy="50405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1400" b="1" dirty="0">
                <a:solidFill>
                  <a:srgbClr val="002E58"/>
                </a:solidFill>
                <a:latin typeface="+mn-lt"/>
              </a:rPr>
              <a:t>1008 </a:t>
            </a:r>
            <a:r>
              <a:rPr lang="it-IT" sz="1400" b="1" dirty="0" err="1">
                <a:solidFill>
                  <a:srgbClr val="002E58"/>
                </a:solidFill>
                <a:latin typeface="+mn-lt"/>
              </a:rPr>
              <a:t>applications</a:t>
            </a:r>
            <a:r>
              <a:rPr lang="it-IT" sz="1400" b="1" dirty="0">
                <a:solidFill>
                  <a:srgbClr val="002E58"/>
                </a:solidFill>
                <a:latin typeface="+mn-lt"/>
              </a:rPr>
              <a:t> satellite-based </a:t>
            </a:r>
            <a:r>
              <a:rPr lang="en-US" sz="1400" b="1" dirty="0">
                <a:solidFill>
                  <a:srgbClr val="002E58"/>
                </a:solidFill>
                <a:latin typeface="+mn-lt"/>
              </a:rPr>
              <a:t>that traditionally would have no interest in space</a:t>
            </a:r>
            <a:endParaRPr lang="it-IT" sz="1400" dirty="0">
              <a:latin typeface="+mn-lt"/>
            </a:endParaRPr>
          </a:p>
        </p:txBody>
      </p:sp>
      <p:sp>
        <p:nvSpPr>
          <p:cNvPr id="26" name="CasellaDiTesto 25">
            <a:extLst>
              <a:ext uri="{FF2B5EF4-FFF2-40B4-BE49-F238E27FC236}">
                <a16:creationId xmlns:a16="http://schemas.microsoft.com/office/drawing/2014/main" id="{95270E6E-99D9-C35D-41CF-6FB68E09E462}"/>
              </a:ext>
            </a:extLst>
          </p:cNvPr>
          <p:cNvSpPr txBox="1"/>
          <p:nvPr/>
        </p:nvSpPr>
        <p:spPr>
          <a:xfrm>
            <a:off x="6620769" y="4381537"/>
            <a:ext cx="2401710" cy="276999"/>
          </a:xfrm>
          <a:prstGeom prst="rect">
            <a:avLst/>
          </a:prstGeom>
          <a:noFill/>
        </p:spPr>
        <p:txBody>
          <a:bodyPr wrap="square">
            <a:spAutoFit/>
          </a:bodyPr>
          <a:lstStyle/>
          <a:p>
            <a:r>
              <a:rPr lang="it-IT" sz="1200" b="0" i="0" u="none" strike="noStrike" baseline="0" dirty="0">
                <a:solidFill>
                  <a:srgbClr val="002E54"/>
                </a:solidFill>
                <a:latin typeface="+mn-lt"/>
              </a:rPr>
              <a:t>Osservatorio Space Economy 2023</a:t>
            </a:r>
            <a:endParaRPr lang="it-IT" sz="1200" dirty="0">
              <a:latin typeface="+mn-lt"/>
            </a:endParaRPr>
          </a:p>
        </p:txBody>
      </p:sp>
      <p:sp>
        <p:nvSpPr>
          <p:cNvPr id="31" name="CasellaDiTesto 30">
            <a:extLst>
              <a:ext uri="{FF2B5EF4-FFF2-40B4-BE49-F238E27FC236}">
                <a16:creationId xmlns:a16="http://schemas.microsoft.com/office/drawing/2014/main" id="{982D4B39-EBBD-944B-064E-19CB6D02C9B8}"/>
              </a:ext>
            </a:extLst>
          </p:cNvPr>
          <p:cNvSpPr txBox="1"/>
          <p:nvPr/>
        </p:nvSpPr>
        <p:spPr>
          <a:xfrm>
            <a:off x="136869" y="879536"/>
            <a:ext cx="4646428" cy="523220"/>
          </a:xfrm>
          <a:prstGeom prst="rect">
            <a:avLst/>
          </a:prstGeom>
          <a:noFill/>
        </p:spPr>
        <p:txBody>
          <a:bodyPr wrap="square">
            <a:spAutoFit/>
          </a:bodyPr>
          <a:lstStyle/>
          <a:p>
            <a:r>
              <a:rPr lang="it-IT" sz="2800" b="1" i="0" u="none" strike="noStrike" baseline="0" dirty="0">
                <a:solidFill>
                  <a:srgbClr val="002E54"/>
                </a:solidFill>
                <a:latin typeface="+mj-lt"/>
              </a:rPr>
              <a:t>Space Economy </a:t>
            </a:r>
            <a:r>
              <a:rPr lang="it-IT" sz="2800" b="1" i="0" u="none" strike="noStrike" baseline="0" dirty="0" err="1">
                <a:solidFill>
                  <a:srgbClr val="002E54"/>
                </a:solidFill>
                <a:latin typeface="+mj-lt"/>
              </a:rPr>
              <a:t>Ecosystem</a:t>
            </a:r>
            <a:r>
              <a:rPr lang="it-IT" sz="2800" b="1" i="0" u="none" strike="noStrike" baseline="0" dirty="0">
                <a:solidFill>
                  <a:srgbClr val="002E54"/>
                </a:solidFill>
                <a:latin typeface="+mj-lt"/>
              </a:rPr>
              <a:t> </a:t>
            </a:r>
            <a:endParaRPr lang="it-IT" sz="2800" b="1" dirty="0">
              <a:latin typeface="+mj-lt"/>
            </a:endParaRPr>
          </a:p>
        </p:txBody>
      </p:sp>
      <p:sp>
        <p:nvSpPr>
          <p:cNvPr id="33" name="CasellaDiTesto 32">
            <a:extLst>
              <a:ext uri="{FF2B5EF4-FFF2-40B4-BE49-F238E27FC236}">
                <a16:creationId xmlns:a16="http://schemas.microsoft.com/office/drawing/2014/main" id="{57A020C3-FDF9-D440-8FA7-64F4F7960B7B}"/>
              </a:ext>
            </a:extLst>
          </p:cNvPr>
          <p:cNvSpPr txBox="1"/>
          <p:nvPr/>
        </p:nvSpPr>
        <p:spPr>
          <a:xfrm>
            <a:off x="2257844" y="4670847"/>
            <a:ext cx="2168220" cy="369332"/>
          </a:xfrm>
          <a:prstGeom prst="rect">
            <a:avLst/>
          </a:prstGeom>
          <a:noFill/>
        </p:spPr>
        <p:txBody>
          <a:bodyPr wrap="square">
            <a:spAutoFit/>
          </a:bodyPr>
          <a:lstStyle/>
          <a:p>
            <a:r>
              <a:rPr lang="en-US" sz="1800" b="1" dirty="0">
                <a:solidFill>
                  <a:srgbClr val="1B2A6F"/>
                </a:solidFill>
                <a:effectLst/>
                <a:latin typeface="Calibri" panose="020F0502020204030204" pitchFamily="34" charset="0"/>
                <a:ea typeface="Calibri" panose="020F0502020204030204" pitchFamily="34" charset="0"/>
              </a:rPr>
              <a:t>ICSC infrastructure</a:t>
            </a:r>
            <a:endParaRPr lang="it-IT" dirty="0"/>
          </a:p>
        </p:txBody>
      </p:sp>
    </p:spTree>
    <p:extLst>
      <p:ext uri="{BB962C8B-B14F-4D97-AF65-F5344CB8AC3E}">
        <p14:creationId xmlns:p14="http://schemas.microsoft.com/office/powerpoint/2010/main" val="73156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0"/>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pic>
        <p:nvPicPr>
          <p:cNvPr id="2" name="Immagine 1" descr="Immagine che contiene diagramma&#10;&#10;Descrizione generata automaticamente">
            <a:extLst>
              <a:ext uri="{FF2B5EF4-FFF2-40B4-BE49-F238E27FC236}">
                <a16:creationId xmlns:a16="http://schemas.microsoft.com/office/drawing/2014/main" id="{65FC25A2-97E1-3ECB-CB4E-FAA4C487803C}"/>
              </a:ext>
            </a:extLst>
          </p:cNvPr>
          <p:cNvPicPr>
            <a:picLocks noChangeAspect="1"/>
          </p:cNvPicPr>
          <p:nvPr/>
        </p:nvPicPr>
        <p:blipFill>
          <a:blip r:embed="rId5"/>
          <a:stretch>
            <a:fillRect/>
          </a:stretch>
        </p:blipFill>
        <p:spPr>
          <a:xfrm>
            <a:off x="5494253" y="1131837"/>
            <a:ext cx="3617126" cy="3398096"/>
          </a:xfrm>
          <a:prstGeom prst="rect">
            <a:avLst/>
          </a:prstGeom>
        </p:spPr>
      </p:pic>
      <p:sp>
        <p:nvSpPr>
          <p:cNvPr id="3" name="Titolo 2">
            <a:extLst>
              <a:ext uri="{FF2B5EF4-FFF2-40B4-BE49-F238E27FC236}">
                <a16:creationId xmlns:a16="http://schemas.microsoft.com/office/drawing/2014/main" id="{7C203D20-C327-CB39-78D2-52C7AA74946F}"/>
              </a:ext>
            </a:extLst>
          </p:cNvPr>
          <p:cNvSpPr txBox="1">
            <a:spLocks/>
          </p:cNvSpPr>
          <p:nvPr/>
        </p:nvSpPr>
        <p:spPr>
          <a:xfrm>
            <a:off x="1187285" y="783585"/>
            <a:ext cx="4268847" cy="7665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i="0" kern="1200">
                <a:solidFill>
                  <a:srgbClr val="5B6770"/>
                </a:solidFill>
                <a:latin typeface="Arial"/>
                <a:ea typeface="+mj-ea"/>
                <a:cs typeface="Arial"/>
              </a:defRPr>
            </a:lvl1pPr>
          </a:lstStyle>
          <a:p>
            <a:pPr fontAlgn="auto">
              <a:spcAft>
                <a:spcPts val="0"/>
              </a:spcAft>
            </a:pPr>
            <a:r>
              <a:rPr lang="en-US" sz="3300" dirty="0">
                <a:solidFill>
                  <a:srgbClr val="002060"/>
                </a:solidFill>
                <a:latin typeface="+mj-lt"/>
                <a:cs typeface="+mj-cs"/>
              </a:rPr>
              <a:t>Space Data Space  </a:t>
            </a:r>
          </a:p>
        </p:txBody>
      </p:sp>
      <p:sp>
        <p:nvSpPr>
          <p:cNvPr id="4" name="CasellaDiTesto 3">
            <a:extLst>
              <a:ext uri="{FF2B5EF4-FFF2-40B4-BE49-F238E27FC236}">
                <a16:creationId xmlns:a16="http://schemas.microsoft.com/office/drawing/2014/main" id="{9ECB3733-7AFE-5BBE-2E1D-CFB1C00EF063}"/>
              </a:ext>
            </a:extLst>
          </p:cNvPr>
          <p:cNvSpPr txBox="1"/>
          <p:nvPr/>
        </p:nvSpPr>
        <p:spPr>
          <a:xfrm>
            <a:off x="150827" y="1389926"/>
            <a:ext cx="5267184" cy="3539430"/>
          </a:xfrm>
          <a:prstGeom prst="rect">
            <a:avLst/>
          </a:prstGeom>
          <a:noFill/>
        </p:spPr>
        <p:txBody>
          <a:bodyPr wrap="square">
            <a:spAutoFit/>
          </a:bodyPr>
          <a:lstStyle/>
          <a:p>
            <a:pPr algn="ctr"/>
            <a:r>
              <a:rPr lang="en-US" sz="1400" b="1" i="1" dirty="0">
                <a:solidFill>
                  <a:schemeClr val="tx2"/>
                </a:solidFill>
              </a:rPr>
              <a:t>Our objective is to facilitates access to space data, to foster innovation and to help attract new potential partnership</a:t>
            </a:r>
            <a:endParaRPr lang="en-US" sz="1400" i="1" dirty="0">
              <a:solidFill>
                <a:schemeClr val="tx2"/>
              </a:solidFill>
              <a:cs typeface="+mj-cs"/>
            </a:endParaRPr>
          </a:p>
          <a:p>
            <a:pPr algn="just"/>
            <a:endParaRPr lang="en-US" sz="1400" i="1" dirty="0">
              <a:solidFill>
                <a:schemeClr val="tx1"/>
              </a:solidFill>
              <a:cs typeface="+mj-cs"/>
            </a:endParaRPr>
          </a:p>
          <a:p>
            <a:pPr algn="just"/>
            <a:r>
              <a:rPr lang="en-US" sz="1400" i="0" dirty="0">
                <a:solidFill>
                  <a:schemeClr val="accent5">
                    <a:lumMod val="50000"/>
                  </a:schemeClr>
                </a:solidFill>
                <a:effectLst/>
              </a:rPr>
              <a:t>The Space industry is characterized by the </a:t>
            </a:r>
            <a:r>
              <a:rPr lang="en-US" sz="1400" b="1" i="0" dirty="0">
                <a:solidFill>
                  <a:schemeClr val="accent5">
                    <a:lumMod val="50000"/>
                  </a:schemeClr>
                </a:solidFill>
                <a:effectLst/>
              </a:rPr>
              <a:t>sharing economy</a:t>
            </a:r>
            <a:r>
              <a:rPr lang="en-US" sz="1400" i="0" dirty="0">
                <a:solidFill>
                  <a:schemeClr val="accent5">
                    <a:lumMod val="50000"/>
                  </a:schemeClr>
                </a:solidFill>
                <a:effectLst/>
              </a:rPr>
              <a:t>, there is a more </a:t>
            </a:r>
            <a:r>
              <a:rPr lang="en-US" sz="1400" b="1" i="0" dirty="0">
                <a:solidFill>
                  <a:schemeClr val="accent5">
                    <a:lumMod val="50000"/>
                  </a:schemeClr>
                </a:solidFill>
                <a:effectLst/>
              </a:rPr>
              <a:t>open</a:t>
            </a:r>
            <a:r>
              <a:rPr lang="en-US" sz="1400" i="0" dirty="0">
                <a:solidFill>
                  <a:schemeClr val="accent5">
                    <a:lumMod val="50000"/>
                  </a:schemeClr>
                </a:solidFill>
                <a:effectLst/>
              </a:rPr>
              <a:t>, wider market participant </a:t>
            </a:r>
            <a:r>
              <a:rPr lang="en-US" sz="1400" b="1" i="0" dirty="0">
                <a:solidFill>
                  <a:schemeClr val="accent5">
                    <a:lumMod val="50000"/>
                  </a:schemeClr>
                </a:solidFill>
                <a:effectLst/>
              </a:rPr>
              <a:t>outreach</a:t>
            </a:r>
            <a:r>
              <a:rPr lang="en-US" sz="1400" i="0" dirty="0">
                <a:solidFill>
                  <a:schemeClr val="accent5">
                    <a:lumMod val="50000"/>
                  </a:schemeClr>
                </a:solidFill>
                <a:effectLst/>
              </a:rPr>
              <a:t> that includes </a:t>
            </a:r>
            <a:r>
              <a:rPr lang="en-US" sz="1400" b="1" i="0" dirty="0">
                <a:solidFill>
                  <a:schemeClr val="accent5">
                    <a:lumMod val="50000"/>
                  </a:schemeClr>
                </a:solidFill>
                <a:effectLst/>
              </a:rPr>
              <a:t>academic</a:t>
            </a:r>
            <a:r>
              <a:rPr lang="en-US" sz="1400" i="0" dirty="0">
                <a:solidFill>
                  <a:schemeClr val="accent5">
                    <a:lumMod val="50000"/>
                  </a:schemeClr>
                </a:solidFill>
                <a:effectLst/>
              </a:rPr>
              <a:t>, </a:t>
            </a:r>
            <a:r>
              <a:rPr lang="en-US" sz="1400" b="1" i="0" dirty="0">
                <a:solidFill>
                  <a:schemeClr val="accent5">
                    <a:lumMod val="50000"/>
                  </a:schemeClr>
                </a:solidFill>
                <a:effectLst/>
              </a:rPr>
              <a:t>commercial</a:t>
            </a:r>
            <a:r>
              <a:rPr lang="en-US" sz="1400" i="0" dirty="0">
                <a:solidFill>
                  <a:schemeClr val="accent5">
                    <a:lumMod val="50000"/>
                  </a:schemeClr>
                </a:solidFill>
                <a:effectLst/>
              </a:rPr>
              <a:t> and </a:t>
            </a:r>
            <a:r>
              <a:rPr lang="en-US" sz="1400" b="1" i="0" dirty="0">
                <a:solidFill>
                  <a:schemeClr val="accent5">
                    <a:lumMod val="50000"/>
                  </a:schemeClr>
                </a:solidFill>
                <a:effectLst/>
              </a:rPr>
              <a:t>governmental players. </a:t>
            </a:r>
          </a:p>
          <a:p>
            <a:pPr algn="just"/>
            <a:endParaRPr lang="en-US" sz="1400" b="1" dirty="0">
              <a:solidFill>
                <a:schemeClr val="accent5">
                  <a:lumMod val="50000"/>
                </a:schemeClr>
              </a:solidFill>
            </a:endParaRPr>
          </a:p>
          <a:p>
            <a:pPr algn="just"/>
            <a:r>
              <a:rPr lang="en-US" sz="1400" dirty="0">
                <a:solidFill>
                  <a:schemeClr val="accent5">
                    <a:lumMod val="50000"/>
                  </a:schemeClr>
                </a:solidFill>
              </a:rPr>
              <a:t>Our</a:t>
            </a:r>
            <a:r>
              <a:rPr lang="en-US" sz="1400" i="0" dirty="0">
                <a:solidFill>
                  <a:schemeClr val="accent5">
                    <a:lumMod val="50000"/>
                  </a:schemeClr>
                </a:solidFill>
                <a:effectLst/>
              </a:rPr>
              <a:t> solution</a:t>
            </a:r>
            <a:r>
              <a:rPr lang="en-US" sz="1400" b="1" i="0" dirty="0">
                <a:solidFill>
                  <a:schemeClr val="accent5">
                    <a:lumMod val="50000"/>
                  </a:schemeClr>
                </a:solidFill>
                <a:effectLst/>
              </a:rPr>
              <a:t> </a:t>
            </a:r>
            <a:r>
              <a:rPr lang="en-US" sz="1400" i="0" dirty="0">
                <a:solidFill>
                  <a:schemeClr val="accent5">
                    <a:lumMod val="50000"/>
                  </a:schemeClr>
                </a:solidFill>
                <a:effectLst/>
              </a:rPr>
              <a:t>is </a:t>
            </a:r>
            <a:r>
              <a:rPr lang="en-US" sz="1400" dirty="0">
                <a:solidFill>
                  <a:schemeClr val="accent5">
                    <a:lumMod val="50000"/>
                  </a:schemeClr>
                </a:solidFill>
              </a:rPr>
              <a:t>a data </a:t>
            </a:r>
            <a:r>
              <a:rPr lang="en-US" sz="1400" b="1" dirty="0">
                <a:solidFill>
                  <a:schemeClr val="accent5">
                    <a:lumMod val="50000"/>
                  </a:schemeClr>
                </a:solidFill>
              </a:rPr>
              <a:t>exchange platform</a:t>
            </a:r>
            <a:r>
              <a:rPr lang="en-US" sz="1400" dirty="0">
                <a:solidFill>
                  <a:schemeClr val="accent5">
                    <a:lumMod val="50000"/>
                  </a:schemeClr>
                </a:solidFill>
              </a:rPr>
              <a:t>, builds on </a:t>
            </a:r>
            <a:r>
              <a:rPr lang="en-US" sz="1400" b="1" dirty="0">
                <a:solidFill>
                  <a:schemeClr val="accent5">
                    <a:lumMod val="50000"/>
                  </a:schemeClr>
                </a:solidFill>
              </a:rPr>
              <a:t>existing infrastructures (CN HPC),</a:t>
            </a:r>
            <a:r>
              <a:rPr lang="en-US" sz="1400" dirty="0">
                <a:solidFill>
                  <a:schemeClr val="accent5">
                    <a:lumMod val="50000"/>
                  </a:schemeClr>
                </a:solidFill>
              </a:rPr>
              <a:t> where </a:t>
            </a:r>
            <a:r>
              <a:rPr lang="en-US" sz="1400" b="1" dirty="0">
                <a:solidFill>
                  <a:schemeClr val="accent5">
                    <a:lumMod val="50000"/>
                  </a:schemeClr>
                </a:solidFill>
              </a:rPr>
              <a:t>data acquirers </a:t>
            </a:r>
            <a:r>
              <a:rPr lang="en-US" sz="1400" dirty="0">
                <a:solidFill>
                  <a:schemeClr val="accent5">
                    <a:lumMod val="50000"/>
                  </a:schemeClr>
                </a:solidFill>
              </a:rPr>
              <a:t>and</a:t>
            </a:r>
            <a:r>
              <a:rPr lang="en-US" sz="1400" b="1" dirty="0">
                <a:solidFill>
                  <a:schemeClr val="accent5">
                    <a:lumMod val="50000"/>
                  </a:schemeClr>
                </a:solidFill>
              </a:rPr>
              <a:t> data providers meet to source</a:t>
            </a:r>
            <a:r>
              <a:rPr lang="en-US" sz="1400" dirty="0">
                <a:solidFill>
                  <a:schemeClr val="accent5">
                    <a:lumMod val="50000"/>
                  </a:schemeClr>
                </a:solidFill>
              </a:rPr>
              <a:t>, distribute, </a:t>
            </a:r>
            <a:r>
              <a:rPr lang="en-US" sz="1400" b="1" dirty="0">
                <a:solidFill>
                  <a:schemeClr val="accent5">
                    <a:lumMod val="50000"/>
                  </a:schemeClr>
                </a:solidFill>
              </a:rPr>
              <a:t>exchange </a:t>
            </a:r>
            <a:r>
              <a:rPr lang="en-US" sz="1400" dirty="0">
                <a:solidFill>
                  <a:schemeClr val="accent5">
                    <a:lumMod val="50000"/>
                  </a:schemeClr>
                </a:solidFill>
              </a:rPr>
              <a:t>data </a:t>
            </a:r>
            <a:r>
              <a:rPr lang="en-US" sz="1400" b="1" dirty="0">
                <a:solidFill>
                  <a:schemeClr val="accent5">
                    <a:lumMod val="50000"/>
                  </a:schemeClr>
                </a:solidFill>
              </a:rPr>
              <a:t>securely</a:t>
            </a:r>
            <a:r>
              <a:rPr lang="en-US" sz="1400" dirty="0">
                <a:solidFill>
                  <a:schemeClr val="accent5">
                    <a:lumMod val="50000"/>
                  </a:schemeClr>
                </a:solidFill>
              </a:rPr>
              <a:t>, in compliance with </a:t>
            </a:r>
            <a:r>
              <a:rPr lang="en-US" sz="1400" b="1" dirty="0" err="1">
                <a:solidFill>
                  <a:schemeClr val="accent5">
                    <a:lumMod val="50000"/>
                  </a:schemeClr>
                </a:solidFill>
              </a:rPr>
              <a:t>Gaia-x</a:t>
            </a:r>
            <a:r>
              <a:rPr lang="en-US" sz="1400" dirty="0">
                <a:solidFill>
                  <a:schemeClr val="accent5">
                    <a:lumMod val="50000"/>
                  </a:schemeClr>
                </a:solidFill>
              </a:rPr>
              <a:t> </a:t>
            </a:r>
            <a:r>
              <a:rPr lang="en-US" sz="1400" b="1" dirty="0">
                <a:solidFill>
                  <a:schemeClr val="accent5">
                    <a:lumMod val="50000"/>
                  </a:schemeClr>
                </a:solidFill>
              </a:rPr>
              <a:t>regulations</a:t>
            </a:r>
          </a:p>
          <a:p>
            <a:pPr algn="just"/>
            <a:endParaRPr lang="en-US" sz="1400" b="1" dirty="0">
              <a:solidFill>
                <a:schemeClr val="accent5">
                  <a:lumMod val="50000"/>
                </a:schemeClr>
              </a:solidFill>
            </a:endParaRPr>
          </a:p>
          <a:p>
            <a:pPr algn="just"/>
            <a:r>
              <a:rPr lang="en-US" sz="1400" dirty="0">
                <a:solidFill>
                  <a:schemeClr val="accent5">
                    <a:lumMod val="50000"/>
                  </a:schemeClr>
                </a:solidFill>
              </a:rPr>
              <a:t>The initiative combines </a:t>
            </a:r>
            <a:r>
              <a:rPr lang="en-US" sz="1400" b="1" dirty="0">
                <a:solidFill>
                  <a:schemeClr val="accent5">
                    <a:lumMod val="50000"/>
                  </a:schemeClr>
                </a:solidFill>
              </a:rPr>
              <a:t>platforms</a:t>
            </a:r>
            <a:r>
              <a:rPr lang="en-US" sz="1400" dirty="0">
                <a:solidFill>
                  <a:schemeClr val="accent5">
                    <a:lumMod val="50000"/>
                  </a:schemeClr>
                </a:solidFill>
              </a:rPr>
              <a:t> and different </a:t>
            </a:r>
            <a:r>
              <a:rPr lang="en-US" sz="1400" b="1" dirty="0">
                <a:solidFill>
                  <a:schemeClr val="accent5">
                    <a:lumMod val="50000"/>
                  </a:schemeClr>
                </a:solidFill>
              </a:rPr>
              <a:t>ecosystems</a:t>
            </a:r>
            <a:r>
              <a:rPr lang="en-US" sz="1400" dirty="0">
                <a:solidFill>
                  <a:schemeClr val="accent5">
                    <a:lumMod val="50000"/>
                  </a:schemeClr>
                </a:solidFill>
              </a:rPr>
              <a:t> that all follow a common set of rules and policies and deploy a common marketplace to enable a </a:t>
            </a:r>
            <a:r>
              <a:rPr lang="en-US" sz="1400" b="1" dirty="0">
                <a:solidFill>
                  <a:schemeClr val="accent5">
                    <a:lumMod val="50000"/>
                  </a:schemeClr>
                </a:solidFill>
              </a:rPr>
              <a:t>Federated Data Ecosystem</a:t>
            </a:r>
          </a:p>
          <a:p>
            <a:pPr algn="just"/>
            <a:endParaRPr lang="en-US" sz="1400" b="1" dirty="0">
              <a:solidFill>
                <a:schemeClr val="accent5">
                  <a:lumMod val="50000"/>
                </a:schemeClr>
              </a:solidFill>
            </a:endParaRPr>
          </a:p>
        </p:txBody>
      </p:sp>
    </p:spTree>
    <p:extLst>
      <p:ext uri="{BB962C8B-B14F-4D97-AF65-F5344CB8AC3E}">
        <p14:creationId xmlns:p14="http://schemas.microsoft.com/office/powerpoint/2010/main" val="99011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2" name="Rettangolo arrotondato 7">
            <a:extLst>
              <a:ext uri="{FF2B5EF4-FFF2-40B4-BE49-F238E27FC236}">
                <a16:creationId xmlns:a16="http://schemas.microsoft.com/office/drawing/2014/main" id="{7E66D1FD-7BAC-26D2-7894-C9672E23983C}"/>
              </a:ext>
            </a:extLst>
          </p:cNvPr>
          <p:cNvSpPr/>
          <p:nvPr/>
        </p:nvSpPr>
        <p:spPr>
          <a:xfrm>
            <a:off x="149551" y="1978660"/>
            <a:ext cx="1694753" cy="2695577"/>
          </a:xfrm>
          <a:prstGeom prst="roundRect">
            <a:avLst/>
          </a:prstGeom>
          <a:noFill/>
          <a:ln w="38100"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 name="Rettangolo arrotondato 8">
            <a:extLst>
              <a:ext uri="{FF2B5EF4-FFF2-40B4-BE49-F238E27FC236}">
                <a16:creationId xmlns:a16="http://schemas.microsoft.com/office/drawing/2014/main" id="{14EEFCFE-E92F-5A0D-1DB6-D9CFBE12899C}"/>
              </a:ext>
            </a:extLst>
          </p:cNvPr>
          <p:cNvSpPr/>
          <p:nvPr/>
        </p:nvSpPr>
        <p:spPr>
          <a:xfrm>
            <a:off x="1921361" y="1988186"/>
            <a:ext cx="1719536" cy="2695576"/>
          </a:xfrm>
          <a:prstGeom prst="roundRect">
            <a:avLst/>
          </a:prstGeom>
          <a:noFill/>
          <a:ln w="38100"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 name="Rettangolo arrotondato 9">
            <a:extLst>
              <a:ext uri="{FF2B5EF4-FFF2-40B4-BE49-F238E27FC236}">
                <a16:creationId xmlns:a16="http://schemas.microsoft.com/office/drawing/2014/main" id="{4A2F6FA8-60ED-890C-0F31-FC9CECB6C0D5}"/>
              </a:ext>
            </a:extLst>
          </p:cNvPr>
          <p:cNvSpPr/>
          <p:nvPr/>
        </p:nvSpPr>
        <p:spPr>
          <a:xfrm>
            <a:off x="3711692" y="1997710"/>
            <a:ext cx="1592435" cy="2686052"/>
          </a:xfrm>
          <a:prstGeom prst="roundRect">
            <a:avLst/>
          </a:prstGeom>
          <a:noFill/>
          <a:ln w="38100"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 name="Rettangolo arrotondato 10">
            <a:extLst>
              <a:ext uri="{FF2B5EF4-FFF2-40B4-BE49-F238E27FC236}">
                <a16:creationId xmlns:a16="http://schemas.microsoft.com/office/drawing/2014/main" id="{E0C8BCE9-201A-71EF-3161-F43BADBB4FF6}"/>
              </a:ext>
            </a:extLst>
          </p:cNvPr>
          <p:cNvSpPr/>
          <p:nvPr/>
        </p:nvSpPr>
        <p:spPr>
          <a:xfrm>
            <a:off x="5373098" y="1997710"/>
            <a:ext cx="1534404" cy="2694681"/>
          </a:xfrm>
          <a:prstGeom prst="roundRect">
            <a:avLst/>
          </a:prstGeom>
          <a:noFill/>
          <a:ln w="38100"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 name="Rettangolo arrotondato 11">
            <a:extLst>
              <a:ext uri="{FF2B5EF4-FFF2-40B4-BE49-F238E27FC236}">
                <a16:creationId xmlns:a16="http://schemas.microsoft.com/office/drawing/2014/main" id="{B2AFF1E5-07E6-DF02-E575-234FD0D6EC82}"/>
              </a:ext>
            </a:extLst>
          </p:cNvPr>
          <p:cNvSpPr/>
          <p:nvPr/>
        </p:nvSpPr>
        <p:spPr>
          <a:xfrm>
            <a:off x="6981276" y="1956536"/>
            <a:ext cx="1894809" cy="2748544"/>
          </a:xfrm>
          <a:prstGeom prst="roundRect">
            <a:avLst/>
          </a:prstGeom>
          <a:noFill/>
          <a:ln w="38100"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 name="CasellaDiTesto 6">
            <a:extLst>
              <a:ext uri="{FF2B5EF4-FFF2-40B4-BE49-F238E27FC236}">
                <a16:creationId xmlns:a16="http://schemas.microsoft.com/office/drawing/2014/main" id="{6C74D765-C7BD-7E52-9C87-8AC10BE7C8B5}"/>
              </a:ext>
            </a:extLst>
          </p:cNvPr>
          <p:cNvSpPr txBox="1"/>
          <p:nvPr/>
        </p:nvSpPr>
        <p:spPr>
          <a:xfrm>
            <a:off x="310131" y="2007235"/>
            <a:ext cx="1582499" cy="25973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CasellaDiTesto 7">
            <a:extLst>
              <a:ext uri="{FF2B5EF4-FFF2-40B4-BE49-F238E27FC236}">
                <a16:creationId xmlns:a16="http://schemas.microsoft.com/office/drawing/2014/main" id="{CBA558FA-8B65-086F-45AE-5DF12D21C663}"/>
              </a:ext>
            </a:extLst>
          </p:cNvPr>
          <p:cNvSpPr txBox="1"/>
          <p:nvPr/>
        </p:nvSpPr>
        <p:spPr>
          <a:xfrm>
            <a:off x="310131" y="2007235"/>
            <a:ext cx="1393249" cy="4667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C00000"/>
                </a:solidFill>
              </a:rPr>
              <a:t>Input sensor and data layer</a:t>
            </a:r>
          </a:p>
        </p:txBody>
      </p:sp>
      <p:sp>
        <p:nvSpPr>
          <p:cNvPr id="9" name="CasellaDiTesto 8">
            <a:extLst>
              <a:ext uri="{FF2B5EF4-FFF2-40B4-BE49-F238E27FC236}">
                <a16:creationId xmlns:a16="http://schemas.microsoft.com/office/drawing/2014/main" id="{3CDD9A49-3B42-CAED-DDEE-8C2A5E723DB4}"/>
              </a:ext>
            </a:extLst>
          </p:cNvPr>
          <p:cNvSpPr txBox="1"/>
          <p:nvPr/>
        </p:nvSpPr>
        <p:spPr>
          <a:xfrm>
            <a:off x="-116957" y="1570590"/>
            <a:ext cx="1477724" cy="142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Data sources</a:t>
            </a:r>
          </a:p>
        </p:txBody>
      </p:sp>
      <p:sp>
        <p:nvSpPr>
          <p:cNvPr id="10" name="CasellaDiTesto 9">
            <a:extLst>
              <a:ext uri="{FF2B5EF4-FFF2-40B4-BE49-F238E27FC236}">
                <a16:creationId xmlns:a16="http://schemas.microsoft.com/office/drawing/2014/main" id="{F5A90CDA-8720-9AAD-4F0A-44CCC5826909}"/>
              </a:ext>
            </a:extLst>
          </p:cNvPr>
          <p:cNvSpPr txBox="1"/>
          <p:nvPr/>
        </p:nvSpPr>
        <p:spPr>
          <a:xfrm>
            <a:off x="1734117" y="1593953"/>
            <a:ext cx="1754351" cy="1250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Standardized data</a:t>
            </a:r>
          </a:p>
        </p:txBody>
      </p:sp>
      <p:sp>
        <p:nvSpPr>
          <p:cNvPr id="11" name="CasellaDiTesto 10">
            <a:extLst>
              <a:ext uri="{FF2B5EF4-FFF2-40B4-BE49-F238E27FC236}">
                <a16:creationId xmlns:a16="http://schemas.microsoft.com/office/drawing/2014/main" id="{ACBEC006-1B74-06D4-1076-D9C95E9622DF}"/>
              </a:ext>
            </a:extLst>
          </p:cNvPr>
          <p:cNvSpPr txBox="1"/>
          <p:nvPr/>
        </p:nvSpPr>
        <p:spPr>
          <a:xfrm>
            <a:off x="3831373" y="1558288"/>
            <a:ext cx="1547814" cy="2023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Optimized data</a:t>
            </a:r>
          </a:p>
        </p:txBody>
      </p:sp>
      <p:sp>
        <p:nvSpPr>
          <p:cNvPr id="12" name="CasellaDiTesto 11">
            <a:extLst>
              <a:ext uri="{FF2B5EF4-FFF2-40B4-BE49-F238E27FC236}">
                <a16:creationId xmlns:a16="http://schemas.microsoft.com/office/drawing/2014/main" id="{605DF6C9-6F7F-EEC8-0353-78D403E1E5FC}"/>
              </a:ext>
            </a:extLst>
          </p:cNvPr>
          <p:cNvSpPr txBox="1"/>
          <p:nvPr/>
        </p:nvSpPr>
        <p:spPr>
          <a:xfrm>
            <a:off x="5632226" y="1556833"/>
            <a:ext cx="1604081" cy="18957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Sharing models</a:t>
            </a:r>
          </a:p>
        </p:txBody>
      </p:sp>
      <p:sp>
        <p:nvSpPr>
          <p:cNvPr id="13" name="CasellaDiTesto 12">
            <a:extLst>
              <a:ext uri="{FF2B5EF4-FFF2-40B4-BE49-F238E27FC236}">
                <a16:creationId xmlns:a16="http://schemas.microsoft.com/office/drawing/2014/main" id="{10371EFD-D77C-26A5-252F-2BC3F0EFDE2B}"/>
              </a:ext>
            </a:extLst>
          </p:cNvPr>
          <p:cNvSpPr txBox="1"/>
          <p:nvPr/>
        </p:nvSpPr>
        <p:spPr>
          <a:xfrm>
            <a:off x="7661433" y="1582101"/>
            <a:ext cx="952501" cy="1428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Data use</a:t>
            </a:r>
          </a:p>
        </p:txBody>
      </p:sp>
      <p:sp>
        <p:nvSpPr>
          <p:cNvPr id="14" name="Rettangolo arrotondato 19">
            <a:extLst>
              <a:ext uri="{FF2B5EF4-FFF2-40B4-BE49-F238E27FC236}">
                <a16:creationId xmlns:a16="http://schemas.microsoft.com/office/drawing/2014/main" id="{077B298E-CA49-A072-7306-BA0F4A13B213}"/>
              </a:ext>
            </a:extLst>
          </p:cNvPr>
          <p:cNvSpPr/>
          <p:nvPr/>
        </p:nvSpPr>
        <p:spPr>
          <a:xfrm>
            <a:off x="3711691" y="2731135"/>
            <a:ext cx="1592437" cy="514351"/>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5" name="CasellaDiTesto 14">
            <a:extLst>
              <a:ext uri="{FF2B5EF4-FFF2-40B4-BE49-F238E27FC236}">
                <a16:creationId xmlns:a16="http://schemas.microsoft.com/office/drawing/2014/main" id="{1B91262D-89E8-3ABF-61B8-2292DFA7CDFF}"/>
              </a:ext>
            </a:extLst>
          </p:cNvPr>
          <p:cNvSpPr txBox="1"/>
          <p:nvPr/>
        </p:nvSpPr>
        <p:spPr>
          <a:xfrm>
            <a:off x="3741149" y="2831147"/>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Security &amp; access management</a:t>
            </a:r>
          </a:p>
        </p:txBody>
      </p:sp>
      <p:sp>
        <p:nvSpPr>
          <p:cNvPr id="16" name="Rettangolo arrotondato 21">
            <a:extLst>
              <a:ext uri="{FF2B5EF4-FFF2-40B4-BE49-F238E27FC236}">
                <a16:creationId xmlns:a16="http://schemas.microsoft.com/office/drawing/2014/main" id="{59E517CD-81B8-E518-249C-64554BD94E63}"/>
              </a:ext>
            </a:extLst>
          </p:cNvPr>
          <p:cNvSpPr/>
          <p:nvPr/>
        </p:nvSpPr>
        <p:spPr>
          <a:xfrm>
            <a:off x="3709750" y="3293110"/>
            <a:ext cx="1603903" cy="514351"/>
          </a:xfrm>
          <a:prstGeom prst="roundRect">
            <a:avLst/>
          </a:prstGeom>
          <a:no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7" name="CasellaDiTesto 16">
            <a:extLst>
              <a:ext uri="{FF2B5EF4-FFF2-40B4-BE49-F238E27FC236}">
                <a16:creationId xmlns:a16="http://schemas.microsoft.com/office/drawing/2014/main" id="{C42312B6-A9BE-2459-61D4-0792F96998AB}"/>
              </a:ext>
            </a:extLst>
          </p:cNvPr>
          <p:cNvSpPr txBox="1"/>
          <p:nvPr/>
        </p:nvSpPr>
        <p:spPr>
          <a:xfrm>
            <a:off x="3750674" y="3393122"/>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Data catalogue</a:t>
            </a:r>
          </a:p>
        </p:txBody>
      </p:sp>
      <p:sp>
        <p:nvSpPr>
          <p:cNvPr id="18" name="Rettangolo arrotondato 23">
            <a:extLst>
              <a:ext uri="{FF2B5EF4-FFF2-40B4-BE49-F238E27FC236}">
                <a16:creationId xmlns:a16="http://schemas.microsoft.com/office/drawing/2014/main" id="{BFACAEC0-0D8C-7246-9670-75B3596CD2D4}"/>
              </a:ext>
            </a:extLst>
          </p:cNvPr>
          <p:cNvSpPr/>
          <p:nvPr/>
        </p:nvSpPr>
        <p:spPr>
          <a:xfrm>
            <a:off x="3719230" y="3877310"/>
            <a:ext cx="1594423" cy="719139"/>
          </a:xfrm>
          <a:prstGeom prst="roundRect">
            <a:avLst/>
          </a:prstGeom>
          <a:no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9" name="CasellaDiTesto 18">
            <a:extLst>
              <a:ext uri="{FF2B5EF4-FFF2-40B4-BE49-F238E27FC236}">
                <a16:creationId xmlns:a16="http://schemas.microsoft.com/office/drawing/2014/main" id="{6E2ACC3E-2E9F-0630-23D0-357E4C607E71}"/>
              </a:ext>
            </a:extLst>
          </p:cNvPr>
          <p:cNvSpPr txBox="1"/>
          <p:nvPr/>
        </p:nvSpPr>
        <p:spPr>
          <a:xfrm>
            <a:off x="3751646" y="3943984"/>
            <a:ext cx="1562978" cy="54292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Harmonized Privacy management</a:t>
            </a:r>
          </a:p>
        </p:txBody>
      </p:sp>
      <p:sp>
        <p:nvSpPr>
          <p:cNvPr id="20" name="Rettangolo arrotondato 25">
            <a:extLst>
              <a:ext uri="{FF2B5EF4-FFF2-40B4-BE49-F238E27FC236}">
                <a16:creationId xmlns:a16="http://schemas.microsoft.com/office/drawing/2014/main" id="{BEC30E8B-50CA-A89E-258D-F63B976CBCCB}"/>
              </a:ext>
            </a:extLst>
          </p:cNvPr>
          <p:cNvSpPr/>
          <p:nvPr/>
        </p:nvSpPr>
        <p:spPr>
          <a:xfrm>
            <a:off x="5373099" y="2876550"/>
            <a:ext cx="1534404" cy="343938"/>
          </a:xfrm>
          <a:prstGeom prst="roundRect">
            <a:avLst/>
          </a:prstGeom>
          <a:no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5" name="CasellaDiTesto 24">
            <a:extLst>
              <a:ext uri="{FF2B5EF4-FFF2-40B4-BE49-F238E27FC236}">
                <a16:creationId xmlns:a16="http://schemas.microsoft.com/office/drawing/2014/main" id="{CC0B5EF2-DF2F-D69C-8E45-F94DFEC2F6A6}"/>
              </a:ext>
            </a:extLst>
          </p:cNvPr>
          <p:cNvSpPr txBox="1"/>
          <p:nvPr/>
        </p:nvSpPr>
        <p:spPr>
          <a:xfrm>
            <a:off x="5344524" y="2899665"/>
            <a:ext cx="1562978" cy="3747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National Hubs</a:t>
            </a:r>
          </a:p>
        </p:txBody>
      </p:sp>
      <p:sp>
        <p:nvSpPr>
          <p:cNvPr id="26" name="Rettangolo arrotondato 27">
            <a:extLst>
              <a:ext uri="{FF2B5EF4-FFF2-40B4-BE49-F238E27FC236}">
                <a16:creationId xmlns:a16="http://schemas.microsoft.com/office/drawing/2014/main" id="{FD2E079D-BB72-9ABA-63C1-D09D6EFFA87A}"/>
              </a:ext>
            </a:extLst>
          </p:cNvPr>
          <p:cNvSpPr/>
          <p:nvPr/>
        </p:nvSpPr>
        <p:spPr>
          <a:xfrm>
            <a:off x="5382624" y="3242765"/>
            <a:ext cx="1534404" cy="364671"/>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7" name="CasellaDiTesto 26">
            <a:extLst>
              <a:ext uri="{FF2B5EF4-FFF2-40B4-BE49-F238E27FC236}">
                <a16:creationId xmlns:a16="http://schemas.microsoft.com/office/drawing/2014/main" id="{A2D9BBA8-7146-B4CD-ACFD-1E3E0B077B5A}"/>
              </a:ext>
            </a:extLst>
          </p:cNvPr>
          <p:cNvSpPr txBox="1"/>
          <p:nvPr/>
        </p:nvSpPr>
        <p:spPr>
          <a:xfrm>
            <a:off x="5354049" y="3193097"/>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31" name="Rettangolo 30">
            <a:extLst>
              <a:ext uri="{FF2B5EF4-FFF2-40B4-BE49-F238E27FC236}">
                <a16:creationId xmlns:a16="http://schemas.microsoft.com/office/drawing/2014/main" id="{D681831C-272A-1613-7CA3-F456BBCC176A}"/>
              </a:ext>
            </a:extLst>
          </p:cNvPr>
          <p:cNvSpPr/>
          <p:nvPr/>
        </p:nvSpPr>
        <p:spPr>
          <a:xfrm>
            <a:off x="8112819" y="3423578"/>
            <a:ext cx="548581" cy="314312"/>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2" name="CasellaDiTesto 31">
            <a:extLst>
              <a:ext uri="{FF2B5EF4-FFF2-40B4-BE49-F238E27FC236}">
                <a16:creationId xmlns:a16="http://schemas.microsoft.com/office/drawing/2014/main" id="{4BF57F3A-635A-A208-68F5-C810B3470BCF}"/>
              </a:ext>
            </a:extLst>
          </p:cNvPr>
          <p:cNvSpPr txBox="1"/>
          <p:nvPr/>
        </p:nvSpPr>
        <p:spPr>
          <a:xfrm>
            <a:off x="7998777" y="3423577"/>
            <a:ext cx="662623" cy="3143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Data</a:t>
            </a:r>
          </a:p>
        </p:txBody>
      </p:sp>
      <p:sp>
        <p:nvSpPr>
          <p:cNvPr id="33" name="Rettangolo 32">
            <a:extLst>
              <a:ext uri="{FF2B5EF4-FFF2-40B4-BE49-F238E27FC236}">
                <a16:creationId xmlns:a16="http://schemas.microsoft.com/office/drawing/2014/main" id="{A1A97270-8FCC-E791-1FAC-B9B9B62F950E}"/>
              </a:ext>
            </a:extLst>
          </p:cNvPr>
          <p:cNvSpPr/>
          <p:nvPr/>
        </p:nvSpPr>
        <p:spPr>
          <a:xfrm>
            <a:off x="7268058" y="3418287"/>
            <a:ext cx="662623" cy="319603"/>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CasellaDiTesto 33">
            <a:extLst>
              <a:ext uri="{FF2B5EF4-FFF2-40B4-BE49-F238E27FC236}">
                <a16:creationId xmlns:a16="http://schemas.microsoft.com/office/drawing/2014/main" id="{68D76E4E-E5F0-DABA-B49E-6C36AB0A78FD}"/>
              </a:ext>
            </a:extLst>
          </p:cNvPr>
          <p:cNvSpPr txBox="1"/>
          <p:nvPr/>
        </p:nvSpPr>
        <p:spPr>
          <a:xfrm>
            <a:off x="7176123" y="3407409"/>
            <a:ext cx="871197" cy="3905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Insights</a:t>
            </a:r>
          </a:p>
        </p:txBody>
      </p:sp>
      <p:sp>
        <p:nvSpPr>
          <p:cNvPr id="35" name="Rettangolo 34">
            <a:extLst>
              <a:ext uri="{FF2B5EF4-FFF2-40B4-BE49-F238E27FC236}">
                <a16:creationId xmlns:a16="http://schemas.microsoft.com/office/drawing/2014/main" id="{5C05D9B9-A84C-3D4F-5B3B-FC37AFF7C8C9}"/>
              </a:ext>
            </a:extLst>
          </p:cNvPr>
          <p:cNvSpPr/>
          <p:nvPr/>
        </p:nvSpPr>
        <p:spPr>
          <a:xfrm>
            <a:off x="7182179" y="4203540"/>
            <a:ext cx="481218" cy="306401"/>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6" name="CasellaDiTesto 35">
            <a:extLst>
              <a:ext uri="{FF2B5EF4-FFF2-40B4-BE49-F238E27FC236}">
                <a16:creationId xmlns:a16="http://schemas.microsoft.com/office/drawing/2014/main" id="{CE47DCB7-C499-E4FA-351C-080994DC9288}"/>
              </a:ext>
            </a:extLst>
          </p:cNvPr>
          <p:cNvSpPr txBox="1"/>
          <p:nvPr/>
        </p:nvSpPr>
        <p:spPr>
          <a:xfrm>
            <a:off x="7069707" y="4173686"/>
            <a:ext cx="714375" cy="381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PAAS</a:t>
            </a:r>
          </a:p>
        </p:txBody>
      </p:sp>
      <p:sp>
        <p:nvSpPr>
          <p:cNvPr id="37" name="Rettangolo 36">
            <a:extLst>
              <a:ext uri="{FF2B5EF4-FFF2-40B4-BE49-F238E27FC236}">
                <a16:creationId xmlns:a16="http://schemas.microsoft.com/office/drawing/2014/main" id="{811B04A1-CFDC-1394-0E97-3DFAD4616C01}"/>
              </a:ext>
            </a:extLst>
          </p:cNvPr>
          <p:cNvSpPr/>
          <p:nvPr/>
        </p:nvSpPr>
        <p:spPr>
          <a:xfrm>
            <a:off x="7700173" y="4205764"/>
            <a:ext cx="517615" cy="301104"/>
          </a:xfrm>
          <a:prstGeom prst="rect">
            <a:avLst/>
          </a:prstGeom>
          <a:no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8" name="CasellaDiTesto 37">
            <a:extLst>
              <a:ext uri="{FF2B5EF4-FFF2-40B4-BE49-F238E27FC236}">
                <a16:creationId xmlns:a16="http://schemas.microsoft.com/office/drawing/2014/main" id="{317427C8-B37B-353E-0CF7-544EF5426BDF}"/>
              </a:ext>
            </a:extLst>
          </p:cNvPr>
          <p:cNvSpPr txBox="1"/>
          <p:nvPr/>
        </p:nvSpPr>
        <p:spPr>
          <a:xfrm>
            <a:off x="7595620" y="4207314"/>
            <a:ext cx="714375" cy="3026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SAAS</a:t>
            </a:r>
          </a:p>
        </p:txBody>
      </p:sp>
      <p:sp>
        <p:nvSpPr>
          <p:cNvPr id="39" name="CasellaDiTesto 38">
            <a:extLst>
              <a:ext uri="{FF2B5EF4-FFF2-40B4-BE49-F238E27FC236}">
                <a16:creationId xmlns:a16="http://schemas.microsoft.com/office/drawing/2014/main" id="{5D12FD06-E96C-B316-CD2B-0335CCF08120}"/>
              </a:ext>
            </a:extLst>
          </p:cNvPr>
          <p:cNvSpPr txBox="1"/>
          <p:nvPr/>
        </p:nvSpPr>
        <p:spPr>
          <a:xfrm>
            <a:off x="5382624" y="3193097"/>
            <a:ext cx="1562978"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Use case</a:t>
            </a:r>
          </a:p>
        </p:txBody>
      </p:sp>
      <p:sp>
        <p:nvSpPr>
          <p:cNvPr id="40" name="Google Shape;518;p27">
            <a:extLst>
              <a:ext uri="{FF2B5EF4-FFF2-40B4-BE49-F238E27FC236}">
                <a16:creationId xmlns:a16="http://schemas.microsoft.com/office/drawing/2014/main" id="{4BC6E141-4BE2-E3DB-E3CB-1C83A029038B}"/>
              </a:ext>
            </a:extLst>
          </p:cNvPr>
          <p:cNvSpPr/>
          <p:nvPr/>
        </p:nvSpPr>
        <p:spPr>
          <a:xfrm>
            <a:off x="2240809" y="2912711"/>
            <a:ext cx="965562" cy="423668"/>
          </a:xfrm>
          <a:prstGeom prst="flowChartMagneticDisk">
            <a:avLst/>
          </a:prstGeom>
          <a:solidFill>
            <a:srgbClr val="4472C4">
              <a:lumMod val="50000"/>
            </a:srgb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lvl="0" algn="ctr">
              <a:defRPr/>
            </a:pPr>
            <a:r>
              <a:rPr lang="en-GB" sz="1400" kern="0" dirty="0">
                <a:solidFill>
                  <a:srgbClr val="FFFFFF"/>
                </a:solidFill>
                <a:cs typeface="Arial"/>
                <a:sym typeface="Arial"/>
              </a:rPr>
              <a:t>Metadata</a:t>
            </a:r>
            <a:endParaRPr kumimoji="0" sz="1400" i="0" u="none" strike="noStrike" kern="0" cap="none" spc="0" normalizeH="0" baseline="0" noProof="0" dirty="0">
              <a:ln>
                <a:noFill/>
              </a:ln>
              <a:solidFill>
                <a:srgbClr val="FFFFFF"/>
              </a:solidFill>
              <a:effectLst/>
              <a:uLnTx/>
              <a:uFillTx/>
              <a:latin typeface="Arial"/>
              <a:cs typeface="Arial"/>
              <a:sym typeface="Arial"/>
            </a:endParaRPr>
          </a:p>
        </p:txBody>
      </p:sp>
      <p:sp>
        <p:nvSpPr>
          <p:cNvPr id="41" name="Google Shape;518;p27">
            <a:extLst>
              <a:ext uri="{FF2B5EF4-FFF2-40B4-BE49-F238E27FC236}">
                <a16:creationId xmlns:a16="http://schemas.microsoft.com/office/drawing/2014/main" id="{F430B530-7AD5-BE57-FB99-6491B1E39F37}"/>
              </a:ext>
            </a:extLst>
          </p:cNvPr>
          <p:cNvSpPr/>
          <p:nvPr/>
        </p:nvSpPr>
        <p:spPr>
          <a:xfrm>
            <a:off x="2075006" y="3390173"/>
            <a:ext cx="1459237" cy="1242789"/>
          </a:xfrm>
          <a:prstGeom prst="flowChartMagneticDisk">
            <a:avLst/>
          </a:prstGeom>
          <a:solidFill>
            <a:srgbClr val="4472C4">
              <a:lumMod val="50000"/>
            </a:srgbClr>
          </a:solidFill>
          <a:ln w="952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defRPr/>
            </a:pPr>
            <a:r>
              <a:rPr lang="en-GB" sz="1400" kern="0" dirty="0">
                <a:solidFill>
                  <a:srgbClr val="FFFFFF"/>
                </a:solidFill>
                <a:cs typeface="Arial"/>
                <a:sym typeface="Arial"/>
              </a:rPr>
              <a:t>FAIR data</a:t>
            </a:r>
          </a:p>
          <a:p>
            <a:pPr algn="ctr">
              <a:defRPr/>
            </a:pPr>
            <a:endParaRPr lang="en-GB" sz="300" kern="0" dirty="0">
              <a:solidFill>
                <a:srgbClr val="FFFFFF"/>
              </a:solidFill>
              <a:cs typeface="Arial"/>
              <a:sym typeface="Arial"/>
            </a:endParaRPr>
          </a:p>
          <a:p>
            <a:pPr algn="ctr">
              <a:defRPr/>
            </a:pPr>
            <a:endParaRPr lang="en-GB" sz="700" kern="0" dirty="0">
              <a:solidFill>
                <a:srgbClr val="FFFFFF"/>
              </a:solidFill>
              <a:cs typeface="Arial"/>
              <a:sym typeface="Arial"/>
            </a:endParaRPr>
          </a:p>
          <a:p>
            <a:pPr algn="ctr">
              <a:defRPr/>
            </a:pPr>
            <a:r>
              <a:rPr lang="en-GB" sz="1200" kern="0" dirty="0">
                <a:solidFill>
                  <a:srgbClr val="FFFFFF"/>
                </a:solidFill>
                <a:cs typeface="Arial"/>
                <a:sym typeface="Arial"/>
              </a:rPr>
              <a:t>Findability Accessibility</a:t>
            </a:r>
          </a:p>
          <a:p>
            <a:pPr algn="ctr">
              <a:defRPr/>
            </a:pPr>
            <a:r>
              <a:rPr lang="en-GB" sz="1200" kern="0" dirty="0">
                <a:solidFill>
                  <a:srgbClr val="FFFFFF"/>
                </a:solidFill>
                <a:cs typeface="Arial"/>
                <a:sym typeface="Arial"/>
              </a:rPr>
              <a:t>Interoperability Reusability </a:t>
            </a:r>
            <a:endParaRPr kumimoji="0" sz="1200" i="0" u="none" strike="noStrike" kern="0" cap="none" spc="0" normalizeH="0" baseline="0" noProof="0" dirty="0">
              <a:ln>
                <a:noFill/>
              </a:ln>
              <a:solidFill>
                <a:srgbClr val="FFFFFF"/>
              </a:solidFill>
              <a:effectLst/>
              <a:uLnTx/>
              <a:uFillTx/>
              <a:latin typeface="Arial"/>
              <a:cs typeface="Arial"/>
              <a:sym typeface="Arial"/>
            </a:endParaRPr>
          </a:p>
        </p:txBody>
      </p:sp>
      <p:sp>
        <p:nvSpPr>
          <p:cNvPr id="45" name="CasellaDiTesto 44">
            <a:extLst>
              <a:ext uri="{FF2B5EF4-FFF2-40B4-BE49-F238E27FC236}">
                <a16:creationId xmlns:a16="http://schemas.microsoft.com/office/drawing/2014/main" id="{A17F136B-5B23-CE89-9A69-A5FBC3983CB7}"/>
              </a:ext>
            </a:extLst>
          </p:cNvPr>
          <p:cNvSpPr txBox="1"/>
          <p:nvPr/>
        </p:nvSpPr>
        <p:spPr>
          <a:xfrm>
            <a:off x="6997505" y="2175212"/>
            <a:ext cx="1928500" cy="35149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rgbClr val="C00000"/>
                </a:solidFill>
              </a:rPr>
              <a:t>Data, insights, software and algorithms as a service </a:t>
            </a:r>
          </a:p>
        </p:txBody>
      </p:sp>
      <p:sp>
        <p:nvSpPr>
          <p:cNvPr id="46" name="CasellaDiTesto 45">
            <a:extLst>
              <a:ext uri="{FF2B5EF4-FFF2-40B4-BE49-F238E27FC236}">
                <a16:creationId xmlns:a16="http://schemas.microsoft.com/office/drawing/2014/main" id="{50241FAF-B903-D8FC-28E1-CDFD36944B7B}"/>
              </a:ext>
            </a:extLst>
          </p:cNvPr>
          <p:cNvSpPr txBox="1"/>
          <p:nvPr/>
        </p:nvSpPr>
        <p:spPr>
          <a:xfrm>
            <a:off x="633084" y="2564133"/>
            <a:ext cx="1206291" cy="43339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rPr>
              <a:t>Space satellite sensor</a:t>
            </a:r>
          </a:p>
        </p:txBody>
      </p:sp>
      <p:sp>
        <p:nvSpPr>
          <p:cNvPr id="48" name="CasellaDiTesto 47">
            <a:extLst>
              <a:ext uri="{FF2B5EF4-FFF2-40B4-BE49-F238E27FC236}">
                <a16:creationId xmlns:a16="http://schemas.microsoft.com/office/drawing/2014/main" id="{96B72CC8-3311-7A72-D83C-71DF35CB230E}"/>
              </a:ext>
            </a:extLst>
          </p:cNvPr>
          <p:cNvSpPr txBox="1"/>
          <p:nvPr/>
        </p:nvSpPr>
        <p:spPr>
          <a:xfrm>
            <a:off x="929687" y="4049711"/>
            <a:ext cx="935388" cy="6426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ESA - DIAS</a:t>
            </a:r>
          </a:p>
          <a:p>
            <a:r>
              <a:rPr lang="en-US" sz="1200" dirty="0">
                <a:solidFill>
                  <a:schemeClr val="tx1"/>
                </a:solidFill>
              </a:rPr>
              <a:t>ASI - SSDC</a:t>
            </a:r>
            <a:endParaRPr lang="en-US" sz="1200" dirty="0">
              <a:solidFill>
                <a:srgbClr val="37373A"/>
              </a:solidFill>
            </a:endParaRPr>
          </a:p>
        </p:txBody>
      </p:sp>
      <p:sp>
        <p:nvSpPr>
          <p:cNvPr id="50" name="CasellaDiTesto 49">
            <a:extLst>
              <a:ext uri="{FF2B5EF4-FFF2-40B4-BE49-F238E27FC236}">
                <a16:creationId xmlns:a16="http://schemas.microsoft.com/office/drawing/2014/main" id="{D05AC572-DCDC-BCA0-CD94-3AB077CA0EAF}"/>
              </a:ext>
            </a:extLst>
          </p:cNvPr>
          <p:cNvSpPr txBox="1"/>
          <p:nvPr/>
        </p:nvSpPr>
        <p:spPr>
          <a:xfrm>
            <a:off x="5382624" y="4231322"/>
            <a:ext cx="1562978" cy="3143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51" name="CasellaDiTesto 50">
            <a:extLst>
              <a:ext uri="{FF2B5EF4-FFF2-40B4-BE49-F238E27FC236}">
                <a16:creationId xmlns:a16="http://schemas.microsoft.com/office/drawing/2014/main" id="{AD6A8F7F-9E77-C5F2-7A1A-FA2AEE70254C}"/>
              </a:ext>
            </a:extLst>
          </p:cNvPr>
          <p:cNvSpPr txBox="1"/>
          <p:nvPr/>
        </p:nvSpPr>
        <p:spPr>
          <a:xfrm>
            <a:off x="5411199" y="4231322"/>
            <a:ext cx="1449392"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 Marketplace</a:t>
            </a:r>
          </a:p>
        </p:txBody>
      </p:sp>
      <p:pic>
        <p:nvPicPr>
          <p:cNvPr id="52" name="Immagine 51">
            <a:extLst>
              <a:ext uri="{FF2B5EF4-FFF2-40B4-BE49-F238E27FC236}">
                <a16:creationId xmlns:a16="http://schemas.microsoft.com/office/drawing/2014/main" id="{94064D26-2BE6-2E72-69A3-0CC8F68D5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13" y="4107384"/>
            <a:ext cx="547055" cy="433390"/>
          </a:xfrm>
          <a:prstGeom prst="rect">
            <a:avLst/>
          </a:prstGeom>
        </p:spPr>
      </p:pic>
      <p:sp>
        <p:nvSpPr>
          <p:cNvPr id="53" name="CasellaDiTesto 52">
            <a:extLst>
              <a:ext uri="{FF2B5EF4-FFF2-40B4-BE49-F238E27FC236}">
                <a16:creationId xmlns:a16="http://schemas.microsoft.com/office/drawing/2014/main" id="{4A99DBE9-2F1A-6F9C-1640-29F4D0155C40}"/>
              </a:ext>
            </a:extLst>
          </p:cNvPr>
          <p:cNvSpPr txBox="1"/>
          <p:nvPr/>
        </p:nvSpPr>
        <p:spPr>
          <a:xfrm>
            <a:off x="1844177" y="2065517"/>
            <a:ext cx="1891170" cy="7333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C00000"/>
                </a:solidFill>
              </a:rPr>
              <a:t>Aggregation and normalization of data within local, interoperable repositories</a:t>
            </a:r>
          </a:p>
        </p:txBody>
      </p:sp>
      <p:sp>
        <p:nvSpPr>
          <p:cNvPr id="54" name="Rettangolo 53">
            <a:extLst>
              <a:ext uri="{FF2B5EF4-FFF2-40B4-BE49-F238E27FC236}">
                <a16:creationId xmlns:a16="http://schemas.microsoft.com/office/drawing/2014/main" id="{D0E0763A-487E-EBB6-F7EB-C034BDE93568}"/>
              </a:ext>
            </a:extLst>
          </p:cNvPr>
          <p:cNvSpPr/>
          <p:nvPr/>
        </p:nvSpPr>
        <p:spPr>
          <a:xfrm>
            <a:off x="275567" y="3837850"/>
            <a:ext cx="1555771" cy="276999"/>
          </a:xfrm>
          <a:prstGeom prst="rect">
            <a:avLst/>
          </a:prstGeom>
        </p:spPr>
        <p:txBody>
          <a:bodyPr wrap="square">
            <a:spAutoFit/>
          </a:bodyPr>
          <a:lstStyle/>
          <a:p>
            <a:pPr algn="ctr"/>
            <a:r>
              <a:rPr lang="en-US" sz="1200" b="1" dirty="0"/>
              <a:t>data repository </a:t>
            </a:r>
          </a:p>
        </p:txBody>
      </p:sp>
      <p:sp>
        <p:nvSpPr>
          <p:cNvPr id="55" name="Freccia a destra 54">
            <a:extLst>
              <a:ext uri="{FF2B5EF4-FFF2-40B4-BE49-F238E27FC236}">
                <a16:creationId xmlns:a16="http://schemas.microsoft.com/office/drawing/2014/main" id="{DBE1A420-0ADC-911D-9BA4-059A68D08830}"/>
              </a:ext>
            </a:extLst>
          </p:cNvPr>
          <p:cNvSpPr/>
          <p:nvPr/>
        </p:nvSpPr>
        <p:spPr>
          <a:xfrm>
            <a:off x="1247970" y="1583519"/>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6" name="Freccia a destra 55">
            <a:extLst>
              <a:ext uri="{FF2B5EF4-FFF2-40B4-BE49-F238E27FC236}">
                <a16:creationId xmlns:a16="http://schemas.microsoft.com/office/drawing/2014/main" id="{B3346274-BED6-5B9B-3033-B2C30E8872ED}"/>
              </a:ext>
            </a:extLst>
          </p:cNvPr>
          <p:cNvSpPr/>
          <p:nvPr/>
        </p:nvSpPr>
        <p:spPr>
          <a:xfrm>
            <a:off x="3420467" y="1572864"/>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7" name="Freccia a destra 56">
            <a:extLst>
              <a:ext uri="{FF2B5EF4-FFF2-40B4-BE49-F238E27FC236}">
                <a16:creationId xmlns:a16="http://schemas.microsoft.com/office/drawing/2014/main" id="{A0F0A809-780D-2B39-51AC-65788065D498}"/>
              </a:ext>
            </a:extLst>
          </p:cNvPr>
          <p:cNvSpPr/>
          <p:nvPr/>
        </p:nvSpPr>
        <p:spPr>
          <a:xfrm>
            <a:off x="5292959" y="1576546"/>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Freccia a destra 57">
            <a:extLst>
              <a:ext uri="{FF2B5EF4-FFF2-40B4-BE49-F238E27FC236}">
                <a16:creationId xmlns:a16="http://schemas.microsoft.com/office/drawing/2014/main" id="{F8FA5341-F002-4B49-B354-529856752F45}"/>
              </a:ext>
            </a:extLst>
          </p:cNvPr>
          <p:cNvSpPr/>
          <p:nvPr/>
        </p:nvSpPr>
        <p:spPr>
          <a:xfrm>
            <a:off x="7231679" y="1577948"/>
            <a:ext cx="428621" cy="155176"/>
          </a:xfrm>
          <a:prstGeom prst="rightArrow">
            <a:avLst/>
          </a:prstGeom>
          <a:solidFill>
            <a:schemeClr val="tx2"/>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9" name="CasellaDiTesto 58">
            <a:extLst>
              <a:ext uri="{FF2B5EF4-FFF2-40B4-BE49-F238E27FC236}">
                <a16:creationId xmlns:a16="http://schemas.microsoft.com/office/drawing/2014/main" id="{E3B2D307-5B80-174E-0BF9-5DDED026F731}"/>
              </a:ext>
            </a:extLst>
          </p:cNvPr>
          <p:cNvSpPr txBox="1"/>
          <p:nvPr/>
        </p:nvSpPr>
        <p:spPr>
          <a:xfrm>
            <a:off x="3684117" y="2033202"/>
            <a:ext cx="1636239" cy="78248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50" b="1" dirty="0">
                <a:solidFill>
                  <a:srgbClr val="C00000"/>
                </a:solidFill>
              </a:rPr>
              <a:t>Sharing prerequisites through harmonized access management</a:t>
            </a:r>
          </a:p>
        </p:txBody>
      </p:sp>
      <p:sp>
        <p:nvSpPr>
          <p:cNvPr id="60" name="Rettangolo 59">
            <a:extLst>
              <a:ext uri="{FF2B5EF4-FFF2-40B4-BE49-F238E27FC236}">
                <a16:creationId xmlns:a16="http://schemas.microsoft.com/office/drawing/2014/main" id="{F5DE7F6F-B930-ACF3-C402-08E14FBC6A23}"/>
              </a:ext>
            </a:extLst>
          </p:cNvPr>
          <p:cNvSpPr/>
          <p:nvPr/>
        </p:nvSpPr>
        <p:spPr>
          <a:xfrm>
            <a:off x="5449296" y="2062836"/>
            <a:ext cx="1258686" cy="646331"/>
          </a:xfrm>
          <a:prstGeom prst="rect">
            <a:avLst/>
          </a:prstGeom>
        </p:spPr>
        <p:txBody>
          <a:bodyPr wrap="square">
            <a:spAutoFit/>
          </a:bodyPr>
          <a:lstStyle/>
          <a:p>
            <a:pPr algn="ctr"/>
            <a:r>
              <a:rPr lang="en-US" sz="1200" b="1" dirty="0">
                <a:solidFill>
                  <a:srgbClr val="C00000"/>
                </a:solidFill>
              </a:rPr>
              <a:t>Depending on the legal basis and use case</a:t>
            </a:r>
            <a:endParaRPr lang="en-US" sz="1200" dirty="0">
              <a:solidFill>
                <a:srgbClr val="C00000"/>
              </a:solidFill>
            </a:endParaRPr>
          </a:p>
        </p:txBody>
      </p:sp>
      <p:sp>
        <p:nvSpPr>
          <p:cNvPr id="61" name="Rettangolo arrotondato 59">
            <a:extLst>
              <a:ext uri="{FF2B5EF4-FFF2-40B4-BE49-F238E27FC236}">
                <a16:creationId xmlns:a16="http://schemas.microsoft.com/office/drawing/2014/main" id="{219F021C-B505-9423-202B-77C1ED1E51FD}"/>
              </a:ext>
            </a:extLst>
          </p:cNvPr>
          <p:cNvSpPr/>
          <p:nvPr/>
        </p:nvSpPr>
        <p:spPr>
          <a:xfrm>
            <a:off x="5382622" y="3597909"/>
            <a:ext cx="1534404" cy="514351"/>
          </a:xfrm>
          <a:prstGeom prst="roundRect">
            <a:avLst/>
          </a:prstGeom>
          <a:noFill/>
          <a:ln w="9525" cap="rnd" cmpd="sng" algn="ctr">
            <a:solidFill>
              <a:srgbClr val="2E355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62" name="CasellaDiTesto 61">
            <a:extLst>
              <a:ext uri="{FF2B5EF4-FFF2-40B4-BE49-F238E27FC236}">
                <a16:creationId xmlns:a16="http://schemas.microsoft.com/office/drawing/2014/main" id="{8A172161-4E7E-38D7-29C7-F143EDD9E9A7}"/>
              </a:ext>
            </a:extLst>
          </p:cNvPr>
          <p:cNvSpPr txBox="1"/>
          <p:nvPr/>
        </p:nvSpPr>
        <p:spPr>
          <a:xfrm>
            <a:off x="5354049" y="3676491"/>
            <a:ext cx="1562978" cy="36194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 Data Space</a:t>
            </a:r>
          </a:p>
        </p:txBody>
      </p:sp>
      <p:sp>
        <p:nvSpPr>
          <p:cNvPr id="63" name="Rettangolo 62">
            <a:extLst>
              <a:ext uri="{FF2B5EF4-FFF2-40B4-BE49-F238E27FC236}">
                <a16:creationId xmlns:a16="http://schemas.microsoft.com/office/drawing/2014/main" id="{3DBD811E-7E4D-DD23-4E0C-E07C9B312F7D}"/>
              </a:ext>
            </a:extLst>
          </p:cNvPr>
          <p:cNvSpPr/>
          <p:nvPr/>
        </p:nvSpPr>
        <p:spPr>
          <a:xfrm>
            <a:off x="7166516" y="3842384"/>
            <a:ext cx="1489639" cy="307777"/>
          </a:xfrm>
          <a:prstGeom prst="rect">
            <a:avLst/>
          </a:prstGeom>
        </p:spPr>
        <p:txBody>
          <a:bodyPr wrap="none">
            <a:spAutoFit/>
          </a:bodyPr>
          <a:lstStyle/>
          <a:p>
            <a:pPr algn="ctr"/>
            <a:r>
              <a:rPr lang="en-US" sz="1400" dirty="0"/>
              <a:t>user communities</a:t>
            </a:r>
          </a:p>
        </p:txBody>
      </p:sp>
      <p:sp>
        <p:nvSpPr>
          <p:cNvPr id="64" name="Rettangolo 63">
            <a:extLst>
              <a:ext uri="{FF2B5EF4-FFF2-40B4-BE49-F238E27FC236}">
                <a16:creationId xmlns:a16="http://schemas.microsoft.com/office/drawing/2014/main" id="{3C115164-57BA-15E7-F934-9FD58CE0BAD7}"/>
              </a:ext>
            </a:extLst>
          </p:cNvPr>
          <p:cNvSpPr/>
          <p:nvPr/>
        </p:nvSpPr>
        <p:spPr>
          <a:xfrm>
            <a:off x="7092095" y="2912711"/>
            <a:ext cx="1716560" cy="307777"/>
          </a:xfrm>
          <a:prstGeom prst="rect">
            <a:avLst/>
          </a:prstGeom>
        </p:spPr>
        <p:txBody>
          <a:bodyPr wrap="none">
            <a:spAutoFit/>
          </a:bodyPr>
          <a:lstStyle/>
          <a:p>
            <a:r>
              <a:rPr lang="en-US" sz="1400" dirty="0"/>
              <a:t>research institutions </a:t>
            </a:r>
          </a:p>
        </p:txBody>
      </p:sp>
      <p:sp>
        <p:nvSpPr>
          <p:cNvPr id="65" name="Rettangolo 64">
            <a:extLst>
              <a:ext uri="{FF2B5EF4-FFF2-40B4-BE49-F238E27FC236}">
                <a16:creationId xmlns:a16="http://schemas.microsoft.com/office/drawing/2014/main" id="{68020958-97D1-7E72-0C5A-0867D0FAE882}"/>
              </a:ext>
            </a:extLst>
          </p:cNvPr>
          <p:cNvSpPr/>
          <p:nvPr/>
        </p:nvSpPr>
        <p:spPr>
          <a:xfrm>
            <a:off x="7089972" y="2642483"/>
            <a:ext cx="1248996" cy="307777"/>
          </a:xfrm>
          <a:prstGeom prst="rect">
            <a:avLst/>
          </a:prstGeom>
        </p:spPr>
        <p:txBody>
          <a:bodyPr wrap="none">
            <a:spAutoFit/>
          </a:bodyPr>
          <a:lstStyle/>
          <a:p>
            <a:r>
              <a:rPr lang="en-US" sz="1400" dirty="0"/>
              <a:t>Providers and </a:t>
            </a:r>
          </a:p>
        </p:txBody>
      </p:sp>
      <p:pic>
        <p:nvPicPr>
          <p:cNvPr id="71" name="Immagine 70">
            <a:extLst>
              <a:ext uri="{FF2B5EF4-FFF2-40B4-BE49-F238E27FC236}">
                <a16:creationId xmlns:a16="http://schemas.microsoft.com/office/drawing/2014/main" id="{368477AE-7CCE-0C2B-3AC6-09EBEDDC65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909" y="2544368"/>
            <a:ext cx="450302" cy="472920"/>
          </a:xfrm>
          <a:prstGeom prst="rect">
            <a:avLst/>
          </a:prstGeom>
        </p:spPr>
      </p:pic>
      <p:pic>
        <p:nvPicPr>
          <p:cNvPr id="73" name="Immagine 72">
            <a:extLst>
              <a:ext uri="{FF2B5EF4-FFF2-40B4-BE49-F238E27FC236}">
                <a16:creationId xmlns:a16="http://schemas.microsoft.com/office/drawing/2014/main" id="{4AD0C788-3012-D4A8-E6B8-69FB8678C6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748" y="3257221"/>
            <a:ext cx="329920" cy="359077"/>
          </a:xfrm>
          <a:prstGeom prst="rect">
            <a:avLst/>
          </a:prstGeom>
        </p:spPr>
      </p:pic>
      <p:sp>
        <p:nvSpPr>
          <p:cNvPr id="74" name="CasellaDiTesto 73">
            <a:extLst>
              <a:ext uri="{FF2B5EF4-FFF2-40B4-BE49-F238E27FC236}">
                <a16:creationId xmlns:a16="http://schemas.microsoft.com/office/drawing/2014/main" id="{ACC79C10-4295-BAFE-8920-DDD00C2026F9}"/>
              </a:ext>
            </a:extLst>
          </p:cNvPr>
          <p:cNvSpPr txBox="1"/>
          <p:nvPr/>
        </p:nvSpPr>
        <p:spPr>
          <a:xfrm>
            <a:off x="616381" y="3229664"/>
            <a:ext cx="1206291" cy="43339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rPr>
              <a:t>Observatory</a:t>
            </a:r>
          </a:p>
        </p:txBody>
      </p:sp>
      <p:sp>
        <p:nvSpPr>
          <p:cNvPr id="75" name="Titolo 2">
            <a:extLst>
              <a:ext uri="{FF2B5EF4-FFF2-40B4-BE49-F238E27FC236}">
                <a16:creationId xmlns:a16="http://schemas.microsoft.com/office/drawing/2014/main" id="{83DC2993-26C3-1DCA-3AA5-B6DC8F28BC4D}"/>
              </a:ext>
            </a:extLst>
          </p:cNvPr>
          <p:cNvSpPr txBox="1">
            <a:spLocks/>
          </p:cNvSpPr>
          <p:nvPr/>
        </p:nvSpPr>
        <p:spPr>
          <a:xfrm>
            <a:off x="-920569" y="963864"/>
            <a:ext cx="11032351" cy="372132"/>
          </a:xfrm>
          <a:prstGeom prst="rect">
            <a:avLst/>
          </a:prstGeom>
        </p:spPr>
        <p:txBody>
          <a:bodyPr/>
          <a:lstStyle>
            <a:lvl1pPr algn="l" defTabSz="457200" rtl="0" eaLnBrk="0" fontAlgn="base" hangingPunct="0">
              <a:spcBef>
                <a:spcPct val="0"/>
              </a:spcBef>
              <a:spcAft>
                <a:spcPct val="0"/>
              </a:spcAft>
              <a:defRPr sz="2400" b="1" i="0" kern="1200">
                <a:solidFill>
                  <a:srgbClr val="5B6770"/>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j-lt"/>
                <a:ea typeface="ＭＳ Ｐゴシック" charset="0"/>
                <a:cs typeface="Arial"/>
              </a:rPr>
              <a:t>Embedding space ecosystem into data value chain</a:t>
            </a:r>
            <a:br>
              <a:rPr kumimoji="0" lang="en-US" sz="2400" b="1" i="0" u="none" strike="noStrike" kern="1200" cap="none" spc="0" normalizeH="0" baseline="0" noProof="0" dirty="0">
                <a:ln>
                  <a:noFill/>
                </a:ln>
                <a:solidFill>
                  <a:srgbClr val="002060"/>
                </a:solidFill>
                <a:effectLst/>
                <a:uLnTx/>
                <a:uFillTx/>
                <a:latin typeface="+mj-lt"/>
                <a:ea typeface="ＭＳ Ｐゴシック" charset="0"/>
                <a:cs typeface="Arial"/>
              </a:rPr>
            </a:br>
            <a:endParaRPr kumimoji="0" lang="it-IT" sz="2400" b="1" i="0" u="none" strike="noStrike" kern="1200" cap="none" spc="0" normalizeH="0" baseline="0" noProof="0" dirty="0">
              <a:ln>
                <a:noFill/>
              </a:ln>
              <a:solidFill>
                <a:srgbClr val="002060"/>
              </a:solidFill>
              <a:effectLst/>
              <a:uLnTx/>
              <a:uFillTx/>
              <a:latin typeface="+mj-lt"/>
              <a:ea typeface="ＭＳ Ｐゴシック" charset="0"/>
              <a:cs typeface="Arial"/>
            </a:endParaRPr>
          </a:p>
        </p:txBody>
      </p:sp>
    </p:spTree>
    <p:extLst>
      <p:ext uri="{BB962C8B-B14F-4D97-AF65-F5344CB8AC3E}">
        <p14:creationId xmlns:p14="http://schemas.microsoft.com/office/powerpoint/2010/main" val="316044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3" name="CasellaDiTesto 2">
            <a:extLst>
              <a:ext uri="{FF2B5EF4-FFF2-40B4-BE49-F238E27FC236}">
                <a16:creationId xmlns:a16="http://schemas.microsoft.com/office/drawing/2014/main" id="{A41047C9-79D1-0D66-2BF3-483018AE7B97}"/>
              </a:ext>
            </a:extLst>
          </p:cNvPr>
          <p:cNvSpPr txBox="1"/>
          <p:nvPr/>
        </p:nvSpPr>
        <p:spPr>
          <a:xfrm>
            <a:off x="55797" y="1092771"/>
            <a:ext cx="5416158" cy="523220"/>
          </a:xfrm>
          <a:prstGeom prst="rect">
            <a:avLst/>
          </a:prstGeom>
          <a:noFill/>
        </p:spPr>
        <p:txBody>
          <a:bodyPr wrap="square">
            <a:spAutoFit/>
          </a:bodyPr>
          <a:lstStyle/>
          <a:p>
            <a:pPr fontAlgn="base"/>
            <a:r>
              <a:rPr lang="it-IT" sz="2800" b="1" i="0" dirty="0">
                <a:solidFill>
                  <a:srgbClr val="444B55"/>
                </a:solidFill>
                <a:effectLst/>
                <a:latin typeface="+mj-lt"/>
              </a:rPr>
              <a:t>Space </a:t>
            </a:r>
            <a:r>
              <a:rPr lang="it-IT" sz="2800" b="1" i="0" dirty="0" err="1">
                <a:solidFill>
                  <a:srgbClr val="444B55"/>
                </a:solidFill>
                <a:effectLst/>
                <a:latin typeface="+mj-lt"/>
              </a:rPr>
              <a:t>Situational</a:t>
            </a:r>
            <a:r>
              <a:rPr lang="it-IT" sz="2800" b="1" i="0" dirty="0">
                <a:solidFill>
                  <a:srgbClr val="444B55"/>
                </a:solidFill>
                <a:effectLst/>
                <a:latin typeface="+mj-lt"/>
              </a:rPr>
              <a:t> </a:t>
            </a:r>
            <a:r>
              <a:rPr lang="it-IT" sz="2800" b="1" i="0" dirty="0" err="1">
                <a:solidFill>
                  <a:srgbClr val="444B55"/>
                </a:solidFill>
                <a:effectLst/>
                <a:latin typeface="+mj-lt"/>
              </a:rPr>
              <a:t>Awareness</a:t>
            </a:r>
            <a:r>
              <a:rPr lang="it-IT" sz="2800" b="1" i="0" dirty="0">
                <a:solidFill>
                  <a:srgbClr val="444B55"/>
                </a:solidFill>
                <a:effectLst/>
                <a:latin typeface="+mj-lt"/>
              </a:rPr>
              <a:t> (SSA</a:t>
            </a:r>
            <a:r>
              <a:rPr lang="it-IT" sz="2800" b="1" i="0" cap="all" dirty="0">
                <a:solidFill>
                  <a:srgbClr val="444B55"/>
                </a:solidFill>
                <a:effectLst/>
                <a:latin typeface="+mj-lt"/>
              </a:rPr>
              <a:t>)</a:t>
            </a:r>
          </a:p>
        </p:txBody>
      </p:sp>
      <p:sp>
        <p:nvSpPr>
          <p:cNvPr id="5" name="CasellaDiTesto 4">
            <a:extLst>
              <a:ext uri="{FF2B5EF4-FFF2-40B4-BE49-F238E27FC236}">
                <a16:creationId xmlns:a16="http://schemas.microsoft.com/office/drawing/2014/main" id="{B0A41782-470C-9646-8D1C-6942E7864BCA}"/>
              </a:ext>
            </a:extLst>
          </p:cNvPr>
          <p:cNvSpPr txBox="1"/>
          <p:nvPr/>
        </p:nvSpPr>
        <p:spPr>
          <a:xfrm>
            <a:off x="137634" y="1725085"/>
            <a:ext cx="6377466" cy="784830"/>
          </a:xfrm>
          <a:prstGeom prst="rect">
            <a:avLst/>
          </a:prstGeom>
          <a:noFill/>
        </p:spPr>
        <p:txBody>
          <a:bodyPr wrap="square">
            <a:spAutoFit/>
          </a:bodyPr>
          <a:lstStyle/>
          <a:p>
            <a:pPr algn="l" fontAlgn="base"/>
            <a:r>
              <a:rPr lang="en-US" sz="1500" dirty="0">
                <a:solidFill>
                  <a:srgbClr val="444B55"/>
                </a:solidFill>
              </a:rPr>
              <a:t>SSA</a:t>
            </a:r>
            <a:r>
              <a:rPr lang="en-US" sz="1500" b="0" i="0" dirty="0">
                <a:solidFill>
                  <a:srgbClr val="444B55"/>
                </a:solidFill>
                <a:effectLst/>
              </a:rPr>
              <a:t> refers to the knowledge of the space environment, including location and function of space objects and space weather phenomena. SSA is generally understood as covering three main areas:</a:t>
            </a:r>
          </a:p>
        </p:txBody>
      </p:sp>
      <p:pic>
        <p:nvPicPr>
          <p:cNvPr id="1026" name="Picture 2" descr="JAXA | Space Situational Awareness (SSA) System">
            <a:extLst>
              <a:ext uri="{FF2B5EF4-FFF2-40B4-BE49-F238E27FC236}">
                <a16:creationId xmlns:a16="http://schemas.microsoft.com/office/drawing/2014/main" id="{9FD9CC53-3797-0946-661A-51A0F4BCC6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0999" y="953346"/>
            <a:ext cx="2233575" cy="14890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3F1FDA00-3FD8-CF26-147F-548711E51B84}"/>
              </a:ext>
            </a:extLst>
          </p:cNvPr>
          <p:cNvSpPr txBox="1"/>
          <p:nvPr/>
        </p:nvSpPr>
        <p:spPr>
          <a:xfrm>
            <a:off x="55797" y="2687102"/>
            <a:ext cx="4717108" cy="1169551"/>
          </a:xfrm>
          <a:prstGeom prst="rect">
            <a:avLst/>
          </a:prstGeom>
          <a:noFill/>
        </p:spPr>
        <p:txBody>
          <a:bodyPr wrap="square">
            <a:spAutoFit/>
          </a:bodyPr>
          <a:lstStyle/>
          <a:p>
            <a:pPr algn="l" fontAlgn="base"/>
            <a:endParaRPr lang="en-US" sz="1400" b="0" i="0" dirty="0">
              <a:solidFill>
                <a:srgbClr val="444B55"/>
              </a:solidFill>
              <a:effectLst/>
            </a:endParaRPr>
          </a:p>
          <a:p>
            <a:pPr algn="l" fontAlgn="base">
              <a:buFont typeface="Arial" panose="020B0604020202020204" pitchFamily="34" charset="0"/>
              <a:buChar char="•"/>
            </a:pPr>
            <a:r>
              <a:rPr lang="en-US" sz="1400" b="1" i="0" dirty="0">
                <a:solidFill>
                  <a:srgbClr val="444B55"/>
                </a:solidFill>
                <a:effectLst/>
              </a:rPr>
              <a:t> Space Surveillance and Tracking (SST)</a:t>
            </a:r>
            <a:r>
              <a:rPr lang="en-US" sz="1400" b="0" i="0" dirty="0">
                <a:solidFill>
                  <a:srgbClr val="444B55"/>
                </a:solidFill>
                <a:effectLst/>
              </a:rPr>
              <a:t> of man-made objects</a:t>
            </a:r>
          </a:p>
          <a:p>
            <a:pPr algn="l" fontAlgn="base">
              <a:buFont typeface="Arial" panose="020B0604020202020204" pitchFamily="34" charset="0"/>
              <a:buChar char="•"/>
            </a:pPr>
            <a:r>
              <a:rPr lang="en-US" sz="1400" b="1" i="0" dirty="0">
                <a:solidFill>
                  <a:srgbClr val="444B55"/>
                </a:solidFill>
                <a:effectLst/>
              </a:rPr>
              <a:t> Space Weather (SWE)</a:t>
            </a:r>
            <a:r>
              <a:rPr lang="en-US" sz="1400" b="0" i="0" dirty="0">
                <a:solidFill>
                  <a:srgbClr val="444B55"/>
                </a:solidFill>
                <a:effectLst/>
              </a:rPr>
              <a:t> monitoring and forecast.</a:t>
            </a:r>
          </a:p>
          <a:p>
            <a:pPr algn="l" fontAlgn="base">
              <a:buFont typeface="Arial" panose="020B0604020202020204" pitchFamily="34" charset="0"/>
              <a:buChar char="•"/>
            </a:pPr>
            <a:r>
              <a:rPr lang="en-US" sz="1400" b="1" i="0" dirty="0">
                <a:solidFill>
                  <a:srgbClr val="444B55"/>
                </a:solidFill>
                <a:effectLst/>
              </a:rPr>
              <a:t> Near-Earth Objects (NEO)</a:t>
            </a:r>
            <a:r>
              <a:rPr lang="en-US" sz="1400" b="0" i="0" dirty="0">
                <a:solidFill>
                  <a:srgbClr val="444B55"/>
                </a:solidFill>
                <a:effectLst/>
              </a:rPr>
              <a:t> monitoring (only natural space objects)</a:t>
            </a:r>
          </a:p>
        </p:txBody>
      </p:sp>
      <p:pic>
        <p:nvPicPr>
          <p:cNvPr id="2" name="Picture 2">
            <a:extLst>
              <a:ext uri="{FF2B5EF4-FFF2-40B4-BE49-F238E27FC236}">
                <a16:creationId xmlns:a16="http://schemas.microsoft.com/office/drawing/2014/main" id="{8AEEAD8F-7216-091C-336D-4F47AD8402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0128" y="2487048"/>
            <a:ext cx="4474086" cy="217101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4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4" name="CasellaDiTesto 3">
            <a:extLst>
              <a:ext uri="{FF2B5EF4-FFF2-40B4-BE49-F238E27FC236}">
                <a16:creationId xmlns:a16="http://schemas.microsoft.com/office/drawing/2014/main" id="{73A78066-B92E-A181-603B-114547006CCB}"/>
              </a:ext>
            </a:extLst>
          </p:cNvPr>
          <p:cNvSpPr txBox="1"/>
          <p:nvPr/>
        </p:nvSpPr>
        <p:spPr>
          <a:xfrm>
            <a:off x="926132" y="1884874"/>
            <a:ext cx="7291736" cy="2462213"/>
          </a:xfrm>
          <a:prstGeom prst="rect">
            <a:avLst/>
          </a:prstGeom>
          <a:noFill/>
        </p:spPr>
        <p:txBody>
          <a:bodyPr wrap="square">
            <a:spAutoFit/>
          </a:bodyPr>
          <a:lstStyle/>
          <a:p>
            <a:pPr algn="just">
              <a:spcAft>
                <a:spcPts val="600"/>
              </a:spcAft>
            </a:pPr>
            <a:r>
              <a:rPr lang="en-US" sz="1800" i="1" dirty="0">
                <a:effectLst/>
                <a:latin typeface="Calibri" panose="020F0502020204030204" pitchFamily="34" charset="0"/>
                <a:ea typeface="Calibri" panose="020F0502020204030204" pitchFamily="34" charset="0"/>
              </a:rPr>
              <a:t>The Project aims at creating a Data Lake service, supporting a seamless access to space and ground-based observations and simulated data. </a:t>
            </a:r>
          </a:p>
          <a:p>
            <a:pPr algn="just">
              <a:spcAft>
                <a:spcPts val="600"/>
              </a:spcAft>
            </a:pPr>
            <a:r>
              <a:rPr lang="en-US" sz="1800" i="1" dirty="0">
                <a:effectLst/>
                <a:latin typeface="Calibri" panose="020F0502020204030204" pitchFamily="34" charset="0"/>
                <a:ea typeface="Calibri" panose="020F0502020204030204" pitchFamily="34" charset="0"/>
              </a:rPr>
              <a:t>The project addresses the design and commissioning of an interoperable, distributed data archive, relying on state-of-the-art open technologies, supporting both science and industry.</a:t>
            </a:r>
          </a:p>
          <a:p>
            <a:pPr algn="just">
              <a:spcAft>
                <a:spcPts val="600"/>
              </a:spcAft>
            </a:pPr>
            <a:r>
              <a:rPr lang="en-US" sz="1800" i="1" dirty="0">
                <a:effectLst/>
                <a:latin typeface="Calibri" panose="020F0502020204030204" pitchFamily="34" charset="0"/>
                <a:ea typeface="Calibri" panose="020F0502020204030204" pitchFamily="34" charset="0"/>
              </a:rPr>
              <a:t>The service will specifically address the challenges related to the big data scenario, in terms of both data management, storage, access, identification and of access to computing resources necessary to process the data. </a:t>
            </a:r>
            <a:endParaRPr lang="it-IT" sz="1800" i="1" dirty="0">
              <a:effectLst/>
              <a:latin typeface="Calibri" panose="020F0502020204030204" pitchFamily="34" charset="0"/>
              <a:ea typeface="Calibri" panose="020F0502020204030204" pitchFamily="34" charset="0"/>
            </a:endParaRPr>
          </a:p>
        </p:txBody>
      </p:sp>
      <p:sp>
        <p:nvSpPr>
          <p:cNvPr id="9" name="CasellaDiTesto 8">
            <a:extLst>
              <a:ext uri="{FF2B5EF4-FFF2-40B4-BE49-F238E27FC236}">
                <a16:creationId xmlns:a16="http://schemas.microsoft.com/office/drawing/2014/main" id="{599FDE21-D2DF-F502-EB0C-9CB0CBFC2A59}"/>
              </a:ext>
            </a:extLst>
          </p:cNvPr>
          <p:cNvSpPr txBox="1"/>
          <p:nvPr/>
        </p:nvSpPr>
        <p:spPr>
          <a:xfrm>
            <a:off x="834886" y="1099554"/>
            <a:ext cx="8070574" cy="600164"/>
          </a:xfrm>
          <a:prstGeom prst="rect">
            <a:avLst/>
          </a:prstGeom>
          <a:noFill/>
        </p:spPr>
        <p:txBody>
          <a:bodyPr wrap="square">
            <a:spAutoFit/>
          </a:bodyPr>
          <a:lstStyle/>
          <a:p>
            <a:r>
              <a:rPr lang="en-US" sz="3300" dirty="0">
                <a:solidFill>
                  <a:srgbClr val="002060"/>
                </a:solidFill>
                <a:latin typeface="+mj-lt"/>
                <a:ea typeface="Calibri" panose="020F0502020204030204" pitchFamily="34" charset="0"/>
              </a:rPr>
              <a:t>IG</a:t>
            </a:r>
            <a:r>
              <a:rPr lang="en-US" sz="3300" dirty="0">
                <a:solidFill>
                  <a:srgbClr val="002060"/>
                </a:solidFill>
                <a:effectLst/>
                <a:latin typeface="+mj-lt"/>
                <a:ea typeface="Calibri" panose="020F0502020204030204" pitchFamily="34" charset="0"/>
              </a:rPr>
              <a:t> Project: Interoperable Data Lake (IDL)</a:t>
            </a:r>
            <a:endParaRPr lang="it-IT" sz="3300" dirty="0">
              <a:solidFill>
                <a:srgbClr val="002060"/>
              </a:solidFill>
              <a:latin typeface="+mj-lt"/>
            </a:endParaRPr>
          </a:p>
        </p:txBody>
      </p:sp>
    </p:spTree>
    <p:extLst>
      <p:ext uri="{BB962C8B-B14F-4D97-AF65-F5344CB8AC3E}">
        <p14:creationId xmlns:p14="http://schemas.microsoft.com/office/powerpoint/2010/main" val="79786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2"/>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3"/>
            <a:stretch>
              <a:fillRect/>
            </a:stretch>
          </p:blipFill>
          <p:spPr>
            <a:xfrm>
              <a:off x="9969183" y="339206"/>
              <a:ext cx="2060789" cy="701093"/>
            </a:xfrm>
            <a:prstGeom prst="rect">
              <a:avLst/>
            </a:prstGeom>
          </p:spPr>
        </p:pic>
      </p:grpSp>
      <p:sp>
        <p:nvSpPr>
          <p:cNvPr id="2" name="Titolo 2">
            <a:extLst>
              <a:ext uri="{FF2B5EF4-FFF2-40B4-BE49-F238E27FC236}">
                <a16:creationId xmlns:a16="http://schemas.microsoft.com/office/drawing/2014/main" id="{F9C0D927-85A0-CF46-08CA-12679E47992B}"/>
              </a:ext>
            </a:extLst>
          </p:cNvPr>
          <p:cNvSpPr txBox="1">
            <a:spLocks/>
          </p:cNvSpPr>
          <p:nvPr/>
        </p:nvSpPr>
        <p:spPr>
          <a:xfrm>
            <a:off x="445078" y="1002279"/>
            <a:ext cx="8722529" cy="39052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2400" b="1" dirty="0">
                <a:solidFill>
                  <a:srgbClr val="002060"/>
                </a:solidFill>
              </a:rPr>
              <a:t>General </a:t>
            </a:r>
            <a:r>
              <a:rPr lang="it-IT" sz="2400" b="1" dirty="0" err="1">
                <a:solidFill>
                  <a:srgbClr val="002060"/>
                </a:solidFill>
              </a:rPr>
              <a:t>Objectives</a:t>
            </a:r>
            <a:r>
              <a:rPr lang="it-IT" sz="2400" b="1" dirty="0">
                <a:solidFill>
                  <a:srgbClr val="002060"/>
                </a:solidFill>
              </a:rPr>
              <a:t> </a:t>
            </a:r>
          </a:p>
        </p:txBody>
      </p:sp>
      <p:sp>
        <p:nvSpPr>
          <p:cNvPr id="3" name="CasellaDiTesto 2">
            <a:extLst>
              <a:ext uri="{FF2B5EF4-FFF2-40B4-BE49-F238E27FC236}">
                <a16:creationId xmlns:a16="http://schemas.microsoft.com/office/drawing/2014/main" id="{E4EE01D5-84D0-B364-B640-49665AEEF360}"/>
              </a:ext>
            </a:extLst>
          </p:cNvPr>
          <p:cNvSpPr txBox="1"/>
          <p:nvPr/>
        </p:nvSpPr>
        <p:spPr>
          <a:xfrm>
            <a:off x="445078" y="1767598"/>
            <a:ext cx="6444389" cy="2580194"/>
          </a:xfrm>
          <a:prstGeom prst="rect">
            <a:avLst/>
          </a:prstGeom>
          <a:noFill/>
        </p:spPr>
        <p:txBody>
          <a:bodyPr wrap="square" rtlCol="0">
            <a:spAutoFit/>
          </a:bodyPr>
          <a:lstStyle/>
          <a:p>
            <a:pPr marL="342900" indent="-342900" algn="just" fontAlgn="base">
              <a:spcAft>
                <a:spcPts val="800"/>
              </a:spcAft>
              <a:buSzPts val="1000"/>
              <a:buFont typeface="Symbol" panose="05050102010706020507" pitchFamily="18" charset="2"/>
              <a:buChar char=""/>
              <a:tabLst>
                <a:tab pos="457200" algn="l"/>
              </a:tabLst>
            </a:pPr>
            <a:r>
              <a:rPr lang="en-US" sz="1500" dirty="0">
                <a:solidFill>
                  <a:srgbClr val="002060"/>
                </a:solidFill>
                <a:effectLst/>
                <a:ea typeface="Times New Roman" panose="02020603050405020304" pitchFamily="18" charset="0"/>
                <a:cs typeface="Times New Roman" panose="02020603050405020304" pitchFamily="18" charset="0"/>
              </a:rPr>
              <a:t>Improvement of existing catalogs of near-earth object or space debris integrating ground-based observations with space-based simulation;</a:t>
            </a:r>
            <a:endParaRPr lang="en-US" sz="1500" dirty="0">
              <a:solidFill>
                <a:srgbClr val="002060"/>
              </a:solidFill>
              <a:effectLst/>
              <a:ea typeface="Calibri" panose="020F0502020204030204" pitchFamily="34" charset="0"/>
              <a:cs typeface="Times New Roman" panose="02020603050405020304" pitchFamily="18" charset="0"/>
            </a:endParaRPr>
          </a:p>
          <a:p>
            <a:pPr marL="342900" indent="-342900" algn="just" fontAlgn="base">
              <a:spcAft>
                <a:spcPts val="800"/>
              </a:spcAft>
              <a:buSzPts val="1000"/>
              <a:buFont typeface="Symbol" panose="05050102010706020507" pitchFamily="18" charset="2"/>
              <a:buChar char=""/>
              <a:tabLst>
                <a:tab pos="457200" algn="l"/>
              </a:tabLst>
            </a:pPr>
            <a:r>
              <a:rPr lang="en-US" sz="1500" dirty="0">
                <a:solidFill>
                  <a:srgbClr val="002060"/>
                </a:solidFill>
                <a:effectLst/>
                <a:ea typeface="Calibri" panose="020F0502020204030204" pitchFamily="34" charset="0"/>
                <a:cs typeface="Times New Roman" panose="02020603050405020304" pitchFamily="18" charset="0"/>
              </a:rPr>
              <a:t>Create a federated data infrastructure that follows the FAIR data principles;</a:t>
            </a:r>
            <a:endParaRPr lang="it-IT" sz="1500" dirty="0">
              <a:solidFill>
                <a:srgbClr val="002060"/>
              </a:solidFill>
              <a:effectLst/>
              <a:ea typeface="Times New Roman" panose="02020603050405020304" pitchFamily="18" charset="0"/>
              <a:cs typeface="Times New Roman" panose="02020603050405020304" pitchFamily="18" charset="0"/>
            </a:endParaRPr>
          </a:p>
          <a:p>
            <a:pPr marL="342900" lvl="0" indent="-342900" algn="just" fontAlgn="base">
              <a:spcAft>
                <a:spcPts val="800"/>
              </a:spcAft>
              <a:buSzPts val="1000"/>
              <a:buFont typeface="Symbol" panose="05050102010706020507" pitchFamily="18" charset="2"/>
              <a:buChar char=""/>
              <a:tabLst>
                <a:tab pos="457200" algn="l"/>
              </a:tabLst>
            </a:pPr>
            <a:r>
              <a:rPr lang="en-US" sz="1500" dirty="0">
                <a:solidFill>
                  <a:srgbClr val="002060"/>
                </a:solidFill>
                <a:ea typeface="Times New Roman" panose="02020603050405020304" pitchFamily="18" charset="0"/>
              </a:rPr>
              <a:t>D</a:t>
            </a:r>
            <a:r>
              <a:rPr lang="en-US" sz="1500" dirty="0">
                <a:solidFill>
                  <a:srgbClr val="002060"/>
                </a:solidFill>
                <a:effectLst/>
                <a:ea typeface="Times New Roman" panose="02020603050405020304" pitchFamily="18" charset="0"/>
              </a:rPr>
              <a:t>esign and implement a prototype application performing the end-to-end processing chains to demonstrate the Data Management (DM) capability;</a:t>
            </a:r>
          </a:p>
          <a:p>
            <a:pPr marL="342900" lvl="0" indent="-342900" algn="just" fontAlgn="base">
              <a:spcAft>
                <a:spcPts val="800"/>
              </a:spcAft>
              <a:buSzPts val="1000"/>
              <a:buFont typeface="Symbol" panose="05050102010706020507" pitchFamily="18" charset="2"/>
              <a:buChar char=""/>
              <a:tabLst>
                <a:tab pos="457200" algn="l"/>
              </a:tabLst>
            </a:pPr>
            <a:r>
              <a:rPr lang="en-US" sz="1500" dirty="0">
                <a:solidFill>
                  <a:srgbClr val="002060"/>
                </a:solidFill>
                <a:effectLst/>
                <a:ea typeface="Times New Roman" panose="02020603050405020304" pitchFamily="18" charset="0"/>
                <a:cs typeface="Times New Roman" panose="02020603050405020304" pitchFamily="18" charset="0"/>
              </a:rPr>
              <a:t>Exploit a cloud-native distributed database to support the integration and query of data coming from different sources;</a:t>
            </a:r>
          </a:p>
          <a:p>
            <a:pPr marL="342900" lvl="0" indent="-342900" algn="just" fontAlgn="base">
              <a:spcAft>
                <a:spcPts val="800"/>
              </a:spcAft>
              <a:buSzPts val="1000"/>
              <a:buFont typeface="Symbol" panose="05050102010706020507" pitchFamily="18" charset="2"/>
              <a:buChar char=""/>
              <a:tabLst>
                <a:tab pos="457200" algn="l"/>
              </a:tabLst>
            </a:pPr>
            <a:r>
              <a:rPr lang="en-US" sz="1500" dirty="0">
                <a:solidFill>
                  <a:srgbClr val="002060"/>
                </a:solidFill>
                <a:ea typeface="Times New Roman" panose="02020603050405020304" pitchFamily="18" charset="0"/>
                <a:cs typeface="Times New Roman" panose="02020603050405020304" pitchFamily="18" charset="0"/>
              </a:rPr>
              <a:t>Create a mock-up to generate a synthetic data set, define the algorithms of the processing chain and e</a:t>
            </a:r>
            <a:r>
              <a:rPr lang="en-US" sz="1500" dirty="0">
                <a:solidFill>
                  <a:srgbClr val="002060"/>
                </a:solidFill>
                <a:effectLst/>
                <a:ea typeface="Times New Roman" panose="02020603050405020304" pitchFamily="18" charset="0"/>
                <a:cs typeface="Times New Roman" panose="02020603050405020304" pitchFamily="18" charset="0"/>
              </a:rPr>
              <a:t>valuate the computational load.</a:t>
            </a:r>
            <a:endParaRPr lang="it-IT" sz="1500" dirty="0">
              <a:solidFill>
                <a:srgbClr val="002060"/>
              </a:solidFill>
              <a:effectLst/>
              <a:ea typeface="Calibri" panose="020F0502020204030204" pitchFamily="34" charset="0"/>
              <a:cs typeface="Times New Roman" panose="02020603050405020304" pitchFamily="18" charset="0"/>
            </a:endParaRPr>
          </a:p>
        </p:txBody>
      </p:sp>
      <p:pic>
        <p:nvPicPr>
          <p:cNvPr id="5" name="Picture 2" descr="INAF – Istituto Nazionale di Astrofisica – Indire">
            <a:extLst>
              <a:ext uri="{FF2B5EF4-FFF2-40B4-BE49-F238E27FC236}">
                <a16:creationId xmlns:a16="http://schemas.microsoft.com/office/drawing/2014/main" id="{CF3EAF47-B28C-7190-1730-F8CA7FB7A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204" y="2844911"/>
            <a:ext cx="1091590" cy="1091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INFN CAMBIA LOGO">
            <a:extLst>
              <a:ext uri="{FF2B5EF4-FFF2-40B4-BE49-F238E27FC236}">
                <a16:creationId xmlns:a16="http://schemas.microsoft.com/office/drawing/2014/main" id="{14D2202F-B014-BE7E-DDE7-9CB820346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8417" y="3869111"/>
            <a:ext cx="1270266" cy="702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Thales Alenia Space | LinkedIn">
            <a:extLst>
              <a:ext uri="{FF2B5EF4-FFF2-40B4-BE49-F238E27FC236}">
                <a16:creationId xmlns:a16="http://schemas.microsoft.com/office/drawing/2014/main" id="{B0F0F4B7-FCEB-AA59-049F-86C27BEEC5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3160" y="2020290"/>
            <a:ext cx="1142784" cy="1142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leonardo-finmeccanica-logo - Airport Suppliers">
            <a:extLst>
              <a:ext uri="{FF2B5EF4-FFF2-40B4-BE49-F238E27FC236}">
                <a16:creationId xmlns:a16="http://schemas.microsoft.com/office/drawing/2014/main" id="{0CCF953D-FC4B-C50E-8E41-37744721E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2204" y="1066578"/>
            <a:ext cx="1084696" cy="108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7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17">
            <a:extLst>
              <a:ext uri="{FF2B5EF4-FFF2-40B4-BE49-F238E27FC236}">
                <a16:creationId xmlns:a16="http://schemas.microsoft.com/office/drawing/2014/main" id="{2B163CD0-C0BC-B148-9D65-C13AB4BF9864}"/>
              </a:ext>
            </a:extLst>
          </p:cNvPr>
          <p:cNvGrpSpPr/>
          <p:nvPr/>
        </p:nvGrpSpPr>
        <p:grpSpPr>
          <a:xfrm>
            <a:off x="23607" y="4747371"/>
            <a:ext cx="9144000" cy="390525"/>
            <a:chOff x="0" y="6352350"/>
            <a:chExt cx="12192000" cy="520700"/>
          </a:xfrm>
        </p:grpSpPr>
        <p:pic>
          <p:nvPicPr>
            <p:cNvPr id="22" name="Immagine 9">
              <a:extLst>
                <a:ext uri="{FF2B5EF4-FFF2-40B4-BE49-F238E27FC236}">
                  <a16:creationId xmlns:a16="http://schemas.microsoft.com/office/drawing/2014/main" id="{8448990E-B333-0B49-9162-D379EB836182}"/>
                </a:ext>
              </a:extLst>
            </p:cNvPr>
            <p:cNvPicPr>
              <a:picLocks noChangeAspect="1"/>
            </p:cNvPicPr>
            <p:nvPr/>
          </p:nvPicPr>
          <p:blipFill>
            <a:blip r:embed="rId2"/>
            <a:stretch>
              <a:fillRect/>
            </a:stretch>
          </p:blipFill>
          <p:spPr>
            <a:xfrm>
              <a:off x="0" y="6352350"/>
              <a:ext cx="12192000" cy="520700"/>
            </a:xfrm>
            <a:prstGeom prst="rect">
              <a:avLst/>
            </a:prstGeom>
          </p:spPr>
        </p:pic>
        <p:sp>
          <p:nvSpPr>
            <p:cNvPr id="23" name="CasellaDiTesto 10">
              <a:extLst>
                <a:ext uri="{FF2B5EF4-FFF2-40B4-BE49-F238E27FC236}">
                  <a16:creationId xmlns:a16="http://schemas.microsoft.com/office/drawing/2014/main" id="{C9828BF4-B1CD-8C49-95D4-810DF6565BA8}"/>
                </a:ext>
              </a:extLst>
            </p:cNvPr>
            <p:cNvSpPr txBox="1"/>
            <p:nvPr/>
          </p:nvSpPr>
          <p:spPr>
            <a:xfrm>
              <a:off x="6712747" y="6458657"/>
              <a:ext cx="5317225" cy="338555"/>
            </a:xfrm>
            <a:prstGeom prst="rect">
              <a:avLst/>
            </a:prstGeom>
            <a:noFill/>
          </p:spPr>
          <p:txBody>
            <a:bodyPr wrap="square" rtlCol="0">
              <a:spAutoFit/>
            </a:bodyPr>
            <a:lstStyle/>
            <a:p>
              <a:pPr algn="r"/>
              <a:r>
                <a:rPr lang="it-IT" sz="1050" dirty="0">
                  <a:solidFill>
                    <a:schemeClr val="bg1">
                      <a:alpha val="50000"/>
                    </a:schemeClr>
                  </a:solidFill>
                  <a:latin typeface="Titillium" pitchFamily="2" charset="77"/>
                </a:rPr>
                <a:t>Missione 4 </a:t>
              </a:r>
              <a:r>
                <a:rPr lang="it-IT" sz="1050" b="1" dirty="0">
                  <a:solidFill>
                    <a:schemeClr val="bg1">
                      <a:alpha val="50000"/>
                    </a:schemeClr>
                  </a:solidFill>
                  <a:latin typeface="Titillium" pitchFamily="2" charset="77"/>
                </a:rPr>
                <a:t>• Istruzione e Ricerca </a:t>
              </a:r>
              <a:endParaRPr lang="it-IT" sz="1050" dirty="0">
                <a:solidFill>
                  <a:schemeClr val="bg1">
                    <a:alpha val="50000"/>
                  </a:schemeClr>
                </a:solidFill>
                <a:latin typeface="Titillium" pitchFamily="2" charset="77"/>
              </a:endParaRPr>
            </a:p>
          </p:txBody>
        </p:sp>
        <p:sp>
          <p:nvSpPr>
            <p:cNvPr id="24" name="CasellaDiTesto 12">
              <a:extLst>
                <a:ext uri="{FF2B5EF4-FFF2-40B4-BE49-F238E27FC236}">
                  <a16:creationId xmlns:a16="http://schemas.microsoft.com/office/drawing/2014/main" id="{3338A24B-823F-AD43-A554-D629EB29CF9D}"/>
                </a:ext>
              </a:extLst>
            </p:cNvPr>
            <p:cNvSpPr txBox="1"/>
            <p:nvPr/>
          </p:nvSpPr>
          <p:spPr>
            <a:xfrm>
              <a:off x="467555" y="6452829"/>
              <a:ext cx="7333783" cy="338555"/>
            </a:xfrm>
            <a:prstGeom prst="rect">
              <a:avLst/>
            </a:prstGeom>
            <a:noFill/>
          </p:spPr>
          <p:txBody>
            <a:bodyPr wrap="square" rtlCol="0">
              <a:spAutoFit/>
            </a:bodyPr>
            <a:lstStyle/>
            <a:p>
              <a:r>
                <a:rPr lang="it-IT" sz="1050" dirty="0">
                  <a:solidFill>
                    <a:schemeClr val="bg1">
                      <a:alpha val="50000"/>
                    </a:schemeClr>
                  </a:solidFill>
                  <a:latin typeface="Titillium" pitchFamily="2" charset="77"/>
                </a:rPr>
                <a:t>Centro Nazionale di Ricerca in High-Performance Computing, Big Data and Quantum Computing</a:t>
              </a:r>
            </a:p>
          </p:txBody>
        </p:sp>
      </p:grpSp>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3"/>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4"/>
            <a:stretch>
              <a:fillRect/>
            </a:stretch>
          </p:blipFill>
          <p:spPr>
            <a:xfrm>
              <a:off x="9969183" y="339206"/>
              <a:ext cx="2060789" cy="701093"/>
            </a:xfrm>
            <a:prstGeom prst="rect">
              <a:avLst/>
            </a:prstGeom>
          </p:spPr>
        </p:pic>
      </p:grpSp>
      <p:sp>
        <p:nvSpPr>
          <p:cNvPr id="3" name="CasellaDiTesto 2">
            <a:extLst>
              <a:ext uri="{FF2B5EF4-FFF2-40B4-BE49-F238E27FC236}">
                <a16:creationId xmlns:a16="http://schemas.microsoft.com/office/drawing/2014/main" id="{AA36B30C-4969-C254-B0AB-02C4DD45F3A5}"/>
              </a:ext>
            </a:extLst>
          </p:cNvPr>
          <p:cNvSpPr txBox="1"/>
          <p:nvPr/>
        </p:nvSpPr>
        <p:spPr>
          <a:xfrm>
            <a:off x="861238" y="2080442"/>
            <a:ext cx="6780852" cy="461665"/>
          </a:xfrm>
          <a:prstGeom prst="rect">
            <a:avLst/>
          </a:prstGeom>
          <a:noFill/>
        </p:spPr>
        <p:txBody>
          <a:bodyPr wrap="square">
            <a:spAutoFit/>
          </a:bodyPr>
          <a:lstStyle/>
          <a:p>
            <a:r>
              <a:rPr lang="en-US" sz="2400" b="1" dirty="0">
                <a:solidFill>
                  <a:srgbClr val="000000"/>
                </a:solidFill>
                <a:effectLst/>
                <a:latin typeface="Calibri" panose="020F0502020204030204" pitchFamily="34" charset="0"/>
                <a:ea typeface="Calibri" panose="020F0502020204030204" pitchFamily="34" charset="0"/>
              </a:rPr>
              <a:t>Activities &amp; Work Packages structures of the project</a:t>
            </a:r>
            <a:endParaRPr lang="it-IT" sz="2400" dirty="0"/>
          </a:p>
        </p:txBody>
      </p:sp>
    </p:spTree>
    <p:extLst>
      <p:ext uri="{BB962C8B-B14F-4D97-AF65-F5344CB8AC3E}">
        <p14:creationId xmlns:p14="http://schemas.microsoft.com/office/powerpoint/2010/main" val="167866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hermata, diagramma, Carattere&#10;&#10;Descrizione generata automaticamente">
            <a:extLst>
              <a:ext uri="{FF2B5EF4-FFF2-40B4-BE49-F238E27FC236}">
                <a16:creationId xmlns:a16="http://schemas.microsoft.com/office/drawing/2014/main" id="{33D0DBBE-DED1-0DB5-03A8-063F3786700C}"/>
              </a:ext>
            </a:extLst>
          </p:cNvPr>
          <p:cNvPicPr>
            <a:picLocks noChangeAspect="1"/>
          </p:cNvPicPr>
          <p:nvPr/>
        </p:nvPicPr>
        <p:blipFill>
          <a:blip r:embed="rId3"/>
          <a:stretch>
            <a:fillRect/>
          </a:stretch>
        </p:blipFill>
        <p:spPr>
          <a:xfrm>
            <a:off x="23607" y="2175404"/>
            <a:ext cx="4032966" cy="25826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28" name="Gruppo 16">
            <a:extLst>
              <a:ext uri="{FF2B5EF4-FFF2-40B4-BE49-F238E27FC236}">
                <a16:creationId xmlns:a16="http://schemas.microsoft.com/office/drawing/2014/main" id="{114BBE90-D452-D949-A0B5-1EB52459C305}"/>
              </a:ext>
            </a:extLst>
          </p:cNvPr>
          <p:cNvGrpSpPr/>
          <p:nvPr/>
        </p:nvGrpSpPr>
        <p:grpSpPr>
          <a:xfrm>
            <a:off x="0" y="-1"/>
            <a:ext cx="9144000" cy="914400"/>
            <a:chOff x="0" y="-1"/>
            <a:chExt cx="12192000" cy="1219200"/>
          </a:xfrm>
        </p:grpSpPr>
        <p:pic>
          <p:nvPicPr>
            <p:cNvPr id="29" name="Immagine 6">
              <a:extLst>
                <a:ext uri="{FF2B5EF4-FFF2-40B4-BE49-F238E27FC236}">
                  <a16:creationId xmlns:a16="http://schemas.microsoft.com/office/drawing/2014/main" id="{19AC8E3B-8828-0F4A-B34F-EEE2DB9E12A0}"/>
                </a:ext>
              </a:extLst>
            </p:cNvPr>
            <p:cNvPicPr>
              <a:picLocks noChangeAspect="1"/>
            </p:cNvPicPr>
            <p:nvPr/>
          </p:nvPicPr>
          <p:blipFill>
            <a:blip r:embed="rId4"/>
            <a:stretch>
              <a:fillRect/>
            </a:stretch>
          </p:blipFill>
          <p:spPr>
            <a:xfrm>
              <a:off x="0" y="-1"/>
              <a:ext cx="12192000" cy="1219200"/>
            </a:xfrm>
            <a:prstGeom prst="rect">
              <a:avLst/>
            </a:prstGeom>
          </p:spPr>
        </p:pic>
        <p:pic>
          <p:nvPicPr>
            <p:cNvPr id="30" name="Immagine 15">
              <a:extLst>
                <a:ext uri="{FF2B5EF4-FFF2-40B4-BE49-F238E27FC236}">
                  <a16:creationId xmlns:a16="http://schemas.microsoft.com/office/drawing/2014/main" id="{43C52720-CCE4-244D-A5FC-4FB9245E544C}"/>
                </a:ext>
              </a:extLst>
            </p:cNvPr>
            <p:cNvPicPr>
              <a:picLocks noChangeAspect="1"/>
            </p:cNvPicPr>
            <p:nvPr/>
          </p:nvPicPr>
          <p:blipFill>
            <a:blip r:embed="rId5"/>
            <a:stretch>
              <a:fillRect/>
            </a:stretch>
          </p:blipFill>
          <p:spPr>
            <a:xfrm>
              <a:off x="9969183" y="339206"/>
              <a:ext cx="2060789" cy="701093"/>
            </a:xfrm>
            <a:prstGeom prst="rect">
              <a:avLst/>
            </a:prstGeom>
          </p:spPr>
        </p:pic>
      </p:grpSp>
      <p:sp>
        <p:nvSpPr>
          <p:cNvPr id="3" name="Titolo 2">
            <a:extLst>
              <a:ext uri="{FF2B5EF4-FFF2-40B4-BE49-F238E27FC236}">
                <a16:creationId xmlns:a16="http://schemas.microsoft.com/office/drawing/2014/main" id="{C0AB5D98-CE48-310B-0CFA-63F736C65B6B}"/>
              </a:ext>
            </a:extLst>
          </p:cNvPr>
          <p:cNvSpPr txBox="1">
            <a:spLocks/>
          </p:cNvSpPr>
          <p:nvPr/>
        </p:nvSpPr>
        <p:spPr>
          <a:xfrm>
            <a:off x="84060" y="1559368"/>
            <a:ext cx="4564779" cy="534372"/>
          </a:xfrm>
          <a:prstGeom prst="rect">
            <a:avLst/>
          </a:prstGeom>
        </p:spPr>
        <p:txBody>
          <a:bodyPr lIns="0" tIns="0" rIns="0" bIns="0" anchor="t"/>
          <a:lstStyle>
            <a:lvl1pPr algn="l" defTabSz="457200" rtl="0" eaLnBrk="0" fontAlgn="base" hangingPunct="0">
              <a:spcBef>
                <a:spcPct val="0"/>
              </a:spcBef>
              <a:spcAft>
                <a:spcPct val="0"/>
              </a:spcAft>
              <a:defRPr sz="2400" b="1" i="0" kern="1200">
                <a:solidFill>
                  <a:srgbClr val="E4002B"/>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j-lt"/>
                <a:ea typeface="ＭＳ Ｐゴシック" charset="0"/>
                <a:cs typeface="Arial"/>
              </a:rPr>
              <a:t>Integration with Spoke 2 Research Program  </a:t>
            </a:r>
            <a:endParaRPr kumimoji="0" lang="it-IT" sz="1800" b="1" i="0" u="none" strike="noStrike" kern="1200" cap="none" spc="0" normalizeH="0" baseline="0" noProof="0" dirty="0">
              <a:ln>
                <a:noFill/>
              </a:ln>
              <a:solidFill>
                <a:srgbClr val="002060"/>
              </a:solidFill>
              <a:effectLst/>
              <a:uLnTx/>
              <a:uFillTx/>
              <a:latin typeface="+mj-lt"/>
              <a:ea typeface="ＭＳ Ｐゴシック" charset="0"/>
              <a:cs typeface="Arial"/>
            </a:endParaRPr>
          </a:p>
        </p:txBody>
      </p:sp>
      <p:sp>
        <p:nvSpPr>
          <p:cNvPr id="2" name="Rettangolo con angoli arrotondati 1">
            <a:extLst>
              <a:ext uri="{FF2B5EF4-FFF2-40B4-BE49-F238E27FC236}">
                <a16:creationId xmlns:a16="http://schemas.microsoft.com/office/drawing/2014/main" id="{359B2801-38B7-0518-69D1-B3C6DB7D30B3}"/>
              </a:ext>
            </a:extLst>
          </p:cNvPr>
          <p:cNvSpPr/>
          <p:nvPr/>
        </p:nvSpPr>
        <p:spPr>
          <a:xfrm>
            <a:off x="4214968" y="1477704"/>
            <a:ext cx="2422058" cy="3499396"/>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BAD8645A-3081-3124-36BF-2E80C573BD9A}"/>
              </a:ext>
            </a:extLst>
          </p:cNvPr>
          <p:cNvSpPr txBox="1"/>
          <p:nvPr/>
        </p:nvSpPr>
        <p:spPr>
          <a:xfrm>
            <a:off x="4214968" y="1581776"/>
            <a:ext cx="2080561" cy="375552"/>
          </a:xfrm>
          <a:prstGeom prst="rect">
            <a:avLst/>
          </a:prstGeom>
          <a:noFill/>
        </p:spPr>
        <p:txBody>
          <a:bodyPr wrap="square">
            <a:spAutoFit/>
          </a:bodyPr>
          <a:lstStyle/>
          <a:p>
            <a:pPr algn="ctr">
              <a:lnSpc>
                <a:spcPct val="107000"/>
              </a:lnSpc>
              <a:spcAft>
                <a:spcPts val="600"/>
              </a:spcAft>
            </a:pPr>
            <a:r>
              <a:rPr lang="it-IT" b="1" i="1" dirty="0" err="1">
                <a:solidFill>
                  <a:schemeClr val="bg1"/>
                </a:solidFill>
                <a:effectLst/>
                <a:ea typeface="Times New Roman" panose="02020603050405020304" pitchFamily="18" charset="0"/>
                <a:cs typeface="Times New Roman" panose="02020603050405020304" pitchFamily="18" charset="0"/>
              </a:rPr>
              <a:t>DataLake</a:t>
            </a:r>
            <a:endParaRPr lang="it-IT" b="1" dirty="0">
              <a:solidFill>
                <a:schemeClr val="bg1"/>
              </a:solidFill>
              <a:effectLst/>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72E7EB62-BC9B-9B6A-337D-415C1E2794E0}"/>
              </a:ext>
            </a:extLst>
          </p:cNvPr>
          <p:cNvSpPr txBox="1"/>
          <p:nvPr/>
        </p:nvSpPr>
        <p:spPr>
          <a:xfrm>
            <a:off x="4214968" y="1947915"/>
            <a:ext cx="2405090" cy="2954655"/>
          </a:xfrm>
          <a:prstGeom prst="rect">
            <a:avLst/>
          </a:prstGeom>
          <a:noFill/>
        </p:spPr>
        <p:txBody>
          <a:bodyPr wrap="square" rtlCol="0">
            <a:spAutoFit/>
          </a:bodyPr>
          <a:lstStyle/>
          <a:p>
            <a:pPr algn="ctr"/>
            <a:r>
              <a:rPr lang="en-US" sz="1400" dirty="0">
                <a:solidFill>
                  <a:schemeClr val="bg1"/>
                </a:solidFill>
                <a:effectLst/>
                <a:ea typeface="Times New Roman" panose="02020603050405020304" pitchFamily="18" charset="0"/>
              </a:rPr>
              <a:t>INFN proposes to test solutions for managing data in a geographically distributed environment to exploit the </a:t>
            </a:r>
            <a:r>
              <a:rPr lang="en-US" sz="1400" dirty="0" err="1">
                <a:solidFill>
                  <a:schemeClr val="bg1"/>
                </a:solidFill>
                <a:effectLst/>
                <a:ea typeface="Times New Roman" panose="02020603050405020304" pitchFamily="18" charset="0"/>
              </a:rPr>
              <a:t>Datalake</a:t>
            </a:r>
            <a:r>
              <a:rPr lang="en-US" sz="1400" dirty="0">
                <a:solidFill>
                  <a:schemeClr val="bg1"/>
                </a:solidFill>
                <a:effectLst/>
                <a:ea typeface="Times New Roman" panose="02020603050405020304" pitchFamily="18" charset="0"/>
              </a:rPr>
              <a:t>. </a:t>
            </a:r>
            <a:r>
              <a:rPr lang="en-US" sz="1400" dirty="0">
                <a:solidFill>
                  <a:schemeClr val="bg1"/>
                </a:solidFill>
                <a:ea typeface="Times New Roman" panose="02020603050405020304" pitchFamily="18" charset="0"/>
              </a:rPr>
              <a:t>A</a:t>
            </a:r>
            <a:r>
              <a:rPr lang="en-US" sz="1400" dirty="0">
                <a:solidFill>
                  <a:schemeClr val="bg1"/>
                </a:solidFill>
                <a:effectLst/>
                <a:ea typeface="Times New Roman" panose="02020603050405020304" pitchFamily="18" charset="0"/>
              </a:rPr>
              <a:t>ll the services will be deployed in the form of containers managed via container orchestrators.</a:t>
            </a:r>
          </a:p>
          <a:p>
            <a:pPr algn="just"/>
            <a:endParaRPr lang="en-US" sz="400" dirty="0">
              <a:solidFill>
                <a:schemeClr val="bg1"/>
              </a:solidFill>
              <a:ea typeface="Times New Roman" panose="02020603050405020304" pitchFamily="18" charset="0"/>
            </a:endParaRPr>
          </a:p>
          <a:p>
            <a:pPr algn="ctr"/>
            <a:r>
              <a:rPr lang="en-US" sz="1400" dirty="0">
                <a:solidFill>
                  <a:schemeClr val="bg1"/>
                </a:solidFill>
                <a:ea typeface="Times New Roman" panose="02020603050405020304" pitchFamily="18" charset="0"/>
              </a:rPr>
              <a:t>T</a:t>
            </a:r>
            <a:r>
              <a:rPr lang="en-US" sz="1400" dirty="0">
                <a:solidFill>
                  <a:schemeClr val="bg1"/>
                </a:solidFill>
                <a:effectLst/>
                <a:ea typeface="Times New Roman" panose="02020603050405020304" pitchFamily="18" charset="0"/>
              </a:rPr>
              <a:t>he prototype will show the feasibility to deploy PaaS services for the actual processing of the data ingested into the Data lake.</a:t>
            </a:r>
          </a:p>
        </p:txBody>
      </p:sp>
      <p:sp>
        <p:nvSpPr>
          <p:cNvPr id="11" name="Rettangolo con angoli arrotondati 10">
            <a:extLst>
              <a:ext uri="{FF2B5EF4-FFF2-40B4-BE49-F238E27FC236}">
                <a16:creationId xmlns:a16="http://schemas.microsoft.com/office/drawing/2014/main" id="{7C2C37C7-564C-F815-F758-F18B31F77774}"/>
              </a:ext>
            </a:extLst>
          </p:cNvPr>
          <p:cNvSpPr/>
          <p:nvPr/>
        </p:nvSpPr>
        <p:spPr>
          <a:xfrm>
            <a:off x="6754266" y="1477704"/>
            <a:ext cx="2353482" cy="3499396"/>
          </a:xfrm>
          <a:prstGeom prst="round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a:p>
        </p:txBody>
      </p:sp>
      <p:sp>
        <p:nvSpPr>
          <p:cNvPr id="12" name="CasellaDiTesto 11">
            <a:extLst>
              <a:ext uri="{FF2B5EF4-FFF2-40B4-BE49-F238E27FC236}">
                <a16:creationId xmlns:a16="http://schemas.microsoft.com/office/drawing/2014/main" id="{0326AA34-D5CA-C166-81F5-96A01CEED622}"/>
              </a:ext>
            </a:extLst>
          </p:cNvPr>
          <p:cNvSpPr txBox="1"/>
          <p:nvPr/>
        </p:nvSpPr>
        <p:spPr>
          <a:xfrm>
            <a:off x="6805834" y="1996671"/>
            <a:ext cx="2284326" cy="2848280"/>
          </a:xfrm>
          <a:prstGeom prst="rect">
            <a:avLst/>
          </a:prstGeom>
          <a:noFill/>
        </p:spPr>
        <p:txBody>
          <a:bodyPr wrap="square">
            <a:spAutoFit/>
          </a:bodyPr>
          <a:lstStyle/>
          <a:p>
            <a:pPr lvl="0" algn="ctr" fontAlgn="base">
              <a:lnSpc>
                <a:spcPct val="107000"/>
              </a:lnSpc>
              <a:spcAft>
                <a:spcPts val="800"/>
              </a:spcAft>
              <a:buSzPts val="1000"/>
              <a:tabLst>
                <a:tab pos="457200" algn="l"/>
              </a:tabLst>
            </a:pPr>
            <a:r>
              <a:rPr lang="en-US" sz="1400" dirty="0">
                <a:solidFill>
                  <a:schemeClr val="bg1"/>
                </a:solidFill>
                <a:ea typeface="Times New Roman" panose="02020603050405020304" pitchFamily="18" charset="0"/>
                <a:cs typeface="Times New Roman" panose="02020603050405020304" pitchFamily="18" charset="0"/>
              </a:rPr>
              <a:t>D</a:t>
            </a:r>
            <a:r>
              <a:rPr lang="en-US" sz="1400" dirty="0">
                <a:solidFill>
                  <a:schemeClr val="bg1"/>
                </a:solidFill>
                <a:effectLst/>
                <a:ea typeface="Times New Roman" panose="02020603050405020304" pitchFamily="18" charset="0"/>
                <a:cs typeface="Times New Roman" panose="02020603050405020304" pitchFamily="18" charset="0"/>
              </a:rPr>
              <a:t>eployment of a blockchain network  to execute fundamental CRUD (</a:t>
            </a:r>
            <a:r>
              <a:rPr lang="en-US" sz="1400" b="1" dirty="0">
                <a:solidFill>
                  <a:schemeClr val="bg1"/>
                </a:solidFill>
                <a:effectLst/>
                <a:ea typeface="Times New Roman" panose="02020603050405020304" pitchFamily="18" charset="0"/>
                <a:cs typeface="Times New Roman" panose="02020603050405020304" pitchFamily="18" charset="0"/>
              </a:rPr>
              <a:t>C</a:t>
            </a:r>
            <a:r>
              <a:rPr lang="en-US" sz="1400" dirty="0">
                <a:solidFill>
                  <a:schemeClr val="bg1"/>
                </a:solidFill>
                <a:effectLst/>
                <a:ea typeface="Times New Roman" panose="02020603050405020304" pitchFamily="18" charset="0"/>
                <a:cs typeface="Times New Roman" panose="02020603050405020304" pitchFamily="18" charset="0"/>
              </a:rPr>
              <a:t>reate, </a:t>
            </a:r>
            <a:r>
              <a:rPr lang="en-US" sz="1400" b="1" dirty="0">
                <a:solidFill>
                  <a:schemeClr val="bg1"/>
                </a:solidFill>
                <a:effectLst/>
                <a:ea typeface="Times New Roman" panose="02020603050405020304" pitchFamily="18" charset="0"/>
                <a:cs typeface="Times New Roman" panose="02020603050405020304" pitchFamily="18" charset="0"/>
              </a:rPr>
              <a:t>R</a:t>
            </a:r>
            <a:r>
              <a:rPr lang="en-US" sz="1400" dirty="0">
                <a:solidFill>
                  <a:schemeClr val="bg1"/>
                </a:solidFill>
                <a:effectLst/>
                <a:ea typeface="Times New Roman" panose="02020603050405020304" pitchFamily="18" charset="0"/>
                <a:cs typeface="Times New Roman" panose="02020603050405020304" pitchFamily="18" charset="0"/>
              </a:rPr>
              <a:t>ead, </a:t>
            </a:r>
            <a:r>
              <a:rPr lang="en-US" sz="1400" b="1" dirty="0">
                <a:solidFill>
                  <a:schemeClr val="bg1"/>
                </a:solidFill>
                <a:effectLst/>
                <a:ea typeface="Times New Roman" panose="02020603050405020304" pitchFamily="18" charset="0"/>
                <a:cs typeface="Times New Roman" panose="02020603050405020304" pitchFamily="18" charset="0"/>
              </a:rPr>
              <a:t>U</a:t>
            </a:r>
            <a:r>
              <a:rPr lang="en-US" sz="1400" dirty="0">
                <a:solidFill>
                  <a:schemeClr val="bg1"/>
                </a:solidFill>
                <a:effectLst/>
                <a:ea typeface="Times New Roman" panose="02020603050405020304" pitchFamily="18" charset="0"/>
                <a:cs typeface="Times New Roman" panose="02020603050405020304" pitchFamily="18" charset="0"/>
              </a:rPr>
              <a:t>pdate, </a:t>
            </a:r>
            <a:r>
              <a:rPr lang="en-US" sz="1400" b="1" dirty="0">
                <a:solidFill>
                  <a:schemeClr val="bg1"/>
                </a:solidFill>
                <a:effectLst/>
                <a:ea typeface="Times New Roman" panose="02020603050405020304" pitchFamily="18" charset="0"/>
                <a:cs typeface="Times New Roman" panose="02020603050405020304" pitchFamily="18" charset="0"/>
              </a:rPr>
              <a:t>D</a:t>
            </a:r>
            <a:r>
              <a:rPr lang="en-US" sz="1400" dirty="0">
                <a:solidFill>
                  <a:schemeClr val="bg1"/>
                </a:solidFill>
                <a:effectLst/>
                <a:ea typeface="Times New Roman" panose="02020603050405020304" pitchFamily="18" charset="0"/>
                <a:cs typeface="Times New Roman" panose="02020603050405020304" pitchFamily="18" charset="0"/>
              </a:rPr>
              <a:t>elete) operations, catering to the requirements of the project.</a:t>
            </a:r>
            <a:r>
              <a:rPr lang="it-IT" sz="1400" dirty="0">
                <a:solidFill>
                  <a:schemeClr val="bg1"/>
                </a:solidFill>
                <a:ea typeface="Times New Roman" panose="02020603050405020304" pitchFamily="18" charset="0"/>
                <a:cs typeface="Times New Roman" panose="02020603050405020304" pitchFamily="18" charset="0"/>
              </a:rPr>
              <a:t> </a:t>
            </a:r>
            <a:r>
              <a:rPr lang="en-US" sz="1400" dirty="0">
                <a:solidFill>
                  <a:schemeClr val="bg1"/>
                </a:solidFill>
                <a:effectLst/>
                <a:ea typeface="Times New Roman" panose="02020603050405020304" pitchFamily="18" charset="0"/>
                <a:cs typeface="Times New Roman" panose="02020603050405020304" pitchFamily="18" charset="0"/>
              </a:rPr>
              <a:t>This blockchain network will be accessible through a REST API with an HTTPS backend, facilitating seamless communication between the blockchain and databases.</a:t>
            </a:r>
            <a:endParaRPr lang="it-IT" sz="1400" dirty="0">
              <a:solidFill>
                <a:schemeClr val="bg1"/>
              </a:solidFill>
              <a:effectLst/>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323E6EC9-736F-2C92-AD01-B32214EB45E0}"/>
              </a:ext>
            </a:extLst>
          </p:cNvPr>
          <p:cNvSpPr txBox="1"/>
          <p:nvPr/>
        </p:nvSpPr>
        <p:spPr>
          <a:xfrm>
            <a:off x="6754266" y="1596583"/>
            <a:ext cx="2335894" cy="369332"/>
          </a:xfrm>
          <a:prstGeom prst="rect">
            <a:avLst/>
          </a:prstGeom>
          <a:noFill/>
        </p:spPr>
        <p:txBody>
          <a:bodyPr wrap="square">
            <a:spAutoFit/>
          </a:bodyPr>
          <a:lstStyle/>
          <a:p>
            <a:pPr algn="ctr">
              <a:spcAft>
                <a:spcPts val="600"/>
              </a:spcAft>
            </a:pPr>
            <a:r>
              <a:rPr lang="en-US" b="1" i="1" dirty="0" err="1">
                <a:solidFill>
                  <a:schemeClr val="bg1"/>
                </a:solidFill>
                <a:effectLst/>
                <a:ea typeface="Times New Roman" panose="02020603050405020304" pitchFamily="18" charset="0"/>
                <a:cs typeface="Times New Roman" panose="02020603050405020304" pitchFamily="18" charset="0"/>
              </a:rPr>
              <a:t>BlockChain</a:t>
            </a:r>
            <a:r>
              <a:rPr lang="en-US" b="1" i="1" dirty="0">
                <a:solidFill>
                  <a:schemeClr val="bg1"/>
                </a:solidFill>
                <a:effectLst/>
                <a:ea typeface="Times New Roman" panose="02020603050405020304" pitchFamily="18" charset="0"/>
                <a:cs typeface="Times New Roman" panose="02020603050405020304" pitchFamily="18" charset="0"/>
              </a:rPr>
              <a:t> system </a:t>
            </a:r>
          </a:p>
        </p:txBody>
      </p:sp>
      <p:sp>
        <p:nvSpPr>
          <p:cNvPr id="5" name="CasellaDiTesto 4">
            <a:extLst>
              <a:ext uri="{FF2B5EF4-FFF2-40B4-BE49-F238E27FC236}">
                <a16:creationId xmlns:a16="http://schemas.microsoft.com/office/drawing/2014/main" id="{1098DFD5-2292-2F40-0A99-E5C8A806ED7A}"/>
              </a:ext>
            </a:extLst>
          </p:cNvPr>
          <p:cNvSpPr txBox="1"/>
          <p:nvPr/>
        </p:nvSpPr>
        <p:spPr>
          <a:xfrm>
            <a:off x="23607" y="912154"/>
            <a:ext cx="8905240" cy="461665"/>
          </a:xfrm>
          <a:prstGeom prst="rect">
            <a:avLst/>
          </a:prstGeom>
          <a:noFill/>
        </p:spPr>
        <p:txBody>
          <a:bodyPr wrap="square">
            <a:spAutoFit/>
          </a:bodyPr>
          <a:lstStyle/>
          <a:p>
            <a:r>
              <a:rPr lang="it-IT" sz="2400" b="1" dirty="0">
                <a:solidFill>
                  <a:srgbClr val="002060"/>
                </a:solidFill>
                <a:latin typeface="+mj-lt"/>
              </a:rPr>
              <a:t>INFN – WP1: </a:t>
            </a:r>
            <a:r>
              <a:rPr lang="en-US" sz="2400" b="1" dirty="0" err="1">
                <a:solidFill>
                  <a:srgbClr val="002060"/>
                </a:solidFill>
                <a:latin typeface="+mj-lt"/>
              </a:rPr>
              <a:t>DataLake</a:t>
            </a:r>
            <a:r>
              <a:rPr lang="en-US" sz="2400" b="1" dirty="0">
                <a:solidFill>
                  <a:srgbClr val="002060"/>
                </a:solidFill>
                <a:latin typeface="+mj-lt"/>
              </a:rPr>
              <a:t> &amp; WP3,4: </a:t>
            </a:r>
            <a:r>
              <a:rPr lang="en-US" sz="2400" b="1" dirty="0" err="1">
                <a:solidFill>
                  <a:srgbClr val="002060"/>
                </a:solidFill>
                <a:latin typeface="+mj-lt"/>
              </a:rPr>
              <a:t>BlockChain</a:t>
            </a:r>
            <a:r>
              <a:rPr lang="en-US" sz="2400" b="1" dirty="0">
                <a:solidFill>
                  <a:srgbClr val="002060"/>
                </a:solidFill>
                <a:latin typeface="+mj-lt"/>
              </a:rPr>
              <a:t> system</a:t>
            </a:r>
          </a:p>
        </p:txBody>
      </p:sp>
      <p:pic>
        <p:nvPicPr>
          <p:cNvPr id="6" name="Picture 4" descr="L'INFN CAMBIA LOGO">
            <a:extLst>
              <a:ext uri="{FF2B5EF4-FFF2-40B4-BE49-F238E27FC236}">
                <a16:creationId xmlns:a16="http://schemas.microsoft.com/office/drawing/2014/main" id="{574DCBA3-74FE-FBAB-8AF8-35AB00DF13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645" y="945155"/>
            <a:ext cx="791202" cy="43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348485"/>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10263</TotalTime>
  <Words>1898</Words>
  <Application>Microsoft Office PowerPoint</Application>
  <PresentationFormat>Presentazione su schermo (16:9)</PresentationFormat>
  <Paragraphs>204</Paragraphs>
  <Slides>20</Slides>
  <Notes>10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Calibri</vt:lpstr>
      <vt:lpstr>Calibri Light</vt:lpstr>
      <vt:lpstr>Font di sistema regolare</vt:lpstr>
      <vt:lpstr>Noto Sans Symbols</vt:lpstr>
      <vt:lpstr>Symbol</vt:lpstr>
      <vt:lpstr>Titillium</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Nazionale HPC, Big Data e Quantum Computing</dc:title>
  <dc:creator>Microsoft Office User</dc:creator>
  <cp:lastModifiedBy>Berucci Carolina</cp:lastModifiedBy>
  <cp:revision>445</cp:revision>
  <dcterms:created xsi:type="dcterms:W3CDTF">2022-07-26T13:28:46Z</dcterms:created>
  <dcterms:modified xsi:type="dcterms:W3CDTF">2023-10-06T08:09:19Z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fbae739-7e05-4265-80d7-c73ef6dc7a63_Enabled">
    <vt:lpwstr>true</vt:lpwstr>
  </property>
  <property fmtid="{D5CDD505-2E9C-101B-9397-08002B2CF9AE}" pid="3" name="MSIP_Label_dfbae739-7e05-4265-80d7-c73ef6dc7a63_SetDate">
    <vt:lpwstr>2023-06-11T15:40:28Z</vt:lpwstr>
  </property>
  <property fmtid="{D5CDD505-2E9C-101B-9397-08002B2CF9AE}" pid="4" name="MSIP_Label_dfbae739-7e05-4265-80d7-c73ef6dc7a63_Method">
    <vt:lpwstr>Privileged</vt:lpwstr>
  </property>
  <property fmtid="{D5CDD505-2E9C-101B-9397-08002B2CF9AE}" pid="5" name="MSIP_Label_dfbae739-7e05-4265-80d7-c73ef6dc7a63_Name">
    <vt:lpwstr>dfbae739-7e05-4265-80d7-c73ef6dc7a63</vt:lpwstr>
  </property>
  <property fmtid="{D5CDD505-2E9C-101B-9397-08002B2CF9AE}" pid="6" name="MSIP_Label_dfbae739-7e05-4265-80d7-c73ef6dc7a63_SiteId">
    <vt:lpwstr>31ae1cef-2393-4eb1-8962-4e4bbfccd663</vt:lpwstr>
  </property>
  <property fmtid="{D5CDD505-2E9C-101B-9397-08002B2CF9AE}" pid="7" name="MSIP_Label_dfbae739-7e05-4265-80d7-c73ef6dc7a63_ActionId">
    <vt:lpwstr>e8e1bc4e-9b07-4f1e-b66f-44e7138ec876</vt:lpwstr>
  </property>
  <property fmtid="{D5CDD505-2E9C-101B-9397-08002B2CF9AE}" pid="8" name="MSIP_Label_dfbae739-7e05-4265-80d7-c73ef6dc7a63_ContentBits">
    <vt:lpwstr>0</vt:lpwstr>
  </property>
</Properties>
</file>