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6"/>
  </p:notesMasterIdLst>
  <p:sldIdLst>
    <p:sldId id="318" r:id="rId2"/>
    <p:sldId id="328" r:id="rId3"/>
    <p:sldId id="329" r:id="rId4"/>
    <p:sldId id="33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7FFF"/>
    <a:srgbClr val="1528BC"/>
    <a:srgbClr val="5B87D9"/>
    <a:srgbClr val="D9D8CB"/>
    <a:srgbClr val="99D5E1"/>
    <a:srgbClr val="DE0737"/>
    <a:srgbClr val="0D1134"/>
    <a:srgbClr val="6EADFF"/>
    <a:srgbClr val="FFA965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3372" autoAdjust="0"/>
  </p:normalViewPr>
  <p:slideViewPr>
    <p:cSldViewPr snapToGrid="0" snapToObjects="1">
      <p:cViewPr varScale="1">
        <p:scale>
          <a:sx n="160" d="100"/>
          <a:sy n="160" d="100"/>
        </p:scale>
        <p:origin x="1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C4E80-B3C3-564E-B646-236FA97B2EFB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5D7AB-67CD-5A49-B584-CEA4079915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280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5D7AB-67CD-5A49-B584-CEA40799154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296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5D7AB-67CD-5A49-B584-CEA40799154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119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5D7AB-67CD-5A49-B584-CEA40799154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989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5D7AB-67CD-5A49-B584-CEA40799154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77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47E-BC3D-384B-A957-4160B45311E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E070-829A-714A-97EF-B3300756E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619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47E-BC3D-384B-A957-4160B45311E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E070-829A-714A-97EF-B3300756E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16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47E-BC3D-384B-A957-4160B45311E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E070-829A-714A-97EF-B3300756E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72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47E-BC3D-384B-A957-4160B45311E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E070-829A-714A-97EF-B3300756E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46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47E-BC3D-384B-A957-4160B45311E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E070-829A-714A-97EF-B3300756E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354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47E-BC3D-384B-A957-4160B45311E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E070-829A-714A-97EF-B3300756E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387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47E-BC3D-384B-A957-4160B45311E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E070-829A-714A-97EF-B3300756E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2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47E-BC3D-384B-A957-4160B45311E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E070-829A-714A-97EF-B3300756E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9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47E-BC3D-384B-A957-4160B45311E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E070-829A-714A-97EF-B3300756E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44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47E-BC3D-384B-A957-4160B45311E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E070-829A-714A-97EF-B3300756E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48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5F47E-BC3D-384B-A957-4160B45311E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E070-829A-714A-97EF-B3300756E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52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F47E-BC3D-384B-A957-4160B45311EF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BE070-829A-714A-97EF-B3300756E0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01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Thales Alenia Space | LinkedIn">
            <a:extLst>
              <a:ext uri="{FF2B5EF4-FFF2-40B4-BE49-F238E27FC236}">
                <a16:creationId xmlns:a16="http://schemas.microsoft.com/office/drawing/2014/main" id="{8859CF74-8C46-0123-757E-1E90DD80F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342" y="517314"/>
            <a:ext cx="1495898" cy="149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uppo 16">
            <a:extLst>
              <a:ext uri="{FF2B5EF4-FFF2-40B4-BE49-F238E27FC236}">
                <a16:creationId xmlns:a16="http://schemas.microsoft.com/office/drawing/2014/main" id="{114BBE90-D452-D949-A0B5-1EB52459C305}"/>
              </a:ext>
            </a:extLst>
          </p:cNvPr>
          <p:cNvGrpSpPr/>
          <p:nvPr/>
        </p:nvGrpSpPr>
        <p:grpSpPr>
          <a:xfrm>
            <a:off x="0" y="-1"/>
            <a:ext cx="9144000" cy="914400"/>
            <a:chOff x="0" y="-1"/>
            <a:chExt cx="12192000" cy="1219200"/>
          </a:xfrm>
        </p:grpSpPr>
        <p:pic>
          <p:nvPicPr>
            <p:cNvPr id="29" name="Immagine 6">
              <a:extLst>
                <a:ext uri="{FF2B5EF4-FFF2-40B4-BE49-F238E27FC236}">
                  <a16:creationId xmlns:a16="http://schemas.microsoft.com/office/drawing/2014/main" id="{19AC8E3B-8828-0F4A-B34F-EEE2DB9E1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1"/>
              <a:ext cx="12192000" cy="1219200"/>
            </a:xfrm>
            <a:prstGeom prst="rect">
              <a:avLst/>
            </a:prstGeom>
          </p:spPr>
        </p:pic>
        <p:pic>
          <p:nvPicPr>
            <p:cNvPr id="30" name="Immagine 15">
              <a:extLst>
                <a:ext uri="{FF2B5EF4-FFF2-40B4-BE49-F238E27FC236}">
                  <a16:creationId xmlns:a16="http://schemas.microsoft.com/office/drawing/2014/main" id="{43C52720-CCE4-244D-A5FC-4FB9245E54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69183" y="339206"/>
              <a:ext cx="2060789" cy="701093"/>
            </a:xfrm>
            <a:prstGeom prst="rect">
              <a:avLst/>
            </a:prstGeom>
          </p:spPr>
        </p:pic>
      </p:grp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C0ACA42E-A379-ECD9-8066-78B8AB9AD0A9}"/>
              </a:ext>
            </a:extLst>
          </p:cNvPr>
          <p:cNvSpPr txBox="1">
            <a:spLocks/>
          </p:cNvSpPr>
          <p:nvPr/>
        </p:nvSpPr>
        <p:spPr>
          <a:xfrm>
            <a:off x="247897" y="1761516"/>
            <a:ext cx="8648206" cy="311206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Increasing interest and participation in space activities across several domains  commercial, civil and military: orbital traffic and population have increased drastically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Raised  </a:t>
            </a:r>
            <a:r>
              <a:rPr lang="en-US" sz="1600" dirty="0">
                <a:solidFill>
                  <a:srgbClr val="002060"/>
                </a:solidFill>
              </a:rPr>
              <a:t>concerns over safety and security of the operational space </a:t>
            </a:r>
            <a:r>
              <a:rPr lang="en-US" sz="1600" dirty="0" smtClean="0">
                <a:solidFill>
                  <a:srgbClr val="002060"/>
                </a:solidFill>
              </a:rPr>
              <a:t>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A </a:t>
            </a:r>
            <a:r>
              <a:rPr lang="en-US" sz="1600" dirty="0">
                <a:solidFill>
                  <a:srgbClr val="002060"/>
                </a:solidFill>
              </a:rPr>
              <a:t>strong need for developing </a:t>
            </a:r>
            <a:r>
              <a:rPr lang="en-US" sz="1600" dirty="0" smtClean="0">
                <a:solidFill>
                  <a:srgbClr val="002060"/>
                </a:solidFill>
              </a:rPr>
              <a:t>Space </a:t>
            </a:r>
            <a:r>
              <a:rPr lang="en-US" sz="1600" dirty="0">
                <a:solidFill>
                  <a:srgbClr val="002060"/>
                </a:solidFill>
              </a:rPr>
              <a:t>Surveillance </a:t>
            </a:r>
            <a:r>
              <a:rPr lang="en-US" sz="1600" dirty="0" smtClean="0">
                <a:solidFill>
                  <a:srgbClr val="002060"/>
                </a:solidFill>
              </a:rPr>
              <a:t>capabilities of </a:t>
            </a:r>
            <a:r>
              <a:rPr lang="en-US" sz="1600" dirty="0">
                <a:solidFill>
                  <a:srgbClr val="002060"/>
                </a:solidFill>
              </a:rPr>
              <a:t>detecting 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threats </a:t>
            </a:r>
            <a:endParaRPr lang="en-US" sz="16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Space sensors in both </a:t>
            </a:r>
            <a:r>
              <a:rPr lang="en-US" sz="1600" dirty="0">
                <a:solidFill>
                  <a:srgbClr val="002060"/>
                </a:solidFill>
              </a:rPr>
              <a:t>in Low Earth Orbit (LEO), Medium Earth Orbit (MEO) and Geostationary Earth Orbit (GEO</a:t>
            </a:r>
            <a:r>
              <a:rPr lang="en-US" sz="1600" dirty="0" smtClean="0">
                <a:solidFill>
                  <a:srgbClr val="002060"/>
                </a:solidFill>
              </a:rPr>
              <a:t>) are suitable to provide: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24/7 operation and continuity: space-based surveillance and tracking are not impacted by atmospheric and weather conditions and by day and night cycles</a:t>
            </a:r>
            <a:endParaRPr lang="it-IT" sz="12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Accuracy: space-based measurements are not affected by the impairments of the atmosphere</a:t>
            </a:r>
            <a:endParaRPr lang="it-IT" sz="12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Global coverage: space sensors are designed and deployed to complement and augment the coverage of ground-based assets, whose installation/operation is precluded in remote and oceanic areas</a:t>
            </a:r>
            <a:endParaRPr lang="it-IT" sz="12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Responsiveness: space sensors can improve the revisit of the space volume(s) requiring “constant” monitoring; further, space-based data relay (i.e. inter-satellite links) can provide real time tasking and fast telemetry transmission of/by space sensors.</a:t>
            </a:r>
            <a:endParaRPr lang="it-IT" sz="1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Multiple sensors technologies are possible:  optical and RF  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CDC406-2FED-67BE-9000-407C49CDD28F}"/>
              </a:ext>
            </a:extLst>
          </p:cNvPr>
          <p:cNvSpPr txBox="1"/>
          <p:nvPr/>
        </p:nvSpPr>
        <p:spPr>
          <a:xfrm>
            <a:off x="374273" y="961297"/>
            <a:ext cx="7213705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+mj-lt"/>
              </a:rPr>
              <a:t>Thales </a:t>
            </a:r>
            <a:r>
              <a:rPr lang="it-IT" sz="2800" b="1" dirty="0">
                <a:solidFill>
                  <a:srgbClr val="002060"/>
                </a:solidFill>
                <a:latin typeface="+mj-lt"/>
              </a:rPr>
              <a:t>Alenia </a:t>
            </a:r>
            <a:r>
              <a:rPr lang="it-IT" sz="2800" b="1" dirty="0" smtClean="0">
                <a:solidFill>
                  <a:srgbClr val="002060"/>
                </a:solidFill>
                <a:latin typeface="+mj-lt"/>
              </a:rPr>
              <a:t>Space Italia </a:t>
            </a:r>
            <a:endParaRPr lang="it-IT" sz="2800" b="1" dirty="0">
              <a:solidFill>
                <a:srgbClr val="002060"/>
              </a:solidFill>
              <a:latin typeface="+mj-lt"/>
            </a:endParaRPr>
          </a:p>
          <a:p>
            <a:r>
              <a:rPr lang="it-IT" b="1" dirty="0">
                <a:solidFill>
                  <a:srgbClr val="002060"/>
                </a:solidFill>
              </a:rPr>
              <a:t>WP5: The </a:t>
            </a:r>
            <a:r>
              <a:rPr lang="it-IT" b="1" dirty="0" err="1">
                <a:solidFill>
                  <a:srgbClr val="002060"/>
                </a:solidFill>
              </a:rPr>
              <a:t>context</a:t>
            </a:r>
            <a:r>
              <a:rPr lang="it-IT" b="1" dirty="0">
                <a:solidFill>
                  <a:srgbClr val="002060"/>
                </a:solidFill>
              </a:rPr>
              <a:t> - SSA</a:t>
            </a:r>
          </a:p>
        </p:txBody>
      </p:sp>
    </p:spTree>
    <p:extLst>
      <p:ext uri="{BB962C8B-B14F-4D97-AF65-F5344CB8AC3E}">
        <p14:creationId xmlns:p14="http://schemas.microsoft.com/office/powerpoint/2010/main" val="378237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Thales Alenia Space | LinkedIn">
            <a:extLst>
              <a:ext uri="{FF2B5EF4-FFF2-40B4-BE49-F238E27FC236}">
                <a16:creationId xmlns:a16="http://schemas.microsoft.com/office/drawing/2014/main" id="{8859CF74-8C46-0123-757E-1E90DD80F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342" y="349974"/>
            <a:ext cx="1495898" cy="149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uppo 16">
            <a:extLst>
              <a:ext uri="{FF2B5EF4-FFF2-40B4-BE49-F238E27FC236}">
                <a16:creationId xmlns:a16="http://schemas.microsoft.com/office/drawing/2014/main" id="{114BBE90-D452-D949-A0B5-1EB52459C305}"/>
              </a:ext>
            </a:extLst>
          </p:cNvPr>
          <p:cNvGrpSpPr/>
          <p:nvPr/>
        </p:nvGrpSpPr>
        <p:grpSpPr>
          <a:xfrm>
            <a:off x="0" y="-1"/>
            <a:ext cx="9144000" cy="914400"/>
            <a:chOff x="0" y="-1"/>
            <a:chExt cx="12192000" cy="1219200"/>
          </a:xfrm>
        </p:grpSpPr>
        <p:pic>
          <p:nvPicPr>
            <p:cNvPr id="29" name="Immagine 6">
              <a:extLst>
                <a:ext uri="{FF2B5EF4-FFF2-40B4-BE49-F238E27FC236}">
                  <a16:creationId xmlns:a16="http://schemas.microsoft.com/office/drawing/2014/main" id="{19AC8E3B-8828-0F4A-B34F-EEE2DB9E1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1"/>
              <a:ext cx="12192000" cy="1219200"/>
            </a:xfrm>
            <a:prstGeom prst="rect">
              <a:avLst/>
            </a:prstGeom>
          </p:spPr>
        </p:pic>
        <p:pic>
          <p:nvPicPr>
            <p:cNvPr id="30" name="Immagine 15">
              <a:extLst>
                <a:ext uri="{FF2B5EF4-FFF2-40B4-BE49-F238E27FC236}">
                  <a16:creationId xmlns:a16="http://schemas.microsoft.com/office/drawing/2014/main" id="{43C52720-CCE4-244D-A5FC-4FB9245E54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69183" y="339206"/>
              <a:ext cx="2060789" cy="701093"/>
            </a:xfrm>
            <a:prstGeom prst="rect">
              <a:avLst/>
            </a:prstGeom>
          </p:spPr>
        </p:pic>
      </p:grp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C0ACA42E-A379-ECD9-8066-78B8AB9AD0A9}"/>
              </a:ext>
            </a:extLst>
          </p:cNvPr>
          <p:cNvSpPr txBox="1">
            <a:spLocks/>
          </p:cNvSpPr>
          <p:nvPr/>
        </p:nvSpPr>
        <p:spPr>
          <a:xfrm>
            <a:off x="395619" y="1558637"/>
            <a:ext cx="8352761" cy="23058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 smtClean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r>
              <a:rPr lang="en-GB" sz="1800" dirty="0" smtClean="0">
                <a:solidFill>
                  <a:srgbClr val="002060"/>
                </a:solidFill>
              </a:rPr>
              <a:t>Simulation </a:t>
            </a:r>
            <a:r>
              <a:rPr lang="en-GB" sz="1800" dirty="0">
                <a:solidFill>
                  <a:srgbClr val="002060"/>
                </a:solidFill>
              </a:rPr>
              <a:t>of state of art algorithms for processing of space based sensors data for SSA and evaluation of the computational load. The simulator will provide: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Information to support architectural trade offs in terms of optimal split between on board and on ground </a:t>
            </a:r>
            <a:r>
              <a:rPr lang="en-GB" sz="1800" dirty="0" smtClean="0">
                <a:solidFill>
                  <a:srgbClr val="002060"/>
                </a:solidFill>
              </a:rPr>
              <a:t>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A </a:t>
            </a:r>
            <a:r>
              <a:rPr lang="en-GB" sz="1800" dirty="0">
                <a:solidFill>
                  <a:srgbClr val="002060"/>
                </a:solidFill>
              </a:rPr>
              <a:t>reference to evaluate complex scenarios with multiple sensors </a:t>
            </a:r>
            <a:r>
              <a:rPr lang="en-GB" sz="1800" dirty="0" smtClean="0">
                <a:solidFill>
                  <a:srgbClr val="002060"/>
                </a:solidFill>
              </a:rPr>
              <a:t>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2060"/>
                </a:solidFill>
              </a:rPr>
              <a:t>Adoption </a:t>
            </a:r>
            <a:r>
              <a:rPr lang="en-US" sz="1800" dirty="0">
                <a:solidFill>
                  <a:srgbClr val="002060"/>
                </a:solidFill>
              </a:rPr>
              <a:t>of machine learning and big data technologies to profitably implement monitoring services in automated way for the purposes of SSA </a:t>
            </a:r>
            <a:endParaRPr lang="en-US" sz="1800" dirty="0" smtClean="0">
              <a:solidFill>
                <a:srgbClr val="00206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CDC406-2FED-67BE-9000-407C49CDD28F}"/>
              </a:ext>
            </a:extLst>
          </p:cNvPr>
          <p:cNvSpPr txBox="1"/>
          <p:nvPr/>
        </p:nvSpPr>
        <p:spPr>
          <a:xfrm>
            <a:off x="374273" y="865676"/>
            <a:ext cx="7213705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+mj-lt"/>
              </a:rPr>
              <a:t>Thales </a:t>
            </a:r>
            <a:r>
              <a:rPr lang="it-IT" sz="2800" b="1" dirty="0">
                <a:solidFill>
                  <a:srgbClr val="002060"/>
                </a:solidFill>
                <a:latin typeface="+mj-lt"/>
              </a:rPr>
              <a:t>Alenia </a:t>
            </a:r>
            <a:r>
              <a:rPr lang="it-IT" sz="2800" b="1" dirty="0" smtClean="0">
                <a:solidFill>
                  <a:srgbClr val="002060"/>
                </a:solidFill>
                <a:latin typeface="+mj-lt"/>
              </a:rPr>
              <a:t>Space Italia </a:t>
            </a:r>
            <a:endParaRPr lang="it-IT" sz="2800" b="1" dirty="0">
              <a:solidFill>
                <a:srgbClr val="002060"/>
              </a:solidFill>
              <a:latin typeface="+mj-lt"/>
            </a:endParaRPr>
          </a:p>
          <a:p>
            <a:r>
              <a:rPr lang="it-IT" b="1" dirty="0">
                <a:solidFill>
                  <a:srgbClr val="002060"/>
                </a:solidFill>
              </a:rPr>
              <a:t>WP5: </a:t>
            </a:r>
            <a:r>
              <a:rPr lang="it-IT" b="1" dirty="0" err="1">
                <a:solidFill>
                  <a:srgbClr val="002060"/>
                </a:solidFill>
              </a:rPr>
              <a:t>Objectives</a:t>
            </a:r>
            <a:r>
              <a:rPr lang="it-IT" b="1" dirty="0">
                <a:solidFill>
                  <a:srgbClr val="00206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745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Thales Alenia Space | LinkedIn">
            <a:extLst>
              <a:ext uri="{FF2B5EF4-FFF2-40B4-BE49-F238E27FC236}">
                <a16:creationId xmlns:a16="http://schemas.microsoft.com/office/drawing/2014/main" id="{8859CF74-8C46-0123-757E-1E90DD80F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342" y="349974"/>
            <a:ext cx="1495898" cy="149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uppo 16">
            <a:extLst>
              <a:ext uri="{FF2B5EF4-FFF2-40B4-BE49-F238E27FC236}">
                <a16:creationId xmlns:a16="http://schemas.microsoft.com/office/drawing/2014/main" id="{114BBE90-D452-D949-A0B5-1EB52459C305}"/>
              </a:ext>
            </a:extLst>
          </p:cNvPr>
          <p:cNvGrpSpPr/>
          <p:nvPr/>
        </p:nvGrpSpPr>
        <p:grpSpPr>
          <a:xfrm>
            <a:off x="0" y="-1"/>
            <a:ext cx="9144000" cy="914400"/>
            <a:chOff x="0" y="-1"/>
            <a:chExt cx="12192000" cy="1219200"/>
          </a:xfrm>
        </p:grpSpPr>
        <p:pic>
          <p:nvPicPr>
            <p:cNvPr id="29" name="Immagine 6">
              <a:extLst>
                <a:ext uri="{FF2B5EF4-FFF2-40B4-BE49-F238E27FC236}">
                  <a16:creationId xmlns:a16="http://schemas.microsoft.com/office/drawing/2014/main" id="{19AC8E3B-8828-0F4A-B34F-EEE2DB9E1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1"/>
              <a:ext cx="12192000" cy="1219200"/>
            </a:xfrm>
            <a:prstGeom prst="rect">
              <a:avLst/>
            </a:prstGeom>
          </p:spPr>
        </p:pic>
        <p:pic>
          <p:nvPicPr>
            <p:cNvPr id="30" name="Immagine 15">
              <a:extLst>
                <a:ext uri="{FF2B5EF4-FFF2-40B4-BE49-F238E27FC236}">
                  <a16:creationId xmlns:a16="http://schemas.microsoft.com/office/drawing/2014/main" id="{43C52720-CCE4-244D-A5FC-4FB9245E54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69183" y="339206"/>
              <a:ext cx="2060789" cy="701093"/>
            </a:xfrm>
            <a:prstGeom prst="rect">
              <a:avLst/>
            </a:prstGeom>
          </p:spPr>
        </p:pic>
      </p:grpSp>
      <p:sp>
        <p:nvSpPr>
          <p:cNvPr id="2" name="Espace réservé du texte 6">
            <a:extLst>
              <a:ext uri="{FF2B5EF4-FFF2-40B4-BE49-F238E27FC236}">
                <a16:creationId xmlns:a16="http://schemas.microsoft.com/office/drawing/2014/main" id="{C0ACA42E-A379-ECD9-8066-78B8AB9AD0A9}"/>
              </a:ext>
            </a:extLst>
          </p:cNvPr>
          <p:cNvSpPr txBox="1">
            <a:spLocks/>
          </p:cNvSpPr>
          <p:nvPr/>
        </p:nvSpPr>
        <p:spPr>
          <a:xfrm>
            <a:off x="395619" y="2059348"/>
            <a:ext cx="8352761" cy="20227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en-GB" sz="1600" dirty="0" smtClean="0">
                <a:solidFill>
                  <a:srgbClr val="002060"/>
                </a:solidFill>
              </a:rPr>
              <a:t>Investigate </a:t>
            </a:r>
            <a:r>
              <a:rPr lang="en-GB" sz="1600" dirty="0">
                <a:solidFill>
                  <a:srgbClr val="002060"/>
                </a:solidFill>
              </a:rPr>
              <a:t>existing and upcoming sensors typologies and technologies for space based </a:t>
            </a:r>
            <a:r>
              <a:rPr lang="en-GB" sz="1600" dirty="0" err="1">
                <a:solidFill>
                  <a:srgbClr val="002060"/>
                </a:solidFill>
              </a:rPr>
              <a:t>ssa</a:t>
            </a:r>
            <a:r>
              <a:rPr lang="en-GB" sz="1600" dirty="0">
                <a:solidFill>
                  <a:srgbClr val="002060"/>
                </a:solidFill>
              </a:rPr>
              <a:t> applications, identify measurable space objects characteristics they can detect and the data typologies they generate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600" dirty="0">
                <a:solidFill>
                  <a:srgbClr val="002060"/>
                </a:solidFill>
              </a:rPr>
              <a:t>Selection of a representative subset of sensors and identification of the state of art algorithms for data </a:t>
            </a:r>
            <a:r>
              <a:rPr lang="en-GB" sz="1600" dirty="0" smtClean="0">
                <a:solidFill>
                  <a:srgbClr val="002060"/>
                </a:solidFill>
              </a:rPr>
              <a:t>processing: </a:t>
            </a:r>
            <a:r>
              <a:rPr lang="en-US" sz="1600" dirty="0" smtClean="0">
                <a:solidFill>
                  <a:srgbClr val="002060"/>
                </a:solidFill>
              </a:rPr>
              <a:t>dealing </a:t>
            </a:r>
            <a:r>
              <a:rPr lang="en-US" sz="1600" dirty="0">
                <a:solidFill>
                  <a:srgbClr val="002060"/>
                </a:solidFill>
              </a:rPr>
              <a:t>with raw-data pre processing to extract actionable information and also support decision making concerning threat detection, identification and </a:t>
            </a:r>
            <a:r>
              <a:rPr lang="en-US" sz="1600" dirty="0" smtClean="0">
                <a:solidFill>
                  <a:srgbClr val="002060"/>
                </a:solidFill>
              </a:rPr>
              <a:t>characterization</a:t>
            </a:r>
            <a:endParaRPr lang="en-US" sz="1600" dirty="0">
              <a:solidFill>
                <a:srgbClr val="002060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600" dirty="0" smtClean="0">
                <a:solidFill>
                  <a:srgbClr val="002060"/>
                </a:solidFill>
              </a:rPr>
              <a:t>Design </a:t>
            </a:r>
            <a:r>
              <a:rPr lang="en-GB" sz="1600" dirty="0">
                <a:solidFill>
                  <a:srgbClr val="002060"/>
                </a:solidFill>
              </a:rPr>
              <a:t>and implementation of a mock up (simulator) which is capable to generate a synthetic data set for the selected sensors, implement the algorithms of the processing chain and evaluate the computational load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CDC406-2FED-67BE-9000-407C49CDD28F}"/>
              </a:ext>
            </a:extLst>
          </p:cNvPr>
          <p:cNvSpPr txBox="1"/>
          <p:nvPr/>
        </p:nvSpPr>
        <p:spPr>
          <a:xfrm>
            <a:off x="374273" y="865676"/>
            <a:ext cx="721370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+mj-lt"/>
              </a:rPr>
              <a:t>Thales </a:t>
            </a:r>
            <a:r>
              <a:rPr lang="it-IT" sz="2800" b="1" dirty="0">
                <a:solidFill>
                  <a:srgbClr val="002060"/>
                </a:solidFill>
                <a:latin typeface="+mj-lt"/>
              </a:rPr>
              <a:t>Alenia </a:t>
            </a:r>
            <a:r>
              <a:rPr lang="it-IT" sz="2800" b="1" dirty="0" smtClean="0">
                <a:solidFill>
                  <a:srgbClr val="002060"/>
                </a:solidFill>
                <a:latin typeface="+mj-lt"/>
              </a:rPr>
              <a:t>Space Italia</a:t>
            </a:r>
          </a:p>
          <a:p>
            <a:r>
              <a:rPr lang="it-IT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it-IT" b="1" dirty="0">
                <a:solidFill>
                  <a:srgbClr val="002060"/>
                </a:solidFill>
              </a:rPr>
              <a:t>WP5: </a:t>
            </a:r>
            <a:r>
              <a:rPr lang="en-GB" b="1" dirty="0">
                <a:solidFill>
                  <a:srgbClr val="002060"/>
                </a:solidFill>
              </a:rPr>
              <a:t>Topics </a:t>
            </a:r>
            <a:r>
              <a:rPr lang="en-US" b="1" dirty="0">
                <a:solidFill>
                  <a:srgbClr val="002060"/>
                </a:solidFill>
              </a:rPr>
              <a:t>Architecture and Algorithms for SSA Processing</a:t>
            </a:r>
          </a:p>
          <a:p>
            <a:endParaRPr lang="it-IT" sz="28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5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Thales Alenia Space | LinkedIn">
            <a:extLst>
              <a:ext uri="{FF2B5EF4-FFF2-40B4-BE49-F238E27FC236}">
                <a16:creationId xmlns:a16="http://schemas.microsoft.com/office/drawing/2014/main" id="{8859CF74-8C46-0123-757E-1E90DD80F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342" y="349974"/>
            <a:ext cx="1495898" cy="149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uppo 16">
            <a:extLst>
              <a:ext uri="{FF2B5EF4-FFF2-40B4-BE49-F238E27FC236}">
                <a16:creationId xmlns:a16="http://schemas.microsoft.com/office/drawing/2014/main" id="{114BBE90-D452-D949-A0B5-1EB52459C305}"/>
              </a:ext>
            </a:extLst>
          </p:cNvPr>
          <p:cNvGrpSpPr/>
          <p:nvPr/>
        </p:nvGrpSpPr>
        <p:grpSpPr>
          <a:xfrm>
            <a:off x="0" y="-1"/>
            <a:ext cx="9144000" cy="914400"/>
            <a:chOff x="0" y="-1"/>
            <a:chExt cx="12192000" cy="1219200"/>
          </a:xfrm>
        </p:grpSpPr>
        <p:pic>
          <p:nvPicPr>
            <p:cNvPr id="29" name="Immagine 6">
              <a:extLst>
                <a:ext uri="{FF2B5EF4-FFF2-40B4-BE49-F238E27FC236}">
                  <a16:creationId xmlns:a16="http://schemas.microsoft.com/office/drawing/2014/main" id="{19AC8E3B-8828-0F4A-B34F-EEE2DB9E1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1"/>
              <a:ext cx="12192000" cy="1219200"/>
            </a:xfrm>
            <a:prstGeom prst="rect">
              <a:avLst/>
            </a:prstGeom>
          </p:spPr>
        </p:pic>
        <p:pic>
          <p:nvPicPr>
            <p:cNvPr id="30" name="Immagine 15">
              <a:extLst>
                <a:ext uri="{FF2B5EF4-FFF2-40B4-BE49-F238E27FC236}">
                  <a16:creationId xmlns:a16="http://schemas.microsoft.com/office/drawing/2014/main" id="{43C52720-CCE4-244D-A5FC-4FB9245E54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69183" y="339206"/>
              <a:ext cx="2060789" cy="701093"/>
            </a:xfrm>
            <a:prstGeom prst="rect">
              <a:avLst/>
            </a:prstGeom>
          </p:spPr>
        </p:pic>
      </p:grp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CDC406-2FED-67BE-9000-407C49CDD28F}"/>
              </a:ext>
            </a:extLst>
          </p:cNvPr>
          <p:cNvSpPr txBox="1"/>
          <p:nvPr/>
        </p:nvSpPr>
        <p:spPr>
          <a:xfrm>
            <a:off x="374273" y="865676"/>
            <a:ext cx="721370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+mj-lt"/>
              </a:rPr>
              <a:t>Thales </a:t>
            </a:r>
            <a:r>
              <a:rPr lang="it-IT" sz="2800" b="1" dirty="0">
                <a:solidFill>
                  <a:srgbClr val="002060"/>
                </a:solidFill>
                <a:latin typeface="+mj-lt"/>
              </a:rPr>
              <a:t>Alenia </a:t>
            </a:r>
            <a:r>
              <a:rPr lang="it-IT" sz="2800" b="1" dirty="0" smtClean="0">
                <a:solidFill>
                  <a:srgbClr val="002060"/>
                </a:solidFill>
                <a:latin typeface="+mj-lt"/>
              </a:rPr>
              <a:t>Space Italia</a:t>
            </a:r>
          </a:p>
          <a:p>
            <a:r>
              <a:rPr lang="it-IT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it-IT" b="1" dirty="0">
                <a:solidFill>
                  <a:srgbClr val="002060"/>
                </a:solidFill>
              </a:rPr>
              <a:t>WP5: </a:t>
            </a:r>
            <a:r>
              <a:rPr lang="it-IT" b="1" dirty="0" smtClean="0">
                <a:solidFill>
                  <a:srgbClr val="002060"/>
                </a:solidFill>
              </a:rPr>
              <a:t>Schedule </a:t>
            </a:r>
            <a:endParaRPr lang="en-US" b="1" dirty="0">
              <a:solidFill>
                <a:srgbClr val="002060"/>
              </a:solidFill>
            </a:endParaRPr>
          </a:p>
          <a:p>
            <a:endParaRPr lang="it-IT" sz="28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270" y="2357651"/>
            <a:ext cx="8419377" cy="127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9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413</Words>
  <Application>Microsoft Office PowerPoint</Application>
  <PresentationFormat>Presentazione su schermo (16:9)</PresentationFormat>
  <Paragraphs>30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Nazionale HPC, Big Data e Quantum Computing</dc:title>
  <dc:creator>Microsoft Office User</dc:creator>
  <cp:lastModifiedBy>PASTORE Gaetano</cp:lastModifiedBy>
  <cp:revision>437</cp:revision>
  <dcterms:created xsi:type="dcterms:W3CDTF">2022-07-26T13:28:46Z</dcterms:created>
  <dcterms:modified xsi:type="dcterms:W3CDTF">2023-10-05T14:00:33Z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fbae739-7e05-4265-80d7-c73ef6dc7a63_Enabled">
    <vt:lpwstr>true</vt:lpwstr>
  </property>
  <property fmtid="{D5CDD505-2E9C-101B-9397-08002B2CF9AE}" pid="3" name="MSIP_Label_dfbae739-7e05-4265-80d7-c73ef6dc7a63_SetDate">
    <vt:lpwstr>2023-06-11T15:40:28Z</vt:lpwstr>
  </property>
  <property fmtid="{D5CDD505-2E9C-101B-9397-08002B2CF9AE}" pid="4" name="MSIP_Label_dfbae739-7e05-4265-80d7-c73ef6dc7a63_Method">
    <vt:lpwstr>Privileged</vt:lpwstr>
  </property>
  <property fmtid="{D5CDD505-2E9C-101B-9397-08002B2CF9AE}" pid="5" name="MSIP_Label_dfbae739-7e05-4265-80d7-c73ef6dc7a63_Name">
    <vt:lpwstr>dfbae739-7e05-4265-80d7-c73ef6dc7a63</vt:lpwstr>
  </property>
  <property fmtid="{D5CDD505-2E9C-101B-9397-08002B2CF9AE}" pid="6" name="MSIP_Label_dfbae739-7e05-4265-80d7-c73ef6dc7a63_SiteId">
    <vt:lpwstr>31ae1cef-2393-4eb1-8962-4e4bbfccd663</vt:lpwstr>
  </property>
  <property fmtid="{D5CDD505-2E9C-101B-9397-08002B2CF9AE}" pid="7" name="MSIP_Label_dfbae739-7e05-4265-80d7-c73ef6dc7a63_ActionId">
    <vt:lpwstr>e8e1bc4e-9b07-4f1e-b66f-44e7138ec876</vt:lpwstr>
  </property>
  <property fmtid="{D5CDD505-2E9C-101B-9397-08002B2CF9AE}" pid="8" name="MSIP_Label_dfbae739-7e05-4265-80d7-c73ef6dc7a63_ContentBits">
    <vt:lpwstr>0</vt:lpwstr>
  </property>
</Properties>
</file>