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6858000" cx="12192000"/>
  <p:notesSz cx="6858000" cy="9144000"/>
  <p:embeddedFontLst>
    <p:embeddedFont>
      <p:font typeface="Fira Sans Medium"/>
      <p:regular r:id="rId19"/>
      <p:bold r:id="rId20"/>
      <p:italic r:id="rId21"/>
      <p:boldItalic r:id="rId22"/>
    </p:embeddedFont>
    <p:embeddedFont>
      <p:font typeface="Fira Code SemiBold"/>
      <p:regular r:id="rId23"/>
      <p:bold r:id="rId24"/>
    </p:embeddedFont>
    <p:embeddedFont>
      <p:font typeface="Fira Sans ExtraBold"/>
      <p:bold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7" roundtripDataSignature="AMtx7miynzU2qjJNRDdKlsnSnVvGQfb7z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AB66126-E6B9-4668-99F1-68E648131960}">
  <a:tblStyle styleId="{3AB66126-E6B9-4668-99F1-68E648131960}"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FiraSansMedium-bold.fntdata"/><Relationship Id="rId22" Type="http://schemas.openxmlformats.org/officeDocument/2006/relationships/font" Target="fonts/FiraSansMedium-boldItalic.fntdata"/><Relationship Id="rId21" Type="http://schemas.openxmlformats.org/officeDocument/2006/relationships/font" Target="fonts/FiraSansMedium-italic.fntdata"/><Relationship Id="rId24" Type="http://schemas.openxmlformats.org/officeDocument/2006/relationships/font" Target="fonts/FiraCodeSemiBold-bold.fntdata"/><Relationship Id="rId23" Type="http://schemas.openxmlformats.org/officeDocument/2006/relationships/font" Target="fonts/FiraCodeSemiBold-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FiraSansExtraBold-boldItalic.fntdata"/><Relationship Id="rId25" Type="http://schemas.openxmlformats.org/officeDocument/2006/relationships/font" Target="fonts/FiraSansExtraBold-bold.fntdata"/><Relationship Id="rId27"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FiraSansMedium-regular.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thereum.org/en/glossary/#mainnet" TargetMode="External"/><Relationship Id="rId3" Type="http://schemas.openxmlformats.org/officeDocument/2006/relationships/hyperlink" Target="https://etherscan.io/nodetracker" TargetMode="External"/><Relationship Id="rId4" Type="http://schemas.openxmlformats.org/officeDocument/2006/relationships/hyperlink" Target="https://ethereum.org/en/run-a-node/"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 name="Google Shape;6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 name="Google Shape;18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6" name="Google Shape;186;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GDPR Rights for individuals:</a:t>
            </a:r>
            <a:endParaRPr/>
          </a:p>
          <a:p>
            <a:pPr indent="0" lvl="0" marL="0" rtl="0" algn="l">
              <a:spcBef>
                <a:spcPts val="0"/>
              </a:spcBef>
              <a:spcAft>
                <a:spcPts val="0"/>
              </a:spcAft>
              <a:buNone/>
            </a:pPr>
            <a:r>
              <a:rPr b="0" i="0" lang="en-US">
                <a:solidFill>
                  <a:srgbClr val="202124"/>
                </a:solidFill>
                <a:latin typeface="arial"/>
                <a:ea typeface="arial"/>
                <a:cs typeface="arial"/>
                <a:sym typeface="arial"/>
              </a:rPr>
              <a:t>the right to be informed, </a:t>
            </a:r>
            <a:endParaRPr/>
          </a:p>
          <a:p>
            <a:pPr indent="0" lvl="0" marL="0" rtl="0" algn="l">
              <a:spcBef>
                <a:spcPts val="0"/>
              </a:spcBef>
              <a:spcAft>
                <a:spcPts val="0"/>
              </a:spcAft>
              <a:buNone/>
            </a:pPr>
            <a:r>
              <a:rPr b="0" i="0" lang="en-US">
                <a:solidFill>
                  <a:srgbClr val="202124"/>
                </a:solidFill>
                <a:latin typeface="arial"/>
                <a:ea typeface="arial"/>
                <a:cs typeface="arial"/>
                <a:sym typeface="arial"/>
              </a:rPr>
              <a:t>the right of access, </a:t>
            </a:r>
            <a:endParaRPr/>
          </a:p>
          <a:p>
            <a:pPr indent="0" lvl="0" marL="0" rtl="0" algn="l">
              <a:spcBef>
                <a:spcPts val="0"/>
              </a:spcBef>
              <a:spcAft>
                <a:spcPts val="0"/>
              </a:spcAft>
              <a:buNone/>
            </a:pPr>
            <a:r>
              <a:rPr b="0" i="0" lang="en-US">
                <a:solidFill>
                  <a:srgbClr val="202124"/>
                </a:solidFill>
                <a:latin typeface="arial"/>
                <a:ea typeface="arial"/>
                <a:cs typeface="arial"/>
                <a:sym typeface="arial"/>
              </a:rPr>
              <a:t>the right to rectification, </a:t>
            </a:r>
            <a:endParaRPr/>
          </a:p>
          <a:p>
            <a:pPr indent="0" lvl="0" marL="0" rtl="0" algn="l">
              <a:spcBef>
                <a:spcPts val="0"/>
              </a:spcBef>
              <a:spcAft>
                <a:spcPts val="0"/>
              </a:spcAft>
              <a:buNone/>
            </a:pPr>
            <a:r>
              <a:rPr b="0" i="0" lang="en-US">
                <a:solidFill>
                  <a:srgbClr val="202124"/>
                </a:solidFill>
                <a:latin typeface="arial"/>
                <a:ea typeface="arial"/>
                <a:cs typeface="arial"/>
                <a:sym typeface="arial"/>
              </a:rPr>
              <a:t>the right to erasure, </a:t>
            </a:r>
            <a:endParaRPr/>
          </a:p>
          <a:p>
            <a:pPr indent="0" lvl="0" marL="0" rtl="0" algn="l">
              <a:spcBef>
                <a:spcPts val="0"/>
              </a:spcBef>
              <a:spcAft>
                <a:spcPts val="0"/>
              </a:spcAft>
              <a:buNone/>
            </a:pPr>
            <a:r>
              <a:rPr b="0" i="0" lang="en-US">
                <a:solidFill>
                  <a:srgbClr val="202124"/>
                </a:solidFill>
                <a:latin typeface="arial"/>
                <a:ea typeface="arial"/>
                <a:cs typeface="arial"/>
                <a:sym typeface="arial"/>
              </a:rPr>
              <a:t>the right to restrict processing, </a:t>
            </a:r>
            <a:endParaRPr/>
          </a:p>
          <a:p>
            <a:pPr indent="0" lvl="0" marL="0" rtl="0" algn="l">
              <a:spcBef>
                <a:spcPts val="0"/>
              </a:spcBef>
              <a:spcAft>
                <a:spcPts val="0"/>
              </a:spcAft>
              <a:buNone/>
            </a:pPr>
            <a:r>
              <a:rPr b="0" i="0" lang="en-US">
                <a:solidFill>
                  <a:srgbClr val="202124"/>
                </a:solidFill>
                <a:latin typeface="arial"/>
                <a:ea typeface="arial"/>
                <a:cs typeface="arial"/>
                <a:sym typeface="arial"/>
              </a:rPr>
              <a:t>the right to data portability, </a:t>
            </a:r>
            <a:endParaRPr/>
          </a:p>
          <a:p>
            <a:pPr indent="0" lvl="0" marL="0" rtl="0" algn="l">
              <a:spcBef>
                <a:spcPts val="0"/>
              </a:spcBef>
              <a:spcAft>
                <a:spcPts val="0"/>
              </a:spcAft>
              <a:buNone/>
            </a:pPr>
            <a:r>
              <a:rPr b="0" i="0" lang="en-US">
                <a:solidFill>
                  <a:srgbClr val="202124"/>
                </a:solidFill>
                <a:latin typeface="arial"/>
                <a:ea typeface="arial"/>
                <a:cs typeface="arial"/>
                <a:sym typeface="arial"/>
              </a:rPr>
              <a:t>the right to object and also rights around automated decision making and profiling</a:t>
            </a:r>
            <a:endParaRPr/>
          </a:p>
          <a:p>
            <a:pPr indent="0" lvl="0" marL="0" rtl="0" algn="l">
              <a:spcBef>
                <a:spcPts val="0"/>
              </a:spcBef>
              <a:spcAft>
                <a:spcPts val="0"/>
              </a:spcAft>
              <a:buNone/>
            </a:pPr>
            <a:r>
              <a:t/>
            </a:r>
            <a:endParaRPr/>
          </a:p>
        </p:txBody>
      </p:sp>
      <p:sp>
        <p:nvSpPr>
          <p:cNvPr id="187" name="Google Shape;187;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3" name="Google Shape;193;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Hyperledger: </a:t>
            </a:r>
            <a:endParaRPr/>
          </a:p>
          <a:p>
            <a:pPr indent="0" lvl="0" marL="0" rtl="0" algn="l">
              <a:spcBef>
                <a:spcPts val="0"/>
              </a:spcBef>
              <a:spcAft>
                <a:spcPts val="0"/>
              </a:spcAft>
              <a:buNone/>
            </a:pPr>
            <a:r>
              <a:rPr b="0" i="0" lang="en-US">
                <a:solidFill>
                  <a:srgbClr val="172B4D"/>
                </a:solidFill>
                <a:latin typeface="Arial"/>
                <a:ea typeface="Arial"/>
                <a:cs typeface="Arial"/>
                <a:sym typeface="Arial"/>
              </a:rPr>
              <a:t>Permissioned -&gt; MembershipServiceProvider (MSP) is the certificate authority that manages digital certificates</a:t>
            </a:r>
            <a:endParaRPr/>
          </a:p>
          <a:p>
            <a:pPr indent="0" lvl="0" marL="0" rtl="0" algn="l">
              <a:spcBef>
                <a:spcPts val="0"/>
              </a:spcBef>
              <a:spcAft>
                <a:spcPts val="0"/>
              </a:spcAft>
              <a:buNone/>
            </a:pPr>
            <a:r>
              <a:rPr b="0" i="0" lang="en-US">
                <a:solidFill>
                  <a:srgbClr val="172B4D"/>
                </a:solidFill>
                <a:latin typeface="Arial"/>
                <a:ea typeface="Arial"/>
                <a:cs typeface="Arial"/>
                <a:sym typeface="Arial"/>
              </a:rPr>
              <a:t>Distribution -&gt; </a:t>
            </a:r>
            <a:r>
              <a:rPr lang="en-US"/>
              <a:t>Endorser Peer Nodes (validate transactions and execute chaincode) Anchor Peer Nodes (receive and send messages to other peers) Orderer Peer Nodes (hold shared ledgers and keep the Word State across the peer2peer network)</a:t>
            </a:r>
            <a:endParaRPr/>
          </a:p>
          <a:p>
            <a:pPr indent="0" lvl="0" marL="0" rtl="0" algn="l">
              <a:spcBef>
                <a:spcPts val="0"/>
              </a:spcBef>
              <a:spcAft>
                <a:spcPts val="0"/>
              </a:spcAft>
              <a:buNone/>
            </a:pPr>
            <a:r>
              <a:rPr lang="en-US"/>
              <a:t>Philosophy -&gt; Hyperledger is a set of projects (Fabric is one of them) aimed at bring the blockchain technology at higher levels of maturity with opennes, modularity and interoperability in mind</a:t>
            </a:r>
            <a:endParaRPr/>
          </a:p>
          <a:p>
            <a:pPr indent="0" lvl="0" marL="0" rtl="0" algn="l">
              <a:spcBef>
                <a:spcPts val="0"/>
              </a:spcBef>
              <a:spcAft>
                <a:spcPts val="0"/>
              </a:spcAft>
              <a:buNone/>
            </a:pPr>
            <a:r>
              <a:rPr lang="en-US"/>
              <a:t>Ethereum: </a:t>
            </a:r>
            <a:endParaRPr/>
          </a:p>
          <a:p>
            <a:pPr indent="0" lvl="0" marL="0" rtl="0" algn="l">
              <a:spcBef>
                <a:spcPts val="0"/>
              </a:spcBef>
              <a:spcAft>
                <a:spcPts val="0"/>
              </a:spcAft>
              <a:buNone/>
            </a:pPr>
            <a:r>
              <a:rPr lang="en-US"/>
              <a:t>Permissionless -&gt; </a:t>
            </a:r>
            <a:r>
              <a:rPr b="0" i="0" lang="en-US">
                <a:solidFill>
                  <a:srgbClr val="172B4D"/>
                </a:solidFill>
                <a:latin typeface="Arial"/>
                <a:ea typeface="Arial"/>
                <a:cs typeface="Arial"/>
                <a:sym typeface="Arial"/>
              </a:rPr>
              <a:t>(the main network where real value transactions are performed is called </a:t>
            </a:r>
            <a:r>
              <a:rPr b="0" i="0" lang="en-US" u="sng">
                <a:solidFill>
                  <a:srgbClr val="0052CC"/>
                </a:solidFill>
                <a:latin typeface="Arial"/>
                <a:ea typeface="Arial"/>
                <a:cs typeface="Arial"/>
                <a:sym typeface="Arial"/>
                <a:hlinkClick r:id="rId2">
                  <a:extLst>
                    <a:ext uri="{A12FA001-AC4F-418D-AE19-62706E023703}">
                      <ahyp:hlinkClr val="tx"/>
                    </a:ext>
                  </a:extLst>
                </a:hlinkClick>
              </a:rPr>
              <a:t>mainnet</a:t>
            </a:r>
            <a:r>
              <a:rPr b="0" i="0" lang="en-US">
                <a:solidFill>
                  <a:srgbClr val="172B4D"/>
                </a:solidFill>
                <a:latin typeface="Arial"/>
                <a:ea typeface="Arial"/>
                <a:cs typeface="Arial"/>
                <a:sym typeface="Arial"/>
              </a:rPr>
              <a:t>)</a:t>
            </a:r>
            <a:endParaRPr/>
          </a:p>
          <a:p>
            <a:pPr indent="0" lvl="0" marL="0" rtl="0" algn="l">
              <a:spcBef>
                <a:spcPts val="0"/>
              </a:spcBef>
              <a:spcAft>
                <a:spcPts val="0"/>
              </a:spcAft>
              <a:buNone/>
            </a:pPr>
            <a:r>
              <a:rPr b="0" i="0" lang="en-US">
                <a:solidFill>
                  <a:srgbClr val="172B4D"/>
                </a:solidFill>
                <a:latin typeface="Arial"/>
                <a:ea typeface="Arial"/>
                <a:cs typeface="Arial"/>
                <a:sym typeface="Arial"/>
              </a:rPr>
              <a:t>Distribution -&gt; </a:t>
            </a:r>
            <a:r>
              <a:rPr lang="en-US"/>
              <a:t>Nodes All nodes have the same role in the network and act as both:</a:t>
            </a:r>
            <a:endParaRPr/>
          </a:p>
          <a:p>
            <a:pPr indent="-76200" lvl="0" marL="0" rtl="0" algn="l">
              <a:spcBef>
                <a:spcPts val="0"/>
              </a:spcBef>
              <a:spcAft>
                <a:spcPts val="0"/>
              </a:spcAft>
              <a:buClr>
                <a:schemeClr val="dk1"/>
              </a:buClr>
              <a:buSzPts val="1200"/>
              <a:buFont typeface="Arial"/>
              <a:buChar char="•"/>
            </a:pPr>
            <a:r>
              <a:rPr lang="en-US"/>
              <a:t>execution client</a:t>
            </a:r>
            <a:endParaRPr/>
          </a:p>
          <a:p>
            <a:pPr indent="-76200" lvl="0" marL="0" rtl="0" algn="l">
              <a:spcBef>
                <a:spcPts val="0"/>
              </a:spcBef>
              <a:spcAft>
                <a:spcPts val="0"/>
              </a:spcAft>
              <a:buClr>
                <a:schemeClr val="dk1"/>
              </a:buClr>
              <a:buSzPts val="1200"/>
              <a:buFont typeface="Arial"/>
              <a:buChar char="•"/>
            </a:pPr>
            <a:r>
              <a:rPr lang="en-US"/>
              <a:t>consensus client</a:t>
            </a:r>
            <a:endParaRPr/>
          </a:p>
          <a:p>
            <a:pPr indent="0" lvl="0" marL="0" rtl="0" algn="l">
              <a:spcBef>
                <a:spcPts val="0"/>
              </a:spcBef>
              <a:spcAft>
                <a:spcPts val="0"/>
              </a:spcAft>
              <a:buNone/>
            </a:pPr>
            <a:r>
              <a:rPr lang="en-US"/>
              <a:t>There are about 8800 nodes  as of Jan '23. See </a:t>
            </a:r>
            <a:r>
              <a:rPr lang="en-US" u="sng">
                <a:solidFill>
                  <a:srgbClr val="0052CC"/>
                </a:solidFill>
                <a:hlinkClick r:id="rId3">
                  <a:extLst>
                    <a:ext uri="{A12FA001-AC4F-418D-AE19-62706E023703}">
                      <ahyp:hlinkClr val="tx"/>
                    </a:ext>
                  </a:extLst>
                </a:hlinkClick>
              </a:rPr>
              <a:t>https://etherscan.io/nodetracker</a:t>
            </a:r>
            <a:endParaRPr/>
          </a:p>
          <a:p>
            <a:pPr indent="0" lvl="0" marL="0" rtl="0" algn="l">
              <a:spcBef>
                <a:spcPts val="0"/>
              </a:spcBef>
              <a:spcAft>
                <a:spcPts val="0"/>
              </a:spcAft>
              <a:buNone/>
            </a:pPr>
            <a:r>
              <a:rPr lang="en-US"/>
              <a:t>To run a node you need at least </a:t>
            </a:r>
            <a:r>
              <a:rPr lang="en-US">
                <a:solidFill>
                  <a:srgbClr val="333333"/>
                </a:solidFill>
              </a:rPr>
              <a:t>8 GB RAM and 2TB SSD.</a:t>
            </a:r>
            <a:r>
              <a:rPr lang="en-US" u="sng">
                <a:solidFill>
                  <a:srgbClr val="0052CC"/>
                </a:solidFill>
                <a:hlinkClick r:id="rId4">
                  <a:extLst>
                    <a:ext uri="{A12FA001-AC4F-418D-AE19-62706E023703}">
                      <ahyp:hlinkClr val="tx"/>
                    </a:ext>
                  </a:extLst>
                </a:hlinkClick>
              </a:rPr>
              <a:t>https://ethereum.org/en/run-a-node/</a:t>
            </a:r>
            <a:r>
              <a:rPr lang="en-US">
                <a:solidFill>
                  <a:srgbClr val="333333"/>
                </a:solidFill>
              </a:rPr>
              <a:t> </a:t>
            </a:r>
            <a:endParaRPr/>
          </a:p>
          <a:p>
            <a:pPr indent="0" lvl="0" marL="0" rtl="0" algn="l">
              <a:spcBef>
                <a:spcPts val="0"/>
              </a:spcBef>
              <a:spcAft>
                <a:spcPts val="0"/>
              </a:spcAft>
              <a:buNone/>
            </a:pPr>
            <a:r>
              <a:rPr lang="en-US">
                <a:solidFill>
                  <a:srgbClr val="333333"/>
                </a:solidFill>
              </a:rPr>
              <a:t>The node can also run validator software to Stake ETH, in this case a deposit of 32 ETH is required. </a:t>
            </a:r>
            <a:endParaRPr/>
          </a:p>
          <a:p>
            <a:pPr indent="0" lvl="0" marL="0" rtl="0" algn="l">
              <a:spcBef>
                <a:spcPts val="0"/>
              </a:spcBef>
              <a:spcAft>
                <a:spcPts val="0"/>
              </a:spcAft>
              <a:buNone/>
            </a:pPr>
            <a:r>
              <a:rPr lang="en-US"/>
              <a:t>Philosophy -&gt; Develop Web3 where distributed apps (DApps) allow anyone to partecipate without monetizing personal data. </a:t>
            </a:r>
            <a:endParaRPr/>
          </a:p>
          <a:p>
            <a:pPr indent="0" lvl="0" marL="0" rtl="0" algn="l">
              <a:spcBef>
                <a:spcPts val="0"/>
              </a:spcBef>
              <a:spcAft>
                <a:spcPts val="0"/>
              </a:spcAft>
              <a:buNone/>
            </a:pPr>
            <a:r>
              <a:rPr lang="en-US"/>
              <a:t>(not to be confused with Web 3.0 and the SOLID proposal by Tim Berners Lee)</a:t>
            </a:r>
            <a:endParaRPr/>
          </a:p>
          <a:p>
            <a:pPr indent="0" lvl="0" marL="0" rtl="0" algn="l">
              <a:spcBef>
                <a:spcPts val="0"/>
              </a:spcBef>
              <a:spcAft>
                <a:spcPts val="0"/>
              </a:spcAft>
              <a:buNone/>
            </a:pPr>
            <a:r>
              <a:t/>
            </a:r>
            <a:endParaRPr/>
          </a:p>
        </p:txBody>
      </p:sp>
      <p:sp>
        <p:nvSpPr>
          <p:cNvPr id="194" name="Google Shape;194;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6" name="Google Shape;20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 name="Google Shape;74;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GDPR Rights for individuals:</a:t>
            </a:r>
            <a:endParaRPr/>
          </a:p>
          <a:p>
            <a:pPr indent="0" lvl="0" marL="0" rtl="0" algn="l">
              <a:spcBef>
                <a:spcPts val="0"/>
              </a:spcBef>
              <a:spcAft>
                <a:spcPts val="0"/>
              </a:spcAft>
              <a:buNone/>
            </a:pPr>
            <a:r>
              <a:rPr b="0" i="0" lang="en-US">
                <a:solidFill>
                  <a:srgbClr val="202124"/>
                </a:solidFill>
                <a:latin typeface="arial"/>
                <a:ea typeface="arial"/>
                <a:cs typeface="arial"/>
                <a:sym typeface="arial"/>
              </a:rPr>
              <a:t>the right to be informed, </a:t>
            </a:r>
            <a:endParaRPr/>
          </a:p>
          <a:p>
            <a:pPr indent="0" lvl="0" marL="0" rtl="0" algn="l">
              <a:spcBef>
                <a:spcPts val="0"/>
              </a:spcBef>
              <a:spcAft>
                <a:spcPts val="0"/>
              </a:spcAft>
              <a:buNone/>
            </a:pPr>
            <a:r>
              <a:rPr b="0" i="0" lang="en-US">
                <a:solidFill>
                  <a:srgbClr val="202124"/>
                </a:solidFill>
                <a:latin typeface="arial"/>
                <a:ea typeface="arial"/>
                <a:cs typeface="arial"/>
                <a:sym typeface="arial"/>
              </a:rPr>
              <a:t>the right of access, </a:t>
            </a:r>
            <a:endParaRPr/>
          </a:p>
          <a:p>
            <a:pPr indent="0" lvl="0" marL="0" rtl="0" algn="l">
              <a:spcBef>
                <a:spcPts val="0"/>
              </a:spcBef>
              <a:spcAft>
                <a:spcPts val="0"/>
              </a:spcAft>
              <a:buNone/>
            </a:pPr>
            <a:r>
              <a:rPr b="0" i="0" lang="en-US">
                <a:solidFill>
                  <a:srgbClr val="202124"/>
                </a:solidFill>
                <a:latin typeface="arial"/>
                <a:ea typeface="arial"/>
                <a:cs typeface="arial"/>
                <a:sym typeface="arial"/>
              </a:rPr>
              <a:t>the right to rectification, </a:t>
            </a:r>
            <a:endParaRPr/>
          </a:p>
          <a:p>
            <a:pPr indent="0" lvl="0" marL="0" rtl="0" algn="l">
              <a:spcBef>
                <a:spcPts val="0"/>
              </a:spcBef>
              <a:spcAft>
                <a:spcPts val="0"/>
              </a:spcAft>
              <a:buNone/>
            </a:pPr>
            <a:r>
              <a:rPr b="0" i="0" lang="en-US">
                <a:solidFill>
                  <a:srgbClr val="202124"/>
                </a:solidFill>
                <a:latin typeface="arial"/>
                <a:ea typeface="arial"/>
                <a:cs typeface="arial"/>
                <a:sym typeface="arial"/>
              </a:rPr>
              <a:t>the right to erasure, </a:t>
            </a:r>
            <a:endParaRPr/>
          </a:p>
          <a:p>
            <a:pPr indent="0" lvl="0" marL="0" rtl="0" algn="l">
              <a:spcBef>
                <a:spcPts val="0"/>
              </a:spcBef>
              <a:spcAft>
                <a:spcPts val="0"/>
              </a:spcAft>
              <a:buNone/>
            </a:pPr>
            <a:r>
              <a:rPr b="0" i="0" lang="en-US">
                <a:solidFill>
                  <a:srgbClr val="202124"/>
                </a:solidFill>
                <a:latin typeface="arial"/>
                <a:ea typeface="arial"/>
                <a:cs typeface="arial"/>
                <a:sym typeface="arial"/>
              </a:rPr>
              <a:t>the right to restrict processing, </a:t>
            </a:r>
            <a:endParaRPr/>
          </a:p>
          <a:p>
            <a:pPr indent="0" lvl="0" marL="0" rtl="0" algn="l">
              <a:spcBef>
                <a:spcPts val="0"/>
              </a:spcBef>
              <a:spcAft>
                <a:spcPts val="0"/>
              </a:spcAft>
              <a:buNone/>
            </a:pPr>
            <a:r>
              <a:rPr b="0" i="0" lang="en-US">
                <a:solidFill>
                  <a:srgbClr val="202124"/>
                </a:solidFill>
                <a:latin typeface="arial"/>
                <a:ea typeface="arial"/>
                <a:cs typeface="arial"/>
                <a:sym typeface="arial"/>
              </a:rPr>
              <a:t>the right to data portability, </a:t>
            </a:r>
            <a:endParaRPr/>
          </a:p>
          <a:p>
            <a:pPr indent="0" lvl="0" marL="0" rtl="0" algn="l">
              <a:spcBef>
                <a:spcPts val="0"/>
              </a:spcBef>
              <a:spcAft>
                <a:spcPts val="0"/>
              </a:spcAft>
              <a:buNone/>
            </a:pPr>
            <a:r>
              <a:rPr b="0" i="0" lang="en-US">
                <a:solidFill>
                  <a:srgbClr val="202124"/>
                </a:solidFill>
                <a:latin typeface="arial"/>
                <a:ea typeface="arial"/>
                <a:cs typeface="arial"/>
                <a:sym typeface="arial"/>
              </a:rPr>
              <a:t>the right to object and also rights around automated decision making and profiling</a:t>
            </a:r>
            <a:endParaRPr/>
          </a:p>
          <a:p>
            <a:pPr indent="0" lvl="0" marL="0" rtl="0" algn="l">
              <a:spcBef>
                <a:spcPts val="0"/>
              </a:spcBef>
              <a:spcAft>
                <a:spcPts val="0"/>
              </a:spcAft>
              <a:buNone/>
            </a:pPr>
            <a:r>
              <a:t/>
            </a:r>
            <a:endParaRPr/>
          </a:p>
        </p:txBody>
      </p:sp>
      <p:sp>
        <p:nvSpPr>
          <p:cNvPr id="75" name="Google Shape;75;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 name="Google Shape;81;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GDPR Rights for individuals:</a:t>
            </a:r>
            <a:endParaRPr/>
          </a:p>
          <a:p>
            <a:pPr indent="0" lvl="0" marL="0" rtl="0" algn="l">
              <a:spcBef>
                <a:spcPts val="0"/>
              </a:spcBef>
              <a:spcAft>
                <a:spcPts val="0"/>
              </a:spcAft>
              <a:buNone/>
            </a:pPr>
            <a:r>
              <a:rPr b="0" i="0" lang="en-US">
                <a:solidFill>
                  <a:srgbClr val="202124"/>
                </a:solidFill>
                <a:latin typeface="arial"/>
                <a:ea typeface="arial"/>
                <a:cs typeface="arial"/>
                <a:sym typeface="arial"/>
              </a:rPr>
              <a:t>the right to be informed, </a:t>
            </a:r>
            <a:endParaRPr/>
          </a:p>
          <a:p>
            <a:pPr indent="0" lvl="0" marL="0" rtl="0" algn="l">
              <a:spcBef>
                <a:spcPts val="0"/>
              </a:spcBef>
              <a:spcAft>
                <a:spcPts val="0"/>
              </a:spcAft>
              <a:buNone/>
            </a:pPr>
            <a:r>
              <a:rPr b="0" i="0" lang="en-US">
                <a:solidFill>
                  <a:srgbClr val="202124"/>
                </a:solidFill>
                <a:latin typeface="arial"/>
                <a:ea typeface="arial"/>
                <a:cs typeface="arial"/>
                <a:sym typeface="arial"/>
              </a:rPr>
              <a:t>the right of access, </a:t>
            </a:r>
            <a:endParaRPr/>
          </a:p>
          <a:p>
            <a:pPr indent="0" lvl="0" marL="0" rtl="0" algn="l">
              <a:spcBef>
                <a:spcPts val="0"/>
              </a:spcBef>
              <a:spcAft>
                <a:spcPts val="0"/>
              </a:spcAft>
              <a:buNone/>
            </a:pPr>
            <a:r>
              <a:rPr b="0" i="0" lang="en-US">
                <a:solidFill>
                  <a:srgbClr val="202124"/>
                </a:solidFill>
                <a:latin typeface="arial"/>
                <a:ea typeface="arial"/>
                <a:cs typeface="arial"/>
                <a:sym typeface="arial"/>
              </a:rPr>
              <a:t>the right to rectification, </a:t>
            </a:r>
            <a:endParaRPr/>
          </a:p>
          <a:p>
            <a:pPr indent="0" lvl="0" marL="0" rtl="0" algn="l">
              <a:spcBef>
                <a:spcPts val="0"/>
              </a:spcBef>
              <a:spcAft>
                <a:spcPts val="0"/>
              </a:spcAft>
              <a:buNone/>
            </a:pPr>
            <a:r>
              <a:rPr b="0" i="0" lang="en-US">
                <a:solidFill>
                  <a:srgbClr val="202124"/>
                </a:solidFill>
                <a:latin typeface="arial"/>
                <a:ea typeface="arial"/>
                <a:cs typeface="arial"/>
                <a:sym typeface="arial"/>
              </a:rPr>
              <a:t>the right to erasure, </a:t>
            </a:r>
            <a:endParaRPr/>
          </a:p>
          <a:p>
            <a:pPr indent="0" lvl="0" marL="0" rtl="0" algn="l">
              <a:spcBef>
                <a:spcPts val="0"/>
              </a:spcBef>
              <a:spcAft>
                <a:spcPts val="0"/>
              </a:spcAft>
              <a:buNone/>
            </a:pPr>
            <a:r>
              <a:rPr b="0" i="0" lang="en-US">
                <a:solidFill>
                  <a:srgbClr val="202124"/>
                </a:solidFill>
                <a:latin typeface="arial"/>
                <a:ea typeface="arial"/>
                <a:cs typeface="arial"/>
                <a:sym typeface="arial"/>
              </a:rPr>
              <a:t>the right to restrict processing, </a:t>
            </a:r>
            <a:endParaRPr/>
          </a:p>
          <a:p>
            <a:pPr indent="0" lvl="0" marL="0" rtl="0" algn="l">
              <a:spcBef>
                <a:spcPts val="0"/>
              </a:spcBef>
              <a:spcAft>
                <a:spcPts val="0"/>
              </a:spcAft>
              <a:buNone/>
            </a:pPr>
            <a:r>
              <a:rPr b="0" i="0" lang="en-US">
                <a:solidFill>
                  <a:srgbClr val="202124"/>
                </a:solidFill>
                <a:latin typeface="arial"/>
                <a:ea typeface="arial"/>
                <a:cs typeface="arial"/>
                <a:sym typeface="arial"/>
              </a:rPr>
              <a:t>the right to data portability, </a:t>
            </a:r>
            <a:endParaRPr/>
          </a:p>
          <a:p>
            <a:pPr indent="0" lvl="0" marL="0" rtl="0" algn="l">
              <a:spcBef>
                <a:spcPts val="0"/>
              </a:spcBef>
              <a:spcAft>
                <a:spcPts val="0"/>
              </a:spcAft>
              <a:buNone/>
            </a:pPr>
            <a:r>
              <a:rPr b="0" i="0" lang="en-US">
                <a:solidFill>
                  <a:srgbClr val="202124"/>
                </a:solidFill>
                <a:latin typeface="arial"/>
                <a:ea typeface="arial"/>
                <a:cs typeface="arial"/>
                <a:sym typeface="arial"/>
              </a:rPr>
              <a:t>the right to object and also rights around automated decision making and profiling</a:t>
            </a:r>
            <a:endParaRPr/>
          </a:p>
          <a:p>
            <a:pPr indent="0" lvl="0" marL="0" rtl="0" algn="l">
              <a:spcBef>
                <a:spcPts val="0"/>
              </a:spcBef>
              <a:spcAft>
                <a:spcPts val="0"/>
              </a:spcAft>
              <a:buNone/>
            </a:pPr>
            <a:r>
              <a:t/>
            </a:r>
            <a:endParaRPr/>
          </a:p>
        </p:txBody>
      </p:sp>
      <p:sp>
        <p:nvSpPr>
          <p:cNvPr id="82" name="Google Shape;82;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 name="Google Shape;9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 name="Google Shape;9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 name="Google Shape;121;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Solidity for writing smart contracts</a:t>
            </a:r>
            <a:endParaRPr/>
          </a:p>
          <a:p>
            <a:pPr indent="0" lvl="0" marL="0" rtl="0" algn="l">
              <a:spcBef>
                <a:spcPts val="0"/>
              </a:spcBef>
              <a:spcAft>
                <a:spcPts val="0"/>
              </a:spcAft>
              <a:buNone/>
            </a:pPr>
            <a:r>
              <a:rPr lang="en-US"/>
              <a:t>Hardhat for running local networks, deploying and testing smart contracts</a:t>
            </a:r>
            <a:endParaRPr/>
          </a:p>
          <a:p>
            <a:pPr indent="0" lvl="0" marL="0" rtl="0" algn="l">
              <a:spcBef>
                <a:spcPts val="0"/>
              </a:spcBef>
              <a:spcAft>
                <a:spcPts val="0"/>
              </a:spcAft>
              <a:buNone/>
            </a:pPr>
            <a:r>
              <a:rPr lang="en-US"/>
              <a:t>React for building a frontend, using many useful pre-made components and hooks</a:t>
            </a:r>
            <a:endParaRPr/>
          </a:p>
          <a:p>
            <a:pPr indent="0" lvl="0" marL="0" rtl="0" algn="l">
              <a:spcBef>
                <a:spcPts val="0"/>
              </a:spcBef>
              <a:spcAft>
                <a:spcPts val="0"/>
              </a:spcAft>
              <a:buNone/>
            </a:pPr>
            <a:r>
              <a:rPr lang="en-US"/>
              <a:t>Ethers.js for interacting with deployed smart contracts and the frontend</a:t>
            </a:r>
            <a:endParaRPr/>
          </a:p>
          <a:p>
            <a:pPr indent="0" lvl="0" marL="0" rtl="0" algn="l">
              <a:spcBef>
                <a:spcPts val="0"/>
              </a:spcBef>
              <a:spcAft>
                <a:spcPts val="0"/>
              </a:spcAft>
              <a:buNone/>
            </a:pPr>
            <a:r>
              <a:rPr lang="en-US"/>
              <a:t>Ant for your UI. Can be easily changed to Bootstrap or some other library you prefer</a:t>
            </a:r>
            <a:endParaRPr/>
          </a:p>
          <a:p>
            <a:pPr indent="0" lvl="0" marL="0" rtl="0" algn="l">
              <a:spcBef>
                <a:spcPts val="0"/>
              </a:spcBef>
              <a:spcAft>
                <a:spcPts val="0"/>
              </a:spcAft>
              <a:buNone/>
            </a:pPr>
            <a:r>
              <a:rPr lang="en-US"/>
              <a:t>Solidity for writing smart contracts</a:t>
            </a:r>
            <a:endParaRPr/>
          </a:p>
          <a:p>
            <a:pPr indent="0" lvl="0" marL="0" rtl="0" algn="l">
              <a:spcBef>
                <a:spcPts val="0"/>
              </a:spcBef>
              <a:spcAft>
                <a:spcPts val="0"/>
              </a:spcAft>
              <a:buNone/>
            </a:pPr>
            <a:r>
              <a:rPr lang="en-US"/>
              <a:t>Hardhat for running local networks, deploying and testing smart contracts</a:t>
            </a:r>
            <a:endParaRPr/>
          </a:p>
          <a:p>
            <a:pPr indent="0" lvl="0" marL="0" rtl="0" algn="l">
              <a:spcBef>
                <a:spcPts val="0"/>
              </a:spcBef>
              <a:spcAft>
                <a:spcPts val="0"/>
              </a:spcAft>
              <a:buNone/>
            </a:pPr>
            <a:r>
              <a:rPr lang="en-US"/>
              <a:t>React for building a frontend, using many useful pre-made components and hooks</a:t>
            </a:r>
            <a:endParaRPr/>
          </a:p>
          <a:p>
            <a:pPr indent="0" lvl="0" marL="0" rtl="0" algn="l">
              <a:spcBef>
                <a:spcPts val="0"/>
              </a:spcBef>
              <a:spcAft>
                <a:spcPts val="0"/>
              </a:spcAft>
              <a:buNone/>
            </a:pPr>
            <a:r>
              <a:rPr lang="en-US"/>
              <a:t>Ethers.js for interacting with deployed smart contracts and the frontend</a:t>
            </a:r>
            <a:endParaRPr/>
          </a:p>
          <a:p>
            <a:pPr indent="0" lvl="0" marL="0" rtl="0" algn="l">
              <a:spcBef>
                <a:spcPts val="0"/>
              </a:spcBef>
              <a:spcAft>
                <a:spcPts val="0"/>
              </a:spcAft>
              <a:buNone/>
            </a:pPr>
            <a:r>
              <a:rPr lang="en-US"/>
              <a:t>Ant for your UI. Can be easily changed to Bootstrap or some other library you prefer</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22" name="Google Shape;122;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 name="Google Shape;16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3" name="Google Shape;17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titolo" type="title">
  <p:cSld name="TITLE">
    <p:spTree>
      <p:nvGrpSpPr>
        <p:cNvPr id="14" name="Shape 14"/>
        <p:cNvGrpSpPr/>
        <p:nvPr/>
      </p:nvGrpSpPr>
      <p:grpSpPr>
        <a:xfrm>
          <a:off x="0" y="0"/>
          <a:ext cx="0" cy="0"/>
          <a:chOff x="0" y="0"/>
          <a:chExt cx="0" cy="0"/>
        </a:xfrm>
      </p:grpSpPr>
      <p:sp>
        <p:nvSpPr>
          <p:cNvPr id="15" name="Google Shape;15;p1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 name="Google Shape;16;p1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contenuto">
  <p:cSld name="Titolo e contenuto">
    <p:spTree>
      <p:nvGrpSpPr>
        <p:cNvPr id="17" name="Shape 17"/>
        <p:cNvGrpSpPr/>
        <p:nvPr/>
      </p:nvGrpSpPr>
      <p:grpSpPr>
        <a:xfrm>
          <a:off x="0" y="0"/>
          <a:ext cx="0" cy="0"/>
          <a:chOff x="0" y="0"/>
          <a:chExt cx="0" cy="0"/>
        </a:xfrm>
      </p:grpSpPr>
      <p:sp>
        <p:nvSpPr>
          <p:cNvPr id="18" name="Google Shape;18;p16"/>
          <p:cNvSpPr/>
          <p:nvPr/>
        </p:nvSpPr>
        <p:spPr>
          <a:xfrm>
            <a:off x="0" y="6486977"/>
            <a:ext cx="12192000" cy="371023"/>
          </a:xfrm>
          <a:prstGeom prst="rect">
            <a:avLst/>
          </a:prstGeom>
          <a:solidFill>
            <a:srgbClr val="00206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 name="Google Shape;19;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162D4D"/>
              </a:buClr>
              <a:buSzPts val="3200"/>
              <a:buFont typeface="Fira Sans Medium"/>
              <a:buNone/>
              <a:defRPr sz="3200">
                <a:solidFill>
                  <a:srgbClr val="162D4D"/>
                </a:solidFill>
                <a:latin typeface="Fira Sans Medium"/>
                <a:ea typeface="Fira Sans Medium"/>
                <a:cs typeface="Fira Sans Medium"/>
                <a:sym typeface="Fira Sans Mediu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1" name="Google Shape;21;p16"/>
          <p:cNvPicPr preferRelativeResize="0"/>
          <p:nvPr/>
        </p:nvPicPr>
        <p:blipFill rotWithShape="1">
          <a:blip r:embed="rId2">
            <a:alphaModFix/>
          </a:blip>
          <a:srcRect b="0" l="0" r="0" t="0"/>
          <a:stretch/>
        </p:blipFill>
        <p:spPr>
          <a:xfrm>
            <a:off x="10590663" y="116205"/>
            <a:ext cx="1601337" cy="986627"/>
          </a:xfrm>
          <a:prstGeom prst="rect">
            <a:avLst/>
          </a:prstGeom>
          <a:noFill/>
          <a:ln>
            <a:noFill/>
          </a:ln>
        </p:spPr>
      </p:pic>
      <p:sp>
        <p:nvSpPr>
          <p:cNvPr id="22" name="Google Shape;22;p16"/>
          <p:cNvSpPr txBox="1"/>
          <p:nvPr/>
        </p:nvSpPr>
        <p:spPr>
          <a:xfrm>
            <a:off x="8610600" y="6486977"/>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lt1"/>
                </a:solidFill>
                <a:latin typeface="Calibri"/>
                <a:ea typeface="Calibri"/>
                <a:cs typeface="Calibri"/>
                <a:sym typeface="Calibri"/>
              </a:rPr>
              <a:t>‹#›</a:t>
            </a:fld>
            <a:endParaRPr sz="1200">
              <a:solidFill>
                <a:schemeClr val="lt1"/>
              </a:solidFill>
              <a:latin typeface="Calibri"/>
              <a:ea typeface="Calibri"/>
              <a:cs typeface="Calibri"/>
              <a:sym typeface="Calibri"/>
            </a:endParaRPr>
          </a:p>
        </p:txBody>
      </p:sp>
      <p:sp>
        <p:nvSpPr>
          <p:cNvPr id="23" name="Google Shape;23;p16"/>
          <p:cNvSpPr txBox="1"/>
          <p:nvPr>
            <p:ph idx="11" type="ftr"/>
          </p:nvPr>
        </p:nvSpPr>
        <p:spPr>
          <a:xfrm>
            <a:off x="838200" y="6486978"/>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fronto" type="twoTxTwoObj">
  <p:cSld name="TWO_OBJECTS_WITH_TEXT">
    <p:spTree>
      <p:nvGrpSpPr>
        <p:cNvPr id="24" name="Shape 24"/>
        <p:cNvGrpSpPr/>
        <p:nvPr/>
      </p:nvGrpSpPr>
      <p:grpSpPr>
        <a:xfrm>
          <a:off x="0" y="0"/>
          <a:ext cx="0" cy="0"/>
          <a:chOff x="0" y="0"/>
          <a:chExt cx="0" cy="0"/>
        </a:xfrm>
      </p:grpSpPr>
      <p:sp>
        <p:nvSpPr>
          <p:cNvPr id="25" name="Google Shape;25;p1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1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7" name="Google Shape;27;p1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1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9" name="Google Shape;29;p1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17"/>
          <p:cNvSpPr/>
          <p:nvPr/>
        </p:nvSpPr>
        <p:spPr>
          <a:xfrm>
            <a:off x="0" y="6486977"/>
            <a:ext cx="12192000" cy="371023"/>
          </a:xfrm>
          <a:prstGeom prst="rect">
            <a:avLst/>
          </a:prstGeom>
          <a:solidFill>
            <a:srgbClr val="002060"/>
          </a:solidFill>
          <a:ln cap="flat" cmpd="sng" w="12700">
            <a:solidFill>
              <a:srgbClr val="00094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 name="Google Shape;31;p17"/>
          <p:cNvSpPr txBox="1"/>
          <p:nvPr>
            <p:ph idx="11" type="ftr"/>
          </p:nvPr>
        </p:nvSpPr>
        <p:spPr>
          <a:xfrm>
            <a:off x="838200" y="6486978"/>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stazione sezione" type="secHead">
  <p:cSld name="SECTION_HEADER">
    <p:spTree>
      <p:nvGrpSpPr>
        <p:cNvPr id="32" name="Shape 32"/>
        <p:cNvGrpSpPr/>
        <p:nvPr/>
      </p:nvGrpSpPr>
      <p:grpSpPr>
        <a:xfrm>
          <a:off x="0" y="0"/>
          <a:ext cx="0" cy="0"/>
          <a:chOff x="0" y="0"/>
          <a:chExt cx="0" cy="0"/>
        </a:xfrm>
      </p:grpSpPr>
      <p:sp>
        <p:nvSpPr>
          <p:cNvPr id="33" name="Google Shape;33;p1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1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5" name="Google Shape;35;p18"/>
          <p:cNvSpPr/>
          <p:nvPr/>
        </p:nvSpPr>
        <p:spPr>
          <a:xfrm>
            <a:off x="0" y="6486977"/>
            <a:ext cx="12192000" cy="371023"/>
          </a:xfrm>
          <a:prstGeom prst="rect">
            <a:avLst/>
          </a:prstGeom>
          <a:solidFill>
            <a:srgbClr val="002060"/>
          </a:solidFill>
          <a:ln cap="flat" cmpd="sng" w="12700">
            <a:solidFill>
              <a:srgbClr val="00094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 name="Google Shape;36;p18"/>
          <p:cNvSpPr txBox="1"/>
          <p:nvPr>
            <p:ph idx="11" type="ftr"/>
          </p:nvPr>
        </p:nvSpPr>
        <p:spPr>
          <a:xfrm>
            <a:off x="838200" y="6486978"/>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e contenuti" type="twoObj">
  <p:cSld name="TWO_OBJECTS">
    <p:spTree>
      <p:nvGrpSpPr>
        <p:cNvPr id="37" name="Shape 37"/>
        <p:cNvGrpSpPr/>
        <p:nvPr/>
      </p:nvGrpSpPr>
      <p:grpSpPr>
        <a:xfrm>
          <a:off x="0" y="0"/>
          <a:ext cx="0" cy="0"/>
          <a:chOff x="0" y="0"/>
          <a:chExt cx="0" cy="0"/>
        </a:xfrm>
      </p:grpSpPr>
      <p:sp>
        <p:nvSpPr>
          <p:cNvPr id="38" name="Google Shape;38;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1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19"/>
          <p:cNvSpPr/>
          <p:nvPr/>
        </p:nvSpPr>
        <p:spPr>
          <a:xfrm>
            <a:off x="0" y="6486977"/>
            <a:ext cx="12192000" cy="371023"/>
          </a:xfrm>
          <a:prstGeom prst="rect">
            <a:avLst/>
          </a:prstGeom>
          <a:solidFill>
            <a:srgbClr val="002060"/>
          </a:solidFill>
          <a:ln cap="flat" cmpd="sng" w="12700">
            <a:solidFill>
              <a:srgbClr val="00094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 name="Google Shape;42;p19"/>
          <p:cNvSpPr txBox="1"/>
          <p:nvPr>
            <p:ph idx="11" type="ftr"/>
          </p:nvPr>
        </p:nvSpPr>
        <p:spPr>
          <a:xfrm>
            <a:off x="838200" y="6486978"/>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to con didascalia" type="objTx">
  <p:cSld name="OBJECT_WITH_CAPTION_TEXT">
    <p:spTree>
      <p:nvGrpSpPr>
        <p:cNvPr id="43" name="Shape 43"/>
        <p:cNvGrpSpPr/>
        <p:nvPr/>
      </p:nvGrpSpPr>
      <p:grpSpPr>
        <a:xfrm>
          <a:off x="0" y="0"/>
          <a:ext cx="0" cy="0"/>
          <a:chOff x="0" y="0"/>
          <a:chExt cx="0" cy="0"/>
        </a:xfrm>
      </p:grpSpPr>
      <p:sp>
        <p:nvSpPr>
          <p:cNvPr id="44" name="Google Shape;44;p2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2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46" name="Google Shape;46;p2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47" name="Google Shape;47;p20"/>
          <p:cNvSpPr/>
          <p:nvPr/>
        </p:nvSpPr>
        <p:spPr>
          <a:xfrm>
            <a:off x="0" y="6486977"/>
            <a:ext cx="12192000" cy="371023"/>
          </a:xfrm>
          <a:prstGeom prst="rect">
            <a:avLst/>
          </a:prstGeom>
          <a:solidFill>
            <a:srgbClr val="002060"/>
          </a:solidFill>
          <a:ln cap="flat" cmpd="sng" w="12700">
            <a:solidFill>
              <a:srgbClr val="00094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 name="Google Shape;48;p20"/>
          <p:cNvSpPr txBox="1"/>
          <p:nvPr>
            <p:ph idx="11" type="ftr"/>
          </p:nvPr>
        </p:nvSpPr>
        <p:spPr>
          <a:xfrm>
            <a:off x="838200" y="6486978"/>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magine con didascalia" type="picTx">
  <p:cSld name="PICTURE_WITH_CAPTION_TEXT">
    <p:spTree>
      <p:nvGrpSpPr>
        <p:cNvPr id="49" name="Shape 49"/>
        <p:cNvGrpSpPr/>
        <p:nvPr/>
      </p:nvGrpSpPr>
      <p:grpSpPr>
        <a:xfrm>
          <a:off x="0" y="0"/>
          <a:ext cx="0" cy="0"/>
          <a:chOff x="0" y="0"/>
          <a:chExt cx="0" cy="0"/>
        </a:xfrm>
      </p:grpSpPr>
      <p:sp>
        <p:nvSpPr>
          <p:cNvPr id="50" name="Google Shape;50;p2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1"/>
          <p:cNvSpPr/>
          <p:nvPr>
            <p:ph idx="2" type="pic"/>
          </p:nvPr>
        </p:nvSpPr>
        <p:spPr>
          <a:xfrm>
            <a:off x="5183188" y="987425"/>
            <a:ext cx="6172200" cy="4873625"/>
          </a:xfrm>
          <a:prstGeom prst="rect">
            <a:avLst/>
          </a:prstGeom>
          <a:noFill/>
          <a:ln>
            <a:noFill/>
          </a:ln>
        </p:spPr>
      </p:sp>
      <p:sp>
        <p:nvSpPr>
          <p:cNvPr id="52" name="Google Shape;52;p2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3" name="Google Shape;53;p21"/>
          <p:cNvSpPr/>
          <p:nvPr/>
        </p:nvSpPr>
        <p:spPr>
          <a:xfrm>
            <a:off x="0" y="6486977"/>
            <a:ext cx="12192000" cy="371023"/>
          </a:xfrm>
          <a:prstGeom prst="rect">
            <a:avLst/>
          </a:prstGeom>
          <a:solidFill>
            <a:srgbClr val="002060"/>
          </a:solidFill>
          <a:ln cap="flat" cmpd="sng" w="12700">
            <a:solidFill>
              <a:srgbClr val="00094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 name="Google Shape;54;p21"/>
          <p:cNvSpPr txBox="1"/>
          <p:nvPr>
            <p:ph idx="11" type="ftr"/>
          </p:nvPr>
        </p:nvSpPr>
        <p:spPr>
          <a:xfrm>
            <a:off x="838200" y="6486978"/>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testo verticale" type="vertTx">
  <p:cSld name="VERTICAL_TEXT">
    <p:spTree>
      <p:nvGrpSpPr>
        <p:cNvPr id="55" name="Shape 55"/>
        <p:cNvGrpSpPr/>
        <p:nvPr/>
      </p:nvGrpSpPr>
      <p:grpSpPr>
        <a:xfrm>
          <a:off x="0" y="0"/>
          <a:ext cx="0" cy="0"/>
          <a:chOff x="0" y="0"/>
          <a:chExt cx="0" cy="0"/>
        </a:xfrm>
      </p:grpSpPr>
      <p:sp>
        <p:nvSpPr>
          <p:cNvPr id="56" name="Google Shape;56;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2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 name="Google Shape;58;p22"/>
          <p:cNvSpPr/>
          <p:nvPr/>
        </p:nvSpPr>
        <p:spPr>
          <a:xfrm>
            <a:off x="0" y="6486977"/>
            <a:ext cx="12192000" cy="371023"/>
          </a:xfrm>
          <a:prstGeom prst="rect">
            <a:avLst/>
          </a:prstGeom>
          <a:solidFill>
            <a:srgbClr val="002060"/>
          </a:solidFill>
          <a:ln cap="flat" cmpd="sng" w="12700">
            <a:solidFill>
              <a:srgbClr val="00094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 name="Google Shape;59;p22"/>
          <p:cNvSpPr txBox="1"/>
          <p:nvPr>
            <p:ph idx="11" type="ftr"/>
          </p:nvPr>
        </p:nvSpPr>
        <p:spPr>
          <a:xfrm>
            <a:off x="838200" y="6486978"/>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olo e testo verticale" type="vertTitleAndTx">
  <p:cSld name="VERTICAL_TITLE_AND_VERTICAL_TEXT">
    <p:spTree>
      <p:nvGrpSpPr>
        <p:cNvPr id="60" name="Shape 60"/>
        <p:cNvGrpSpPr/>
        <p:nvPr/>
      </p:nvGrpSpPr>
      <p:grpSpPr>
        <a:xfrm>
          <a:off x="0" y="0"/>
          <a:ext cx="0" cy="0"/>
          <a:chOff x="0" y="0"/>
          <a:chExt cx="0" cy="0"/>
        </a:xfrm>
      </p:grpSpPr>
      <p:sp>
        <p:nvSpPr>
          <p:cNvPr id="61" name="Google Shape;61;p2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2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 name="Google Shape;63;p23"/>
          <p:cNvSpPr/>
          <p:nvPr/>
        </p:nvSpPr>
        <p:spPr>
          <a:xfrm>
            <a:off x="0" y="6486977"/>
            <a:ext cx="12192000" cy="371023"/>
          </a:xfrm>
          <a:prstGeom prst="rect">
            <a:avLst/>
          </a:prstGeom>
          <a:solidFill>
            <a:srgbClr val="002060"/>
          </a:solidFill>
          <a:ln cap="flat" cmpd="sng" w="12700">
            <a:solidFill>
              <a:srgbClr val="00094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4" name="Google Shape;64;p23"/>
          <p:cNvSpPr txBox="1"/>
          <p:nvPr>
            <p:ph idx="11" type="ftr"/>
          </p:nvPr>
        </p:nvSpPr>
        <p:spPr>
          <a:xfrm>
            <a:off x="838200" y="6486978"/>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theme" Target="../theme/theme1.xml"/><Relationship Id="rId10" Type="http://schemas.openxmlformats.org/officeDocument/2006/relationships/slideLayout" Target="../slideLayouts/slideLayout9.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2" name="Google Shape;12;p14"/>
          <p:cNvPicPr preferRelativeResize="0"/>
          <p:nvPr/>
        </p:nvPicPr>
        <p:blipFill rotWithShape="1">
          <a:blip r:embed="rId1">
            <a:alphaModFix/>
          </a:blip>
          <a:srcRect b="0" l="0" r="0" t="0"/>
          <a:stretch/>
        </p:blipFill>
        <p:spPr>
          <a:xfrm>
            <a:off x="10590663" y="116205"/>
            <a:ext cx="1601337" cy="986627"/>
          </a:xfrm>
          <a:prstGeom prst="rect">
            <a:avLst/>
          </a:prstGeom>
          <a:noFill/>
          <a:ln>
            <a:noFill/>
          </a:ln>
        </p:spPr>
      </p:pic>
      <p:sp>
        <p:nvSpPr>
          <p:cNvPr id="13" name="Google Shape;13;p14"/>
          <p:cNvSpPr txBox="1"/>
          <p:nvPr/>
        </p:nvSpPr>
        <p:spPr>
          <a:xfrm>
            <a:off x="8610600" y="6486977"/>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lt1"/>
                </a:solidFill>
                <a:latin typeface="Calibri"/>
                <a:ea typeface="Calibri"/>
                <a:cs typeface="Calibri"/>
                <a:sym typeface="Calibri"/>
              </a:rPr>
              <a:t>‹#›</a:t>
            </a:fld>
            <a:endParaRPr b="0" i="0" sz="1200" u="none" cap="none" strike="noStrike">
              <a:solidFill>
                <a:schemeClr val="lt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github.com/scaffold-eth/scaffold-eth" TargetMode="External"/><Relationship Id="rId4" Type="http://schemas.openxmlformats.org/officeDocument/2006/relationships/hyperlink" Target="https://docs.scaffoldeth.io/scaffold-eth/" TargetMode="External"/><Relationship Id="rId5" Type="http://schemas.openxmlformats.org/officeDocument/2006/relationships/hyperlink" Target="https://www.cloud.infn.it/"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0.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18.png"/><Relationship Id="rId5" Type="http://schemas.openxmlformats.org/officeDocument/2006/relationships/image" Target="../media/image24.png"/><Relationship Id="rId6" Type="http://schemas.openxmlformats.org/officeDocument/2006/relationships/image" Target="../media/image10.png"/><Relationship Id="rId7"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5.png"/><Relationship Id="rId10" Type="http://schemas.openxmlformats.org/officeDocument/2006/relationships/image" Target="../media/image12.png"/><Relationship Id="rId9" Type="http://schemas.openxmlformats.org/officeDocument/2006/relationships/image" Target="../media/image15.png"/><Relationship Id="rId5" Type="http://schemas.openxmlformats.org/officeDocument/2006/relationships/image" Target="../media/image7.png"/><Relationship Id="rId6" Type="http://schemas.openxmlformats.org/officeDocument/2006/relationships/image" Target="../media/image6.png"/><Relationship Id="rId7" Type="http://schemas.openxmlformats.org/officeDocument/2006/relationships/image" Target="../media/image19.png"/><Relationship Id="rId8"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2.png"/><Relationship Id="rId4" Type="http://schemas.openxmlformats.org/officeDocument/2006/relationships/image" Target="../media/image11.png"/><Relationship Id="rId5" Type="http://schemas.openxmlformats.org/officeDocument/2006/relationships/image" Target="../media/image14.png"/><Relationship Id="rId6"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949"/>
        </a:solidFill>
      </p:bgPr>
    </p:bg>
    <p:spTree>
      <p:nvGrpSpPr>
        <p:cNvPr id="68" name="Shape 68"/>
        <p:cNvGrpSpPr/>
        <p:nvPr/>
      </p:nvGrpSpPr>
      <p:grpSpPr>
        <a:xfrm>
          <a:off x="0" y="0"/>
          <a:ext cx="0" cy="0"/>
          <a:chOff x="0" y="0"/>
          <a:chExt cx="0" cy="0"/>
        </a:xfrm>
      </p:grpSpPr>
      <p:pic>
        <p:nvPicPr>
          <p:cNvPr id="69" name="Google Shape;69;p1"/>
          <p:cNvPicPr preferRelativeResize="0"/>
          <p:nvPr/>
        </p:nvPicPr>
        <p:blipFill rotWithShape="1">
          <a:blip r:embed="rId3">
            <a:alphaModFix/>
          </a:blip>
          <a:srcRect b="0" l="0" r="0" t="0"/>
          <a:stretch/>
        </p:blipFill>
        <p:spPr>
          <a:xfrm>
            <a:off x="4614" y="219826"/>
            <a:ext cx="6774034" cy="4177513"/>
          </a:xfrm>
          <a:prstGeom prst="rect">
            <a:avLst/>
          </a:prstGeom>
          <a:noFill/>
          <a:ln>
            <a:noFill/>
          </a:ln>
        </p:spPr>
      </p:pic>
      <p:sp>
        <p:nvSpPr>
          <p:cNvPr id="70" name="Google Shape;70;p1"/>
          <p:cNvSpPr txBox="1"/>
          <p:nvPr/>
        </p:nvSpPr>
        <p:spPr>
          <a:xfrm>
            <a:off x="6096000" y="2140737"/>
            <a:ext cx="5935039" cy="206210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u="none" cap="none" strike="noStrike">
                <a:solidFill>
                  <a:srgbClr val="000000"/>
                </a:solidFill>
                <a:latin typeface="Calibri"/>
                <a:ea typeface="Calibri"/>
                <a:cs typeface="Calibri"/>
                <a:sym typeface="Calibri"/>
              </a:rPr>
              <a:t> </a:t>
            </a:r>
            <a:r>
              <a:rPr b="0" i="0" lang="en-US" sz="3200" u="none" cap="none" strike="noStrike">
                <a:solidFill>
                  <a:schemeClr val="lt2"/>
                </a:solidFill>
                <a:latin typeface="Fira Sans ExtraBold"/>
                <a:ea typeface="Fira Sans ExtraBold"/>
                <a:cs typeface="Fira Sans ExtraBold"/>
                <a:sym typeface="Fira Sans ExtraBold"/>
              </a:rPr>
              <a:t>Interoperable Data Lake</a:t>
            </a:r>
            <a:endParaRPr/>
          </a:p>
          <a:p>
            <a:pPr indent="0" lvl="0" marL="0" marR="0" rtl="0" algn="l">
              <a:spcBef>
                <a:spcPts val="0"/>
              </a:spcBef>
              <a:spcAft>
                <a:spcPts val="0"/>
              </a:spcAft>
              <a:buNone/>
            </a:pPr>
            <a:r>
              <a:t/>
            </a:r>
            <a:endParaRPr sz="3200">
              <a:solidFill>
                <a:schemeClr val="lt2"/>
              </a:solidFill>
              <a:latin typeface="Fira Sans ExtraBold"/>
              <a:ea typeface="Fira Sans ExtraBold"/>
              <a:cs typeface="Fira Sans ExtraBold"/>
              <a:sym typeface="Fira Sans ExtraBold"/>
            </a:endParaRPr>
          </a:p>
          <a:p>
            <a:pPr indent="0" lvl="0" marL="0" marR="0" rtl="0" algn="l">
              <a:spcBef>
                <a:spcPts val="0"/>
              </a:spcBef>
              <a:spcAft>
                <a:spcPts val="0"/>
              </a:spcAft>
              <a:buNone/>
            </a:pPr>
            <a:r>
              <a:rPr lang="en-US" sz="3200">
                <a:solidFill>
                  <a:schemeClr val="lt2"/>
                </a:solidFill>
                <a:latin typeface="Fira Sans ExtraBold"/>
                <a:ea typeface="Fira Sans ExtraBold"/>
                <a:cs typeface="Fira Sans ExtraBold"/>
                <a:sym typeface="Fira Sans ExtraBold"/>
              </a:rPr>
              <a:t>WP4: Blockchain deployment on the ICSC Datalake</a:t>
            </a:r>
            <a:endParaRPr sz="3200">
              <a:solidFill>
                <a:schemeClr val="lt2"/>
              </a:solidFill>
              <a:latin typeface="Fira Sans ExtraBold"/>
              <a:ea typeface="Fira Sans ExtraBold"/>
              <a:cs typeface="Fira Sans ExtraBold"/>
              <a:sym typeface="Fira Sans ExtraBold"/>
            </a:endParaRPr>
          </a:p>
        </p:txBody>
      </p:sp>
      <p:sp>
        <p:nvSpPr>
          <p:cNvPr id="71" name="Google Shape;71;p1"/>
          <p:cNvSpPr txBox="1"/>
          <p:nvPr/>
        </p:nvSpPr>
        <p:spPr>
          <a:xfrm>
            <a:off x="3832404" y="4452950"/>
            <a:ext cx="7881000" cy="2185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u="sng">
                <a:solidFill>
                  <a:schemeClr val="lt2"/>
                </a:solidFill>
                <a:latin typeface="Fira Code SemiBold"/>
                <a:ea typeface="Fira Code SemiBold"/>
                <a:cs typeface="Fira Code SemiBold"/>
                <a:sym typeface="Fira Code SemiBold"/>
              </a:rPr>
              <a:t>Alessandro Costantini</a:t>
            </a:r>
            <a:r>
              <a:rPr lang="en-US" sz="2400">
                <a:solidFill>
                  <a:schemeClr val="lt2"/>
                </a:solidFill>
                <a:latin typeface="Fira Code SemiBold"/>
                <a:ea typeface="Fira Code SemiBold"/>
                <a:cs typeface="Fira Code SemiBold"/>
                <a:sym typeface="Fira Code SemiBold"/>
              </a:rPr>
              <a:t>, Barbara Martelli</a:t>
            </a:r>
            <a:endParaRPr/>
          </a:p>
          <a:p>
            <a:pPr indent="0" lvl="0" marL="0" marR="0" rtl="0" algn="l">
              <a:spcBef>
                <a:spcPts val="0"/>
              </a:spcBef>
              <a:spcAft>
                <a:spcPts val="0"/>
              </a:spcAft>
              <a:buNone/>
            </a:pPr>
            <a:r>
              <a:t/>
            </a:r>
            <a:endParaRPr sz="2400">
              <a:solidFill>
                <a:schemeClr val="lt2"/>
              </a:solidFill>
              <a:latin typeface="Fira Code SemiBold"/>
              <a:ea typeface="Fira Code SemiBold"/>
              <a:cs typeface="Fira Code SemiBold"/>
              <a:sym typeface="Fira Code SemiBold"/>
            </a:endParaRPr>
          </a:p>
          <a:p>
            <a:pPr indent="0" lvl="0" marL="0" marR="0" rtl="0" algn="l">
              <a:spcBef>
                <a:spcPts val="0"/>
              </a:spcBef>
              <a:spcAft>
                <a:spcPts val="0"/>
              </a:spcAft>
              <a:buNone/>
            </a:pPr>
            <a:r>
              <a:rPr lang="en-US" sz="2400">
                <a:solidFill>
                  <a:schemeClr val="lt2"/>
                </a:solidFill>
                <a:latin typeface="Fira Code SemiBold"/>
                <a:ea typeface="Fira Code SemiBold"/>
                <a:cs typeface="Fira Code SemiBold"/>
                <a:sym typeface="Fira Code SemiBold"/>
              </a:rPr>
              <a:t>INFN- CNAF</a:t>
            </a:r>
            <a:endParaRPr/>
          </a:p>
          <a:p>
            <a:pPr indent="0" lvl="0" marL="0" marR="0" rtl="0" algn="l">
              <a:spcBef>
                <a:spcPts val="0"/>
              </a:spcBef>
              <a:spcAft>
                <a:spcPts val="0"/>
              </a:spcAft>
              <a:buNone/>
            </a:pPr>
            <a:r>
              <a:t/>
            </a:r>
            <a:endParaRPr sz="2400">
              <a:solidFill>
                <a:schemeClr val="lt2"/>
              </a:solidFill>
              <a:latin typeface="Fira Code SemiBold"/>
              <a:ea typeface="Fira Code SemiBold"/>
              <a:cs typeface="Fira Code SemiBold"/>
              <a:sym typeface="Fira Code SemiBold"/>
            </a:endParaRPr>
          </a:p>
          <a:p>
            <a:pPr indent="0" lvl="0" marL="0" marR="0" rtl="0" algn="l">
              <a:spcBef>
                <a:spcPts val="0"/>
              </a:spcBef>
              <a:spcAft>
                <a:spcPts val="0"/>
              </a:spcAft>
              <a:buNone/>
            </a:pPr>
            <a:r>
              <a:rPr lang="en-US" sz="2000">
                <a:solidFill>
                  <a:schemeClr val="lt2"/>
                </a:solidFill>
                <a:latin typeface="Fira Code SemiBold"/>
                <a:ea typeface="Fira Code SemiBold"/>
                <a:cs typeface="Fira Code SemiBold"/>
                <a:sym typeface="Fira Code SemiBold"/>
              </a:rPr>
              <a:t>alessandro.costantini&lt;at&gt;cnaf.infn.it</a:t>
            </a:r>
            <a:endParaRPr/>
          </a:p>
          <a:p>
            <a:pPr indent="0" lvl="0" marL="0" marR="0" rtl="0" algn="l">
              <a:spcBef>
                <a:spcPts val="0"/>
              </a:spcBef>
              <a:spcAft>
                <a:spcPts val="0"/>
              </a:spcAft>
              <a:buNone/>
            </a:pPr>
            <a:r>
              <a:rPr lang="en-US" sz="2000">
                <a:solidFill>
                  <a:schemeClr val="lt2"/>
                </a:solidFill>
                <a:latin typeface="Fira Code SemiBold"/>
                <a:ea typeface="Fira Code SemiBold"/>
                <a:cs typeface="Fira Code SemiBold"/>
                <a:sym typeface="Fira Code SemiBold"/>
              </a:rPr>
              <a:t>barbara.martelli&lt;at&gt;cnaf.infn.it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62D4D"/>
              </a:buClr>
              <a:buSzPts val="3200"/>
              <a:buFont typeface="Fira Sans Medium"/>
              <a:buNone/>
            </a:pPr>
            <a:r>
              <a:rPr lang="en-US"/>
              <a:t>Main References</a:t>
            </a:r>
            <a:endParaRPr/>
          </a:p>
        </p:txBody>
      </p:sp>
      <p:sp>
        <p:nvSpPr>
          <p:cNvPr id="183" name="Google Shape;183;p10"/>
          <p:cNvSpPr txBox="1"/>
          <p:nvPr>
            <p:ph idx="1" type="body"/>
          </p:nvPr>
        </p:nvSpPr>
        <p:spPr>
          <a:xfrm>
            <a:off x="688932" y="1825625"/>
            <a:ext cx="10664868" cy="4351338"/>
          </a:xfrm>
          <a:prstGeom prst="rect">
            <a:avLst/>
          </a:prstGeom>
          <a:noFill/>
          <a:ln>
            <a:noFill/>
          </a:ln>
        </p:spPr>
        <p:txBody>
          <a:bodyPr anchorCtr="0" anchor="t" bIns="45700" lIns="91425" spcFirstLastPara="1" rIns="91425" wrap="square" tIns="45700">
            <a:normAutofit fontScale="92500" lnSpcReduction="20000"/>
          </a:bodyPr>
          <a:lstStyle/>
          <a:p>
            <a:pPr indent="-228600" lvl="0" marL="228600" rtl="0" algn="l">
              <a:lnSpc>
                <a:spcPct val="90000"/>
              </a:lnSpc>
              <a:spcBef>
                <a:spcPts val="0"/>
              </a:spcBef>
              <a:spcAft>
                <a:spcPts val="0"/>
              </a:spcAft>
              <a:buClr>
                <a:schemeClr val="dk1"/>
              </a:buClr>
              <a:buSzPct val="100000"/>
              <a:buChar char="•"/>
            </a:pPr>
            <a:r>
              <a:rPr lang="en-US"/>
              <a:t>[1] Rishav Raj Agarwal et al. “Consentio: Managing consent to data access using permissioned blockchains”. In: 2020 IEEE International Conference on Blockchain and Cryptocurrency (ICBC). IEEE. 2020, pp. 1–9.</a:t>
            </a:r>
            <a:endParaRPr/>
          </a:p>
          <a:p>
            <a:pPr indent="-228600" lvl="0" marL="228600" rtl="0" algn="l">
              <a:lnSpc>
                <a:spcPct val="90000"/>
              </a:lnSpc>
              <a:spcBef>
                <a:spcPts val="1000"/>
              </a:spcBef>
              <a:spcAft>
                <a:spcPts val="0"/>
              </a:spcAft>
              <a:buClr>
                <a:schemeClr val="dk1"/>
              </a:buClr>
              <a:buSzPct val="100000"/>
              <a:buChar char="•"/>
            </a:pPr>
            <a:r>
              <a:rPr lang="en-US"/>
              <a:t>[2] Darine Ameyed et al. “Blockchain Based Model for Consent Management and Data Transparency Assurance”. 2021 IEEE 21st International Conference on Software Quality, Reliability and Security Companion (QRS-C)</a:t>
            </a:r>
            <a:endParaRPr/>
          </a:p>
          <a:p>
            <a:pPr indent="-228600" lvl="0" marL="228600" rtl="0" algn="l">
              <a:lnSpc>
                <a:spcPct val="90000"/>
              </a:lnSpc>
              <a:spcBef>
                <a:spcPts val="1000"/>
              </a:spcBef>
              <a:spcAft>
                <a:spcPts val="0"/>
              </a:spcAft>
              <a:buClr>
                <a:schemeClr val="dk1"/>
              </a:buClr>
              <a:buSzPct val="100000"/>
              <a:buChar char="•"/>
            </a:pPr>
            <a:r>
              <a:rPr lang="en-US"/>
              <a:t>[3] Merlec MM, Lee YK, Hong SP, In HP. “A Smart Contract-Based Dynamic Consent Management System for Personal Data Usage under GDPR”. Sensors (Basel). 2021 Nov 30;21(23):7994. doi: 10.3390/s21237994. PMID: 34883997; PMCID: PMC8659597</a:t>
            </a:r>
            <a:endParaRPr/>
          </a:p>
          <a:p>
            <a:pPr indent="-228600" lvl="0" marL="228600" rtl="0" algn="l">
              <a:lnSpc>
                <a:spcPct val="90000"/>
              </a:lnSpc>
              <a:spcBef>
                <a:spcPts val="1000"/>
              </a:spcBef>
              <a:spcAft>
                <a:spcPts val="0"/>
              </a:spcAft>
              <a:buClr>
                <a:schemeClr val="dk1"/>
              </a:buClr>
              <a:buSzPct val="100000"/>
              <a:buChar char="•"/>
            </a:pPr>
            <a:r>
              <a:rPr lang="en-US" u="sng">
                <a:solidFill>
                  <a:schemeClr val="hlink"/>
                </a:solidFill>
                <a:hlinkClick r:id="rId3"/>
              </a:rPr>
              <a:t>https://github.com/scaffold-eth/scaffold-eth</a:t>
            </a:r>
            <a:r>
              <a:rPr lang="en-US"/>
              <a:t> </a:t>
            </a:r>
            <a:endParaRPr/>
          </a:p>
          <a:p>
            <a:pPr indent="-228600" lvl="0" marL="228600" rtl="0" algn="l">
              <a:lnSpc>
                <a:spcPct val="90000"/>
              </a:lnSpc>
              <a:spcBef>
                <a:spcPts val="1000"/>
              </a:spcBef>
              <a:spcAft>
                <a:spcPts val="0"/>
              </a:spcAft>
              <a:buClr>
                <a:schemeClr val="dk1"/>
              </a:buClr>
              <a:buSzPct val="100000"/>
              <a:buChar char="•"/>
            </a:pPr>
            <a:r>
              <a:rPr lang="en-US" u="sng">
                <a:solidFill>
                  <a:schemeClr val="hlink"/>
                </a:solidFill>
                <a:hlinkClick r:id="rId4"/>
              </a:rPr>
              <a:t>https://docs.scaffoldeth.io/scaffold-eth/</a:t>
            </a:r>
            <a:r>
              <a:rPr lang="en-US"/>
              <a:t> </a:t>
            </a:r>
            <a:endParaRPr/>
          </a:p>
          <a:p>
            <a:pPr indent="-228600" lvl="0" marL="228600" rtl="0" algn="l">
              <a:lnSpc>
                <a:spcPct val="90000"/>
              </a:lnSpc>
              <a:spcBef>
                <a:spcPts val="1000"/>
              </a:spcBef>
              <a:spcAft>
                <a:spcPts val="0"/>
              </a:spcAft>
              <a:buClr>
                <a:schemeClr val="dk1"/>
              </a:buClr>
              <a:buSzPct val="100000"/>
              <a:buChar char="•"/>
            </a:pPr>
            <a:r>
              <a:rPr lang="en-US" u="sng">
                <a:solidFill>
                  <a:schemeClr val="hlink"/>
                </a:solidFill>
                <a:hlinkClick r:id="rId5"/>
              </a:rPr>
              <a:t>https://www.cloud.infn.it/</a:t>
            </a:r>
            <a:endParaRPr/>
          </a:p>
          <a:p>
            <a:pPr indent="-64135" lvl="0" marL="228600" rtl="0" algn="l">
              <a:lnSpc>
                <a:spcPct val="90000"/>
              </a:lnSpc>
              <a:spcBef>
                <a:spcPts val="1000"/>
              </a:spcBef>
              <a:spcAft>
                <a:spcPts val="0"/>
              </a:spcAft>
              <a:buClr>
                <a:schemeClr val="dk1"/>
              </a:buClr>
              <a:buSzPct val="100000"/>
              <a:buNone/>
            </a:pPr>
            <a:r>
              <a:t/>
            </a:r>
            <a:endParaRPr/>
          </a:p>
          <a:p>
            <a:pPr indent="-64135" lvl="0" marL="228600" rtl="0" algn="l">
              <a:lnSpc>
                <a:spcPct val="90000"/>
              </a:lnSpc>
              <a:spcBef>
                <a:spcPts val="1000"/>
              </a:spcBef>
              <a:spcAft>
                <a:spcPts val="0"/>
              </a:spcAft>
              <a:buClr>
                <a:schemeClr val="dk1"/>
              </a:buClr>
              <a:buSzPct val="100000"/>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62D4D"/>
              </a:buClr>
              <a:buSzPts val="3200"/>
              <a:buFont typeface="Fira Sans Medium"/>
              <a:buNone/>
            </a:pPr>
            <a:r>
              <a:rPr lang="en-US"/>
              <a:t>INFN Experience with blockchain</a:t>
            </a:r>
            <a:endParaRPr/>
          </a:p>
        </p:txBody>
      </p:sp>
      <p:sp>
        <p:nvSpPr>
          <p:cNvPr id="190" name="Google Shape;190;p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92500" lnSpcReduction="20000"/>
          </a:bodyPr>
          <a:lstStyle/>
          <a:p>
            <a:pPr indent="-228600" lvl="0" marL="228600" rtl="0" algn="l">
              <a:lnSpc>
                <a:spcPct val="90000"/>
              </a:lnSpc>
              <a:spcBef>
                <a:spcPts val="0"/>
              </a:spcBef>
              <a:spcAft>
                <a:spcPts val="0"/>
              </a:spcAft>
              <a:buClr>
                <a:schemeClr val="dk1"/>
              </a:buClr>
              <a:buSzPct val="100000"/>
              <a:buChar char="•"/>
            </a:pPr>
            <a:r>
              <a:rPr lang="en-US"/>
              <a:t>On 25th May 2018 a new European Union (EU) law came into effect: the General Data Protection Regulation (</a:t>
            </a:r>
            <a:r>
              <a:rPr lang="en-US">
                <a:solidFill>
                  <a:schemeClr val="accent1"/>
                </a:solidFill>
              </a:rPr>
              <a:t>GDPR</a:t>
            </a:r>
            <a:r>
              <a:rPr lang="en-US"/>
              <a:t>) with the aim of protecting EU individuals' privacy</a:t>
            </a:r>
            <a:endParaRPr/>
          </a:p>
          <a:p>
            <a:pPr indent="-228600" lvl="1" marL="685800" rtl="0" algn="l">
              <a:lnSpc>
                <a:spcPct val="90000"/>
              </a:lnSpc>
              <a:spcBef>
                <a:spcPts val="500"/>
              </a:spcBef>
              <a:spcAft>
                <a:spcPts val="0"/>
              </a:spcAft>
              <a:buClr>
                <a:schemeClr val="dk1"/>
              </a:buClr>
              <a:buSzPct val="100000"/>
              <a:buChar char="•"/>
            </a:pPr>
            <a:r>
              <a:rPr lang="en-US"/>
              <a:t>EU individuals = whoever is on EU territory, not only EU citizens </a:t>
            </a:r>
            <a:endParaRPr/>
          </a:p>
          <a:p>
            <a:pPr indent="-228600" lvl="0" marL="228600" rtl="0" algn="l">
              <a:lnSpc>
                <a:spcPct val="90000"/>
              </a:lnSpc>
              <a:spcBef>
                <a:spcPts val="1000"/>
              </a:spcBef>
              <a:spcAft>
                <a:spcPts val="0"/>
              </a:spcAft>
              <a:buClr>
                <a:schemeClr val="dk1"/>
              </a:buClr>
              <a:buSzPct val="100000"/>
              <a:buChar char="•"/>
            </a:pPr>
            <a:r>
              <a:rPr lang="en-US"/>
              <a:t>Many INFN life science research activities involve personal data processing related to healthcare patients and need to comply with the new norm </a:t>
            </a:r>
            <a:endParaRPr/>
          </a:p>
          <a:p>
            <a:pPr indent="-228600" lvl="1" marL="685800" rtl="0" algn="l">
              <a:lnSpc>
                <a:spcPct val="90000"/>
              </a:lnSpc>
              <a:spcBef>
                <a:spcPts val="500"/>
              </a:spcBef>
              <a:spcAft>
                <a:spcPts val="0"/>
              </a:spcAft>
              <a:buClr>
                <a:schemeClr val="dk1"/>
              </a:buClr>
              <a:buSzPct val="100000"/>
              <a:buChar char="•"/>
            </a:pPr>
            <a:r>
              <a:rPr lang="en-US"/>
              <a:t>To address this issue, we have built </a:t>
            </a:r>
            <a:r>
              <a:rPr lang="en-US">
                <a:solidFill>
                  <a:schemeClr val="accent1"/>
                </a:solidFill>
              </a:rPr>
              <a:t>EPIC Cloud </a:t>
            </a:r>
            <a:r>
              <a:rPr lang="en-US"/>
              <a:t>(Enhanced Privacy and Compliance Cloud): an ISO 27001 27017 27018 certified partition of INFN Cloud adopting technical and organizational security measures that make it fit for processing personal data</a:t>
            </a:r>
            <a:endParaRPr/>
          </a:p>
          <a:p>
            <a:pPr indent="-228600" lvl="0" marL="228600" rtl="0" algn="l">
              <a:lnSpc>
                <a:spcPct val="90000"/>
              </a:lnSpc>
              <a:spcBef>
                <a:spcPts val="1000"/>
              </a:spcBef>
              <a:spcAft>
                <a:spcPts val="0"/>
              </a:spcAft>
              <a:buClr>
                <a:schemeClr val="dk1"/>
              </a:buClr>
              <a:buSzPct val="100000"/>
              <a:buChar char="•"/>
            </a:pPr>
            <a:r>
              <a:rPr lang="en-US"/>
              <a:t>Among the rights of individuals, there are the rights </a:t>
            </a:r>
            <a:r>
              <a:rPr lang="en-US">
                <a:solidFill>
                  <a:srgbClr val="C00000"/>
                </a:solidFill>
              </a:rPr>
              <a:t>To Be Informed</a:t>
            </a:r>
            <a:r>
              <a:rPr lang="en-US"/>
              <a:t>, </a:t>
            </a:r>
            <a:r>
              <a:rPr lang="en-US">
                <a:solidFill>
                  <a:srgbClr val="C00000"/>
                </a:solidFill>
              </a:rPr>
              <a:t>To</a:t>
            </a:r>
            <a:r>
              <a:rPr lang="en-US"/>
              <a:t> </a:t>
            </a:r>
            <a:r>
              <a:rPr lang="en-US">
                <a:solidFill>
                  <a:srgbClr val="C00000"/>
                </a:solidFill>
              </a:rPr>
              <a:t>Erasure</a:t>
            </a:r>
            <a:r>
              <a:rPr lang="en-US"/>
              <a:t> and </a:t>
            </a:r>
            <a:r>
              <a:rPr lang="en-US">
                <a:solidFill>
                  <a:srgbClr val="C00000"/>
                </a:solidFill>
              </a:rPr>
              <a:t>To Restrict Processing </a:t>
            </a:r>
            <a:r>
              <a:rPr lang="en-US"/>
              <a:t>of personal data </a:t>
            </a:r>
            <a:endParaRPr/>
          </a:p>
          <a:p>
            <a:pPr indent="-228600" lvl="1" marL="685800" rtl="0" algn="l">
              <a:lnSpc>
                <a:spcPct val="90000"/>
              </a:lnSpc>
              <a:spcBef>
                <a:spcPts val="500"/>
              </a:spcBef>
              <a:spcAft>
                <a:spcPts val="0"/>
              </a:spcAft>
              <a:buClr>
                <a:schemeClr val="dk1"/>
              </a:buClr>
              <a:buSzPct val="100000"/>
              <a:buChar char="•"/>
            </a:pPr>
            <a:r>
              <a:rPr lang="en-US"/>
              <a:t>We need to add  </a:t>
            </a:r>
            <a:r>
              <a:rPr lang="en-US">
                <a:solidFill>
                  <a:schemeClr val="accent1"/>
                </a:solidFill>
              </a:rPr>
              <a:t>functionalities to enable patients who provide personal data stored in EPIC Cloud to exercise their rights </a:t>
            </a:r>
            <a:endParaRPr>
              <a:solidFill>
                <a:schemeClr val="accen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12"/>
          <p:cNvSpPr txBox="1"/>
          <p:nvPr>
            <p:ph type="title"/>
          </p:nvPr>
        </p:nvSpPr>
        <p:spPr>
          <a:xfrm>
            <a:off x="614319" y="368073"/>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The open-source blockchain platforms </a:t>
            </a:r>
            <a:endParaRPr/>
          </a:p>
        </p:txBody>
      </p:sp>
      <p:sp>
        <p:nvSpPr>
          <p:cNvPr id="197" name="Google Shape;197;p12"/>
          <p:cNvSpPr txBox="1"/>
          <p:nvPr>
            <p:ph idx="1" type="body"/>
          </p:nvPr>
        </p:nvSpPr>
        <p:spPr>
          <a:xfrm>
            <a:off x="839788" y="1280331"/>
            <a:ext cx="5157787" cy="82391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US"/>
              <a:t>Ethereum</a:t>
            </a:r>
            <a:endParaRPr/>
          </a:p>
        </p:txBody>
      </p:sp>
      <p:sp>
        <p:nvSpPr>
          <p:cNvPr id="198" name="Google Shape;198;p12"/>
          <p:cNvSpPr txBox="1"/>
          <p:nvPr>
            <p:ph idx="2" type="body"/>
          </p:nvPr>
        </p:nvSpPr>
        <p:spPr>
          <a:xfrm>
            <a:off x="496888" y="2104243"/>
            <a:ext cx="5322887" cy="2843539"/>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2400"/>
              <a:buChar char="•"/>
            </a:pPr>
            <a:r>
              <a:rPr lang="en-US" sz="2400"/>
              <a:t>Access: </a:t>
            </a:r>
            <a:r>
              <a:rPr lang="en-US" sz="2400">
                <a:solidFill>
                  <a:schemeClr val="accent1"/>
                </a:solidFill>
              </a:rPr>
              <a:t>permissionless</a:t>
            </a:r>
            <a:endParaRPr/>
          </a:p>
          <a:p>
            <a:pPr indent="-228600" lvl="0" marL="228600" rtl="0" algn="l">
              <a:lnSpc>
                <a:spcPct val="90000"/>
              </a:lnSpc>
              <a:spcBef>
                <a:spcPts val="1000"/>
              </a:spcBef>
              <a:spcAft>
                <a:spcPts val="0"/>
              </a:spcAft>
              <a:buClr>
                <a:schemeClr val="dk1"/>
              </a:buClr>
              <a:buSzPts val="2400"/>
              <a:buChar char="•"/>
            </a:pPr>
            <a:r>
              <a:rPr lang="en-US" sz="2400"/>
              <a:t>Deployment: </a:t>
            </a:r>
            <a:r>
              <a:rPr lang="en-US" sz="2400">
                <a:solidFill>
                  <a:schemeClr val="accent1"/>
                </a:solidFill>
              </a:rPr>
              <a:t>public</a:t>
            </a:r>
            <a:endParaRPr sz="2400">
              <a:solidFill>
                <a:schemeClr val="accent1"/>
              </a:solidFill>
            </a:endParaRPr>
          </a:p>
          <a:p>
            <a:pPr indent="-228600" lvl="0" marL="228600" rtl="0" algn="l">
              <a:lnSpc>
                <a:spcPct val="90000"/>
              </a:lnSpc>
              <a:spcBef>
                <a:spcPts val="1000"/>
              </a:spcBef>
              <a:spcAft>
                <a:spcPts val="0"/>
              </a:spcAft>
              <a:buClr>
                <a:schemeClr val="dk1"/>
              </a:buClr>
              <a:buSzPts val="2400"/>
              <a:buChar char="•"/>
            </a:pPr>
            <a:r>
              <a:rPr lang="en-US" sz="2400"/>
              <a:t>Consensus algorithm: Proof of Stake (</a:t>
            </a:r>
            <a:r>
              <a:rPr lang="en-US" sz="2400">
                <a:solidFill>
                  <a:schemeClr val="accent1"/>
                </a:solidFill>
              </a:rPr>
              <a:t>PoS</a:t>
            </a:r>
            <a:r>
              <a:rPr lang="en-US" sz="2400"/>
              <a:t>)</a:t>
            </a:r>
            <a:endParaRPr sz="2400"/>
          </a:p>
          <a:p>
            <a:pPr indent="-76200" lvl="0" marL="228600" rtl="0" algn="l">
              <a:lnSpc>
                <a:spcPct val="90000"/>
              </a:lnSpc>
              <a:spcBef>
                <a:spcPts val="1000"/>
              </a:spcBef>
              <a:spcAft>
                <a:spcPts val="0"/>
              </a:spcAft>
              <a:buClr>
                <a:schemeClr val="dk1"/>
              </a:buClr>
              <a:buSzPts val="2400"/>
              <a:buNone/>
            </a:pPr>
            <a:r>
              <a:t/>
            </a:r>
            <a:endParaRPr sz="2400"/>
          </a:p>
          <a:p>
            <a:pPr indent="-228600" lvl="0" marL="228600" rtl="0" algn="l">
              <a:lnSpc>
                <a:spcPct val="90000"/>
              </a:lnSpc>
              <a:spcBef>
                <a:spcPts val="1000"/>
              </a:spcBef>
              <a:spcAft>
                <a:spcPts val="0"/>
              </a:spcAft>
              <a:buClr>
                <a:schemeClr val="dk1"/>
              </a:buClr>
              <a:buSzPts val="2400"/>
              <a:buChar char="•"/>
            </a:pPr>
            <a:r>
              <a:rPr lang="en-US" sz="2400"/>
              <a:t>Development language: </a:t>
            </a:r>
            <a:r>
              <a:rPr lang="en-US" sz="2400">
                <a:solidFill>
                  <a:schemeClr val="accent1"/>
                </a:solidFill>
              </a:rPr>
              <a:t>Solidity</a:t>
            </a:r>
            <a:endParaRPr sz="2400">
              <a:solidFill>
                <a:schemeClr val="accent1"/>
              </a:solidFill>
            </a:endParaRPr>
          </a:p>
          <a:p>
            <a:pPr indent="-228600" lvl="0" marL="228600" rtl="0" algn="l">
              <a:lnSpc>
                <a:spcPct val="90000"/>
              </a:lnSpc>
              <a:spcBef>
                <a:spcPts val="1000"/>
              </a:spcBef>
              <a:spcAft>
                <a:spcPts val="0"/>
              </a:spcAft>
              <a:buClr>
                <a:schemeClr val="dk1"/>
              </a:buClr>
              <a:buSzPts val="2400"/>
              <a:buChar char="•"/>
            </a:pPr>
            <a:r>
              <a:rPr lang="en-US" sz="2400"/>
              <a:t>Distributed App (</a:t>
            </a:r>
            <a:r>
              <a:rPr lang="en-US" sz="2400">
                <a:solidFill>
                  <a:schemeClr val="accent1"/>
                </a:solidFill>
              </a:rPr>
              <a:t>DApp</a:t>
            </a:r>
            <a:r>
              <a:rPr lang="en-US" sz="2400"/>
              <a:t>): </a:t>
            </a:r>
            <a:r>
              <a:rPr lang="en-US" sz="2400">
                <a:solidFill>
                  <a:schemeClr val="accent1"/>
                </a:solidFill>
              </a:rPr>
              <a:t>Smart Contract</a:t>
            </a:r>
            <a:endParaRPr>
              <a:solidFill>
                <a:schemeClr val="accent1"/>
              </a:solidFill>
            </a:endParaRPr>
          </a:p>
        </p:txBody>
      </p:sp>
      <p:sp>
        <p:nvSpPr>
          <p:cNvPr id="199" name="Google Shape;199;p12"/>
          <p:cNvSpPr txBox="1"/>
          <p:nvPr>
            <p:ph idx="3" type="body"/>
          </p:nvPr>
        </p:nvSpPr>
        <p:spPr>
          <a:xfrm>
            <a:off x="6172200" y="1280331"/>
            <a:ext cx="5183188" cy="82391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en-US"/>
              <a:t>Hyperledger Fabric </a:t>
            </a:r>
            <a:endParaRPr/>
          </a:p>
        </p:txBody>
      </p:sp>
      <p:sp>
        <p:nvSpPr>
          <p:cNvPr id="200" name="Google Shape;200;p12"/>
          <p:cNvSpPr txBox="1"/>
          <p:nvPr>
            <p:ph idx="4" type="body"/>
          </p:nvPr>
        </p:nvSpPr>
        <p:spPr>
          <a:xfrm>
            <a:off x="6172200" y="2104243"/>
            <a:ext cx="5183188" cy="2993851"/>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rgbClr val="172B4D"/>
              </a:buClr>
              <a:buSzPts val="2400"/>
              <a:buChar char="•"/>
            </a:pPr>
            <a:r>
              <a:rPr b="0" i="0" lang="en-US" sz="2400">
                <a:solidFill>
                  <a:srgbClr val="172B4D"/>
                </a:solidFill>
                <a:latin typeface="Arial"/>
                <a:ea typeface="Arial"/>
                <a:cs typeface="Arial"/>
                <a:sym typeface="Arial"/>
              </a:rPr>
              <a:t>Access: </a:t>
            </a:r>
            <a:r>
              <a:rPr b="0" i="0" lang="en-US" sz="2400">
                <a:solidFill>
                  <a:schemeClr val="accent1"/>
                </a:solidFill>
                <a:latin typeface="Arial"/>
                <a:ea typeface="Arial"/>
                <a:cs typeface="Arial"/>
                <a:sym typeface="Arial"/>
              </a:rPr>
              <a:t>permissioned</a:t>
            </a:r>
            <a:endParaRPr/>
          </a:p>
          <a:p>
            <a:pPr indent="-228600" lvl="0" marL="228600" rtl="0" algn="l">
              <a:lnSpc>
                <a:spcPct val="90000"/>
              </a:lnSpc>
              <a:spcBef>
                <a:spcPts val="1000"/>
              </a:spcBef>
              <a:spcAft>
                <a:spcPts val="0"/>
              </a:spcAft>
              <a:buClr>
                <a:srgbClr val="172B4D"/>
              </a:buClr>
              <a:buSzPts val="2400"/>
              <a:buChar char="•"/>
            </a:pPr>
            <a:r>
              <a:rPr lang="en-US" sz="2400">
                <a:solidFill>
                  <a:srgbClr val="172B4D"/>
                </a:solidFill>
                <a:latin typeface="Arial"/>
                <a:ea typeface="Arial"/>
                <a:cs typeface="Arial"/>
                <a:sym typeface="Arial"/>
              </a:rPr>
              <a:t>Deployment: </a:t>
            </a:r>
            <a:r>
              <a:rPr lang="en-US" sz="2400">
                <a:solidFill>
                  <a:schemeClr val="accent1"/>
                </a:solidFill>
                <a:latin typeface="Arial"/>
                <a:ea typeface="Arial"/>
                <a:cs typeface="Arial"/>
                <a:sym typeface="Arial"/>
              </a:rPr>
              <a:t>private </a:t>
            </a:r>
            <a:endParaRPr/>
          </a:p>
          <a:p>
            <a:pPr indent="-228600" lvl="0" marL="228600" rtl="0" algn="l">
              <a:lnSpc>
                <a:spcPct val="90000"/>
              </a:lnSpc>
              <a:spcBef>
                <a:spcPts val="1000"/>
              </a:spcBef>
              <a:spcAft>
                <a:spcPts val="0"/>
              </a:spcAft>
              <a:buClr>
                <a:srgbClr val="172B4D"/>
              </a:buClr>
              <a:buSzPts val="2400"/>
              <a:buChar char="•"/>
            </a:pPr>
            <a:r>
              <a:rPr lang="en-US" sz="2400">
                <a:solidFill>
                  <a:srgbClr val="172B4D"/>
                </a:solidFill>
                <a:latin typeface="Arial"/>
                <a:ea typeface="Arial"/>
                <a:cs typeface="Arial"/>
                <a:sym typeface="Arial"/>
              </a:rPr>
              <a:t>Consensus algorithm:  Practical Bizantine Fault Tolerance (PBFT) or dynamic (Sawtooth)</a:t>
            </a:r>
            <a:endParaRPr/>
          </a:p>
          <a:p>
            <a:pPr indent="-228600" lvl="0" marL="228600" rtl="0" algn="l">
              <a:lnSpc>
                <a:spcPct val="90000"/>
              </a:lnSpc>
              <a:spcBef>
                <a:spcPts val="1000"/>
              </a:spcBef>
              <a:spcAft>
                <a:spcPts val="0"/>
              </a:spcAft>
              <a:buClr>
                <a:srgbClr val="172B4D"/>
              </a:buClr>
              <a:buSzPts val="2400"/>
              <a:buChar char="•"/>
            </a:pPr>
            <a:r>
              <a:rPr lang="en-US" sz="2400">
                <a:solidFill>
                  <a:srgbClr val="172B4D"/>
                </a:solidFill>
                <a:latin typeface="Arial"/>
                <a:ea typeface="Arial"/>
                <a:cs typeface="Arial"/>
                <a:sym typeface="Arial"/>
              </a:rPr>
              <a:t>Development language: golang or </a:t>
            </a:r>
            <a:r>
              <a:rPr b="0" i="0" lang="en-US" sz="2400">
                <a:solidFill>
                  <a:srgbClr val="172B4D"/>
                </a:solidFill>
                <a:latin typeface="Arial"/>
                <a:ea typeface="Arial"/>
                <a:cs typeface="Arial"/>
                <a:sym typeface="Arial"/>
              </a:rPr>
              <a:t>JavaScript + Hyperledger Composer</a:t>
            </a:r>
            <a:endParaRPr/>
          </a:p>
          <a:p>
            <a:pPr indent="-228600" lvl="0" marL="228600" rtl="0" algn="l">
              <a:lnSpc>
                <a:spcPct val="90000"/>
              </a:lnSpc>
              <a:spcBef>
                <a:spcPts val="1000"/>
              </a:spcBef>
              <a:spcAft>
                <a:spcPts val="0"/>
              </a:spcAft>
              <a:buClr>
                <a:srgbClr val="172B4D"/>
              </a:buClr>
              <a:buSzPts val="2400"/>
              <a:buChar char="•"/>
            </a:pPr>
            <a:r>
              <a:rPr lang="en-US" sz="2400">
                <a:solidFill>
                  <a:srgbClr val="172B4D"/>
                </a:solidFill>
                <a:latin typeface="Arial"/>
                <a:ea typeface="Arial"/>
                <a:cs typeface="Arial"/>
                <a:sym typeface="Arial"/>
              </a:rPr>
              <a:t>Distributed App (</a:t>
            </a:r>
            <a:r>
              <a:rPr lang="en-US" sz="2400">
                <a:solidFill>
                  <a:schemeClr val="accent1"/>
                </a:solidFill>
                <a:latin typeface="Arial"/>
                <a:ea typeface="Arial"/>
                <a:cs typeface="Arial"/>
                <a:sym typeface="Arial"/>
              </a:rPr>
              <a:t>Dapp</a:t>
            </a:r>
            <a:r>
              <a:rPr lang="en-US" sz="2400">
                <a:solidFill>
                  <a:srgbClr val="172B4D"/>
                </a:solidFill>
                <a:latin typeface="Arial"/>
                <a:ea typeface="Arial"/>
                <a:cs typeface="Arial"/>
                <a:sym typeface="Arial"/>
              </a:rPr>
              <a:t>): chaincode</a:t>
            </a:r>
            <a:endParaRPr/>
          </a:p>
        </p:txBody>
      </p:sp>
      <p:sp>
        <p:nvSpPr>
          <p:cNvPr id="201" name="Google Shape;201;p12"/>
          <p:cNvSpPr txBox="1"/>
          <p:nvPr/>
        </p:nvSpPr>
        <p:spPr>
          <a:xfrm>
            <a:off x="917336" y="5509447"/>
            <a:ext cx="10515600" cy="911565"/>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2400"/>
              <a:buFont typeface="Arial"/>
              <a:buNone/>
            </a:pPr>
            <a:r>
              <a:rPr b="1" lang="en-US" sz="2400">
                <a:solidFill>
                  <a:schemeClr val="dk1"/>
                </a:solidFill>
                <a:latin typeface="Calibri"/>
                <a:ea typeface="Calibri"/>
                <a:cs typeface="Calibri"/>
                <a:sym typeface="Calibri"/>
              </a:rPr>
              <a:t>Both</a:t>
            </a:r>
            <a:endParaRPr/>
          </a:p>
          <a:p>
            <a:pPr indent="0" lvl="0" marL="0" marR="0" rtl="0" algn="ctr">
              <a:lnSpc>
                <a:spcPct val="90000"/>
              </a:lnSpc>
              <a:spcBef>
                <a:spcPts val="1000"/>
              </a:spcBef>
              <a:spcAft>
                <a:spcPts val="0"/>
              </a:spcAft>
              <a:buClr>
                <a:schemeClr val="dk1"/>
              </a:buClr>
              <a:buSzPts val="2400"/>
              <a:buFont typeface="Arial"/>
              <a:buNone/>
            </a:pPr>
            <a:r>
              <a:rPr lang="en-US" sz="2400">
                <a:solidFill>
                  <a:schemeClr val="dk1"/>
                </a:solidFill>
                <a:latin typeface="Calibri"/>
                <a:ea typeface="Calibri"/>
                <a:cs typeface="Calibri"/>
                <a:sym typeface="Calibri"/>
              </a:rPr>
              <a:t>FOSS backed by an international foundation  </a:t>
            </a:r>
            <a:endParaRPr/>
          </a:p>
        </p:txBody>
      </p:sp>
      <p:pic>
        <p:nvPicPr>
          <p:cNvPr id="202" name="Google Shape;202;p12"/>
          <p:cNvPicPr preferRelativeResize="0"/>
          <p:nvPr/>
        </p:nvPicPr>
        <p:blipFill rotWithShape="1">
          <a:blip r:embed="rId3">
            <a:alphaModFix/>
          </a:blip>
          <a:srcRect b="0" l="0" r="0" t="0"/>
          <a:stretch/>
        </p:blipFill>
        <p:spPr>
          <a:xfrm>
            <a:off x="2408508" y="1400175"/>
            <a:ext cx="487091" cy="704068"/>
          </a:xfrm>
          <a:prstGeom prst="rect">
            <a:avLst/>
          </a:prstGeom>
          <a:noFill/>
          <a:ln>
            <a:noFill/>
          </a:ln>
        </p:spPr>
      </p:pic>
      <p:pic>
        <p:nvPicPr>
          <p:cNvPr id="203" name="Google Shape;203;p12"/>
          <p:cNvPicPr preferRelativeResize="0"/>
          <p:nvPr/>
        </p:nvPicPr>
        <p:blipFill rotWithShape="1">
          <a:blip r:embed="rId4">
            <a:alphaModFix/>
          </a:blip>
          <a:srcRect b="0" l="0" r="0" t="0"/>
          <a:stretch/>
        </p:blipFill>
        <p:spPr>
          <a:xfrm>
            <a:off x="8878505" y="1457988"/>
            <a:ext cx="543177" cy="58844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13"/>
          <p:cNvSpPr txBox="1"/>
          <p:nvPr>
            <p:ph type="title"/>
          </p:nvPr>
        </p:nvSpPr>
        <p:spPr>
          <a:xfrm>
            <a:off x="316282" y="-21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62D4D"/>
              </a:buClr>
              <a:buSzPts val="3200"/>
              <a:buFont typeface="Fira Sans Medium"/>
              <a:buNone/>
            </a:pPr>
            <a:r>
              <a:rPr lang="en-US"/>
              <a:t>Consent Management System</a:t>
            </a:r>
            <a:endParaRPr/>
          </a:p>
        </p:txBody>
      </p:sp>
      <p:sp>
        <p:nvSpPr>
          <p:cNvPr id="209" name="Google Shape;209;p13"/>
          <p:cNvSpPr txBox="1"/>
          <p:nvPr>
            <p:ph idx="1" type="body"/>
          </p:nvPr>
        </p:nvSpPr>
        <p:spPr>
          <a:xfrm>
            <a:off x="685800" y="1077198"/>
            <a:ext cx="11492631" cy="2002708"/>
          </a:xfrm>
          <a:prstGeom prst="rect">
            <a:avLst/>
          </a:prstGeom>
          <a:noFill/>
          <a:ln>
            <a:noFill/>
          </a:ln>
        </p:spPr>
        <p:txBody>
          <a:bodyPr anchorCtr="0" anchor="t" bIns="45700" lIns="91425" spcFirstLastPara="1" rIns="91425" wrap="square" tIns="45700">
            <a:normAutofit fontScale="77500" lnSpcReduction="20000"/>
          </a:bodyPr>
          <a:lstStyle/>
          <a:p>
            <a:pPr indent="-228600" lvl="0" marL="228600" rtl="0" algn="l">
              <a:lnSpc>
                <a:spcPct val="90000"/>
              </a:lnSpc>
              <a:spcBef>
                <a:spcPts val="0"/>
              </a:spcBef>
              <a:spcAft>
                <a:spcPts val="0"/>
              </a:spcAft>
              <a:buClr>
                <a:schemeClr val="dk1"/>
              </a:buClr>
              <a:buSzPct val="100000"/>
              <a:buChar char="•"/>
            </a:pPr>
            <a:r>
              <a:rPr lang="en-US"/>
              <a:t>A CMS supports users in controlling who can access their personal data and audit who has accessed their personal data by adding access control and transparency</a:t>
            </a:r>
            <a:endParaRPr/>
          </a:p>
          <a:p>
            <a:pPr indent="-228600" lvl="0" marL="228600" rtl="0" algn="l">
              <a:lnSpc>
                <a:spcPct val="90000"/>
              </a:lnSpc>
              <a:spcBef>
                <a:spcPts val="1000"/>
              </a:spcBef>
              <a:spcAft>
                <a:spcPts val="0"/>
              </a:spcAft>
              <a:buClr>
                <a:schemeClr val="dk1"/>
              </a:buClr>
              <a:buSzPct val="100000"/>
              <a:buChar char="•"/>
            </a:pPr>
            <a:r>
              <a:rPr lang="en-US"/>
              <a:t>Ideally a CMS shouldn’t be controlled by any individual/company, that’s why often blockchain approaches are considered for its implementation </a:t>
            </a:r>
            <a:endParaRPr/>
          </a:p>
          <a:p>
            <a:pPr indent="-228600" lvl="0" marL="228600" rtl="0" algn="l">
              <a:lnSpc>
                <a:spcPct val="90000"/>
              </a:lnSpc>
              <a:spcBef>
                <a:spcPts val="1000"/>
              </a:spcBef>
              <a:spcAft>
                <a:spcPts val="0"/>
              </a:spcAft>
              <a:buClr>
                <a:schemeClr val="dk1"/>
              </a:buClr>
              <a:buSzPct val="100000"/>
              <a:buChar char="•"/>
            </a:pPr>
            <a:r>
              <a:rPr lang="en-US"/>
              <a:t>A good practice in CMS is to decouple the consent layer from the data management layer</a:t>
            </a:r>
            <a:endParaRPr/>
          </a:p>
          <a:p>
            <a:pPr indent="-228600" lvl="0" marL="228600" rtl="0" algn="l">
              <a:lnSpc>
                <a:spcPct val="90000"/>
              </a:lnSpc>
              <a:spcBef>
                <a:spcPts val="1000"/>
              </a:spcBef>
              <a:spcAft>
                <a:spcPts val="0"/>
              </a:spcAft>
              <a:buClr>
                <a:schemeClr val="dk1"/>
              </a:buClr>
              <a:buSzPct val="100000"/>
              <a:buChar char="•"/>
            </a:pPr>
            <a:r>
              <a:rPr lang="en-US"/>
              <a:t>A CMS must be tamper-proof and auditable</a:t>
            </a:r>
            <a:endParaRPr/>
          </a:p>
        </p:txBody>
      </p:sp>
      <p:pic>
        <p:nvPicPr>
          <p:cNvPr id="210" name="Google Shape;210;p13"/>
          <p:cNvPicPr preferRelativeResize="0"/>
          <p:nvPr/>
        </p:nvPicPr>
        <p:blipFill rotWithShape="1">
          <a:blip r:embed="rId3">
            <a:alphaModFix/>
          </a:blip>
          <a:srcRect b="0" l="0" r="0" t="0"/>
          <a:stretch/>
        </p:blipFill>
        <p:spPr>
          <a:xfrm>
            <a:off x="2284657" y="3052700"/>
            <a:ext cx="8294915" cy="343427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62D4D"/>
              </a:buClr>
              <a:buSzPts val="3200"/>
              <a:buFont typeface="Fira Sans Medium"/>
              <a:buNone/>
            </a:pPr>
            <a:r>
              <a:rPr lang="en-US"/>
              <a:t>The Problem to be addressed</a:t>
            </a:r>
            <a:endParaRPr/>
          </a:p>
        </p:txBody>
      </p:sp>
      <p:sp>
        <p:nvSpPr>
          <p:cNvPr id="78" name="Google Shape;78;p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2800"/>
              <a:buChar char="•"/>
            </a:pPr>
            <a:r>
              <a:rPr b="1" lang="en-US"/>
              <a:t>Ownership and immutability of data </a:t>
            </a:r>
            <a:r>
              <a:rPr lang="en-US"/>
              <a:t>are crucial for the project, this becoming clearer focusing on the creation of a marketplace of spatial data.</a:t>
            </a:r>
            <a:endParaRPr/>
          </a:p>
          <a:p>
            <a:pPr indent="-228600" lvl="0" marL="228600" rtl="0" algn="l">
              <a:lnSpc>
                <a:spcPct val="90000"/>
              </a:lnSpc>
              <a:spcBef>
                <a:spcPts val="1000"/>
              </a:spcBef>
              <a:spcAft>
                <a:spcPts val="0"/>
              </a:spcAft>
              <a:buClr>
                <a:schemeClr val="dk1"/>
              </a:buClr>
              <a:buSzPts val="2800"/>
              <a:buChar char="•"/>
            </a:pPr>
            <a:r>
              <a:rPr lang="en-US"/>
              <a:t>With the increasing volume and complexity of space-related information, </a:t>
            </a:r>
            <a:r>
              <a:rPr b="1" lang="en-US"/>
              <a:t>ensuring</a:t>
            </a:r>
            <a:r>
              <a:rPr lang="en-US"/>
              <a:t> the integrity, security, and accountability of data becomes critical. </a:t>
            </a:r>
            <a:endParaRPr/>
          </a:p>
          <a:p>
            <a:pPr indent="-228600" lvl="0" marL="228600" rtl="0" algn="l">
              <a:lnSpc>
                <a:spcPct val="90000"/>
              </a:lnSpc>
              <a:spcBef>
                <a:spcPts val="1000"/>
              </a:spcBef>
              <a:spcAft>
                <a:spcPts val="0"/>
              </a:spcAft>
              <a:buClr>
                <a:schemeClr val="dk1"/>
              </a:buClr>
              <a:buSzPts val="2900"/>
              <a:buChar char="•"/>
            </a:pPr>
            <a:r>
              <a:rPr lang="en-US" sz="2900"/>
              <a:t>Leverage </a:t>
            </a:r>
            <a:r>
              <a:rPr b="1" lang="en-US" sz="2900"/>
              <a:t>blockchain technology </a:t>
            </a:r>
            <a:r>
              <a:rPr lang="en-US" sz="2900"/>
              <a:t>to create an </a:t>
            </a:r>
            <a:r>
              <a:rPr b="1" lang="en-US" sz="2900"/>
              <a:t>auditable trail of data actions</a:t>
            </a:r>
            <a:r>
              <a:rPr lang="en-US" sz="2900"/>
              <a:t> in a secure and efficient manner, </a:t>
            </a:r>
            <a:endParaRPr/>
          </a:p>
          <a:p>
            <a:pPr indent="-228600" lvl="1" marL="685800" rtl="0" algn="l">
              <a:lnSpc>
                <a:spcPct val="90000"/>
              </a:lnSpc>
              <a:spcBef>
                <a:spcPts val="500"/>
              </a:spcBef>
              <a:spcAft>
                <a:spcPts val="0"/>
              </a:spcAft>
              <a:buClr>
                <a:schemeClr val="dk1"/>
              </a:buClr>
              <a:buSzPts val="2500"/>
              <a:buChar char="•"/>
            </a:pPr>
            <a:r>
              <a:rPr lang="en-US" sz="2500"/>
              <a:t>enhancing security, privacy, cost efficiency, governance and control, trust and accountability, collaboration, and consortium building within the domain of space data.</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62D4D"/>
              </a:buClr>
              <a:buSzPts val="3200"/>
              <a:buFont typeface="Fira Sans Medium"/>
              <a:buNone/>
            </a:pPr>
            <a:r>
              <a:rPr lang="en-US"/>
              <a:t>WP4 Objectives and Activities (M 0-24)</a:t>
            </a:r>
            <a:endParaRPr/>
          </a:p>
        </p:txBody>
      </p:sp>
      <p:sp>
        <p:nvSpPr>
          <p:cNvPr id="85" name="Google Shape;85;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None/>
            </a:pPr>
            <a:r>
              <a:rPr b="1" lang="en-US" sz="2200"/>
              <a:t>Objectives</a:t>
            </a:r>
            <a:endParaRPr sz="3000"/>
          </a:p>
          <a:p>
            <a:pPr indent="-241300" lvl="0" marL="228600" rtl="0" algn="l">
              <a:lnSpc>
                <a:spcPct val="90000"/>
              </a:lnSpc>
              <a:spcBef>
                <a:spcPts val="100"/>
              </a:spcBef>
              <a:spcAft>
                <a:spcPts val="0"/>
              </a:spcAft>
              <a:buClr>
                <a:schemeClr val="dk1"/>
              </a:buClr>
              <a:buSzPts val="2200"/>
              <a:buFont typeface="Arial"/>
              <a:buChar char="•"/>
            </a:pPr>
            <a:r>
              <a:rPr lang="en-US" sz="2200"/>
              <a:t>Definition and PoC of the deployment strategies on the Datalake</a:t>
            </a:r>
            <a:endParaRPr sz="2200"/>
          </a:p>
          <a:p>
            <a:pPr indent="-241300" lvl="0" marL="228600" rtl="0" algn="l">
              <a:lnSpc>
                <a:spcPct val="90000"/>
              </a:lnSpc>
              <a:spcBef>
                <a:spcPts val="100"/>
              </a:spcBef>
              <a:spcAft>
                <a:spcPts val="0"/>
              </a:spcAft>
              <a:buClr>
                <a:schemeClr val="dk1"/>
              </a:buClr>
              <a:buSzPts val="2200"/>
              <a:buFont typeface="Arial"/>
              <a:buChar char="•"/>
            </a:pPr>
            <a:r>
              <a:rPr lang="en-US" sz="2200"/>
              <a:t>Report on the BC technology tracking and comparison of solutions</a:t>
            </a:r>
            <a:endParaRPr sz="3000"/>
          </a:p>
          <a:p>
            <a:pPr indent="0" lvl="0" marL="0" rtl="0" algn="l">
              <a:lnSpc>
                <a:spcPct val="90000"/>
              </a:lnSpc>
              <a:spcBef>
                <a:spcPts val="100"/>
              </a:spcBef>
              <a:spcAft>
                <a:spcPts val="0"/>
              </a:spcAft>
              <a:buClr>
                <a:schemeClr val="dk1"/>
              </a:buClr>
              <a:buSzPts val="2000"/>
              <a:buNone/>
            </a:pPr>
            <a:r>
              <a:t/>
            </a:r>
            <a:endParaRPr sz="2200"/>
          </a:p>
          <a:p>
            <a:pPr indent="0" lvl="0" marL="0" rtl="0" algn="l">
              <a:lnSpc>
                <a:spcPct val="90000"/>
              </a:lnSpc>
              <a:spcBef>
                <a:spcPts val="100"/>
              </a:spcBef>
              <a:spcAft>
                <a:spcPts val="0"/>
              </a:spcAft>
              <a:buClr>
                <a:schemeClr val="dk1"/>
              </a:buClr>
              <a:buSzPts val="2000"/>
              <a:buNone/>
            </a:pPr>
            <a:r>
              <a:rPr b="1" lang="en-US" sz="2200"/>
              <a:t>Activities</a:t>
            </a:r>
            <a:endParaRPr sz="3000"/>
          </a:p>
          <a:p>
            <a:pPr indent="-241300" lvl="0" marL="228600" rtl="0" algn="l">
              <a:lnSpc>
                <a:spcPct val="90000"/>
              </a:lnSpc>
              <a:spcBef>
                <a:spcPts val="100"/>
              </a:spcBef>
              <a:spcAft>
                <a:spcPts val="0"/>
              </a:spcAft>
              <a:buClr>
                <a:schemeClr val="dk1"/>
              </a:buClr>
              <a:buSzPts val="2200"/>
              <a:buFont typeface="Arial"/>
              <a:buChar char="•"/>
            </a:pPr>
            <a:r>
              <a:rPr lang="en-US" sz="2200"/>
              <a:t>Scouting and tech tracking of </a:t>
            </a:r>
            <a:r>
              <a:rPr b="1" lang="en-US" sz="2200"/>
              <a:t>open source </a:t>
            </a:r>
            <a:r>
              <a:rPr lang="en-US" sz="2200"/>
              <a:t>BC technologies</a:t>
            </a:r>
            <a:endParaRPr sz="3000"/>
          </a:p>
          <a:p>
            <a:pPr indent="-241300" lvl="0" marL="228600" rtl="0" algn="l">
              <a:lnSpc>
                <a:spcPct val="90000"/>
              </a:lnSpc>
              <a:spcBef>
                <a:spcPts val="100"/>
              </a:spcBef>
              <a:spcAft>
                <a:spcPts val="0"/>
              </a:spcAft>
              <a:buClr>
                <a:schemeClr val="dk1"/>
              </a:buClr>
              <a:buSzPts val="2200"/>
              <a:buFont typeface="Arial"/>
              <a:buChar char="•"/>
            </a:pPr>
            <a:r>
              <a:rPr lang="en-US" sz="2200"/>
              <a:t>To be deployed on Cloud (ICSC federated resources) </a:t>
            </a:r>
            <a:endParaRPr sz="3000"/>
          </a:p>
          <a:p>
            <a:pPr indent="-241300" lvl="1" marL="685800" rtl="0" algn="l">
              <a:lnSpc>
                <a:spcPct val="90000"/>
              </a:lnSpc>
              <a:spcBef>
                <a:spcPts val="100"/>
              </a:spcBef>
              <a:spcAft>
                <a:spcPts val="0"/>
              </a:spcAft>
              <a:buClr>
                <a:schemeClr val="dk1"/>
              </a:buClr>
              <a:buSzPts val="2200"/>
              <a:buChar char="•"/>
            </a:pPr>
            <a:r>
              <a:rPr lang="en-US" sz="2200"/>
              <a:t>As a managed infrastructure service</a:t>
            </a:r>
            <a:endParaRPr sz="2600"/>
          </a:p>
          <a:p>
            <a:pPr indent="-241300" lvl="1" marL="685800" rtl="0" algn="l">
              <a:lnSpc>
                <a:spcPct val="90000"/>
              </a:lnSpc>
              <a:spcBef>
                <a:spcPts val="100"/>
              </a:spcBef>
              <a:spcAft>
                <a:spcPts val="0"/>
              </a:spcAft>
              <a:buClr>
                <a:schemeClr val="dk1"/>
              </a:buClr>
              <a:buSzPts val="2200"/>
              <a:buChar char="•"/>
            </a:pPr>
            <a:r>
              <a:rPr lang="en-US" sz="2200"/>
              <a:t>On-demand</a:t>
            </a:r>
            <a:endParaRPr sz="2600"/>
          </a:p>
          <a:p>
            <a:pPr indent="-69850" lvl="0" marL="228600" rtl="0" algn="l">
              <a:lnSpc>
                <a:spcPct val="90000"/>
              </a:lnSpc>
              <a:spcBef>
                <a:spcPts val="1000"/>
              </a:spcBef>
              <a:spcAft>
                <a:spcPts val="0"/>
              </a:spcAft>
              <a:buClr>
                <a:schemeClr val="dk1"/>
              </a:buClr>
              <a:buSzPts val="2500"/>
              <a:buNone/>
            </a:pPr>
            <a:r>
              <a:t/>
            </a:r>
            <a:endParaRPr sz="2500"/>
          </a:p>
        </p:txBody>
      </p:sp>
      <p:graphicFrame>
        <p:nvGraphicFramePr>
          <p:cNvPr id="86" name="Google Shape;86;p3"/>
          <p:cNvGraphicFramePr/>
          <p:nvPr/>
        </p:nvGraphicFramePr>
        <p:xfrm>
          <a:off x="838200" y="4999673"/>
          <a:ext cx="3000000" cy="3000000"/>
        </p:xfrm>
        <a:graphic>
          <a:graphicData uri="http://schemas.openxmlformats.org/drawingml/2006/table">
            <a:tbl>
              <a:tblPr>
                <a:noFill/>
                <a:tableStyleId>{3AB66126-E6B9-4668-99F1-68E648131960}</a:tableStyleId>
              </a:tblPr>
              <a:tblGrid>
                <a:gridCol w="5724525"/>
              </a:tblGrid>
              <a:tr h="171450">
                <a:tc>
                  <a:txBody>
                    <a:bodyPr/>
                    <a:lstStyle/>
                    <a:p>
                      <a:pPr indent="0" lvl="0" marL="0" marR="0" rtl="0" algn="l">
                        <a:spcBef>
                          <a:spcPts val="0"/>
                        </a:spcBef>
                        <a:spcAft>
                          <a:spcPts val="0"/>
                        </a:spcAft>
                        <a:buNone/>
                      </a:pPr>
                      <a:r>
                        <a:rPr b="1" i="0" lang="en-US" sz="1200" u="none" cap="none" strike="noStrike">
                          <a:solidFill>
                            <a:srgbClr val="1B2A6F"/>
                          </a:solidFill>
                          <a:latin typeface="Calibri"/>
                          <a:ea typeface="Calibri"/>
                          <a:cs typeface="Calibri"/>
                          <a:sym typeface="Calibri"/>
                        </a:rPr>
                        <a:t>Hardware needs from ICSC</a:t>
                      </a:r>
                      <a:endParaRPr sz="1800" u="none" cap="none" strike="noStrike"/>
                    </a:p>
                  </a:txBody>
                  <a:tcPr marT="28575" marB="28575" marR="66675" marL="66675">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tcPr>
                </a:tc>
              </a:tr>
              <a:tr h="171450">
                <a:tc>
                  <a:txBody>
                    <a:bodyPr/>
                    <a:lstStyle/>
                    <a:p>
                      <a:pPr indent="0" lvl="0" marL="0" marR="0" rtl="0" algn="just">
                        <a:spcBef>
                          <a:spcPts val="0"/>
                        </a:spcBef>
                        <a:spcAft>
                          <a:spcPts val="0"/>
                        </a:spcAft>
                        <a:buNone/>
                      </a:pPr>
                      <a:r>
                        <a:rPr b="0" i="0" lang="en-US" sz="1200" u="none" cap="none" strike="noStrike">
                          <a:solidFill>
                            <a:srgbClr val="1B2A6F"/>
                          </a:solidFill>
                          <a:latin typeface="Calibri"/>
                          <a:ea typeface="Calibri"/>
                          <a:cs typeface="Calibri"/>
                          <a:sym typeface="Calibri"/>
                        </a:rPr>
                        <a:t>● O (10) VMs on the Datalake, for R&amp;D and PoC utilization</a:t>
                      </a:r>
                      <a:endParaRPr sz="1800" u="none" cap="none" strike="noStrike"/>
                    </a:p>
                    <a:p>
                      <a:pPr indent="0" lvl="0" marL="0" marR="0" rtl="0" algn="just">
                        <a:spcBef>
                          <a:spcPts val="0"/>
                        </a:spcBef>
                        <a:spcAft>
                          <a:spcPts val="0"/>
                        </a:spcAft>
                        <a:buNone/>
                      </a:pPr>
                      <a:r>
                        <a:rPr b="0" i="0" lang="en-US" sz="1200" u="none" cap="none" strike="noStrike">
                          <a:solidFill>
                            <a:srgbClr val="1B2A6F"/>
                          </a:solidFill>
                          <a:latin typeface="Calibri"/>
                          <a:ea typeface="Calibri"/>
                          <a:cs typeface="Calibri"/>
                          <a:sym typeface="Calibri"/>
                        </a:rPr>
                        <a:t>● O (20 VCPU) on the ICSC </a:t>
                      </a:r>
                      <a:endParaRPr sz="1800" u="none" cap="none" strike="noStrike"/>
                    </a:p>
                    <a:p>
                      <a:pPr indent="0" lvl="0" marL="0" marR="0" rtl="0" algn="just">
                        <a:spcBef>
                          <a:spcPts val="0"/>
                        </a:spcBef>
                        <a:spcAft>
                          <a:spcPts val="0"/>
                        </a:spcAft>
                        <a:buNone/>
                      </a:pPr>
                      <a:r>
                        <a:rPr b="0" i="0" lang="en-US" sz="1200" u="none" cap="none" strike="noStrike">
                          <a:solidFill>
                            <a:srgbClr val="1B2A6F"/>
                          </a:solidFill>
                          <a:latin typeface="Calibri"/>
                          <a:ea typeface="Calibri"/>
                          <a:cs typeface="Calibri"/>
                          <a:sym typeface="Calibri"/>
                        </a:rPr>
                        <a:t>● O (1-10) TB storage on the Datalake</a:t>
                      </a:r>
                      <a:endParaRPr sz="1800" u="none" cap="none" strike="noStrike"/>
                    </a:p>
                  </a:txBody>
                  <a:tcPr marT="28575" marB="28575" marR="66675" marL="66675">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tcPr>
                </a:tc>
              </a:tr>
            </a:tbl>
          </a:graphicData>
        </a:graphic>
      </p:graphicFrame>
      <p:graphicFrame>
        <p:nvGraphicFramePr>
          <p:cNvPr id="87" name="Google Shape;87;p3"/>
          <p:cNvGraphicFramePr/>
          <p:nvPr/>
        </p:nvGraphicFramePr>
        <p:xfrm>
          <a:off x="7024116" y="4668203"/>
          <a:ext cx="3000000" cy="3000000"/>
        </p:xfrm>
        <a:graphic>
          <a:graphicData uri="http://schemas.openxmlformats.org/drawingml/2006/table">
            <a:tbl>
              <a:tblPr>
                <a:noFill/>
                <a:tableStyleId>{3AB66126-E6B9-4668-99F1-68E648131960}</a:tableStyleId>
              </a:tblPr>
              <a:tblGrid>
                <a:gridCol w="762000"/>
                <a:gridCol w="2571750"/>
                <a:gridCol w="895350"/>
              </a:tblGrid>
              <a:tr h="158525">
                <a:tc gridSpan="3">
                  <a:txBody>
                    <a:bodyPr/>
                    <a:lstStyle/>
                    <a:p>
                      <a:pPr indent="0" lvl="0" marL="0" marR="0" rtl="0" algn="l">
                        <a:spcBef>
                          <a:spcPts val="0"/>
                        </a:spcBef>
                        <a:spcAft>
                          <a:spcPts val="0"/>
                        </a:spcAft>
                        <a:buNone/>
                      </a:pPr>
                      <a:r>
                        <a:rPr b="1" i="0" lang="en-US" sz="1200" u="none" cap="none" strike="noStrike">
                          <a:solidFill>
                            <a:srgbClr val="1B2A6F"/>
                          </a:solidFill>
                          <a:latin typeface="Calibri"/>
                          <a:ea typeface="Calibri"/>
                          <a:cs typeface="Calibri"/>
                          <a:sym typeface="Calibri"/>
                        </a:rPr>
                        <a:t>Deliverables</a:t>
                      </a:r>
                      <a:endParaRPr sz="1800" u="none" cap="none" strike="noStrike"/>
                    </a:p>
                  </a:txBody>
                  <a:tcPr marT="28575" marB="28575" marR="66675" marL="66675">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tcPr>
                </a:tc>
                <a:tc hMerge="1"/>
                <a:tc hMerge="1"/>
              </a:tr>
              <a:tr h="171450">
                <a:tc>
                  <a:txBody>
                    <a:bodyPr/>
                    <a:lstStyle/>
                    <a:p>
                      <a:pPr indent="0" lvl="0" marL="0" marR="0" rtl="0" algn="l">
                        <a:spcBef>
                          <a:spcPts val="0"/>
                        </a:spcBef>
                        <a:spcAft>
                          <a:spcPts val="0"/>
                        </a:spcAft>
                        <a:buNone/>
                      </a:pPr>
                      <a:r>
                        <a:rPr b="1" i="0" lang="en-US" sz="1200" u="none" cap="none" strike="noStrike">
                          <a:solidFill>
                            <a:srgbClr val="1B2A6F"/>
                          </a:solidFill>
                          <a:latin typeface="Calibri"/>
                          <a:ea typeface="Calibri"/>
                          <a:cs typeface="Calibri"/>
                          <a:sym typeface="Calibri"/>
                        </a:rPr>
                        <a:t>DRL code</a:t>
                      </a:r>
                      <a:endParaRPr sz="1800" u="none" cap="none" strike="noStrike"/>
                    </a:p>
                  </a:txBody>
                  <a:tcPr marT="28575" marB="28575" marR="66675" marL="66675">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200" u="none" cap="none" strike="noStrike">
                          <a:solidFill>
                            <a:srgbClr val="1B2A6F"/>
                          </a:solidFill>
                          <a:latin typeface="Calibri"/>
                          <a:ea typeface="Calibri"/>
                          <a:cs typeface="Calibri"/>
                          <a:sym typeface="Calibri"/>
                        </a:rPr>
                        <a:t>Definition</a:t>
                      </a:r>
                      <a:endParaRPr sz="1800" u="none" cap="none" strike="noStrike"/>
                    </a:p>
                  </a:txBody>
                  <a:tcPr marT="28575" marB="28575" marR="66675" marL="66675">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200" u="none" cap="none" strike="noStrike">
                          <a:solidFill>
                            <a:srgbClr val="1B2A6F"/>
                          </a:solidFill>
                          <a:latin typeface="Calibri"/>
                          <a:ea typeface="Calibri"/>
                          <a:cs typeface="Calibri"/>
                          <a:sym typeface="Calibri"/>
                        </a:rPr>
                        <a:t>Del. date</a:t>
                      </a:r>
                      <a:endParaRPr sz="1800" u="none" cap="none" strike="noStrike"/>
                    </a:p>
                  </a:txBody>
                  <a:tcPr marT="28575" marB="28575" marR="66675" marL="66675">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tcPr>
                </a:tc>
              </a:tr>
              <a:tr h="171450">
                <a:tc>
                  <a:txBody>
                    <a:bodyPr/>
                    <a:lstStyle/>
                    <a:p>
                      <a:pPr indent="0" lvl="0" marL="0" marR="0" rtl="0" algn="l">
                        <a:spcBef>
                          <a:spcPts val="0"/>
                        </a:spcBef>
                        <a:spcAft>
                          <a:spcPts val="0"/>
                        </a:spcAft>
                        <a:buNone/>
                      </a:pPr>
                      <a:r>
                        <a:rPr b="1" i="0" lang="en-US" sz="1200" u="none" cap="none" strike="noStrike">
                          <a:solidFill>
                            <a:srgbClr val="1B2A6F"/>
                          </a:solidFill>
                          <a:latin typeface="Calibri"/>
                          <a:ea typeface="Calibri"/>
                          <a:cs typeface="Calibri"/>
                          <a:sym typeface="Calibri"/>
                        </a:rPr>
                        <a:t>TN1</a:t>
                      </a:r>
                      <a:endParaRPr sz="1800" u="none" cap="none" strike="noStrike"/>
                    </a:p>
                  </a:txBody>
                  <a:tcPr marT="28575" marB="28575" marR="66675" marL="66675">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200" u="none" cap="none" strike="noStrike">
                          <a:solidFill>
                            <a:srgbClr val="1B2A6F"/>
                          </a:solidFill>
                          <a:latin typeface="Calibri"/>
                          <a:ea typeface="Calibri"/>
                          <a:cs typeface="Calibri"/>
                          <a:sym typeface="Calibri"/>
                        </a:rPr>
                        <a:t>Report the deployment solutions on the Datalake, with initial evaluation of results</a:t>
                      </a:r>
                      <a:endParaRPr sz="1800" u="none" cap="none" strike="noStrike"/>
                    </a:p>
                  </a:txBody>
                  <a:tcPr marT="28575" marB="28575" marR="66675" marL="66675">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200" u="none" cap="none" strike="noStrike">
                          <a:solidFill>
                            <a:srgbClr val="1B2A6F"/>
                          </a:solidFill>
                          <a:latin typeface="Calibri"/>
                          <a:ea typeface="Calibri"/>
                          <a:cs typeface="Calibri"/>
                          <a:sym typeface="Calibri"/>
                        </a:rPr>
                        <a:t>M12</a:t>
                      </a:r>
                      <a:endParaRPr b="1" sz="1800" u="none" cap="none" strike="noStrike"/>
                    </a:p>
                  </a:txBody>
                  <a:tcPr marT="28575" marB="28575" marR="66675" marL="66675">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tcPr>
                </a:tc>
              </a:tr>
              <a:tr h="171450">
                <a:tc>
                  <a:txBody>
                    <a:bodyPr/>
                    <a:lstStyle/>
                    <a:p>
                      <a:pPr indent="0" lvl="0" marL="0" marR="0" rtl="0" algn="l">
                        <a:spcBef>
                          <a:spcPts val="0"/>
                        </a:spcBef>
                        <a:spcAft>
                          <a:spcPts val="0"/>
                        </a:spcAft>
                        <a:buNone/>
                      </a:pPr>
                      <a:r>
                        <a:rPr b="1" i="0" lang="en-US" sz="1200" u="none" cap="none" strike="noStrike">
                          <a:solidFill>
                            <a:srgbClr val="1B2A6F"/>
                          </a:solidFill>
                          <a:latin typeface="Calibri"/>
                          <a:ea typeface="Calibri"/>
                          <a:cs typeface="Calibri"/>
                          <a:sym typeface="Calibri"/>
                        </a:rPr>
                        <a:t>TN2</a:t>
                      </a:r>
                      <a:endParaRPr sz="1800" u="none" cap="none" strike="noStrike"/>
                    </a:p>
                  </a:txBody>
                  <a:tcPr marT="28575" marB="28575" marR="66675" marL="66675">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200" u="none" cap="none" strike="noStrike">
                          <a:solidFill>
                            <a:srgbClr val="1B2A6F"/>
                          </a:solidFill>
                          <a:latin typeface="Calibri"/>
                          <a:ea typeface="Calibri"/>
                          <a:cs typeface="Calibri"/>
                          <a:sym typeface="Calibri"/>
                        </a:rPr>
                        <a:t>Technology tracking report on the blockchain solutions maturity</a:t>
                      </a:r>
                      <a:endParaRPr sz="1800" u="none" cap="none" strike="noStrike"/>
                    </a:p>
                  </a:txBody>
                  <a:tcPr marT="28575" marB="28575" marR="66675" marL="66675">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200" u="none" cap="none" strike="noStrike">
                          <a:solidFill>
                            <a:srgbClr val="1B2A6F"/>
                          </a:solidFill>
                          <a:latin typeface="Calibri"/>
                          <a:ea typeface="Calibri"/>
                          <a:cs typeface="Calibri"/>
                          <a:sym typeface="Calibri"/>
                        </a:rPr>
                        <a:t>M24</a:t>
                      </a:r>
                      <a:endParaRPr b="1" sz="1800" u="none" cap="none" strike="noStrike"/>
                    </a:p>
                  </a:txBody>
                  <a:tcPr marT="28575" marB="28575" marR="66675" marL="66675">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4"/>
          <p:cNvSpPr txBox="1"/>
          <p:nvPr>
            <p:ph type="title"/>
          </p:nvPr>
        </p:nvSpPr>
        <p:spPr>
          <a:xfrm>
            <a:off x="838200" y="365125"/>
            <a:ext cx="979869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62D4D"/>
              </a:buClr>
              <a:buSzPts val="3200"/>
              <a:buFont typeface="Fira Sans Medium"/>
              <a:buNone/>
            </a:pPr>
            <a:r>
              <a:rPr lang="en-US"/>
              <a:t>The Big Picture: toward an open-source genomic datalake for research</a:t>
            </a:r>
            <a:endParaRPr/>
          </a:p>
        </p:txBody>
      </p:sp>
      <p:pic>
        <p:nvPicPr>
          <p:cNvPr id="93" name="Google Shape;93;p4"/>
          <p:cNvPicPr preferRelativeResize="0"/>
          <p:nvPr/>
        </p:nvPicPr>
        <p:blipFill rotWithShape="1">
          <a:blip r:embed="rId3">
            <a:alphaModFix/>
          </a:blip>
          <a:srcRect b="0" l="0" r="0" t="0"/>
          <a:stretch/>
        </p:blipFill>
        <p:spPr>
          <a:xfrm>
            <a:off x="6618939" y="2350008"/>
            <a:ext cx="5526087" cy="3877056"/>
          </a:xfrm>
          <a:prstGeom prst="rect">
            <a:avLst/>
          </a:prstGeom>
          <a:noFill/>
          <a:ln>
            <a:noFill/>
          </a:ln>
        </p:spPr>
      </p:pic>
      <p:sp>
        <p:nvSpPr>
          <p:cNvPr id="94" name="Google Shape;94;p4"/>
          <p:cNvSpPr txBox="1"/>
          <p:nvPr>
            <p:ph idx="1" type="body"/>
          </p:nvPr>
        </p:nvSpPr>
        <p:spPr>
          <a:xfrm>
            <a:off x="107354" y="3344057"/>
            <a:ext cx="6815100" cy="1603500"/>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90000"/>
              </a:lnSpc>
              <a:spcBef>
                <a:spcPts val="0"/>
              </a:spcBef>
              <a:spcAft>
                <a:spcPts val="0"/>
              </a:spcAft>
              <a:buClr>
                <a:schemeClr val="dk1"/>
              </a:buClr>
              <a:buSzPct val="100000"/>
              <a:buNone/>
            </a:pPr>
            <a:r>
              <a:rPr lang="en-US" sz="2000"/>
              <a:t>INFN Cloud technologies are already the basis for several research projects at national and European level: </a:t>
            </a:r>
            <a:endParaRPr/>
          </a:p>
          <a:p>
            <a:pPr indent="-228600" lvl="0" marL="228600" rtl="0" algn="l">
              <a:lnSpc>
                <a:spcPct val="90000"/>
              </a:lnSpc>
              <a:spcBef>
                <a:spcPts val="1000"/>
              </a:spcBef>
              <a:spcAft>
                <a:spcPts val="0"/>
              </a:spcAft>
              <a:buClr>
                <a:schemeClr val="dk1"/>
              </a:buClr>
              <a:buSzPct val="100000"/>
              <a:buChar char="•"/>
            </a:pPr>
            <a:r>
              <a:rPr lang="en-US" sz="2000"/>
              <a:t>Harmony Alliance</a:t>
            </a:r>
            <a:endParaRPr/>
          </a:p>
          <a:p>
            <a:pPr indent="-228600" lvl="0" marL="228600" rtl="0" algn="l">
              <a:lnSpc>
                <a:spcPct val="90000"/>
              </a:lnSpc>
              <a:spcBef>
                <a:spcPts val="1000"/>
              </a:spcBef>
              <a:spcAft>
                <a:spcPts val="0"/>
              </a:spcAft>
              <a:buClr>
                <a:schemeClr val="dk1"/>
              </a:buClr>
              <a:buSzPct val="100000"/>
              <a:buChar char="•"/>
            </a:pPr>
            <a:r>
              <a:rPr lang="en-US" sz="2000"/>
              <a:t>Health Big Data </a:t>
            </a:r>
            <a:endParaRPr/>
          </a:p>
          <a:p>
            <a:pPr indent="-228600" lvl="0" marL="228600" rtl="0" algn="l">
              <a:lnSpc>
                <a:spcPct val="90000"/>
              </a:lnSpc>
              <a:spcBef>
                <a:spcPts val="1000"/>
              </a:spcBef>
              <a:spcAft>
                <a:spcPts val="0"/>
              </a:spcAft>
              <a:buClr>
                <a:schemeClr val="dk1"/>
              </a:buClr>
              <a:buSzPct val="100000"/>
              <a:buChar char="•"/>
            </a:pPr>
            <a:r>
              <a:rPr lang="en-US" sz="2000"/>
              <a:t>Several national projects funded under the EU Recovery and Resilience Plan </a:t>
            </a:r>
            <a:endParaRPr/>
          </a:p>
          <a:p>
            <a:pPr indent="0" lvl="0" marL="0" rtl="0" algn="l">
              <a:lnSpc>
                <a:spcPct val="90000"/>
              </a:lnSpc>
              <a:spcBef>
                <a:spcPts val="1000"/>
              </a:spcBef>
              <a:spcAft>
                <a:spcPts val="0"/>
              </a:spcAft>
              <a:buClr>
                <a:schemeClr val="dk1"/>
              </a:buClr>
              <a:buSzPct val="100000"/>
              <a:buNone/>
            </a:pPr>
            <a:r>
              <a:t/>
            </a:r>
            <a:endParaRPr sz="2000"/>
          </a:p>
        </p:txBody>
      </p:sp>
      <p:sp>
        <p:nvSpPr>
          <p:cNvPr id="95" name="Google Shape;95;p4"/>
          <p:cNvSpPr txBox="1"/>
          <p:nvPr/>
        </p:nvSpPr>
        <p:spPr>
          <a:xfrm>
            <a:off x="107354" y="5056441"/>
            <a:ext cx="6229438" cy="1603375"/>
          </a:xfrm>
          <a:prstGeom prst="rect">
            <a:avLst/>
          </a:prstGeom>
          <a:noFill/>
          <a:ln>
            <a:noFill/>
          </a:ln>
        </p:spPr>
        <p:txBody>
          <a:bodyPr anchorCtr="0" anchor="t" bIns="45700" lIns="91425" spcFirstLastPara="1" rIns="91425" wrap="square" tIns="45700">
            <a:normAutofit fontScale="77500" lnSpcReduction="20000"/>
          </a:bodyPr>
          <a:lstStyle/>
          <a:p>
            <a:pPr indent="0" lvl="0" marL="0" marR="0" rtl="0" algn="l">
              <a:lnSpc>
                <a:spcPct val="90000"/>
              </a:lnSpc>
              <a:spcBef>
                <a:spcPts val="0"/>
              </a:spcBef>
              <a:spcAft>
                <a:spcPts val="0"/>
              </a:spcAft>
              <a:buClr>
                <a:srgbClr val="0070C0"/>
              </a:buClr>
              <a:buSzPct val="100000"/>
              <a:buFont typeface="Arial"/>
              <a:buNone/>
            </a:pPr>
            <a:r>
              <a:rPr lang="en-US" sz="2800">
                <a:solidFill>
                  <a:srgbClr val="0070C0"/>
                </a:solidFill>
                <a:latin typeface="Calibri"/>
                <a:ea typeface="Calibri"/>
                <a:cs typeface="Calibri"/>
                <a:sym typeface="Calibri"/>
              </a:rPr>
              <a:t>Blockchain technologies will be of paramount importance to enhance </a:t>
            </a:r>
            <a:r>
              <a:rPr b="1" lang="en-US" sz="2800">
                <a:solidFill>
                  <a:srgbClr val="0070C0"/>
                </a:solidFill>
                <a:latin typeface="Calibri"/>
                <a:ea typeface="Calibri"/>
                <a:cs typeface="Calibri"/>
                <a:sym typeface="Calibri"/>
              </a:rPr>
              <a:t>transparency, auditability </a:t>
            </a:r>
            <a:r>
              <a:rPr lang="en-US" sz="2800">
                <a:solidFill>
                  <a:srgbClr val="0070C0"/>
                </a:solidFill>
                <a:latin typeface="Calibri"/>
                <a:ea typeface="Calibri"/>
                <a:cs typeface="Calibri"/>
                <a:sym typeface="Calibri"/>
              </a:rPr>
              <a:t>and </a:t>
            </a:r>
            <a:r>
              <a:rPr b="1" lang="en-US" sz="2800">
                <a:solidFill>
                  <a:srgbClr val="0070C0"/>
                </a:solidFill>
                <a:latin typeface="Calibri"/>
                <a:ea typeface="Calibri"/>
                <a:cs typeface="Calibri"/>
                <a:sym typeface="Calibri"/>
              </a:rPr>
              <a:t>trust</a:t>
            </a:r>
            <a:r>
              <a:rPr lang="en-US" sz="2800">
                <a:solidFill>
                  <a:srgbClr val="0070C0"/>
                </a:solidFill>
                <a:latin typeface="Calibri"/>
                <a:ea typeface="Calibri"/>
                <a:cs typeface="Calibri"/>
                <a:sym typeface="Calibri"/>
              </a:rPr>
              <a:t> </a:t>
            </a:r>
            <a:r>
              <a:rPr lang="en-US" sz="2800">
                <a:solidFill>
                  <a:schemeClr val="dk1"/>
                </a:solidFill>
                <a:latin typeface="Calibri"/>
                <a:ea typeface="Calibri"/>
                <a:cs typeface="Calibri"/>
                <a:sym typeface="Calibri"/>
              </a:rPr>
              <a:t>at various architectural levels</a:t>
            </a:r>
            <a:endParaRPr/>
          </a:p>
          <a:p>
            <a:pPr indent="0" lvl="0" marL="0" marR="0" rtl="0" algn="l">
              <a:lnSpc>
                <a:spcPct val="90000"/>
              </a:lnSpc>
              <a:spcBef>
                <a:spcPts val="1000"/>
              </a:spcBef>
              <a:spcAft>
                <a:spcPts val="0"/>
              </a:spcAft>
              <a:buClr>
                <a:srgbClr val="0070C0"/>
              </a:buClr>
              <a:buSzPct val="100000"/>
              <a:buFont typeface="Arial"/>
              <a:buNone/>
            </a:pPr>
            <a:r>
              <a:rPr lang="en-US" sz="2800">
                <a:solidFill>
                  <a:srgbClr val="0070C0"/>
                </a:solidFill>
                <a:latin typeface="Calibri"/>
                <a:ea typeface="Calibri"/>
                <a:cs typeface="Calibri"/>
                <a:sym typeface="Calibri"/>
              </a:rPr>
              <a:t>Can be applied to other scientific areas and needs</a:t>
            </a:r>
            <a:endParaRPr sz="2800">
              <a:solidFill>
                <a:srgbClr val="0070C0"/>
              </a:solidFill>
              <a:latin typeface="Calibri"/>
              <a:ea typeface="Calibri"/>
              <a:cs typeface="Calibri"/>
              <a:sym typeface="Calibri"/>
            </a:endParaRPr>
          </a:p>
        </p:txBody>
      </p:sp>
      <p:sp>
        <p:nvSpPr>
          <p:cNvPr id="96" name="Google Shape;96;p4"/>
          <p:cNvSpPr txBox="1"/>
          <p:nvPr/>
        </p:nvSpPr>
        <p:spPr>
          <a:xfrm>
            <a:off x="107354" y="1537069"/>
            <a:ext cx="8691300" cy="1477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Many INFN life science research activities involve personal data processing related to healthcare patients and need to comply with the new norm (</a:t>
            </a:r>
            <a:r>
              <a:rPr b="1" lang="en-US" sz="1800">
                <a:solidFill>
                  <a:schemeClr val="accent1"/>
                </a:solidFill>
                <a:latin typeface="Calibri"/>
                <a:ea typeface="Calibri"/>
                <a:cs typeface="Calibri"/>
                <a:sym typeface="Calibri"/>
              </a:rPr>
              <a:t>GDPR</a:t>
            </a: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To address this issue, we have built </a:t>
            </a:r>
            <a:r>
              <a:rPr b="1" lang="en-US" sz="1800">
                <a:solidFill>
                  <a:schemeClr val="accent1"/>
                </a:solidFill>
                <a:latin typeface="Calibri"/>
                <a:ea typeface="Calibri"/>
                <a:cs typeface="Calibri"/>
                <a:sym typeface="Calibri"/>
              </a:rPr>
              <a:t>EPIC Cloud </a:t>
            </a:r>
            <a:r>
              <a:rPr lang="en-US" sz="1800">
                <a:solidFill>
                  <a:schemeClr val="dk1"/>
                </a:solidFill>
                <a:latin typeface="Calibri"/>
                <a:ea typeface="Calibri"/>
                <a:cs typeface="Calibri"/>
                <a:sym typeface="Calibri"/>
              </a:rPr>
              <a:t>(</a:t>
            </a:r>
            <a:r>
              <a:rPr b="1" lang="en-US" sz="1800">
                <a:solidFill>
                  <a:schemeClr val="accent1"/>
                </a:solidFill>
                <a:latin typeface="Calibri"/>
                <a:ea typeface="Calibri"/>
                <a:cs typeface="Calibri"/>
                <a:sym typeface="Calibri"/>
              </a:rPr>
              <a:t>Enhanced PrIvacy and Compliance Cloud</a:t>
            </a:r>
            <a:r>
              <a:rPr lang="en-US" sz="1800">
                <a:solidFill>
                  <a:schemeClr val="dk1"/>
                </a:solidFill>
                <a:latin typeface="Calibri"/>
                <a:ea typeface="Calibri"/>
                <a:cs typeface="Calibri"/>
                <a:sym typeface="Calibri"/>
              </a:rPr>
              <a:t>): an ISO 27001 27017 27018 certified partition of INFN Cloud adopting technical and organizational security measures that make it fit for processing personal data</a:t>
            </a:r>
            <a:endParaRPr sz="18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5"/>
          <p:cNvSpPr txBox="1"/>
          <p:nvPr>
            <p:ph type="title"/>
          </p:nvPr>
        </p:nvSpPr>
        <p:spPr>
          <a:xfrm>
            <a:off x="996156" y="1606766"/>
            <a:ext cx="1515825" cy="65931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62D4D"/>
              </a:buClr>
              <a:buSzPts val="2400"/>
              <a:buFont typeface="Fira Sans Medium"/>
              <a:buNone/>
            </a:pPr>
            <a:r>
              <a:rPr lang="en-US" sz="2400"/>
              <a:t>Actors</a:t>
            </a:r>
            <a:endParaRPr sz="3600"/>
          </a:p>
        </p:txBody>
      </p:sp>
      <p:pic>
        <p:nvPicPr>
          <p:cNvPr descr="Icon&#10;&#10;Description automatically generated" id="102" name="Google Shape;102;p5"/>
          <p:cNvPicPr preferRelativeResize="0"/>
          <p:nvPr>
            <p:ph idx="1" type="body"/>
          </p:nvPr>
        </p:nvPicPr>
        <p:blipFill rotWithShape="1">
          <a:blip r:embed="rId3">
            <a:alphaModFix/>
          </a:blip>
          <a:srcRect b="0" l="0" r="0" t="0"/>
          <a:stretch/>
        </p:blipFill>
        <p:spPr>
          <a:xfrm>
            <a:off x="386685" y="2529155"/>
            <a:ext cx="666611" cy="666611"/>
          </a:xfrm>
          <a:prstGeom prst="rect">
            <a:avLst/>
          </a:prstGeom>
          <a:noFill/>
          <a:ln>
            <a:noFill/>
          </a:ln>
        </p:spPr>
      </p:pic>
      <p:pic>
        <p:nvPicPr>
          <p:cNvPr id="103" name="Google Shape;103;p5"/>
          <p:cNvPicPr preferRelativeResize="0"/>
          <p:nvPr/>
        </p:nvPicPr>
        <p:blipFill rotWithShape="1">
          <a:blip r:embed="rId4">
            <a:alphaModFix/>
          </a:blip>
          <a:srcRect b="0" l="0" r="0" t="0"/>
          <a:stretch/>
        </p:blipFill>
        <p:spPr>
          <a:xfrm>
            <a:off x="620277" y="4525133"/>
            <a:ext cx="1301931" cy="1372235"/>
          </a:xfrm>
          <a:prstGeom prst="rect">
            <a:avLst/>
          </a:prstGeom>
          <a:noFill/>
          <a:ln>
            <a:noFill/>
          </a:ln>
        </p:spPr>
      </p:pic>
      <p:pic>
        <p:nvPicPr>
          <p:cNvPr descr="A group of people in clothing&#10;&#10;Description automatically generated with medium confidence" id="104" name="Google Shape;104;p5"/>
          <p:cNvPicPr preferRelativeResize="0"/>
          <p:nvPr/>
        </p:nvPicPr>
        <p:blipFill rotWithShape="1">
          <a:blip r:embed="rId5">
            <a:alphaModFix/>
          </a:blip>
          <a:srcRect b="0" l="0" r="0" t="0"/>
          <a:stretch/>
        </p:blipFill>
        <p:spPr>
          <a:xfrm>
            <a:off x="1688939" y="3367445"/>
            <a:ext cx="948614" cy="523220"/>
          </a:xfrm>
          <a:prstGeom prst="rect">
            <a:avLst/>
          </a:prstGeom>
          <a:noFill/>
          <a:ln>
            <a:noFill/>
          </a:ln>
        </p:spPr>
      </p:pic>
      <p:sp>
        <p:nvSpPr>
          <p:cNvPr id="105" name="Google Shape;105;p5"/>
          <p:cNvSpPr txBox="1"/>
          <p:nvPr/>
        </p:nvSpPr>
        <p:spPr>
          <a:xfrm>
            <a:off x="51820" y="3602549"/>
            <a:ext cx="128982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400">
                <a:solidFill>
                  <a:schemeClr val="dk1"/>
                </a:solidFill>
                <a:latin typeface="Calibri"/>
                <a:ea typeface="Calibri"/>
                <a:cs typeface="Calibri"/>
                <a:sym typeface="Calibri"/>
              </a:rPr>
              <a:t>GDPR Role: Data Subject</a:t>
            </a:r>
            <a:endParaRPr/>
          </a:p>
        </p:txBody>
      </p:sp>
      <p:sp>
        <p:nvSpPr>
          <p:cNvPr id="106" name="Google Shape;106;p5"/>
          <p:cNvSpPr txBox="1"/>
          <p:nvPr/>
        </p:nvSpPr>
        <p:spPr>
          <a:xfrm>
            <a:off x="247809" y="3228945"/>
            <a:ext cx="944361"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Calibri"/>
                <a:ea typeface="Calibri"/>
                <a:cs typeface="Calibri"/>
                <a:sym typeface="Calibri"/>
              </a:rPr>
              <a:t>Patient</a:t>
            </a:r>
            <a:endParaRPr b="1" sz="2800">
              <a:solidFill>
                <a:schemeClr val="dk1"/>
              </a:solidFill>
              <a:latin typeface="Calibri"/>
              <a:ea typeface="Calibri"/>
              <a:cs typeface="Calibri"/>
              <a:sym typeface="Calibri"/>
            </a:endParaRPr>
          </a:p>
        </p:txBody>
      </p:sp>
      <p:sp>
        <p:nvSpPr>
          <p:cNvPr id="107" name="Google Shape;107;p5"/>
          <p:cNvSpPr txBox="1"/>
          <p:nvPr/>
        </p:nvSpPr>
        <p:spPr>
          <a:xfrm>
            <a:off x="810534" y="4413064"/>
            <a:ext cx="1062214"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Calibri"/>
                <a:ea typeface="Calibri"/>
                <a:cs typeface="Calibri"/>
                <a:sym typeface="Calibri"/>
              </a:rPr>
              <a:t>Hospital</a:t>
            </a:r>
            <a:endParaRPr b="1" sz="2800">
              <a:solidFill>
                <a:schemeClr val="dk1"/>
              </a:solidFill>
              <a:latin typeface="Calibri"/>
              <a:ea typeface="Calibri"/>
              <a:cs typeface="Calibri"/>
              <a:sym typeface="Calibri"/>
            </a:endParaRPr>
          </a:p>
        </p:txBody>
      </p:sp>
      <p:sp>
        <p:nvSpPr>
          <p:cNvPr id="108" name="Google Shape;108;p5"/>
          <p:cNvSpPr txBox="1"/>
          <p:nvPr/>
        </p:nvSpPr>
        <p:spPr>
          <a:xfrm>
            <a:off x="1415044" y="2620732"/>
            <a:ext cx="1694823"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Calibri"/>
                <a:ea typeface="Calibri"/>
                <a:cs typeface="Calibri"/>
                <a:sym typeface="Calibri"/>
              </a:rPr>
              <a:t>Hospital Ethic </a:t>
            </a:r>
            <a:endParaRPr/>
          </a:p>
          <a:p>
            <a:pPr indent="0" lvl="0" marL="0" marR="0" rtl="0" algn="l">
              <a:spcBef>
                <a:spcPts val="0"/>
              </a:spcBef>
              <a:spcAft>
                <a:spcPts val="0"/>
              </a:spcAft>
              <a:buNone/>
            </a:pPr>
            <a:r>
              <a:rPr b="1" lang="en-US" sz="2000">
                <a:solidFill>
                  <a:schemeClr val="dk1"/>
                </a:solidFill>
                <a:latin typeface="Calibri"/>
                <a:ea typeface="Calibri"/>
                <a:cs typeface="Calibri"/>
                <a:sym typeface="Calibri"/>
              </a:rPr>
              <a:t>Committee</a:t>
            </a:r>
            <a:endParaRPr b="1" sz="2000">
              <a:solidFill>
                <a:schemeClr val="dk1"/>
              </a:solidFill>
              <a:latin typeface="Calibri"/>
              <a:ea typeface="Calibri"/>
              <a:cs typeface="Calibri"/>
              <a:sym typeface="Calibri"/>
            </a:endParaRPr>
          </a:p>
        </p:txBody>
      </p:sp>
      <p:sp>
        <p:nvSpPr>
          <p:cNvPr id="109" name="Google Shape;109;p5"/>
          <p:cNvSpPr txBox="1"/>
          <p:nvPr/>
        </p:nvSpPr>
        <p:spPr>
          <a:xfrm>
            <a:off x="742088" y="5653685"/>
            <a:ext cx="130193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400">
                <a:solidFill>
                  <a:schemeClr val="dk1"/>
                </a:solidFill>
                <a:latin typeface="Calibri"/>
                <a:ea typeface="Calibri"/>
                <a:cs typeface="Calibri"/>
                <a:sym typeface="Calibri"/>
              </a:rPr>
              <a:t>GDPR Role: Data Controller</a:t>
            </a:r>
            <a:endParaRPr/>
          </a:p>
        </p:txBody>
      </p:sp>
      <p:sp>
        <p:nvSpPr>
          <p:cNvPr id="110" name="Google Shape;110;p5"/>
          <p:cNvSpPr txBox="1"/>
          <p:nvPr/>
        </p:nvSpPr>
        <p:spPr>
          <a:xfrm>
            <a:off x="1531899" y="3931829"/>
            <a:ext cx="1424132"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400">
                <a:solidFill>
                  <a:schemeClr val="dk1"/>
                </a:solidFill>
                <a:latin typeface="Calibri"/>
                <a:ea typeface="Calibri"/>
                <a:cs typeface="Calibri"/>
                <a:sym typeface="Calibri"/>
              </a:rPr>
              <a:t>Role: Whatchdog</a:t>
            </a:r>
            <a:endParaRPr i="1" sz="1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11" name="Google Shape;111;p5"/>
          <p:cNvPicPr preferRelativeResize="0"/>
          <p:nvPr/>
        </p:nvPicPr>
        <p:blipFill rotWithShape="1">
          <a:blip r:embed="rId6">
            <a:alphaModFix/>
          </a:blip>
          <a:srcRect b="0" l="0" r="0" t="0"/>
          <a:stretch/>
        </p:blipFill>
        <p:spPr>
          <a:xfrm>
            <a:off x="9163245" y="2648933"/>
            <a:ext cx="2851945" cy="3130076"/>
          </a:xfrm>
          <a:prstGeom prst="rect">
            <a:avLst/>
          </a:prstGeom>
          <a:noFill/>
          <a:ln>
            <a:noFill/>
          </a:ln>
        </p:spPr>
      </p:pic>
      <p:sp>
        <p:nvSpPr>
          <p:cNvPr id="112" name="Google Shape;112;p5"/>
          <p:cNvSpPr txBox="1"/>
          <p:nvPr/>
        </p:nvSpPr>
        <p:spPr>
          <a:xfrm>
            <a:off x="9163245" y="1758171"/>
            <a:ext cx="2906878" cy="126188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162D4D"/>
                </a:solidFill>
                <a:latin typeface="Fira Sans Medium"/>
                <a:ea typeface="Fira Sans Medium"/>
                <a:cs typeface="Fira Sans Medium"/>
                <a:sym typeface="Fira Sans Medium"/>
              </a:rPr>
              <a:t>Informed Consent Workflow</a:t>
            </a:r>
            <a:endParaRPr/>
          </a:p>
          <a:p>
            <a:pPr indent="0" lvl="0" marL="0" marR="0" rtl="0" algn="l">
              <a:spcBef>
                <a:spcPts val="0"/>
              </a:spcBef>
              <a:spcAft>
                <a:spcPts val="0"/>
              </a:spcAft>
              <a:buNone/>
            </a:pPr>
            <a:r>
              <a:t/>
            </a:r>
            <a:endParaRPr b="1" sz="2800">
              <a:solidFill>
                <a:schemeClr val="dk1"/>
              </a:solidFill>
              <a:latin typeface="Calibri"/>
              <a:ea typeface="Calibri"/>
              <a:cs typeface="Calibri"/>
              <a:sym typeface="Calibri"/>
            </a:endParaRPr>
          </a:p>
        </p:txBody>
      </p:sp>
      <p:sp>
        <p:nvSpPr>
          <p:cNvPr id="113" name="Google Shape;113;p5"/>
          <p:cNvSpPr txBox="1"/>
          <p:nvPr/>
        </p:nvSpPr>
        <p:spPr>
          <a:xfrm>
            <a:off x="478207" y="81414"/>
            <a:ext cx="9846501"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162D4D"/>
              </a:buClr>
              <a:buSzPts val="3200"/>
              <a:buFont typeface="Fira Sans Medium"/>
              <a:buNone/>
            </a:pPr>
            <a:r>
              <a:rPr lang="en-US" sz="3200">
                <a:solidFill>
                  <a:srgbClr val="162D4D"/>
                </a:solidFill>
                <a:latin typeface="Fira Sans Medium"/>
                <a:ea typeface="Fira Sans Medium"/>
                <a:cs typeface="Fira Sans Medium"/>
                <a:sym typeface="Fira Sans Medium"/>
              </a:rPr>
              <a:t>Adding transparency and trustworthiness </a:t>
            </a:r>
            <a:br>
              <a:rPr lang="en-US" sz="3200">
                <a:solidFill>
                  <a:srgbClr val="162D4D"/>
                </a:solidFill>
                <a:latin typeface="Fira Sans Medium"/>
                <a:ea typeface="Fira Sans Medium"/>
                <a:cs typeface="Fira Sans Medium"/>
                <a:sym typeface="Fira Sans Medium"/>
              </a:rPr>
            </a:br>
            <a:r>
              <a:rPr lang="en-US" sz="3200">
                <a:solidFill>
                  <a:srgbClr val="162D4D"/>
                </a:solidFill>
                <a:latin typeface="Fira Sans Medium"/>
                <a:ea typeface="Fira Sans Medium"/>
                <a:cs typeface="Fira Sans Medium"/>
                <a:sym typeface="Fira Sans Medium"/>
              </a:rPr>
              <a:t>to Data - The Blockchain</a:t>
            </a:r>
            <a:endParaRPr sz="3200">
              <a:solidFill>
                <a:srgbClr val="162D4D"/>
              </a:solidFill>
              <a:latin typeface="Fira Sans Medium"/>
              <a:ea typeface="Fira Sans Medium"/>
              <a:cs typeface="Fira Sans Medium"/>
              <a:sym typeface="Fira Sans Medium"/>
            </a:endParaRPr>
          </a:p>
        </p:txBody>
      </p:sp>
      <p:sp>
        <p:nvSpPr>
          <p:cNvPr id="114" name="Google Shape;114;p5"/>
          <p:cNvSpPr txBox="1"/>
          <p:nvPr/>
        </p:nvSpPr>
        <p:spPr>
          <a:xfrm>
            <a:off x="3266676" y="2389113"/>
            <a:ext cx="5722357" cy="3315885"/>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2000"/>
              <a:buFont typeface="Arial"/>
              <a:buNone/>
            </a:pPr>
            <a:r>
              <a:rPr lang="en-US" sz="2000">
                <a:solidFill>
                  <a:schemeClr val="dk1"/>
                </a:solidFill>
                <a:latin typeface="Calibri"/>
                <a:ea typeface="Calibri"/>
                <a:cs typeface="Calibri"/>
                <a:sym typeface="Calibri"/>
              </a:rPr>
              <a:t>A way of enhancing </a:t>
            </a:r>
            <a:r>
              <a:rPr b="1" lang="en-US" sz="2000">
                <a:solidFill>
                  <a:schemeClr val="dk1"/>
                </a:solidFill>
                <a:latin typeface="Calibri"/>
                <a:ea typeface="Calibri"/>
                <a:cs typeface="Calibri"/>
                <a:sym typeface="Calibri"/>
              </a:rPr>
              <a:t>transparency</a:t>
            </a:r>
            <a:r>
              <a:rPr lang="en-US" sz="2000">
                <a:solidFill>
                  <a:schemeClr val="dk1"/>
                </a:solidFill>
                <a:latin typeface="Calibri"/>
                <a:ea typeface="Calibri"/>
                <a:cs typeface="Calibri"/>
                <a:sym typeface="Calibri"/>
              </a:rPr>
              <a:t> and </a:t>
            </a:r>
            <a:r>
              <a:rPr b="1" lang="en-US" sz="2000">
                <a:solidFill>
                  <a:schemeClr val="dk1"/>
                </a:solidFill>
                <a:latin typeface="Calibri"/>
                <a:ea typeface="Calibri"/>
                <a:cs typeface="Calibri"/>
                <a:sym typeface="Calibri"/>
              </a:rPr>
              <a:t>trustworthiness</a:t>
            </a:r>
            <a:r>
              <a:rPr lang="en-US" sz="2000">
                <a:solidFill>
                  <a:schemeClr val="dk1"/>
                </a:solidFill>
                <a:latin typeface="Calibri"/>
                <a:ea typeface="Calibri"/>
                <a:cs typeface="Calibri"/>
                <a:sym typeface="Calibri"/>
              </a:rPr>
              <a:t> to current </a:t>
            </a:r>
            <a:r>
              <a:rPr b="1" lang="en-US" sz="2000">
                <a:solidFill>
                  <a:schemeClr val="dk1"/>
                </a:solidFill>
                <a:latin typeface="Calibri"/>
                <a:ea typeface="Calibri"/>
                <a:cs typeface="Calibri"/>
                <a:sym typeface="Calibri"/>
              </a:rPr>
              <a:t>Data</a:t>
            </a:r>
            <a:r>
              <a:rPr lang="en-US" sz="2000">
                <a:solidFill>
                  <a:schemeClr val="dk1"/>
                </a:solidFill>
                <a:latin typeface="Calibri"/>
                <a:ea typeface="Calibri"/>
                <a:cs typeface="Calibri"/>
                <a:sym typeface="Calibri"/>
              </a:rPr>
              <a:t> is the exploitation of blockchain technologies</a:t>
            </a:r>
            <a:endParaRPr/>
          </a:p>
          <a:p>
            <a:pPr indent="-228600" lvl="1" marL="685800" marR="0" rtl="0" algn="l">
              <a:lnSpc>
                <a:spcPct val="90000"/>
              </a:lnSpc>
              <a:spcBef>
                <a:spcPts val="50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Distributed ledgers implemented as </a:t>
            </a:r>
            <a:r>
              <a:rPr b="0" i="0" lang="en-US" sz="1800" u="none" cap="none" strike="noStrike">
                <a:solidFill>
                  <a:schemeClr val="accent1"/>
                </a:solidFill>
                <a:latin typeface="Calibri"/>
                <a:ea typeface="Calibri"/>
                <a:cs typeface="Calibri"/>
                <a:sym typeface="Calibri"/>
              </a:rPr>
              <a:t>concatenation of data blocks </a:t>
            </a:r>
            <a:r>
              <a:rPr b="0" i="0" lang="en-US" sz="1800" u="none" cap="none" strike="noStrike">
                <a:solidFill>
                  <a:schemeClr val="dk1"/>
                </a:solidFill>
                <a:latin typeface="Calibri"/>
                <a:ea typeface="Calibri"/>
                <a:cs typeface="Calibri"/>
                <a:sym typeface="Calibri"/>
              </a:rPr>
              <a:t>in a growing chain of </a:t>
            </a:r>
            <a:r>
              <a:rPr b="0" i="0" lang="en-US" sz="1800" u="none" cap="none" strike="noStrike">
                <a:solidFill>
                  <a:srgbClr val="C00000"/>
                </a:solidFill>
                <a:latin typeface="Calibri"/>
                <a:ea typeface="Calibri"/>
                <a:cs typeface="Calibri"/>
                <a:sym typeface="Calibri"/>
              </a:rPr>
              <a:t>immutable</a:t>
            </a:r>
            <a:r>
              <a:rPr b="0" i="0" lang="en-US" sz="1800" u="none" cap="none" strike="noStrike">
                <a:solidFill>
                  <a:schemeClr val="dk1"/>
                </a:solidFill>
                <a:latin typeface="Calibri"/>
                <a:ea typeface="Calibri"/>
                <a:cs typeface="Calibri"/>
                <a:sym typeface="Calibri"/>
              </a:rPr>
              <a:t> elements </a:t>
            </a:r>
            <a:endParaRPr/>
          </a:p>
        </p:txBody>
      </p:sp>
      <p:pic>
        <p:nvPicPr>
          <p:cNvPr id="115" name="Google Shape;115;p5"/>
          <p:cNvPicPr preferRelativeResize="0"/>
          <p:nvPr/>
        </p:nvPicPr>
        <p:blipFill rotWithShape="1">
          <a:blip r:embed="rId7">
            <a:alphaModFix/>
          </a:blip>
          <a:srcRect b="0" l="0" r="0" t="0"/>
          <a:stretch/>
        </p:blipFill>
        <p:spPr>
          <a:xfrm>
            <a:off x="5885200" y="4413064"/>
            <a:ext cx="2851945" cy="866768"/>
          </a:xfrm>
          <a:prstGeom prst="rect">
            <a:avLst/>
          </a:prstGeom>
          <a:noFill/>
          <a:ln>
            <a:noFill/>
          </a:ln>
        </p:spPr>
      </p:pic>
      <p:sp>
        <p:nvSpPr>
          <p:cNvPr id="116" name="Google Shape;116;p5"/>
          <p:cNvSpPr/>
          <p:nvPr/>
        </p:nvSpPr>
        <p:spPr>
          <a:xfrm>
            <a:off x="51820" y="1464344"/>
            <a:ext cx="3185156" cy="5037039"/>
          </a:xfrm>
          <a:prstGeom prst="ellipse">
            <a:avLst/>
          </a:prstGeom>
          <a:no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7" name="Google Shape;117;p5"/>
          <p:cNvSpPr/>
          <p:nvPr/>
        </p:nvSpPr>
        <p:spPr>
          <a:xfrm>
            <a:off x="8974066" y="1413309"/>
            <a:ext cx="3148280" cy="5037039"/>
          </a:xfrm>
          <a:prstGeom prst="ellipse">
            <a:avLst/>
          </a:prstGeom>
          <a:no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8" name="Google Shape;118;p5"/>
          <p:cNvSpPr txBox="1"/>
          <p:nvPr/>
        </p:nvSpPr>
        <p:spPr>
          <a:xfrm>
            <a:off x="2833170" y="4115594"/>
            <a:ext cx="3823059" cy="2758901"/>
          </a:xfrm>
          <a:prstGeom prst="rect">
            <a:avLst/>
          </a:prstGeom>
          <a:noFill/>
          <a:ln>
            <a:noFill/>
          </a:ln>
        </p:spPr>
        <p:txBody>
          <a:bodyPr anchorCtr="0" anchor="t" bIns="45700" lIns="91425" spcFirstLastPara="1" rIns="91425" wrap="square" tIns="45700">
            <a:normAutofit/>
          </a:bodyPr>
          <a:lstStyle/>
          <a:p>
            <a:pPr indent="0" lvl="1" marL="457200" marR="0" rtl="0" algn="l">
              <a:lnSpc>
                <a:spcPct val="90000"/>
              </a:lnSpc>
              <a:spcBef>
                <a:spcPts val="0"/>
              </a:spcBef>
              <a:spcAft>
                <a:spcPts val="0"/>
              </a:spcAft>
              <a:buClr>
                <a:schemeClr val="dk1"/>
              </a:buClr>
              <a:buSzPts val="1400"/>
              <a:buFont typeface="Arial"/>
              <a:buNone/>
            </a:pPr>
            <a:r>
              <a:rPr b="0" i="0" lang="en-US" sz="1400" u="none" cap="none" strike="noStrike">
                <a:solidFill>
                  <a:schemeClr val="dk1"/>
                </a:solidFill>
                <a:latin typeface="Calibri"/>
                <a:ea typeface="Calibri"/>
                <a:cs typeface="Calibri"/>
                <a:sym typeface="Calibri"/>
              </a:rPr>
              <a:t>The chain is maintained by several actors exploiting a combination of </a:t>
            </a:r>
            <a:endParaRPr/>
          </a:p>
          <a:p>
            <a:pPr indent="-228600" lvl="1" marL="685800" marR="0" rtl="0" algn="l">
              <a:lnSpc>
                <a:spcPct val="90000"/>
              </a:lnSpc>
              <a:spcBef>
                <a:spcPts val="500"/>
              </a:spcBef>
              <a:spcAft>
                <a:spcPts val="0"/>
              </a:spcAft>
              <a:buClr>
                <a:schemeClr val="accent1"/>
              </a:buClr>
              <a:buSzPts val="1400"/>
              <a:buFont typeface="Arial"/>
              <a:buChar char="•"/>
            </a:pPr>
            <a:r>
              <a:rPr b="0" i="0" lang="en-US" sz="1400" u="none" cap="none" strike="noStrike">
                <a:solidFill>
                  <a:schemeClr val="accent1"/>
                </a:solidFill>
                <a:latin typeface="Calibri"/>
                <a:ea typeface="Calibri"/>
                <a:cs typeface="Calibri"/>
                <a:sym typeface="Calibri"/>
              </a:rPr>
              <a:t>cryptographic</a:t>
            </a:r>
            <a:r>
              <a:rPr b="0" i="0" lang="en-US" sz="1400" u="none" cap="none" strike="noStrike">
                <a:solidFill>
                  <a:schemeClr val="dk1"/>
                </a:solidFill>
                <a:latin typeface="Calibri"/>
                <a:ea typeface="Calibri"/>
                <a:cs typeface="Calibri"/>
                <a:sym typeface="Calibri"/>
              </a:rPr>
              <a:t> techniques </a:t>
            </a:r>
            <a:endParaRPr/>
          </a:p>
          <a:p>
            <a:pPr indent="-228600" lvl="1" marL="685800" marR="0" rtl="0" algn="l">
              <a:lnSpc>
                <a:spcPct val="90000"/>
              </a:lnSpc>
              <a:spcBef>
                <a:spcPts val="500"/>
              </a:spcBef>
              <a:spcAft>
                <a:spcPts val="0"/>
              </a:spcAft>
              <a:buClr>
                <a:schemeClr val="accent1"/>
              </a:buClr>
              <a:buSzPts val="1400"/>
              <a:buFont typeface="Arial"/>
              <a:buChar char="•"/>
            </a:pPr>
            <a:r>
              <a:rPr b="0" i="0" lang="en-US" sz="1400" u="none" cap="none" strike="noStrike">
                <a:solidFill>
                  <a:schemeClr val="accent1"/>
                </a:solidFill>
                <a:latin typeface="Calibri"/>
                <a:ea typeface="Calibri"/>
                <a:cs typeface="Calibri"/>
                <a:sym typeface="Calibri"/>
              </a:rPr>
              <a:t>consensus</a:t>
            </a:r>
            <a:r>
              <a:rPr b="0" i="0" lang="en-US" sz="1400" u="none" cap="none" strike="noStrike">
                <a:solidFill>
                  <a:schemeClr val="dk1"/>
                </a:solidFill>
                <a:latin typeface="Calibri"/>
                <a:ea typeface="Calibri"/>
                <a:cs typeface="Calibri"/>
                <a:sym typeface="Calibri"/>
              </a:rPr>
              <a:t> algorithms </a:t>
            </a:r>
            <a:endParaRPr/>
          </a:p>
          <a:p>
            <a:pPr indent="-228600" lvl="1" marL="685800" marR="0" rtl="0" algn="l">
              <a:lnSpc>
                <a:spcPct val="90000"/>
              </a:lnSpc>
              <a:spcBef>
                <a:spcPts val="500"/>
              </a:spcBef>
              <a:spcAft>
                <a:spcPts val="0"/>
              </a:spcAft>
              <a:buClr>
                <a:schemeClr val="accent1"/>
              </a:buClr>
              <a:buSzPts val="1400"/>
              <a:buFont typeface="Arial"/>
              <a:buChar char="•"/>
            </a:pPr>
            <a:r>
              <a:rPr b="0" i="0" lang="en-US" sz="1400" u="none" cap="none" strike="noStrike">
                <a:solidFill>
                  <a:schemeClr val="accent1"/>
                </a:solidFill>
                <a:latin typeface="Calibri"/>
                <a:ea typeface="Calibri"/>
                <a:cs typeface="Calibri"/>
                <a:sym typeface="Calibri"/>
              </a:rPr>
              <a:t>peer-to-peer</a:t>
            </a:r>
            <a:r>
              <a:rPr b="0" i="0" lang="en-US" sz="1400" u="none" cap="none" strike="noStrike">
                <a:solidFill>
                  <a:schemeClr val="dk1"/>
                </a:solidFill>
                <a:latin typeface="Calibri"/>
                <a:ea typeface="Calibri"/>
                <a:cs typeface="Calibri"/>
                <a:sym typeface="Calibri"/>
              </a:rPr>
              <a:t> communications</a:t>
            </a:r>
            <a:endParaRPr/>
          </a:p>
          <a:p>
            <a:pPr indent="-228600" lvl="1" marL="685800" marR="0" rtl="0" algn="l">
              <a:lnSpc>
                <a:spcPct val="90000"/>
              </a:lnSpc>
              <a:spcBef>
                <a:spcPts val="500"/>
              </a:spcBef>
              <a:spcAft>
                <a:spcPts val="0"/>
              </a:spcAft>
              <a:buClr>
                <a:schemeClr val="accent1"/>
              </a:buClr>
              <a:buSzPts val="1400"/>
              <a:buFont typeface="Arial"/>
              <a:buChar char="•"/>
            </a:pPr>
            <a:r>
              <a:rPr b="0" i="0" lang="en-US" sz="1400" u="none" cap="none" strike="noStrike">
                <a:solidFill>
                  <a:schemeClr val="accent1"/>
                </a:solidFill>
                <a:latin typeface="Calibri"/>
                <a:ea typeface="Calibri"/>
                <a:cs typeface="Calibri"/>
                <a:sym typeface="Calibri"/>
              </a:rPr>
              <a:t>game theory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6"/>
          <p:cNvSpPr/>
          <p:nvPr/>
        </p:nvSpPr>
        <p:spPr>
          <a:xfrm>
            <a:off x="3804558" y="3330388"/>
            <a:ext cx="2506517" cy="2529755"/>
          </a:xfrm>
          <a:prstGeom prst="rect">
            <a:avLst/>
          </a:prstGeom>
          <a:noFill/>
          <a:ln cap="flat" cmpd="sng" w="762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5" name="Google Shape;125;p6"/>
          <p:cNvSpPr/>
          <p:nvPr/>
        </p:nvSpPr>
        <p:spPr>
          <a:xfrm>
            <a:off x="479615" y="3966522"/>
            <a:ext cx="2506517" cy="1264928"/>
          </a:xfrm>
          <a:prstGeom prst="rect">
            <a:avLst/>
          </a:prstGeom>
          <a:noFill/>
          <a:ln cap="flat" cmpd="sng" w="762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6" name="Google Shape;126;p6"/>
          <p:cNvSpPr txBox="1"/>
          <p:nvPr>
            <p:ph type="title"/>
          </p:nvPr>
        </p:nvSpPr>
        <p:spPr>
          <a:xfrm>
            <a:off x="2573078" y="365125"/>
            <a:ext cx="8780721"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62D4D"/>
              </a:buClr>
              <a:buSzPts val="3200"/>
              <a:buFont typeface="Fira Sans Medium"/>
              <a:buNone/>
            </a:pPr>
            <a:r>
              <a:rPr lang="en-US"/>
              <a:t>BC environment for developers:</a:t>
            </a:r>
            <a:br>
              <a:rPr lang="en-US"/>
            </a:br>
            <a:r>
              <a:rPr lang="en-US"/>
              <a:t>Scaffold-eth</a:t>
            </a:r>
            <a:endParaRPr/>
          </a:p>
        </p:txBody>
      </p:sp>
      <p:pic>
        <p:nvPicPr>
          <p:cNvPr id="127" name="Google Shape;127;p6"/>
          <p:cNvPicPr preferRelativeResize="0"/>
          <p:nvPr/>
        </p:nvPicPr>
        <p:blipFill rotWithShape="1">
          <a:blip r:embed="rId3">
            <a:alphaModFix/>
          </a:blip>
          <a:srcRect b="0" l="0" r="77376" t="0"/>
          <a:stretch/>
        </p:blipFill>
        <p:spPr>
          <a:xfrm>
            <a:off x="4417154" y="3934343"/>
            <a:ext cx="599164" cy="809738"/>
          </a:xfrm>
          <a:prstGeom prst="rect">
            <a:avLst/>
          </a:prstGeom>
          <a:noFill/>
          <a:ln>
            <a:noFill/>
          </a:ln>
        </p:spPr>
      </p:pic>
      <p:pic>
        <p:nvPicPr>
          <p:cNvPr id="128" name="Google Shape;128;p6"/>
          <p:cNvPicPr preferRelativeResize="0"/>
          <p:nvPr/>
        </p:nvPicPr>
        <p:blipFill rotWithShape="1">
          <a:blip r:embed="rId4">
            <a:alphaModFix/>
          </a:blip>
          <a:srcRect b="0" l="0" r="75424" t="0"/>
          <a:stretch/>
        </p:blipFill>
        <p:spPr>
          <a:xfrm>
            <a:off x="7802757" y="3379770"/>
            <a:ext cx="688313" cy="838317"/>
          </a:xfrm>
          <a:prstGeom prst="rect">
            <a:avLst/>
          </a:prstGeom>
          <a:noFill/>
          <a:ln>
            <a:noFill/>
          </a:ln>
        </p:spPr>
      </p:pic>
      <p:pic>
        <p:nvPicPr>
          <p:cNvPr id="129" name="Google Shape;129;p6"/>
          <p:cNvPicPr preferRelativeResize="0"/>
          <p:nvPr/>
        </p:nvPicPr>
        <p:blipFill rotWithShape="1">
          <a:blip r:embed="rId5">
            <a:alphaModFix/>
          </a:blip>
          <a:srcRect b="0" l="0" r="73006" t="0"/>
          <a:stretch/>
        </p:blipFill>
        <p:spPr>
          <a:xfrm>
            <a:off x="4417154" y="4490436"/>
            <a:ext cx="599164" cy="647790"/>
          </a:xfrm>
          <a:prstGeom prst="rect">
            <a:avLst/>
          </a:prstGeom>
          <a:noFill/>
          <a:ln>
            <a:noFill/>
          </a:ln>
        </p:spPr>
      </p:pic>
      <p:pic>
        <p:nvPicPr>
          <p:cNvPr id="130" name="Google Shape;130;p6"/>
          <p:cNvPicPr preferRelativeResize="0"/>
          <p:nvPr/>
        </p:nvPicPr>
        <p:blipFill rotWithShape="1">
          <a:blip r:embed="rId6">
            <a:alphaModFix/>
          </a:blip>
          <a:srcRect b="0" l="0" r="74117" t="0"/>
          <a:stretch/>
        </p:blipFill>
        <p:spPr>
          <a:xfrm>
            <a:off x="4417154" y="4977673"/>
            <a:ext cx="599164" cy="781159"/>
          </a:xfrm>
          <a:prstGeom prst="rect">
            <a:avLst/>
          </a:prstGeom>
          <a:noFill/>
          <a:ln>
            <a:noFill/>
          </a:ln>
        </p:spPr>
      </p:pic>
      <p:pic>
        <p:nvPicPr>
          <p:cNvPr id="131" name="Google Shape;131;p6"/>
          <p:cNvPicPr preferRelativeResize="0"/>
          <p:nvPr/>
        </p:nvPicPr>
        <p:blipFill rotWithShape="1">
          <a:blip r:embed="rId7">
            <a:alphaModFix/>
          </a:blip>
          <a:srcRect b="19405" l="3324" r="82248" t="20960"/>
          <a:stretch/>
        </p:blipFill>
        <p:spPr>
          <a:xfrm>
            <a:off x="860274" y="4513944"/>
            <a:ext cx="519707" cy="498764"/>
          </a:xfrm>
          <a:prstGeom prst="rect">
            <a:avLst/>
          </a:prstGeom>
          <a:noFill/>
          <a:ln>
            <a:noFill/>
          </a:ln>
        </p:spPr>
      </p:pic>
      <p:pic>
        <p:nvPicPr>
          <p:cNvPr id="132" name="Google Shape;132;p6"/>
          <p:cNvPicPr preferRelativeResize="0"/>
          <p:nvPr/>
        </p:nvPicPr>
        <p:blipFill rotWithShape="1">
          <a:blip r:embed="rId8">
            <a:alphaModFix/>
          </a:blip>
          <a:srcRect b="0" l="0" r="0" t="0"/>
          <a:stretch/>
        </p:blipFill>
        <p:spPr>
          <a:xfrm>
            <a:off x="7276730" y="4192376"/>
            <a:ext cx="4324594" cy="2030115"/>
          </a:xfrm>
          <a:prstGeom prst="rect">
            <a:avLst/>
          </a:prstGeom>
          <a:noFill/>
          <a:ln>
            <a:noFill/>
          </a:ln>
        </p:spPr>
      </p:pic>
      <p:pic>
        <p:nvPicPr>
          <p:cNvPr id="133" name="Google Shape;133;p6"/>
          <p:cNvPicPr preferRelativeResize="0"/>
          <p:nvPr/>
        </p:nvPicPr>
        <p:blipFill rotWithShape="1">
          <a:blip r:embed="rId9">
            <a:alphaModFix/>
          </a:blip>
          <a:srcRect b="0" l="0" r="0" t="0"/>
          <a:stretch/>
        </p:blipFill>
        <p:spPr>
          <a:xfrm>
            <a:off x="1180214" y="365125"/>
            <a:ext cx="1233377" cy="1308354"/>
          </a:xfrm>
          <a:prstGeom prst="rect">
            <a:avLst/>
          </a:prstGeom>
          <a:noFill/>
          <a:ln>
            <a:noFill/>
          </a:ln>
        </p:spPr>
      </p:pic>
      <p:sp>
        <p:nvSpPr>
          <p:cNvPr id="134" name="Google Shape;134;p6"/>
          <p:cNvSpPr txBox="1"/>
          <p:nvPr/>
        </p:nvSpPr>
        <p:spPr>
          <a:xfrm>
            <a:off x="4932544" y="4052248"/>
            <a:ext cx="87395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Solidity</a:t>
            </a:r>
            <a:endParaRPr sz="1800">
              <a:solidFill>
                <a:schemeClr val="dk1"/>
              </a:solidFill>
              <a:latin typeface="Calibri"/>
              <a:ea typeface="Calibri"/>
              <a:cs typeface="Calibri"/>
              <a:sym typeface="Calibri"/>
            </a:endParaRPr>
          </a:p>
        </p:txBody>
      </p:sp>
      <p:sp>
        <p:nvSpPr>
          <p:cNvPr id="135" name="Google Shape;135;p6"/>
          <p:cNvSpPr txBox="1"/>
          <p:nvPr/>
        </p:nvSpPr>
        <p:spPr>
          <a:xfrm>
            <a:off x="5016318" y="4639624"/>
            <a:ext cx="70641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React</a:t>
            </a:r>
            <a:endParaRPr sz="1800">
              <a:solidFill>
                <a:schemeClr val="dk1"/>
              </a:solidFill>
              <a:latin typeface="Calibri"/>
              <a:ea typeface="Calibri"/>
              <a:cs typeface="Calibri"/>
              <a:sym typeface="Calibri"/>
            </a:endParaRPr>
          </a:p>
        </p:txBody>
      </p:sp>
      <p:sp>
        <p:nvSpPr>
          <p:cNvPr id="136" name="Google Shape;136;p6"/>
          <p:cNvSpPr txBox="1"/>
          <p:nvPr/>
        </p:nvSpPr>
        <p:spPr>
          <a:xfrm>
            <a:off x="4918706" y="5173582"/>
            <a:ext cx="77431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Ethers</a:t>
            </a:r>
            <a:endParaRPr sz="1800">
              <a:solidFill>
                <a:schemeClr val="dk1"/>
              </a:solidFill>
              <a:latin typeface="Calibri"/>
              <a:ea typeface="Calibri"/>
              <a:cs typeface="Calibri"/>
              <a:sym typeface="Calibri"/>
            </a:endParaRPr>
          </a:p>
        </p:txBody>
      </p:sp>
      <p:sp>
        <p:nvSpPr>
          <p:cNvPr id="137" name="Google Shape;137;p6"/>
          <p:cNvSpPr txBox="1"/>
          <p:nvPr/>
        </p:nvSpPr>
        <p:spPr>
          <a:xfrm>
            <a:off x="1443066" y="4553082"/>
            <a:ext cx="119885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Ant Design</a:t>
            </a:r>
            <a:endParaRPr/>
          </a:p>
        </p:txBody>
      </p:sp>
      <p:sp>
        <p:nvSpPr>
          <p:cNvPr id="138" name="Google Shape;138;p6"/>
          <p:cNvSpPr txBox="1"/>
          <p:nvPr/>
        </p:nvSpPr>
        <p:spPr>
          <a:xfrm>
            <a:off x="3842579" y="3399758"/>
            <a:ext cx="2430474"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Smart Contract</a:t>
            </a:r>
            <a:endParaRPr b="1" sz="2800">
              <a:solidFill>
                <a:schemeClr val="dk1"/>
              </a:solidFill>
              <a:latin typeface="Calibri"/>
              <a:ea typeface="Calibri"/>
              <a:cs typeface="Calibri"/>
              <a:sym typeface="Calibri"/>
            </a:endParaRPr>
          </a:p>
        </p:txBody>
      </p:sp>
      <p:sp>
        <p:nvSpPr>
          <p:cNvPr id="139" name="Google Shape;139;p6"/>
          <p:cNvSpPr/>
          <p:nvPr/>
        </p:nvSpPr>
        <p:spPr>
          <a:xfrm>
            <a:off x="7134184" y="2822669"/>
            <a:ext cx="4912260" cy="3521684"/>
          </a:xfrm>
          <a:prstGeom prst="rect">
            <a:avLst/>
          </a:prstGeom>
          <a:noFill/>
          <a:ln cap="flat" cmpd="sng" w="762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0" name="Google Shape;140;p6"/>
          <p:cNvSpPr txBox="1"/>
          <p:nvPr/>
        </p:nvSpPr>
        <p:spPr>
          <a:xfrm>
            <a:off x="1414092" y="3988112"/>
            <a:ext cx="514885"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UI</a:t>
            </a:r>
            <a:endParaRPr b="1" sz="2800">
              <a:solidFill>
                <a:schemeClr val="dk1"/>
              </a:solidFill>
              <a:latin typeface="Calibri"/>
              <a:ea typeface="Calibri"/>
              <a:cs typeface="Calibri"/>
              <a:sym typeface="Calibri"/>
            </a:endParaRPr>
          </a:p>
        </p:txBody>
      </p:sp>
      <p:sp>
        <p:nvSpPr>
          <p:cNvPr id="141" name="Google Shape;141;p6"/>
          <p:cNvSpPr txBox="1"/>
          <p:nvPr/>
        </p:nvSpPr>
        <p:spPr>
          <a:xfrm>
            <a:off x="9590314" y="2935070"/>
            <a:ext cx="1866345"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chemeClr val="dk1"/>
                </a:solidFill>
                <a:latin typeface="Calibri"/>
                <a:ea typeface="Calibri"/>
                <a:cs typeface="Calibri"/>
                <a:sym typeface="Calibri"/>
              </a:rPr>
              <a:t>Blockchain </a:t>
            </a:r>
            <a:endParaRPr/>
          </a:p>
          <a:p>
            <a:pPr indent="0" lvl="0" marL="0" marR="0" rtl="0" algn="ctr">
              <a:spcBef>
                <a:spcPts val="0"/>
              </a:spcBef>
              <a:spcAft>
                <a:spcPts val="0"/>
              </a:spcAft>
              <a:buNone/>
            </a:pPr>
            <a:r>
              <a:rPr b="1" lang="en-US" sz="2000">
                <a:solidFill>
                  <a:schemeClr val="dk1"/>
                </a:solidFill>
                <a:latin typeface="Calibri"/>
                <a:ea typeface="Calibri"/>
                <a:cs typeface="Calibri"/>
                <a:sym typeface="Calibri"/>
              </a:rPr>
              <a:t>(single node)</a:t>
            </a:r>
            <a:endParaRPr b="1" sz="2000">
              <a:solidFill>
                <a:schemeClr val="dk1"/>
              </a:solidFill>
              <a:latin typeface="Calibri"/>
              <a:ea typeface="Calibri"/>
              <a:cs typeface="Calibri"/>
              <a:sym typeface="Calibri"/>
            </a:endParaRPr>
          </a:p>
        </p:txBody>
      </p:sp>
      <p:sp>
        <p:nvSpPr>
          <p:cNvPr id="142" name="Google Shape;142;p6"/>
          <p:cNvSpPr txBox="1"/>
          <p:nvPr/>
        </p:nvSpPr>
        <p:spPr>
          <a:xfrm>
            <a:off x="8417472" y="3682916"/>
            <a:ext cx="94564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Hardhat</a:t>
            </a:r>
            <a:endParaRPr/>
          </a:p>
        </p:txBody>
      </p:sp>
      <p:cxnSp>
        <p:nvCxnSpPr>
          <p:cNvPr id="143" name="Google Shape;143;p6"/>
          <p:cNvCxnSpPr>
            <a:stCxn id="125" idx="3"/>
            <a:endCxn id="124" idx="1"/>
          </p:cNvCxnSpPr>
          <p:nvPr/>
        </p:nvCxnSpPr>
        <p:spPr>
          <a:xfrm flipH="1" rot="10800000">
            <a:off x="2986132" y="4595386"/>
            <a:ext cx="818400" cy="3600"/>
          </a:xfrm>
          <a:prstGeom prst="straightConnector1">
            <a:avLst/>
          </a:prstGeom>
          <a:noFill/>
          <a:ln cap="flat" cmpd="sng" w="76200">
            <a:solidFill>
              <a:schemeClr val="dk1"/>
            </a:solidFill>
            <a:prstDash val="solid"/>
            <a:miter lim="800000"/>
            <a:headEnd len="sm" w="sm" type="none"/>
            <a:tailEnd len="med" w="med" type="triangle"/>
          </a:ln>
        </p:spPr>
      </p:cxnSp>
      <p:cxnSp>
        <p:nvCxnSpPr>
          <p:cNvPr id="144" name="Google Shape;144;p6"/>
          <p:cNvCxnSpPr>
            <a:stCxn id="124" idx="3"/>
            <a:endCxn id="139" idx="1"/>
          </p:cNvCxnSpPr>
          <p:nvPr/>
        </p:nvCxnSpPr>
        <p:spPr>
          <a:xfrm flipH="1" rot="10800000">
            <a:off x="6311075" y="4583566"/>
            <a:ext cx="823200" cy="11700"/>
          </a:xfrm>
          <a:prstGeom prst="straightConnector1">
            <a:avLst/>
          </a:prstGeom>
          <a:noFill/>
          <a:ln cap="flat" cmpd="sng" w="76200">
            <a:solidFill>
              <a:schemeClr val="dk1"/>
            </a:solidFill>
            <a:prstDash val="solid"/>
            <a:miter lim="800000"/>
            <a:headEnd len="sm" w="sm" type="none"/>
            <a:tailEnd len="med" w="med" type="triangle"/>
          </a:ln>
        </p:spPr>
      </p:cxnSp>
      <p:pic>
        <p:nvPicPr>
          <p:cNvPr descr="User with solid fill" id="145" name="Google Shape;145;p6"/>
          <p:cNvPicPr preferRelativeResize="0"/>
          <p:nvPr/>
        </p:nvPicPr>
        <p:blipFill rotWithShape="1">
          <a:blip r:embed="rId10">
            <a:alphaModFix/>
          </a:blip>
          <a:srcRect b="0" l="0" r="0" t="0"/>
          <a:stretch/>
        </p:blipFill>
        <p:spPr>
          <a:xfrm>
            <a:off x="1275673" y="2405861"/>
            <a:ext cx="914400" cy="914400"/>
          </a:xfrm>
          <a:prstGeom prst="rect">
            <a:avLst/>
          </a:prstGeom>
          <a:noFill/>
          <a:ln>
            <a:noFill/>
          </a:ln>
        </p:spPr>
      </p:pic>
      <p:cxnSp>
        <p:nvCxnSpPr>
          <p:cNvPr id="146" name="Google Shape;146;p6"/>
          <p:cNvCxnSpPr>
            <a:stCxn id="145" idx="2"/>
            <a:endCxn id="125" idx="0"/>
          </p:cNvCxnSpPr>
          <p:nvPr/>
        </p:nvCxnSpPr>
        <p:spPr>
          <a:xfrm>
            <a:off x="1732873" y="3320261"/>
            <a:ext cx="0" cy="646200"/>
          </a:xfrm>
          <a:prstGeom prst="straightConnector1">
            <a:avLst/>
          </a:prstGeom>
          <a:noFill/>
          <a:ln cap="flat" cmpd="sng" w="76200">
            <a:solidFill>
              <a:schemeClr val="dk1"/>
            </a:solidFill>
            <a:prstDash val="solid"/>
            <a:miter lim="800000"/>
            <a:headEnd len="sm" w="sm" type="none"/>
            <a:tailEnd len="med" w="med" type="triangle"/>
          </a:ln>
        </p:spPr>
      </p:cxnSp>
      <p:sp>
        <p:nvSpPr>
          <p:cNvPr id="147" name="Google Shape;147;p6"/>
          <p:cNvSpPr txBox="1"/>
          <p:nvPr/>
        </p:nvSpPr>
        <p:spPr>
          <a:xfrm>
            <a:off x="1297497" y="1998429"/>
            <a:ext cx="87075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User</a:t>
            </a:r>
            <a:endParaRPr b="1" sz="28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pic>
        <p:nvPicPr>
          <p:cNvPr id="152" name="Google Shape;152;p7"/>
          <p:cNvPicPr preferRelativeResize="0"/>
          <p:nvPr/>
        </p:nvPicPr>
        <p:blipFill rotWithShape="1">
          <a:blip r:embed="rId3">
            <a:alphaModFix/>
          </a:blip>
          <a:srcRect b="0" l="0" r="0" t="0"/>
          <a:stretch/>
        </p:blipFill>
        <p:spPr>
          <a:xfrm>
            <a:off x="1376347" y="3134090"/>
            <a:ext cx="2743200" cy="2412124"/>
          </a:xfrm>
          <a:prstGeom prst="rect">
            <a:avLst/>
          </a:prstGeom>
          <a:noFill/>
          <a:ln>
            <a:noFill/>
          </a:ln>
        </p:spPr>
      </p:pic>
      <p:sp>
        <p:nvSpPr>
          <p:cNvPr id="153" name="Google Shape;153;p7"/>
          <p:cNvSpPr txBox="1"/>
          <p:nvPr>
            <p:ph type="title"/>
          </p:nvPr>
        </p:nvSpPr>
        <p:spPr>
          <a:xfrm>
            <a:off x="838200" y="185831"/>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62D4D"/>
              </a:buClr>
              <a:buSzPts val="3200"/>
              <a:buFont typeface="Fira Sans Medium"/>
              <a:buNone/>
            </a:pPr>
            <a:r>
              <a:rPr lang="en-US">
                <a:latin typeface="Fira Sans Medium"/>
                <a:ea typeface="Fira Sans Medium"/>
                <a:cs typeface="Fira Sans Medium"/>
                <a:sym typeface="Fira Sans Medium"/>
              </a:rPr>
              <a:t>Scaffold deployment over Cloud: first attempt</a:t>
            </a:r>
            <a:endParaRPr/>
          </a:p>
        </p:txBody>
      </p:sp>
      <p:pic>
        <p:nvPicPr>
          <p:cNvPr id="154" name="Google Shape;154;p7"/>
          <p:cNvPicPr preferRelativeResize="0"/>
          <p:nvPr/>
        </p:nvPicPr>
        <p:blipFill rotWithShape="1">
          <a:blip r:embed="rId4">
            <a:alphaModFix/>
          </a:blip>
          <a:srcRect b="0" l="0" r="0" t="0"/>
          <a:stretch/>
        </p:blipFill>
        <p:spPr>
          <a:xfrm>
            <a:off x="5872662" y="1246272"/>
            <a:ext cx="5757862" cy="3752071"/>
          </a:xfrm>
          <a:prstGeom prst="rect">
            <a:avLst/>
          </a:prstGeom>
          <a:noFill/>
          <a:ln>
            <a:noFill/>
          </a:ln>
        </p:spPr>
      </p:pic>
      <p:sp>
        <p:nvSpPr>
          <p:cNvPr id="155" name="Google Shape;155;p7"/>
          <p:cNvSpPr/>
          <p:nvPr/>
        </p:nvSpPr>
        <p:spPr>
          <a:xfrm flipH="1" rot="8451526">
            <a:off x="3119036" y="2598263"/>
            <a:ext cx="3224853" cy="45719"/>
          </a:xfrm>
          <a:prstGeom prst="right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Immagine che contiene testo&#10;&#10;Descrizione generata automaticamente" id="156" name="Google Shape;156;p7"/>
          <p:cNvPicPr preferRelativeResize="0"/>
          <p:nvPr/>
        </p:nvPicPr>
        <p:blipFill rotWithShape="1">
          <a:blip r:embed="rId5">
            <a:alphaModFix/>
          </a:blip>
          <a:srcRect b="0" l="0" r="0" t="0"/>
          <a:stretch/>
        </p:blipFill>
        <p:spPr>
          <a:xfrm>
            <a:off x="5109631" y="4230942"/>
            <a:ext cx="4969674" cy="1900358"/>
          </a:xfrm>
          <a:prstGeom prst="rect">
            <a:avLst/>
          </a:prstGeom>
          <a:noFill/>
          <a:ln>
            <a:noFill/>
          </a:ln>
        </p:spPr>
      </p:pic>
      <p:sp>
        <p:nvSpPr>
          <p:cNvPr id="157" name="Google Shape;157;p7"/>
          <p:cNvSpPr/>
          <p:nvPr/>
        </p:nvSpPr>
        <p:spPr>
          <a:xfrm rot="7270877">
            <a:off x="5412131" y="3230203"/>
            <a:ext cx="2306815" cy="57896"/>
          </a:xfrm>
          <a:prstGeom prst="right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8" name="Google Shape;158;p7"/>
          <p:cNvSpPr/>
          <p:nvPr/>
        </p:nvSpPr>
        <p:spPr>
          <a:xfrm>
            <a:off x="1376347" y="3570994"/>
            <a:ext cx="2130552" cy="429768"/>
          </a:xfrm>
          <a:prstGeom prst="ellipse">
            <a:avLst/>
          </a:prstGeom>
          <a:noFill/>
          <a:ln cap="flat" cmpd="sng" w="28575">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9" name="Google Shape;159;p7"/>
          <p:cNvSpPr/>
          <p:nvPr/>
        </p:nvSpPr>
        <p:spPr>
          <a:xfrm>
            <a:off x="6882331" y="1788019"/>
            <a:ext cx="883776" cy="377539"/>
          </a:xfrm>
          <a:prstGeom prst="ellipse">
            <a:avLst/>
          </a:prstGeom>
          <a:noFill/>
          <a:ln cap="flat" cmpd="sng" w="28575">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60" name="Google Shape;160;p7"/>
          <p:cNvPicPr preferRelativeResize="0"/>
          <p:nvPr/>
        </p:nvPicPr>
        <p:blipFill rotWithShape="1">
          <a:blip r:embed="rId6">
            <a:alphaModFix/>
          </a:blip>
          <a:srcRect b="0" l="0" r="0" t="0"/>
          <a:stretch/>
        </p:blipFill>
        <p:spPr>
          <a:xfrm>
            <a:off x="765048" y="1275913"/>
            <a:ext cx="3493110" cy="1634767"/>
          </a:xfrm>
          <a:prstGeom prst="rect">
            <a:avLst/>
          </a:prstGeom>
          <a:noFill/>
          <a:ln>
            <a:noFill/>
          </a:ln>
        </p:spPr>
      </p:pic>
      <p:sp>
        <p:nvSpPr>
          <p:cNvPr id="161" name="Google Shape;161;p7"/>
          <p:cNvSpPr/>
          <p:nvPr/>
        </p:nvSpPr>
        <p:spPr>
          <a:xfrm rot="7925396">
            <a:off x="2435627" y="3053752"/>
            <a:ext cx="982287" cy="45719"/>
          </a:xfrm>
          <a:prstGeom prst="right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62D4D"/>
              </a:buClr>
              <a:buSzPts val="3200"/>
              <a:buFont typeface="Fira Sans Medium"/>
              <a:buNone/>
            </a:pPr>
            <a:r>
              <a:rPr lang="en-US"/>
              <a:t>WP4 effort</a:t>
            </a:r>
            <a:endParaRPr/>
          </a:p>
        </p:txBody>
      </p:sp>
      <p:sp>
        <p:nvSpPr>
          <p:cNvPr id="167" name="Google Shape;167;p8"/>
          <p:cNvSpPr txBox="1"/>
          <p:nvPr>
            <p:ph idx="1" type="body"/>
          </p:nvPr>
        </p:nvSpPr>
        <p:spPr>
          <a:xfrm>
            <a:off x="838200" y="1410907"/>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400"/>
              <a:buChar char="•"/>
            </a:pPr>
            <a:r>
              <a:rPr b="1" lang="en-US" sz="2400"/>
              <a:t>People</a:t>
            </a:r>
            <a:endParaRPr/>
          </a:p>
          <a:p>
            <a:pPr indent="-228600" lvl="1" marL="685800" rtl="0" algn="l">
              <a:lnSpc>
                <a:spcPct val="90000"/>
              </a:lnSpc>
              <a:spcBef>
                <a:spcPts val="500"/>
              </a:spcBef>
              <a:spcAft>
                <a:spcPts val="0"/>
              </a:spcAft>
              <a:buClr>
                <a:schemeClr val="dk1"/>
              </a:buClr>
              <a:buSzPts val="2000"/>
              <a:buChar char="•"/>
            </a:pPr>
            <a:r>
              <a:rPr lang="en-US" sz="2000"/>
              <a:t>Alessandro Costantini, Barbara Martelli – Staff INFN-CNAF</a:t>
            </a:r>
            <a:endParaRPr/>
          </a:p>
          <a:p>
            <a:pPr indent="-228600" lvl="1" marL="685800" rtl="0" algn="l">
              <a:lnSpc>
                <a:spcPct val="90000"/>
              </a:lnSpc>
              <a:spcBef>
                <a:spcPts val="500"/>
              </a:spcBef>
              <a:spcAft>
                <a:spcPts val="0"/>
              </a:spcAft>
              <a:buClr>
                <a:schemeClr val="dk1"/>
              </a:buClr>
              <a:buSzPts val="2000"/>
              <a:buChar char="•"/>
            </a:pPr>
            <a:r>
              <a:rPr lang="en-US" sz="2000"/>
              <a:t>Domingo Ranieri - Postgraduate fellow</a:t>
            </a:r>
            <a:endParaRPr/>
          </a:p>
          <a:p>
            <a:pPr indent="-228600" lvl="1" marL="685800" rtl="0" algn="l">
              <a:lnSpc>
                <a:spcPct val="90000"/>
              </a:lnSpc>
              <a:spcBef>
                <a:spcPts val="500"/>
              </a:spcBef>
              <a:spcAft>
                <a:spcPts val="0"/>
              </a:spcAft>
              <a:buClr>
                <a:schemeClr val="dk1"/>
              </a:buClr>
              <a:buSzPts val="2000"/>
              <a:buChar char="•"/>
            </a:pPr>
            <a:r>
              <a:rPr lang="en-US" sz="2000"/>
              <a:t>1 new Research grant</a:t>
            </a:r>
            <a:endParaRPr sz="2000"/>
          </a:p>
          <a:p>
            <a:pPr indent="0" lvl="0" marL="0" rtl="0" algn="l">
              <a:lnSpc>
                <a:spcPct val="90000"/>
              </a:lnSpc>
              <a:spcBef>
                <a:spcPts val="100"/>
              </a:spcBef>
              <a:spcAft>
                <a:spcPts val="0"/>
              </a:spcAft>
              <a:buClr>
                <a:schemeClr val="dk1"/>
              </a:buClr>
              <a:buSzPts val="2000"/>
              <a:buNone/>
            </a:pPr>
            <a:r>
              <a:t/>
            </a:r>
            <a:endParaRPr b="1" sz="2000"/>
          </a:p>
          <a:p>
            <a:pPr indent="-228600" lvl="0" marL="228600" rtl="0" algn="l">
              <a:lnSpc>
                <a:spcPct val="90000"/>
              </a:lnSpc>
              <a:spcBef>
                <a:spcPts val="100"/>
              </a:spcBef>
              <a:spcAft>
                <a:spcPts val="0"/>
              </a:spcAft>
              <a:buClr>
                <a:schemeClr val="dk1"/>
              </a:buClr>
              <a:buSzPts val="2000"/>
              <a:buChar char="•"/>
            </a:pPr>
            <a:r>
              <a:rPr b="1" lang="en-US" sz="2000"/>
              <a:t>Activities</a:t>
            </a:r>
            <a:endParaRPr/>
          </a:p>
          <a:p>
            <a:pPr indent="-228600" lvl="1" marL="685800" rtl="0" algn="l">
              <a:lnSpc>
                <a:spcPct val="90000"/>
              </a:lnSpc>
              <a:spcBef>
                <a:spcPts val="500"/>
              </a:spcBef>
              <a:spcAft>
                <a:spcPts val="0"/>
              </a:spcAft>
              <a:buClr>
                <a:schemeClr val="dk1"/>
              </a:buClr>
              <a:buSzPts val="2000"/>
              <a:buChar char="•"/>
            </a:pPr>
            <a:r>
              <a:rPr lang="en-US" sz="2000"/>
              <a:t>Scouting and tech tracking of open source BC technologies</a:t>
            </a:r>
            <a:endParaRPr/>
          </a:p>
          <a:p>
            <a:pPr indent="-228600" lvl="1" marL="685800" rtl="0" algn="l">
              <a:lnSpc>
                <a:spcPct val="90000"/>
              </a:lnSpc>
              <a:spcBef>
                <a:spcPts val="100"/>
              </a:spcBef>
              <a:spcAft>
                <a:spcPts val="0"/>
              </a:spcAft>
              <a:buClr>
                <a:schemeClr val="dk1"/>
              </a:buClr>
              <a:buSzPts val="2000"/>
              <a:buChar char="•"/>
            </a:pPr>
            <a:r>
              <a:rPr lang="en-US" sz="2000"/>
              <a:t>To be deployed on Cloud (ICSC federated resources) </a:t>
            </a:r>
            <a:endParaRPr/>
          </a:p>
          <a:p>
            <a:pPr indent="-228600" lvl="2" marL="1143000" rtl="0" algn="l">
              <a:lnSpc>
                <a:spcPct val="90000"/>
              </a:lnSpc>
              <a:spcBef>
                <a:spcPts val="100"/>
              </a:spcBef>
              <a:spcAft>
                <a:spcPts val="0"/>
              </a:spcAft>
              <a:buClr>
                <a:schemeClr val="dk1"/>
              </a:buClr>
              <a:buSzPts val="2000"/>
              <a:buChar char="•"/>
            </a:pPr>
            <a:r>
              <a:rPr lang="en-US"/>
              <a:t>As a managed infrastructure service</a:t>
            </a:r>
            <a:endParaRPr/>
          </a:p>
          <a:p>
            <a:pPr indent="-228600" lvl="2" marL="1143000" rtl="0" algn="l">
              <a:lnSpc>
                <a:spcPct val="90000"/>
              </a:lnSpc>
              <a:spcBef>
                <a:spcPts val="100"/>
              </a:spcBef>
              <a:spcAft>
                <a:spcPts val="0"/>
              </a:spcAft>
              <a:buClr>
                <a:schemeClr val="dk1"/>
              </a:buClr>
              <a:buSzPts val="2000"/>
              <a:buChar char="•"/>
            </a:pPr>
            <a:r>
              <a:rPr lang="en-US" sz="2000"/>
              <a:t>On-demand</a:t>
            </a:r>
            <a:endParaRPr/>
          </a:p>
          <a:p>
            <a:pPr indent="-228600" lvl="1" marL="685800" rtl="0" algn="l">
              <a:lnSpc>
                <a:spcPct val="90000"/>
              </a:lnSpc>
              <a:spcBef>
                <a:spcPts val="100"/>
              </a:spcBef>
              <a:spcAft>
                <a:spcPts val="0"/>
              </a:spcAft>
              <a:buClr>
                <a:schemeClr val="dk1"/>
              </a:buClr>
              <a:buSzPts val="2000"/>
              <a:buChar char="•"/>
            </a:pPr>
            <a:r>
              <a:rPr lang="en-US" sz="2000"/>
              <a:t>Interaction with WP1, WP2, WP3, WP5</a:t>
            </a:r>
            <a:endParaRPr/>
          </a:p>
          <a:p>
            <a:pPr indent="-101600" lvl="1" marL="685800" rtl="0" algn="l">
              <a:lnSpc>
                <a:spcPct val="90000"/>
              </a:lnSpc>
              <a:spcBef>
                <a:spcPts val="500"/>
              </a:spcBef>
              <a:spcAft>
                <a:spcPts val="0"/>
              </a:spcAft>
              <a:buClr>
                <a:schemeClr val="dk1"/>
              </a:buClr>
              <a:buSzPts val="2000"/>
              <a:buNone/>
            </a:pPr>
            <a:r>
              <a:t/>
            </a:r>
            <a:endParaRPr sz="2000"/>
          </a:p>
        </p:txBody>
      </p:sp>
      <p:sp>
        <p:nvSpPr>
          <p:cNvPr id="168" name="Google Shape;168;p8"/>
          <p:cNvSpPr txBox="1"/>
          <p:nvPr>
            <p:ph idx="11" type="ftr"/>
          </p:nvPr>
        </p:nvSpPr>
        <p:spPr>
          <a:xfrm>
            <a:off x="838200" y="6486978"/>
            <a:ext cx="41148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IBERGRID 2023</a:t>
            </a:r>
            <a:endParaRPr/>
          </a:p>
        </p:txBody>
      </p:sp>
      <p:graphicFrame>
        <p:nvGraphicFramePr>
          <p:cNvPr id="169" name="Google Shape;169;p8"/>
          <p:cNvGraphicFramePr/>
          <p:nvPr/>
        </p:nvGraphicFramePr>
        <p:xfrm>
          <a:off x="838200" y="5134610"/>
          <a:ext cx="3000000" cy="3000000"/>
        </p:xfrm>
        <a:graphic>
          <a:graphicData uri="http://schemas.openxmlformats.org/drawingml/2006/table">
            <a:tbl>
              <a:tblPr>
                <a:noFill/>
                <a:tableStyleId>{3AB66126-E6B9-4668-99F1-68E648131960}</a:tableStyleId>
              </a:tblPr>
              <a:tblGrid>
                <a:gridCol w="5724525"/>
              </a:tblGrid>
              <a:tr h="171450">
                <a:tc>
                  <a:txBody>
                    <a:bodyPr/>
                    <a:lstStyle/>
                    <a:p>
                      <a:pPr indent="0" lvl="0" marL="0" marR="0" rtl="0" algn="l">
                        <a:spcBef>
                          <a:spcPts val="0"/>
                        </a:spcBef>
                        <a:spcAft>
                          <a:spcPts val="0"/>
                        </a:spcAft>
                        <a:buNone/>
                      </a:pPr>
                      <a:r>
                        <a:rPr b="1" i="0" lang="en-US" sz="1200" u="none" cap="none" strike="noStrike">
                          <a:solidFill>
                            <a:srgbClr val="1B2A6F"/>
                          </a:solidFill>
                          <a:latin typeface="Calibri"/>
                          <a:ea typeface="Calibri"/>
                          <a:cs typeface="Calibri"/>
                          <a:sym typeface="Calibri"/>
                        </a:rPr>
                        <a:t>Hardware needs from ICSC</a:t>
                      </a:r>
                      <a:endParaRPr sz="1800" u="none" cap="none" strike="noStrike"/>
                    </a:p>
                  </a:txBody>
                  <a:tcPr marT="28575" marB="28575" marR="66675" marL="66675">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tcPr>
                </a:tc>
              </a:tr>
              <a:tr h="171450">
                <a:tc>
                  <a:txBody>
                    <a:bodyPr/>
                    <a:lstStyle/>
                    <a:p>
                      <a:pPr indent="0" lvl="0" marL="0" marR="0" rtl="0" algn="just">
                        <a:spcBef>
                          <a:spcPts val="0"/>
                        </a:spcBef>
                        <a:spcAft>
                          <a:spcPts val="0"/>
                        </a:spcAft>
                        <a:buNone/>
                      </a:pPr>
                      <a:r>
                        <a:rPr b="0" i="0" lang="en-US" sz="1200" u="none" cap="none" strike="noStrike">
                          <a:solidFill>
                            <a:srgbClr val="1B2A6F"/>
                          </a:solidFill>
                          <a:latin typeface="Calibri"/>
                          <a:ea typeface="Calibri"/>
                          <a:cs typeface="Calibri"/>
                          <a:sym typeface="Calibri"/>
                        </a:rPr>
                        <a:t>● O (10) VMs on the Datalake, for R&amp;D and PoC utilization</a:t>
                      </a:r>
                      <a:endParaRPr sz="1800" u="none" cap="none" strike="noStrike"/>
                    </a:p>
                    <a:p>
                      <a:pPr indent="0" lvl="0" marL="0" marR="0" rtl="0" algn="just">
                        <a:spcBef>
                          <a:spcPts val="0"/>
                        </a:spcBef>
                        <a:spcAft>
                          <a:spcPts val="0"/>
                        </a:spcAft>
                        <a:buNone/>
                      </a:pPr>
                      <a:r>
                        <a:rPr b="0" i="0" lang="en-US" sz="1200" u="none" cap="none" strike="noStrike">
                          <a:solidFill>
                            <a:srgbClr val="1B2A6F"/>
                          </a:solidFill>
                          <a:latin typeface="Calibri"/>
                          <a:ea typeface="Calibri"/>
                          <a:cs typeface="Calibri"/>
                          <a:sym typeface="Calibri"/>
                        </a:rPr>
                        <a:t>● O (20 VCPU) on the ICSC </a:t>
                      </a:r>
                      <a:endParaRPr sz="1800" u="none" cap="none" strike="noStrike"/>
                    </a:p>
                    <a:p>
                      <a:pPr indent="0" lvl="0" marL="0" marR="0" rtl="0" algn="just">
                        <a:spcBef>
                          <a:spcPts val="0"/>
                        </a:spcBef>
                        <a:spcAft>
                          <a:spcPts val="0"/>
                        </a:spcAft>
                        <a:buNone/>
                      </a:pPr>
                      <a:r>
                        <a:rPr b="0" i="0" lang="en-US" sz="1200" u="none" cap="none" strike="noStrike">
                          <a:solidFill>
                            <a:srgbClr val="1B2A6F"/>
                          </a:solidFill>
                          <a:latin typeface="Calibri"/>
                          <a:ea typeface="Calibri"/>
                          <a:cs typeface="Calibri"/>
                          <a:sym typeface="Calibri"/>
                        </a:rPr>
                        <a:t>● O (1-10) TB storage on the Datalake</a:t>
                      </a:r>
                      <a:endParaRPr sz="1800" u="none" cap="none" strike="noStrike"/>
                    </a:p>
                  </a:txBody>
                  <a:tcPr marT="28575" marB="28575" marR="66675" marL="66675">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tcPr>
                </a:tc>
              </a:tr>
            </a:tbl>
          </a:graphicData>
        </a:graphic>
      </p:graphicFrame>
      <p:graphicFrame>
        <p:nvGraphicFramePr>
          <p:cNvPr id="170" name="Google Shape;170;p8"/>
          <p:cNvGraphicFramePr/>
          <p:nvPr/>
        </p:nvGraphicFramePr>
        <p:xfrm>
          <a:off x="7024116" y="4803140"/>
          <a:ext cx="3000000" cy="3000000"/>
        </p:xfrm>
        <a:graphic>
          <a:graphicData uri="http://schemas.openxmlformats.org/drawingml/2006/table">
            <a:tbl>
              <a:tblPr>
                <a:noFill/>
                <a:tableStyleId>{3AB66126-E6B9-4668-99F1-68E648131960}</a:tableStyleId>
              </a:tblPr>
              <a:tblGrid>
                <a:gridCol w="762000"/>
                <a:gridCol w="2571750"/>
                <a:gridCol w="895350"/>
              </a:tblGrid>
              <a:tr h="158525">
                <a:tc gridSpan="3">
                  <a:txBody>
                    <a:bodyPr/>
                    <a:lstStyle/>
                    <a:p>
                      <a:pPr indent="0" lvl="0" marL="0" marR="0" rtl="0" algn="l">
                        <a:spcBef>
                          <a:spcPts val="0"/>
                        </a:spcBef>
                        <a:spcAft>
                          <a:spcPts val="0"/>
                        </a:spcAft>
                        <a:buNone/>
                      </a:pPr>
                      <a:r>
                        <a:rPr b="1" i="0" lang="en-US" sz="1200" u="none" cap="none" strike="noStrike">
                          <a:solidFill>
                            <a:srgbClr val="1B2A6F"/>
                          </a:solidFill>
                          <a:latin typeface="Calibri"/>
                          <a:ea typeface="Calibri"/>
                          <a:cs typeface="Calibri"/>
                          <a:sym typeface="Calibri"/>
                        </a:rPr>
                        <a:t>Deliverables</a:t>
                      </a:r>
                      <a:endParaRPr sz="1800" u="none" cap="none" strike="noStrike"/>
                    </a:p>
                  </a:txBody>
                  <a:tcPr marT="28575" marB="28575" marR="66675" marL="66675">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tcPr>
                </a:tc>
                <a:tc hMerge="1"/>
                <a:tc hMerge="1"/>
              </a:tr>
              <a:tr h="171450">
                <a:tc>
                  <a:txBody>
                    <a:bodyPr/>
                    <a:lstStyle/>
                    <a:p>
                      <a:pPr indent="0" lvl="0" marL="0" marR="0" rtl="0" algn="l">
                        <a:spcBef>
                          <a:spcPts val="0"/>
                        </a:spcBef>
                        <a:spcAft>
                          <a:spcPts val="0"/>
                        </a:spcAft>
                        <a:buNone/>
                      </a:pPr>
                      <a:r>
                        <a:rPr b="1" i="0" lang="en-US" sz="1200" u="none" cap="none" strike="noStrike">
                          <a:solidFill>
                            <a:srgbClr val="1B2A6F"/>
                          </a:solidFill>
                          <a:latin typeface="Calibri"/>
                          <a:ea typeface="Calibri"/>
                          <a:cs typeface="Calibri"/>
                          <a:sym typeface="Calibri"/>
                        </a:rPr>
                        <a:t>DRL code</a:t>
                      </a:r>
                      <a:endParaRPr sz="1800" u="none" cap="none" strike="noStrike"/>
                    </a:p>
                  </a:txBody>
                  <a:tcPr marT="28575" marB="28575" marR="66675" marL="66675">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200" u="none" cap="none" strike="noStrike">
                          <a:solidFill>
                            <a:srgbClr val="1B2A6F"/>
                          </a:solidFill>
                          <a:latin typeface="Calibri"/>
                          <a:ea typeface="Calibri"/>
                          <a:cs typeface="Calibri"/>
                          <a:sym typeface="Calibri"/>
                        </a:rPr>
                        <a:t>Definition</a:t>
                      </a:r>
                      <a:endParaRPr sz="1800" u="none" cap="none" strike="noStrike"/>
                    </a:p>
                  </a:txBody>
                  <a:tcPr marT="28575" marB="28575" marR="66675" marL="66675">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200" u="none" cap="none" strike="noStrike">
                          <a:solidFill>
                            <a:srgbClr val="1B2A6F"/>
                          </a:solidFill>
                          <a:latin typeface="Calibri"/>
                          <a:ea typeface="Calibri"/>
                          <a:cs typeface="Calibri"/>
                          <a:sym typeface="Calibri"/>
                        </a:rPr>
                        <a:t>Del. date</a:t>
                      </a:r>
                      <a:endParaRPr sz="1800" u="none" cap="none" strike="noStrike"/>
                    </a:p>
                  </a:txBody>
                  <a:tcPr marT="28575" marB="28575" marR="66675" marL="66675">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tcPr>
                </a:tc>
              </a:tr>
              <a:tr h="171450">
                <a:tc>
                  <a:txBody>
                    <a:bodyPr/>
                    <a:lstStyle/>
                    <a:p>
                      <a:pPr indent="0" lvl="0" marL="0" marR="0" rtl="0" algn="l">
                        <a:spcBef>
                          <a:spcPts val="0"/>
                        </a:spcBef>
                        <a:spcAft>
                          <a:spcPts val="0"/>
                        </a:spcAft>
                        <a:buNone/>
                      </a:pPr>
                      <a:r>
                        <a:rPr b="1" i="0" lang="en-US" sz="1200" u="none" cap="none" strike="noStrike">
                          <a:solidFill>
                            <a:srgbClr val="1B2A6F"/>
                          </a:solidFill>
                          <a:latin typeface="Calibri"/>
                          <a:ea typeface="Calibri"/>
                          <a:cs typeface="Calibri"/>
                          <a:sym typeface="Calibri"/>
                        </a:rPr>
                        <a:t>TN1</a:t>
                      </a:r>
                      <a:endParaRPr sz="1800" u="none" cap="none" strike="noStrike"/>
                    </a:p>
                  </a:txBody>
                  <a:tcPr marT="28575" marB="28575" marR="66675" marL="66675">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200" u="none" cap="none" strike="noStrike">
                          <a:solidFill>
                            <a:srgbClr val="1B2A6F"/>
                          </a:solidFill>
                          <a:latin typeface="Calibri"/>
                          <a:ea typeface="Calibri"/>
                          <a:cs typeface="Calibri"/>
                          <a:sym typeface="Calibri"/>
                        </a:rPr>
                        <a:t>Report the deployment solutions on the Datalake, with initial evaluation of results</a:t>
                      </a:r>
                      <a:endParaRPr sz="1800" u="none" cap="none" strike="noStrike"/>
                    </a:p>
                  </a:txBody>
                  <a:tcPr marT="28575" marB="28575" marR="66675" marL="66675">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200" u="none" cap="none" strike="noStrike">
                          <a:solidFill>
                            <a:srgbClr val="1B2A6F"/>
                          </a:solidFill>
                          <a:latin typeface="Calibri"/>
                          <a:ea typeface="Calibri"/>
                          <a:cs typeface="Calibri"/>
                          <a:sym typeface="Calibri"/>
                        </a:rPr>
                        <a:t>M12</a:t>
                      </a:r>
                      <a:endParaRPr b="1" sz="1800" u="none" cap="none" strike="noStrike"/>
                    </a:p>
                  </a:txBody>
                  <a:tcPr marT="28575" marB="28575" marR="66675" marL="66675">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tcPr>
                </a:tc>
              </a:tr>
              <a:tr h="171450">
                <a:tc>
                  <a:txBody>
                    <a:bodyPr/>
                    <a:lstStyle/>
                    <a:p>
                      <a:pPr indent="0" lvl="0" marL="0" marR="0" rtl="0" algn="l">
                        <a:spcBef>
                          <a:spcPts val="0"/>
                        </a:spcBef>
                        <a:spcAft>
                          <a:spcPts val="0"/>
                        </a:spcAft>
                        <a:buNone/>
                      </a:pPr>
                      <a:r>
                        <a:rPr b="1" i="0" lang="en-US" sz="1200" u="none" cap="none" strike="noStrike">
                          <a:solidFill>
                            <a:srgbClr val="1B2A6F"/>
                          </a:solidFill>
                          <a:latin typeface="Calibri"/>
                          <a:ea typeface="Calibri"/>
                          <a:cs typeface="Calibri"/>
                          <a:sym typeface="Calibri"/>
                        </a:rPr>
                        <a:t>TN2</a:t>
                      </a:r>
                      <a:endParaRPr sz="1800" u="none" cap="none" strike="noStrike"/>
                    </a:p>
                  </a:txBody>
                  <a:tcPr marT="28575" marB="28575" marR="66675" marL="66675">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tcPr>
                </a:tc>
                <a:tc>
                  <a:txBody>
                    <a:bodyPr/>
                    <a:lstStyle/>
                    <a:p>
                      <a:pPr indent="0" lvl="0" marL="0" marR="0" rtl="0" algn="l">
                        <a:spcBef>
                          <a:spcPts val="0"/>
                        </a:spcBef>
                        <a:spcAft>
                          <a:spcPts val="0"/>
                        </a:spcAft>
                        <a:buNone/>
                      </a:pPr>
                      <a:r>
                        <a:rPr b="0" i="0" lang="en-US" sz="1200" u="none" cap="none" strike="noStrike">
                          <a:solidFill>
                            <a:srgbClr val="1B2A6F"/>
                          </a:solidFill>
                          <a:latin typeface="Calibri"/>
                          <a:ea typeface="Calibri"/>
                          <a:cs typeface="Calibri"/>
                          <a:sym typeface="Calibri"/>
                        </a:rPr>
                        <a:t>Technology tracking report on the blockchain solutions maturity</a:t>
                      </a:r>
                      <a:endParaRPr sz="1800" u="none" cap="none" strike="noStrike"/>
                    </a:p>
                  </a:txBody>
                  <a:tcPr marT="28575" marB="28575" marR="66675" marL="66675">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200" u="none" cap="none" strike="noStrike">
                          <a:solidFill>
                            <a:srgbClr val="1B2A6F"/>
                          </a:solidFill>
                          <a:latin typeface="Calibri"/>
                          <a:ea typeface="Calibri"/>
                          <a:cs typeface="Calibri"/>
                          <a:sym typeface="Calibri"/>
                        </a:rPr>
                        <a:t>M24</a:t>
                      </a:r>
                      <a:endParaRPr b="1" sz="1800" u="none" cap="none" strike="noStrike"/>
                    </a:p>
                  </a:txBody>
                  <a:tcPr marT="28575" marB="28575" marR="66675" marL="66675">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62D4D"/>
              </a:buClr>
              <a:buSzPts val="3200"/>
              <a:buFont typeface="Fira Sans Medium"/>
              <a:buNone/>
            </a:pPr>
            <a:r>
              <a:t/>
            </a:r>
            <a:endParaRPr/>
          </a:p>
        </p:txBody>
      </p:sp>
      <p:sp>
        <p:nvSpPr>
          <p:cNvPr id="176" name="Google Shape;176;p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BK-Up</a:t>
            </a:r>
            <a:endParaRPr/>
          </a:p>
        </p:txBody>
      </p:sp>
      <p:sp>
        <p:nvSpPr>
          <p:cNvPr id="177" name="Google Shape;177;p9"/>
          <p:cNvSpPr txBox="1"/>
          <p:nvPr>
            <p:ph idx="11" type="ftr"/>
          </p:nvPr>
        </p:nvSpPr>
        <p:spPr>
          <a:xfrm>
            <a:off x="838200" y="6486978"/>
            <a:ext cx="41148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IBERGRID 2023</a:t>
            </a:r>
            <a:endParaRPr/>
          </a:p>
        </p:txBody>
      </p:sp>
    </p:spTree>
  </p:cSld>
  <p:clrMapOvr>
    <a:masterClrMapping/>
  </p:clrMapOvr>
</p:sld>
</file>

<file path=ppt/theme/theme1.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2023-03-15T10:00:40Z</dcterms:created>
  <dc:creator>Barbara Martelli</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0x010100B777776BB531D04BBAB22007146C7E9B</vt:lpwstr>
  </property>
</Properties>
</file>