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Titillium Web SemiBold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obster"/>
      <p:regular r:id="rId21"/>
    </p:embeddedFont>
    <p:embeddedFont>
      <p:font typeface="Titillium Web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ucDmCThGxch+mrEg3LuMd8TI6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Lobster-regular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TitilliumWeb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TitilliumWeb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TitilliumWebSemiBold-italic.fntdata"/><Relationship Id="rId14" Type="http://schemas.openxmlformats.org/officeDocument/2006/relationships/font" Target="fonts/TitilliumWebSemiBold-bold.fntdata"/><Relationship Id="rId17" Type="http://schemas.openxmlformats.org/officeDocument/2006/relationships/font" Target="fonts/Roboto-regular.fntdata"/><Relationship Id="rId16" Type="http://schemas.openxmlformats.org/officeDocument/2006/relationships/font" Target="fonts/TitilliumWebSemiBold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82414295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82414295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882414295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824142955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824142955_1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8824142955_1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824142955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82414295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8824142955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824142955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824142955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8824142955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824142955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824142955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8824142955_1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824142955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824142955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8824142955_1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21" name="Google Shape;2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7"/>
          <p:cNvSpPr/>
          <p:nvPr>
            <p:ph idx="2" type="pic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7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7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1" name="Google Shape;91;p47"/>
          <p:cNvSpPr txBox="1"/>
          <p:nvPr>
            <p:ph idx="1" type="body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47"/>
          <p:cNvSpPr txBox="1"/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 result for logo infn" id="93" name="Google Shape;9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8"/>
          <p:cNvSpPr txBox="1"/>
          <p:nvPr>
            <p:ph idx="1" type="body"/>
          </p:nvPr>
        </p:nvSpPr>
        <p:spPr>
          <a:xfrm rot="5400000">
            <a:off x="4153087" y="-1023750"/>
            <a:ext cx="388582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8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8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100" name="Google Shape;10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 txBox="1"/>
          <p:nvPr>
            <p:ph type="title"/>
          </p:nvPr>
        </p:nvSpPr>
        <p:spPr>
          <a:xfrm rot="5400000">
            <a:off x="7618686" y="2441849"/>
            <a:ext cx="484132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idx="1" type="body"/>
          </p:nvPr>
        </p:nvSpPr>
        <p:spPr>
          <a:xfrm rot="5400000">
            <a:off x="2284687" y="-110851"/>
            <a:ext cx="484132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9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107" name="Google Shape;10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>
                <a:solidFill>
                  <a:srgbClr val="385623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  <a:defRPr>
                <a:solidFill>
                  <a:srgbClr val="7030A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28" name="Google Shape;2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3" name="Google Shape;33;p40"/>
          <p:cNvSpPr txBox="1"/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" type="body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b="1" sz="2400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2" type="body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  <a:defRPr>
                <a:solidFill>
                  <a:srgbClr val="7030A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3" type="body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  <a:defRPr>
                <a:solidFill>
                  <a:srgbClr val="7030A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  <a:defRPr>
                <a:solidFill>
                  <a:srgbClr val="7030A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logo infn" id="37" name="Google Shape;3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/>
          <p:nvPr/>
        </p:nvSpPr>
        <p:spPr>
          <a:xfrm>
            <a:off x="0" y="1310759"/>
            <a:ext cx="12202758" cy="50386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Google Shape;40;p41"/>
          <p:cNvSpPr txBox="1"/>
          <p:nvPr>
            <p:ph type="ctrTitle"/>
          </p:nvPr>
        </p:nvSpPr>
        <p:spPr>
          <a:xfrm>
            <a:off x="838200" y="1335636"/>
            <a:ext cx="3795445" cy="2414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" type="subTitle"/>
          </p:nvPr>
        </p:nvSpPr>
        <p:spPr>
          <a:xfrm>
            <a:off x="838200" y="3879437"/>
            <a:ext cx="379544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41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" name="Google Shape;45;p41"/>
          <p:cNvSpPr/>
          <p:nvPr>
            <p:ph idx="2" type="pic"/>
          </p:nvPr>
        </p:nvSpPr>
        <p:spPr>
          <a:xfrm>
            <a:off x="5188449" y="2106202"/>
            <a:ext cx="5712431" cy="375484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1"/>
          <p:cNvSpPr txBox="1"/>
          <p:nvPr>
            <p:ph idx="3" type="body"/>
          </p:nvPr>
        </p:nvSpPr>
        <p:spPr>
          <a:xfrm>
            <a:off x="838200" y="5681663"/>
            <a:ext cx="3795444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logo infn" id="47" name="Google Shape;4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5249" y="182880"/>
            <a:ext cx="1567263" cy="79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/>
          <p:nvPr>
            <p:ph type="title"/>
          </p:nvPr>
        </p:nvSpPr>
        <p:spPr>
          <a:xfrm>
            <a:off x="838200" y="1335635"/>
            <a:ext cx="10515600" cy="54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1" type="body"/>
          </p:nvPr>
        </p:nvSpPr>
        <p:spPr>
          <a:xfrm>
            <a:off x="838200" y="2496619"/>
            <a:ext cx="10515600" cy="3680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" name="Google Shape;54;p42"/>
          <p:cNvSpPr txBox="1"/>
          <p:nvPr>
            <p:ph idx="2" type="body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b="1" sz="2400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 result for logo infn" id="55" name="Google Shape;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0" name="Google Shape;60;p43"/>
          <p:cNvSpPr txBox="1"/>
          <p:nvPr>
            <p:ph type="ctrTitle"/>
          </p:nvPr>
        </p:nvSpPr>
        <p:spPr>
          <a:xfrm>
            <a:off x="838200" y="1335636"/>
            <a:ext cx="4925602" cy="2414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3"/>
          <p:cNvSpPr txBox="1"/>
          <p:nvPr>
            <p:ph idx="1" type="subTitle"/>
          </p:nvPr>
        </p:nvSpPr>
        <p:spPr>
          <a:xfrm>
            <a:off x="838200" y="3879437"/>
            <a:ext cx="49256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43"/>
          <p:cNvSpPr/>
          <p:nvPr>
            <p:ph idx="2" type="pic"/>
          </p:nvPr>
        </p:nvSpPr>
        <p:spPr>
          <a:xfrm>
            <a:off x="6096000" y="1335636"/>
            <a:ext cx="5257800" cy="4525414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age result for logo infn" id="63" name="Google Shape;6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" type="body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2" type="body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71" name="Google Shape;7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age result for logo infn" id="77" name="Google Shape;7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idx="1" type="body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46"/>
          <p:cNvSpPr txBox="1"/>
          <p:nvPr>
            <p:ph idx="2" type="body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4" name="Google Shape;84;p46"/>
          <p:cNvSpPr txBox="1"/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 result for logo infn" id="85" name="Google Shape;8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92529" y="111760"/>
            <a:ext cx="1707315" cy="86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52350"/>
            <a:ext cx="121920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841"/>
            <a:ext cx="1219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7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7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7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/>
          <p:nvPr/>
        </p:nvSpPr>
        <p:spPr>
          <a:xfrm>
            <a:off x="5973774" y="2792999"/>
            <a:ext cx="4972800" cy="20025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" y="5900058"/>
            <a:ext cx="5602013" cy="828734"/>
          </a:xfrm>
          <a:prstGeom prst="rect">
            <a:avLst/>
          </a:prstGeom>
          <a:solidFill>
            <a:srgbClr val="5B87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it-IT"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</a:br>
            <a:r>
              <a:rPr b="1" lang="it-IT"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IG: Interoperable Data Lake - Kick-off meeting</a:t>
            </a:r>
            <a:endParaRPr b="1" sz="28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745067" y="-3098800"/>
            <a:ext cx="3276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ICSC_progetto_comunicazione**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1416136" y="2922601"/>
            <a:ext cx="91719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3A0"/>
              </a:buClr>
              <a:buSzPts val="3600"/>
              <a:buFont typeface="Roboto"/>
              <a:buNone/>
            </a:pPr>
            <a:r>
              <a:rPr b="1" lang="it-IT" sz="3600">
                <a:solidFill>
                  <a:srgbClr val="1A63A0"/>
                </a:solidFill>
                <a:latin typeface="Roboto"/>
                <a:ea typeface="Roboto"/>
                <a:cs typeface="Roboto"/>
                <a:sym typeface="Roboto"/>
              </a:rPr>
              <a:t>WP1 DataLake</a:t>
            </a:r>
            <a:endParaRPr b="1" sz="3600" u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 b="0" l="0" r="9138" t="0"/>
          <a:stretch/>
        </p:blipFill>
        <p:spPr>
          <a:xfrm>
            <a:off x="6633027" y="803417"/>
            <a:ext cx="5558971" cy="189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5876875" y="4060925"/>
            <a:ext cx="49728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7D9"/>
              </a:buClr>
              <a:buSzPts val="1400"/>
              <a:buFont typeface="Titillium Web SemiBold"/>
              <a:buNone/>
            </a:pPr>
            <a:r>
              <a:rPr b="1" i="1" lang="it-IT" sz="1600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Elvira Rossi UniNa (Spoke 2)</a:t>
            </a:r>
            <a:br>
              <a:rPr b="1" i="1" lang="it-IT" sz="1600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</a:br>
            <a:r>
              <a:rPr b="1" i="1" lang="it-IT" sz="1600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Daniele Spiga INFN (Spoke 2) </a:t>
            </a:r>
            <a:endParaRPr b="1" i="1" sz="1600">
              <a:solidFill>
                <a:srgbClr val="5B87D9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Arial"/>
              <a:buNone/>
            </a:pPr>
            <a:r>
              <a:rPr lang="it-IT"/>
              <a:t>Outline</a:t>
            </a:r>
            <a:endParaRPr/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it-IT"/>
              <a:t> WP1 Overview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Proposal 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Objectives 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Technical Pillars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Milestones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it-IT"/>
              <a:t>Open points</a:t>
            </a:r>
            <a:endParaRPr/>
          </a:p>
        </p:txBody>
      </p:sp>
      <p:sp>
        <p:nvSpPr>
          <p:cNvPr id="126" name="Google Shape;126;p2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824142955_1_0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The proposal</a:t>
            </a:r>
            <a:endParaRPr/>
          </a:p>
        </p:txBody>
      </p:sp>
      <p:sp>
        <p:nvSpPr>
          <p:cNvPr id="133" name="Google Shape;133;g28824142955_1_0"/>
          <p:cNvSpPr txBox="1"/>
          <p:nvPr>
            <p:ph idx="1" type="body"/>
          </p:nvPr>
        </p:nvSpPr>
        <p:spPr>
          <a:xfrm>
            <a:off x="701550" y="2036024"/>
            <a:ext cx="10652400" cy="414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T</a:t>
            </a:r>
            <a:r>
              <a:rPr b="1" lang="it-IT"/>
              <a:t>est solutions for managing data in a geographically distributed environment (aka the DataLake) </a:t>
            </a:r>
            <a:r>
              <a:rPr lang="it-IT"/>
              <a:t>by building end-to-end prototype and testbeds to demonstrate: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it-IT"/>
            </a:br>
            <a:r>
              <a:rPr lang="it-IT"/>
              <a:t>	The Data Management capability. </a:t>
            </a:r>
            <a:endParaRPr/>
          </a:p>
          <a:p>
            <a:pPr indent="-317182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S</a:t>
            </a:r>
            <a:r>
              <a:rPr lang="it-IT"/>
              <a:t>tore/inject data (meant as files or data objects) in the DataLake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The data and compute integration for a effective processing and analysis. </a:t>
            </a:r>
            <a:endParaRPr/>
          </a:p>
          <a:p>
            <a:pPr indent="-317182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deploy Platform as a Service (PaaS) services for the actual processing of the data ingested into the Datalake.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The aim is to</a:t>
            </a:r>
            <a:r>
              <a:rPr lang="it-IT"/>
              <a:t> demonstrate the capability to analyze the astrophysical observations and simulations available data in a cloud environment.</a:t>
            </a:r>
            <a:endParaRPr/>
          </a:p>
        </p:txBody>
      </p:sp>
      <p:sp>
        <p:nvSpPr>
          <p:cNvPr id="134" name="Google Shape;134;g28824142955_1_0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824142955_1_28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Workplan (high level) and Objectives </a:t>
            </a:r>
            <a:endParaRPr/>
          </a:p>
        </p:txBody>
      </p:sp>
      <p:sp>
        <p:nvSpPr>
          <p:cNvPr id="141" name="Google Shape;141;g28824142955_1_28"/>
          <p:cNvSpPr txBox="1"/>
          <p:nvPr>
            <p:ph idx="1" type="body"/>
          </p:nvPr>
        </p:nvSpPr>
        <p:spPr>
          <a:xfrm>
            <a:off x="457200" y="2282200"/>
            <a:ext cx="7881900" cy="34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We plan foresees two main next steps </a:t>
            </a:r>
            <a:endParaRPr b="1"/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it-IT"/>
              <a:t>Deploy the Data Management system, storage backends and basic compute services, perform functional tests and document the overall implementation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it-IT"/>
              <a:t>O</a:t>
            </a:r>
            <a:r>
              <a:rPr lang="it-IT"/>
              <a:t>pen the DataLake to the real tests. A</a:t>
            </a:r>
            <a:r>
              <a:rPr lang="it-IT"/>
              <a:t>strophysical observations and simulations </a:t>
            </a:r>
            <a:r>
              <a:rPr lang="it-IT"/>
              <a:t>are used for the system evaluation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8824142955_1_28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3" name="Google Shape;143;g28824142955_1_28"/>
          <p:cNvSpPr txBox="1"/>
          <p:nvPr/>
        </p:nvSpPr>
        <p:spPr>
          <a:xfrm>
            <a:off x="9165900" y="1780075"/>
            <a:ext cx="2743200" cy="162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700">
                <a:solidFill>
                  <a:srgbClr val="1A63A0"/>
                </a:solidFill>
              </a:rPr>
              <a:t>Objective 1:</a:t>
            </a:r>
            <a:br>
              <a:rPr b="1" lang="it-IT" sz="1700">
                <a:solidFill>
                  <a:schemeClr val="dk1"/>
                </a:solidFill>
              </a:rPr>
            </a:br>
            <a:r>
              <a:rPr b="1" lang="it-IT" sz="1700">
                <a:solidFill>
                  <a:schemeClr val="dk1"/>
                </a:solidFill>
              </a:rPr>
              <a:t>Definition and PoC of the deployment model of the Data Management system.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8824142955_1_28"/>
          <p:cNvSpPr txBox="1"/>
          <p:nvPr/>
        </p:nvSpPr>
        <p:spPr>
          <a:xfrm>
            <a:off x="9137150" y="3939025"/>
            <a:ext cx="2826300" cy="167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4A86E8"/>
                </a:solidFill>
              </a:rPr>
              <a:t>Objective 2:</a:t>
            </a:r>
            <a:br>
              <a:rPr b="1" lang="it-IT" sz="1700">
                <a:solidFill>
                  <a:schemeClr val="dk1"/>
                </a:solidFill>
              </a:rPr>
            </a:br>
            <a:r>
              <a:rPr b="1" lang="it-IT" sz="1700">
                <a:solidFill>
                  <a:schemeClr val="dk1"/>
                </a:solidFill>
              </a:rPr>
              <a:t>Evaluation and benchmarking the Data Management system with domain specific data.  </a:t>
            </a:r>
            <a:endParaRPr b="1" sz="1700">
              <a:solidFill>
                <a:schemeClr val="dk1"/>
              </a:solidFill>
            </a:endParaRPr>
          </a:p>
        </p:txBody>
      </p:sp>
      <p:cxnSp>
        <p:nvCxnSpPr>
          <p:cNvPr id="145" name="Google Shape;145;g28824142955_1_28"/>
          <p:cNvCxnSpPr>
            <a:endCxn id="143" idx="1"/>
          </p:cNvCxnSpPr>
          <p:nvPr/>
        </p:nvCxnSpPr>
        <p:spPr>
          <a:xfrm flipH="1" rot="10800000">
            <a:off x="8034000" y="2591575"/>
            <a:ext cx="1131900" cy="709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6" name="Google Shape;146;g28824142955_1_28"/>
          <p:cNvCxnSpPr>
            <a:endCxn id="144" idx="1"/>
          </p:cNvCxnSpPr>
          <p:nvPr/>
        </p:nvCxnSpPr>
        <p:spPr>
          <a:xfrm>
            <a:off x="7503050" y="4431175"/>
            <a:ext cx="1634100" cy="347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7" name="Google Shape;147;g28824142955_1_28"/>
          <p:cNvSpPr txBox="1"/>
          <p:nvPr/>
        </p:nvSpPr>
        <p:spPr>
          <a:xfrm>
            <a:off x="1195775" y="5465150"/>
            <a:ext cx="7881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/>
              <a:t>Note</a:t>
            </a:r>
            <a:r>
              <a:rPr lang="it-IT" sz="1700"/>
              <a:t>: this is strictly coupled to two deliverables planned at M12 and M24.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-IT" sz="1700"/>
              <a:t>see later</a:t>
            </a:r>
            <a:endParaRPr sz="1700"/>
          </a:p>
        </p:txBody>
      </p:sp>
      <p:sp>
        <p:nvSpPr>
          <p:cNvPr id="148" name="Google Shape;148;g28824142955_1_28"/>
          <p:cNvSpPr/>
          <p:nvPr/>
        </p:nvSpPr>
        <p:spPr>
          <a:xfrm>
            <a:off x="184725" y="5665625"/>
            <a:ext cx="8136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824142955_1_7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Building blocks (technical)</a:t>
            </a:r>
            <a:endParaRPr/>
          </a:p>
        </p:txBody>
      </p:sp>
      <p:sp>
        <p:nvSpPr>
          <p:cNvPr id="155" name="Google Shape;155;g28824142955_1_7"/>
          <p:cNvSpPr txBox="1"/>
          <p:nvPr>
            <p:ph idx="1" type="body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C</a:t>
            </a:r>
            <a:r>
              <a:rPr lang="it-IT" sz="2600"/>
              <a:t>entral services responsible for: </a:t>
            </a:r>
            <a:endParaRPr sz="26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it-IT" sz="1800"/>
              <a:t>Third party copy </a:t>
            </a:r>
            <a:endParaRPr sz="1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it-IT" sz="1800"/>
              <a:t>Orchestration of multiple and distributed storage endpoints</a:t>
            </a:r>
            <a:endParaRPr sz="1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it-IT" sz="1800"/>
              <a:t>Management of the actual replicas of data</a:t>
            </a:r>
            <a:endParaRPr sz="1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it-IT" sz="1800"/>
              <a:t>Basic metadata handling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500"/>
              <a:t>Distributed storage endpoints </a:t>
            </a:r>
            <a:endParaRPr sz="25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sz="1800"/>
              <a:t>for storing and archiving data (fles and/or objects)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500"/>
              <a:t>Cloud-native applications either centrally managed or self managed</a:t>
            </a:r>
            <a:endParaRPr sz="25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sz="1800"/>
              <a:t>to access and process data</a:t>
            </a:r>
            <a:endParaRPr sz="1800"/>
          </a:p>
        </p:txBody>
      </p:sp>
      <p:sp>
        <p:nvSpPr>
          <p:cNvPr id="156" name="Google Shape;156;g28824142955_1_7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824142955_1_40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Implementation approach, the vision</a:t>
            </a:r>
            <a:endParaRPr/>
          </a:p>
        </p:txBody>
      </p:sp>
      <p:sp>
        <p:nvSpPr>
          <p:cNvPr id="163" name="Google Shape;163;g28824142955_1_40"/>
          <p:cNvSpPr txBox="1"/>
          <p:nvPr>
            <p:ph idx="1" type="body"/>
          </p:nvPr>
        </p:nvSpPr>
        <p:spPr>
          <a:xfrm>
            <a:off x="533400" y="2214937"/>
            <a:ext cx="10515600" cy="38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The proposed architecture will be developed </a:t>
            </a:r>
            <a:r>
              <a:rPr lang="it-IT"/>
              <a:t>integrating the </a:t>
            </a:r>
            <a:r>
              <a:rPr b="1" lang="it-IT"/>
              <a:t>INFN-Cloud portfolio of services.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it-IT" sz="2400"/>
              <a:t>Containers (i.e. Docker) </a:t>
            </a:r>
            <a:endParaRPr sz="2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-IT" sz="2400"/>
              <a:t>Container orchestration </a:t>
            </a:r>
            <a:endParaRPr sz="2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-IT" sz="2400"/>
              <a:t>PaaS Solutions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8824142955_1_40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5" name="Google Shape;165;g28824142955_1_40"/>
          <p:cNvSpPr txBox="1"/>
          <p:nvPr/>
        </p:nvSpPr>
        <p:spPr>
          <a:xfrm>
            <a:off x="4655925" y="3875233"/>
            <a:ext cx="7454700" cy="214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rgbClr val="2E2534"/>
                </a:solidFill>
              </a:rPr>
              <a:t>The employed strategy is based on the </a:t>
            </a:r>
            <a:r>
              <a:rPr b="1" lang="it-IT" sz="1700">
                <a:solidFill>
                  <a:srgbClr val="2E2534"/>
                </a:solidFill>
              </a:rPr>
              <a:t>Infrastructure as Code paradigm</a:t>
            </a:r>
            <a:r>
              <a:rPr lang="it-IT" sz="1700">
                <a:solidFill>
                  <a:srgbClr val="2E2534"/>
                </a:solidFill>
              </a:rPr>
              <a:t>.</a:t>
            </a:r>
            <a:endParaRPr sz="1700">
              <a:solidFill>
                <a:srgbClr val="2E2534"/>
              </a:solidFill>
            </a:endParaRPr>
          </a:p>
          <a:p>
            <a:pPr indent="0" lvl="0" marL="12700" marR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rgbClr val="2E2534"/>
                </a:solidFill>
              </a:rPr>
              <a:t>Users describe "</a:t>
            </a:r>
            <a:r>
              <a:rPr b="1" lang="it-IT" sz="1700">
                <a:solidFill>
                  <a:srgbClr val="2E2534"/>
                </a:solidFill>
              </a:rPr>
              <a:t>What</a:t>
            </a:r>
            <a:r>
              <a:rPr lang="it-IT" sz="1700">
                <a:solidFill>
                  <a:srgbClr val="2E2534"/>
                </a:solidFill>
              </a:rPr>
              <a:t>" is needed rather than "</a:t>
            </a:r>
            <a:r>
              <a:rPr b="1" lang="it-IT" sz="1700">
                <a:solidFill>
                  <a:srgbClr val="2E2534"/>
                </a:solidFill>
              </a:rPr>
              <a:t>How</a:t>
            </a:r>
            <a:r>
              <a:rPr lang="it-IT" sz="1700">
                <a:solidFill>
                  <a:srgbClr val="2E2534"/>
                </a:solidFill>
              </a:rPr>
              <a:t>" a specific service or functionality should be  implemented.</a:t>
            </a:r>
            <a:endParaRPr sz="1700">
              <a:solidFill>
                <a:srgbClr val="2E2534"/>
              </a:solidFill>
            </a:endParaRPr>
          </a:p>
          <a:p>
            <a:pPr indent="0" lvl="0" marL="12700" marR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rgbClr val="2E2534"/>
                </a:solidFill>
              </a:rPr>
              <a:t>The  adopted  technologies  enable  a  Lego-like  approach:  services  can  be  composed  and  modules reused to create the desired infrastructure.</a:t>
            </a:r>
            <a:endParaRPr sz="1700">
              <a:solidFill>
                <a:srgbClr val="2E253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166" name="Google Shape;166;g28824142955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150" y="5418245"/>
            <a:ext cx="2448682" cy="61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824142955_1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3066" y="5418245"/>
            <a:ext cx="2448707" cy="61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8824142955_1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4900" y="5418245"/>
            <a:ext cx="2448724" cy="615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824142955_1_21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Open points  </a:t>
            </a:r>
            <a:endParaRPr/>
          </a:p>
        </p:txBody>
      </p:sp>
      <p:sp>
        <p:nvSpPr>
          <p:cNvPr id="175" name="Google Shape;175;g28824142955_1_21"/>
          <p:cNvSpPr txBox="1"/>
          <p:nvPr>
            <p:ph idx="1" type="body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Access to the resources (where/how &lt;AAI&gt;/who)</a:t>
            </a:r>
            <a:endParaRPr b="1"/>
          </a:p>
          <a:p>
            <a:pPr indent="-3086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V</a:t>
            </a:r>
            <a:r>
              <a:rPr lang="it-IT"/>
              <a:t>irtual machines 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Disk space in form of persistent volumes 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Distributed storages (at least 2 endpoints)... can/we need more?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Domain specific Data</a:t>
            </a:r>
            <a:endParaRPr b="1"/>
          </a:p>
          <a:p>
            <a:pPr indent="-3086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need to coordinate to define where data are (how much)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/>
              <a:t>Application for the data processing </a:t>
            </a:r>
            <a:endParaRPr b="1"/>
          </a:p>
          <a:p>
            <a:pPr indent="-3086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it-IT"/>
              <a:t>what is the expected compute model, what the data access pattern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it-IT"/>
            </a:br>
            <a:r>
              <a:rPr b="1" lang="it-IT"/>
              <a:t>These </a:t>
            </a:r>
            <a:r>
              <a:rPr b="1" lang="it-IT"/>
              <a:t>information</a:t>
            </a:r>
            <a:r>
              <a:rPr b="1" lang="it-IT"/>
              <a:t> are a key inputs</a:t>
            </a:r>
            <a:r>
              <a:rPr b="1" lang="it-IT"/>
              <a:t> for the ac</a:t>
            </a:r>
            <a:r>
              <a:rPr b="1" lang="it-IT"/>
              <a:t>tual PoC design </a:t>
            </a:r>
            <a:endParaRPr b="1"/>
          </a:p>
        </p:txBody>
      </p:sp>
      <p:sp>
        <p:nvSpPr>
          <p:cNvPr id="176" name="Google Shape;176;g28824142955_1_21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824142955_1_54"/>
          <p:cNvSpPr txBox="1"/>
          <p:nvPr>
            <p:ph type="title"/>
          </p:nvPr>
        </p:nvSpPr>
        <p:spPr>
          <a:xfrm>
            <a:off x="838200" y="1335636"/>
            <a:ext cx="10515600" cy="78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WP1 Milestones</a:t>
            </a:r>
            <a:endParaRPr/>
          </a:p>
        </p:txBody>
      </p:sp>
      <p:sp>
        <p:nvSpPr>
          <p:cNvPr id="183" name="Google Shape;183;g28824142955_1_54"/>
          <p:cNvSpPr txBox="1"/>
          <p:nvPr>
            <p:ph idx="1" type="body"/>
          </p:nvPr>
        </p:nvSpPr>
        <p:spPr>
          <a:xfrm>
            <a:off x="838200" y="2291137"/>
            <a:ext cx="10515600" cy="38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There are two milestones (mapping the two </a:t>
            </a:r>
            <a:r>
              <a:rPr lang="it-IT"/>
              <a:t>major objectives)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it-IT"/>
              <a:t>M12 and M24</a:t>
            </a:r>
            <a:br>
              <a:rPr b="1" lang="it-IT"/>
            </a:b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We will deliver two reports about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The deployment solution used to implement the Data Management and results of the functional tests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Test results with domain specific data</a:t>
            </a:r>
            <a:endParaRPr/>
          </a:p>
        </p:txBody>
      </p:sp>
      <p:sp>
        <p:nvSpPr>
          <p:cNvPr id="184" name="Google Shape;184;g28824142955_1_54"/>
          <p:cNvSpPr txBox="1"/>
          <p:nvPr>
            <p:ph idx="12" type="sldNum"/>
          </p:nvPr>
        </p:nvSpPr>
        <p:spPr>
          <a:xfrm>
            <a:off x="4724400" y="643013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2022-10-26T09:11:02Z</dcterms:created>
  <dc:creator>Lanza Luisa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