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793" r:id="rId2"/>
    <p:sldId id="482" r:id="rId3"/>
    <p:sldId id="507" r:id="rId4"/>
    <p:sldId id="508" r:id="rId5"/>
    <p:sldId id="503" r:id="rId6"/>
    <p:sldId id="504" r:id="rId7"/>
    <p:sldId id="6777" r:id="rId8"/>
    <p:sldId id="6787" r:id="rId9"/>
    <p:sldId id="6790" r:id="rId10"/>
    <p:sldId id="6776" r:id="rId11"/>
    <p:sldId id="488" r:id="rId12"/>
    <p:sldId id="6794" r:id="rId13"/>
    <p:sldId id="501" r:id="rId14"/>
    <p:sldId id="505" r:id="rId15"/>
    <p:sldId id="50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ACB50D-4444-B7ED-9C74-9D19D38DF680}" name="Leena Vedenpää" initials="LV" userId="S::leena.vedenpaa@spinverse.com::2edc5e92-ca97-492c-b0d5-c3e7284f4e5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81C1F"/>
    <a:srgbClr val="AC2430"/>
    <a:srgbClr val="FFC18D"/>
    <a:srgbClr val="60953D"/>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9"/>
    <p:restoredTop sz="86395"/>
  </p:normalViewPr>
  <p:slideViewPr>
    <p:cSldViewPr snapToGrid="0" snapToObjects="1">
      <p:cViewPr varScale="1">
        <p:scale>
          <a:sx n="103" d="100"/>
          <a:sy n="103" d="100"/>
        </p:scale>
        <p:origin x="200"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olo%20Giacomazzi\Downloads\benchmark_01.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a:pPr>
            <a:r>
              <a:rPr lang="en-GB"/>
              <a:t>Benchmark, read/update</a:t>
            </a:r>
          </a:p>
        </c:rich>
      </c:tx>
      <c:overlay val="0"/>
    </c:title>
    <c:autoTitleDeleted val="0"/>
    <c:plotArea>
      <c:layout/>
      <c:scatterChart>
        <c:scatterStyle val="lineMarker"/>
        <c:varyColors val="0"/>
        <c:ser>
          <c:idx val="0"/>
          <c:order val="0"/>
          <c:tx>
            <c:strRef>
              <c:f>data!$B$4</c:f>
              <c:strCache>
                <c:ptCount val="1"/>
                <c:pt idx="0">
                  <c:v>read_10GB/server</c:v>
                </c:pt>
              </c:strCache>
            </c:strRef>
          </c:tx>
          <c:spPr>
            <a:ln w="9000">
              <a:solidFill>
                <a:srgbClr val="004586"/>
              </a:solidFill>
            </a:ln>
          </c:spPr>
          <c:marker>
            <c:symbol val="diamond"/>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data!$B$6:$B$18</c:f>
              <c:numCache>
                <c:formatCode>General</c:formatCode>
                <c:ptCount val="13"/>
                <c:pt idx="0">
                  <c:v>91289</c:v>
                </c:pt>
                <c:pt idx="1">
                  <c:v>169410</c:v>
                </c:pt>
                <c:pt idx="2">
                  <c:v>263034</c:v>
                </c:pt>
                <c:pt idx="3">
                  <c:v>351696</c:v>
                </c:pt>
                <c:pt idx="4">
                  <c:v>417830</c:v>
                </c:pt>
                <c:pt idx="5">
                  <c:v>507696</c:v>
                </c:pt>
                <c:pt idx="6">
                  <c:v>603887</c:v>
                </c:pt>
                <c:pt idx="7">
                  <c:v>664553</c:v>
                </c:pt>
                <c:pt idx="8">
                  <c:v>752008</c:v>
                </c:pt>
                <c:pt idx="9">
                  <c:v>826830</c:v>
                </c:pt>
                <c:pt idx="10">
                  <c:v>893990</c:v>
                </c:pt>
                <c:pt idx="11">
                  <c:v>929030</c:v>
                </c:pt>
                <c:pt idx="12">
                  <c:v>1011173</c:v>
                </c:pt>
              </c:numCache>
            </c:numRef>
          </c:yVal>
          <c:smooth val="0"/>
          <c:extLst>
            <c:ext xmlns:c16="http://schemas.microsoft.com/office/drawing/2014/chart" uri="{C3380CC4-5D6E-409C-BE32-E72D297353CC}">
              <c16:uniqueId val="{00000000-8C84-384E-A766-6A9AF5C030B6}"/>
            </c:ext>
          </c:extLst>
        </c:ser>
        <c:ser>
          <c:idx val="1"/>
          <c:order val="1"/>
          <c:tx>
            <c:strRef>
              <c:f>data!$C$4</c:f>
              <c:strCache>
                <c:ptCount val="1"/>
                <c:pt idx="0">
                  <c:v>update_10GB/server</c:v>
                </c:pt>
              </c:strCache>
            </c:strRef>
          </c:tx>
          <c:spPr>
            <a:ln w="9000">
              <a:solidFill>
                <a:srgbClr val="FF5429"/>
              </a:solidFill>
            </a:ln>
          </c:spPr>
          <c:marker>
            <c:symbol val="x"/>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data!$C$6:$C$18</c:f>
              <c:numCache>
                <c:formatCode>General</c:formatCode>
                <c:ptCount val="13"/>
                <c:pt idx="0">
                  <c:v>92184</c:v>
                </c:pt>
                <c:pt idx="1">
                  <c:v>170456</c:v>
                </c:pt>
                <c:pt idx="2">
                  <c:v>264053</c:v>
                </c:pt>
                <c:pt idx="3">
                  <c:v>351027</c:v>
                </c:pt>
                <c:pt idx="4">
                  <c:v>423665</c:v>
                </c:pt>
                <c:pt idx="5">
                  <c:v>514963</c:v>
                </c:pt>
                <c:pt idx="6">
                  <c:v>607943</c:v>
                </c:pt>
                <c:pt idx="7">
                  <c:v>678225</c:v>
                </c:pt>
                <c:pt idx="8">
                  <c:v>765928</c:v>
                </c:pt>
                <c:pt idx="9">
                  <c:v>830878</c:v>
                </c:pt>
                <c:pt idx="10">
                  <c:v>908888</c:v>
                </c:pt>
                <c:pt idx="11">
                  <c:v>962600</c:v>
                </c:pt>
                <c:pt idx="12">
                  <c:v>1029136</c:v>
                </c:pt>
              </c:numCache>
            </c:numRef>
          </c:yVal>
          <c:smooth val="0"/>
          <c:extLst>
            <c:ext xmlns:c16="http://schemas.microsoft.com/office/drawing/2014/chart" uri="{C3380CC4-5D6E-409C-BE32-E72D297353CC}">
              <c16:uniqueId val="{00000001-8C84-384E-A766-6A9AF5C030B6}"/>
            </c:ext>
          </c:extLst>
        </c:ser>
        <c:ser>
          <c:idx val="2"/>
          <c:order val="2"/>
          <c:tx>
            <c:strRef>
              <c:f>data!$D$4</c:f>
              <c:strCache>
                <c:ptCount val="1"/>
                <c:pt idx="0">
                  <c:v>read_20GB/server</c:v>
                </c:pt>
              </c:strCache>
            </c:strRef>
          </c:tx>
          <c:spPr>
            <a:ln w="9000">
              <a:solidFill>
                <a:srgbClr val="FFD320"/>
              </a:solidFill>
            </a:ln>
          </c:spPr>
          <c:marker>
            <c:symbol val="plus"/>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data!$D$6:$D$18</c:f>
              <c:numCache>
                <c:formatCode>General</c:formatCode>
                <c:ptCount val="13"/>
                <c:pt idx="0">
                  <c:v>90260</c:v>
                </c:pt>
                <c:pt idx="1">
                  <c:v>164529</c:v>
                </c:pt>
                <c:pt idx="2">
                  <c:v>257386</c:v>
                </c:pt>
                <c:pt idx="3">
                  <c:v>340937</c:v>
                </c:pt>
                <c:pt idx="4">
                  <c:v>422656</c:v>
                </c:pt>
                <c:pt idx="5">
                  <c:v>492322</c:v>
                </c:pt>
                <c:pt idx="6">
                  <c:v>610070</c:v>
                </c:pt>
                <c:pt idx="7">
                  <c:v>666805</c:v>
                </c:pt>
                <c:pt idx="8">
                  <c:v>750375</c:v>
                </c:pt>
                <c:pt idx="9">
                  <c:v>820415</c:v>
                </c:pt>
                <c:pt idx="10">
                  <c:v>905081</c:v>
                </c:pt>
                <c:pt idx="11">
                  <c:v>942231</c:v>
                </c:pt>
                <c:pt idx="12">
                  <c:v>1009380</c:v>
                </c:pt>
              </c:numCache>
            </c:numRef>
          </c:yVal>
          <c:smooth val="0"/>
          <c:extLst>
            <c:ext xmlns:c16="http://schemas.microsoft.com/office/drawing/2014/chart" uri="{C3380CC4-5D6E-409C-BE32-E72D297353CC}">
              <c16:uniqueId val="{00000002-8C84-384E-A766-6A9AF5C030B6}"/>
            </c:ext>
          </c:extLst>
        </c:ser>
        <c:ser>
          <c:idx val="3"/>
          <c:order val="3"/>
          <c:tx>
            <c:strRef>
              <c:f>data!$E$4</c:f>
              <c:strCache>
                <c:ptCount val="1"/>
                <c:pt idx="0">
                  <c:v>update_20GB/server</c:v>
                </c:pt>
              </c:strCache>
            </c:strRef>
          </c:tx>
          <c:spPr>
            <a:ln w="9000">
              <a:solidFill>
                <a:srgbClr val="579D1C"/>
              </a:solidFill>
            </a:ln>
          </c:spPr>
          <c:marker>
            <c:symbol val="x"/>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data!$E$6:$E$18</c:f>
              <c:numCache>
                <c:formatCode>General</c:formatCode>
                <c:ptCount val="13"/>
                <c:pt idx="0">
                  <c:v>94236</c:v>
                </c:pt>
                <c:pt idx="1">
                  <c:v>171611</c:v>
                </c:pt>
                <c:pt idx="2">
                  <c:v>254638</c:v>
                </c:pt>
                <c:pt idx="3">
                  <c:v>348291</c:v>
                </c:pt>
                <c:pt idx="4">
                  <c:v>418820</c:v>
                </c:pt>
                <c:pt idx="5">
                  <c:v>505622</c:v>
                </c:pt>
                <c:pt idx="6">
                  <c:v>587427</c:v>
                </c:pt>
                <c:pt idx="7">
                  <c:v>674680</c:v>
                </c:pt>
                <c:pt idx="8">
                  <c:v>745879</c:v>
                </c:pt>
                <c:pt idx="9">
                  <c:v>830878</c:v>
                </c:pt>
                <c:pt idx="10">
                  <c:v>897909</c:v>
                </c:pt>
                <c:pt idx="11">
                  <c:v>950538</c:v>
                </c:pt>
                <c:pt idx="12">
                  <c:v>1007485</c:v>
                </c:pt>
              </c:numCache>
            </c:numRef>
          </c:yVal>
          <c:smooth val="0"/>
          <c:extLst>
            <c:ext xmlns:c16="http://schemas.microsoft.com/office/drawing/2014/chart" uri="{C3380CC4-5D6E-409C-BE32-E72D297353CC}">
              <c16:uniqueId val="{00000003-8C84-384E-A766-6A9AF5C030B6}"/>
            </c:ext>
          </c:extLst>
        </c:ser>
        <c:ser>
          <c:idx val="4"/>
          <c:order val="4"/>
          <c:tx>
            <c:strRef>
              <c:f>data!$F$4</c:f>
              <c:strCache>
                <c:ptCount val="1"/>
                <c:pt idx="0">
                  <c:v>read_30GB/server</c:v>
                </c:pt>
              </c:strCache>
            </c:strRef>
          </c:tx>
          <c:spPr>
            <a:ln w="9000">
              <a:solidFill>
                <a:srgbClr val="7E0021"/>
              </a:solidFill>
            </a:ln>
          </c:spPr>
          <c:marker>
            <c:symbol val="plus"/>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data!$F$6:$F$18</c:f>
              <c:numCache>
                <c:formatCode>General</c:formatCode>
                <c:ptCount val="13"/>
                <c:pt idx="0">
                  <c:v>86722</c:v>
                </c:pt>
                <c:pt idx="1">
                  <c:v>164656</c:v>
                </c:pt>
                <c:pt idx="2">
                  <c:v>260254</c:v>
                </c:pt>
                <c:pt idx="3">
                  <c:v>343044</c:v>
                </c:pt>
                <c:pt idx="4">
                  <c:v>412993</c:v>
                </c:pt>
                <c:pt idx="5">
                  <c:v>494021</c:v>
                </c:pt>
                <c:pt idx="6">
                  <c:v>601379</c:v>
                </c:pt>
                <c:pt idx="7">
                  <c:v>660208</c:v>
                </c:pt>
                <c:pt idx="8">
                  <c:v>739892</c:v>
                </c:pt>
                <c:pt idx="9">
                  <c:v>809407</c:v>
                </c:pt>
                <c:pt idx="10">
                  <c:v>875003</c:v>
                </c:pt>
                <c:pt idx="11">
                  <c:v>940599</c:v>
                </c:pt>
                <c:pt idx="12">
                  <c:v>1006926</c:v>
                </c:pt>
              </c:numCache>
            </c:numRef>
          </c:yVal>
          <c:smooth val="0"/>
          <c:extLst>
            <c:ext xmlns:c16="http://schemas.microsoft.com/office/drawing/2014/chart" uri="{C3380CC4-5D6E-409C-BE32-E72D297353CC}">
              <c16:uniqueId val="{00000004-8C84-384E-A766-6A9AF5C030B6}"/>
            </c:ext>
          </c:extLst>
        </c:ser>
        <c:ser>
          <c:idx val="5"/>
          <c:order val="5"/>
          <c:tx>
            <c:strRef>
              <c:f>data!$G$4</c:f>
              <c:strCache>
                <c:ptCount val="1"/>
                <c:pt idx="0">
                  <c:v>update_30GB/server</c:v>
                </c:pt>
              </c:strCache>
            </c:strRef>
          </c:tx>
          <c:spPr>
            <a:ln w="9000">
              <a:solidFill>
                <a:srgbClr val="83CAFF"/>
              </a:solidFill>
            </a:ln>
          </c:spPr>
          <c:marker>
            <c:symbol val="x"/>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data!$G$6:$G$18</c:f>
              <c:numCache>
                <c:formatCode>General</c:formatCode>
                <c:ptCount val="13"/>
                <c:pt idx="0">
                  <c:v>94471</c:v>
                </c:pt>
                <c:pt idx="1">
                  <c:v>174078</c:v>
                </c:pt>
                <c:pt idx="2">
                  <c:v>259557</c:v>
                </c:pt>
                <c:pt idx="3">
                  <c:v>344065</c:v>
                </c:pt>
                <c:pt idx="4">
                  <c:v>422231</c:v>
                </c:pt>
                <c:pt idx="5">
                  <c:v>501469</c:v>
                </c:pt>
                <c:pt idx="6">
                  <c:v>598276</c:v>
                </c:pt>
                <c:pt idx="7">
                  <c:v>669604</c:v>
                </c:pt>
                <c:pt idx="8">
                  <c:v>732090</c:v>
                </c:pt>
                <c:pt idx="9">
                  <c:v>801829</c:v>
                </c:pt>
                <c:pt idx="10">
                  <c:v>879267</c:v>
                </c:pt>
                <c:pt idx="11">
                  <c:v>948256</c:v>
                </c:pt>
                <c:pt idx="12">
                  <c:v>998375</c:v>
                </c:pt>
              </c:numCache>
            </c:numRef>
          </c:yVal>
          <c:smooth val="0"/>
          <c:extLst>
            <c:ext xmlns:c16="http://schemas.microsoft.com/office/drawing/2014/chart" uri="{C3380CC4-5D6E-409C-BE32-E72D297353CC}">
              <c16:uniqueId val="{00000005-8C84-384E-A766-6A9AF5C030B6}"/>
            </c:ext>
          </c:extLst>
        </c:ser>
        <c:ser>
          <c:idx val="6"/>
          <c:order val="6"/>
          <c:tx>
            <c:strRef>
              <c:f>data!$H$4</c:f>
              <c:strCache>
                <c:ptCount val="1"/>
                <c:pt idx="0">
                  <c:v>read_40GB/server</c:v>
                </c:pt>
              </c:strCache>
            </c:strRef>
          </c:tx>
          <c:spPr>
            <a:ln w="9000">
              <a:solidFill>
                <a:srgbClr val="314004"/>
              </a:solidFill>
            </a:ln>
          </c:spPr>
          <c:marker>
            <c:symbol val="plus"/>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data!$H$6:$H$18</c:f>
              <c:numCache>
                <c:formatCode>General</c:formatCode>
                <c:ptCount val="13"/>
                <c:pt idx="0">
                  <c:v>82162</c:v>
                </c:pt>
                <c:pt idx="1">
                  <c:v>165022</c:v>
                </c:pt>
                <c:pt idx="2">
                  <c:v>253656</c:v>
                </c:pt>
                <c:pt idx="3">
                  <c:v>336407</c:v>
                </c:pt>
                <c:pt idx="4">
                  <c:v>410971</c:v>
                </c:pt>
                <c:pt idx="5">
                  <c:v>502224</c:v>
                </c:pt>
                <c:pt idx="6">
                  <c:v>579095</c:v>
                </c:pt>
                <c:pt idx="7">
                  <c:v>665703</c:v>
                </c:pt>
                <c:pt idx="8">
                  <c:v>746137</c:v>
                </c:pt>
                <c:pt idx="9">
                  <c:v>801752</c:v>
                </c:pt>
                <c:pt idx="10">
                  <c:v>881770</c:v>
                </c:pt>
                <c:pt idx="11">
                  <c:v>943463</c:v>
                </c:pt>
                <c:pt idx="12">
                  <c:v>992684</c:v>
                </c:pt>
              </c:numCache>
            </c:numRef>
          </c:yVal>
          <c:smooth val="0"/>
          <c:extLst>
            <c:ext xmlns:c16="http://schemas.microsoft.com/office/drawing/2014/chart" uri="{C3380CC4-5D6E-409C-BE32-E72D297353CC}">
              <c16:uniqueId val="{00000006-8C84-384E-A766-6A9AF5C030B6}"/>
            </c:ext>
          </c:extLst>
        </c:ser>
        <c:ser>
          <c:idx val="7"/>
          <c:order val="7"/>
          <c:tx>
            <c:strRef>
              <c:f>data!$I$4</c:f>
              <c:strCache>
                <c:ptCount val="1"/>
                <c:pt idx="0">
                  <c:v>update_40GB/server</c:v>
                </c:pt>
              </c:strCache>
            </c:strRef>
          </c:tx>
          <c:spPr>
            <a:ln w="9000">
              <a:solidFill>
                <a:srgbClr val="AECF00"/>
              </a:solidFill>
            </a:ln>
          </c:spPr>
          <c:marker>
            <c:symbol val="x"/>
            <c:size val="7"/>
          </c:marker>
          <c:xVal>
            <c:numRef>
              <c:f>data!$A$6:$A$18</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data!$I$6:$I$18</c:f>
              <c:numCache>
                <c:formatCode>General</c:formatCode>
                <c:ptCount val="13"/>
                <c:pt idx="0">
                  <c:v>91039</c:v>
                </c:pt>
                <c:pt idx="1">
                  <c:v>166111</c:v>
                </c:pt>
                <c:pt idx="2">
                  <c:v>257036</c:v>
                </c:pt>
                <c:pt idx="3">
                  <c:v>340267</c:v>
                </c:pt>
                <c:pt idx="4">
                  <c:v>414836</c:v>
                </c:pt>
                <c:pt idx="5">
                  <c:v>493132</c:v>
                </c:pt>
                <c:pt idx="6">
                  <c:v>573491</c:v>
                </c:pt>
                <c:pt idx="7">
                  <c:v>659174</c:v>
                </c:pt>
                <c:pt idx="8">
                  <c:v>744090</c:v>
                </c:pt>
                <c:pt idx="9">
                  <c:v>794549</c:v>
                </c:pt>
                <c:pt idx="10">
                  <c:v>881417</c:v>
                </c:pt>
                <c:pt idx="11">
                  <c:v>930536</c:v>
                </c:pt>
                <c:pt idx="12">
                  <c:v>992000</c:v>
                </c:pt>
              </c:numCache>
            </c:numRef>
          </c:yVal>
          <c:smooth val="0"/>
          <c:extLst>
            <c:ext xmlns:c16="http://schemas.microsoft.com/office/drawing/2014/chart" uri="{C3380CC4-5D6E-409C-BE32-E72D297353CC}">
              <c16:uniqueId val="{00000007-8C84-384E-A766-6A9AF5C030B6}"/>
            </c:ext>
          </c:extLst>
        </c:ser>
        <c:dLbls>
          <c:showLegendKey val="0"/>
          <c:showVal val="0"/>
          <c:showCatName val="0"/>
          <c:showSerName val="0"/>
          <c:showPercent val="0"/>
          <c:showBubbleSize val="0"/>
        </c:dLbls>
        <c:axId val="1642336607"/>
        <c:axId val="1645922031"/>
      </c:scatterChart>
      <c:valAx>
        <c:axId val="1645922031"/>
        <c:scaling>
          <c:orientation val="minMax"/>
          <c:min val="0"/>
        </c:scaling>
        <c:delete val="0"/>
        <c:axPos val="l"/>
        <c:majorGridlines>
          <c:spPr>
            <a:ln>
              <a:solidFill>
                <a:srgbClr val="B3B3B3"/>
              </a:solidFill>
            </a:ln>
          </c:spPr>
        </c:majorGridlines>
        <c:title>
          <c:tx>
            <c:rich>
              <a:bodyPr/>
              <a:lstStyle/>
              <a:p>
                <a:pPr>
                  <a:defRPr sz="900" b="0"/>
                </a:pPr>
                <a:r>
                  <a:rPr lang="en-GB"/>
                  <a:t>Throughput (operation/s)</a:t>
                </a:r>
              </a:p>
            </c:rich>
          </c:tx>
          <c:overlay val="0"/>
        </c:title>
        <c:numFmt formatCode="General" sourceLinked="1"/>
        <c:majorTickMark val="none"/>
        <c:minorTickMark val="none"/>
        <c:tickLblPos val="nextTo"/>
        <c:spPr>
          <a:ln>
            <a:solidFill>
              <a:srgbClr val="B3B3B3"/>
            </a:solidFill>
          </a:ln>
        </c:spPr>
        <c:txPr>
          <a:bodyPr/>
          <a:lstStyle/>
          <a:p>
            <a:pPr>
              <a:defRPr sz="1000" b="0"/>
            </a:pPr>
            <a:endParaRPr lang="en-IT"/>
          </a:p>
        </c:txPr>
        <c:crossAx val="1642336607"/>
        <c:crossesAt val="0"/>
        <c:crossBetween val="midCat"/>
      </c:valAx>
      <c:valAx>
        <c:axId val="1642336607"/>
        <c:scaling>
          <c:orientation val="minMax"/>
          <c:max val="13"/>
          <c:min val="1"/>
        </c:scaling>
        <c:delete val="0"/>
        <c:axPos val="b"/>
        <c:title>
          <c:tx>
            <c:rich>
              <a:bodyPr/>
              <a:lstStyle/>
              <a:p>
                <a:pPr>
                  <a:defRPr sz="900" b="0"/>
                </a:pPr>
                <a:r>
                  <a:rPr lang="en-GB"/>
                  <a:t>number of servers</a:t>
                </a:r>
              </a:p>
            </c:rich>
          </c:tx>
          <c:overlay val="0"/>
        </c:title>
        <c:numFmt formatCode="General" sourceLinked="1"/>
        <c:majorTickMark val="none"/>
        <c:minorTickMark val="none"/>
        <c:tickLblPos val="nextTo"/>
        <c:spPr>
          <a:ln>
            <a:solidFill>
              <a:srgbClr val="B3B3B3"/>
            </a:solidFill>
          </a:ln>
        </c:spPr>
        <c:txPr>
          <a:bodyPr/>
          <a:lstStyle/>
          <a:p>
            <a:pPr>
              <a:defRPr sz="1000" b="0"/>
            </a:pPr>
            <a:endParaRPr lang="en-IT"/>
          </a:p>
        </c:txPr>
        <c:crossAx val="1645922031"/>
        <c:crossesAt val="0"/>
        <c:crossBetween val="midCat"/>
        <c:majorUnit val="1"/>
      </c:valAx>
      <c:spPr>
        <a:noFill/>
        <a:ln>
          <a:solidFill>
            <a:srgbClr val="B3B3B3"/>
          </a:solidFill>
          <a:prstDash val="solid"/>
        </a:ln>
      </c:spPr>
    </c:plotArea>
    <c:legend>
      <c:legendPos val="r"/>
      <c:overlay val="0"/>
      <c:spPr>
        <a:solidFill>
          <a:srgbClr val="D9D9D9"/>
        </a:solidFill>
      </c:spPr>
      <c:txPr>
        <a:bodyPr/>
        <a:lstStyle/>
        <a:p>
          <a:pPr>
            <a:defRPr sz="1000" b="0"/>
          </a:pPr>
          <a:endParaRPr lang="en-IT"/>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59336-90C3-8F47-915A-D56F4DAC2AF3}" type="datetimeFigureOut">
              <a:rPr lang="it-IT" smtClean="0"/>
              <a:t>03/10/23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D7D0A-37C7-EB4D-A459-C7FFC0353BE5}" type="slidenum">
              <a:rPr lang="it-IT" smtClean="0"/>
              <a:t>‹#›</a:t>
            </a:fld>
            <a:endParaRPr lang="it-IT"/>
          </a:p>
        </p:txBody>
      </p:sp>
    </p:spTree>
    <p:extLst>
      <p:ext uri="{BB962C8B-B14F-4D97-AF65-F5344CB8AC3E}">
        <p14:creationId xmlns:p14="http://schemas.microsoft.com/office/powerpoint/2010/main" val="126954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1</a:t>
            </a:fld>
            <a:endParaRPr lang="it-IT"/>
          </a:p>
        </p:txBody>
      </p:sp>
    </p:spTree>
    <p:extLst>
      <p:ext uri="{BB962C8B-B14F-4D97-AF65-F5344CB8AC3E}">
        <p14:creationId xmlns:p14="http://schemas.microsoft.com/office/powerpoint/2010/main" val="384322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10</a:t>
            </a:fld>
            <a:endParaRPr lang="it-IT"/>
          </a:p>
        </p:txBody>
      </p:sp>
    </p:spTree>
    <p:extLst>
      <p:ext uri="{BB962C8B-B14F-4D97-AF65-F5344CB8AC3E}">
        <p14:creationId xmlns:p14="http://schemas.microsoft.com/office/powerpoint/2010/main" val="357028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11</a:t>
            </a:fld>
            <a:endParaRPr lang="it-IT"/>
          </a:p>
        </p:txBody>
      </p:sp>
    </p:spTree>
    <p:extLst>
      <p:ext uri="{BB962C8B-B14F-4D97-AF65-F5344CB8AC3E}">
        <p14:creationId xmlns:p14="http://schemas.microsoft.com/office/powerpoint/2010/main" val="155112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12</a:t>
            </a:fld>
            <a:endParaRPr lang="it-IT"/>
          </a:p>
        </p:txBody>
      </p:sp>
    </p:spTree>
    <p:extLst>
      <p:ext uri="{BB962C8B-B14F-4D97-AF65-F5344CB8AC3E}">
        <p14:creationId xmlns:p14="http://schemas.microsoft.com/office/powerpoint/2010/main" val="381667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13</a:t>
            </a:fld>
            <a:endParaRPr lang="it-IT"/>
          </a:p>
        </p:txBody>
      </p:sp>
    </p:spTree>
    <p:extLst>
      <p:ext uri="{BB962C8B-B14F-4D97-AF65-F5344CB8AC3E}">
        <p14:creationId xmlns:p14="http://schemas.microsoft.com/office/powerpoint/2010/main" val="132019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14</a:t>
            </a:fld>
            <a:endParaRPr lang="it-IT"/>
          </a:p>
        </p:txBody>
      </p:sp>
    </p:spTree>
    <p:extLst>
      <p:ext uri="{BB962C8B-B14F-4D97-AF65-F5344CB8AC3E}">
        <p14:creationId xmlns:p14="http://schemas.microsoft.com/office/powerpoint/2010/main" val="84095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15</a:t>
            </a:fld>
            <a:endParaRPr lang="it-IT"/>
          </a:p>
        </p:txBody>
      </p:sp>
    </p:spTree>
    <p:extLst>
      <p:ext uri="{BB962C8B-B14F-4D97-AF65-F5344CB8AC3E}">
        <p14:creationId xmlns:p14="http://schemas.microsoft.com/office/powerpoint/2010/main" val="118850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2</a:t>
            </a:fld>
            <a:endParaRPr lang="it-IT"/>
          </a:p>
        </p:txBody>
      </p:sp>
    </p:spTree>
    <p:extLst>
      <p:ext uri="{BB962C8B-B14F-4D97-AF65-F5344CB8AC3E}">
        <p14:creationId xmlns:p14="http://schemas.microsoft.com/office/powerpoint/2010/main" val="388664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3</a:t>
            </a:fld>
            <a:endParaRPr lang="it-IT"/>
          </a:p>
        </p:txBody>
      </p:sp>
    </p:spTree>
    <p:extLst>
      <p:ext uri="{BB962C8B-B14F-4D97-AF65-F5344CB8AC3E}">
        <p14:creationId xmlns:p14="http://schemas.microsoft.com/office/powerpoint/2010/main" val="220452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4</a:t>
            </a:fld>
            <a:endParaRPr lang="it-IT"/>
          </a:p>
        </p:txBody>
      </p:sp>
    </p:spTree>
    <p:extLst>
      <p:ext uri="{BB962C8B-B14F-4D97-AF65-F5344CB8AC3E}">
        <p14:creationId xmlns:p14="http://schemas.microsoft.com/office/powerpoint/2010/main" val="22847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5</a:t>
            </a:fld>
            <a:endParaRPr lang="it-IT"/>
          </a:p>
        </p:txBody>
      </p:sp>
    </p:spTree>
    <p:extLst>
      <p:ext uri="{BB962C8B-B14F-4D97-AF65-F5344CB8AC3E}">
        <p14:creationId xmlns:p14="http://schemas.microsoft.com/office/powerpoint/2010/main" val="389953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6</a:t>
            </a:fld>
            <a:endParaRPr lang="it-IT"/>
          </a:p>
        </p:txBody>
      </p:sp>
    </p:spTree>
    <p:extLst>
      <p:ext uri="{BB962C8B-B14F-4D97-AF65-F5344CB8AC3E}">
        <p14:creationId xmlns:p14="http://schemas.microsoft.com/office/powerpoint/2010/main" val="340661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7</a:t>
            </a:fld>
            <a:endParaRPr lang="it-IT"/>
          </a:p>
        </p:txBody>
      </p:sp>
    </p:spTree>
    <p:extLst>
      <p:ext uri="{BB962C8B-B14F-4D97-AF65-F5344CB8AC3E}">
        <p14:creationId xmlns:p14="http://schemas.microsoft.com/office/powerpoint/2010/main" val="313615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5D7D0A-37C7-EB4D-A459-C7FFC0353BE5}" type="slidenum">
              <a:rPr lang="it-IT" smtClean="0"/>
              <a:t>8</a:t>
            </a:fld>
            <a:endParaRPr lang="it-IT"/>
          </a:p>
        </p:txBody>
      </p:sp>
    </p:spTree>
    <p:extLst>
      <p:ext uri="{BB962C8B-B14F-4D97-AF65-F5344CB8AC3E}">
        <p14:creationId xmlns:p14="http://schemas.microsoft.com/office/powerpoint/2010/main" val="210864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25D7D0A-37C7-EB4D-A459-C7FFC0353BE5}" type="slidenum">
              <a:rPr lang="it-IT" smtClean="0"/>
              <a:t>9</a:t>
            </a:fld>
            <a:endParaRPr lang="it-IT"/>
          </a:p>
        </p:txBody>
      </p:sp>
    </p:spTree>
    <p:extLst>
      <p:ext uri="{BB962C8B-B14F-4D97-AF65-F5344CB8AC3E}">
        <p14:creationId xmlns:p14="http://schemas.microsoft.com/office/powerpoint/2010/main" val="278204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2CA5C-1FC5-5741-B1B3-72F90AB63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ottotitolo 2">
            <a:extLst>
              <a:ext uri="{FF2B5EF4-FFF2-40B4-BE49-F238E27FC236}">
                <a16:creationId xmlns:a16="http://schemas.microsoft.com/office/drawing/2014/main" id="{9D465426-3FA8-DC4A-B905-84B0F889C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Segnaposto data 3">
            <a:extLst>
              <a:ext uri="{FF2B5EF4-FFF2-40B4-BE49-F238E27FC236}">
                <a16:creationId xmlns:a16="http://schemas.microsoft.com/office/drawing/2014/main" id="{E6CAC1F5-4CC8-E84B-846E-3060FB854FB2}"/>
              </a:ext>
            </a:extLst>
          </p:cNvPr>
          <p:cNvSpPr>
            <a:spLocks noGrp="1"/>
          </p:cNvSpPr>
          <p:nvPr>
            <p:ph type="dt" sz="half" idx="10"/>
          </p:nvPr>
        </p:nvSpPr>
        <p:spPr/>
        <p:txBody>
          <a:bodyPr/>
          <a:lstStyle/>
          <a:p>
            <a:fld id="{CBD13C18-309A-CC4D-BB33-3D3443159593}" type="datetime1">
              <a:rPr lang="it-IT" smtClean="0"/>
              <a:t>03/10/23</a:t>
            </a:fld>
            <a:endParaRPr lang="it-IT"/>
          </a:p>
        </p:txBody>
      </p:sp>
      <p:sp>
        <p:nvSpPr>
          <p:cNvPr id="5" name="Segnaposto piè di pagina 4">
            <a:extLst>
              <a:ext uri="{FF2B5EF4-FFF2-40B4-BE49-F238E27FC236}">
                <a16:creationId xmlns:a16="http://schemas.microsoft.com/office/drawing/2014/main" id="{5640D94E-457A-9640-BCE1-73BB8E20CD3F}"/>
              </a:ext>
            </a:extLst>
          </p:cNvPr>
          <p:cNvSpPr>
            <a:spLocks noGrp="1"/>
          </p:cNvSpPr>
          <p:nvPr>
            <p:ph type="ftr" sz="quarter" idx="11"/>
          </p:nvPr>
        </p:nvSpPr>
        <p:spPr/>
        <p:txBody>
          <a:bodyPr/>
          <a:lstStyle/>
          <a:p>
            <a:r>
              <a:rPr lang="it-IT"/>
              <a:t>asd</a:t>
            </a:r>
          </a:p>
        </p:txBody>
      </p:sp>
      <p:sp>
        <p:nvSpPr>
          <p:cNvPr id="6" name="Segnaposto numero diapositiva 5">
            <a:extLst>
              <a:ext uri="{FF2B5EF4-FFF2-40B4-BE49-F238E27FC236}">
                <a16:creationId xmlns:a16="http://schemas.microsoft.com/office/drawing/2014/main" id="{A65EFD79-3CED-DF44-8E3A-6CA674DA9B86}"/>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114861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2B9383-4D31-854E-A759-9E1C7F97BE3B}"/>
              </a:ext>
            </a:extLst>
          </p:cNvPr>
          <p:cNvSpPr>
            <a:spLocks noGrp="1"/>
          </p:cNvSpPr>
          <p:nvPr>
            <p:ph type="title"/>
          </p:nvPr>
        </p:nvSpPr>
        <p:spPr/>
        <p:txBody>
          <a:bodyPr/>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73BCE00A-4DC3-9F40-AFD9-D3C3D3E35729}"/>
              </a:ext>
            </a:extLst>
          </p:cNvPr>
          <p:cNvSpPr>
            <a:spLocks noGrp="1"/>
          </p:cNvSpPr>
          <p:nvPr>
            <p:ph type="body" orient="vert" idx="1"/>
          </p:nvPr>
        </p:nvSpPr>
        <p:spPr/>
        <p:txBody>
          <a:bodyPr vert="eaVert"/>
          <a:lstStyle/>
          <a:p>
            <a:pPr lvl="0"/>
            <a:r>
              <a:rPr lang="en-US"/>
              <a:t>Edit Master text styles</a:t>
            </a:r>
          </a:p>
        </p:txBody>
      </p:sp>
      <p:sp>
        <p:nvSpPr>
          <p:cNvPr id="4" name="Segnaposto data 3">
            <a:extLst>
              <a:ext uri="{FF2B5EF4-FFF2-40B4-BE49-F238E27FC236}">
                <a16:creationId xmlns:a16="http://schemas.microsoft.com/office/drawing/2014/main" id="{4098CAB3-EF40-0740-9083-EF1E54D3B743}"/>
              </a:ext>
            </a:extLst>
          </p:cNvPr>
          <p:cNvSpPr>
            <a:spLocks noGrp="1"/>
          </p:cNvSpPr>
          <p:nvPr>
            <p:ph type="dt" sz="half" idx="10"/>
          </p:nvPr>
        </p:nvSpPr>
        <p:spPr/>
        <p:txBody>
          <a:bodyPr/>
          <a:lstStyle/>
          <a:p>
            <a:fld id="{D90A2880-E68F-4F4B-99FF-681E86C392A2}" type="datetime1">
              <a:rPr lang="it-IT" smtClean="0"/>
              <a:t>03/10/23</a:t>
            </a:fld>
            <a:endParaRPr lang="it-IT"/>
          </a:p>
        </p:txBody>
      </p:sp>
      <p:sp>
        <p:nvSpPr>
          <p:cNvPr id="5" name="Segnaposto piè di pagina 4">
            <a:extLst>
              <a:ext uri="{FF2B5EF4-FFF2-40B4-BE49-F238E27FC236}">
                <a16:creationId xmlns:a16="http://schemas.microsoft.com/office/drawing/2014/main" id="{87BA61A9-3CAD-FA4C-AFAC-26F3E79D1373}"/>
              </a:ext>
            </a:extLst>
          </p:cNvPr>
          <p:cNvSpPr>
            <a:spLocks noGrp="1"/>
          </p:cNvSpPr>
          <p:nvPr>
            <p:ph type="ftr" sz="quarter" idx="11"/>
          </p:nvPr>
        </p:nvSpPr>
        <p:spPr/>
        <p:txBody>
          <a:bodyPr/>
          <a:lstStyle/>
          <a:p>
            <a:r>
              <a:rPr lang="it-IT"/>
              <a:t>asd</a:t>
            </a:r>
          </a:p>
        </p:txBody>
      </p:sp>
      <p:sp>
        <p:nvSpPr>
          <p:cNvPr id="6" name="Segnaposto numero diapositiva 5">
            <a:extLst>
              <a:ext uri="{FF2B5EF4-FFF2-40B4-BE49-F238E27FC236}">
                <a16:creationId xmlns:a16="http://schemas.microsoft.com/office/drawing/2014/main" id="{37B47744-FF5E-CD43-9FD9-6905A633DB3E}"/>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229695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D461B94-FB92-8542-A958-85264C6902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DC9AEE23-130A-2541-8D1A-C940DBD73DFA}"/>
              </a:ext>
            </a:extLst>
          </p:cNvPr>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Segnaposto data 3">
            <a:extLst>
              <a:ext uri="{FF2B5EF4-FFF2-40B4-BE49-F238E27FC236}">
                <a16:creationId xmlns:a16="http://schemas.microsoft.com/office/drawing/2014/main" id="{F492BC5A-6CBA-E949-BD7A-A8E5C328A683}"/>
              </a:ext>
            </a:extLst>
          </p:cNvPr>
          <p:cNvSpPr>
            <a:spLocks noGrp="1"/>
          </p:cNvSpPr>
          <p:nvPr>
            <p:ph type="dt" sz="half" idx="10"/>
          </p:nvPr>
        </p:nvSpPr>
        <p:spPr/>
        <p:txBody>
          <a:bodyPr/>
          <a:lstStyle/>
          <a:p>
            <a:fld id="{146362D2-A190-5D46-9B74-ACE7CA2AFEDB}" type="datetime1">
              <a:rPr lang="it-IT" smtClean="0"/>
              <a:t>03/10/23</a:t>
            </a:fld>
            <a:endParaRPr lang="it-IT"/>
          </a:p>
        </p:txBody>
      </p:sp>
      <p:sp>
        <p:nvSpPr>
          <p:cNvPr id="5" name="Segnaposto piè di pagina 4">
            <a:extLst>
              <a:ext uri="{FF2B5EF4-FFF2-40B4-BE49-F238E27FC236}">
                <a16:creationId xmlns:a16="http://schemas.microsoft.com/office/drawing/2014/main" id="{F3CED225-96E2-874F-8687-962B37B6459E}"/>
              </a:ext>
            </a:extLst>
          </p:cNvPr>
          <p:cNvSpPr>
            <a:spLocks noGrp="1"/>
          </p:cNvSpPr>
          <p:nvPr>
            <p:ph type="ftr" sz="quarter" idx="11"/>
          </p:nvPr>
        </p:nvSpPr>
        <p:spPr/>
        <p:txBody>
          <a:bodyPr/>
          <a:lstStyle/>
          <a:p>
            <a:r>
              <a:rPr lang="it-IT"/>
              <a:t>asd</a:t>
            </a:r>
          </a:p>
        </p:txBody>
      </p:sp>
      <p:sp>
        <p:nvSpPr>
          <p:cNvPr id="6" name="Segnaposto numero diapositiva 5">
            <a:extLst>
              <a:ext uri="{FF2B5EF4-FFF2-40B4-BE49-F238E27FC236}">
                <a16:creationId xmlns:a16="http://schemas.microsoft.com/office/drawing/2014/main" id="{C18F8658-3CBB-FD44-B07E-25D4641A1D9B}"/>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5668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CE40D8-BE77-9946-8CE2-C46D88686E7B}"/>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010F32A6-520D-4B4A-8972-F87DC14AF659}"/>
              </a:ext>
            </a:extLst>
          </p:cNvPr>
          <p:cNvSpPr>
            <a:spLocks noGrp="1"/>
          </p:cNvSpPr>
          <p:nvPr>
            <p:ph idx="1"/>
          </p:nvPr>
        </p:nvSpPr>
        <p:spPr/>
        <p:txBody>
          <a:bodyPr/>
          <a:lstStyle/>
          <a:p>
            <a:pPr lvl="0"/>
            <a:r>
              <a:rPr lang="en-US"/>
              <a:t>Edit Master text styles</a:t>
            </a:r>
          </a:p>
        </p:txBody>
      </p:sp>
      <p:sp>
        <p:nvSpPr>
          <p:cNvPr id="4" name="Segnaposto data 3">
            <a:extLst>
              <a:ext uri="{FF2B5EF4-FFF2-40B4-BE49-F238E27FC236}">
                <a16:creationId xmlns:a16="http://schemas.microsoft.com/office/drawing/2014/main" id="{510EA268-A276-0642-B38F-D1EE8EB846E0}"/>
              </a:ext>
            </a:extLst>
          </p:cNvPr>
          <p:cNvSpPr>
            <a:spLocks noGrp="1"/>
          </p:cNvSpPr>
          <p:nvPr>
            <p:ph type="dt" sz="half" idx="10"/>
          </p:nvPr>
        </p:nvSpPr>
        <p:spPr/>
        <p:txBody>
          <a:bodyPr/>
          <a:lstStyle/>
          <a:p>
            <a:fld id="{6AD00C5F-B201-5946-AB9A-0B77F46EAAE3}" type="datetime1">
              <a:rPr lang="it-IT" smtClean="0"/>
              <a:t>03/10/23</a:t>
            </a:fld>
            <a:endParaRPr lang="it-IT"/>
          </a:p>
        </p:txBody>
      </p:sp>
      <p:sp>
        <p:nvSpPr>
          <p:cNvPr id="5" name="Segnaposto piè di pagina 4">
            <a:extLst>
              <a:ext uri="{FF2B5EF4-FFF2-40B4-BE49-F238E27FC236}">
                <a16:creationId xmlns:a16="http://schemas.microsoft.com/office/drawing/2014/main" id="{07AC815D-F370-244D-89C0-993F67B4B723}"/>
              </a:ext>
            </a:extLst>
          </p:cNvPr>
          <p:cNvSpPr>
            <a:spLocks noGrp="1"/>
          </p:cNvSpPr>
          <p:nvPr>
            <p:ph type="ftr" sz="quarter" idx="11"/>
          </p:nvPr>
        </p:nvSpPr>
        <p:spPr/>
        <p:txBody>
          <a:bodyPr/>
          <a:lstStyle/>
          <a:p>
            <a:r>
              <a:rPr lang="it-IT"/>
              <a:t>asd</a:t>
            </a:r>
          </a:p>
        </p:txBody>
      </p:sp>
      <p:sp>
        <p:nvSpPr>
          <p:cNvPr id="6" name="Segnaposto numero diapositiva 5">
            <a:extLst>
              <a:ext uri="{FF2B5EF4-FFF2-40B4-BE49-F238E27FC236}">
                <a16:creationId xmlns:a16="http://schemas.microsoft.com/office/drawing/2014/main" id="{F2531EFC-95F3-B347-99D1-6DCFCF8A9D22}"/>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3656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CD0B98-5794-B643-BFA4-82A9A37B0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Segnaposto testo 2">
            <a:extLst>
              <a:ext uri="{FF2B5EF4-FFF2-40B4-BE49-F238E27FC236}">
                <a16:creationId xmlns:a16="http://schemas.microsoft.com/office/drawing/2014/main" id="{56D95737-2E85-D24A-B585-1C3F44F5A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egnaposto data 3">
            <a:extLst>
              <a:ext uri="{FF2B5EF4-FFF2-40B4-BE49-F238E27FC236}">
                <a16:creationId xmlns:a16="http://schemas.microsoft.com/office/drawing/2014/main" id="{35A8E764-AFB2-4F46-B7E3-C6CB5C3198ED}"/>
              </a:ext>
            </a:extLst>
          </p:cNvPr>
          <p:cNvSpPr>
            <a:spLocks noGrp="1"/>
          </p:cNvSpPr>
          <p:nvPr>
            <p:ph type="dt" sz="half" idx="10"/>
          </p:nvPr>
        </p:nvSpPr>
        <p:spPr/>
        <p:txBody>
          <a:bodyPr/>
          <a:lstStyle/>
          <a:p>
            <a:fld id="{73D3DFB8-DE00-734C-87FA-7B1A008B526B}" type="datetime1">
              <a:rPr lang="it-IT" smtClean="0"/>
              <a:t>03/10/23</a:t>
            </a:fld>
            <a:endParaRPr lang="it-IT"/>
          </a:p>
        </p:txBody>
      </p:sp>
      <p:sp>
        <p:nvSpPr>
          <p:cNvPr id="5" name="Segnaposto piè di pagina 4">
            <a:extLst>
              <a:ext uri="{FF2B5EF4-FFF2-40B4-BE49-F238E27FC236}">
                <a16:creationId xmlns:a16="http://schemas.microsoft.com/office/drawing/2014/main" id="{FF5EB161-4ADC-A443-B27D-826B08CE5766}"/>
              </a:ext>
            </a:extLst>
          </p:cNvPr>
          <p:cNvSpPr>
            <a:spLocks noGrp="1"/>
          </p:cNvSpPr>
          <p:nvPr>
            <p:ph type="ftr" sz="quarter" idx="11"/>
          </p:nvPr>
        </p:nvSpPr>
        <p:spPr/>
        <p:txBody>
          <a:bodyPr/>
          <a:lstStyle/>
          <a:p>
            <a:r>
              <a:rPr lang="it-IT"/>
              <a:t>asd</a:t>
            </a:r>
          </a:p>
        </p:txBody>
      </p:sp>
      <p:sp>
        <p:nvSpPr>
          <p:cNvPr id="6" name="Segnaposto numero diapositiva 5">
            <a:extLst>
              <a:ext uri="{FF2B5EF4-FFF2-40B4-BE49-F238E27FC236}">
                <a16:creationId xmlns:a16="http://schemas.microsoft.com/office/drawing/2014/main" id="{7536CFCD-EDAB-444F-8F79-D52290E1BE0F}"/>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85758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F0B5F-FBDA-9647-95F2-E2AABBF3E064}"/>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19945BF9-57F5-5142-99AD-6D21A85B6C9D}"/>
              </a:ext>
            </a:extLst>
          </p:cNvPr>
          <p:cNvSpPr>
            <a:spLocks noGrp="1"/>
          </p:cNvSpPr>
          <p:nvPr>
            <p:ph sz="half" idx="1"/>
          </p:nvPr>
        </p:nvSpPr>
        <p:spPr>
          <a:xfrm>
            <a:off x="838200" y="1825625"/>
            <a:ext cx="5181600" cy="4351338"/>
          </a:xfrm>
        </p:spPr>
        <p:txBody>
          <a:bodyPr/>
          <a:lstStyle/>
          <a:p>
            <a:pPr lvl="0"/>
            <a:r>
              <a:rPr lang="en-US"/>
              <a:t>Edit Master text styles</a:t>
            </a:r>
          </a:p>
        </p:txBody>
      </p:sp>
      <p:sp>
        <p:nvSpPr>
          <p:cNvPr id="4" name="Segnaposto contenuto 3">
            <a:extLst>
              <a:ext uri="{FF2B5EF4-FFF2-40B4-BE49-F238E27FC236}">
                <a16:creationId xmlns:a16="http://schemas.microsoft.com/office/drawing/2014/main" id="{C59DDC77-6979-1F4E-9011-EFCAB61FE641}"/>
              </a:ext>
            </a:extLst>
          </p:cNvPr>
          <p:cNvSpPr>
            <a:spLocks noGrp="1"/>
          </p:cNvSpPr>
          <p:nvPr>
            <p:ph sz="half" idx="2"/>
          </p:nvPr>
        </p:nvSpPr>
        <p:spPr>
          <a:xfrm>
            <a:off x="6172200" y="1825625"/>
            <a:ext cx="5181600" cy="4351338"/>
          </a:xfrm>
        </p:spPr>
        <p:txBody>
          <a:bodyPr/>
          <a:lstStyle/>
          <a:p>
            <a:pPr lvl="0"/>
            <a:r>
              <a:rPr lang="en-US"/>
              <a:t>Edit Master text styles</a:t>
            </a:r>
          </a:p>
        </p:txBody>
      </p:sp>
      <p:sp>
        <p:nvSpPr>
          <p:cNvPr id="5" name="Segnaposto data 4">
            <a:extLst>
              <a:ext uri="{FF2B5EF4-FFF2-40B4-BE49-F238E27FC236}">
                <a16:creationId xmlns:a16="http://schemas.microsoft.com/office/drawing/2014/main" id="{13535266-6018-874A-AE1A-C58887E2E1F6}"/>
              </a:ext>
            </a:extLst>
          </p:cNvPr>
          <p:cNvSpPr>
            <a:spLocks noGrp="1"/>
          </p:cNvSpPr>
          <p:nvPr>
            <p:ph type="dt" sz="half" idx="10"/>
          </p:nvPr>
        </p:nvSpPr>
        <p:spPr/>
        <p:txBody>
          <a:bodyPr/>
          <a:lstStyle/>
          <a:p>
            <a:fld id="{02AFF869-A73C-3E41-9337-916E6DBB6BD4}" type="datetime1">
              <a:rPr lang="it-IT" smtClean="0"/>
              <a:t>03/10/23</a:t>
            </a:fld>
            <a:endParaRPr lang="it-IT"/>
          </a:p>
        </p:txBody>
      </p:sp>
      <p:sp>
        <p:nvSpPr>
          <p:cNvPr id="6" name="Segnaposto piè di pagina 5">
            <a:extLst>
              <a:ext uri="{FF2B5EF4-FFF2-40B4-BE49-F238E27FC236}">
                <a16:creationId xmlns:a16="http://schemas.microsoft.com/office/drawing/2014/main" id="{46C34995-B64F-1C43-8F78-1293C82233C5}"/>
              </a:ext>
            </a:extLst>
          </p:cNvPr>
          <p:cNvSpPr>
            <a:spLocks noGrp="1"/>
          </p:cNvSpPr>
          <p:nvPr>
            <p:ph type="ftr" sz="quarter" idx="11"/>
          </p:nvPr>
        </p:nvSpPr>
        <p:spPr/>
        <p:txBody>
          <a:bodyPr/>
          <a:lstStyle/>
          <a:p>
            <a:r>
              <a:rPr lang="it-IT"/>
              <a:t>asd</a:t>
            </a:r>
          </a:p>
        </p:txBody>
      </p:sp>
      <p:sp>
        <p:nvSpPr>
          <p:cNvPr id="7" name="Segnaposto numero diapositiva 6">
            <a:extLst>
              <a:ext uri="{FF2B5EF4-FFF2-40B4-BE49-F238E27FC236}">
                <a16:creationId xmlns:a16="http://schemas.microsoft.com/office/drawing/2014/main" id="{480672A2-0807-2B45-8381-2A3CEB24C618}"/>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74541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440B92-53E3-9E41-967D-0B48DC98A20C}"/>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Segnaposto testo 2">
            <a:extLst>
              <a:ext uri="{FF2B5EF4-FFF2-40B4-BE49-F238E27FC236}">
                <a16:creationId xmlns:a16="http://schemas.microsoft.com/office/drawing/2014/main" id="{DFAFD743-665A-544C-9979-028AAC7C2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egnaposto contenuto 3">
            <a:extLst>
              <a:ext uri="{FF2B5EF4-FFF2-40B4-BE49-F238E27FC236}">
                <a16:creationId xmlns:a16="http://schemas.microsoft.com/office/drawing/2014/main" id="{E944E77B-AA82-D944-859C-956A0322E3A3}"/>
              </a:ext>
            </a:extLst>
          </p:cNvPr>
          <p:cNvSpPr>
            <a:spLocks noGrp="1"/>
          </p:cNvSpPr>
          <p:nvPr>
            <p:ph sz="half" idx="2"/>
          </p:nvPr>
        </p:nvSpPr>
        <p:spPr>
          <a:xfrm>
            <a:off x="839788" y="2505075"/>
            <a:ext cx="5157787" cy="3684588"/>
          </a:xfrm>
        </p:spPr>
        <p:txBody>
          <a:bodyPr/>
          <a:lstStyle/>
          <a:p>
            <a:pPr lvl="0"/>
            <a:r>
              <a:rPr lang="en-US"/>
              <a:t>Edit Master text styles</a:t>
            </a:r>
          </a:p>
        </p:txBody>
      </p:sp>
      <p:sp>
        <p:nvSpPr>
          <p:cNvPr id="5" name="Segnaposto testo 4">
            <a:extLst>
              <a:ext uri="{FF2B5EF4-FFF2-40B4-BE49-F238E27FC236}">
                <a16:creationId xmlns:a16="http://schemas.microsoft.com/office/drawing/2014/main" id="{1D0D5CF8-6F7A-7D4F-9FBF-5928878C7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egnaposto contenuto 5">
            <a:extLst>
              <a:ext uri="{FF2B5EF4-FFF2-40B4-BE49-F238E27FC236}">
                <a16:creationId xmlns:a16="http://schemas.microsoft.com/office/drawing/2014/main" id="{0A8B2092-86F9-B340-8FE9-5E1B5F5AEFB3}"/>
              </a:ext>
            </a:extLst>
          </p:cNvPr>
          <p:cNvSpPr>
            <a:spLocks noGrp="1"/>
          </p:cNvSpPr>
          <p:nvPr>
            <p:ph sz="quarter" idx="4"/>
          </p:nvPr>
        </p:nvSpPr>
        <p:spPr>
          <a:xfrm>
            <a:off x="6172200" y="2505075"/>
            <a:ext cx="5183188" cy="3684588"/>
          </a:xfrm>
        </p:spPr>
        <p:txBody>
          <a:bodyPr/>
          <a:lstStyle/>
          <a:p>
            <a:pPr lvl="0"/>
            <a:r>
              <a:rPr lang="en-US"/>
              <a:t>Edit Master text styles</a:t>
            </a:r>
          </a:p>
        </p:txBody>
      </p:sp>
      <p:sp>
        <p:nvSpPr>
          <p:cNvPr id="7" name="Segnaposto data 6">
            <a:extLst>
              <a:ext uri="{FF2B5EF4-FFF2-40B4-BE49-F238E27FC236}">
                <a16:creationId xmlns:a16="http://schemas.microsoft.com/office/drawing/2014/main" id="{299B3B64-842C-E34A-B820-FA1E25AD2EA1}"/>
              </a:ext>
            </a:extLst>
          </p:cNvPr>
          <p:cNvSpPr>
            <a:spLocks noGrp="1"/>
          </p:cNvSpPr>
          <p:nvPr>
            <p:ph type="dt" sz="half" idx="10"/>
          </p:nvPr>
        </p:nvSpPr>
        <p:spPr/>
        <p:txBody>
          <a:bodyPr/>
          <a:lstStyle/>
          <a:p>
            <a:fld id="{BBCAC503-2D68-1948-9071-CDDA93F151F9}" type="datetime1">
              <a:rPr lang="it-IT" smtClean="0"/>
              <a:t>03/10/23</a:t>
            </a:fld>
            <a:endParaRPr lang="it-IT"/>
          </a:p>
        </p:txBody>
      </p:sp>
      <p:sp>
        <p:nvSpPr>
          <p:cNvPr id="8" name="Segnaposto piè di pagina 7">
            <a:extLst>
              <a:ext uri="{FF2B5EF4-FFF2-40B4-BE49-F238E27FC236}">
                <a16:creationId xmlns:a16="http://schemas.microsoft.com/office/drawing/2014/main" id="{7C0A8409-C5E6-144D-8FE3-6580CB61F7D5}"/>
              </a:ext>
            </a:extLst>
          </p:cNvPr>
          <p:cNvSpPr>
            <a:spLocks noGrp="1"/>
          </p:cNvSpPr>
          <p:nvPr>
            <p:ph type="ftr" sz="quarter" idx="11"/>
          </p:nvPr>
        </p:nvSpPr>
        <p:spPr/>
        <p:txBody>
          <a:bodyPr/>
          <a:lstStyle/>
          <a:p>
            <a:r>
              <a:rPr lang="it-IT"/>
              <a:t>asd</a:t>
            </a:r>
          </a:p>
        </p:txBody>
      </p:sp>
      <p:sp>
        <p:nvSpPr>
          <p:cNvPr id="9" name="Segnaposto numero diapositiva 8">
            <a:extLst>
              <a:ext uri="{FF2B5EF4-FFF2-40B4-BE49-F238E27FC236}">
                <a16:creationId xmlns:a16="http://schemas.microsoft.com/office/drawing/2014/main" id="{EF6D2877-E75D-1E42-A473-5C539CC890C3}"/>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41555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D3552-C4E2-3441-B513-1AD1C79865B9}"/>
              </a:ext>
            </a:extLst>
          </p:cNvPr>
          <p:cNvSpPr>
            <a:spLocks noGrp="1"/>
          </p:cNvSpPr>
          <p:nvPr>
            <p:ph type="title"/>
          </p:nvPr>
        </p:nvSpPr>
        <p:spPr/>
        <p:txBody>
          <a:bodyPr/>
          <a:lstStyle/>
          <a:p>
            <a:r>
              <a:rPr lang="en-US"/>
              <a:t>Click to edit Master title style</a:t>
            </a:r>
            <a:endParaRPr lang="it-IT"/>
          </a:p>
        </p:txBody>
      </p:sp>
      <p:sp>
        <p:nvSpPr>
          <p:cNvPr id="3" name="Segnaposto data 2">
            <a:extLst>
              <a:ext uri="{FF2B5EF4-FFF2-40B4-BE49-F238E27FC236}">
                <a16:creationId xmlns:a16="http://schemas.microsoft.com/office/drawing/2014/main" id="{9832C816-1BAB-5D41-8DCF-48AC474949A9}"/>
              </a:ext>
            </a:extLst>
          </p:cNvPr>
          <p:cNvSpPr>
            <a:spLocks noGrp="1"/>
          </p:cNvSpPr>
          <p:nvPr>
            <p:ph type="dt" sz="half" idx="10"/>
          </p:nvPr>
        </p:nvSpPr>
        <p:spPr/>
        <p:txBody>
          <a:bodyPr/>
          <a:lstStyle/>
          <a:p>
            <a:fld id="{CC77F687-70DD-DD45-86E8-EB832945576C}" type="datetime1">
              <a:rPr lang="it-IT" smtClean="0"/>
              <a:t>03/10/23</a:t>
            </a:fld>
            <a:endParaRPr lang="it-IT"/>
          </a:p>
        </p:txBody>
      </p:sp>
      <p:sp>
        <p:nvSpPr>
          <p:cNvPr id="4" name="Segnaposto piè di pagina 3">
            <a:extLst>
              <a:ext uri="{FF2B5EF4-FFF2-40B4-BE49-F238E27FC236}">
                <a16:creationId xmlns:a16="http://schemas.microsoft.com/office/drawing/2014/main" id="{83C60230-5F8D-B243-8B66-B62FBCD14171}"/>
              </a:ext>
            </a:extLst>
          </p:cNvPr>
          <p:cNvSpPr>
            <a:spLocks noGrp="1"/>
          </p:cNvSpPr>
          <p:nvPr>
            <p:ph type="ftr" sz="quarter" idx="11"/>
          </p:nvPr>
        </p:nvSpPr>
        <p:spPr/>
        <p:txBody>
          <a:bodyPr/>
          <a:lstStyle/>
          <a:p>
            <a:r>
              <a:rPr lang="it-IT"/>
              <a:t>asd</a:t>
            </a:r>
          </a:p>
        </p:txBody>
      </p:sp>
      <p:sp>
        <p:nvSpPr>
          <p:cNvPr id="5" name="Segnaposto numero diapositiva 4">
            <a:extLst>
              <a:ext uri="{FF2B5EF4-FFF2-40B4-BE49-F238E27FC236}">
                <a16:creationId xmlns:a16="http://schemas.microsoft.com/office/drawing/2014/main" id="{31407ACC-39BC-1440-910A-C63835F60F4B}"/>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345249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A6C5FFA-3E2A-EE46-92BE-243B2A2F3A70}"/>
              </a:ext>
            </a:extLst>
          </p:cNvPr>
          <p:cNvSpPr>
            <a:spLocks noGrp="1"/>
          </p:cNvSpPr>
          <p:nvPr>
            <p:ph type="dt" sz="half" idx="10"/>
          </p:nvPr>
        </p:nvSpPr>
        <p:spPr/>
        <p:txBody>
          <a:bodyPr/>
          <a:lstStyle/>
          <a:p>
            <a:fld id="{7CCF12BE-5871-6F40-8BB0-F29113458EDE}" type="datetime1">
              <a:rPr lang="it-IT" smtClean="0"/>
              <a:t>03/10/23</a:t>
            </a:fld>
            <a:endParaRPr lang="it-IT"/>
          </a:p>
        </p:txBody>
      </p:sp>
      <p:sp>
        <p:nvSpPr>
          <p:cNvPr id="3" name="Segnaposto piè di pagina 2">
            <a:extLst>
              <a:ext uri="{FF2B5EF4-FFF2-40B4-BE49-F238E27FC236}">
                <a16:creationId xmlns:a16="http://schemas.microsoft.com/office/drawing/2014/main" id="{2CB8B14D-4EF1-7949-BB84-845CE808B989}"/>
              </a:ext>
            </a:extLst>
          </p:cNvPr>
          <p:cNvSpPr>
            <a:spLocks noGrp="1"/>
          </p:cNvSpPr>
          <p:nvPr>
            <p:ph type="ftr" sz="quarter" idx="11"/>
          </p:nvPr>
        </p:nvSpPr>
        <p:spPr/>
        <p:txBody>
          <a:bodyPr/>
          <a:lstStyle/>
          <a:p>
            <a:r>
              <a:rPr lang="it-IT"/>
              <a:t>asd</a:t>
            </a:r>
          </a:p>
        </p:txBody>
      </p:sp>
      <p:sp>
        <p:nvSpPr>
          <p:cNvPr id="4" name="Segnaposto numero diapositiva 3">
            <a:extLst>
              <a:ext uri="{FF2B5EF4-FFF2-40B4-BE49-F238E27FC236}">
                <a16:creationId xmlns:a16="http://schemas.microsoft.com/office/drawing/2014/main" id="{5FDCB20D-BD0A-DB4A-A3AC-7D4440EC4E09}"/>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208176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8A0BF-C357-8A46-9F4B-CEC894AC5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2C34EF6C-D04C-864F-87FA-D44FECA03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Segnaposto testo 3">
            <a:extLst>
              <a:ext uri="{FF2B5EF4-FFF2-40B4-BE49-F238E27FC236}">
                <a16:creationId xmlns:a16="http://schemas.microsoft.com/office/drawing/2014/main" id="{AD0E035A-9D22-1B4D-BA3D-98E68A3A2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egnaposto data 4">
            <a:extLst>
              <a:ext uri="{FF2B5EF4-FFF2-40B4-BE49-F238E27FC236}">
                <a16:creationId xmlns:a16="http://schemas.microsoft.com/office/drawing/2014/main" id="{6460460B-081B-DE4D-9BB4-7EAD0B0AF100}"/>
              </a:ext>
            </a:extLst>
          </p:cNvPr>
          <p:cNvSpPr>
            <a:spLocks noGrp="1"/>
          </p:cNvSpPr>
          <p:nvPr>
            <p:ph type="dt" sz="half" idx="10"/>
          </p:nvPr>
        </p:nvSpPr>
        <p:spPr/>
        <p:txBody>
          <a:bodyPr/>
          <a:lstStyle/>
          <a:p>
            <a:fld id="{D1577097-4EA6-244A-B54E-EE5881145D5F}" type="datetime1">
              <a:rPr lang="it-IT" smtClean="0"/>
              <a:t>03/10/23</a:t>
            </a:fld>
            <a:endParaRPr lang="it-IT"/>
          </a:p>
        </p:txBody>
      </p:sp>
      <p:sp>
        <p:nvSpPr>
          <p:cNvPr id="6" name="Segnaposto piè di pagina 5">
            <a:extLst>
              <a:ext uri="{FF2B5EF4-FFF2-40B4-BE49-F238E27FC236}">
                <a16:creationId xmlns:a16="http://schemas.microsoft.com/office/drawing/2014/main" id="{74316DF1-F4AE-6C42-A69C-6C546D2F4BAF}"/>
              </a:ext>
            </a:extLst>
          </p:cNvPr>
          <p:cNvSpPr>
            <a:spLocks noGrp="1"/>
          </p:cNvSpPr>
          <p:nvPr>
            <p:ph type="ftr" sz="quarter" idx="11"/>
          </p:nvPr>
        </p:nvSpPr>
        <p:spPr/>
        <p:txBody>
          <a:bodyPr/>
          <a:lstStyle/>
          <a:p>
            <a:r>
              <a:rPr lang="it-IT"/>
              <a:t>asd</a:t>
            </a:r>
          </a:p>
        </p:txBody>
      </p:sp>
      <p:sp>
        <p:nvSpPr>
          <p:cNvPr id="7" name="Segnaposto numero diapositiva 6">
            <a:extLst>
              <a:ext uri="{FF2B5EF4-FFF2-40B4-BE49-F238E27FC236}">
                <a16:creationId xmlns:a16="http://schemas.microsoft.com/office/drawing/2014/main" id="{327B2943-DBB2-DB44-9347-EC7EF959993C}"/>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208175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4487BD-9295-BE4B-B8FB-8F3D31CC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Segnaposto immagine 2">
            <a:extLst>
              <a:ext uri="{FF2B5EF4-FFF2-40B4-BE49-F238E27FC236}">
                <a16:creationId xmlns:a16="http://schemas.microsoft.com/office/drawing/2014/main" id="{AB4E1DA3-A776-9D4C-9E77-3A2FE6A5A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a:extLst>
              <a:ext uri="{FF2B5EF4-FFF2-40B4-BE49-F238E27FC236}">
                <a16:creationId xmlns:a16="http://schemas.microsoft.com/office/drawing/2014/main" id="{B74C41DC-99BC-724C-AD11-9B6EE8A21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egnaposto data 4">
            <a:extLst>
              <a:ext uri="{FF2B5EF4-FFF2-40B4-BE49-F238E27FC236}">
                <a16:creationId xmlns:a16="http://schemas.microsoft.com/office/drawing/2014/main" id="{FAF82A20-6E62-A544-BA3E-16C44A559B28}"/>
              </a:ext>
            </a:extLst>
          </p:cNvPr>
          <p:cNvSpPr>
            <a:spLocks noGrp="1"/>
          </p:cNvSpPr>
          <p:nvPr>
            <p:ph type="dt" sz="half" idx="10"/>
          </p:nvPr>
        </p:nvSpPr>
        <p:spPr/>
        <p:txBody>
          <a:bodyPr/>
          <a:lstStyle/>
          <a:p>
            <a:fld id="{7270F530-0C0D-134A-BA06-26FBA8A416E7}" type="datetime1">
              <a:rPr lang="it-IT" smtClean="0"/>
              <a:t>03/10/23</a:t>
            </a:fld>
            <a:endParaRPr lang="it-IT"/>
          </a:p>
        </p:txBody>
      </p:sp>
      <p:sp>
        <p:nvSpPr>
          <p:cNvPr id="6" name="Segnaposto piè di pagina 5">
            <a:extLst>
              <a:ext uri="{FF2B5EF4-FFF2-40B4-BE49-F238E27FC236}">
                <a16:creationId xmlns:a16="http://schemas.microsoft.com/office/drawing/2014/main" id="{6ABC47C7-2FD0-D047-A1A3-023D7EFC901B}"/>
              </a:ext>
            </a:extLst>
          </p:cNvPr>
          <p:cNvSpPr>
            <a:spLocks noGrp="1"/>
          </p:cNvSpPr>
          <p:nvPr>
            <p:ph type="ftr" sz="quarter" idx="11"/>
          </p:nvPr>
        </p:nvSpPr>
        <p:spPr/>
        <p:txBody>
          <a:bodyPr/>
          <a:lstStyle/>
          <a:p>
            <a:r>
              <a:rPr lang="it-IT"/>
              <a:t>asd</a:t>
            </a:r>
          </a:p>
        </p:txBody>
      </p:sp>
      <p:sp>
        <p:nvSpPr>
          <p:cNvPr id="7" name="Segnaposto numero diapositiva 6">
            <a:extLst>
              <a:ext uri="{FF2B5EF4-FFF2-40B4-BE49-F238E27FC236}">
                <a16:creationId xmlns:a16="http://schemas.microsoft.com/office/drawing/2014/main" id="{4B97ADFA-DEB9-9846-B9E0-0AFE9F763798}"/>
              </a:ext>
            </a:extLst>
          </p:cNvPr>
          <p:cNvSpPr>
            <a:spLocks noGrp="1"/>
          </p:cNvSpPr>
          <p:nvPr>
            <p:ph type="sldNum" sz="quarter" idx="12"/>
          </p:nvPr>
        </p:nvSpPr>
        <p:spPr/>
        <p:txBody>
          <a:bodyPr/>
          <a:lstStyle/>
          <a:p>
            <a:fld id="{2C2EA320-5EC8-324F-ACEA-F44E0C772BF8}" type="slidenum">
              <a:rPr lang="it-IT" smtClean="0"/>
              <a:t>‹#›</a:t>
            </a:fld>
            <a:endParaRPr lang="it-IT"/>
          </a:p>
        </p:txBody>
      </p:sp>
    </p:spTree>
    <p:extLst>
      <p:ext uri="{BB962C8B-B14F-4D97-AF65-F5344CB8AC3E}">
        <p14:creationId xmlns:p14="http://schemas.microsoft.com/office/powerpoint/2010/main" val="41987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CD54391-9D96-9644-B3FD-1A72721B5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5E7BDB-A187-A142-8EFA-AB1557B00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2AACBD2-9A8A-F449-8251-F14894CBF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0F8E3-9839-244D-871C-784B4EAB5E1B}" type="datetime1">
              <a:rPr lang="it-IT" smtClean="0"/>
              <a:t>03/10/23</a:t>
            </a:fld>
            <a:endParaRPr lang="it-IT"/>
          </a:p>
        </p:txBody>
      </p:sp>
      <p:sp>
        <p:nvSpPr>
          <p:cNvPr id="5" name="Segnaposto piè di pagina 4">
            <a:extLst>
              <a:ext uri="{FF2B5EF4-FFF2-40B4-BE49-F238E27FC236}">
                <a16:creationId xmlns:a16="http://schemas.microsoft.com/office/drawing/2014/main" id="{4942A90B-5A90-7749-9DA3-F32767A8A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asd</a:t>
            </a:r>
          </a:p>
        </p:txBody>
      </p:sp>
      <p:sp>
        <p:nvSpPr>
          <p:cNvPr id="6" name="Segnaposto numero diapositiva 5">
            <a:extLst>
              <a:ext uri="{FF2B5EF4-FFF2-40B4-BE49-F238E27FC236}">
                <a16:creationId xmlns:a16="http://schemas.microsoft.com/office/drawing/2014/main" id="{9EBED046-6845-AC48-99D3-FCE11B452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EA320-5EC8-324F-ACEA-F44E0C772BF8}" type="slidenum">
              <a:rPr lang="it-IT" smtClean="0"/>
              <a:t>‹#›</a:t>
            </a:fld>
            <a:endParaRPr lang="it-IT"/>
          </a:p>
        </p:txBody>
      </p:sp>
    </p:spTree>
    <p:extLst>
      <p:ext uri="{BB962C8B-B14F-4D97-AF65-F5344CB8AC3E}">
        <p14:creationId xmlns:p14="http://schemas.microsoft.com/office/powerpoint/2010/main" val="354230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npmjs.com/package/ayradb" TargetMode="External"/><Relationship Id="rId4" Type="http://schemas.openxmlformats.org/officeDocument/2006/relationships/hyperlink" Target="https://pypi.org/project/ayrad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918774-FEB0-3846-A5E5-C0A0A46A64BE}"/>
              </a:ext>
            </a:extLst>
          </p:cNvPr>
          <p:cNvSpPr/>
          <p:nvPr/>
        </p:nvSpPr>
        <p:spPr>
          <a:xfrm>
            <a:off x="1" y="0"/>
            <a:ext cx="12191999" cy="6858000"/>
          </a:xfrm>
          <a:prstGeom prst="rect">
            <a:avLst/>
          </a:prstGeom>
          <a:solidFill>
            <a:srgbClr val="F3F3F3"/>
          </a:solidFill>
          <a:ln>
            <a:noFill/>
          </a:ln>
          <a:effectLst>
            <a:outerShdw blurRad="50800" dist="381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sz="2000" cap="small" dirty="0">
              <a:solidFill>
                <a:schemeClr val="tx1"/>
              </a:solidFill>
              <a:latin typeface="Futura Medium" panose="020B0602020204020303" pitchFamily="34" charset="-79"/>
              <a:cs typeface="Futura Medium" panose="020B0602020204020303" pitchFamily="34" charset="-79"/>
            </a:endParaRPr>
          </a:p>
        </p:txBody>
      </p:sp>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284479" y="63301"/>
            <a:ext cx="1135683" cy="797311"/>
          </a:xfrm>
          <a:prstGeom prst="rect">
            <a:avLst/>
          </a:prstGeom>
        </p:spPr>
      </p:pic>
      <p:sp>
        <p:nvSpPr>
          <p:cNvPr id="21" name="CasellaDiTesto 20">
            <a:extLst>
              <a:ext uri="{FF2B5EF4-FFF2-40B4-BE49-F238E27FC236}">
                <a16:creationId xmlns:a16="http://schemas.microsoft.com/office/drawing/2014/main" id="{FBE35CD7-AF9B-8B46-BBC9-BEDFB155BAE9}"/>
              </a:ext>
            </a:extLst>
          </p:cNvPr>
          <p:cNvSpPr txBox="1"/>
          <p:nvPr/>
        </p:nvSpPr>
        <p:spPr>
          <a:xfrm>
            <a:off x="204966" y="6447186"/>
            <a:ext cx="7582050" cy="276999"/>
          </a:xfrm>
          <a:prstGeom prst="rect">
            <a:avLst/>
          </a:prstGeom>
          <a:noFill/>
        </p:spPr>
        <p:txBody>
          <a:bodyPr wrap="square" rtlCol="0">
            <a:spAutoFit/>
          </a:bodyPr>
          <a:lstStyle/>
          <a:p>
            <a:fld id="{A7976D8E-BD8A-CC45-ABED-7B22EFF953A6}" type="datetime1">
              <a:rPr lang="it-IT" sz="1200" smtClean="0">
                <a:solidFill>
                  <a:schemeClr val="tx1">
                    <a:lumMod val="95000"/>
                    <a:lumOff val="5000"/>
                  </a:schemeClr>
                </a:solidFill>
                <a:latin typeface="Avenir" panose="02000503020000020003" pitchFamily="2" charset="0"/>
              </a:rPr>
              <a:t>03/10/23</a:t>
            </a:fld>
            <a:endParaRPr lang="it-IT" sz="1200" dirty="0">
              <a:solidFill>
                <a:schemeClr val="tx1">
                  <a:lumMod val="95000"/>
                  <a:lumOff val="5000"/>
                </a:schemeClr>
              </a:solidFill>
              <a:latin typeface="Avenir" panose="02000503020000020003" pitchFamily="2" charset="0"/>
            </a:endParaRPr>
          </a:p>
        </p:txBody>
      </p:sp>
      <p:cxnSp>
        <p:nvCxnSpPr>
          <p:cNvPr id="23" name="Straight Connector 7">
            <a:extLst>
              <a:ext uri="{FF2B5EF4-FFF2-40B4-BE49-F238E27FC236}">
                <a16:creationId xmlns:a16="http://schemas.microsoft.com/office/drawing/2014/main" id="{E4477548-871F-754A-AEF5-C08ABA2FC321}"/>
              </a:ext>
            </a:extLst>
          </p:cNvPr>
          <p:cNvCxnSpPr>
            <a:cxnSpLocks/>
          </p:cNvCxnSpPr>
          <p:nvPr/>
        </p:nvCxnSpPr>
        <p:spPr>
          <a:xfrm flipH="1">
            <a:off x="284479" y="6407430"/>
            <a:ext cx="8630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DD52A24-E9DF-324F-BF76-0C96B7BED857}"/>
              </a:ext>
            </a:extLst>
          </p:cNvPr>
          <p:cNvSpPr/>
          <p:nvPr/>
        </p:nvSpPr>
        <p:spPr>
          <a:xfrm>
            <a:off x="729205" y="1213425"/>
            <a:ext cx="10278319" cy="1624163"/>
          </a:xfrm>
          <a:prstGeom prst="rect">
            <a:avLst/>
          </a:prstGeom>
        </p:spPr>
        <p:txBody>
          <a:bodyPr wrap="square">
            <a:spAutoFit/>
          </a:bodyPr>
          <a:lstStyle/>
          <a:p>
            <a:pPr>
              <a:lnSpc>
                <a:spcPct val="114000"/>
              </a:lnSpc>
            </a:pPr>
            <a:r>
              <a:rPr lang="it-IT" sz="5400" b="1" cap="small" dirty="0" err="1">
                <a:latin typeface="Futura Medium" panose="020B0602020204020303" pitchFamily="34" charset="-79"/>
                <a:cs typeface="Futura Medium" panose="020B0602020204020303" pitchFamily="34" charset="-79"/>
              </a:rPr>
              <a:t>solutions</a:t>
            </a:r>
            <a:r>
              <a:rPr lang="it-IT" sz="5400" b="1" cap="small" dirty="0">
                <a:latin typeface="Futura Medium" panose="020B0602020204020303" pitchFamily="34" charset="-79"/>
                <a:cs typeface="Futura Medium" panose="020B0602020204020303" pitchFamily="34" charset="-79"/>
              </a:rPr>
              <a:t> for big data</a:t>
            </a:r>
          </a:p>
          <a:p>
            <a:pPr>
              <a:lnSpc>
                <a:spcPct val="114000"/>
              </a:lnSpc>
            </a:pPr>
            <a:r>
              <a:rPr lang="it-IT" sz="3600" cap="small" dirty="0" err="1">
                <a:latin typeface="Futura Medium" panose="020B0602020204020303" pitchFamily="34" charset="-79"/>
                <a:cs typeface="Futura Medium" panose="020B0602020204020303" pitchFamily="34" charset="-79"/>
              </a:rPr>
              <a:t>efficient</a:t>
            </a:r>
            <a:r>
              <a:rPr lang="it-IT" sz="3600" cap="small" dirty="0">
                <a:latin typeface="Futura Medium" panose="020B0602020204020303" pitchFamily="34" charset="-79"/>
                <a:cs typeface="Futura Medium" panose="020B0602020204020303" pitchFamily="34" charset="-79"/>
              </a:rPr>
              <a:t>, </a:t>
            </a:r>
            <a:r>
              <a:rPr lang="it-IT" sz="3600" cap="small" dirty="0" err="1">
                <a:latin typeface="Futura Medium" panose="020B0602020204020303" pitchFamily="34" charset="-79"/>
                <a:cs typeface="Futura Medium" panose="020B0602020204020303" pitchFamily="34" charset="-79"/>
              </a:rPr>
              <a:t>scalable</a:t>
            </a:r>
            <a:r>
              <a:rPr lang="it-IT" sz="3600" cap="small" dirty="0">
                <a:latin typeface="Futura Medium" panose="020B0602020204020303" pitchFamily="34" charset="-79"/>
                <a:cs typeface="Futura Medium" panose="020B0602020204020303" pitchFamily="34" charset="-79"/>
              </a:rPr>
              <a:t>, green</a:t>
            </a:r>
          </a:p>
        </p:txBody>
      </p:sp>
      <p:pic>
        <p:nvPicPr>
          <p:cNvPr id="7" name="Elemento grafico 18">
            <a:extLst>
              <a:ext uri="{FF2B5EF4-FFF2-40B4-BE49-F238E27FC236}">
                <a16:creationId xmlns:a16="http://schemas.microsoft.com/office/drawing/2014/main" id="{BBE70418-471B-3D36-A938-DC319C376B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5281" y="981635"/>
            <a:ext cx="3687360" cy="5872461"/>
          </a:xfrm>
          <a:prstGeom prst="rect">
            <a:avLst/>
          </a:prstGeom>
        </p:spPr>
      </p:pic>
      <p:pic>
        <p:nvPicPr>
          <p:cNvPr id="6" name="Picture 5" descr="Diagram&#10;&#10;Description automatically generated">
            <a:extLst>
              <a:ext uri="{FF2B5EF4-FFF2-40B4-BE49-F238E27FC236}">
                <a16:creationId xmlns:a16="http://schemas.microsoft.com/office/drawing/2014/main" id="{4797F637-D46C-11DF-A18B-48E32AB67C5B}"/>
              </a:ext>
            </a:extLst>
          </p:cNvPr>
          <p:cNvPicPr>
            <a:picLocks noChangeAspect="1"/>
          </p:cNvPicPr>
          <p:nvPr/>
        </p:nvPicPr>
        <p:blipFill>
          <a:blip r:embed="rId6"/>
          <a:stretch>
            <a:fillRect/>
          </a:stretch>
        </p:blipFill>
        <p:spPr>
          <a:xfrm>
            <a:off x="798654" y="4872009"/>
            <a:ext cx="2222340" cy="1108079"/>
          </a:xfrm>
          <a:prstGeom prst="rect">
            <a:avLst/>
          </a:prstGeom>
        </p:spPr>
      </p:pic>
      <p:sp>
        <p:nvSpPr>
          <p:cNvPr id="11" name="TextBox 10">
            <a:extLst>
              <a:ext uri="{FF2B5EF4-FFF2-40B4-BE49-F238E27FC236}">
                <a16:creationId xmlns:a16="http://schemas.microsoft.com/office/drawing/2014/main" id="{D7A0B3B1-D855-7CF9-676B-384391386665}"/>
              </a:ext>
            </a:extLst>
          </p:cNvPr>
          <p:cNvSpPr txBox="1"/>
          <p:nvPr/>
        </p:nvSpPr>
        <p:spPr>
          <a:xfrm>
            <a:off x="723419" y="4474144"/>
            <a:ext cx="2667964" cy="369332"/>
          </a:xfrm>
          <a:prstGeom prst="rect">
            <a:avLst/>
          </a:prstGeom>
          <a:noFill/>
        </p:spPr>
        <p:txBody>
          <a:bodyPr wrap="square">
            <a:spAutoFit/>
          </a:bodyPr>
          <a:lstStyle/>
          <a:p>
            <a:r>
              <a:rPr lang="it-IT" dirty="0" err="1">
                <a:solidFill>
                  <a:schemeClr val="tx1">
                    <a:lumMod val="95000"/>
                    <a:lumOff val="5000"/>
                  </a:schemeClr>
                </a:solidFill>
                <a:latin typeface="Avenir" panose="02000503020000020003" pitchFamily="2" charset="0"/>
              </a:rPr>
              <a:t>www.cherry-data.com</a:t>
            </a:r>
            <a:endParaRPr lang="en-IT" dirty="0"/>
          </a:p>
        </p:txBody>
      </p:sp>
      <p:sp>
        <p:nvSpPr>
          <p:cNvPr id="12" name="TextBox 11">
            <a:extLst>
              <a:ext uri="{FF2B5EF4-FFF2-40B4-BE49-F238E27FC236}">
                <a16:creationId xmlns:a16="http://schemas.microsoft.com/office/drawing/2014/main" id="{1ABAA1F1-ADE1-E719-5F15-A950E914E6A6}"/>
              </a:ext>
            </a:extLst>
          </p:cNvPr>
          <p:cNvSpPr txBox="1"/>
          <p:nvPr/>
        </p:nvSpPr>
        <p:spPr>
          <a:xfrm>
            <a:off x="3456972" y="4499223"/>
            <a:ext cx="2667964" cy="369332"/>
          </a:xfrm>
          <a:prstGeom prst="rect">
            <a:avLst/>
          </a:prstGeom>
          <a:noFill/>
        </p:spPr>
        <p:txBody>
          <a:bodyPr wrap="square">
            <a:spAutoFit/>
          </a:bodyPr>
          <a:lstStyle/>
          <a:p>
            <a:r>
              <a:rPr lang="it-IT" dirty="0" err="1">
                <a:solidFill>
                  <a:schemeClr val="tx1">
                    <a:lumMod val="95000"/>
                    <a:lumOff val="5000"/>
                  </a:schemeClr>
                </a:solidFill>
                <a:latin typeface="Avenir" panose="02000503020000020003" pitchFamily="2" charset="0"/>
              </a:rPr>
              <a:t>www.ayradb.com</a:t>
            </a:r>
            <a:endParaRPr lang="en-IT" dirty="0"/>
          </a:p>
        </p:txBody>
      </p:sp>
      <p:pic>
        <p:nvPicPr>
          <p:cNvPr id="8" name="Picture 7">
            <a:extLst>
              <a:ext uri="{FF2B5EF4-FFF2-40B4-BE49-F238E27FC236}">
                <a16:creationId xmlns:a16="http://schemas.microsoft.com/office/drawing/2014/main" id="{57AC8A30-BF2B-E9F7-894C-5FFAD6ACB75F}"/>
              </a:ext>
            </a:extLst>
          </p:cNvPr>
          <p:cNvPicPr>
            <a:picLocks noChangeAspect="1"/>
          </p:cNvPicPr>
          <p:nvPr/>
        </p:nvPicPr>
        <p:blipFill>
          <a:blip r:embed="rId7"/>
          <a:stretch>
            <a:fillRect/>
          </a:stretch>
        </p:blipFill>
        <p:spPr>
          <a:xfrm>
            <a:off x="3511789" y="4884516"/>
            <a:ext cx="2247049" cy="1122744"/>
          </a:xfrm>
          <a:prstGeom prst="rect">
            <a:avLst/>
          </a:prstGeom>
        </p:spPr>
      </p:pic>
    </p:spTree>
    <p:extLst>
      <p:ext uri="{BB962C8B-B14F-4D97-AF65-F5344CB8AC3E}">
        <p14:creationId xmlns:p14="http://schemas.microsoft.com/office/powerpoint/2010/main" val="293134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B8AB147-45BC-0C40-A5EC-81B0BAEFA940}"/>
              </a:ext>
            </a:extLst>
          </p:cNvPr>
          <p:cNvPicPr>
            <a:picLocks noChangeAspect="1"/>
          </p:cNvPicPr>
          <p:nvPr/>
        </p:nvPicPr>
        <p:blipFill>
          <a:blip r:embed="rId3"/>
          <a:stretch>
            <a:fillRect/>
          </a:stretch>
        </p:blipFill>
        <p:spPr>
          <a:xfrm>
            <a:off x="284479" y="63301"/>
            <a:ext cx="1135683" cy="797311"/>
          </a:xfrm>
          <a:prstGeom prst="rect">
            <a:avLst/>
          </a:prstGeom>
        </p:spPr>
      </p:pic>
      <p:sp>
        <p:nvSpPr>
          <p:cNvPr id="12" name="Title 1">
            <a:extLst>
              <a:ext uri="{FF2B5EF4-FFF2-40B4-BE49-F238E27FC236}">
                <a16:creationId xmlns:a16="http://schemas.microsoft.com/office/drawing/2014/main" id="{2B376B63-4A4E-8349-8633-D5CAA9997C8F}"/>
              </a:ext>
            </a:extLst>
          </p:cNvPr>
          <p:cNvSpPr txBox="1">
            <a:spLocks/>
          </p:cNvSpPr>
          <p:nvPr/>
        </p:nvSpPr>
        <p:spPr>
          <a:xfrm>
            <a:off x="1704641" y="364046"/>
            <a:ext cx="10281169" cy="5997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Technology Stack</a:t>
            </a:r>
          </a:p>
        </p:txBody>
      </p:sp>
      <p:cxnSp>
        <p:nvCxnSpPr>
          <p:cNvPr id="13" name="Straight Connector 7">
            <a:extLst>
              <a:ext uri="{FF2B5EF4-FFF2-40B4-BE49-F238E27FC236}">
                <a16:creationId xmlns:a16="http://schemas.microsoft.com/office/drawing/2014/main" id="{87853B6F-33EF-D94B-884A-84EF3DA16A75}"/>
              </a:ext>
            </a:extLst>
          </p:cNvPr>
          <p:cNvCxnSpPr>
            <a:cxnSpLocks/>
          </p:cNvCxnSpPr>
          <p:nvPr/>
        </p:nvCxnSpPr>
        <p:spPr>
          <a:xfrm>
            <a:off x="1689000"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4836CE6-5E53-EE6E-4E11-20391DA7ABCA}"/>
              </a:ext>
            </a:extLst>
          </p:cNvPr>
          <p:cNvSpPr/>
          <p:nvPr/>
        </p:nvSpPr>
        <p:spPr>
          <a:xfrm>
            <a:off x="2353014" y="3982331"/>
            <a:ext cx="6342207" cy="11125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AyraDB (Key-value, SQL, Geoqueries)</a:t>
            </a:r>
          </a:p>
        </p:txBody>
      </p:sp>
      <p:sp>
        <p:nvSpPr>
          <p:cNvPr id="8" name="Rectangle 7">
            <a:extLst>
              <a:ext uri="{FF2B5EF4-FFF2-40B4-BE49-F238E27FC236}">
                <a16:creationId xmlns:a16="http://schemas.microsoft.com/office/drawing/2014/main" id="{FBC110C0-CE5F-3B36-37A0-BD9952FFDEAC}"/>
              </a:ext>
            </a:extLst>
          </p:cNvPr>
          <p:cNvSpPr/>
          <p:nvPr/>
        </p:nvSpPr>
        <p:spPr>
          <a:xfrm>
            <a:off x="8912872" y="3982331"/>
            <a:ext cx="1367481" cy="1112552"/>
          </a:xfrm>
          <a:prstGeom prst="rect">
            <a:avLst/>
          </a:prstGeom>
          <a:solidFill>
            <a:srgbClr val="781C1F"/>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Blockchain</a:t>
            </a:r>
          </a:p>
          <a:p>
            <a:pPr algn="ctr"/>
            <a:r>
              <a:rPr lang="en-IT" dirty="0">
                <a:latin typeface="Avenir Book" panose="02000503020000020003" pitchFamily="2" charset="0"/>
              </a:rPr>
              <a:t>Knobs (</a:t>
            </a:r>
            <a:r>
              <a:rPr lang="en-IT" sz="1600" dirty="0">
                <a:latin typeface="Avenir Book" panose="02000503020000020003" pitchFamily="2" charset="0"/>
              </a:rPr>
              <a:t>Polygon, Algorand, Ethereum</a:t>
            </a:r>
            <a:r>
              <a:rPr lang="en-IT" dirty="0">
                <a:latin typeface="Avenir Book" panose="02000503020000020003" pitchFamily="2" charset="0"/>
              </a:rPr>
              <a:t>, Knobs)</a:t>
            </a:r>
          </a:p>
        </p:txBody>
      </p:sp>
      <p:sp>
        <p:nvSpPr>
          <p:cNvPr id="9" name="Rectangle 8">
            <a:extLst>
              <a:ext uri="{FF2B5EF4-FFF2-40B4-BE49-F238E27FC236}">
                <a16:creationId xmlns:a16="http://schemas.microsoft.com/office/drawing/2014/main" id="{D23C5491-6B2E-57E9-E590-791870037550}"/>
              </a:ext>
            </a:extLst>
          </p:cNvPr>
          <p:cNvSpPr/>
          <p:nvPr/>
        </p:nvSpPr>
        <p:spPr>
          <a:xfrm>
            <a:off x="4005628" y="1508974"/>
            <a:ext cx="3035642" cy="106477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End-to-end Machine Learning (OpenAPI)</a:t>
            </a:r>
          </a:p>
        </p:txBody>
      </p:sp>
      <p:sp>
        <p:nvSpPr>
          <p:cNvPr id="10" name="Rectangle 9">
            <a:extLst>
              <a:ext uri="{FF2B5EF4-FFF2-40B4-BE49-F238E27FC236}">
                <a16:creationId xmlns:a16="http://schemas.microsoft.com/office/drawing/2014/main" id="{156CBE88-7AE5-BAFE-7556-575ADCC3FF50}"/>
              </a:ext>
            </a:extLst>
          </p:cNvPr>
          <p:cNvSpPr/>
          <p:nvPr/>
        </p:nvSpPr>
        <p:spPr>
          <a:xfrm>
            <a:off x="5673788" y="2747562"/>
            <a:ext cx="1367481" cy="106290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400" dirty="0">
                <a:latin typeface="Avenir Book" panose="02000503020000020003" pitchFamily="2" charset="0"/>
              </a:rPr>
              <a:t>Modeling</a:t>
            </a:r>
          </a:p>
          <a:p>
            <a:pPr algn="ctr"/>
            <a:r>
              <a:rPr lang="en-IT" sz="1400" dirty="0">
                <a:latin typeface="Avenir Book" panose="02000503020000020003" pitchFamily="2" charset="0"/>
              </a:rPr>
              <a:t>(Scikit-learn, Tensorflow)</a:t>
            </a:r>
          </a:p>
        </p:txBody>
      </p:sp>
      <p:sp>
        <p:nvSpPr>
          <p:cNvPr id="11" name="Rectangle 10">
            <a:extLst>
              <a:ext uri="{FF2B5EF4-FFF2-40B4-BE49-F238E27FC236}">
                <a16:creationId xmlns:a16="http://schemas.microsoft.com/office/drawing/2014/main" id="{FEFBC8E6-E272-5CA9-C3CE-5082E3833550}"/>
              </a:ext>
            </a:extLst>
          </p:cNvPr>
          <p:cNvSpPr/>
          <p:nvPr/>
        </p:nvSpPr>
        <p:spPr>
          <a:xfrm>
            <a:off x="7327740" y="2745700"/>
            <a:ext cx="2952613" cy="106477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Data authorization &amp; authentication</a:t>
            </a:r>
          </a:p>
        </p:txBody>
      </p:sp>
      <p:sp>
        <p:nvSpPr>
          <p:cNvPr id="15" name="Rectangle 14">
            <a:extLst>
              <a:ext uri="{FF2B5EF4-FFF2-40B4-BE49-F238E27FC236}">
                <a16:creationId xmlns:a16="http://schemas.microsoft.com/office/drawing/2014/main" id="{21DBBB97-CEC1-105E-AFB9-226E224611AB}"/>
              </a:ext>
            </a:extLst>
          </p:cNvPr>
          <p:cNvSpPr/>
          <p:nvPr/>
        </p:nvSpPr>
        <p:spPr>
          <a:xfrm>
            <a:off x="7327739" y="1508975"/>
            <a:ext cx="2952613" cy="106477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Data Access (Open API) and visualization (Grafana)</a:t>
            </a:r>
          </a:p>
        </p:txBody>
      </p:sp>
      <p:cxnSp>
        <p:nvCxnSpPr>
          <p:cNvPr id="16" name="Straight Connector 15">
            <a:extLst>
              <a:ext uri="{FF2B5EF4-FFF2-40B4-BE49-F238E27FC236}">
                <a16:creationId xmlns:a16="http://schemas.microsoft.com/office/drawing/2014/main" id="{8C164F30-7571-A8B8-BEFE-5A3089E33A0F}"/>
              </a:ext>
            </a:extLst>
          </p:cNvPr>
          <p:cNvCxnSpPr>
            <a:cxnSpLocks/>
          </p:cNvCxnSpPr>
          <p:nvPr/>
        </p:nvCxnSpPr>
        <p:spPr>
          <a:xfrm>
            <a:off x="1532422" y="2669754"/>
            <a:ext cx="9572367"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FA5B42DB-88AF-D370-6769-341EB13788DC}"/>
              </a:ext>
            </a:extLst>
          </p:cNvPr>
          <p:cNvSpPr/>
          <p:nvPr/>
        </p:nvSpPr>
        <p:spPr>
          <a:xfrm>
            <a:off x="4005628" y="2747562"/>
            <a:ext cx="1367481" cy="106290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400" dirty="0">
                <a:latin typeface="Avenir Book" panose="02000503020000020003" pitchFamily="2" charset="0"/>
              </a:rPr>
              <a:t>Data Preparation (AWK, Pandas, PySpark)</a:t>
            </a:r>
          </a:p>
        </p:txBody>
      </p:sp>
      <p:sp>
        <p:nvSpPr>
          <p:cNvPr id="18" name="Rectangle 17">
            <a:extLst>
              <a:ext uri="{FF2B5EF4-FFF2-40B4-BE49-F238E27FC236}">
                <a16:creationId xmlns:a16="http://schemas.microsoft.com/office/drawing/2014/main" id="{0E66E781-D46E-D6F4-CBC4-C1BFB5EAB16A}"/>
              </a:ext>
            </a:extLst>
          </p:cNvPr>
          <p:cNvSpPr/>
          <p:nvPr/>
        </p:nvSpPr>
        <p:spPr>
          <a:xfrm>
            <a:off x="2353014" y="1508974"/>
            <a:ext cx="1367481" cy="233011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Client libraries</a:t>
            </a:r>
          </a:p>
          <a:p>
            <a:pPr algn="ctr"/>
            <a:r>
              <a:rPr lang="en-IT" dirty="0">
                <a:latin typeface="Avenir Book" panose="02000503020000020003" pitchFamily="2" charset="0"/>
              </a:rPr>
              <a:t>(Python, Node.js, Java, C)</a:t>
            </a:r>
          </a:p>
        </p:txBody>
      </p:sp>
      <p:cxnSp>
        <p:nvCxnSpPr>
          <p:cNvPr id="19" name="Straight Connector 18">
            <a:extLst>
              <a:ext uri="{FF2B5EF4-FFF2-40B4-BE49-F238E27FC236}">
                <a16:creationId xmlns:a16="http://schemas.microsoft.com/office/drawing/2014/main" id="{FF8B115E-BB05-ED08-D04E-0C0734DDD647}"/>
              </a:ext>
            </a:extLst>
          </p:cNvPr>
          <p:cNvCxnSpPr>
            <a:cxnSpLocks/>
          </p:cNvCxnSpPr>
          <p:nvPr/>
        </p:nvCxnSpPr>
        <p:spPr>
          <a:xfrm>
            <a:off x="1532422" y="3904558"/>
            <a:ext cx="9572367"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47B5262-71CC-6FB3-C127-D0366CFED0AA}"/>
              </a:ext>
            </a:extLst>
          </p:cNvPr>
          <p:cNvSpPr txBox="1"/>
          <p:nvPr/>
        </p:nvSpPr>
        <p:spPr>
          <a:xfrm>
            <a:off x="10729040" y="2344160"/>
            <a:ext cx="575799" cy="400110"/>
          </a:xfrm>
          <a:prstGeom prst="rect">
            <a:avLst/>
          </a:prstGeom>
          <a:noFill/>
        </p:spPr>
        <p:txBody>
          <a:bodyPr wrap="none" rtlCol="0">
            <a:spAutoFit/>
          </a:bodyPr>
          <a:lstStyle/>
          <a:p>
            <a:r>
              <a:rPr lang="en-IT" sz="2000" b="1" dirty="0">
                <a:solidFill>
                  <a:srgbClr val="C00000"/>
                </a:solidFill>
                <a:latin typeface="Avenir Book" panose="02000503020000020003" pitchFamily="2" charset="0"/>
              </a:rPr>
              <a:t>API</a:t>
            </a:r>
          </a:p>
        </p:txBody>
      </p:sp>
      <p:sp>
        <p:nvSpPr>
          <p:cNvPr id="21" name="TextBox 20">
            <a:extLst>
              <a:ext uri="{FF2B5EF4-FFF2-40B4-BE49-F238E27FC236}">
                <a16:creationId xmlns:a16="http://schemas.microsoft.com/office/drawing/2014/main" id="{3284C694-25BE-9F10-6DBE-136A4FBC41F4}"/>
              </a:ext>
            </a:extLst>
          </p:cNvPr>
          <p:cNvSpPr txBox="1"/>
          <p:nvPr/>
        </p:nvSpPr>
        <p:spPr>
          <a:xfrm>
            <a:off x="10528650" y="3876925"/>
            <a:ext cx="885179" cy="400110"/>
          </a:xfrm>
          <a:prstGeom prst="rect">
            <a:avLst/>
          </a:prstGeom>
          <a:noFill/>
        </p:spPr>
        <p:txBody>
          <a:bodyPr wrap="none" rtlCol="0">
            <a:spAutoFit/>
          </a:bodyPr>
          <a:lstStyle/>
          <a:p>
            <a:r>
              <a:rPr lang="en-IT" sz="2000" b="1" dirty="0">
                <a:solidFill>
                  <a:srgbClr val="C00000"/>
                </a:solidFill>
                <a:latin typeface="Avenir Book" panose="02000503020000020003" pitchFamily="2" charset="0"/>
              </a:rPr>
              <a:t>CORE</a:t>
            </a:r>
          </a:p>
        </p:txBody>
      </p:sp>
      <p:cxnSp>
        <p:nvCxnSpPr>
          <p:cNvPr id="25" name="Straight Connector 24">
            <a:extLst>
              <a:ext uri="{FF2B5EF4-FFF2-40B4-BE49-F238E27FC236}">
                <a16:creationId xmlns:a16="http://schemas.microsoft.com/office/drawing/2014/main" id="{19699B9F-5962-F54B-EEA5-179124B60CFD}"/>
              </a:ext>
            </a:extLst>
          </p:cNvPr>
          <p:cNvCxnSpPr>
            <a:cxnSpLocks/>
          </p:cNvCxnSpPr>
          <p:nvPr/>
        </p:nvCxnSpPr>
        <p:spPr>
          <a:xfrm>
            <a:off x="848681" y="1397008"/>
            <a:ext cx="10256108"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A57DB86-7F51-BFF7-B0FA-C7221BBAC603}"/>
              </a:ext>
            </a:extLst>
          </p:cNvPr>
          <p:cNvSpPr txBox="1"/>
          <p:nvPr/>
        </p:nvSpPr>
        <p:spPr>
          <a:xfrm>
            <a:off x="10567121" y="1054940"/>
            <a:ext cx="808235" cy="400110"/>
          </a:xfrm>
          <a:prstGeom prst="rect">
            <a:avLst/>
          </a:prstGeom>
          <a:noFill/>
        </p:spPr>
        <p:txBody>
          <a:bodyPr wrap="none" rtlCol="0">
            <a:spAutoFit/>
          </a:bodyPr>
          <a:lstStyle/>
          <a:p>
            <a:r>
              <a:rPr lang="en-IT" sz="2000" b="1" dirty="0">
                <a:solidFill>
                  <a:srgbClr val="C00000"/>
                </a:solidFill>
                <a:latin typeface="Avenir Book" panose="02000503020000020003" pitchFamily="2" charset="0"/>
              </a:rPr>
              <a:t>USER</a:t>
            </a:r>
          </a:p>
        </p:txBody>
      </p:sp>
      <p:sp>
        <p:nvSpPr>
          <p:cNvPr id="2" name="Content Placeholder 2">
            <a:extLst>
              <a:ext uri="{FF2B5EF4-FFF2-40B4-BE49-F238E27FC236}">
                <a16:creationId xmlns:a16="http://schemas.microsoft.com/office/drawing/2014/main" id="{19019213-B60A-FEB3-4858-2746C9E3A5A7}"/>
              </a:ext>
            </a:extLst>
          </p:cNvPr>
          <p:cNvSpPr txBox="1">
            <a:spLocks/>
          </p:cNvSpPr>
          <p:nvPr/>
        </p:nvSpPr>
        <p:spPr>
          <a:xfrm>
            <a:off x="314300" y="5260986"/>
            <a:ext cx="3972062" cy="130424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300"/>
              </a:spcBef>
            </a:pPr>
            <a:r>
              <a:rPr lang="en-IT" sz="1400" dirty="0">
                <a:latin typeface="Avenir Book" panose="02000503020000020003" pitchFamily="2" charset="0"/>
              </a:rPr>
              <a:t>AyraDB server</a:t>
            </a:r>
          </a:p>
          <a:p>
            <a:pPr marL="342900" indent="-342900" algn="l">
              <a:lnSpc>
                <a:spcPct val="120000"/>
              </a:lnSpc>
              <a:spcBef>
                <a:spcPts val="300"/>
              </a:spcBef>
              <a:buFont typeface="Arial" panose="020B0604020202020204" pitchFamily="34" charset="0"/>
              <a:buChar char="•"/>
            </a:pPr>
            <a:r>
              <a:rPr lang="en-IT" sz="1400" dirty="0">
                <a:latin typeface="Avenir Book" panose="02000503020000020003" pitchFamily="2" charset="0"/>
              </a:rPr>
              <a:t>Docker container (public image on Dockerhub)</a:t>
            </a:r>
          </a:p>
          <a:p>
            <a:pPr marL="342900" indent="-342900" algn="l">
              <a:lnSpc>
                <a:spcPct val="120000"/>
              </a:lnSpc>
              <a:spcBef>
                <a:spcPts val="300"/>
              </a:spcBef>
              <a:buFont typeface="Arial" panose="020B0604020202020204" pitchFamily="34" charset="0"/>
              <a:buChar char="•"/>
            </a:pPr>
            <a:r>
              <a:rPr lang="en-IT" sz="1400" dirty="0">
                <a:latin typeface="Avenir Book" panose="02000503020000020003" pitchFamily="2" charset="0"/>
              </a:rPr>
              <a:t>Kubernetes Helm Chart (public repository)</a:t>
            </a:r>
          </a:p>
          <a:p>
            <a:pPr marL="342900" indent="-342900" algn="l">
              <a:lnSpc>
                <a:spcPct val="120000"/>
              </a:lnSpc>
              <a:spcBef>
                <a:spcPts val="300"/>
              </a:spcBef>
              <a:buFont typeface="Arial" panose="020B0604020202020204" pitchFamily="34" charset="0"/>
              <a:buChar char="•"/>
            </a:pPr>
            <a:r>
              <a:rPr lang="en-IT" sz="1400" dirty="0">
                <a:latin typeface="Avenir Book" panose="02000503020000020003" pitchFamily="2" charset="0"/>
              </a:rPr>
              <a:t>AWS AMI image (TBD)</a:t>
            </a:r>
          </a:p>
        </p:txBody>
      </p:sp>
      <p:sp>
        <p:nvSpPr>
          <p:cNvPr id="3" name="Content Placeholder 2">
            <a:extLst>
              <a:ext uri="{FF2B5EF4-FFF2-40B4-BE49-F238E27FC236}">
                <a16:creationId xmlns:a16="http://schemas.microsoft.com/office/drawing/2014/main" id="{EAFE341C-6E95-F903-7CA3-7544125793EF}"/>
              </a:ext>
            </a:extLst>
          </p:cNvPr>
          <p:cNvSpPr txBox="1">
            <a:spLocks/>
          </p:cNvSpPr>
          <p:nvPr/>
        </p:nvSpPr>
        <p:spPr>
          <a:xfrm>
            <a:off x="4078539" y="5298228"/>
            <a:ext cx="5365827" cy="14704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00"/>
              </a:spcBef>
            </a:pPr>
            <a:r>
              <a:rPr lang="en-IT" sz="1400" dirty="0">
                <a:latin typeface="Avenir Book" panose="02000503020000020003" pitchFamily="2" charset="0"/>
              </a:rPr>
              <a:t>AyraDB client libraries:</a:t>
            </a:r>
          </a:p>
          <a:p>
            <a:pPr marL="342900" indent="-342900" algn="l">
              <a:lnSpc>
                <a:spcPct val="100000"/>
              </a:lnSpc>
              <a:spcBef>
                <a:spcPts val="300"/>
              </a:spcBef>
              <a:buFont typeface="Arial" panose="020B0604020202020204" pitchFamily="34" charset="0"/>
              <a:buChar char="•"/>
            </a:pPr>
            <a:r>
              <a:rPr lang="en-IT" sz="1400" dirty="0">
                <a:latin typeface="Avenir Book" panose="02000503020000020003" pitchFamily="2" charset="0"/>
              </a:rPr>
              <a:t>Python: </a:t>
            </a:r>
            <a:r>
              <a:rPr lang="en-GB" sz="1400" dirty="0">
                <a:latin typeface="Avenir Book" panose="02000503020000020003" pitchFamily="2" charset="0"/>
                <a:hlinkClick r:id="rId4"/>
              </a:rPr>
              <a:t>https://pypi.org/project/ayradb/</a:t>
            </a:r>
            <a:endParaRPr lang="en-GB" sz="1400" dirty="0">
              <a:latin typeface="Avenir Book" panose="02000503020000020003" pitchFamily="2" charset="0"/>
            </a:endParaRPr>
          </a:p>
          <a:p>
            <a:pPr marL="342900" indent="-342900" algn="l">
              <a:lnSpc>
                <a:spcPct val="100000"/>
              </a:lnSpc>
              <a:spcBef>
                <a:spcPts val="300"/>
              </a:spcBef>
              <a:buFont typeface="Arial" panose="020B0604020202020204" pitchFamily="34" charset="0"/>
              <a:buChar char="•"/>
            </a:pPr>
            <a:r>
              <a:rPr lang="en-GB" sz="1400" dirty="0">
                <a:latin typeface="Avenir Book" panose="02000503020000020003" pitchFamily="2" charset="0"/>
              </a:rPr>
              <a:t>Node.js: </a:t>
            </a:r>
            <a:r>
              <a:rPr lang="en-GB" sz="1400" dirty="0">
                <a:latin typeface="Avenir Book" panose="02000503020000020003" pitchFamily="2" charset="0"/>
                <a:hlinkClick r:id="rId5"/>
              </a:rPr>
              <a:t>https://www.npmjs.com/package/ayradb</a:t>
            </a:r>
            <a:endParaRPr lang="en-GB" sz="1400" dirty="0">
              <a:latin typeface="Avenir Book" panose="02000503020000020003" pitchFamily="2" charset="0"/>
            </a:endParaRPr>
          </a:p>
          <a:p>
            <a:pPr marL="342900" indent="-342900" algn="l">
              <a:lnSpc>
                <a:spcPct val="100000"/>
              </a:lnSpc>
              <a:spcBef>
                <a:spcPts val="300"/>
              </a:spcBef>
              <a:buFont typeface="Arial" panose="020B0604020202020204" pitchFamily="34" charset="0"/>
              <a:buChar char="•"/>
            </a:pPr>
            <a:r>
              <a:rPr lang="en-GB" sz="1400" dirty="0">
                <a:latin typeface="Avenir Book" panose="02000503020000020003" pitchFamily="2" charset="0"/>
              </a:rPr>
              <a:t>Java: publicly available on Maven (TBD)</a:t>
            </a:r>
          </a:p>
          <a:p>
            <a:pPr marL="342900" indent="-342900" algn="l">
              <a:lnSpc>
                <a:spcPct val="100000"/>
              </a:lnSpc>
              <a:spcBef>
                <a:spcPts val="300"/>
              </a:spcBef>
              <a:buFont typeface="Arial" panose="020B0604020202020204" pitchFamily="34" charset="0"/>
              <a:buChar char="•"/>
            </a:pPr>
            <a:r>
              <a:rPr lang="en-GB" sz="1400" dirty="0">
                <a:latin typeface="Avenir Book" panose="02000503020000020003" pitchFamily="2" charset="0"/>
              </a:rPr>
              <a:t>C: publicly available on GitHub (TBD)</a:t>
            </a:r>
            <a:endParaRPr lang="en-IT" sz="1400" dirty="0">
              <a:latin typeface="Avenir Book" panose="02000503020000020003" pitchFamily="2" charset="0"/>
            </a:endParaRPr>
          </a:p>
        </p:txBody>
      </p:sp>
      <p:sp>
        <p:nvSpPr>
          <p:cNvPr id="4" name="Content Placeholder 2">
            <a:extLst>
              <a:ext uri="{FF2B5EF4-FFF2-40B4-BE49-F238E27FC236}">
                <a16:creationId xmlns:a16="http://schemas.microsoft.com/office/drawing/2014/main" id="{003BCF49-DE23-4C9E-46CF-50DF73EE5F7C}"/>
              </a:ext>
            </a:extLst>
          </p:cNvPr>
          <p:cNvSpPr txBox="1">
            <a:spLocks/>
          </p:cNvSpPr>
          <p:nvPr/>
        </p:nvSpPr>
        <p:spPr>
          <a:xfrm>
            <a:off x="8610597" y="5298228"/>
            <a:ext cx="3581403" cy="111254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00"/>
              </a:spcBef>
            </a:pPr>
            <a:r>
              <a:rPr lang="en-IT" sz="1400" dirty="0">
                <a:latin typeface="Avenir Book" panose="02000503020000020003" pitchFamily="2" charset="0"/>
              </a:rPr>
              <a:t>OpenAPI:</a:t>
            </a:r>
          </a:p>
          <a:p>
            <a:pPr marL="342900" indent="-342900" algn="l">
              <a:lnSpc>
                <a:spcPct val="100000"/>
              </a:lnSpc>
              <a:spcBef>
                <a:spcPts val="300"/>
              </a:spcBef>
              <a:buFont typeface="Arial" panose="020B0604020202020204" pitchFamily="34" charset="0"/>
              <a:buChar char="•"/>
            </a:pPr>
            <a:r>
              <a:rPr lang="en-IT" sz="1400" dirty="0">
                <a:latin typeface="Avenir Book" panose="02000503020000020003" pitchFamily="2" charset="0"/>
              </a:rPr>
              <a:t>Automatic deployment on Docker/Kubernetes</a:t>
            </a:r>
          </a:p>
          <a:p>
            <a:pPr marL="342900" indent="-342900" algn="l">
              <a:lnSpc>
                <a:spcPct val="100000"/>
              </a:lnSpc>
              <a:spcBef>
                <a:spcPts val="300"/>
              </a:spcBef>
              <a:buFont typeface="Arial" panose="020B0604020202020204" pitchFamily="34" charset="0"/>
              <a:buChar char="•"/>
            </a:pPr>
            <a:r>
              <a:rPr lang="en-IT" sz="1400" dirty="0">
                <a:latin typeface="Avenir Book" panose="02000503020000020003" pitchFamily="2" charset="0"/>
              </a:rPr>
              <a:t>API reference available on GitLab as Jupyter Notebooks</a:t>
            </a:r>
            <a:endParaRPr lang="en-GB" sz="1400" dirty="0">
              <a:latin typeface="Avenir Book" panose="02000503020000020003" pitchFamily="2" charset="0"/>
            </a:endParaRPr>
          </a:p>
        </p:txBody>
      </p:sp>
      <p:sp>
        <p:nvSpPr>
          <p:cNvPr id="5" name="Segnaposto numero diapositiva 15">
            <a:extLst>
              <a:ext uri="{FF2B5EF4-FFF2-40B4-BE49-F238E27FC236}">
                <a16:creationId xmlns:a16="http://schemas.microsoft.com/office/drawing/2014/main" id="{7C41F9F3-8728-6328-3BD5-F35518C05A5D}"/>
              </a:ext>
            </a:extLst>
          </p:cNvPr>
          <p:cNvSpPr>
            <a:spLocks noGrp="1"/>
          </p:cNvSpPr>
          <p:nvPr>
            <p:ph type="sldNum" sz="quarter" idx="12"/>
          </p:nvPr>
        </p:nvSpPr>
        <p:spPr>
          <a:xfrm>
            <a:off x="9242611" y="6462077"/>
            <a:ext cx="2743200" cy="365125"/>
          </a:xfrm>
        </p:spPr>
        <p:txBody>
          <a:bodyPr/>
          <a:lstStyle/>
          <a:p>
            <a:fld id="{2C2EA320-5EC8-324F-ACEA-F44E0C772BF8}" type="slidenum">
              <a:rPr lang="it-IT" smtClean="0">
                <a:solidFill>
                  <a:schemeClr val="bg1">
                    <a:lumMod val="50000"/>
                  </a:schemeClr>
                </a:solidFill>
              </a:rPr>
              <a:t>10</a:t>
            </a:fld>
            <a:endParaRPr lang="it-IT" dirty="0">
              <a:solidFill>
                <a:schemeClr val="bg1">
                  <a:lumMod val="50000"/>
                </a:schemeClr>
              </a:solidFill>
            </a:endParaRPr>
          </a:p>
        </p:txBody>
      </p:sp>
      <p:sp>
        <p:nvSpPr>
          <p:cNvPr id="6" name="Rectangle 5">
            <a:extLst>
              <a:ext uri="{FF2B5EF4-FFF2-40B4-BE49-F238E27FC236}">
                <a16:creationId xmlns:a16="http://schemas.microsoft.com/office/drawing/2014/main" id="{6A69BF31-C839-447B-BD6B-F879EAE7582E}"/>
              </a:ext>
            </a:extLst>
          </p:cNvPr>
          <p:cNvSpPr/>
          <p:nvPr/>
        </p:nvSpPr>
        <p:spPr>
          <a:xfrm>
            <a:off x="848681" y="1508974"/>
            <a:ext cx="1367481" cy="354853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latin typeface="Avenir Book" panose="02000503020000020003" pitchFamily="2" charset="0"/>
              </a:rPr>
              <a:t>Distributed data integration (Alluxio, Anylog)</a:t>
            </a:r>
          </a:p>
        </p:txBody>
      </p:sp>
    </p:spTree>
    <p:extLst>
      <p:ext uri="{BB962C8B-B14F-4D97-AF65-F5344CB8AC3E}">
        <p14:creationId xmlns:p14="http://schemas.microsoft.com/office/powerpoint/2010/main" val="15895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477788-0E5D-B646-A2DA-AA6F32043F9F}"/>
              </a:ext>
            </a:extLst>
          </p:cNvPr>
          <p:cNvSpPr>
            <a:spLocks noGrp="1"/>
          </p:cNvSpPr>
          <p:nvPr>
            <p:ph type="sldNum" sz="quarter" idx="12"/>
          </p:nvPr>
        </p:nvSpPr>
        <p:spPr>
          <a:xfrm>
            <a:off x="11529391" y="6462077"/>
            <a:ext cx="456420" cy="365125"/>
          </a:xfrm>
        </p:spPr>
        <p:txBody>
          <a:bodyPr/>
          <a:lstStyle/>
          <a:p>
            <a:fld id="{2C2EA320-5EC8-324F-ACEA-F44E0C772BF8}" type="slidenum">
              <a:rPr lang="it-IT" smtClean="0">
                <a:solidFill>
                  <a:schemeClr val="bg1">
                    <a:lumMod val="50000"/>
                  </a:schemeClr>
                </a:solidFill>
              </a:rPr>
              <a:t>11</a:t>
            </a:fld>
            <a:endParaRPr lang="it-IT" dirty="0">
              <a:solidFill>
                <a:schemeClr val="bg1">
                  <a:lumMod val="50000"/>
                </a:schemeClr>
              </a:solidFill>
            </a:endParaRPr>
          </a:p>
        </p:txBody>
      </p:sp>
      <p:pic>
        <p:nvPicPr>
          <p:cNvPr id="15" name="Immagine 13">
            <a:extLst>
              <a:ext uri="{FF2B5EF4-FFF2-40B4-BE49-F238E27FC236}">
                <a16:creationId xmlns:a16="http://schemas.microsoft.com/office/drawing/2014/main" id="{EF48D99E-CFB1-9647-908B-7C8CDBC54DBB}"/>
              </a:ext>
            </a:extLst>
          </p:cNvPr>
          <p:cNvPicPr>
            <a:picLocks noChangeAspect="1"/>
          </p:cNvPicPr>
          <p:nvPr/>
        </p:nvPicPr>
        <p:blipFill>
          <a:blip r:embed="rId3"/>
          <a:stretch>
            <a:fillRect/>
          </a:stretch>
        </p:blipFill>
        <p:spPr>
          <a:xfrm>
            <a:off x="562776" y="63301"/>
            <a:ext cx="1135683" cy="797311"/>
          </a:xfrm>
          <a:prstGeom prst="rect">
            <a:avLst/>
          </a:prstGeom>
        </p:spPr>
      </p:pic>
      <p:sp>
        <p:nvSpPr>
          <p:cNvPr id="17" name="Title 1">
            <a:extLst>
              <a:ext uri="{FF2B5EF4-FFF2-40B4-BE49-F238E27FC236}">
                <a16:creationId xmlns:a16="http://schemas.microsoft.com/office/drawing/2014/main" id="{92765D3B-49EE-F648-8AE2-CE7A84CB28DD}"/>
              </a:ext>
            </a:extLst>
          </p:cNvPr>
          <p:cNvSpPr txBox="1">
            <a:spLocks/>
          </p:cNvSpPr>
          <p:nvPr/>
        </p:nvSpPr>
        <p:spPr>
          <a:xfrm>
            <a:off x="1982939" y="311038"/>
            <a:ext cx="8475512"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Team and </a:t>
            </a:r>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Organisation</a:t>
            </a:r>
            <a:endParaRPr lang="it-IT" sz="4000" cap="small" dirty="0">
              <a:solidFill>
                <a:schemeClr val="tx1">
                  <a:lumMod val="75000"/>
                  <a:lumOff val="25000"/>
                </a:schemeClr>
              </a:solidFill>
              <a:latin typeface="Futura" panose="020B0602020204020303" pitchFamily="34" charset="-79"/>
              <a:cs typeface="Futura" panose="020B0602020204020303" pitchFamily="34" charset="-79"/>
            </a:endParaRPr>
          </a:p>
        </p:txBody>
      </p:sp>
      <p:cxnSp>
        <p:nvCxnSpPr>
          <p:cNvPr id="20" name="Straight Connector 7">
            <a:extLst>
              <a:ext uri="{FF2B5EF4-FFF2-40B4-BE49-F238E27FC236}">
                <a16:creationId xmlns:a16="http://schemas.microsoft.com/office/drawing/2014/main" id="{22512BD3-DEB6-EE4C-A9C2-6EAD02C3885D}"/>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114241F-558A-1D49-9C45-B981CF2C9E7D}"/>
              </a:ext>
            </a:extLst>
          </p:cNvPr>
          <p:cNvGrpSpPr/>
          <p:nvPr/>
        </p:nvGrpSpPr>
        <p:grpSpPr>
          <a:xfrm>
            <a:off x="206409" y="5474442"/>
            <a:ext cx="11175635" cy="432342"/>
            <a:chOff x="287495" y="5950846"/>
            <a:chExt cx="11175635" cy="432342"/>
          </a:xfrm>
        </p:grpSpPr>
        <p:sp>
          <p:nvSpPr>
            <p:cNvPr id="2" name="Rectangle 1">
              <a:extLst>
                <a:ext uri="{FF2B5EF4-FFF2-40B4-BE49-F238E27FC236}">
                  <a16:creationId xmlns:a16="http://schemas.microsoft.com/office/drawing/2014/main" id="{F8E26D56-38B7-804B-B183-BC22DAFAB449}"/>
                </a:ext>
              </a:extLst>
            </p:cNvPr>
            <p:cNvSpPr/>
            <p:nvPr/>
          </p:nvSpPr>
          <p:spPr>
            <a:xfrm>
              <a:off x="301879" y="5950846"/>
              <a:ext cx="1396580" cy="4323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ctangle 58">
              <a:extLst>
                <a:ext uri="{FF2B5EF4-FFF2-40B4-BE49-F238E27FC236}">
                  <a16:creationId xmlns:a16="http://schemas.microsoft.com/office/drawing/2014/main" id="{E7F2AA08-C124-994D-9191-78CE8EA3DF30}"/>
                </a:ext>
              </a:extLst>
            </p:cNvPr>
            <p:cNvSpPr/>
            <p:nvPr/>
          </p:nvSpPr>
          <p:spPr>
            <a:xfrm>
              <a:off x="287495" y="6054318"/>
              <a:ext cx="1410964" cy="261610"/>
            </a:xfrm>
            <a:prstGeom prst="rect">
              <a:avLst/>
            </a:prstGeom>
            <a:noFill/>
          </p:spPr>
          <p:txBody>
            <a:bodyPr wrap="none">
              <a:spAutoFit/>
            </a:bodyPr>
            <a:lstStyle/>
            <a:p>
              <a:r>
                <a:rPr lang="it-IT" sz="1100" dirty="0">
                  <a:solidFill>
                    <a:schemeClr val="bg1"/>
                  </a:solidFill>
                  <a:latin typeface="Avenir" panose="02000503020000020003" pitchFamily="2" charset="0"/>
                </a:rPr>
                <a:t>ADVISORY BOARD</a:t>
              </a:r>
            </a:p>
          </p:txBody>
        </p:sp>
        <p:cxnSp>
          <p:nvCxnSpPr>
            <p:cNvPr id="4" name="Straight Connector 3">
              <a:extLst>
                <a:ext uri="{FF2B5EF4-FFF2-40B4-BE49-F238E27FC236}">
                  <a16:creationId xmlns:a16="http://schemas.microsoft.com/office/drawing/2014/main" id="{8D9E72E7-2F45-C449-9197-740E34B1512C}"/>
                </a:ext>
              </a:extLst>
            </p:cNvPr>
            <p:cNvCxnSpPr>
              <a:cxnSpLocks/>
              <a:stCxn id="2" idx="3"/>
            </p:cNvCxnSpPr>
            <p:nvPr/>
          </p:nvCxnSpPr>
          <p:spPr>
            <a:xfrm>
              <a:off x="1698459" y="6167017"/>
              <a:ext cx="97646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B2A32B6B-7351-B548-9162-3E240B21379E}"/>
              </a:ext>
            </a:extLst>
          </p:cNvPr>
          <p:cNvSpPr/>
          <p:nvPr/>
        </p:nvSpPr>
        <p:spPr>
          <a:xfrm>
            <a:off x="2260869" y="5758899"/>
            <a:ext cx="1409982" cy="405047"/>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Beppe Ugolotti</a:t>
            </a:r>
          </a:p>
          <a:p>
            <a:pPr lvl="0">
              <a:lnSpc>
                <a:spcPct val="115000"/>
              </a:lnSpc>
              <a:spcAft>
                <a:spcPts val="0"/>
              </a:spcAft>
            </a:pPr>
            <a:r>
              <a:rPr lang="it-IT" sz="900" dirty="0">
                <a:latin typeface="Avenir" panose="02000503020000020003" pitchFamily="2" charset="0"/>
              </a:rPr>
              <a:t>Business Angel</a:t>
            </a:r>
          </a:p>
        </p:txBody>
      </p:sp>
      <p:sp>
        <p:nvSpPr>
          <p:cNvPr id="61" name="Rectangle 60">
            <a:extLst>
              <a:ext uri="{FF2B5EF4-FFF2-40B4-BE49-F238E27FC236}">
                <a16:creationId xmlns:a16="http://schemas.microsoft.com/office/drawing/2014/main" id="{7DE2BFA7-D921-7941-ABFC-59EE6161AEF9}"/>
              </a:ext>
            </a:extLst>
          </p:cNvPr>
          <p:cNvSpPr/>
          <p:nvPr/>
        </p:nvSpPr>
        <p:spPr>
          <a:xfrm>
            <a:off x="3798729" y="5791788"/>
            <a:ext cx="1409982" cy="723596"/>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Carlo Alberto Carnevale </a:t>
            </a:r>
            <a:r>
              <a:rPr lang="it-IT" sz="900" dirty="0" err="1">
                <a:latin typeface="Avenir" panose="02000503020000020003" pitchFamily="2" charset="0"/>
              </a:rPr>
              <a:t>Maffè</a:t>
            </a:r>
            <a:r>
              <a:rPr lang="it-IT" sz="900" dirty="0">
                <a:latin typeface="Avenir" panose="02000503020000020003" pitchFamily="2" charset="0"/>
              </a:rPr>
              <a:t>, Professor of </a:t>
            </a:r>
            <a:r>
              <a:rPr lang="it-IT" sz="900" dirty="0" err="1">
                <a:latin typeface="Avenir" panose="02000503020000020003" pitchFamily="2" charset="0"/>
              </a:rPr>
              <a:t>Strategy</a:t>
            </a:r>
            <a:r>
              <a:rPr lang="it-IT" sz="900" dirty="0">
                <a:latin typeface="Avenir" panose="02000503020000020003" pitchFamily="2" charset="0"/>
              </a:rPr>
              <a:t>, Bocconi </a:t>
            </a:r>
            <a:r>
              <a:rPr lang="it-IT" sz="900" dirty="0" err="1">
                <a:latin typeface="Avenir" panose="02000503020000020003" pitchFamily="2" charset="0"/>
              </a:rPr>
              <a:t>University</a:t>
            </a:r>
            <a:endParaRPr lang="it-IT" sz="900" dirty="0">
              <a:latin typeface="Avenir" panose="02000503020000020003" pitchFamily="2" charset="0"/>
            </a:endParaRPr>
          </a:p>
        </p:txBody>
      </p:sp>
      <p:sp>
        <p:nvSpPr>
          <p:cNvPr id="62" name="Rectangle 61">
            <a:extLst>
              <a:ext uri="{FF2B5EF4-FFF2-40B4-BE49-F238E27FC236}">
                <a16:creationId xmlns:a16="http://schemas.microsoft.com/office/drawing/2014/main" id="{197C8558-517C-084A-9223-BDB795BBFEE8}"/>
              </a:ext>
            </a:extLst>
          </p:cNvPr>
          <p:cNvSpPr/>
          <p:nvPr/>
        </p:nvSpPr>
        <p:spPr>
          <a:xfrm>
            <a:off x="5247478" y="5789513"/>
            <a:ext cx="1544561" cy="723596"/>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Gabriella Cattaneo, Associate Vice </a:t>
            </a:r>
            <a:r>
              <a:rPr lang="it-IT" sz="900" dirty="0" err="1">
                <a:latin typeface="Avenir" panose="02000503020000020003" pitchFamily="2" charset="0"/>
              </a:rPr>
              <a:t>President</a:t>
            </a:r>
            <a:r>
              <a:rPr lang="it-IT" sz="900" dirty="0">
                <a:latin typeface="Avenir" panose="02000503020000020003" pitchFamily="2" charset="0"/>
              </a:rPr>
              <a:t>, IDC </a:t>
            </a:r>
            <a:r>
              <a:rPr lang="it-IT" sz="900" dirty="0" err="1">
                <a:latin typeface="Avenir" panose="02000503020000020003" pitchFamily="2" charset="0"/>
              </a:rPr>
              <a:t>European</a:t>
            </a:r>
            <a:r>
              <a:rPr lang="it-IT" sz="900" dirty="0">
                <a:latin typeface="Avenir" panose="02000503020000020003" pitchFamily="2" charset="0"/>
              </a:rPr>
              <a:t> </a:t>
            </a:r>
            <a:r>
              <a:rPr lang="it-IT" sz="900" dirty="0" err="1">
                <a:latin typeface="Avenir" panose="02000503020000020003" pitchFamily="2" charset="0"/>
              </a:rPr>
              <a:t>Government</a:t>
            </a:r>
            <a:r>
              <a:rPr lang="it-IT" sz="900" dirty="0">
                <a:latin typeface="Avenir" panose="02000503020000020003" pitchFamily="2" charset="0"/>
              </a:rPr>
              <a:t> </a:t>
            </a:r>
            <a:r>
              <a:rPr lang="it-IT" sz="900" dirty="0" err="1">
                <a:latin typeface="Avenir" panose="02000503020000020003" pitchFamily="2" charset="0"/>
              </a:rPr>
              <a:t>Consulting</a:t>
            </a:r>
            <a:endParaRPr lang="it-IT" sz="900" dirty="0">
              <a:latin typeface="Avenir" panose="02000503020000020003" pitchFamily="2" charset="0"/>
            </a:endParaRPr>
          </a:p>
        </p:txBody>
      </p:sp>
      <p:sp>
        <p:nvSpPr>
          <p:cNvPr id="63" name="Rectangle 62">
            <a:extLst>
              <a:ext uri="{FF2B5EF4-FFF2-40B4-BE49-F238E27FC236}">
                <a16:creationId xmlns:a16="http://schemas.microsoft.com/office/drawing/2014/main" id="{80C44C66-E420-6A4B-B927-998F2F5B5BEC}"/>
              </a:ext>
            </a:extLst>
          </p:cNvPr>
          <p:cNvSpPr/>
          <p:nvPr/>
        </p:nvSpPr>
        <p:spPr>
          <a:xfrm>
            <a:off x="6958684" y="5837768"/>
            <a:ext cx="1409982" cy="405047"/>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Luigi Conti, </a:t>
            </a:r>
            <a:r>
              <a:rPr lang="it-IT" sz="900" dirty="0" err="1">
                <a:latin typeface="Avenir" panose="02000503020000020003" pitchFamily="2" charset="0"/>
              </a:rPr>
              <a:t>President</a:t>
            </a:r>
            <a:r>
              <a:rPr lang="it-IT" sz="900" dirty="0">
                <a:latin typeface="Avenir" panose="02000503020000020003" pitchFamily="2" charset="0"/>
              </a:rPr>
              <a:t>, </a:t>
            </a:r>
            <a:r>
              <a:rPr lang="it-IT" sz="900" dirty="0" err="1">
                <a:latin typeface="Avenir" panose="02000503020000020003" pitchFamily="2" charset="0"/>
              </a:rPr>
              <a:t>Geminea</a:t>
            </a:r>
            <a:r>
              <a:rPr lang="it-IT" sz="900" dirty="0">
                <a:latin typeface="Avenir" panose="02000503020000020003" pitchFamily="2" charset="0"/>
              </a:rPr>
              <a:t> VC</a:t>
            </a:r>
          </a:p>
        </p:txBody>
      </p:sp>
      <p:sp>
        <p:nvSpPr>
          <p:cNvPr id="64" name="Rectangle 63">
            <a:extLst>
              <a:ext uri="{FF2B5EF4-FFF2-40B4-BE49-F238E27FC236}">
                <a16:creationId xmlns:a16="http://schemas.microsoft.com/office/drawing/2014/main" id="{5B13D5B5-45FD-8940-ABFA-68C17413B59B}"/>
              </a:ext>
            </a:extLst>
          </p:cNvPr>
          <p:cNvSpPr/>
          <p:nvPr/>
        </p:nvSpPr>
        <p:spPr>
          <a:xfrm>
            <a:off x="8535660" y="5780731"/>
            <a:ext cx="1409982" cy="564322"/>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José Miguel </a:t>
            </a:r>
            <a:r>
              <a:rPr lang="it-IT" sz="900" dirty="0" err="1">
                <a:latin typeface="Avenir" panose="02000503020000020003" pitchFamily="2" charset="0"/>
              </a:rPr>
              <a:t>Espinosa</a:t>
            </a:r>
            <a:r>
              <a:rPr lang="it-IT" sz="900" dirty="0">
                <a:latin typeface="Avenir" panose="02000503020000020003" pitchFamily="2" charset="0"/>
              </a:rPr>
              <a:t>, Head of Digital </a:t>
            </a:r>
            <a:r>
              <a:rPr lang="it-IT" sz="900" dirty="0" err="1">
                <a:latin typeface="Avenir" panose="02000503020000020003" pitchFamily="2" charset="0"/>
              </a:rPr>
              <a:t>Transformation</a:t>
            </a:r>
            <a:r>
              <a:rPr lang="it-IT" sz="900" dirty="0">
                <a:latin typeface="Avenir" panose="02000503020000020003" pitchFamily="2" charset="0"/>
              </a:rPr>
              <a:t>, </a:t>
            </a:r>
            <a:r>
              <a:rPr lang="it-IT" sz="900" dirty="0" err="1">
                <a:latin typeface="Avenir" panose="02000503020000020003" pitchFamily="2" charset="0"/>
              </a:rPr>
              <a:t>Galp</a:t>
            </a:r>
            <a:endParaRPr lang="it-IT" sz="900" dirty="0">
              <a:latin typeface="Avenir" panose="02000503020000020003" pitchFamily="2" charset="0"/>
            </a:endParaRPr>
          </a:p>
        </p:txBody>
      </p:sp>
      <p:sp>
        <p:nvSpPr>
          <p:cNvPr id="65" name="Rectangle 64">
            <a:extLst>
              <a:ext uri="{FF2B5EF4-FFF2-40B4-BE49-F238E27FC236}">
                <a16:creationId xmlns:a16="http://schemas.microsoft.com/office/drawing/2014/main" id="{24B5DEBA-22C8-3F44-BE78-7AD005D40081}"/>
              </a:ext>
            </a:extLst>
          </p:cNvPr>
          <p:cNvSpPr/>
          <p:nvPr/>
        </p:nvSpPr>
        <p:spPr>
          <a:xfrm>
            <a:off x="10002586" y="5800794"/>
            <a:ext cx="1409982" cy="405047"/>
          </a:xfrm>
          <a:prstGeom prst="rect">
            <a:avLst/>
          </a:prstGeom>
        </p:spPr>
        <p:txBody>
          <a:bodyPr wrap="square">
            <a:spAutoFit/>
          </a:bodyPr>
          <a:lstStyle/>
          <a:p>
            <a:pPr lvl="0">
              <a:lnSpc>
                <a:spcPct val="115000"/>
              </a:lnSpc>
              <a:spcAft>
                <a:spcPts val="0"/>
              </a:spcAft>
            </a:pPr>
            <a:r>
              <a:rPr lang="it-IT" sz="900" dirty="0">
                <a:latin typeface="Avenir" panose="02000503020000020003" pitchFamily="2" charset="0"/>
              </a:rPr>
              <a:t>Paolo </a:t>
            </a:r>
            <a:r>
              <a:rPr lang="it-IT" sz="900" dirty="0" err="1">
                <a:latin typeface="Avenir" panose="02000503020000020003" pitchFamily="2" charset="0"/>
              </a:rPr>
              <a:t>Valcher</a:t>
            </a:r>
            <a:r>
              <a:rPr lang="it-IT" sz="900" dirty="0">
                <a:latin typeface="Avenir" panose="02000503020000020003" pitchFamily="2" charset="0"/>
              </a:rPr>
              <a:t>, </a:t>
            </a:r>
            <a:r>
              <a:rPr lang="it-IT" sz="900" dirty="0" err="1">
                <a:latin typeface="Avenir" panose="02000503020000020003" pitchFamily="2" charset="0"/>
              </a:rPr>
              <a:t>Director</a:t>
            </a:r>
            <a:r>
              <a:rPr lang="it-IT" sz="900" dirty="0">
                <a:latin typeface="Avenir" panose="02000503020000020003" pitchFamily="2" charset="0"/>
              </a:rPr>
              <a:t>, Microsoft </a:t>
            </a:r>
            <a:r>
              <a:rPr lang="it-IT" sz="900" dirty="0" err="1">
                <a:latin typeface="Avenir" panose="02000503020000020003" pitchFamily="2" charset="0"/>
              </a:rPr>
              <a:t>Italy</a:t>
            </a:r>
            <a:endParaRPr lang="it-IT" sz="900" dirty="0">
              <a:latin typeface="Avenir" panose="02000503020000020003" pitchFamily="2" charset="0"/>
            </a:endParaRPr>
          </a:p>
        </p:txBody>
      </p:sp>
      <p:grpSp>
        <p:nvGrpSpPr>
          <p:cNvPr id="9" name="Group 8">
            <a:extLst>
              <a:ext uri="{FF2B5EF4-FFF2-40B4-BE49-F238E27FC236}">
                <a16:creationId xmlns:a16="http://schemas.microsoft.com/office/drawing/2014/main" id="{8AAE973F-A5C9-354A-8A28-C586A5EACC1F}"/>
              </a:ext>
            </a:extLst>
          </p:cNvPr>
          <p:cNvGrpSpPr/>
          <p:nvPr/>
        </p:nvGrpSpPr>
        <p:grpSpPr>
          <a:xfrm>
            <a:off x="1033301" y="1647240"/>
            <a:ext cx="10591419" cy="3667781"/>
            <a:chOff x="746446" y="1897208"/>
            <a:chExt cx="10591419" cy="3667781"/>
          </a:xfrm>
        </p:grpSpPr>
        <p:cxnSp>
          <p:nvCxnSpPr>
            <p:cNvPr id="55" name="Straight Connector 54">
              <a:extLst>
                <a:ext uri="{FF2B5EF4-FFF2-40B4-BE49-F238E27FC236}">
                  <a16:creationId xmlns:a16="http://schemas.microsoft.com/office/drawing/2014/main" id="{CE270BF6-9C5C-AB44-9979-F84822133E4D}"/>
                </a:ext>
              </a:extLst>
            </p:cNvPr>
            <p:cNvCxnSpPr>
              <a:cxnSpLocks/>
            </p:cNvCxnSpPr>
            <p:nvPr/>
          </p:nvCxnSpPr>
          <p:spPr>
            <a:xfrm flipV="1">
              <a:off x="6048106" y="3753841"/>
              <a:ext cx="10041" cy="8662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0ABA269-5438-EC45-B642-93A1A1E42251}"/>
                </a:ext>
              </a:extLst>
            </p:cNvPr>
            <p:cNvCxnSpPr>
              <a:cxnSpLocks/>
            </p:cNvCxnSpPr>
            <p:nvPr/>
          </p:nvCxnSpPr>
          <p:spPr>
            <a:xfrm>
              <a:off x="4626398" y="4611110"/>
              <a:ext cx="292159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9200732-4229-3F4E-9D22-7C61F9591FEB}"/>
                </a:ext>
              </a:extLst>
            </p:cNvPr>
            <p:cNvCxnSpPr>
              <a:cxnSpLocks/>
            </p:cNvCxnSpPr>
            <p:nvPr/>
          </p:nvCxnSpPr>
          <p:spPr>
            <a:xfrm>
              <a:off x="4626398" y="4615449"/>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D42D9E4-2FC0-3E47-B60A-ED12D8E97C8A}"/>
                </a:ext>
              </a:extLst>
            </p:cNvPr>
            <p:cNvCxnSpPr>
              <a:cxnSpLocks/>
            </p:cNvCxnSpPr>
            <p:nvPr/>
          </p:nvCxnSpPr>
          <p:spPr>
            <a:xfrm>
              <a:off x="7547993" y="4601681"/>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Rounded Rectangle 67">
              <a:extLst>
                <a:ext uri="{FF2B5EF4-FFF2-40B4-BE49-F238E27FC236}">
                  <a16:creationId xmlns:a16="http://schemas.microsoft.com/office/drawing/2014/main" id="{06BD9BB4-0C13-C24E-A6AA-3820ADC22FE2}"/>
                </a:ext>
              </a:extLst>
            </p:cNvPr>
            <p:cNvSpPr/>
            <p:nvPr/>
          </p:nvSpPr>
          <p:spPr>
            <a:xfrm>
              <a:off x="5473174" y="1897208"/>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Management Board (Co-founders)</a:t>
              </a:r>
            </a:p>
            <a:p>
              <a:pPr algn="ctr"/>
              <a:endParaRPr lang="it-IT" dirty="0"/>
            </a:p>
          </p:txBody>
        </p:sp>
        <p:sp>
          <p:nvSpPr>
            <p:cNvPr id="69" name="Rounded Rectangle 68">
              <a:extLst>
                <a:ext uri="{FF2B5EF4-FFF2-40B4-BE49-F238E27FC236}">
                  <a16:creationId xmlns:a16="http://schemas.microsoft.com/office/drawing/2014/main" id="{5A3E0562-AECA-F542-B826-69CB015E84DE}"/>
                </a:ext>
              </a:extLst>
            </p:cNvPr>
            <p:cNvSpPr/>
            <p:nvPr/>
          </p:nvSpPr>
          <p:spPr>
            <a:xfrm>
              <a:off x="9226551" y="3066211"/>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SALES</a:t>
              </a:r>
            </a:p>
            <a:p>
              <a:pPr algn="ctr"/>
              <a:endParaRPr lang="it-IT" dirty="0"/>
            </a:p>
          </p:txBody>
        </p:sp>
        <p:sp>
          <p:nvSpPr>
            <p:cNvPr id="70" name="Rounded Rectangle 69">
              <a:extLst>
                <a:ext uri="{FF2B5EF4-FFF2-40B4-BE49-F238E27FC236}">
                  <a16:creationId xmlns:a16="http://schemas.microsoft.com/office/drawing/2014/main" id="{5F6A7E47-B749-E14A-BBBE-2776B620AE42}"/>
                </a:ext>
              </a:extLst>
            </p:cNvPr>
            <p:cNvSpPr/>
            <p:nvPr/>
          </p:nvSpPr>
          <p:spPr>
            <a:xfrm>
              <a:off x="5473174" y="3066211"/>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en-FI" sz="900" dirty="0">
                  <a:solidFill>
                    <a:schemeClr val="tx1"/>
                  </a:solidFill>
                  <a:latin typeface="Avenir" panose="02000503020000020003" pitchFamily="2" charset="0"/>
                </a:rPr>
                <a:t>CEO/ </a:t>
              </a:r>
              <a:r>
                <a:rPr lang="it-IT" sz="900" dirty="0">
                  <a:solidFill>
                    <a:schemeClr val="tx1"/>
                  </a:solidFill>
                  <a:latin typeface="Avenir" panose="02000503020000020003" pitchFamily="2" charset="0"/>
                </a:rPr>
                <a:t>DEVOPS</a:t>
              </a:r>
            </a:p>
            <a:p>
              <a:pPr algn="ctr"/>
              <a:endParaRPr lang="it-IT" dirty="0"/>
            </a:p>
          </p:txBody>
        </p:sp>
        <p:sp>
          <p:nvSpPr>
            <p:cNvPr id="71" name="Rounded Rectangle 70">
              <a:extLst>
                <a:ext uri="{FF2B5EF4-FFF2-40B4-BE49-F238E27FC236}">
                  <a16:creationId xmlns:a16="http://schemas.microsoft.com/office/drawing/2014/main" id="{8932113B-2122-DD41-BF8D-3FC1CAC2544E}"/>
                </a:ext>
              </a:extLst>
            </p:cNvPr>
            <p:cNvSpPr/>
            <p:nvPr/>
          </p:nvSpPr>
          <p:spPr>
            <a:xfrm>
              <a:off x="1605606" y="3066211"/>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TECHNOLOGY</a:t>
              </a:r>
            </a:p>
            <a:p>
              <a:pPr algn="ctr"/>
              <a:endParaRPr lang="it-IT" dirty="0"/>
            </a:p>
          </p:txBody>
        </p:sp>
        <p:cxnSp>
          <p:nvCxnSpPr>
            <p:cNvPr id="72" name="Straight Connector 71">
              <a:extLst>
                <a:ext uri="{FF2B5EF4-FFF2-40B4-BE49-F238E27FC236}">
                  <a16:creationId xmlns:a16="http://schemas.microsoft.com/office/drawing/2014/main" id="{0051BE2E-6D0A-1148-99D6-6269289FDD16}"/>
                </a:ext>
              </a:extLst>
            </p:cNvPr>
            <p:cNvCxnSpPr>
              <a:cxnSpLocks/>
            </p:cNvCxnSpPr>
            <p:nvPr/>
          </p:nvCxnSpPr>
          <p:spPr>
            <a:xfrm>
              <a:off x="2209879" y="2824169"/>
              <a:ext cx="76777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986463-F6E6-D74D-A7F0-5D2792CEC0C3}"/>
                </a:ext>
              </a:extLst>
            </p:cNvPr>
            <p:cNvCxnSpPr>
              <a:cxnSpLocks/>
            </p:cNvCxnSpPr>
            <p:nvPr/>
          </p:nvCxnSpPr>
          <p:spPr>
            <a:xfrm>
              <a:off x="2221556" y="2825239"/>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DA54B76-DBDA-CD4F-827B-A0BD43C4C51A}"/>
                </a:ext>
              </a:extLst>
            </p:cNvPr>
            <p:cNvCxnSpPr>
              <a:cxnSpLocks/>
              <a:endCxn id="70" idx="0"/>
            </p:cNvCxnSpPr>
            <p:nvPr/>
          </p:nvCxnSpPr>
          <p:spPr>
            <a:xfrm>
              <a:off x="6089124" y="2608153"/>
              <a:ext cx="0" cy="45805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1C6BBDC-0407-E649-A3E3-78C4F614189A}"/>
                </a:ext>
              </a:extLst>
            </p:cNvPr>
            <p:cNvSpPr/>
            <p:nvPr/>
          </p:nvSpPr>
          <p:spPr>
            <a:xfrm>
              <a:off x="5403060" y="3853560"/>
              <a:ext cx="1750800" cy="646331"/>
            </a:xfrm>
            <a:prstGeom prst="rect">
              <a:avLst/>
            </a:prstGeom>
            <a:solidFill>
              <a:schemeClr val="bg1">
                <a:lumMod val="95000"/>
              </a:schemeClr>
            </a:solidFill>
          </p:spPr>
          <p:txBody>
            <a:bodyPr wrap="none">
              <a:spAutoFit/>
            </a:bodyPr>
            <a:lstStyle/>
            <a:p>
              <a:r>
                <a:rPr lang="it-IT" sz="900" b="1" dirty="0">
                  <a:latin typeface="Avenir" panose="02000503020000020003" pitchFamily="2" charset="0"/>
                </a:rPr>
                <a:t>Paolo Ravanelli</a:t>
              </a:r>
            </a:p>
            <a:p>
              <a:r>
                <a:rPr lang="it-IT" sz="900" dirty="0">
                  <a:latin typeface="Avenir" panose="02000503020000020003" pitchFamily="2" charset="0"/>
                </a:rPr>
                <a:t>10 </a:t>
              </a:r>
              <a:r>
                <a:rPr lang="it-IT" sz="900" dirty="0" err="1">
                  <a:latin typeface="Avenir" panose="02000503020000020003" pitchFamily="2" charset="0"/>
                </a:rPr>
                <a:t>years</a:t>
              </a:r>
              <a:endParaRPr lang="it-IT" sz="900" dirty="0">
                <a:latin typeface="Avenir" panose="02000503020000020003" pitchFamily="2" charset="0"/>
              </a:endParaRPr>
            </a:p>
            <a:p>
              <a:r>
                <a:rPr lang="it-IT" sz="900" dirty="0">
                  <a:latin typeface="Avenir" panose="02000503020000020003" pitchFamily="2" charset="0"/>
                </a:rPr>
                <a:t>Technology and Development</a:t>
              </a:r>
            </a:p>
            <a:p>
              <a:r>
                <a:rPr lang="it-IT" sz="900" dirty="0">
                  <a:latin typeface="Avenir" panose="02000503020000020003" pitchFamily="2" charset="0"/>
                </a:rPr>
                <a:t>Experience</a:t>
              </a:r>
            </a:p>
          </p:txBody>
        </p:sp>
        <p:cxnSp>
          <p:nvCxnSpPr>
            <p:cNvPr id="77" name="Straight Connector 76">
              <a:extLst>
                <a:ext uri="{FF2B5EF4-FFF2-40B4-BE49-F238E27FC236}">
                  <a16:creationId xmlns:a16="http://schemas.microsoft.com/office/drawing/2014/main" id="{FF5D23F1-8499-C149-BD3F-2E46B47C89F2}"/>
                </a:ext>
              </a:extLst>
            </p:cNvPr>
            <p:cNvCxnSpPr>
              <a:cxnSpLocks/>
            </p:cNvCxnSpPr>
            <p:nvPr/>
          </p:nvCxnSpPr>
          <p:spPr>
            <a:xfrm>
              <a:off x="9887659" y="2831339"/>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9191334-7A17-D34D-978B-ABA8F5E7D9F6}"/>
                </a:ext>
              </a:extLst>
            </p:cNvPr>
            <p:cNvGrpSpPr/>
            <p:nvPr/>
          </p:nvGrpSpPr>
          <p:grpSpPr>
            <a:xfrm>
              <a:off x="1384337" y="3758613"/>
              <a:ext cx="1708141" cy="1076741"/>
              <a:chOff x="8739843" y="3753841"/>
              <a:chExt cx="1205799" cy="1076741"/>
            </a:xfrm>
          </p:grpSpPr>
          <p:cxnSp>
            <p:nvCxnSpPr>
              <p:cNvPr id="80" name="Straight Connector 79">
                <a:extLst>
                  <a:ext uri="{FF2B5EF4-FFF2-40B4-BE49-F238E27FC236}">
                    <a16:creationId xmlns:a16="http://schemas.microsoft.com/office/drawing/2014/main" id="{5F26C3C1-7FE4-F842-93AB-ADF4CFBF4608}"/>
                  </a:ext>
                </a:extLst>
              </p:cNvPr>
              <p:cNvCxnSpPr>
                <a:cxnSpLocks/>
              </p:cNvCxnSpPr>
              <p:nvPr/>
            </p:nvCxnSpPr>
            <p:spPr>
              <a:xfrm flipV="1">
                <a:off x="9322604" y="3753841"/>
                <a:ext cx="7088" cy="8662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281B77-A582-6E4D-AA6B-CDD15182BC92}"/>
                  </a:ext>
                </a:extLst>
              </p:cNvPr>
              <p:cNvCxnSpPr>
                <a:cxnSpLocks/>
              </p:cNvCxnSpPr>
              <p:nvPr/>
            </p:nvCxnSpPr>
            <p:spPr>
              <a:xfrm>
                <a:off x="8739843" y="4611110"/>
                <a:ext cx="120579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28E5DE4-996A-1949-91F1-409C9249C97F}"/>
                  </a:ext>
                </a:extLst>
              </p:cNvPr>
              <p:cNvCxnSpPr>
                <a:cxnSpLocks/>
              </p:cNvCxnSpPr>
              <p:nvPr/>
            </p:nvCxnSpPr>
            <p:spPr>
              <a:xfrm>
                <a:off x="8746825" y="4615449"/>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AA7BF42-2428-184B-A79F-C699091B568A}"/>
                  </a:ext>
                </a:extLst>
              </p:cNvPr>
              <p:cNvCxnSpPr>
                <a:cxnSpLocks/>
              </p:cNvCxnSpPr>
              <p:nvPr/>
            </p:nvCxnSpPr>
            <p:spPr>
              <a:xfrm>
                <a:off x="9938554" y="4601681"/>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F6D74451-6C0A-2541-B065-F8C8E2476320}"/>
                </a:ext>
              </a:extLst>
            </p:cNvPr>
            <p:cNvSpPr/>
            <p:nvPr/>
          </p:nvSpPr>
          <p:spPr>
            <a:xfrm>
              <a:off x="1639268" y="3878057"/>
              <a:ext cx="1529603" cy="646331"/>
            </a:xfrm>
            <a:prstGeom prst="rect">
              <a:avLst/>
            </a:prstGeom>
            <a:solidFill>
              <a:schemeClr val="bg1">
                <a:lumMod val="95000"/>
              </a:schemeClr>
            </a:solidFill>
          </p:spPr>
          <p:txBody>
            <a:bodyPr wrap="square">
              <a:spAutoFit/>
            </a:bodyPr>
            <a:lstStyle/>
            <a:p>
              <a:r>
                <a:rPr lang="it-IT" sz="900" b="1" dirty="0">
                  <a:latin typeface="Avenir" panose="02000503020000020003" pitchFamily="2" charset="0"/>
                </a:rPr>
                <a:t>Paolo </a:t>
              </a:r>
              <a:r>
                <a:rPr lang="it-IT" sz="900" b="1" dirty="0" err="1">
                  <a:latin typeface="Avenir" panose="02000503020000020003" pitchFamily="2" charset="0"/>
                </a:rPr>
                <a:t>Giacomazzi</a:t>
              </a:r>
              <a:endParaRPr lang="it-IT" sz="900" b="1" dirty="0">
                <a:latin typeface="Avenir" panose="02000503020000020003" pitchFamily="2" charset="0"/>
              </a:endParaRPr>
            </a:p>
            <a:p>
              <a:r>
                <a:rPr lang="it-IT" sz="900" dirty="0">
                  <a:latin typeface="Avenir" panose="02000503020000020003" pitchFamily="2" charset="0"/>
                </a:rPr>
                <a:t>20 </a:t>
              </a:r>
              <a:r>
                <a:rPr lang="it-IT" sz="900" dirty="0" err="1">
                  <a:latin typeface="Avenir" panose="02000503020000020003" pitchFamily="2" charset="0"/>
                </a:rPr>
                <a:t>years</a:t>
              </a:r>
              <a:endParaRPr lang="it-IT" sz="900" dirty="0">
                <a:latin typeface="Avenir" panose="02000503020000020003" pitchFamily="2" charset="0"/>
              </a:endParaRPr>
            </a:p>
            <a:p>
              <a:r>
                <a:rPr lang="it-IT" sz="900" dirty="0">
                  <a:latin typeface="Avenir" panose="02000503020000020003" pitchFamily="2" charset="0"/>
                </a:rPr>
                <a:t>High-</a:t>
              </a:r>
              <a:r>
                <a:rPr lang="it-IT" sz="900" dirty="0" err="1">
                  <a:latin typeface="Avenir" panose="02000503020000020003" pitchFamily="2" charset="0"/>
                </a:rPr>
                <a:t>efficiency</a:t>
              </a:r>
              <a:r>
                <a:rPr lang="it-IT" sz="900" dirty="0">
                  <a:latin typeface="Avenir" panose="02000503020000020003" pitchFamily="2" charset="0"/>
                </a:rPr>
                <a:t> software design </a:t>
              </a:r>
              <a:r>
                <a:rPr lang="it-IT" sz="900" dirty="0" err="1">
                  <a:latin typeface="Avenir" panose="02000503020000020003" pitchFamily="2" charset="0"/>
                </a:rPr>
                <a:t>experience</a:t>
              </a:r>
              <a:endParaRPr lang="it-IT" sz="900" dirty="0">
                <a:latin typeface="Avenir" panose="02000503020000020003" pitchFamily="2" charset="0"/>
              </a:endParaRPr>
            </a:p>
          </p:txBody>
        </p:sp>
        <p:sp>
          <p:nvSpPr>
            <p:cNvPr id="85" name="Rounded Rectangle 84">
              <a:extLst>
                <a:ext uri="{FF2B5EF4-FFF2-40B4-BE49-F238E27FC236}">
                  <a16:creationId xmlns:a16="http://schemas.microsoft.com/office/drawing/2014/main" id="{EB464E1F-814D-484B-AC37-E04F666E4B37}"/>
                </a:ext>
              </a:extLst>
            </p:cNvPr>
            <p:cNvSpPr/>
            <p:nvPr/>
          </p:nvSpPr>
          <p:spPr>
            <a:xfrm>
              <a:off x="5537894" y="4830582"/>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a:p>
              <a:pPr algn="ctr"/>
              <a:r>
                <a:rPr lang="it-IT" sz="900" dirty="0">
                  <a:solidFill>
                    <a:schemeClr val="tx1"/>
                  </a:solidFill>
                  <a:latin typeface="Avenir" panose="02000503020000020003" pitchFamily="2" charset="0"/>
                </a:rPr>
                <a:t>Support</a:t>
              </a:r>
            </a:p>
            <a:p>
              <a:pPr algn="ctr"/>
              <a:endParaRPr lang="it-IT" b="1" dirty="0"/>
            </a:p>
          </p:txBody>
        </p:sp>
        <p:sp>
          <p:nvSpPr>
            <p:cNvPr id="86" name="Rounded Rectangle 85">
              <a:extLst>
                <a:ext uri="{FF2B5EF4-FFF2-40B4-BE49-F238E27FC236}">
                  <a16:creationId xmlns:a16="http://schemas.microsoft.com/office/drawing/2014/main" id="{E2D1344D-75C2-4E4D-B928-5A78B940E22F}"/>
                </a:ext>
              </a:extLst>
            </p:cNvPr>
            <p:cNvSpPr/>
            <p:nvPr/>
          </p:nvSpPr>
          <p:spPr>
            <a:xfrm>
              <a:off x="746446" y="4787603"/>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Technology </a:t>
              </a:r>
              <a:r>
                <a:rPr lang="it-IT" sz="900" dirty="0" err="1">
                  <a:solidFill>
                    <a:schemeClr val="tx1"/>
                  </a:solidFill>
                  <a:latin typeface="Avenir" panose="02000503020000020003" pitchFamily="2" charset="0"/>
                </a:rPr>
                <a:t>development</a:t>
              </a:r>
              <a:r>
                <a:rPr lang="it-IT" sz="900" dirty="0">
                  <a:solidFill>
                    <a:schemeClr val="tx1"/>
                  </a:solidFill>
                  <a:latin typeface="Avenir" panose="02000503020000020003" pitchFamily="2" charset="0"/>
                </a:rPr>
                <a:t> </a:t>
              </a:r>
            </a:p>
            <a:p>
              <a:pPr algn="ctr"/>
              <a:endParaRPr lang="it-IT" dirty="0"/>
            </a:p>
          </p:txBody>
        </p:sp>
        <p:sp>
          <p:nvSpPr>
            <p:cNvPr id="88" name="Rounded Rectangle 87">
              <a:extLst>
                <a:ext uri="{FF2B5EF4-FFF2-40B4-BE49-F238E27FC236}">
                  <a16:creationId xmlns:a16="http://schemas.microsoft.com/office/drawing/2014/main" id="{16900723-5BF6-074F-AB1B-E6C93974DD61}"/>
                </a:ext>
              </a:extLst>
            </p:cNvPr>
            <p:cNvSpPr/>
            <p:nvPr/>
          </p:nvSpPr>
          <p:spPr>
            <a:xfrm>
              <a:off x="2466487" y="4842432"/>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Technology </a:t>
              </a:r>
              <a:r>
                <a:rPr lang="it-IT" sz="900" dirty="0" err="1">
                  <a:solidFill>
                    <a:schemeClr val="tx1"/>
                  </a:solidFill>
                  <a:latin typeface="Avenir" panose="02000503020000020003" pitchFamily="2" charset="0"/>
                </a:rPr>
                <a:t>maintenance</a:t>
              </a:r>
              <a:endParaRPr lang="it-IT" sz="900" dirty="0">
                <a:solidFill>
                  <a:schemeClr val="tx1"/>
                </a:solidFill>
                <a:latin typeface="Avenir" panose="02000503020000020003" pitchFamily="2" charset="0"/>
              </a:endParaRPr>
            </a:p>
            <a:p>
              <a:pPr algn="ctr"/>
              <a:endParaRPr lang="it-IT" dirty="0"/>
            </a:p>
          </p:txBody>
        </p:sp>
        <p:sp>
          <p:nvSpPr>
            <p:cNvPr id="89" name="Rounded Rectangle 88">
              <a:extLst>
                <a:ext uri="{FF2B5EF4-FFF2-40B4-BE49-F238E27FC236}">
                  <a16:creationId xmlns:a16="http://schemas.microsoft.com/office/drawing/2014/main" id="{CCFDDA91-751B-1B4A-A946-8FE948325680}"/>
                </a:ext>
              </a:extLst>
            </p:cNvPr>
            <p:cNvSpPr/>
            <p:nvPr/>
          </p:nvSpPr>
          <p:spPr>
            <a:xfrm>
              <a:off x="3987365" y="4828540"/>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Development </a:t>
              </a:r>
            </a:p>
            <a:p>
              <a:pPr algn="ctr"/>
              <a:r>
                <a:rPr lang="it-IT" sz="900" dirty="0">
                  <a:solidFill>
                    <a:schemeClr val="tx1"/>
                  </a:solidFill>
                  <a:latin typeface="Avenir" panose="02000503020000020003" pitchFamily="2" charset="0"/>
                </a:rPr>
                <a:t>and </a:t>
              </a:r>
              <a:r>
                <a:rPr lang="it-IT" sz="900" dirty="0" err="1">
                  <a:solidFill>
                    <a:schemeClr val="tx1"/>
                  </a:solidFill>
                  <a:latin typeface="Avenir" panose="02000503020000020003" pitchFamily="2" charset="0"/>
                </a:rPr>
                <a:t>testing</a:t>
              </a:r>
              <a:endParaRPr lang="it-IT" sz="900" dirty="0">
                <a:solidFill>
                  <a:schemeClr val="tx1"/>
                </a:solidFill>
                <a:latin typeface="Avenir" panose="02000503020000020003" pitchFamily="2" charset="0"/>
              </a:endParaRPr>
            </a:p>
            <a:p>
              <a:pPr algn="ctr"/>
              <a:endParaRPr lang="it-IT" dirty="0"/>
            </a:p>
          </p:txBody>
        </p:sp>
        <p:sp>
          <p:nvSpPr>
            <p:cNvPr id="47" name="Rounded Rectangle 46">
              <a:extLst>
                <a:ext uri="{FF2B5EF4-FFF2-40B4-BE49-F238E27FC236}">
                  <a16:creationId xmlns:a16="http://schemas.microsoft.com/office/drawing/2014/main" id="{A6398296-3ED3-334F-A480-12B515051FAF}"/>
                </a:ext>
              </a:extLst>
            </p:cNvPr>
            <p:cNvSpPr/>
            <p:nvPr/>
          </p:nvSpPr>
          <p:spPr>
            <a:xfrm>
              <a:off x="6914516" y="4828540"/>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a:p>
              <a:pPr algn="ctr"/>
              <a:r>
                <a:rPr lang="it-IT" sz="900" dirty="0">
                  <a:solidFill>
                    <a:schemeClr val="tx1"/>
                  </a:solidFill>
                  <a:latin typeface="Avenir" panose="02000503020000020003" pitchFamily="2" charset="0"/>
                </a:rPr>
                <a:t>Consulting</a:t>
              </a:r>
            </a:p>
            <a:p>
              <a:pPr algn="ctr"/>
              <a:endParaRPr lang="it-IT" b="1" dirty="0"/>
            </a:p>
          </p:txBody>
        </p:sp>
        <p:grpSp>
          <p:nvGrpSpPr>
            <p:cNvPr id="52" name="Group 51">
              <a:extLst>
                <a:ext uri="{FF2B5EF4-FFF2-40B4-BE49-F238E27FC236}">
                  <a16:creationId xmlns:a16="http://schemas.microsoft.com/office/drawing/2014/main" id="{CC192979-E4E9-A14D-BF53-EF4947F8D876}"/>
                </a:ext>
              </a:extLst>
            </p:cNvPr>
            <p:cNvGrpSpPr/>
            <p:nvPr/>
          </p:nvGrpSpPr>
          <p:grpSpPr>
            <a:xfrm>
              <a:off x="9023815" y="3782670"/>
              <a:ext cx="1708141" cy="1076741"/>
              <a:chOff x="8739843" y="3753841"/>
              <a:chExt cx="1205799" cy="1076741"/>
            </a:xfrm>
          </p:grpSpPr>
          <p:cxnSp>
            <p:nvCxnSpPr>
              <p:cNvPr id="53" name="Straight Connector 52">
                <a:extLst>
                  <a:ext uri="{FF2B5EF4-FFF2-40B4-BE49-F238E27FC236}">
                    <a16:creationId xmlns:a16="http://schemas.microsoft.com/office/drawing/2014/main" id="{98C38C18-BFFE-504C-AE4F-168EEB94BE0A}"/>
                  </a:ext>
                </a:extLst>
              </p:cNvPr>
              <p:cNvCxnSpPr>
                <a:cxnSpLocks/>
              </p:cNvCxnSpPr>
              <p:nvPr/>
            </p:nvCxnSpPr>
            <p:spPr>
              <a:xfrm flipV="1">
                <a:off x="9322604" y="3753841"/>
                <a:ext cx="7088" cy="8662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5291FF1-E78A-E842-AAD1-BA296017091D}"/>
                  </a:ext>
                </a:extLst>
              </p:cNvPr>
              <p:cNvCxnSpPr>
                <a:cxnSpLocks/>
              </p:cNvCxnSpPr>
              <p:nvPr/>
            </p:nvCxnSpPr>
            <p:spPr>
              <a:xfrm>
                <a:off x="8739843" y="4611110"/>
                <a:ext cx="120579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3060D71-382B-6741-A9D4-C03083C4E2F7}"/>
                  </a:ext>
                </a:extLst>
              </p:cNvPr>
              <p:cNvCxnSpPr>
                <a:cxnSpLocks/>
              </p:cNvCxnSpPr>
              <p:nvPr/>
            </p:nvCxnSpPr>
            <p:spPr>
              <a:xfrm>
                <a:off x="8746825" y="4615449"/>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50D8F38-E9BC-E449-9460-07FFCC3A3F63}"/>
                  </a:ext>
                </a:extLst>
              </p:cNvPr>
              <p:cNvCxnSpPr>
                <a:cxnSpLocks/>
              </p:cNvCxnSpPr>
              <p:nvPr/>
            </p:nvCxnSpPr>
            <p:spPr>
              <a:xfrm>
                <a:off x="9938554" y="4601681"/>
                <a:ext cx="0" cy="2151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3" name="Rounded Rectangle 92">
              <a:extLst>
                <a:ext uri="{FF2B5EF4-FFF2-40B4-BE49-F238E27FC236}">
                  <a16:creationId xmlns:a16="http://schemas.microsoft.com/office/drawing/2014/main" id="{509E74C8-12FF-4C4D-83D3-70C88218D7F3}"/>
                </a:ext>
              </a:extLst>
            </p:cNvPr>
            <p:cNvSpPr/>
            <p:nvPr/>
          </p:nvSpPr>
          <p:spPr>
            <a:xfrm>
              <a:off x="8385924" y="4811660"/>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Clients &amp; partners</a:t>
              </a:r>
            </a:p>
            <a:p>
              <a:pPr algn="ctr"/>
              <a:endParaRPr lang="it-IT" dirty="0"/>
            </a:p>
          </p:txBody>
        </p:sp>
        <p:sp>
          <p:nvSpPr>
            <p:cNvPr id="94" name="Rounded Rectangle 93">
              <a:extLst>
                <a:ext uri="{FF2B5EF4-FFF2-40B4-BE49-F238E27FC236}">
                  <a16:creationId xmlns:a16="http://schemas.microsoft.com/office/drawing/2014/main" id="{A38DBA29-9451-D94D-A467-A5AF348A4765}"/>
                </a:ext>
              </a:extLst>
            </p:cNvPr>
            <p:cNvSpPr/>
            <p:nvPr/>
          </p:nvSpPr>
          <p:spPr>
            <a:xfrm>
              <a:off x="10105965" y="4866489"/>
              <a:ext cx="1231900" cy="698500"/>
            </a:xfrm>
            <a:prstGeom prst="roundRect">
              <a:avLst/>
            </a:prstGeom>
            <a:solidFill>
              <a:schemeClr val="bg1"/>
            </a:solidFill>
            <a:ln>
              <a:solidFill>
                <a:schemeClr val="bg1"/>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sz="900" dirty="0">
                  <a:solidFill>
                    <a:schemeClr val="tx1"/>
                  </a:solidFill>
                  <a:latin typeface="Avenir" panose="02000503020000020003" pitchFamily="2" charset="0"/>
                </a:rPr>
                <a:t>Management </a:t>
              </a:r>
              <a:r>
                <a:rPr lang="it-IT" sz="900" dirty="0" err="1">
                  <a:solidFill>
                    <a:schemeClr val="tx1"/>
                  </a:solidFill>
                  <a:latin typeface="Avenir" panose="02000503020000020003" pitchFamily="2" charset="0"/>
                </a:rPr>
                <a:t>Consulting</a:t>
              </a:r>
              <a:endParaRPr lang="it-IT" sz="900" dirty="0">
                <a:solidFill>
                  <a:schemeClr val="tx1"/>
                </a:solidFill>
                <a:latin typeface="Avenir" panose="02000503020000020003" pitchFamily="2" charset="0"/>
              </a:endParaRPr>
            </a:p>
            <a:p>
              <a:pPr algn="ctr"/>
              <a:endParaRPr lang="it-IT" dirty="0"/>
            </a:p>
          </p:txBody>
        </p:sp>
        <p:sp>
          <p:nvSpPr>
            <p:cNvPr id="76" name="Rectangle 75">
              <a:extLst>
                <a:ext uri="{FF2B5EF4-FFF2-40B4-BE49-F238E27FC236}">
                  <a16:creationId xmlns:a16="http://schemas.microsoft.com/office/drawing/2014/main" id="{80E66088-EACC-0C4B-AEFE-62DC2FD5F7D0}"/>
                </a:ext>
              </a:extLst>
            </p:cNvPr>
            <p:cNvSpPr/>
            <p:nvPr/>
          </p:nvSpPr>
          <p:spPr>
            <a:xfrm>
              <a:off x="9280724" y="3825110"/>
              <a:ext cx="1250892" cy="784830"/>
            </a:xfrm>
            <a:prstGeom prst="rect">
              <a:avLst/>
            </a:prstGeom>
            <a:solidFill>
              <a:schemeClr val="bg1">
                <a:lumMod val="95000"/>
              </a:schemeClr>
            </a:solidFill>
          </p:spPr>
          <p:txBody>
            <a:bodyPr wrap="square">
              <a:spAutoFit/>
            </a:bodyPr>
            <a:lstStyle/>
            <a:p>
              <a:r>
                <a:rPr lang="it-IT" sz="900" b="1" dirty="0">
                  <a:latin typeface="Avenir" panose="02000503020000020003" pitchFamily="2" charset="0"/>
                </a:rPr>
                <a:t>Chiara </a:t>
              </a:r>
              <a:r>
                <a:rPr lang="it-IT" sz="900" b="1" dirty="0" err="1">
                  <a:latin typeface="Avenir" panose="02000503020000020003" pitchFamily="2" charset="0"/>
                </a:rPr>
                <a:t>Francalanci</a:t>
              </a:r>
              <a:endParaRPr lang="it-IT" sz="900" b="1" dirty="0">
                <a:latin typeface="Avenir" panose="02000503020000020003" pitchFamily="2" charset="0"/>
              </a:endParaRPr>
            </a:p>
            <a:p>
              <a:r>
                <a:rPr lang="it-IT" sz="900" dirty="0">
                  <a:latin typeface="Avenir" panose="02000503020000020003" pitchFamily="2" charset="0"/>
                </a:rPr>
                <a:t>20 </a:t>
              </a:r>
              <a:r>
                <a:rPr lang="it-IT" sz="900" dirty="0" err="1">
                  <a:latin typeface="Avenir" panose="02000503020000020003" pitchFamily="2" charset="0"/>
                </a:rPr>
                <a:t>years</a:t>
              </a:r>
              <a:endParaRPr lang="it-IT" sz="900" dirty="0">
                <a:latin typeface="Avenir" panose="02000503020000020003" pitchFamily="2" charset="0"/>
              </a:endParaRPr>
            </a:p>
            <a:p>
              <a:r>
                <a:rPr lang="it-IT" sz="900" dirty="0">
                  <a:latin typeface="Avenir" panose="02000503020000020003" pitchFamily="2" charset="0"/>
                </a:rPr>
                <a:t>IT </a:t>
              </a:r>
              <a:r>
                <a:rPr lang="it-IT" sz="900" dirty="0" err="1">
                  <a:latin typeface="Avenir" panose="02000503020000020003" pitchFamily="2" charset="0"/>
                </a:rPr>
                <a:t>strategy</a:t>
              </a:r>
              <a:r>
                <a:rPr lang="it-IT" sz="900" dirty="0">
                  <a:latin typeface="Avenir" panose="02000503020000020003" pitchFamily="2" charset="0"/>
                </a:rPr>
                <a:t> and </a:t>
              </a:r>
            </a:p>
            <a:p>
              <a:r>
                <a:rPr lang="it-IT" sz="900" dirty="0">
                  <a:latin typeface="Avenir" panose="02000503020000020003" pitchFamily="2" charset="0"/>
                </a:rPr>
                <a:t>business </a:t>
              </a:r>
              <a:r>
                <a:rPr lang="it-IT" sz="900" dirty="0" err="1">
                  <a:latin typeface="Avenir" panose="02000503020000020003" pitchFamily="2" charset="0"/>
                </a:rPr>
                <a:t>innovation</a:t>
              </a:r>
              <a:r>
                <a:rPr lang="it-IT" sz="900" dirty="0">
                  <a:latin typeface="Avenir" panose="02000503020000020003" pitchFamily="2" charset="0"/>
                </a:rPr>
                <a:t> </a:t>
              </a:r>
              <a:r>
                <a:rPr lang="it-IT" sz="900" dirty="0" err="1">
                  <a:latin typeface="Avenir" panose="02000503020000020003" pitchFamily="2" charset="0"/>
                </a:rPr>
                <a:t>experience</a:t>
              </a:r>
              <a:r>
                <a:rPr lang="it-IT" sz="900" dirty="0">
                  <a:latin typeface="Avenir" panose="02000503020000020003" pitchFamily="2" charset="0"/>
                </a:rPr>
                <a:t> </a:t>
              </a:r>
            </a:p>
          </p:txBody>
        </p:sp>
      </p:grpSp>
      <p:sp>
        <p:nvSpPr>
          <p:cNvPr id="67" name="TextBox 66">
            <a:extLst>
              <a:ext uri="{FF2B5EF4-FFF2-40B4-BE49-F238E27FC236}">
                <a16:creationId xmlns:a16="http://schemas.microsoft.com/office/drawing/2014/main" id="{C51BCE56-273C-E586-C0D0-2B14CAAC6D84}"/>
              </a:ext>
            </a:extLst>
          </p:cNvPr>
          <p:cNvSpPr txBox="1"/>
          <p:nvPr/>
        </p:nvSpPr>
        <p:spPr>
          <a:xfrm>
            <a:off x="447315" y="1229820"/>
            <a:ext cx="9159674" cy="369332"/>
          </a:xfrm>
          <a:prstGeom prst="rect">
            <a:avLst/>
          </a:prstGeom>
          <a:noFill/>
        </p:spPr>
        <p:txBody>
          <a:bodyPr wrap="square">
            <a:spAutoFit/>
          </a:bodyPr>
          <a:lstStyle/>
          <a:p>
            <a:r>
              <a:rPr lang="en-GB" dirty="0">
                <a:latin typeface="Avenir Book" panose="02000503020000020003" pitchFamily="2" charset="0"/>
                <a:ea typeface="Calibri" panose="020F0502020204030204" pitchFamily="34" charset="0"/>
                <a:cs typeface="Times New Roman" panose="02020603050405020304" pitchFamily="18" charset="0"/>
              </a:rPr>
              <a:t>The current team has over 50 years of experience in management consulting. </a:t>
            </a:r>
            <a:endParaRPr lang="en-IT" dirty="0"/>
          </a:p>
        </p:txBody>
      </p:sp>
      <p:pic>
        <p:nvPicPr>
          <p:cNvPr id="54" name="Immagine 29">
            <a:extLst>
              <a:ext uri="{FF2B5EF4-FFF2-40B4-BE49-F238E27FC236}">
                <a16:creationId xmlns:a16="http://schemas.microsoft.com/office/drawing/2014/main" id="{43853B46-5E10-041F-E72F-02FD2DD07F28}"/>
              </a:ext>
            </a:extLst>
          </p:cNvPr>
          <p:cNvPicPr>
            <a:picLocks noChangeAspect="1"/>
          </p:cNvPicPr>
          <p:nvPr/>
        </p:nvPicPr>
        <p:blipFill>
          <a:blip r:embed="rId4"/>
          <a:stretch>
            <a:fillRect/>
          </a:stretch>
        </p:blipFill>
        <p:spPr>
          <a:xfrm>
            <a:off x="620582" y="2652041"/>
            <a:ext cx="1178197" cy="1184177"/>
          </a:xfrm>
          <a:prstGeom prst="rect">
            <a:avLst/>
          </a:prstGeom>
        </p:spPr>
      </p:pic>
      <p:pic>
        <p:nvPicPr>
          <p:cNvPr id="66" name="Immagine 32">
            <a:extLst>
              <a:ext uri="{FF2B5EF4-FFF2-40B4-BE49-F238E27FC236}">
                <a16:creationId xmlns:a16="http://schemas.microsoft.com/office/drawing/2014/main" id="{E252691E-536A-EA18-2650-109E3AC1D3D8}"/>
              </a:ext>
            </a:extLst>
          </p:cNvPr>
          <p:cNvPicPr>
            <a:picLocks noChangeAspect="1"/>
          </p:cNvPicPr>
          <p:nvPr/>
        </p:nvPicPr>
        <p:blipFill>
          <a:blip r:embed="rId5"/>
          <a:stretch>
            <a:fillRect/>
          </a:stretch>
        </p:blipFill>
        <p:spPr>
          <a:xfrm>
            <a:off x="4529930" y="2652041"/>
            <a:ext cx="1091173" cy="1092597"/>
          </a:xfrm>
          <a:prstGeom prst="rect">
            <a:avLst/>
          </a:prstGeom>
        </p:spPr>
      </p:pic>
      <p:pic>
        <p:nvPicPr>
          <p:cNvPr id="5" name="Picture 4">
            <a:extLst>
              <a:ext uri="{FF2B5EF4-FFF2-40B4-BE49-F238E27FC236}">
                <a16:creationId xmlns:a16="http://schemas.microsoft.com/office/drawing/2014/main" id="{09C15522-0A5C-F582-F8AD-214F400E865F}"/>
              </a:ext>
            </a:extLst>
          </p:cNvPr>
          <p:cNvPicPr>
            <a:picLocks noChangeAspect="1"/>
          </p:cNvPicPr>
          <p:nvPr/>
        </p:nvPicPr>
        <p:blipFill rotWithShape="1">
          <a:blip r:embed="rId6"/>
          <a:srcRect l="9760" r="30781"/>
          <a:stretch/>
        </p:blipFill>
        <p:spPr>
          <a:xfrm>
            <a:off x="8234844" y="2652041"/>
            <a:ext cx="1094513" cy="1090828"/>
          </a:xfrm>
          <a:prstGeom prst="ellipse">
            <a:avLst/>
          </a:prstGeom>
        </p:spPr>
      </p:pic>
    </p:spTree>
    <p:extLst>
      <p:ext uri="{BB962C8B-B14F-4D97-AF65-F5344CB8AC3E}">
        <p14:creationId xmlns:p14="http://schemas.microsoft.com/office/powerpoint/2010/main" val="391108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477788-0E5D-B646-A2DA-AA6F32043F9F}"/>
              </a:ext>
            </a:extLst>
          </p:cNvPr>
          <p:cNvSpPr>
            <a:spLocks noGrp="1"/>
          </p:cNvSpPr>
          <p:nvPr>
            <p:ph type="sldNum" sz="quarter" idx="12"/>
          </p:nvPr>
        </p:nvSpPr>
        <p:spPr>
          <a:xfrm>
            <a:off x="11529391" y="6462077"/>
            <a:ext cx="456420" cy="365125"/>
          </a:xfrm>
        </p:spPr>
        <p:txBody>
          <a:bodyPr/>
          <a:lstStyle/>
          <a:p>
            <a:fld id="{2C2EA320-5EC8-324F-ACEA-F44E0C772BF8}" type="slidenum">
              <a:rPr lang="it-IT" smtClean="0">
                <a:solidFill>
                  <a:schemeClr val="bg1">
                    <a:lumMod val="50000"/>
                  </a:schemeClr>
                </a:solidFill>
              </a:rPr>
              <a:t>12</a:t>
            </a:fld>
            <a:endParaRPr lang="it-IT" dirty="0">
              <a:solidFill>
                <a:schemeClr val="bg1">
                  <a:lumMod val="50000"/>
                </a:schemeClr>
              </a:solidFill>
            </a:endParaRPr>
          </a:p>
        </p:txBody>
      </p:sp>
      <p:pic>
        <p:nvPicPr>
          <p:cNvPr id="15" name="Immagine 13">
            <a:extLst>
              <a:ext uri="{FF2B5EF4-FFF2-40B4-BE49-F238E27FC236}">
                <a16:creationId xmlns:a16="http://schemas.microsoft.com/office/drawing/2014/main" id="{EF48D99E-CFB1-9647-908B-7C8CDBC54DBB}"/>
              </a:ext>
            </a:extLst>
          </p:cNvPr>
          <p:cNvPicPr>
            <a:picLocks noChangeAspect="1"/>
          </p:cNvPicPr>
          <p:nvPr/>
        </p:nvPicPr>
        <p:blipFill>
          <a:blip r:embed="rId3"/>
          <a:stretch>
            <a:fillRect/>
          </a:stretch>
        </p:blipFill>
        <p:spPr>
          <a:xfrm>
            <a:off x="562776" y="63301"/>
            <a:ext cx="1135683" cy="797311"/>
          </a:xfrm>
          <a:prstGeom prst="rect">
            <a:avLst/>
          </a:prstGeom>
        </p:spPr>
      </p:pic>
      <p:sp>
        <p:nvSpPr>
          <p:cNvPr id="17" name="Title 1">
            <a:extLst>
              <a:ext uri="{FF2B5EF4-FFF2-40B4-BE49-F238E27FC236}">
                <a16:creationId xmlns:a16="http://schemas.microsoft.com/office/drawing/2014/main" id="{92765D3B-49EE-F648-8AE2-CE7A84CB28DD}"/>
              </a:ext>
            </a:extLst>
          </p:cNvPr>
          <p:cNvSpPr txBox="1">
            <a:spLocks/>
          </p:cNvSpPr>
          <p:nvPr/>
        </p:nvSpPr>
        <p:spPr>
          <a:xfrm>
            <a:off x="1982939" y="311038"/>
            <a:ext cx="8475512"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Thank </a:t>
            </a:r>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you</a:t>
            </a:r>
            <a:r>
              <a:rPr lang="it-IT" sz="4000" cap="small" dirty="0">
                <a:solidFill>
                  <a:schemeClr val="tx1">
                    <a:lumMod val="75000"/>
                    <a:lumOff val="25000"/>
                  </a:schemeClr>
                </a:solidFill>
                <a:latin typeface="Futura" panose="020B0602020204020303" pitchFamily="34" charset="-79"/>
                <a:cs typeface="Futura" panose="020B0602020204020303" pitchFamily="34" charset="-79"/>
              </a:rPr>
              <a:t>!</a:t>
            </a:r>
          </a:p>
        </p:txBody>
      </p:sp>
      <p:cxnSp>
        <p:nvCxnSpPr>
          <p:cNvPr id="20" name="Straight Connector 7">
            <a:extLst>
              <a:ext uri="{FF2B5EF4-FFF2-40B4-BE49-F238E27FC236}">
                <a16:creationId xmlns:a16="http://schemas.microsoft.com/office/drawing/2014/main" id="{22512BD3-DEB6-EE4C-A9C2-6EAD02C3885D}"/>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5022CA55-EC4C-BF9C-1449-3FA740C40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5502" y="2218037"/>
            <a:ext cx="3220995" cy="3220995"/>
          </a:xfrm>
          <a:prstGeom prst="rect">
            <a:avLst/>
          </a:prstGeom>
        </p:spPr>
      </p:pic>
    </p:spTree>
    <p:extLst>
      <p:ext uri="{BB962C8B-B14F-4D97-AF65-F5344CB8AC3E}">
        <p14:creationId xmlns:p14="http://schemas.microsoft.com/office/powerpoint/2010/main" val="164191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918774-FEB0-3846-A5E5-C0A0A46A64BE}"/>
              </a:ext>
            </a:extLst>
          </p:cNvPr>
          <p:cNvSpPr/>
          <p:nvPr/>
        </p:nvSpPr>
        <p:spPr>
          <a:xfrm>
            <a:off x="0" y="0"/>
            <a:ext cx="12191999" cy="6858000"/>
          </a:xfrm>
          <a:prstGeom prst="rect">
            <a:avLst/>
          </a:prstGeom>
          <a:solidFill>
            <a:srgbClr val="F3F3F3"/>
          </a:solidFill>
          <a:ln>
            <a:noFill/>
          </a:ln>
          <a:effectLst>
            <a:outerShdw blurRad="50800" dist="381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endParaRPr lang="it-IT" sz="2000" dirty="0">
              <a:solidFill>
                <a:schemeClr val="tx1">
                  <a:lumMod val="95000"/>
                  <a:lumOff val="5000"/>
                </a:schemeClr>
              </a:solidFill>
              <a:latin typeface="Avenir" panose="02000503020000020003" pitchFamily="2" charset="0"/>
            </a:endParaRPr>
          </a:p>
        </p:txBody>
      </p:sp>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284479" y="63301"/>
            <a:ext cx="1135683" cy="797311"/>
          </a:xfrm>
          <a:prstGeom prst="rect">
            <a:avLst/>
          </a:prstGeom>
        </p:spPr>
      </p:pic>
      <p:cxnSp>
        <p:nvCxnSpPr>
          <p:cNvPr id="13" name="Straight Connector 7">
            <a:extLst>
              <a:ext uri="{FF2B5EF4-FFF2-40B4-BE49-F238E27FC236}">
                <a16:creationId xmlns:a16="http://schemas.microsoft.com/office/drawing/2014/main" id="{C261A713-2DA9-2A43-819F-3B0CF197E352}"/>
              </a:ext>
            </a:extLst>
          </p:cNvPr>
          <p:cNvCxnSpPr>
            <a:cxnSpLocks/>
          </p:cNvCxnSpPr>
          <p:nvPr/>
        </p:nvCxnSpPr>
        <p:spPr>
          <a:xfrm flipH="1">
            <a:off x="284479" y="6407430"/>
            <a:ext cx="8630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asellaDiTesto 20">
            <a:extLst>
              <a:ext uri="{FF2B5EF4-FFF2-40B4-BE49-F238E27FC236}">
                <a16:creationId xmlns:a16="http://schemas.microsoft.com/office/drawing/2014/main" id="{BD10A473-6769-F840-9806-13A78052344C}"/>
              </a:ext>
            </a:extLst>
          </p:cNvPr>
          <p:cNvSpPr txBox="1"/>
          <p:nvPr/>
        </p:nvSpPr>
        <p:spPr>
          <a:xfrm>
            <a:off x="294641" y="5977427"/>
            <a:ext cx="5698878" cy="400110"/>
          </a:xfrm>
          <a:prstGeom prst="rect">
            <a:avLst/>
          </a:prstGeom>
          <a:noFill/>
        </p:spPr>
        <p:txBody>
          <a:bodyPr wrap="square" rtlCol="0">
            <a:spAutoFit/>
          </a:bodyPr>
          <a:lstStyle/>
          <a:p>
            <a:r>
              <a:rPr lang="it-IT" sz="2000" dirty="0" err="1">
                <a:solidFill>
                  <a:schemeClr val="tx1">
                    <a:lumMod val="95000"/>
                    <a:lumOff val="5000"/>
                  </a:schemeClr>
                </a:solidFill>
                <a:latin typeface="Avenir" panose="02000503020000020003" pitchFamily="2" charset="0"/>
              </a:rPr>
              <a:t>info@cherry-data.com</a:t>
            </a:r>
            <a:r>
              <a:rPr lang="it-IT" sz="2000" dirty="0">
                <a:solidFill>
                  <a:schemeClr val="tx1">
                    <a:lumMod val="95000"/>
                    <a:lumOff val="5000"/>
                  </a:schemeClr>
                </a:solidFill>
                <a:latin typeface="Avenir" panose="02000503020000020003" pitchFamily="2" charset="0"/>
              </a:rPr>
              <a:t> | </a:t>
            </a:r>
            <a:r>
              <a:rPr lang="it-IT" sz="2000" dirty="0" err="1">
                <a:solidFill>
                  <a:schemeClr val="tx1">
                    <a:lumMod val="95000"/>
                    <a:lumOff val="5000"/>
                  </a:schemeClr>
                </a:solidFill>
                <a:latin typeface="Avenir" panose="02000503020000020003" pitchFamily="2" charset="0"/>
              </a:rPr>
              <a:t>www.cherry-data.com</a:t>
            </a:r>
            <a:endParaRPr lang="it-IT" sz="2000" dirty="0">
              <a:solidFill>
                <a:schemeClr val="tx1">
                  <a:lumMod val="95000"/>
                  <a:lumOff val="5000"/>
                </a:schemeClr>
              </a:solidFill>
              <a:latin typeface="Avenir" panose="02000503020000020003" pitchFamily="2" charset="0"/>
            </a:endParaRPr>
          </a:p>
        </p:txBody>
      </p:sp>
      <p:sp>
        <p:nvSpPr>
          <p:cNvPr id="15" name="TextBox 14">
            <a:extLst>
              <a:ext uri="{FF2B5EF4-FFF2-40B4-BE49-F238E27FC236}">
                <a16:creationId xmlns:a16="http://schemas.microsoft.com/office/drawing/2014/main" id="{B018124E-8636-4641-B5C1-ABC938EC8B2B}"/>
              </a:ext>
            </a:extLst>
          </p:cNvPr>
          <p:cNvSpPr txBox="1"/>
          <p:nvPr/>
        </p:nvSpPr>
        <p:spPr>
          <a:xfrm>
            <a:off x="1655180" y="1066782"/>
            <a:ext cx="9884780" cy="4564391"/>
          </a:xfrm>
          <a:prstGeom prst="rect">
            <a:avLst/>
          </a:prstGeom>
          <a:noFill/>
        </p:spPr>
        <p:txBody>
          <a:bodyPr wrap="square">
            <a:spAutoFit/>
          </a:bodyPr>
          <a:lstStyle/>
          <a:p>
            <a:pPr algn="just">
              <a:lnSpc>
                <a:spcPct val="150000"/>
              </a:lnSpc>
              <a:spcAft>
                <a:spcPts val="600"/>
              </a:spcAft>
            </a:pPr>
            <a:r>
              <a:rPr lang="it-IT" sz="1600" b="1" kern="150" dirty="0">
                <a:effectLst/>
                <a:latin typeface="Garamond" panose="02020404030301010803" pitchFamily="18" charset="0"/>
                <a:ea typeface="Arial Unicode MS" panose="020B0604020202020204" pitchFamily="34" charset="-128"/>
                <a:cs typeface="Arial Unicode MS" panose="020B0604020202020204" pitchFamily="34" charset="-128"/>
              </a:rPr>
              <a:t>Chiara </a:t>
            </a:r>
            <a:r>
              <a:rPr lang="it-IT" sz="1600" b="1" kern="150" dirty="0" err="1">
                <a:effectLst/>
                <a:latin typeface="Garamond" panose="02020404030301010803" pitchFamily="18" charset="0"/>
                <a:ea typeface="Arial Unicode MS" panose="020B0604020202020204" pitchFamily="34" charset="-128"/>
                <a:cs typeface="Arial Unicode MS" panose="020B0604020202020204" pitchFamily="34" charset="-128"/>
              </a:rPr>
              <a:t>Francalanci</a:t>
            </a:r>
            <a:r>
              <a:rPr lang="it-IT"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was</a:t>
            </a:r>
            <a:r>
              <a:rPr lang="it-IT"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born</a:t>
            </a:r>
            <a:r>
              <a:rPr lang="it-IT" sz="1600" kern="150" dirty="0">
                <a:effectLst/>
                <a:latin typeface="Garamond" panose="02020404030301010803" pitchFamily="18" charset="0"/>
                <a:ea typeface="Arial Unicode MS" panose="020B0604020202020204" pitchFamily="34" charset="-128"/>
                <a:cs typeface="Arial Unicode MS" panose="020B0604020202020204" pitchFamily="34" charset="-128"/>
              </a:rPr>
              <a:t> in 1968 in Piacenza (</a:t>
            </a:r>
            <a:r>
              <a:rPr lang="it-IT"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Italy</a:t>
            </a:r>
            <a:r>
              <a:rPr lang="it-IT"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She graduated in Electronic Engineering from </a:t>
            </a:r>
            <a:r>
              <a:rPr lang="en-GB"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Politecnico</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di Milano in 1991, where she has also completed her Ph.D. in Computer Science in 1996.  She has worked for two years as a junior consultant in Nolan Norton &amp; Co. (now KPMG), assessing IT management maturity with the balanced scorecard.  With the support of Nolan Norton &amp; Co., she has worked for two years at the Harvard Business School, where she also graduated in Management of the Information Systems Resource. She has extensively consulted in the financial, retail and manufacturing industries, both in Europe and the U.S. In 2001, she became associate professor of business information systems at </a:t>
            </a:r>
            <a:r>
              <a:rPr lang="en-GB"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Politecnico</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di Milano. She has international teaching experience and consolidated management skills of research projects, both private- and public-funded, Italian and European. She has designed, developed, patented and sold to companies several innovative algorithms and systems. She has coordinated industrial projects on algorithms for customer segmentation, predictive modelling and online recommendation systems. In 2011, she has launched her first </a:t>
            </a:r>
            <a:r>
              <a:rPr lang="en-GB"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startup</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r>
              <a:rPr lang="en-GB"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Jeenuin</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Inc. in Silicon Valley, to develop a sentiment analysis software. In 2018, she co-founded </a:t>
            </a:r>
            <a:r>
              <a:rPr lang="en-GB"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Cherrydata</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in Milan, Italy. </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just">
              <a:lnSpc>
                <a:spcPct val="150000"/>
              </a:lnSpc>
              <a:spcAft>
                <a:spcPts val="600"/>
              </a:spcAft>
            </a:pPr>
            <a:r>
              <a:rPr lang="en-US" sz="1600" b="1" kern="150" dirty="0">
                <a:effectLst/>
                <a:latin typeface="Garamond" panose="02020404030301010803" pitchFamily="18" charset="0"/>
                <a:ea typeface="Arial Unicode MS" panose="020B0604020202020204" pitchFamily="34" charset="-128"/>
                <a:cs typeface="Arial Unicode MS" panose="020B0604020202020204" pitchFamily="34" charset="-128"/>
              </a:rPr>
              <a:t>Role</a:t>
            </a:r>
            <a:r>
              <a:rPr lang="en-US" sz="1600" kern="150" dirty="0">
                <a:effectLst/>
                <a:latin typeface="Garamond" panose="02020404030301010803" pitchFamily="18" charset="0"/>
                <a:ea typeface="Arial Unicode MS" panose="020B0604020202020204" pitchFamily="34" charset="-128"/>
                <a:cs typeface="Arial Unicode MS" panose="020B0604020202020204" pitchFamily="34" charset="-128"/>
              </a:rPr>
              <a:t>: co-founder and innovation management, </a:t>
            </a:r>
            <a:r>
              <a:rPr lang="en-US"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chiara.francalanci@cherry-data.com</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5" name="Picture 4" descr="A person wearing glasses&#10;&#10;Description automatically generated with medium confidence">
            <a:extLst>
              <a:ext uri="{FF2B5EF4-FFF2-40B4-BE49-F238E27FC236}">
                <a16:creationId xmlns:a16="http://schemas.microsoft.com/office/drawing/2014/main" id="{2B6BC9E2-A061-7E44-A3AE-7B4288EEB633}"/>
              </a:ext>
            </a:extLst>
          </p:cNvPr>
          <p:cNvPicPr>
            <a:picLocks noChangeAspect="1"/>
          </p:cNvPicPr>
          <p:nvPr/>
        </p:nvPicPr>
        <p:blipFill rotWithShape="1">
          <a:blip r:embed="rId4"/>
          <a:srcRect l="9507" r="31152"/>
          <a:stretch/>
        </p:blipFill>
        <p:spPr>
          <a:xfrm>
            <a:off x="79514" y="1204842"/>
            <a:ext cx="1600199" cy="1597992"/>
          </a:xfrm>
          <a:prstGeom prst="ellipse">
            <a:avLst/>
          </a:prstGeom>
        </p:spPr>
      </p:pic>
    </p:spTree>
    <p:extLst>
      <p:ext uri="{BB962C8B-B14F-4D97-AF65-F5344CB8AC3E}">
        <p14:creationId xmlns:p14="http://schemas.microsoft.com/office/powerpoint/2010/main" val="68721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918774-FEB0-3846-A5E5-C0A0A46A64BE}"/>
              </a:ext>
            </a:extLst>
          </p:cNvPr>
          <p:cNvSpPr/>
          <p:nvPr/>
        </p:nvSpPr>
        <p:spPr>
          <a:xfrm>
            <a:off x="1" y="0"/>
            <a:ext cx="12191999" cy="6858000"/>
          </a:xfrm>
          <a:prstGeom prst="rect">
            <a:avLst/>
          </a:prstGeom>
          <a:solidFill>
            <a:srgbClr val="F3F3F3"/>
          </a:solidFill>
          <a:ln>
            <a:noFill/>
          </a:ln>
          <a:effectLst>
            <a:outerShdw blurRad="50800" dist="381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endParaRPr lang="it-IT" sz="2000" dirty="0">
              <a:solidFill>
                <a:schemeClr val="tx1">
                  <a:lumMod val="95000"/>
                  <a:lumOff val="5000"/>
                </a:schemeClr>
              </a:solidFill>
              <a:latin typeface="Avenir" panose="02000503020000020003" pitchFamily="2" charset="0"/>
            </a:endParaRPr>
          </a:p>
        </p:txBody>
      </p:sp>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284479" y="63301"/>
            <a:ext cx="1135683" cy="797311"/>
          </a:xfrm>
          <a:prstGeom prst="rect">
            <a:avLst/>
          </a:prstGeom>
        </p:spPr>
      </p:pic>
      <p:cxnSp>
        <p:nvCxnSpPr>
          <p:cNvPr id="13" name="Straight Connector 7">
            <a:extLst>
              <a:ext uri="{FF2B5EF4-FFF2-40B4-BE49-F238E27FC236}">
                <a16:creationId xmlns:a16="http://schemas.microsoft.com/office/drawing/2014/main" id="{C261A713-2DA9-2A43-819F-3B0CF197E352}"/>
              </a:ext>
            </a:extLst>
          </p:cNvPr>
          <p:cNvCxnSpPr>
            <a:cxnSpLocks/>
          </p:cNvCxnSpPr>
          <p:nvPr/>
        </p:nvCxnSpPr>
        <p:spPr>
          <a:xfrm flipH="1">
            <a:off x="284479" y="6407430"/>
            <a:ext cx="8630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asellaDiTesto 20">
            <a:extLst>
              <a:ext uri="{FF2B5EF4-FFF2-40B4-BE49-F238E27FC236}">
                <a16:creationId xmlns:a16="http://schemas.microsoft.com/office/drawing/2014/main" id="{BD10A473-6769-F840-9806-13A78052344C}"/>
              </a:ext>
            </a:extLst>
          </p:cNvPr>
          <p:cNvSpPr txBox="1"/>
          <p:nvPr/>
        </p:nvSpPr>
        <p:spPr>
          <a:xfrm>
            <a:off x="294641" y="5977427"/>
            <a:ext cx="5698878" cy="400110"/>
          </a:xfrm>
          <a:prstGeom prst="rect">
            <a:avLst/>
          </a:prstGeom>
          <a:noFill/>
        </p:spPr>
        <p:txBody>
          <a:bodyPr wrap="square" rtlCol="0">
            <a:spAutoFit/>
          </a:bodyPr>
          <a:lstStyle/>
          <a:p>
            <a:r>
              <a:rPr lang="it-IT" sz="2000" dirty="0" err="1">
                <a:solidFill>
                  <a:schemeClr val="tx1">
                    <a:lumMod val="95000"/>
                    <a:lumOff val="5000"/>
                  </a:schemeClr>
                </a:solidFill>
                <a:latin typeface="Avenir" panose="02000503020000020003" pitchFamily="2" charset="0"/>
              </a:rPr>
              <a:t>info@cherry-data.com</a:t>
            </a:r>
            <a:r>
              <a:rPr lang="it-IT" sz="2000" dirty="0">
                <a:solidFill>
                  <a:schemeClr val="tx1">
                    <a:lumMod val="95000"/>
                    <a:lumOff val="5000"/>
                  </a:schemeClr>
                </a:solidFill>
                <a:latin typeface="Avenir" panose="02000503020000020003" pitchFamily="2" charset="0"/>
              </a:rPr>
              <a:t> | </a:t>
            </a:r>
            <a:r>
              <a:rPr lang="it-IT" sz="2000" dirty="0" err="1">
                <a:solidFill>
                  <a:schemeClr val="tx1">
                    <a:lumMod val="95000"/>
                    <a:lumOff val="5000"/>
                  </a:schemeClr>
                </a:solidFill>
                <a:latin typeface="Avenir" panose="02000503020000020003" pitchFamily="2" charset="0"/>
              </a:rPr>
              <a:t>www.cherry-data.com</a:t>
            </a:r>
            <a:endParaRPr lang="it-IT" sz="2000" dirty="0">
              <a:solidFill>
                <a:schemeClr val="tx1">
                  <a:lumMod val="95000"/>
                  <a:lumOff val="5000"/>
                </a:schemeClr>
              </a:solidFill>
              <a:latin typeface="Avenir" panose="02000503020000020003" pitchFamily="2" charset="0"/>
            </a:endParaRPr>
          </a:p>
        </p:txBody>
      </p:sp>
      <p:sp>
        <p:nvSpPr>
          <p:cNvPr id="15" name="TextBox 14">
            <a:extLst>
              <a:ext uri="{FF2B5EF4-FFF2-40B4-BE49-F238E27FC236}">
                <a16:creationId xmlns:a16="http://schemas.microsoft.com/office/drawing/2014/main" id="{B018124E-8636-4641-B5C1-ABC938EC8B2B}"/>
              </a:ext>
            </a:extLst>
          </p:cNvPr>
          <p:cNvSpPr txBox="1"/>
          <p:nvPr/>
        </p:nvSpPr>
        <p:spPr>
          <a:xfrm>
            <a:off x="1774449" y="510191"/>
            <a:ext cx="10053116" cy="5303055"/>
          </a:xfrm>
          <a:prstGeom prst="rect">
            <a:avLst/>
          </a:prstGeom>
          <a:noFill/>
        </p:spPr>
        <p:txBody>
          <a:bodyPr wrap="square">
            <a:spAutoFit/>
          </a:bodyPr>
          <a:lstStyle/>
          <a:p>
            <a:pPr algn="just">
              <a:lnSpc>
                <a:spcPct val="150000"/>
              </a:lnSpc>
              <a:spcAft>
                <a:spcPts val="600"/>
              </a:spcAft>
            </a:pPr>
            <a:r>
              <a:rPr lang="it-IT" sz="1600" b="1" kern="150" dirty="0">
                <a:latin typeface="Garamond" panose="02020404030301010803" pitchFamily="18" charset="0"/>
                <a:ea typeface="Arial Unicode MS" panose="020B0604020202020204" pitchFamily="34" charset="-128"/>
                <a:cs typeface="Arial Unicode MS" panose="020B0604020202020204" pitchFamily="34" charset="-128"/>
              </a:rPr>
              <a:t>Paolo </a:t>
            </a:r>
            <a:r>
              <a:rPr lang="it-IT" sz="1600" b="1" kern="150" dirty="0" err="1">
                <a:latin typeface="Garamond" panose="02020404030301010803" pitchFamily="18" charset="0"/>
                <a:ea typeface="Arial Unicode MS" panose="020B0604020202020204" pitchFamily="34" charset="-128"/>
                <a:cs typeface="Arial Unicode MS" panose="020B0604020202020204" pitchFamily="34" charset="-128"/>
              </a:rPr>
              <a:t>Giacomazzi</a:t>
            </a:r>
            <a:r>
              <a:rPr lang="it-IT" sz="1600" b="1"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born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1965 in Mantova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Italy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From 1979 to 1983,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worked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freelance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programmer</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for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Antek</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(Mantova,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Italy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for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development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accounting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systems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Basic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language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optimization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algorithms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animal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food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composition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Pascal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language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on Apple II, special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routines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for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microprocessors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MOS 6502 in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assembly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code. From 1984 to 1990,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studied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Electronic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Engineering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Politecnico di Milano,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where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graduated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magna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cum</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laude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been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awarded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the “Giovanni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Oglietti</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1991”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prize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from the AEI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Italian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Association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for Electronic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Engineering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1990,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graduated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“Information Technology” from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Cefriel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research</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center. From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October</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1990 to the end of 1991,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been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Lieutenant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the Technical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Corps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Italian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Army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where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participated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development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optimization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algorithms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for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placement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anti-</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aircraft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batteries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language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1992,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became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assistant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professor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Politecnico di Milano. In 1995,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worked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University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Mississippi (USA)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visiting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scholar</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doing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research</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on wireless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communication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networks. In 1998,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became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associate professor of Multimedia Internet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Politecnico di Milano. In 1998,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launched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his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first startup to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fast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simulation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software for the performance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evaluation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large-scale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telephone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data networks. In 2011,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launched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his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second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startup,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Jeenuin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Inc</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Silicon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Valley, to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sentiment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analysis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software. In 2018, he co-</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founded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Cherrydata</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just">
              <a:lnSpc>
                <a:spcPct val="150000"/>
              </a:lnSpc>
              <a:spcAft>
                <a:spcPts val="600"/>
              </a:spcAft>
            </a:pPr>
            <a:r>
              <a:rPr lang="en-US" sz="1600" b="1" kern="150" dirty="0">
                <a:effectLst/>
                <a:latin typeface="Garamond" panose="02020404030301010803" pitchFamily="18" charset="0"/>
                <a:ea typeface="Arial Unicode MS" panose="020B0604020202020204" pitchFamily="34" charset="-128"/>
                <a:cs typeface="Arial Unicode MS" panose="020B0604020202020204" pitchFamily="34" charset="-128"/>
              </a:rPr>
              <a:t>Role</a:t>
            </a:r>
            <a:r>
              <a:rPr lang="en-US" sz="1600" kern="150" dirty="0">
                <a:effectLst/>
                <a:latin typeface="Garamond" panose="02020404030301010803" pitchFamily="18" charset="0"/>
                <a:ea typeface="Arial Unicode MS" panose="020B0604020202020204" pitchFamily="34" charset="-128"/>
                <a:cs typeface="Arial Unicode MS" panose="020B0604020202020204" pitchFamily="34" charset="-128"/>
              </a:rPr>
              <a:t>: co-founder and CTO, </a:t>
            </a:r>
            <a:r>
              <a:rPr lang="en-US"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paolo.giacomazzi@cherry-data.com</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8" name="Immagine 29">
            <a:extLst>
              <a:ext uri="{FF2B5EF4-FFF2-40B4-BE49-F238E27FC236}">
                <a16:creationId xmlns:a16="http://schemas.microsoft.com/office/drawing/2014/main" id="{48F3B224-7864-554F-8FA7-C01EAB38574F}"/>
              </a:ext>
            </a:extLst>
          </p:cNvPr>
          <p:cNvPicPr>
            <a:picLocks noChangeAspect="1"/>
          </p:cNvPicPr>
          <p:nvPr/>
        </p:nvPicPr>
        <p:blipFill>
          <a:blip r:embed="rId4"/>
          <a:stretch>
            <a:fillRect/>
          </a:stretch>
        </p:blipFill>
        <p:spPr>
          <a:xfrm>
            <a:off x="255087" y="1133790"/>
            <a:ext cx="1444503" cy="1451835"/>
          </a:xfrm>
          <a:prstGeom prst="rect">
            <a:avLst/>
          </a:prstGeom>
        </p:spPr>
      </p:pic>
    </p:spTree>
    <p:extLst>
      <p:ext uri="{BB962C8B-B14F-4D97-AF65-F5344CB8AC3E}">
        <p14:creationId xmlns:p14="http://schemas.microsoft.com/office/powerpoint/2010/main" val="297806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918774-FEB0-3846-A5E5-C0A0A46A64BE}"/>
              </a:ext>
            </a:extLst>
          </p:cNvPr>
          <p:cNvSpPr/>
          <p:nvPr/>
        </p:nvSpPr>
        <p:spPr>
          <a:xfrm>
            <a:off x="1" y="0"/>
            <a:ext cx="12191999" cy="6858000"/>
          </a:xfrm>
          <a:prstGeom prst="rect">
            <a:avLst/>
          </a:prstGeom>
          <a:solidFill>
            <a:srgbClr val="F3F3F3"/>
          </a:solidFill>
          <a:ln>
            <a:noFill/>
          </a:ln>
          <a:effectLst>
            <a:outerShdw blurRad="50800" dist="381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endParaRPr lang="it-IT" sz="2000" dirty="0">
              <a:solidFill>
                <a:schemeClr val="tx1">
                  <a:lumMod val="95000"/>
                  <a:lumOff val="5000"/>
                </a:schemeClr>
              </a:solidFill>
              <a:latin typeface="Avenir" panose="02000503020000020003" pitchFamily="2" charset="0"/>
            </a:endParaRPr>
          </a:p>
        </p:txBody>
      </p:sp>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284479" y="63301"/>
            <a:ext cx="1135683" cy="797311"/>
          </a:xfrm>
          <a:prstGeom prst="rect">
            <a:avLst/>
          </a:prstGeom>
        </p:spPr>
      </p:pic>
      <p:cxnSp>
        <p:nvCxnSpPr>
          <p:cNvPr id="13" name="Straight Connector 7">
            <a:extLst>
              <a:ext uri="{FF2B5EF4-FFF2-40B4-BE49-F238E27FC236}">
                <a16:creationId xmlns:a16="http://schemas.microsoft.com/office/drawing/2014/main" id="{C261A713-2DA9-2A43-819F-3B0CF197E352}"/>
              </a:ext>
            </a:extLst>
          </p:cNvPr>
          <p:cNvCxnSpPr>
            <a:cxnSpLocks/>
          </p:cNvCxnSpPr>
          <p:nvPr/>
        </p:nvCxnSpPr>
        <p:spPr>
          <a:xfrm flipH="1">
            <a:off x="284479" y="6407430"/>
            <a:ext cx="8630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asellaDiTesto 20">
            <a:extLst>
              <a:ext uri="{FF2B5EF4-FFF2-40B4-BE49-F238E27FC236}">
                <a16:creationId xmlns:a16="http://schemas.microsoft.com/office/drawing/2014/main" id="{BD10A473-6769-F840-9806-13A78052344C}"/>
              </a:ext>
            </a:extLst>
          </p:cNvPr>
          <p:cNvSpPr txBox="1"/>
          <p:nvPr/>
        </p:nvSpPr>
        <p:spPr>
          <a:xfrm>
            <a:off x="294641" y="5977427"/>
            <a:ext cx="5698878" cy="400110"/>
          </a:xfrm>
          <a:prstGeom prst="rect">
            <a:avLst/>
          </a:prstGeom>
          <a:noFill/>
        </p:spPr>
        <p:txBody>
          <a:bodyPr wrap="square" rtlCol="0">
            <a:spAutoFit/>
          </a:bodyPr>
          <a:lstStyle/>
          <a:p>
            <a:r>
              <a:rPr lang="it-IT" sz="2000" dirty="0" err="1">
                <a:solidFill>
                  <a:schemeClr val="tx1">
                    <a:lumMod val="95000"/>
                    <a:lumOff val="5000"/>
                  </a:schemeClr>
                </a:solidFill>
                <a:latin typeface="Avenir" panose="02000503020000020003" pitchFamily="2" charset="0"/>
              </a:rPr>
              <a:t>info@cherry-data.com</a:t>
            </a:r>
            <a:r>
              <a:rPr lang="it-IT" sz="2000" dirty="0">
                <a:solidFill>
                  <a:schemeClr val="tx1">
                    <a:lumMod val="95000"/>
                    <a:lumOff val="5000"/>
                  </a:schemeClr>
                </a:solidFill>
                <a:latin typeface="Avenir" panose="02000503020000020003" pitchFamily="2" charset="0"/>
              </a:rPr>
              <a:t> | </a:t>
            </a:r>
            <a:r>
              <a:rPr lang="it-IT" sz="2000" dirty="0" err="1">
                <a:solidFill>
                  <a:schemeClr val="tx1">
                    <a:lumMod val="95000"/>
                    <a:lumOff val="5000"/>
                  </a:schemeClr>
                </a:solidFill>
                <a:latin typeface="Avenir" panose="02000503020000020003" pitchFamily="2" charset="0"/>
              </a:rPr>
              <a:t>www.cherry-data.com</a:t>
            </a:r>
            <a:endParaRPr lang="it-IT" sz="2000" dirty="0">
              <a:solidFill>
                <a:schemeClr val="tx1">
                  <a:lumMod val="95000"/>
                  <a:lumOff val="5000"/>
                </a:schemeClr>
              </a:solidFill>
              <a:latin typeface="Avenir" panose="02000503020000020003" pitchFamily="2" charset="0"/>
            </a:endParaRPr>
          </a:p>
        </p:txBody>
      </p:sp>
      <p:sp>
        <p:nvSpPr>
          <p:cNvPr id="15" name="TextBox 14">
            <a:extLst>
              <a:ext uri="{FF2B5EF4-FFF2-40B4-BE49-F238E27FC236}">
                <a16:creationId xmlns:a16="http://schemas.microsoft.com/office/drawing/2014/main" id="{B018124E-8636-4641-B5C1-ABC938EC8B2B}"/>
              </a:ext>
            </a:extLst>
          </p:cNvPr>
          <p:cNvSpPr txBox="1"/>
          <p:nvPr/>
        </p:nvSpPr>
        <p:spPr>
          <a:xfrm>
            <a:off x="1804267" y="659278"/>
            <a:ext cx="10053116" cy="5303055"/>
          </a:xfrm>
          <a:prstGeom prst="rect">
            <a:avLst/>
          </a:prstGeom>
          <a:noFill/>
        </p:spPr>
        <p:txBody>
          <a:bodyPr wrap="square">
            <a:spAutoFit/>
          </a:bodyPr>
          <a:lstStyle/>
          <a:p>
            <a:pPr algn="just">
              <a:lnSpc>
                <a:spcPct val="150000"/>
              </a:lnSpc>
              <a:spcAft>
                <a:spcPts val="600"/>
              </a:spcAft>
            </a:pPr>
            <a:r>
              <a:rPr lang="it-IT" sz="1600" b="1" kern="150" dirty="0">
                <a:latin typeface="Garamond" panose="02020404030301010803" pitchFamily="18" charset="0"/>
                <a:ea typeface="Arial Unicode MS" panose="020B0604020202020204" pitchFamily="34" charset="-128"/>
                <a:cs typeface="Arial Unicode MS" panose="020B0604020202020204" pitchFamily="34" charset="-128"/>
              </a:rPr>
              <a:t>Paolo Ravanelli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co-founder and CEO of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Cherrydata</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graduated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in Computer Engineering from Politecnico di Milano in 2011. After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graduation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cooperated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to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research</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activities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within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the information systems group of the Department of Electronics, Information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Bioengineering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Politecnico di Milano, working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several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projects,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both</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funded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industrial,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head of the information system lab, ISOLAB, of Politecnico di Milano.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vast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knowledge of computer engineering, on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different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operating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systems (Mac OS, Linux, Windows, iOS, Android), and with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different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programming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environments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(Java, 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Objective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-C,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Javascript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Python, Swift,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Php</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outstanding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system management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competences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can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effectively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perform</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architectural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design of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complex</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software systems in an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enterprise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context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system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integration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experience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with over 10 projects in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space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industry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designed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deployed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several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systems in industrial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contexts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including</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time-</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critical</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applications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expert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of big data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solutions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Hadoop</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Spark) and can design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manage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technology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stack for big data, from the design of the hardware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architecture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to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application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development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excellent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teamwork</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skills, in national and international projects. He can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manage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 team, with a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participatory</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management style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that</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developed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within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research</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and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innovation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projects. In 2018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co-</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founded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Cherrydata</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where</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he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has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been</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appointed</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a:t>
            </a:r>
            <a:r>
              <a:rPr lang="it-IT" sz="1600" kern="150" dirty="0" err="1">
                <a:latin typeface="Garamond" panose="02020404030301010803" pitchFamily="18" charset="0"/>
                <a:ea typeface="Arial Unicode MS" panose="020B0604020202020204" pitchFamily="34" charset="-128"/>
                <a:cs typeface="Arial Unicode MS" panose="020B0604020202020204" pitchFamily="34" charset="-128"/>
              </a:rPr>
              <a:t>as</a:t>
            </a:r>
            <a:r>
              <a:rPr lang="it-IT" sz="1600" kern="150" dirty="0">
                <a:latin typeface="Garamond" panose="02020404030301010803" pitchFamily="18" charset="0"/>
                <a:ea typeface="Arial Unicode MS" panose="020B0604020202020204" pitchFamily="34" charset="-128"/>
                <a:cs typeface="Arial Unicode MS" panose="020B0604020202020204" pitchFamily="34" charset="-128"/>
              </a:rPr>
              <a:t> CEO in 2021.</a:t>
            </a:r>
            <a:r>
              <a:rPr lang="en-GB" sz="1600" kern="150" dirty="0">
                <a:effectLst/>
                <a:latin typeface="Garamond" panose="02020404030301010803" pitchFamily="18" charset="0"/>
                <a:ea typeface="Arial Unicode MS" panose="020B0604020202020204" pitchFamily="34" charset="-128"/>
                <a:cs typeface="Arial Unicode MS" panose="020B0604020202020204" pitchFamily="34" charset="-128"/>
              </a:rPr>
              <a:t> </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just">
              <a:lnSpc>
                <a:spcPct val="150000"/>
              </a:lnSpc>
              <a:spcAft>
                <a:spcPts val="600"/>
              </a:spcAft>
            </a:pPr>
            <a:r>
              <a:rPr lang="en-US" sz="1600" b="1" kern="150" dirty="0">
                <a:effectLst/>
                <a:latin typeface="Garamond" panose="02020404030301010803" pitchFamily="18" charset="0"/>
                <a:ea typeface="Arial Unicode MS" panose="020B0604020202020204" pitchFamily="34" charset="-128"/>
                <a:cs typeface="Arial Unicode MS" panose="020B0604020202020204" pitchFamily="34" charset="-128"/>
              </a:rPr>
              <a:t>Role</a:t>
            </a:r>
            <a:r>
              <a:rPr lang="en-US" sz="1600" kern="150" dirty="0">
                <a:effectLst/>
                <a:latin typeface="Garamond" panose="02020404030301010803" pitchFamily="18" charset="0"/>
                <a:ea typeface="Arial Unicode MS" panose="020B0604020202020204" pitchFamily="34" charset="-128"/>
                <a:cs typeface="Arial Unicode MS" panose="020B0604020202020204" pitchFamily="34" charset="-128"/>
              </a:rPr>
              <a:t>: co-founder and CEO, </a:t>
            </a:r>
            <a:r>
              <a:rPr lang="en-US"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paolo.</a:t>
            </a:r>
            <a:r>
              <a:rPr lang="en-US" sz="1600" kern="150" dirty="0" err="1">
                <a:latin typeface="Garamond" panose="02020404030301010803" pitchFamily="18" charset="0"/>
                <a:ea typeface="Arial Unicode MS" panose="020B0604020202020204" pitchFamily="34" charset="-128"/>
                <a:cs typeface="Arial Unicode MS" panose="020B0604020202020204" pitchFamily="34" charset="-128"/>
              </a:rPr>
              <a:t>ravanelli</a:t>
            </a:r>
            <a:r>
              <a:rPr lang="en-US" sz="1600" kern="150" dirty="0" err="1">
                <a:effectLst/>
                <a:latin typeface="Garamond" panose="02020404030301010803" pitchFamily="18" charset="0"/>
                <a:ea typeface="Arial Unicode MS" panose="020B0604020202020204" pitchFamily="34" charset="-128"/>
                <a:cs typeface="Arial Unicode MS" panose="020B0604020202020204" pitchFamily="34" charset="-128"/>
              </a:rPr>
              <a:t>@cherry-data.com</a:t>
            </a:r>
            <a:endParaRPr lang="en-IT" sz="1600" kern="150" dirty="0">
              <a:effectLst/>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9" name="Immagine 32">
            <a:extLst>
              <a:ext uri="{FF2B5EF4-FFF2-40B4-BE49-F238E27FC236}">
                <a16:creationId xmlns:a16="http://schemas.microsoft.com/office/drawing/2014/main" id="{9FE0DF1A-2CA7-F240-B4AB-FE09DCC26794}"/>
              </a:ext>
            </a:extLst>
          </p:cNvPr>
          <p:cNvPicPr>
            <a:picLocks noChangeAspect="1"/>
          </p:cNvPicPr>
          <p:nvPr/>
        </p:nvPicPr>
        <p:blipFill>
          <a:blip r:embed="rId4"/>
          <a:stretch>
            <a:fillRect/>
          </a:stretch>
        </p:blipFill>
        <p:spPr>
          <a:xfrm>
            <a:off x="153995" y="1096431"/>
            <a:ext cx="1575413" cy="1577469"/>
          </a:xfrm>
          <a:prstGeom prst="rect">
            <a:avLst/>
          </a:prstGeom>
        </p:spPr>
      </p:pic>
    </p:spTree>
    <p:extLst>
      <p:ext uri="{BB962C8B-B14F-4D97-AF65-F5344CB8AC3E}">
        <p14:creationId xmlns:p14="http://schemas.microsoft.com/office/powerpoint/2010/main" val="81287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417001" y="79512"/>
            <a:ext cx="1135683" cy="797311"/>
          </a:xfrm>
          <a:prstGeom prst="rect">
            <a:avLst/>
          </a:prstGeom>
        </p:spPr>
      </p:pic>
      <p:sp>
        <p:nvSpPr>
          <p:cNvPr id="9" name="CasellaDiTesto 20">
            <a:extLst>
              <a:ext uri="{FF2B5EF4-FFF2-40B4-BE49-F238E27FC236}">
                <a16:creationId xmlns:a16="http://schemas.microsoft.com/office/drawing/2014/main" id="{4C623962-0C22-094D-9704-82D706F7AEFA}"/>
              </a:ext>
            </a:extLst>
          </p:cNvPr>
          <p:cNvSpPr txBox="1"/>
          <p:nvPr/>
        </p:nvSpPr>
        <p:spPr>
          <a:xfrm>
            <a:off x="671644" y="1308660"/>
            <a:ext cx="9369730" cy="4853701"/>
          </a:xfrm>
          <a:prstGeom prst="rect">
            <a:avLst/>
          </a:prstGeom>
          <a:noFill/>
        </p:spPr>
        <p:txBody>
          <a:bodyPr wrap="square" rtlCol="0">
            <a:spAutoFit/>
          </a:bodyPr>
          <a:lstStyle/>
          <a:p>
            <a:pPr>
              <a:lnSpc>
                <a:spcPct val="150000"/>
              </a:lnSpc>
            </a:pPr>
            <a:r>
              <a:rPr lang="it-IT" sz="2800" b="1" dirty="0" err="1">
                <a:solidFill>
                  <a:schemeClr val="tx1">
                    <a:lumMod val="95000"/>
                    <a:lumOff val="5000"/>
                  </a:schemeClr>
                </a:solidFill>
                <a:latin typeface="Avenir" panose="02000503020000020003" pitchFamily="2" charset="0"/>
              </a:rPr>
              <a:t>Contents</a:t>
            </a:r>
            <a:r>
              <a:rPr lang="it-IT" sz="2800" b="1" dirty="0">
                <a:solidFill>
                  <a:schemeClr val="tx1">
                    <a:lumMod val="95000"/>
                    <a:lumOff val="5000"/>
                  </a:schemeClr>
                </a:solidFill>
                <a:latin typeface="Avenir" panose="02000503020000020003" pitchFamily="2" charset="0"/>
              </a:rPr>
              <a:t>:</a:t>
            </a:r>
            <a:endParaRPr lang="it-IT" sz="2400" dirty="0">
              <a:solidFill>
                <a:schemeClr val="tx1">
                  <a:lumMod val="95000"/>
                  <a:lumOff val="5000"/>
                </a:schemeClr>
              </a:solidFill>
              <a:latin typeface="Avenir" panose="02000503020000020003" pitchFamily="2" charset="0"/>
            </a:endParaRPr>
          </a:p>
          <a:p>
            <a:pPr>
              <a:lnSpc>
                <a:spcPct val="150000"/>
              </a:lnSpc>
            </a:pPr>
            <a:r>
              <a:rPr lang="it-IT" sz="2000" dirty="0">
                <a:solidFill>
                  <a:schemeClr val="tx1">
                    <a:lumMod val="95000"/>
                    <a:lumOff val="5000"/>
                  </a:schemeClr>
                </a:solidFill>
                <a:latin typeface="Avenir" panose="02000503020000020003" pitchFamily="2" charset="0"/>
              </a:rPr>
              <a:t>Company Background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3</a:t>
            </a:r>
          </a:p>
          <a:p>
            <a:pPr>
              <a:lnSpc>
                <a:spcPct val="150000"/>
              </a:lnSpc>
            </a:pPr>
            <a:r>
              <a:rPr lang="it-IT" sz="2000" dirty="0">
                <a:solidFill>
                  <a:schemeClr val="tx1">
                    <a:lumMod val="95000"/>
                    <a:lumOff val="5000"/>
                  </a:schemeClr>
                </a:solidFill>
                <a:latin typeface="Avenir" panose="02000503020000020003" pitchFamily="2" charset="0"/>
              </a:rPr>
              <a:t>Technology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5</a:t>
            </a:r>
          </a:p>
          <a:p>
            <a:pPr>
              <a:lnSpc>
                <a:spcPct val="150000"/>
              </a:lnSpc>
            </a:pPr>
            <a:r>
              <a:rPr lang="it-IT" sz="2000" dirty="0">
                <a:solidFill>
                  <a:schemeClr val="tx1">
                    <a:lumMod val="95000"/>
                    <a:lumOff val="5000"/>
                  </a:schemeClr>
                </a:solidFill>
                <a:latin typeface="Avenir" panose="02000503020000020003" pitchFamily="2" charset="0"/>
              </a:rPr>
              <a:t>Performance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7</a:t>
            </a:r>
          </a:p>
          <a:p>
            <a:pPr>
              <a:lnSpc>
                <a:spcPct val="150000"/>
              </a:lnSpc>
            </a:pPr>
            <a:r>
              <a:rPr lang="it-IT" sz="2000" dirty="0" err="1">
                <a:solidFill>
                  <a:schemeClr val="tx1">
                    <a:lumMod val="95000"/>
                    <a:lumOff val="5000"/>
                  </a:schemeClr>
                </a:solidFill>
                <a:latin typeface="Avenir" panose="02000503020000020003" pitchFamily="2" charset="0"/>
              </a:rPr>
              <a:t>Benchmarks</a:t>
            </a:r>
            <a:r>
              <a:rPr lang="it-IT" sz="2000" dirty="0">
                <a:solidFill>
                  <a:schemeClr val="tx1">
                    <a:lumMod val="95000"/>
                    <a:lumOff val="5000"/>
                  </a:schemeClr>
                </a:solidFill>
                <a:latin typeface="Avenir" panose="02000503020000020003" pitchFamily="2" charset="0"/>
              </a:rPr>
              <a:t>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8</a:t>
            </a:r>
          </a:p>
          <a:p>
            <a:pPr>
              <a:lnSpc>
                <a:spcPct val="150000"/>
              </a:lnSpc>
            </a:pPr>
            <a:r>
              <a:rPr lang="it-IT" sz="2000" dirty="0">
                <a:solidFill>
                  <a:schemeClr val="tx1">
                    <a:lumMod val="95000"/>
                    <a:lumOff val="5000"/>
                  </a:schemeClr>
                </a:solidFill>
                <a:latin typeface="Avenir" panose="02000503020000020003" pitchFamily="2" charset="0"/>
              </a:rPr>
              <a:t>Use </a:t>
            </a:r>
            <a:r>
              <a:rPr lang="it-IT" sz="2000" dirty="0" err="1">
                <a:solidFill>
                  <a:schemeClr val="tx1">
                    <a:lumMod val="95000"/>
                    <a:lumOff val="5000"/>
                  </a:schemeClr>
                </a:solidFill>
                <a:latin typeface="Avenir" panose="02000503020000020003" pitchFamily="2" charset="0"/>
              </a:rPr>
              <a:t>cases</a:t>
            </a:r>
            <a:r>
              <a:rPr lang="it-IT" sz="2000" dirty="0">
                <a:solidFill>
                  <a:schemeClr val="tx1">
                    <a:lumMod val="95000"/>
                    <a:lumOff val="5000"/>
                  </a:schemeClr>
                </a:solidFill>
                <a:latin typeface="Avenir" panose="02000503020000020003" pitchFamily="2" charset="0"/>
              </a:rPr>
              <a:t>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12</a:t>
            </a:r>
          </a:p>
          <a:p>
            <a:pPr>
              <a:lnSpc>
                <a:spcPct val="150000"/>
              </a:lnSpc>
            </a:pPr>
            <a:r>
              <a:rPr lang="it-IT" sz="2000" dirty="0">
                <a:solidFill>
                  <a:schemeClr val="tx1">
                    <a:lumMod val="95000"/>
                    <a:lumOff val="5000"/>
                  </a:schemeClr>
                </a:solidFill>
                <a:latin typeface="Avenir" panose="02000503020000020003" pitchFamily="2" charset="0"/>
              </a:rPr>
              <a:t>Business model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16</a:t>
            </a:r>
          </a:p>
          <a:p>
            <a:pPr>
              <a:lnSpc>
                <a:spcPct val="150000"/>
              </a:lnSpc>
            </a:pPr>
            <a:r>
              <a:rPr lang="it-IT" sz="2000" dirty="0">
                <a:solidFill>
                  <a:schemeClr val="tx1">
                    <a:lumMod val="95000"/>
                    <a:lumOff val="5000"/>
                  </a:schemeClr>
                </a:solidFill>
                <a:latin typeface="Avenir" panose="02000503020000020003" pitchFamily="2" charset="0"/>
              </a:rPr>
              <a:t>Strategy and Partnerships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17</a:t>
            </a:r>
          </a:p>
          <a:p>
            <a:pPr>
              <a:lnSpc>
                <a:spcPct val="150000"/>
              </a:lnSpc>
            </a:pPr>
            <a:r>
              <a:rPr lang="it-IT" sz="2000" dirty="0">
                <a:solidFill>
                  <a:schemeClr val="tx1">
                    <a:lumMod val="95000"/>
                    <a:lumOff val="5000"/>
                  </a:schemeClr>
                </a:solidFill>
                <a:latin typeface="Avenir" panose="02000503020000020003" pitchFamily="2" charset="0"/>
              </a:rPr>
              <a:t>Team and </a:t>
            </a:r>
            <a:r>
              <a:rPr lang="it-IT" sz="2000" dirty="0" err="1">
                <a:solidFill>
                  <a:schemeClr val="tx1">
                    <a:lumMod val="95000"/>
                    <a:lumOff val="5000"/>
                  </a:schemeClr>
                </a:solidFill>
                <a:latin typeface="Avenir" panose="02000503020000020003" pitchFamily="2" charset="0"/>
              </a:rPr>
              <a:t>Organisation</a:t>
            </a:r>
            <a:r>
              <a:rPr lang="it-IT" sz="2000" dirty="0">
                <a:solidFill>
                  <a:schemeClr val="tx1">
                    <a:lumMod val="95000"/>
                    <a:lumOff val="5000"/>
                  </a:schemeClr>
                </a:solidFill>
                <a:latin typeface="Avenir" panose="02000503020000020003" pitchFamily="2" charset="0"/>
              </a:rPr>
              <a:t> 				</a:t>
            </a:r>
            <a:r>
              <a:rPr lang="it-IT" sz="2000" dirty="0">
                <a:solidFill>
                  <a:srgbClr val="AC2430"/>
                </a:solidFill>
                <a:latin typeface="Avenir" panose="02000503020000020003" pitchFamily="2" charset="0"/>
              </a:rPr>
              <a:t>___________</a:t>
            </a:r>
            <a:r>
              <a:rPr lang="it-IT" sz="2000" dirty="0">
                <a:solidFill>
                  <a:schemeClr val="tx1">
                    <a:lumMod val="95000"/>
                    <a:lumOff val="5000"/>
                  </a:schemeClr>
                </a:solidFill>
                <a:latin typeface="Avenir" panose="02000503020000020003" pitchFamily="2" charset="0"/>
              </a:rPr>
              <a:t>  18</a:t>
            </a:r>
          </a:p>
          <a:p>
            <a:pPr>
              <a:lnSpc>
                <a:spcPct val="150000"/>
              </a:lnSpc>
            </a:pPr>
            <a:endParaRPr lang="it-IT" sz="2000" dirty="0">
              <a:solidFill>
                <a:schemeClr val="tx1">
                  <a:lumMod val="95000"/>
                  <a:lumOff val="5000"/>
                </a:schemeClr>
              </a:solidFill>
              <a:latin typeface="Avenir" panose="02000503020000020003" pitchFamily="2" charset="0"/>
            </a:endParaRPr>
          </a:p>
        </p:txBody>
      </p:sp>
      <p:pic>
        <p:nvPicPr>
          <p:cNvPr id="5" name="Elemento grafico 18">
            <a:extLst>
              <a:ext uri="{FF2B5EF4-FFF2-40B4-BE49-F238E27FC236}">
                <a16:creationId xmlns:a16="http://schemas.microsoft.com/office/drawing/2014/main" id="{B3235B6F-4224-A365-8244-56A539C5EA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5281" y="981635"/>
            <a:ext cx="3687360" cy="5872461"/>
          </a:xfrm>
          <a:prstGeom prst="rect">
            <a:avLst/>
          </a:prstGeom>
        </p:spPr>
      </p:pic>
    </p:spTree>
    <p:extLst>
      <p:ext uri="{BB962C8B-B14F-4D97-AF65-F5344CB8AC3E}">
        <p14:creationId xmlns:p14="http://schemas.microsoft.com/office/powerpoint/2010/main" val="333974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B8AB147-45BC-0C40-A5EC-81B0BAEFA940}"/>
              </a:ext>
            </a:extLst>
          </p:cNvPr>
          <p:cNvPicPr>
            <a:picLocks noChangeAspect="1"/>
          </p:cNvPicPr>
          <p:nvPr/>
        </p:nvPicPr>
        <p:blipFill>
          <a:blip r:embed="rId3"/>
          <a:stretch>
            <a:fillRect/>
          </a:stretch>
        </p:blipFill>
        <p:spPr>
          <a:xfrm>
            <a:off x="284479" y="63301"/>
            <a:ext cx="1135683" cy="797311"/>
          </a:xfrm>
          <a:prstGeom prst="rect">
            <a:avLst/>
          </a:prstGeom>
        </p:spPr>
      </p:pic>
      <p:sp>
        <p:nvSpPr>
          <p:cNvPr id="12" name="Title 1">
            <a:extLst>
              <a:ext uri="{FF2B5EF4-FFF2-40B4-BE49-F238E27FC236}">
                <a16:creationId xmlns:a16="http://schemas.microsoft.com/office/drawing/2014/main" id="{2B376B63-4A4E-8349-8633-D5CAA9997C8F}"/>
              </a:ext>
            </a:extLst>
          </p:cNvPr>
          <p:cNvSpPr txBox="1">
            <a:spLocks/>
          </p:cNvSpPr>
          <p:nvPr/>
        </p:nvSpPr>
        <p:spPr>
          <a:xfrm>
            <a:off x="1704641" y="364046"/>
            <a:ext cx="10281169" cy="5997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400" cap="small" dirty="0">
                <a:solidFill>
                  <a:schemeClr val="tx1">
                    <a:lumMod val="75000"/>
                    <a:lumOff val="25000"/>
                  </a:schemeClr>
                </a:solidFill>
                <a:latin typeface="Futura" panose="020B0602020204020303" pitchFamily="34" charset="-79"/>
                <a:cs typeface="Futura" panose="020B0602020204020303" pitchFamily="34" charset="-79"/>
              </a:rPr>
              <a:t>Company Background</a:t>
            </a:r>
          </a:p>
        </p:txBody>
      </p:sp>
      <p:cxnSp>
        <p:nvCxnSpPr>
          <p:cNvPr id="13" name="Straight Connector 7">
            <a:extLst>
              <a:ext uri="{FF2B5EF4-FFF2-40B4-BE49-F238E27FC236}">
                <a16:creationId xmlns:a16="http://schemas.microsoft.com/office/drawing/2014/main" id="{87853B6F-33EF-D94B-884A-84EF3DA16A75}"/>
              </a:ext>
            </a:extLst>
          </p:cNvPr>
          <p:cNvCxnSpPr>
            <a:cxnSpLocks/>
          </p:cNvCxnSpPr>
          <p:nvPr/>
        </p:nvCxnSpPr>
        <p:spPr>
          <a:xfrm>
            <a:off x="1689000"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89CA329-4BF7-EF48-A707-00C6EA2E8467}"/>
              </a:ext>
            </a:extLst>
          </p:cNvPr>
          <p:cNvSpPr txBox="1"/>
          <p:nvPr/>
        </p:nvSpPr>
        <p:spPr>
          <a:xfrm>
            <a:off x="559075" y="1367368"/>
            <a:ext cx="1082462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000" dirty="0" err="1">
                <a:latin typeface="Avenir"/>
                <a:cs typeface="Tunga"/>
              </a:rPr>
              <a:t>Cherrydata</a:t>
            </a:r>
            <a:r>
              <a:rPr lang="it-IT" sz="2000" dirty="0">
                <a:latin typeface="Avenir"/>
                <a:cs typeface="Tunga"/>
              </a:rPr>
              <a:t> </a:t>
            </a:r>
            <a:r>
              <a:rPr lang="it-IT" sz="2000" dirty="0" err="1">
                <a:latin typeface="Avenir"/>
                <a:cs typeface="Tunga"/>
              </a:rPr>
              <a:t>is</a:t>
            </a:r>
            <a:r>
              <a:rPr lang="it-IT" sz="2000" dirty="0">
                <a:latin typeface="Avenir"/>
                <a:cs typeface="Tunga"/>
              </a:rPr>
              <a:t> a startup (and a spinoff of Politecnico di Milano)  </a:t>
            </a:r>
            <a:r>
              <a:rPr lang="it-IT" sz="2000" dirty="0" err="1">
                <a:latin typeface="Avenir"/>
                <a:cs typeface="Tunga"/>
              </a:rPr>
              <a:t>offering</a:t>
            </a:r>
            <a:r>
              <a:rPr lang="it-IT" sz="2000" dirty="0">
                <a:latin typeface="Avenir"/>
                <a:cs typeface="Tunga"/>
              </a:rPr>
              <a:t> consulting, </a:t>
            </a:r>
            <a:r>
              <a:rPr lang="it-IT" sz="2000" dirty="0" err="1">
                <a:latin typeface="Avenir"/>
                <a:cs typeface="Tunga"/>
              </a:rPr>
              <a:t>innovation</a:t>
            </a:r>
            <a:r>
              <a:rPr lang="it-IT" sz="2000" dirty="0">
                <a:latin typeface="Avenir"/>
                <a:cs typeface="Tunga"/>
              </a:rPr>
              <a:t>, and </a:t>
            </a:r>
            <a:r>
              <a:rPr lang="it-IT" sz="2000" dirty="0" err="1">
                <a:latin typeface="Avenir"/>
                <a:cs typeface="Tunga"/>
              </a:rPr>
              <a:t>research</a:t>
            </a:r>
            <a:r>
              <a:rPr lang="it-IT" sz="2000" dirty="0">
                <a:latin typeface="Avenir"/>
                <a:cs typeface="Tunga"/>
              </a:rPr>
              <a:t> services on </a:t>
            </a:r>
            <a:r>
              <a:rPr lang="it-IT" sz="2000" b="1" dirty="0">
                <a:latin typeface="Avenir"/>
                <a:cs typeface="Tunga"/>
              </a:rPr>
              <a:t>big data and </a:t>
            </a:r>
            <a:r>
              <a:rPr lang="it-IT" sz="2000" b="1" dirty="0" err="1">
                <a:latin typeface="Avenir"/>
                <a:cs typeface="Tunga"/>
              </a:rPr>
              <a:t>analytics</a:t>
            </a:r>
            <a:r>
              <a:rPr lang="it-IT" sz="2000" b="1" dirty="0">
                <a:latin typeface="Avenir"/>
                <a:cs typeface="Tunga"/>
              </a:rPr>
              <a:t>. </a:t>
            </a:r>
          </a:p>
          <a:p>
            <a:pPr algn="just"/>
            <a:endParaRPr lang="it-IT" sz="2000" b="1" dirty="0">
              <a:latin typeface="Avenir"/>
              <a:cs typeface="Tunga"/>
            </a:endParaRPr>
          </a:p>
          <a:p>
            <a:pPr algn="just"/>
            <a:endParaRPr lang="it-IT" sz="2000" b="1" dirty="0">
              <a:latin typeface="Avenir"/>
              <a:cs typeface="Tunga"/>
            </a:endParaRPr>
          </a:p>
          <a:p>
            <a:pPr algn="just"/>
            <a:endParaRPr lang="it" sz="2000" dirty="0">
              <a:latin typeface="Avenir"/>
              <a:cs typeface="Arial"/>
            </a:endParaRPr>
          </a:p>
          <a:p>
            <a:pPr algn="just"/>
            <a:endParaRPr lang="it" sz="2000" dirty="0">
              <a:latin typeface="Avenir"/>
              <a:cs typeface="Arial"/>
            </a:endParaRPr>
          </a:p>
          <a:p>
            <a:pPr algn="just"/>
            <a:endParaRPr lang="it" sz="2000" dirty="0">
              <a:latin typeface="Avenir"/>
              <a:ea typeface="+mn-lt"/>
              <a:cs typeface="+mn-lt"/>
            </a:endParaRPr>
          </a:p>
          <a:p>
            <a:pPr algn="just"/>
            <a:endParaRPr lang="it" sz="2000" dirty="0">
              <a:latin typeface="Avenir"/>
              <a:ea typeface="+mn-lt"/>
              <a:cs typeface="+mn-lt"/>
            </a:endParaRPr>
          </a:p>
          <a:p>
            <a:pPr algn="just"/>
            <a:endParaRPr lang="it" sz="2000" dirty="0">
              <a:latin typeface="Avenir"/>
              <a:ea typeface="+mn-lt"/>
              <a:cs typeface="+mn-lt"/>
            </a:endParaRPr>
          </a:p>
          <a:p>
            <a:pPr algn="just"/>
            <a:endParaRPr lang="it" sz="2000" dirty="0">
              <a:latin typeface="Avenir"/>
              <a:ea typeface="+mn-lt"/>
              <a:cs typeface="+mn-lt"/>
            </a:endParaRPr>
          </a:p>
          <a:p>
            <a:pPr algn="just"/>
            <a:endParaRPr lang="it" sz="2000" dirty="0">
              <a:latin typeface="Avenir"/>
              <a:ea typeface="+mn-lt"/>
              <a:cs typeface="+mn-lt"/>
            </a:endParaRPr>
          </a:p>
          <a:p>
            <a:pPr algn="just"/>
            <a:r>
              <a:rPr lang="it" sz="2000" dirty="0">
                <a:latin typeface="Avenir"/>
                <a:ea typeface="+mn-lt"/>
                <a:cs typeface="+mn-lt"/>
              </a:rPr>
              <a:t>Our </a:t>
            </a:r>
            <a:r>
              <a:rPr lang="it" sz="2000" b="1" dirty="0">
                <a:latin typeface="Avenir"/>
                <a:ea typeface="+mn-lt"/>
                <a:cs typeface="+mn-lt"/>
              </a:rPr>
              <a:t>unique consulting skills </a:t>
            </a:r>
            <a:r>
              <a:rPr lang="it" sz="2000" dirty="0">
                <a:latin typeface="Avenir"/>
                <a:ea typeface="+mn-lt"/>
                <a:cs typeface="+mn-lt"/>
              </a:rPr>
              <a:t>are:</a:t>
            </a:r>
          </a:p>
          <a:p>
            <a:pPr marL="457200" indent="-457200" algn="just">
              <a:buFont typeface="+mj-lt"/>
              <a:buAutoNum type="arabicPeriod"/>
            </a:pPr>
            <a:r>
              <a:rPr lang="it" sz="2000" dirty="0">
                <a:latin typeface="Avenir"/>
                <a:ea typeface="+mn-lt"/>
                <a:cs typeface="+mn-lt"/>
              </a:rPr>
              <a:t>ability to make sense of data with a strong analytical, modeling, and scientific background,</a:t>
            </a:r>
          </a:p>
          <a:p>
            <a:pPr marL="457200" indent="-457200" algn="just">
              <a:buFont typeface="+mj-lt"/>
              <a:buAutoNum type="arabicPeriod"/>
            </a:pPr>
            <a:r>
              <a:rPr lang="it" sz="2000" dirty="0">
                <a:latin typeface="Avenir"/>
                <a:ea typeface="+mn-lt"/>
                <a:cs typeface="+mn-lt"/>
              </a:rPr>
              <a:t>ability to solve technical challenges, with a general, cross-industry hands-on approach to common issues in the application of innovative IT solutions to big data and analytics.</a:t>
            </a:r>
          </a:p>
        </p:txBody>
      </p:sp>
      <p:sp>
        <p:nvSpPr>
          <p:cNvPr id="16" name="Chevron 15">
            <a:extLst>
              <a:ext uri="{FF2B5EF4-FFF2-40B4-BE49-F238E27FC236}">
                <a16:creationId xmlns:a16="http://schemas.microsoft.com/office/drawing/2014/main" id="{315665C5-1CE9-7042-2815-EE818AEDF776}"/>
              </a:ext>
            </a:extLst>
          </p:cNvPr>
          <p:cNvSpPr/>
          <p:nvPr/>
        </p:nvSpPr>
        <p:spPr>
          <a:xfrm>
            <a:off x="3891021" y="2548364"/>
            <a:ext cx="3748270" cy="127514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solidFill>
                  <a:schemeClr val="bg1"/>
                </a:solidFill>
              </a:rPr>
              <a:t>Advanced data analytics (Data Science with AI/ML techniques)</a:t>
            </a:r>
          </a:p>
        </p:txBody>
      </p:sp>
      <p:sp>
        <p:nvSpPr>
          <p:cNvPr id="17" name="Chevron 16">
            <a:extLst>
              <a:ext uri="{FF2B5EF4-FFF2-40B4-BE49-F238E27FC236}">
                <a16:creationId xmlns:a16="http://schemas.microsoft.com/office/drawing/2014/main" id="{44A4CC4F-1B08-F03A-6FCA-D7E618DAA8B8}"/>
              </a:ext>
            </a:extLst>
          </p:cNvPr>
          <p:cNvSpPr/>
          <p:nvPr/>
        </p:nvSpPr>
        <p:spPr>
          <a:xfrm>
            <a:off x="640464" y="2548364"/>
            <a:ext cx="3748270" cy="1275144"/>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solidFill>
                  <a:schemeClr val="bg1"/>
                </a:solidFill>
              </a:rPr>
              <a:t>Traditional Business  Intelligence</a:t>
            </a:r>
          </a:p>
        </p:txBody>
      </p:sp>
      <p:sp>
        <p:nvSpPr>
          <p:cNvPr id="18" name="Chevron 17">
            <a:extLst>
              <a:ext uri="{FF2B5EF4-FFF2-40B4-BE49-F238E27FC236}">
                <a16:creationId xmlns:a16="http://schemas.microsoft.com/office/drawing/2014/main" id="{7770B35E-6908-80F6-12EA-3D5DA27617EC}"/>
              </a:ext>
            </a:extLst>
          </p:cNvPr>
          <p:cNvSpPr/>
          <p:nvPr/>
        </p:nvSpPr>
        <p:spPr>
          <a:xfrm>
            <a:off x="7145437" y="2548364"/>
            <a:ext cx="3748270" cy="127514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dirty="0">
                <a:solidFill>
                  <a:schemeClr val="bg1"/>
                </a:solidFill>
              </a:rPr>
              <a:t>Real-Time data analytics exploiting Big Data</a:t>
            </a:r>
          </a:p>
        </p:txBody>
      </p:sp>
      <p:cxnSp>
        <p:nvCxnSpPr>
          <p:cNvPr id="4" name="Straight Arrow Connector 3">
            <a:extLst>
              <a:ext uri="{FF2B5EF4-FFF2-40B4-BE49-F238E27FC236}">
                <a16:creationId xmlns:a16="http://schemas.microsoft.com/office/drawing/2014/main" id="{08D8F7C3-D8EA-91E5-EB5A-7DE1858C65C7}"/>
              </a:ext>
            </a:extLst>
          </p:cNvPr>
          <p:cNvCxnSpPr/>
          <p:nvPr/>
        </p:nvCxnSpPr>
        <p:spPr>
          <a:xfrm>
            <a:off x="682906" y="4074292"/>
            <a:ext cx="9549114" cy="0"/>
          </a:xfrm>
          <a:prstGeom prst="straightConnector1">
            <a:avLst/>
          </a:prstGeom>
          <a:ln>
            <a:solidFill>
              <a:srgbClr val="781C1F"/>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5162D0-D874-8970-F9B9-8612A26BE795}"/>
              </a:ext>
            </a:extLst>
          </p:cNvPr>
          <p:cNvSpPr txBox="1"/>
          <p:nvPr/>
        </p:nvSpPr>
        <p:spPr>
          <a:xfrm>
            <a:off x="889687" y="4141550"/>
            <a:ext cx="652743" cy="369332"/>
          </a:xfrm>
          <a:prstGeom prst="rect">
            <a:avLst/>
          </a:prstGeom>
          <a:noFill/>
        </p:spPr>
        <p:txBody>
          <a:bodyPr wrap="none" rtlCol="0">
            <a:spAutoFit/>
          </a:bodyPr>
          <a:lstStyle/>
          <a:p>
            <a:r>
              <a:rPr lang="en-IT" dirty="0"/>
              <a:t>2000</a:t>
            </a:r>
          </a:p>
        </p:txBody>
      </p:sp>
      <p:sp>
        <p:nvSpPr>
          <p:cNvPr id="22" name="TextBox 21">
            <a:extLst>
              <a:ext uri="{FF2B5EF4-FFF2-40B4-BE49-F238E27FC236}">
                <a16:creationId xmlns:a16="http://schemas.microsoft.com/office/drawing/2014/main" id="{3EF94D4B-B46A-4FE7-8703-803905974980}"/>
              </a:ext>
            </a:extLst>
          </p:cNvPr>
          <p:cNvSpPr txBox="1"/>
          <p:nvPr/>
        </p:nvSpPr>
        <p:spPr>
          <a:xfrm>
            <a:off x="4069492" y="4133313"/>
            <a:ext cx="652743" cy="369332"/>
          </a:xfrm>
          <a:prstGeom prst="rect">
            <a:avLst/>
          </a:prstGeom>
          <a:noFill/>
        </p:spPr>
        <p:txBody>
          <a:bodyPr wrap="none" rtlCol="0">
            <a:spAutoFit/>
          </a:bodyPr>
          <a:lstStyle/>
          <a:p>
            <a:r>
              <a:rPr lang="en-IT" dirty="0"/>
              <a:t>2010</a:t>
            </a:r>
          </a:p>
        </p:txBody>
      </p:sp>
      <p:sp>
        <p:nvSpPr>
          <p:cNvPr id="23" name="TextBox 22">
            <a:extLst>
              <a:ext uri="{FF2B5EF4-FFF2-40B4-BE49-F238E27FC236}">
                <a16:creationId xmlns:a16="http://schemas.microsoft.com/office/drawing/2014/main" id="{2D3588A8-08EC-D760-36A2-7D2373F80F19}"/>
              </a:ext>
            </a:extLst>
          </p:cNvPr>
          <p:cNvSpPr txBox="1"/>
          <p:nvPr/>
        </p:nvSpPr>
        <p:spPr>
          <a:xfrm>
            <a:off x="7281831" y="4318873"/>
            <a:ext cx="1911549" cy="646331"/>
          </a:xfrm>
          <a:prstGeom prst="rect">
            <a:avLst/>
          </a:prstGeom>
          <a:noFill/>
        </p:spPr>
        <p:txBody>
          <a:bodyPr wrap="none" rtlCol="0">
            <a:spAutoFit/>
          </a:bodyPr>
          <a:lstStyle/>
          <a:p>
            <a:pPr algn="ctr"/>
            <a:r>
              <a:rPr lang="en-IT" dirty="0"/>
              <a:t>2018</a:t>
            </a:r>
          </a:p>
          <a:p>
            <a:pPr algn="ctr"/>
            <a:r>
              <a:rPr lang="en-IT" dirty="0"/>
              <a:t>Company founded</a:t>
            </a:r>
          </a:p>
        </p:txBody>
      </p:sp>
      <p:sp>
        <p:nvSpPr>
          <p:cNvPr id="6" name="Triangle 5">
            <a:extLst>
              <a:ext uri="{FF2B5EF4-FFF2-40B4-BE49-F238E27FC236}">
                <a16:creationId xmlns:a16="http://schemas.microsoft.com/office/drawing/2014/main" id="{38D75374-533F-88E8-7D02-6918993D8EF1}"/>
              </a:ext>
            </a:extLst>
          </p:cNvPr>
          <p:cNvSpPr/>
          <p:nvPr/>
        </p:nvSpPr>
        <p:spPr>
          <a:xfrm>
            <a:off x="7967137" y="4142332"/>
            <a:ext cx="506627" cy="14828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62107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B8AB147-45BC-0C40-A5EC-81B0BAEFA940}"/>
              </a:ext>
            </a:extLst>
          </p:cNvPr>
          <p:cNvPicPr>
            <a:picLocks noChangeAspect="1"/>
          </p:cNvPicPr>
          <p:nvPr/>
        </p:nvPicPr>
        <p:blipFill>
          <a:blip r:embed="rId3"/>
          <a:stretch>
            <a:fillRect/>
          </a:stretch>
        </p:blipFill>
        <p:spPr>
          <a:xfrm>
            <a:off x="284479" y="63301"/>
            <a:ext cx="1135683" cy="797311"/>
          </a:xfrm>
          <a:prstGeom prst="rect">
            <a:avLst/>
          </a:prstGeom>
        </p:spPr>
      </p:pic>
      <p:sp>
        <p:nvSpPr>
          <p:cNvPr id="12" name="Title 1">
            <a:extLst>
              <a:ext uri="{FF2B5EF4-FFF2-40B4-BE49-F238E27FC236}">
                <a16:creationId xmlns:a16="http://schemas.microsoft.com/office/drawing/2014/main" id="{2B376B63-4A4E-8349-8633-D5CAA9997C8F}"/>
              </a:ext>
            </a:extLst>
          </p:cNvPr>
          <p:cNvSpPr txBox="1">
            <a:spLocks/>
          </p:cNvSpPr>
          <p:nvPr/>
        </p:nvSpPr>
        <p:spPr>
          <a:xfrm>
            <a:off x="1704641" y="364046"/>
            <a:ext cx="10281169" cy="5997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Experience</a:t>
            </a:r>
          </a:p>
        </p:txBody>
      </p:sp>
      <p:cxnSp>
        <p:nvCxnSpPr>
          <p:cNvPr id="13" name="Straight Connector 7">
            <a:extLst>
              <a:ext uri="{FF2B5EF4-FFF2-40B4-BE49-F238E27FC236}">
                <a16:creationId xmlns:a16="http://schemas.microsoft.com/office/drawing/2014/main" id="{87853B6F-33EF-D94B-884A-84EF3DA16A75}"/>
              </a:ext>
            </a:extLst>
          </p:cNvPr>
          <p:cNvCxnSpPr>
            <a:cxnSpLocks/>
          </p:cNvCxnSpPr>
          <p:nvPr/>
        </p:nvCxnSpPr>
        <p:spPr>
          <a:xfrm>
            <a:off x="1689000"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89CA329-4BF7-EF48-A707-00C6EA2E8467}"/>
              </a:ext>
            </a:extLst>
          </p:cNvPr>
          <p:cNvSpPr txBox="1"/>
          <p:nvPr/>
        </p:nvSpPr>
        <p:spPr>
          <a:xfrm>
            <a:off x="605375" y="1154266"/>
            <a:ext cx="10679942"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1200"/>
              </a:spcAft>
            </a:pPr>
            <a:r>
              <a:rPr lang="it-IT" sz="2000" dirty="0" err="1">
                <a:latin typeface="Avenir"/>
                <a:cs typeface="Tunga"/>
              </a:rPr>
              <a:t>We</a:t>
            </a:r>
            <a:r>
              <a:rPr lang="it-IT" sz="2000" dirty="0">
                <a:latin typeface="Avenir"/>
                <a:cs typeface="Tunga"/>
              </a:rPr>
              <a:t> </a:t>
            </a:r>
            <a:r>
              <a:rPr lang="it-IT" sz="2000" dirty="0" err="1">
                <a:latin typeface="Avenir"/>
                <a:cs typeface="Tunga"/>
              </a:rPr>
              <a:t>have</a:t>
            </a:r>
            <a:r>
              <a:rPr lang="it-IT" sz="2000" dirty="0">
                <a:latin typeface="Avenir"/>
                <a:cs typeface="Tunga"/>
              </a:rPr>
              <a:t> </a:t>
            </a:r>
            <a:r>
              <a:rPr lang="it-IT" sz="2000" dirty="0" err="1">
                <a:latin typeface="Avenir"/>
                <a:cs typeface="Tunga"/>
              </a:rPr>
              <a:t>done</a:t>
            </a:r>
            <a:r>
              <a:rPr lang="it-IT" sz="2000" dirty="0">
                <a:latin typeface="Avenir"/>
                <a:cs typeface="Tunga"/>
              </a:rPr>
              <a:t> over 30 projects of big data and </a:t>
            </a:r>
            <a:r>
              <a:rPr lang="it-IT" sz="2000" dirty="0" err="1">
                <a:latin typeface="Avenir"/>
                <a:cs typeface="Tunga"/>
              </a:rPr>
              <a:t>analytics</a:t>
            </a:r>
            <a:r>
              <a:rPr lang="it-IT" sz="2000" dirty="0">
                <a:latin typeface="Avenir"/>
                <a:cs typeface="Tunga"/>
              </a:rPr>
              <a:t>, </a:t>
            </a:r>
            <a:r>
              <a:rPr lang="it-IT" sz="2000" dirty="0" err="1">
                <a:latin typeface="Avenir"/>
                <a:cs typeface="Tunga"/>
              </a:rPr>
              <a:t>about</a:t>
            </a:r>
            <a:r>
              <a:rPr lang="it-IT" sz="2000" dirty="0">
                <a:latin typeface="Avenir"/>
                <a:cs typeface="Tunga"/>
              </a:rPr>
              <a:t> 10 in the </a:t>
            </a:r>
            <a:r>
              <a:rPr lang="it-IT" sz="2000" dirty="0" err="1">
                <a:latin typeface="Avenir"/>
                <a:cs typeface="Tunga"/>
              </a:rPr>
              <a:t>space</a:t>
            </a:r>
            <a:r>
              <a:rPr lang="it-IT" sz="2000" dirty="0">
                <a:latin typeface="Avenir"/>
                <a:cs typeface="Tunga"/>
              </a:rPr>
              <a:t> </a:t>
            </a:r>
            <a:r>
              <a:rPr lang="it-IT" sz="2000" dirty="0" err="1">
                <a:latin typeface="Avenir"/>
                <a:cs typeface="Tunga"/>
              </a:rPr>
              <a:t>industry</a:t>
            </a:r>
            <a:r>
              <a:rPr lang="it-IT" sz="2000" dirty="0">
                <a:latin typeface="Avenir"/>
                <a:cs typeface="Tunga"/>
              </a:rPr>
              <a:t>:</a:t>
            </a:r>
          </a:p>
          <a:p>
            <a:pPr marL="342900" indent="-342900" algn="just">
              <a:spcAft>
                <a:spcPts val="600"/>
              </a:spcAft>
              <a:buFont typeface="Arial" panose="020B0604020202020204" pitchFamily="34" charset="0"/>
              <a:buChar char="•"/>
            </a:pPr>
            <a:r>
              <a:rPr lang="it-IT" dirty="0" err="1">
                <a:latin typeface="Avenir"/>
                <a:cs typeface="Tunga"/>
              </a:rPr>
              <a:t>tackling</a:t>
            </a:r>
            <a:r>
              <a:rPr lang="it-IT" dirty="0">
                <a:latin typeface="Avenir"/>
                <a:cs typeface="Tunga"/>
              </a:rPr>
              <a:t> the </a:t>
            </a:r>
            <a:r>
              <a:rPr lang="it-IT" dirty="0" err="1">
                <a:latin typeface="Avenir"/>
                <a:cs typeface="Tunga"/>
              </a:rPr>
              <a:t>most</a:t>
            </a:r>
            <a:r>
              <a:rPr lang="it-IT" dirty="0">
                <a:latin typeface="Avenir"/>
                <a:cs typeface="Tunga"/>
              </a:rPr>
              <a:t> </a:t>
            </a:r>
            <a:r>
              <a:rPr lang="it-IT" dirty="0" err="1">
                <a:latin typeface="Avenir"/>
                <a:cs typeface="Tunga"/>
              </a:rPr>
              <a:t>difficult</a:t>
            </a:r>
            <a:r>
              <a:rPr lang="it-IT" dirty="0">
                <a:latin typeface="Avenir"/>
                <a:cs typeface="Tunga"/>
              </a:rPr>
              <a:t> </a:t>
            </a:r>
            <a:r>
              <a:rPr lang="it-IT" dirty="0" err="1">
                <a:latin typeface="Avenir"/>
                <a:cs typeface="Tunga"/>
              </a:rPr>
              <a:t>problems</a:t>
            </a:r>
            <a:r>
              <a:rPr lang="it-IT" dirty="0">
                <a:latin typeface="Avenir"/>
                <a:cs typeface="Tunga"/>
              </a:rPr>
              <a:t>, </a:t>
            </a:r>
          </a:p>
          <a:p>
            <a:pPr marL="342900" indent="-342900" algn="just">
              <a:spcAft>
                <a:spcPts val="600"/>
              </a:spcAft>
              <a:buFont typeface="Arial" panose="020B0604020202020204" pitchFamily="34" charset="0"/>
              <a:buChar char="•"/>
            </a:pPr>
            <a:r>
              <a:rPr lang="it-IT" dirty="0" err="1">
                <a:latin typeface="Avenir"/>
                <a:cs typeface="Tunga"/>
              </a:rPr>
              <a:t>where</a:t>
            </a:r>
            <a:r>
              <a:rPr lang="it-IT" dirty="0">
                <a:latin typeface="Avenir"/>
                <a:cs typeface="Tunga"/>
              </a:rPr>
              <a:t> market software tools do </a:t>
            </a:r>
            <a:r>
              <a:rPr lang="it-IT" dirty="0" err="1">
                <a:latin typeface="Avenir"/>
                <a:cs typeface="Tunga"/>
              </a:rPr>
              <a:t>not</a:t>
            </a:r>
            <a:r>
              <a:rPr lang="it-IT" dirty="0">
                <a:latin typeface="Avenir"/>
                <a:cs typeface="Tunga"/>
              </a:rPr>
              <a:t> </a:t>
            </a:r>
            <a:r>
              <a:rPr lang="it-IT" dirty="0" err="1">
                <a:latin typeface="Avenir"/>
                <a:cs typeface="Tunga"/>
              </a:rPr>
              <a:t>satisfy</a:t>
            </a:r>
            <a:r>
              <a:rPr lang="it-IT" dirty="0">
                <a:latin typeface="Avenir"/>
                <a:cs typeface="Tunga"/>
              </a:rPr>
              <a:t> </a:t>
            </a:r>
            <a:r>
              <a:rPr lang="it-IT" dirty="0" err="1">
                <a:latin typeface="Avenir"/>
                <a:cs typeface="Tunga"/>
              </a:rPr>
              <a:t>requirements</a:t>
            </a:r>
            <a:r>
              <a:rPr lang="it-IT" dirty="0">
                <a:latin typeface="Avenir"/>
                <a:cs typeface="Tunga"/>
              </a:rPr>
              <a:t> (or are </a:t>
            </a:r>
            <a:r>
              <a:rPr lang="it-IT" dirty="0" err="1">
                <a:latin typeface="Avenir"/>
                <a:cs typeface="Tunga"/>
              </a:rPr>
              <a:t>unconvincing</a:t>
            </a:r>
            <a:r>
              <a:rPr lang="it-IT" dirty="0">
                <a:latin typeface="Avenir"/>
                <a:cs typeface="Tunga"/>
              </a:rPr>
              <a:t> black boxes),</a:t>
            </a:r>
          </a:p>
          <a:p>
            <a:pPr marL="342900" indent="-342900" algn="just">
              <a:spcAft>
                <a:spcPts val="600"/>
              </a:spcAft>
              <a:buFont typeface="Arial" panose="020B0604020202020204" pitchFamily="34" charset="0"/>
              <a:buChar char="•"/>
            </a:pPr>
            <a:r>
              <a:rPr lang="it-IT" dirty="0" err="1">
                <a:latin typeface="Avenir"/>
                <a:cs typeface="Tunga"/>
              </a:rPr>
              <a:t>developing</a:t>
            </a:r>
            <a:r>
              <a:rPr lang="it-IT" dirty="0">
                <a:latin typeface="Avenir"/>
                <a:cs typeface="Tunga"/>
              </a:rPr>
              <a:t> innovative ad hoc </a:t>
            </a:r>
            <a:r>
              <a:rPr lang="it-IT" dirty="0" err="1">
                <a:latin typeface="Avenir"/>
                <a:cs typeface="Tunga"/>
              </a:rPr>
              <a:t>solutions</a:t>
            </a:r>
            <a:r>
              <a:rPr lang="it-IT" dirty="0">
                <a:latin typeface="Avenir"/>
                <a:cs typeface="Tunga"/>
              </a:rPr>
              <a:t> </a:t>
            </a:r>
            <a:r>
              <a:rPr lang="it-IT" dirty="0" err="1">
                <a:latin typeface="Avenir"/>
                <a:cs typeface="Tunga"/>
              </a:rPr>
              <a:t>that</a:t>
            </a:r>
            <a:r>
              <a:rPr lang="it-IT" dirty="0">
                <a:latin typeface="Avenir"/>
                <a:cs typeface="Tunga"/>
              </a:rPr>
              <a:t> </a:t>
            </a:r>
            <a:r>
              <a:rPr lang="it-IT" dirty="0" err="1">
                <a:latin typeface="Avenir"/>
                <a:cs typeface="Tunga"/>
              </a:rPr>
              <a:t>have</a:t>
            </a:r>
            <a:r>
              <a:rPr lang="it-IT" dirty="0">
                <a:latin typeface="Avenir"/>
                <a:cs typeface="Tunga"/>
              </a:rPr>
              <a:t> </a:t>
            </a:r>
            <a:r>
              <a:rPr lang="it-IT" dirty="0" err="1">
                <a:latin typeface="Avenir"/>
                <a:cs typeface="Tunga"/>
              </a:rPr>
              <a:t>provided</a:t>
            </a:r>
            <a:r>
              <a:rPr lang="it-IT" dirty="0">
                <a:latin typeface="Avenir"/>
                <a:cs typeface="Tunga"/>
              </a:rPr>
              <a:t> </a:t>
            </a:r>
            <a:r>
              <a:rPr lang="it-IT" dirty="0" err="1">
                <a:latin typeface="Avenir"/>
                <a:cs typeface="Tunga"/>
              </a:rPr>
              <a:t>tangible</a:t>
            </a:r>
            <a:r>
              <a:rPr lang="it-IT" dirty="0">
                <a:latin typeface="Avenir"/>
                <a:cs typeface="Tunga"/>
              </a:rPr>
              <a:t> competitive </a:t>
            </a:r>
            <a:r>
              <a:rPr lang="it-IT" dirty="0" err="1">
                <a:latin typeface="Avenir"/>
                <a:cs typeface="Tunga"/>
              </a:rPr>
              <a:t>advantage</a:t>
            </a:r>
            <a:r>
              <a:rPr lang="it-IT" dirty="0">
                <a:latin typeface="Avenir"/>
                <a:cs typeface="Tunga"/>
              </a:rPr>
              <a:t>,</a:t>
            </a:r>
          </a:p>
          <a:p>
            <a:pPr marL="342900" indent="-342900" algn="just">
              <a:spcAft>
                <a:spcPts val="600"/>
              </a:spcAft>
              <a:buFont typeface="Arial" panose="020B0604020202020204" pitchFamily="34" charset="0"/>
              <a:buChar char="•"/>
            </a:pPr>
            <a:r>
              <a:rPr lang="it-IT" dirty="0">
                <a:latin typeface="Avenir"/>
                <a:ea typeface="+mn-lt"/>
                <a:cs typeface="Tunga"/>
              </a:rPr>
              <a:t>with a </a:t>
            </a:r>
            <a:r>
              <a:rPr lang="it-IT" dirty="0" err="1">
                <a:latin typeface="Avenir"/>
                <a:ea typeface="+mn-lt"/>
                <a:cs typeface="Tunga"/>
              </a:rPr>
              <a:t>measurable</a:t>
            </a:r>
            <a:r>
              <a:rPr lang="it-IT" dirty="0">
                <a:latin typeface="Avenir"/>
                <a:ea typeface="+mn-lt"/>
                <a:cs typeface="Tunga"/>
              </a:rPr>
              <a:t> </a:t>
            </a:r>
            <a:r>
              <a:rPr lang="it-IT" dirty="0" err="1">
                <a:latin typeface="Avenir"/>
                <a:ea typeface="+mn-lt"/>
                <a:cs typeface="Tunga"/>
              </a:rPr>
              <a:t>returns</a:t>
            </a:r>
            <a:r>
              <a:rPr lang="it-IT" dirty="0">
                <a:latin typeface="Avenir"/>
                <a:ea typeface="+mn-lt"/>
                <a:cs typeface="Tunga"/>
              </a:rPr>
              <a:t> (</a:t>
            </a:r>
            <a:r>
              <a:rPr lang="it-IT" dirty="0" err="1">
                <a:latin typeface="Avenir"/>
                <a:ea typeface="+mn-lt"/>
                <a:cs typeface="Tunga"/>
              </a:rPr>
              <a:t>QoS</a:t>
            </a:r>
            <a:r>
              <a:rPr lang="it-IT" dirty="0">
                <a:latin typeface="Avenir"/>
                <a:ea typeface="+mn-lt"/>
                <a:cs typeface="Tunga"/>
              </a:rPr>
              <a:t>, revenues, </a:t>
            </a:r>
            <a:r>
              <a:rPr lang="it-IT" dirty="0" err="1">
                <a:latin typeface="Avenir"/>
                <a:ea typeface="+mn-lt"/>
                <a:cs typeface="Tunga"/>
              </a:rPr>
              <a:t>margins</a:t>
            </a:r>
            <a:r>
              <a:rPr lang="it-IT" dirty="0">
                <a:latin typeface="Avenir"/>
                <a:ea typeface="+mn-lt"/>
                <a:cs typeface="Tunga"/>
              </a:rPr>
              <a:t>, </a:t>
            </a:r>
            <a:r>
              <a:rPr lang="it-IT" dirty="0" err="1">
                <a:latin typeface="Avenir"/>
                <a:ea typeface="+mn-lt"/>
                <a:cs typeface="Tunga"/>
              </a:rPr>
              <a:t>adherence</a:t>
            </a:r>
            <a:r>
              <a:rPr lang="it-IT" dirty="0">
                <a:latin typeface="Avenir"/>
                <a:ea typeface="+mn-lt"/>
                <a:cs typeface="Tunga"/>
              </a:rPr>
              <a:t> to therapy, customer </a:t>
            </a:r>
            <a:r>
              <a:rPr lang="it-IT" dirty="0" err="1">
                <a:latin typeface="Avenir"/>
                <a:ea typeface="+mn-lt"/>
                <a:cs typeface="Tunga"/>
              </a:rPr>
              <a:t>retention</a:t>
            </a:r>
            <a:r>
              <a:rPr lang="it-IT" dirty="0">
                <a:latin typeface="Avenir"/>
                <a:ea typeface="+mn-lt"/>
                <a:cs typeface="Tunga"/>
              </a:rPr>
              <a:t>…).</a:t>
            </a:r>
            <a:endParaRPr lang="it-IT" sz="2000" dirty="0">
              <a:latin typeface="Avenir"/>
              <a:ea typeface="+mn-lt"/>
              <a:cs typeface="Tunga"/>
            </a:endParaRPr>
          </a:p>
        </p:txBody>
      </p:sp>
      <p:graphicFrame>
        <p:nvGraphicFramePr>
          <p:cNvPr id="42" name="Table 3">
            <a:extLst>
              <a:ext uri="{FF2B5EF4-FFF2-40B4-BE49-F238E27FC236}">
                <a16:creationId xmlns:a16="http://schemas.microsoft.com/office/drawing/2014/main" id="{A1D1442B-1B10-EC4A-BA03-414FB9237C05}"/>
              </a:ext>
            </a:extLst>
          </p:cNvPr>
          <p:cNvGraphicFramePr>
            <a:graphicFrameLocks noGrp="1"/>
          </p:cNvGraphicFramePr>
          <p:nvPr>
            <p:extLst>
              <p:ext uri="{D42A27DB-BD31-4B8C-83A1-F6EECF244321}">
                <p14:modId xmlns:p14="http://schemas.microsoft.com/office/powerpoint/2010/main" val="1851162566"/>
              </p:ext>
            </p:extLst>
          </p:nvPr>
        </p:nvGraphicFramePr>
        <p:xfrm>
          <a:off x="648145" y="3232875"/>
          <a:ext cx="10637172" cy="3411550"/>
        </p:xfrm>
        <a:graphic>
          <a:graphicData uri="http://schemas.openxmlformats.org/drawingml/2006/table">
            <a:tbl>
              <a:tblPr firstRow="1" bandRow="1">
                <a:tableStyleId>{17292A2E-F333-43FB-9621-5CBBE7FDCDCB}</a:tableStyleId>
              </a:tblPr>
              <a:tblGrid>
                <a:gridCol w="6609405">
                  <a:extLst>
                    <a:ext uri="{9D8B030D-6E8A-4147-A177-3AD203B41FA5}">
                      <a16:colId xmlns:a16="http://schemas.microsoft.com/office/drawing/2014/main" val="717643634"/>
                    </a:ext>
                  </a:extLst>
                </a:gridCol>
                <a:gridCol w="4027767">
                  <a:extLst>
                    <a:ext uri="{9D8B030D-6E8A-4147-A177-3AD203B41FA5}">
                      <a16:colId xmlns:a16="http://schemas.microsoft.com/office/drawing/2014/main" val="4243047717"/>
                    </a:ext>
                  </a:extLst>
                </a:gridCol>
              </a:tblGrid>
              <a:tr h="448235">
                <a:tc>
                  <a:txBody>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it-IT" sz="1800" b="0" u="none" strike="noStrike" kern="1200" noProof="0" dirty="0" err="1">
                          <a:solidFill>
                            <a:schemeClr val="bg1"/>
                          </a:solidFill>
                          <a:latin typeface="Avenir Book" panose="02000503020000020003" pitchFamily="2" charset="0"/>
                          <a:ea typeface="+mn-ea"/>
                          <a:cs typeface="+mn-cs"/>
                        </a:rPr>
                        <a:t>Change</a:t>
                      </a:r>
                      <a:r>
                        <a:rPr lang="it-IT" sz="1800" b="0" u="none" strike="noStrike" kern="1200" noProof="0" dirty="0">
                          <a:solidFill>
                            <a:schemeClr val="bg1"/>
                          </a:solidFill>
                          <a:latin typeface="Avenir Book" panose="02000503020000020003" pitchFamily="2" charset="0"/>
                          <a:ea typeface="+mn-ea"/>
                          <a:cs typeface="+mn-cs"/>
                        </a:rPr>
                        <a:t>/</a:t>
                      </a:r>
                      <a:r>
                        <a:rPr lang="it-IT" sz="1800" b="0" u="none" strike="noStrike" kern="1200" noProof="0" dirty="0" err="1">
                          <a:solidFill>
                            <a:schemeClr val="bg1"/>
                          </a:solidFill>
                          <a:latin typeface="Avenir Book" panose="02000503020000020003" pitchFamily="2" charset="0"/>
                          <a:ea typeface="+mn-ea"/>
                          <a:cs typeface="+mn-cs"/>
                        </a:rPr>
                        <a:t>anomaly</a:t>
                      </a:r>
                      <a:r>
                        <a:rPr lang="it-IT" sz="1800" b="0" u="none" strike="noStrike" kern="1200" noProof="0" dirty="0">
                          <a:solidFill>
                            <a:schemeClr val="bg1"/>
                          </a:solidFill>
                          <a:latin typeface="Avenir Book" panose="02000503020000020003" pitchFamily="2" charset="0"/>
                          <a:ea typeface="+mn-ea"/>
                          <a:cs typeface="+mn-cs"/>
                        </a:rPr>
                        <a:t> </a:t>
                      </a:r>
                      <a:r>
                        <a:rPr lang="it-IT" sz="1800" b="0" u="none" strike="noStrike" kern="1200" noProof="0" dirty="0" err="1">
                          <a:solidFill>
                            <a:schemeClr val="bg1"/>
                          </a:solidFill>
                          <a:latin typeface="Avenir Book" panose="02000503020000020003" pitchFamily="2" charset="0"/>
                          <a:ea typeface="+mn-ea"/>
                          <a:cs typeface="+mn-cs"/>
                        </a:rPr>
                        <a:t>detection</a:t>
                      </a:r>
                      <a:r>
                        <a:rPr lang="it-IT" sz="1800" b="0" u="none" strike="noStrike" kern="1200" noProof="0" dirty="0">
                          <a:solidFill>
                            <a:schemeClr val="bg1"/>
                          </a:solidFill>
                          <a:latin typeface="Avenir Book" panose="02000503020000020003" pitchFamily="2" charset="0"/>
                          <a:ea typeface="+mn-ea"/>
                          <a:cs typeface="+mn-cs"/>
                        </a:rPr>
                        <a:t> (</a:t>
                      </a:r>
                      <a:r>
                        <a:rPr lang="it-IT" sz="1800" b="0" u="none" strike="noStrike" kern="1200" noProof="0" dirty="0" err="1">
                          <a:solidFill>
                            <a:schemeClr val="bg1"/>
                          </a:solidFill>
                          <a:latin typeface="Avenir Book" panose="02000503020000020003" pitchFamily="2" charset="0"/>
                          <a:ea typeface="+mn-ea"/>
                          <a:cs typeface="+mn-cs"/>
                        </a:rPr>
                        <a:t>space</a:t>
                      </a:r>
                      <a:r>
                        <a:rPr lang="it-IT" sz="1800" b="0" u="none" strike="noStrike" kern="1200" noProof="0" dirty="0">
                          <a:solidFill>
                            <a:schemeClr val="bg1"/>
                          </a:solidFill>
                          <a:latin typeface="Avenir Book" panose="02000503020000020003" pitchFamily="2" charset="0"/>
                          <a:ea typeface="+mn-ea"/>
                          <a:cs typeface="+mn-cs"/>
                        </a:rPr>
                        <a:t>, </a:t>
                      </a:r>
                      <a:r>
                        <a:rPr lang="it-IT" sz="1800" b="0" u="none" strike="noStrike" kern="1200" noProof="0" dirty="0" err="1">
                          <a:solidFill>
                            <a:schemeClr val="bg1"/>
                          </a:solidFill>
                          <a:latin typeface="Avenir Book" panose="02000503020000020003" pitchFamily="2" charset="0"/>
                          <a:ea typeface="+mn-ea"/>
                          <a:cs typeface="+mn-cs"/>
                        </a:rPr>
                        <a:t>environmental</a:t>
                      </a:r>
                      <a:r>
                        <a:rPr lang="it-IT" sz="1800" b="0" u="none" strike="noStrike" kern="1200" noProof="0" dirty="0">
                          <a:solidFill>
                            <a:schemeClr val="bg1"/>
                          </a:solidFill>
                          <a:latin typeface="Avenir Book" panose="02000503020000020003" pitchFamily="2" charset="0"/>
                          <a:ea typeface="+mn-ea"/>
                          <a:cs typeface="+mn-cs"/>
                        </a:rPr>
                        <a:t> and security domain)</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a:noFill/>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3581625790"/>
                  </a:ext>
                </a:extLst>
              </a:tr>
              <a:tr h="426278">
                <a:tc>
                  <a:txBody>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it-IT" sz="1800" b="0" u="none" strike="noStrike" kern="1200" noProof="0" dirty="0">
                          <a:solidFill>
                            <a:srgbClr val="781C1F"/>
                          </a:solidFill>
                          <a:latin typeface="Avenir Book" panose="02000503020000020003" pitchFamily="2" charset="0"/>
                          <a:ea typeface="+mn-ea"/>
                          <a:cs typeface="+mn-cs"/>
                        </a:rPr>
                        <a:t>Targeting and </a:t>
                      </a:r>
                      <a:r>
                        <a:rPr lang="it-IT" sz="1800" b="0" u="none" strike="noStrike" kern="1200" noProof="0" dirty="0" err="1">
                          <a:solidFill>
                            <a:srgbClr val="781C1F"/>
                          </a:solidFill>
                          <a:latin typeface="Avenir Book" panose="02000503020000020003" pitchFamily="2" charset="0"/>
                          <a:ea typeface="+mn-ea"/>
                          <a:cs typeface="+mn-cs"/>
                        </a:rPr>
                        <a:t>recommendations</a:t>
                      </a:r>
                      <a:r>
                        <a:rPr lang="it-IT" sz="1800" b="0" u="none" strike="noStrike" kern="1200" noProof="0" dirty="0">
                          <a:solidFill>
                            <a:srgbClr val="781C1F"/>
                          </a:solidFill>
                          <a:latin typeface="Avenir Book" panose="02000503020000020003" pitchFamily="2" charset="0"/>
                          <a:ea typeface="+mn-ea"/>
                          <a:cs typeface="+mn-cs"/>
                        </a:rPr>
                        <a:t> (retail, </a:t>
                      </a:r>
                      <a:r>
                        <a:rPr lang="it-IT" sz="1800" b="0" u="none" strike="noStrike" kern="1200" noProof="0" dirty="0" err="1">
                          <a:solidFill>
                            <a:srgbClr val="781C1F"/>
                          </a:solidFill>
                          <a:latin typeface="Avenir Book" panose="02000503020000020003" pitchFamily="2" charset="0"/>
                          <a:ea typeface="+mn-ea"/>
                          <a:cs typeface="+mn-cs"/>
                        </a:rPr>
                        <a:t>tourism</a:t>
                      </a:r>
                      <a:r>
                        <a:rPr lang="it-IT" sz="1800" b="0" u="none" strike="noStrike" kern="1200" noProof="0" dirty="0">
                          <a:solidFill>
                            <a:srgbClr val="781C1F"/>
                          </a:solidFill>
                          <a:latin typeface="Avenir Book" panose="02000503020000020003" pitchFamily="2" charset="0"/>
                          <a:ea typeface="+mn-ea"/>
                          <a:cs typeface="+mn-cs"/>
                        </a:rPr>
                        <a:t>, utility, </a:t>
                      </a:r>
                      <a:r>
                        <a:rPr lang="it-IT" sz="1800" b="0" u="none" strike="noStrike" kern="1200" noProof="0" dirty="0" err="1">
                          <a:solidFill>
                            <a:srgbClr val="781C1F"/>
                          </a:solidFill>
                          <a:latin typeface="Avenir Book" panose="02000503020000020003" pitchFamily="2" charset="0"/>
                          <a:ea typeface="+mn-ea"/>
                          <a:cs typeface="+mn-cs"/>
                        </a:rPr>
                        <a:t>pharma</a:t>
                      </a:r>
                      <a:r>
                        <a:rPr lang="it-IT" sz="1800" b="0" u="none" strike="noStrike" kern="1200" noProof="0" dirty="0">
                          <a:solidFill>
                            <a:srgbClr val="781C1F"/>
                          </a:solidFill>
                          <a:latin typeface="Avenir Book" panose="02000503020000020003" pitchFamily="2" charset="0"/>
                          <a:ea typeface="+mn-ea"/>
                          <a:cs typeface="+mn-cs"/>
                        </a:rPr>
                        <a:t>) </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3520598998"/>
                  </a:ext>
                </a:extLst>
              </a:tr>
              <a:tr h="426278">
                <a:tc>
                  <a:txBody>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it-IT" sz="1800" u="none" strike="noStrike" noProof="0" dirty="0">
                          <a:solidFill>
                            <a:schemeClr val="bg1"/>
                          </a:solidFill>
                          <a:latin typeface="Avenir Book" panose="02000503020000020003" pitchFamily="2" charset="0"/>
                        </a:rPr>
                        <a:t>BDA for EO (</a:t>
                      </a:r>
                      <a:r>
                        <a:rPr lang="it-IT" sz="1800" u="none" strike="noStrike" noProof="0" dirty="0" err="1">
                          <a:solidFill>
                            <a:schemeClr val="bg1"/>
                          </a:solidFill>
                          <a:latin typeface="Avenir Book" panose="02000503020000020003" pitchFamily="2" charset="0"/>
                        </a:rPr>
                        <a:t>space</a:t>
                      </a:r>
                      <a:r>
                        <a:rPr lang="it-IT" sz="1800" u="none" strike="noStrike" noProof="0" dirty="0">
                          <a:solidFill>
                            <a:schemeClr val="bg1"/>
                          </a:solidFill>
                          <a:latin typeface="Avenir Book" panose="02000503020000020003" pitchFamily="2" charset="0"/>
                        </a:rPr>
                        <a:t>, </a:t>
                      </a:r>
                      <a:r>
                        <a:rPr lang="it-IT" sz="1800" u="none" strike="noStrike" noProof="0" dirty="0" err="1">
                          <a:solidFill>
                            <a:schemeClr val="bg1"/>
                          </a:solidFill>
                          <a:latin typeface="Avenir Book" panose="02000503020000020003" pitchFamily="2" charset="0"/>
                        </a:rPr>
                        <a:t>emergency</a:t>
                      </a:r>
                      <a:r>
                        <a:rPr lang="it-IT" sz="1800" u="none" strike="noStrike" noProof="0" dirty="0">
                          <a:solidFill>
                            <a:schemeClr val="bg1"/>
                          </a:solidFill>
                          <a:latin typeface="Avenir Book" panose="02000503020000020003" pitchFamily="2" charset="0"/>
                        </a:rPr>
                        <a:t> and security)</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1961174582"/>
                  </a:ext>
                </a:extLst>
              </a:tr>
              <a:tr h="426278">
                <a:tc>
                  <a:txBody>
                    <a:bodyPr/>
                    <a:lstStyle/>
                    <a:p>
                      <a:pPr marL="0" marR="0" lvl="0" indent="0" algn="l">
                        <a:lnSpc>
                          <a:spcPct val="100000"/>
                        </a:lnSpc>
                        <a:spcBef>
                          <a:spcPts val="0"/>
                        </a:spcBef>
                        <a:spcAft>
                          <a:spcPts val="0"/>
                        </a:spcAft>
                        <a:buClr>
                          <a:srgbClr val="FFFFFF"/>
                        </a:buClr>
                        <a:buNone/>
                      </a:pPr>
                      <a:r>
                        <a:rPr lang="it-IT" sz="1800" u="none" strike="noStrike" noProof="0" dirty="0" err="1">
                          <a:solidFill>
                            <a:schemeClr val="accent2">
                              <a:lumMod val="50000"/>
                            </a:schemeClr>
                          </a:solidFill>
                          <a:latin typeface="Avenir Book" panose="02000503020000020003" pitchFamily="2" charset="0"/>
                        </a:rPr>
                        <a:t>Couponing</a:t>
                      </a:r>
                      <a:r>
                        <a:rPr lang="it-IT" sz="1800" u="none" strike="noStrike" noProof="0" dirty="0">
                          <a:solidFill>
                            <a:schemeClr val="accent2">
                              <a:lumMod val="50000"/>
                            </a:schemeClr>
                          </a:solidFill>
                          <a:latin typeface="Avenir Book" panose="02000503020000020003" pitchFamily="2" charset="0"/>
                        </a:rPr>
                        <a:t>, </a:t>
                      </a:r>
                      <a:r>
                        <a:rPr lang="it-IT" sz="1800" u="none" strike="noStrike" noProof="0" dirty="0" err="1">
                          <a:solidFill>
                            <a:schemeClr val="accent2">
                              <a:lumMod val="50000"/>
                            </a:schemeClr>
                          </a:solidFill>
                          <a:latin typeface="Avenir Book" panose="02000503020000020003" pitchFamily="2" charset="0"/>
                        </a:rPr>
                        <a:t>churn</a:t>
                      </a:r>
                      <a:r>
                        <a:rPr lang="it-IT" sz="1800" u="none" strike="noStrike" noProof="0" dirty="0">
                          <a:solidFill>
                            <a:schemeClr val="accent2">
                              <a:lumMod val="50000"/>
                            </a:schemeClr>
                          </a:solidFill>
                          <a:latin typeface="Avenir Book" panose="02000503020000020003" pitchFamily="2" charset="0"/>
                        </a:rPr>
                        <a:t> and promotions (retail, travel)</a:t>
                      </a:r>
                      <a:endParaRPr lang="en-US" sz="1800" u="none" strike="noStrike" noProof="0" dirty="0">
                        <a:solidFill>
                          <a:schemeClr val="accent2">
                            <a:lumMod val="50000"/>
                          </a:schemeClr>
                        </a:solidFill>
                        <a:latin typeface="Avenir Book" panose="02000503020000020003" pitchFamily="2" charset="0"/>
                      </a:endParaRP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1855127540"/>
                  </a:ext>
                </a:extLst>
              </a:tr>
              <a:tr h="426278">
                <a:tc>
                  <a:txBody>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lang="it-IT" sz="1800" b="0" u="none" strike="noStrike" noProof="0" dirty="0">
                          <a:solidFill>
                            <a:schemeClr val="bg1"/>
                          </a:solidFill>
                          <a:latin typeface="Avenir Book" panose="02000503020000020003" pitchFamily="2" charset="0"/>
                        </a:rPr>
                        <a:t>Price </a:t>
                      </a:r>
                      <a:r>
                        <a:rPr lang="it-IT" sz="1800" b="0" u="none" strike="noStrike" noProof="0" dirty="0" err="1">
                          <a:solidFill>
                            <a:schemeClr val="bg1"/>
                          </a:solidFill>
                          <a:latin typeface="Avenir Book" panose="02000503020000020003" pitchFamily="2" charset="0"/>
                        </a:rPr>
                        <a:t>optimization</a:t>
                      </a:r>
                      <a:r>
                        <a:rPr lang="it-IT" sz="1800" b="0" u="none" strike="noStrike" noProof="0" dirty="0">
                          <a:solidFill>
                            <a:schemeClr val="bg1"/>
                          </a:solidFill>
                          <a:latin typeface="Avenir Book" panose="02000503020000020003" pitchFamily="2" charset="0"/>
                        </a:rPr>
                        <a:t> and </a:t>
                      </a:r>
                      <a:r>
                        <a:rPr lang="it-IT" sz="1800" b="0" u="none" strike="noStrike" noProof="0" dirty="0" err="1">
                          <a:solidFill>
                            <a:schemeClr val="bg1"/>
                          </a:solidFill>
                          <a:latin typeface="Avenir Book" panose="02000503020000020003" pitchFamily="2" charset="0"/>
                        </a:rPr>
                        <a:t>dynamic</a:t>
                      </a:r>
                      <a:r>
                        <a:rPr lang="it-IT" sz="1800" b="0" u="none" strike="noStrike" noProof="0" dirty="0">
                          <a:solidFill>
                            <a:schemeClr val="bg1"/>
                          </a:solidFill>
                          <a:latin typeface="Avenir Book" panose="02000503020000020003" pitchFamily="2" charset="0"/>
                        </a:rPr>
                        <a:t> pricing (travel, retail)</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2671341301"/>
                  </a:ext>
                </a:extLst>
              </a:tr>
              <a:tr h="426278">
                <a:tc>
                  <a:txBody>
                    <a:bodyPr/>
                    <a:lstStyle/>
                    <a:p>
                      <a:pPr marL="0" marR="0" lvl="0" indent="0" algn="l">
                        <a:lnSpc>
                          <a:spcPct val="100000"/>
                        </a:lnSpc>
                        <a:spcBef>
                          <a:spcPts val="0"/>
                        </a:spcBef>
                        <a:spcAft>
                          <a:spcPts val="0"/>
                        </a:spcAft>
                        <a:buClr>
                          <a:srgbClr val="FFFFFF"/>
                        </a:buClr>
                        <a:buNone/>
                      </a:pPr>
                      <a:r>
                        <a:rPr lang="it-IT" sz="1800" u="none" strike="noStrike" noProof="0" dirty="0">
                          <a:solidFill>
                            <a:srgbClr val="781C1F"/>
                          </a:solidFill>
                          <a:latin typeface="Avenir Book" panose="02000503020000020003" pitchFamily="2" charset="0"/>
                        </a:rPr>
                        <a:t>Data </a:t>
                      </a:r>
                      <a:r>
                        <a:rPr lang="it-IT" sz="1800" u="none" strike="noStrike" noProof="0" dirty="0" err="1">
                          <a:solidFill>
                            <a:srgbClr val="781C1F"/>
                          </a:solidFill>
                          <a:latin typeface="Avenir Book" panose="02000503020000020003" pitchFamily="2" charset="0"/>
                        </a:rPr>
                        <a:t>monetization</a:t>
                      </a:r>
                      <a:r>
                        <a:rPr lang="it-IT" sz="1800" u="none" strike="noStrike" noProof="0" dirty="0">
                          <a:solidFill>
                            <a:srgbClr val="781C1F"/>
                          </a:solidFill>
                          <a:latin typeface="Avenir Book" panose="02000503020000020003" pitchFamily="2" charset="0"/>
                        </a:rPr>
                        <a:t> (energy)</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lvl="0">
                        <a:buNone/>
                      </a:pPr>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12700">
                      <a:noFill/>
                    </a:lnB>
                    <a:lnTlToBr w="12700" cmpd="sng">
                      <a:noFill/>
                      <a:prstDash val="solid"/>
                    </a:lnTlToBr>
                    <a:lnBlToTr w="12700" cmpd="sng">
                      <a:noFill/>
                      <a:prstDash val="solid"/>
                    </a:lnBlToTr>
                    <a:noFill/>
                  </a:tcPr>
                </a:tc>
                <a:extLst>
                  <a:ext uri="{0D108BD9-81ED-4DB2-BD59-A6C34878D82A}">
                    <a16:rowId xmlns:a16="http://schemas.microsoft.com/office/drawing/2014/main" val="110998028"/>
                  </a:ext>
                </a:extLst>
              </a:tr>
              <a:tr h="426278">
                <a:tc>
                  <a:txBody>
                    <a:bodyPr/>
                    <a:lstStyle/>
                    <a:p>
                      <a:pPr marL="0" marR="0" lvl="0" indent="0" algn="l">
                        <a:lnSpc>
                          <a:spcPct val="100000"/>
                        </a:lnSpc>
                        <a:spcBef>
                          <a:spcPts val="0"/>
                        </a:spcBef>
                        <a:spcAft>
                          <a:spcPts val="0"/>
                        </a:spcAft>
                        <a:buClr>
                          <a:srgbClr val="FFFFFF"/>
                        </a:buClr>
                        <a:buNone/>
                      </a:pPr>
                      <a:r>
                        <a:rPr lang="it-IT" sz="1800" u="none" strike="noStrike" noProof="0" dirty="0" err="1">
                          <a:solidFill>
                            <a:schemeClr val="bg1"/>
                          </a:solidFill>
                          <a:latin typeface="Avenir Book" panose="02000503020000020003" pitchFamily="2" charset="0"/>
                        </a:rPr>
                        <a:t>Assortment</a:t>
                      </a:r>
                      <a:r>
                        <a:rPr lang="it-IT" sz="1800" u="none" strike="noStrike" noProof="0" dirty="0">
                          <a:solidFill>
                            <a:schemeClr val="bg1"/>
                          </a:solidFill>
                          <a:latin typeface="Avenir Book" panose="02000503020000020003" pitchFamily="2" charset="0"/>
                        </a:rPr>
                        <a:t> </a:t>
                      </a:r>
                      <a:r>
                        <a:rPr lang="it-IT" sz="1800" u="none" strike="noStrike" noProof="0" dirty="0" err="1">
                          <a:solidFill>
                            <a:schemeClr val="bg1"/>
                          </a:solidFill>
                          <a:latin typeface="Avenir Book" panose="02000503020000020003" pitchFamily="2" charset="0"/>
                        </a:rPr>
                        <a:t>optimization</a:t>
                      </a:r>
                      <a:r>
                        <a:rPr lang="it-IT" sz="1800" u="none" strike="noStrike" noProof="0" dirty="0">
                          <a:solidFill>
                            <a:schemeClr val="bg1"/>
                          </a:solidFill>
                          <a:latin typeface="Avenir Book" panose="02000503020000020003" pitchFamily="2" charset="0"/>
                        </a:rPr>
                        <a:t> (</a:t>
                      </a:r>
                      <a:r>
                        <a:rPr lang="it-IT" sz="1800" u="none" strike="noStrike" noProof="0" dirty="0" err="1">
                          <a:solidFill>
                            <a:schemeClr val="bg1"/>
                          </a:solidFill>
                          <a:latin typeface="Avenir Book" panose="02000503020000020003" pitchFamily="2" charset="0"/>
                        </a:rPr>
                        <a:t>retail</a:t>
                      </a:r>
                      <a:r>
                        <a:rPr lang="it-IT" sz="1800" u="none" strike="noStrike" noProof="0" dirty="0">
                          <a:solidFill>
                            <a:schemeClr val="bg1"/>
                          </a:solidFill>
                          <a:latin typeface="Avenir Book" panose="02000503020000020003" pitchFamily="2" charset="0"/>
                        </a:rPr>
                        <a:t>)</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lvl="0">
                        <a:buNone/>
                      </a:pPr>
                      <a:endParaRPr lang="en-US" dirty="0"/>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0">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5859861"/>
                  </a:ext>
                </a:extLst>
              </a:tr>
            </a:tbl>
          </a:graphicData>
        </a:graphic>
      </p:graphicFrame>
      <p:pic>
        <p:nvPicPr>
          <p:cNvPr id="43" name="Picture 6" descr="Icon&#10;&#10;Description automatically generated">
            <a:extLst>
              <a:ext uri="{FF2B5EF4-FFF2-40B4-BE49-F238E27FC236}">
                <a16:creationId xmlns:a16="http://schemas.microsoft.com/office/drawing/2014/main" id="{89D3DB88-9CFC-A546-A7EF-B76EF69DE751}"/>
              </a:ext>
            </a:extLst>
          </p:cNvPr>
          <p:cNvPicPr>
            <a:picLocks noChangeAspect="1"/>
          </p:cNvPicPr>
          <p:nvPr/>
        </p:nvPicPr>
        <p:blipFill>
          <a:blip r:embed="rId4"/>
          <a:stretch>
            <a:fillRect/>
          </a:stretch>
        </p:blipFill>
        <p:spPr>
          <a:xfrm>
            <a:off x="8005231" y="4312678"/>
            <a:ext cx="1326659" cy="824435"/>
          </a:xfrm>
          <a:prstGeom prst="rect">
            <a:avLst/>
          </a:prstGeom>
        </p:spPr>
      </p:pic>
      <p:pic>
        <p:nvPicPr>
          <p:cNvPr id="45" name="Picture 9" descr="A picture containing text, clipart, tableware, dishware&#10;&#10;Description automatically generated">
            <a:extLst>
              <a:ext uri="{FF2B5EF4-FFF2-40B4-BE49-F238E27FC236}">
                <a16:creationId xmlns:a16="http://schemas.microsoft.com/office/drawing/2014/main" id="{FD37A506-A87E-DC4D-82EB-5DD2D29C44DE}"/>
              </a:ext>
            </a:extLst>
          </p:cNvPr>
          <p:cNvPicPr>
            <a:picLocks noChangeAspect="1"/>
          </p:cNvPicPr>
          <p:nvPr/>
        </p:nvPicPr>
        <p:blipFill>
          <a:blip r:embed="rId5"/>
          <a:stretch>
            <a:fillRect/>
          </a:stretch>
        </p:blipFill>
        <p:spPr>
          <a:xfrm>
            <a:off x="10080597" y="4742940"/>
            <a:ext cx="848294" cy="304250"/>
          </a:xfrm>
          <a:prstGeom prst="rect">
            <a:avLst/>
          </a:prstGeom>
        </p:spPr>
      </p:pic>
      <p:pic>
        <p:nvPicPr>
          <p:cNvPr id="46" name="Picture 45" descr="Logo&#10;&#10;Description automatically generated">
            <a:extLst>
              <a:ext uri="{FF2B5EF4-FFF2-40B4-BE49-F238E27FC236}">
                <a16:creationId xmlns:a16="http://schemas.microsoft.com/office/drawing/2014/main" id="{88D945E8-E8B3-FF4A-8E73-0829E1F8C8C4}"/>
              </a:ext>
            </a:extLst>
          </p:cNvPr>
          <p:cNvPicPr>
            <a:picLocks noChangeAspect="1"/>
          </p:cNvPicPr>
          <p:nvPr/>
        </p:nvPicPr>
        <p:blipFill>
          <a:blip r:embed="rId6"/>
          <a:stretch>
            <a:fillRect/>
          </a:stretch>
        </p:blipFill>
        <p:spPr>
          <a:xfrm>
            <a:off x="9040887" y="4863674"/>
            <a:ext cx="756398" cy="756398"/>
          </a:xfrm>
          <a:prstGeom prst="rect">
            <a:avLst/>
          </a:prstGeom>
        </p:spPr>
      </p:pic>
      <p:pic>
        <p:nvPicPr>
          <p:cNvPr id="47" name="Picture 46" descr="Logo&#10;&#10;Description automatically generated">
            <a:extLst>
              <a:ext uri="{FF2B5EF4-FFF2-40B4-BE49-F238E27FC236}">
                <a16:creationId xmlns:a16="http://schemas.microsoft.com/office/drawing/2014/main" id="{BB734588-7AF1-A34C-86DC-B3A341F2DD3B}"/>
              </a:ext>
            </a:extLst>
          </p:cNvPr>
          <p:cNvPicPr>
            <a:picLocks noChangeAspect="1"/>
          </p:cNvPicPr>
          <p:nvPr/>
        </p:nvPicPr>
        <p:blipFill>
          <a:blip r:embed="rId7"/>
          <a:stretch>
            <a:fillRect/>
          </a:stretch>
        </p:blipFill>
        <p:spPr>
          <a:xfrm>
            <a:off x="10023350" y="5236346"/>
            <a:ext cx="1010023" cy="366717"/>
          </a:xfrm>
          <a:prstGeom prst="rect">
            <a:avLst/>
          </a:prstGeom>
        </p:spPr>
      </p:pic>
      <p:pic>
        <p:nvPicPr>
          <p:cNvPr id="48" name="Picture 13">
            <a:extLst>
              <a:ext uri="{FF2B5EF4-FFF2-40B4-BE49-F238E27FC236}">
                <a16:creationId xmlns:a16="http://schemas.microsoft.com/office/drawing/2014/main" id="{AED04F43-F2F1-C642-8208-CBB1D1A9EAFE}"/>
              </a:ext>
            </a:extLst>
          </p:cNvPr>
          <p:cNvPicPr>
            <a:picLocks noChangeAspect="1"/>
          </p:cNvPicPr>
          <p:nvPr/>
        </p:nvPicPr>
        <p:blipFill>
          <a:blip r:embed="rId8"/>
          <a:stretch>
            <a:fillRect/>
          </a:stretch>
        </p:blipFill>
        <p:spPr>
          <a:xfrm>
            <a:off x="7617128" y="5051257"/>
            <a:ext cx="1040710" cy="468796"/>
          </a:xfrm>
          <a:prstGeom prst="rect">
            <a:avLst/>
          </a:prstGeom>
        </p:spPr>
      </p:pic>
      <p:pic>
        <p:nvPicPr>
          <p:cNvPr id="49" name="Picture 44">
            <a:extLst>
              <a:ext uri="{FF2B5EF4-FFF2-40B4-BE49-F238E27FC236}">
                <a16:creationId xmlns:a16="http://schemas.microsoft.com/office/drawing/2014/main" id="{511F56FF-F943-FA4C-A20A-323FB379568D}"/>
              </a:ext>
            </a:extLst>
          </p:cNvPr>
          <p:cNvPicPr>
            <a:picLocks noChangeAspect="1"/>
          </p:cNvPicPr>
          <p:nvPr/>
        </p:nvPicPr>
        <p:blipFill>
          <a:blip r:embed="rId9"/>
          <a:stretch>
            <a:fillRect/>
          </a:stretch>
        </p:blipFill>
        <p:spPr>
          <a:xfrm>
            <a:off x="7677270" y="5597088"/>
            <a:ext cx="1001958" cy="598544"/>
          </a:xfrm>
          <a:prstGeom prst="rect">
            <a:avLst/>
          </a:prstGeom>
        </p:spPr>
      </p:pic>
      <p:pic>
        <p:nvPicPr>
          <p:cNvPr id="1026" name="Picture 2">
            <a:extLst>
              <a:ext uri="{FF2B5EF4-FFF2-40B4-BE49-F238E27FC236}">
                <a16:creationId xmlns:a16="http://schemas.microsoft.com/office/drawing/2014/main" id="{0B55CB55-E41E-F04A-9939-C7301307A5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5952" y="5828055"/>
            <a:ext cx="1331330" cy="3630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EAFA46A-D86D-1E2D-FE34-131B6177E8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2874" y="4014418"/>
            <a:ext cx="660955" cy="666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onardo Company - Home | Facebook">
            <a:extLst>
              <a:ext uri="{FF2B5EF4-FFF2-40B4-BE49-F238E27FC236}">
                <a16:creationId xmlns:a16="http://schemas.microsoft.com/office/drawing/2014/main" id="{3DB59C97-E700-1439-A7F9-C76A3272C9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56879" y="3353723"/>
            <a:ext cx="895470" cy="895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GEOS SPA | Heracles Project">
            <a:extLst>
              <a:ext uri="{FF2B5EF4-FFF2-40B4-BE49-F238E27FC236}">
                <a16:creationId xmlns:a16="http://schemas.microsoft.com/office/drawing/2014/main" id="{A55AC7E3-F3C6-FEA6-67FF-55EC2A41F1D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2696" b="29906"/>
          <a:stretch/>
        </p:blipFill>
        <p:spPr bwMode="auto">
          <a:xfrm>
            <a:off x="8458819" y="3962137"/>
            <a:ext cx="1027133" cy="384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lespazio | ESA Business Applications">
            <a:extLst>
              <a:ext uri="{FF2B5EF4-FFF2-40B4-BE49-F238E27FC236}">
                <a16:creationId xmlns:a16="http://schemas.microsoft.com/office/drawing/2014/main" id="{35C3E491-118F-7630-9BEC-E486D7D5FA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11633" y="3466484"/>
            <a:ext cx="1913854" cy="476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CB6428A-D683-729F-AD71-7E63D60320F7}"/>
              </a:ext>
            </a:extLst>
          </p:cNvPr>
          <p:cNvPicPr>
            <a:picLocks noChangeAspect="1"/>
          </p:cNvPicPr>
          <p:nvPr/>
        </p:nvPicPr>
        <p:blipFill>
          <a:blip r:embed="rId15"/>
          <a:stretch>
            <a:fillRect/>
          </a:stretch>
        </p:blipFill>
        <p:spPr>
          <a:xfrm>
            <a:off x="8542342" y="6204308"/>
            <a:ext cx="988061" cy="237135"/>
          </a:xfrm>
          <a:prstGeom prst="rect">
            <a:avLst/>
          </a:prstGeom>
        </p:spPr>
      </p:pic>
      <p:pic>
        <p:nvPicPr>
          <p:cNvPr id="2" name="Picture 2" descr="Logo Luxottica - JEst">
            <a:extLst>
              <a:ext uri="{FF2B5EF4-FFF2-40B4-BE49-F238E27FC236}">
                <a16:creationId xmlns:a16="http://schemas.microsoft.com/office/drawing/2014/main" id="{C6A12DFC-1A12-C7E4-DBEA-6B3C971C412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5923" t="33386" r="17681" b="33386"/>
          <a:stretch/>
        </p:blipFill>
        <p:spPr bwMode="auto">
          <a:xfrm>
            <a:off x="9466793" y="4203280"/>
            <a:ext cx="1250653" cy="40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7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B8AB147-45BC-0C40-A5EC-81B0BAEFA940}"/>
              </a:ext>
            </a:extLst>
          </p:cNvPr>
          <p:cNvPicPr>
            <a:picLocks noChangeAspect="1"/>
          </p:cNvPicPr>
          <p:nvPr/>
        </p:nvPicPr>
        <p:blipFill>
          <a:blip r:embed="rId3"/>
          <a:stretch>
            <a:fillRect/>
          </a:stretch>
        </p:blipFill>
        <p:spPr>
          <a:xfrm>
            <a:off x="562776" y="103057"/>
            <a:ext cx="1135683" cy="797311"/>
          </a:xfrm>
          <a:prstGeom prst="rect">
            <a:avLst/>
          </a:prstGeom>
        </p:spPr>
      </p:pic>
      <p:sp>
        <p:nvSpPr>
          <p:cNvPr id="16" name="Segnaposto numero diapositiva 15">
            <a:extLst>
              <a:ext uri="{FF2B5EF4-FFF2-40B4-BE49-F238E27FC236}">
                <a16:creationId xmlns:a16="http://schemas.microsoft.com/office/drawing/2014/main" id="{66477788-0E5D-B646-A2DA-AA6F32043F9F}"/>
              </a:ext>
            </a:extLst>
          </p:cNvPr>
          <p:cNvSpPr>
            <a:spLocks noGrp="1"/>
          </p:cNvSpPr>
          <p:nvPr>
            <p:ph type="sldNum" sz="quarter" idx="12"/>
          </p:nvPr>
        </p:nvSpPr>
        <p:spPr>
          <a:xfrm>
            <a:off x="9242611" y="6404925"/>
            <a:ext cx="2743200" cy="365125"/>
          </a:xfrm>
        </p:spPr>
        <p:txBody>
          <a:bodyPr/>
          <a:lstStyle/>
          <a:p>
            <a:r>
              <a:rPr lang="it-IT" dirty="0">
                <a:solidFill>
                  <a:schemeClr val="bg1">
                    <a:lumMod val="50000"/>
                  </a:schemeClr>
                </a:solidFill>
              </a:rPr>
              <a:t>3</a:t>
            </a:r>
          </a:p>
        </p:txBody>
      </p:sp>
      <p:sp>
        <p:nvSpPr>
          <p:cNvPr id="12" name="Title 1">
            <a:extLst>
              <a:ext uri="{FF2B5EF4-FFF2-40B4-BE49-F238E27FC236}">
                <a16:creationId xmlns:a16="http://schemas.microsoft.com/office/drawing/2014/main" id="{2B376B63-4A4E-8349-8633-D5CAA9997C8F}"/>
              </a:ext>
            </a:extLst>
          </p:cNvPr>
          <p:cNvSpPr txBox="1">
            <a:spLocks/>
          </p:cNvSpPr>
          <p:nvPr/>
        </p:nvSpPr>
        <p:spPr>
          <a:xfrm>
            <a:off x="1982939" y="364046"/>
            <a:ext cx="8475512"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Technology</a:t>
            </a:r>
          </a:p>
        </p:txBody>
      </p:sp>
      <p:cxnSp>
        <p:nvCxnSpPr>
          <p:cNvPr id="13" name="Straight Connector 7">
            <a:extLst>
              <a:ext uri="{FF2B5EF4-FFF2-40B4-BE49-F238E27FC236}">
                <a16:creationId xmlns:a16="http://schemas.microsoft.com/office/drawing/2014/main" id="{87853B6F-33EF-D94B-884A-84EF3DA16A75}"/>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239799A-1CC2-FE48-B012-D362F46AC8B5}"/>
              </a:ext>
            </a:extLst>
          </p:cNvPr>
          <p:cNvGrpSpPr/>
          <p:nvPr/>
        </p:nvGrpSpPr>
        <p:grpSpPr>
          <a:xfrm>
            <a:off x="9349574" y="1353292"/>
            <a:ext cx="2263022" cy="3259451"/>
            <a:chOff x="8656769" y="1471575"/>
            <a:chExt cx="2263022" cy="3259451"/>
          </a:xfrm>
          <a:solidFill>
            <a:schemeClr val="accent2">
              <a:lumMod val="20000"/>
              <a:lumOff val="80000"/>
            </a:schemeClr>
          </a:solidFill>
        </p:grpSpPr>
        <p:sp>
          <p:nvSpPr>
            <p:cNvPr id="2" name="Rectangle 1">
              <a:extLst>
                <a:ext uri="{FF2B5EF4-FFF2-40B4-BE49-F238E27FC236}">
                  <a16:creationId xmlns:a16="http://schemas.microsoft.com/office/drawing/2014/main" id="{5B5FD087-9626-D64B-994A-3217D854B0AD}"/>
                </a:ext>
              </a:extLst>
            </p:cNvPr>
            <p:cNvSpPr/>
            <p:nvPr/>
          </p:nvSpPr>
          <p:spPr>
            <a:xfrm>
              <a:off x="8656769" y="1471575"/>
              <a:ext cx="2263022" cy="3259451"/>
            </a:xfrm>
            <a:prstGeom prst="rect">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0">
              <a:extLst>
                <a:ext uri="{FF2B5EF4-FFF2-40B4-BE49-F238E27FC236}">
                  <a16:creationId xmlns:a16="http://schemas.microsoft.com/office/drawing/2014/main" id="{444B263D-6987-D54E-AE44-758DFA553B62}"/>
                </a:ext>
              </a:extLst>
            </p:cNvPr>
            <p:cNvSpPr txBox="1"/>
            <p:nvPr/>
          </p:nvSpPr>
          <p:spPr>
            <a:xfrm>
              <a:off x="8723029" y="1654750"/>
              <a:ext cx="2130502" cy="2893100"/>
            </a:xfrm>
            <a:prstGeom prst="rect">
              <a:avLst/>
            </a:prstGeom>
            <a:grpFill/>
            <a:ln w="38100">
              <a:noFill/>
            </a:ln>
          </p:spPr>
          <p:txBody>
            <a:bodyPr wrap="square" rtlCol="0">
              <a:spAutoFit/>
            </a:bodyPr>
            <a:lstStyle/>
            <a:p>
              <a:pPr algn="ctr"/>
              <a:r>
                <a:rPr lang="it-IT" sz="1200" b="1" dirty="0">
                  <a:solidFill>
                    <a:schemeClr val="bg1">
                      <a:lumMod val="50000"/>
                    </a:schemeClr>
                  </a:solidFill>
                  <a:latin typeface="Avenir" panose="02000503020000020003" pitchFamily="2" charset="0"/>
                </a:rPr>
                <a:t>PROJECT START</a:t>
              </a:r>
              <a:endParaRPr lang="it-IT" sz="1400" b="1" dirty="0">
                <a:solidFill>
                  <a:schemeClr val="bg1">
                    <a:lumMod val="50000"/>
                  </a:schemeClr>
                </a:solidFill>
                <a:latin typeface="Avenir" panose="02000503020000020003" pitchFamily="2" charset="0"/>
              </a:endParaRPr>
            </a:p>
            <a:p>
              <a:pPr algn="ctr"/>
              <a:r>
                <a:rPr lang="it-IT" sz="2400" dirty="0">
                  <a:solidFill>
                    <a:schemeClr val="tx1">
                      <a:lumMod val="95000"/>
                      <a:lumOff val="5000"/>
                    </a:schemeClr>
                  </a:solidFill>
                  <a:latin typeface="Avenir" panose="02000503020000020003" pitchFamily="2" charset="0"/>
                </a:rPr>
                <a:t>2018</a:t>
              </a:r>
            </a:p>
            <a:p>
              <a:pPr algn="ctr"/>
              <a:endParaRPr lang="it-IT" sz="1200" b="1" dirty="0">
                <a:solidFill>
                  <a:schemeClr val="bg1">
                    <a:lumMod val="50000"/>
                  </a:schemeClr>
                </a:solidFill>
                <a:latin typeface="Avenir" panose="02000503020000020003" pitchFamily="2" charset="0"/>
              </a:endParaRPr>
            </a:p>
            <a:p>
              <a:pPr algn="ctr"/>
              <a:r>
                <a:rPr lang="it-IT" sz="1200" b="1" dirty="0">
                  <a:solidFill>
                    <a:schemeClr val="bg1">
                      <a:lumMod val="50000"/>
                    </a:schemeClr>
                  </a:solidFill>
                  <a:latin typeface="Avenir" panose="02000503020000020003" pitchFamily="2" charset="0"/>
                </a:rPr>
                <a:t>UPTIME</a:t>
              </a:r>
              <a:endParaRPr lang="it-IT" sz="1400" b="1" dirty="0">
                <a:solidFill>
                  <a:schemeClr val="bg1">
                    <a:lumMod val="50000"/>
                  </a:schemeClr>
                </a:solidFill>
                <a:latin typeface="Avenir" panose="02000503020000020003" pitchFamily="2" charset="0"/>
              </a:endParaRPr>
            </a:p>
            <a:p>
              <a:pPr algn="ctr"/>
              <a:r>
                <a:rPr lang="it-IT" sz="2400" dirty="0">
                  <a:solidFill>
                    <a:schemeClr val="tx1">
                      <a:lumMod val="95000"/>
                      <a:lumOff val="5000"/>
                    </a:schemeClr>
                  </a:solidFill>
                  <a:latin typeface="Avenir" panose="02000503020000020003" pitchFamily="2" charset="0"/>
                </a:rPr>
                <a:t>36 MONTHS</a:t>
              </a:r>
            </a:p>
            <a:p>
              <a:pPr algn="ctr"/>
              <a:endParaRPr lang="it-IT" sz="1200" b="1" dirty="0">
                <a:solidFill>
                  <a:schemeClr val="bg1">
                    <a:lumMod val="50000"/>
                  </a:schemeClr>
                </a:solidFill>
                <a:latin typeface="Avenir" panose="02000503020000020003" pitchFamily="2" charset="0"/>
              </a:endParaRPr>
            </a:p>
            <a:p>
              <a:pPr algn="ctr"/>
              <a:r>
                <a:rPr lang="it-IT" sz="1200" b="1" dirty="0">
                  <a:solidFill>
                    <a:schemeClr val="bg1">
                      <a:lumMod val="50000"/>
                    </a:schemeClr>
                  </a:solidFill>
                  <a:latin typeface="Avenir" panose="02000503020000020003" pitchFamily="2" charset="0"/>
                </a:rPr>
                <a:t>DATA HANDLED</a:t>
              </a:r>
              <a:endParaRPr lang="it-IT" sz="1400" b="1" dirty="0">
                <a:solidFill>
                  <a:schemeClr val="bg1">
                    <a:lumMod val="50000"/>
                  </a:schemeClr>
                </a:solidFill>
                <a:latin typeface="Avenir" panose="02000503020000020003" pitchFamily="2" charset="0"/>
              </a:endParaRPr>
            </a:p>
            <a:p>
              <a:pPr algn="ctr"/>
              <a:r>
                <a:rPr lang="it-IT" sz="2400" dirty="0">
                  <a:solidFill>
                    <a:schemeClr val="tx1">
                      <a:lumMod val="95000"/>
                      <a:lumOff val="5000"/>
                    </a:schemeClr>
                  </a:solidFill>
                  <a:latin typeface="Avenir" panose="02000503020000020003" pitchFamily="2" charset="0"/>
                </a:rPr>
                <a:t>10 PETABYTE</a:t>
              </a:r>
            </a:p>
            <a:p>
              <a:pPr algn="ctr"/>
              <a:endParaRPr lang="it-IT" sz="1200" b="1" dirty="0">
                <a:solidFill>
                  <a:schemeClr val="bg1">
                    <a:lumMod val="50000"/>
                  </a:schemeClr>
                </a:solidFill>
                <a:latin typeface="Avenir" panose="02000503020000020003" pitchFamily="2" charset="0"/>
              </a:endParaRPr>
            </a:p>
            <a:p>
              <a:pPr algn="ctr"/>
              <a:r>
                <a:rPr lang="it-IT" sz="1200" b="1" dirty="0">
                  <a:solidFill>
                    <a:schemeClr val="bg1">
                      <a:lumMod val="50000"/>
                    </a:schemeClr>
                  </a:solidFill>
                  <a:latin typeface="Avenir" panose="02000503020000020003" pitchFamily="2" charset="0"/>
                </a:rPr>
                <a:t>TOTAL DEV EFFORT</a:t>
              </a:r>
              <a:endParaRPr lang="it-IT" sz="1400" b="1" dirty="0">
                <a:solidFill>
                  <a:schemeClr val="bg1">
                    <a:lumMod val="50000"/>
                  </a:schemeClr>
                </a:solidFill>
                <a:latin typeface="Avenir" panose="02000503020000020003" pitchFamily="2" charset="0"/>
              </a:endParaRPr>
            </a:p>
            <a:p>
              <a:pPr algn="ctr"/>
              <a:r>
                <a:rPr lang="it-IT" sz="2400" dirty="0">
                  <a:solidFill>
                    <a:schemeClr val="tx1">
                      <a:lumMod val="95000"/>
                      <a:lumOff val="5000"/>
                    </a:schemeClr>
                  </a:solidFill>
                  <a:latin typeface="Avenir" panose="02000503020000020003" pitchFamily="2" charset="0"/>
                </a:rPr>
                <a:t>8 YEARS</a:t>
              </a:r>
            </a:p>
          </p:txBody>
        </p:sp>
      </p:grpSp>
      <p:cxnSp>
        <p:nvCxnSpPr>
          <p:cNvPr id="5" name="Straight Connector 4">
            <a:extLst>
              <a:ext uri="{FF2B5EF4-FFF2-40B4-BE49-F238E27FC236}">
                <a16:creationId xmlns:a16="http://schemas.microsoft.com/office/drawing/2014/main" id="{2F5999CF-46E1-9E42-83BF-9855F3E0FFD2}"/>
              </a:ext>
            </a:extLst>
          </p:cNvPr>
          <p:cNvCxnSpPr/>
          <p:nvPr/>
        </p:nvCxnSpPr>
        <p:spPr>
          <a:xfrm>
            <a:off x="9793357" y="2201720"/>
            <a:ext cx="1470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F6F27D-DD30-5843-BE51-009896706CF1}"/>
              </a:ext>
            </a:extLst>
          </p:cNvPr>
          <p:cNvCxnSpPr/>
          <p:nvPr/>
        </p:nvCxnSpPr>
        <p:spPr>
          <a:xfrm>
            <a:off x="9793357" y="2922927"/>
            <a:ext cx="1470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8DE084-9302-0C46-A0A6-E306E73E9879}"/>
              </a:ext>
            </a:extLst>
          </p:cNvPr>
          <p:cNvCxnSpPr/>
          <p:nvPr/>
        </p:nvCxnSpPr>
        <p:spPr>
          <a:xfrm>
            <a:off x="9793357" y="3645155"/>
            <a:ext cx="1470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ular Callout 5">
            <a:extLst>
              <a:ext uri="{FF2B5EF4-FFF2-40B4-BE49-F238E27FC236}">
                <a16:creationId xmlns:a16="http://schemas.microsoft.com/office/drawing/2014/main" id="{3971B5C1-4E0C-E84C-90B2-2E3662E0AAC9}"/>
              </a:ext>
            </a:extLst>
          </p:cNvPr>
          <p:cNvSpPr/>
          <p:nvPr/>
        </p:nvSpPr>
        <p:spPr>
          <a:xfrm>
            <a:off x="1091346" y="1441163"/>
            <a:ext cx="352645" cy="280965"/>
          </a:xfrm>
          <a:prstGeom prst="wedgeRectCallout">
            <a:avLst>
              <a:gd name="adj1" fmla="val -40833"/>
              <a:gd name="adj2" fmla="val 88662"/>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50000"/>
                </a:schemeClr>
              </a:solidFill>
            </a:endParaRPr>
          </a:p>
        </p:txBody>
      </p:sp>
      <p:sp>
        <p:nvSpPr>
          <p:cNvPr id="25" name="Oval 24">
            <a:extLst>
              <a:ext uri="{FF2B5EF4-FFF2-40B4-BE49-F238E27FC236}">
                <a16:creationId xmlns:a16="http://schemas.microsoft.com/office/drawing/2014/main" id="{6A1ACD30-A5AB-8246-B0CD-5081568DDB66}"/>
              </a:ext>
            </a:extLst>
          </p:cNvPr>
          <p:cNvSpPr/>
          <p:nvPr/>
        </p:nvSpPr>
        <p:spPr>
          <a:xfrm>
            <a:off x="1301531" y="1601523"/>
            <a:ext cx="208720" cy="208720"/>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C00000"/>
                </a:solidFill>
                <a:latin typeface="Avenir" panose="02000503020000020003" pitchFamily="2" charset="0"/>
              </a:rPr>
              <a:t>x</a:t>
            </a:r>
          </a:p>
        </p:txBody>
      </p:sp>
      <p:grpSp>
        <p:nvGrpSpPr>
          <p:cNvPr id="4" name="Group 3">
            <a:extLst>
              <a:ext uri="{FF2B5EF4-FFF2-40B4-BE49-F238E27FC236}">
                <a16:creationId xmlns:a16="http://schemas.microsoft.com/office/drawing/2014/main" id="{69744C83-AC23-9AA8-31AA-4B126ABD2059}"/>
              </a:ext>
            </a:extLst>
          </p:cNvPr>
          <p:cNvGrpSpPr/>
          <p:nvPr/>
        </p:nvGrpSpPr>
        <p:grpSpPr>
          <a:xfrm>
            <a:off x="2983380" y="1387513"/>
            <a:ext cx="402612" cy="476380"/>
            <a:chOff x="3064405" y="1387513"/>
            <a:chExt cx="402612" cy="476380"/>
          </a:xfrm>
        </p:grpSpPr>
        <p:sp>
          <p:nvSpPr>
            <p:cNvPr id="31" name="Pie 30">
              <a:extLst>
                <a:ext uri="{FF2B5EF4-FFF2-40B4-BE49-F238E27FC236}">
                  <a16:creationId xmlns:a16="http://schemas.microsoft.com/office/drawing/2014/main" id="{A7AFB65E-2A18-A841-B9F2-DA58F114ADA3}"/>
                </a:ext>
              </a:extLst>
            </p:cNvPr>
            <p:cNvSpPr/>
            <p:nvPr/>
          </p:nvSpPr>
          <p:spPr>
            <a:xfrm rot="16200000">
              <a:off x="3064405" y="1461281"/>
              <a:ext cx="402612" cy="402612"/>
            </a:xfrm>
            <a:prstGeom prst="pi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40" name="Straight Connector 39">
              <a:extLst>
                <a:ext uri="{FF2B5EF4-FFF2-40B4-BE49-F238E27FC236}">
                  <a16:creationId xmlns:a16="http://schemas.microsoft.com/office/drawing/2014/main" id="{0DAFFAFA-5FA1-E443-9CC8-DB697B292464}"/>
                </a:ext>
              </a:extLst>
            </p:cNvPr>
            <p:cNvCxnSpPr>
              <a:stCxn id="31" idx="0"/>
            </p:cNvCxnSpPr>
            <p:nvPr/>
          </p:nvCxnSpPr>
          <p:spPr>
            <a:xfrm flipV="1">
              <a:off x="3265711" y="1387513"/>
              <a:ext cx="0" cy="73768"/>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F5EC6DC-2D6B-C144-9941-370AC3244B79}"/>
                </a:ext>
              </a:extLst>
            </p:cNvPr>
            <p:cNvCxnSpPr/>
            <p:nvPr/>
          </p:nvCxnSpPr>
          <p:spPr>
            <a:xfrm>
              <a:off x="3191185" y="1387521"/>
              <a:ext cx="1417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0C5F54-D60A-BA40-A353-8CB79D3E773B}"/>
                </a:ext>
              </a:extLst>
            </p:cNvPr>
            <p:cNvCxnSpPr>
              <a:cxnSpLocks/>
            </p:cNvCxnSpPr>
            <p:nvPr/>
          </p:nvCxnSpPr>
          <p:spPr>
            <a:xfrm>
              <a:off x="3165489" y="1639437"/>
              <a:ext cx="162631" cy="1"/>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0136252-1E28-EB4D-BAC3-D6D5867E796A}"/>
                </a:ext>
              </a:extLst>
            </p:cNvPr>
            <p:cNvCxnSpPr>
              <a:cxnSpLocks/>
              <a:stCxn id="31" idx="2"/>
            </p:cNvCxnSpPr>
            <p:nvPr/>
          </p:nvCxnSpPr>
          <p:spPr>
            <a:xfrm flipV="1">
              <a:off x="3265711" y="1726001"/>
              <a:ext cx="1151" cy="137892"/>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E24A145-47E4-0546-945B-0EE238592BBA}"/>
                </a:ext>
              </a:extLst>
            </p:cNvPr>
            <p:cNvCxnSpPr>
              <a:cxnSpLocks/>
            </p:cNvCxnSpPr>
            <p:nvPr/>
          </p:nvCxnSpPr>
          <p:spPr>
            <a:xfrm flipV="1">
              <a:off x="3309210" y="1569297"/>
              <a:ext cx="76491" cy="564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6195D49-25A9-8546-B934-13F49F0C8EFA}"/>
                </a:ext>
              </a:extLst>
            </p:cNvPr>
            <p:cNvCxnSpPr>
              <a:cxnSpLocks/>
            </p:cNvCxnSpPr>
            <p:nvPr/>
          </p:nvCxnSpPr>
          <p:spPr>
            <a:xfrm rot="5400000" flipV="1">
              <a:off x="3300370" y="1714041"/>
              <a:ext cx="76491" cy="564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BCF4A2-3EB4-264A-9024-671B6075F991}"/>
                </a:ext>
              </a:extLst>
            </p:cNvPr>
            <p:cNvCxnSpPr>
              <a:cxnSpLocks/>
            </p:cNvCxnSpPr>
            <p:nvPr/>
          </p:nvCxnSpPr>
          <p:spPr>
            <a:xfrm rot="5400000" flipV="1">
              <a:off x="3155287" y="1552783"/>
              <a:ext cx="76491" cy="564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B77EF03-0CE4-0D4C-B600-F2568E29563F}"/>
                </a:ext>
              </a:extLst>
            </p:cNvPr>
            <p:cNvCxnSpPr>
              <a:cxnSpLocks/>
            </p:cNvCxnSpPr>
            <p:nvPr/>
          </p:nvCxnSpPr>
          <p:spPr>
            <a:xfrm flipV="1">
              <a:off x="3152787" y="1705829"/>
              <a:ext cx="76491" cy="564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grpSp>
      <p:sp>
        <p:nvSpPr>
          <p:cNvPr id="61" name="Rectangle 60">
            <a:extLst>
              <a:ext uri="{FF2B5EF4-FFF2-40B4-BE49-F238E27FC236}">
                <a16:creationId xmlns:a16="http://schemas.microsoft.com/office/drawing/2014/main" id="{5BEFEE42-F81A-2E49-B4BF-982A6BB269D1}"/>
              </a:ext>
            </a:extLst>
          </p:cNvPr>
          <p:cNvSpPr/>
          <p:nvPr/>
        </p:nvSpPr>
        <p:spPr>
          <a:xfrm>
            <a:off x="4922453" y="1495693"/>
            <a:ext cx="370550" cy="37055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ctangle 61">
            <a:extLst>
              <a:ext uri="{FF2B5EF4-FFF2-40B4-BE49-F238E27FC236}">
                <a16:creationId xmlns:a16="http://schemas.microsoft.com/office/drawing/2014/main" id="{E88D382A-DB18-FA4D-BBD9-36265CDCA690}"/>
              </a:ext>
            </a:extLst>
          </p:cNvPr>
          <p:cNvSpPr/>
          <p:nvPr/>
        </p:nvSpPr>
        <p:spPr>
          <a:xfrm>
            <a:off x="4906450" y="1444303"/>
            <a:ext cx="453970" cy="523220"/>
          </a:xfrm>
          <a:prstGeom prst="rect">
            <a:avLst/>
          </a:prstGeom>
          <a:solidFill>
            <a:schemeClr val="accent2">
              <a:lumMod val="20000"/>
              <a:lumOff val="80000"/>
            </a:schemeClr>
          </a:solidFill>
          <a:ln>
            <a:solidFill>
              <a:srgbClr val="C00000"/>
            </a:solidFill>
          </a:ln>
        </p:spPr>
        <p:txBody>
          <a:bodyPr wrap="none">
            <a:spAutoFit/>
          </a:bodyPr>
          <a:lstStyle/>
          <a:p>
            <a:r>
              <a:rPr lang="en-US" sz="2800" dirty="0">
                <a:solidFill>
                  <a:srgbClr val="C00000"/>
                </a:solidFill>
                <a:latin typeface="Avenir" panose="02000503020000020003" pitchFamily="2" charset="0"/>
              </a:rPr>
              <a:t>✓</a:t>
            </a:r>
            <a:endParaRPr lang="it-IT" sz="2800" dirty="0">
              <a:solidFill>
                <a:srgbClr val="C00000"/>
              </a:solidFill>
            </a:endParaRPr>
          </a:p>
        </p:txBody>
      </p:sp>
      <p:sp>
        <p:nvSpPr>
          <p:cNvPr id="65" name="Oval 64">
            <a:extLst>
              <a:ext uri="{FF2B5EF4-FFF2-40B4-BE49-F238E27FC236}">
                <a16:creationId xmlns:a16="http://schemas.microsoft.com/office/drawing/2014/main" id="{90C52F8A-0823-7949-B3A3-B40B9994F03F}"/>
              </a:ext>
            </a:extLst>
          </p:cNvPr>
          <p:cNvSpPr/>
          <p:nvPr/>
        </p:nvSpPr>
        <p:spPr>
          <a:xfrm>
            <a:off x="6848359" y="1415332"/>
            <a:ext cx="481989" cy="481989"/>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ctangle 65">
            <a:extLst>
              <a:ext uri="{FF2B5EF4-FFF2-40B4-BE49-F238E27FC236}">
                <a16:creationId xmlns:a16="http://schemas.microsoft.com/office/drawing/2014/main" id="{B799BC18-375F-5244-8A9D-87F773CC9F2F}"/>
              </a:ext>
            </a:extLst>
          </p:cNvPr>
          <p:cNvSpPr/>
          <p:nvPr/>
        </p:nvSpPr>
        <p:spPr>
          <a:xfrm>
            <a:off x="6936265" y="1484270"/>
            <a:ext cx="319318" cy="369332"/>
          </a:xfrm>
          <a:prstGeom prst="rect">
            <a:avLst/>
          </a:prstGeom>
          <a:solidFill>
            <a:schemeClr val="accent2">
              <a:lumMod val="20000"/>
              <a:lumOff val="80000"/>
            </a:schemeClr>
          </a:solidFill>
          <a:ln>
            <a:noFill/>
          </a:ln>
        </p:spPr>
        <p:txBody>
          <a:bodyPr wrap="none">
            <a:spAutoFit/>
          </a:bodyPr>
          <a:lstStyle/>
          <a:p>
            <a:r>
              <a:rPr lang="en-US" dirty="0">
                <a:solidFill>
                  <a:srgbClr val="C00000"/>
                </a:solidFill>
                <a:latin typeface="Avenir" panose="02000503020000020003" pitchFamily="2" charset="0"/>
              </a:rPr>
              <a:t>€</a:t>
            </a:r>
            <a:endParaRPr lang="it-IT" dirty="0">
              <a:solidFill>
                <a:srgbClr val="C00000"/>
              </a:solidFill>
            </a:endParaRPr>
          </a:p>
        </p:txBody>
      </p:sp>
      <p:sp>
        <p:nvSpPr>
          <p:cNvPr id="70" name="Rectangle 69">
            <a:extLst>
              <a:ext uri="{FF2B5EF4-FFF2-40B4-BE49-F238E27FC236}">
                <a16:creationId xmlns:a16="http://schemas.microsoft.com/office/drawing/2014/main" id="{326EE360-8675-1D41-A842-2BEE510EC94E}"/>
              </a:ext>
            </a:extLst>
          </p:cNvPr>
          <p:cNvSpPr/>
          <p:nvPr/>
        </p:nvSpPr>
        <p:spPr>
          <a:xfrm>
            <a:off x="663559" y="4864011"/>
            <a:ext cx="10949037" cy="1569078"/>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Straight Connector 66">
            <a:extLst>
              <a:ext uri="{FF2B5EF4-FFF2-40B4-BE49-F238E27FC236}">
                <a16:creationId xmlns:a16="http://schemas.microsoft.com/office/drawing/2014/main" id="{F8366019-2D24-5E4C-AE7C-A7B227912F00}"/>
              </a:ext>
            </a:extLst>
          </p:cNvPr>
          <p:cNvCxnSpPr>
            <a:cxnSpLocks/>
          </p:cNvCxnSpPr>
          <p:nvPr/>
        </p:nvCxnSpPr>
        <p:spPr>
          <a:xfrm>
            <a:off x="1156472" y="5392378"/>
            <a:ext cx="988035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A2B1AFDD-55D1-574D-A7C8-69D29A246927}"/>
              </a:ext>
            </a:extLst>
          </p:cNvPr>
          <p:cNvSpPr/>
          <p:nvPr/>
        </p:nvSpPr>
        <p:spPr>
          <a:xfrm>
            <a:off x="1649171" y="5118760"/>
            <a:ext cx="377026"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83" name="Rectangle 82">
            <a:extLst>
              <a:ext uri="{FF2B5EF4-FFF2-40B4-BE49-F238E27FC236}">
                <a16:creationId xmlns:a16="http://schemas.microsoft.com/office/drawing/2014/main" id="{259F87B3-3329-DD45-AED4-D93766C78244}"/>
              </a:ext>
            </a:extLst>
          </p:cNvPr>
          <p:cNvSpPr/>
          <p:nvPr/>
        </p:nvSpPr>
        <p:spPr>
          <a:xfrm>
            <a:off x="1423148" y="4912174"/>
            <a:ext cx="829073" cy="338554"/>
          </a:xfrm>
          <a:prstGeom prst="rect">
            <a:avLst/>
          </a:prstGeom>
        </p:spPr>
        <p:txBody>
          <a:bodyPr wrap="none">
            <a:spAutoFit/>
          </a:bodyPr>
          <a:lstStyle/>
          <a:p>
            <a:r>
              <a:rPr lang="it-IT" sz="1600" dirty="0">
                <a:latin typeface="Avenir" panose="02000503020000020003" pitchFamily="2" charset="0"/>
              </a:rPr>
              <a:t>7/2018</a:t>
            </a:r>
            <a:endParaRPr lang="it-IT" sz="1600" dirty="0"/>
          </a:p>
        </p:txBody>
      </p:sp>
      <p:sp>
        <p:nvSpPr>
          <p:cNvPr id="84" name="Rectangle 83">
            <a:extLst>
              <a:ext uri="{FF2B5EF4-FFF2-40B4-BE49-F238E27FC236}">
                <a16:creationId xmlns:a16="http://schemas.microsoft.com/office/drawing/2014/main" id="{E5674C8D-9094-9047-B0CF-E3A93BEE146C}"/>
              </a:ext>
            </a:extLst>
          </p:cNvPr>
          <p:cNvSpPr/>
          <p:nvPr/>
        </p:nvSpPr>
        <p:spPr>
          <a:xfrm>
            <a:off x="1358226" y="5542023"/>
            <a:ext cx="958917" cy="523220"/>
          </a:xfrm>
          <a:prstGeom prst="rect">
            <a:avLst/>
          </a:prstGeom>
        </p:spPr>
        <p:txBody>
          <a:bodyPr wrap="none">
            <a:spAutoFit/>
          </a:bodyPr>
          <a:lstStyle/>
          <a:p>
            <a:pPr algn="ctr"/>
            <a:r>
              <a:rPr lang="it-IT" sz="1400" dirty="0">
                <a:latin typeface="Avenir" panose="02000503020000020003" pitchFamily="2" charset="0"/>
              </a:rPr>
              <a:t>Company</a:t>
            </a:r>
          </a:p>
          <a:p>
            <a:pPr algn="ctr"/>
            <a:r>
              <a:rPr lang="it-IT" sz="1400" dirty="0" err="1">
                <a:latin typeface="Avenir" panose="02000503020000020003" pitchFamily="2" charset="0"/>
              </a:rPr>
              <a:t>founded</a:t>
            </a:r>
            <a:endParaRPr lang="it-IT" sz="1400" dirty="0"/>
          </a:p>
        </p:txBody>
      </p:sp>
      <p:sp>
        <p:nvSpPr>
          <p:cNvPr id="74" name="Rectangle 73">
            <a:extLst>
              <a:ext uri="{FF2B5EF4-FFF2-40B4-BE49-F238E27FC236}">
                <a16:creationId xmlns:a16="http://schemas.microsoft.com/office/drawing/2014/main" id="{A37BFC41-E008-4C4C-AA3D-CBCF36715D0D}"/>
              </a:ext>
            </a:extLst>
          </p:cNvPr>
          <p:cNvSpPr/>
          <p:nvPr/>
        </p:nvSpPr>
        <p:spPr>
          <a:xfrm>
            <a:off x="2882462" y="5130335"/>
            <a:ext cx="377026"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85" name="Rectangle 84">
            <a:extLst>
              <a:ext uri="{FF2B5EF4-FFF2-40B4-BE49-F238E27FC236}">
                <a16:creationId xmlns:a16="http://schemas.microsoft.com/office/drawing/2014/main" id="{A93B3390-C1A3-2645-B8E7-9488E8744A2F}"/>
              </a:ext>
            </a:extLst>
          </p:cNvPr>
          <p:cNvSpPr/>
          <p:nvPr/>
        </p:nvSpPr>
        <p:spPr>
          <a:xfrm>
            <a:off x="2586991" y="4912174"/>
            <a:ext cx="829073" cy="338554"/>
          </a:xfrm>
          <a:prstGeom prst="rect">
            <a:avLst/>
          </a:prstGeom>
        </p:spPr>
        <p:txBody>
          <a:bodyPr wrap="none">
            <a:spAutoFit/>
          </a:bodyPr>
          <a:lstStyle/>
          <a:p>
            <a:r>
              <a:rPr lang="it-IT" sz="1600" dirty="0">
                <a:latin typeface="Avenir" panose="02000503020000020003" pitchFamily="2" charset="0"/>
              </a:rPr>
              <a:t>9/2018</a:t>
            </a:r>
            <a:endParaRPr lang="it-IT" sz="1600" dirty="0"/>
          </a:p>
        </p:txBody>
      </p:sp>
      <p:sp>
        <p:nvSpPr>
          <p:cNvPr id="92" name="Rectangle 91">
            <a:extLst>
              <a:ext uri="{FF2B5EF4-FFF2-40B4-BE49-F238E27FC236}">
                <a16:creationId xmlns:a16="http://schemas.microsoft.com/office/drawing/2014/main" id="{53B4B606-72B8-3046-AFCE-F17909F807BE}"/>
              </a:ext>
            </a:extLst>
          </p:cNvPr>
          <p:cNvSpPr/>
          <p:nvPr/>
        </p:nvSpPr>
        <p:spPr>
          <a:xfrm>
            <a:off x="2259978" y="5542023"/>
            <a:ext cx="1483098" cy="738664"/>
          </a:xfrm>
          <a:prstGeom prst="rect">
            <a:avLst/>
          </a:prstGeom>
        </p:spPr>
        <p:txBody>
          <a:bodyPr wrap="none">
            <a:spAutoFit/>
          </a:bodyPr>
          <a:lstStyle/>
          <a:p>
            <a:pPr algn="ctr"/>
            <a:r>
              <a:rPr lang="it-IT" sz="1400" dirty="0">
                <a:latin typeface="Avenir" panose="02000503020000020003" pitchFamily="2" charset="0"/>
              </a:rPr>
              <a:t>1st </a:t>
            </a:r>
            <a:r>
              <a:rPr lang="it-IT" sz="1400" dirty="0" err="1">
                <a:latin typeface="Avenir" panose="02000503020000020003" pitchFamily="2" charset="0"/>
              </a:rPr>
              <a:t>deployment</a:t>
            </a:r>
            <a:r>
              <a:rPr lang="it-IT" sz="1400" dirty="0">
                <a:latin typeface="Avenir" panose="02000503020000020003" pitchFamily="2" charset="0"/>
              </a:rPr>
              <a:t> </a:t>
            </a:r>
          </a:p>
          <a:p>
            <a:pPr algn="ctr"/>
            <a:r>
              <a:rPr lang="it-IT" sz="1400" dirty="0">
                <a:latin typeface="Avenir" panose="02000503020000020003" pitchFamily="2" charset="0"/>
              </a:rPr>
              <a:t>on-</a:t>
            </a:r>
            <a:r>
              <a:rPr lang="it-IT" sz="1400" dirty="0" err="1">
                <a:latin typeface="Avenir" panose="02000503020000020003" pitchFamily="2" charset="0"/>
              </a:rPr>
              <a:t>premises</a:t>
            </a:r>
            <a:r>
              <a:rPr lang="it-IT" sz="1400" dirty="0">
                <a:latin typeface="Avenir" panose="02000503020000020003" pitchFamily="2" charset="0"/>
              </a:rPr>
              <a:t> </a:t>
            </a:r>
          </a:p>
          <a:p>
            <a:pPr algn="ctr"/>
            <a:r>
              <a:rPr lang="it-IT" sz="1400" dirty="0">
                <a:latin typeface="Avenir" panose="02000503020000020003" pitchFamily="2" charset="0"/>
              </a:rPr>
              <a:t>(</a:t>
            </a:r>
            <a:r>
              <a:rPr lang="it-IT" sz="1400" dirty="0" err="1">
                <a:latin typeface="Avenir" panose="02000503020000020003" pitchFamily="2" charset="0"/>
              </a:rPr>
              <a:t>retail</a:t>
            </a:r>
            <a:r>
              <a:rPr lang="it-IT" sz="1400" dirty="0">
                <a:latin typeface="Avenir" panose="02000503020000020003" pitchFamily="2" charset="0"/>
              </a:rPr>
              <a:t>)</a:t>
            </a:r>
          </a:p>
        </p:txBody>
      </p:sp>
      <p:sp>
        <p:nvSpPr>
          <p:cNvPr id="76" name="Rectangle 75">
            <a:extLst>
              <a:ext uri="{FF2B5EF4-FFF2-40B4-BE49-F238E27FC236}">
                <a16:creationId xmlns:a16="http://schemas.microsoft.com/office/drawing/2014/main" id="{95A66FBD-6E84-534D-B3F5-206378DF692D}"/>
              </a:ext>
            </a:extLst>
          </p:cNvPr>
          <p:cNvSpPr/>
          <p:nvPr/>
        </p:nvSpPr>
        <p:spPr>
          <a:xfrm>
            <a:off x="4097128" y="5130335"/>
            <a:ext cx="377026"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68" name="CasellaDiTesto 20">
            <a:extLst>
              <a:ext uri="{FF2B5EF4-FFF2-40B4-BE49-F238E27FC236}">
                <a16:creationId xmlns:a16="http://schemas.microsoft.com/office/drawing/2014/main" id="{E8B75ABE-DD4C-0B4F-B5BE-9116C8855A43}"/>
              </a:ext>
            </a:extLst>
          </p:cNvPr>
          <p:cNvSpPr txBox="1"/>
          <p:nvPr/>
        </p:nvSpPr>
        <p:spPr>
          <a:xfrm>
            <a:off x="677072" y="2043159"/>
            <a:ext cx="1623834" cy="2308324"/>
          </a:xfrm>
          <a:prstGeom prst="rect">
            <a:avLst/>
          </a:prstGeom>
          <a:noFill/>
        </p:spPr>
        <p:txBody>
          <a:bodyPr wrap="square" rtlCol="0">
            <a:spAutoFit/>
          </a:bodyPr>
          <a:lstStyle/>
          <a:p>
            <a:r>
              <a:rPr lang="it-IT" sz="1600" b="1" dirty="0" err="1">
                <a:solidFill>
                  <a:schemeClr val="tx1">
                    <a:lumMod val="95000"/>
                    <a:lumOff val="5000"/>
                  </a:schemeClr>
                </a:solidFill>
                <a:latin typeface="Avenir" panose="02000503020000020003" pitchFamily="2" charset="0"/>
              </a:rPr>
              <a:t>Problem</a:t>
            </a:r>
            <a:endParaRPr lang="it-IT" sz="1600" b="1" dirty="0">
              <a:solidFill>
                <a:schemeClr val="tx1">
                  <a:lumMod val="95000"/>
                  <a:lumOff val="5000"/>
                </a:schemeClr>
              </a:solidFill>
              <a:latin typeface="Avenir" panose="02000503020000020003" pitchFamily="2" charset="0"/>
            </a:endParaRPr>
          </a:p>
          <a:p>
            <a:r>
              <a:rPr lang="it-IT" sz="1600" b="1" dirty="0">
                <a:solidFill>
                  <a:schemeClr val="tx1">
                    <a:lumMod val="95000"/>
                    <a:lumOff val="5000"/>
                  </a:schemeClr>
                </a:solidFill>
                <a:latin typeface="Avenir" panose="02000503020000020003" pitchFamily="2" charset="0"/>
              </a:rPr>
              <a:t>statement</a:t>
            </a:r>
          </a:p>
          <a:p>
            <a:r>
              <a:rPr lang="it-IT" sz="1600" dirty="0" err="1">
                <a:solidFill>
                  <a:schemeClr val="tx1">
                    <a:lumMod val="95000"/>
                    <a:lumOff val="5000"/>
                  </a:schemeClr>
                </a:solidFill>
                <a:latin typeface="Avenir" panose="02000503020000020003" pitchFamily="2" charset="0"/>
              </a:rPr>
              <a:t>Failure</a:t>
            </a:r>
            <a:r>
              <a:rPr lang="it-IT" sz="1600" dirty="0">
                <a:solidFill>
                  <a:schemeClr val="tx1">
                    <a:lumMod val="95000"/>
                    <a:lumOff val="5000"/>
                  </a:schemeClr>
                </a:solidFill>
                <a:latin typeface="Avenir" panose="02000503020000020003" pitchFamily="2" charset="0"/>
              </a:rPr>
              <a:t> to scale of open-source databases, lock in and high costs of </a:t>
            </a:r>
            <a:r>
              <a:rPr lang="it-IT" sz="1600" dirty="0" err="1">
                <a:solidFill>
                  <a:schemeClr val="tx1">
                    <a:lumMod val="95000"/>
                    <a:lumOff val="5000"/>
                  </a:schemeClr>
                </a:solidFill>
                <a:latin typeface="Avenir" panose="02000503020000020003" pitchFamily="2" charset="0"/>
              </a:rPr>
              <a:t>proprietary</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solutions</a:t>
            </a:r>
            <a:endParaRPr lang="it-IT" sz="1600" dirty="0">
              <a:solidFill>
                <a:schemeClr val="tx1">
                  <a:lumMod val="95000"/>
                  <a:lumOff val="5000"/>
                </a:schemeClr>
              </a:solidFill>
              <a:latin typeface="Avenir" panose="02000503020000020003" pitchFamily="2" charset="0"/>
            </a:endParaRPr>
          </a:p>
        </p:txBody>
      </p:sp>
      <p:sp>
        <p:nvSpPr>
          <p:cNvPr id="69" name="CasellaDiTesto 20">
            <a:extLst>
              <a:ext uri="{FF2B5EF4-FFF2-40B4-BE49-F238E27FC236}">
                <a16:creationId xmlns:a16="http://schemas.microsoft.com/office/drawing/2014/main" id="{6EC2767D-0AD6-944B-9DF9-C38047F495F5}"/>
              </a:ext>
            </a:extLst>
          </p:cNvPr>
          <p:cNvSpPr txBox="1"/>
          <p:nvPr/>
        </p:nvSpPr>
        <p:spPr>
          <a:xfrm>
            <a:off x="2586991" y="2068100"/>
            <a:ext cx="1842345" cy="2062103"/>
          </a:xfrm>
          <a:prstGeom prst="rect">
            <a:avLst/>
          </a:prstGeom>
          <a:noFill/>
        </p:spPr>
        <p:txBody>
          <a:bodyPr wrap="square" rtlCol="0">
            <a:spAutoFit/>
          </a:bodyPr>
          <a:lstStyle/>
          <a:p>
            <a:r>
              <a:rPr lang="it-IT" sz="1600" b="1" dirty="0">
                <a:solidFill>
                  <a:schemeClr val="tx1">
                    <a:lumMod val="95000"/>
                    <a:lumOff val="5000"/>
                  </a:schemeClr>
                </a:solidFill>
                <a:latin typeface="Avenir" panose="02000503020000020003" pitchFamily="2" charset="0"/>
              </a:rPr>
              <a:t>Solution</a:t>
            </a:r>
          </a:p>
          <a:p>
            <a:r>
              <a:rPr lang="it-IT" sz="1600" dirty="0" err="1">
                <a:solidFill>
                  <a:schemeClr val="tx1">
                    <a:lumMod val="95000"/>
                    <a:lumOff val="5000"/>
                  </a:schemeClr>
                </a:solidFill>
                <a:latin typeface="Avenir" panose="02000503020000020003" pitchFamily="2" charset="0"/>
              </a:rPr>
              <a:t>We</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have</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designed</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to </a:t>
            </a:r>
            <a:r>
              <a:rPr lang="it-IT" sz="1600" dirty="0" err="1">
                <a:solidFill>
                  <a:schemeClr val="tx1">
                    <a:lumMod val="95000"/>
                    <a:lumOff val="5000"/>
                  </a:schemeClr>
                </a:solidFill>
                <a:latin typeface="Avenir" panose="02000503020000020003" pitchFamily="2" charset="0"/>
              </a:rPr>
              <a:t>enable</a:t>
            </a:r>
            <a:r>
              <a:rPr lang="it-IT" sz="1600" dirty="0">
                <a:solidFill>
                  <a:schemeClr val="tx1">
                    <a:lumMod val="95000"/>
                    <a:lumOff val="5000"/>
                  </a:schemeClr>
                </a:solidFill>
                <a:latin typeface="Avenir" panose="02000503020000020003" pitchFamily="2" charset="0"/>
              </a:rPr>
              <a:t> the </a:t>
            </a:r>
            <a:r>
              <a:rPr lang="it-IT" sz="1600" dirty="0" err="1">
                <a:solidFill>
                  <a:schemeClr val="tx1">
                    <a:lumMod val="95000"/>
                    <a:lumOff val="5000"/>
                  </a:schemeClr>
                </a:solidFill>
                <a:latin typeface="Avenir" panose="02000503020000020003" pitchFamily="2" charset="0"/>
              </a:rPr>
              <a:t>economic</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scalability</a:t>
            </a:r>
            <a:r>
              <a:rPr lang="it-IT" sz="1600" dirty="0">
                <a:solidFill>
                  <a:schemeClr val="tx1">
                    <a:lumMod val="95000"/>
                    <a:lumOff val="5000"/>
                  </a:schemeClr>
                </a:solidFill>
                <a:latin typeface="Avenir" panose="02000503020000020003" pitchFamily="2" charset="0"/>
              </a:rPr>
              <a:t> of big-data </a:t>
            </a:r>
            <a:r>
              <a:rPr lang="it-IT" sz="1600" dirty="0" err="1">
                <a:solidFill>
                  <a:schemeClr val="tx1">
                    <a:lumMod val="95000"/>
                    <a:lumOff val="5000"/>
                  </a:schemeClr>
                </a:solidFill>
                <a:latin typeface="Avenir" panose="02000503020000020003" pitchFamily="2" charset="0"/>
              </a:rPr>
              <a:t>projects</a:t>
            </a:r>
            <a:r>
              <a:rPr lang="it-IT" sz="1600" dirty="0">
                <a:solidFill>
                  <a:schemeClr val="tx1">
                    <a:lumMod val="95000"/>
                    <a:lumOff val="5000"/>
                  </a:schemeClr>
                </a:solidFill>
                <a:latin typeface="Avenir" panose="02000503020000020003" pitchFamily="2" charset="0"/>
              </a:rPr>
              <a:t> with a green </a:t>
            </a:r>
            <a:r>
              <a:rPr lang="it-IT" sz="1600" dirty="0" err="1">
                <a:solidFill>
                  <a:schemeClr val="tx1">
                    <a:lumMod val="95000"/>
                    <a:lumOff val="5000"/>
                  </a:schemeClr>
                </a:solidFill>
                <a:latin typeface="Avenir" panose="02000503020000020003" pitchFamily="2" charset="0"/>
              </a:rPr>
              <a:t>approach</a:t>
            </a:r>
            <a:endParaRPr lang="it-IT" sz="1600" dirty="0">
              <a:solidFill>
                <a:schemeClr val="tx1">
                  <a:lumMod val="95000"/>
                  <a:lumOff val="5000"/>
                </a:schemeClr>
              </a:solidFill>
              <a:latin typeface="Avenir" panose="02000503020000020003" pitchFamily="2" charset="0"/>
            </a:endParaRPr>
          </a:p>
        </p:txBody>
      </p:sp>
      <p:sp>
        <p:nvSpPr>
          <p:cNvPr id="72" name="CasellaDiTesto 20">
            <a:extLst>
              <a:ext uri="{FF2B5EF4-FFF2-40B4-BE49-F238E27FC236}">
                <a16:creationId xmlns:a16="http://schemas.microsoft.com/office/drawing/2014/main" id="{DBDDB492-AD3D-8647-891C-F45631C1A24F}"/>
              </a:ext>
            </a:extLst>
          </p:cNvPr>
          <p:cNvSpPr txBox="1"/>
          <p:nvPr/>
        </p:nvSpPr>
        <p:spPr>
          <a:xfrm>
            <a:off x="6488238" y="2046965"/>
            <a:ext cx="1900560" cy="584775"/>
          </a:xfrm>
          <a:prstGeom prst="rect">
            <a:avLst/>
          </a:prstGeom>
          <a:noFill/>
        </p:spPr>
        <p:txBody>
          <a:bodyPr wrap="square" rtlCol="0">
            <a:spAutoFit/>
          </a:bodyPr>
          <a:lstStyle/>
          <a:p>
            <a:r>
              <a:rPr lang="it-IT" sz="1600" b="1" dirty="0">
                <a:solidFill>
                  <a:schemeClr val="tx1">
                    <a:lumMod val="95000"/>
                    <a:lumOff val="5000"/>
                  </a:schemeClr>
                </a:solidFill>
                <a:latin typeface="Avenir" panose="02000503020000020003" pitchFamily="2" charset="0"/>
              </a:rPr>
              <a:t>Team</a:t>
            </a:r>
          </a:p>
          <a:p>
            <a:r>
              <a:rPr lang="it-IT" sz="1600" dirty="0">
                <a:solidFill>
                  <a:schemeClr val="tx1">
                    <a:lumMod val="95000"/>
                    <a:lumOff val="5000"/>
                  </a:schemeClr>
                </a:solidFill>
                <a:latin typeface="Avenir" panose="02000503020000020003" pitchFamily="2" charset="0"/>
              </a:rPr>
              <a:t>7 </a:t>
            </a:r>
            <a:r>
              <a:rPr lang="it-IT" sz="1600" dirty="0" err="1">
                <a:solidFill>
                  <a:schemeClr val="tx1">
                    <a:lumMod val="95000"/>
                    <a:lumOff val="5000"/>
                  </a:schemeClr>
                </a:solidFill>
                <a:latin typeface="Avenir" panose="02000503020000020003" pitchFamily="2" charset="0"/>
              </a:rPr>
              <a:t>people</a:t>
            </a:r>
            <a:r>
              <a:rPr lang="it-IT" sz="1600" dirty="0">
                <a:solidFill>
                  <a:schemeClr val="tx1">
                    <a:lumMod val="95000"/>
                    <a:lumOff val="5000"/>
                  </a:schemeClr>
                </a:solidFill>
                <a:latin typeface="Avenir" panose="02000503020000020003" pitchFamily="2" charset="0"/>
              </a:rPr>
              <a:t> (6 </a:t>
            </a:r>
            <a:r>
              <a:rPr lang="it-IT" sz="1600" dirty="0" err="1">
                <a:solidFill>
                  <a:schemeClr val="tx1">
                    <a:lumMod val="95000"/>
                    <a:lumOff val="5000"/>
                  </a:schemeClr>
                </a:solidFill>
                <a:latin typeface="Avenir" panose="02000503020000020003" pitchFamily="2" charset="0"/>
              </a:rPr>
              <a:t>tech</a:t>
            </a:r>
            <a:r>
              <a:rPr lang="it-IT" sz="1600" dirty="0">
                <a:solidFill>
                  <a:schemeClr val="tx1">
                    <a:lumMod val="95000"/>
                    <a:lumOff val="5000"/>
                  </a:schemeClr>
                </a:solidFill>
                <a:latin typeface="Avenir" panose="02000503020000020003" pitchFamily="2" charset="0"/>
              </a:rPr>
              <a:t>)</a:t>
            </a:r>
          </a:p>
        </p:txBody>
      </p:sp>
      <p:sp>
        <p:nvSpPr>
          <p:cNvPr id="79" name="Rectangle 78">
            <a:extLst>
              <a:ext uri="{FF2B5EF4-FFF2-40B4-BE49-F238E27FC236}">
                <a16:creationId xmlns:a16="http://schemas.microsoft.com/office/drawing/2014/main" id="{AA554A61-A5CD-3646-B9A1-4AE1D26E276F}"/>
              </a:ext>
            </a:extLst>
          </p:cNvPr>
          <p:cNvSpPr/>
          <p:nvPr/>
        </p:nvSpPr>
        <p:spPr>
          <a:xfrm>
            <a:off x="8442413" y="5107185"/>
            <a:ext cx="377026"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90" name="Rectangle 89">
            <a:extLst>
              <a:ext uri="{FF2B5EF4-FFF2-40B4-BE49-F238E27FC236}">
                <a16:creationId xmlns:a16="http://schemas.microsoft.com/office/drawing/2014/main" id="{12604770-AFE3-884D-A23C-5DF25119A4BA}"/>
              </a:ext>
            </a:extLst>
          </p:cNvPr>
          <p:cNvSpPr/>
          <p:nvPr/>
        </p:nvSpPr>
        <p:spPr>
          <a:xfrm>
            <a:off x="6521728" y="4932817"/>
            <a:ext cx="829073" cy="338554"/>
          </a:xfrm>
          <a:prstGeom prst="rect">
            <a:avLst/>
          </a:prstGeom>
        </p:spPr>
        <p:txBody>
          <a:bodyPr wrap="none">
            <a:spAutoFit/>
          </a:bodyPr>
          <a:lstStyle/>
          <a:p>
            <a:r>
              <a:rPr lang="it-IT" sz="1600" dirty="0">
                <a:latin typeface="Avenir" panose="02000503020000020003" pitchFamily="2" charset="0"/>
              </a:rPr>
              <a:t>9/2022</a:t>
            </a:r>
            <a:endParaRPr lang="it-IT" sz="1600" dirty="0"/>
          </a:p>
        </p:txBody>
      </p:sp>
      <p:sp>
        <p:nvSpPr>
          <p:cNvPr id="88" name="Rectangle 87">
            <a:extLst>
              <a:ext uri="{FF2B5EF4-FFF2-40B4-BE49-F238E27FC236}">
                <a16:creationId xmlns:a16="http://schemas.microsoft.com/office/drawing/2014/main" id="{F02D647E-EF6C-304B-A986-02257DF60C3D}"/>
              </a:ext>
            </a:extLst>
          </p:cNvPr>
          <p:cNvSpPr/>
          <p:nvPr/>
        </p:nvSpPr>
        <p:spPr>
          <a:xfrm>
            <a:off x="6278772" y="5479904"/>
            <a:ext cx="1512489" cy="954107"/>
          </a:xfrm>
          <a:prstGeom prst="rect">
            <a:avLst/>
          </a:prstGeom>
        </p:spPr>
        <p:txBody>
          <a:bodyPr wrap="square">
            <a:spAutoFit/>
          </a:bodyPr>
          <a:lstStyle/>
          <a:p>
            <a:pPr algn="ctr"/>
            <a:r>
              <a:rPr lang="it-IT" sz="1400" dirty="0" err="1">
                <a:latin typeface="Avenir" panose="02000503020000020003" pitchFamily="2" charset="0"/>
              </a:rPr>
              <a:t>Completed</a:t>
            </a:r>
            <a:r>
              <a:rPr lang="it-IT" sz="1400" dirty="0">
                <a:latin typeface="Avenir" panose="02000503020000020003" pitchFamily="2" charset="0"/>
              </a:rPr>
              <a:t> </a:t>
            </a:r>
            <a:r>
              <a:rPr lang="it-IT" sz="1400" dirty="0" err="1">
                <a:latin typeface="Avenir" panose="02000503020000020003" pitchFamily="2" charset="0"/>
              </a:rPr>
              <a:t>third</a:t>
            </a:r>
            <a:r>
              <a:rPr lang="it-IT" sz="1400" dirty="0">
                <a:latin typeface="Avenir" panose="02000503020000020003" pitchFamily="2" charset="0"/>
              </a:rPr>
              <a:t>-party benchmark (HPC Leonardo)</a:t>
            </a:r>
          </a:p>
        </p:txBody>
      </p:sp>
      <p:sp>
        <p:nvSpPr>
          <p:cNvPr id="81" name="Rectangle 80">
            <a:extLst>
              <a:ext uri="{FF2B5EF4-FFF2-40B4-BE49-F238E27FC236}">
                <a16:creationId xmlns:a16="http://schemas.microsoft.com/office/drawing/2014/main" id="{8876313F-D4D0-944D-87DF-EC36552AF2D6}"/>
              </a:ext>
            </a:extLst>
          </p:cNvPr>
          <p:cNvSpPr/>
          <p:nvPr/>
        </p:nvSpPr>
        <p:spPr>
          <a:xfrm>
            <a:off x="5319042" y="5126256"/>
            <a:ext cx="279734"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82" name="Rectangle 81">
            <a:extLst>
              <a:ext uri="{FF2B5EF4-FFF2-40B4-BE49-F238E27FC236}">
                <a16:creationId xmlns:a16="http://schemas.microsoft.com/office/drawing/2014/main" id="{20DEA24E-486B-504D-81EA-6792FDFEAB0A}"/>
              </a:ext>
            </a:extLst>
          </p:cNvPr>
          <p:cNvSpPr/>
          <p:nvPr/>
        </p:nvSpPr>
        <p:spPr>
          <a:xfrm>
            <a:off x="3784113" y="4920036"/>
            <a:ext cx="942887" cy="338554"/>
          </a:xfrm>
          <a:prstGeom prst="rect">
            <a:avLst/>
          </a:prstGeom>
        </p:spPr>
        <p:txBody>
          <a:bodyPr wrap="none">
            <a:spAutoFit/>
          </a:bodyPr>
          <a:lstStyle/>
          <a:p>
            <a:r>
              <a:rPr lang="it-IT" sz="1600" dirty="0">
                <a:latin typeface="Avenir" panose="02000503020000020003" pitchFamily="2" charset="0"/>
              </a:rPr>
              <a:t>12/2020</a:t>
            </a:r>
            <a:endParaRPr lang="it-IT" sz="1600" dirty="0"/>
          </a:p>
        </p:txBody>
      </p:sp>
      <p:sp>
        <p:nvSpPr>
          <p:cNvPr id="80" name="Rectangle 79">
            <a:extLst>
              <a:ext uri="{FF2B5EF4-FFF2-40B4-BE49-F238E27FC236}">
                <a16:creationId xmlns:a16="http://schemas.microsoft.com/office/drawing/2014/main" id="{C4E0B166-C7F2-014A-B3BA-B70510565DD8}"/>
              </a:ext>
            </a:extLst>
          </p:cNvPr>
          <p:cNvSpPr/>
          <p:nvPr/>
        </p:nvSpPr>
        <p:spPr>
          <a:xfrm>
            <a:off x="3596991" y="5568375"/>
            <a:ext cx="1377300" cy="738664"/>
          </a:xfrm>
          <a:prstGeom prst="rect">
            <a:avLst/>
          </a:prstGeom>
        </p:spPr>
        <p:txBody>
          <a:bodyPr wrap="none">
            <a:spAutoFit/>
          </a:bodyPr>
          <a:lstStyle/>
          <a:p>
            <a:pPr algn="ctr"/>
            <a:r>
              <a:rPr lang="it-IT" sz="1400" dirty="0" err="1">
                <a:latin typeface="Avenir" panose="02000503020000020003" pitchFamily="2" charset="0"/>
              </a:rPr>
              <a:t>Signed</a:t>
            </a:r>
            <a:r>
              <a:rPr lang="it-IT" sz="1400" dirty="0">
                <a:latin typeface="Avenir" panose="02000503020000020003" pitchFamily="2" charset="0"/>
              </a:rPr>
              <a:t> </a:t>
            </a:r>
          </a:p>
          <a:p>
            <a:pPr algn="ctr"/>
            <a:r>
              <a:rPr lang="it-IT" sz="1400" dirty="0">
                <a:latin typeface="Avenir" panose="02000503020000020003" pitchFamily="2" charset="0"/>
              </a:rPr>
              <a:t>1st partnership</a:t>
            </a:r>
          </a:p>
          <a:p>
            <a:pPr algn="ctr"/>
            <a:r>
              <a:rPr lang="it-IT" sz="1400" dirty="0">
                <a:latin typeface="Avenir" panose="02000503020000020003" pitchFamily="2" charset="0"/>
              </a:rPr>
              <a:t>(KPMG) </a:t>
            </a:r>
          </a:p>
        </p:txBody>
      </p:sp>
      <p:sp>
        <p:nvSpPr>
          <p:cNvPr id="91" name="Rectangle 90">
            <a:extLst>
              <a:ext uri="{FF2B5EF4-FFF2-40B4-BE49-F238E27FC236}">
                <a16:creationId xmlns:a16="http://schemas.microsoft.com/office/drawing/2014/main" id="{32EC2D49-10B5-E64C-A1A2-88005067470B}"/>
              </a:ext>
            </a:extLst>
          </p:cNvPr>
          <p:cNvSpPr/>
          <p:nvPr/>
        </p:nvSpPr>
        <p:spPr>
          <a:xfrm>
            <a:off x="10269260" y="5125576"/>
            <a:ext cx="223364"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95" name="Rectangle 94">
            <a:extLst>
              <a:ext uri="{FF2B5EF4-FFF2-40B4-BE49-F238E27FC236}">
                <a16:creationId xmlns:a16="http://schemas.microsoft.com/office/drawing/2014/main" id="{0ECA2B45-7D5A-0B48-AC70-C92E97E61BF9}"/>
              </a:ext>
            </a:extLst>
          </p:cNvPr>
          <p:cNvSpPr/>
          <p:nvPr/>
        </p:nvSpPr>
        <p:spPr>
          <a:xfrm>
            <a:off x="7698905" y="4920423"/>
            <a:ext cx="1874231" cy="338554"/>
          </a:xfrm>
          <a:prstGeom prst="rect">
            <a:avLst/>
          </a:prstGeom>
        </p:spPr>
        <p:txBody>
          <a:bodyPr wrap="none">
            <a:spAutoFit/>
          </a:bodyPr>
          <a:lstStyle/>
          <a:p>
            <a:r>
              <a:rPr lang="it-IT" sz="1600" dirty="0">
                <a:latin typeface="Avenir" panose="02000503020000020003" pitchFamily="2" charset="0"/>
              </a:rPr>
              <a:t>6,11/2021, 7/2022</a:t>
            </a:r>
            <a:endParaRPr lang="it-IT" sz="1600" dirty="0"/>
          </a:p>
        </p:txBody>
      </p:sp>
      <p:sp>
        <p:nvSpPr>
          <p:cNvPr id="96" name="Rectangle 95">
            <a:extLst>
              <a:ext uri="{FF2B5EF4-FFF2-40B4-BE49-F238E27FC236}">
                <a16:creationId xmlns:a16="http://schemas.microsoft.com/office/drawing/2014/main" id="{8144FA51-331F-8546-86C7-6D1B8AEEAD80}"/>
              </a:ext>
            </a:extLst>
          </p:cNvPr>
          <p:cNvSpPr/>
          <p:nvPr/>
        </p:nvSpPr>
        <p:spPr>
          <a:xfrm>
            <a:off x="7793422" y="5490093"/>
            <a:ext cx="1758844" cy="954107"/>
          </a:xfrm>
          <a:prstGeom prst="rect">
            <a:avLst/>
          </a:prstGeom>
        </p:spPr>
        <p:txBody>
          <a:bodyPr wrap="square">
            <a:spAutoFit/>
          </a:bodyPr>
          <a:lstStyle/>
          <a:p>
            <a:pPr algn="ctr"/>
            <a:r>
              <a:rPr lang="it-IT" sz="1400" dirty="0" err="1">
                <a:latin typeface="Avenir" panose="02000503020000020003" pitchFamily="2" charset="0"/>
              </a:rPr>
              <a:t>Winner</a:t>
            </a:r>
            <a:r>
              <a:rPr lang="it-IT" sz="1400" dirty="0">
                <a:latin typeface="Avenir" panose="02000503020000020003" pitchFamily="2" charset="0"/>
              </a:rPr>
              <a:t> AWS, DMS and </a:t>
            </a:r>
            <a:r>
              <a:rPr lang="it-IT" sz="1400" dirty="0" err="1">
                <a:latin typeface="Avenir" panose="02000503020000020003" pitchFamily="2" charset="0"/>
              </a:rPr>
              <a:t>Scaleway</a:t>
            </a:r>
            <a:r>
              <a:rPr lang="it-IT" sz="1400" dirty="0">
                <a:latin typeface="Avenir" panose="02000503020000020003" pitchFamily="2" charset="0"/>
              </a:rPr>
              <a:t> </a:t>
            </a:r>
            <a:r>
              <a:rPr lang="it-IT" sz="1400" dirty="0" err="1">
                <a:latin typeface="Avenir" panose="02000503020000020003" pitchFamily="2" charset="0"/>
              </a:rPr>
              <a:t>acceleration</a:t>
            </a:r>
            <a:r>
              <a:rPr lang="it-IT" sz="1400" dirty="0">
                <a:latin typeface="Avenir" panose="02000503020000020003" pitchFamily="2" charset="0"/>
              </a:rPr>
              <a:t> </a:t>
            </a:r>
            <a:r>
              <a:rPr lang="it-IT" sz="1400" dirty="0" err="1">
                <a:latin typeface="Avenir" panose="02000503020000020003" pitchFamily="2" charset="0"/>
              </a:rPr>
              <a:t>programmes</a:t>
            </a:r>
            <a:endParaRPr lang="it-IT" sz="1400" dirty="0">
              <a:latin typeface="Avenir" panose="02000503020000020003" pitchFamily="2" charset="0"/>
            </a:endParaRPr>
          </a:p>
        </p:txBody>
      </p:sp>
      <p:sp>
        <p:nvSpPr>
          <p:cNvPr id="99" name="Rectangle 98">
            <a:extLst>
              <a:ext uri="{FF2B5EF4-FFF2-40B4-BE49-F238E27FC236}">
                <a16:creationId xmlns:a16="http://schemas.microsoft.com/office/drawing/2014/main" id="{C760FAB4-C3DC-FD45-B4D3-C242BA5770E8}"/>
              </a:ext>
            </a:extLst>
          </p:cNvPr>
          <p:cNvSpPr/>
          <p:nvPr/>
        </p:nvSpPr>
        <p:spPr>
          <a:xfrm>
            <a:off x="6800119" y="5106965"/>
            <a:ext cx="251233" cy="523220"/>
          </a:xfrm>
          <a:prstGeom prst="rect">
            <a:avLst/>
          </a:prstGeom>
        </p:spPr>
        <p:txBody>
          <a:bodyPr wrap="none">
            <a:spAutoFit/>
          </a:bodyPr>
          <a:lstStyle/>
          <a:p>
            <a:r>
              <a:rPr lang="en-US" sz="2800" b="1" dirty="0">
                <a:solidFill>
                  <a:srgbClr val="AC2430"/>
                </a:solidFill>
                <a:latin typeface="Avenir" panose="02000503020000020003" pitchFamily="2" charset="0"/>
              </a:rPr>
              <a:t>x</a:t>
            </a:r>
            <a:endParaRPr lang="it-IT" sz="2800" b="1" dirty="0">
              <a:solidFill>
                <a:srgbClr val="AC2430"/>
              </a:solidFill>
            </a:endParaRPr>
          </a:p>
        </p:txBody>
      </p:sp>
      <p:sp>
        <p:nvSpPr>
          <p:cNvPr id="101" name="Rectangle 100">
            <a:extLst>
              <a:ext uri="{FF2B5EF4-FFF2-40B4-BE49-F238E27FC236}">
                <a16:creationId xmlns:a16="http://schemas.microsoft.com/office/drawing/2014/main" id="{EC77CEAB-EA39-6142-B6DD-0E06C8215ED6}"/>
              </a:ext>
            </a:extLst>
          </p:cNvPr>
          <p:cNvSpPr/>
          <p:nvPr/>
        </p:nvSpPr>
        <p:spPr>
          <a:xfrm>
            <a:off x="5113598" y="4922274"/>
            <a:ext cx="744601" cy="338554"/>
          </a:xfrm>
          <a:prstGeom prst="rect">
            <a:avLst/>
          </a:prstGeom>
        </p:spPr>
        <p:txBody>
          <a:bodyPr wrap="none">
            <a:spAutoFit/>
          </a:bodyPr>
          <a:lstStyle/>
          <a:p>
            <a:r>
              <a:rPr lang="it-IT" sz="1600" dirty="0">
                <a:latin typeface="Avenir" panose="02000503020000020003" pitchFamily="2" charset="0"/>
              </a:rPr>
              <a:t>4/2021</a:t>
            </a:r>
            <a:endParaRPr lang="it-IT" sz="1600" dirty="0"/>
          </a:p>
        </p:txBody>
      </p:sp>
      <p:sp>
        <p:nvSpPr>
          <p:cNvPr id="102" name="Rectangle 101">
            <a:extLst>
              <a:ext uri="{FF2B5EF4-FFF2-40B4-BE49-F238E27FC236}">
                <a16:creationId xmlns:a16="http://schemas.microsoft.com/office/drawing/2014/main" id="{01A30D27-04AD-7E4F-BA18-12405ACDFED6}"/>
              </a:ext>
            </a:extLst>
          </p:cNvPr>
          <p:cNvSpPr/>
          <p:nvPr/>
        </p:nvSpPr>
        <p:spPr>
          <a:xfrm>
            <a:off x="4749020" y="5556148"/>
            <a:ext cx="1715235" cy="738664"/>
          </a:xfrm>
          <a:prstGeom prst="rect">
            <a:avLst/>
          </a:prstGeom>
        </p:spPr>
        <p:txBody>
          <a:bodyPr wrap="square">
            <a:spAutoFit/>
          </a:bodyPr>
          <a:lstStyle/>
          <a:p>
            <a:pPr algn="ctr"/>
            <a:r>
              <a:rPr lang="it-IT" sz="1400" dirty="0" err="1">
                <a:latin typeface="Avenir" panose="02000503020000020003" pitchFamily="2" charset="0"/>
              </a:rPr>
              <a:t>Launched</a:t>
            </a:r>
            <a:r>
              <a:rPr lang="it-IT" sz="1400" dirty="0">
                <a:latin typeface="Avenir" panose="02000503020000020003" pitchFamily="2" charset="0"/>
              </a:rPr>
              <a:t> online demo service </a:t>
            </a:r>
            <a:r>
              <a:rPr lang="it-IT" sz="1400" dirty="0" err="1">
                <a:latin typeface="Avenir" panose="02000503020000020003" pitchFamily="2" charset="0"/>
              </a:rPr>
              <a:t>www.ayradb.com</a:t>
            </a:r>
            <a:endParaRPr lang="it-IT" sz="1400" dirty="0">
              <a:latin typeface="Avenir" panose="02000503020000020003" pitchFamily="2" charset="0"/>
            </a:endParaRPr>
          </a:p>
        </p:txBody>
      </p:sp>
      <p:sp>
        <p:nvSpPr>
          <p:cNvPr id="86" name="CasellaDiTesto 20">
            <a:extLst>
              <a:ext uri="{FF2B5EF4-FFF2-40B4-BE49-F238E27FC236}">
                <a16:creationId xmlns:a16="http://schemas.microsoft.com/office/drawing/2014/main" id="{D464E1CC-62FB-2EE0-7260-7B56D0ED8D2D}"/>
              </a:ext>
            </a:extLst>
          </p:cNvPr>
          <p:cNvSpPr txBox="1"/>
          <p:nvPr/>
        </p:nvSpPr>
        <p:spPr>
          <a:xfrm>
            <a:off x="4619025" y="2056525"/>
            <a:ext cx="1689182" cy="2631490"/>
          </a:xfrm>
          <a:prstGeom prst="rect">
            <a:avLst/>
          </a:prstGeom>
          <a:noFill/>
        </p:spPr>
        <p:txBody>
          <a:bodyPr wrap="square" rtlCol="0">
            <a:spAutoFit/>
          </a:bodyPr>
          <a:lstStyle/>
          <a:p>
            <a:r>
              <a:rPr lang="it-IT" sz="1600" b="1" dirty="0">
                <a:solidFill>
                  <a:schemeClr val="tx1">
                    <a:lumMod val="95000"/>
                    <a:lumOff val="5000"/>
                  </a:schemeClr>
                </a:solidFill>
                <a:latin typeface="Avenir" panose="02000503020000020003" pitchFamily="2" charset="0"/>
              </a:rPr>
              <a:t>Market </a:t>
            </a:r>
            <a:r>
              <a:rPr lang="it-IT" sz="1600" b="1" dirty="0" err="1">
                <a:solidFill>
                  <a:schemeClr val="tx1">
                    <a:lumMod val="95000"/>
                    <a:lumOff val="5000"/>
                  </a:schemeClr>
                </a:solidFill>
                <a:latin typeface="Avenir" panose="02000503020000020003" pitchFamily="2" charset="0"/>
              </a:rPr>
              <a:t>traction</a:t>
            </a:r>
            <a:endParaRPr lang="it-IT" sz="1600" b="1" dirty="0">
              <a:solidFill>
                <a:schemeClr val="tx1">
                  <a:lumMod val="95000"/>
                  <a:lumOff val="5000"/>
                </a:schemeClr>
              </a:solidFill>
              <a:latin typeface="Avenir" panose="02000503020000020003" pitchFamily="2" charset="0"/>
            </a:endParaRPr>
          </a:p>
          <a:p>
            <a:pPr>
              <a:spcAft>
                <a:spcPts val="600"/>
              </a:spcAft>
            </a:pPr>
            <a:r>
              <a:rPr lang="it-IT" sz="1600" dirty="0">
                <a:solidFill>
                  <a:schemeClr val="tx1">
                    <a:lumMod val="95000"/>
                    <a:lumOff val="5000"/>
                  </a:schemeClr>
                </a:solidFill>
                <a:latin typeface="Avenir" panose="02000503020000020003" pitchFamily="2" charset="0"/>
              </a:rPr>
              <a:t>AyraDB is operational  with 5 clients, including Bayer, Zeiss, and ESA</a:t>
            </a:r>
          </a:p>
          <a:p>
            <a:r>
              <a:rPr lang="it-IT" sz="1600" b="1" dirty="0">
                <a:solidFill>
                  <a:schemeClr val="tx1">
                    <a:lumMod val="95000"/>
                    <a:lumOff val="5000"/>
                  </a:schemeClr>
                </a:solidFill>
                <a:latin typeface="Avenir" panose="02000503020000020003" pitchFamily="2" charset="0"/>
              </a:rPr>
              <a:t>Partners</a:t>
            </a:r>
          </a:p>
          <a:p>
            <a:endParaRPr lang="en-FI" sz="1600" dirty="0">
              <a:solidFill>
                <a:schemeClr val="tx1">
                  <a:lumMod val="95000"/>
                  <a:lumOff val="5000"/>
                </a:schemeClr>
              </a:solidFill>
              <a:latin typeface="Avenir" panose="02000503020000020003" pitchFamily="2" charset="0"/>
            </a:endParaRPr>
          </a:p>
          <a:p>
            <a:endParaRPr lang="en-FI" sz="1600" dirty="0">
              <a:solidFill>
                <a:schemeClr val="tx1">
                  <a:lumMod val="95000"/>
                  <a:lumOff val="5000"/>
                </a:schemeClr>
              </a:solidFill>
              <a:latin typeface="Avenir" panose="02000503020000020003" pitchFamily="2" charset="0"/>
            </a:endParaRPr>
          </a:p>
          <a:p>
            <a:endParaRPr lang="it-IT" sz="1600" dirty="0">
              <a:solidFill>
                <a:schemeClr val="tx1">
                  <a:lumMod val="95000"/>
                  <a:lumOff val="5000"/>
                </a:schemeClr>
              </a:solidFill>
              <a:latin typeface="Avenir" panose="02000503020000020003" pitchFamily="2" charset="0"/>
            </a:endParaRPr>
          </a:p>
        </p:txBody>
      </p:sp>
      <p:pic>
        <p:nvPicPr>
          <p:cNvPr id="89" name="Picture 2" descr="logo">
            <a:extLst>
              <a:ext uri="{FF2B5EF4-FFF2-40B4-BE49-F238E27FC236}">
                <a16:creationId xmlns:a16="http://schemas.microsoft.com/office/drawing/2014/main" id="{E4F082EC-F6A8-60CE-B275-E77DAAEA1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532" y="3940867"/>
            <a:ext cx="730240" cy="32299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KPMG logo">
            <a:extLst>
              <a:ext uri="{FF2B5EF4-FFF2-40B4-BE49-F238E27FC236}">
                <a16:creationId xmlns:a16="http://schemas.microsoft.com/office/drawing/2014/main" id="{D3FF8077-85B8-9906-F89A-A57E159CA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216" y="3922674"/>
            <a:ext cx="816919" cy="32676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Personalive">
            <a:extLst>
              <a:ext uri="{FF2B5EF4-FFF2-40B4-BE49-F238E27FC236}">
                <a16:creationId xmlns:a16="http://schemas.microsoft.com/office/drawing/2014/main" id="{85F87527-9572-5A29-E93E-634590A06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785" y="4356878"/>
            <a:ext cx="977761" cy="277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60F236D8-2FA7-2FB4-7786-0EF83489E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913" y="4401839"/>
            <a:ext cx="1027673" cy="2420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07C778A-EE6F-32AD-74BC-241D2750B436}"/>
              </a:ext>
            </a:extLst>
          </p:cNvPr>
          <p:cNvSpPr/>
          <p:nvPr/>
        </p:nvSpPr>
        <p:spPr>
          <a:xfrm>
            <a:off x="8992603" y="5589036"/>
            <a:ext cx="2846015" cy="738664"/>
          </a:xfrm>
          <a:prstGeom prst="rect">
            <a:avLst/>
          </a:prstGeom>
        </p:spPr>
        <p:txBody>
          <a:bodyPr wrap="square">
            <a:spAutoFit/>
          </a:bodyPr>
          <a:lstStyle/>
          <a:p>
            <a:pPr algn="ctr"/>
            <a:r>
              <a:rPr lang="it-IT" sz="1400" dirty="0" err="1">
                <a:latin typeface="Avenir" panose="02000503020000020003" pitchFamily="2" charset="0"/>
              </a:rPr>
              <a:t>Signed</a:t>
            </a:r>
            <a:r>
              <a:rPr lang="it-IT" sz="1400" dirty="0">
                <a:latin typeface="Avenir" panose="02000503020000020003" pitchFamily="2" charset="0"/>
              </a:rPr>
              <a:t> </a:t>
            </a:r>
          </a:p>
          <a:p>
            <a:pPr algn="ctr"/>
            <a:r>
              <a:rPr lang="it-IT" sz="1400" dirty="0">
                <a:latin typeface="Avenir" panose="02000503020000020003" pitchFamily="2" charset="0"/>
              </a:rPr>
              <a:t>1st international</a:t>
            </a:r>
          </a:p>
          <a:p>
            <a:pPr algn="ctr"/>
            <a:r>
              <a:rPr lang="it-IT" sz="1400" dirty="0">
                <a:latin typeface="Avenir" panose="02000503020000020003" pitchFamily="2" charset="0"/>
              </a:rPr>
              <a:t>partnership (</a:t>
            </a:r>
            <a:r>
              <a:rPr lang="it-IT" sz="1400" dirty="0" err="1">
                <a:latin typeface="Avenir" panose="02000503020000020003" pitchFamily="2" charset="0"/>
              </a:rPr>
              <a:t>Yindeo</a:t>
            </a:r>
            <a:r>
              <a:rPr lang="it-IT" sz="1400" dirty="0">
                <a:latin typeface="Avenir" panose="02000503020000020003" pitchFamily="2" charset="0"/>
              </a:rPr>
              <a:t>) </a:t>
            </a:r>
          </a:p>
        </p:txBody>
      </p:sp>
      <p:sp>
        <p:nvSpPr>
          <p:cNvPr id="8" name="Rectangle 7">
            <a:extLst>
              <a:ext uri="{FF2B5EF4-FFF2-40B4-BE49-F238E27FC236}">
                <a16:creationId xmlns:a16="http://schemas.microsoft.com/office/drawing/2014/main" id="{5FC824E4-9964-2B05-A833-4EDFEED61743}"/>
              </a:ext>
            </a:extLst>
          </p:cNvPr>
          <p:cNvSpPr/>
          <p:nvPr/>
        </p:nvSpPr>
        <p:spPr>
          <a:xfrm>
            <a:off x="10001073" y="4933022"/>
            <a:ext cx="829073" cy="338554"/>
          </a:xfrm>
          <a:prstGeom prst="rect">
            <a:avLst/>
          </a:prstGeom>
        </p:spPr>
        <p:txBody>
          <a:bodyPr wrap="none">
            <a:spAutoFit/>
          </a:bodyPr>
          <a:lstStyle/>
          <a:p>
            <a:r>
              <a:rPr lang="it-IT" sz="1600" dirty="0">
                <a:latin typeface="Avenir" panose="02000503020000020003" pitchFamily="2" charset="0"/>
              </a:rPr>
              <a:t>8/2023</a:t>
            </a:r>
            <a:endParaRPr lang="it-IT" sz="1600" dirty="0"/>
          </a:p>
        </p:txBody>
      </p:sp>
    </p:spTree>
    <p:extLst>
      <p:ext uri="{BB962C8B-B14F-4D97-AF65-F5344CB8AC3E}">
        <p14:creationId xmlns:p14="http://schemas.microsoft.com/office/powerpoint/2010/main" val="136197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417001" y="79512"/>
            <a:ext cx="1135683" cy="797311"/>
          </a:xfrm>
          <a:prstGeom prst="rect">
            <a:avLst/>
          </a:prstGeom>
        </p:spPr>
      </p:pic>
      <p:sp>
        <p:nvSpPr>
          <p:cNvPr id="9" name="CasellaDiTesto 20">
            <a:extLst>
              <a:ext uri="{FF2B5EF4-FFF2-40B4-BE49-F238E27FC236}">
                <a16:creationId xmlns:a16="http://schemas.microsoft.com/office/drawing/2014/main" id="{4C623962-0C22-094D-9704-82D706F7AEFA}"/>
              </a:ext>
            </a:extLst>
          </p:cNvPr>
          <p:cNvSpPr txBox="1"/>
          <p:nvPr/>
        </p:nvSpPr>
        <p:spPr>
          <a:xfrm>
            <a:off x="323090" y="1273216"/>
            <a:ext cx="6054262" cy="501675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sz="2000" dirty="0" err="1">
                <a:solidFill>
                  <a:schemeClr val="tx1">
                    <a:lumMod val="95000"/>
                    <a:lumOff val="5000"/>
                  </a:schemeClr>
                </a:solidFill>
                <a:latin typeface="Avenir" panose="02000503020000020003" pitchFamily="2" charset="0"/>
              </a:rPr>
              <a:t>AyraDB</a:t>
            </a:r>
            <a:r>
              <a:rPr lang="it-IT" sz="2000" dirty="0">
                <a:solidFill>
                  <a:schemeClr val="tx1">
                    <a:lumMod val="95000"/>
                    <a:lumOff val="5000"/>
                  </a:schemeClr>
                </a:solidFill>
                <a:latin typeface="Avenir" panose="02000503020000020003" pitchFamily="2" charset="0"/>
              </a:rPr>
              <a:t> matches the </a:t>
            </a:r>
            <a:r>
              <a:rPr lang="it-IT" sz="2000" b="1" dirty="0">
                <a:solidFill>
                  <a:schemeClr val="tx1">
                    <a:lumMod val="95000"/>
                    <a:lumOff val="5000"/>
                  </a:schemeClr>
                </a:solidFill>
                <a:latin typeface="Avenir" panose="02000503020000020003" pitchFamily="2" charset="0"/>
              </a:rPr>
              <a:t>performance</a:t>
            </a:r>
            <a:r>
              <a:rPr lang="it-IT" sz="2000" dirty="0">
                <a:solidFill>
                  <a:schemeClr val="tx1">
                    <a:lumMod val="95000"/>
                    <a:lumOff val="5000"/>
                  </a:schemeClr>
                </a:solidFill>
                <a:latin typeface="Avenir" panose="02000503020000020003" pitchFamily="2" charset="0"/>
              </a:rPr>
              <a:t> of the best in-</a:t>
            </a:r>
            <a:r>
              <a:rPr lang="it-IT" sz="2000" dirty="0" err="1">
                <a:solidFill>
                  <a:schemeClr val="tx1">
                    <a:lumMod val="95000"/>
                    <a:lumOff val="5000"/>
                  </a:schemeClr>
                </a:solidFill>
                <a:latin typeface="Avenir" panose="02000503020000020003" pitchFamily="2" charset="0"/>
              </a:rPr>
              <a:t>memory</a:t>
            </a:r>
            <a:r>
              <a:rPr lang="it-IT" sz="2000" dirty="0">
                <a:solidFill>
                  <a:schemeClr val="tx1">
                    <a:lumMod val="95000"/>
                    <a:lumOff val="5000"/>
                  </a:schemeClr>
                </a:solidFill>
                <a:latin typeface="Avenir" panose="02000503020000020003" pitchFamily="2" charset="0"/>
              </a:rPr>
              <a:t> databases </a:t>
            </a:r>
            <a:r>
              <a:rPr lang="it-IT" sz="2000" dirty="0" err="1">
                <a:solidFill>
                  <a:schemeClr val="tx1">
                    <a:lumMod val="95000"/>
                    <a:lumOff val="5000"/>
                  </a:schemeClr>
                </a:solidFill>
                <a:latin typeface="Avenir" panose="02000503020000020003" pitchFamily="2" charset="0"/>
              </a:rPr>
              <a:t>at</a:t>
            </a:r>
            <a:r>
              <a:rPr lang="it-IT" sz="2000" dirty="0">
                <a:solidFill>
                  <a:schemeClr val="tx1">
                    <a:lumMod val="95000"/>
                    <a:lumOff val="5000"/>
                  </a:schemeClr>
                </a:solidFill>
                <a:latin typeface="Avenir" panose="02000503020000020003" pitchFamily="2" charset="0"/>
              </a:rPr>
              <a:t> a </a:t>
            </a:r>
            <a:r>
              <a:rPr lang="it-IT" sz="2000" dirty="0" err="1">
                <a:solidFill>
                  <a:schemeClr val="tx1">
                    <a:lumMod val="95000"/>
                    <a:lumOff val="5000"/>
                  </a:schemeClr>
                </a:solidFill>
                <a:latin typeface="Avenir" panose="02000503020000020003" pitchFamily="2" charset="0"/>
              </a:rPr>
              <a:t>fraction</a:t>
            </a:r>
            <a:r>
              <a:rPr lang="it-IT" sz="2000" dirty="0">
                <a:solidFill>
                  <a:schemeClr val="tx1">
                    <a:lumMod val="95000"/>
                    <a:lumOff val="5000"/>
                  </a:schemeClr>
                </a:solidFill>
                <a:latin typeface="Avenir" panose="02000503020000020003" pitchFamily="2" charset="0"/>
              </a:rPr>
              <a:t> of the cost (</a:t>
            </a:r>
            <a:r>
              <a:rPr lang="it-IT" sz="2000" b="1" dirty="0">
                <a:solidFill>
                  <a:schemeClr val="tx1">
                    <a:lumMod val="95000"/>
                    <a:lumOff val="5000"/>
                  </a:schemeClr>
                </a:solidFill>
                <a:latin typeface="Avenir" panose="02000503020000020003" pitchFamily="2" charset="0"/>
              </a:rPr>
              <a:t>20X </a:t>
            </a:r>
            <a:r>
              <a:rPr lang="it-IT" sz="2000" b="1" dirty="0" err="1">
                <a:solidFill>
                  <a:schemeClr val="tx1">
                    <a:lumMod val="95000"/>
                    <a:lumOff val="5000"/>
                  </a:schemeClr>
                </a:solidFill>
                <a:latin typeface="Avenir" panose="02000503020000020003" pitchFamily="2" charset="0"/>
              </a:rPr>
              <a:t>reduction</a:t>
            </a:r>
            <a:r>
              <a:rPr lang="it-IT" sz="2000" dirty="0">
                <a:solidFill>
                  <a:schemeClr val="tx1">
                    <a:lumMod val="95000"/>
                    <a:lumOff val="5000"/>
                  </a:schemeClr>
                </a:solidFill>
                <a:latin typeface="Avenir" panose="02000503020000020003" pitchFamily="2" charset="0"/>
              </a:rPr>
              <a:t>) by keeping data </a:t>
            </a:r>
            <a:r>
              <a:rPr lang="it-IT" sz="2000" dirty="0" err="1">
                <a:solidFill>
                  <a:schemeClr val="tx1">
                    <a:lumMod val="95000"/>
                    <a:lumOff val="5000"/>
                  </a:schemeClr>
                </a:solidFill>
                <a:latin typeface="Avenir" panose="02000503020000020003" pitchFamily="2" charset="0"/>
              </a:rPr>
              <a:t>entirely</a:t>
            </a:r>
            <a:r>
              <a:rPr lang="it-IT" sz="2000" dirty="0">
                <a:solidFill>
                  <a:schemeClr val="tx1">
                    <a:lumMod val="95000"/>
                    <a:lumOff val="5000"/>
                  </a:schemeClr>
                </a:solidFill>
                <a:latin typeface="Avenir" panose="02000503020000020003" pitchFamily="2" charset="0"/>
              </a:rPr>
              <a:t> on disk</a:t>
            </a:r>
          </a:p>
          <a:p>
            <a:pPr marL="342900" indent="-342900">
              <a:spcAft>
                <a:spcPts val="600"/>
              </a:spcAft>
              <a:buFont typeface="Arial" panose="020B0604020202020204" pitchFamily="34" charset="0"/>
              <a:buChar char="•"/>
            </a:pPr>
            <a:r>
              <a:rPr lang="it-IT" sz="2000" dirty="0" err="1">
                <a:solidFill>
                  <a:schemeClr val="tx1">
                    <a:lumMod val="95000"/>
                    <a:lumOff val="5000"/>
                  </a:schemeClr>
                </a:solidFill>
                <a:latin typeface="Avenir" panose="02000503020000020003" pitchFamily="2" charset="0"/>
              </a:rPr>
              <a:t>AyraDB</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has</a:t>
            </a:r>
            <a:r>
              <a:rPr lang="it-IT" sz="2000" dirty="0">
                <a:solidFill>
                  <a:schemeClr val="tx1">
                    <a:lumMod val="95000"/>
                    <a:lumOff val="5000"/>
                  </a:schemeClr>
                </a:solidFill>
                <a:latin typeface="Avenir" panose="02000503020000020003" pitchFamily="2" charset="0"/>
              </a:rPr>
              <a:t> </a:t>
            </a:r>
            <a:r>
              <a:rPr lang="it-IT" sz="2000" b="1" dirty="0" err="1">
                <a:solidFill>
                  <a:schemeClr val="tx1">
                    <a:lumMod val="95000"/>
                    <a:lumOff val="5000"/>
                  </a:schemeClr>
                </a:solidFill>
                <a:latin typeface="Avenir" panose="02000503020000020003" pitchFamily="2" charset="0"/>
              </a:rPr>
              <a:t>consistent</a:t>
            </a:r>
            <a:r>
              <a:rPr lang="it-IT" sz="2000" b="1" dirty="0">
                <a:solidFill>
                  <a:schemeClr val="tx1">
                    <a:lumMod val="95000"/>
                    <a:lumOff val="5000"/>
                  </a:schemeClr>
                </a:solidFill>
                <a:latin typeface="Avenir" panose="02000503020000020003" pitchFamily="2" charset="0"/>
              </a:rPr>
              <a:t> performance with </a:t>
            </a:r>
            <a:r>
              <a:rPr lang="it-IT" sz="2000" b="1" dirty="0" err="1">
                <a:solidFill>
                  <a:schemeClr val="tx1">
                    <a:lumMod val="95000"/>
                    <a:lumOff val="5000"/>
                  </a:schemeClr>
                </a:solidFill>
                <a:latin typeface="Avenir" panose="02000503020000020003" pitchFamily="2" charset="0"/>
              </a:rPr>
              <a:t>all</a:t>
            </a:r>
            <a:r>
              <a:rPr lang="it-IT" sz="2000" b="1" dirty="0">
                <a:solidFill>
                  <a:schemeClr val="tx1">
                    <a:lumMod val="95000"/>
                    <a:lumOff val="5000"/>
                  </a:schemeClr>
                </a:solidFill>
                <a:latin typeface="Avenir" panose="02000503020000020003" pitchFamily="2" charset="0"/>
              </a:rPr>
              <a:t> </a:t>
            </a:r>
            <a:r>
              <a:rPr lang="it-IT" sz="2000" b="1" dirty="0" err="1">
                <a:solidFill>
                  <a:schemeClr val="tx1">
                    <a:lumMod val="95000"/>
                    <a:lumOff val="5000"/>
                  </a:schemeClr>
                </a:solidFill>
                <a:latin typeface="Avenir" panose="02000503020000020003" pitchFamily="2" charset="0"/>
              </a:rPr>
              <a:t>types</a:t>
            </a:r>
            <a:r>
              <a:rPr lang="it-IT" sz="2000" b="1" dirty="0">
                <a:solidFill>
                  <a:schemeClr val="tx1">
                    <a:lumMod val="95000"/>
                    <a:lumOff val="5000"/>
                  </a:schemeClr>
                </a:solidFill>
                <a:latin typeface="Avenir" panose="02000503020000020003" pitchFamily="2" charset="0"/>
              </a:rPr>
              <a:t> of </a:t>
            </a:r>
            <a:r>
              <a:rPr lang="it-IT" sz="2000" b="1" dirty="0" err="1">
                <a:solidFill>
                  <a:schemeClr val="tx1">
                    <a:lumMod val="95000"/>
                    <a:lumOff val="5000"/>
                  </a:schemeClr>
                </a:solidFill>
                <a:latin typeface="Avenir" panose="02000503020000020003" pitchFamily="2" charset="0"/>
              </a:rPr>
              <a:t>operations</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read</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insert</a:t>
            </a:r>
            <a:r>
              <a:rPr lang="it-IT" sz="2000" dirty="0">
                <a:solidFill>
                  <a:schemeClr val="tx1">
                    <a:lumMod val="95000"/>
                    <a:lumOff val="5000"/>
                  </a:schemeClr>
                </a:solidFill>
                <a:latin typeface="Avenir" panose="02000503020000020003" pitchFamily="2" charset="0"/>
              </a:rPr>
              <a:t>, and update</a:t>
            </a:r>
          </a:p>
          <a:p>
            <a:pPr marL="342900" indent="-342900">
              <a:spcAft>
                <a:spcPts val="600"/>
              </a:spcAft>
              <a:buFont typeface="Arial" panose="020B0604020202020204" pitchFamily="34" charset="0"/>
              <a:buChar char="•"/>
            </a:pPr>
            <a:r>
              <a:rPr lang="en-US" sz="2000" dirty="0" err="1">
                <a:latin typeface="Avenir Book" panose="02000503020000020003" pitchFamily="2" charset="0"/>
                <a:ea typeface="Calibri" panose="020F0502020204030204" pitchFamily="34" charset="0"/>
                <a:cs typeface="Times New Roman" panose="02020603050405020304" pitchFamily="18" charset="0"/>
              </a:rPr>
              <a:t>AyraDB</a:t>
            </a:r>
            <a:r>
              <a:rPr lang="en-US" sz="2000" dirty="0">
                <a:latin typeface="Avenir Book" panose="02000503020000020003" pitchFamily="2" charset="0"/>
                <a:ea typeface="Calibri" panose="020F0502020204030204" pitchFamily="34" charset="0"/>
                <a:cs typeface="Times New Roman" panose="02020603050405020304" pitchFamily="18" charset="0"/>
              </a:rPr>
              <a:t> is the only existing database that is fully peer-to-peer, </a:t>
            </a:r>
            <a:r>
              <a:rPr lang="en-US" sz="2000" b="1" dirty="0">
                <a:latin typeface="Avenir Book" panose="02000503020000020003" pitchFamily="2" charset="0"/>
                <a:ea typeface="Calibri" panose="020F0502020204030204" pitchFamily="34" charset="0"/>
                <a:cs typeface="Times New Roman" panose="02020603050405020304" pitchFamily="18" charset="0"/>
              </a:rPr>
              <a:t>with a linear scalability </a:t>
            </a:r>
            <a:r>
              <a:rPr lang="en-US" sz="2000" dirty="0">
                <a:latin typeface="Avenir Book" panose="02000503020000020003" pitchFamily="2" charset="0"/>
                <a:ea typeface="Calibri" panose="020F0502020204030204" pitchFamily="34" charset="0"/>
                <a:cs typeface="Times New Roman" panose="02020603050405020304" pitchFamily="18" charset="0"/>
              </a:rPr>
              <a:t>that is not affected by data size</a:t>
            </a:r>
            <a:endParaRPr lang="it-IT" sz="2000" dirty="0">
              <a:solidFill>
                <a:schemeClr val="tx1">
                  <a:lumMod val="95000"/>
                  <a:lumOff val="5000"/>
                </a:schemeClr>
              </a:solidFill>
              <a:latin typeface="Avenir" panose="02000503020000020003" pitchFamily="2" charset="0"/>
            </a:endParaRPr>
          </a:p>
          <a:p>
            <a:pPr marL="342900" indent="-342900">
              <a:spcAft>
                <a:spcPts val="600"/>
              </a:spcAft>
              <a:buFont typeface="Arial" panose="020B0604020202020204" pitchFamily="34" charset="0"/>
              <a:buChar char="•"/>
            </a:pPr>
            <a:r>
              <a:rPr lang="it-IT" sz="2000" dirty="0" err="1">
                <a:solidFill>
                  <a:schemeClr val="tx1">
                    <a:lumMod val="95000"/>
                    <a:lumOff val="5000"/>
                  </a:schemeClr>
                </a:solidFill>
                <a:latin typeface="Avenir" panose="02000503020000020003" pitchFamily="2" charset="0"/>
              </a:rPr>
              <a:t>AyraDB</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is</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scalable</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both</a:t>
            </a:r>
            <a:r>
              <a:rPr lang="it-IT" sz="2000" dirty="0">
                <a:solidFill>
                  <a:schemeClr val="tx1">
                    <a:lumMod val="95000"/>
                    <a:lumOff val="5000"/>
                  </a:schemeClr>
                </a:solidFill>
                <a:latin typeface="Avenir" panose="02000503020000020003" pitchFamily="2" charset="0"/>
              </a:rPr>
              <a:t> in cloud and on small </a:t>
            </a:r>
            <a:r>
              <a:rPr lang="it-IT" sz="2000" dirty="0" err="1">
                <a:solidFill>
                  <a:schemeClr val="tx1">
                    <a:lumMod val="95000"/>
                    <a:lumOff val="5000"/>
                  </a:schemeClr>
                </a:solidFill>
                <a:latin typeface="Avenir" panose="02000503020000020003" pitchFamily="2" charset="0"/>
              </a:rPr>
              <a:t>edge</a:t>
            </a:r>
            <a:r>
              <a:rPr lang="it-IT" sz="2000" dirty="0">
                <a:solidFill>
                  <a:schemeClr val="tx1">
                    <a:lumMod val="95000"/>
                    <a:lumOff val="5000"/>
                  </a:schemeClr>
                </a:solidFill>
                <a:latin typeface="Avenir" panose="02000503020000020003" pitchFamily="2" charset="0"/>
              </a:rPr>
              <a:t> devices, </a:t>
            </a:r>
            <a:r>
              <a:rPr lang="it-IT" sz="2000" dirty="0" err="1">
                <a:solidFill>
                  <a:schemeClr val="tx1">
                    <a:lumMod val="95000"/>
                    <a:lumOff val="5000"/>
                  </a:schemeClr>
                </a:solidFill>
                <a:latin typeface="Avenir" panose="02000503020000020003" pitchFamily="2" charset="0"/>
              </a:rPr>
              <a:t>such</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as</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Raspberry</a:t>
            </a:r>
            <a:r>
              <a:rPr lang="it-IT" sz="2000" dirty="0">
                <a:solidFill>
                  <a:schemeClr val="tx1">
                    <a:lumMod val="95000"/>
                    <a:lumOff val="5000"/>
                  </a:schemeClr>
                </a:solidFill>
                <a:latin typeface="Avenir" panose="02000503020000020003" pitchFamily="2" charset="0"/>
              </a:rPr>
              <a:t> (demo service </a:t>
            </a:r>
            <a:r>
              <a:rPr lang="it-IT" sz="2000" dirty="0" err="1">
                <a:solidFill>
                  <a:schemeClr val="tx1">
                    <a:lumMod val="95000"/>
                    <a:lumOff val="5000"/>
                  </a:schemeClr>
                </a:solidFill>
                <a:latin typeface="Avenir" panose="02000503020000020003" pitchFamily="2" charset="0"/>
              </a:rPr>
              <a:t>available</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at</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www.ayradb.com</a:t>
            </a:r>
            <a:r>
              <a:rPr lang="it-IT" sz="2000" dirty="0">
                <a:solidFill>
                  <a:schemeClr val="tx1">
                    <a:lumMod val="95000"/>
                    <a:lumOff val="5000"/>
                  </a:schemeClr>
                </a:solidFill>
                <a:latin typeface="Avenir" panose="02000503020000020003" pitchFamily="2" charset="0"/>
              </a:rPr>
              <a:t>)</a:t>
            </a:r>
          </a:p>
          <a:p>
            <a:pPr marL="342900" indent="-342900">
              <a:spcAft>
                <a:spcPts val="600"/>
              </a:spcAft>
              <a:buFont typeface="Arial" panose="020B0604020202020204" pitchFamily="34" charset="0"/>
              <a:buChar char="•"/>
            </a:pPr>
            <a:r>
              <a:rPr lang="it-IT" sz="2000" dirty="0" err="1">
                <a:solidFill>
                  <a:schemeClr val="tx1">
                    <a:lumMod val="95000"/>
                    <a:lumOff val="5000"/>
                  </a:schemeClr>
                </a:solidFill>
                <a:latin typeface="Avenir" panose="02000503020000020003" pitchFamily="2" charset="0"/>
              </a:rPr>
              <a:t>AyraDB</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has</a:t>
            </a:r>
            <a:r>
              <a:rPr lang="it-IT" sz="2000" dirty="0">
                <a:solidFill>
                  <a:schemeClr val="tx1">
                    <a:lumMod val="95000"/>
                    <a:lumOff val="5000"/>
                  </a:schemeClr>
                </a:solidFill>
                <a:latin typeface="Avenir" panose="02000503020000020003" pitchFamily="2" charset="0"/>
              </a:rPr>
              <a:t> an open community </a:t>
            </a:r>
            <a:r>
              <a:rPr lang="it-IT" sz="2000" dirty="0" err="1">
                <a:solidFill>
                  <a:schemeClr val="tx1">
                    <a:lumMod val="95000"/>
                    <a:lumOff val="5000"/>
                  </a:schemeClr>
                </a:solidFill>
                <a:latin typeface="Avenir" panose="02000503020000020003" pitchFamily="2" charset="0"/>
              </a:rPr>
              <a:t>version</a:t>
            </a:r>
            <a:r>
              <a:rPr lang="it-IT" sz="2000" dirty="0">
                <a:solidFill>
                  <a:schemeClr val="tx1">
                    <a:lumMod val="95000"/>
                    <a:lumOff val="5000"/>
                  </a:schemeClr>
                </a:solidFill>
                <a:latin typeface="Avenir" panose="02000503020000020003" pitchFamily="2" charset="0"/>
              </a:rPr>
              <a:t> </a:t>
            </a:r>
            <a:r>
              <a:rPr lang="it-IT" sz="2000" dirty="0" err="1">
                <a:solidFill>
                  <a:schemeClr val="tx1">
                    <a:lumMod val="95000"/>
                    <a:lumOff val="5000"/>
                  </a:schemeClr>
                </a:solidFill>
                <a:latin typeface="Avenir" panose="02000503020000020003" pitchFamily="2" charset="0"/>
              </a:rPr>
              <a:t>available</a:t>
            </a:r>
            <a:r>
              <a:rPr lang="it-IT" sz="2000" dirty="0">
                <a:solidFill>
                  <a:schemeClr val="tx1">
                    <a:lumMod val="95000"/>
                    <a:lumOff val="5000"/>
                  </a:schemeClr>
                </a:solidFill>
                <a:latin typeface="Avenir" panose="02000503020000020003" pitchFamily="2" charset="0"/>
              </a:rPr>
              <a:t> from https://</a:t>
            </a:r>
            <a:r>
              <a:rPr lang="it-IT" sz="2000" dirty="0" err="1">
                <a:solidFill>
                  <a:schemeClr val="tx1">
                    <a:lumMod val="95000"/>
                    <a:lumOff val="5000"/>
                  </a:schemeClr>
                </a:solidFill>
                <a:latin typeface="Avenir" panose="02000503020000020003" pitchFamily="2" charset="0"/>
              </a:rPr>
              <a:t>hub.docker.com</a:t>
            </a:r>
            <a:r>
              <a:rPr lang="it-IT" sz="2000" dirty="0">
                <a:solidFill>
                  <a:schemeClr val="tx1">
                    <a:lumMod val="95000"/>
                    <a:lumOff val="5000"/>
                  </a:schemeClr>
                </a:solidFill>
                <a:latin typeface="Avenir" panose="02000503020000020003" pitchFamily="2" charset="0"/>
              </a:rPr>
              <a:t>/</a:t>
            </a:r>
            <a:r>
              <a:rPr lang="it-IT" sz="2000" dirty="0" err="1">
                <a:solidFill>
                  <a:schemeClr val="tx1">
                    <a:lumMod val="95000"/>
                    <a:lumOff val="5000"/>
                  </a:schemeClr>
                </a:solidFill>
                <a:latin typeface="Avenir" panose="02000503020000020003" pitchFamily="2" charset="0"/>
              </a:rPr>
              <a:t>r</a:t>
            </a:r>
            <a:r>
              <a:rPr lang="it-IT" sz="2000" dirty="0">
                <a:solidFill>
                  <a:schemeClr val="tx1">
                    <a:lumMod val="95000"/>
                    <a:lumOff val="5000"/>
                  </a:schemeClr>
                </a:solidFill>
                <a:latin typeface="Avenir" panose="02000503020000020003" pitchFamily="2" charset="0"/>
              </a:rPr>
              <a:t>/</a:t>
            </a:r>
            <a:r>
              <a:rPr lang="it-IT" sz="2000" dirty="0" err="1">
                <a:solidFill>
                  <a:schemeClr val="tx1">
                    <a:lumMod val="95000"/>
                    <a:lumOff val="5000"/>
                  </a:schemeClr>
                </a:solidFill>
                <a:latin typeface="Avenir" panose="02000503020000020003" pitchFamily="2" charset="0"/>
              </a:rPr>
              <a:t>cherrydatadocker</a:t>
            </a:r>
            <a:r>
              <a:rPr lang="it-IT" sz="2000" dirty="0">
                <a:solidFill>
                  <a:schemeClr val="tx1">
                    <a:lumMod val="95000"/>
                    <a:lumOff val="5000"/>
                  </a:schemeClr>
                </a:solidFill>
                <a:latin typeface="Avenir" panose="02000503020000020003" pitchFamily="2" charset="0"/>
              </a:rPr>
              <a:t>/</a:t>
            </a:r>
            <a:r>
              <a:rPr lang="it-IT" sz="2000" dirty="0" err="1">
                <a:solidFill>
                  <a:schemeClr val="tx1">
                    <a:lumMod val="95000"/>
                    <a:lumOff val="5000"/>
                  </a:schemeClr>
                </a:solidFill>
                <a:latin typeface="Avenir" panose="02000503020000020003" pitchFamily="2" charset="0"/>
              </a:rPr>
              <a:t>ayradb</a:t>
            </a:r>
            <a:endParaRPr lang="it-IT" sz="2000" dirty="0">
              <a:solidFill>
                <a:schemeClr val="tx1">
                  <a:lumMod val="95000"/>
                  <a:lumOff val="5000"/>
                </a:schemeClr>
              </a:solidFill>
              <a:latin typeface="Avenir" panose="02000503020000020003" pitchFamily="2" charset="0"/>
            </a:endParaRPr>
          </a:p>
        </p:txBody>
      </p:sp>
      <p:sp>
        <p:nvSpPr>
          <p:cNvPr id="6" name="Title 1">
            <a:extLst>
              <a:ext uri="{FF2B5EF4-FFF2-40B4-BE49-F238E27FC236}">
                <a16:creationId xmlns:a16="http://schemas.microsoft.com/office/drawing/2014/main" id="{EB3BF200-FEC7-A840-AF0E-503ED02CFD7C}"/>
              </a:ext>
            </a:extLst>
          </p:cNvPr>
          <p:cNvSpPr txBox="1">
            <a:spLocks/>
          </p:cNvSpPr>
          <p:nvPr/>
        </p:nvSpPr>
        <p:spPr>
          <a:xfrm>
            <a:off x="1982939" y="364046"/>
            <a:ext cx="8475512"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Technology </a:t>
            </a:r>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Advantage</a:t>
            </a:r>
            <a:endParaRPr lang="it-IT" sz="4000" cap="small" dirty="0">
              <a:solidFill>
                <a:schemeClr val="tx1">
                  <a:lumMod val="75000"/>
                  <a:lumOff val="25000"/>
                </a:schemeClr>
              </a:solidFill>
              <a:latin typeface="Futura" panose="020B0602020204020303" pitchFamily="34" charset="-79"/>
              <a:cs typeface="Futura" panose="020B0602020204020303" pitchFamily="34" charset="-79"/>
            </a:endParaRPr>
          </a:p>
        </p:txBody>
      </p:sp>
      <p:cxnSp>
        <p:nvCxnSpPr>
          <p:cNvPr id="7" name="Straight Connector 7">
            <a:extLst>
              <a:ext uri="{FF2B5EF4-FFF2-40B4-BE49-F238E27FC236}">
                <a16:creationId xmlns:a16="http://schemas.microsoft.com/office/drawing/2014/main" id="{E485B8AA-A52D-DC47-BE35-A5B7BA7D3065}"/>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 application, chat or text message&#10;&#10;Description automatically generated">
            <a:extLst>
              <a:ext uri="{FF2B5EF4-FFF2-40B4-BE49-F238E27FC236}">
                <a16:creationId xmlns:a16="http://schemas.microsoft.com/office/drawing/2014/main" id="{3380940E-B269-784E-A0B3-175AF61CBA8A}"/>
              </a:ext>
            </a:extLst>
          </p:cNvPr>
          <p:cNvPicPr>
            <a:picLocks noChangeAspect="1"/>
          </p:cNvPicPr>
          <p:nvPr/>
        </p:nvPicPr>
        <p:blipFill>
          <a:blip r:embed="rId4"/>
          <a:stretch>
            <a:fillRect/>
          </a:stretch>
        </p:blipFill>
        <p:spPr>
          <a:xfrm>
            <a:off x="6847181" y="3925955"/>
            <a:ext cx="5021729" cy="2397132"/>
          </a:xfrm>
          <a:prstGeom prst="rect">
            <a:avLst/>
          </a:prstGeom>
        </p:spPr>
      </p:pic>
      <p:pic>
        <p:nvPicPr>
          <p:cNvPr id="13" name="Picture 12" descr="Diagram&#10;&#10;Description automatically generated">
            <a:extLst>
              <a:ext uri="{FF2B5EF4-FFF2-40B4-BE49-F238E27FC236}">
                <a16:creationId xmlns:a16="http://schemas.microsoft.com/office/drawing/2014/main" id="{D6CABFD1-ED6A-BC4C-8857-6E316350DD89}"/>
              </a:ext>
            </a:extLst>
          </p:cNvPr>
          <p:cNvPicPr>
            <a:picLocks noChangeAspect="1"/>
          </p:cNvPicPr>
          <p:nvPr/>
        </p:nvPicPr>
        <p:blipFill rotWithShape="1">
          <a:blip r:embed="rId5"/>
          <a:srcRect t="3733"/>
          <a:stretch/>
        </p:blipFill>
        <p:spPr>
          <a:xfrm>
            <a:off x="6846426" y="1273216"/>
            <a:ext cx="5020911" cy="2610970"/>
          </a:xfrm>
          <a:prstGeom prst="rect">
            <a:avLst/>
          </a:prstGeom>
        </p:spPr>
      </p:pic>
    </p:spTree>
    <p:extLst>
      <p:ext uri="{BB962C8B-B14F-4D97-AF65-F5344CB8AC3E}">
        <p14:creationId xmlns:p14="http://schemas.microsoft.com/office/powerpoint/2010/main" val="7085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477788-0E5D-B646-A2DA-AA6F32043F9F}"/>
              </a:ext>
            </a:extLst>
          </p:cNvPr>
          <p:cNvSpPr>
            <a:spLocks noGrp="1"/>
          </p:cNvSpPr>
          <p:nvPr>
            <p:ph type="sldNum" sz="quarter" idx="12"/>
          </p:nvPr>
        </p:nvSpPr>
        <p:spPr>
          <a:xfrm>
            <a:off x="9242611" y="6462077"/>
            <a:ext cx="2743200" cy="365125"/>
          </a:xfrm>
        </p:spPr>
        <p:txBody>
          <a:bodyPr/>
          <a:lstStyle/>
          <a:p>
            <a:fld id="{2C2EA320-5EC8-324F-ACEA-F44E0C772BF8}" type="slidenum">
              <a:rPr lang="it-IT" smtClean="0">
                <a:solidFill>
                  <a:schemeClr val="bg1">
                    <a:lumMod val="50000"/>
                  </a:schemeClr>
                </a:solidFill>
              </a:rPr>
              <a:t>7</a:t>
            </a:fld>
            <a:endParaRPr lang="it-IT" dirty="0">
              <a:solidFill>
                <a:schemeClr val="bg1">
                  <a:lumMod val="50000"/>
                </a:schemeClr>
              </a:solidFill>
            </a:endParaRPr>
          </a:p>
        </p:txBody>
      </p:sp>
      <p:sp>
        <p:nvSpPr>
          <p:cNvPr id="10" name="CasellaDiTesto 10">
            <a:extLst>
              <a:ext uri="{FF2B5EF4-FFF2-40B4-BE49-F238E27FC236}">
                <a16:creationId xmlns:a16="http://schemas.microsoft.com/office/drawing/2014/main" id="{89B68B2C-4EE8-2445-83B2-2A31EAA60A38}"/>
              </a:ext>
            </a:extLst>
          </p:cNvPr>
          <p:cNvSpPr txBox="1"/>
          <p:nvPr/>
        </p:nvSpPr>
        <p:spPr>
          <a:xfrm>
            <a:off x="206189" y="1253645"/>
            <a:ext cx="4376937" cy="5247590"/>
          </a:xfrm>
          <a:prstGeom prst="rect">
            <a:avLst/>
          </a:prstGeom>
          <a:noFill/>
        </p:spPr>
        <p:txBody>
          <a:bodyPr wrap="square" rtlCol="0">
            <a:spAutoFit/>
          </a:bodyPr>
          <a:lstStyle/>
          <a:p>
            <a:pPr marL="342900" indent="-342900">
              <a:spcAft>
                <a:spcPts val="600"/>
              </a:spcAft>
              <a:buClr>
                <a:srgbClr val="AC2430"/>
              </a:buClr>
              <a:buSzPct val="80000"/>
              <a:buFont typeface="Arial" panose="020B0604020202020204" pitchFamily="34" charset="0"/>
              <a:buChar char="•"/>
              <a:defRPr/>
            </a:pPr>
            <a:r>
              <a:rPr lang="it-IT" sz="2000" dirty="0" err="1">
                <a:solidFill>
                  <a:srgbClr val="000000"/>
                </a:solidFill>
                <a:latin typeface="Avenir" pitchFamily="18"/>
                <a:ea typeface="Arial Unicode MS" pitchFamily="2"/>
                <a:cs typeface="Tunga" pitchFamily="34"/>
              </a:rPr>
              <a:t>Results</a:t>
            </a:r>
            <a:r>
              <a:rPr lang="it-IT" sz="2000" dirty="0">
                <a:solidFill>
                  <a:srgbClr val="000000"/>
                </a:solidFill>
                <a:latin typeface="Avenir" pitchFamily="18"/>
                <a:ea typeface="Arial Unicode MS" pitchFamily="2"/>
                <a:cs typeface="Tunga" pitchFamily="34"/>
              </a:rPr>
              <a:t> of Euro NCC project, </a:t>
            </a:r>
            <a:r>
              <a:rPr lang="it-IT" sz="2000" dirty="0" err="1">
                <a:solidFill>
                  <a:srgbClr val="000000"/>
                </a:solidFill>
                <a:latin typeface="Avenir" pitchFamily="18"/>
                <a:ea typeface="Arial Unicode MS" pitchFamily="2"/>
                <a:cs typeface="Tunga" pitchFamily="34"/>
              </a:rPr>
              <a:t>tests</a:t>
            </a:r>
            <a:r>
              <a:rPr lang="it-IT" sz="2000" dirty="0">
                <a:solidFill>
                  <a:srgbClr val="000000"/>
                </a:solidFill>
                <a:latin typeface="Avenir" pitchFamily="18"/>
                <a:ea typeface="Arial Unicode MS" pitchFamily="2"/>
                <a:cs typeface="Tunga" pitchFamily="34"/>
              </a:rPr>
              <a:t> on Leonardo Davinci-1 supercomputer</a:t>
            </a:r>
          </a:p>
          <a:p>
            <a:pPr marL="342900" indent="-342900">
              <a:spcAft>
                <a:spcPts val="600"/>
              </a:spcAft>
              <a:buClr>
                <a:srgbClr val="AC2430"/>
              </a:buClr>
              <a:buSzPct val="80000"/>
              <a:buFont typeface="Arial" panose="020B0604020202020204" pitchFamily="34" charset="0"/>
              <a:buChar char="•"/>
              <a:defRPr/>
            </a:pPr>
            <a:r>
              <a:rPr lang="it-IT" sz="2000" dirty="0">
                <a:solidFill>
                  <a:srgbClr val="000000"/>
                </a:solidFill>
                <a:latin typeface="Avenir" pitchFamily="18"/>
                <a:ea typeface="Arial Unicode MS" pitchFamily="2"/>
                <a:cs typeface="Tunga" pitchFamily="34"/>
              </a:rPr>
              <a:t>Maximum throughput of </a:t>
            </a:r>
            <a:r>
              <a:rPr lang="it-IT" sz="2000" dirty="0" err="1">
                <a:solidFill>
                  <a:srgbClr val="000000"/>
                </a:solidFill>
                <a:latin typeface="Avenir" pitchFamily="18"/>
                <a:ea typeface="Arial Unicode MS" pitchFamily="2"/>
                <a:cs typeface="Tunga" pitchFamily="34"/>
              </a:rPr>
              <a:t>read</a:t>
            </a:r>
            <a:r>
              <a:rPr lang="it-IT" sz="2000" dirty="0">
                <a:solidFill>
                  <a:srgbClr val="000000"/>
                </a:solidFill>
                <a:latin typeface="Avenir" pitchFamily="18"/>
                <a:ea typeface="Arial Unicode MS" pitchFamily="2"/>
                <a:cs typeface="Tunga" pitchFamily="34"/>
              </a:rPr>
              <a:t>/update </a:t>
            </a:r>
            <a:r>
              <a:rPr lang="it-IT" sz="2000" dirty="0" err="1">
                <a:solidFill>
                  <a:srgbClr val="000000"/>
                </a:solidFill>
                <a:latin typeface="Avenir" pitchFamily="18"/>
                <a:ea typeface="Arial Unicode MS" pitchFamily="2"/>
                <a:cs typeface="Tunga" pitchFamily="34"/>
              </a:rPr>
              <a:t>operation</a:t>
            </a:r>
            <a:r>
              <a:rPr lang="it-IT" sz="2000" dirty="0">
                <a:solidFill>
                  <a:srgbClr val="000000"/>
                </a:solidFill>
                <a:latin typeface="Avenir" pitchFamily="18"/>
                <a:ea typeface="Arial Unicode MS" pitchFamily="2"/>
                <a:cs typeface="Tunga" pitchFamily="34"/>
              </a:rPr>
              <a:t>, 1 to 13 servers (8 </a:t>
            </a:r>
            <a:r>
              <a:rPr lang="it-IT" sz="2000" dirty="0" err="1">
                <a:solidFill>
                  <a:srgbClr val="000000"/>
                </a:solidFill>
                <a:latin typeface="Avenir" pitchFamily="18"/>
                <a:ea typeface="Arial Unicode MS" pitchFamily="2"/>
                <a:cs typeface="Tunga" pitchFamily="34"/>
              </a:rPr>
              <a:t>CPUs</a:t>
            </a:r>
            <a:r>
              <a:rPr lang="it-IT" sz="2000" dirty="0">
                <a:solidFill>
                  <a:srgbClr val="000000"/>
                </a:solidFill>
                <a:latin typeface="Avenir" pitchFamily="18"/>
                <a:ea typeface="Arial Unicode MS" pitchFamily="2"/>
                <a:cs typeface="Tunga" pitchFamily="34"/>
              </a:rPr>
              <a:t>, 16Gbyte RAM, 256 Gbyte SSD), server, </a:t>
            </a:r>
            <a:r>
              <a:rPr lang="it-IT" sz="2000" dirty="0" err="1">
                <a:solidFill>
                  <a:srgbClr val="000000"/>
                </a:solidFill>
                <a:latin typeface="Avenir" pitchFamily="18"/>
                <a:ea typeface="Arial Unicode MS" pitchFamily="2"/>
                <a:cs typeface="Tunga" pitchFamily="34"/>
              </a:rPr>
              <a:t>table</a:t>
            </a:r>
            <a:r>
              <a:rPr lang="it-IT" sz="2000" dirty="0">
                <a:solidFill>
                  <a:srgbClr val="000000"/>
                </a:solidFill>
                <a:latin typeface="Avenir" pitchFamily="18"/>
                <a:ea typeface="Arial Unicode MS" pitchFamily="2"/>
                <a:cs typeface="Tunga" pitchFamily="34"/>
              </a:rPr>
              <a:t> size </a:t>
            </a:r>
            <a:r>
              <a:rPr lang="it-IT" sz="2000" dirty="0" err="1">
                <a:solidFill>
                  <a:srgbClr val="000000"/>
                </a:solidFill>
                <a:latin typeface="Avenir" pitchFamily="18"/>
                <a:ea typeface="Arial Unicode MS" pitchFamily="2"/>
                <a:cs typeface="Tunga" pitchFamily="34"/>
              </a:rPr>
              <a:t>equal</a:t>
            </a:r>
            <a:r>
              <a:rPr lang="it-IT" sz="2000" dirty="0">
                <a:solidFill>
                  <a:srgbClr val="000000"/>
                </a:solidFill>
                <a:latin typeface="Avenir" pitchFamily="18"/>
                <a:ea typeface="Arial Unicode MS" pitchFamily="2"/>
                <a:cs typeface="Tunga" pitchFamily="34"/>
              </a:rPr>
              <a:t> to 10 </a:t>
            </a:r>
            <a:r>
              <a:rPr lang="it-IT" sz="2000" dirty="0" err="1">
                <a:solidFill>
                  <a:srgbClr val="000000"/>
                </a:solidFill>
                <a:latin typeface="Avenir" pitchFamily="18"/>
                <a:ea typeface="Arial Unicode MS" pitchFamily="2"/>
                <a:cs typeface="Tunga" pitchFamily="34"/>
              </a:rPr>
              <a:t>GByte</a:t>
            </a:r>
            <a:r>
              <a:rPr lang="it-IT" sz="2000" dirty="0">
                <a:solidFill>
                  <a:srgbClr val="000000"/>
                </a:solidFill>
                <a:latin typeface="Avenir" pitchFamily="18"/>
                <a:ea typeface="Arial Unicode MS" pitchFamily="2"/>
                <a:cs typeface="Tunga" pitchFamily="34"/>
              </a:rPr>
              <a:t>/server, 20 </a:t>
            </a:r>
            <a:r>
              <a:rPr lang="it-IT" sz="2000" dirty="0" err="1">
                <a:solidFill>
                  <a:srgbClr val="000000"/>
                </a:solidFill>
                <a:latin typeface="Avenir" pitchFamily="18"/>
                <a:ea typeface="Arial Unicode MS" pitchFamily="2"/>
                <a:cs typeface="Tunga" pitchFamily="34"/>
              </a:rPr>
              <a:t>GByte</a:t>
            </a:r>
            <a:r>
              <a:rPr lang="it-IT" sz="2000" dirty="0">
                <a:solidFill>
                  <a:srgbClr val="000000"/>
                </a:solidFill>
                <a:latin typeface="Avenir" pitchFamily="18"/>
                <a:ea typeface="Arial Unicode MS" pitchFamily="2"/>
                <a:cs typeface="Tunga" pitchFamily="34"/>
              </a:rPr>
              <a:t>/server, 30 </a:t>
            </a:r>
            <a:r>
              <a:rPr lang="it-IT" sz="2000" dirty="0" err="1">
                <a:solidFill>
                  <a:srgbClr val="000000"/>
                </a:solidFill>
                <a:latin typeface="Avenir" pitchFamily="18"/>
                <a:ea typeface="Arial Unicode MS" pitchFamily="2"/>
                <a:cs typeface="Tunga" pitchFamily="34"/>
              </a:rPr>
              <a:t>GByte</a:t>
            </a:r>
            <a:r>
              <a:rPr lang="it-IT" sz="2000" dirty="0">
                <a:solidFill>
                  <a:srgbClr val="000000"/>
                </a:solidFill>
                <a:latin typeface="Avenir" pitchFamily="18"/>
                <a:ea typeface="Arial Unicode MS" pitchFamily="2"/>
                <a:cs typeface="Tunga" pitchFamily="34"/>
              </a:rPr>
              <a:t>/server, 40 </a:t>
            </a:r>
            <a:r>
              <a:rPr lang="it-IT" sz="2000" dirty="0" err="1">
                <a:solidFill>
                  <a:srgbClr val="000000"/>
                </a:solidFill>
                <a:latin typeface="Avenir" pitchFamily="18"/>
                <a:ea typeface="Arial Unicode MS" pitchFamily="2"/>
                <a:cs typeface="Tunga" pitchFamily="34"/>
              </a:rPr>
              <a:t>GByte</a:t>
            </a:r>
            <a:r>
              <a:rPr lang="it-IT" sz="2000" dirty="0">
                <a:solidFill>
                  <a:srgbClr val="000000"/>
                </a:solidFill>
                <a:latin typeface="Avenir" pitchFamily="18"/>
                <a:ea typeface="Arial Unicode MS" pitchFamily="2"/>
                <a:cs typeface="Tunga" pitchFamily="34"/>
              </a:rPr>
              <a:t>/server.</a:t>
            </a:r>
          </a:p>
          <a:p>
            <a:pPr marL="342900" indent="-342900">
              <a:spcAft>
                <a:spcPts val="600"/>
              </a:spcAft>
              <a:buClr>
                <a:srgbClr val="AC2430"/>
              </a:buClr>
              <a:buSzPct val="80000"/>
              <a:buFont typeface="Arial" panose="020B0604020202020204" pitchFamily="34" charset="0"/>
              <a:buChar char="•"/>
              <a:defRPr/>
            </a:pPr>
            <a:r>
              <a:rPr lang="it-IT" sz="2000" dirty="0">
                <a:solidFill>
                  <a:srgbClr val="000000"/>
                </a:solidFill>
                <a:latin typeface="Avenir" pitchFamily="18"/>
                <a:ea typeface="Arial Unicode MS" pitchFamily="2"/>
                <a:cs typeface="Tunga" pitchFamily="34"/>
              </a:rPr>
              <a:t>Test </a:t>
            </a:r>
            <a:r>
              <a:rPr lang="it-IT" sz="2000" dirty="0" err="1">
                <a:solidFill>
                  <a:srgbClr val="000000"/>
                </a:solidFill>
                <a:latin typeface="Avenir" pitchFamily="18"/>
                <a:ea typeface="Arial Unicode MS" pitchFamily="2"/>
                <a:cs typeface="Tunga" pitchFamily="34"/>
              </a:rPr>
              <a:t>performed</a:t>
            </a:r>
            <a:r>
              <a:rPr lang="it-IT" sz="2000" dirty="0">
                <a:solidFill>
                  <a:srgbClr val="000000"/>
                </a:solidFill>
                <a:latin typeface="Avenir" pitchFamily="18"/>
                <a:ea typeface="Arial Unicode MS" pitchFamily="2"/>
                <a:cs typeface="Tunga" pitchFamily="34"/>
              </a:rPr>
              <a:t> with 10 Gbps Ethernet (</a:t>
            </a:r>
            <a:r>
              <a:rPr lang="it-IT" sz="2000" dirty="0" err="1">
                <a:solidFill>
                  <a:srgbClr val="000000"/>
                </a:solidFill>
                <a:latin typeface="Avenir" pitchFamily="18"/>
                <a:ea typeface="Arial Unicode MS" pitchFamily="2"/>
                <a:cs typeface="Tunga" pitchFamily="34"/>
              </a:rPr>
              <a:t>teststo</a:t>
            </a:r>
            <a:r>
              <a:rPr lang="it-IT" sz="2000" dirty="0">
                <a:solidFill>
                  <a:srgbClr val="000000"/>
                </a:solidFill>
                <a:latin typeface="Avenir" pitchFamily="18"/>
                <a:ea typeface="Arial Unicode MS" pitchFamily="2"/>
                <a:cs typeface="Tunga" pitchFamily="34"/>
              </a:rPr>
              <a:t> be </a:t>
            </a:r>
            <a:r>
              <a:rPr lang="it-IT" sz="2000" dirty="0" err="1">
                <a:solidFill>
                  <a:srgbClr val="000000"/>
                </a:solidFill>
                <a:latin typeface="Avenir" pitchFamily="18"/>
                <a:ea typeface="Arial Unicode MS" pitchFamily="2"/>
                <a:cs typeface="Tunga" pitchFamily="34"/>
              </a:rPr>
              <a:t>extended</a:t>
            </a:r>
            <a:r>
              <a:rPr lang="it-IT" sz="2000" dirty="0">
                <a:solidFill>
                  <a:srgbClr val="000000"/>
                </a:solidFill>
                <a:latin typeface="Avenir" pitchFamily="18"/>
                <a:ea typeface="Arial Unicode MS" pitchFamily="2"/>
                <a:cs typeface="Tunga" pitchFamily="34"/>
              </a:rPr>
              <a:t> to </a:t>
            </a:r>
            <a:r>
              <a:rPr lang="it-IT" sz="2000" dirty="0" err="1">
                <a:solidFill>
                  <a:srgbClr val="000000"/>
                </a:solidFill>
                <a:latin typeface="Avenir" pitchFamily="18"/>
                <a:ea typeface="Arial Unicode MS" pitchFamily="2"/>
                <a:cs typeface="Tunga" pitchFamily="34"/>
              </a:rPr>
              <a:t>Infiniband</a:t>
            </a:r>
            <a:r>
              <a:rPr lang="it-IT" sz="2000" dirty="0">
                <a:solidFill>
                  <a:srgbClr val="000000"/>
                </a:solidFill>
                <a:latin typeface="Avenir" pitchFamily="18"/>
                <a:ea typeface="Arial Unicode MS" pitchFamily="2"/>
                <a:cs typeface="Tunga" pitchFamily="34"/>
              </a:rPr>
              <a:t>)</a:t>
            </a:r>
          </a:p>
          <a:p>
            <a:pPr marL="342900" indent="-342900">
              <a:spcAft>
                <a:spcPts val="600"/>
              </a:spcAft>
              <a:buClr>
                <a:srgbClr val="AC2430"/>
              </a:buClr>
              <a:buSzPct val="80000"/>
              <a:buFont typeface="Arial" panose="020B0604020202020204" pitchFamily="34" charset="0"/>
              <a:buChar char="•"/>
              <a:defRPr/>
            </a:pPr>
            <a:r>
              <a:rPr lang="it-IT" sz="2000" dirty="0" err="1">
                <a:solidFill>
                  <a:srgbClr val="000000"/>
                </a:solidFill>
                <a:latin typeface="Avenir" pitchFamily="18"/>
                <a:ea typeface="Arial Unicode MS" pitchFamily="2"/>
                <a:cs typeface="Tunga" pitchFamily="34"/>
              </a:rPr>
              <a:t>AyraDB</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has</a:t>
            </a:r>
            <a:r>
              <a:rPr lang="it-IT" sz="2000" dirty="0">
                <a:solidFill>
                  <a:srgbClr val="000000"/>
                </a:solidFill>
                <a:latin typeface="Avenir" pitchFamily="18"/>
                <a:ea typeface="Arial Unicode MS" pitchFamily="2"/>
                <a:cs typeface="Tunga" pitchFamily="34"/>
              </a:rPr>
              <a:t> 5X throughput </a:t>
            </a:r>
            <a:r>
              <a:rPr lang="it-IT" sz="2000" dirty="0" err="1">
                <a:solidFill>
                  <a:srgbClr val="000000"/>
                </a:solidFill>
                <a:latin typeface="Avenir" pitchFamily="18"/>
                <a:ea typeface="Arial Unicode MS" pitchFamily="2"/>
                <a:cs typeface="Tunga" pitchFamily="34"/>
              </a:rPr>
              <a:t>compared</a:t>
            </a:r>
            <a:r>
              <a:rPr lang="it-IT" sz="2000" dirty="0">
                <a:solidFill>
                  <a:srgbClr val="000000"/>
                </a:solidFill>
                <a:latin typeface="Avenir" pitchFamily="18"/>
                <a:ea typeface="Arial Unicode MS" pitchFamily="2"/>
                <a:cs typeface="Tunga" pitchFamily="34"/>
              </a:rPr>
              <a:t> to best-in-class competitors.</a:t>
            </a:r>
          </a:p>
        </p:txBody>
      </p:sp>
      <p:pic>
        <p:nvPicPr>
          <p:cNvPr id="18" name="Immagine 13">
            <a:extLst>
              <a:ext uri="{FF2B5EF4-FFF2-40B4-BE49-F238E27FC236}">
                <a16:creationId xmlns:a16="http://schemas.microsoft.com/office/drawing/2014/main" id="{B4539C81-91D5-F247-A808-A3327AA302E4}"/>
              </a:ext>
            </a:extLst>
          </p:cNvPr>
          <p:cNvPicPr>
            <a:picLocks noChangeAspect="1"/>
          </p:cNvPicPr>
          <p:nvPr/>
        </p:nvPicPr>
        <p:blipFill>
          <a:blip r:embed="rId3"/>
          <a:stretch>
            <a:fillRect/>
          </a:stretch>
        </p:blipFill>
        <p:spPr>
          <a:xfrm>
            <a:off x="562776" y="103057"/>
            <a:ext cx="1135683" cy="797311"/>
          </a:xfrm>
          <a:prstGeom prst="rect">
            <a:avLst/>
          </a:prstGeom>
        </p:spPr>
      </p:pic>
      <p:sp>
        <p:nvSpPr>
          <p:cNvPr id="19" name="Title 1">
            <a:extLst>
              <a:ext uri="{FF2B5EF4-FFF2-40B4-BE49-F238E27FC236}">
                <a16:creationId xmlns:a16="http://schemas.microsoft.com/office/drawing/2014/main" id="{412280C0-82EE-1446-89F8-72FFC8CA184D}"/>
              </a:ext>
            </a:extLst>
          </p:cNvPr>
          <p:cNvSpPr txBox="1">
            <a:spLocks/>
          </p:cNvSpPr>
          <p:nvPr/>
        </p:nvSpPr>
        <p:spPr>
          <a:xfrm>
            <a:off x="1982939" y="364046"/>
            <a:ext cx="8475512"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a:solidFill>
                  <a:schemeClr val="tx1">
                    <a:lumMod val="75000"/>
                    <a:lumOff val="25000"/>
                  </a:schemeClr>
                </a:solidFill>
                <a:latin typeface="Futura" panose="020B0602020204020303" pitchFamily="34" charset="-79"/>
                <a:cs typeface="Futura" panose="020B0602020204020303" pitchFamily="34" charset="-79"/>
              </a:rPr>
              <a:t>Performance Edge</a:t>
            </a:r>
          </a:p>
        </p:txBody>
      </p:sp>
      <p:cxnSp>
        <p:nvCxnSpPr>
          <p:cNvPr id="20" name="Straight Connector 7">
            <a:extLst>
              <a:ext uri="{FF2B5EF4-FFF2-40B4-BE49-F238E27FC236}">
                <a16:creationId xmlns:a16="http://schemas.microsoft.com/office/drawing/2014/main" id="{A2C7FC34-846D-9E4B-8846-2233F6FD52D3}"/>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88A5EDAA-9FE3-42F9-930A-EF30D47F4EA6}"/>
              </a:ext>
            </a:extLst>
          </p:cNvPr>
          <p:cNvGraphicFramePr/>
          <p:nvPr>
            <p:extLst>
              <p:ext uri="{D42A27DB-BD31-4B8C-83A1-F6EECF244321}">
                <p14:modId xmlns:p14="http://schemas.microsoft.com/office/powerpoint/2010/main" val="1778961147"/>
              </p:ext>
            </p:extLst>
          </p:nvPr>
        </p:nvGraphicFramePr>
        <p:xfrm>
          <a:off x="4447175" y="1442542"/>
          <a:ext cx="7577812" cy="4261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425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1772E6-D95D-F148-BFD9-72FCDB594782}"/>
              </a:ext>
            </a:extLst>
          </p:cNvPr>
          <p:cNvPicPr>
            <a:picLocks noChangeAspect="1"/>
          </p:cNvPicPr>
          <p:nvPr/>
        </p:nvPicPr>
        <p:blipFill>
          <a:blip r:embed="rId3"/>
          <a:stretch>
            <a:fillRect/>
          </a:stretch>
        </p:blipFill>
        <p:spPr>
          <a:xfrm>
            <a:off x="417001" y="79512"/>
            <a:ext cx="1135683" cy="797311"/>
          </a:xfrm>
          <a:prstGeom prst="rect">
            <a:avLst/>
          </a:prstGeom>
        </p:spPr>
      </p:pic>
      <p:sp>
        <p:nvSpPr>
          <p:cNvPr id="9" name="CasellaDiTesto 20">
            <a:extLst>
              <a:ext uri="{FF2B5EF4-FFF2-40B4-BE49-F238E27FC236}">
                <a16:creationId xmlns:a16="http://schemas.microsoft.com/office/drawing/2014/main" id="{4C623962-0C22-094D-9704-82D706F7AEFA}"/>
              </a:ext>
            </a:extLst>
          </p:cNvPr>
          <p:cNvSpPr txBox="1"/>
          <p:nvPr/>
        </p:nvSpPr>
        <p:spPr>
          <a:xfrm>
            <a:off x="10127718" y="2877995"/>
            <a:ext cx="1766361" cy="2062103"/>
          </a:xfrm>
          <a:prstGeom prst="rect">
            <a:avLst/>
          </a:prstGeom>
          <a:noFill/>
        </p:spPr>
        <p:txBody>
          <a:bodyPr wrap="square" rtlCol="0">
            <a:spAutoFit/>
          </a:bodyPr>
          <a:lstStyle/>
          <a:p>
            <a:pPr>
              <a:spcAft>
                <a:spcPts val="600"/>
              </a:spcAft>
            </a:pP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and </a:t>
            </a:r>
            <a:r>
              <a:rPr lang="it-IT" sz="1600" b="1" dirty="0">
                <a:solidFill>
                  <a:schemeClr val="tx1">
                    <a:lumMod val="95000"/>
                    <a:lumOff val="5000"/>
                  </a:schemeClr>
                </a:solidFill>
                <a:latin typeface="Avenir" panose="02000503020000020003" pitchFamily="2" charset="0"/>
              </a:rPr>
              <a:t>15 times the performance </a:t>
            </a:r>
            <a:r>
              <a:rPr lang="it-IT" sz="1600" dirty="0">
                <a:solidFill>
                  <a:schemeClr val="tx1">
                    <a:lumMod val="95000"/>
                    <a:lumOff val="5000"/>
                  </a:schemeClr>
                </a:solidFill>
                <a:latin typeface="Avenir" panose="02000503020000020003" pitchFamily="2" charset="0"/>
              </a:rPr>
              <a:t>of POSTGRES (</a:t>
            </a:r>
            <a:r>
              <a:rPr lang="it-IT" sz="1600" dirty="0" err="1">
                <a:solidFill>
                  <a:schemeClr val="tx1">
                    <a:lumMod val="95000"/>
                    <a:lumOff val="5000"/>
                  </a:schemeClr>
                </a:solidFill>
                <a:latin typeface="Avenir" panose="02000503020000020003" pitchFamily="2" charset="0"/>
              </a:rPr>
              <a:t>see</a:t>
            </a:r>
            <a:r>
              <a:rPr lang="it-IT" sz="1600" dirty="0">
                <a:solidFill>
                  <a:schemeClr val="tx1">
                    <a:lumMod val="95000"/>
                    <a:lumOff val="5000"/>
                  </a:schemeClr>
                </a:solidFill>
                <a:latin typeface="Avenir" panose="02000503020000020003" pitchFamily="2" charset="0"/>
              </a:rPr>
              <a:t> </a:t>
            </a:r>
            <a:r>
              <a:rPr lang="it-IT" sz="1600" dirty="0">
                <a:latin typeface="Avenir Book" panose="02000503020000020003" pitchFamily="2" charset="0"/>
              </a:rPr>
              <a:t>https://</a:t>
            </a:r>
            <a:r>
              <a:rPr lang="it-IT" sz="1600" dirty="0" err="1">
                <a:latin typeface="Avenir Book" panose="02000503020000020003" pitchFamily="2" charset="0"/>
              </a:rPr>
              <a:t>www.toptal.com</a:t>
            </a:r>
            <a:r>
              <a:rPr lang="it-IT" sz="1600" dirty="0">
                <a:latin typeface="Avenir Book" panose="02000503020000020003" pitchFamily="2" charset="0"/>
              </a:rPr>
              <a:t>/database/</a:t>
            </a:r>
            <a:r>
              <a:rPr lang="it-IT" sz="1600" dirty="0" err="1">
                <a:latin typeface="Avenir Book" panose="02000503020000020003" pitchFamily="2" charset="0"/>
              </a:rPr>
              <a:t>google</a:t>
            </a:r>
            <a:r>
              <a:rPr lang="it-IT" sz="1600" dirty="0">
                <a:latin typeface="Avenir Book" panose="02000503020000020003" pitchFamily="2" charset="0"/>
              </a:rPr>
              <a:t>-</a:t>
            </a:r>
            <a:r>
              <a:rPr lang="it-IT" sz="1600" dirty="0" err="1">
                <a:latin typeface="Avenir Book" panose="02000503020000020003" pitchFamily="2" charset="0"/>
              </a:rPr>
              <a:t>bigquery</a:t>
            </a:r>
            <a:r>
              <a:rPr lang="it-IT" sz="1600" dirty="0">
                <a:latin typeface="Avenir Book" panose="02000503020000020003" pitchFamily="2" charset="0"/>
              </a:rPr>
              <a:t>-tutorial</a:t>
            </a:r>
            <a:r>
              <a:rPr lang="it-IT" sz="1600" dirty="0">
                <a:solidFill>
                  <a:schemeClr val="tx1">
                    <a:lumMod val="95000"/>
                    <a:lumOff val="5000"/>
                  </a:schemeClr>
                </a:solidFill>
                <a:latin typeface="Avenir" panose="02000503020000020003" pitchFamily="2" charset="0"/>
              </a:rPr>
              <a:t>)</a:t>
            </a:r>
          </a:p>
        </p:txBody>
      </p:sp>
      <p:sp>
        <p:nvSpPr>
          <p:cNvPr id="6" name="Title 1">
            <a:extLst>
              <a:ext uri="{FF2B5EF4-FFF2-40B4-BE49-F238E27FC236}">
                <a16:creationId xmlns:a16="http://schemas.microsoft.com/office/drawing/2014/main" id="{EB3BF200-FEC7-A840-AF0E-503ED02CFD7C}"/>
              </a:ext>
            </a:extLst>
          </p:cNvPr>
          <p:cNvSpPr txBox="1">
            <a:spLocks/>
          </p:cNvSpPr>
          <p:nvPr/>
        </p:nvSpPr>
        <p:spPr>
          <a:xfrm>
            <a:off x="1982938" y="364046"/>
            <a:ext cx="9985283" cy="59978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Summary</a:t>
            </a:r>
            <a:r>
              <a:rPr lang="it-IT" sz="4000" cap="small" dirty="0">
                <a:solidFill>
                  <a:schemeClr val="tx1">
                    <a:lumMod val="75000"/>
                    <a:lumOff val="25000"/>
                  </a:schemeClr>
                </a:solidFill>
                <a:latin typeface="Futura" panose="020B0602020204020303" pitchFamily="34" charset="-79"/>
                <a:cs typeface="Futura" panose="020B0602020204020303" pitchFamily="34" charset="-79"/>
              </a:rPr>
              <a:t> </a:t>
            </a:r>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Comparison</a:t>
            </a:r>
            <a:r>
              <a:rPr lang="it-IT" sz="4000" cap="small" dirty="0">
                <a:solidFill>
                  <a:schemeClr val="tx1">
                    <a:lumMod val="75000"/>
                    <a:lumOff val="25000"/>
                  </a:schemeClr>
                </a:solidFill>
                <a:latin typeface="Futura" panose="020B0602020204020303" pitchFamily="34" charset="-79"/>
                <a:cs typeface="Futura" panose="020B0602020204020303" pitchFamily="34" charset="-79"/>
              </a:rPr>
              <a:t> with Market Leaders</a:t>
            </a:r>
          </a:p>
        </p:txBody>
      </p:sp>
      <p:cxnSp>
        <p:nvCxnSpPr>
          <p:cNvPr id="7" name="Straight Connector 7">
            <a:extLst>
              <a:ext uri="{FF2B5EF4-FFF2-40B4-BE49-F238E27FC236}">
                <a16:creationId xmlns:a16="http://schemas.microsoft.com/office/drawing/2014/main" id="{E485B8AA-A52D-DC47-BE35-A5B7BA7D3065}"/>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Redis - Wikipedia">
            <a:extLst>
              <a:ext uri="{FF2B5EF4-FFF2-40B4-BE49-F238E27FC236}">
                <a16:creationId xmlns:a16="http://schemas.microsoft.com/office/drawing/2014/main" id="{A05A6433-F081-2088-4C39-D1C101BA8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380" y="1709423"/>
            <a:ext cx="1629232" cy="544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8 MongoDB GUI Tools to Use in 2023">
            <a:extLst>
              <a:ext uri="{FF2B5EF4-FFF2-40B4-BE49-F238E27FC236}">
                <a16:creationId xmlns:a16="http://schemas.microsoft.com/office/drawing/2014/main" id="{9451B919-E319-BCEB-03FC-F79FAA948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688" y="1258325"/>
            <a:ext cx="1859903" cy="1489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uchbase Drupal | Drupal.org">
            <a:extLst>
              <a:ext uri="{FF2B5EF4-FFF2-40B4-BE49-F238E27FC236}">
                <a16:creationId xmlns:a16="http://schemas.microsoft.com/office/drawing/2014/main" id="{ED2AF43C-D8C8-F538-3ABA-871B06D50F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622" y="1659418"/>
            <a:ext cx="1859903" cy="6749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lf-service Business Intelligence for Google BigQuery - Holistics |  Self-service BI Platform">
            <a:extLst>
              <a:ext uri="{FF2B5EF4-FFF2-40B4-BE49-F238E27FC236}">
                <a16:creationId xmlns:a16="http://schemas.microsoft.com/office/drawing/2014/main" id="{7A521F0C-7659-AC95-5BA8-E73CB8407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6540" y="1569771"/>
            <a:ext cx="2041646" cy="8665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to Find &amp; Kill Long-Running &amp; Blocked Queries in Postgres">
            <a:extLst>
              <a:ext uri="{FF2B5EF4-FFF2-40B4-BE49-F238E27FC236}">
                <a16:creationId xmlns:a16="http://schemas.microsoft.com/office/drawing/2014/main" id="{39E2E4BC-2958-2476-1DD5-0445B33531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4825" y="1630516"/>
            <a:ext cx="1490045" cy="745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B025BB2-DFDE-CBDB-2851-AE2823EA82E0}"/>
              </a:ext>
            </a:extLst>
          </p:cNvPr>
          <p:cNvSpPr txBox="1"/>
          <p:nvPr/>
        </p:nvSpPr>
        <p:spPr>
          <a:xfrm>
            <a:off x="4290728" y="2877995"/>
            <a:ext cx="1629232" cy="2800767"/>
          </a:xfrm>
          <a:prstGeom prst="rect">
            <a:avLst/>
          </a:prstGeom>
          <a:noFill/>
        </p:spPr>
        <p:txBody>
          <a:bodyPr wrap="square">
            <a:spAutoFit/>
          </a:bodyPr>
          <a:lstStyle/>
          <a:p>
            <a:pPr>
              <a:spcAft>
                <a:spcPts val="600"/>
              </a:spcAft>
            </a:pP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has</a:t>
            </a:r>
            <a:r>
              <a:rPr lang="it-IT" sz="1600" dirty="0">
                <a:solidFill>
                  <a:schemeClr val="tx1">
                    <a:lumMod val="95000"/>
                    <a:lumOff val="5000"/>
                  </a:schemeClr>
                </a:solidFill>
                <a:latin typeface="Avenir" panose="02000503020000020003" pitchFamily="2" charset="0"/>
              </a:rPr>
              <a:t> </a:t>
            </a:r>
            <a:r>
              <a:rPr lang="it-IT" sz="1600" b="1" dirty="0" err="1">
                <a:solidFill>
                  <a:schemeClr val="tx1">
                    <a:lumMod val="95000"/>
                    <a:lumOff val="5000"/>
                  </a:schemeClr>
                </a:solidFill>
                <a:latin typeface="Avenir" panose="02000503020000020003" pitchFamily="2" charset="0"/>
              </a:rPr>
              <a:t>twice</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the performance </a:t>
            </a:r>
            <a:r>
              <a:rPr lang="it-IT" sz="1600" dirty="0">
                <a:solidFill>
                  <a:schemeClr val="tx1">
                    <a:lumMod val="95000"/>
                    <a:lumOff val="5000"/>
                  </a:schemeClr>
                </a:solidFill>
                <a:latin typeface="Avenir" panose="02000503020000020003" pitchFamily="2" charset="0"/>
              </a:rPr>
              <a:t>of REDIS, </a:t>
            </a:r>
            <a:r>
              <a:rPr lang="it-IT" sz="1600" dirty="0" err="1">
                <a:solidFill>
                  <a:schemeClr val="tx1">
                    <a:lumMod val="95000"/>
                    <a:lumOff val="5000"/>
                  </a:schemeClr>
                </a:solidFill>
                <a:latin typeface="Avenir" panose="02000503020000020003" pitchFamily="2" charset="0"/>
              </a:rPr>
              <a:t>but</a:t>
            </a:r>
            <a:r>
              <a:rPr lang="it-IT" sz="1600" dirty="0">
                <a:solidFill>
                  <a:schemeClr val="tx1">
                    <a:lumMod val="95000"/>
                    <a:lumOff val="5000"/>
                  </a:schemeClr>
                </a:solidFill>
                <a:latin typeface="Avenir" panose="02000503020000020003" pitchFamily="2" charset="0"/>
              </a:rPr>
              <a:t> REDIS </a:t>
            </a:r>
            <a:r>
              <a:rPr lang="it-IT" sz="1600" dirty="0" err="1">
                <a:solidFill>
                  <a:schemeClr val="tx1">
                    <a:lumMod val="95000"/>
                    <a:lumOff val="5000"/>
                  </a:schemeClr>
                </a:solidFill>
                <a:latin typeface="Avenir" panose="02000503020000020003" pitchFamily="2" charset="0"/>
              </a:rPr>
              <a:t>is</a:t>
            </a:r>
            <a:r>
              <a:rPr lang="it-IT" sz="1600" dirty="0">
                <a:solidFill>
                  <a:schemeClr val="tx1">
                    <a:lumMod val="95000"/>
                    <a:lumOff val="5000"/>
                  </a:schemeClr>
                </a:solidFill>
                <a:latin typeface="Avenir" panose="02000503020000020003" pitchFamily="2" charset="0"/>
              </a:rPr>
              <a:t> in-</a:t>
            </a:r>
            <a:r>
              <a:rPr lang="it-IT" sz="1600" dirty="0" err="1">
                <a:solidFill>
                  <a:schemeClr val="tx1">
                    <a:lumMod val="95000"/>
                    <a:lumOff val="5000"/>
                  </a:schemeClr>
                </a:solidFill>
                <a:latin typeface="Avenir" panose="02000503020000020003" pitchFamily="2" charset="0"/>
              </a:rPr>
              <a:t>memory</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while</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is</a:t>
            </a:r>
            <a:r>
              <a:rPr lang="it-IT" sz="1600" dirty="0">
                <a:solidFill>
                  <a:schemeClr val="tx1">
                    <a:lumMod val="95000"/>
                    <a:lumOff val="5000"/>
                  </a:schemeClr>
                </a:solidFill>
                <a:latin typeface="Avenir" panose="02000503020000020003" pitchFamily="2" charset="0"/>
              </a:rPr>
              <a:t> on disk with no caching, 20X cost </a:t>
            </a:r>
            <a:r>
              <a:rPr lang="it-IT" sz="1600" dirty="0" err="1">
                <a:solidFill>
                  <a:schemeClr val="tx1">
                    <a:lumMod val="95000"/>
                    <a:lumOff val="5000"/>
                  </a:schemeClr>
                </a:solidFill>
                <a:latin typeface="Avenir" panose="02000503020000020003" pitchFamily="2" charset="0"/>
              </a:rPr>
              <a:t>reduction</a:t>
            </a:r>
            <a:r>
              <a:rPr lang="it-IT" sz="1600" dirty="0">
                <a:solidFill>
                  <a:schemeClr val="tx1">
                    <a:lumMod val="95000"/>
                    <a:lumOff val="5000"/>
                  </a:schemeClr>
                </a:solidFill>
                <a:latin typeface="Avenir" panose="02000503020000020003" pitchFamily="2" charset="0"/>
              </a:rPr>
              <a:t> (slide 9)</a:t>
            </a:r>
          </a:p>
        </p:txBody>
      </p:sp>
      <p:sp>
        <p:nvSpPr>
          <p:cNvPr id="10" name="TextBox 9">
            <a:extLst>
              <a:ext uri="{FF2B5EF4-FFF2-40B4-BE49-F238E27FC236}">
                <a16:creationId xmlns:a16="http://schemas.microsoft.com/office/drawing/2014/main" id="{4FA0ECEB-2F0D-FFF5-4ECC-A6D5FA46BB02}"/>
              </a:ext>
            </a:extLst>
          </p:cNvPr>
          <p:cNvSpPr txBox="1"/>
          <p:nvPr/>
        </p:nvSpPr>
        <p:spPr>
          <a:xfrm>
            <a:off x="6272742" y="2877995"/>
            <a:ext cx="1659338" cy="2554545"/>
          </a:xfrm>
          <a:prstGeom prst="rect">
            <a:avLst/>
          </a:prstGeom>
          <a:noFill/>
        </p:spPr>
        <p:txBody>
          <a:bodyPr wrap="square">
            <a:spAutoFit/>
          </a:bodyPr>
          <a:lstStyle/>
          <a:p>
            <a:pPr>
              <a:spcAft>
                <a:spcPts val="600"/>
              </a:spcAft>
            </a:pPr>
            <a:r>
              <a:rPr lang="it-IT" sz="1600" dirty="0" err="1">
                <a:solidFill>
                  <a:schemeClr val="tx1">
                    <a:lumMod val="95000"/>
                    <a:lumOff val="5000"/>
                  </a:schemeClr>
                </a:solidFill>
                <a:latin typeface="Avenir" panose="02000503020000020003" pitchFamily="2" charset="0"/>
              </a:rPr>
              <a:t>MongoDB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does</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not</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have</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linear </a:t>
            </a:r>
            <a:r>
              <a:rPr lang="it-IT" sz="1600" b="1" dirty="0" err="1">
                <a:solidFill>
                  <a:schemeClr val="tx1">
                    <a:lumMod val="95000"/>
                    <a:lumOff val="5000"/>
                  </a:schemeClr>
                </a:solidFill>
                <a:latin typeface="Avenir" panose="02000503020000020003" pitchFamily="2" charset="0"/>
              </a:rPr>
              <a:t>scalability</a:t>
            </a:r>
            <a:r>
              <a:rPr lang="it-IT" sz="1600" b="1" dirty="0">
                <a:solidFill>
                  <a:schemeClr val="tx1">
                    <a:lumMod val="95000"/>
                    <a:lumOff val="5000"/>
                  </a:schemeClr>
                </a:solidFill>
                <a:latin typeface="Avenir" panose="02000503020000020003" pitchFamily="2" charset="0"/>
              </a:rPr>
              <a:t> with </a:t>
            </a:r>
            <a:r>
              <a:rPr lang="it-IT" sz="1600" b="1" dirty="0" err="1">
                <a:solidFill>
                  <a:schemeClr val="tx1">
                    <a:lumMod val="95000"/>
                    <a:lumOff val="5000"/>
                  </a:schemeClr>
                </a:solidFill>
                <a:latin typeface="Avenir" panose="02000503020000020003" pitchFamily="2" charset="0"/>
              </a:rPr>
              <a:t>schemeless</a:t>
            </a:r>
            <a:r>
              <a:rPr lang="it-IT" sz="1600" b="1" dirty="0">
                <a:solidFill>
                  <a:schemeClr val="tx1">
                    <a:lumMod val="95000"/>
                    <a:lumOff val="5000"/>
                  </a:schemeClr>
                </a:solidFill>
                <a:latin typeface="Avenir" panose="02000503020000020003" pitchFamily="2" charset="0"/>
              </a:rPr>
              <a:t> data</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while</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has</a:t>
            </a:r>
            <a:r>
              <a:rPr lang="it-IT" sz="1600" dirty="0">
                <a:solidFill>
                  <a:schemeClr val="tx1">
                    <a:lumMod val="95000"/>
                    <a:lumOff val="5000"/>
                  </a:schemeClr>
                </a:solidFill>
                <a:latin typeface="Avenir" panose="02000503020000020003" pitchFamily="2" charset="0"/>
              </a:rPr>
              <a:t> linear </a:t>
            </a:r>
            <a:r>
              <a:rPr lang="it-IT" sz="1600" dirty="0" err="1">
                <a:solidFill>
                  <a:schemeClr val="tx1">
                    <a:lumMod val="95000"/>
                    <a:lumOff val="5000"/>
                  </a:schemeClr>
                </a:solidFill>
                <a:latin typeface="Avenir" panose="02000503020000020003" pitchFamily="2" charset="0"/>
              </a:rPr>
              <a:t>scalability</a:t>
            </a:r>
            <a:r>
              <a:rPr lang="it-IT" sz="1600" dirty="0">
                <a:solidFill>
                  <a:schemeClr val="tx1">
                    <a:lumMod val="95000"/>
                    <a:lumOff val="5000"/>
                  </a:schemeClr>
                </a:solidFill>
                <a:latin typeface="Avenir" panose="02000503020000020003" pitchFamily="2" charset="0"/>
              </a:rPr>
              <a:t> with </a:t>
            </a:r>
            <a:r>
              <a:rPr lang="it-IT" sz="1600" dirty="0" err="1">
                <a:solidFill>
                  <a:schemeClr val="tx1">
                    <a:lumMod val="95000"/>
                    <a:lumOff val="5000"/>
                  </a:schemeClr>
                </a:solidFill>
                <a:latin typeface="Avenir" panose="02000503020000020003" pitchFamily="2" charset="0"/>
              </a:rPr>
              <a:t>AyraDB’s</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schemeless</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tables</a:t>
            </a:r>
            <a:r>
              <a:rPr lang="it-IT" sz="1600" dirty="0">
                <a:solidFill>
                  <a:schemeClr val="tx1">
                    <a:lumMod val="95000"/>
                    <a:lumOff val="5000"/>
                  </a:schemeClr>
                </a:solidFill>
                <a:latin typeface="Avenir" panose="02000503020000020003" pitchFamily="2" charset="0"/>
              </a:rPr>
              <a:t> (slide 10)</a:t>
            </a:r>
          </a:p>
        </p:txBody>
      </p:sp>
      <p:sp>
        <p:nvSpPr>
          <p:cNvPr id="12" name="TextBox 11">
            <a:extLst>
              <a:ext uri="{FF2B5EF4-FFF2-40B4-BE49-F238E27FC236}">
                <a16:creationId xmlns:a16="http://schemas.microsoft.com/office/drawing/2014/main" id="{DAF4393F-7323-CD06-D120-F807A1DC69F6}"/>
              </a:ext>
            </a:extLst>
          </p:cNvPr>
          <p:cNvSpPr txBox="1"/>
          <p:nvPr/>
        </p:nvSpPr>
        <p:spPr>
          <a:xfrm>
            <a:off x="8266669" y="2877995"/>
            <a:ext cx="1704364" cy="3046988"/>
          </a:xfrm>
          <a:prstGeom prst="rect">
            <a:avLst/>
          </a:prstGeom>
          <a:noFill/>
        </p:spPr>
        <p:txBody>
          <a:bodyPr wrap="square">
            <a:spAutoFit/>
          </a:bodyPr>
          <a:lstStyle/>
          <a:p>
            <a:pPr>
              <a:spcAft>
                <a:spcPts val="600"/>
              </a:spcAft>
            </a:pP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has</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6 times the performance </a:t>
            </a:r>
            <a:r>
              <a:rPr lang="it-IT" sz="1600" dirty="0">
                <a:solidFill>
                  <a:schemeClr val="tx1">
                    <a:lumMod val="95000"/>
                    <a:lumOff val="5000"/>
                  </a:schemeClr>
                </a:solidFill>
                <a:latin typeface="Avenir" panose="02000503020000020003" pitchFamily="2" charset="0"/>
              </a:rPr>
              <a:t>of COUCHBASE, with linear </a:t>
            </a:r>
            <a:r>
              <a:rPr lang="it-IT" sz="1600" dirty="0" err="1">
                <a:solidFill>
                  <a:schemeClr val="tx1">
                    <a:lumMod val="95000"/>
                    <a:lumOff val="5000"/>
                  </a:schemeClr>
                </a:solidFill>
                <a:latin typeface="Avenir" panose="02000503020000020003" pitchFamily="2" charset="0"/>
              </a:rPr>
              <a:t>scalability</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while</a:t>
            </a:r>
            <a:r>
              <a:rPr lang="it-IT" sz="1600" dirty="0">
                <a:solidFill>
                  <a:schemeClr val="tx1">
                    <a:lumMod val="95000"/>
                    <a:lumOff val="5000"/>
                  </a:schemeClr>
                </a:solidFill>
                <a:latin typeface="Avenir" panose="02000503020000020003" pitchFamily="2" charset="0"/>
              </a:rPr>
              <a:t> COUCHBASE can scale to up to 10 servers (slide 8 and </a:t>
            </a:r>
            <a:r>
              <a:rPr lang="it-IT" sz="1600" dirty="0" err="1">
                <a:solidFill>
                  <a:schemeClr val="tx1">
                    <a:lumMod val="95000"/>
                    <a:lumOff val="5000"/>
                  </a:schemeClr>
                </a:solidFill>
                <a:latin typeface="Avenir" panose="02000503020000020003" pitchFamily="2" charset="0"/>
              </a:rPr>
              <a:t>couchbase.com</a:t>
            </a:r>
            <a:r>
              <a:rPr lang="it-IT" sz="1600" dirty="0">
                <a:solidFill>
                  <a:schemeClr val="tx1">
                    <a:lumMod val="95000"/>
                    <a:lumOff val="5000"/>
                  </a:schemeClr>
                </a:solidFill>
                <a:latin typeface="Avenir" panose="02000503020000020003" pitchFamily="2" charset="0"/>
              </a:rPr>
              <a:t>/</a:t>
            </a:r>
            <a:r>
              <a:rPr lang="it-IT" sz="1600" dirty="0" err="1">
                <a:solidFill>
                  <a:schemeClr val="tx1">
                    <a:lumMod val="95000"/>
                    <a:lumOff val="5000"/>
                  </a:schemeClr>
                </a:solidFill>
                <a:latin typeface="Avenir" panose="02000503020000020003" pitchFamily="2" charset="0"/>
              </a:rPr>
              <a:t>benchmarks</a:t>
            </a:r>
            <a:r>
              <a:rPr lang="it-IT" sz="1600" dirty="0">
                <a:solidFill>
                  <a:schemeClr val="tx1">
                    <a:lumMod val="95000"/>
                    <a:lumOff val="5000"/>
                  </a:schemeClr>
                </a:solidFill>
                <a:latin typeface="Avenir" panose="02000503020000020003" pitchFamily="2" charset="0"/>
              </a:rPr>
              <a:t>) </a:t>
            </a:r>
          </a:p>
        </p:txBody>
      </p:sp>
      <p:sp>
        <p:nvSpPr>
          <p:cNvPr id="14" name="TextBox 13">
            <a:extLst>
              <a:ext uri="{FF2B5EF4-FFF2-40B4-BE49-F238E27FC236}">
                <a16:creationId xmlns:a16="http://schemas.microsoft.com/office/drawing/2014/main" id="{43B37E6A-BC5D-1B59-383E-2EAB970A37F9}"/>
              </a:ext>
            </a:extLst>
          </p:cNvPr>
          <p:cNvSpPr txBox="1"/>
          <p:nvPr/>
        </p:nvSpPr>
        <p:spPr>
          <a:xfrm>
            <a:off x="373447" y="2877995"/>
            <a:ext cx="1593850" cy="2554545"/>
          </a:xfrm>
          <a:prstGeom prst="rect">
            <a:avLst/>
          </a:prstGeom>
          <a:noFill/>
        </p:spPr>
        <p:txBody>
          <a:bodyPr wrap="square">
            <a:spAutoFit/>
          </a:bodyPr>
          <a:lstStyle/>
          <a:p>
            <a:pPr>
              <a:spcAft>
                <a:spcPts val="600"/>
              </a:spcAft>
            </a:pP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and </a:t>
            </a:r>
            <a:r>
              <a:rPr lang="it-IT" sz="1600" b="1" dirty="0">
                <a:solidFill>
                  <a:schemeClr val="tx1">
                    <a:lumMod val="95000"/>
                    <a:lumOff val="5000"/>
                  </a:schemeClr>
                </a:solidFill>
                <a:latin typeface="Avenir" panose="02000503020000020003" pitchFamily="2" charset="0"/>
              </a:rPr>
              <a:t>10 times</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the performance </a:t>
            </a:r>
            <a:r>
              <a:rPr lang="it-IT" sz="1600" dirty="0">
                <a:solidFill>
                  <a:schemeClr val="tx1">
                    <a:lumMod val="95000"/>
                    <a:lumOff val="5000"/>
                  </a:schemeClr>
                </a:solidFill>
                <a:latin typeface="Avenir" panose="02000503020000020003" pitchFamily="2" charset="0"/>
              </a:rPr>
              <a:t>of </a:t>
            </a:r>
            <a:r>
              <a:rPr lang="it-IT" sz="1600" dirty="0" err="1">
                <a:solidFill>
                  <a:schemeClr val="tx1">
                    <a:lumMod val="95000"/>
                    <a:lumOff val="5000"/>
                  </a:schemeClr>
                </a:solidFill>
                <a:latin typeface="Avenir" panose="02000503020000020003" pitchFamily="2" charset="0"/>
              </a:rPr>
              <a:t>Google’s</a:t>
            </a:r>
            <a:r>
              <a:rPr lang="it-IT" sz="1600" dirty="0">
                <a:solidFill>
                  <a:schemeClr val="tx1">
                    <a:lumMod val="95000"/>
                    <a:lumOff val="5000"/>
                  </a:schemeClr>
                </a:solidFill>
                <a:latin typeface="Avenir" panose="02000503020000020003" pitchFamily="2" charset="0"/>
              </a:rPr>
              <a:t> BIGTABLE (slide 8 and https://</a:t>
            </a:r>
            <a:r>
              <a:rPr lang="it-IT" sz="1600" dirty="0" err="1">
                <a:solidFill>
                  <a:schemeClr val="tx1">
                    <a:lumMod val="95000"/>
                    <a:lumOff val="5000"/>
                  </a:schemeClr>
                </a:solidFill>
                <a:latin typeface="Avenir" panose="02000503020000020003" pitchFamily="2" charset="0"/>
              </a:rPr>
              <a:t>cloud.google.com</a:t>
            </a:r>
            <a:r>
              <a:rPr lang="it-IT" sz="1600" dirty="0">
                <a:solidFill>
                  <a:schemeClr val="tx1">
                    <a:lumMod val="95000"/>
                    <a:lumOff val="5000"/>
                  </a:schemeClr>
                </a:solidFill>
                <a:latin typeface="Avenir" panose="02000503020000020003" pitchFamily="2" charset="0"/>
              </a:rPr>
              <a:t>/</a:t>
            </a:r>
            <a:r>
              <a:rPr lang="it-IT" sz="1600" dirty="0" err="1">
                <a:solidFill>
                  <a:schemeClr val="tx1">
                    <a:lumMod val="95000"/>
                    <a:lumOff val="5000"/>
                  </a:schemeClr>
                </a:solidFill>
                <a:latin typeface="Avenir" panose="02000503020000020003" pitchFamily="2" charset="0"/>
              </a:rPr>
              <a:t>bigtable</a:t>
            </a:r>
            <a:r>
              <a:rPr lang="it-IT" sz="1600" dirty="0">
                <a:solidFill>
                  <a:schemeClr val="tx1">
                    <a:lumMod val="95000"/>
                    <a:lumOff val="5000"/>
                  </a:schemeClr>
                </a:solidFill>
                <a:latin typeface="Avenir" panose="02000503020000020003" pitchFamily="2" charset="0"/>
              </a:rPr>
              <a:t>/</a:t>
            </a:r>
            <a:r>
              <a:rPr lang="it-IT" sz="1600" dirty="0" err="1">
                <a:solidFill>
                  <a:schemeClr val="tx1">
                    <a:lumMod val="95000"/>
                    <a:lumOff val="5000"/>
                  </a:schemeClr>
                </a:solidFill>
                <a:latin typeface="Avenir" panose="02000503020000020003" pitchFamily="2" charset="0"/>
              </a:rPr>
              <a:t>docs</a:t>
            </a:r>
            <a:r>
              <a:rPr lang="it-IT" sz="1600" dirty="0">
                <a:solidFill>
                  <a:schemeClr val="tx1">
                    <a:lumMod val="95000"/>
                    <a:lumOff val="5000"/>
                  </a:schemeClr>
                </a:solidFill>
                <a:latin typeface="Avenir" panose="02000503020000020003" pitchFamily="2" charset="0"/>
              </a:rPr>
              <a:t>/performance)</a:t>
            </a:r>
          </a:p>
        </p:txBody>
      </p:sp>
      <p:sp>
        <p:nvSpPr>
          <p:cNvPr id="16" name="TextBox 15">
            <a:extLst>
              <a:ext uri="{FF2B5EF4-FFF2-40B4-BE49-F238E27FC236}">
                <a16:creationId xmlns:a16="http://schemas.microsoft.com/office/drawing/2014/main" id="{F90468B6-3FF8-3E60-0E0B-CEBE79484F2B}"/>
              </a:ext>
            </a:extLst>
          </p:cNvPr>
          <p:cNvSpPr txBox="1"/>
          <p:nvPr/>
        </p:nvSpPr>
        <p:spPr>
          <a:xfrm>
            <a:off x="2312932" y="2877995"/>
            <a:ext cx="1640258" cy="2554545"/>
          </a:xfrm>
          <a:prstGeom prst="rect">
            <a:avLst/>
          </a:prstGeom>
          <a:noFill/>
        </p:spPr>
        <p:txBody>
          <a:bodyPr wrap="square">
            <a:spAutoFit/>
          </a:bodyPr>
          <a:lstStyle/>
          <a:p>
            <a:pPr>
              <a:spcAft>
                <a:spcPts val="600"/>
              </a:spcAft>
            </a:pPr>
            <a:r>
              <a:rPr lang="it-IT" sz="1600" dirty="0" err="1">
                <a:solidFill>
                  <a:schemeClr val="tx1">
                    <a:lumMod val="95000"/>
                    <a:lumOff val="5000"/>
                  </a:schemeClr>
                </a:solidFill>
                <a:latin typeface="Avenir" panose="02000503020000020003" pitchFamily="2" charset="0"/>
              </a:rPr>
              <a:t>AyraDB</a:t>
            </a:r>
            <a:r>
              <a:rPr lang="it-IT" sz="1600" dirty="0">
                <a:solidFill>
                  <a:schemeClr val="tx1">
                    <a:lumMod val="95000"/>
                    <a:lumOff val="5000"/>
                  </a:schemeClr>
                </a:solidFill>
                <a:latin typeface="Avenir" panose="02000503020000020003" pitchFamily="2" charset="0"/>
              </a:rPr>
              <a:t> </a:t>
            </a:r>
            <a:r>
              <a:rPr lang="it-IT" sz="1600" dirty="0" err="1">
                <a:solidFill>
                  <a:schemeClr val="tx1">
                    <a:lumMod val="95000"/>
                    <a:lumOff val="5000"/>
                  </a:schemeClr>
                </a:solidFill>
                <a:latin typeface="Avenir" panose="02000503020000020003" pitchFamily="2" charset="0"/>
              </a:rPr>
              <a:t>has</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10 times</a:t>
            </a:r>
            <a:r>
              <a:rPr lang="it-IT" sz="1600" dirty="0">
                <a:solidFill>
                  <a:schemeClr val="tx1">
                    <a:lumMod val="95000"/>
                    <a:lumOff val="5000"/>
                  </a:schemeClr>
                </a:solidFill>
                <a:latin typeface="Avenir" panose="02000503020000020003" pitchFamily="2" charset="0"/>
              </a:rPr>
              <a:t> </a:t>
            </a:r>
            <a:r>
              <a:rPr lang="it-IT" sz="1600" b="1" dirty="0">
                <a:solidFill>
                  <a:schemeClr val="tx1">
                    <a:lumMod val="95000"/>
                    <a:lumOff val="5000"/>
                  </a:schemeClr>
                </a:solidFill>
                <a:latin typeface="Avenir" panose="02000503020000020003" pitchFamily="2" charset="0"/>
              </a:rPr>
              <a:t>the performance </a:t>
            </a:r>
            <a:r>
              <a:rPr lang="it-IT" sz="1600" dirty="0">
                <a:solidFill>
                  <a:schemeClr val="tx1">
                    <a:lumMod val="95000"/>
                    <a:lumOff val="5000"/>
                  </a:schemeClr>
                </a:solidFill>
                <a:latin typeface="Avenir" panose="02000503020000020003" pitchFamily="2" charset="0"/>
              </a:rPr>
              <a:t>of </a:t>
            </a:r>
            <a:r>
              <a:rPr lang="it-IT" sz="1600" dirty="0" err="1">
                <a:solidFill>
                  <a:schemeClr val="tx1">
                    <a:lumMod val="95000"/>
                    <a:lumOff val="5000"/>
                  </a:schemeClr>
                </a:solidFill>
                <a:latin typeface="Avenir" panose="02000503020000020003" pitchFamily="2" charset="0"/>
              </a:rPr>
              <a:t>Google’s</a:t>
            </a:r>
            <a:r>
              <a:rPr lang="it-IT" sz="1600" dirty="0">
                <a:solidFill>
                  <a:schemeClr val="tx1">
                    <a:lumMod val="95000"/>
                    <a:lumOff val="5000"/>
                  </a:schemeClr>
                </a:solidFill>
                <a:latin typeface="Avenir" panose="02000503020000020003" pitchFamily="2" charset="0"/>
              </a:rPr>
              <a:t> BIGQUERY (</a:t>
            </a:r>
            <a:r>
              <a:rPr lang="it-IT" sz="1600" dirty="0" err="1">
                <a:solidFill>
                  <a:schemeClr val="tx1">
                    <a:lumMod val="95000"/>
                    <a:lumOff val="5000"/>
                  </a:schemeClr>
                </a:solidFill>
                <a:latin typeface="Avenir" panose="02000503020000020003" pitchFamily="2" charset="0"/>
              </a:rPr>
              <a:t>see</a:t>
            </a:r>
            <a:r>
              <a:rPr lang="it-IT" sz="1600" dirty="0">
                <a:solidFill>
                  <a:schemeClr val="tx1">
                    <a:lumMod val="95000"/>
                    <a:lumOff val="5000"/>
                  </a:schemeClr>
                </a:solidFill>
                <a:latin typeface="Avenir" panose="02000503020000020003" pitchFamily="2" charset="0"/>
              </a:rPr>
              <a:t> </a:t>
            </a:r>
            <a:r>
              <a:rPr lang="it-IT" sz="1600" dirty="0">
                <a:latin typeface="Avenir Book" panose="02000503020000020003" pitchFamily="2" charset="0"/>
              </a:rPr>
              <a:t>https://</a:t>
            </a:r>
            <a:r>
              <a:rPr lang="it-IT" sz="1600" dirty="0" err="1">
                <a:latin typeface="Avenir Book" panose="02000503020000020003" pitchFamily="2" charset="0"/>
              </a:rPr>
              <a:t>www.toptal.com</a:t>
            </a:r>
            <a:r>
              <a:rPr lang="it-IT" sz="1600" dirty="0">
                <a:latin typeface="Avenir Book" panose="02000503020000020003" pitchFamily="2" charset="0"/>
              </a:rPr>
              <a:t>/database/</a:t>
            </a:r>
            <a:r>
              <a:rPr lang="it-IT" sz="1600" dirty="0" err="1">
                <a:latin typeface="Avenir Book" panose="02000503020000020003" pitchFamily="2" charset="0"/>
              </a:rPr>
              <a:t>google</a:t>
            </a:r>
            <a:r>
              <a:rPr lang="it-IT" sz="1600" dirty="0">
                <a:latin typeface="Avenir Book" panose="02000503020000020003" pitchFamily="2" charset="0"/>
              </a:rPr>
              <a:t>-</a:t>
            </a:r>
            <a:r>
              <a:rPr lang="it-IT" sz="1600" dirty="0" err="1">
                <a:latin typeface="Avenir Book" panose="02000503020000020003" pitchFamily="2" charset="0"/>
              </a:rPr>
              <a:t>bigquery</a:t>
            </a:r>
            <a:r>
              <a:rPr lang="it-IT" sz="1600" dirty="0">
                <a:latin typeface="Avenir Book" panose="02000503020000020003" pitchFamily="2" charset="0"/>
              </a:rPr>
              <a:t>-tutorial</a:t>
            </a:r>
            <a:r>
              <a:rPr lang="it-IT" sz="1600" dirty="0">
                <a:solidFill>
                  <a:schemeClr val="tx1">
                    <a:lumMod val="95000"/>
                    <a:lumOff val="5000"/>
                  </a:schemeClr>
                </a:solidFill>
                <a:latin typeface="Avenir" panose="02000503020000020003" pitchFamily="2" charset="0"/>
              </a:rPr>
              <a:t>)</a:t>
            </a:r>
          </a:p>
        </p:txBody>
      </p:sp>
      <p:pic>
        <p:nvPicPr>
          <p:cNvPr id="18" name="Picture 8" descr="Getting Started with Bigtable on GCP | by Christopher Grant | Google Cloud  - Community | Medium">
            <a:extLst>
              <a:ext uri="{FF2B5EF4-FFF2-40B4-BE49-F238E27FC236}">
                <a16:creationId xmlns:a16="http://schemas.microsoft.com/office/drawing/2014/main" id="{54576AD2-E622-6C5C-61DB-79D1F3C8EA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496" y="1586570"/>
            <a:ext cx="1593850" cy="83291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D8509D82-E11C-1E7D-074E-17E7A7CA6AD1}"/>
              </a:ext>
            </a:extLst>
          </p:cNvPr>
          <p:cNvSpPr/>
          <p:nvPr/>
        </p:nvSpPr>
        <p:spPr>
          <a:xfrm>
            <a:off x="235183" y="1258325"/>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2" name="Rectangle 21">
            <a:extLst>
              <a:ext uri="{FF2B5EF4-FFF2-40B4-BE49-F238E27FC236}">
                <a16:creationId xmlns:a16="http://schemas.microsoft.com/office/drawing/2014/main" id="{4C757791-8951-FDC8-26E6-301B2F34633D}"/>
              </a:ext>
            </a:extLst>
          </p:cNvPr>
          <p:cNvSpPr/>
          <p:nvPr/>
        </p:nvSpPr>
        <p:spPr>
          <a:xfrm>
            <a:off x="2213690" y="1258325"/>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Rectangle 22">
            <a:extLst>
              <a:ext uri="{FF2B5EF4-FFF2-40B4-BE49-F238E27FC236}">
                <a16:creationId xmlns:a16="http://schemas.microsoft.com/office/drawing/2014/main" id="{F705CAA8-F58D-F858-11ED-FBA823BD4233}"/>
              </a:ext>
            </a:extLst>
          </p:cNvPr>
          <p:cNvSpPr/>
          <p:nvPr/>
        </p:nvSpPr>
        <p:spPr>
          <a:xfrm>
            <a:off x="4192197" y="1258325"/>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4" name="Rectangle 23">
            <a:extLst>
              <a:ext uri="{FF2B5EF4-FFF2-40B4-BE49-F238E27FC236}">
                <a16:creationId xmlns:a16="http://schemas.microsoft.com/office/drawing/2014/main" id="{3DD221D8-27C3-F0F5-9AD2-75D8708F5FAE}"/>
              </a:ext>
            </a:extLst>
          </p:cNvPr>
          <p:cNvSpPr/>
          <p:nvPr/>
        </p:nvSpPr>
        <p:spPr>
          <a:xfrm>
            <a:off x="6170704" y="1252625"/>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Rectangle 24">
            <a:extLst>
              <a:ext uri="{FF2B5EF4-FFF2-40B4-BE49-F238E27FC236}">
                <a16:creationId xmlns:a16="http://schemas.microsoft.com/office/drawing/2014/main" id="{76CEC8F6-F233-3B7F-8B93-C6CDDF9CF48A}"/>
              </a:ext>
            </a:extLst>
          </p:cNvPr>
          <p:cNvSpPr/>
          <p:nvPr/>
        </p:nvSpPr>
        <p:spPr>
          <a:xfrm>
            <a:off x="8149211" y="1252624"/>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6" name="Rectangle 25">
            <a:extLst>
              <a:ext uri="{FF2B5EF4-FFF2-40B4-BE49-F238E27FC236}">
                <a16:creationId xmlns:a16="http://schemas.microsoft.com/office/drawing/2014/main" id="{2090E10C-6D4D-3EEA-4AED-A960295EF33A}"/>
              </a:ext>
            </a:extLst>
          </p:cNvPr>
          <p:cNvSpPr/>
          <p:nvPr/>
        </p:nvSpPr>
        <p:spPr>
          <a:xfrm>
            <a:off x="10127719" y="1252623"/>
            <a:ext cx="1866579" cy="5290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61202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477788-0E5D-B646-A2DA-AA6F32043F9F}"/>
              </a:ext>
            </a:extLst>
          </p:cNvPr>
          <p:cNvSpPr>
            <a:spLocks noGrp="1"/>
          </p:cNvSpPr>
          <p:nvPr>
            <p:ph type="sldNum" sz="quarter" idx="12"/>
          </p:nvPr>
        </p:nvSpPr>
        <p:spPr>
          <a:xfrm>
            <a:off x="9242611" y="6462077"/>
            <a:ext cx="2743200" cy="365125"/>
          </a:xfrm>
        </p:spPr>
        <p:txBody>
          <a:bodyPr/>
          <a:lstStyle/>
          <a:p>
            <a:fld id="{2C2EA320-5EC8-324F-ACEA-F44E0C772BF8}" type="slidenum">
              <a:rPr lang="it-IT" smtClean="0">
                <a:solidFill>
                  <a:schemeClr val="bg1">
                    <a:lumMod val="50000"/>
                  </a:schemeClr>
                </a:solidFill>
              </a:rPr>
              <a:t>9</a:t>
            </a:fld>
            <a:endParaRPr lang="it-IT" dirty="0">
              <a:solidFill>
                <a:schemeClr val="bg1">
                  <a:lumMod val="50000"/>
                </a:schemeClr>
              </a:solidFill>
            </a:endParaRPr>
          </a:p>
        </p:txBody>
      </p:sp>
      <p:sp>
        <p:nvSpPr>
          <p:cNvPr id="10" name="CasellaDiTesto 10">
            <a:extLst>
              <a:ext uri="{FF2B5EF4-FFF2-40B4-BE49-F238E27FC236}">
                <a16:creationId xmlns:a16="http://schemas.microsoft.com/office/drawing/2014/main" id="{89B68B2C-4EE8-2445-83B2-2A31EAA60A38}"/>
              </a:ext>
            </a:extLst>
          </p:cNvPr>
          <p:cNvSpPr txBox="1"/>
          <p:nvPr/>
        </p:nvSpPr>
        <p:spPr>
          <a:xfrm>
            <a:off x="440009" y="1219530"/>
            <a:ext cx="11344899" cy="3477875"/>
          </a:xfrm>
          <a:prstGeom prst="rect">
            <a:avLst/>
          </a:prstGeom>
          <a:noFill/>
        </p:spPr>
        <p:txBody>
          <a:bodyPr wrap="square" rtlCol="0">
            <a:spAutoFit/>
          </a:bodyPr>
          <a:lstStyle/>
          <a:p>
            <a:pPr marL="342900" indent="-342900">
              <a:spcAft>
                <a:spcPts val="600"/>
              </a:spcAft>
              <a:buClr>
                <a:srgbClr val="AC2430"/>
              </a:buClr>
              <a:buSzPct val="80000"/>
              <a:buFont typeface="Arial" panose="020B0604020202020204" pitchFamily="34" charset="0"/>
              <a:buChar char="•"/>
              <a:defRPr/>
            </a:pPr>
            <a:r>
              <a:rPr lang="it-IT" sz="2000" b="1" dirty="0">
                <a:solidFill>
                  <a:srgbClr val="000000"/>
                </a:solidFill>
                <a:latin typeface="Avenir" pitchFamily="18"/>
                <a:ea typeface="Arial Unicode MS" pitchFamily="2"/>
                <a:cs typeface="Tunga" pitchFamily="34"/>
              </a:rPr>
              <a:t>Industry</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space</a:t>
            </a:r>
            <a:r>
              <a:rPr lang="it-IT" sz="2000" dirty="0">
                <a:solidFill>
                  <a:srgbClr val="000000"/>
                </a:solidFill>
                <a:latin typeface="Avenir" pitchFamily="18"/>
                <a:ea typeface="Arial Unicode MS" pitchFamily="2"/>
                <a:cs typeface="Tunga" pitchFamily="34"/>
              </a:rPr>
              <a:t>.</a:t>
            </a:r>
            <a:endParaRPr lang="it-IT" sz="2000" b="1" dirty="0">
              <a:solidFill>
                <a:srgbClr val="000000"/>
              </a:solidFill>
              <a:latin typeface="Avenir" pitchFamily="18"/>
              <a:ea typeface="Arial Unicode MS" pitchFamily="2"/>
              <a:cs typeface="Tunga" pitchFamily="34"/>
            </a:endParaRPr>
          </a:p>
          <a:p>
            <a:pPr marL="342900" indent="-342900">
              <a:spcAft>
                <a:spcPts val="600"/>
              </a:spcAft>
              <a:buClr>
                <a:srgbClr val="AC2430"/>
              </a:buClr>
              <a:buSzPct val="80000"/>
              <a:buFont typeface="Arial" panose="020B0604020202020204" pitchFamily="34" charset="0"/>
              <a:buChar char="•"/>
              <a:defRPr/>
            </a:pPr>
            <a:r>
              <a:rPr lang="it-IT" sz="2000" b="1" dirty="0">
                <a:solidFill>
                  <a:srgbClr val="000000"/>
                </a:solidFill>
                <a:latin typeface="Avenir" pitchFamily="18"/>
                <a:ea typeface="Arial Unicode MS" pitchFamily="2"/>
                <a:cs typeface="Tunga" pitchFamily="34"/>
              </a:rPr>
              <a:t>Use case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change</a:t>
            </a:r>
            <a:r>
              <a:rPr lang="it-IT" sz="2000" dirty="0">
                <a:solidFill>
                  <a:srgbClr val="000000"/>
                </a:solidFill>
                <a:latin typeface="Avenir" pitchFamily="18"/>
                <a:ea typeface="Arial Unicode MS" pitchFamily="2"/>
                <a:cs typeface="Tunga" pitchFamily="34"/>
              </a:rPr>
              <a:t>/</a:t>
            </a:r>
            <a:r>
              <a:rPr lang="it-IT" sz="2000" dirty="0" err="1">
                <a:solidFill>
                  <a:srgbClr val="000000"/>
                </a:solidFill>
                <a:latin typeface="Avenir" pitchFamily="18"/>
                <a:ea typeface="Arial Unicode MS" pitchFamily="2"/>
                <a:cs typeface="Tunga" pitchFamily="34"/>
              </a:rPr>
              <a:t>anomaly</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detection</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based</a:t>
            </a:r>
            <a:r>
              <a:rPr lang="it-IT" sz="2000" dirty="0">
                <a:solidFill>
                  <a:srgbClr val="000000"/>
                </a:solidFill>
                <a:latin typeface="Avenir" pitchFamily="18"/>
                <a:ea typeface="Arial Unicode MS" pitchFamily="2"/>
                <a:cs typeface="Tunga" pitchFamily="34"/>
              </a:rPr>
              <a:t> on </a:t>
            </a:r>
            <a:r>
              <a:rPr lang="it-IT" sz="2000" dirty="0" err="1">
                <a:solidFill>
                  <a:srgbClr val="000000"/>
                </a:solidFill>
                <a:latin typeface="Avenir" pitchFamily="18"/>
                <a:ea typeface="Arial Unicode MS" pitchFamily="2"/>
                <a:cs typeface="Tunga" pitchFamily="34"/>
              </a:rPr>
              <a:t>earth</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observation</a:t>
            </a:r>
            <a:r>
              <a:rPr lang="it-IT" sz="2000" dirty="0">
                <a:solidFill>
                  <a:srgbClr val="000000"/>
                </a:solidFill>
                <a:latin typeface="Avenir" pitchFamily="18"/>
                <a:ea typeface="Arial Unicode MS" pitchFamily="2"/>
                <a:cs typeface="Tunga" pitchFamily="34"/>
              </a:rPr>
              <a:t> (EO) data and machine learning (ML) techniques.</a:t>
            </a:r>
          </a:p>
          <a:p>
            <a:pPr marL="342900" indent="-342900">
              <a:spcAft>
                <a:spcPts val="600"/>
              </a:spcAft>
              <a:buClr>
                <a:srgbClr val="AC2430"/>
              </a:buClr>
              <a:buSzPct val="80000"/>
              <a:buFont typeface="Arial" panose="020B0604020202020204" pitchFamily="34" charset="0"/>
              <a:buChar char="•"/>
              <a:defRPr/>
            </a:pPr>
            <a:r>
              <a:rPr lang="it-IT" sz="2000" b="1" dirty="0" err="1">
                <a:solidFill>
                  <a:srgbClr val="000000"/>
                </a:solidFill>
                <a:latin typeface="Avenir" pitchFamily="18"/>
                <a:ea typeface="Arial Unicode MS" pitchFamily="2"/>
                <a:cs typeface="Tunga" pitchFamily="34"/>
              </a:rPr>
              <a:t>Example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detect</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changes</a:t>
            </a:r>
            <a:r>
              <a:rPr lang="it-IT" sz="2000" dirty="0">
                <a:solidFill>
                  <a:srgbClr val="000000"/>
                </a:solidFill>
                <a:latin typeface="Avenir" pitchFamily="18"/>
                <a:ea typeface="Arial Unicode MS" pitchFamily="2"/>
                <a:cs typeface="Tunga" pitchFamily="34"/>
              </a:rPr>
              <a:t> in the </a:t>
            </a:r>
            <a:r>
              <a:rPr lang="it-IT" sz="2000" dirty="0" err="1">
                <a:solidFill>
                  <a:srgbClr val="000000"/>
                </a:solidFill>
                <a:latin typeface="Avenir" pitchFamily="18"/>
                <a:ea typeface="Arial Unicode MS" pitchFamily="2"/>
                <a:cs typeface="Tunga" pitchFamily="34"/>
              </a:rPr>
              <a:t>Arctic</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region</a:t>
            </a:r>
            <a:r>
              <a:rPr lang="it-IT" sz="2000" dirty="0">
                <a:solidFill>
                  <a:srgbClr val="000000"/>
                </a:solidFill>
                <a:latin typeface="Avenir" pitchFamily="18"/>
                <a:ea typeface="Arial Unicode MS" pitchFamily="2"/>
                <a:cs typeface="Tunga" pitchFamily="34"/>
              </a:rPr>
              <a:t> with </a:t>
            </a:r>
            <a:r>
              <a:rPr lang="it-IT" sz="2000" dirty="0" err="1">
                <a:solidFill>
                  <a:srgbClr val="000000"/>
                </a:solidFill>
                <a:latin typeface="Avenir" pitchFamily="18"/>
                <a:ea typeface="Arial Unicode MS" pitchFamily="2"/>
                <a:cs typeface="Tunga" pitchFamily="34"/>
              </a:rPr>
              <a:t>Sentinel</a:t>
            </a:r>
            <a:r>
              <a:rPr lang="it-IT" sz="2000" dirty="0">
                <a:solidFill>
                  <a:srgbClr val="000000"/>
                </a:solidFill>
                <a:latin typeface="Avenir" pitchFamily="18"/>
                <a:ea typeface="Arial Unicode MS" pitchFamily="2"/>
                <a:cs typeface="Tunga" pitchFamily="34"/>
              </a:rPr>
              <a:t> 5p </a:t>
            </a:r>
            <a:r>
              <a:rPr lang="it-IT" sz="2000" dirty="0" err="1">
                <a:solidFill>
                  <a:srgbClr val="000000"/>
                </a:solidFill>
                <a:latin typeface="Avenir" pitchFamily="18"/>
                <a:ea typeface="Arial Unicode MS" pitchFamily="2"/>
                <a:cs typeface="Tunga" pitchFamily="34"/>
              </a:rPr>
              <a:t>pollution</a:t>
            </a:r>
            <a:r>
              <a:rPr lang="it-IT" sz="2000" dirty="0">
                <a:solidFill>
                  <a:srgbClr val="000000"/>
                </a:solidFill>
                <a:latin typeface="Avenir" pitchFamily="18"/>
                <a:ea typeface="Arial Unicode MS" pitchFamily="2"/>
                <a:cs typeface="Tunga" pitchFamily="34"/>
              </a:rPr>
              <a:t> data.</a:t>
            </a:r>
            <a:endParaRPr lang="it-IT" sz="2000" b="1" dirty="0">
              <a:solidFill>
                <a:srgbClr val="000000"/>
              </a:solidFill>
              <a:latin typeface="Avenir" pitchFamily="18"/>
              <a:ea typeface="Arial Unicode MS" pitchFamily="2"/>
              <a:cs typeface="Tunga" pitchFamily="34"/>
            </a:endParaRPr>
          </a:p>
          <a:p>
            <a:pPr marL="342900" indent="-342900">
              <a:spcAft>
                <a:spcPts val="600"/>
              </a:spcAft>
              <a:buClr>
                <a:srgbClr val="AC2430"/>
              </a:buClr>
              <a:buSzPct val="80000"/>
              <a:buFont typeface="Arial" panose="020B0604020202020204" pitchFamily="34" charset="0"/>
              <a:buChar char="•"/>
              <a:defRPr/>
            </a:pPr>
            <a:r>
              <a:rPr lang="it-IT" sz="2000" b="1" dirty="0">
                <a:solidFill>
                  <a:srgbClr val="000000"/>
                </a:solidFill>
                <a:latin typeface="Avenir" pitchFamily="18"/>
                <a:ea typeface="Arial Unicode MS" pitchFamily="2"/>
                <a:cs typeface="Tunga" pitchFamily="34"/>
              </a:rPr>
              <a:t>Data size</a:t>
            </a:r>
            <a:r>
              <a:rPr lang="it-IT" sz="2000" dirty="0">
                <a:solidFill>
                  <a:srgbClr val="000000"/>
                </a:solidFill>
                <a:latin typeface="Avenir" pitchFamily="18"/>
                <a:ea typeface="Arial Unicode MS" pitchFamily="2"/>
                <a:cs typeface="Tunga" pitchFamily="34"/>
              </a:rPr>
              <a:t>: the </a:t>
            </a:r>
            <a:r>
              <a:rPr lang="it-IT" sz="2000" dirty="0" err="1">
                <a:solidFill>
                  <a:srgbClr val="000000"/>
                </a:solidFill>
                <a:latin typeface="Avenir" pitchFamily="18"/>
                <a:ea typeface="Arial Unicode MS" pitchFamily="2"/>
                <a:cs typeface="Tunga" pitchFamily="34"/>
              </a:rPr>
              <a:t>Arctic</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is</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approximately</a:t>
            </a:r>
            <a:r>
              <a:rPr lang="it-IT" sz="2000" dirty="0">
                <a:solidFill>
                  <a:srgbClr val="000000"/>
                </a:solidFill>
                <a:latin typeface="Avenir" pitchFamily="18"/>
                <a:ea typeface="Arial Unicode MS" pitchFamily="2"/>
                <a:cs typeface="Tunga" pitchFamily="34"/>
              </a:rPr>
              <a:t> 15 </a:t>
            </a:r>
            <a:r>
              <a:rPr lang="it-IT" sz="2000" dirty="0" err="1">
                <a:solidFill>
                  <a:srgbClr val="000000"/>
                </a:solidFill>
                <a:latin typeface="Avenir" pitchFamily="18"/>
                <a:ea typeface="Arial Unicode MS" pitchFamily="2"/>
                <a:cs typeface="Tunga" pitchFamily="34"/>
              </a:rPr>
              <a:t>million</a:t>
            </a:r>
            <a:r>
              <a:rPr lang="it-IT" sz="2000" dirty="0">
                <a:solidFill>
                  <a:srgbClr val="000000"/>
                </a:solidFill>
                <a:latin typeface="Avenir" pitchFamily="18"/>
                <a:ea typeface="Arial Unicode MS" pitchFamily="2"/>
                <a:cs typeface="Tunga" pitchFamily="34"/>
              </a:rPr>
              <a:t> Km</a:t>
            </a:r>
            <a:r>
              <a:rPr lang="it-IT" sz="2000" baseline="30000" dirty="0">
                <a:solidFill>
                  <a:srgbClr val="000000"/>
                </a:solidFill>
                <a:latin typeface="Avenir" pitchFamily="18"/>
                <a:ea typeface="Arial Unicode MS" pitchFamily="2"/>
                <a:cs typeface="Tunga" pitchFamily="34"/>
              </a:rPr>
              <a:t>2</a:t>
            </a:r>
            <a:r>
              <a:rPr lang="it-IT" sz="2000" dirty="0">
                <a:solidFill>
                  <a:srgbClr val="000000"/>
                </a:solidFill>
                <a:latin typeface="Avenir" pitchFamily="18"/>
                <a:ea typeface="Arial Unicode MS" pitchFamily="2"/>
                <a:cs typeface="Tunga" pitchFamily="34"/>
              </a:rPr>
              <a:t>, 1 pixel of </a:t>
            </a:r>
            <a:r>
              <a:rPr lang="it-IT" sz="2000" dirty="0" err="1">
                <a:solidFill>
                  <a:srgbClr val="000000"/>
                </a:solidFill>
                <a:latin typeface="Avenir" pitchFamily="18"/>
                <a:ea typeface="Arial Unicode MS" pitchFamily="2"/>
                <a:cs typeface="Tunga" pitchFamily="34"/>
              </a:rPr>
              <a:t>Sentinel</a:t>
            </a:r>
            <a:r>
              <a:rPr lang="it-IT" sz="2000" dirty="0">
                <a:solidFill>
                  <a:srgbClr val="000000"/>
                </a:solidFill>
                <a:latin typeface="Avenir" pitchFamily="18"/>
                <a:ea typeface="Arial Unicode MS" pitchFamily="2"/>
                <a:cs typeface="Tunga" pitchFamily="34"/>
              </a:rPr>
              <a:t> 5p </a:t>
            </a:r>
            <a:r>
              <a:rPr lang="it-IT" sz="2000" dirty="0" err="1">
                <a:solidFill>
                  <a:srgbClr val="000000"/>
                </a:solidFill>
                <a:latin typeface="Avenir" pitchFamily="18"/>
                <a:ea typeface="Arial Unicode MS" pitchFamily="2"/>
                <a:cs typeface="Tunga" pitchFamily="34"/>
              </a:rPr>
              <a:t>is</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approximately</a:t>
            </a:r>
            <a:r>
              <a:rPr lang="it-IT" sz="2000" dirty="0">
                <a:solidFill>
                  <a:srgbClr val="000000"/>
                </a:solidFill>
                <a:latin typeface="Avenir" pitchFamily="18"/>
                <a:ea typeface="Arial Unicode MS" pitchFamily="2"/>
                <a:cs typeface="Tunga" pitchFamily="34"/>
              </a:rPr>
              <a:t> 4 Km</a:t>
            </a:r>
            <a:r>
              <a:rPr lang="it-IT" sz="2000" baseline="30000" dirty="0">
                <a:solidFill>
                  <a:srgbClr val="000000"/>
                </a:solidFill>
                <a:latin typeface="Avenir" pitchFamily="18"/>
                <a:ea typeface="Arial Unicode MS" pitchFamily="2"/>
                <a:cs typeface="Tunga" pitchFamily="34"/>
              </a:rPr>
              <a:t>2</a:t>
            </a:r>
            <a:r>
              <a:rPr lang="it-IT" sz="2000" dirty="0">
                <a:solidFill>
                  <a:srgbClr val="000000"/>
                </a:solidFill>
                <a:latin typeface="Avenir" pitchFamily="18"/>
                <a:ea typeface="Arial Unicode MS" pitchFamily="2"/>
                <a:cs typeface="Tunga" pitchFamily="34"/>
              </a:rPr>
              <a:t>, for a </a:t>
            </a:r>
            <a:r>
              <a:rPr lang="it-IT" sz="2000" dirty="0" err="1">
                <a:solidFill>
                  <a:srgbClr val="000000"/>
                </a:solidFill>
                <a:latin typeface="Avenir" pitchFamily="18"/>
                <a:ea typeface="Arial Unicode MS" pitchFamily="2"/>
                <a:cs typeface="Tunga" pitchFamily="34"/>
              </a:rPr>
              <a:t>total</a:t>
            </a:r>
            <a:r>
              <a:rPr lang="it-IT" sz="2000" dirty="0">
                <a:solidFill>
                  <a:srgbClr val="000000"/>
                </a:solidFill>
                <a:latin typeface="Avenir" pitchFamily="18"/>
                <a:ea typeface="Arial Unicode MS" pitchFamily="2"/>
                <a:cs typeface="Tunga" pitchFamily="34"/>
              </a:rPr>
              <a:t> of 3.75 </a:t>
            </a:r>
            <a:r>
              <a:rPr lang="it-IT" sz="2000" dirty="0" err="1">
                <a:solidFill>
                  <a:srgbClr val="000000"/>
                </a:solidFill>
                <a:latin typeface="Avenir" pitchFamily="18"/>
                <a:ea typeface="Arial Unicode MS" pitchFamily="2"/>
                <a:cs typeface="Tunga" pitchFamily="34"/>
              </a:rPr>
              <a:t>million</a:t>
            </a:r>
            <a:r>
              <a:rPr lang="it-IT" sz="2000" dirty="0">
                <a:solidFill>
                  <a:srgbClr val="000000"/>
                </a:solidFill>
                <a:latin typeface="Avenir" pitchFamily="18"/>
                <a:ea typeface="Arial Unicode MS" pitchFamily="2"/>
                <a:cs typeface="Tunga" pitchFamily="34"/>
              </a:rPr>
              <a:t> pixels for the </a:t>
            </a:r>
            <a:r>
              <a:rPr lang="it-IT" sz="2000" dirty="0" err="1">
                <a:solidFill>
                  <a:srgbClr val="000000"/>
                </a:solidFill>
                <a:latin typeface="Avenir" pitchFamily="18"/>
                <a:ea typeface="Arial Unicode MS" pitchFamily="2"/>
                <a:cs typeface="Tunga" pitchFamily="34"/>
              </a:rPr>
              <a:t>whole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Arctic</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region</a:t>
            </a:r>
            <a:r>
              <a:rPr lang="it-IT" sz="2000" dirty="0">
                <a:solidFill>
                  <a:srgbClr val="000000"/>
                </a:solidFill>
                <a:latin typeface="Avenir" pitchFamily="18"/>
                <a:ea typeface="Arial Unicode MS" pitchFamily="2"/>
                <a:cs typeface="Tunga" pitchFamily="34"/>
              </a:rPr>
              <a:t>. A time </a:t>
            </a:r>
            <a:r>
              <a:rPr lang="it-IT" sz="2000" dirty="0" err="1">
                <a:solidFill>
                  <a:srgbClr val="000000"/>
                </a:solidFill>
                <a:latin typeface="Avenir" pitchFamily="18"/>
                <a:ea typeface="Arial Unicode MS" pitchFamily="2"/>
                <a:cs typeface="Tunga" pitchFamily="34"/>
              </a:rPr>
              <a:t>series</a:t>
            </a:r>
            <a:r>
              <a:rPr lang="it-IT" sz="2000" dirty="0">
                <a:solidFill>
                  <a:srgbClr val="000000"/>
                </a:solidFill>
                <a:latin typeface="Avenir" pitchFamily="18"/>
                <a:ea typeface="Arial Unicode MS" pitchFamily="2"/>
                <a:cs typeface="Tunga" pitchFamily="34"/>
              </a:rPr>
              <a:t> of 1 </a:t>
            </a:r>
            <a:r>
              <a:rPr lang="it-IT" sz="2000" dirty="0" err="1">
                <a:solidFill>
                  <a:srgbClr val="000000"/>
                </a:solidFill>
                <a:latin typeface="Avenir" pitchFamily="18"/>
                <a:ea typeface="Arial Unicode MS" pitchFamily="2"/>
                <a:cs typeface="Tunga" pitchFamily="34"/>
              </a:rPr>
              <a:t>year</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would</a:t>
            </a:r>
            <a:r>
              <a:rPr lang="it-IT" sz="2000" dirty="0">
                <a:solidFill>
                  <a:srgbClr val="000000"/>
                </a:solidFill>
                <a:latin typeface="Avenir" pitchFamily="18"/>
                <a:ea typeface="Arial Unicode MS" pitchFamily="2"/>
                <a:cs typeface="Tunga" pitchFamily="34"/>
              </a:rPr>
              <a:t> be </a:t>
            </a:r>
            <a:r>
              <a:rPr lang="it-IT" sz="2000" dirty="0" err="1">
                <a:solidFill>
                  <a:srgbClr val="000000"/>
                </a:solidFill>
                <a:latin typeface="Avenir" pitchFamily="18"/>
                <a:ea typeface="Arial Unicode MS" pitchFamily="2"/>
                <a:cs typeface="Tunga" pitchFamily="34"/>
              </a:rPr>
              <a:t>roughly</a:t>
            </a:r>
            <a:r>
              <a:rPr lang="it-IT" sz="2000" dirty="0">
                <a:solidFill>
                  <a:srgbClr val="000000"/>
                </a:solidFill>
                <a:latin typeface="Avenir" pitchFamily="18"/>
                <a:ea typeface="Arial Unicode MS" pitchFamily="2"/>
                <a:cs typeface="Tunga" pitchFamily="34"/>
              </a:rPr>
              <a:t> 273 Gbyte. </a:t>
            </a:r>
            <a:endParaRPr lang="it-IT" sz="2000" baseline="30000" dirty="0">
              <a:solidFill>
                <a:srgbClr val="000000"/>
              </a:solidFill>
              <a:latin typeface="Avenir" pitchFamily="18"/>
              <a:ea typeface="Arial Unicode MS" pitchFamily="2"/>
              <a:cs typeface="Tunga" pitchFamily="34"/>
            </a:endParaRPr>
          </a:p>
          <a:p>
            <a:pPr marL="342900" indent="-342900">
              <a:spcAft>
                <a:spcPts val="600"/>
              </a:spcAft>
              <a:buClr>
                <a:srgbClr val="AC2430"/>
              </a:buClr>
              <a:buSzPct val="80000"/>
              <a:buFont typeface="Arial" panose="020B0604020202020204" pitchFamily="34" charset="0"/>
              <a:buChar char="•"/>
              <a:defRPr/>
            </a:pPr>
            <a:r>
              <a:rPr lang="it-IT" sz="2000" b="1" dirty="0" err="1">
                <a:solidFill>
                  <a:srgbClr val="000000"/>
                </a:solidFill>
                <a:latin typeface="Avenir" pitchFamily="18"/>
                <a:ea typeface="Arial Unicode MS" pitchFamily="2"/>
                <a:cs typeface="Tunga" pitchFamily="34"/>
              </a:rPr>
              <a:t>AyraDB’s</a:t>
            </a:r>
            <a:r>
              <a:rPr lang="it-IT" sz="2000" b="1" dirty="0">
                <a:solidFill>
                  <a:srgbClr val="000000"/>
                </a:solidFill>
                <a:latin typeface="Avenir" pitchFamily="18"/>
                <a:ea typeface="Arial Unicode MS" pitchFamily="2"/>
                <a:cs typeface="Tunga" pitchFamily="34"/>
              </a:rPr>
              <a:t> performance: </a:t>
            </a:r>
            <a:r>
              <a:rPr lang="it-IT" sz="2000" dirty="0" err="1">
                <a:solidFill>
                  <a:srgbClr val="000000"/>
                </a:solidFill>
                <a:latin typeface="Avenir" pitchFamily="18"/>
                <a:ea typeface="Arial Unicode MS" pitchFamily="2"/>
                <a:cs typeface="Tunga" pitchFamily="34"/>
              </a:rPr>
              <a:t>We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could</a:t>
            </a:r>
            <a:r>
              <a:rPr lang="it-IT" sz="2000" dirty="0">
                <a:solidFill>
                  <a:srgbClr val="000000"/>
                </a:solidFill>
                <a:latin typeface="Avenir" pitchFamily="18"/>
                <a:ea typeface="Arial Unicode MS" pitchFamily="2"/>
                <a:cs typeface="Tunga" pitchFamily="34"/>
              </a:rPr>
              <a:t> query 1 </a:t>
            </a:r>
            <a:r>
              <a:rPr lang="it-IT" sz="2000" dirty="0" err="1">
                <a:solidFill>
                  <a:srgbClr val="000000"/>
                </a:solidFill>
                <a:latin typeface="Avenir" pitchFamily="18"/>
                <a:ea typeface="Arial Unicode MS" pitchFamily="2"/>
                <a:cs typeface="Tunga" pitchFamily="34"/>
              </a:rPr>
              <a:t>year</a:t>
            </a:r>
            <a:r>
              <a:rPr lang="it-IT" sz="2000" dirty="0">
                <a:solidFill>
                  <a:srgbClr val="000000"/>
                </a:solidFill>
                <a:latin typeface="Avenir" pitchFamily="18"/>
                <a:ea typeface="Arial Unicode MS" pitchFamily="2"/>
                <a:cs typeface="Tunga" pitchFamily="34"/>
              </a:rPr>
              <a:t> of a standard 100x100 km </a:t>
            </a:r>
            <a:r>
              <a:rPr lang="it-IT" sz="2000" dirty="0" err="1">
                <a:solidFill>
                  <a:srgbClr val="000000"/>
                </a:solidFill>
                <a:latin typeface="Avenir" pitchFamily="18"/>
                <a:ea typeface="Arial Unicode MS" pitchFamily="2"/>
                <a:cs typeface="Tunga" pitchFamily="34"/>
              </a:rPr>
              <a:t>region</a:t>
            </a:r>
            <a:r>
              <a:rPr lang="it-IT" sz="2000" dirty="0">
                <a:solidFill>
                  <a:srgbClr val="000000"/>
                </a:solidFill>
                <a:latin typeface="Avenir" pitchFamily="18"/>
                <a:ea typeface="Arial Unicode MS" pitchFamily="2"/>
                <a:cs typeface="Tunga" pitchFamily="34"/>
              </a:rPr>
              <a:t> in 1 second. With Google </a:t>
            </a:r>
            <a:r>
              <a:rPr lang="it-IT" sz="2000" dirty="0" err="1">
                <a:solidFill>
                  <a:srgbClr val="000000"/>
                </a:solidFill>
                <a:latin typeface="Avenir" pitchFamily="18"/>
                <a:ea typeface="Arial Unicode MS" pitchFamily="2"/>
                <a:cs typeface="Tunga" pitchFamily="34"/>
              </a:rPr>
              <a:t>Bigtable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we</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would</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need</a:t>
            </a:r>
            <a:r>
              <a:rPr lang="it-IT" sz="2000" dirty="0">
                <a:solidFill>
                  <a:srgbClr val="000000"/>
                </a:solidFill>
                <a:latin typeface="Avenir" pitchFamily="18"/>
                <a:ea typeface="Arial Unicode MS" pitchFamily="2"/>
                <a:cs typeface="Tunga" pitchFamily="34"/>
              </a:rPr>
              <a:t> 100 servers </a:t>
            </a:r>
            <a:r>
              <a:rPr lang="it-IT" sz="2000" dirty="0" err="1">
                <a:solidFill>
                  <a:srgbClr val="000000"/>
                </a:solidFill>
                <a:latin typeface="Avenir" pitchFamily="18"/>
                <a:ea typeface="Arial Unicode MS" pitchFamily="2"/>
                <a:cs typeface="Tunga" pitchFamily="34"/>
              </a:rPr>
              <a:t>instead</a:t>
            </a:r>
            <a:r>
              <a:rPr lang="it-IT" sz="2000" dirty="0">
                <a:solidFill>
                  <a:srgbClr val="000000"/>
                </a:solidFill>
                <a:latin typeface="Avenir" pitchFamily="18"/>
                <a:ea typeface="Arial Unicode MS" pitchFamily="2"/>
                <a:cs typeface="Tunga" pitchFamily="34"/>
              </a:rPr>
              <a:t> of 13 to (</a:t>
            </a:r>
            <a:r>
              <a:rPr lang="it-IT" sz="2000" dirty="0" err="1">
                <a:solidFill>
                  <a:srgbClr val="000000"/>
                </a:solidFill>
                <a:latin typeface="Avenir" pitchFamily="18"/>
                <a:ea typeface="Arial Unicode MS" pitchFamily="2"/>
                <a:cs typeface="Tunga" pitchFamily="34"/>
              </a:rPr>
              <a:t>possibly</a:t>
            </a:r>
            <a:r>
              <a:rPr lang="it-IT" sz="2000" dirty="0">
                <a:solidFill>
                  <a:srgbClr val="000000"/>
                </a:solidFill>
                <a:latin typeface="Avenir" pitchFamily="18"/>
                <a:ea typeface="Arial Unicode MS" pitchFamily="2"/>
                <a:cs typeface="Tunga" pitchFamily="34"/>
              </a:rPr>
              <a:t>) </a:t>
            </a:r>
            <a:r>
              <a:rPr lang="it-IT" sz="2000" dirty="0" err="1">
                <a:solidFill>
                  <a:srgbClr val="000000"/>
                </a:solidFill>
                <a:latin typeface="Avenir" pitchFamily="18"/>
                <a:ea typeface="Arial Unicode MS" pitchFamily="2"/>
                <a:cs typeface="Tunga" pitchFamily="34"/>
              </a:rPr>
              <a:t>obtain</a:t>
            </a:r>
            <a:r>
              <a:rPr lang="it-IT" sz="2000" dirty="0">
                <a:solidFill>
                  <a:srgbClr val="000000"/>
                </a:solidFill>
                <a:latin typeface="Avenir" pitchFamily="18"/>
                <a:ea typeface="Arial Unicode MS" pitchFamily="2"/>
                <a:cs typeface="Tunga" pitchFamily="34"/>
              </a:rPr>
              <a:t> the </a:t>
            </a:r>
            <a:r>
              <a:rPr lang="it-IT" sz="2000" dirty="0" err="1">
                <a:solidFill>
                  <a:srgbClr val="000000"/>
                </a:solidFill>
                <a:latin typeface="Avenir" pitchFamily="18"/>
                <a:ea typeface="Arial Unicode MS" pitchFamily="2"/>
                <a:cs typeface="Tunga" pitchFamily="34"/>
              </a:rPr>
              <a:t>same</a:t>
            </a:r>
            <a:r>
              <a:rPr lang="it-IT" sz="2000" dirty="0">
                <a:solidFill>
                  <a:srgbClr val="000000"/>
                </a:solidFill>
                <a:latin typeface="Avenir" pitchFamily="18"/>
                <a:ea typeface="Arial Unicode MS" pitchFamily="2"/>
                <a:cs typeface="Tunga" pitchFamily="34"/>
              </a:rPr>
              <a:t> performance, or </a:t>
            </a:r>
            <a:r>
              <a:rPr lang="it-IT" sz="2000" dirty="0" err="1">
                <a:solidFill>
                  <a:srgbClr val="000000"/>
                </a:solidFill>
                <a:latin typeface="Avenir" pitchFamily="18"/>
                <a:ea typeface="Arial Unicode MS" pitchFamily="2"/>
                <a:cs typeface="Tunga" pitchFamily="34"/>
              </a:rPr>
              <a:t>wait</a:t>
            </a:r>
            <a:r>
              <a:rPr lang="it-IT" sz="2000" dirty="0">
                <a:solidFill>
                  <a:srgbClr val="000000"/>
                </a:solidFill>
                <a:latin typeface="Avenir" pitchFamily="18"/>
                <a:ea typeface="Arial Unicode MS" pitchFamily="2"/>
                <a:cs typeface="Tunga" pitchFamily="34"/>
              </a:rPr>
              <a:t> for 10 seconds with 13 server, or </a:t>
            </a:r>
            <a:r>
              <a:rPr lang="it-IT" sz="2000" dirty="0" err="1">
                <a:solidFill>
                  <a:srgbClr val="000000"/>
                </a:solidFill>
                <a:latin typeface="Avenir" pitchFamily="18"/>
                <a:ea typeface="Arial Unicode MS" pitchFamily="2"/>
                <a:cs typeface="Tunga" pitchFamily="34"/>
              </a:rPr>
              <a:t>move</a:t>
            </a:r>
            <a:r>
              <a:rPr lang="it-IT" sz="2000" dirty="0">
                <a:solidFill>
                  <a:srgbClr val="000000"/>
                </a:solidFill>
                <a:latin typeface="Avenir" pitchFamily="18"/>
                <a:ea typeface="Arial Unicode MS" pitchFamily="2"/>
                <a:cs typeface="Tunga" pitchFamily="34"/>
              </a:rPr>
              <a:t> data in RAM with massive costs.</a:t>
            </a:r>
          </a:p>
        </p:txBody>
      </p:sp>
      <p:pic>
        <p:nvPicPr>
          <p:cNvPr id="18" name="Immagine 13">
            <a:extLst>
              <a:ext uri="{FF2B5EF4-FFF2-40B4-BE49-F238E27FC236}">
                <a16:creationId xmlns:a16="http://schemas.microsoft.com/office/drawing/2014/main" id="{B4539C81-91D5-F247-A808-A3327AA302E4}"/>
              </a:ext>
            </a:extLst>
          </p:cNvPr>
          <p:cNvPicPr>
            <a:picLocks noChangeAspect="1"/>
          </p:cNvPicPr>
          <p:nvPr/>
        </p:nvPicPr>
        <p:blipFill>
          <a:blip r:embed="rId3"/>
          <a:stretch>
            <a:fillRect/>
          </a:stretch>
        </p:blipFill>
        <p:spPr>
          <a:xfrm>
            <a:off x="562776" y="103057"/>
            <a:ext cx="1135683" cy="797311"/>
          </a:xfrm>
          <a:prstGeom prst="rect">
            <a:avLst/>
          </a:prstGeom>
        </p:spPr>
      </p:pic>
      <p:sp>
        <p:nvSpPr>
          <p:cNvPr id="19" name="Title 1">
            <a:extLst>
              <a:ext uri="{FF2B5EF4-FFF2-40B4-BE49-F238E27FC236}">
                <a16:creationId xmlns:a16="http://schemas.microsoft.com/office/drawing/2014/main" id="{412280C0-82EE-1446-89F8-72FFC8CA184D}"/>
              </a:ext>
            </a:extLst>
          </p:cNvPr>
          <p:cNvSpPr txBox="1">
            <a:spLocks/>
          </p:cNvSpPr>
          <p:nvPr/>
        </p:nvSpPr>
        <p:spPr>
          <a:xfrm>
            <a:off x="1982938" y="364046"/>
            <a:ext cx="9882995" cy="59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Let’s</a:t>
            </a:r>
            <a:r>
              <a:rPr lang="it-IT" sz="4000" cap="small" dirty="0">
                <a:solidFill>
                  <a:schemeClr val="tx1">
                    <a:lumMod val="75000"/>
                    <a:lumOff val="25000"/>
                  </a:schemeClr>
                </a:solidFill>
                <a:latin typeface="Futura" panose="020B0602020204020303" pitchFamily="34" charset="-79"/>
                <a:cs typeface="Futura" panose="020B0602020204020303" pitchFamily="34" charset="-79"/>
              </a:rPr>
              <a:t> Make </a:t>
            </a:r>
            <a:r>
              <a:rPr lang="it-IT" sz="4000" cap="small" dirty="0" err="1">
                <a:solidFill>
                  <a:schemeClr val="tx1">
                    <a:lumMod val="75000"/>
                    <a:lumOff val="25000"/>
                  </a:schemeClr>
                </a:solidFill>
                <a:latin typeface="Futura" panose="020B0602020204020303" pitchFamily="34" charset="-79"/>
                <a:cs typeface="Futura" panose="020B0602020204020303" pitchFamily="34" charset="-79"/>
              </a:rPr>
              <a:t>Sense</a:t>
            </a:r>
            <a:r>
              <a:rPr lang="it-IT" sz="4000" cap="small" dirty="0">
                <a:solidFill>
                  <a:schemeClr val="tx1">
                    <a:lumMod val="75000"/>
                    <a:lumOff val="25000"/>
                  </a:schemeClr>
                </a:solidFill>
                <a:latin typeface="Futura" panose="020B0602020204020303" pitchFamily="34" charset="-79"/>
                <a:cs typeface="Futura" panose="020B0602020204020303" pitchFamily="34" charset="-79"/>
              </a:rPr>
              <a:t> of Performance</a:t>
            </a:r>
          </a:p>
        </p:txBody>
      </p:sp>
      <p:cxnSp>
        <p:nvCxnSpPr>
          <p:cNvPr id="20" name="Straight Connector 7">
            <a:extLst>
              <a:ext uri="{FF2B5EF4-FFF2-40B4-BE49-F238E27FC236}">
                <a16:creationId xmlns:a16="http://schemas.microsoft.com/office/drawing/2014/main" id="{A2C7FC34-846D-9E4B-8846-2233F6FD52D3}"/>
              </a:ext>
            </a:extLst>
          </p:cNvPr>
          <p:cNvCxnSpPr>
            <a:cxnSpLocks/>
          </p:cNvCxnSpPr>
          <p:nvPr/>
        </p:nvCxnSpPr>
        <p:spPr>
          <a:xfrm>
            <a:off x="1967297" y="62845"/>
            <a:ext cx="0" cy="9009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7F63F473-C831-C428-446B-EB7DC00169A4}"/>
              </a:ext>
            </a:extLst>
          </p:cNvPr>
          <p:cNvPicPr>
            <a:picLocks noChangeAspect="1"/>
          </p:cNvPicPr>
          <p:nvPr/>
        </p:nvPicPr>
        <p:blipFill>
          <a:blip r:embed="rId4"/>
          <a:stretch>
            <a:fillRect/>
          </a:stretch>
        </p:blipFill>
        <p:spPr>
          <a:xfrm>
            <a:off x="5083262" y="4863581"/>
            <a:ext cx="7012282" cy="1630373"/>
          </a:xfrm>
          <a:prstGeom prst="rect">
            <a:avLst/>
          </a:prstGeom>
        </p:spPr>
      </p:pic>
      <p:sp>
        <p:nvSpPr>
          <p:cNvPr id="2" name="CasellaDiTesto 10">
            <a:extLst>
              <a:ext uri="{FF2B5EF4-FFF2-40B4-BE49-F238E27FC236}">
                <a16:creationId xmlns:a16="http://schemas.microsoft.com/office/drawing/2014/main" id="{24AB1574-B502-0752-E3B3-E7D401938504}"/>
              </a:ext>
            </a:extLst>
          </p:cNvPr>
          <p:cNvSpPr txBox="1"/>
          <p:nvPr/>
        </p:nvSpPr>
        <p:spPr>
          <a:xfrm>
            <a:off x="451584" y="4668974"/>
            <a:ext cx="4668980" cy="1938992"/>
          </a:xfrm>
          <a:prstGeom prst="rect">
            <a:avLst/>
          </a:prstGeom>
          <a:noFill/>
        </p:spPr>
        <p:txBody>
          <a:bodyPr wrap="square" rtlCol="0">
            <a:spAutoFit/>
          </a:bodyPr>
          <a:lstStyle/>
          <a:p>
            <a:pPr marL="342900" indent="-342900">
              <a:spcAft>
                <a:spcPts val="600"/>
              </a:spcAft>
              <a:buClr>
                <a:srgbClr val="AC2430"/>
              </a:buClr>
              <a:buSzPct val="80000"/>
              <a:buFont typeface="Arial" panose="020B0604020202020204" pitchFamily="34" charset="0"/>
              <a:buChar char="•"/>
              <a:defRPr/>
            </a:pPr>
            <a:r>
              <a:rPr lang="it-IT" sz="2000" b="1" dirty="0">
                <a:solidFill>
                  <a:srgbClr val="000000"/>
                </a:solidFill>
                <a:latin typeface="Avenir" pitchFamily="18"/>
                <a:ea typeface="Arial Unicode MS" pitchFamily="2"/>
                <a:cs typeface="Tunga" pitchFamily="34"/>
              </a:rPr>
              <a:t>Value </a:t>
            </a:r>
            <a:r>
              <a:rPr lang="it-IT" sz="2000" b="1" dirty="0" err="1">
                <a:solidFill>
                  <a:srgbClr val="000000"/>
                </a:solidFill>
                <a:latin typeface="Avenir" pitchFamily="18"/>
                <a:ea typeface="Arial Unicode MS" pitchFamily="2"/>
                <a:cs typeface="Tunga" pitchFamily="34"/>
              </a:rPr>
              <a:t>proposition</a:t>
            </a:r>
            <a:r>
              <a:rPr lang="it-IT" sz="2000" dirty="0">
                <a:solidFill>
                  <a:srgbClr val="000000"/>
                </a:solidFill>
                <a:latin typeface="Avenir" pitchFamily="18"/>
                <a:ea typeface="Arial Unicode MS" pitchFamily="2"/>
                <a:cs typeface="Tunga" pitchFamily="34"/>
              </a:rPr>
              <a:t>: </a:t>
            </a:r>
            <a:r>
              <a:rPr lang="en-IT" sz="2000" dirty="0">
                <a:solidFill>
                  <a:srgbClr val="343A40"/>
                </a:solidFill>
                <a:effectLst/>
                <a:latin typeface="Avenir Book" panose="02000503020000020003" pitchFamily="2" charset="0"/>
                <a:ea typeface="Calibri" panose="020F0502020204030204" pitchFamily="34" charset="0"/>
              </a:rPr>
              <a:t>enabling a shift of paradigm from batch processing and predefined tiled and time-sliced images,</a:t>
            </a:r>
            <a:r>
              <a:rPr lang="en-IT" sz="2000" dirty="0">
                <a:effectLst/>
                <a:latin typeface="Avenir Book" panose="02000503020000020003" pitchFamily="2" charset="0"/>
              </a:rPr>
              <a:t> </a:t>
            </a:r>
            <a:r>
              <a:rPr lang="en-IT" sz="2000" dirty="0">
                <a:solidFill>
                  <a:srgbClr val="343A40"/>
                </a:solidFill>
                <a:effectLst/>
                <a:latin typeface="Avenir Book" panose="02000503020000020003" pitchFamily="2" charset="0"/>
                <a:ea typeface="Calibri" panose="020F0502020204030204" pitchFamily="34" charset="0"/>
              </a:rPr>
              <a:t>to real-time queries over a large area with an interactive visualization approach. </a:t>
            </a:r>
            <a:endParaRPr lang="it-IT" sz="2000" b="1" dirty="0">
              <a:solidFill>
                <a:srgbClr val="000000"/>
              </a:solidFill>
              <a:latin typeface="Avenir Book" panose="02000503020000020003" pitchFamily="2" charset="0"/>
              <a:ea typeface="Arial Unicode MS" pitchFamily="2"/>
              <a:cs typeface="Tunga" pitchFamily="34"/>
            </a:endParaRPr>
          </a:p>
        </p:txBody>
      </p:sp>
    </p:spTree>
    <p:extLst>
      <p:ext uri="{BB962C8B-B14F-4D97-AF65-F5344CB8AC3E}">
        <p14:creationId xmlns:p14="http://schemas.microsoft.com/office/powerpoint/2010/main" val="10706722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FB46E8E9-8909-4F42-94EC-9655872DF62E}" vid="{AE30752C-BB15-D74F-BB1F-3ED9C710898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12897</TotalTime>
  <Words>2163</Words>
  <Application>Microsoft Macintosh PowerPoint</Application>
  <PresentationFormat>Widescreen</PresentationFormat>
  <Paragraphs>233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Avenir</vt:lpstr>
      <vt:lpstr>Avenir Book</vt:lpstr>
      <vt:lpstr>Calibri</vt:lpstr>
      <vt:lpstr>Calibri Light</vt:lpstr>
      <vt:lpstr>Futura</vt:lpstr>
      <vt:lpstr>Futura Medium</vt:lpstr>
      <vt:lpstr>Garamond</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Chiara Francalanci</cp:lastModifiedBy>
  <cp:revision>698</cp:revision>
  <cp:lastPrinted>2021-03-04T10:05:06Z</cp:lastPrinted>
  <dcterms:created xsi:type="dcterms:W3CDTF">2019-06-20T09:36:51Z</dcterms:created>
  <dcterms:modified xsi:type="dcterms:W3CDTF">2023-10-03T15:41:32Z</dcterms:modified>
</cp:coreProperties>
</file>