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g9ohBqhb4INA1jK8KPA7Yu78t/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/>
              <a:t>INFN/Spoke2 @ Interoperable Data Lake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Chi siamo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Spoke 2 partecipa alle attivita’ di IDL in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t-IT"/>
              <a:t>WP1: parte «data» del data management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it-IT"/>
              <a:t>INFN Perugia e Napoli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t-IT"/>
              <a:t>WP3: Parte di test in produzione di BlockChain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it-IT"/>
              <a:t>INAF/OAR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t-IT"/>
              <a:t>WP4: longer-range R&amp;D di soluzioni su BlockChain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Qualche dettaglio in piu’ in generale, dettagli specifici e piani nelle sessioni dedicate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/>
        </p:nvSpPr>
        <p:spPr>
          <a:xfrm>
            <a:off x="838200" y="198874"/>
            <a:ext cx="10515600" cy="780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2800"/>
              <a:buFont typeface="Titillium Web"/>
              <a:buNone/>
            </a:pPr>
            <a:r>
              <a:rPr b="0" i="0" lang="it-IT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WP di Spoke 2 – il centro dell’attivita’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665129" y="1192511"/>
            <a:ext cx="10515600" cy="38858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6 WP sono quelli inizialmente definiti </a:t>
            </a:r>
            <a:endParaRPr/>
          </a:p>
        </p:txBody>
      </p:sp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2100091"/>
            <a:ext cx="8630504" cy="402924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/>
          <p:nvPr/>
        </p:nvSpPr>
        <p:spPr>
          <a:xfrm>
            <a:off x="8926775" y="1240794"/>
            <a:ext cx="2897580" cy="847242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it-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WP1: tools and algorithms for Th. Physics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/>
          <p:nvPr/>
        </p:nvSpPr>
        <p:spPr>
          <a:xfrm>
            <a:off x="8926775" y="2171735"/>
            <a:ext cx="2897580" cy="847242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it-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WP2: tools and algorithms for Collider Physics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"/>
          <p:cNvSpPr/>
          <p:nvPr/>
        </p:nvSpPr>
        <p:spPr>
          <a:xfrm>
            <a:off x="8926775" y="4925083"/>
            <a:ext cx="2897580" cy="847242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it-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WP5: Distributed Datalake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8926775" y="3989859"/>
            <a:ext cx="2897580" cy="847242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it-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WP4: Boosting the computational peformance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8926775" y="3080187"/>
            <a:ext cx="2897580" cy="847242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it-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WP1: tools and algorithms for AstroParticle Physics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8926775" y="5860307"/>
            <a:ext cx="2897580" cy="847242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it-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WP6: Cross Domain Initiatives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11952514" y="5159829"/>
            <a:ext cx="163286" cy="50566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11952514" y="5986983"/>
            <a:ext cx="163286" cy="50566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La Cloud INFN</a:t>
            </a:r>
            <a:endParaRPr/>
          </a:p>
        </p:txBody>
      </p:sp>
      <p:sp>
        <p:nvSpPr>
          <p:cNvPr id="112" name="Google Shape;112;p4"/>
          <p:cNvSpPr txBox="1"/>
          <p:nvPr>
            <p:ph idx="1" type="body"/>
          </p:nvPr>
        </p:nvSpPr>
        <p:spPr>
          <a:xfrm>
            <a:off x="838200" y="1825625"/>
            <a:ext cx="52578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41934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Attiva dal 2021 per gli utenti</a:t>
            </a:r>
            <a:endParaRPr/>
          </a:p>
          <a:p>
            <a:pPr indent="-24193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Funziona a livello IAAS, PaaS, SaaS</a:t>
            </a:r>
            <a:endParaRPr/>
          </a:p>
          <a:p>
            <a:pPr indent="-24193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Portfolio di soluzioni in costante aumento</a:t>
            </a:r>
            <a:endParaRPr/>
          </a:p>
          <a:p>
            <a:pPr indent="-2400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t-IT"/>
              <a:t>Sia tools standard (Squids, Kibana, Sync&amp;Share, ….)</a:t>
            </a:r>
            <a:endParaRPr/>
          </a:p>
          <a:p>
            <a:pPr indent="-2400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t-IT"/>
              <a:t>Sia tools prodotti dalle nostre comunita (Condor clusters, Rucio Data Management, …)</a:t>
            </a:r>
            <a:endParaRPr/>
          </a:p>
          <a:p>
            <a:pPr indent="-24193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Questa soluzione dovrebbe confluire nella cloud d ICSC</a:t>
            </a:r>
            <a:endParaRPr/>
          </a:p>
        </p:txBody>
      </p:sp>
      <p:pic>
        <p:nvPicPr>
          <p:cNvPr id="113" name="Google Shape;11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61768" y="520700"/>
            <a:ext cx="6230232" cy="597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In particolare …</a:t>
            </a:r>
            <a:endParaRPr/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838200" y="1825625"/>
            <a:ext cx="7467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20193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it-IT"/>
              <a:t>Possiamo usare questa cloud come testbed, prima di avere la cloud ICSC, per fare deployment di</a:t>
            </a:r>
            <a:endParaRPr/>
          </a:p>
          <a:p>
            <a:pPr indent="-20574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•"/>
            </a:pPr>
            <a:r>
              <a:rPr lang="it-IT">
                <a:solidFill>
                  <a:srgbClr val="9900FF"/>
                </a:solidFill>
              </a:rPr>
              <a:t>Data Management di WP1: nelle richieste del progetto su Cloud</a:t>
            </a:r>
            <a:endParaRPr>
              <a:solidFill>
                <a:srgbClr val="9900FF"/>
              </a:solidFill>
            </a:endParaRPr>
          </a:p>
          <a:p>
            <a:pPr indent="-207644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•"/>
            </a:pPr>
            <a:r>
              <a:rPr b="0" i="0" lang="it-IT" sz="2200" u="none" strike="noStrik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A cluster of virtual machines for a total of 200 cores. These will host a k8s platform</a:t>
            </a:r>
            <a:endParaRPr sz="2200">
              <a:solidFill>
                <a:srgbClr val="9900FF"/>
              </a:solidFill>
            </a:endParaRPr>
          </a:p>
          <a:p>
            <a:pPr indent="-207644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•"/>
            </a:pPr>
            <a:r>
              <a:rPr b="0" i="0" lang="it-IT" sz="2200" u="none" strike="noStrik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A total of 2 TB of disk space in form of persistent volumes to be attached to the above cluster of VMs</a:t>
            </a:r>
            <a:endParaRPr sz="2200">
              <a:solidFill>
                <a:srgbClr val="9900FF"/>
              </a:solidFill>
            </a:endParaRPr>
          </a:p>
          <a:p>
            <a:pPr indent="-207644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•"/>
            </a:pPr>
            <a:r>
              <a:rPr b="0" i="0" lang="it-IT" sz="2200" u="none" strike="noStrik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100 TB of distributed storages (at least 2 endpoints)</a:t>
            </a:r>
            <a:endParaRPr>
              <a:solidFill>
                <a:srgbClr val="9900FF"/>
              </a:solidFill>
            </a:endParaRPr>
          </a:p>
          <a:p>
            <a:pPr indent="-203834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•"/>
            </a:pPr>
            <a:r>
              <a:rPr lang="it-IT" sz="26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BlockChain WP3</a:t>
            </a:r>
            <a:endParaRPr>
              <a:solidFill>
                <a:srgbClr val="9900FF"/>
              </a:solidFill>
            </a:endParaRPr>
          </a:p>
          <a:p>
            <a:pPr indent="-207644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•"/>
            </a:pPr>
            <a:r>
              <a:rPr lang="it-IT" sz="2200">
                <a:solidFill>
                  <a:srgbClr val="9900FF"/>
                </a:solidFill>
              </a:rPr>
              <a:t>An odd number (&gt; 1) of nodes (VM are ok) with root access and TCP/IP ports open, with public IP. No particular requirements for CPU. At least 16 GB of RAM each node. 1 TB storage each node.</a:t>
            </a:r>
            <a:endParaRPr>
              <a:solidFill>
                <a:srgbClr val="9900FF"/>
              </a:solidFill>
            </a:endParaRPr>
          </a:p>
          <a:p>
            <a:pPr indent="-203834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•"/>
            </a:pPr>
            <a:r>
              <a:rPr lang="it-IT" sz="2600">
                <a:solidFill>
                  <a:srgbClr val="9900FF"/>
                </a:solidFill>
              </a:rPr>
              <a:t>BlockChain WP4</a:t>
            </a:r>
            <a:endParaRPr>
              <a:solidFill>
                <a:srgbClr val="9900FF"/>
              </a:solidFill>
            </a:endParaRPr>
          </a:p>
          <a:p>
            <a:pPr indent="-207644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•"/>
            </a:pPr>
            <a:r>
              <a:rPr lang="it-IT" sz="2200">
                <a:solidFill>
                  <a:srgbClr val="9900FF"/>
                </a:solidFill>
              </a:rPr>
              <a:t>O (10) VMs on the Datalake, for R&amp;D and PoC utilization</a:t>
            </a:r>
            <a:endParaRPr sz="2200">
              <a:solidFill>
                <a:srgbClr val="9900FF"/>
              </a:solidFill>
            </a:endParaRPr>
          </a:p>
          <a:p>
            <a:pPr indent="-207644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•"/>
            </a:pPr>
            <a:r>
              <a:rPr lang="it-IT" sz="2200">
                <a:solidFill>
                  <a:srgbClr val="9900FF"/>
                </a:solidFill>
              </a:rPr>
              <a:t>O (20 VCPU) on the ICSC </a:t>
            </a:r>
            <a:endParaRPr>
              <a:solidFill>
                <a:srgbClr val="9900FF"/>
              </a:solidFill>
            </a:endParaRPr>
          </a:p>
          <a:p>
            <a:pPr indent="-207644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900FF"/>
              </a:buClr>
              <a:buSzPct val="100000"/>
              <a:buChar char="•"/>
            </a:pPr>
            <a:r>
              <a:rPr lang="it-IT" sz="2200">
                <a:solidFill>
                  <a:srgbClr val="9900FF"/>
                </a:solidFill>
              </a:rPr>
              <a:t>O (1-10) TB storage on the Datalake</a:t>
            </a:r>
            <a:endParaRPr sz="2200">
              <a:solidFill>
                <a:srgbClr val="9900FF"/>
              </a:solidFill>
            </a:endParaRPr>
          </a:p>
          <a:p>
            <a:pPr indent="-120332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  <a:p>
            <a:pPr indent="-120332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  <a:p>
            <a:pPr indent="-120332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  <a:p>
            <a:pPr indent="-120332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/>
          </a:p>
          <a:p>
            <a:pPr indent="-11049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20" name="Google Shape;120;p5"/>
          <p:cNvSpPr txBox="1"/>
          <p:nvPr/>
        </p:nvSpPr>
        <p:spPr>
          <a:xfrm>
            <a:off x="8643257" y="2551837"/>
            <a:ext cx="3429000" cy="17543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settimana prossima dovrebbero aprirsi i moduli per le richieste RAC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 immagino ci verra’ chiesto di «modularle» in richieste 2024 e 2025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Persone staff e da “reclutare”</a:t>
            </a:r>
            <a:endParaRPr/>
          </a:p>
        </p:txBody>
      </p:sp>
      <p:sp>
        <p:nvSpPr>
          <p:cNvPr id="126" name="Google Shape;126;p6"/>
          <p:cNvSpPr txBox="1"/>
          <p:nvPr>
            <p:ph idx="1" type="body"/>
          </p:nvPr>
        </p:nvSpPr>
        <p:spPr>
          <a:xfrm>
            <a:off x="869025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0193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0000"/>
              </a:buClr>
              <a:buSzPct val="100000"/>
              <a:buChar char="•"/>
            </a:pPr>
            <a:r>
              <a:rPr lang="it-IT">
                <a:solidFill>
                  <a:srgbClr val="660000"/>
                </a:solidFill>
              </a:rPr>
              <a:t>WP1: Daniele Spiga e Elvira Rossi, come Leader del WP5 di Spoke2 «</a:t>
            </a:r>
            <a:r>
              <a:rPr i="1" lang="it-IT">
                <a:solidFill>
                  <a:srgbClr val="660000"/>
                </a:solidFill>
              </a:rPr>
              <a:t>Architectural Support for Theoretical and Experimental Physics Data Management on the Distributed CN infrastructure</a:t>
            </a:r>
            <a:r>
              <a:rPr lang="it-IT">
                <a:solidFill>
                  <a:srgbClr val="660000"/>
                </a:solidFill>
              </a:rPr>
              <a:t>»</a:t>
            </a:r>
            <a:endParaRPr>
              <a:solidFill>
                <a:srgbClr val="660000"/>
              </a:solidFill>
            </a:endParaRPr>
          </a:p>
          <a:p>
            <a:pPr indent="-20574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1538F"/>
              </a:buClr>
              <a:buSzPct val="100000"/>
              <a:buChar char="•"/>
            </a:pPr>
            <a:r>
              <a:rPr lang="it-IT">
                <a:solidFill>
                  <a:srgbClr val="31538F"/>
                </a:solidFill>
              </a:rPr>
              <a:t>Fondi: 100kEur </a:t>
            </a:r>
            <a:endParaRPr>
              <a:solidFill>
                <a:srgbClr val="31538F"/>
              </a:solidFill>
            </a:endParaRPr>
          </a:p>
          <a:p>
            <a:pPr indent="-243839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Char char="•"/>
            </a:pPr>
            <a:r>
              <a:rPr lang="it-IT"/>
              <a:t>per personale</a:t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0000"/>
              </a:buClr>
              <a:buSzPct val="100000"/>
              <a:buChar char="•"/>
            </a:pPr>
            <a:r>
              <a:rPr lang="it-IT">
                <a:solidFill>
                  <a:srgbClr val="660000"/>
                </a:solidFill>
              </a:rPr>
              <a:t>WP3: Francesco Visconti, INAF; interazioni WP6 di Spoke 2 «Cross-domain initiatives»</a:t>
            </a:r>
            <a:endParaRPr>
              <a:solidFill>
                <a:srgbClr val="660000"/>
              </a:solidFill>
            </a:endParaRPr>
          </a:p>
          <a:p>
            <a:pPr indent="-20574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it-IT">
                <a:solidFill>
                  <a:srgbClr val="31538F"/>
                </a:solidFill>
              </a:rPr>
              <a:t>Fondi: 190kEur</a:t>
            </a:r>
            <a:endParaRPr>
              <a:solidFill>
                <a:srgbClr val="31538F"/>
              </a:solidFill>
            </a:endParaRPr>
          </a:p>
          <a:p>
            <a:pPr indent="-20955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it-IT"/>
              <a:t>100 kEur procurement di sw blockchain per due anni</a:t>
            </a:r>
            <a:endParaRPr/>
          </a:p>
          <a:p>
            <a:pPr indent="-20955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it-IT"/>
              <a:t>90 kEur per personale</a:t>
            </a:r>
            <a:endParaRPr/>
          </a:p>
          <a:p>
            <a:pPr indent="-211455" lvl="0" marL="228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60000"/>
              </a:buClr>
              <a:buSzPct val="64285"/>
              <a:buChar char="•"/>
            </a:pPr>
            <a:r>
              <a:rPr lang="it-IT">
                <a:solidFill>
                  <a:srgbClr val="660000"/>
                </a:solidFill>
              </a:rPr>
              <a:t>WP4: Barbara Martelli, Alessandro Costantini, CNAF-INFN;</a:t>
            </a:r>
            <a:r>
              <a:rPr lang="it-IT">
                <a:solidFill>
                  <a:srgbClr val="660000"/>
                </a:solidFill>
              </a:rPr>
              <a:t> interazioni WP6 di Spoke 2 «Cross-domain initiatives»</a:t>
            </a:r>
            <a:endParaRPr>
              <a:solidFill>
                <a:srgbClr val="660000"/>
              </a:solidFill>
            </a:endParaRPr>
          </a:p>
          <a:p>
            <a:pPr indent="-21145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1538F"/>
              </a:buClr>
              <a:buSzPct val="75000"/>
              <a:buChar char="•"/>
            </a:pPr>
            <a:r>
              <a:rPr lang="it-IT">
                <a:solidFill>
                  <a:srgbClr val="31538F"/>
                </a:solidFill>
              </a:rPr>
              <a:t>Fondi 75kEur</a:t>
            </a:r>
            <a:endParaRPr>
              <a:solidFill>
                <a:srgbClr val="31538F"/>
              </a:solidFill>
            </a:endParaRPr>
          </a:p>
          <a:p>
            <a:pPr indent="-211455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90000"/>
              <a:buChar char="•"/>
            </a:pPr>
            <a:r>
              <a:rPr lang="it-IT"/>
              <a:t>tutti per personale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2023-10-04T09:13:57Z</dcterms:created>
  <dc:creator>Tommaso Boccali</dc:creator>
</cp:coreProperties>
</file>