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7559675" cy="10691813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5"/>
  </p:normalViewPr>
  <p:slideViewPr>
    <p:cSldViewPr snapToGrid="0" snapToObjects="1">
      <p:cViewPr varScale="1">
        <p:scale>
          <a:sx n="107" d="100"/>
          <a:sy n="107" d="100"/>
        </p:scale>
        <p:origin x="17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1D680-9F29-0942-B389-6964155F41EB}" type="datetimeFigureOut">
              <a:rPr lang="it-IT" smtClean="0"/>
              <a:t>16/01/24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FBABE-560A-6140-93F4-6CFE9F5869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5171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FBABE-560A-6140-93F4-6CFE9F5869C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7514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32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7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36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102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68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34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34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2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34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000" b="0" strike="noStrike" spc="-1"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247440"/>
            <a:ext cx="2130120" cy="472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6960" y="6247440"/>
            <a:ext cx="2898360" cy="472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736680" y="6012720"/>
            <a:ext cx="2130120" cy="472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1F130208-4D99-49A3-AE27-03193AB2B7AD}" type="slidenum">
              <a:rPr lang="en-US" sz="1400" b="0" strike="noStrike" spc="-1">
                <a:latin typeface="Times New Roman"/>
              </a:rPr>
              <a:t>‹N›</a:t>
            </a:fld>
            <a:r>
              <a:rPr lang="en-US" sz="1400" b="0" strike="noStrike" spc="-1">
                <a:latin typeface="Times New Roman"/>
              </a:rPr>
              <a:t>/</a:t>
            </a:r>
            <a:fld id="{382F0235-0686-45DC-BB3D-F857CFE3B598}" type="slidecount">
              <a:rPr lang="en-US" sz="1400" b="0" strike="noStrike" spc="-1">
                <a:latin typeface="Times New Roman"/>
              </a:rPr>
              <a:t>&lt;count&gt;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emf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9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30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31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32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/>
          <p:nvPr/>
        </p:nvPicPr>
        <p:blipFill>
          <a:blip r:embed="rId3" cstate="screen">
            <a:alphaModFix amt="8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" y="36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42" name="TextShape 1"/>
          <p:cNvSpPr txBox="1"/>
          <p:nvPr/>
        </p:nvSpPr>
        <p:spPr>
          <a:xfrm>
            <a:off x="256319" y="5440760"/>
            <a:ext cx="4897571" cy="132188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2000" spc="-1" dirty="0">
                <a:solidFill>
                  <a:srgbClr val="FFFFFF"/>
                </a:solidFill>
                <a:latin typeface="Linux Libertine Display O"/>
              </a:rPr>
              <a:t>Daniele Spadaro</a:t>
            </a:r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solidFill>
                  <a:srgbClr val="FFFFFF"/>
                </a:solidFill>
                <a:latin typeface="Linux Libertine Display O"/>
              </a:rPr>
              <a:t>INAF – National Institute for Astrophysics</a:t>
            </a:r>
            <a:r>
              <a:rPr lang="en-US" sz="2000" spc="-1" dirty="0">
                <a:solidFill>
                  <a:srgbClr val="007FFE"/>
                </a:solidFill>
                <a:latin typeface="Linux Libertine Display O"/>
              </a:rPr>
              <a:t> </a:t>
            </a:r>
            <a:r>
              <a:rPr lang="en-US" sz="2000" spc="-1" dirty="0">
                <a:solidFill>
                  <a:schemeClr val="bg1"/>
                </a:solidFill>
                <a:latin typeface="Linux Libertine Display O"/>
              </a:rPr>
              <a:t>– Catania Astrophysical Observatory</a:t>
            </a:r>
          </a:p>
          <a:p>
            <a:r>
              <a:rPr lang="en-US" sz="2000" spc="-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inux Libertine Display O"/>
              </a:rPr>
              <a:t>d</a:t>
            </a:r>
            <a:r>
              <a:rPr lang="en-US" sz="2000" b="0" strike="noStrike" spc="-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inux Libertine Display O"/>
              </a:rPr>
              <a:t>aniele.spadaro@inaf.it</a:t>
            </a:r>
            <a:endParaRPr lang="en-US" sz="2000" b="0" strike="noStrike" spc="-1" dirty="0">
              <a:solidFill>
                <a:schemeClr val="tx2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43" name="TextShape 2"/>
          <p:cNvSpPr txBox="1"/>
          <p:nvPr/>
        </p:nvSpPr>
        <p:spPr>
          <a:xfrm>
            <a:off x="256320" y="469440"/>
            <a:ext cx="2919240" cy="68076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2000" spc="-1" dirty="0">
                <a:solidFill>
                  <a:srgbClr val="FFFFFF"/>
                </a:solidFill>
                <a:latin typeface="Linux Libertine Display O"/>
              </a:rPr>
              <a:t>9</a:t>
            </a:r>
            <a:r>
              <a:rPr lang="en-US" sz="2000" spc="-1" baseline="30000" dirty="0">
                <a:solidFill>
                  <a:srgbClr val="FFFFFF"/>
                </a:solidFill>
                <a:latin typeface="Linux Libertine Display O"/>
              </a:rPr>
              <a:t>th</a:t>
            </a:r>
            <a:r>
              <a:rPr lang="en-US" sz="2000" spc="-1" dirty="0">
                <a:solidFill>
                  <a:srgbClr val="FFFFFF"/>
                </a:solidFill>
                <a:latin typeface="Linux Libertine Display O"/>
              </a:rPr>
              <a:t> Metis Workshop</a:t>
            </a:r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solidFill>
                  <a:srgbClr val="FFFFFF"/>
                </a:solidFill>
                <a:latin typeface="Linux Libertine Display O"/>
                <a:ea typeface="Noto Sans CJK SC"/>
              </a:rPr>
              <a:t>January 24</a:t>
            </a:r>
            <a:r>
              <a:rPr lang="en-US" sz="2000" b="0" strike="noStrike" spc="-1" baseline="33000" dirty="0">
                <a:solidFill>
                  <a:srgbClr val="FFFFFF"/>
                </a:solidFill>
                <a:latin typeface="Linux Libertine Display O"/>
              </a:rPr>
              <a:t>th</a:t>
            </a:r>
            <a:r>
              <a:rPr lang="en-US" sz="2000" b="0" strike="noStrike" spc="-1" dirty="0">
                <a:solidFill>
                  <a:srgbClr val="FFFFFF"/>
                </a:solidFill>
                <a:latin typeface="Linux Libertine Display O"/>
              </a:rPr>
              <a:t> – 26</a:t>
            </a:r>
            <a:r>
              <a:rPr lang="en-US" sz="2000" spc="-1" baseline="30000" dirty="0">
                <a:solidFill>
                  <a:srgbClr val="FFFFFF"/>
                </a:solidFill>
                <a:latin typeface="Linux Libertine Display O"/>
              </a:rPr>
              <a:t>th</a:t>
            </a:r>
            <a:r>
              <a:rPr lang="en-US" sz="2000" b="0" strike="noStrike" spc="-1" dirty="0">
                <a:solidFill>
                  <a:srgbClr val="FFFFFF"/>
                </a:solidFill>
                <a:latin typeface="Linux Libertine Display O"/>
              </a:rPr>
              <a:t>, 2024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44" name="TextShape 3"/>
          <p:cNvSpPr txBox="1"/>
          <p:nvPr/>
        </p:nvSpPr>
        <p:spPr>
          <a:xfrm>
            <a:off x="5581080" y="1496159"/>
            <a:ext cx="2731647" cy="1235165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solidFill>
              <a:srgbClr val="000000"/>
            </a:solidFill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en-US" sz="2600" b="1" strike="noStrike" spc="-1" dirty="0">
                <a:solidFill>
                  <a:srgbClr val="000000"/>
                </a:solidFill>
                <a:latin typeface="Linux Libertine Display O"/>
              </a:rPr>
              <a:t>Metis </a:t>
            </a:r>
          </a:p>
          <a:p>
            <a:pPr algn="ctr"/>
            <a:r>
              <a:rPr lang="en-US" sz="2600" b="1" strike="noStrike" spc="-1" dirty="0">
                <a:solidFill>
                  <a:srgbClr val="000000"/>
                </a:solidFill>
                <a:latin typeface="Linux Libertine Display O"/>
              </a:rPr>
              <a:t>Out-of-Ecliptic Science </a:t>
            </a:r>
            <a:endParaRPr lang="en-US" sz="2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0"/>
            <a:ext cx="9144000" cy="1325880"/>
          </a:xfrm>
          <a:prstGeom prst="rect">
            <a:avLst/>
          </a:prstGeom>
          <a:ln>
            <a:noFill/>
          </a:ln>
        </p:spPr>
      </p:pic>
      <p:pic>
        <p:nvPicPr>
          <p:cNvPr id="46" name="Picture 4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8360" y="6309360"/>
            <a:ext cx="493920" cy="484560"/>
          </a:xfrm>
          <a:prstGeom prst="rect">
            <a:avLst/>
          </a:prstGeom>
          <a:ln>
            <a:noFill/>
          </a:ln>
        </p:spPr>
      </p:pic>
      <p:pic>
        <p:nvPicPr>
          <p:cNvPr id="47" name="Picture 46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640" y="6355080"/>
            <a:ext cx="493920" cy="402480"/>
          </a:xfrm>
          <a:prstGeom prst="rect">
            <a:avLst/>
          </a:prstGeom>
          <a:ln>
            <a:noFill/>
          </a:ln>
        </p:spPr>
      </p:pic>
      <p:pic>
        <p:nvPicPr>
          <p:cNvPr id="48" name="Picture 47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33200" y="6318360"/>
            <a:ext cx="493920" cy="475560"/>
          </a:xfrm>
          <a:prstGeom prst="rect">
            <a:avLst/>
          </a:prstGeom>
          <a:ln>
            <a:noFill/>
          </a:ln>
        </p:spPr>
      </p:pic>
      <p:pic>
        <p:nvPicPr>
          <p:cNvPr id="49" name="Picture 48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6120" y="6309360"/>
            <a:ext cx="539280" cy="493920"/>
          </a:xfrm>
          <a:prstGeom prst="rect">
            <a:avLst/>
          </a:prstGeom>
          <a:ln>
            <a:noFill/>
          </a:ln>
        </p:spPr>
      </p:pic>
      <p:pic>
        <p:nvPicPr>
          <p:cNvPr id="50" name="Picture 49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066400" y="6300360"/>
            <a:ext cx="493920" cy="511920"/>
          </a:xfrm>
          <a:prstGeom prst="rect">
            <a:avLst/>
          </a:prstGeom>
          <a:ln>
            <a:noFill/>
          </a:ln>
        </p:spPr>
      </p:pic>
      <p:pic>
        <p:nvPicPr>
          <p:cNvPr id="51" name="Picture 50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578680" y="6309360"/>
            <a:ext cx="493920" cy="493920"/>
          </a:xfrm>
          <a:prstGeom prst="rect">
            <a:avLst/>
          </a:prstGeom>
          <a:ln>
            <a:noFill/>
          </a:ln>
        </p:spPr>
      </p:pic>
      <p:pic>
        <p:nvPicPr>
          <p:cNvPr id="52" name="Picture 51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2240" y="6300360"/>
            <a:ext cx="530280" cy="530280"/>
          </a:xfrm>
          <a:prstGeom prst="rect">
            <a:avLst/>
          </a:prstGeom>
          <a:ln>
            <a:noFill/>
          </a:ln>
        </p:spPr>
      </p:pic>
      <p:pic>
        <p:nvPicPr>
          <p:cNvPr id="53" name="Picture 52"/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511440" y="6309360"/>
            <a:ext cx="685800" cy="493920"/>
          </a:xfrm>
          <a:prstGeom prst="rect">
            <a:avLst/>
          </a:prstGeom>
          <a:ln>
            <a:noFill/>
          </a:ln>
        </p:spPr>
      </p:pic>
      <p:pic>
        <p:nvPicPr>
          <p:cNvPr id="54" name="Picture 53"/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133160" y="6309360"/>
            <a:ext cx="484560" cy="484560"/>
          </a:xfrm>
          <a:prstGeom prst="rect">
            <a:avLst/>
          </a:prstGeom>
          <a:ln>
            <a:noFill/>
          </a:ln>
        </p:spPr>
      </p:pic>
      <p:pic>
        <p:nvPicPr>
          <p:cNvPr id="55" name="Picture 54"/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645440" y="6419160"/>
            <a:ext cx="530280" cy="228600"/>
          </a:xfrm>
          <a:prstGeom prst="rect">
            <a:avLst/>
          </a:prstGeom>
          <a:ln>
            <a:noFill/>
          </a:ln>
        </p:spPr>
      </p:pic>
      <p:pic>
        <p:nvPicPr>
          <p:cNvPr id="56" name="Picture 55"/>
          <p:cNvPicPr/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6360" y="6309360"/>
            <a:ext cx="475560" cy="457200"/>
          </a:xfrm>
          <a:prstGeom prst="rect">
            <a:avLst/>
          </a:prstGeom>
          <a:ln>
            <a:noFill/>
          </a:ln>
        </p:spPr>
      </p:pic>
      <p:pic>
        <p:nvPicPr>
          <p:cNvPr id="57" name="Picture 56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614560" y="6382440"/>
            <a:ext cx="493920" cy="320040"/>
          </a:xfrm>
          <a:prstGeom prst="rect">
            <a:avLst/>
          </a:prstGeom>
          <a:ln>
            <a:noFill/>
          </a:ln>
        </p:spPr>
      </p:pic>
      <p:pic>
        <p:nvPicPr>
          <p:cNvPr id="58" name="Picture 57"/>
          <p:cNvPicPr/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21280" y="6336360"/>
            <a:ext cx="599760" cy="429840"/>
          </a:xfrm>
          <a:prstGeom prst="rect">
            <a:avLst/>
          </a:prstGeom>
          <a:ln>
            <a:noFill/>
          </a:ln>
        </p:spPr>
      </p:pic>
      <p:pic>
        <p:nvPicPr>
          <p:cNvPr id="59" name="Picture 58"/>
          <p:cNvPicPr/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836480" y="6364080"/>
            <a:ext cx="640080" cy="329040"/>
          </a:xfrm>
          <a:prstGeom prst="rect">
            <a:avLst/>
          </a:prstGeom>
          <a:ln>
            <a:noFill/>
          </a:ln>
        </p:spPr>
      </p:pic>
      <p:pic>
        <p:nvPicPr>
          <p:cNvPr id="60" name="Picture 59"/>
          <p:cNvPicPr/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467200" y="6382440"/>
            <a:ext cx="658440" cy="311040"/>
          </a:xfrm>
          <a:prstGeom prst="rect">
            <a:avLst/>
          </a:prstGeom>
          <a:ln>
            <a:noFill/>
          </a:ln>
        </p:spPr>
      </p:pic>
      <p:pic>
        <p:nvPicPr>
          <p:cNvPr id="61" name="Picture 60"/>
          <p:cNvPicPr/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280" y="6588360"/>
            <a:ext cx="221400" cy="96840"/>
          </a:xfrm>
          <a:prstGeom prst="rect">
            <a:avLst/>
          </a:prstGeom>
          <a:ln>
            <a:noFill/>
          </a:ln>
        </p:spPr>
      </p:pic>
      <p:pic>
        <p:nvPicPr>
          <p:cNvPr id="62" name="Picture 61"/>
          <p:cNvPicPr/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406640" y="6346080"/>
            <a:ext cx="420480" cy="402480"/>
          </a:xfrm>
          <a:prstGeom prst="rect">
            <a:avLst/>
          </a:prstGeom>
          <a:ln>
            <a:noFill/>
          </a:ln>
        </p:spPr>
      </p:pic>
      <p:pic>
        <p:nvPicPr>
          <p:cNvPr id="63" name="Picture 62"/>
          <p:cNvPicPr/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127200" y="6437520"/>
            <a:ext cx="713160" cy="246960"/>
          </a:xfrm>
          <a:prstGeom prst="rect">
            <a:avLst/>
          </a:prstGeom>
          <a:ln>
            <a:noFill/>
          </a:ln>
        </p:spPr>
      </p:pic>
      <p:pic>
        <p:nvPicPr>
          <p:cNvPr id="64" name="Picture 63"/>
          <p:cNvPicPr/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372840" y="37800"/>
            <a:ext cx="896040" cy="402480"/>
          </a:xfrm>
          <a:prstGeom prst="rect">
            <a:avLst/>
          </a:prstGeom>
          <a:ln>
            <a:noFill/>
          </a:ln>
        </p:spPr>
      </p:pic>
      <p:pic>
        <p:nvPicPr>
          <p:cNvPr id="65" name="Picture 64"/>
          <p:cNvPicPr/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800" y="37080"/>
            <a:ext cx="1220760" cy="1220760"/>
          </a:xfrm>
          <a:prstGeom prst="rect">
            <a:avLst/>
          </a:prstGeom>
          <a:ln>
            <a:noFill/>
          </a:ln>
        </p:spPr>
      </p:pic>
      <p:pic>
        <p:nvPicPr>
          <p:cNvPr id="66" name="Picture 65"/>
          <p:cNvPicPr/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873560" y="1464120"/>
            <a:ext cx="320040" cy="18288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7" name="Picture 66"/>
          <p:cNvPicPr/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281800" y="1464120"/>
            <a:ext cx="320040" cy="18288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8" name="Picture 67"/>
          <p:cNvPicPr/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687160" y="1464120"/>
            <a:ext cx="320040" cy="18288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9" name="Picture 68"/>
          <p:cNvPicPr/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709520" y="-218880"/>
            <a:ext cx="1371600" cy="896040"/>
          </a:xfrm>
          <a:prstGeom prst="rect">
            <a:avLst/>
          </a:prstGeom>
          <a:ln>
            <a:noFill/>
          </a:ln>
        </p:spPr>
      </p:pic>
      <p:pic>
        <p:nvPicPr>
          <p:cNvPr id="70" name="Picture 69"/>
          <p:cNvPicPr/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867440" y="83520"/>
            <a:ext cx="1161360" cy="1134000"/>
          </a:xfrm>
          <a:prstGeom prst="rect">
            <a:avLst/>
          </a:prstGeom>
          <a:ln>
            <a:noFill/>
          </a:ln>
        </p:spPr>
      </p:pic>
      <p:sp>
        <p:nvSpPr>
          <p:cNvPr id="71" name="CustomShape 1"/>
          <p:cNvSpPr/>
          <p:nvPr/>
        </p:nvSpPr>
        <p:spPr>
          <a:xfrm>
            <a:off x="132840" y="92520"/>
            <a:ext cx="1110240" cy="1097280"/>
          </a:xfrm>
          <a:prstGeom prst="ellipse">
            <a:avLst/>
          </a:prstGeom>
          <a:noFill/>
          <a:ln w="1008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" name="CustomShape 2"/>
          <p:cNvSpPr/>
          <p:nvPr/>
        </p:nvSpPr>
        <p:spPr>
          <a:xfrm>
            <a:off x="133200" y="92880"/>
            <a:ext cx="1115640" cy="1106280"/>
          </a:xfrm>
          <a:prstGeom prst="ellipse">
            <a:avLst/>
          </a:prstGeom>
          <a:noFill/>
          <a:ln w="1008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" name="CustomShape 3"/>
          <p:cNvSpPr/>
          <p:nvPr/>
        </p:nvSpPr>
        <p:spPr>
          <a:xfrm>
            <a:off x="7882920" y="101520"/>
            <a:ext cx="1124640" cy="1097280"/>
          </a:xfrm>
          <a:prstGeom prst="ellipse">
            <a:avLst/>
          </a:prstGeom>
          <a:noFill/>
          <a:ln w="1008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FF1DB8C-2851-9CD6-C558-2028D9909D0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850" y="1325255"/>
            <a:ext cx="6464300" cy="4445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2BF9C71-9F29-D199-6001-A22A56799420}"/>
              </a:ext>
            </a:extLst>
          </p:cNvPr>
          <p:cNvSpPr txBox="1"/>
          <p:nvPr/>
        </p:nvSpPr>
        <p:spPr>
          <a:xfrm>
            <a:off x="855023" y="5830788"/>
            <a:ext cx="795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>
                <a:solidFill>
                  <a:schemeClr val="tx2"/>
                </a:solidFill>
              </a:rPr>
              <a:t>Gradual</a:t>
            </a:r>
            <a:r>
              <a:rPr lang="it-IT" sz="2000" b="1" dirty="0">
                <a:solidFill>
                  <a:schemeClr val="tx2"/>
                </a:solidFill>
              </a:rPr>
              <a:t> </a:t>
            </a:r>
            <a:r>
              <a:rPr lang="it-IT" sz="2000" b="1" dirty="0" err="1">
                <a:solidFill>
                  <a:schemeClr val="tx2"/>
                </a:solidFill>
              </a:rPr>
              <a:t>increase</a:t>
            </a:r>
            <a:r>
              <a:rPr lang="it-IT" sz="2000" b="1" dirty="0">
                <a:solidFill>
                  <a:schemeClr val="tx2"/>
                </a:solidFill>
              </a:rPr>
              <a:t> of the </a:t>
            </a:r>
            <a:r>
              <a:rPr lang="it-IT" sz="2000" b="1" dirty="0" err="1">
                <a:solidFill>
                  <a:schemeClr val="tx2"/>
                </a:solidFill>
              </a:rPr>
              <a:t>orbit</a:t>
            </a:r>
            <a:r>
              <a:rPr lang="it-IT" sz="2000" b="1" dirty="0">
                <a:solidFill>
                  <a:schemeClr val="tx2"/>
                </a:solidFill>
              </a:rPr>
              <a:t> </a:t>
            </a:r>
            <a:r>
              <a:rPr lang="it-IT" sz="2000" b="1" dirty="0" err="1">
                <a:solidFill>
                  <a:schemeClr val="tx2"/>
                </a:solidFill>
              </a:rPr>
              <a:t>inclination</a:t>
            </a:r>
            <a:r>
              <a:rPr lang="it-IT" sz="2000" b="1" dirty="0">
                <a:solidFill>
                  <a:schemeClr val="tx2"/>
                </a:solidFill>
              </a:rPr>
              <a:t> out of the </a:t>
            </a:r>
            <a:r>
              <a:rPr lang="it-IT" sz="2000" b="1" dirty="0" err="1">
                <a:solidFill>
                  <a:schemeClr val="tx2"/>
                </a:solidFill>
              </a:rPr>
              <a:t>ecliptic</a:t>
            </a:r>
            <a:r>
              <a:rPr lang="it-IT" sz="2000" b="1" dirty="0">
                <a:solidFill>
                  <a:schemeClr val="tx2"/>
                </a:solidFill>
              </a:rPr>
              <a:t> </a:t>
            </a:r>
            <a:r>
              <a:rPr lang="it-IT" sz="2000" b="1" dirty="0" err="1">
                <a:solidFill>
                  <a:schemeClr val="tx2"/>
                </a:solidFill>
              </a:rPr>
              <a:t>plane</a:t>
            </a:r>
            <a:endParaRPr lang="it-IT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652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0"/>
            <a:ext cx="9144000" cy="1325880"/>
          </a:xfrm>
          <a:prstGeom prst="rect">
            <a:avLst/>
          </a:prstGeom>
          <a:ln>
            <a:noFill/>
          </a:ln>
        </p:spPr>
      </p:pic>
      <p:pic>
        <p:nvPicPr>
          <p:cNvPr id="46" name="Picture 4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8360" y="6309360"/>
            <a:ext cx="493920" cy="484560"/>
          </a:xfrm>
          <a:prstGeom prst="rect">
            <a:avLst/>
          </a:prstGeom>
          <a:ln>
            <a:noFill/>
          </a:ln>
        </p:spPr>
      </p:pic>
      <p:pic>
        <p:nvPicPr>
          <p:cNvPr id="47" name="Picture 46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640" y="6355080"/>
            <a:ext cx="493920" cy="402480"/>
          </a:xfrm>
          <a:prstGeom prst="rect">
            <a:avLst/>
          </a:prstGeom>
          <a:ln>
            <a:noFill/>
          </a:ln>
        </p:spPr>
      </p:pic>
      <p:pic>
        <p:nvPicPr>
          <p:cNvPr id="48" name="Picture 47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33200" y="6318360"/>
            <a:ext cx="493920" cy="475560"/>
          </a:xfrm>
          <a:prstGeom prst="rect">
            <a:avLst/>
          </a:prstGeom>
          <a:ln>
            <a:noFill/>
          </a:ln>
        </p:spPr>
      </p:pic>
      <p:pic>
        <p:nvPicPr>
          <p:cNvPr id="49" name="Picture 48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6120" y="6309360"/>
            <a:ext cx="539280" cy="493920"/>
          </a:xfrm>
          <a:prstGeom prst="rect">
            <a:avLst/>
          </a:prstGeom>
          <a:ln>
            <a:noFill/>
          </a:ln>
        </p:spPr>
      </p:pic>
      <p:pic>
        <p:nvPicPr>
          <p:cNvPr id="50" name="Picture 49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066400" y="6300360"/>
            <a:ext cx="493920" cy="511920"/>
          </a:xfrm>
          <a:prstGeom prst="rect">
            <a:avLst/>
          </a:prstGeom>
          <a:ln>
            <a:noFill/>
          </a:ln>
        </p:spPr>
      </p:pic>
      <p:pic>
        <p:nvPicPr>
          <p:cNvPr id="51" name="Picture 50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578680" y="6309360"/>
            <a:ext cx="493920" cy="493920"/>
          </a:xfrm>
          <a:prstGeom prst="rect">
            <a:avLst/>
          </a:prstGeom>
          <a:ln>
            <a:noFill/>
          </a:ln>
        </p:spPr>
      </p:pic>
      <p:pic>
        <p:nvPicPr>
          <p:cNvPr id="52" name="Picture 51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2240" y="6300360"/>
            <a:ext cx="530280" cy="530280"/>
          </a:xfrm>
          <a:prstGeom prst="rect">
            <a:avLst/>
          </a:prstGeom>
          <a:ln>
            <a:noFill/>
          </a:ln>
        </p:spPr>
      </p:pic>
      <p:pic>
        <p:nvPicPr>
          <p:cNvPr id="53" name="Picture 52"/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511440" y="6309360"/>
            <a:ext cx="685800" cy="493920"/>
          </a:xfrm>
          <a:prstGeom prst="rect">
            <a:avLst/>
          </a:prstGeom>
          <a:ln>
            <a:noFill/>
          </a:ln>
        </p:spPr>
      </p:pic>
      <p:pic>
        <p:nvPicPr>
          <p:cNvPr id="54" name="Picture 53"/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133160" y="6309360"/>
            <a:ext cx="484560" cy="484560"/>
          </a:xfrm>
          <a:prstGeom prst="rect">
            <a:avLst/>
          </a:prstGeom>
          <a:ln>
            <a:noFill/>
          </a:ln>
        </p:spPr>
      </p:pic>
      <p:pic>
        <p:nvPicPr>
          <p:cNvPr id="55" name="Picture 54"/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645440" y="6419160"/>
            <a:ext cx="530280" cy="228600"/>
          </a:xfrm>
          <a:prstGeom prst="rect">
            <a:avLst/>
          </a:prstGeom>
          <a:ln>
            <a:noFill/>
          </a:ln>
        </p:spPr>
      </p:pic>
      <p:pic>
        <p:nvPicPr>
          <p:cNvPr id="56" name="Picture 55"/>
          <p:cNvPicPr/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6360" y="6309360"/>
            <a:ext cx="475560" cy="457200"/>
          </a:xfrm>
          <a:prstGeom prst="rect">
            <a:avLst/>
          </a:prstGeom>
          <a:ln>
            <a:noFill/>
          </a:ln>
        </p:spPr>
      </p:pic>
      <p:pic>
        <p:nvPicPr>
          <p:cNvPr id="57" name="Picture 56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614560" y="6382440"/>
            <a:ext cx="493920" cy="320040"/>
          </a:xfrm>
          <a:prstGeom prst="rect">
            <a:avLst/>
          </a:prstGeom>
          <a:ln>
            <a:noFill/>
          </a:ln>
        </p:spPr>
      </p:pic>
      <p:pic>
        <p:nvPicPr>
          <p:cNvPr id="58" name="Picture 57"/>
          <p:cNvPicPr/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21280" y="6336360"/>
            <a:ext cx="599760" cy="429840"/>
          </a:xfrm>
          <a:prstGeom prst="rect">
            <a:avLst/>
          </a:prstGeom>
          <a:ln>
            <a:noFill/>
          </a:ln>
        </p:spPr>
      </p:pic>
      <p:pic>
        <p:nvPicPr>
          <p:cNvPr id="59" name="Picture 58"/>
          <p:cNvPicPr/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836480" y="6364080"/>
            <a:ext cx="640080" cy="329040"/>
          </a:xfrm>
          <a:prstGeom prst="rect">
            <a:avLst/>
          </a:prstGeom>
          <a:ln>
            <a:noFill/>
          </a:ln>
        </p:spPr>
      </p:pic>
      <p:pic>
        <p:nvPicPr>
          <p:cNvPr id="60" name="Picture 59"/>
          <p:cNvPicPr/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467200" y="6382440"/>
            <a:ext cx="658440" cy="311040"/>
          </a:xfrm>
          <a:prstGeom prst="rect">
            <a:avLst/>
          </a:prstGeom>
          <a:ln>
            <a:noFill/>
          </a:ln>
        </p:spPr>
      </p:pic>
      <p:pic>
        <p:nvPicPr>
          <p:cNvPr id="61" name="Picture 60"/>
          <p:cNvPicPr/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280" y="6588360"/>
            <a:ext cx="221400" cy="96840"/>
          </a:xfrm>
          <a:prstGeom prst="rect">
            <a:avLst/>
          </a:prstGeom>
          <a:ln>
            <a:noFill/>
          </a:ln>
        </p:spPr>
      </p:pic>
      <p:pic>
        <p:nvPicPr>
          <p:cNvPr id="62" name="Picture 61"/>
          <p:cNvPicPr/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406640" y="6346080"/>
            <a:ext cx="420480" cy="402480"/>
          </a:xfrm>
          <a:prstGeom prst="rect">
            <a:avLst/>
          </a:prstGeom>
          <a:ln>
            <a:noFill/>
          </a:ln>
        </p:spPr>
      </p:pic>
      <p:pic>
        <p:nvPicPr>
          <p:cNvPr id="63" name="Picture 62"/>
          <p:cNvPicPr/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127200" y="6437520"/>
            <a:ext cx="713160" cy="246960"/>
          </a:xfrm>
          <a:prstGeom prst="rect">
            <a:avLst/>
          </a:prstGeom>
          <a:ln>
            <a:noFill/>
          </a:ln>
        </p:spPr>
      </p:pic>
      <p:pic>
        <p:nvPicPr>
          <p:cNvPr id="64" name="Picture 63"/>
          <p:cNvPicPr/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372840" y="37800"/>
            <a:ext cx="896040" cy="402480"/>
          </a:xfrm>
          <a:prstGeom prst="rect">
            <a:avLst/>
          </a:prstGeom>
          <a:ln>
            <a:noFill/>
          </a:ln>
        </p:spPr>
      </p:pic>
      <p:pic>
        <p:nvPicPr>
          <p:cNvPr id="65" name="Picture 64"/>
          <p:cNvPicPr/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800" y="37080"/>
            <a:ext cx="1220760" cy="1220760"/>
          </a:xfrm>
          <a:prstGeom prst="rect">
            <a:avLst/>
          </a:prstGeom>
          <a:ln>
            <a:noFill/>
          </a:ln>
        </p:spPr>
      </p:pic>
      <p:pic>
        <p:nvPicPr>
          <p:cNvPr id="66" name="Picture 65"/>
          <p:cNvPicPr/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873560" y="1464120"/>
            <a:ext cx="320040" cy="18288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7" name="Picture 66"/>
          <p:cNvPicPr/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281800" y="1464120"/>
            <a:ext cx="320040" cy="18288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8" name="Picture 67"/>
          <p:cNvPicPr/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687160" y="1464120"/>
            <a:ext cx="320040" cy="18288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9" name="Picture 68"/>
          <p:cNvPicPr/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709520" y="-218880"/>
            <a:ext cx="1371600" cy="896040"/>
          </a:xfrm>
          <a:prstGeom prst="rect">
            <a:avLst/>
          </a:prstGeom>
          <a:ln>
            <a:noFill/>
          </a:ln>
        </p:spPr>
      </p:pic>
      <p:pic>
        <p:nvPicPr>
          <p:cNvPr id="70" name="Picture 69"/>
          <p:cNvPicPr/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867440" y="83520"/>
            <a:ext cx="1161360" cy="1134000"/>
          </a:xfrm>
          <a:prstGeom prst="rect">
            <a:avLst/>
          </a:prstGeom>
          <a:ln>
            <a:noFill/>
          </a:ln>
        </p:spPr>
      </p:pic>
      <p:sp>
        <p:nvSpPr>
          <p:cNvPr id="71" name="CustomShape 1"/>
          <p:cNvSpPr/>
          <p:nvPr/>
        </p:nvSpPr>
        <p:spPr>
          <a:xfrm>
            <a:off x="132840" y="92520"/>
            <a:ext cx="1110240" cy="1097280"/>
          </a:xfrm>
          <a:prstGeom prst="ellipse">
            <a:avLst/>
          </a:prstGeom>
          <a:noFill/>
          <a:ln w="1008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" name="CustomShape 2"/>
          <p:cNvSpPr/>
          <p:nvPr/>
        </p:nvSpPr>
        <p:spPr>
          <a:xfrm>
            <a:off x="133200" y="92880"/>
            <a:ext cx="1115640" cy="1106280"/>
          </a:xfrm>
          <a:prstGeom prst="ellipse">
            <a:avLst/>
          </a:prstGeom>
          <a:noFill/>
          <a:ln w="1008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" name="CustomShape 3"/>
          <p:cNvSpPr/>
          <p:nvPr/>
        </p:nvSpPr>
        <p:spPr>
          <a:xfrm>
            <a:off x="7882920" y="101520"/>
            <a:ext cx="1124640" cy="1097280"/>
          </a:xfrm>
          <a:prstGeom prst="ellipse">
            <a:avLst/>
          </a:prstGeom>
          <a:noFill/>
          <a:ln w="1008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AF06379-E63A-CE76-3432-80CFA4D7FF5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93" y="1697914"/>
            <a:ext cx="8144420" cy="457902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D05D748-8D09-9A4C-6B9E-661B9F3AB5B4}"/>
              </a:ext>
            </a:extLst>
          </p:cNvPr>
          <p:cNvSpPr txBox="1"/>
          <p:nvPr/>
        </p:nvSpPr>
        <p:spPr>
          <a:xfrm>
            <a:off x="1011613" y="1380995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tx2"/>
                </a:solidFill>
              </a:rPr>
              <a:t>Next </a:t>
            </a:r>
            <a:r>
              <a:rPr lang="it-IT" sz="2000" b="1" dirty="0" err="1">
                <a:solidFill>
                  <a:schemeClr val="tx2"/>
                </a:solidFill>
              </a:rPr>
              <a:t>year</a:t>
            </a:r>
            <a:endParaRPr lang="it-IT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25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0"/>
            <a:ext cx="9144000" cy="1325880"/>
          </a:xfrm>
          <a:prstGeom prst="rect">
            <a:avLst/>
          </a:prstGeom>
          <a:ln>
            <a:noFill/>
          </a:ln>
        </p:spPr>
      </p:pic>
      <p:pic>
        <p:nvPicPr>
          <p:cNvPr id="46" name="Picture 4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8360" y="6309360"/>
            <a:ext cx="493920" cy="484560"/>
          </a:xfrm>
          <a:prstGeom prst="rect">
            <a:avLst/>
          </a:prstGeom>
          <a:ln>
            <a:noFill/>
          </a:ln>
        </p:spPr>
      </p:pic>
      <p:pic>
        <p:nvPicPr>
          <p:cNvPr id="47" name="Picture 46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640" y="6355080"/>
            <a:ext cx="493920" cy="402480"/>
          </a:xfrm>
          <a:prstGeom prst="rect">
            <a:avLst/>
          </a:prstGeom>
          <a:ln>
            <a:noFill/>
          </a:ln>
        </p:spPr>
      </p:pic>
      <p:pic>
        <p:nvPicPr>
          <p:cNvPr id="48" name="Picture 47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33200" y="6318360"/>
            <a:ext cx="493920" cy="475560"/>
          </a:xfrm>
          <a:prstGeom prst="rect">
            <a:avLst/>
          </a:prstGeom>
          <a:ln>
            <a:noFill/>
          </a:ln>
        </p:spPr>
      </p:pic>
      <p:pic>
        <p:nvPicPr>
          <p:cNvPr id="49" name="Picture 48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6120" y="6309360"/>
            <a:ext cx="539280" cy="493920"/>
          </a:xfrm>
          <a:prstGeom prst="rect">
            <a:avLst/>
          </a:prstGeom>
          <a:ln>
            <a:noFill/>
          </a:ln>
        </p:spPr>
      </p:pic>
      <p:pic>
        <p:nvPicPr>
          <p:cNvPr id="50" name="Picture 49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066400" y="6300360"/>
            <a:ext cx="493920" cy="511920"/>
          </a:xfrm>
          <a:prstGeom prst="rect">
            <a:avLst/>
          </a:prstGeom>
          <a:ln>
            <a:noFill/>
          </a:ln>
        </p:spPr>
      </p:pic>
      <p:pic>
        <p:nvPicPr>
          <p:cNvPr id="51" name="Picture 50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578680" y="6309360"/>
            <a:ext cx="493920" cy="493920"/>
          </a:xfrm>
          <a:prstGeom prst="rect">
            <a:avLst/>
          </a:prstGeom>
          <a:ln>
            <a:noFill/>
          </a:ln>
        </p:spPr>
      </p:pic>
      <p:pic>
        <p:nvPicPr>
          <p:cNvPr id="52" name="Picture 51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2240" y="6300360"/>
            <a:ext cx="530280" cy="530280"/>
          </a:xfrm>
          <a:prstGeom prst="rect">
            <a:avLst/>
          </a:prstGeom>
          <a:ln>
            <a:noFill/>
          </a:ln>
        </p:spPr>
      </p:pic>
      <p:pic>
        <p:nvPicPr>
          <p:cNvPr id="53" name="Picture 52"/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511440" y="6309360"/>
            <a:ext cx="685800" cy="493920"/>
          </a:xfrm>
          <a:prstGeom prst="rect">
            <a:avLst/>
          </a:prstGeom>
          <a:ln>
            <a:noFill/>
          </a:ln>
        </p:spPr>
      </p:pic>
      <p:pic>
        <p:nvPicPr>
          <p:cNvPr id="54" name="Picture 53"/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133160" y="6309360"/>
            <a:ext cx="484560" cy="484560"/>
          </a:xfrm>
          <a:prstGeom prst="rect">
            <a:avLst/>
          </a:prstGeom>
          <a:ln>
            <a:noFill/>
          </a:ln>
        </p:spPr>
      </p:pic>
      <p:pic>
        <p:nvPicPr>
          <p:cNvPr id="55" name="Picture 54"/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645440" y="6419160"/>
            <a:ext cx="530280" cy="228600"/>
          </a:xfrm>
          <a:prstGeom prst="rect">
            <a:avLst/>
          </a:prstGeom>
          <a:ln>
            <a:noFill/>
          </a:ln>
        </p:spPr>
      </p:pic>
      <p:pic>
        <p:nvPicPr>
          <p:cNvPr id="56" name="Picture 55"/>
          <p:cNvPicPr/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6360" y="6309360"/>
            <a:ext cx="475560" cy="457200"/>
          </a:xfrm>
          <a:prstGeom prst="rect">
            <a:avLst/>
          </a:prstGeom>
          <a:ln>
            <a:noFill/>
          </a:ln>
        </p:spPr>
      </p:pic>
      <p:pic>
        <p:nvPicPr>
          <p:cNvPr id="57" name="Picture 56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614560" y="6382440"/>
            <a:ext cx="493920" cy="320040"/>
          </a:xfrm>
          <a:prstGeom prst="rect">
            <a:avLst/>
          </a:prstGeom>
          <a:ln>
            <a:noFill/>
          </a:ln>
        </p:spPr>
      </p:pic>
      <p:pic>
        <p:nvPicPr>
          <p:cNvPr id="58" name="Picture 57"/>
          <p:cNvPicPr/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21280" y="6336360"/>
            <a:ext cx="599760" cy="429840"/>
          </a:xfrm>
          <a:prstGeom prst="rect">
            <a:avLst/>
          </a:prstGeom>
          <a:ln>
            <a:noFill/>
          </a:ln>
        </p:spPr>
      </p:pic>
      <p:pic>
        <p:nvPicPr>
          <p:cNvPr id="59" name="Picture 58"/>
          <p:cNvPicPr/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836480" y="6364080"/>
            <a:ext cx="640080" cy="329040"/>
          </a:xfrm>
          <a:prstGeom prst="rect">
            <a:avLst/>
          </a:prstGeom>
          <a:ln>
            <a:noFill/>
          </a:ln>
        </p:spPr>
      </p:pic>
      <p:pic>
        <p:nvPicPr>
          <p:cNvPr id="60" name="Picture 59"/>
          <p:cNvPicPr/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467200" y="6382440"/>
            <a:ext cx="658440" cy="311040"/>
          </a:xfrm>
          <a:prstGeom prst="rect">
            <a:avLst/>
          </a:prstGeom>
          <a:ln>
            <a:noFill/>
          </a:ln>
        </p:spPr>
      </p:pic>
      <p:pic>
        <p:nvPicPr>
          <p:cNvPr id="61" name="Picture 60"/>
          <p:cNvPicPr/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280" y="6588360"/>
            <a:ext cx="221400" cy="96840"/>
          </a:xfrm>
          <a:prstGeom prst="rect">
            <a:avLst/>
          </a:prstGeom>
          <a:ln>
            <a:noFill/>
          </a:ln>
        </p:spPr>
      </p:pic>
      <p:pic>
        <p:nvPicPr>
          <p:cNvPr id="62" name="Picture 61"/>
          <p:cNvPicPr/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406640" y="6346080"/>
            <a:ext cx="420480" cy="402480"/>
          </a:xfrm>
          <a:prstGeom prst="rect">
            <a:avLst/>
          </a:prstGeom>
          <a:ln>
            <a:noFill/>
          </a:ln>
        </p:spPr>
      </p:pic>
      <p:pic>
        <p:nvPicPr>
          <p:cNvPr id="63" name="Picture 62"/>
          <p:cNvPicPr/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127200" y="6437520"/>
            <a:ext cx="713160" cy="246960"/>
          </a:xfrm>
          <a:prstGeom prst="rect">
            <a:avLst/>
          </a:prstGeom>
          <a:ln>
            <a:noFill/>
          </a:ln>
        </p:spPr>
      </p:pic>
      <p:pic>
        <p:nvPicPr>
          <p:cNvPr id="64" name="Picture 63"/>
          <p:cNvPicPr/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372840" y="37800"/>
            <a:ext cx="896040" cy="402480"/>
          </a:xfrm>
          <a:prstGeom prst="rect">
            <a:avLst/>
          </a:prstGeom>
          <a:ln>
            <a:noFill/>
          </a:ln>
        </p:spPr>
      </p:pic>
      <p:pic>
        <p:nvPicPr>
          <p:cNvPr id="65" name="Picture 64"/>
          <p:cNvPicPr/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800" y="37080"/>
            <a:ext cx="1220760" cy="1220760"/>
          </a:xfrm>
          <a:prstGeom prst="rect">
            <a:avLst/>
          </a:prstGeom>
          <a:ln>
            <a:noFill/>
          </a:ln>
        </p:spPr>
      </p:pic>
      <p:pic>
        <p:nvPicPr>
          <p:cNvPr id="66" name="Picture 65"/>
          <p:cNvPicPr/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873560" y="1464120"/>
            <a:ext cx="320040" cy="18288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7" name="Picture 66"/>
          <p:cNvPicPr/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281800" y="1464120"/>
            <a:ext cx="320040" cy="18288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8" name="Picture 67"/>
          <p:cNvPicPr/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687160" y="1464120"/>
            <a:ext cx="320040" cy="18288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9" name="Picture 68"/>
          <p:cNvPicPr/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709520" y="-218880"/>
            <a:ext cx="1371600" cy="896040"/>
          </a:xfrm>
          <a:prstGeom prst="rect">
            <a:avLst/>
          </a:prstGeom>
          <a:ln>
            <a:noFill/>
          </a:ln>
        </p:spPr>
      </p:pic>
      <p:pic>
        <p:nvPicPr>
          <p:cNvPr id="70" name="Picture 69"/>
          <p:cNvPicPr/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867440" y="83520"/>
            <a:ext cx="1161360" cy="1134000"/>
          </a:xfrm>
          <a:prstGeom prst="rect">
            <a:avLst/>
          </a:prstGeom>
          <a:ln>
            <a:noFill/>
          </a:ln>
        </p:spPr>
      </p:pic>
      <p:sp>
        <p:nvSpPr>
          <p:cNvPr id="71" name="CustomShape 1"/>
          <p:cNvSpPr/>
          <p:nvPr/>
        </p:nvSpPr>
        <p:spPr>
          <a:xfrm>
            <a:off x="132840" y="92520"/>
            <a:ext cx="1110240" cy="1097280"/>
          </a:xfrm>
          <a:prstGeom prst="ellipse">
            <a:avLst/>
          </a:prstGeom>
          <a:noFill/>
          <a:ln w="1008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" name="CustomShape 2"/>
          <p:cNvSpPr/>
          <p:nvPr/>
        </p:nvSpPr>
        <p:spPr>
          <a:xfrm>
            <a:off x="133200" y="92880"/>
            <a:ext cx="1115640" cy="1106280"/>
          </a:xfrm>
          <a:prstGeom prst="ellipse">
            <a:avLst/>
          </a:prstGeom>
          <a:noFill/>
          <a:ln w="1008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" name="CustomShape 3"/>
          <p:cNvSpPr/>
          <p:nvPr/>
        </p:nvSpPr>
        <p:spPr>
          <a:xfrm>
            <a:off x="7882920" y="101520"/>
            <a:ext cx="1124640" cy="1097280"/>
          </a:xfrm>
          <a:prstGeom prst="ellipse">
            <a:avLst/>
          </a:prstGeom>
          <a:noFill/>
          <a:ln w="1008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3D2CB75-FAD0-596A-1103-0CC4A4824BC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42" y="1702020"/>
            <a:ext cx="8236779" cy="463095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2B9CE4D-BE73-3316-A394-FAB0A0C534AA}"/>
              </a:ext>
            </a:extLst>
          </p:cNvPr>
          <p:cNvSpPr txBox="1"/>
          <p:nvPr/>
        </p:nvSpPr>
        <p:spPr>
          <a:xfrm>
            <a:off x="1011613" y="1380995"/>
            <a:ext cx="1624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tx2"/>
                </a:solidFill>
              </a:rPr>
              <a:t>End of NMP</a:t>
            </a:r>
          </a:p>
        </p:txBody>
      </p:sp>
    </p:spTree>
    <p:extLst>
      <p:ext uri="{BB962C8B-B14F-4D97-AF65-F5344CB8AC3E}">
        <p14:creationId xmlns:p14="http://schemas.microsoft.com/office/powerpoint/2010/main" val="3629766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0"/>
            <a:ext cx="9144000" cy="1325880"/>
          </a:xfrm>
          <a:prstGeom prst="rect">
            <a:avLst/>
          </a:prstGeom>
          <a:ln>
            <a:noFill/>
          </a:ln>
        </p:spPr>
      </p:pic>
      <p:pic>
        <p:nvPicPr>
          <p:cNvPr id="46" name="Picture 4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8360" y="6309360"/>
            <a:ext cx="493920" cy="484560"/>
          </a:xfrm>
          <a:prstGeom prst="rect">
            <a:avLst/>
          </a:prstGeom>
          <a:ln>
            <a:noFill/>
          </a:ln>
        </p:spPr>
      </p:pic>
      <p:pic>
        <p:nvPicPr>
          <p:cNvPr id="47" name="Picture 46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640" y="6355080"/>
            <a:ext cx="493920" cy="402480"/>
          </a:xfrm>
          <a:prstGeom prst="rect">
            <a:avLst/>
          </a:prstGeom>
          <a:ln>
            <a:noFill/>
          </a:ln>
        </p:spPr>
      </p:pic>
      <p:pic>
        <p:nvPicPr>
          <p:cNvPr id="48" name="Picture 47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33200" y="6318360"/>
            <a:ext cx="493920" cy="475560"/>
          </a:xfrm>
          <a:prstGeom prst="rect">
            <a:avLst/>
          </a:prstGeom>
          <a:ln>
            <a:noFill/>
          </a:ln>
        </p:spPr>
      </p:pic>
      <p:pic>
        <p:nvPicPr>
          <p:cNvPr id="49" name="Picture 48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6120" y="6309360"/>
            <a:ext cx="539280" cy="493920"/>
          </a:xfrm>
          <a:prstGeom prst="rect">
            <a:avLst/>
          </a:prstGeom>
          <a:ln>
            <a:noFill/>
          </a:ln>
        </p:spPr>
      </p:pic>
      <p:pic>
        <p:nvPicPr>
          <p:cNvPr id="50" name="Picture 49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066400" y="6300360"/>
            <a:ext cx="493920" cy="511920"/>
          </a:xfrm>
          <a:prstGeom prst="rect">
            <a:avLst/>
          </a:prstGeom>
          <a:ln>
            <a:noFill/>
          </a:ln>
        </p:spPr>
      </p:pic>
      <p:pic>
        <p:nvPicPr>
          <p:cNvPr id="51" name="Picture 50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578680" y="6309360"/>
            <a:ext cx="493920" cy="493920"/>
          </a:xfrm>
          <a:prstGeom prst="rect">
            <a:avLst/>
          </a:prstGeom>
          <a:ln>
            <a:noFill/>
          </a:ln>
        </p:spPr>
      </p:pic>
      <p:pic>
        <p:nvPicPr>
          <p:cNvPr id="52" name="Picture 51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2240" y="6300360"/>
            <a:ext cx="530280" cy="530280"/>
          </a:xfrm>
          <a:prstGeom prst="rect">
            <a:avLst/>
          </a:prstGeom>
          <a:ln>
            <a:noFill/>
          </a:ln>
        </p:spPr>
      </p:pic>
      <p:pic>
        <p:nvPicPr>
          <p:cNvPr id="53" name="Picture 52"/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511440" y="6309360"/>
            <a:ext cx="685800" cy="493920"/>
          </a:xfrm>
          <a:prstGeom prst="rect">
            <a:avLst/>
          </a:prstGeom>
          <a:ln>
            <a:noFill/>
          </a:ln>
        </p:spPr>
      </p:pic>
      <p:pic>
        <p:nvPicPr>
          <p:cNvPr id="54" name="Picture 53"/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133160" y="6309360"/>
            <a:ext cx="484560" cy="484560"/>
          </a:xfrm>
          <a:prstGeom prst="rect">
            <a:avLst/>
          </a:prstGeom>
          <a:ln>
            <a:noFill/>
          </a:ln>
        </p:spPr>
      </p:pic>
      <p:pic>
        <p:nvPicPr>
          <p:cNvPr id="55" name="Picture 54"/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645440" y="6419160"/>
            <a:ext cx="530280" cy="228600"/>
          </a:xfrm>
          <a:prstGeom prst="rect">
            <a:avLst/>
          </a:prstGeom>
          <a:ln>
            <a:noFill/>
          </a:ln>
        </p:spPr>
      </p:pic>
      <p:pic>
        <p:nvPicPr>
          <p:cNvPr id="56" name="Picture 55"/>
          <p:cNvPicPr/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6360" y="6309360"/>
            <a:ext cx="475560" cy="457200"/>
          </a:xfrm>
          <a:prstGeom prst="rect">
            <a:avLst/>
          </a:prstGeom>
          <a:ln>
            <a:noFill/>
          </a:ln>
        </p:spPr>
      </p:pic>
      <p:pic>
        <p:nvPicPr>
          <p:cNvPr id="57" name="Picture 56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614560" y="6382440"/>
            <a:ext cx="493920" cy="320040"/>
          </a:xfrm>
          <a:prstGeom prst="rect">
            <a:avLst/>
          </a:prstGeom>
          <a:ln>
            <a:noFill/>
          </a:ln>
        </p:spPr>
      </p:pic>
      <p:pic>
        <p:nvPicPr>
          <p:cNvPr id="58" name="Picture 57"/>
          <p:cNvPicPr/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21280" y="6336360"/>
            <a:ext cx="599760" cy="429840"/>
          </a:xfrm>
          <a:prstGeom prst="rect">
            <a:avLst/>
          </a:prstGeom>
          <a:ln>
            <a:noFill/>
          </a:ln>
        </p:spPr>
      </p:pic>
      <p:pic>
        <p:nvPicPr>
          <p:cNvPr id="59" name="Picture 58"/>
          <p:cNvPicPr/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836480" y="6364080"/>
            <a:ext cx="640080" cy="329040"/>
          </a:xfrm>
          <a:prstGeom prst="rect">
            <a:avLst/>
          </a:prstGeom>
          <a:ln>
            <a:noFill/>
          </a:ln>
        </p:spPr>
      </p:pic>
      <p:pic>
        <p:nvPicPr>
          <p:cNvPr id="60" name="Picture 59"/>
          <p:cNvPicPr/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467200" y="6382440"/>
            <a:ext cx="658440" cy="311040"/>
          </a:xfrm>
          <a:prstGeom prst="rect">
            <a:avLst/>
          </a:prstGeom>
          <a:ln>
            <a:noFill/>
          </a:ln>
        </p:spPr>
      </p:pic>
      <p:pic>
        <p:nvPicPr>
          <p:cNvPr id="61" name="Picture 60"/>
          <p:cNvPicPr/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280" y="6588360"/>
            <a:ext cx="221400" cy="96840"/>
          </a:xfrm>
          <a:prstGeom prst="rect">
            <a:avLst/>
          </a:prstGeom>
          <a:ln>
            <a:noFill/>
          </a:ln>
        </p:spPr>
      </p:pic>
      <p:pic>
        <p:nvPicPr>
          <p:cNvPr id="62" name="Picture 61"/>
          <p:cNvPicPr/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406640" y="6346080"/>
            <a:ext cx="420480" cy="402480"/>
          </a:xfrm>
          <a:prstGeom prst="rect">
            <a:avLst/>
          </a:prstGeom>
          <a:ln>
            <a:noFill/>
          </a:ln>
        </p:spPr>
      </p:pic>
      <p:pic>
        <p:nvPicPr>
          <p:cNvPr id="63" name="Picture 62"/>
          <p:cNvPicPr/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127200" y="6437520"/>
            <a:ext cx="713160" cy="246960"/>
          </a:xfrm>
          <a:prstGeom prst="rect">
            <a:avLst/>
          </a:prstGeom>
          <a:ln>
            <a:noFill/>
          </a:ln>
        </p:spPr>
      </p:pic>
      <p:pic>
        <p:nvPicPr>
          <p:cNvPr id="64" name="Picture 63"/>
          <p:cNvPicPr/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372840" y="37800"/>
            <a:ext cx="896040" cy="402480"/>
          </a:xfrm>
          <a:prstGeom prst="rect">
            <a:avLst/>
          </a:prstGeom>
          <a:ln>
            <a:noFill/>
          </a:ln>
        </p:spPr>
      </p:pic>
      <p:pic>
        <p:nvPicPr>
          <p:cNvPr id="65" name="Picture 64"/>
          <p:cNvPicPr/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800" y="37080"/>
            <a:ext cx="1220760" cy="1220760"/>
          </a:xfrm>
          <a:prstGeom prst="rect">
            <a:avLst/>
          </a:prstGeom>
          <a:ln>
            <a:noFill/>
          </a:ln>
        </p:spPr>
      </p:pic>
      <p:pic>
        <p:nvPicPr>
          <p:cNvPr id="66" name="Picture 65"/>
          <p:cNvPicPr/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873560" y="1464120"/>
            <a:ext cx="320040" cy="18288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7" name="Picture 66"/>
          <p:cNvPicPr/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281800" y="1464120"/>
            <a:ext cx="320040" cy="18288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8" name="Picture 67"/>
          <p:cNvPicPr/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687160" y="1464120"/>
            <a:ext cx="320040" cy="18288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9" name="Picture 68"/>
          <p:cNvPicPr/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709520" y="-218880"/>
            <a:ext cx="1371600" cy="896040"/>
          </a:xfrm>
          <a:prstGeom prst="rect">
            <a:avLst/>
          </a:prstGeom>
          <a:ln>
            <a:noFill/>
          </a:ln>
        </p:spPr>
      </p:pic>
      <p:pic>
        <p:nvPicPr>
          <p:cNvPr id="70" name="Picture 69"/>
          <p:cNvPicPr/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867440" y="83520"/>
            <a:ext cx="1161360" cy="1134000"/>
          </a:xfrm>
          <a:prstGeom prst="rect">
            <a:avLst/>
          </a:prstGeom>
          <a:ln>
            <a:noFill/>
          </a:ln>
        </p:spPr>
      </p:pic>
      <p:sp>
        <p:nvSpPr>
          <p:cNvPr id="71" name="CustomShape 1"/>
          <p:cNvSpPr/>
          <p:nvPr/>
        </p:nvSpPr>
        <p:spPr>
          <a:xfrm>
            <a:off x="132840" y="92520"/>
            <a:ext cx="1110240" cy="1097280"/>
          </a:xfrm>
          <a:prstGeom prst="ellipse">
            <a:avLst/>
          </a:prstGeom>
          <a:noFill/>
          <a:ln w="1008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" name="CustomShape 2"/>
          <p:cNvSpPr/>
          <p:nvPr/>
        </p:nvSpPr>
        <p:spPr>
          <a:xfrm>
            <a:off x="133200" y="92880"/>
            <a:ext cx="1115640" cy="1106280"/>
          </a:xfrm>
          <a:prstGeom prst="ellipse">
            <a:avLst/>
          </a:prstGeom>
          <a:noFill/>
          <a:ln w="1008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" name="CustomShape 3"/>
          <p:cNvSpPr/>
          <p:nvPr/>
        </p:nvSpPr>
        <p:spPr>
          <a:xfrm>
            <a:off x="7882920" y="101520"/>
            <a:ext cx="1124640" cy="1097280"/>
          </a:xfrm>
          <a:prstGeom prst="ellipse">
            <a:avLst/>
          </a:prstGeom>
          <a:noFill/>
          <a:ln w="1008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3F9C13B-6C64-C768-CE83-52DCC4C660D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37" y="1713166"/>
            <a:ext cx="8174330" cy="459584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17FCDDF-6889-F673-667C-344CD33FB9CB}"/>
              </a:ext>
            </a:extLst>
          </p:cNvPr>
          <p:cNvSpPr txBox="1"/>
          <p:nvPr/>
        </p:nvSpPr>
        <p:spPr>
          <a:xfrm>
            <a:off x="1011613" y="1380995"/>
            <a:ext cx="2743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>
                <a:solidFill>
                  <a:schemeClr val="tx2"/>
                </a:solidFill>
              </a:rPr>
              <a:t>Near</a:t>
            </a:r>
            <a:r>
              <a:rPr lang="it-IT" sz="2000" b="1" dirty="0">
                <a:solidFill>
                  <a:schemeClr val="tx2"/>
                </a:solidFill>
              </a:rPr>
              <a:t> the end of EMP </a:t>
            </a:r>
          </a:p>
        </p:txBody>
      </p:sp>
    </p:spTree>
    <p:extLst>
      <p:ext uri="{BB962C8B-B14F-4D97-AF65-F5344CB8AC3E}">
        <p14:creationId xmlns:p14="http://schemas.microsoft.com/office/powerpoint/2010/main" val="1736132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0"/>
            <a:ext cx="9144000" cy="1325880"/>
          </a:xfrm>
          <a:prstGeom prst="rect">
            <a:avLst/>
          </a:prstGeom>
          <a:ln>
            <a:noFill/>
          </a:ln>
        </p:spPr>
      </p:pic>
      <p:pic>
        <p:nvPicPr>
          <p:cNvPr id="46" name="Picture 4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8360" y="6309360"/>
            <a:ext cx="493920" cy="484560"/>
          </a:xfrm>
          <a:prstGeom prst="rect">
            <a:avLst/>
          </a:prstGeom>
          <a:ln>
            <a:noFill/>
          </a:ln>
        </p:spPr>
      </p:pic>
      <p:pic>
        <p:nvPicPr>
          <p:cNvPr id="47" name="Picture 46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640" y="6355080"/>
            <a:ext cx="493920" cy="402480"/>
          </a:xfrm>
          <a:prstGeom prst="rect">
            <a:avLst/>
          </a:prstGeom>
          <a:ln>
            <a:noFill/>
          </a:ln>
        </p:spPr>
      </p:pic>
      <p:pic>
        <p:nvPicPr>
          <p:cNvPr id="48" name="Picture 47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33200" y="6318360"/>
            <a:ext cx="493920" cy="475560"/>
          </a:xfrm>
          <a:prstGeom prst="rect">
            <a:avLst/>
          </a:prstGeom>
          <a:ln>
            <a:noFill/>
          </a:ln>
        </p:spPr>
      </p:pic>
      <p:pic>
        <p:nvPicPr>
          <p:cNvPr id="49" name="Picture 48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6120" y="6309360"/>
            <a:ext cx="539280" cy="493920"/>
          </a:xfrm>
          <a:prstGeom prst="rect">
            <a:avLst/>
          </a:prstGeom>
          <a:ln>
            <a:noFill/>
          </a:ln>
        </p:spPr>
      </p:pic>
      <p:pic>
        <p:nvPicPr>
          <p:cNvPr id="50" name="Picture 49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066400" y="6300360"/>
            <a:ext cx="493920" cy="511920"/>
          </a:xfrm>
          <a:prstGeom prst="rect">
            <a:avLst/>
          </a:prstGeom>
          <a:ln>
            <a:noFill/>
          </a:ln>
        </p:spPr>
      </p:pic>
      <p:pic>
        <p:nvPicPr>
          <p:cNvPr id="51" name="Picture 50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578680" y="6309360"/>
            <a:ext cx="493920" cy="493920"/>
          </a:xfrm>
          <a:prstGeom prst="rect">
            <a:avLst/>
          </a:prstGeom>
          <a:ln>
            <a:noFill/>
          </a:ln>
        </p:spPr>
      </p:pic>
      <p:pic>
        <p:nvPicPr>
          <p:cNvPr id="52" name="Picture 51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2240" y="6300360"/>
            <a:ext cx="530280" cy="530280"/>
          </a:xfrm>
          <a:prstGeom prst="rect">
            <a:avLst/>
          </a:prstGeom>
          <a:ln>
            <a:noFill/>
          </a:ln>
        </p:spPr>
      </p:pic>
      <p:pic>
        <p:nvPicPr>
          <p:cNvPr id="53" name="Picture 52"/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511440" y="6309360"/>
            <a:ext cx="685800" cy="493920"/>
          </a:xfrm>
          <a:prstGeom prst="rect">
            <a:avLst/>
          </a:prstGeom>
          <a:ln>
            <a:noFill/>
          </a:ln>
        </p:spPr>
      </p:pic>
      <p:pic>
        <p:nvPicPr>
          <p:cNvPr id="54" name="Picture 53"/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133160" y="6309360"/>
            <a:ext cx="484560" cy="484560"/>
          </a:xfrm>
          <a:prstGeom prst="rect">
            <a:avLst/>
          </a:prstGeom>
          <a:ln>
            <a:noFill/>
          </a:ln>
        </p:spPr>
      </p:pic>
      <p:pic>
        <p:nvPicPr>
          <p:cNvPr id="55" name="Picture 54"/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645440" y="6419160"/>
            <a:ext cx="530280" cy="228600"/>
          </a:xfrm>
          <a:prstGeom prst="rect">
            <a:avLst/>
          </a:prstGeom>
          <a:ln>
            <a:noFill/>
          </a:ln>
        </p:spPr>
      </p:pic>
      <p:pic>
        <p:nvPicPr>
          <p:cNvPr id="56" name="Picture 55"/>
          <p:cNvPicPr/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6360" y="6309360"/>
            <a:ext cx="475560" cy="457200"/>
          </a:xfrm>
          <a:prstGeom prst="rect">
            <a:avLst/>
          </a:prstGeom>
          <a:ln>
            <a:noFill/>
          </a:ln>
        </p:spPr>
      </p:pic>
      <p:pic>
        <p:nvPicPr>
          <p:cNvPr id="57" name="Picture 56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614560" y="6382440"/>
            <a:ext cx="493920" cy="320040"/>
          </a:xfrm>
          <a:prstGeom prst="rect">
            <a:avLst/>
          </a:prstGeom>
          <a:ln>
            <a:noFill/>
          </a:ln>
        </p:spPr>
      </p:pic>
      <p:pic>
        <p:nvPicPr>
          <p:cNvPr id="58" name="Picture 57"/>
          <p:cNvPicPr/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21280" y="6336360"/>
            <a:ext cx="599760" cy="429840"/>
          </a:xfrm>
          <a:prstGeom prst="rect">
            <a:avLst/>
          </a:prstGeom>
          <a:ln>
            <a:noFill/>
          </a:ln>
        </p:spPr>
      </p:pic>
      <p:pic>
        <p:nvPicPr>
          <p:cNvPr id="59" name="Picture 58"/>
          <p:cNvPicPr/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836480" y="6364080"/>
            <a:ext cx="640080" cy="329040"/>
          </a:xfrm>
          <a:prstGeom prst="rect">
            <a:avLst/>
          </a:prstGeom>
          <a:ln>
            <a:noFill/>
          </a:ln>
        </p:spPr>
      </p:pic>
      <p:pic>
        <p:nvPicPr>
          <p:cNvPr id="60" name="Picture 59"/>
          <p:cNvPicPr/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467200" y="6382440"/>
            <a:ext cx="658440" cy="311040"/>
          </a:xfrm>
          <a:prstGeom prst="rect">
            <a:avLst/>
          </a:prstGeom>
          <a:ln>
            <a:noFill/>
          </a:ln>
        </p:spPr>
      </p:pic>
      <p:pic>
        <p:nvPicPr>
          <p:cNvPr id="61" name="Picture 60"/>
          <p:cNvPicPr/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280" y="6588360"/>
            <a:ext cx="221400" cy="96840"/>
          </a:xfrm>
          <a:prstGeom prst="rect">
            <a:avLst/>
          </a:prstGeom>
          <a:ln>
            <a:noFill/>
          </a:ln>
        </p:spPr>
      </p:pic>
      <p:pic>
        <p:nvPicPr>
          <p:cNvPr id="62" name="Picture 61"/>
          <p:cNvPicPr/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406640" y="6346080"/>
            <a:ext cx="420480" cy="402480"/>
          </a:xfrm>
          <a:prstGeom prst="rect">
            <a:avLst/>
          </a:prstGeom>
          <a:ln>
            <a:noFill/>
          </a:ln>
        </p:spPr>
      </p:pic>
      <p:pic>
        <p:nvPicPr>
          <p:cNvPr id="63" name="Picture 62"/>
          <p:cNvPicPr/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127200" y="6437520"/>
            <a:ext cx="713160" cy="246960"/>
          </a:xfrm>
          <a:prstGeom prst="rect">
            <a:avLst/>
          </a:prstGeom>
          <a:ln>
            <a:noFill/>
          </a:ln>
        </p:spPr>
      </p:pic>
      <p:pic>
        <p:nvPicPr>
          <p:cNvPr id="64" name="Picture 63"/>
          <p:cNvPicPr/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372840" y="37800"/>
            <a:ext cx="896040" cy="402480"/>
          </a:xfrm>
          <a:prstGeom prst="rect">
            <a:avLst/>
          </a:prstGeom>
          <a:ln>
            <a:noFill/>
          </a:ln>
        </p:spPr>
      </p:pic>
      <p:pic>
        <p:nvPicPr>
          <p:cNvPr id="65" name="Picture 64"/>
          <p:cNvPicPr/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800" y="37080"/>
            <a:ext cx="1220760" cy="1220760"/>
          </a:xfrm>
          <a:prstGeom prst="rect">
            <a:avLst/>
          </a:prstGeom>
          <a:ln>
            <a:noFill/>
          </a:ln>
        </p:spPr>
      </p:pic>
      <p:pic>
        <p:nvPicPr>
          <p:cNvPr id="66" name="Picture 65"/>
          <p:cNvPicPr/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873560" y="1464120"/>
            <a:ext cx="320040" cy="18288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7" name="Picture 66"/>
          <p:cNvPicPr/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281800" y="1464120"/>
            <a:ext cx="320040" cy="18288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8" name="Picture 67"/>
          <p:cNvPicPr/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687160" y="1464120"/>
            <a:ext cx="320040" cy="18288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9" name="Picture 68"/>
          <p:cNvPicPr/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709520" y="-218880"/>
            <a:ext cx="1371600" cy="896040"/>
          </a:xfrm>
          <a:prstGeom prst="rect">
            <a:avLst/>
          </a:prstGeom>
          <a:ln>
            <a:noFill/>
          </a:ln>
        </p:spPr>
      </p:pic>
      <p:pic>
        <p:nvPicPr>
          <p:cNvPr id="70" name="Picture 69"/>
          <p:cNvPicPr/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867440" y="83520"/>
            <a:ext cx="1161360" cy="1134000"/>
          </a:xfrm>
          <a:prstGeom prst="rect">
            <a:avLst/>
          </a:prstGeom>
          <a:ln>
            <a:noFill/>
          </a:ln>
        </p:spPr>
      </p:pic>
      <p:sp>
        <p:nvSpPr>
          <p:cNvPr id="71" name="CustomShape 1"/>
          <p:cNvSpPr/>
          <p:nvPr/>
        </p:nvSpPr>
        <p:spPr>
          <a:xfrm>
            <a:off x="132840" y="92520"/>
            <a:ext cx="1110240" cy="1097280"/>
          </a:xfrm>
          <a:prstGeom prst="ellipse">
            <a:avLst/>
          </a:prstGeom>
          <a:noFill/>
          <a:ln w="1008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" name="CustomShape 2"/>
          <p:cNvSpPr/>
          <p:nvPr/>
        </p:nvSpPr>
        <p:spPr>
          <a:xfrm>
            <a:off x="133200" y="92880"/>
            <a:ext cx="1115640" cy="1106280"/>
          </a:xfrm>
          <a:prstGeom prst="ellipse">
            <a:avLst/>
          </a:prstGeom>
          <a:noFill/>
          <a:ln w="1008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" name="CustomShape 3"/>
          <p:cNvSpPr/>
          <p:nvPr/>
        </p:nvSpPr>
        <p:spPr>
          <a:xfrm>
            <a:off x="7882920" y="101520"/>
            <a:ext cx="1124640" cy="1097280"/>
          </a:xfrm>
          <a:prstGeom prst="ellipse">
            <a:avLst/>
          </a:prstGeom>
          <a:noFill/>
          <a:ln w="1008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FEFBC24-CC7A-FCD8-DB1A-3BCBE9E94CF4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848465" y="2743200"/>
            <a:ext cx="4278866" cy="4114800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71E23CAF-39F5-1F9D-1EB9-07751C5B6EBA}"/>
              </a:ext>
            </a:extLst>
          </p:cNvPr>
          <p:cNvSpPr/>
          <p:nvPr/>
        </p:nvSpPr>
        <p:spPr>
          <a:xfrm>
            <a:off x="16669" y="5226784"/>
            <a:ext cx="4831796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it-IT" sz="2000" dirty="0" err="1"/>
              <a:t>Simulated</a:t>
            </a:r>
            <a:r>
              <a:rPr lang="it-IT" sz="2000" dirty="0"/>
              <a:t> </a:t>
            </a:r>
            <a:r>
              <a:rPr lang="it-IT" sz="2000" dirty="0" err="1"/>
              <a:t>view</a:t>
            </a:r>
            <a:r>
              <a:rPr lang="it-IT" sz="2000" dirty="0"/>
              <a:t> of the </a:t>
            </a:r>
            <a:r>
              <a:rPr lang="it-IT" sz="2000" dirty="0" err="1"/>
              <a:t>Sun’s</a:t>
            </a:r>
            <a:r>
              <a:rPr lang="it-IT" sz="2000" dirty="0"/>
              <a:t> UV corona from 33° </a:t>
            </a:r>
            <a:r>
              <a:rPr lang="it-IT" sz="2000" dirty="0" err="1"/>
              <a:t>heliolatitude</a:t>
            </a:r>
            <a:r>
              <a:rPr lang="it-IT" sz="2000" dirty="0"/>
              <a:t> composite out of </a:t>
            </a:r>
            <a:r>
              <a:rPr lang="it-IT" sz="2000" dirty="0" err="1"/>
              <a:t>three</a:t>
            </a:r>
            <a:r>
              <a:rPr lang="it-IT" sz="2000" dirty="0"/>
              <a:t> He 30.4 nm images SDO/AIA and STEREO/SECCHI, </a:t>
            </a:r>
            <a:r>
              <a:rPr lang="it-IT" sz="2000" dirty="0" err="1"/>
              <a:t>using</a:t>
            </a:r>
            <a:r>
              <a:rPr lang="it-IT" sz="2000" dirty="0"/>
              <a:t> </a:t>
            </a:r>
            <a:r>
              <a:rPr lang="it-IT" sz="2000" dirty="0" err="1"/>
              <a:t>Jhelioviewer</a:t>
            </a:r>
            <a:r>
              <a:rPr lang="it-IT" sz="2000" dirty="0"/>
              <a:t>.                                                                                                        (Müller et al. 2020)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B0B3995-87A0-DC0D-6FB2-75C0C89C00AE}"/>
              </a:ext>
            </a:extLst>
          </p:cNvPr>
          <p:cNvSpPr/>
          <p:nvPr/>
        </p:nvSpPr>
        <p:spPr>
          <a:xfrm>
            <a:off x="111077" y="1604471"/>
            <a:ext cx="820165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b="1" dirty="0">
                <a:solidFill>
                  <a:schemeClr val="tx2"/>
                </a:solidFill>
              </a:rPr>
              <a:t>A </a:t>
            </a:r>
            <a:r>
              <a:rPr lang="it-IT" sz="2400" b="1" dirty="0" err="1">
                <a:solidFill>
                  <a:schemeClr val="tx2"/>
                </a:solidFill>
              </a:rPr>
              <a:t>different</a:t>
            </a:r>
            <a:r>
              <a:rPr lang="it-IT" sz="2400" b="1" dirty="0">
                <a:solidFill>
                  <a:schemeClr val="tx2"/>
                </a:solidFill>
              </a:rPr>
              <a:t> </a:t>
            </a:r>
            <a:r>
              <a:rPr lang="it-IT" sz="2400" b="1" dirty="0" err="1">
                <a:solidFill>
                  <a:schemeClr val="tx2"/>
                </a:solidFill>
              </a:rPr>
              <a:t>vantage</a:t>
            </a:r>
            <a:r>
              <a:rPr lang="it-IT" sz="2400" b="1" dirty="0">
                <a:solidFill>
                  <a:schemeClr val="tx2"/>
                </a:solidFill>
              </a:rPr>
              <a:t> point: </a:t>
            </a:r>
            <a:r>
              <a:rPr lang="it-IT" sz="2400" b="1" i="1" dirty="0">
                <a:solidFill>
                  <a:schemeClr val="tx2"/>
                </a:solidFill>
              </a:rPr>
              <a:t>out-of-</a:t>
            </a:r>
            <a:r>
              <a:rPr lang="it-IT" sz="2400" b="1" i="1" dirty="0" err="1">
                <a:solidFill>
                  <a:schemeClr val="tx2"/>
                </a:solidFill>
              </a:rPr>
              <a:t>ecliptic</a:t>
            </a:r>
            <a:r>
              <a:rPr lang="it-IT" sz="2400" b="1" i="1" dirty="0">
                <a:solidFill>
                  <a:schemeClr val="tx2"/>
                </a:solidFill>
              </a:rPr>
              <a:t> </a:t>
            </a:r>
            <a:r>
              <a:rPr lang="it-IT" sz="2400" b="1" i="1" dirty="0" err="1">
                <a:solidFill>
                  <a:schemeClr val="tx2"/>
                </a:solidFill>
              </a:rPr>
              <a:t>view</a:t>
            </a:r>
            <a:endParaRPr lang="it-IT" sz="2400" b="1" i="1" dirty="0">
              <a:solidFill>
                <a:schemeClr val="tx2"/>
              </a:solidFill>
            </a:endParaRPr>
          </a:p>
          <a:p>
            <a:pPr algn="just"/>
            <a:r>
              <a:rPr lang="it-IT" sz="2000" dirty="0"/>
              <a:t> </a:t>
            </a:r>
            <a:endParaRPr lang="en-US" sz="2000" dirty="0"/>
          </a:p>
          <a:p>
            <a:pPr algn="just"/>
            <a:r>
              <a:rPr lang="en-US" sz="2000" b="1" dirty="0"/>
              <a:t>Orbit inclination with respect to the ecliptic will reach heliographic latitudes up to 33°)</a:t>
            </a:r>
          </a:p>
          <a:p>
            <a:pPr algn="just"/>
            <a:endParaRPr lang="en-US" sz="2000" b="1" dirty="0"/>
          </a:p>
          <a:p>
            <a:pPr algn="just"/>
            <a:r>
              <a:rPr lang="en-US" sz="2000" b="1" dirty="0"/>
              <a:t>The varying vantage point of Solar</a:t>
            </a:r>
          </a:p>
          <a:p>
            <a:pPr algn="just"/>
            <a:r>
              <a:rPr lang="en-US" sz="2000" b="1" dirty="0"/>
              <a:t>Orbiter will provide new perspectives,</a:t>
            </a:r>
          </a:p>
          <a:p>
            <a:pPr algn="just"/>
            <a:r>
              <a:rPr lang="en-US" sz="2000" b="1" dirty="0"/>
              <a:t>that we must taken into account in</a:t>
            </a:r>
          </a:p>
          <a:p>
            <a:pPr algn="just"/>
            <a:r>
              <a:rPr lang="en-US" sz="2000" b="1" dirty="0"/>
              <a:t>planning the observations and in the</a:t>
            </a:r>
          </a:p>
          <a:p>
            <a:pPr algn="just"/>
            <a:r>
              <a:rPr lang="en-US" sz="2000" b="1" dirty="0"/>
              <a:t>relevant data analysis </a:t>
            </a:r>
          </a:p>
        </p:txBody>
      </p:sp>
    </p:spTree>
    <p:extLst>
      <p:ext uri="{BB962C8B-B14F-4D97-AF65-F5344CB8AC3E}">
        <p14:creationId xmlns:p14="http://schemas.microsoft.com/office/powerpoint/2010/main" val="2290596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110"/>
            <a:ext cx="9144000" cy="1325880"/>
          </a:xfrm>
          <a:prstGeom prst="rect">
            <a:avLst/>
          </a:prstGeom>
          <a:ln>
            <a:noFill/>
          </a:ln>
        </p:spPr>
      </p:pic>
      <p:pic>
        <p:nvPicPr>
          <p:cNvPr id="46" name="Picture 4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8360" y="6309360"/>
            <a:ext cx="493920" cy="484560"/>
          </a:xfrm>
          <a:prstGeom prst="rect">
            <a:avLst/>
          </a:prstGeom>
          <a:ln>
            <a:noFill/>
          </a:ln>
        </p:spPr>
      </p:pic>
      <p:pic>
        <p:nvPicPr>
          <p:cNvPr id="47" name="Picture 46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640" y="6355080"/>
            <a:ext cx="493920" cy="402480"/>
          </a:xfrm>
          <a:prstGeom prst="rect">
            <a:avLst/>
          </a:prstGeom>
          <a:ln>
            <a:noFill/>
          </a:ln>
        </p:spPr>
      </p:pic>
      <p:pic>
        <p:nvPicPr>
          <p:cNvPr id="48" name="Picture 47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33200" y="6318360"/>
            <a:ext cx="493920" cy="475560"/>
          </a:xfrm>
          <a:prstGeom prst="rect">
            <a:avLst/>
          </a:prstGeom>
          <a:ln>
            <a:noFill/>
          </a:ln>
        </p:spPr>
      </p:pic>
      <p:pic>
        <p:nvPicPr>
          <p:cNvPr id="49" name="Picture 48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6120" y="6309360"/>
            <a:ext cx="539280" cy="493920"/>
          </a:xfrm>
          <a:prstGeom prst="rect">
            <a:avLst/>
          </a:prstGeom>
          <a:ln>
            <a:noFill/>
          </a:ln>
        </p:spPr>
      </p:pic>
      <p:pic>
        <p:nvPicPr>
          <p:cNvPr id="50" name="Picture 49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066400" y="6300360"/>
            <a:ext cx="493920" cy="511920"/>
          </a:xfrm>
          <a:prstGeom prst="rect">
            <a:avLst/>
          </a:prstGeom>
          <a:ln>
            <a:noFill/>
          </a:ln>
        </p:spPr>
      </p:pic>
      <p:pic>
        <p:nvPicPr>
          <p:cNvPr id="51" name="Picture 50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578680" y="6309360"/>
            <a:ext cx="493920" cy="493920"/>
          </a:xfrm>
          <a:prstGeom prst="rect">
            <a:avLst/>
          </a:prstGeom>
          <a:ln>
            <a:noFill/>
          </a:ln>
        </p:spPr>
      </p:pic>
      <p:pic>
        <p:nvPicPr>
          <p:cNvPr id="52" name="Picture 51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2240" y="6300360"/>
            <a:ext cx="530280" cy="530280"/>
          </a:xfrm>
          <a:prstGeom prst="rect">
            <a:avLst/>
          </a:prstGeom>
          <a:ln>
            <a:noFill/>
          </a:ln>
        </p:spPr>
      </p:pic>
      <p:pic>
        <p:nvPicPr>
          <p:cNvPr id="53" name="Picture 52"/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511440" y="6309360"/>
            <a:ext cx="685800" cy="493920"/>
          </a:xfrm>
          <a:prstGeom prst="rect">
            <a:avLst/>
          </a:prstGeom>
          <a:ln>
            <a:noFill/>
          </a:ln>
        </p:spPr>
      </p:pic>
      <p:pic>
        <p:nvPicPr>
          <p:cNvPr id="54" name="Picture 53"/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133160" y="6309360"/>
            <a:ext cx="484560" cy="484560"/>
          </a:xfrm>
          <a:prstGeom prst="rect">
            <a:avLst/>
          </a:prstGeom>
          <a:ln>
            <a:noFill/>
          </a:ln>
        </p:spPr>
      </p:pic>
      <p:pic>
        <p:nvPicPr>
          <p:cNvPr id="55" name="Picture 54"/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645440" y="6419160"/>
            <a:ext cx="530280" cy="228600"/>
          </a:xfrm>
          <a:prstGeom prst="rect">
            <a:avLst/>
          </a:prstGeom>
          <a:ln>
            <a:noFill/>
          </a:ln>
        </p:spPr>
      </p:pic>
      <p:pic>
        <p:nvPicPr>
          <p:cNvPr id="56" name="Picture 55"/>
          <p:cNvPicPr/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6360" y="6309360"/>
            <a:ext cx="475560" cy="457200"/>
          </a:xfrm>
          <a:prstGeom prst="rect">
            <a:avLst/>
          </a:prstGeom>
          <a:ln>
            <a:noFill/>
          </a:ln>
        </p:spPr>
      </p:pic>
      <p:pic>
        <p:nvPicPr>
          <p:cNvPr id="57" name="Picture 56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614560" y="6382440"/>
            <a:ext cx="493920" cy="320040"/>
          </a:xfrm>
          <a:prstGeom prst="rect">
            <a:avLst/>
          </a:prstGeom>
          <a:ln>
            <a:noFill/>
          </a:ln>
        </p:spPr>
      </p:pic>
      <p:pic>
        <p:nvPicPr>
          <p:cNvPr id="58" name="Picture 57"/>
          <p:cNvPicPr/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21280" y="6336360"/>
            <a:ext cx="599760" cy="429840"/>
          </a:xfrm>
          <a:prstGeom prst="rect">
            <a:avLst/>
          </a:prstGeom>
          <a:ln>
            <a:noFill/>
          </a:ln>
        </p:spPr>
      </p:pic>
      <p:pic>
        <p:nvPicPr>
          <p:cNvPr id="59" name="Picture 58"/>
          <p:cNvPicPr/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836480" y="6364080"/>
            <a:ext cx="640080" cy="329040"/>
          </a:xfrm>
          <a:prstGeom prst="rect">
            <a:avLst/>
          </a:prstGeom>
          <a:ln>
            <a:noFill/>
          </a:ln>
        </p:spPr>
      </p:pic>
      <p:pic>
        <p:nvPicPr>
          <p:cNvPr id="60" name="Picture 59"/>
          <p:cNvPicPr/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467200" y="6382440"/>
            <a:ext cx="658440" cy="311040"/>
          </a:xfrm>
          <a:prstGeom prst="rect">
            <a:avLst/>
          </a:prstGeom>
          <a:ln>
            <a:noFill/>
          </a:ln>
        </p:spPr>
      </p:pic>
      <p:pic>
        <p:nvPicPr>
          <p:cNvPr id="61" name="Picture 60"/>
          <p:cNvPicPr/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280" y="6588360"/>
            <a:ext cx="221400" cy="96840"/>
          </a:xfrm>
          <a:prstGeom prst="rect">
            <a:avLst/>
          </a:prstGeom>
          <a:ln>
            <a:noFill/>
          </a:ln>
        </p:spPr>
      </p:pic>
      <p:pic>
        <p:nvPicPr>
          <p:cNvPr id="62" name="Picture 61"/>
          <p:cNvPicPr/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406640" y="6346080"/>
            <a:ext cx="420480" cy="402480"/>
          </a:xfrm>
          <a:prstGeom prst="rect">
            <a:avLst/>
          </a:prstGeom>
          <a:ln>
            <a:noFill/>
          </a:ln>
        </p:spPr>
      </p:pic>
      <p:pic>
        <p:nvPicPr>
          <p:cNvPr id="63" name="Picture 62"/>
          <p:cNvPicPr/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127200" y="6437520"/>
            <a:ext cx="713160" cy="246960"/>
          </a:xfrm>
          <a:prstGeom prst="rect">
            <a:avLst/>
          </a:prstGeom>
          <a:ln>
            <a:noFill/>
          </a:ln>
        </p:spPr>
      </p:pic>
      <p:pic>
        <p:nvPicPr>
          <p:cNvPr id="64" name="Picture 63"/>
          <p:cNvPicPr/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372840" y="37800"/>
            <a:ext cx="896040" cy="402480"/>
          </a:xfrm>
          <a:prstGeom prst="rect">
            <a:avLst/>
          </a:prstGeom>
          <a:ln>
            <a:noFill/>
          </a:ln>
        </p:spPr>
      </p:pic>
      <p:pic>
        <p:nvPicPr>
          <p:cNvPr id="65" name="Picture 64"/>
          <p:cNvPicPr/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800" y="37080"/>
            <a:ext cx="1220760" cy="1220760"/>
          </a:xfrm>
          <a:prstGeom prst="rect">
            <a:avLst/>
          </a:prstGeom>
          <a:ln>
            <a:noFill/>
          </a:ln>
        </p:spPr>
      </p:pic>
      <p:pic>
        <p:nvPicPr>
          <p:cNvPr id="66" name="Picture 65"/>
          <p:cNvPicPr/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873560" y="1464120"/>
            <a:ext cx="320040" cy="18288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7" name="Picture 66"/>
          <p:cNvPicPr/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281800" y="1464120"/>
            <a:ext cx="320040" cy="18288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8" name="Picture 67"/>
          <p:cNvPicPr/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687160" y="1464120"/>
            <a:ext cx="320040" cy="18288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9" name="Picture 68"/>
          <p:cNvPicPr/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709520" y="-218880"/>
            <a:ext cx="1371600" cy="896040"/>
          </a:xfrm>
          <a:prstGeom prst="rect">
            <a:avLst/>
          </a:prstGeom>
          <a:ln>
            <a:noFill/>
          </a:ln>
        </p:spPr>
      </p:pic>
      <p:pic>
        <p:nvPicPr>
          <p:cNvPr id="70" name="Picture 69"/>
          <p:cNvPicPr/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867440" y="83520"/>
            <a:ext cx="1161360" cy="1134000"/>
          </a:xfrm>
          <a:prstGeom prst="rect">
            <a:avLst/>
          </a:prstGeom>
          <a:ln>
            <a:noFill/>
          </a:ln>
        </p:spPr>
      </p:pic>
      <p:sp>
        <p:nvSpPr>
          <p:cNvPr id="71" name="CustomShape 1"/>
          <p:cNvSpPr/>
          <p:nvPr/>
        </p:nvSpPr>
        <p:spPr>
          <a:xfrm>
            <a:off x="132840" y="92520"/>
            <a:ext cx="1110240" cy="1097280"/>
          </a:xfrm>
          <a:prstGeom prst="ellipse">
            <a:avLst/>
          </a:prstGeom>
          <a:noFill/>
          <a:ln w="1008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" name="CustomShape 2"/>
          <p:cNvSpPr/>
          <p:nvPr/>
        </p:nvSpPr>
        <p:spPr>
          <a:xfrm>
            <a:off x="133200" y="92880"/>
            <a:ext cx="1115640" cy="1106280"/>
          </a:xfrm>
          <a:prstGeom prst="ellipse">
            <a:avLst/>
          </a:prstGeom>
          <a:noFill/>
          <a:ln w="1008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" name="CustomShape 3"/>
          <p:cNvSpPr/>
          <p:nvPr/>
        </p:nvSpPr>
        <p:spPr>
          <a:xfrm>
            <a:off x="7882920" y="101520"/>
            <a:ext cx="1124640" cy="1097280"/>
          </a:xfrm>
          <a:prstGeom prst="ellipse">
            <a:avLst/>
          </a:prstGeom>
          <a:noFill/>
          <a:ln w="1008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8DAD660-1DE8-0EC3-D417-B4CF40346953}"/>
              </a:ext>
            </a:extLst>
          </p:cNvPr>
          <p:cNvSpPr/>
          <p:nvPr/>
        </p:nvSpPr>
        <p:spPr>
          <a:xfrm>
            <a:off x="16067" y="1806358"/>
            <a:ext cx="910957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/>
              <a:t>This will allow the imaging of the solar wind and CMEs from outside the ecliptic plane for the first time.</a:t>
            </a:r>
          </a:p>
          <a:p>
            <a:pPr algn="just"/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/>
              <a:t>Declining solar magnetic activity</a:t>
            </a:r>
          </a:p>
          <a:p>
            <a:pPr algn="just"/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/>
              <a:t>Observational geometry, confinement of CMEs to the activity belts at low heliolatitudes, potential detection of all CMEs, particularly those Earth-directed, as well as PSP- and </a:t>
            </a:r>
            <a:r>
              <a:rPr lang="en-US" sz="2000" b="1" dirty="0" err="1"/>
              <a:t>Bepi</a:t>
            </a:r>
            <a:r>
              <a:rPr lang="en-US" sz="2000" b="1" dirty="0"/>
              <a:t>-directed.</a:t>
            </a:r>
          </a:p>
          <a:p>
            <a:pPr algn="just"/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/>
              <a:t>Global overview of CME activity of the Sun and of the longitudinal distribution of coronal plasma in </a:t>
            </a:r>
            <a:r>
              <a:rPr lang="en-US" sz="2000" b="1"/>
              <a:t>the streamer belt.</a:t>
            </a:r>
            <a:endParaRPr lang="en-US" sz="2000" b="1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08834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0"/>
            <a:ext cx="9144000" cy="1325880"/>
          </a:xfrm>
          <a:prstGeom prst="rect">
            <a:avLst/>
          </a:prstGeom>
          <a:ln>
            <a:noFill/>
          </a:ln>
        </p:spPr>
      </p:pic>
      <p:pic>
        <p:nvPicPr>
          <p:cNvPr id="46" name="Picture 4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8360" y="6309360"/>
            <a:ext cx="493920" cy="484560"/>
          </a:xfrm>
          <a:prstGeom prst="rect">
            <a:avLst/>
          </a:prstGeom>
          <a:ln>
            <a:noFill/>
          </a:ln>
        </p:spPr>
      </p:pic>
      <p:pic>
        <p:nvPicPr>
          <p:cNvPr id="47" name="Picture 46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640" y="6355080"/>
            <a:ext cx="493920" cy="402480"/>
          </a:xfrm>
          <a:prstGeom prst="rect">
            <a:avLst/>
          </a:prstGeom>
          <a:ln>
            <a:noFill/>
          </a:ln>
        </p:spPr>
      </p:pic>
      <p:pic>
        <p:nvPicPr>
          <p:cNvPr id="48" name="Picture 47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33200" y="6318360"/>
            <a:ext cx="493920" cy="475560"/>
          </a:xfrm>
          <a:prstGeom prst="rect">
            <a:avLst/>
          </a:prstGeom>
          <a:ln>
            <a:noFill/>
          </a:ln>
        </p:spPr>
      </p:pic>
      <p:pic>
        <p:nvPicPr>
          <p:cNvPr id="49" name="Picture 48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6120" y="6309360"/>
            <a:ext cx="539280" cy="493920"/>
          </a:xfrm>
          <a:prstGeom prst="rect">
            <a:avLst/>
          </a:prstGeom>
          <a:ln>
            <a:noFill/>
          </a:ln>
        </p:spPr>
      </p:pic>
      <p:pic>
        <p:nvPicPr>
          <p:cNvPr id="50" name="Picture 49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066400" y="6300360"/>
            <a:ext cx="493920" cy="511920"/>
          </a:xfrm>
          <a:prstGeom prst="rect">
            <a:avLst/>
          </a:prstGeom>
          <a:ln>
            <a:noFill/>
          </a:ln>
        </p:spPr>
      </p:pic>
      <p:pic>
        <p:nvPicPr>
          <p:cNvPr id="51" name="Picture 50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578680" y="6309360"/>
            <a:ext cx="493920" cy="493920"/>
          </a:xfrm>
          <a:prstGeom prst="rect">
            <a:avLst/>
          </a:prstGeom>
          <a:ln>
            <a:noFill/>
          </a:ln>
        </p:spPr>
      </p:pic>
      <p:pic>
        <p:nvPicPr>
          <p:cNvPr id="52" name="Picture 51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2240" y="6300360"/>
            <a:ext cx="530280" cy="530280"/>
          </a:xfrm>
          <a:prstGeom prst="rect">
            <a:avLst/>
          </a:prstGeom>
          <a:ln>
            <a:noFill/>
          </a:ln>
        </p:spPr>
      </p:pic>
      <p:pic>
        <p:nvPicPr>
          <p:cNvPr id="53" name="Picture 52"/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511440" y="6309360"/>
            <a:ext cx="685800" cy="493920"/>
          </a:xfrm>
          <a:prstGeom prst="rect">
            <a:avLst/>
          </a:prstGeom>
          <a:ln>
            <a:noFill/>
          </a:ln>
        </p:spPr>
      </p:pic>
      <p:pic>
        <p:nvPicPr>
          <p:cNvPr id="54" name="Picture 53"/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133160" y="6309360"/>
            <a:ext cx="484560" cy="484560"/>
          </a:xfrm>
          <a:prstGeom prst="rect">
            <a:avLst/>
          </a:prstGeom>
          <a:ln>
            <a:noFill/>
          </a:ln>
        </p:spPr>
      </p:pic>
      <p:pic>
        <p:nvPicPr>
          <p:cNvPr id="55" name="Picture 54"/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645440" y="6419160"/>
            <a:ext cx="530280" cy="228600"/>
          </a:xfrm>
          <a:prstGeom prst="rect">
            <a:avLst/>
          </a:prstGeom>
          <a:ln>
            <a:noFill/>
          </a:ln>
        </p:spPr>
      </p:pic>
      <p:pic>
        <p:nvPicPr>
          <p:cNvPr id="56" name="Picture 55"/>
          <p:cNvPicPr/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6360" y="6309360"/>
            <a:ext cx="475560" cy="457200"/>
          </a:xfrm>
          <a:prstGeom prst="rect">
            <a:avLst/>
          </a:prstGeom>
          <a:ln>
            <a:noFill/>
          </a:ln>
        </p:spPr>
      </p:pic>
      <p:pic>
        <p:nvPicPr>
          <p:cNvPr id="57" name="Picture 56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614560" y="6382440"/>
            <a:ext cx="493920" cy="320040"/>
          </a:xfrm>
          <a:prstGeom prst="rect">
            <a:avLst/>
          </a:prstGeom>
          <a:ln>
            <a:noFill/>
          </a:ln>
        </p:spPr>
      </p:pic>
      <p:pic>
        <p:nvPicPr>
          <p:cNvPr id="58" name="Picture 57"/>
          <p:cNvPicPr/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21280" y="6336360"/>
            <a:ext cx="599760" cy="429840"/>
          </a:xfrm>
          <a:prstGeom prst="rect">
            <a:avLst/>
          </a:prstGeom>
          <a:ln>
            <a:noFill/>
          </a:ln>
        </p:spPr>
      </p:pic>
      <p:pic>
        <p:nvPicPr>
          <p:cNvPr id="59" name="Picture 58"/>
          <p:cNvPicPr/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836480" y="6364080"/>
            <a:ext cx="640080" cy="329040"/>
          </a:xfrm>
          <a:prstGeom prst="rect">
            <a:avLst/>
          </a:prstGeom>
          <a:ln>
            <a:noFill/>
          </a:ln>
        </p:spPr>
      </p:pic>
      <p:pic>
        <p:nvPicPr>
          <p:cNvPr id="60" name="Picture 59"/>
          <p:cNvPicPr/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467200" y="6382440"/>
            <a:ext cx="658440" cy="311040"/>
          </a:xfrm>
          <a:prstGeom prst="rect">
            <a:avLst/>
          </a:prstGeom>
          <a:ln>
            <a:noFill/>
          </a:ln>
        </p:spPr>
      </p:pic>
      <p:pic>
        <p:nvPicPr>
          <p:cNvPr id="61" name="Picture 60"/>
          <p:cNvPicPr/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280" y="6588360"/>
            <a:ext cx="221400" cy="96840"/>
          </a:xfrm>
          <a:prstGeom prst="rect">
            <a:avLst/>
          </a:prstGeom>
          <a:ln>
            <a:noFill/>
          </a:ln>
        </p:spPr>
      </p:pic>
      <p:pic>
        <p:nvPicPr>
          <p:cNvPr id="62" name="Picture 61"/>
          <p:cNvPicPr/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406640" y="6346080"/>
            <a:ext cx="420480" cy="402480"/>
          </a:xfrm>
          <a:prstGeom prst="rect">
            <a:avLst/>
          </a:prstGeom>
          <a:ln>
            <a:noFill/>
          </a:ln>
        </p:spPr>
      </p:pic>
      <p:pic>
        <p:nvPicPr>
          <p:cNvPr id="63" name="Picture 62"/>
          <p:cNvPicPr/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127200" y="6437520"/>
            <a:ext cx="713160" cy="246960"/>
          </a:xfrm>
          <a:prstGeom prst="rect">
            <a:avLst/>
          </a:prstGeom>
          <a:ln>
            <a:noFill/>
          </a:ln>
        </p:spPr>
      </p:pic>
      <p:pic>
        <p:nvPicPr>
          <p:cNvPr id="64" name="Picture 63"/>
          <p:cNvPicPr/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372840" y="37800"/>
            <a:ext cx="896040" cy="402480"/>
          </a:xfrm>
          <a:prstGeom prst="rect">
            <a:avLst/>
          </a:prstGeom>
          <a:ln>
            <a:noFill/>
          </a:ln>
        </p:spPr>
      </p:pic>
      <p:pic>
        <p:nvPicPr>
          <p:cNvPr id="65" name="Picture 64"/>
          <p:cNvPicPr/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800" y="37080"/>
            <a:ext cx="1220760" cy="1220760"/>
          </a:xfrm>
          <a:prstGeom prst="rect">
            <a:avLst/>
          </a:prstGeom>
          <a:ln>
            <a:noFill/>
          </a:ln>
        </p:spPr>
      </p:pic>
      <p:pic>
        <p:nvPicPr>
          <p:cNvPr id="66" name="Picture 65"/>
          <p:cNvPicPr/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873560" y="1464120"/>
            <a:ext cx="320040" cy="18288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7" name="Picture 66"/>
          <p:cNvPicPr/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281800" y="1464120"/>
            <a:ext cx="320040" cy="18288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8" name="Picture 67"/>
          <p:cNvPicPr/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687160" y="1464120"/>
            <a:ext cx="320040" cy="18288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9" name="Picture 68"/>
          <p:cNvPicPr/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709520" y="-218880"/>
            <a:ext cx="1371600" cy="896040"/>
          </a:xfrm>
          <a:prstGeom prst="rect">
            <a:avLst/>
          </a:prstGeom>
          <a:ln>
            <a:noFill/>
          </a:ln>
        </p:spPr>
      </p:pic>
      <p:pic>
        <p:nvPicPr>
          <p:cNvPr id="70" name="Picture 69"/>
          <p:cNvPicPr/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867440" y="83520"/>
            <a:ext cx="1161360" cy="1134000"/>
          </a:xfrm>
          <a:prstGeom prst="rect">
            <a:avLst/>
          </a:prstGeom>
          <a:ln>
            <a:noFill/>
          </a:ln>
        </p:spPr>
      </p:pic>
      <p:sp>
        <p:nvSpPr>
          <p:cNvPr id="71" name="CustomShape 1"/>
          <p:cNvSpPr/>
          <p:nvPr/>
        </p:nvSpPr>
        <p:spPr>
          <a:xfrm>
            <a:off x="132840" y="92520"/>
            <a:ext cx="1110240" cy="1097280"/>
          </a:xfrm>
          <a:prstGeom prst="ellipse">
            <a:avLst/>
          </a:prstGeom>
          <a:noFill/>
          <a:ln w="1008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" name="CustomShape 2"/>
          <p:cNvSpPr/>
          <p:nvPr/>
        </p:nvSpPr>
        <p:spPr>
          <a:xfrm>
            <a:off x="133200" y="92880"/>
            <a:ext cx="1115640" cy="1106280"/>
          </a:xfrm>
          <a:prstGeom prst="ellipse">
            <a:avLst/>
          </a:prstGeom>
          <a:noFill/>
          <a:ln w="1008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" name="CustomShape 3"/>
          <p:cNvSpPr/>
          <p:nvPr/>
        </p:nvSpPr>
        <p:spPr>
          <a:xfrm>
            <a:off x="7882920" y="101520"/>
            <a:ext cx="1124640" cy="1097280"/>
          </a:xfrm>
          <a:prstGeom prst="ellipse">
            <a:avLst/>
          </a:prstGeom>
          <a:noFill/>
          <a:ln w="1008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CFFDAE60-777F-8176-E64A-051B8BFAB4FF}"/>
              </a:ext>
            </a:extLst>
          </p:cNvPr>
          <p:cNvSpPr/>
          <p:nvPr/>
        </p:nvSpPr>
        <p:spPr>
          <a:xfrm>
            <a:off x="396077" y="1497596"/>
            <a:ext cx="861112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u="sng" dirty="0"/>
              <a:t>In terms of synergies for the study of CMEs: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b="1" dirty="0"/>
              <a:t>EUI:</a:t>
            </a:r>
            <a:r>
              <a:rPr lang="en-US" sz="2000" dirty="0"/>
              <a:t> will provide a different coronal context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b="1" dirty="0"/>
              <a:t>Metis: </a:t>
            </a:r>
            <a:r>
              <a:rPr lang="en-US" sz="2000" dirty="0"/>
              <a:t>initial expansion in the heliosphere,</a:t>
            </a:r>
          </a:p>
          <a:p>
            <a:pPr algn="just"/>
            <a:r>
              <a:rPr lang="en-US" sz="2000" dirty="0"/>
              <a:t>           longitudinal distribution of the ejected plasma,</a:t>
            </a:r>
          </a:p>
          <a:p>
            <a:pPr algn="just"/>
            <a:r>
              <a:rPr lang="en-US" sz="2000" dirty="0"/>
              <a:t>           comparison with initial Doppler velocities measured by </a:t>
            </a:r>
            <a:r>
              <a:rPr lang="en-US" sz="2000" b="1" dirty="0"/>
              <a:t>MUSE</a:t>
            </a:r>
            <a:r>
              <a:rPr lang="en-US" sz="2000" dirty="0"/>
              <a:t>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b="1" dirty="0"/>
              <a:t>=&gt; </a:t>
            </a:r>
            <a:r>
              <a:rPr lang="en-US" sz="2000" dirty="0"/>
              <a:t>Reconstruction of the event (3D…), from the solar surface to the inner   </a:t>
            </a:r>
          </a:p>
          <a:p>
            <a:pPr algn="just"/>
            <a:r>
              <a:rPr lang="en-US" sz="2000" dirty="0"/>
              <a:t>     heliosphere.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     New constraints for models…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We must think about this.                    Thank you!</a:t>
            </a:r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9422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3036</TotalTime>
  <Words>295</Words>
  <Application>Microsoft Macintosh PowerPoint</Application>
  <PresentationFormat>Presentazione su schermo (4:3)</PresentationFormat>
  <Paragraphs>44</Paragraphs>
  <Slides>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Arial</vt:lpstr>
      <vt:lpstr>Calibri</vt:lpstr>
      <vt:lpstr>Linux Libertine Display O</vt:lpstr>
      <vt:lpstr>Symbol</vt:lpstr>
      <vt:lpstr>Times New Roman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Metis_SolarOrbiter_template</dc:title>
  <dc:subject/>
  <dc:creator/>
  <dc:description/>
  <cp:lastModifiedBy>Microsoft Office User</cp:lastModifiedBy>
  <cp:revision>39</cp:revision>
  <dcterms:created xsi:type="dcterms:W3CDTF">2021-02-19T23:51:01Z</dcterms:created>
  <dcterms:modified xsi:type="dcterms:W3CDTF">2024-01-17T10:09:12Z</dcterms:modified>
  <dc:language>en-US</dc:language>
</cp:coreProperties>
</file>