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72" r:id="rId3"/>
    <p:sldId id="268" r:id="rId4"/>
    <p:sldId id="273" r:id="rId5"/>
    <p:sldId id="267" r:id="rId6"/>
    <p:sldId id="256" r:id="rId7"/>
    <p:sldId id="258" r:id="rId8"/>
    <p:sldId id="259" r:id="rId9"/>
    <p:sldId id="262" r:id="rId10"/>
    <p:sldId id="264" r:id="rId11"/>
    <p:sldId id="269" r:id="rId12"/>
    <p:sldId id="270" r:id="rId13"/>
    <p:sldId id="257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0626" autoAdjust="0"/>
  </p:normalViewPr>
  <p:slideViewPr>
    <p:cSldViewPr snapToGrid="0">
      <p:cViewPr varScale="1">
        <p:scale>
          <a:sx n="57" d="100"/>
          <a:sy n="57" d="100"/>
        </p:scale>
        <p:origin x="10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274F3-66FA-41F4-811C-43F604A9E46A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0AF59-7D12-463D-B5C0-A8445E68903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7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  <a:p>
            <a:endParaRPr lang="en-US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 considered only three points, we observe that it doubles when considering the two intervals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6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0AF59-7D12-463D-B5C0-A8445E6890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3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2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8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1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6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6C0C5-4EF3-4EE2-A35A-178B8E5897D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CE882-31A6-4674-9411-EC6BB418EC7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5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jpeg"/><Relationship Id="rId2" Type="http://schemas.openxmlformats.org/officeDocument/2006/relationships/video" Target="../media/media3.mp4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5" Type="http://schemas.openxmlformats.org/officeDocument/2006/relationships/image" Target="../media/image3.pn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07859" y="699423"/>
            <a:ext cx="107646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Unraveling Solar Dynamics: </a:t>
            </a:r>
            <a:endParaRPr lang="en-US" sz="3200" b="1" dirty="0" smtClean="0"/>
          </a:p>
          <a:p>
            <a:r>
              <a:rPr lang="en-US" sz="3200" b="1" dirty="0" smtClean="0"/>
              <a:t>		Metis </a:t>
            </a:r>
            <a:r>
              <a:rPr lang="en-US" sz="3200" b="1" dirty="0"/>
              <a:t>Observations of Eruptive Flux Ropes </a:t>
            </a:r>
            <a:endParaRPr lang="en-US" sz="3200" b="1" dirty="0" smtClean="0"/>
          </a:p>
          <a:p>
            <a:r>
              <a:rPr lang="en-US" sz="3200" b="1" dirty="0" smtClean="0"/>
              <a:t>						and </a:t>
            </a:r>
          </a:p>
          <a:p>
            <a:r>
              <a:rPr lang="en-US" sz="3200" b="1" dirty="0" smtClean="0"/>
              <a:t>				Magnetic </a:t>
            </a:r>
            <a:r>
              <a:rPr lang="en-US" sz="3200" b="1" dirty="0"/>
              <a:t>Disturbances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43050" y="3388876"/>
            <a:ext cx="96440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Romano</a:t>
            </a:r>
            <a:r>
              <a:rPr lang="en-US" b="1" dirty="0"/>
              <a:t>, P.(1), </a:t>
            </a:r>
            <a:r>
              <a:rPr lang="en-US" b="1" dirty="0" err="1"/>
              <a:t>Wyper</a:t>
            </a:r>
            <a:r>
              <a:rPr lang="en-US" b="1" dirty="0"/>
              <a:t> P</a:t>
            </a:r>
            <a:r>
              <a:rPr lang="en-US" b="1" dirty="0" smtClean="0"/>
              <a:t>.(2), Andretta </a:t>
            </a:r>
            <a:r>
              <a:rPr lang="en-US" b="1" dirty="0"/>
              <a:t>V</a:t>
            </a:r>
            <a:r>
              <a:rPr lang="en-US" b="1" dirty="0" smtClean="0"/>
              <a:t>.(3), </a:t>
            </a:r>
            <a:r>
              <a:rPr lang="en-US" b="1" dirty="0" err="1"/>
              <a:t>Spadaro</a:t>
            </a:r>
            <a:r>
              <a:rPr lang="en-US" b="1" dirty="0"/>
              <a:t> D.(1), </a:t>
            </a:r>
            <a:r>
              <a:rPr lang="en-US" b="1" dirty="0" err="1"/>
              <a:t>Russano</a:t>
            </a:r>
            <a:r>
              <a:rPr lang="en-US" b="1" dirty="0"/>
              <a:t>, G. </a:t>
            </a:r>
            <a:r>
              <a:rPr lang="en-US" b="1" dirty="0" smtClean="0"/>
              <a:t>(3), </a:t>
            </a:r>
            <a:r>
              <a:rPr lang="en-US" b="1" dirty="0" err="1"/>
              <a:t>Abbo</a:t>
            </a:r>
            <a:r>
              <a:rPr lang="en-US" b="1" dirty="0"/>
              <a:t> L</a:t>
            </a:r>
            <a:r>
              <a:rPr lang="en-US" b="1" dirty="0" smtClean="0"/>
              <a:t>.(4), </a:t>
            </a:r>
            <a:r>
              <a:rPr lang="en-US" b="1" dirty="0" err="1"/>
              <a:t>Romoli</a:t>
            </a:r>
            <a:r>
              <a:rPr lang="en-US" b="1" dirty="0"/>
              <a:t> M</a:t>
            </a:r>
            <a:r>
              <a:rPr lang="en-US" b="1" dirty="0" smtClean="0"/>
              <a:t>.(5), </a:t>
            </a:r>
            <a:r>
              <a:rPr lang="en-US" b="1" dirty="0" err="1"/>
              <a:t>Antiochos</a:t>
            </a:r>
            <a:r>
              <a:rPr lang="en-US" b="1" dirty="0"/>
              <a:t> S</a:t>
            </a:r>
            <a:r>
              <a:rPr lang="en-US" b="1" dirty="0" smtClean="0"/>
              <a:t>.(6), </a:t>
            </a:r>
            <a:r>
              <a:rPr lang="en-US" b="1" dirty="0"/>
              <a:t>MacNeice P</a:t>
            </a:r>
            <a:r>
              <a:rPr lang="en-US" b="1" dirty="0" smtClean="0"/>
              <a:t>.(6), </a:t>
            </a:r>
            <a:r>
              <a:rPr lang="en-US" b="1" dirty="0"/>
              <a:t>Viall N</a:t>
            </a:r>
            <a:r>
              <a:rPr lang="en-US" b="1" dirty="0" smtClean="0"/>
              <a:t>.(6), Ventura </a:t>
            </a:r>
            <a:r>
              <a:rPr lang="en-US" b="1" dirty="0"/>
              <a:t>R.(1) &amp; the Metis </a:t>
            </a:r>
            <a:r>
              <a:rPr lang="en-US" b="1" dirty="0" smtClean="0"/>
              <a:t>team</a:t>
            </a:r>
          </a:p>
          <a:p>
            <a:endParaRPr lang="en-US" b="1" dirty="0"/>
          </a:p>
          <a:p>
            <a:pPr marL="342900" indent="-342900">
              <a:buAutoNum type="arabicParenBoth"/>
            </a:pPr>
            <a:r>
              <a:rPr lang="en-US" dirty="0" smtClean="0"/>
              <a:t>INAF </a:t>
            </a:r>
            <a:r>
              <a:rPr lang="en-US" dirty="0"/>
              <a:t>– </a:t>
            </a:r>
            <a:r>
              <a:rPr lang="en-US" dirty="0" smtClean="0"/>
              <a:t>OACT</a:t>
            </a:r>
          </a:p>
          <a:p>
            <a:r>
              <a:rPr lang="en-US" dirty="0" smtClean="0"/>
              <a:t>(2) </a:t>
            </a:r>
            <a:r>
              <a:rPr lang="en-US" dirty="0"/>
              <a:t>Durham University, </a:t>
            </a:r>
            <a:r>
              <a:rPr lang="en-US" dirty="0" smtClean="0"/>
              <a:t>UK</a:t>
            </a:r>
            <a:endParaRPr lang="en-US" dirty="0"/>
          </a:p>
          <a:p>
            <a:r>
              <a:rPr lang="en-US" dirty="0" smtClean="0"/>
              <a:t>(3) </a:t>
            </a:r>
            <a:r>
              <a:rPr lang="en-US" dirty="0"/>
              <a:t>INAF - OAC</a:t>
            </a:r>
          </a:p>
          <a:p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dirty="0" smtClean="0"/>
              <a:t>) </a:t>
            </a:r>
            <a:r>
              <a:rPr lang="en-US" dirty="0"/>
              <a:t>INAF </a:t>
            </a:r>
            <a:r>
              <a:rPr lang="en-US" dirty="0" smtClean="0"/>
              <a:t>– </a:t>
            </a:r>
            <a:r>
              <a:rPr lang="en-US" dirty="0" err="1" smtClean="0"/>
              <a:t>OATo</a:t>
            </a:r>
            <a:endParaRPr lang="en-US" dirty="0"/>
          </a:p>
          <a:p>
            <a:r>
              <a:rPr lang="en-US" dirty="0" smtClean="0"/>
              <a:t>(5) </a:t>
            </a:r>
            <a:r>
              <a:rPr lang="en-US" dirty="0" err="1"/>
              <a:t>Università</a:t>
            </a:r>
            <a:r>
              <a:rPr lang="en-US" dirty="0"/>
              <a:t> di Firenze</a:t>
            </a:r>
          </a:p>
          <a:p>
            <a:r>
              <a:rPr lang="en-US" dirty="0" smtClean="0"/>
              <a:t>(6) NASA/GSFC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1"/>
            </a:gs>
            <a:gs pos="64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4" y="523231"/>
            <a:ext cx="5136306" cy="32644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0" y="3344776"/>
            <a:ext cx="5204790" cy="326440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72" y="565413"/>
            <a:ext cx="4117383" cy="4117383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4220705" y="0"/>
            <a:ext cx="3871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Inclination</a:t>
            </a:r>
            <a:r>
              <a:rPr lang="it-IT" sz="2400" b="1" dirty="0" smtClean="0"/>
              <a:t> and </a:t>
            </a:r>
            <a:r>
              <a:rPr lang="it-IT" sz="2400" b="1" dirty="0" err="1" smtClean="0"/>
              <a:t>pitch</a:t>
            </a:r>
            <a:r>
              <a:rPr lang="it-IT" sz="2400" b="1" dirty="0" smtClean="0"/>
              <a:t> vs. time</a:t>
            </a:r>
            <a:endParaRPr lang="en-US" sz="2400" b="1" dirty="0"/>
          </a:p>
        </p:txBody>
      </p:sp>
      <p:sp>
        <p:nvSpPr>
          <p:cNvPr id="28" name="Rettangolo 27"/>
          <p:cNvSpPr/>
          <p:nvPr/>
        </p:nvSpPr>
        <p:spPr>
          <a:xfrm>
            <a:off x="5941018" y="484681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smtClean="0"/>
              <a:t>Gradual </a:t>
            </a:r>
            <a:r>
              <a:rPr lang="en-US" sz="2000" b="1" dirty="0"/>
              <a:t>reduction in the inclination angle of the structures over </a:t>
            </a:r>
            <a:r>
              <a:rPr lang="en-US" sz="2000" b="1" dirty="0" smtClean="0"/>
              <a:t>time.</a:t>
            </a:r>
          </a:p>
          <a:p>
            <a:pPr marL="342900" indent="-342900" algn="just">
              <a:buFontTx/>
              <a:buChar char="-"/>
            </a:pPr>
            <a:endParaRPr lang="it-IT" sz="2000" b="1" dirty="0"/>
          </a:p>
          <a:p>
            <a:pPr marL="342900" indent="-342900" algn="just">
              <a:buFontTx/>
              <a:buChar char="-"/>
            </a:pPr>
            <a:r>
              <a:rPr lang="en-US" sz="2000" b="1" dirty="0" smtClean="0"/>
              <a:t>Negligible </a:t>
            </a:r>
            <a:r>
              <a:rPr lang="en-US" sz="2000" b="1" dirty="0"/>
              <a:t>variation in the pitch of the helix over time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319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pjlaca8aef4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0306677">
            <a:off x="869004" y="700798"/>
            <a:ext cx="6078934" cy="4626480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915018" y="6282199"/>
            <a:ext cx="184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Wyper</a:t>
            </a:r>
            <a:r>
              <a:rPr lang="it-IT" dirty="0" smtClean="0"/>
              <a:t> et al. 2022</a:t>
            </a:r>
            <a:endParaRPr lang="en-US" dirty="0"/>
          </a:p>
        </p:txBody>
      </p:sp>
      <p:cxnSp>
        <p:nvCxnSpPr>
          <p:cNvPr id="36" name="Connettore diritto 35"/>
          <p:cNvCxnSpPr/>
          <p:nvPr/>
        </p:nvCxnSpPr>
        <p:spPr>
          <a:xfrm flipH="1" flipV="1">
            <a:off x="2132943" y="783450"/>
            <a:ext cx="2996117" cy="48391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10462527" y="5781695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Oct</a:t>
            </a:r>
            <a:r>
              <a:rPr lang="it-IT" b="1" dirty="0"/>
              <a:t> 12, 2022</a:t>
            </a:r>
            <a:endParaRPr lang="en-US" b="1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908471" y="6261754"/>
            <a:ext cx="784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Comparison </a:t>
            </a:r>
            <a:r>
              <a:rPr lang="en-US" sz="2400" b="1" dirty="0" smtClean="0"/>
              <a:t>between </a:t>
            </a:r>
            <a:r>
              <a:rPr lang="en-US" sz="2400" b="1" dirty="0"/>
              <a:t>Observations and </a:t>
            </a:r>
            <a:r>
              <a:rPr lang="en-US" sz="2400" b="1" dirty="0" smtClean="0"/>
              <a:t>Simulations</a:t>
            </a:r>
            <a:endParaRPr lang="en-US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231690" y="144787"/>
            <a:ext cx="1424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Next Step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1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421923" y="269631"/>
            <a:ext cx="140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Summary</a:t>
            </a:r>
            <a:endParaRPr lang="en-US" sz="2400" b="1" dirty="0"/>
          </a:p>
        </p:txBody>
      </p:sp>
      <p:sp>
        <p:nvSpPr>
          <p:cNvPr id="2" name="Rettangolo 1"/>
          <p:cNvSpPr/>
          <p:nvPr/>
        </p:nvSpPr>
        <p:spPr>
          <a:xfrm>
            <a:off x="320664" y="1028076"/>
            <a:ext cx="5857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dirty="0" smtClean="0"/>
              <a:t>- The </a:t>
            </a:r>
            <a:r>
              <a:rPr lang="en-US" sz="2000" dirty="0"/>
              <a:t>higher the polar angle, the lower the inclination</a:t>
            </a:r>
          </a:p>
        </p:txBody>
      </p:sp>
      <p:sp>
        <p:nvSpPr>
          <p:cNvPr id="3" name="Rettangolo 2"/>
          <p:cNvSpPr/>
          <p:nvPr/>
        </p:nvSpPr>
        <p:spPr>
          <a:xfrm>
            <a:off x="600321" y="1592069"/>
            <a:ext cx="6660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- The </a:t>
            </a:r>
            <a:r>
              <a:rPr lang="en-US" sz="2000" dirty="0"/>
              <a:t>pitch of the helix seems to increase with radial distance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24396" y="2702648"/>
            <a:ext cx="7666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- Negligible </a:t>
            </a:r>
            <a:r>
              <a:rPr lang="en-US" sz="2000" dirty="0"/>
              <a:t>variation in the pitch of the helix over </a:t>
            </a:r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6" name="Rettangolo 5"/>
          <p:cNvSpPr/>
          <p:nvPr/>
        </p:nvSpPr>
        <p:spPr>
          <a:xfrm>
            <a:off x="1064218" y="2166152"/>
            <a:ext cx="7738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 Gradual </a:t>
            </a:r>
            <a:r>
              <a:rPr lang="en-US" sz="2000" dirty="0"/>
              <a:t>reduction in the inclination angle of the structures over </a:t>
            </a:r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7" name="Freccia in giù 6"/>
          <p:cNvSpPr/>
          <p:nvPr/>
        </p:nvSpPr>
        <p:spPr>
          <a:xfrm>
            <a:off x="6124070" y="3314319"/>
            <a:ext cx="299634" cy="47528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170483" y="3850815"/>
            <a:ext cx="11938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 gradual opening of the legs of the </a:t>
            </a:r>
            <a:r>
              <a:rPr lang="en-US" sz="2000" b="1" dirty="0" smtClean="0"/>
              <a:t>flux tube, </a:t>
            </a:r>
            <a:r>
              <a:rPr lang="en-US" sz="2000" b="1" dirty="0"/>
              <a:t>constituting the coronal mass ejection, and its </a:t>
            </a:r>
            <a:r>
              <a:rPr lang="en-US" sz="2000" b="1" dirty="0" smtClean="0"/>
              <a:t>unfolding</a:t>
            </a:r>
            <a:endParaRPr lang="en-US" sz="20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491402" y="4674043"/>
            <a:ext cx="12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/>
              <a:t>Next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steps</a:t>
            </a:r>
            <a:endParaRPr lang="en-US" sz="2000" b="1" dirty="0"/>
          </a:p>
        </p:txBody>
      </p:sp>
      <p:sp>
        <p:nvSpPr>
          <p:cNvPr id="10" name="Rettangolo 9"/>
          <p:cNvSpPr/>
          <p:nvPr/>
        </p:nvSpPr>
        <p:spPr>
          <a:xfrm>
            <a:off x="371959" y="5296942"/>
            <a:ext cx="11246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Pursue the analysis of parameters, considering all frames, i.e., extending the temporal analysis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71959" y="5889063"/>
            <a:ext cx="11406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Verify the potential for intermittent interchange reconnection processes through comparison with the same parameters derived from simulations.</a:t>
            </a:r>
          </a:p>
        </p:txBody>
      </p:sp>
    </p:spTree>
    <p:extLst>
      <p:ext uri="{BB962C8B-B14F-4D97-AF65-F5344CB8AC3E}">
        <p14:creationId xmlns:p14="http://schemas.microsoft.com/office/powerpoint/2010/main" val="24207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ui_movie_20221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7410" y="0"/>
            <a:ext cx="3904343" cy="683021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2051" y="1915787"/>
            <a:ext cx="6216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/>
              <a:t>By examining the running difference of the EUI images, we observe an eruptive flux rope where we can distinguish the presence of two </a:t>
            </a:r>
            <a:r>
              <a:rPr lang="en-US" sz="2000" dirty="0" err="1"/>
              <a:t>footpoints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 algn="just">
              <a:buFontTx/>
              <a:buChar char="-"/>
            </a:pPr>
            <a:endParaRPr lang="en-US" sz="2000" dirty="0" smtClean="0"/>
          </a:p>
          <a:p>
            <a:pPr marL="285750" indent="-285750" algn="just">
              <a:buFontTx/>
              <a:buChar char="-"/>
            </a:pPr>
            <a:r>
              <a:rPr lang="en-US" sz="2000" dirty="0"/>
              <a:t>This finding leads us to interpret the Metis </a:t>
            </a:r>
            <a:r>
              <a:rPr lang="en-US" sz="2000" dirty="0" err="1"/>
              <a:t>helicoidal</a:t>
            </a:r>
            <a:r>
              <a:rPr lang="en-US" sz="2000" dirty="0"/>
              <a:t> features as a consequence of the growing and opening flux tube in the outer corona. </a:t>
            </a:r>
            <a:endParaRPr lang="en-US" sz="2000" dirty="0" smtClean="0"/>
          </a:p>
          <a:p>
            <a:pPr marL="285750" indent="-285750" algn="just">
              <a:buFontTx/>
              <a:buChar char="-"/>
            </a:pPr>
            <a:endParaRPr lang="en-US" sz="2000" dirty="0" smtClean="0"/>
          </a:p>
          <a:p>
            <a:pPr marL="285750" indent="-285750" algn="just">
              <a:buFontTx/>
              <a:buChar char="-"/>
            </a:pPr>
            <a:r>
              <a:rPr lang="en-US" sz="2000" dirty="0"/>
              <a:t>To further investigate this correlation, it might be beneficial to measure the inclination of the main visible structures in EUI images and </a:t>
            </a:r>
            <a:r>
              <a:rPr lang="en-US" sz="2000" b="1" dirty="0"/>
              <a:t>seek potential correspondence with the filamentary structures visible in Metis images</a:t>
            </a:r>
            <a:r>
              <a:rPr lang="en-US" sz="2000" dirty="0"/>
              <a:t>. </a:t>
            </a:r>
            <a:endParaRPr lang="it-IT" sz="20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1648111" y="167477"/>
            <a:ext cx="389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Solar </a:t>
            </a:r>
            <a:r>
              <a:rPr lang="it-IT" sz="2400" b="1" dirty="0" err="1" smtClean="0"/>
              <a:t>eruption</a:t>
            </a:r>
            <a:r>
              <a:rPr lang="it-IT" sz="2400" b="1" dirty="0" smtClean="0"/>
              <a:t> – </a:t>
            </a:r>
            <a:r>
              <a:rPr lang="it-IT" sz="2400" b="1" dirty="0" err="1" smtClean="0"/>
              <a:t>Oct</a:t>
            </a:r>
            <a:r>
              <a:rPr lang="it-IT" sz="2400" b="1" dirty="0" smtClean="0"/>
              <a:t> 12, 2022</a:t>
            </a:r>
            <a:endParaRPr lang="en-US" sz="2400" b="1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993838" y="1000959"/>
            <a:ext cx="496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EUI </a:t>
            </a:r>
            <a:r>
              <a:rPr lang="it-IT" sz="2000" b="1" dirty="0" err="1" smtClean="0"/>
              <a:t>dataset</a:t>
            </a:r>
            <a:endParaRPr lang="it-I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2914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488" y="3011837"/>
            <a:ext cx="569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chemeClr val="bg1"/>
                </a:solidFill>
              </a:rPr>
              <a:t>Thank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you</a:t>
            </a:r>
            <a:r>
              <a:rPr lang="it-IT" sz="3600" b="1" dirty="0" smtClean="0">
                <a:solidFill>
                  <a:schemeClr val="bg1"/>
                </a:solidFill>
              </a:rPr>
              <a:t> for </a:t>
            </a:r>
            <a:r>
              <a:rPr lang="it-IT" sz="3600" b="1" dirty="0" err="1" smtClean="0">
                <a:solidFill>
                  <a:schemeClr val="bg1"/>
                </a:solidFill>
              </a:rPr>
              <a:t>your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attention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cess_ph2_tb_images_2022-10-12_228505_1x1_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764" y="2056108"/>
            <a:ext cx="11368324" cy="47373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30529" y="75589"/>
            <a:ext cx="389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Solar </a:t>
            </a:r>
            <a:r>
              <a:rPr lang="it-IT" sz="2400" b="1" dirty="0" err="1" smtClean="0"/>
              <a:t>eruption</a:t>
            </a:r>
            <a:r>
              <a:rPr lang="it-IT" sz="2400" b="1" dirty="0" smtClean="0"/>
              <a:t> – </a:t>
            </a:r>
            <a:r>
              <a:rPr lang="it-IT" sz="2400" b="1" dirty="0" err="1" smtClean="0"/>
              <a:t>Oct</a:t>
            </a:r>
            <a:r>
              <a:rPr lang="it-IT" sz="2400" b="1" dirty="0" smtClean="0"/>
              <a:t> 12, 2022</a:t>
            </a:r>
            <a:endParaRPr lang="en-US" sz="2400" b="1" dirty="0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348764" y="537254"/>
            <a:ext cx="49673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Metis </a:t>
            </a:r>
            <a:r>
              <a:rPr lang="it-IT" sz="2400" b="1" dirty="0" err="1" smtClean="0">
                <a:solidFill>
                  <a:schemeClr val="bg1"/>
                </a:solidFill>
              </a:rPr>
              <a:t>dataset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Total </a:t>
            </a:r>
            <a:r>
              <a:rPr lang="it-IT" dirty="0" err="1" smtClean="0">
                <a:solidFill>
                  <a:schemeClr val="bg1"/>
                </a:solidFill>
              </a:rPr>
              <a:t>brightness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 err="1" smtClean="0">
                <a:solidFill>
                  <a:schemeClr val="bg1"/>
                </a:solidFill>
              </a:rPr>
              <a:t>Normalized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running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differences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From 10:15:01 UT to 20:16:44 UT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it-IT" dirty="0" err="1" smtClean="0">
                <a:solidFill>
                  <a:schemeClr val="bg1"/>
                </a:solidFill>
              </a:rPr>
              <a:t>t</a:t>
            </a:r>
            <a:r>
              <a:rPr lang="it-IT" dirty="0" smtClean="0">
                <a:solidFill>
                  <a:schemeClr val="bg1"/>
                </a:solidFill>
              </a:rPr>
              <a:t>=2’01’’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No of images: 299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jlaca8aef2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86" y="878723"/>
            <a:ext cx="5405809" cy="410603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91523" y="154896"/>
            <a:ext cx="9047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</a:t>
            </a:r>
            <a:r>
              <a:rPr lang="en-US" sz="2400" b="1" dirty="0" smtClean="0"/>
              <a:t>igh-resolution </a:t>
            </a:r>
            <a:r>
              <a:rPr lang="en-US" sz="2400" b="1" dirty="0" err="1"/>
              <a:t>magnetohydrodynamics</a:t>
            </a:r>
            <a:r>
              <a:rPr lang="en-US" sz="2400" b="1" dirty="0"/>
              <a:t> simulation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94794" y="4300733"/>
            <a:ext cx="5946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Many </a:t>
            </a:r>
            <a:r>
              <a:rPr lang="en-US" sz="2000" dirty="0" err="1"/>
              <a:t>plasmoids</a:t>
            </a:r>
            <a:r>
              <a:rPr lang="en-US" sz="2000" dirty="0"/>
              <a:t> </a:t>
            </a:r>
            <a:r>
              <a:rPr lang="en-US" sz="2000" dirty="0" smtClean="0"/>
              <a:t>identifiable </a:t>
            </a:r>
            <a:r>
              <a:rPr lang="en-US" sz="2000" dirty="0"/>
              <a:t>by their increased plasma </a:t>
            </a:r>
            <a:r>
              <a:rPr lang="en-US" sz="2000" dirty="0" smtClean="0"/>
              <a:t>density</a:t>
            </a:r>
            <a:endParaRPr lang="en-US" sz="2000" dirty="0"/>
          </a:p>
        </p:txBody>
      </p:sp>
      <p:sp>
        <p:nvSpPr>
          <p:cNvPr id="2" name="Rettangolo 1"/>
          <p:cNvSpPr/>
          <p:nvPr/>
        </p:nvSpPr>
        <p:spPr>
          <a:xfrm>
            <a:off x="5994794" y="5140785"/>
            <a:ext cx="5920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</a:t>
            </a:r>
            <a:r>
              <a:rPr lang="en-US" sz="2000" dirty="0"/>
              <a:t>disturbances </a:t>
            </a:r>
            <a:r>
              <a:rPr lang="en-US" sz="2000" dirty="0" smtClean="0"/>
              <a:t>are launched </a:t>
            </a:r>
            <a:r>
              <a:rPr lang="en-US" sz="2000" dirty="0"/>
              <a:t>into </a:t>
            </a:r>
            <a:r>
              <a:rPr lang="en-US" sz="2000" dirty="0" smtClean="0"/>
              <a:t>the solar </a:t>
            </a:r>
            <a:r>
              <a:rPr lang="en-US" sz="2000" dirty="0"/>
              <a:t>wind by </a:t>
            </a:r>
            <a:r>
              <a:rPr lang="en-US" sz="2000" dirty="0" smtClean="0"/>
              <a:t>intermittent interchange </a:t>
            </a:r>
            <a:r>
              <a:rPr lang="en-US" sz="2000" dirty="0"/>
              <a:t>reconnection </a:t>
            </a:r>
            <a:endParaRPr lang="en-US" sz="2000" dirty="0" smtClean="0"/>
          </a:p>
          <a:p>
            <a:pPr algn="just"/>
            <a:endParaRPr lang="en-US" sz="2000" dirty="0" smtClean="0"/>
          </a:p>
        </p:txBody>
      </p:sp>
      <p:sp>
        <p:nvSpPr>
          <p:cNvPr id="8" name="Rettangolo 7"/>
          <p:cNvSpPr/>
          <p:nvPr/>
        </p:nvSpPr>
        <p:spPr>
          <a:xfrm>
            <a:off x="301086" y="5152901"/>
            <a:ext cx="235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by </a:t>
            </a:r>
            <a:r>
              <a:rPr lang="en-US" b="1" dirty="0" err="1"/>
              <a:t>Wyper</a:t>
            </a:r>
            <a:r>
              <a:rPr lang="en-US" b="1" dirty="0"/>
              <a:t> et al. (2022)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994794" y="920137"/>
            <a:ext cx="4389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dvOTf9433e2d"/>
              </a:rPr>
              <a:t>ARMS (</a:t>
            </a:r>
            <a:r>
              <a:rPr lang="en-US" dirty="0" err="1"/>
              <a:t>DeVore</a:t>
            </a:r>
            <a:r>
              <a:rPr lang="en-US" dirty="0"/>
              <a:t> &amp; </a:t>
            </a:r>
            <a:r>
              <a:rPr lang="en-US" dirty="0" err="1" smtClean="0"/>
              <a:t>Antiochos</a:t>
            </a:r>
            <a:r>
              <a:rPr lang="en-US" dirty="0"/>
              <a:t> </a:t>
            </a:r>
            <a:r>
              <a:rPr lang="en-US" dirty="0" smtClean="0"/>
              <a:t>2008)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994794" y="1404785"/>
            <a:ext cx="5959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simulation is initialized with a </a:t>
            </a:r>
            <a:r>
              <a:rPr lang="en-US" sz="2000" dirty="0" err="1"/>
              <a:t>monopolar</a:t>
            </a:r>
            <a:r>
              <a:rPr lang="en-US" sz="2000" dirty="0"/>
              <a:t> ambient magnetic field combined with 16 subsurface magnetic dipoles.</a:t>
            </a:r>
          </a:p>
          <a:p>
            <a:pPr algn="just"/>
            <a:endParaRPr lang="it-IT" sz="2000" dirty="0"/>
          </a:p>
          <a:p>
            <a:pPr algn="just"/>
            <a:r>
              <a:rPr lang="en-US" sz="2000" dirty="0"/>
              <a:t>They applied surface motions along contours of Br (</a:t>
            </a:r>
            <a:r>
              <a:rPr lang="en-US" sz="2000" dirty="0" err="1"/>
              <a:t>Wyper</a:t>
            </a:r>
            <a:r>
              <a:rPr lang="en-US" sz="2000" dirty="0"/>
              <a:t> et al., 2018</a:t>
            </a:r>
            <a:r>
              <a:rPr lang="en-US" sz="2000" dirty="0" smtClean="0"/>
              <a:t>)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82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pjlaca8aef4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85" y="878723"/>
            <a:ext cx="5405809" cy="41141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91523" y="154896"/>
            <a:ext cx="9047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</a:t>
            </a:r>
            <a:r>
              <a:rPr lang="en-US" sz="2400" b="1" dirty="0" smtClean="0"/>
              <a:t>igh-resolution </a:t>
            </a:r>
            <a:r>
              <a:rPr lang="en-US" sz="2400" b="1" dirty="0" err="1"/>
              <a:t>magnetohydrodynamics</a:t>
            </a:r>
            <a:r>
              <a:rPr lang="en-US" sz="2400" b="1" dirty="0"/>
              <a:t> simulation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01086" y="5152901"/>
            <a:ext cx="235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by </a:t>
            </a:r>
            <a:r>
              <a:rPr lang="en-US" b="1" dirty="0" err="1"/>
              <a:t>Wyper</a:t>
            </a:r>
            <a:r>
              <a:rPr lang="en-US" b="1" dirty="0"/>
              <a:t> et al. (2022)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96000" y="926077"/>
            <a:ext cx="5643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As the </a:t>
            </a:r>
            <a:r>
              <a:rPr lang="en-US" sz="2000" dirty="0" err="1"/>
              <a:t>plasmoid</a:t>
            </a:r>
            <a:r>
              <a:rPr lang="en-US" sz="2000" dirty="0"/>
              <a:t> flux rope runs into the open field at the end of the current layer, </a:t>
            </a:r>
            <a:r>
              <a:rPr lang="en-US" sz="2000" b="1" dirty="0"/>
              <a:t>the twist </a:t>
            </a:r>
            <a:r>
              <a:rPr lang="en-US" sz="2000" dirty="0"/>
              <a:t>within the structure </a:t>
            </a:r>
            <a:r>
              <a:rPr lang="en-US" sz="2000" b="1" dirty="0"/>
              <a:t>begins to spread</a:t>
            </a:r>
            <a:r>
              <a:rPr lang="en-US" sz="2000" dirty="0"/>
              <a:t> along the length of the field lines. 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This spreading launches a </a:t>
            </a:r>
            <a:r>
              <a:rPr lang="en-US" sz="2000" dirty="0" smtClean="0"/>
              <a:t>curtain of torsional </a:t>
            </a:r>
            <a:r>
              <a:rPr lang="en-US" sz="2000" dirty="0" err="1"/>
              <a:t>Alfvénic</a:t>
            </a:r>
            <a:r>
              <a:rPr lang="en-US" sz="2000" dirty="0"/>
              <a:t> </a:t>
            </a:r>
            <a:r>
              <a:rPr lang="en-US" sz="2000" dirty="0" smtClean="0"/>
              <a:t>waves.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41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51" y="1479566"/>
            <a:ext cx="10021180" cy="432394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23733" y="689347"/>
            <a:ext cx="10587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denser </a:t>
            </a:r>
            <a:r>
              <a:rPr lang="en-US" sz="2000" dirty="0" smtClean="0"/>
              <a:t>field aligned flow </a:t>
            </a:r>
            <a:r>
              <a:rPr lang="en-US" sz="2000" dirty="0"/>
              <a:t>is a signature of the enhanced density </a:t>
            </a:r>
            <a:r>
              <a:rPr lang="en-US" sz="2000" dirty="0" smtClean="0"/>
              <a:t>previously present </a:t>
            </a:r>
            <a:r>
              <a:rPr lang="en-US" sz="2000" dirty="0"/>
              <a:t>within the </a:t>
            </a:r>
            <a:r>
              <a:rPr lang="en-US" sz="2000" dirty="0" err="1"/>
              <a:t>plasmoid</a:t>
            </a:r>
            <a:r>
              <a:rPr lang="en-US" sz="2000" dirty="0"/>
              <a:t> flux ropes that trails the </a:t>
            </a:r>
            <a:r>
              <a:rPr lang="en-US" sz="2000" dirty="0" err="1" smtClean="0"/>
              <a:t>Alfvénic</a:t>
            </a:r>
            <a:r>
              <a:rPr lang="en-US" sz="2000" dirty="0" smtClean="0"/>
              <a:t> wave </a:t>
            </a:r>
            <a:r>
              <a:rPr lang="en-US" sz="2000" dirty="0"/>
              <a:t>propagation at a lower speed.</a:t>
            </a:r>
          </a:p>
        </p:txBody>
      </p:sp>
      <p:sp>
        <p:nvSpPr>
          <p:cNvPr id="9" name="Rettangolo 8"/>
          <p:cNvSpPr/>
          <p:nvPr/>
        </p:nvSpPr>
        <p:spPr>
          <a:xfrm>
            <a:off x="673144" y="6230633"/>
            <a:ext cx="11088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</a:t>
            </a:r>
            <a:r>
              <a:rPr lang="en-US" sz="2000" dirty="0"/>
              <a:t>switchbacks could be the solar wind imprint of </a:t>
            </a:r>
            <a:r>
              <a:rPr lang="en-US" sz="2000" b="1" dirty="0" smtClean="0"/>
              <a:t>intermittent interchange </a:t>
            </a:r>
            <a:r>
              <a:rPr lang="en-US" sz="2000" b="1" dirty="0"/>
              <a:t>reconnection </a:t>
            </a:r>
            <a:r>
              <a:rPr lang="en-US" sz="2000" dirty="0"/>
              <a:t>in the corona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491523" y="154896"/>
            <a:ext cx="9047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</a:t>
            </a:r>
            <a:r>
              <a:rPr lang="en-US" sz="2400" b="1" dirty="0" smtClean="0"/>
              <a:t>igh-resolution </a:t>
            </a:r>
            <a:r>
              <a:rPr lang="en-US" sz="2400" b="1" dirty="0" err="1"/>
              <a:t>magnetohydrodynamics</a:t>
            </a:r>
            <a:r>
              <a:rPr lang="en-US" sz="2400" b="1" dirty="0"/>
              <a:t> simulation </a:t>
            </a:r>
          </a:p>
        </p:txBody>
      </p:sp>
    </p:spTree>
    <p:extLst>
      <p:ext uri="{BB962C8B-B14F-4D97-AF65-F5344CB8AC3E}">
        <p14:creationId xmlns:p14="http://schemas.microsoft.com/office/powerpoint/2010/main" val="174517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30529" y="75589"/>
            <a:ext cx="389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Solar </a:t>
            </a:r>
            <a:r>
              <a:rPr lang="it-IT" sz="2400" b="1" dirty="0" err="1" smtClean="0"/>
              <a:t>eruption</a:t>
            </a:r>
            <a:r>
              <a:rPr lang="it-IT" sz="2400" b="1" dirty="0" smtClean="0"/>
              <a:t> – </a:t>
            </a:r>
            <a:r>
              <a:rPr lang="it-IT" sz="2400" b="1" dirty="0" err="1" smtClean="0"/>
              <a:t>Oct</a:t>
            </a:r>
            <a:r>
              <a:rPr lang="it-IT" sz="2400" b="1" dirty="0" smtClean="0"/>
              <a:t> 12, 2022</a:t>
            </a:r>
            <a:endParaRPr lang="en-US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1150" y="2540329"/>
            <a:ext cx="5529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b="1" dirty="0"/>
              <a:t>We measured the inclination of the "</a:t>
            </a:r>
            <a:r>
              <a:rPr lang="en-US" sz="2000" b="1" dirty="0" err="1"/>
              <a:t>helicoidal</a:t>
            </a:r>
            <a:r>
              <a:rPr lang="en-US" sz="2000" b="1" dirty="0"/>
              <a:t>" structures, represented by the black lines</a:t>
            </a:r>
            <a:r>
              <a:rPr lang="en-US" sz="2000" b="1" dirty="0" smtClean="0"/>
              <a:t>.</a:t>
            </a:r>
          </a:p>
          <a:p>
            <a:pPr algn="just"/>
            <a:endParaRPr lang="en-US" sz="2000" b="1" dirty="0" smtClean="0"/>
          </a:p>
          <a:p>
            <a:pPr marL="285750" indent="-285750" algn="just">
              <a:buFontTx/>
              <a:buChar char="-"/>
            </a:pPr>
            <a:r>
              <a:rPr lang="en-US" sz="2000" dirty="0"/>
              <a:t>The reported angles (in degrees) represent the angles between the filamentary structures and the perpendicular to the solar surface</a:t>
            </a:r>
            <a:r>
              <a:rPr lang="en-US" sz="2000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en-US" sz="2000" dirty="0" smtClean="0"/>
          </a:p>
          <a:p>
            <a:pPr marL="285750" indent="-285750" algn="just">
              <a:buFontTx/>
              <a:buChar char="-"/>
            </a:pPr>
            <a:r>
              <a:rPr lang="en-US" sz="2000" dirty="0"/>
              <a:t>Due to the 2-minute time cadence, establishing a direct correspondence among the filamentary structures in the sequence of frames is not feasible</a:t>
            </a:r>
            <a:r>
              <a:rPr lang="en-US" sz="2000" dirty="0" smtClean="0"/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flipH="1">
            <a:off x="395260" y="468573"/>
            <a:ext cx="49673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Metis </a:t>
            </a:r>
            <a:r>
              <a:rPr lang="it-IT" sz="2400" b="1" dirty="0" err="1" smtClean="0">
                <a:solidFill>
                  <a:schemeClr val="bg1"/>
                </a:solidFill>
              </a:rPr>
              <a:t>dataset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Total </a:t>
            </a:r>
            <a:r>
              <a:rPr lang="it-IT" dirty="0" err="1" smtClean="0">
                <a:solidFill>
                  <a:schemeClr val="bg1"/>
                </a:solidFill>
              </a:rPr>
              <a:t>brightness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 err="1" smtClean="0">
                <a:solidFill>
                  <a:schemeClr val="bg1"/>
                </a:solidFill>
              </a:rPr>
              <a:t>Normalized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running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differences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From 10:15:01 UT to 20:16:44 UT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it-IT" dirty="0" err="1" smtClean="0">
                <a:solidFill>
                  <a:schemeClr val="bg1"/>
                </a:solidFill>
              </a:rPr>
              <a:t>t</a:t>
            </a:r>
            <a:r>
              <a:rPr lang="it-IT" dirty="0" smtClean="0">
                <a:solidFill>
                  <a:schemeClr val="bg1"/>
                </a:solidFill>
              </a:rPr>
              <a:t>=2’01’’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No of images: 299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840308" y="75823"/>
            <a:ext cx="4091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 smtClean="0">
                <a:solidFill>
                  <a:prstClr val="black"/>
                </a:solidFill>
                <a:latin typeface="Calibri" panose="020F0502020204030204"/>
              </a:rPr>
              <a:t>Inclination</a:t>
            </a:r>
            <a:r>
              <a:rPr lang="it-IT" sz="2400" b="1" dirty="0" smtClean="0">
                <a:solidFill>
                  <a:prstClr val="black"/>
                </a:solidFill>
                <a:latin typeface="Calibri" panose="020F0502020204030204"/>
              </a:rPr>
              <a:t> of the h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elix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threads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428825" y="2848654"/>
            <a:ext cx="55299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b="1" dirty="0"/>
              <a:t>The higher the polar angle, the lower the </a:t>
            </a:r>
            <a:r>
              <a:rPr lang="en-US" sz="2000" b="1" dirty="0" smtClean="0"/>
              <a:t>inclination</a:t>
            </a:r>
          </a:p>
          <a:p>
            <a:pPr marL="285750" indent="-285750" algn="just">
              <a:buFontTx/>
              <a:buChar char="-"/>
            </a:pPr>
            <a:endParaRPr lang="en-US" sz="2000" b="1" dirty="0" smtClean="0"/>
          </a:p>
          <a:p>
            <a:pPr algn="just"/>
            <a:r>
              <a:rPr lang="en-US" sz="2000" dirty="0" smtClean="0"/>
              <a:t>While </a:t>
            </a:r>
            <a:r>
              <a:rPr lang="en-US" sz="2000" dirty="0"/>
              <a:t>we did not measure the inclination of the bright filamentary structures, we speculate that they exhibit a similar behavior. 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This assumption is based </a:t>
            </a:r>
            <a:r>
              <a:rPr lang="en-US" sz="2000" dirty="0"/>
              <a:t>on the observation that </a:t>
            </a:r>
            <a:r>
              <a:rPr lang="en-US" sz="2000" dirty="0" smtClean="0"/>
              <a:t>the </a:t>
            </a:r>
            <a:r>
              <a:rPr lang="en-US" sz="2000" dirty="0"/>
              <a:t>width of the bright and dark filamentary structures remains nearly constant along their length.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196637" y="660482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Oct</a:t>
            </a:r>
            <a:r>
              <a:rPr lang="it-IT" b="1" dirty="0"/>
              <a:t> 12, 2022</a:t>
            </a:r>
            <a:endParaRPr lang="en-US" b="1" dirty="0"/>
          </a:p>
        </p:txBody>
      </p:sp>
      <p:sp>
        <p:nvSpPr>
          <p:cNvPr id="27" name="CasellaDiTesto 26"/>
          <p:cNvSpPr txBox="1"/>
          <p:nvPr/>
        </p:nvSpPr>
        <p:spPr>
          <a:xfrm flipH="1">
            <a:off x="364263" y="726878"/>
            <a:ext cx="49673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Metis </a:t>
            </a:r>
            <a:r>
              <a:rPr lang="it-IT" sz="2400" b="1" dirty="0" err="1" smtClean="0">
                <a:solidFill>
                  <a:schemeClr val="bg1"/>
                </a:solidFill>
              </a:rPr>
              <a:t>dataset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Total </a:t>
            </a:r>
            <a:r>
              <a:rPr lang="it-IT" dirty="0" err="1" smtClean="0">
                <a:solidFill>
                  <a:schemeClr val="bg1"/>
                </a:solidFill>
              </a:rPr>
              <a:t>brightness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 err="1" smtClean="0">
                <a:solidFill>
                  <a:schemeClr val="bg1"/>
                </a:solidFill>
              </a:rPr>
              <a:t>Normalized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running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differences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From 10:15:01 UT to 20:16:44 UT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it-IT" dirty="0" err="1" smtClean="0">
                <a:solidFill>
                  <a:schemeClr val="bg1"/>
                </a:solidFill>
              </a:rPr>
              <a:t>t</a:t>
            </a:r>
            <a:r>
              <a:rPr lang="it-IT" dirty="0" smtClean="0">
                <a:solidFill>
                  <a:schemeClr val="bg1"/>
                </a:solidFill>
              </a:rPr>
              <a:t>=2’01’’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No of images: 299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9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1214362"/>
            <a:ext cx="4876800" cy="48768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262726" y="106703"/>
            <a:ext cx="389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eruption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12, 2022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74817" y="2890556"/>
            <a:ext cx="5529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sz="2000" b="1" dirty="0" smtClean="0"/>
              <a:t>A </a:t>
            </a:r>
            <a:r>
              <a:rPr lang="it-IT" sz="2000" b="1" dirty="0" err="1" smtClean="0"/>
              <a:t>similar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helicoidal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strucuture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visible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at</a:t>
            </a:r>
            <a:r>
              <a:rPr lang="it-IT" sz="2000" b="1" dirty="0" smtClean="0"/>
              <a:t> a </a:t>
            </a:r>
            <a:r>
              <a:rPr lang="it-IT" sz="2000" b="1" dirty="0" err="1" smtClean="0"/>
              <a:t>lower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polar</a:t>
            </a:r>
            <a:r>
              <a:rPr lang="it-IT" sz="2000" b="1" dirty="0" smtClean="0"/>
              <a:t> angle</a:t>
            </a:r>
            <a:r>
              <a:rPr lang="it-IT" sz="2000" dirty="0" smtClean="0"/>
              <a:t>. </a:t>
            </a:r>
          </a:p>
          <a:p>
            <a:pPr marL="285750" indent="-285750" algn="just">
              <a:buFontTx/>
              <a:buChar char="-"/>
            </a:pPr>
            <a:endParaRPr lang="it-IT" sz="2000" dirty="0" smtClean="0"/>
          </a:p>
          <a:p>
            <a:pPr marL="285750" indent="-285750" algn="just">
              <a:buFontTx/>
              <a:buChar char="-"/>
            </a:pPr>
            <a:r>
              <a:rPr lang="en-US" sz="2000" dirty="0" smtClean="0"/>
              <a:t>This </a:t>
            </a:r>
            <a:r>
              <a:rPr lang="en-US" sz="2000" dirty="0"/>
              <a:t>observation leads to the interpretation that it could be the other </a:t>
            </a:r>
            <a:r>
              <a:rPr lang="en-US" sz="2000" dirty="0" smtClean="0"/>
              <a:t>leg </a:t>
            </a:r>
            <a:r>
              <a:rPr lang="en-US" sz="2000" dirty="0"/>
              <a:t>of the flux tube involved in the eruption</a:t>
            </a:r>
            <a:r>
              <a:rPr lang="en-US" sz="2000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en-US" sz="2000" dirty="0" smtClean="0"/>
          </a:p>
          <a:p>
            <a:pPr marL="285750" indent="-285750" algn="just">
              <a:buFontTx/>
              <a:buChar char="-"/>
            </a:pPr>
            <a:r>
              <a:rPr lang="en-US" sz="2000" dirty="0" smtClean="0"/>
              <a:t>It </a:t>
            </a:r>
            <a:r>
              <a:rPr lang="en-US" sz="2000" dirty="0"/>
              <a:t>appears that in this portion of the flux tube, the inner </a:t>
            </a:r>
            <a:r>
              <a:rPr lang="en-US" sz="2000" dirty="0" err="1"/>
              <a:t>helicoidal</a:t>
            </a:r>
            <a:r>
              <a:rPr lang="en-US" sz="2000" dirty="0"/>
              <a:t> structures have a higher inclination than the outer ones</a:t>
            </a:r>
          </a:p>
        </p:txBody>
      </p:sp>
      <p:sp>
        <p:nvSpPr>
          <p:cNvPr id="26" name="Freccia in giù 25"/>
          <p:cNvSpPr/>
          <p:nvPr/>
        </p:nvSpPr>
        <p:spPr>
          <a:xfrm rot="10800000">
            <a:off x="10931445" y="4026066"/>
            <a:ext cx="349218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10196637" y="660482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Oct</a:t>
            </a:r>
            <a:r>
              <a:rPr lang="it-IT" b="1" dirty="0"/>
              <a:t> 12, 2022</a:t>
            </a:r>
            <a:endParaRPr lang="en-US" b="1" dirty="0"/>
          </a:p>
        </p:txBody>
      </p:sp>
      <p:sp>
        <p:nvSpPr>
          <p:cNvPr id="30" name="CasellaDiTesto 29"/>
          <p:cNvSpPr txBox="1"/>
          <p:nvPr/>
        </p:nvSpPr>
        <p:spPr>
          <a:xfrm flipH="1">
            <a:off x="364263" y="726878"/>
            <a:ext cx="49673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Metis </a:t>
            </a:r>
            <a:r>
              <a:rPr lang="it-IT" sz="2400" b="1" dirty="0" err="1" smtClean="0">
                <a:solidFill>
                  <a:schemeClr val="bg1"/>
                </a:solidFill>
              </a:rPr>
              <a:t>dataset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Total </a:t>
            </a:r>
            <a:r>
              <a:rPr lang="it-IT" dirty="0" err="1" smtClean="0">
                <a:solidFill>
                  <a:schemeClr val="bg1"/>
                </a:solidFill>
              </a:rPr>
              <a:t>brightness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 err="1" smtClean="0">
                <a:solidFill>
                  <a:schemeClr val="bg1"/>
                </a:solidFill>
              </a:rPr>
              <a:t>Normalized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running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differences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From 10:15:01 UT to 20:16:44 UT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it-IT" dirty="0" err="1" smtClean="0">
                <a:solidFill>
                  <a:schemeClr val="bg1"/>
                </a:solidFill>
              </a:rPr>
              <a:t>t</a:t>
            </a:r>
            <a:r>
              <a:rPr lang="it-IT" dirty="0" smtClean="0">
                <a:solidFill>
                  <a:schemeClr val="bg1"/>
                </a:solidFill>
              </a:rPr>
              <a:t>=2’01’’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No of images: 299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76" y="773723"/>
            <a:ext cx="4876800" cy="4876800"/>
          </a:xfrm>
          <a:prstGeom prst="rect">
            <a:avLst/>
          </a:prstGeom>
        </p:spPr>
      </p:pic>
      <p:graphicFrame>
        <p:nvGraphicFramePr>
          <p:cNvPr id="26" name="Tabel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39315"/>
              </p:ext>
            </p:extLst>
          </p:nvPr>
        </p:nvGraphicFramePr>
        <p:xfrm>
          <a:off x="35169" y="35172"/>
          <a:ext cx="4079629" cy="67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946">
                  <a:extLst>
                    <a:ext uri="{9D8B030D-6E8A-4147-A177-3AD203B41FA5}">
                      <a16:colId xmlns:a16="http://schemas.microsoft.com/office/drawing/2014/main" val="923869245"/>
                    </a:ext>
                  </a:extLst>
                </a:gridCol>
                <a:gridCol w="599946">
                  <a:extLst>
                    <a:ext uri="{9D8B030D-6E8A-4147-A177-3AD203B41FA5}">
                      <a16:colId xmlns:a16="http://schemas.microsoft.com/office/drawing/2014/main" val="4182698108"/>
                    </a:ext>
                  </a:extLst>
                </a:gridCol>
                <a:gridCol w="1415870">
                  <a:extLst>
                    <a:ext uri="{9D8B030D-6E8A-4147-A177-3AD203B41FA5}">
                      <a16:colId xmlns:a16="http://schemas.microsoft.com/office/drawing/2014/main" val="3102292541"/>
                    </a:ext>
                  </a:extLst>
                </a:gridCol>
                <a:gridCol w="1463867">
                  <a:extLst>
                    <a:ext uri="{9D8B030D-6E8A-4147-A177-3AD203B41FA5}">
                      <a16:colId xmlns:a16="http://schemas.microsoft.com/office/drawing/2014/main" val="2957836148"/>
                    </a:ext>
                  </a:extLst>
                </a:gridCol>
              </a:tblGrid>
              <a:tr h="791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Frame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Feature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Inclination (degrees)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Helix pitch (Solar Radii)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401833405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30.8912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1.50625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46915649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26.2123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1.64535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444746041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19.4663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04481941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27.5778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1.55938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90508394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23.6442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1.65789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422411591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16.2753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702593062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24.839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1.60476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769944548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19.8773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1.71103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23034255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15.4101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1.91581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3332013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26.3547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1.6376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41853407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19.4403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58162805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15.7972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1.9361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5754478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27.176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1.59222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99134915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24.3379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1.67043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921981714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17.6777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11100006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26.4856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1.55938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880405192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25.8865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1.64535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36076304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15.4286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639028448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26.6512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1.60476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5444032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24.1253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1.65789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32055711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16.591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1.83759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910611316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23.4034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1.6173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87229671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18.0623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1.74386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412777878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14.0949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85911291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38.01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1.55938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242381192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22.1853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1.62506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90750593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18.9802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1.74386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0041162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18.846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1.53908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872316148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16.6122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1.67819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355281781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16.784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1.76416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62759998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17.6461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1.60476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63979787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17.4032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1.74386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495226238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11.8018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1.9564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525571081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22.5109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1.62506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64860552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16.8132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1.74386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193853256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8.45584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1.98924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95374192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20.7827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1.62506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95845963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17.0695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00514688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21.8304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1.67819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69764333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17.3814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1.8173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83772326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22.8854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1.57192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266719314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19.1192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1.71103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030215117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14.9243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013572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24.8437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1.60476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473272552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20.1398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1.74386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092667826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21.3213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1.6376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319863692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13.6525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943500380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18.8838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1.65789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48050242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14.1153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1.8173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91373384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20.7143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1.69073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969162072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12.2055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1.85013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705974103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21.8229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1.53133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864377499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21.2329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1.69073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1109114195"/>
                  </a:ext>
                </a:extLst>
              </a:tr>
              <a:tr h="7911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15.4067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1.90327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8" marR="1648" marT="1648" marB="0" anchor="b"/>
                </a:tc>
                <a:extLst>
                  <a:ext uri="{0D108BD9-81ED-4DB2-BD59-A6C34878D82A}">
                    <a16:rowId xmlns:a16="http://schemas.microsoft.com/office/drawing/2014/main" val="2709618362"/>
                  </a:ext>
                </a:extLst>
              </a:tr>
            </a:tbl>
          </a:graphicData>
        </a:graphic>
      </p:graphicFrame>
      <p:sp>
        <p:nvSpPr>
          <p:cNvPr id="28" name="Cilindro 27"/>
          <p:cNvSpPr/>
          <p:nvPr/>
        </p:nvSpPr>
        <p:spPr>
          <a:xfrm rot="21003695">
            <a:off x="4979873" y="1475953"/>
            <a:ext cx="452171" cy="1411546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e 28"/>
          <p:cNvSpPr/>
          <p:nvPr/>
        </p:nvSpPr>
        <p:spPr>
          <a:xfrm>
            <a:off x="4715050" y="2599589"/>
            <a:ext cx="2122878" cy="205395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ttore diritto 29"/>
          <p:cNvCxnSpPr/>
          <p:nvPr/>
        </p:nvCxnSpPr>
        <p:spPr>
          <a:xfrm flipV="1">
            <a:off x="5089846" y="2623457"/>
            <a:ext cx="427397" cy="2120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168381" y="25726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5626448" y="34418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en-US" dirty="0"/>
          </a:p>
        </p:txBody>
      </p:sp>
      <p:cxnSp>
        <p:nvCxnSpPr>
          <p:cNvPr id="33" name="Connettore diritto 32"/>
          <p:cNvCxnSpPr/>
          <p:nvPr/>
        </p:nvCxnSpPr>
        <p:spPr>
          <a:xfrm flipH="1" flipV="1">
            <a:off x="4512806" y="1241697"/>
            <a:ext cx="1263683" cy="234442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5089846" y="56931"/>
            <a:ext cx="1531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Helix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pitch</a:t>
            </a:r>
            <a:endParaRPr lang="en-US" sz="2400" b="1" dirty="0"/>
          </a:p>
        </p:txBody>
      </p:sp>
      <p:sp>
        <p:nvSpPr>
          <p:cNvPr id="35" name="Rettangolo 34"/>
          <p:cNvSpPr/>
          <p:nvPr/>
        </p:nvSpPr>
        <p:spPr>
          <a:xfrm>
            <a:off x="10520892" y="5803172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Oct</a:t>
            </a:r>
            <a:r>
              <a:rPr lang="it-IT" b="1" dirty="0"/>
              <a:t> 12, 2022</a:t>
            </a:r>
            <a:endParaRPr lang="en-US" b="1" dirty="0"/>
          </a:p>
        </p:txBody>
      </p:sp>
      <p:sp>
        <p:nvSpPr>
          <p:cNvPr id="34" name="Rettangolo 33"/>
          <p:cNvSpPr/>
          <p:nvPr/>
        </p:nvSpPr>
        <p:spPr>
          <a:xfrm>
            <a:off x="4512806" y="6240673"/>
            <a:ext cx="6592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pitch of the helix seems to increase with radial </a:t>
            </a:r>
            <a:r>
              <a:rPr lang="en-US" sz="2000" b="1" dirty="0" smtClean="0"/>
              <a:t>distance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936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1079</Words>
  <Application>Microsoft Office PowerPoint</Application>
  <PresentationFormat>Widescreen</PresentationFormat>
  <Paragraphs>331</Paragraphs>
  <Slides>14</Slides>
  <Notes>7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AdvOTf9433e2d</vt:lpstr>
      <vt:lpstr>Arial</vt:lpstr>
      <vt:lpstr>Calibri</vt:lpstr>
      <vt:lpstr>Calibri Light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Romano</dc:creator>
  <cp:lastModifiedBy>Paolo Romano</cp:lastModifiedBy>
  <cp:revision>58</cp:revision>
  <cp:lastPrinted>2023-12-01T15:09:36Z</cp:lastPrinted>
  <dcterms:created xsi:type="dcterms:W3CDTF">2023-07-27T20:53:49Z</dcterms:created>
  <dcterms:modified xsi:type="dcterms:W3CDTF">2024-01-25T21:39:43Z</dcterms:modified>
</cp:coreProperties>
</file>