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72" r:id="rId2"/>
    <p:sldId id="271" r:id="rId3"/>
    <p:sldId id="263" r:id="rId4"/>
    <p:sldId id="257" r:id="rId5"/>
    <p:sldId id="267" r:id="rId6"/>
    <p:sldId id="258" r:id="rId7"/>
    <p:sldId id="265" r:id="rId8"/>
    <p:sldId id="264" r:id="rId9"/>
    <p:sldId id="270"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0E2B3-E5E8-556C-3091-F7A56F495AAC}" name="Francesco Frascella" initials="FF" userId="940a7420396da55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E852F4-C445-4273-93F5-0A4E6CEFB0E8}" v="11" dt="2024-01-14T12:45:50.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52" autoAdjust="0"/>
    <p:restoredTop sz="94660"/>
  </p:normalViewPr>
  <p:slideViewPr>
    <p:cSldViewPr snapToGrid="0" showGuides="1">
      <p:cViewPr varScale="1">
        <p:scale>
          <a:sx n="82" d="100"/>
          <a:sy n="82" d="100"/>
        </p:scale>
        <p:origin x="864"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2FB0A-E49C-42C8-BD24-F636EF68460D}" type="datetimeFigureOut">
              <a:rPr lang="en-GB" smtClean="0"/>
              <a:t>26/01/2024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26633-1F33-4004-998F-402C657F2EA0}" type="slidenum">
              <a:rPr lang="en-GB" smtClean="0"/>
              <a:t>‹#›</a:t>
            </a:fld>
            <a:endParaRPr lang="en-GB"/>
          </a:p>
        </p:txBody>
      </p:sp>
    </p:spTree>
    <p:extLst>
      <p:ext uri="{BB962C8B-B14F-4D97-AF65-F5344CB8AC3E}">
        <p14:creationId xmlns:p14="http://schemas.microsoft.com/office/powerpoint/2010/main" val="20163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1ADB-68C8-DBB8-F14F-B85CEBC8DE5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175F770-3EF1-5F23-5C92-07A3B5577A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BDAD17B-D6DC-0FD2-4A68-26AD607E7524}"/>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5" name="Footer Placeholder 4">
            <a:extLst>
              <a:ext uri="{FF2B5EF4-FFF2-40B4-BE49-F238E27FC236}">
                <a16:creationId xmlns:a16="http://schemas.microsoft.com/office/drawing/2014/main" id="{3F04D0E3-90BF-C199-77E6-FE726FC4B3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28442-401D-BBF0-E3A2-676411A1DD66}"/>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3590108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F2E1-B152-121F-5309-F8C302ACDE5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86F17F2-C90A-D39C-C9BB-E1C8622582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AF49884-48C4-C182-726D-554D0E98B520}"/>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5" name="Footer Placeholder 4">
            <a:extLst>
              <a:ext uri="{FF2B5EF4-FFF2-40B4-BE49-F238E27FC236}">
                <a16:creationId xmlns:a16="http://schemas.microsoft.com/office/drawing/2014/main" id="{0B47E359-60A2-5891-84FF-A46C814A98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850F5C-8D95-7BAF-A58F-4B392824B7DF}"/>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41530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350F6-AEB6-33F0-D0B3-34EF808DACC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A5E58FF-0E7C-C485-AC9E-9D34BBD2A2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AC47F7-DA13-1239-7F87-1548EFC8AA0D}"/>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5" name="Footer Placeholder 4">
            <a:extLst>
              <a:ext uri="{FF2B5EF4-FFF2-40B4-BE49-F238E27FC236}">
                <a16:creationId xmlns:a16="http://schemas.microsoft.com/office/drawing/2014/main" id="{E368BE0A-E0DE-24C7-0F58-CBD9FCDFE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A44F8D-AC7E-2CB9-83FF-B700510DCCD0}"/>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402960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9A82-57FA-6B0F-DBF7-66BF9944491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C64DBB2-C5FD-6EDA-78BD-45A2574052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3F2C3B5-C013-13C3-DCC5-BBEE4E138A35}"/>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5" name="Footer Placeholder 4">
            <a:extLst>
              <a:ext uri="{FF2B5EF4-FFF2-40B4-BE49-F238E27FC236}">
                <a16:creationId xmlns:a16="http://schemas.microsoft.com/office/drawing/2014/main" id="{D146FFE0-2966-C602-2EA8-127E9D86D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0C2298-DC7E-AA9F-9DAE-735BF55C7FE1}"/>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200701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4C96-2210-E963-3278-F734DFE0180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6A86A5C-0C6D-04BA-A5F4-373BBAE9FF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90DFBF-985B-5DAE-4ECD-F545A4703AFD}"/>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5" name="Footer Placeholder 4">
            <a:extLst>
              <a:ext uri="{FF2B5EF4-FFF2-40B4-BE49-F238E27FC236}">
                <a16:creationId xmlns:a16="http://schemas.microsoft.com/office/drawing/2014/main" id="{EFA84FD5-C2A7-FCB6-3D97-FE0EBAA6A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A380B5-156B-57AF-DCF3-0E2EE54ADDB8}"/>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67201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2C21C-15CC-D14E-4D43-6B3B3E4DC3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BADFDEB-6B49-7361-A38A-3DBAFB23D1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35C4EB1-BF3A-BC3E-5CDF-950A714C7F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4F6BE8A-6910-2879-1339-3F51B90F960B}"/>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6" name="Footer Placeholder 5">
            <a:extLst>
              <a:ext uri="{FF2B5EF4-FFF2-40B4-BE49-F238E27FC236}">
                <a16:creationId xmlns:a16="http://schemas.microsoft.com/office/drawing/2014/main" id="{E7F508BB-3402-45A6-A610-E765CE8449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0CE7F7-D357-9546-93A3-506493A41389}"/>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3735725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D9E2-62DF-1DD7-7F07-691177EECDD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9D50BF6-F383-0CAE-0DD7-B4327BE8B6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C1D8945-CFF3-885B-9151-EC88A866F6F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AC3F651-2387-ECFF-8833-6439D5901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F53159-2B78-1DB1-B6B6-E2FD33B0164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D6F80FC-37D2-753C-D098-355652EEC2FB}"/>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8" name="Footer Placeholder 7">
            <a:extLst>
              <a:ext uri="{FF2B5EF4-FFF2-40B4-BE49-F238E27FC236}">
                <a16:creationId xmlns:a16="http://schemas.microsoft.com/office/drawing/2014/main" id="{8FF4E67E-AB49-BBD9-7C73-A3C6D5535E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2F68FF-B045-D00D-2318-978161570BBF}"/>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353181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5A73-CBB5-2A20-E3A5-82DCF3636D1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311B1DA-8A42-87C5-3D90-16FD37D96924}"/>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4" name="Footer Placeholder 3">
            <a:extLst>
              <a:ext uri="{FF2B5EF4-FFF2-40B4-BE49-F238E27FC236}">
                <a16:creationId xmlns:a16="http://schemas.microsoft.com/office/drawing/2014/main" id="{F30936D9-98BD-E1ED-6CCD-8FFFD84400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84B80C-5C8B-4FFA-78C6-28DFB0101799}"/>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16457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4E274-3C0B-DC0D-1800-1748FB0745B0}"/>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3" name="Footer Placeholder 2">
            <a:extLst>
              <a:ext uri="{FF2B5EF4-FFF2-40B4-BE49-F238E27FC236}">
                <a16:creationId xmlns:a16="http://schemas.microsoft.com/office/drawing/2014/main" id="{C2553262-82F7-664F-16F3-25F4D4F1C2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F4394A-1133-5885-B04C-B44B4D89D46D}"/>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349176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4A47-FF6E-7013-FCAF-7D7BDCFFA1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AF6BE16-F254-E6C2-B63A-5F31C44F2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A298B89-DC37-9602-3CED-BD7904267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F01D0B-35AF-AA4C-2EBF-62993DCAE195}"/>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6" name="Footer Placeholder 5">
            <a:extLst>
              <a:ext uri="{FF2B5EF4-FFF2-40B4-BE49-F238E27FC236}">
                <a16:creationId xmlns:a16="http://schemas.microsoft.com/office/drawing/2014/main" id="{B9C70D89-49E7-A3AA-8889-96295715B6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129768-77CF-E633-7095-AEB6F0AF629F}"/>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287660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511E-A47F-28FC-8503-923FF7804A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2EBF73E-5755-3F1F-5958-9AE07EF30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5B3518-0ED8-8B95-A722-F93893212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AE24AC-0732-D776-578C-A56B19EC609C}"/>
              </a:ext>
            </a:extLst>
          </p:cNvPr>
          <p:cNvSpPr>
            <a:spLocks noGrp="1"/>
          </p:cNvSpPr>
          <p:nvPr>
            <p:ph type="dt" sz="half" idx="10"/>
          </p:nvPr>
        </p:nvSpPr>
        <p:spPr/>
        <p:txBody>
          <a:bodyPr/>
          <a:lstStyle/>
          <a:p>
            <a:fld id="{4DD4C207-9BDC-4A1B-96CE-76EC8E0E7B6C}" type="datetimeFigureOut">
              <a:rPr lang="en-GB" smtClean="0"/>
              <a:t>26/01/2024</a:t>
            </a:fld>
            <a:endParaRPr lang="en-GB"/>
          </a:p>
        </p:txBody>
      </p:sp>
      <p:sp>
        <p:nvSpPr>
          <p:cNvPr id="6" name="Footer Placeholder 5">
            <a:extLst>
              <a:ext uri="{FF2B5EF4-FFF2-40B4-BE49-F238E27FC236}">
                <a16:creationId xmlns:a16="http://schemas.microsoft.com/office/drawing/2014/main" id="{13EF6E3B-7C32-7184-19B0-420E66D30E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97C993-D919-3998-143E-AB126588DD9E}"/>
              </a:ext>
            </a:extLst>
          </p:cNvPr>
          <p:cNvSpPr>
            <a:spLocks noGrp="1"/>
          </p:cNvSpPr>
          <p:nvPr>
            <p:ph type="sldNum" sz="quarter" idx="12"/>
          </p:nvPr>
        </p:nvSpPr>
        <p:spPr/>
        <p:txBody>
          <a:bodyPr/>
          <a:lstStyle/>
          <a:p>
            <a:fld id="{40619AAF-5AF7-40CA-8C2D-7B85EE1814E3}" type="slidenum">
              <a:rPr lang="en-GB" smtClean="0"/>
              <a:t>‹#›</a:t>
            </a:fld>
            <a:endParaRPr lang="en-GB"/>
          </a:p>
        </p:txBody>
      </p:sp>
    </p:spTree>
    <p:extLst>
      <p:ext uri="{BB962C8B-B14F-4D97-AF65-F5344CB8AC3E}">
        <p14:creationId xmlns:p14="http://schemas.microsoft.com/office/powerpoint/2010/main" val="2541823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E49AE3-AC67-8614-213C-6B38AE088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2934A2E-C8DC-0959-4D48-E38DA7314B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AD1F22-3E3E-741C-0997-45326FB7E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4C207-9BDC-4A1B-96CE-76EC8E0E7B6C}" type="datetimeFigureOut">
              <a:rPr lang="en-GB" smtClean="0"/>
              <a:t>26/01/2024</a:t>
            </a:fld>
            <a:endParaRPr lang="en-GB"/>
          </a:p>
        </p:txBody>
      </p:sp>
      <p:sp>
        <p:nvSpPr>
          <p:cNvPr id="5" name="Footer Placeholder 4">
            <a:extLst>
              <a:ext uri="{FF2B5EF4-FFF2-40B4-BE49-F238E27FC236}">
                <a16:creationId xmlns:a16="http://schemas.microsoft.com/office/drawing/2014/main" id="{2E1AFE79-4899-C9F0-DA05-93718E7D84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B493553-468A-5EE2-2A1C-9105C4389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19AAF-5AF7-40CA-8C2D-7B85EE1814E3}" type="slidenum">
              <a:rPr lang="en-GB" smtClean="0"/>
              <a:t>‹#›</a:t>
            </a:fld>
            <a:endParaRPr lang="en-GB"/>
          </a:p>
        </p:txBody>
      </p:sp>
    </p:spTree>
    <p:extLst>
      <p:ext uri="{BB962C8B-B14F-4D97-AF65-F5344CB8AC3E}">
        <p14:creationId xmlns:p14="http://schemas.microsoft.com/office/powerpoint/2010/main" val="339268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631CED-FF1E-1AB3-330E-32200989CC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72318"/>
            <a:ext cx="12188952" cy="6930317"/>
          </a:xfrm>
          <a:prstGeom prst="rect">
            <a:avLst/>
          </a:prstGeom>
        </p:spPr>
      </p:pic>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1">
            <a:extLst>
              <a:ext uri="{FF2B5EF4-FFF2-40B4-BE49-F238E27FC236}">
                <a16:creationId xmlns:a16="http://schemas.microsoft.com/office/drawing/2014/main" id="{6CCA2E21-92D3-D2FE-6C39-5A06BE676DDE}"/>
              </a:ext>
            </a:extLst>
          </p:cNvPr>
          <p:cNvSpPr txBox="1">
            <a:spLocks/>
          </p:cNvSpPr>
          <p:nvPr/>
        </p:nvSpPr>
        <p:spPr>
          <a:xfrm>
            <a:off x="1278295" y="2355806"/>
            <a:ext cx="10235681"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i="1" dirty="0">
                <a:solidFill>
                  <a:schemeClr val="bg1">
                    <a:lumMod val="85000"/>
                  </a:schemeClr>
                </a:solidFill>
                <a:latin typeface="Times New Roman" panose="02020603050405020304" pitchFamily="18" charset="0"/>
                <a:ea typeface="Calibri" panose="020F0502020204030204" pitchFamily="34" charset="0"/>
              </a:rPr>
              <a:t>Evolution of the streamer belt and magnetic field topology in the middle corona: the Metis coronagraph point of view (work in progress)</a:t>
            </a:r>
            <a:endParaRPr lang="en-GB" sz="10300" b="1" i="1" dirty="0">
              <a:solidFill>
                <a:schemeClr val="bg1">
                  <a:lumMod val="85000"/>
                </a:schemeClr>
              </a:solidFill>
            </a:endParaRPr>
          </a:p>
        </p:txBody>
      </p:sp>
      <p:sp>
        <p:nvSpPr>
          <p:cNvPr id="9" name="Subtitle 2">
            <a:extLst>
              <a:ext uri="{FF2B5EF4-FFF2-40B4-BE49-F238E27FC236}">
                <a16:creationId xmlns:a16="http://schemas.microsoft.com/office/drawing/2014/main" id="{135B9960-1D72-B635-39A8-C33DDD00DEAA}"/>
              </a:ext>
            </a:extLst>
          </p:cNvPr>
          <p:cNvSpPr txBox="1">
            <a:spLocks/>
          </p:cNvSpPr>
          <p:nvPr/>
        </p:nvSpPr>
        <p:spPr>
          <a:xfrm>
            <a:off x="1656373" y="4815724"/>
            <a:ext cx="9144000" cy="101661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i="1" dirty="0">
                <a:solidFill>
                  <a:schemeClr val="bg1"/>
                </a:solidFill>
                <a:latin typeface="Times New Roman" panose="02020603050405020304" pitchFamily="18" charset="0"/>
                <a:cs typeface="Times New Roman" panose="02020603050405020304" pitchFamily="18" charset="0"/>
              </a:rPr>
              <a:t>F. Frascella</a:t>
            </a:r>
            <a:r>
              <a:rPr lang="it-IT" i="1" baseline="30000" dirty="0">
                <a:solidFill>
                  <a:schemeClr val="bg1"/>
                </a:solidFill>
                <a:latin typeface="Times New Roman" panose="02020603050405020304" pitchFamily="18" charset="0"/>
                <a:cs typeface="Times New Roman" panose="02020603050405020304" pitchFamily="18" charset="0"/>
              </a:rPr>
              <a:t>1,2</a:t>
            </a:r>
            <a:r>
              <a:rPr lang="it-IT" i="1" dirty="0">
                <a:solidFill>
                  <a:schemeClr val="bg1"/>
                </a:solidFill>
                <a:latin typeface="Times New Roman" panose="02020603050405020304" pitchFamily="18" charset="0"/>
                <a:cs typeface="Times New Roman" panose="02020603050405020304" pitchFamily="18" charset="0"/>
              </a:rPr>
              <a:t>, S. Fineschi</a:t>
            </a:r>
            <a:r>
              <a:rPr lang="it-IT" i="1" baseline="30000" dirty="0">
                <a:solidFill>
                  <a:schemeClr val="bg1"/>
                </a:solidFill>
                <a:latin typeface="Times New Roman" panose="02020603050405020304" pitchFamily="18" charset="0"/>
                <a:cs typeface="Times New Roman" panose="02020603050405020304" pitchFamily="18" charset="0"/>
              </a:rPr>
              <a:t>1</a:t>
            </a:r>
            <a:r>
              <a:rPr lang="it-IT" i="1" dirty="0">
                <a:solidFill>
                  <a:schemeClr val="bg1"/>
                </a:solidFill>
                <a:latin typeface="Times New Roman" panose="02020603050405020304" pitchFamily="18" charset="0"/>
                <a:cs typeface="Times New Roman" panose="02020603050405020304" pitchFamily="18" charset="0"/>
              </a:rPr>
              <a:t>, R. Susino</a:t>
            </a:r>
            <a:r>
              <a:rPr lang="it-IT" i="1" baseline="30000" dirty="0">
                <a:solidFill>
                  <a:schemeClr val="bg1"/>
                </a:solidFill>
                <a:latin typeface="Times New Roman" panose="02020603050405020304" pitchFamily="18" charset="0"/>
                <a:cs typeface="Times New Roman" panose="02020603050405020304" pitchFamily="18" charset="0"/>
              </a:rPr>
              <a:t>1 </a:t>
            </a:r>
            <a:r>
              <a:rPr lang="it-IT" i="1" dirty="0">
                <a:solidFill>
                  <a:schemeClr val="bg1"/>
                </a:solidFill>
                <a:latin typeface="Times New Roman" panose="02020603050405020304" pitchFamily="18" charset="0"/>
                <a:cs typeface="Times New Roman" panose="02020603050405020304" pitchFamily="18" charset="0"/>
              </a:rPr>
              <a:t>and Metis Team</a:t>
            </a:r>
            <a:endParaRPr lang="en-GB" i="1" dirty="0">
              <a:solidFill>
                <a:schemeClr val="bg1"/>
              </a:solidFill>
              <a:latin typeface="Times New Roman" panose="02020603050405020304" pitchFamily="18" charset="0"/>
              <a:cs typeface="Times New Roman" panose="02020603050405020304" pitchFamily="18" charset="0"/>
            </a:endParaRPr>
          </a:p>
          <a:p>
            <a:pPr marL="0" indent="0" algn="ctr">
              <a:buNone/>
            </a:pPr>
            <a:r>
              <a:rPr lang="en-GB" i="1" dirty="0">
                <a:solidFill>
                  <a:schemeClr val="bg1"/>
                </a:solidFill>
                <a:latin typeface="Times New Roman" panose="02020603050405020304" pitchFamily="18" charset="0"/>
                <a:cs typeface="Times New Roman" panose="02020603050405020304" pitchFamily="18" charset="0"/>
              </a:rPr>
              <a:t>9</a:t>
            </a:r>
            <a:r>
              <a:rPr lang="en-GB" i="1" baseline="30000" dirty="0">
                <a:solidFill>
                  <a:schemeClr val="bg1"/>
                </a:solidFill>
                <a:latin typeface="Times New Roman" panose="02020603050405020304" pitchFamily="18" charset="0"/>
                <a:cs typeface="Times New Roman" panose="02020603050405020304" pitchFamily="18" charset="0"/>
              </a:rPr>
              <a:t>th</a:t>
            </a:r>
            <a:r>
              <a:rPr lang="en-GB" i="1" dirty="0">
                <a:solidFill>
                  <a:schemeClr val="bg1"/>
                </a:solidFill>
                <a:latin typeface="Times New Roman" panose="02020603050405020304" pitchFamily="18" charset="0"/>
                <a:cs typeface="Times New Roman" panose="02020603050405020304" pitchFamily="18" charset="0"/>
              </a:rPr>
              <a:t> Metis Workshop, Catania</a:t>
            </a:r>
          </a:p>
          <a:p>
            <a:pPr marL="0" indent="0" algn="ctr">
              <a:buNone/>
            </a:pPr>
            <a:r>
              <a:rPr lang="en-GB" i="1" dirty="0">
                <a:solidFill>
                  <a:schemeClr val="bg1"/>
                </a:solidFill>
                <a:latin typeface="Times New Roman" panose="02020603050405020304" pitchFamily="18" charset="0"/>
                <a:cs typeface="Times New Roman" panose="02020603050405020304" pitchFamily="18" charset="0"/>
              </a:rPr>
              <a:t>24-26/01/24</a:t>
            </a:r>
            <a:endParaRPr lang="it-IT" i="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9C4E3F1-5961-6EE2-5511-CC7A94033C92}"/>
              </a:ext>
            </a:extLst>
          </p:cNvPr>
          <p:cNvSpPr txBox="1"/>
          <p:nvPr/>
        </p:nvSpPr>
        <p:spPr>
          <a:xfrm>
            <a:off x="457200" y="6230482"/>
            <a:ext cx="4198776" cy="461665"/>
          </a:xfrm>
          <a:prstGeom prst="rect">
            <a:avLst/>
          </a:prstGeom>
          <a:noFill/>
        </p:spPr>
        <p:txBody>
          <a:bodyPr wrap="square" rtlCol="0">
            <a:spAutoFit/>
          </a:bodyPr>
          <a:lstStyle/>
          <a:p>
            <a:r>
              <a:rPr lang="it-IT" sz="1200" i="1" baseline="30000" dirty="0">
                <a:solidFill>
                  <a:schemeClr val="bg1"/>
                </a:solidFill>
                <a:latin typeface="Times New Roman" panose="02020603050405020304" pitchFamily="18" charset="0"/>
                <a:cs typeface="Times New Roman" panose="02020603050405020304" pitchFamily="18" charset="0"/>
              </a:rPr>
              <a:t>1</a:t>
            </a:r>
            <a:r>
              <a:rPr lang="it-IT" sz="1200" i="1" dirty="0">
                <a:solidFill>
                  <a:schemeClr val="bg1"/>
                </a:solidFill>
                <a:latin typeface="Times New Roman" panose="02020603050405020304" pitchFamily="18" charset="0"/>
                <a:cs typeface="Times New Roman" panose="02020603050405020304" pitchFamily="18" charset="0"/>
              </a:rPr>
              <a:t> INAF, </a:t>
            </a:r>
            <a:r>
              <a:rPr lang="it-IT" sz="1200" i="1" dirty="0" err="1">
                <a:solidFill>
                  <a:schemeClr val="bg1"/>
                </a:solidFill>
                <a:latin typeface="Times New Roman" panose="02020603050405020304" pitchFamily="18" charset="0"/>
                <a:cs typeface="Times New Roman" panose="02020603050405020304" pitchFamily="18" charset="0"/>
              </a:rPr>
              <a:t>OATo</a:t>
            </a:r>
            <a:endParaRPr lang="it-IT" sz="1200" i="1" dirty="0">
              <a:solidFill>
                <a:schemeClr val="bg1"/>
              </a:solidFill>
              <a:latin typeface="Times New Roman" panose="02020603050405020304" pitchFamily="18" charset="0"/>
              <a:cs typeface="Times New Roman" panose="02020603050405020304" pitchFamily="18" charset="0"/>
            </a:endParaRPr>
          </a:p>
          <a:p>
            <a:r>
              <a:rPr lang="it-IT" sz="1200" i="1" baseline="30000" dirty="0">
                <a:solidFill>
                  <a:schemeClr val="bg1"/>
                </a:solidFill>
                <a:latin typeface="Times New Roman" panose="02020603050405020304" pitchFamily="18" charset="0"/>
                <a:cs typeface="Times New Roman" panose="02020603050405020304" pitchFamily="18" charset="0"/>
              </a:rPr>
              <a:t>2</a:t>
            </a:r>
            <a:r>
              <a:rPr lang="it-IT" sz="1200" i="1" dirty="0">
                <a:solidFill>
                  <a:schemeClr val="bg1"/>
                </a:solidFill>
                <a:latin typeface="Times New Roman" panose="02020603050405020304" pitchFamily="18" charset="0"/>
                <a:cs typeface="Times New Roman" panose="02020603050405020304" pitchFamily="18" charset="0"/>
              </a:rPr>
              <a:t>Univ. Turin</a:t>
            </a:r>
            <a:endParaRPr lang="en-GB" sz="1200" i="1" dirty="0">
              <a:solidFill>
                <a:schemeClr val="bg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3B69C90A-AECC-B5FB-91F9-17D116E5A3C3}"/>
              </a:ext>
            </a:extLst>
          </p:cNvPr>
          <p:cNvCxnSpPr>
            <a:cxnSpLocks/>
          </p:cNvCxnSpPr>
          <p:nvPr/>
        </p:nvCxnSpPr>
        <p:spPr>
          <a:xfrm>
            <a:off x="436985" y="5978556"/>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pic>
        <p:nvPicPr>
          <p:cNvPr id="15" name="Picture 4" descr="Osservatorio Astrofisico di Torino">
            <a:extLst>
              <a:ext uri="{FF2B5EF4-FFF2-40B4-BE49-F238E27FC236}">
                <a16:creationId xmlns:a16="http://schemas.microsoft.com/office/drawing/2014/main" id="{64F32103-CC16-FD8B-CD0D-692EFD6CC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796" y="594158"/>
            <a:ext cx="1539155" cy="15391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logo of a space station&#10;&#10;Description automatically generated">
            <a:extLst>
              <a:ext uri="{FF2B5EF4-FFF2-40B4-BE49-F238E27FC236}">
                <a16:creationId xmlns:a16="http://schemas.microsoft.com/office/drawing/2014/main" id="{19145659-FFA2-4152-865C-B7E7211C54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483" y="450640"/>
            <a:ext cx="1905165" cy="1905165"/>
          </a:xfrm>
          <a:prstGeom prst="rect">
            <a:avLst/>
          </a:prstGeom>
        </p:spPr>
      </p:pic>
      <p:pic>
        <p:nvPicPr>
          <p:cNvPr id="21" name="Picture 20" descr="A satellite and a rainbow colored circle&#10;&#10;Description automatically generated with medium confidence">
            <a:extLst>
              <a:ext uri="{FF2B5EF4-FFF2-40B4-BE49-F238E27FC236}">
                <a16:creationId xmlns:a16="http://schemas.microsoft.com/office/drawing/2014/main" id="{47D4A2CF-D999-F2EC-078D-4474481EB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8417" y="450640"/>
            <a:ext cx="2102306" cy="2029329"/>
          </a:xfrm>
          <a:prstGeom prst="rect">
            <a:avLst/>
          </a:prstGeom>
        </p:spPr>
      </p:pic>
    </p:spTree>
    <p:extLst>
      <p:ext uri="{BB962C8B-B14F-4D97-AF65-F5344CB8AC3E}">
        <p14:creationId xmlns:p14="http://schemas.microsoft.com/office/powerpoint/2010/main" val="93461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F65D0F-B7E8-D16E-50BC-29A7E9571223}"/>
              </a:ext>
            </a:extLst>
          </p:cNvPr>
          <p:cNvSpPr txBox="1">
            <a:spLocks/>
          </p:cNvSpPr>
          <p:nvPr/>
        </p:nvSpPr>
        <p:spPr>
          <a:xfrm>
            <a:off x="698241" y="167952"/>
            <a:ext cx="10515600" cy="643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i="1" dirty="0" err="1">
                <a:latin typeface="Times New Roman" panose="02020603050405020304" pitchFamily="18" charset="0"/>
                <a:cs typeface="Times New Roman" panose="02020603050405020304" pitchFamily="18" charset="0"/>
              </a:rPr>
              <a:t>Early</a:t>
            </a:r>
            <a:r>
              <a:rPr lang="it-IT" sz="3600" b="1" i="1" dirty="0">
                <a:latin typeface="Times New Roman" panose="02020603050405020304" pitchFamily="18" charset="0"/>
                <a:cs typeface="Times New Roman" panose="02020603050405020304" pitchFamily="18" charset="0"/>
              </a:rPr>
              <a:t> </a:t>
            </a:r>
            <a:r>
              <a:rPr lang="it-IT" sz="3600" b="1" i="1" dirty="0" err="1">
                <a:latin typeface="Times New Roman" panose="02020603050405020304" pitchFamily="18" charset="0"/>
                <a:cs typeface="Times New Roman" panose="02020603050405020304" pitchFamily="18" charset="0"/>
              </a:rPr>
              <a:t>results</a:t>
            </a:r>
            <a:r>
              <a:rPr lang="it-IT" sz="3600" b="1" i="1" dirty="0">
                <a:latin typeface="Times New Roman" panose="02020603050405020304" pitchFamily="18" charset="0"/>
                <a:cs typeface="Times New Roman" panose="02020603050405020304" pitchFamily="18" charset="0"/>
              </a:rPr>
              <a:t> &amp; </a:t>
            </a:r>
            <a:r>
              <a:rPr lang="it-IT" sz="3600" b="1" i="1" dirty="0" err="1">
                <a:latin typeface="Times New Roman" panose="02020603050405020304" pitchFamily="18" charset="0"/>
                <a:cs typeface="Times New Roman" panose="02020603050405020304" pitchFamily="18" charset="0"/>
              </a:rPr>
              <a:t>further</a:t>
            </a:r>
            <a:r>
              <a:rPr lang="it-IT" sz="3600" b="1" i="1" dirty="0">
                <a:latin typeface="Times New Roman" panose="02020603050405020304" pitchFamily="18" charset="0"/>
                <a:cs typeface="Times New Roman" panose="02020603050405020304" pitchFamily="18" charset="0"/>
              </a:rPr>
              <a:t> </a:t>
            </a:r>
            <a:r>
              <a:rPr lang="it-IT" sz="3600" b="1" i="1" dirty="0" err="1">
                <a:latin typeface="Times New Roman" panose="02020603050405020304" pitchFamily="18" charset="0"/>
                <a:cs typeface="Times New Roman" panose="02020603050405020304" pitchFamily="18" charset="0"/>
              </a:rPr>
              <a:t>directions</a:t>
            </a:r>
            <a:endParaRPr lang="en-GB" sz="3600" dirty="0"/>
          </a:p>
        </p:txBody>
      </p:sp>
      <p:cxnSp>
        <p:nvCxnSpPr>
          <p:cNvPr id="4" name="Straight Connector 3">
            <a:extLst>
              <a:ext uri="{FF2B5EF4-FFF2-40B4-BE49-F238E27FC236}">
                <a16:creationId xmlns:a16="http://schemas.microsoft.com/office/drawing/2014/main" id="{AFBCF3CB-F4C8-9EE1-598D-91415D9E6A48}"/>
              </a:ext>
            </a:extLst>
          </p:cNvPr>
          <p:cNvCxnSpPr>
            <a:cxnSpLocks/>
          </p:cNvCxnSpPr>
          <p:nvPr/>
        </p:nvCxnSpPr>
        <p:spPr>
          <a:xfrm>
            <a:off x="446314" y="7631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3FE8CB0C-57C9-BF73-374F-E099F1E2EB6F}"/>
              </a:ext>
            </a:extLst>
          </p:cNvPr>
          <p:cNvSpPr txBox="1"/>
          <p:nvPr/>
        </p:nvSpPr>
        <p:spPr>
          <a:xfrm>
            <a:off x="446313" y="1194319"/>
            <a:ext cx="11366241"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just">
              <a:buFont typeface="Arial" panose="020B0604020202020204" pitchFamily="34" charset="0"/>
              <a:buChar char="•"/>
            </a:pPr>
            <a:r>
              <a:rPr lang="it-IT" dirty="0"/>
              <a:t>The VL-</a:t>
            </a:r>
            <a:r>
              <a:rPr lang="it-IT" dirty="0" err="1"/>
              <a:t>pB</a:t>
            </a:r>
            <a:r>
              <a:rPr lang="it-IT" dirty="0"/>
              <a:t> subset shows a high </a:t>
            </a:r>
            <a:r>
              <a:rPr lang="it-IT" dirty="0" err="1"/>
              <a:t>brightness</a:t>
            </a:r>
            <a:r>
              <a:rPr lang="it-IT" dirty="0"/>
              <a:t> </a:t>
            </a:r>
            <a:r>
              <a:rPr lang="it-IT" dirty="0" err="1"/>
              <a:t>variability</a:t>
            </a:r>
            <a:r>
              <a:rPr lang="it-IT" dirty="0"/>
              <a:t>, due to </a:t>
            </a:r>
            <a:r>
              <a:rPr lang="it-IT" dirty="0" err="1"/>
              <a:t>both</a:t>
            </a:r>
            <a:r>
              <a:rPr lang="it-IT" dirty="0"/>
              <a:t> the </a:t>
            </a:r>
            <a:r>
              <a:rPr lang="it-IT" dirty="0" err="1"/>
              <a:t>orbital</a:t>
            </a:r>
            <a:r>
              <a:rPr lang="it-IT" dirty="0"/>
              <a:t> </a:t>
            </a:r>
            <a:r>
              <a:rPr lang="it-IT" dirty="0" err="1"/>
              <a:t>phase</a:t>
            </a:r>
            <a:r>
              <a:rPr lang="it-IT" dirty="0"/>
              <a:t> and </a:t>
            </a:r>
            <a:r>
              <a:rPr lang="it-IT" dirty="0" err="1"/>
              <a:t>increasing</a:t>
            </a:r>
            <a:r>
              <a:rPr lang="it-IT" dirty="0"/>
              <a:t> solar activity</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Streamer </a:t>
            </a:r>
            <a:r>
              <a:rPr lang="it-IT" dirty="0" err="1"/>
              <a:t>belt</a:t>
            </a:r>
            <a:r>
              <a:rPr lang="it-IT" dirty="0"/>
              <a:t> </a:t>
            </a:r>
            <a:r>
              <a:rPr lang="it-IT" dirty="0" err="1"/>
              <a:t>moves</a:t>
            </a:r>
            <a:r>
              <a:rPr lang="it-IT" dirty="0"/>
              <a:t> </a:t>
            </a:r>
            <a:r>
              <a:rPr lang="it-IT" dirty="0" err="1"/>
              <a:t>mid</a:t>
            </a:r>
            <a:r>
              <a:rPr lang="it-IT" dirty="0"/>
              <a:t>-to-high </a:t>
            </a:r>
            <a:r>
              <a:rPr lang="it-IT" dirty="0" err="1"/>
              <a:t>latitudes</a:t>
            </a:r>
            <a:endParaRPr lang="it-IT" dirty="0"/>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err="1"/>
              <a:t>Increase</a:t>
            </a:r>
            <a:r>
              <a:rPr lang="it-IT" dirty="0"/>
              <a:t> in </a:t>
            </a:r>
            <a:r>
              <a:rPr lang="it-IT" dirty="0" err="1"/>
              <a:t>transients</a:t>
            </a:r>
            <a:r>
              <a:rPr lang="it-IT" dirty="0"/>
              <a:t> </a:t>
            </a:r>
            <a:r>
              <a:rPr lang="it-IT" dirty="0" err="1"/>
              <a:t>phenomena</a:t>
            </a:r>
            <a:endParaRPr lang="it-IT" dirty="0"/>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Good qualitative match </a:t>
            </a:r>
            <a:r>
              <a:rPr lang="it-IT" dirty="0" err="1"/>
              <a:t>between</a:t>
            </a:r>
            <a:r>
              <a:rPr lang="it-IT" dirty="0"/>
              <a:t> PSI-MAS </a:t>
            </a:r>
            <a:r>
              <a:rPr lang="it-IT" dirty="0" err="1"/>
              <a:t>fieldlines</a:t>
            </a:r>
            <a:r>
              <a:rPr lang="it-IT" dirty="0"/>
              <a:t> and the quasi-steady corona </a:t>
            </a:r>
            <a:r>
              <a:rPr lang="it-IT" dirty="0" err="1"/>
              <a:t>topology</a:t>
            </a:r>
            <a:endParaRPr lang="it-IT" dirty="0"/>
          </a:p>
        </p:txBody>
      </p:sp>
      <p:cxnSp>
        <p:nvCxnSpPr>
          <p:cNvPr id="5" name="Straight Arrow Connector 4">
            <a:extLst>
              <a:ext uri="{FF2B5EF4-FFF2-40B4-BE49-F238E27FC236}">
                <a16:creationId xmlns:a16="http://schemas.microsoft.com/office/drawing/2014/main" id="{BC7987E2-48E0-AF54-68AF-5BC87773079A}"/>
              </a:ext>
            </a:extLst>
          </p:cNvPr>
          <p:cNvCxnSpPr/>
          <p:nvPr/>
        </p:nvCxnSpPr>
        <p:spPr>
          <a:xfrm>
            <a:off x="6096000" y="3354356"/>
            <a:ext cx="0" cy="5411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6FDDBEC-D2CA-C4E0-48FC-9163A56F7286}"/>
              </a:ext>
            </a:extLst>
          </p:cNvPr>
          <p:cNvSpPr txBox="1"/>
          <p:nvPr/>
        </p:nvSpPr>
        <p:spPr>
          <a:xfrm>
            <a:off x="446313" y="4097227"/>
            <a:ext cx="11366238"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Arial" panose="020B0604020202020204" pitchFamily="34" charset="0"/>
              <a:buChar char="•"/>
            </a:pPr>
            <a:r>
              <a:rPr lang="it-IT" dirty="0" err="1"/>
              <a:t>Comparison</a:t>
            </a:r>
            <a:r>
              <a:rPr lang="it-IT" dirty="0"/>
              <a:t> with </a:t>
            </a:r>
            <a:r>
              <a:rPr lang="it-IT" dirty="0" err="1"/>
              <a:t>other</a:t>
            </a:r>
            <a:r>
              <a:rPr lang="it-IT" dirty="0"/>
              <a:t> model (PSFF) and with </a:t>
            </a:r>
            <a:r>
              <a:rPr lang="it-IT" dirty="0" err="1"/>
              <a:t>other</a:t>
            </a:r>
            <a:r>
              <a:rPr lang="it-IT" dirty="0"/>
              <a:t> </a:t>
            </a:r>
            <a:r>
              <a:rPr lang="it-IT" dirty="0" err="1"/>
              <a:t>coronagraphs</a:t>
            </a:r>
            <a:r>
              <a:rPr lang="it-IT" dirty="0"/>
              <a:t> (e.g. LASCO, STEREO-A/COR2)</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err="1"/>
              <a:t>Further</a:t>
            </a:r>
            <a:r>
              <a:rPr lang="it-IT" dirty="0"/>
              <a:t> study on </a:t>
            </a:r>
            <a:r>
              <a:rPr lang="it-IT" dirty="0" err="1"/>
              <a:t>possible</a:t>
            </a:r>
            <a:r>
              <a:rPr lang="it-IT" dirty="0"/>
              <a:t> </a:t>
            </a:r>
            <a:r>
              <a:rPr lang="it-IT" dirty="0" err="1"/>
              <a:t>Bmag</a:t>
            </a:r>
            <a:r>
              <a:rPr lang="it-IT" dirty="0"/>
              <a:t>/</a:t>
            </a:r>
            <a:r>
              <a:rPr lang="it-IT" dirty="0" err="1"/>
              <a:t>pB</a:t>
            </a:r>
            <a:r>
              <a:rPr lang="it-IT" dirty="0"/>
              <a:t> </a:t>
            </a:r>
            <a:r>
              <a:rPr lang="it-IT" dirty="0" err="1"/>
              <a:t>anticorrelation</a:t>
            </a:r>
            <a:r>
              <a:rPr lang="it-IT" dirty="0"/>
              <a:t> in the middle corona </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err="1"/>
              <a:t>Bmag</a:t>
            </a:r>
            <a:r>
              <a:rPr lang="it-IT" dirty="0"/>
              <a:t> in shock CME</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err="1"/>
              <a:t>Investigating</a:t>
            </a:r>
            <a:r>
              <a:rPr lang="it-IT" dirty="0"/>
              <a:t> the </a:t>
            </a:r>
            <a:r>
              <a:rPr lang="it-IT" dirty="0" err="1"/>
              <a:t>differences</a:t>
            </a:r>
            <a:r>
              <a:rPr lang="it-IT" dirty="0"/>
              <a:t> in the </a:t>
            </a:r>
            <a:r>
              <a:rPr lang="it-IT" dirty="0" err="1"/>
              <a:t>intensity</a:t>
            </a:r>
            <a:r>
              <a:rPr lang="it-IT" dirty="0"/>
              <a:t> of the </a:t>
            </a:r>
            <a:r>
              <a:rPr lang="it-IT" dirty="0" err="1"/>
              <a:t>two</a:t>
            </a:r>
            <a:r>
              <a:rPr lang="it-IT" dirty="0"/>
              <a:t> </a:t>
            </a:r>
            <a:r>
              <a:rPr lang="it-IT" dirty="0" err="1"/>
              <a:t>polar</a:t>
            </a:r>
            <a:r>
              <a:rPr lang="it-IT" dirty="0"/>
              <a:t> </a:t>
            </a:r>
            <a:r>
              <a:rPr lang="it-IT" dirty="0" err="1"/>
              <a:t>regions</a:t>
            </a:r>
            <a:endParaRPr lang="it-IT" dirty="0"/>
          </a:p>
        </p:txBody>
      </p:sp>
    </p:spTree>
    <p:extLst>
      <p:ext uri="{BB962C8B-B14F-4D97-AF65-F5344CB8AC3E}">
        <p14:creationId xmlns:p14="http://schemas.microsoft.com/office/powerpoint/2010/main" val="1299962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9CC00-C516-4E21-7542-924320E64B2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72318"/>
            <a:ext cx="12188952" cy="6930317"/>
          </a:xfrm>
          <a:prstGeom prst="rect">
            <a:avLst/>
          </a:prstGeom>
        </p:spPr>
      </p:pic>
      <p:sp>
        <p:nvSpPr>
          <p:cNvPr id="2" name="Title 1">
            <a:extLst>
              <a:ext uri="{FF2B5EF4-FFF2-40B4-BE49-F238E27FC236}">
                <a16:creationId xmlns:a16="http://schemas.microsoft.com/office/drawing/2014/main" id="{DECCCA01-8B25-EFD4-3755-2C821B09B8A0}"/>
              </a:ext>
            </a:extLst>
          </p:cNvPr>
          <p:cNvSpPr>
            <a:spLocks noGrp="1"/>
          </p:cNvSpPr>
          <p:nvPr>
            <p:ph type="title"/>
          </p:nvPr>
        </p:nvSpPr>
        <p:spPr>
          <a:xfrm>
            <a:off x="3058885" y="3164308"/>
            <a:ext cx="6234405" cy="1325563"/>
          </a:xfrm>
        </p:spPr>
        <p:txBody>
          <a:bodyPr>
            <a:normAutofit/>
          </a:bodyPr>
          <a:lstStyle/>
          <a:p>
            <a:r>
              <a:rPr lang="it-IT" b="1" dirty="0">
                <a:solidFill>
                  <a:schemeClr val="bg1"/>
                </a:solidFill>
                <a:latin typeface="Times New Roman" panose="02020603050405020304" pitchFamily="18" charset="0"/>
                <a:cs typeface="Times New Roman" panose="02020603050405020304" pitchFamily="18" charset="0"/>
              </a:rPr>
              <a:t>Thanks for the </a:t>
            </a:r>
            <a:r>
              <a:rPr lang="it-IT" b="1" dirty="0" err="1">
                <a:solidFill>
                  <a:schemeClr val="bg1"/>
                </a:solidFill>
                <a:latin typeface="Times New Roman" panose="02020603050405020304" pitchFamily="18" charset="0"/>
                <a:cs typeface="Times New Roman" panose="02020603050405020304" pitchFamily="18" charset="0"/>
              </a:rPr>
              <a:t>attention</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09A09FF-F04E-74BB-4D36-6D8B4BBA3BDA}"/>
              </a:ext>
            </a:extLst>
          </p:cNvPr>
          <p:cNvSpPr>
            <a:spLocks noGrp="1"/>
          </p:cNvSpPr>
          <p:nvPr>
            <p:ph type="sldNum" sz="quarter" idx="12"/>
          </p:nvPr>
        </p:nvSpPr>
        <p:spPr/>
        <p:txBody>
          <a:bodyPr/>
          <a:lstStyle/>
          <a:p>
            <a:fld id="{40619AAF-5AF7-40CA-8C2D-7B85EE1814E3}" type="slidenum">
              <a:rPr lang="en-GB" smtClean="0"/>
              <a:t>11</a:t>
            </a:fld>
            <a:endParaRPr lang="en-GB"/>
          </a:p>
        </p:txBody>
      </p:sp>
    </p:spTree>
    <p:extLst>
      <p:ext uri="{BB962C8B-B14F-4D97-AF65-F5344CB8AC3E}">
        <p14:creationId xmlns:p14="http://schemas.microsoft.com/office/powerpoint/2010/main" val="3267856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B0195C-0EE1-4C4F-3DA6-E19A2F48EC74}"/>
              </a:ext>
            </a:extLst>
          </p:cNvPr>
          <p:cNvSpPr>
            <a:spLocks noGrp="1"/>
          </p:cNvSpPr>
          <p:nvPr>
            <p:ph type="title"/>
          </p:nvPr>
        </p:nvSpPr>
        <p:spPr>
          <a:xfrm>
            <a:off x="698241" y="167952"/>
            <a:ext cx="10515600" cy="643812"/>
          </a:xfrm>
        </p:spPr>
        <p:txBody>
          <a:bodyPr>
            <a:normAutofit/>
          </a:bodyPr>
          <a:lstStyle/>
          <a:p>
            <a:r>
              <a:rPr lang="it-IT" sz="3600" b="1" i="1" dirty="0" err="1">
                <a:latin typeface="Times New Roman" panose="02020603050405020304" pitchFamily="18" charset="0"/>
                <a:cs typeface="Times New Roman" panose="02020603050405020304" pitchFamily="18" charset="0"/>
              </a:rPr>
              <a:t>Introduction</a:t>
            </a:r>
            <a:endParaRPr lang="en-GB" sz="3600" dirty="0"/>
          </a:p>
        </p:txBody>
      </p:sp>
      <p:cxnSp>
        <p:nvCxnSpPr>
          <p:cNvPr id="7" name="Straight Connector 6">
            <a:extLst>
              <a:ext uri="{FF2B5EF4-FFF2-40B4-BE49-F238E27FC236}">
                <a16:creationId xmlns:a16="http://schemas.microsoft.com/office/drawing/2014/main" id="{0935C80A-D828-E9EE-AF7F-8019114F48AB}"/>
              </a:ext>
            </a:extLst>
          </p:cNvPr>
          <p:cNvCxnSpPr>
            <a:cxnSpLocks/>
          </p:cNvCxnSpPr>
          <p:nvPr/>
        </p:nvCxnSpPr>
        <p:spPr>
          <a:xfrm>
            <a:off x="446314" y="7631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9" name="TextBox 8">
            <a:extLst>
              <a:ext uri="{FF2B5EF4-FFF2-40B4-BE49-F238E27FC236}">
                <a16:creationId xmlns:a16="http://schemas.microsoft.com/office/drawing/2014/main" id="{DC60C148-EFCE-295E-6E3C-CA0E1CF3BA2D}"/>
              </a:ext>
            </a:extLst>
          </p:cNvPr>
          <p:cNvSpPr txBox="1"/>
          <p:nvPr/>
        </p:nvSpPr>
        <p:spPr>
          <a:xfrm>
            <a:off x="446314" y="948690"/>
            <a:ext cx="11412894" cy="2554545"/>
          </a:xfrm>
          <a:prstGeom prst="rect">
            <a:avLst/>
          </a:prstGeom>
          <a:noFill/>
        </p:spPr>
        <p:txBody>
          <a:bodyPr wrap="square">
            <a:spAutoFit/>
          </a:bodyPr>
          <a:lstStyle/>
          <a:p>
            <a:pPr algn="just"/>
            <a:r>
              <a:rPr lang="en-GB" sz="1600" b="1" dirty="0"/>
              <a:t>Global evolution of the streamer belt &amp; Magnetic topology for </a:t>
            </a:r>
            <a:r>
              <a:rPr lang="en-GB" sz="1600" b="1" dirty="0" err="1"/>
              <a:t>channeling</a:t>
            </a:r>
            <a:r>
              <a:rPr lang="en-GB" sz="1600" b="1" dirty="0"/>
              <a:t> solar wind</a:t>
            </a:r>
          </a:p>
          <a:p>
            <a:pPr algn="just"/>
            <a:endParaRPr lang="en-GB" sz="1600" b="1" dirty="0"/>
          </a:p>
          <a:p>
            <a:pPr marL="285750" indent="-285750" algn="just">
              <a:buFont typeface="Arial" panose="020B0604020202020204" pitchFamily="34" charset="0"/>
              <a:buChar char="•"/>
            </a:pPr>
            <a:r>
              <a:rPr lang="en-GB" sz="1600" dirty="0"/>
              <a:t>The high </a:t>
            </a:r>
            <a:r>
              <a:rPr lang="en-GB" sz="1600" dirty="0" err="1"/>
              <a:t>spatio</a:t>
            </a:r>
            <a:r>
              <a:rPr lang="en-GB" sz="1600" dirty="0"/>
              <a:t>-temporal resolution of the Metis coronagraph allows us to monitor the longer-term evolution and thus address the physics and evolution of the large-scale corona in response to the evolution of the magnetic field of the Sun</a:t>
            </a:r>
          </a:p>
          <a:p>
            <a:pPr algn="just"/>
            <a:endParaRPr lang="en-GB" sz="1600" dirty="0"/>
          </a:p>
          <a:p>
            <a:pPr marL="285750" indent="-285750" algn="just">
              <a:buFont typeface="Arial" panose="020B0604020202020204" pitchFamily="34" charset="0"/>
              <a:buChar char="•"/>
            </a:pPr>
            <a:r>
              <a:rPr lang="en-GB" sz="1600" dirty="0"/>
              <a:t>Metis can outline the magnetic features of the solar atmosphere based on polarised visible light (VL-</a:t>
            </a:r>
            <a:r>
              <a:rPr lang="en-GB" sz="1600" dirty="0" err="1"/>
              <a:t>pB</a:t>
            </a:r>
            <a:r>
              <a:rPr lang="en-GB" sz="1600" dirty="0"/>
              <a:t>) images, </a:t>
            </a:r>
            <a:r>
              <a:rPr lang="en-GB" sz="1600"/>
              <a:t>and trace </a:t>
            </a:r>
            <a:r>
              <a:rPr lang="en-GB" sz="1600" dirty="0"/>
              <a:t>the regions where the coronal magnetic field is open/closed</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These observations are also crucial to the assessment of the role of magnetic topology in regulating the solar wind speed and properties and thus to test alternative hypotheses on the origin and sources of the fast and slow wind. </a:t>
            </a:r>
            <a:endParaRPr lang="en-GB" sz="1600" b="1" dirty="0"/>
          </a:p>
        </p:txBody>
      </p:sp>
      <p:pic>
        <p:nvPicPr>
          <p:cNvPr id="11" name="Picture 10">
            <a:extLst>
              <a:ext uri="{FF2B5EF4-FFF2-40B4-BE49-F238E27FC236}">
                <a16:creationId xmlns:a16="http://schemas.microsoft.com/office/drawing/2014/main" id="{C6052101-E44C-4EF4-B264-EF3D67396E41}"/>
              </a:ext>
            </a:extLst>
          </p:cNvPr>
          <p:cNvPicPr>
            <a:picLocks noChangeAspect="1"/>
          </p:cNvPicPr>
          <p:nvPr/>
        </p:nvPicPr>
        <p:blipFill>
          <a:blip r:embed="rId2"/>
          <a:stretch>
            <a:fillRect/>
          </a:stretch>
        </p:blipFill>
        <p:spPr>
          <a:xfrm>
            <a:off x="3870065" y="3656914"/>
            <a:ext cx="3818359" cy="3087751"/>
          </a:xfrm>
          <a:prstGeom prst="rect">
            <a:avLst/>
          </a:prstGeom>
        </p:spPr>
      </p:pic>
    </p:spTree>
    <p:extLst>
      <p:ext uri="{BB962C8B-B14F-4D97-AF65-F5344CB8AC3E}">
        <p14:creationId xmlns:p14="http://schemas.microsoft.com/office/powerpoint/2010/main" val="301092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B3E4B-790E-C41F-0521-AA75F64FB863}"/>
              </a:ext>
            </a:extLst>
          </p:cNvPr>
          <p:cNvSpPr>
            <a:spLocks noGrp="1"/>
          </p:cNvSpPr>
          <p:nvPr>
            <p:ph type="title"/>
          </p:nvPr>
        </p:nvSpPr>
        <p:spPr>
          <a:xfrm>
            <a:off x="698241" y="167952"/>
            <a:ext cx="10515600" cy="643812"/>
          </a:xfrm>
        </p:spPr>
        <p:txBody>
          <a:bodyPr>
            <a:normAutofit/>
          </a:bodyPr>
          <a:lstStyle/>
          <a:p>
            <a:r>
              <a:rPr lang="it-IT" sz="3600" b="1" i="1" dirty="0">
                <a:latin typeface="Times New Roman" panose="02020603050405020304" pitchFamily="18" charset="0"/>
                <a:cs typeface="Times New Roman" panose="02020603050405020304" pitchFamily="18" charset="0"/>
              </a:rPr>
              <a:t>Metis VL-</a:t>
            </a:r>
            <a:r>
              <a:rPr lang="it-IT" sz="3600" b="1" i="1" dirty="0" err="1">
                <a:latin typeface="Times New Roman" panose="02020603050405020304" pitchFamily="18" charset="0"/>
                <a:cs typeface="Times New Roman" panose="02020603050405020304" pitchFamily="18" charset="0"/>
              </a:rPr>
              <a:t>pB</a:t>
            </a:r>
            <a:r>
              <a:rPr lang="it-IT" sz="3600" b="1" i="1" dirty="0">
                <a:latin typeface="Times New Roman" panose="02020603050405020304" pitchFamily="18" charset="0"/>
                <a:cs typeface="Times New Roman" panose="02020603050405020304" pitchFamily="18" charset="0"/>
              </a:rPr>
              <a:t> &amp; LASCO/C2 WL </a:t>
            </a:r>
            <a:r>
              <a:rPr lang="it-IT" sz="3600" b="1" i="1" dirty="0" err="1">
                <a:latin typeface="Times New Roman" panose="02020603050405020304" pitchFamily="18" charset="0"/>
                <a:cs typeface="Times New Roman" panose="02020603050405020304" pitchFamily="18" charset="0"/>
              </a:rPr>
              <a:t>comparison</a:t>
            </a:r>
            <a:endParaRPr lang="en-GB" sz="3600" dirty="0"/>
          </a:p>
        </p:txBody>
      </p:sp>
      <p:cxnSp>
        <p:nvCxnSpPr>
          <p:cNvPr id="3" name="Straight Connector 2">
            <a:extLst>
              <a:ext uri="{FF2B5EF4-FFF2-40B4-BE49-F238E27FC236}">
                <a16:creationId xmlns:a16="http://schemas.microsoft.com/office/drawing/2014/main" id="{54EB06D7-48EC-CB13-BB84-3A91FC13E010}"/>
              </a:ext>
            </a:extLst>
          </p:cNvPr>
          <p:cNvCxnSpPr>
            <a:cxnSpLocks/>
          </p:cNvCxnSpPr>
          <p:nvPr/>
        </p:nvCxnSpPr>
        <p:spPr>
          <a:xfrm>
            <a:off x="446314" y="7631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pic>
        <p:nvPicPr>
          <p:cNvPr id="4" name="metis_lasco_ott_23_last_perielio_v1">
            <a:hlinkClick r:id="" action="ppaction://media"/>
            <a:extLst>
              <a:ext uri="{FF2B5EF4-FFF2-40B4-BE49-F238E27FC236}">
                <a16:creationId xmlns:a16="http://schemas.microsoft.com/office/drawing/2014/main" id="{8BD34EB9-C625-CDA0-7126-ED6E1B0316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1072" y="1705423"/>
            <a:ext cx="7927778" cy="3171111"/>
          </a:xfrm>
          <a:prstGeom prst="rect">
            <a:avLst/>
          </a:prstGeom>
        </p:spPr>
      </p:pic>
      <p:pic>
        <p:nvPicPr>
          <p:cNvPr id="6" name="Picture 5" descr="A graph of a line graph&#10;&#10;Description automatically generated with medium confidence">
            <a:extLst>
              <a:ext uri="{FF2B5EF4-FFF2-40B4-BE49-F238E27FC236}">
                <a16:creationId xmlns:a16="http://schemas.microsoft.com/office/drawing/2014/main" id="{EA3CC781-2570-CA22-5C24-75FCE39DA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224" y="1656691"/>
            <a:ext cx="3989776" cy="2992332"/>
          </a:xfrm>
          <a:prstGeom prst="rect">
            <a:avLst/>
          </a:prstGeom>
        </p:spPr>
      </p:pic>
      <p:cxnSp>
        <p:nvCxnSpPr>
          <p:cNvPr id="7" name="Straight Arrow Connector 6">
            <a:extLst>
              <a:ext uri="{FF2B5EF4-FFF2-40B4-BE49-F238E27FC236}">
                <a16:creationId xmlns:a16="http://schemas.microsoft.com/office/drawing/2014/main" id="{10236D15-CC8E-5047-2EA2-6DA68C69311D}"/>
              </a:ext>
            </a:extLst>
          </p:cNvPr>
          <p:cNvCxnSpPr>
            <a:cxnSpLocks/>
          </p:cNvCxnSpPr>
          <p:nvPr/>
        </p:nvCxnSpPr>
        <p:spPr>
          <a:xfrm flipH="1">
            <a:off x="10448885" y="2407298"/>
            <a:ext cx="150691" cy="45447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D48BA112-1573-C9E7-EC80-8515D23F2295}"/>
              </a:ext>
            </a:extLst>
          </p:cNvPr>
          <p:cNvSpPr txBox="1"/>
          <p:nvPr/>
        </p:nvSpPr>
        <p:spPr>
          <a:xfrm>
            <a:off x="886408" y="5124618"/>
            <a:ext cx="9713168" cy="923330"/>
          </a:xfrm>
          <a:prstGeom prst="rect">
            <a:avLst/>
          </a:prstGeom>
          <a:noFill/>
        </p:spPr>
        <p:txBody>
          <a:bodyPr wrap="square" rtlCol="0">
            <a:spAutoFit/>
          </a:bodyPr>
          <a:lstStyle/>
          <a:p>
            <a:pPr marL="285750" indent="-285750">
              <a:buFont typeface="Arial" panose="020B0604020202020204" pitchFamily="34" charset="0"/>
              <a:buChar char="•"/>
            </a:pPr>
            <a:r>
              <a:rPr lang="it-IT" dirty="0" err="1"/>
              <a:t>Possibility</a:t>
            </a:r>
            <a:r>
              <a:rPr lang="it-IT" dirty="0"/>
              <a:t> of 3D </a:t>
            </a:r>
            <a:r>
              <a:rPr lang="it-IT" dirty="0" err="1"/>
              <a:t>reconstruction</a:t>
            </a:r>
            <a:r>
              <a:rPr lang="it-IT" dirty="0"/>
              <a:t> of CME events in LASCO/Metis quadrature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Metis VL-</a:t>
            </a:r>
            <a:r>
              <a:rPr lang="it-IT" dirty="0" err="1"/>
              <a:t>pB</a:t>
            </a:r>
            <a:r>
              <a:rPr lang="it-IT" dirty="0"/>
              <a:t> </a:t>
            </a:r>
            <a:r>
              <a:rPr lang="it-IT" dirty="0" err="1"/>
              <a:t>intensity</a:t>
            </a:r>
            <a:r>
              <a:rPr lang="it-IT" dirty="0"/>
              <a:t> shows </a:t>
            </a:r>
            <a:r>
              <a:rPr lang="it-IT" dirty="0" err="1"/>
              <a:t>variability</a:t>
            </a:r>
            <a:r>
              <a:rPr lang="it-IT" dirty="0"/>
              <a:t> due to </a:t>
            </a:r>
            <a:r>
              <a:rPr lang="it-IT" dirty="0" err="1"/>
              <a:t>orbit</a:t>
            </a:r>
            <a:r>
              <a:rPr lang="it-IT" dirty="0"/>
              <a:t> </a:t>
            </a:r>
            <a:r>
              <a:rPr lang="it-IT" dirty="0" err="1"/>
              <a:t>phase</a:t>
            </a:r>
            <a:r>
              <a:rPr lang="it-IT" dirty="0"/>
              <a:t> </a:t>
            </a:r>
            <a:endParaRPr lang="en-GB" dirty="0"/>
          </a:p>
        </p:txBody>
      </p:sp>
      <p:sp>
        <p:nvSpPr>
          <p:cNvPr id="5" name="TextBox 4">
            <a:extLst>
              <a:ext uri="{FF2B5EF4-FFF2-40B4-BE49-F238E27FC236}">
                <a16:creationId xmlns:a16="http://schemas.microsoft.com/office/drawing/2014/main" id="{328C1340-3021-C614-86BB-0434F772AC82}"/>
              </a:ext>
            </a:extLst>
          </p:cNvPr>
          <p:cNvSpPr txBox="1"/>
          <p:nvPr/>
        </p:nvSpPr>
        <p:spPr>
          <a:xfrm>
            <a:off x="698241" y="1129004"/>
            <a:ext cx="6102220" cy="369332"/>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An </a:t>
            </a:r>
            <a:r>
              <a:rPr lang="it-IT" b="1" dirty="0" err="1">
                <a:latin typeface="Times New Roman" panose="02020603050405020304" pitchFamily="18" charset="0"/>
                <a:cs typeface="Times New Roman" panose="02020603050405020304" pitchFamily="18" charset="0"/>
              </a:rPr>
              <a:t>example</a:t>
            </a:r>
            <a:r>
              <a:rPr lang="it-IT" b="1" dirty="0">
                <a:latin typeface="Times New Roman" panose="02020603050405020304" pitchFamily="18" charset="0"/>
                <a:cs typeface="Times New Roman" panose="02020603050405020304" pitchFamily="18" charset="0"/>
              </a:rPr>
              <a:t>: 4</a:t>
            </a:r>
            <a:r>
              <a:rPr lang="it-IT" b="1" baseline="30000" dirty="0">
                <a:latin typeface="Times New Roman" panose="02020603050405020304" pitchFamily="18" charset="0"/>
                <a:cs typeface="Times New Roman" panose="02020603050405020304" pitchFamily="18" charset="0"/>
              </a:rPr>
              <a:t>st</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perihelion</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6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FA8BC-E766-C35D-8B8C-C9DFEB344E3E}"/>
              </a:ext>
            </a:extLst>
          </p:cNvPr>
          <p:cNvPicPr>
            <a:picLocks noChangeAspect="1"/>
          </p:cNvPicPr>
          <p:nvPr/>
        </p:nvPicPr>
        <p:blipFill>
          <a:blip r:embed="rId2"/>
          <a:stretch>
            <a:fillRect/>
          </a:stretch>
        </p:blipFill>
        <p:spPr>
          <a:xfrm>
            <a:off x="499413" y="806911"/>
            <a:ext cx="10811469" cy="5692212"/>
          </a:xfrm>
          <a:prstGeom prst="rect">
            <a:avLst/>
          </a:prstGeom>
        </p:spPr>
      </p:pic>
      <p:cxnSp>
        <p:nvCxnSpPr>
          <p:cNvPr id="7" name="Straight Arrow Connector 6">
            <a:extLst>
              <a:ext uri="{FF2B5EF4-FFF2-40B4-BE49-F238E27FC236}">
                <a16:creationId xmlns:a16="http://schemas.microsoft.com/office/drawing/2014/main" id="{7AF0AC62-A940-D66E-051C-F11A59BBF25F}"/>
              </a:ext>
            </a:extLst>
          </p:cNvPr>
          <p:cNvCxnSpPr/>
          <p:nvPr/>
        </p:nvCxnSpPr>
        <p:spPr>
          <a:xfrm flipH="1">
            <a:off x="9198077" y="2113936"/>
            <a:ext cx="255639" cy="22614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79DAFE3-5A71-E0D5-09F6-7F5214ADAA07}"/>
              </a:ext>
            </a:extLst>
          </p:cNvPr>
          <p:cNvCxnSpPr/>
          <p:nvPr/>
        </p:nvCxnSpPr>
        <p:spPr>
          <a:xfrm flipH="1">
            <a:off x="3136490" y="1818968"/>
            <a:ext cx="255639" cy="22614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6B2F9D2-84EE-9423-7577-8418DE4B0B7D}"/>
              </a:ext>
            </a:extLst>
          </p:cNvPr>
          <p:cNvCxnSpPr/>
          <p:nvPr/>
        </p:nvCxnSpPr>
        <p:spPr>
          <a:xfrm flipH="1">
            <a:off x="6730181" y="3023420"/>
            <a:ext cx="255639" cy="22614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0FA020-24FB-E733-C859-4C45622F0A17}"/>
              </a:ext>
            </a:extLst>
          </p:cNvPr>
          <p:cNvSpPr txBox="1"/>
          <p:nvPr/>
        </p:nvSpPr>
        <p:spPr>
          <a:xfrm>
            <a:off x="6572465" y="4089512"/>
            <a:ext cx="4512302" cy="784830"/>
          </a:xfrm>
          <a:prstGeom prst="rect">
            <a:avLst/>
          </a:prstGeom>
          <a:ln w="38100">
            <a:solidFill>
              <a:schemeClr val="bg2"/>
            </a:solidFill>
            <a:prstDash val="solid"/>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500" dirty="0"/>
              <a:t>	</a:t>
            </a:r>
            <a:r>
              <a:rPr lang="it-IT" sz="1500" b="1" dirty="0"/>
              <a:t>Remote Sensing Windows (</a:t>
            </a:r>
            <a:r>
              <a:rPr lang="it-IT" sz="1500" b="1" dirty="0" err="1"/>
              <a:t>Near</a:t>
            </a:r>
            <a:r>
              <a:rPr lang="it-IT" sz="1500" b="1" dirty="0"/>
              <a:t> </a:t>
            </a:r>
            <a:r>
              <a:rPr lang="it-IT" sz="1500" b="1" dirty="0" err="1"/>
              <a:t>Perihelia</a:t>
            </a:r>
            <a:r>
              <a:rPr lang="it-IT" sz="1500" b="1" dirty="0"/>
              <a:t>)</a:t>
            </a:r>
          </a:p>
          <a:p>
            <a:r>
              <a:rPr lang="it-IT" sz="1500" b="1" dirty="0"/>
              <a:t>	</a:t>
            </a:r>
            <a:r>
              <a:rPr lang="it-IT" sz="1500" b="1" dirty="0" err="1"/>
              <a:t>Corrupted</a:t>
            </a:r>
            <a:r>
              <a:rPr lang="it-IT" sz="1500" b="1" dirty="0"/>
              <a:t> FITS/</a:t>
            </a:r>
            <a:r>
              <a:rPr lang="it-IT" sz="1500" b="1" dirty="0" err="1"/>
              <a:t>Debris</a:t>
            </a:r>
            <a:endParaRPr lang="it-IT" sz="1500" b="1" dirty="0"/>
          </a:p>
          <a:p>
            <a:r>
              <a:rPr lang="it-IT" sz="1500" b="1" dirty="0"/>
              <a:t>	</a:t>
            </a:r>
            <a:r>
              <a:rPr lang="it-IT" sz="1500" b="1" dirty="0" err="1"/>
              <a:t>Synoptic</a:t>
            </a:r>
            <a:r>
              <a:rPr lang="it-IT" sz="1500" b="1" dirty="0"/>
              <a:t> </a:t>
            </a:r>
            <a:r>
              <a:rPr lang="it-IT" sz="1500" b="1" dirty="0" err="1"/>
              <a:t>Observation</a:t>
            </a:r>
            <a:endParaRPr lang="it-IT" sz="1500" b="1" dirty="0"/>
          </a:p>
        </p:txBody>
      </p:sp>
      <p:cxnSp>
        <p:nvCxnSpPr>
          <p:cNvPr id="12" name="Straight Arrow Connector 11">
            <a:extLst>
              <a:ext uri="{FF2B5EF4-FFF2-40B4-BE49-F238E27FC236}">
                <a16:creationId xmlns:a16="http://schemas.microsoft.com/office/drawing/2014/main" id="{81FB3170-4859-936D-A176-A5FD77BEDFD0}"/>
              </a:ext>
            </a:extLst>
          </p:cNvPr>
          <p:cNvCxnSpPr>
            <a:cxnSpLocks/>
          </p:cNvCxnSpPr>
          <p:nvPr/>
        </p:nvCxnSpPr>
        <p:spPr>
          <a:xfrm flipH="1">
            <a:off x="7187381" y="4144748"/>
            <a:ext cx="176981" cy="17161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D4E7B29-D9BC-350F-31C9-3E37F917E71F}"/>
              </a:ext>
            </a:extLst>
          </p:cNvPr>
          <p:cNvPicPr>
            <a:picLocks noChangeAspect="1"/>
          </p:cNvPicPr>
          <p:nvPr/>
        </p:nvPicPr>
        <p:blipFill>
          <a:blip r:embed="rId3"/>
          <a:stretch>
            <a:fillRect/>
          </a:stretch>
        </p:blipFill>
        <p:spPr>
          <a:xfrm>
            <a:off x="7108503" y="4610974"/>
            <a:ext cx="320080" cy="299758"/>
          </a:xfrm>
          <a:prstGeom prst="rect">
            <a:avLst/>
          </a:prstGeom>
        </p:spPr>
      </p:pic>
      <p:cxnSp>
        <p:nvCxnSpPr>
          <p:cNvPr id="15" name="Straight Arrow Connector 14">
            <a:extLst>
              <a:ext uri="{FF2B5EF4-FFF2-40B4-BE49-F238E27FC236}">
                <a16:creationId xmlns:a16="http://schemas.microsoft.com/office/drawing/2014/main" id="{25B50A0C-A114-75C1-CA1E-853D89DB5C40}"/>
              </a:ext>
            </a:extLst>
          </p:cNvPr>
          <p:cNvCxnSpPr>
            <a:cxnSpLocks/>
          </p:cNvCxnSpPr>
          <p:nvPr/>
        </p:nvCxnSpPr>
        <p:spPr>
          <a:xfrm flipH="1">
            <a:off x="7187381" y="4350869"/>
            <a:ext cx="201872" cy="24177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058AA59-DD05-B4CD-18C8-5876C84B214F}"/>
              </a:ext>
            </a:extLst>
          </p:cNvPr>
          <p:cNvSpPr>
            <a:spLocks noGrp="1"/>
          </p:cNvSpPr>
          <p:nvPr>
            <p:ph type="title"/>
          </p:nvPr>
        </p:nvSpPr>
        <p:spPr>
          <a:xfrm>
            <a:off x="569167" y="269568"/>
            <a:ext cx="10515600" cy="511953"/>
          </a:xfrm>
        </p:spPr>
        <p:txBody>
          <a:bodyPr>
            <a:normAutofit fontScale="90000"/>
          </a:bodyPr>
          <a:lstStyle/>
          <a:p>
            <a:r>
              <a:rPr lang="it-IT" sz="3200" b="1" i="1" dirty="0">
                <a:latin typeface="Times New Roman" panose="02020603050405020304" pitchFamily="18" charset="0"/>
                <a:cs typeface="Times New Roman" panose="02020603050405020304" pitchFamily="18" charset="0"/>
              </a:rPr>
              <a:t>Metis VL-</a:t>
            </a:r>
            <a:r>
              <a:rPr lang="it-IT" sz="3200" b="1" i="1" dirty="0" err="1">
                <a:latin typeface="Times New Roman" panose="02020603050405020304" pitchFamily="18" charset="0"/>
                <a:cs typeface="Times New Roman" panose="02020603050405020304" pitchFamily="18" charset="0"/>
              </a:rPr>
              <a:t>pB</a:t>
            </a:r>
            <a:r>
              <a:rPr lang="it-IT" sz="3200" b="1" i="1" dirty="0">
                <a:latin typeface="Times New Roman" panose="02020603050405020304" pitchFamily="18" charset="0"/>
                <a:cs typeface="Times New Roman" panose="02020603050405020304" pitchFamily="18" charset="0"/>
              </a:rPr>
              <a:t> </a:t>
            </a:r>
            <a:r>
              <a:rPr lang="it-IT" sz="3200" b="1" i="1" dirty="0" err="1">
                <a:latin typeface="Times New Roman" panose="02020603050405020304" pitchFamily="18" charset="0"/>
                <a:cs typeface="Times New Roman" panose="02020603050405020304" pitchFamily="18" charset="0"/>
              </a:rPr>
              <a:t>intensity</a:t>
            </a:r>
            <a:r>
              <a:rPr lang="it-IT" sz="3200" b="1" i="1" dirty="0">
                <a:latin typeface="Times New Roman" panose="02020603050405020304" pitchFamily="18" charset="0"/>
                <a:cs typeface="Times New Roman" panose="02020603050405020304" pitchFamily="18" charset="0"/>
              </a:rPr>
              <a:t> </a:t>
            </a:r>
            <a:r>
              <a:rPr lang="it-IT" sz="3200" b="1" i="1" dirty="0" err="1">
                <a:latin typeface="Times New Roman" panose="02020603050405020304" pitchFamily="18" charset="0"/>
                <a:cs typeface="Times New Roman" panose="02020603050405020304" pitchFamily="18" charset="0"/>
              </a:rPr>
              <a:t>variability</a:t>
            </a:r>
            <a:endParaRPr lang="en-GB" sz="3200" b="1" i="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F6DCDAA9-64B3-F68F-B761-DF43180E1867}"/>
              </a:ext>
            </a:extLst>
          </p:cNvPr>
          <p:cNvCxnSpPr>
            <a:cxnSpLocks/>
          </p:cNvCxnSpPr>
          <p:nvPr/>
        </p:nvCxnSpPr>
        <p:spPr>
          <a:xfrm>
            <a:off x="446314" y="7631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51900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F5FCF0-E925-B5B5-3C21-85002FBD43F3}"/>
              </a:ext>
            </a:extLst>
          </p:cNvPr>
          <p:cNvPicPr>
            <a:picLocks noGrp="1" noChangeAspect="1"/>
          </p:cNvPicPr>
          <p:nvPr>
            <p:ph idx="1"/>
          </p:nvPr>
        </p:nvPicPr>
        <p:blipFill>
          <a:blip r:embed="rId2"/>
          <a:stretch>
            <a:fillRect/>
          </a:stretch>
        </p:blipFill>
        <p:spPr>
          <a:xfrm>
            <a:off x="279918" y="1105638"/>
            <a:ext cx="8630860" cy="4546025"/>
          </a:xfrm>
        </p:spPr>
      </p:pic>
      <p:pic>
        <p:nvPicPr>
          <p:cNvPr id="8" name="Picture 7">
            <a:extLst>
              <a:ext uri="{FF2B5EF4-FFF2-40B4-BE49-F238E27FC236}">
                <a16:creationId xmlns:a16="http://schemas.microsoft.com/office/drawing/2014/main" id="{65777DD9-0D42-6D66-8A39-33A91A84B1F9}"/>
              </a:ext>
            </a:extLst>
          </p:cNvPr>
          <p:cNvPicPr>
            <a:picLocks noChangeAspect="1"/>
          </p:cNvPicPr>
          <p:nvPr/>
        </p:nvPicPr>
        <p:blipFill>
          <a:blip r:embed="rId3"/>
          <a:stretch>
            <a:fillRect/>
          </a:stretch>
        </p:blipFill>
        <p:spPr>
          <a:xfrm>
            <a:off x="6108631" y="4098111"/>
            <a:ext cx="5386683" cy="260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43C4318E-2E69-A2A9-7BA7-ABA08C14B588}"/>
              </a:ext>
            </a:extLst>
          </p:cNvPr>
          <p:cNvSpPr/>
          <p:nvPr/>
        </p:nvSpPr>
        <p:spPr>
          <a:xfrm>
            <a:off x="5942957" y="1744823"/>
            <a:ext cx="990656" cy="1948929"/>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1A25420C-35F2-A41B-37D8-CD2BC1C3C735}"/>
              </a:ext>
            </a:extLst>
          </p:cNvPr>
          <p:cNvCxnSpPr>
            <a:cxnSpLocks/>
          </p:cNvCxnSpPr>
          <p:nvPr/>
        </p:nvCxnSpPr>
        <p:spPr>
          <a:xfrm>
            <a:off x="5932229" y="3710388"/>
            <a:ext cx="151141" cy="332785"/>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540961C-6D45-1F03-B865-8FF75A6B4560}"/>
              </a:ext>
            </a:extLst>
          </p:cNvPr>
          <p:cNvCxnSpPr>
            <a:cxnSpLocks/>
          </p:cNvCxnSpPr>
          <p:nvPr/>
        </p:nvCxnSpPr>
        <p:spPr>
          <a:xfrm>
            <a:off x="6942987" y="3710388"/>
            <a:ext cx="4552327" cy="332785"/>
          </a:xfrm>
          <a:prstGeom prst="line">
            <a:avLst/>
          </a:prstGeom>
          <a:ln w="57150"/>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D1C5D3CB-F00F-FABC-06B0-D899FFADE901}"/>
              </a:ext>
            </a:extLst>
          </p:cNvPr>
          <p:cNvPicPr>
            <a:picLocks noChangeAspect="1"/>
          </p:cNvPicPr>
          <p:nvPr/>
        </p:nvPicPr>
        <p:blipFill>
          <a:blip r:embed="rId4"/>
          <a:stretch>
            <a:fillRect/>
          </a:stretch>
        </p:blipFill>
        <p:spPr>
          <a:xfrm>
            <a:off x="9054195" y="1314087"/>
            <a:ext cx="2584894" cy="2114913"/>
          </a:xfrm>
          <a:prstGeom prst="rect">
            <a:avLst/>
          </a:prstGeom>
        </p:spPr>
      </p:pic>
      <p:cxnSp>
        <p:nvCxnSpPr>
          <p:cNvPr id="18" name="Straight Connector 17">
            <a:extLst>
              <a:ext uri="{FF2B5EF4-FFF2-40B4-BE49-F238E27FC236}">
                <a16:creationId xmlns:a16="http://schemas.microsoft.com/office/drawing/2014/main" id="{08B2F3A4-ADE6-8038-A2A1-473E0C9DF52A}"/>
              </a:ext>
            </a:extLst>
          </p:cNvPr>
          <p:cNvCxnSpPr>
            <a:cxnSpLocks/>
          </p:cNvCxnSpPr>
          <p:nvPr/>
        </p:nvCxnSpPr>
        <p:spPr>
          <a:xfrm>
            <a:off x="9315913" y="1480117"/>
            <a:ext cx="1689348" cy="1689348"/>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567E46CE-F71E-C0A2-F3D0-60823B27C7D7}"/>
              </a:ext>
            </a:extLst>
          </p:cNvPr>
          <p:cNvCxnSpPr/>
          <p:nvPr/>
        </p:nvCxnSpPr>
        <p:spPr>
          <a:xfrm flipH="1">
            <a:off x="9297677" y="1480117"/>
            <a:ext cx="1725819" cy="1725819"/>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23" name="Isosceles Triangle 22">
            <a:extLst>
              <a:ext uri="{FF2B5EF4-FFF2-40B4-BE49-F238E27FC236}">
                <a16:creationId xmlns:a16="http://schemas.microsoft.com/office/drawing/2014/main" id="{F9E2F405-EAC8-F4E9-D0DC-DBA0A69DAE21}"/>
              </a:ext>
            </a:extLst>
          </p:cNvPr>
          <p:cNvSpPr/>
          <p:nvPr/>
        </p:nvSpPr>
        <p:spPr>
          <a:xfrm rot="10800000">
            <a:off x="9343877" y="1480116"/>
            <a:ext cx="1661383" cy="833876"/>
          </a:xfrm>
          <a:prstGeom prst="triangle">
            <a:avLst/>
          </a:prstGeom>
          <a:solidFill>
            <a:schemeClr val="accent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a:extLst>
              <a:ext uri="{FF2B5EF4-FFF2-40B4-BE49-F238E27FC236}">
                <a16:creationId xmlns:a16="http://schemas.microsoft.com/office/drawing/2014/main" id="{6C82C70F-3BE2-BA21-6B6C-4354E3D8B01A}"/>
              </a:ext>
            </a:extLst>
          </p:cNvPr>
          <p:cNvSpPr/>
          <p:nvPr/>
        </p:nvSpPr>
        <p:spPr>
          <a:xfrm>
            <a:off x="9329894" y="2353825"/>
            <a:ext cx="1661383" cy="833876"/>
          </a:xfrm>
          <a:prstGeom prst="triangle">
            <a:avLst/>
          </a:prstGeom>
          <a:solidFill>
            <a:schemeClr val="accent2">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1">
            <a:extLst>
              <a:ext uri="{FF2B5EF4-FFF2-40B4-BE49-F238E27FC236}">
                <a16:creationId xmlns:a16="http://schemas.microsoft.com/office/drawing/2014/main" id="{C5127976-629A-3245-0D4A-D39F67C7AA6B}"/>
              </a:ext>
            </a:extLst>
          </p:cNvPr>
          <p:cNvSpPr txBox="1">
            <a:spLocks/>
          </p:cNvSpPr>
          <p:nvPr/>
        </p:nvSpPr>
        <p:spPr>
          <a:xfrm>
            <a:off x="721567" y="421968"/>
            <a:ext cx="10515600" cy="5119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i="1" dirty="0">
                <a:latin typeface="Times New Roman" panose="02020603050405020304" pitchFamily="18" charset="0"/>
                <a:cs typeface="Times New Roman" panose="02020603050405020304" pitchFamily="18" charset="0"/>
              </a:rPr>
              <a:t>Metis VL-</a:t>
            </a:r>
            <a:r>
              <a:rPr lang="it-IT" sz="3200" b="1" i="1" dirty="0" err="1">
                <a:latin typeface="Times New Roman" panose="02020603050405020304" pitchFamily="18" charset="0"/>
                <a:cs typeface="Times New Roman" panose="02020603050405020304" pitchFamily="18" charset="0"/>
              </a:rPr>
              <a:t>pB</a:t>
            </a:r>
            <a:r>
              <a:rPr lang="it-IT" sz="3200" b="1" i="1" dirty="0">
                <a:latin typeface="Times New Roman" panose="02020603050405020304" pitchFamily="18" charset="0"/>
                <a:cs typeface="Times New Roman" panose="02020603050405020304" pitchFamily="18" charset="0"/>
              </a:rPr>
              <a:t> </a:t>
            </a:r>
            <a:r>
              <a:rPr lang="it-IT" sz="3200" b="1" i="1" dirty="0" err="1">
                <a:latin typeface="Times New Roman" panose="02020603050405020304" pitchFamily="18" charset="0"/>
                <a:cs typeface="Times New Roman" panose="02020603050405020304" pitchFamily="18" charset="0"/>
              </a:rPr>
              <a:t>intensity</a:t>
            </a:r>
            <a:r>
              <a:rPr lang="it-IT" sz="3200" b="1" i="1" dirty="0">
                <a:latin typeface="Times New Roman" panose="02020603050405020304" pitchFamily="18" charset="0"/>
                <a:cs typeface="Times New Roman" panose="02020603050405020304" pitchFamily="18" charset="0"/>
              </a:rPr>
              <a:t> </a:t>
            </a:r>
            <a:r>
              <a:rPr lang="it-IT" sz="3200" b="1" i="1" dirty="0" err="1">
                <a:latin typeface="Times New Roman" panose="02020603050405020304" pitchFamily="18" charset="0"/>
                <a:cs typeface="Times New Roman" panose="02020603050405020304" pitchFamily="18" charset="0"/>
              </a:rPr>
              <a:t>variability</a:t>
            </a:r>
            <a:r>
              <a:rPr lang="it-IT" sz="3200" b="1" i="1" dirty="0">
                <a:latin typeface="Times New Roman" panose="02020603050405020304" pitchFamily="18" charset="0"/>
                <a:cs typeface="Times New Roman" panose="02020603050405020304" pitchFamily="18" charset="0"/>
              </a:rPr>
              <a:t> (</a:t>
            </a:r>
            <a:r>
              <a:rPr lang="it-IT" sz="3200" b="1" i="1" dirty="0" err="1">
                <a:latin typeface="Times New Roman" panose="02020603050405020304" pitchFamily="18" charset="0"/>
                <a:cs typeface="Times New Roman" panose="02020603050405020304" pitchFamily="18" charset="0"/>
              </a:rPr>
              <a:t>polar</a:t>
            </a:r>
            <a:r>
              <a:rPr lang="it-IT" sz="3200" b="1" i="1" dirty="0">
                <a:latin typeface="Times New Roman" panose="02020603050405020304" pitchFamily="18" charset="0"/>
                <a:cs typeface="Times New Roman" panose="02020603050405020304" pitchFamily="18" charset="0"/>
              </a:rPr>
              <a:t> </a:t>
            </a:r>
            <a:r>
              <a:rPr lang="it-IT" sz="3200" b="1" i="1" dirty="0" err="1">
                <a:latin typeface="Times New Roman" panose="02020603050405020304" pitchFamily="18" charset="0"/>
                <a:cs typeface="Times New Roman" panose="02020603050405020304" pitchFamily="18" charset="0"/>
              </a:rPr>
              <a:t>regions</a:t>
            </a:r>
            <a:r>
              <a:rPr lang="it-IT" sz="3200" b="1" i="1" dirty="0">
                <a:latin typeface="Times New Roman" panose="02020603050405020304" pitchFamily="18" charset="0"/>
                <a:cs typeface="Times New Roman" panose="02020603050405020304" pitchFamily="18" charset="0"/>
              </a:rPr>
              <a:t>)</a:t>
            </a:r>
            <a:endParaRPr lang="en-GB" sz="3200" b="1" i="1"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5833C3C8-E8D8-5B76-086D-97F003597ABB}"/>
              </a:ext>
            </a:extLst>
          </p:cNvPr>
          <p:cNvCxnSpPr>
            <a:cxnSpLocks/>
          </p:cNvCxnSpPr>
          <p:nvPr/>
        </p:nvCxnSpPr>
        <p:spPr>
          <a:xfrm>
            <a:off x="598714" y="9155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51924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B54AD6-A484-D0EA-3A47-97CB46F96F8E}"/>
              </a:ext>
            </a:extLst>
          </p:cNvPr>
          <p:cNvSpPr>
            <a:spLocks noGrp="1"/>
          </p:cNvSpPr>
          <p:nvPr>
            <p:ph idx="1"/>
          </p:nvPr>
        </p:nvSpPr>
        <p:spPr>
          <a:xfrm>
            <a:off x="838200" y="1253331"/>
            <a:ext cx="10515600" cy="4351338"/>
          </a:xfrm>
        </p:spPr>
        <p:txBody>
          <a:bodyPr>
            <a:normAutofit lnSpcReduction="10000"/>
          </a:bodyPr>
          <a:lstStyle/>
          <a:p>
            <a:pPr marL="0" indent="0">
              <a:buNone/>
            </a:pPr>
            <a:r>
              <a:rPr lang="it-IT" sz="1800" b="1" i="1" dirty="0">
                <a:latin typeface="Times New Roman" panose="02020603050405020304" pitchFamily="18" charset="0"/>
                <a:cs typeface="Times New Roman" panose="02020603050405020304" pitchFamily="18" charset="0"/>
              </a:rPr>
              <a:t>Streamer </a:t>
            </a:r>
            <a:r>
              <a:rPr lang="it-IT" sz="1800" b="1" i="1" dirty="0" err="1">
                <a:latin typeface="Times New Roman" panose="02020603050405020304" pitchFamily="18" charset="0"/>
                <a:cs typeface="Times New Roman" panose="02020603050405020304" pitchFamily="18" charset="0"/>
              </a:rPr>
              <a:t>belt</a:t>
            </a:r>
            <a:r>
              <a:rPr lang="it-IT" sz="1800" b="1" i="1" dirty="0">
                <a:latin typeface="Times New Roman" panose="02020603050405020304" pitchFamily="18" charset="0"/>
                <a:cs typeface="Times New Roman" panose="02020603050405020304" pitchFamily="18" charset="0"/>
              </a:rPr>
              <a:t> </a:t>
            </a:r>
            <a:r>
              <a:rPr lang="it-IT" sz="1800" b="1" i="1" dirty="0" err="1">
                <a:latin typeface="Times New Roman" panose="02020603050405020304" pitchFamily="18" charset="0"/>
                <a:cs typeface="Times New Roman" panose="02020603050405020304" pitchFamily="18" charset="0"/>
              </a:rPr>
              <a:t>evolution</a:t>
            </a:r>
            <a:endParaRPr lang="it-IT" sz="18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it-IT" sz="1800" dirty="0">
                <a:latin typeface="Times New Roman" panose="02020603050405020304" pitchFamily="18" charset="0"/>
                <a:cs typeface="Times New Roman" panose="02020603050405020304" pitchFamily="18" charset="0"/>
              </a:rPr>
              <a:t>Sub-set </a:t>
            </a:r>
            <a:r>
              <a:rPr lang="it-IT" sz="1800" dirty="0" err="1">
                <a:latin typeface="Times New Roman" panose="02020603050405020304" pitchFamily="18" charset="0"/>
                <a:cs typeface="Times New Roman" panose="02020603050405020304" pitchFamily="18" charset="0"/>
              </a:rPr>
              <a:t>selection</a:t>
            </a:r>
            <a:r>
              <a:rPr lang="it-IT" sz="1800" dirty="0">
                <a:latin typeface="Times New Roman" panose="02020603050405020304" pitchFamily="18" charset="0"/>
                <a:cs typeface="Times New Roman" panose="02020603050405020304" pitchFamily="18" charset="0"/>
              </a:rPr>
              <a:t>:</a:t>
            </a:r>
          </a:p>
          <a:p>
            <a:pPr marL="800100" lvl="1" indent="-342900">
              <a:buFont typeface="+mj-lt"/>
              <a:buAutoNum type="arabicPeriod"/>
            </a:pPr>
            <a:r>
              <a:rPr lang="it-IT" sz="1400" dirty="0">
                <a:latin typeface="Times New Roman" panose="02020603050405020304" pitchFamily="18" charset="0"/>
                <a:cs typeface="Times New Roman" panose="02020603050405020304" pitchFamily="18" charset="0"/>
              </a:rPr>
              <a:t>One image </a:t>
            </a:r>
            <a:r>
              <a:rPr lang="it-IT" sz="1400" dirty="0" err="1">
                <a:latin typeface="Times New Roman" panose="02020603050405020304" pitchFamily="18" charset="0"/>
                <a:cs typeface="Times New Roman" panose="02020603050405020304" pitchFamily="18" charset="0"/>
              </a:rPr>
              <a:t>every</a:t>
            </a:r>
            <a:r>
              <a:rPr lang="it-IT" sz="1400" dirty="0">
                <a:latin typeface="Times New Roman" panose="02020603050405020304" pitchFamily="18" charset="0"/>
                <a:cs typeface="Times New Roman" panose="02020603050405020304" pitchFamily="18" charset="0"/>
              </a:rPr>
              <a:t> 6 hour (&gt;0.35 AU)</a:t>
            </a:r>
          </a:p>
          <a:p>
            <a:pPr marL="800100" lvl="1" indent="-342900">
              <a:buFont typeface="+mj-lt"/>
              <a:buAutoNum type="arabicPeriod"/>
            </a:pPr>
            <a:r>
              <a:rPr lang="it-IT" sz="1400" dirty="0" err="1">
                <a:latin typeface="Times New Roman" panose="02020603050405020304" pitchFamily="18" charset="0"/>
                <a:cs typeface="Times New Roman" panose="02020603050405020304" pitchFamily="18" charset="0"/>
              </a:rPr>
              <a:t>Every</a:t>
            </a:r>
            <a:r>
              <a:rPr lang="it-IT" sz="1400" dirty="0">
                <a:latin typeface="Times New Roman" panose="02020603050405020304" pitchFamily="18" charset="0"/>
                <a:cs typeface="Times New Roman" panose="02020603050405020304" pitchFamily="18" charset="0"/>
              </a:rPr>
              <a:t> image </a:t>
            </a:r>
            <a:r>
              <a:rPr lang="it-IT" sz="1400" dirty="0" err="1">
                <a:latin typeface="Times New Roman" panose="02020603050405020304" pitchFamily="18" charset="0"/>
                <a:cs typeface="Times New Roman" panose="02020603050405020304" pitchFamily="18" charset="0"/>
              </a:rPr>
              <a:t>near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perihelia</a:t>
            </a:r>
            <a:r>
              <a:rPr lang="it-IT" sz="1400" dirty="0">
                <a:latin typeface="Times New Roman" panose="02020603050405020304" pitchFamily="18" charset="0"/>
                <a:cs typeface="Times New Roman" panose="02020603050405020304" pitchFamily="18" charset="0"/>
              </a:rPr>
              <a:t> RSW (&lt;0.35 AU)</a:t>
            </a:r>
          </a:p>
          <a:p>
            <a:pPr marL="342900" indent="-342900">
              <a:buFont typeface="+mj-lt"/>
              <a:buAutoNum type="arabicPeriod"/>
            </a:pPr>
            <a:r>
              <a:rPr lang="it-IT" sz="1800" dirty="0" err="1">
                <a:latin typeface="Times New Roman" panose="02020603050405020304" pitchFamily="18" charset="0"/>
                <a:cs typeface="Times New Roman" panose="02020603050405020304" pitchFamily="18" charset="0"/>
              </a:rPr>
              <a:t>Standardisation</a:t>
            </a:r>
            <a:r>
              <a:rPr lang="it-IT" sz="1800" dirty="0">
                <a:latin typeface="Times New Roman" panose="02020603050405020304" pitchFamily="18" charset="0"/>
                <a:cs typeface="Times New Roman" panose="02020603050405020304" pitchFamily="18" charset="0"/>
              </a:rPr>
              <a:t>:</a:t>
            </a:r>
          </a:p>
          <a:p>
            <a:pPr marL="800100" lvl="1" indent="-342900">
              <a:buFont typeface="+mj-lt"/>
              <a:buAutoNum type="arabicPeriod"/>
            </a:pPr>
            <a:r>
              <a:rPr lang="it-IT" sz="1400" dirty="0" err="1">
                <a:latin typeface="Times New Roman" panose="02020603050405020304" pitchFamily="18" charset="0"/>
                <a:cs typeface="Times New Roman" panose="02020603050405020304" pitchFamily="18" charset="0"/>
              </a:rPr>
              <a:t>Rotating</a:t>
            </a:r>
            <a:r>
              <a:rPr lang="it-IT" sz="1400" dirty="0">
                <a:latin typeface="Times New Roman" panose="02020603050405020304" pitchFamily="18" charset="0"/>
                <a:cs typeface="Times New Roman" panose="02020603050405020304" pitchFamily="18" charset="0"/>
              </a:rPr>
              <a:t> (North Up)</a:t>
            </a:r>
          </a:p>
          <a:p>
            <a:pPr marL="800100" lvl="1" indent="-342900">
              <a:buFont typeface="+mj-lt"/>
              <a:buAutoNum type="arabicPeriod"/>
            </a:pPr>
            <a:r>
              <a:rPr lang="it-IT" sz="1400" dirty="0">
                <a:latin typeface="Times New Roman" panose="02020603050405020304" pitchFamily="18" charset="0"/>
                <a:cs typeface="Times New Roman" panose="02020603050405020304" pitchFamily="18" charset="0"/>
              </a:rPr>
              <a:t>Re-</a:t>
            </a:r>
            <a:r>
              <a:rPr lang="it-IT" sz="1400" dirty="0" err="1">
                <a:latin typeface="Times New Roman" panose="02020603050405020304" pitchFamily="18" charset="0"/>
                <a:cs typeface="Times New Roman" panose="02020603050405020304" pitchFamily="18" charset="0"/>
              </a:rPr>
              <a:t>centering</a:t>
            </a:r>
            <a:r>
              <a:rPr lang="it-IT" sz="1400" dirty="0">
                <a:latin typeface="Times New Roman" panose="02020603050405020304" pitchFamily="18" charset="0"/>
                <a:cs typeface="Times New Roman" panose="02020603050405020304" pitchFamily="18" charset="0"/>
              </a:rPr>
              <a:t> w.r.t. sun center</a:t>
            </a:r>
          </a:p>
          <a:p>
            <a:pPr marL="800100" lvl="1" indent="-342900">
              <a:buFont typeface="+mj-lt"/>
              <a:buAutoNum type="arabicPeriod"/>
            </a:pPr>
            <a:r>
              <a:rPr lang="it-IT" sz="1400" dirty="0">
                <a:latin typeface="Times New Roman" panose="02020603050405020304" pitchFamily="18" charset="0"/>
                <a:cs typeface="Times New Roman" panose="02020603050405020304" pitchFamily="18" charset="0"/>
              </a:rPr>
              <a:t>Fixing the </a:t>
            </a:r>
            <a:r>
              <a:rPr lang="it-IT" sz="1400" dirty="0" err="1">
                <a:latin typeface="Times New Roman" panose="02020603050405020304" pitchFamily="18" charset="0"/>
                <a:cs typeface="Times New Roman" panose="02020603050405020304" pitchFamily="18" charset="0"/>
              </a:rPr>
              <a:t>plate</a:t>
            </a:r>
            <a:r>
              <a:rPr lang="it-IT" sz="1400" dirty="0">
                <a:latin typeface="Times New Roman" panose="02020603050405020304" pitchFamily="18" charset="0"/>
                <a:cs typeface="Times New Roman" panose="02020603050405020304" pitchFamily="18" charset="0"/>
              </a:rPr>
              <a:t> scale so </a:t>
            </a:r>
            <a:r>
              <a:rPr lang="it-IT" sz="1400" dirty="0" err="1">
                <a:latin typeface="Times New Roman" panose="02020603050405020304" pitchFamily="18" charset="0"/>
                <a:cs typeface="Times New Roman" panose="02020603050405020304" pitchFamily="18" charset="0"/>
              </a:rPr>
              <a:t>that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Rsun</a:t>
            </a:r>
            <a:r>
              <a:rPr lang="it-IT" sz="1400" dirty="0">
                <a:latin typeface="Times New Roman" panose="02020603050405020304" pitchFamily="18" charset="0"/>
                <a:cs typeface="Times New Roman" panose="02020603050405020304" pitchFamily="18" charset="0"/>
              </a:rPr>
              <a:t> = 50 </a:t>
            </a:r>
            <a:r>
              <a:rPr lang="it-IT" sz="1400" dirty="0" err="1">
                <a:latin typeface="Times New Roman" panose="02020603050405020304" pitchFamily="18" charset="0"/>
                <a:cs typeface="Times New Roman" panose="02020603050405020304" pitchFamily="18" charset="0"/>
              </a:rPr>
              <a:t>pix</a:t>
            </a:r>
            <a:endParaRPr lang="it-IT" sz="1400" dirty="0">
              <a:latin typeface="Times New Roman" panose="02020603050405020304" pitchFamily="18" charset="0"/>
              <a:cs typeface="Times New Roman" panose="02020603050405020304" pitchFamily="18" charset="0"/>
            </a:endParaRPr>
          </a:p>
          <a:p>
            <a:pPr marL="800100" lvl="1" indent="-342900">
              <a:buFont typeface="+mj-lt"/>
              <a:buAutoNum type="arabicPeriod"/>
            </a:pPr>
            <a:r>
              <a:rPr lang="it-IT" sz="1400" dirty="0">
                <a:latin typeface="Times New Roman" panose="02020603050405020304" pitchFamily="18" charset="0"/>
                <a:cs typeface="Times New Roman" panose="02020603050405020304" pitchFamily="18" charset="0"/>
              </a:rPr>
              <a:t>Fixing the Field of </a:t>
            </a:r>
            <a:r>
              <a:rPr lang="it-IT" sz="1400" dirty="0" err="1">
                <a:latin typeface="Times New Roman" panose="02020603050405020304" pitchFamily="18" charset="0"/>
                <a:cs typeface="Times New Roman" panose="02020603050405020304" pitchFamily="18" charset="0"/>
              </a:rPr>
              <a:t>View</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FoV</a:t>
            </a:r>
            <a:r>
              <a:rPr lang="it-IT" sz="1400" dirty="0">
                <a:latin typeface="Times New Roman" panose="02020603050405020304" pitchFamily="18" charset="0"/>
                <a:cs typeface="Times New Roman" panose="02020603050405020304" pitchFamily="18" charset="0"/>
              </a:rPr>
              <a:t>) to 10 </a:t>
            </a:r>
            <a:r>
              <a:rPr lang="it-IT" sz="1400" dirty="0" err="1">
                <a:latin typeface="Times New Roman" panose="02020603050405020304" pitchFamily="18" charset="0"/>
                <a:cs typeface="Times New Roman" panose="02020603050405020304" pitchFamily="18" charset="0"/>
              </a:rPr>
              <a:t>Rsun</a:t>
            </a:r>
            <a:endParaRPr lang="it-IT"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it-IT" sz="1800" dirty="0">
                <a:latin typeface="Times New Roman" panose="02020603050405020304" pitchFamily="18" charset="0"/>
                <a:cs typeface="Times New Roman" panose="02020603050405020304" pitchFamily="18" charset="0"/>
              </a:rPr>
              <a:t>Data </a:t>
            </a:r>
            <a:r>
              <a:rPr lang="it-IT" sz="1800" dirty="0" err="1">
                <a:latin typeface="Times New Roman" panose="02020603050405020304" pitchFamily="18" charset="0"/>
                <a:cs typeface="Times New Roman" panose="02020603050405020304" pitchFamily="18" charset="0"/>
              </a:rPr>
              <a:t>Filtration</a:t>
            </a:r>
            <a:r>
              <a:rPr lang="it-IT" sz="1800" dirty="0">
                <a:latin typeface="Times New Roman" panose="02020603050405020304" pitchFamily="18" charset="0"/>
                <a:cs typeface="Times New Roman" panose="02020603050405020304" pitchFamily="18" charset="0"/>
              </a:rPr>
              <a:t> via NRGF (Morgan + 2006)</a:t>
            </a:r>
          </a:p>
          <a:p>
            <a:pPr marL="342900" indent="-342900">
              <a:buFont typeface="+mj-lt"/>
              <a:buAutoNum type="arabicPeriod"/>
            </a:pPr>
            <a:r>
              <a:rPr lang="it-IT" sz="1800" dirty="0">
                <a:latin typeface="Times New Roman" panose="02020603050405020304" pitchFamily="18" charset="0"/>
                <a:cs typeface="Times New Roman" panose="02020603050405020304" pitchFamily="18" charset="0"/>
              </a:rPr>
              <a:t>Time-</a:t>
            </a:r>
            <a:r>
              <a:rPr lang="it-IT" sz="1800" dirty="0" err="1">
                <a:latin typeface="Times New Roman" panose="02020603050405020304" pitchFamily="18" charset="0"/>
                <a:cs typeface="Times New Roman" panose="02020603050405020304" pitchFamily="18" charset="0"/>
              </a:rPr>
              <a:t>lapse</a:t>
            </a:r>
            <a:r>
              <a:rPr lang="it-IT" sz="1800" dirty="0">
                <a:latin typeface="Times New Roman" panose="02020603050405020304" pitchFamily="18" charset="0"/>
                <a:cs typeface="Times New Roman" panose="02020603050405020304" pitchFamily="18" charset="0"/>
              </a:rPr>
              <a:t> generation for the NMP (1° </a:t>
            </a:r>
            <a:r>
              <a:rPr lang="it-IT" sz="1800" dirty="0" err="1">
                <a:latin typeface="Times New Roman" panose="02020603050405020304" pitchFamily="18" charset="0"/>
                <a:cs typeface="Times New Roman" panose="02020603050405020304" pitchFamily="18" charset="0"/>
              </a:rPr>
              <a:t>Dec</a:t>
            </a:r>
            <a:r>
              <a:rPr lang="it-IT" sz="1800" dirty="0">
                <a:latin typeface="Times New Roman" panose="02020603050405020304" pitchFamily="18" charset="0"/>
                <a:cs typeface="Times New Roman" panose="02020603050405020304" pitchFamily="18" charset="0"/>
              </a:rPr>
              <a:t> 21 </a:t>
            </a:r>
            <a:r>
              <a:rPr lang="it-IT" sz="1800" dirty="0">
                <a:latin typeface="Times New Roman" panose="02020603050405020304" pitchFamily="18" charset="0"/>
                <a:cs typeface="Times New Roman" panose="02020603050405020304" pitchFamily="18" charset="0"/>
                <a:sym typeface="Wingdings" panose="05000000000000000000" pitchFamily="2" charset="2"/>
              </a:rPr>
              <a:t> end of 2023)</a:t>
            </a:r>
          </a:p>
          <a:p>
            <a:pPr marL="342900" indent="-342900">
              <a:buFont typeface="+mj-lt"/>
              <a:buAutoNum type="arabicPeriod"/>
            </a:pPr>
            <a:endParaRPr lang="it-IT" sz="18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it-IT" sz="1800" b="1" dirty="0" err="1">
                <a:latin typeface="Times New Roman" panose="02020603050405020304" pitchFamily="18" charset="0"/>
                <a:cs typeface="Times New Roman" panose="02020603050405020304" pitchFamily="18" charset="0"/>
              </a:rPr>
              <a:t>Coronal</a:t>
            </a:r>
            <a:r>
              <a:rPr lang="it-IT" sz="1800" b="1" dirty="0">
                <a:latin typeface="Times New Roman" panose="02020603050405020304" pitchFamily="18" charset="0"/>
                <a:cs typeface="Times New Roman" panose="02020603050405020304" pitchFamily="18" charset="0"/>
              </a:rPr>
              <a:t> </a:t>
            </a:r>
            <a:r>
              <a:rPr lang="it-IT" sz="1800" b="1" dirty="0" err="1">
                <a:latin typeface="Times New Roman" panose="02020603050405020304" pitchFamily="18" charset="0"/>
                <a:cs typeface="Times New Roman" panose="02020603050405020304" pitchFamily="18" charset="0"/>
              </a:rPr>
              <a:t>topology</a:t>
            </a:r>
            <a:endParaRPr lang="it-IT" sz="1800" b="1"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it-IT" sz="1800" dirty="0" err="1">
                <a:latin typeface="Times New Roman" panose="02020603050405020304" pitchFamily="18" charset="0"/>
                <a:cs typeface="Times New Roman" panose="02020603050405020304" pitchFamily="18" charset="0"/>
              </a:rPr>
              <a:t>Overplot</a:t>
            </a:r>
            <a:r>
              <a:rPr lang="it-IT" sz="1800" dirty="0">
                <a:latin typeface="Times New Roman" panose="02020603050405020304" pitchFamily="18" charset="0"/>
                <a:cs typeface="Times New Roman" panose="02020603050405020304" pitchFamily="18" charset="0"/>
              </a:rPr>
              <a:t> MAS </a:t>
            </a:r>
            <a:r>
              <a:rPr lang="it-IT" sz="1800" dirty="0" err="1">
                <a:latin typeface="Times New Roman" panose="02020603050405020304" pitchFamily="18" charset="0"/>
                <a:cs typeface="Times New Roman" panose="02020603050405020304" pitchFamily="18" charset="0"/>
              </a:rPr>
              <a:t>fieldline</a:t>
            </a:r>
            <a:r>
              <a:rPr lang="it-IT" sz="1800" dirty="0">
                <a:latin typeface="Times New Roman" panose="02020603050405020304" pitchFamily="18" charset="0"/>
                <a:cs typeface="Times New Roman" panose="02020603050405020304" pitchFamily="18" charset="0"/>
              </a:rPr>
              <a:t> and compute </a:t>
            </a:r>
            <a:r>
              <a:rPr lang="it-IT" sz="1800" dirty="0" err="1">
                <a:latin typeface="Times New Roman" panose="02020603050405020304" pitchFamily="18" charset="0"/>
                <a:cs typeface="Times New Roman" panose="02020603050405020304" pitchFamily="18" charset="0"/>
              </a:rPr>
              <a:t>polarity</a:t>
            </a:r>
            <a:endParaRPr lang="it-IT"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7AB9338-20D7-7055-5E37-25D3D601529D}"/>
              </a:ext>
            </a:extLst>
          </p:cNvPr>
          <p:cNvSpPr>
            <a:spLocks noGrp="1"/>
          </p:cNvSpPr>
          <p:nvPr>
            <p:ph type="title"/>
          </p:nvPr>
        </p:nvSpPr>
        <p:spPr>
          <a:xfrm>
            <a:off x="838200" y="344213"/>
            <a:ext cx="10515600" cy="511953"/>
          </a:xfrm>
        </p:spPr>
        <p:txBody>
          <a:bodyPr>
            <a:normAutofit fontScale="90000"/>
          </a:bodyPr>
          <a:lstStyle/>
          <a:p>
            <a:r>
              <a:rPr lang="it-IT" sz="3200" b="1" i="1" dirty="0">
                <a:latin typeface="Times New Roman" panose="02020603050405020304" pitchFamily="18" charset="0"/>
                <a:cs typeface="Times New Roman" panose="02020603050405020304" pitchFamily="18" charset="0"/>
              </a:rPr>
              <a:t>Post-processing</a:t>
            </a:r>
            <a:endParaRPr lang="en-GB" sz="3200" b="1" i="1" dirty="0">
              <a:latin typeface="Times New Roman" panose="02020603050405020304" pitchFamily="18"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2FFE7ADA-E2D3-F074-7C93-8F4A994F336A}"/>
              </a:ext>
            </a:extLst>
          </p:cNvPr>
          <p:cNvCxnSpPr>
            <a:cxnSpLocks/>
          </p:cNvCxnSpPr>
          <p:nvPr/>
        </p:nvCxnSpPr>
        <p:spPr>
          <a:xfrm>
            <a:off x="541175" y="856166"/>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721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_stack">
            <a:hlinkClick r:id="" action="ppaction://media"/>
            <a:extLst>
              <a:ext uri="{FF2B5EF4-FFF2-40B4-BE49-F238E27FC236}">
                <a16:creationId xmlns:a16="http://schemas.microsoft.com/office/drawing/2014/main" id="{8D18CA31-9173-8CA1-49F0-C66881643A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4715" y="1763486"/>
            <a:ext cx="13809307" cy="5178490"/>
          </a:xfrm>
          <a:prstGeom prst="rect">
            <a:avLst/>
          </a:prstGeom>
        </p:spPr>
      </p:pic>
      <p:sp>
        <p:nvSpPr>
          <p:cNvPr id="5" name="Title 1">
            <a:extLst>
              <a:ext uri="{FF2B5EF4-FFF2-40B4-BE49-F238E27FC236}">
                <a16:creationId xmlns:a16="http://schemas.microsoft.com/office/drawing/2014/main" id="{5F06DE16-BA48-E0E1-259B-0D870971D746}"/>
              </a:ext>
            </a:extLst>
          </p:cNvPr>
          <p:cNvSpPr txBox="1">
            <a:spLocks/>
          </p:cNvSpPr>
          <p:nvPr/>
        </p:nvSpPr>
        <p:spPr>
          <a:xfrm>
            <a:off x="698241" y="167952"/>
            <a:ext cx="10515600" cy="643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i="1" dirty="0">
                <a:latin typeface="Times New Roman" panose="02020603050405020304" pitchFamily="18" charset="0"/>
                <a:cs typeface="Times New Roman" panose="02020603050405020304" pitchFamily="18" charset="0"/>
              </a:rPr>
              <a:t>VL-</a:t>
            </a:r>
            <a:r>
              <a:rPr lang="it-IT" sz="3600" b="1" i="1" dirty="0" err="1">
                <a:latin typeface="Times New Roman" panose="02020603050405020304" pitchFamily="18" charset="0"/>
                <a:cs typeface="Times New Roman" panose="02020603050405020304" pitchFamily="18" charset="0"/>
              </a:rPr>
              <a:t>pB</a:t>
            </a:r>
            <a:r>
              <a:rPr lang="it-IT" sz="3600" b="1" i="1" dirty="0">
                <a:latin typeface="Times New Roman" panose="02020603050405020304" pitchFamily="18" charset="0"/>
                <a:cs typeface="Times New Roman" panose="02020603050405020304" pitchFamily="18" charset="0"/>
              </a:rPr>
              <a:t> streamer </a:t>
            </a:r>
            <a:r>
              <a:rPr lang="it-IT" sz="3600" b="1" i="1" dirty="0" err="1">
                <a:latin typeface="Times New Roman" panose="02020603050405020304" pitchFamily="18" charset="0"/>
                <a:cs typeface="Times New Roman" panose="02020603050405020304" pitchFamily="18" charset="0"/>
              </a:rPr>
              <a:t>belt</a:t>
            </a:r>
            <a:r>
              <a:rPr lang="it-IT" sz="3600" b="1" i="1" dirty="0">
                <a:latin typeface="Times New Roman" panose="02020603050405020304" pitchFamily="18" charset="0"/>
                <a:cs typeface="Times New Roman" panose="02020603050405020304" pitchFamily="18" charset="0"/>
              </a:rPr>
              <a:t> </a:t>
            </a:r>
            <a:r>
              <a:rPr lang="it-IT" sz="3600" b="1" i="1" dirty="0" err="1">
                <a:latin typeface="Times New Roman" panose="02020603050405020304" pitchFamily="18" charset="0"/>
                <a:cs typeface="Times New Roman" panose="02020603050405020304" pitchFamily="18" charset="0"/>
              </a:rPr>
              <a:t>evolution</a:t>
            </a:r>
            <a:endParaRPr lang="en-GB" sz="3600" dirty="0"/>
          </a:p>
        </p:txBody>
      </p:sp>
      <p:cxnSp>
        <p:nvCxnSpPr>
          <p:cNvPr id="6" name="Straight Connector 5">
            <a:extLst>
              <a:ext uri="{FF2B5EF4-FFF2-40B4-BE49-F238E27FC236}">
                <a16:creationId xmlns:a16="http://schemas.microsoft.com/office/drawing/2014/main" id="{E03FF2D2-F919-7106-879A-9A168EAF4163}"/>
              </a:ext>
            </a:extLst>
          </p:cNvPr>
          <p:cNvCxnSpPr>
            <a:cxnSpLocks/>
          </p:cNvCxnSpPr>
          <p:nvPr/>
        </p:nvCxnSpPr>
        <p:spPr>
          <a:xfrm>
            <a:off x="446314" y="7631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7166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7533-4595-9424-8456-70E38E206467}"/>
              </a:ext>
            </a:extLst>
          </p:cNvPr>
          <p:cNvSpPr>
            <a:spLocks noGrp="1"/>
          </p:cNvSpPr>
          <p:nvPr>
            <p:ph type="title"/>
          </p:nvPr>
        </p:nvSpPr>
        <p:spPr>
          <a:xfrm>
            <a:off x="598714" y="347602"/>
            <a:ext cx="10515600" cy="567936"/>
          </a:xfrm>
        </p:spPr>
        <p:txBody>
          <a:bodyPr>
            <a:normAutofit/>
          </a:bodyPr>
          <a:lstStyle/>
          <a:p>
            <a:r>
              <a:rPr lang="it-IT" sz="3200" b="1" i="1" dirty="0" err="1">
                <a:latin typeface="Times New Roman" panose="02020603050405020304" pitchFamily="18" charset="0"/>
                <a:cs typeface="Times New Roman" panose="02020603050405020304" pitchFamily="18" charset="0"/>
              </a:rPr>
              <a:t>Coronal</a:t>
            </a:r>
            <a:r>
              <a:rPr lang="it-IT" sz="3200" b="1" i="1" dirty="0">
                <a:latin typeface="Times New Roman" panose="02020603050405020304" pitchFamily="18" charset="0"/>
                <a:cs typeface="Times New Roman" panose="02020603050405020304" pitchFamily="18" charset="0"/>
              </a:rPr>
              <a:t> Magnetic </a:t>
            </a:r>
            <a:r>
              <a:rPr lang="it-IT" sz="3200" b="1" i="1" dirty="0" err="1">
                <a:latin typeface="Times New Roman" panose="02020603050405020304" pitchFamily="18" charset="0"/>
                <a:cs typeface="Times New Roman" panose="02020603050405020304" pitchFamily="18" charset="0"/>
              </a:rPr>
              <a:t>Topology</a:t>
            </a:r>
            <a:r>
              <a:rPr lang="it-IT" sz="3200" b="1" i="1" dirty="0">
                <a:latin typeface="Times New Roman" panose="02020603050405020304" pitchFamily="18" charset="0"/>
                <a:cs typeface="Times New Roman" panose="02020603050405020304" pitchFamily="18" charset="0"/>
              </a:rPr>
              <a:t> with PSI-MAS Model</a:t>
            </a:r>
            <a:endParaRPr lang="en-GB" sz="3200" b="1" i="1" dirty="0">
              <a:latin typeface="Times New Roman" panose="02020603050405020304" pitchFamily="18" charset="0"/>
              <a:cs typeface="Times New Roman" panose="02020603050405020304" pitchFamily="18" charset="0"/>
            </a:endParaRPr>
          </a:p>
        </p:txBody>
      </p:sp>
      <p:pic>
        <p:nvPicPr>
          <p:cNvPr id="10" name="peppino">
            <a:hlinkClick r:id="" action="ppaction://media"/>
            <a:extLst>
              <a:ext uri="{FF2B5EF4-FFF2-40B4-BE49-F238E27FC236}">
                <a16:creationId xmlns:a16="http://schemas.microsoft.com/office/drawing/2014/main" id="{FDC93D07-B248-1E21-ED6E-4096DDC0FF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42722" y="1483474"/>
            <a:ext cx="6991740" cy="5243805"/>
          </a:xfrm>
          <a:prstGeom prst="rect">
            <a:avLst/>
          </a:prstGeom>
        </p:spPr>
      </p:pic>
      <p:sp>
        <p:nvSpPr>
          <p:cNvPr id="3" name="TextBox 2">
            <a:extLst>
              <a:ext uri="{FF2B5EF4-FFF2-40B4-BE49-F238E27FC236}">
                <a16:creationId xmlns:a16="http://schemas.microsoft.com/office/drawing/2014/main" id="{DA75A7B3-1116-73E0-4AD4-79712720CBDA}"/>
              </a:ext>
            </a:extLst>
          </p:cNvPr>
          <p:cNvSpPr txBox="1"/>
          <p:nvPr/>
        </p:nvSpPr>
        <p:spPr>
          <a:xfrm>
            <a:off x="446314" y="1260605"/>
            <a:ext cx="4844143" cy="2677656"/>
          </a:xfrm>
          <a:prstGeom prst="rect">
            <a:avLst/>
          </a:prstGeom>
          <a:noFill/>
        </p:spPr>
        <p:txBody>
          <a:bodyPr wrap="square" rtlCol="0">
            <a:spAutoFit/>
          </a:bodyPr>
          <a:lstStyle/>
          <a:p>
            <a:pPr marL="285750" indent="-285750">
              <a:buFont typeface="Arial" panose="020B0604020202020204" pitchFamily="34" charset="0"/>
              <a:buChar char="•"/>
            </a:pPr>
            <a:r>
              <a:rPr lang="it-IT" sz="1400" dirty="0">
                <a:latin typeface="Times New Roman" panose="02020603050405020304" pitchFamily="18" charset="0"/>
                <a:cs typeface="Times New Roman" panose="02020603050405020304" pitchFamily="18" charset="0"/>
              </a:rPr>
              <a:t>PSI-MAS (</a:t>
            </a:r>
            <a:r>
              <a:rPr lang="it-IT" sz="1400" dirty="0" err="1">
                <a:latin typeface="Times New Roman" panose="02020603050405020304" pitchFamily="18" charset="0"/>
                <a:cs typeface="Times New Roman" panose="02020603050405020304" pitchFamily="18" charset="0"/>
              </a:rPr>
              <a:t>Magneto-hydro</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Alg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Around</a:t>
            </a:r>
            <a:r>
              <a:rPr lang="it-IT" sz="1400" dirty="0">
                <a:latin typeface="Times New Roman" panose="02020603050405020304" pitchFamily="18" charset="0"/>
                <a:cs typeface="Times New Roman" panose="02020603050405020304" pitchFamily="18" charset="0"/>
              </a:rPr>
              <a:t> a Sphere):</a:t>
            </a:r>
          </a:p>
          <a:p>
            <a:pPr marL="742950" lvl="1" indent="-285750">
              <a:buFont typeface="Arial" panose="020B0604020202020204" pitchFamily="34" charset="0"/>
              <a:buChar char="•"/>
            </a:pPr>
            <a:r>
              <a:rPr lang="it-IT" sz="1400" dirty="0">
                <a:latin typeface="Times New Roman" panose="02020603050405020304" pitchFamily="18" charset="0"/>
                <a:cs typeface="Times New Roman" panose="02020603050405020304" pitchFamily="18" charset="0"/>
              </a:rPr>
              <a:t>Resistive force-free MHD model</a:t>
            </a:r>
          </a:p>
          <a:p>
            <a:pPr marL="742950" lvl="1"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Used from late 90s for eclipses/Whole Sun Month  (</a:t>
            </a:r>
            <a:r>
              <a:rPr lang="en-GB" sz="1400" dirty="0" err="1">
                <a:latin typeface="Times New Roman" panose="02020603050405020304" pitchFamily="18" charset="0"/>
                <a:cs typeface="Times New Roman" panose="02020603050405020304" pitchFamily="18" charset="0"/>
              </a:rPr>
              <a:t>Lionello</a:t>
            </a:r>
            <a:r>
              <a:rPr lang="en-GB" sz="1400" dirty="0">
                <a:latin typeface="Times New Roman" panose="02020603050405020304" pitchFamily="18" charset="0"/>
                <a:cs typeface="Times New Roman" panose="02020603050405020304" pitchFamily="18" charset="0"/>
              </a:rPr>
              <a:t>+ 2009)</a:t>
            </a:r>
          </a:p>
          <a:p>
            <a:pPr marL="742950" lvl="1"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Steady Corona</a:t>
            </a:r>
          </a:p>
          <a:p>
            <a:pPr lvl="1"/>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sz="1400" dirty="0">
                <a:latin typeface="Times New Roman" panose="02020603050405020304" pitchFamily="18" charset="0"/>
                <a:cs typeface="Times New Roman" panose="02020603050405020304" pitchFamily="18" charset="0"/>
              </a:rPr>
              <a:t>Data range: 1° NMP </a:t>
            </a:r>
            <a:r>
              <a:rPr lang="it-IT" sz="1400" dirty="0" err="1">
                <a:latin typeface="Times New Roman" panose="02020603050405020304" pitchFamily="18" charset="0"/>
                <a:cs typeface="Times New Roman" panose="02020603050405020304" pitchFamily="18" charset="0"/>
              </a:rPr>
              <a:t>perihelium</a:t>
            </a:r>
            <a:r>
              <a:rPr lang="it-IT" sz="1400" dirty="0">
                <a:latin typeface="Times New Roman" panose="02020603050405020304" pitchFamily="18" charset="0"/>
                <a:cs typeface="Times New Roman" panose="02020603050405020304" pitchFamily="18" charset="0"/>
              </a:rPr>
              <a:t> (22 </a:t>
            </a:r>
            <a:r>
              <a:rPr lang="it-IT" sz="1400" dirty="0" err="1">
                <a:latin typeface="Times New Roman" panose="02020603050405020304" pitchFamily="18" charset="0"/>
                <a:cs typeface="Times New Roman" panose="02020603050405020304" pitchFamily="18" charset="0"/>
              </a:rPr>
              <a:t>Apr</a:t>
            </a:r>
            <a:r>
              <a:rPr lang="it-IT" sz="1400" dirty="0">
                <a:latin typeface="Times New Roman" panose="02020603050405020304" pitchFamily="18" charset="0"/>
                <a:cs typeface="Times New Roman" panose="02020603050405020304" pitchFamily="18" charset="0"/>
              </a:rPr>
              <a:t> 2022 </a:t>
            </a:r>
            <a:r>
              <a:rPr lang="it-IT" sz="1400" dirty="0">
                <a:latin typeface="Times New Roman" panose="02020603050405020304" pitchFamily="18" charset="0"/>
                <a:cs typeface="Times New Roman" panose="02020603050405020304" pitchFamily="18" charset="0"/>
                <a:sym typeface="Wingdings" panose="05000000000000000000" pitchFamily="2" charset="2"/>
              </a:rPr>
              <a:t> 29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Apr</a:t>
            </a:r>
            <a:r>
              <a:rPr lang="it-IT" sz="1400" dirty="0">
                <a:latin typeface="Times New Roman" panose="02020603050405020304" pitchFamily="18" charset="0"/>
                <a:cs typeface="Times New Roman" panose="02020603050405020304" pitchFamily="18" charset="0"/>
                <a:sym typeface="Wingdings" panose="05000000000000000000" pitchFamily="2" charset="2"/>
              </a:rPr>
              <a:t> 2022)</a:t>
            </a:r>
          </a:p>
          <a:p>
            <a:pPr marL="285750" indent="-285750">
              <a:buFont typeface="Arial" panose="020B0604020202020204" pitchFamily="34" charset="0"/>
              <a:buChar char="•"/>
            </a:pPr>
            <a:endParaRPr lang="it-IT" sz="14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Arial" panose="020B0604020202020204" pitchFamily="34" charset="0"/>
              <a:buChar char="•"/>
            </a:pPr>
            <a:r>
              <a:rPr lang="it-IT" sz="1400" dirty="0" err="1">
                <a:latin typeface="Times New Roman" panose="02020603050405020304" pitchFamily="18" charset="0"/>
                <a:cs typeface="Times New Roman" panose="02020603050405020304" pitchFamily="18" charset="0"/>
                <a:sym typeface="Wingdings" panose="05000000000000000000" pitchFamily="2" charset="2"/>
              </a:rPr>
              <a:t>Fieldlines</a:t>
            </a:r>
            <a:r>
              <a:rPr lang="it-IT" sz="1400" dirty="0">
                <a:latin typeface="Times New Roman" panose="02020603050405020304" pitchFamily="18" charset="0"/>
                <a:cs typeface="Times New Roman" panose="02020603050405020304" pitchFamily="18" charset="0"/>
                <a:sym typeface="Wingdings" panose="05000000000000000000" pitchFamily="2" charset="2"/>
              </a:rPr>
              <a:t>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related</a:t>
            </a:r>
            <a:r>
              <a:rPr lang="it-IT" sz="1400" dirty="0">
                <a:latin typeface="Times New Roman" panose="02020603050405020304" pitchFamily="18" charset="0"/>
                <a:cs typeface="Times New Roman" panose="02020603050405020304" pitchFamily="18" charset="0"/>
                <a:sym typeface="Wingdings" panose="05000000000000000000" pitchFamily="2" charset="2"/>
              </a:rPr>
              <a:t> to steady-</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coronal</a:t>
            </a:r>
            <a:r>
              <a:rPr lang="it-IT" sz="1400" dirty="0">
                <a:latin typeface="Times New Roman" panose="02020603050405020304" pitchFamily="18" charset="0"/>
                <a:cs typeface="Times New Roman" panose="02020603050405020304" pitchFamily="18" charset="0"/>
                <a:sym typeface="Wingdings" panose="05000000000000000000" pitchFamily="2" charset="2"/>
              </a:rPr>
              <a:t>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structures</a:t>
            </a:r>
            <a:r>
              <a:rPr lang="it-IT" sz="1400" dirty="0">
                <a:latin typeface="Times New Roman" panose="02020603050405020304" pitchFamily="18" charset="0"/>
                <a:cs typeface="Times New Roman" panose="02020603050405020304" pitchFamily="18" charset="0"/>
                <a:sym typeface="Wingdings" panose="05000000000000000000" pitchFamily="2" charset="2"/>
              </a:rPr>
              <a:t> (streamers,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CHs</a:t>
            </a:r>
            <a:r>
              <a:rPr lang="it-IT" sz="1400" dirty="0">
                <a:latin typeface="Times New Roman" panose="02020603050405020304" pitchFamily="18" charset="0"/>
                <a:cs typeface="Times New Roman" panose="02020603050405020304" pitchFamily="18" charset="0"/>
                <a:sym typeface="Wingdings" panose="05000000000000000000" pitchFamily="2" charset="2"/>
              </a:rPr>
              <a:t> etc.)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but</a:t>
            </a:r>
            <a:r>
              <a:rPr lang="it-IT" sz="1400" dirty="0">
                <a:latin typeface="Times New Roman" panose="02020603050405020304" pitchFamily="18" charset="0"/>
                <a:cs typeface="Times New Roman" panose="02020603050405020304" pitchFamily="18" charset="0"/>
                <a:sym typeface="Wingdings" panose="05000000000000000000" pitchFamily="2" charset="2"/>
              </a:rPr>
              <a:t>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transients</a:t>
            </a:r>
            <a:r>
              <a:rPr lang="it-IT" sz="1400" dirty="0">
                <a:latin typeface="Times New Roman" panose="02020603050405020304" pitchFamily="18" charset="0"/>
                <a:cs typeface="Times New Roman" panose="02020603050405020304" pitchFamily="18" charset="0"/>
                <a:sym typeface="Wingdings" panose="05000000000000000000" pitchFamily="2" charset="2"/>
              </a:rPr>
              <a:t> are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not</a:t>
            </a:r>
            <a:r>
              <a:rPr lang="it-IT" sz="1400" dirty="0">
                <a:latin typeface="Times New Roman" panose="02020603050405020304" pitchFamily="18" charset="0"/>
                <a:cs typeface="Times New Roman" panose="02020603050405020304" pitchFamily="18" charset="0"/>
                <a:sym typeface="Wingdings" panose="05000000000000000000" pitchFamily="2" charset="2"/>
              </a:rPr>
              <a:t> </a:t>
            </a:r>
            <a:r>
              <a:rPr lang="it-IT" sz="1400" dirty="0" err="1">
                <a:latin typeface="Times New Roman" panose="02020603050405020304" pitchFamily="18" charset="0"/>
                <a:cs typeface="Times New Roman" panose="02020603050405020304" pitchFamily="18" charset="0"/>
                <a:sym typeface="Wingdings" panose="05000000000000000000" pitchFamily="2" charset="2"/>
              </a:rPr>
              <a:t>descripted</a:t>
            </a:r>
            <a:r>
              <a:rPr lang="it-IT" sz="1400" dirty="0">
                <a:latin typeface="Times New Roman" panose="02020603050405020304" pitchFamily="18" charset="0"/>
                <a:cs typeface="Times New Roman" panose="02020603050405020304" pitchFamily="18" charset="0"/>
                <a:sym typeface="Wingdings" panose="05000000000000000000" pitchFamily="2" charset="2"/>
              </a:rPr>
              <a:t> by PSI-MAS</a:t>
            </a:r>
            <a:endParaRPr lang="en-GB" sz="1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51D7F2BC-5E8C-88FD-5418-F57FBB1F6D00}"/>
              </a:ext>
            </a:extLst>
          </p:cNvPr>
          <p:cNvCxnSpPr>
            <a:cxnSpLocks/>
          </p:cNvCxnSpPr>
          <p:nvPr/>
        </p:nvCxnSpPr>
        <p:spPr>
          <a:xfrm>
            <a:off x="598714" y="9155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pic>
        <p:nvPicPr>
          <p:cNvPr id="7" name="Picture 6" descr="A graph of a line drawn on a graph&#10;&#10;Description automatically generated">
            <a:extLst>
              <a:ext uri="{FF2B5EF4-FFF2-40B4-BE49-F238E27FC236}">
                <a16:creationId xmlns:a16="http://schemas.microsoft.com/office/drawing/2014/main" id="{DCC722EF-E48A-E0C6-EB02-A88CD588E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3655037"/>
            <a:ext cx="4116355" cy="3087266"/>
          </a:xfrm>
          <a:prstGeom prst="rect">
            <a:avLst/>
          </a:prstGeom>
        </p:spPr>
      </p:pic>
      <p:cxnSp>
        <p:nvCxnSpPr>
          <p:cNvPr id="12" name="Straight Arrow Connector 11">
            <a:extLst>
              <a:ext uri="{FF2B5EF4-FFF2-40B4-BE49-F238E27FC236}">
                <a16:creationId xmlns:a16="http://schemas.microsoft.com/office/drawing/2014/main" id="{4150679C-8BB8-81C7-8606-7CC5349D7684}"/>
              </a:ext>
            </a:extLst>
          </p:cNvPr>
          <p:cNvCxnSpPr/>
          <p:nvPr/>
        </p:nvCxnSpPr>
        <p:spPr>
          <a:xfrm flipV="1">
            <a:off x="2705878" y="5663682"/>
            <a:ext cx="130320" cy="35456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F436392F-A119-3873-E70A-BEE81AD82B4C}"/>
              </a:ext>
            </a:extLst>
          </p:cNvPr>
          <p:cNvSpPr/>
          <p:nvPr/>
        </p:nvSpPr>
        <p:spPr>
          <a:xfrm>
            <a:off x="11560629" y="3429000"/>
            <a:ext cx="337456" cy="10123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E6BBE36-BF68-0E02-A40D-D6B9B8250474}"/>
              </a:ext>
            </a:extLst>
          </p:cNvPr>
          <p:cNvSpPr txBox="1"/>
          <p:nvPr/>
        </p:nvSpPr>
        <p:spPr>
          <a:xfrm rot="16200000">
            <a:off x="10695215" y="3438692"/>
            <a:ext cx="2068285" cy="369332"/>
          </a:xfrm>
          <a:prstGeom prst="rect">
            <a:avLst/>
          </a:prstGeom>
          <a:noFill/>
        </p:spPr>
        <p:txBody>
          <a:bodyPr wrap="square" rtlCol="0">
            <a:spAutoFit/>
          </a:bodyPr>
          <a:lstStyle/>
          <a:p>
            <a:r>
              <a:rPr lang="it-IT" dirty="0"/>
              <a:t>Magnetic Polarity</a:t>
            </a:r>
            <a:endParaRPr lang="en-GB" dirty="0"/>
          </a:p>
        </p:txBody>
      </p:sp>
      <p:sp>
        <p:nvSpPr>
          <p:cNvPr id="9" name="TextBox 8">
            <a:extLst>
              <a:ext uri="{FF2B5EF4-FFF2-40B4-BE49-F238E27FC236}">
                <a16:creationId xmlns:a16="http://schemas.microsoft.com/office/drawing/2014/main" id="{21C55A2A-8909-EC22-3EAC-969A7E96BE5E}"/>
              </a:ext>
            </a:extLst>
          </p:cNvPr>
          <p:cNvSpPr txBox="1"/>
          <p:nvPr/>
        </p:nvSpPr>
        <p:spPr>
          <a:xfrm>
            <a:off x="6141097" y="1138408"/>
            <a:ext cx="4683968" cy="371992"/>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1</a:t>
            </a:r>
            <a:r>
              <a:rPr lang="it-IT" b="1" baseline="30000" dirty="0">
                <a:latin typeface="Times New Roman" panose="02020603050405020304" pitchFamily="18" charset="0"/>
                <a:cs typeface="Times New Roman" panose="02020603050405020304" pitchFamily="18" charset="0"/>
              </a:rPr>
              <a:t>st</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perihelion</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823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Bdata_pBsim_Bmag_warped">
            <a:hlinkClick r:id="" action="ppaction://media"/>
            <a:extLst>
              <a:ext uri="{FF2B5EF4-FFF2-40B4-BE49-F238E27FC236}">
                <a16:creationId xmlns:a16="http://schemas.microsoft.com/office/drawing/2014/main" id="{EACE8ED3-DB54-FD26-EC24-FB5D212C87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730" y="1156999"/>
            <a:ext cx="11445552" cy="5722776"/>
          </a:xfrm>
          <a:prstGeom prst="rect">
            <a:avLst/>
          </a:prstGeom>
        </p:spPr>
      </p:pic>
      <p:sp>
        <p:nvSpPr>
          <p:cNvPr id="4" name="Title 1">
            <a:extLst>
              <a:ext uri="{FF2B5EF4-FFF2-40B4-BE49-F238E27FC236}">
                <a16:creationId xmlns:a16="http://schemas.microsoft.com/office/drawing/2014/main" id="{AF05BD1B-0DDC-3400-D74C-C62BF71D6374}"/>
              </a:ext>
            </a:extLst>
          </p:cNvPr>
          <p:cNvSpPr txBox="1">
            <a:spLocks/>
          </p:cNvSpPr>
          <p:nvPr/>
        </p:nvSpPr>
        <p:spPr>
          <a:xfrm>
            <a:off x="838200" y="402448"/>
            <a:ext cx="10515600" cy="567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i="1" dirty="0" err="1">
                <a:solidFill>
                  <a:prstClr val="black"/>
                </a:solidFill>
                <a:latin typeface="Times New Roman" panose="02020603050405020304" pitchFamily="18" charset="0"/>
                <a:ea typeface="+mn-ea"/>
                <a:cs typeface="Times New Roman" panose="02020603050405020304" pitchFamily="18" charset="0"/>
              </a:rPr>
              <a:t>Comparison</a:t>
            </a:r>
            <a:r>
              <a:rPr lang="it-IT" sz="3200" b="1" i="1" dirty="0">
                <a:solidFill>
                  <a:prstClr val="black"/>
                </a:solidFill>
                <a:latin typeface="Times New Roman" panose="02020603050405020304" pitchFamily="18" charset="0"/>
                <a:ea typeface="+mn-ea"/>
                <a:cs typeface="Times New Roman" panose="02020603050405020304" pitchFamily="18" charset="0"/>
              </a:rPr>
              <a:t> Metis </a:t>
            </a:r>
            <a:r>
              <a:rPr lang="it-IT" sz="3200" b="1" i="1" dirty="0" err="1">
                <a:solidFill>
                  <a:prstClr val="black"/>
                </a:solidFill>
                <a:latin typeface="Times New Roman" panose="02020603050405020304" pitchFamily="18" charset="0"/>
                <a:ea typeface="+mn-ea"/>
                <a:cs typeface="Times New Roman" panose="02020603050405020304" pitchFamily="18" charset="0"/>
              </a:rPr>
              <a:t>pB</a:t>
            </a:r>
            <a:r>
              <a:rPr lang="it-IT" sz="3200" b="1" i="1" dirty="0">
                <a:solidFill>
                  <a:prstClr val="black"/>
                </a:solidFill>
                <a:latin typeface="Times New Roman" panose="02020603050405020304" pitchFamily="18" charset="0"/>
                <a:ea typeface="+mn-ea"/>
                <a:cs typeface="Times New Roman" panose="02020603050405020304" pitchFamily="18" charset="0"/>
              </a:rPr>
              <a:t>/</a:t>
            </a:r>
            <a:r>
              <a:rPr lang="it-IT" sz="3200" b="1" i="1" dirty="0" err="1">
                <a:solidFill>
                  <a:prstClr val="black"/>
                </a:solidFill>
                <a:latin typeface="Times New Roman" panose="02020603050405020304" pitchFamily="18" charset="0"/>
                <a:ea typeface="+mn-ea"/>
                <a:cs typeface="Times New Roman" panose="02020603050405020304" pitchFamily="18" charset="0"/>
              </a:rPr>
              <a:t>Simulated</a:t>
            </a:r>
            <a:r>
              <a:rPr lang="it-IT" sz="3200" b="1" i="1" dirty="0">
                <a:solidFill>
                  <a:prstClr val="black"/>
                </a:solidFill>
                <a:latin typeface="Times New Roman" panose="02020603050405020304" pitchFamily="18" charset="0"/>
                <a:ea typeface="+mn-ea"/>
                <a:cs typeface="Times New Roman" panose="02020603050405020304" pitchFamily="18" charset="0"/>
              </a:rPr>
              <a:t> </a:t>
            </a:r>
            <a:r>
              <a:rPr lang="it-IT" sz="3200" b="1" i="1" dirty="0" err="1">
                <a:solidFill>
                  <a:prstClr val="black"/>
                </a:solidFill>
                <a:latin typeface="Times New Roman" panose="02020603050405020304" pitchFamily="18" charset="0"/>
                <a:ea typeface="+mn-ea"/>
                <a:cs typeface="Times New Roman" panose="02020603050405020304" pitchFamily="18" charset="0"/>
              </a:rPr>
              <a:t>pB</a:t>
            </a:r>
            <a:r>
              <a:rPr lang="it-IT" sz="3200" b="1" i="1" dirty="0">
                <a:solidFill>
                  <a:prstClr val="black"/>
                </a:solidFill>
                <a:latin typeface="Times New Roman" panose="02020603050405020304" pitchFamily="18" charset="0"/>
                <a:ea typeface="+mn-ea"/>
                <a:cs typeface="Times New Roman" panose="02020603050405020304" pitchFamily="18" charset="0"/>
              </a:rPr>
              <a:t>/</a:t>
            </a:r>
            <a:r>
              <a:rPr lang="it-IT" sz="3200" b="1" i="1" dirty="0" err="1">
                <a:solidFill>
                  <a:prstClr val="black"/>
                </a:solidFill>
                <a:latin typeface="Times New Roman" panose="02020603050405020304" pitchFamily="18" charset="0"/>
                <a:ea typeface="+mn-ea"/>
                <a:cs typeface="Times New Roman" panose="02020603050405020304" pitchFamily="18" charset="0"/>
              </a:rPr>
              <a:t>Bmag</a:t>
            </a:r>
            <a:r>
              <a:rPr lang="it-IT" sz="3200" b="1" i="1" dirty="0">
                <a:solidFill>
                  <a:prstClr val="black"/>
                </a:solidFill>
                <a:latin typeface="Times New Roman" panose="02020603050405020304" pitchFamily="18" charset="0"/>
                <a:ea typeface="+mn-ea"/>
                <a:cs typeface="Times New Roman" panose="02020603050405020304" pitchFamily="18" charset="0"/>
              </a:rPr>
              <a:t> (in </a:t>
            </a:r>
            <a:r>
              <a:rPr lang="it-IT" sz="3200" b="1" i="1" dirty="0" err="1">
                <a:solidFill>
                  <a:prstClr val="black"/>
                </a:solidFill>
                <a:latin typeface="Times New Roman" panose="02020603050405020304" pitchFamily="18" charset="0"/>
                <a:ea typeface="+mn-ea"/>
                <a:cs typeface="Times New Roman" panose="02020603050405020304" pitchFamily="18" charset="0"/>
              </a:rPr>
              <a:t>PoS</a:t>
            </a:r>
            <a:r>
              <a:rPr lang="it-IT" sz="3200" b="1" i="1" dirty="0">
                <a:solidFill>
                  <a:prstClr val="black"/>
                </a:solidFill>
                <a:latin typeface="Times New Roman" panose="02020603050405020304" pitchFamily="18" charset="0"/>
                <a:ea typeface="+mn-ea"/>
                <a:cs typeface="Times New Roman" panose="02020603050405020304" pitchFamily="18" charset="0"/>
              </a:rPr>
              <a:t>)</a:t>
            </a:r>
            <a:br>
              <a:rPr kumimoji="0" lang="en-GB"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GB" sz="3200" b="1" i="1" dirty="0">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5EF2DEB6-4442-41E3-90AF-14C00C1A6FB3}"/>
              </a:ext>
            </a:extLst>
          </p:cNvPr>
          <p:cNvCxnSpPr>
            <a:cxnSpLocks/>
          </p:cNvCxnSpPr>
          <p:nvPr/>
        </p:nvCxnSpPr>
        <p:spPr>
          <a:xfrm>
            <a:off x="598714" y="915538"/>
            <a:ext cx="11299371"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5252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2109</TotalTime>
  <Words>522</Words>
  <Application>Microsoft Office PowerPoint</Application>
  <PresentationFormat>Widescreen</PresentationFormat>
  <Paragraphs>69</Paragraphs>
  <Slides>11</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Introduction</vt:lpstr>
      <vt:lpstr>Metis VL-pB &amp; LASCO/C2 WL comparison</vt:lpstr>
      <vt:lpstr>Metis VL-pB intensity variability</vt:lpstr>
      <vt:lpstr>PowerPoint Presentation</vt:lpstr>
      <vt:lpstr>Post-processing</vt:lpstr>
      <vt:lpstr>PowerPoint Presentation</vt:lpstr>
      <vt:lpstr>Coronal Magnetic Topology with PSI-MAS Model</vt:lpstr>
      <vt:lpstr>PowerPoint Presentation</vt:lpstr>
      <vt:lpstr>PowerPoint Presentation</vt:lpstr>
      <vt:lpstr>Thanks for the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Frascella</dc:creator>
  <cp:lastModifiedBy>Francesco Frascella</cp:lastModifiedBy>
  <cp:revision>23</cp:revision>
  <dcterms:created xsi:type="dcterms:W3CDTF">2024-01-13T16:38:54Z</dcterms:created>
  <dcterms:modified xsi:type="dcterms:W3CDTF">2024-01-26T15:52:52Z</dcterms:modified>
</cp:coreProperties>
</file>