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1" r:id="rId7"/>
    <p:sldId id="262" r:id="rId8"/>
    <p:sldId id="263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4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0318-C3D3-424B-A355-7E9D9FA86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30D4E-166F-4200-9354-0F0AF9D56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A9663-E4E4-475A-89A5-BB6659E0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EB469F-262D-43A7-9727-63E251DCFB9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FB12F-D1CF-42C8-81B0-8E6335E8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08633-D1DB-4503-A0FF-902DFB23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19CE7-5EA0-4A7C-BB1D-D46EB247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1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3BD7-C8C7-4334-8A36-2BA419B30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2D1EF-4D37-4437-AF53-D160EB115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425D9-702C-4032-91FD-9CA3B48D2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EB469F-262D-43A7-9727-63E251DCFB9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4F0E9-B287-4496-8D91-4F484922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FBF10-EAC9-4E05-B21C-B88D215A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19CE7-5EA0-4A7C-BB1D-D46EB247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2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FD5177-385D-46A9-B148-B96F42BAF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74E61-D894-431E-ADC2-8DFE5103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7C121-0E52-4BD0-9990-0E9593017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EB469F-262D-43A7-9727-63E251DCFB9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7625B-7BA2-418F-B00C-9F62C7C4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9C178-C202-4043-99A4-B1C4FF6A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19CE7-5EA0-4A7C-BB1D-D46EB247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0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71BE-ADDB-44F2-A5C8-C7B68A2E5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9D587-9101-4C82-B10E-2B75B3DDF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0DE12-D5A9-44DA-B938-BCFE8326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EB469F-262D-43A7-9727-63E251DCFB9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0BD9F-E8EC-4F0E-81ED-CB95B082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FC3A4-EC83-41D8-BA16-1AEB1164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19CE7-5EA0-4A7C-BB1D-D46EB247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4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56CA-F52D-49D1-A464-FC50D9D9F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13F4B-7845-409D-AAE9-117FAC770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B811C-161E-4FA5-801B-0E41D667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EB469F-262D-43A7-9727-63E251DCFB9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7D67D-1BCD-448E-A0E0-6F76F8E58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4026D-1AC4-452A-B692-013D87B5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19CE7-5EA0-4A7C-BB1D-D46EB247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7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3646D-CE70-4110-A8FB-C41AEA56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6C692-D8C1-490F-A9CC-7C10EF85A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4DC9D-428D-4C08-AA48-82B58B365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91859-B30B-4B33-AA23-8752EA1482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EB469F-262D-43A7-9727-63E251DCFB9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650EB-3D2D-4E3E-9765-F6902D95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B65C1-3CB7-4E25-893B-C0760635E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19CE7-5EA0-4A7C-BB1D-D46EB247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3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23D0-478C-42E3-9E04-51DE3A513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17E96-F178-4914-AAB0-BB602B38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D8D21-BB2B-427B-AD42-CB8717357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5B971-8899-4C08-A931-A8DEE11F0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5198C-9484-4EEA-87F2-9E0B96E5E7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90FD7-13AA-413A-8F50-976DF695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EB469F-262D-43A7-9727-63E251DCFB9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83FB20-70CE-498D-BA96-672C3A56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E44624-27D1-4E7B-977F-2229AB3A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19CE7-5EA0-4A7C-BB1D-D46EB247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1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C3D9E-073B-432C-ABE2-887248238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8B37CE-0772-4E35-B7F8-F1E099E2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EB469F-262D-43A7-9727-63E251DCFB9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7AB18-3EF7-493D-A146-B561F824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D2B4C-1681-4554-8CBF-D1A3349A6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19CE7-5EA0-4A7C-BB1D-D46EB247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77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0AC976-E0F7-4F4A-B578-0800A059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EB469F-262D-43A7-9727-63E251DCFB9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69B9F3-0A6C-40A5-8B6B-72CC59AF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487CD-00EB-4669-89D4-07D55C98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19CE7-5EA0-4A7C-BB1D-D46EB247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96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F2B2-CADB-4ABE-9EF6-C46C4A529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1B51D-D341-4735-A612-5AD2C9701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00537-631B-4CF2-8E93-37BC177D9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E8183-FE56-4DD4-8D2A-BFBCE636C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EB469F-262D-43A7-9727-63E251DCFB9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D7589-DE1A-4E4C-813E-27EF54EE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8323B-EA72-4A4A-8CD1-7BECE37B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19CE7-5EA0-4A7C-BB1D-D46EB247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3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642A1-568E-4B31-A53E-2E8B9293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D43B19-DC20-4727-A80D-27213DCCC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C7222-E9AD-45A2-BE39-2C801F4D4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439B3-9A04-4B1F-8E5B-5491DD8F4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EB469F-262D-43A7-9727-63E251DCFB9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C0B70-756D-4F33-BC1B-DCCD7954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78EC3-CE3C-4377-AB6E-05723D695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19CE7-5EA0-4A7C-BB1D-D46EB247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19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A486C2-6529-4F7D-9ABC-8257522FCA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186" y="260838"/>
            <a:ext cx="6539627" cy="63363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10CD98-5453-402B-A46C-2BD9DF0C4C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5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g"/><Relationship Id="rId17" Type="http://schemas.openxmlformats.org/officeDocument/2006/relationships/image" Target="../media/image33.png"/><Relationship Id="rId2" Type="http://schemas.openxmlformats.org/officeDocument/2006/relationships/image" Target="../media/image9.png"/><Relationship Id="rId1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6886B2-FDF5-4494-A735-CFFE56645B90}"/>
              </a:ext>
            </a:extLst>
          </p:cNvPr>
          <p:cNvSpPr txBox="1"/>
          <p:nvPr/>
        </p:nvSpPr>
        <p:spPr>
          <a:xfrm>
            <a:off x="1777991" y="1672694"/>
            <a:ext cx="863601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17</a:t>
            </a:r>
            <a:r>
              <a:rPr lang="en-US" sz="8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th</a:t>
            </a: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 European Solar </a:t>
            </a:r>
          </a:p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Physics Meeting</a:t>
            </a:r>
          </a:p>
        </p:txBody>
      </p:sp>
    </p:spTree>
    <p:extLst>
      <p:ext uri="{BB962C8B-B14F-4D97-AF65-F5344CB8AC3E}">
        <p14:creationId xmlns:p14="http://schemas.microsoft.com/office/powerpoint/2010/main" val="1747319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347341-9D1B-4824-B996-82AD4E886FC3}"/>
              </a:ext>
            </a:extLst>
          </p:cNvPr>
          <p:cNvSpPr txBox="1"/>
          <p:nvPr/>
        </p:nvSpPr>
        <p:spPr>
          <a:xfrm>
            <a:off x="1" y="2425700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Enjoy the ESPM-17 meeting 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and your stay in Turin!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96608-2BDD-4EC3-885E-D61207CAB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83" y="602863"/>
            <a:ext cx="1525609" cy="15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9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C799E5-1B5E-4DAA-A4FD-F9CD7AFEDB49}"/>
              </a:ext>
            </a:extLst>
          </p:cNvPr>
          <p:cNvSpPr txBox="1"/>
          <p:nvPr/>
        </p:nvSpPr>
        <p:spPr>
          <a:xfrm>
            <a:off x="1802111" y="6929"/>
            <a:ext cx="1038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Welcome to Turin!</a:t>
            </a:r>
          </a:p>
        </p:txBody>
      </p:sp>
      <p:pic>
        <p:nvPicPr>
          <p:cNvPr id="5" name="Picture 20" descr="http://www.torino2013wmg.org/test/wp-content/uploads/2011/08/master1.jpg">
            <a:extLst>
              <a:ext uri="{FF2B5EF4-FFF2-40B4-BE49-F238E27FC236}">
                <a16:creationId xmlns:a16="http://schemas.microsoft.com/office/drawing/2014/main" id="{9D216EA9-1238-4E97-9E28-2D0FCA290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835">
            <a:off x="2336903" y="1513010"/>
            <a:ext cx="3098486" cy="231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Borgo Medievale Torino">
            <a:extLst>
              <a:ext uri="{FF2B5EF4-FFF2-40B4-BE49-F238E27FC236}">
                <a16:creationId xmlns:a16="http://schemas.microsoft.com/office/drawing/2014/main" id="{A982C6CD-4D08-4CED-8ACB-9EA08B8D3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t="23804" r="18147" b="23530"/>
          <a:stretch/>
        </p:blipFill>
        <p:spPr bwMode="auto">
          <a:xfrm>
            <a:off x="4806595" y="1514900"/>
            <a:ext cx="3521397" cy="22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www.studentsoftheworld.info/infopays/photos/ITA/orig/Torino_Piazza_SanCarlo.jpg">
            <a:extLst>
              <a:ext uri="{FF2B5EF4-FFF2-40B4-BE49-F238E27FC236}">
                <a16:creationId xmlns:a16="http://schemas.microsoft.com/office/drawing/2014/main" id="{6CC5F94F-B3DB-4490-837F-51E1F273A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9"/>
          <a:stretch/>
        </p:blipFill>
        <p:spPr bwMode="auto">
          <a:xfrm rot="164730">
            <a:off x="2154264" y="3402836"/>
            <a:ext cx="2830734" cy="264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http://farm4.static.flickr.com/3591/3328175273_6be9394fcf.jpg">
            <a:extLst>
              <a:ext uri="{FF2B5EF4-FFF2-40B4-BE49-F238E27FC236}">
                <a16:creationId xmlns:a16="http://schemas.microsoft.com/office/drawing/2014/main" id="{F8DF4A34-DC06-4ABD-B71A-D415E98E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293">
            <a:off x="7635832" y="1692355"/>
            <a:ext cx="4247034" cy="238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 descr="Caffe Al Bicerin in Turin - The specialty">
            <a:extLst>
              <a:ext uri="{FF2B5EF4-FFF2-40B4-BE49-F238E27FC236}">
                <a16:creationId xmlns:a16="http://schemas.microsoft.com/office/drawing/2014/main" id="{81D49A04-8133-471F-A21E-FD4BFEF4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588">
            <a:off x="4696017" y="3878257"/>
            <a:ext cx="3488767" cy="232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ttp://www.comune.govone.cn.it/Produttori_file/image003.jpg">
            <a:extLst>
              <a:ext uri="{FF2B5EF4-FFF2-40B4-BE49-F238E27FC236}">
                <a16:creationId xmlns:a16="http://schemas.microsoft.com/office/drawing/2014/main" id="{2D571D40-81B6-4A7C-A5A4-42FC1D4CA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4104" r="30820" b="4651"/>
          <a:stretch/>
        </p:blipFill>
        <p:spPr bwMode="auto">
          <a:xfrm rot="163254">
            <a:off x="8037380" y="4003113"/>
            <a:ext cx="3443937" cy="243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sultati immagini per gianduiotti artigianali">
            <a:extLst>
              <a:ext uri="{FF2B5EF4-FFF2-40B4-BE49-F238E27FC236}">
                <a16:creationId xmlns:a16="http://schemas.microsoft.com/office/drawing/2014/main" id="{ACCF0BE4-CF49-41A7-9A0B-2C681C6A1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079">
            <a:off x="2330100" y="5546153"/>
            <a:ext cx="2840829" cy="103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B70A54-DE08-44DD-A0BB-4EED36F480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6" y="298572"/>
            <a:ext cx="1685365" cy="62267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C9E70D-6C37-42AB-AB2E-BAFFD62AC028}"/>
              </a:ext>
            </a:extLst>
          </p:cNvPr>
          <p:cNvSpPr/>
          <p:nvPr/>
        </p:nvSpPr>
        <p:spPr>
          <a:xfrm>
            <a:off x="250824" y="5183661"/>
            <a:ext cx="1268318" cy="241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F60AD7D-E56C-4C0B-8BF7-104A0116C68C}"/>
              </a:ext>
            </a:extLst>
          </p:cNvPr>
          <p:cNvSpPr/>
          <p:nvPr/>
        </p:nvSpPr>
        <p:spPr>
          <a:xfrm>
            <a:off x="7054260" y="909074"/>
            <a:ext cx="4464147" cy="5172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EEBC7-D5E9-462D-A13A-1C74F0F96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61" y="909074"/>
            <a:ext cx="4464146" cy="5172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C3E78F-E676-4896-A593-EDBFB0C78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18" y="1919084"/>
            <a:ext cx="1184408" cy="197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32AE5B-76C9-4DB1-B2FE-A79205BCE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18" y="4338076"/>
            <a:ext cx="1409245" cy="1624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FE84F1-D69F-4AAC-A30D-5CAB86054C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t="8579" r="13530" b="7261"/>
          <a:stretch/>
        </p:blipFill>
        <p:spPr>
          <a:xfrm>
            <a:off x="9254337" y="2551803"/>
            <a:ext cx="2076893" cy="14912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9F22EA-3E10-45DE-8D4D-71FDDE2A0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33" y="914013"/>
            <a:ext cx="1525609" cy="15514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2466EA-9BF1-4876-BC11-C64C42BD2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821" y="4338077"/>
            <a:ext cx="2103486" cy="1624671"/>
          </a:xfrm>
          <a:prstGeom prst="rect">
            <a:avLst/>
          </a:prstGeom>
        </p:spPr>
      </p:pic>
      <p:sp>
        <p:nvSpPr>
          <p:cNvPr id="24" name="Arrow: Left 23">
            <a:extLst>
              <a:ext uri="{FF2B5EF4-FFF2-40B4-BE49-F238E27FC236}">
                <a16:creationId xmlns:a16="http://schemas.microsoft.com/office/drawing/2014/main" id="{2B91F242-4D93-4C95-A9EA-07FB4C460BFA}"/>
              </a:ext>
            </a:extLst>
          </p:cNvPr>
          <p:cNvSpPr/>
          <p:nvPr/>
        </p:nvSpPr>
        <p:spPr>
          <a:xfrm>
            <a:off x="5747654" y="3147230"/>
            <a:ext cx="1566365" cy="1190847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DD7CB2-3D32-4F71-A95E-09A6E19F540E}"/>
              </a:ext>
            </a:extLst>
          </p:cNvPr>
          <p:cNvSpPr/>
          <p:nvPr/>
        </p:nvSpPr>
        <p:spPr>
          <a:xfrm>
            <a:off x="1849896" y="6131684"/>
            <a:ext cx="9975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 plus another hidden citation of the Turin landscape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77D2DA-320D-490D-A900-698C8EF70B2D}"/>
              </a:ext>
            </a:extLst>
          </p:cNvPr>
          <p:cNvSpPr txBox="1"/>
          <p:nvPr/>
        </p:nvSpPr>
        <p:spPr>
          <a:xfrm>
            <a:off x="1802111" y="6929"/>
            <a:ext cx="10389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The ESPM-17 poster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0C6FF6D-38D6-4157-B328-45E3D4E95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6" y="298572"/>
            <a:ext cx="1685365" cy="622676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C69233F-E25C-4EB1-92B7-FA7F87DB5BA8}"/>
              </a:ext>
            </a:extLst>
          </p:cNvPr>
          <p:cNvSpPr/>
          <p:nvPr/>
        </p:nvSpPr>
        <p:spPr>
          <a:xfrm>
            <a:off x="333374" y="1043461"/>
            <a:ext cx="1268318" cy="241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E8DC046-5127-4D46-9CB0-4C6871D0F179}"/>
              </a:ext>
            </a:extLst>
          </p:cNvPr>
          <p:cNvCxnSpPr>
            <a:cxnSpLocks/>
          </p:cNvCxnSpPr>
          <p:nvPr/>
        </p:nvCxnSpPr>
        <p:spPr>
          <a:xfrm flipH="1" flipV="1">
            <a:off x="1644920" y="1164201"/>
            <a:ext cx="709344" cy="4111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9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C0D2A7-73EB-458D-B737-9E13C0DA06F7}"/>
              </a:ext>
            </a:extLst>
          </p:cNvPr>
          <p:cNvSpPr txBox="1"/>
          <p:nvPr/>
        </p:nvSpPr>
        <p:spPr>
          <a:xfrm>
            <a:off x="4355152" y="101600"/>
            <a:ext cx="5269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The ESPM-17 badge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8F2D6-F317-44AD-B4AD-9896CF38B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80" y="1286104"/>
            <a:ext cx="4924792" cy="3261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0C6E4D-219E-4F22-A975-032A8BF45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22" y="1297196"/>
            <a:ext cx="4913699" cy="32499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405C30-16B9-4FD7-82D3-32C3C88198EE}"/>
              </a:ext>
            </a:extLst>
          </p:cNvPr>
          <p:cNvSpPr txBox="1"/>
          <p:nvPr/>
        </p:nvSpPr>
        <p:spPr>
          <a:xfrm>
            <a:off x="3038287" y="2374867"/>
            <a:ext cx="280076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Name Surname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A004E-20ED-4698-B36A-A0A621DCE805}"/>
              </a:ext>
            </a:extLst>
          </p:cNvPr>
          <p:cNvSpPr txBox="1"/>
          <p:nvPr/>
        </p:nvSpPr>
        <p:spPr>
          <a:xfrm>
            <a:off x="2669419" y="3012946"/>
            <a:ext cx="36045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Affiliation            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9362C7-DE71-4616-966E-8E324F2885A3}"/>
              </a:ext>
            </a:extLst>
          </p:cNvPr>
          <p:cNvSpPr txBox="1"/>
          <p:nvPr/>
        </p:nvSpPr>
        <p:spPr>
          <a:xfrm>
            <a:off x="2150223" y="3590648"/>
            <a:ext cx="45768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Country                 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0D28C4-6834-4458-B62D-34FFDC0C12F9}"/>
              </a:ext>
            </a:extLst>
          </p:cNvPr>
          <p:cNvSpPr/>
          <p:nvPr/>
        </p:nvSpPr>
        <p:spPr>
          <a:xfrm>
            <a:off x="8539343" y="1836433"/>
            <a:ext cx="425302" cy="20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F27963-F21E-4300-BF38-9180FEE7F152}"/>
              </a:ext>
            </a:extLst>
          </p:cNvPr>
          <p:cNvSpPr/>
          <p:nvPr/>
        </p:nvSpPr>
        <p:spPr>
          <a:xfrm>
            <a:off x="8698830" y="2599696"/>
            <a:ext cx="2902685" cy="15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051AD1-9E55-4DF6-A8C2-89AFC9CBC7C2}"/>
              </a:ext>
            </a:extLst>
          </p:cNvPr>
          <p:cNvSpPr/>
          <p:nvPr/>
        </p:nvSpPr>
        <p:spPr>
          <a:xfrm>
            <a:off x="8620859" y="3348497"/>
            <a:ext cx="425302" cy="20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1CD943-CF35-4132-9BFA-E96D8C769A1D}"/>
              </a:ext>
            </a:extLst>
          </p:cNvPr>
          <p:cNvSpPr/>
          <p:nvPr/>
        </p:nvSpPr>
        <p:spPr>
          <a:xfrm>
            <a:off x="8950469" y="3548115"/>
            <a:ext cx="425302" cy="20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1C30E5-9079-489C-9D78-88D3CDD66F29}"/>
              </a:ext>
            </a:extLst>
          </p:cNvPr>
          <p:cNvSpPr txBox="1"/>
          <p:nvPr/>
        </p:nvSpPr>
        <p:spPr>
          <a:xfrm>
            <a:off x="2150223" y="4589787"/>
            <a:ext cx="9679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Tw Cen MT" panose="020B0602020104020603" pitchFamily="34" charset="0"/>
                <a:cs typeface="Arial" panose="020B0604020202020204" pitchFamily="34" charset="0"/>
              </a:rPr>
              <a:t>Always bring your badge with you for social events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32DE3A-9C18-4410-AB00-30DEF0F2EB7F}"/>
              </a:ext>
            </a:extLst>
          </p:cNvPr>
          <p:cNvSpPr/>
          <p:nvPr/>
        </p:nvSpPr>
        <p:spPr>
          <a:xfrm>
            <a:off x="1828103" y="57515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en-US" sz="36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Your badge also has a power!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5B9D741-64B1-4F59-9DE2-B6E0DAF59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6" y="298572"/>
            <a:ext cx="1685365" cy="622676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EBDE767-C419-4980-9BC0-DFDF886962AA}"/>
              </a:ext>
            </a:extLst>
          </p:cNvPr>
          <p:cNvSpPr/>
          <p:nvPr/>
        </p:nvSpPr>
        <p:spPr>
          <a:xfrm>
            <a:off x="271370" y="5386111"/>
            <a:ext cx="1162173" cy="249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7C1FF1B-5F33-44D0-89AC-A9106C2CDA70}"/>
              </a:ext>
            </a:extLst>
          </p:cNvPr>
          <p:cNvCxnSpPr>
            <a:cxnSpLocks/>
          </p:cNvCxnSpPr>
          <p:nvPr/>
        </p:nvCxnSpPr>
        <p:spPr>
          <a:xfrm flipH="1" flipV="1">
            <a:off x="1495140" y="5578561"/>
            <a:ext cx="709344" cy="4111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44F1A1C-F89E-437A-B780-CF75B6A3F7CC}"/>
              </a:ext>
            </a:extLst>
          </p:cNvPr>
          <p:cNvSpPr txBox="1"/>
          <p:nvPr/>
        </p:nvSpPr>
        <p:spPr>
          <a:xfrm rot="20558661">
            <a:off x="9798139" y="3405489"/>
            <a:ext cx="2152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Please check all the info here</a:t>
            </a:r>
          </a:p>
        </p:txBody>
      </p:sp>
    </p:spTree>
    <p:extLst>
      <p:ext uri="{BB962C8B-B14F-4D97-AF65-F5344CB8AC3E}">
        <p14:creationId xmlns:p14="http://schemas.microsoft.com/office/powerpoint/2010/main" val="72947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C0D2A7-73EB-458D-B737-9E13C0DA06F7}"/>
              </a:ext>
            </a:extLst>
          </p:cNvPr>
          <p:cNvSpPr txBox="1"/>
          <p:nvPr/>
        </p:nvSpPr>
        <p:spPr>
          <a:xfrm>
            <a:off x="4477753" y="101600"/>
            <a:ext cx="5024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Lunch break options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5B9D741-64B1-4F59-9DE2-B6E0DAF59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6" y="298572"/>
            <a:ext cx="1685365" cy="622676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EBDE767-C419-4980-9BC0-DFDF886962AA}"/>
              </a:ext>
            </a:extLst>
          </p:cNvPr>
          <p:cNvSpPr/>
          <p:nvPr/>
        </p:nvSpPr>
        <p:spPr>
          <a:xfrm>
            <a:off x="271370" y="4973361"/>
            <a:ext cx="1162173" cy="249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09BD9-5979-4E8B-87C5-FB9BD32D1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196980"/>
            <a:ext cx="6664525" cy="532836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A3D288-E114-424A-9133-6CA648FAEC39}"/>
              </a:ext>
            </a:extLst>
          </p:cNvPr>
          <p:cNvCxnSpPr>
            <a:cxnSpLocks/>
          </p:cNvCxnSpPr>
          <p:nvPr/>
        </p:nvCxnSpPr>
        <p:spPr>
          <a:xfrm flipH="1">
            <a:off x="1515204" y="4756150"/>
            <a:ext cx="1939196" cy="3417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61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C0D2A7-73EB-458D-B737-9E13C0DA06F7}"/>
              </a:ext>
            </a:extLst>
          </p:cNvPr>
          <p:cNvSpPr txBox="1"/>
          <p:nvPr/>
        </p:nvSpPr>
        <p:spPr>
          <a:xfrm>
            <a:off x="1802111" y="0"/>
            <a:ext cx="10389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Sponsors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5B9D741-64B1-4F59-9DE2-B6E0DAF59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6" y="298572"/>
            <a:ext cx="1685365" cy="622676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EBDE767-C419-4980-9BC0-DFDF886962AA}"/>
              </a:ext>
            </a:extLst>
          </p:cNvPr>
          <p:cNvSpPr/>
          <p:nvPr/>
        </p:nvSpPr>
        <p:spPr>
          <a:xfrm>
            <a:off x="244474" y="5628161"/>
            <a:ext cx="1268318" cy="241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B523B-E0FC-4421-9916-C5E51811F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36" y="1249393"/>
            <a:ext cx="1780493" cy="8454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B629DF-440F-4A2F-A081-9C982DD12A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r="12229"/>
          <a:stretch/>
        </p:blipFill>
        <p:spPr>
          <a:xfrm>
            <a:off x="4773341" y="1249393"/>
            <a:ext cx="1810268" cy="845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5DBFC2-628E-41AE-8446-F8479088F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21" y="1249393"/>
            <a:ext cx="2085685" cy="8445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CC2320-6205-4855-9D66-7A9D0DAB9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82" y="1249393"/>
            <a:ext cx="1895567" cy="844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C46AE5-CC07-4573-B5DD-12D6220FF1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36" y="2267821"/>
            <a:ext cx="844388" cy="8443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E426A9-EA93-491B-83B9-9D13901170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78" y="2267821"/>
            <a:ext cx="1366104" cy="8457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CD2D3D-A281-43CC-B99C-92FBE866E3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60" y="2265573"/>
            <a:ext cx="1624616" cy="8443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211834A-DE53-4767-AFBE-94D25899B6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54" y="2265572"/>
            <a:ext cx="2600392" cy="8513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B5444E-7151-4BAE-BA5B-83FB0E94BA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24" y="2265572"/>
            <a:ext cx="827434" cy="84438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29CF78D-0A10-4C46-B2A5-EC0980A75F39}"/>
              </a:ext>
            </a:extLst>
          </p:cNvPr>
          <p:cNvSpPr txBox="1"/>
          <p:nvPr/>
        </p:nvSpPr>
        <p:spPr>
          <a:xfrm>
            <a:off x="1802110" y="3383330"/>
            <a:ext cx="10389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Partners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4F90CA-020B-48AE-A5C1-836C45D12F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26" y="4519714"/>
            <a:ext cx="1780493" cy="8473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6B72E47-40BB-4401-94B0-A35A57EE35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29" y="4533655"/>
            <a:ext cx="1044238" cy="8381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2B98E8D-E888-4863-87A2-D7E8CCE68C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36" y="4533655"/>
            <a:ext cx="1577047" cy="8390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B5BF0E-9A06-402E-B4E0-934F08F0BF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36" y="5528415"/>
            <a:ext cx="1222335" cy="8473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7B11753-8A6A-4FC5-94B3-D18999A852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922" y="5521487"/>
            <a:ext cx="877547" cy="8542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81E6B8-8FD4-4C5B-887C-CE8E75259F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21" y="5528415"/>
            <a:ext cx="2418967" cy="8313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25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C0D2A7-73EB-458D-B737-9E13C0DA06F7}"/>
              </a:ext>
            </a:extLst>
          </p:cNvPr>
          <p:cNvSpPr txBox="1"/>
          <p:nvPr/>
        </p:nvSpPr>
        <p:spPr>
          <a:xfrm>
            <a:off x="1802111" y="0"/>
            <a:ext cx="10389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Organizing Committees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5B9D741-64B1-4F59-9DE2-B6E0DAF59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6" y="298572"/>
            <a:ext cx="1685365" cy="622676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1F8D9E2-D7B6-4EF7-A846-6803ABC96FCA}"/>
              </a:ext>
            </a:extLst>
          </p:cNvPr>
          <p:cNvSpPr/>
          <p:nvPr/>
        </p:nvSpPr>
        <p:spPr>
          <a:xfrm>
            <a:off x="250824" y="649761"/>
            <a:ext cx="1268318" cy="241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39290-2E31-4EC7-ABFE-2D1E47E91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07"/>
          <a:stretch/>
        </p:blipFill>
        <p:spPr>
          <a:xfrm>
            <a:off x="2526145" y="1578393"/>
            <a:ext cx="4128655" cy="41810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B9657F-DDDE-4928-837D-683F73614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1" b="667"/>
          <a:stretch/>
        </p:blipFill>
        <p:spPr>
          <a:xfrm>
            <a:off x="7152380" y="1578393"/>
            <a:ext cx="4128655" cy="418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26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047FC7-1FE2-4A0B-9B78-FA3B1398A337}"/>
              </a:ext>
            </a:extLst>
          </p:cNvPr>
          <p:cNvSpPr txBox="1"/>
          <p:nvPr/>
        </p:nvSpPr>
        <p:spPr>
          <a:xfrm>
            <a:off x="1" y="10795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ESPM-17 participants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7DCB3-9770-4EFD-AC9E-F02A878AA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8" y="1790700"/>
            <a:ext cx="8050465" cy="4073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A08495-F160-4A9C-B898-2A1CC2B565C5}"/>
              </a:ext>
            </a:extLst>
          </p:cNvPr>
          <p:cNvSpPr/>
          <p:nvPr/>
        </p:nvSpPr>
        <p:spPr>
          <a:xfrm>
            <a:off x="8501015" y="1631950"/>
            <a:ext cx="34616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More than 330 participants (including online people) not just from European Countries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8BFE75-6F8E-4D5B-93C8-DE1128BA9E20}"/>
              </a:ext>
            </a:extLst>
          </p:cNvPr>
          <p:cNvSpPr/>
          <p:nvPr/>
        </p:nvSpPr>
        <p:spPr>
          <a:xfrm>
            <a:off x="8501014" y="4135966"/>
            <a:ext cx="34616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Approximately 1/3 of participants are students </a:t>
            </a:r>
            <a:r>
              <a:rPr lang="en-US" sz="2800" dirty="0">
                <a:solidFill>
                  <a:prstClr val="black"/>
                </a:solidFill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a vital and growing community!</a:t>
            </a:r>
            <a:endParaRPr lang="en-US" sz="2800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AD4785-3EED-4BD0-A1CC-1791DAB9EF3D}"/>
              </a:ext>
            </a:extLst>
          </p:cNvPr>
          <p:cNvSpPr/>
          <p:nvPr/>
        </p:nvSpPr>
        <p:spPr>
          <a:xfrm>
            <a:off x="2919365" y="1765300"/>
            <a:ext cx="3741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Number of people from each country</a:t>
            </a:r>
          </a:p>
        </p:txBody>
      </p:sp>
    </p:spTree>
    <p:extLst>
      <p:ext uri="{BB962C8B-B14F-4D97-AF65-F5344CB8AC3E}">
        <p14:creationId xmlns:p14="http://schemas.microsoft.com/office/powerpoint/2010/main" val="41654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C0D2A7-73EB-458D-B737-9E13C0DA06F7}"/>
              </a:ext>
            </a:extLst>
          </p:cNvPr>
          <p:cNvSpPr txBox="1"/>
          <p:nvPr/>
        </p:nvSpPr>
        <p:spPr>
          <a:xfrm>
            <a:off x="1802111" y="178379"/>
            <a:ext cx="10389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 panose="020B0604020202020204" pitchFamily="34" charset="0"/>
              </a:rPr>
              <a:t>Not only a scientific meeting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3E1E7-65D1-4B95-A386-45898323D30C}"/>
              </a:ext>
            </a:extLst>
          </p:cNvPr>
          <p:cNvSpPr/>
          <p:nvPr/>
        </p:nvSpPr>
        <p:spPr>
          <a:xfrm>
            <a:off x="4279703" y="1563926"/>
            <a:ext cx="1995964" cy="11747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w Cen MT" panose="020B0602020104020603" pitchFamily="34" charset="0"/>
              </a:rPr>
              <a:t>ESPD board</a:t>
            </a:r>
          </a:p>
          <a:p>
            <a:pPr algn="ctr"/>
            <a:r>
              <a:rPr lang="en-US" sz="2000" dirty="0">
                <a:latin typeface="Tw Cen MT" panose="020B0602020104020603" pitchFamily="34" charset="0"/>
              </a:rPr>
              <a:t>elections</a:t>
            </a:r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id="{ACCD41F0-2CF3-4E6B-8458-7B4C7A80CD88}"/>
              </a:ext>
            </a:extLst>
          </p:cNvPr>
          <p:cNvSpPr/>
          <p:nvPr/>
        </p:nvSpPr>
        <p:spPr>
          <a:xfrm>
            <a:off x="8007215" y="1701068"/>
            <a:ext cx="1445871" cy="1130578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w Cen MT" panose="020B0602020104020603" pitchFamily="34" charset="0"/>
              </a:rPr>
              <a:t>ESPD prizes</a:t>
            </a:r>
          </a:p>
          <a:p>
            <a:pPr algn="ctr"/>
            <a:r>
              <a:rPr lang="en-US" sz="2000" dirty="0">
                <a:latin typeface="Tw Cen MT" panose="020B0602020104020603" pitchFamily="34" charset="0"/>
              </a:rPr>
              <a:t>award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0ABE97-247E-4034-8598-B994BA3A8F27}"/>
              </a:ext>
            </a:extLst>
          </p:cNvPr>
          <p:cNvSpPr/>
          <p:nvPr/>
        </p:nvSpPr>
        <p:spPr>
          <a:xfrm>
            <a:off x="3206235" y="2943289"/>
            <a:ext cx="1665308" cy="1003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w Cen MT" panose="020B0602020104020603" pitchFamily="34" charset="0"/>
              </a:rPr>
              <a:t>EPS prizes for talks and posters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8941F1CA-4FE2-4899-A36F-E07CE8FEEECF}"/>
              </a:ext>
            </a:extLst>
          </p:cNvPr>
          <p:cNvSpPr/>
          <p:nvPr/>
        </p:nvSpPr>
        <p:spPr>
          <a:xfrm>
            <a:off x="4504323" y="4151183"/>
            <a:ext cx="2945852" cy="124135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w Cen MT" panose="020B0602020104020603" pitchFamily="34" charset="0"/>
              </a:rPr>
              <a:t>Outreach in</a:t>
            </a:r>
          </a:p>
          <a:p>
            <a:pPr algn="ctr"/>
            <a:r>
              <a:rPr lang="en-US" sz="2000" dirty="0">
                <a:latin typeface="Tw Cen MT" panose="020B0602020104020603" pitchFamily="34" charset="0"/>
              </a:rPr>
              <a:t>Solar Physics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28ACB4-CD9F-41E6-A3DE-6EF07DC412DD}"/>
              </a:ext>
            </a:extLst>
          </p:cNvPr>
          <p:cNvSpPr>
            <a:spLocks noChangeAspect="1"/>
          </p:cNvSpPr>
          <p:nvPr/>
        </p:nvSpPr>
        <p:spPr>
          <a:xfrm>
            <a:off x="6275667" y="2578199"/>
            <a:ext cx="1562295" cy="15622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Solar Physics Science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B0F7C2-C514-4AE1-BEFC-E50674BC4ED2}"/>
              </a:ext>
            </a:extLst>
          </p:cNvPr>
          <p:cNvSpPr/>
          <p:nvPr/>
        </p:nvSpPr>
        <p:spPr>
          <a:xfrm>
            <a:off x="8277979" y="3649543"/>
            <a:ext cx="2134239" cy="1003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w Cen MT" panose="020B0602020104020603" pitchFamily="34" charset="0"/>
              </a:rPr>
              <a:t>“Solar Physics” best presentation prizes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26EEA6-474D-460B-8E0E-130C937E8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6" y="298572"/>
            <a:ext cx="1685365" cy="6226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4C02B-F185-44AC-92B6-E354A9304FDB}"/>
              </a:ext>
            </a:extLst>
          </p:cNvPr>
          <p:cNvSpPr/>
          <p:nvPr/>
        </p:nvSpPr>
        <p:spPr>
          <a:xfrm>
            <a:off x="212724" y="1265710"/>
            <a:ext cx="1268318" cy="1229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CC5FD7-CC51-4A14-A3D5-576A33D23D7C}"/>
              </a:ext>
            </a:extLst>
          </p:cNvPr>
          <p:cNvSpPr/>
          <p:nvPr/>
        </p:nvSpPr>
        <p:spPr>
          <a:xfrm>
            <a:off x="2831528" y="5597155"/>
            <a:ext cx="83310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1 senior prize lecture, 18 invited, 59 contributed talks, and 237 posters divided in two sessions</a:t>
            </a:r>
          </a:p>
        </p:txBody>
      </p:sp>
    </p:spTree>
    <p:extLst>
      <p:ext uri="{BB962C8B-B14F-4D97-AF65-F5344CB8AC3E}">
        <p14:creationId xmlns:p14="http://schemas.microsoft.com/office/powerpoint/2010/main" val="34184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154</Words>
  <Application>Microsoft Office PowerPoint</Application>
  <PresentationFormat>Widescreen</PresentationFormat>
  <Paragraphs>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Bemporad Alessandro</dc:creator>
  <cp:lastModifiedBy>Bemporad Alessandro</cp:lastModifiedBy>
  <cp:revision>55</cp:revision>
  <dcterms:created xsi:type="dcterms:W3CDTF">2024-09-07T14:11:38Z</dcterms:created>
  <dcterms:modified xsi:type="dcterms:W3CDTF">2024-09-08T21:00:00Z</dcterms:modified>
</cp:coreProperties>
</file>