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9" roundtripDataSignature="AMtx7mhUVGwMOZzOYhFWu1hqkUJypwTj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06" name="Google Shape;10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5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" name="Google Shape;24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2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3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title"/>
          </p:nvPr>
        </p:nvSpPr>
        <p:spPr>
          <a:xfrm>
            <a:off x="852322" y="839286"/>
            <a:ext cx="5605629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Welcome to ESPM 17</a:t>
            </a:r>
            <a:endParaRPr/>
          </a:p>
        </p:txBody>
      </p:sp>
      <p:sp>
        <p:nvSpPr>
          <p:cNvPr id="89" name="Google Shape;89;p1"/>
          <p:cNvSpPr txBox="1"/>
          <p:nvPr>
            <p:ph idx="1" type="body"/>
          </p:nvPr>
        </p:nvSpPr>
        <p:spPr>
          <a:xfrm>
            <a:off x="852321" y="2147568"/>
            <a:ext cx="5508485" cy="33515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Strong response from the community, 336 registered participants</a:t>
            </a:r>
            <a:endParaRPr/>
          </a:p>
          <a:p>
            <a:pPr indent="-342900" lvl="0" marL="3429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6 topics, covering a broad spectrum of solar physics, from the solar interior to heliospheric physics</a:t>
            </a:r>
            <a:endParaRPr/>
          </a:p>
        </p:txBody>
      </p:sp>
      <p:sp>
        <p:nvSpPr>
          <p:cNvPr id="90" name="Google Shape;90;p1"/>
          <p:cNvSpPr/>
          <p:nvPr/>
        </p:nvSpPr>
        <p:spPr>
          <a:xfrm>
            <a:off x="7566660" y="0"/>
            <a:ext cx="1577340" cy="6858000"/>
          </a:xfrm>
          <a:prstGeom prst="rect">
            <a:avLst/>
          </a:prstGeom>
          <a:solidFill>
            <a:srgbClr val="846B4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6497138" y="2357641"/>
            <a:ext cx="2167815" cy="2167815"/>
          </a:xfrm>
          <a:prstGeom prst="ellipse">
            <a:avLst/>
          </a:prstGeom>
          <a:solidFill>
            <a:srgbClr val="FFFFFF"/>
          </a:solidFill>
          <a:ln cap="flat" cmpd="sng" w="22225">
            <a:solidFill>
              <a:srgbClr val="FFF8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RTEmagicC_logo_sps_color_rgb.png.png" id="92" name="Google Shape;92;p1"/>
          <p:cNvPicPr preferRelativeResize="0"/>
          <p:nvPr/>
        </p:nvPicPr>
        <p:blipFill rotWithShape="1">
          <a:blip r:embed="rId3">
            <a:alphaModFix/>
          </a:blip>
          <a:srcRect b="0" l="0" r="1" t="161"/>
          <a:stretch/>
        </p:blipFill>
        <p:spPr>
          <a:xfrm>
            <a:off x="6598028" y="2461923"/>
            <a:ext cx="1937263" cy="1934153"/>
          </a:xfrm>
          <a:custGeom>
            <a:rect b="b" l="l" r="r" t="t"/>
            <a:pathLst>
              <a:path extrusionOk="0" h="6057610" w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noFill/>
          <a:ln>
            <a:noFill/>
          </a:ln>
        </p:spPr>
      </p:pic>
      <p:sp>
        <p:nvSpPr>
          <p:cNvPr id="93" name="Google Shape;93;p1"/>
          <p:cNvSpPr txBox="1"/>
          <p:nvPr/>
        </p:nvSpPr>
        <p:spPr>
          <a:xfrm>
            <a:off x="539552" y="5756031"/>
            <a:ext cx="7015575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main objective of the meeting is to broaden the collaborations and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exchange scientific results with Europe and beyond;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 txBox="1"/>
          <p:nvPr>
            <p:ph type="title"/>
          </p:nvPr>
        </p:nvSpPr>
        <p:spPr>
          <a:xfrm>
            <a:off x="852322" y="839286"/>
            <a:ext cx="5605629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Scientific Programme</a:t>
            </a:r>
            <a:endParaRPr/>
          </a:p>
        </p:txBody>
      </p:sp>
      <p:sp>
        <p:nvSpPr>
          <p:cNvPr id="99" name="Google Shape;99;p2"/>
          <p:cNvSpPr txBox="1"/>
          <p:nvPr>
            <p:ph idx="1" type="body"/>
          </p:nvPr>
        </p:nvSpPr>
        <p:spPr>
          <a:xfrm>
            <a:off x="852321" y="2147568"/>
            <a:ext cx="5508485" cy="33515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lnSpcReduction="10000"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lang="en-US" sz="1500"/>
              <a:t>Solar interior, sub-surface flows and long-term variability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lang="en-US" sz="1500"/>
              <a:t>Fundamental mechanisms of solar plasmas: magnetic reconnection, waves, radiation and particle acceleration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lang="en-US" sz="1500"/>
              <a:t>Energy and mass transfer throughout the solar atmosphere and structures within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lang="en-US" sz="1500"/>
              <a:t>Multi-scale energy release, flares and coronal mass ejections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lang="en-US" sz="1500"/>
              <a:t>Diagnostic tools and numerical methods in solar physics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lang="en-US" sz="1500"/>
              <a:t>Space weather and the solar-heliospheric connections</a:t>
            </a:r>
            <a:endParaRPr/>
          </a:p>
          <a:p>
            <a:pPr indent="-247650" lvl="0" marL="3429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r>
              <a:t/>
            </a:r>
            <a:endParaRPr sz="1500"/>
          </a:p>
          <a:p>
            <a:pPr indent="0" lvl="0" marL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lang="en-US" sz="1500"/>
              <a:t>In addition, two extra optional lunch-time sessions, all welcome</a:t>
            </a:r>
            <a:endParaRPr sz="1500"/>
          </a:p>
          <a:p>
            <a:pPr indent="0" lvl="0" marL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lang="en-US" sz="1500"/>
              <a:t>Tuesday (10/09; 12.30-13.30): ESPD Business Meeting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lang="en-US" sz="1500"/>
              <a:t>Thursday: (12/09; 12.25-13:25): Outreach in Solar Physics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t/>
            </a:r>
            <a:endParaRPr sz="1500"/>
          </a:p>
          <a:p>
            <a:pPr indent="0" lvl="0" marL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lang="en-US" sz="1500"/>
              <a:t>ESPD Zdenek Svetska Senior Prize presentation by Sami Solanki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t/>
            </a:r>
            <a:endParaRPr sz="1500"/>
          </a:p>
        </p:txBody>
      </p:sp>
      <p:sp>
        <p:nvSpPr>
          <p:cNvPr id="100" name="Google Shape;100;p2"/>
          <p:cNvSpPr/>
          <p:nvPr/>
        </p:nvSpPr>
        <p:spPr>
          <a:xfrm>
            <a:off x="7566660" y="0"/>
            <a:ext cx="1577340" cy="6858000"/>
          </a:xfrm>
          <a:prstGeom prst="rect">
            <a:avLst/>
          </a:prstGeom>
          <a:solidFill>
            <a:srgbClr val="846B4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2"/>
          <p:cNvSpPr/>
          <p:nvPr/>
        </p:nvSpPr>
        <p:spPr>
          <a:xfrm>
            <a:off x="6497138" y="2357641"/>
            <a:ext cx="2167815" cy="2167815"/>
          </a:xfrm>
          <a:prstGeom prst="ellipse">
            <a:avLst/>
          </a:prstGeom>
          <a:solidFill>
            <a:srgbClr val="FFFFFF"/>
          </a:solidFill>
          <a:ln cap="flat" cmpd="sng" w="22225">
            <a:solidFill>
              <a:srgbClr val="FFF8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RTEmagicC_logo_sps_color_rgb.png.png" id="102" name="Google Shape;102;p2"/>
          <p:cNvPicPr preferRelativeResize="0"/>
          <p:nvPr/>
        </p:nvPicPr>
        <p:blipFill rotWithShape="1">
          <a:blip r:embed="rId3">
            <a:alphaModFix/>
          </a:blip>
          <a:srcRect b="0" l="0" r="1" t="161"/>
          <a:stretch/>
        </p:blipFill>
        <p:spPr>
          <a:xfrm>
            <a:off x="6598028" y="2461923"/>
            <a:ext cx="1937263" cy="1934153"/>
          </a:xfrm>
          <a:custGeom>
            <a:rect b="b" l="l" r="r" t="t"/>
            <a:pathLst>
              <a:path extrusionOk="0" h="6057610" w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noFill/>
          <a:ln>
            <a:noFill/>
          </a:ln>
        </p:spPr>
      </p:pic>
      <p:sp>
        <p:nvSpPr>
          <p:cNvPr id="103" name="Google Shape;103;p2"/>
          <p:cNvSpPr txBox="1"/>
          <p:nvPr/>
        </p:nvSpPr>
        <p:spPr>
          <a:xfrm>
            <a:off x="611560" y="5805264"/>
            <a:ext cx="633670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Please observe the allocated time to your presentation, allow time for questions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"/>
          <p:cNvSpPr/>
          <p:nvPr/>
        </p:nvSpPr>
        <p:spPr>
          <a:xfrm>
            <a:off x="320675" y="1743075"/>
            <a:ext cx="4267200" cy="32925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30200" lvl="0" marL="342900" marR="0" rtl="0" algn="l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Patrick Antolin** (UK)		</a:t>
            </a:r>
            <a:endParaRPr sz="1200"/>
          </a:p>
          <a:p>
            <a:pPr indent="-330200" lvl="0" marL="342900" marR="0" rtl="0" algn="l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Krzysztof Barczynski (CH) </a:t>
            </a:r>
            <a:endParaRPr sz="1200"/>
          </a:p>
          <a:p>
            <a:pPr indent="-330200" lvl="0" marL="342900" marR="0" rtl="0" algn="l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Arkadiusz Berlicki (PL)	</a:t>
            </a:r>
            <a:endParaRPr sz="1200"/>
          </a:p>
          <a:p>
            <a:pPr indent="-330200" lvl="0" marL="342900" marR="0" rtl="0" algn="l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Jaime de la Cruz Rodrigues (NO)</a:t>
            </a:r>
            <a:endParaRPr sz="1200"/>
          </a:p>
          <a:p>
            <a:pPr indent="-330200" lvl="0" marL="342900" marR="0" rtl="0" algn="l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Suzana de Sousa e Almeida Silva  (UK) </a:t>
            </a:r>
            <a:endParaRPr sz="1200"/>
          </a:p>
          <a:p>
            <a:pPr indent="-330200" lvl="0" marL="342900" marR="0" rtl="0" algn="l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Reetika Joshi (NO)</a:t>
            </a:r>
            <a:endParaRPr sz="1200"/>
          </a:p>
          <a:p>
            <a:pPr indent="-330200" lvl="0" marL="342900" marR="0" rtl="0" algn="l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Ioannis Kontogiannis* (DE)	</a:t>
            </a:r>
            <a:endParaRPr sz="1200"/>
          </a:p>
          <a:p>
            <a:pPr indent="-342900" lvl="0" marL="3429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Marianna Korsos (UK)	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</a:rPr>
              <a:t>Stanislav Gunar</a:t>
            </a: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r>
              <a:rPr lang="en-US" sz="1600">
                <a:solidFill>
                  <a:schemeClr val="dk1"/>
                </a:solidFill>
              </a:rPr>
              <a:t>(Cz)</a:t>
            </a:r>
            <a:endParaRPr sz="1000"/>
          </a:p>
        </p:txBody>
      </p:sp>
      <p:sp>
        <p:nvSpPr>
          <p:cNvPr id="110" name="Google Shape;110;p3"/>
          <p:cNvSpPr txBox="1"/>
          <p:nvPr/>
        </p:nvSpPr>
        <p:spPr>
          <a:xfrm>
            <a:off x="-4763" y="-26988"/>
            <a:ext cx="9144001" cy="954088"/>
          </a:xfrm>
          <a:prstGeom prst="rect">
            <a:avLst/>
          </a:prstGeom>
          <a:solidFill>
            <a:srgbClr val="3F315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Candidates standing for election to the Board of the ESPD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Sept 2024</a:t>
            </a:r>
            <a:endParaRPr/>
          </a:p>
        </p:txBody>
      </p:sp>
      <p:sp>
        <p:nvSpPr>
          <p:cNvPr id="111" name="Google Shape;111;p3"/>
          <p:cNvSpPr txBox="1"/>
          <p:nvPr/>
        </p:nvSpPr>
        <p:spPr>
          <a:xfrm>
            <a:off x="215900" y="5661248"/>
            <a:ext cx="8305800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 Current Board members standing for re-election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** Current Board member standing for election as ESPD President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Elections done via Google form, closes on Thursday afternoon at 5pm</a:t>
            </a:r>
            <a:endParaRPr/>
          </a:p>
        </p:txBody>
      </p:sp>
      <p:pic>
        <p:nvPicPr>
          <p:cNvPr descr="RTEmagicC_logo_sps_color_rgb.png.png" id="112" name="Google Shape;11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92975" y="5006975"/>
            <a:ext cx="1851025" cy="1851025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3"/>
          <p:cNvSpPr txBox="1"/>
          <p:nvPr/>
        </p:nvSpPr>
        <p:spPr>
          <a:xfrm>
            <a:off x="215900" y="5229200"/>
            <a:ext cx="687705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None/>
            </a:pPr>
            <a:r>
              <a:rPr b="1"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https://indico.ict.inaf.it/event/2553/page/1421-espd-elections</a:t>
            </a:r>
            <a:endParaRPr b="1" sz="18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3"/>
          <p:cNvSpPr txBox="1"/>
          <p:nvPr/>
        </p:nvSpPr>
        <p:spPr>
          <a:xfrm>
            <a:off x="139700" y="1062038"/>
            <a:ext cx="8824913" cy="954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There are 12 board positions to be filled. The confirmed candidates are: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i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Nationalities indicated are those of institutions.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3"/>
          <p:cNvSpPr/>
          <p:nvPr/>
        </p:nvSpPr>
        <p:spPr>
          <a:xfrm>
            <a:off x="4816475" y="1689100"/>
            <a:ext cx="4267200" cy="36516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23850" lvl="0" marL="457200" marR="0" rtl="0" algn="l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Nancy Narang (BE) 		</a:t>
            </a:r>
            <a:endParaRPr sz="1100"/>
          </a:p>
          <a:p>
            <a:pPr indent="-323850" lvl="0" marL="342900" marR="0" rtl="0" algn="l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Sophie Masson* (FR)		</a:t>
            </a:r>
            <a:endParaRPr sz="1100"/>
          </a:p>
          <a:p>
            <a:pPr indent="-323850" lvl="0" marL="342900" marR="0" rtl="0" algn="l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Mariarita Murabito (IT) 		</a:t>
            </a:r>
            <a:endParaRPr sz="1100"/>
          </a:p>
          <a:p>
            <a:pPr indent="-323850" lvl="0" marL="342900" marR="0" rtl="0" algn="l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Paolo Pagano (IT) 		</a:t>
            </a:r>
            <a:endParaRPr sz="1100"/>
          </a:p>
          <a:p>
            <a:pPr indent="-323850" lvl="0" marL="342900" marR="0" rtl="0" algn="l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Daria Shukhobodskaia (BE) 	</a:t>
            </a:r>
            <a:endParaRPr sz="1100"/>
          </a:p>
          <a:p>
            <a:pPr indent="-323850" lvl="0" marL="342900" marR="0" rtl="0" algn="l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Hector Socas-Navarro (ES) 	</a:t>
            </a:r>
            <a:endParaRPr sz="1100"/>
          </a:p>
          <a:p>
            <a:pPr indent="-323850" lvl="0" marL="342900" marR="0" rtl="0" algn="l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Meetu Verma (DE)	</a:t>
            </a:r>
            <a:endParaRPr sz="1100"/>
          </a:p>
          <a:p>
            <a:pPr indent="-323850" lvl="0" marL="342900" marR="0" rtl="0" algn="l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Gary Verth (UK) </a:t>
            </a:r>
            <a:endParaRPr sz="1100"/>
          </a:p>
          <a:p>
            <a:pPr indent="-342900" lvl="0" marL="3429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Stephanie Yardley (UK) </a:t>
            </a: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2011-09-10T18:35:50Z</dcterms:created>
  <dc:creator>Lyndsay Fletcher</dc:creator>
</cp:coreProperties>
</file>