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21240750" cy="3024028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9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9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9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9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9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9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9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9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9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275" userDrawn="1">
          <p15:clr>
            <a:srgbClr val="747775"/>
          </p15:clr>
        </p15:guide>
        <p15:guide id="2" pos="669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71DC"/>
    <a:srgbClr val="9437FF"/>
    <a:srgbClr val="EBD4F4"/>
    <a:srgbClr val="004C85"/>
    <a:srgbClr val="97D8FC"/>
    <a:srgbClr val="C1F0EC"/>
    <a:srgbClr val="73FEFF"/>
    <a:srgbClr val="D6F4D6"/>
    <a:srgbClr val="E9CDF2"/>
    <a:srgbClr val="177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7"/>
    <p:restoredTop sz="94585"/>
  </p:normalViewPr>
  <p:slideViewPr>
    <p:cSldViewPr snapToGrid="0">
      <p:cViewPr>
        <p:scale>
          <a:sx n="79" d="100"/>
          <a:sy n="79" d="100"/>
        </p:scale>
        <p:origin x="-24" y="-10088"/>
      </p:cViewPr>
      <p:guideLst>
        <p:guide orient="horz" pos="9275"/>
        <p:guide pos="66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25675" y="685800"/>
            <a:ext cx="24082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9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9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9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9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9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9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9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9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9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8a3cff443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5675" y="685800"/>
            <a:ext cx="24082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8a3cff4432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4066" y="4377568"/>
            <a:ext cx="19792271" cy="12068296"/>
          </a:xfrm>
          <a:prstGeom prst="rect">
            <a:avLst/>
          </a:prstGeom>
        </p:spPr>
        <p:txBody>
          <a:bodyPr spcFirstLastPara="1" wrap="square" lIns="454050" tIns="454050" rIns="454050" bIns="454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800"/>
              <a:buNone/>
              <a:defRPr sz="17969"/>
            </a:lvl1pPr>
            <a:lvl2pPr lvl="1" algn="ctr">
              <a:spcBef>
                <a:spcPts val="0"/>
              </a:spcBef>
              <a:spcAft>
                <a:spcPts val="0"/>
              </a:spcAft>
              <a:buSzPts val="25800"/>
              <a:buNone/>
              <a:defRPr sz="17969"/>
            </a:lvl2pPr>
            <a:lvl3pPr lvl="2" algn="ctr">
              <a:spcBef>
                <a:spcPts val="0"/>
              </a:spcBef>
              <a:spcAft>
                <a:spcPts val="0"/>
              </a:spcAft>
              <a:buSzPts val="25800"/>
              <a:buNone/>
              <a:defRPr sz="17969"/>
            </a:lvl3pPr>
            <a:lvl4pPr lvl="3" algn="ctr">
              <a:spcBef>
                <a:spcPts val="0"/>
              </a:spcBef>
              <a:spcAft>
                <a:spcPts val="0"/>
              </a:spcAft>
              <a:buSzPts val="25800"/>
              <a:buNone/>
              <a:defRPr sz="17969"/>
            </a:lvl4pPr>
            <a:lvl5pPr lvl="4" algn="ctr">
              <a:spcBef>
                <a:spcPts val="0"/>
              </a:spcBef>
              <a:spcAft>
                <a:spcPts val="0"/>
              </a:spcAft>
              <a:buSzPts val="25800"/>
              <a:buNone/>
              <a:defRPr sz="17969"/>
            </a:lvl5pPr>
            <a:lvl6pPr lvl="5" algn="ctr">
              <a:spcBef>
                <a:spcPts val="0"/>
              </a:spcBef>
              <a:spcAft>
                <a:spcPts val="0"/>
              </a:spcAft>
              <a:buSzPts val="25800"/>
              <a:buNone/>
              <a:defRPr sz="17969"/>
            </a:lvl6pPr>
            <a:lvl7pPr lvl="6" algn="ctr">
              <a:spcBef>
                <a:spcPts val="0"/>
              </a:spcBef>
              <a:spcAft>
                <a:spcPts val="0"/>
              </a:spcAft>
              <a:buSzPts val="25800"/>
              <a:buNone/>
              <a:defRPr sz="17969"/>
            </a:lvl7pPr>
            <a:lvl8pPr lvl="7" algn="ctr">
              <a:spcBef>
                <a:spcPts val="0"/>
              </a:spcBef>
              <a:spcAft>
                <a:spcPts val="0"/>
              </a:spcAft>
              <a:buSzPts val="25800"/>
              <a:buNone/>
              <a:defRPr sz="17969"/>
            </a:lvl8pPr>
            <a:lvl9pPr lvl="8" algn="ctr">
              <a:spcBef>
                <a:spcPts val="0"/>
              </a:spcBef>
              <a:spcAft>
                <a:spcPts val="0"/>
              </a:spcAft>
              <a:buSzPts val="25800"/>
              <a:buNone/>
              <a:defRPr sz="17969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24046" y="16662624"/>
            <a:ext cx="19792271" cy="4659685"/>
          </a:xfrm>
          <a:prstGeom prst="rect">
            <a:avLst/>
          </a:prstGeom>
        </p:spPr>
        <p:txBody>
          <a:bodyPr spcFirstLastPara="1" wrap="square" lIns="454050" tIns="454050" rIns="454050" bIns="454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975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975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975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975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975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975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975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975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9751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9680626" y="27416373"/>
            <a:ext cx="1274433" cy="2314172"/>
          </a:xfrm>
          <a:prstGeom prst="rect">
            <a:avLst/>
          </a:prstGeom>
        </p:spPr>
        <p:txBody>
          <a:bodyPr spcFirstLastPara="1" wrap="square" lIns="454050" tIns="454050" rIns="454050" bIns="454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724046" y="6503223"/>
            <a:ext cx="19792271" cy="11544177"/>
          </a:xfrm>
          <a:prstGeom prst="rect">
            <a:avLst/>
          </a:prstGeom>
        </p:spPr>
        <p:txBody>
          <a:bodyPr spcFirstLastPara="1" wrap="square" lIns="454050" tIns="454050" rIns="454050" bIns="454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9700"/>
              <a:buNone/>
              <a:defRPr sz="41581"/>
            </a:lvl1pPr>
            <a:lvl2pPr lvl="1" algn="ctr">
              <a:spcBef>
                <a:spcPts val="0"/>
              </a:spcBef>
              <a:spcAft>
                <a:spcPts val="0"/>
              </a:spcAft>
              <a:buSzPts val="59700"/>
              <a:buNone/>
              <a:defRPr sz="41581"/>
            </a:lvl2pPr>
            <a:lvl3pPr lvl="2" algn="ctr">
              <a:spcBef>
                <a:spcPts val="0"/>
              </a:spcBef>
              <a:spcAft>
                <a:spcPts val="0"/>
              </a:spcAft>
              <a:buSzPts val="59700"/>
              <a:buNone/>
              <a:defRPr sz="41581"/>
            </a:lvl3pPr>
            <a:lvl4pPr lvl="3" algn="ctr">
              <a:spcBef>
                <a:spcPts val="0"/>
              </a:spcBef>
              <a:spcAft>
                <a:spcPts val="0"/>
              </a:spcAft>
              <a:buSzPts val="59700"/>
              <a:buNone/>
              <a:defRPr sz="41581"/>
            </a:lvl4pPr>
            <a:lvl5pPr lvl="4" algn="ctr">
              <a:spcBef>
                <a:spcPts val="0"/>
              </a:spcBef>
              <a:spcAft>
                <a:spcPts val="0"/>
              </a:spcAft>
              <a:buSzPts val="59700"/>
              <a:buNone/>
              <a:defRPr sz="41581"/>
            </a:lvl5pPr>
            <a:lvl6pPr lvl="5" algn="ctr">
              <a:spcBef>
                <a:spcPts val="0"/>
              </a:spcBef>
              <a:spcAft>
                <a:spcPts val="0"/>
              </a:spcAft>
              <a:buSzPts val="59700"/>
              <a:buNone/>
              <a:defRPr sz="41581"/>
            </a:lvl6pPr>
            <a:lvl7pPr lvl="6" algn="ctr">
              <a:spcBef>
                <a:spcPts val="0"/>
              </a:spcBef>
              <a:spcAft>
                <a:spcPts val="0"/>
              </a:spcAft>
              <a:buSzPts val="59700"/>
              <a:buNone/>
              <a:defRPr sz="41581"/>
            </a:lvl7pPr>
            <a:lvl8pPr lvl="7" algn="ctr">
              <a:spcBef>
                <a:spcPts val="0"/>
              </a:spcBef>
              <a:spcAft>
                <a:spcPts val="0"/>
              </a:spcAft>
              <a:buSzPts val="59700"/>
              <a:buNone/>
              <a:defRPr sz="41581"/>
            </a:lvl8pPr>
            <a:lvl9pPr lvl="8" algn="ctr">
              <a:spcBef>
                <a:spcPts val="0"/>
              </a:spcBef>
              <a:spcAft>
                <a:spcPts val="0"/>
              </a:spcAft>
              <a:buSzPts val="59700"/>
              <a:buNone/>
              <a:defRPr sz="41581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724046" y="18532824"/>
            <a:ext cx="19792271" cy="7647694"/>
          </a:xfrm>
          <a:prstGeom prst="rect">
            <a:avLst/>
          </a:prstGeom>
        </p:spPr>
        <p:txBody>
          <a:bodyPr spcFirstLastPara="1" wrap="square" lIns="454050" tIns="454050" rIns="454050" bIns="454050" anchor="t" anchorCtr="0">
            <a:normAutofit/>
          </a:bodyPr>
          <a:lstStyle>
            <a:lvl1pPr marL="318440" lvl="0" indent="-552847" algn="ctr">
              <a:spcBef>
                <a:spcPts val="0"/>
              </a:spcBef>
              <a:spcAft>
                <a:spcPts val="0"/>
              </a:spcAft>
              <a:buSzPts val="8900"/>
              <a:buChar char="●"/>
              <a:defRPr/>
            </a:lvl1pPr>
            <a:lvl2pPr marL="636879" lvl="1" indent="-464391" algn="ctr">
              <a:spcBef>
                <a:spcPts val="0"/>
              </a:spcBef>
              <a:spcAft>
                <a:spcPts val="0"/>
              </a:spcAft>
              <a:buSzPts val="6900"/>
              <a:buChar char="○"/>
              <a:defRPr/>
            </a:lvl2pPr>
            <a:lvl3pPr marL="955319" lvl="2" indent="-464391" algn="ctr">
              <a:spcBef>
                <a:spcPts val="0"/>
              </a:spcBef>
              <a:spcAft>
                <a:spcPts val="0"/>
              </a:spcAft>
              <a:buSzPts val="6900"/>
              <a:buChar char="■"/>
              <a:defRPr/>
            </a:lvl3pPr>
            <a:lvl4pPr marL="1273759" lvl="3" indent="-464391" algn="ctr">
              <a:spcBef>
                <a:spcPts val="0"/>
              </a:spcBef>
              <a:spcAft>
                <a:spcPts val="0"/>
              </a:spcAft>
              <a:buSzPts val="6900"/>
              <a:buChar char="●"/>
              <a:defRPr/>
            </a:lvl4pPr>
            <a:lvl5pPr marL="1592199" lvl="4" indent="-464391" algn="ctr">
              <a:spcBef>
                <a:spcPts val="0"/>
              </a:spcBef>
              <a:spcAft>
                <a:spcPts val="0"/>
              </a:spcAft>
              <a:buSzPts val="6900"/>
              <a:buChar char="○"/>
              <a:defRPr/>
            </a:lvl5pPr>
            <a:lvl6pPr marL="1910638" lvl="5" indent="-464391" algn="ctr">
              <a:spcBef>
                <a:spcPts val="0"/>
              </a:spcBef>
              <a:spcAft>
                <a:spcPts val="0"/>
              </a:spcAft>
              <a:buSzPts val="6900"/>
              <a:buChar char="■"/>
              <a:defRPr/>
            </a:lvl6pPr>
            <a:lvl7pPr marL="2229078" lvl="6" indent="-464391" algn="ctr">
              <a:spcBef>
                <a:spcPts val="0"/>
              </a:spcBef>
              <a:spcAft>
                <a:spcPts val="0"/>
              </a:spcAft>
              <a:buSzPts val="6900"/>
              <a:buChar char="●"/>
              <a:defRPr/>
            </a:lvl7pPr>
            <a:lvl8pPr marL="2547518" lvl="7" indent="-464391" algn="ctr">
              <a:spcBef>
                <a:spcPts val="0"/>
              </a:spcBef>
              <a:spcAft>
                <a:spcPts val="0"/>
              </a:spcAft>
              <a:buSzPts val="6900"/>
              <a:buChar char="○"/>
              <a:defRPr/>
            </a:lvl8pPr>
            <a:lvl9pPr marL="2865958" lvl="8" indent="-464391" algn="ctr">
              <a:spcBef>
                <a:spcPts val="0"/>
              </a:spcBef>
              <a:spcAft>
                <a:spcPts val="0"/>
              </a:spcAft>
              <a:buSzPts val="6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9680626" y="27416373"/>
            <a:ext cx="1274433" cy="2314172"/>
          </a:xfrm>
          <a:prstGeom prst="rect">
            <a:avLst/>
          </a:prstGeom>
        </p:spPr>
        <p:txBody>
          <a:bodyPr spcFirstLastPara="1" wrap="square" lIns="454050" tIns="454050" rIns="454050" bIns="454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9680626" y="27416373"/>
            <a:ext cx="1274433" cy="2314172"/>
          </a:xfrm>
          <a:prstGeom prst="rect">
            <a:avLst/>
          </a:prstGeom>
        </p:spPr>
        <p:txBody>
          <a:bodyPr spcFirstLastPara="1" wrap="square" lIns="454050" tIns="454050" rIns="454050" bIns="454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24046" y="12645457"/>
            <a:ext cx="19792271" cy="4949169"/>
          </a:xfrm>
          <a:prstGeom prst="rect">
            <a:avLst/>
          </a:prstGeom>
        </p:spPr>
        <p:txBody>
          <a:bodyPr spcFirstLastPara="1" wrap="square" lIns="454050" tIns="454050" rIns="454050" bIns="4540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2468"/>
            </a:lvl1pPr>
            <a:lvl2pPr lvl="1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2468"/>
            </a:lvl2pPr>
            <a:lvl3pPr lvl="2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2468"/>
            </a:lvl3pPr>
            <a:lvl4pPr lvl="3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2468"/>
            </a:lvl4pPr>
            <a:lvl5pPr lvl="4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2468"/>
            </a:lvl5pPr>
            <a:lvl6pPr lvl="5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2468"/>
            </a:lvl6pPr>
            <a:lvl7pPr lvl="6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2468"/>
            </a:lvl7pPr>
            <a:lvl8pPr lvl="7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2468"/>
            </a:lvl8pPr>
            <a:lvl9pPr lvl="8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2468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9680626" y="27416373"/>
            <a:ext cx="1274433" cy="2314172"/>
          </a:xfrm>
          <a:prstGeom prst="rect">
            <a:avLst/>
          </a:prstGeom>
        </p:spPr>
        <p:txBody>
          <a:bodyPr spcFirstLastPara="1" wrap="square" lIns="454050" tIns="454050" rIns="454050" bIns="454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24046" y="2616428"/>
            <a:ext cx="19792271" cy="3367281"/>
          </a:xfrm>
          <a:prstGeom prst="rect">
            <a:avLst/>
          </a:prstGeom>
        </p:spPr>
        <p:txBody>
          <a:bodyPr spcFirstLastPara="1" wrap="square" lIns="454050" tIns="454050" rIns="454050" bIns="454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24046" y="6775727"/>
            <a:ext cx="19792271" cy="20086368"/>
          </a:xfrm>
          <a:prstGeom prst="rect">
            <a:avLst/>
          </a:prstGeom>
        </p:spPr>
        <p:txBody>
          <a:bodyPr spcFirstLastPara="1" wrap="square" lIns="454050" tIns="454050" rIns="454050" bIns="454050" anchor="t" anchorCtr="0">
            <a:normAutofit/>
          </a:bodyPr>
          <a:lstStyle>
            <a:lvl1pPr marL="318440" lvl="0" indent="-552847">
              <a:spcBef>
                <a:spcPts val="0"/>
              </a:spcBef>
              <a:spcAft>
                <a:spcPts val="0"/>
              </a:spcAft>
              <a:buSzPts val="8900"/>
              <a:buChar char="●"/>
              <a:defRPr/>
            </a:lvl1pPr>
            <a:lvl2pPr marL="636879" lvl="1" indent="-464391">
              <a:spcBef>
                <a:spcPts val="0"/>
              </a:spcBef>
              <a:spcAft>
                <a:spcPts val="0"/>
              </a:spcAft>
              <a:buSzPts val="6900"/>
              <a:buChar char="○"/>
              <a:defRPr/>
            </a:lvl2pPr>
            <a:lvl3pPr marL="955319" lvl="2" indent="-464391">
              <a:spcBef>
                <a:spcPts val="0"/>
              </a:spcBef>
              <a:spcAft>
                <a:spcPts val="0"/>
              </a:spcAft>
              <a:buSzPts val="6900"/>
              <a:buChar char="■"/>
              <a:defRPr/>
            </a:lvl3pPr>
            <a:lvl4pPr marL="1273759" lvl="3" indent="-464391">
              <a:spcBef>
                <a:spcPts val="0"/>
              </a:spcBef>
              <a:spcAft>
                <a:spcPts val="0"/>
              </a:spcAft>
              <a:buSzPts val="6900"/>
              <a:buChar char="●"/>
              <a:defRPr/>
            </a:lvl4pPr>
            <a:lvl5pPr marL="1592199" lvl="4" indent="-464391">
              <a:spcBef>
                <a:spcPts val="0"/>
              </a:spcBef>
              <a:spcAft>
                <a:spcPts val="0"/>
              </a:spcAft>
              <a:buSzPts val="6900"/>
              <a:buChar char="○"/>
              <a:defRPr/>
            </a:lvl5pPr>
            <a:lvl6pPr marL="1910638" lvl="5" indent="-464391">
              <a:spcBef>
                <a:spcPts val="0"/>
              </a:spcBef>
              <a:spcAft>
                <a:spcPts val="0"/>
              </a:spcAft>
              <a:buSzPts val="6900"/>
              <a:buChar char="■"/>
              <a:defRPr/>
            </a:lvl6pPr>
            <a:lvl7pPr marL="2229078" lvl="6" indent="-464391">
              <a:spcBef>
                <a:spcPts val="0"/>
              </a:spcBef>
              <a:spcAft>
                <a:spcPts val="0"/>
              </a:spcAft>
              <a:buSzPts val="6900"/>
              <a:buChar char="●"/>
              <a:defRPr/>
            </a:lvl7pPr>
            <a:lvl8pPr marL="2547518" lvl="7" indent="-464391">
              <a:spcBef>
                <a:spcPts val="0"/>
              </a:spcBef>
              <a:spcAft>
                <a:spcPts val="0"/>
              </a:spcAft>
              <a:buSzPts val="6900"/>
              <a:buChar char="○"/>
              <a:defRPr/>
            </a:lvl8pPr>
            <a:lvl9pPr marL="2865958" lvl="8" indent="-464391">
              <a:spcBef>
                <a:spcPts val="0"/>
              </a:spcBef>
              <a:spcAft>
                <a:spcPts val="0"/>
              </a:spcAft>
              <a:buSzPts val="6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9680626" y="27416373"/>
            <a:ext cx="1274433" cy="2314172"/>
          </a:xfrm>
          <a:prstGeom prst="rect">
            <a:avLst/>
          </a:prstGeom>
        </p:spPr>
        <p:txBody>
          <a:bodyPr spcFirstLastPara="1" wrap="square" lIns="454050" tIns="454050" rIns="454050" bIns="454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724046" y="2616428"/>
            <a:ext cx="19792271" cy="3367281"/>
          </a:xfrm>
          <a:prstGeom prst="rect">
            <a:avLst/>
          </a:prstGeom>
        </p:spPr>
        <p:txBody>
          <a:bodyPr spcFirstLastPara="1" wrap="square" lIns="454050" tIns="454050" rIns="454050" bIns="454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724046" y="6775727"/>
            <a:ext cx="9291265" cy="20086368"/>
          </a:xfrm>
          <a:prstGeom prst="rect">
            <a:avLst/>
          </a:prstGeom>
        </p:spPr>
        <p:txBody>
          <a:bodyPr spcFirstLastPara="1" wrap="square" lIns="454050" tIns="454050" rIns="454050" bIns="454050" anchor="t" anchorCtr="0">
            <a:normAutofit/>
          </a:bodyPr>
          <a:lstStyle>
            <a:lvl1pPr marL="318440" lvl="0" indent="-464391">
              <a:spcBef>
                <a:spcPts val="0"/>
              </a:spcBef>
              <a:spcAft>
                <a:spcPts val="0"/>
              </a:spcAft>
              <a:buSzPts val="6900"/>
              <a:buChar char="●"/>
              <a:defRPr sz="4806"/>
            </a:lvl1pPr>
            <a:lvl2pPr marL="636879" lvl="1" indent="-420164">
              <a:spcBef>
                <a:spcPts val="0"/>
              </a:spcBef>
              <a:spcAft>
                <a:spcPts val="0"/>
              </a:spcAft>
              <a:buSzPts val="5900"/>
              <a:buChar char="○"/>
              <a:defRPr sz="4109"/>
            </a:lvl2pPr>
            <a:lvl3pPr marL="955319" lvl="2" indent="-420164">
              <a:spcBef>
                <a:spcPts val="0"/>
              </a:spcBef>
              <a:spcAft>
                <a:spcPts val="0"/>
              </a:spcAft>
              <a:buSzPts val="5900"/>
              <a:buChar char="■"/>
              <a:defRPr sz="4109"/>
            </a:lvl3pPr>
            <a:lvl4pPr marL="1273759" lvl="3" indent="-420164">
              <a:spcBef>
                <a:spcPts val="0"/>
              </a:spcBef>
              <a:spcAft>
                <a:spcPts val="0"/>
              </a:spcAft>
              <a:buSzPts val="5900"/>
              <a:buChar char="●"/>
              <a:defRPr sz="4109"/>
            </a:lvl4pPr>
            <a:lvl5pPr marL="1592199" lvl="4" indent="-420164">
              <a:spcBef>
                <a:spcPts val="0"/>
              </a:spcBef>
              <a:spcAft>
                <a:spcPts val="0"/>
              </a:spcAft>
              <a:buSzPts val="5900"/>
              <a:buChar char="○"/>
              <a:defRPr sz="4109"/>
            </a:lvl5pPr>
            <a:lvl6pPr marL="1910638" lvl="5" indent="-420164">
              <a:spcBef>
                <a:spcPts val="0"/>
              </a:spcBef>
              <a:spcAft>
                <a:spcPts val="0"/>
              </a:spcAft>
              <a:buSzPts val="5900"/>
              <a:buChar char="■"/>
              <a:defRPr sz="4109"/>
            </a:lvl6pPr>
            <a:lvl7pPr marL="2229078" lvl="6" indent="-420164">
              <a:spcBef>
                <a:spcPts val="0"/>
              </a:spcBef>
              <a:spcAft>
                <a:spcPts val="0"/>
              </a:spcAft>
              <a:buSzPts val="5900"/>
              <a:buChar char="●"/>
              <a:defRPr sz="4109"/>
            </a:lvl7pPr>
            <a:lvl8pPr marL="2547518" lvl="7" indent="-420164">
              <a:spcBef>
                <a:spcPts val="0"/>
              </a:spcBef>
              <a:spcAft>
                <a:spcPts val="0"/>
              </a:spcAft>
              <a:buSzPts val="5900"/>
              <a:buChar char="○"/>
              <a:defRPr sz="4109"/>
            </a:lvl8pPr>
            <a:lvl9pPr marL="2865958" lvl="8" indent="-420164">
              <a:spcBef>
                <a:spcPts val="0"/>
              </a:spcBef>
              <a:spcAft>
                <a:spcPts val="0"/>
              </a:spcAft>
              <a:buSzPts val="5900"/>
              <a:buChar char="■"/>
              <a:defRPr sz="4109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1225155" y="6775727"/>
            <a:ext cx="9291265" cy="20086368"/>
          </a:xfrm>
          <a:prstGeom prst="rect">
            <a:avLst/>
          </a:prstGeom>
        </p:spPr>
        <p:txBody>
          <a:bodyPr spcFirstLastPara="1" wrap="square" lIns="454050" tIns="454050" rIns="454050" bIns="454050" anchor="t" anchorCtr="0">
            <a:normAutofit/>
          </a:bodyPr>
          <a:lstStyle>
            <a:lvl1pPr marL="318440" lvl="0" indent="-464391">
              <a:spcBef>
                <a:spcPts val="0"/>
              </a:spcBef>
              <a:spcAft>
                <a:spcPts val="0"/>
              </a:spcAft>
              <a:buSzPts val="6900"/>
              <a:buChar char="●"/>
              <a:defRPr sz="4806"/>
            </a:lvl1pPr>
            <a:lvl2pPr marL="636879" lvl="1" indent="-420164">
              <a:spcBef>
                <a:spcPts val="0"/>
              </a:spcBef>
              <a:spcAft>
                <a:spcPts val="0"/>
              </a:spcAft>
              <a:buSzPts val="5900"/>
              <a:buChar char="○"/>
              <a:defRPr sz="4109"/>
            </a:lvl2pPr>
            <a:lvl3pPr marL="955319" lvl="2" indent="-420164">
              <a:spcBef>
                <a:spcPts val="0"/>
              </a:spcBef>
              <a:spcAft>
                <a:spcPts val="0"/>
              </a:spcAft>
              <a:buSzPts val="5900"/>
              <a:buChar char="■"/>
              <a:defRPr sz="4109"/>
            </a:lvl3pPr>
            <a:lvl4pPr marL="1273759" lvl="3" indent="-420164">
              <a:spcBef>
                <a:spcPts val="0"/>
              </a:spcBef>
              <a:spcAft>
                <a:spcPts val="0"/>
              </a:spcAft>
              <a:buSzPts val="5900"/>
              <a:buChar char="●"/>
              <a:defRPr sz="4109"/>
            </a:lvl4pPr>
            <a:lvl5pPr marL="1592199" lvl="4" indent="-420164">
              <a:spcBef>
                <a:spcPts val="0"/>
              </a:spcBef>
              <a:spcAft>
                <a:spcPts val="0"/>
              </a:spcAft>
              <a:buSzPts val="5900"/>
              <a:buChar char="○"/>
              <a:defRPr sz="4109"/>
            </a:lvl5pPr>
            <a:lvl6pPr marL="1910638" lvl="5" indent="-420164">
              <a:spcBef>
                <a:spcPts val="0"/>
              </a:spcBef>
              <a:spcAft>
                <a:spcPts val="0"/>
              </a:spcAft>
              <a:buSzPts val="5900"/>
              <a:buChar char="■"/>
              <a:defRPr sz="4109"/>
            </a:lvl6pPr>
            <a:lvl7pPr marL="2229078" lvl="6" indent="-420164">
              <a:spcBef>
                <a:spcPts val="0"/>
              </a:spcBef>
              <a:spcAft>
                <a:spcPts val="0"/>
              </a:spcAft>
              <a:buSzPts val="5900"/>
              <a:buChar char="●"/>
              <a:defRPr sz="4109"/>
            </a:lvl7pPr>
            <a:lvl8pPr marL="2547518" lvl="7" indent="-420164">
              <a:spcBef>
                <a:spcPts val="0"/>
              </a:spcBef>
              <a:spcAft>
                <a:spcPts val="0"/>
              </a:spcAft>
              <a:buSzPts val="5900"/>
              <a:buChar char="○"/>
              <a:defRPr sz="4109"/>
            </a:lvl8pPr>
            <a:lvl9pPr marL="2865958" lvl="8" indent="-420164">
              <a:spcBef>
                <a:spcPts val="0"/>
              </a:spcBef>
              <a:spcAft>
                <a:spcPts val="0"/>
              </a:spcAft>
              <a:buSzPts val="5900"/>
              <a:buChar char="■"/>
              <a:defRPr sz="4109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9680626" y="27416373"/>
            <a:ext cx="1274433" cy="2314172"/>
          </a:xfrm>
          <a:prstGeom prst="rect">
            <a:avLst/>
          </a:prstGeom>
        </p:spPr>
        <p:txBody>
          <a:bodyPr spcFirstLastPara="1" wrap="square" lIns="454050" tIns="454050" rIns="454050" bIns="454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724046" y="2616428"/>
            <a:ext cx="19792271" cy="3367281"/>
          </a:xfrm>
          <a:prstGeom prst="rect">
            <a:avLst/>
          </a:prstGeom>
        </p:spPr>
        <p:txBody>
          <a:bodyPr spcFirstLastPara="1" wrap="square" lIns="454050" tIns="454050" rIns="454050" bIns="454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9680626" y="27416373"/>
            <a:ext cx="1274433" cy="2314172"/>
          </a:xfrm>
          <a:prstGeom prst="rect">
            <a:avLst/>
          </a:prstGeom>
        </p:spPr>
        <p:txBody>
          <a:bodyPr spcFirstLastPara="1" wrap="square" lIns="454050" tIns="454050" rIns="454050" bIns="454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24046" y="3266530"/>
            <a:ext cx="6522618" cy="4442837"/>
          </a:xfrm>
          <a:prstGeom prst="rect">
            <a:avLst/>
          </a:prstGeom>
        </p:spPr>
        <p:txBody>
          <a:bodyPr spcFirstLastPara="1" wrap="square" lIns="454050" tIns="454050" rIns="454050" bIns="4540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8358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8358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8358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8358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8358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8358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8358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8358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8358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724046" y="8169852"/>
            <a:ext cx="6522618" cy="18692741"/>
          </a:xfrm>
          <a:prstGeom prst="rect">
            <a:avLst/>
          </a:prstGeom>
        </p:spPr>
        <p:txBody>
          <a:bodyPr spcFirstLastPara="1" wrap="square" lIns="454050" tIns="454050" rIns="454050" bIns="454050" anchor="t" anchorCtr="0">
            <a:normAutofit/>
          </a:bodyPr>
          <a:lstStyle>
            <a:lvl1pPr marL="318440" lvl="0" indent="-420164">
              <a:spcBef>
                <a:spcPts val="0"/>
              </a:spcBef>
              <a:spcAft>
                <a:spcPts val="0"/>
              </a:spcAft>
              <a:buSzPts val="5900"/>
              <a:buChar char="●"/>
              <a:defRPr sz="4109"/>
            </a:lvl1pPr>
            <a:lvl2pPr marL="636879" lvl="1" indent="-420164">
              <a:spcBef>
                <a:spcPts val="0"/>
              </a:spcBef>
              <a:spcAft>
                <a:spcPts val="0"/>
              </a:spcAft>
              <a:buSzPts val="5900"/>
              <a:buChar char="○"/>
              <a:defRPr sz="4109"/>
            </a:lvl2pPr>
            <a:lvl3pPr marL="955319" lvl="2" indent="-420164">
              <a:spcBef>
                <a:spcPts val="0"/>
              </a:spcBef>
              <a:spcAft>
                <a:spcPts val="0"/>
              </a:spcAft>
              <a:buSzPts val="5900"/>
              <a:buChar char="■"/>
              <a:defRPr sz="4109"/>
            </a:lvl3pPr>
            <a:lvl4pPr marL="1273759" lvl="3" indent="-420164">
              <a:spcBef>
                <a:spcPts val="0"/>
              </a:spcBef>
              <a:spcAft>
                <a:spcPts val="0"/>
              </a:spcAft>
              <a:buSzPts val="5900"/>
              <a:buChar char="●"/>
              <a:defRPr sz="4109"/>
            </a:lvl4pPr>
            <a:lvl5pPr marL="1592199" lvl="4" indent="-420164">
              <a:spcBef>
                <a:spcPts val="0"/>
              </a:spcBef>
              <a:spcAft>
                <a:spcPts val="0"/>
              </a:spcAft>
              <a:buSzPts val="5900"/>
              <a:buChar char="○"/>
              <a:defRPr sz="4109"/>
            </a:lvl5pPr>
            <a:lvl6pPr marL="1910638" lvl="5" indent="-420164">
              <a:spcBef>
                <a:spcPts val="0"/>
              </a:spcBef>
              <a:spcAft>
                <a:spcPts val="0"/>
              </a:spcAft>
              <a:buSzPts val="5900"/>
              <a:buChar char="■"/>
              <a:defRPr sz="4109"/>
            </a:lvl6pPr>
            <a:lvl7pPr marL="2229078" lvl="6" indent="-420164">
              <a:spcBef>
                <a:spcPts val="0"/>
              </a:spcBef>
              <a:spcAft>
                <a:spcPts val="0"/>
              </a:spcAft>
              <a:buSzPts val="5900"/>
              <a:buChar char="●"/>
              <a:defRPr sz="4109"/>
            </a:lvl7pPr>
            <a:lvl8pPr marL="2547518" lvl="7" indent="-420164">
              <a:spcBef>
                <a:spcPts val="0"/>
              </a:spcBef>
              <a:spcAft>
                <a:spcPts val="0"/>
              </a:spcAft>
              <a:buSzPts val="5900"/>
              <a:buChar char="○"/>
              <a:defRPr sz="4109"/>
            </a:lvl8pPr>
            <a:lvl9pPr marL="2865958" lvl="8" indent="-420164">
              <a:spcBef>
                <a:spcPts val="0"/>
              </a:spcBef>
              <a:spcAft>
                <a:spcPts val="0"/>
              </a:spcAft>
              <a:buSzPts val="5900"/>
              <a:buChar char="■"/>
              <a:defRPr sz="4109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9680626" y="27416373"/>
            <a:ext cx="1274433" cy="2314172"/>
          </a:xfrm>
          <a:prstGeom prst="rect">
            <a:avLst/>
          </a:prstGeom>
        </p:spPr>
        <p:txBody>
          <a:bodyPr spcFirstLastPara="1" wrap="square" lIns="454050" tIns="454050" rIns="454050" bIns="454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138799" y="2646560"/>
            <a:ext cx="14791892" cy="24050827"/>
          </a:xfrm>
          <a:prstGeom prst="rect">
            <a:avLst/>
          </a:prstGeom>
        </p:spPr>
        <p:txBody>
          <a:bodyPr spcFirstLastPara="1" wrap="square" lIns="454050" tIns="454050" rIns="454050" bIns="4540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800"/>
              <a:buNone/>
              <a:defRPr sz="16577"/>
            </a:lvl1pPr>
            <a:lvl2pPr lvl="1">
              <a:spcBef>
                <a:spcPts val="0"/>
              </a:spcBef>
              <a:spcAft>
                <a:spcPts val="0"/>
              </a:spcAft>
              <a:buSzPts val="23800"/>
              <a:buNone/>
              <a:defRPr sz="16577"/>
            </a:lvl2pPr>
            <a:lvl3pPr lvl="2">
              <a:spcBef>
                <a:spcPts val="0"/>
              </a:spcBef>
              <a:spcAft>
                <a:spcPts val="0"/>
              </a:spcAft>
              <a:buSzPts val="23800"/>
              <a:buNone/>
              <a:defRPr sz="16577"/>
            </a:lvl3pPr>
            <a:lvl4pPr lvl="3">
              <a:spcBef>
                <a:spcPts val="0"/>
              </a:spcBef>
              <a:spcAft>
                <a:spcPts val="0"/>
              </a:spcAft>
              <a:buSzPts val="23800"/>
              <a:buNone/>
              <a:defRPr sz="16577"/>
            </a:lvl4pPr>
            <a:lvl5pPr lvl="4">
              <a:spcBef>
                <a:spcPts val="0"/>
              </a:spcBef>
              <a:spcAft>
                <a:spcPts val="0"/>
              </a:spcAft>
              <a:buSzPts val="23800"/>
              <a:buNone/>
              <a:defRPr sz="16577"/>
            </a:lvl5pPr>
            <a:lvl6pPr lvl="5">
              <a:spcBef>
                <a:spcPts val="0"/>
              </a:spcBef>
              <a:spcAft>
                <a:spcPts val="0"/>
              </a:spcAft>
              <a:buSzPts val="23800"/>
              <a:buNone/>
              <a:defRPr sz="16577"/>
            </a:lvl6pPr>
            <a:lvl7pPr lvl="6">
              <a:spcBef>
                <a:spcPts val="0"/>
              </a:spcBef>
              <a:spcAft>
                <a:spcPts val="0"/>
              </a:spcAft>
              <a:buSzPts val="23800"/>
              <a:buNone/>
              <a:defRPr sz="16577"/>
            </a:lvl7pPr>
            <a:lvl8pPr lvl="7">
              <a:spcBef>
                <a:spcPts val="0"/>
              </a:spcBef>
              <a:spcAft>
                <a:spcPts val="0"/>
              </a:spcAft>
              <a:buSzPts val="23800"/>
              <a:buNone/>
              <a:defRPr sz="16577"/>
            </a:lvl8pPr>
            <a:lvl9pPr lvl="8">
              <a:spcBef>
                <a:spcPts val="0"/>
              </a:spcBef>
              <a:spcAft>
                <a:spcPts val="0"/>
              </a:spcAft>
              <a:buSzPts val="23800"/>
              <a:buNone/>
              <a:defRPr sz="16577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9680626" y="27416373"/>
            <a:ext cx="1274433" cy="2314172"/>
          </a:xfrm>
          <a:prstGeom prst="rect">
            <a:avLst/>
          </a:prstGeom>
        </p:spPr>
        <p:txBody>
          <a:bodyPr spcFirstLastPara="1" wrap="square" lIns="454050" tIns="454050" rIns="454050" bIns="454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0620274" y="-735"/>
            <a:ext cx="10620274" cy="3024009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16242" tIns="316242" rIns="316242" bIns="31624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75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616728" y="7250185"/>
            <a:ext cx="9396414" cy="8714992"/>
          </a:xfrm>
          <a:prstGeom prst="rect">
            <a:avLst/>
          </a:prstGeom>
        </p:spPr>
        <p:txBody>
          <a:bodyPr spcFirstLastPara="1" wrap="square" lIns="454050" tIns="454050" rIns="454050" bIns="454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4557"/>
            </a:lvl1pPr>
            <a:lvl2pPr lvl="1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4557"/>
            </a:lvl2pPr>
            <a:lvl3pPr lvl="2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4557"/>
            </a:lvl3pPr>
            <a:lvl4pPr lvl="3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4557"/>
            </a:lvl4pPr>
            <a:lvl5pPr lvl="4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4557"/>
            </a:lvl5pPr>
            <a:lvl6pPr lvl="5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4557"/>
            </a:lvl6pPr>
            <a:lvl7pPr lvl="6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4557"/>
            </a:lvl7pPr>
            <a:lvl8pPr lvl="7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4557"/>
            </a:lvl8pPr>
            <a:lvl9pPr lvl="8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4557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616728" y="16480072"/>
            <a:ext cx="9396414" cy="7261858"/>
          </a:xfrm>
          <a:prstGeom prst="rect">
            <a:avLst/>
          </a:prstGeom>
        </p:spPr>
        <p:txBody>
          <a:bodyPr spcFirstLastPara="1" wrap="square" lIns="454050" tIns="454050" rIns="454050" bIns="454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724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724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724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724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724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724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724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724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7244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1473937" y="4257042"/>
            <a:ext cx="8912812" cy="21724797"/>
          </a:xfrm>
          <a:prstGeom prst="rect">
            <a:avLst/>
          </a:prstGeom>
        </p:spPr>
        <p:txBody>
          <a:bodyPr spcFirstLastPara="1" wrap="square" lIns="454050" tIns="454050" rIns="454050" bIns="454050" anchor="ctr" anchorCtr="0">
            <a:normAutofit/>
          </a:bodyPr>
          <a:lstStyle>
            <a:lvl1pPr marL="318440" lvl="0" indent="-552847">
              <a:spcBef>
                <a:spcPts val="0"/>
              </a:spcBef>
              <a:spcAft>
                <a:spcPts val="0"/>
              </a:spcAft>
              <a:buSzPts val="8900"/>
              <a:buChar char="●"/>
              <a:defRPr/>
            </a:lvl1pPr>
            <a:lvl2pPr marL="636879" lvl="1" indent="-464391">
              <a:spcBef>
                <a:spcPts val="0"/>
              </a:spcBef>
              <a:spcAft>
                <a:spcPts val="0"/>
              </a:spcAft>
              <a:buSzPts val="6900"/>
              <a:buChar char="○"/>
              <a:defRPr/>
            </a:lvl2pPr>
            <a:lvl3pPr marL="955319" lvl="2" indent="-464391">
              <a:spcBef>
                <a:spcPts val="0"/>
              </a:spcBef>
              <a:spcAft>
                <a:spcPts val="0"/>
              </a:spcAft>
              <a:buSzPts val="6900"/>
              <a:buChar char="■"/>
              <a:defRPr/>
            </a:lvl3pPr>
            <a:lvl4pPr marL="1273759" lvl="3" indent="-464391">
              <a:spcBef>
                <a:spcPts val="0"/>
              </a:spcBef>
              <a:spcAft>
                <a:spcPts val="0"/>
              </a:spcAft>
              <a:buSzPts val="6900"/>
              <a:buChar char="●"/>
              <a:defRPr/>
            </a:lvl4pPr>
            <a:lvl5pPr marL="1592199" lvl="4" indent="-464391">
              <a:spcBef>
                <a:spcPts val="0"/>
              </a:spcBef>
              <a:spcAft>
                <a:spcPts val="0"/>
              </a:spcAft>
              <a:buSzPts val="6900"/>
              <a:buChar char="○"/>
              <a:defRPr/>
            </a:lvl5pPr>
            <a:lvl6pPr marL="1910638" lvl="5" indent="-464391">
              <a:spcBef>
                <a:spcPts val="0"/>
              </a:spcBef>
              <a:spcAft>
                <a:spcPts val="0"/>
              </a:spcAft>
              <a:buSzPts val="6900"/>
              <a:buChar char="■"/>
              <a:defRPr/>
            </a:lvl6pPr>
            <a:lvl7pPr marL="2229078" lvl="6" indent="-464391">
              <a:spcBef>
                <a:spcPts val="0"/>
              </a:spcBef>
              <a:spcAft>
                <a:spcPts val="0"/>
              </a:spcAft>
              <a:buSzPts val="6900"/>
              <a:buChar char="●"/>
              <a:defRPr/>
            </a:lvl7pPr>
            <a:lvl8pPr marL="2547518" lvl="7" indent="-464391">
              <a:spcBef>
                <a:spcPts val="0"/>
              </a:spcBef>
              <a:spcAft>
                <a:spcPts val="0"/>
              </a:spcAft>
              <a:buSzPts val="6900"/>
              <a:buChar char="○"/>
              <a:defRPr/>
            </a:lvl8pPr>
            <a:lvl9pPr marL="2865958" lvl="8" indent="-464391">
              <a:spcBef>
                <a:spcPts val="0"/>
              </a:spcBef>
              <a:spcAft>
                <a:spcPts val="0"/>
              </a:spcAft>
              <a:buSzPts val="6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9680626" y="27416373"/>
            <a:ext cx="1274433" cy="2314172"/>
          </a:xfrm>
          <a:prstGeom prst="rect">
            <a:avLst/>
          </a:prstGeom>
        </p:spPr>
        <p:txBody>
          <a:bodyPr spcFirstLastPara="1" wrap="square" lIns="454050" tIns="454050" rIns="454050" bIns="454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724046" y="24872750"/>
            <a:ext cx="13934474" cy="3557658"/>
          </a:xfrm>
          <a:prstGeom prst="rect">
            <a:avLst/>
          </a:prstGeom>
        </p:spPr>
        <p:txBody>
          <a:bodyPr spcFirstLastPara="1" wrap="square" lIns="454050" tIns="454050" rIns="454050" bIns="454050" anchor="ctr" anchorCtr="0">
            <a:normAutofit/>
          </a:bodyPr>
          <a:lstStyle>
            <a:lvl1pPr marL="318440" lvl="0" indent="-1592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9680626" y="27416373"/>
            <a:ext cx="1274433" cy="2314172"/>
          </a:xfrm>
          <a:prstGeom prst="rect">
            <a:avLst/>
          </a:prstGeom>
        </p:spPr>
        <p:txBody>
          <a:bodyPr spcFirstLastPara="1" wrap="square" lIns="454050" tIns="454050" rIns="454050" bIns="454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4046" y="2616428"/>
            <a:ext cx="19792271" cy="3367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4050" tIns="454050" rIns="454050" bIns="454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"/>
              <a:buNone/>
              <a:defRPr sz="1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"/>
              <a:buNone/>
              <a:defRPr sz="14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"/>
              <a:buNone/>
              <a:defRPr sz="14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"/>
              <a:buNone/>
              <a:defRPr sz="14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"/>
              <a:buNone/>
              <a:defRPr sz="14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"/>
              <a:buNone/>
              <a:defRPr sz="14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"/>
              <a:buNone/>
              <a:defRPr sz="14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"/>
              <a:buNone/>
              <a:defRPr sz="14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"/>
              <a:buNone/>
              <a:defRPr sz="1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4046" y="6775727"/>
            <a:ext cx="19792271" cy="20086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4050" tIns="454050" rIns="454050" bIns="454050" anchor="t" anchorCtr="0">
            <a:normAutofit/>
          </a:bodyPr>
          <a:lstStyle>
            <a:lvl1pPr marL="457200" lvl="0" indent="-793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900"/>
              <a:buChar char="●"/>
              <a:defRPr sz="8900">
                <a:solidFill>
                  <a:schemeClr val="dk2"/>
                </a:solidFill>
              </a:defRPr>
            </a:lvl1pPr>
            <a:lvl2pPr marL="914400" lvl="1" indent="-666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Char char="○"/>
              <a:defRPr sz="6900">
                <a:solidFill>
                  <a:schemeClr val="dk2"/>
                </a:solidFill>
              </a:defRPr>
            </a:lvl2pPr>
            <a:lvl3pPr marL="1371600" lvl="2" indent="-666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Char char="■"/>
              <a:defRPr sz="6900">
                <a:solidFill>
                  <a:schemeClr val="dk2"/>
                </a:solidFill>
              </a:defRPr>
            </a:lvl3pPr>
            <a:lvl4pPr marL="1828800" lvl="3" indent="-666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Char char="●"/>
              <a:defRPr sz="6900">
                <a:solidFill>
                  <a:schemeClr val="dk2"/>
                </a:solidFill>
              </a:defRPr>
            </a:lvl4pPr>
            <a:lvl5pPr marL="2286000" lvl="4" indent="-666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Char char="○"/>
              <a:defRPr sz="6900">
                <a:solidFill>
                  <a:schemeClr val="dk2"/>
                </a:solidFill>
              </a:defRPr>
            </a:lvl5pPr>
            <a:lvl6pPr marL="2743200" lvl="5" indent="-666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Char char="■"/>
              <a:defRPr sz="6900">
                <a:solidFill>
                  <a:schemeClr val="dk2"/>
                </a:solidFill>
              </a:defRPr>
            </a:lvl6pPr>
            <a:lvl7pPr marL="3200400" lvl="6" indent="-666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Char char="●"/>
              <a:defRPr sz="6900">
                <a:solidFill>
                  <a:schemeClr val="dk2"/>
                </a:solidFill>
              </a:defRPr>
            </a:lvl7pPr>
            <a:lvl8pPr marL="3657600" lvl="7" indent="-666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Char char="○"/>
              <a:defRPr sz="6900">
                <a:solidFill>
                  <a:schemeClr val="dk2"/>
                </a:solidFill>
              </a:defRPr>
            </a:lvl8pPr>
            <a:lvl9pPr marL="4114800" lvl="8" indent="-666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Char char="■"/>
              <a:defRPr sz="6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9680626" y="27416373"/>
            <a:ext cx="1274433" cy="231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4050" tIns="454050" rIns="454050" bIns="454050" anchor="ctr" anchorCtr="0">
            <a:normAutofit/>
          </a:bodyPr>
          <a:lstStyle>
            <a:lvl1pPr lvl="0" algn="r">
              <a:buNone/>
              <a:defRPr sz="3413">
                <a:solidFill>
                  <a:schemeClr val="dk2"/>
                </a:solidFill>
              </a:defRPr>
            </a:lvl1pPr>
            <a:lvl2pPr lvl="1" algn="r">
              <a:buNone/>
              <a:defRPr sz="3413">
                <a:solidFill>
                  <a:schemeClr val="dk2"/>
                </a:solidFill>
              </a:defRPr>
            </a:lvl2pPr>
            <a:lvl3pPr lvl="2" algn="r">
              <a:buNone/>
              <a:defRPr sz="3413">
                <a:solidFill>
                  <a:schemeClr val="dk2"/>
                </a:solidFill>
              </a:defRPr>
            </a:lvl3pPr>
            <a:lvl4pPr lvl="3" algn="r">
              <a:buNone/>
              <a:defRPr sz="3413">
                <a:solidFill>
                  <a:schemeClr val="dk2"/>
                </a:solidFill>
              </a:defRPr>
            </a:lvl4pPr>
            <a:lvl5pPr lvl="4" algn="r">
              <a:buNone/>
              <a:defRPr sz="3413">
                <a:solidFill>
                  <a:schemeClr val="dk2"/>
                </a:solidFill>
              </a:defRPr>
            </a:lvl5pPr>
            <a:lvl6pPr lvl="5" algn="r">
              <a:buNone/>
              <a:defRPr sz="3413">
                <a:solidFill>
                  <a:schemeClr val="dk2"/>
                </a:solidFill>
              </a:defRPr>
            </a:lvl6pPr>
            <a:lvl7pPr lvl="6" algn="r">
              <a:buNone/>
              <a:defRPr sz="3413">
                <a:solidFill>
                  <a:schemeClr val="dk2"/>
                </a:solidFill>
              </a:defRPr>
            </a:lvl7pPr>
            <a:lvl8pPr lvl="7" algn="r">
              <a:buNone/>
              <a:defRPr sz="3413">
                <a:solidFill>
                  <a:schemeClr val="dk2"/>
                </a:solidFill>
              </a:defRPr>
            </a:lvl8pPr>
            <a:lvl9pPr lvl="8" algn="r">
              <a:buNone/>
              <a:defRPr sz="341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emf"/><Relationship Id="rId2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3AFAC281-382E-61DE-C519-9880A51F2E48}"/>
              </a:ext>
            </a:extLst>
          </p:cNvPr>
          <p:cNvSpPr txBox="1"/>
          <p:nvPr/>
        </p:nvSpPr>
        <p:spPr>
          <a:xfrm>
            <a:off x="10441814" y="10996884"/>
            <a:ext cx="10619943" cy="6506974"/>
          </a:xfrm>
          <a:prstGeom prst="rect">
            <a:avLst/>
          </a:prstGeom>
          <a:solidFill>
            <a:schemeClr val="tx2"/>
          </a:solidFill>
          <a:ln w="142875" cmpd="thinThick">
            <a:solidFill>
              <a:srgbClr val="0B5394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1405" b="1" dirty="0">
              <a:solidFill>
                <a:schemeClr val="dk1"/>
              </a:solidFill>
            </a:endParaRPr>
          </a:p>
          <a:p>
            <a:pPr algn="ctr"/>
            <a:r>
              <a:rPr lang="it-IT" sz="2388" b="1" dirty="0">
                <a:solidFill>
                  <a:schemeClr val="dk1"/>
                </a:solidFill>
              </a:rPr>
              <a:t>STELLAR WIND-EXOPLANET MAGNETOSPHERE INTERACTION</a:t>
            </a:r>
          </a:p>
          <a:p>
            <a:pPr algn="ctr"/>
            <a:endParaRPr lang="it-IT" sz="2388" b="1" dirty="0">
              <a:solidFill>
                <a:schemeClr val="dk1"/>
              </a:solidFill>
            </a:endParaRPr>
          </a:p>
          <a:p>
            <a:pPr algn="ctr"/>
            <a:endParaRPr lang="it-IT" sz="2388" b="1" dirty="0">
              <a:solidFill>
                <a:schemeClr val="dk1"/>
              </a:solidFill>
            </a:endParaRPr>
          </a:p>
          <a:p>
            <a:pPr algn="ctr"/>
            <a:endParaRPr lang="it-IT" sz="2388" b="1" dirty="0">
              <a:solidFill>
                <a:schemeClr val="dk1"/>
              </a:solidFill>
            </a:endParaRPr>
          </a:p>
          <a:p>
            <a:pPr algn="ctr"/>
            <a:endParaRPr lang="it-IT" sz="2388" b="1" dirty="0">
              <a:solidFill>
                <a:schemeClr val="dk1"/>
              </a:solidFill>
            </a:endParaRPr>
          </a:p>
          <a:p>
            <a:pPr algn="ctr"/>
            <a:endParaRPr lang="it-IT" sz="2388" b="1" dirty="0">
              <a:solidFill>
                <a:schemeClr val="dk1"/>
              </a:solidFill>
            </a:endParaRPr>
          </a:p>
          <a:p>
            <a:pPr algn="ctr"/>
            <a:endParaRPr lang="it-IT" sz="2388" b="1" dirty="0">
              <a:solidFill>
                <a:schemeClr val="dk1"/>
              </a:solidFill>
            </a:endParaRPr>
          </a:p>
          <a:p>
            <a:pPr algn="ctr"/>
            <a:endParaRPr lang="it-IT" sz="2388" b="1" dirty="0">
              <a:solidFill>
                <a:schemeClr val="dk1"/>
              </a:solidFill>
            </a:endParaRPr>
          </a:p>
          <a:p>
            <a:pPr algn="ctr"/>
            <a:endParaRPr lang="it-IT" sz="2388" b="1" dirty="0">
              <a:solidFill>
                <a:schemeClr val="dk1"/>
              </a:solidFill>
            </a:endParaRPr>
          </a:p>
          <a:p>
            <a:endParaRPr lang="it-IT" sz="696" dirty="0"/>
          </a:p>
          <a:p>
            <a:endParaRPr lang="it-IT" sz="696" dirty="0"/>
          </a:p>
          <a:p>
            <a:endParaRPr lang="it-IT" sz="696" dirty="0"/>
          </a:p>
          <a:p>
            <a:endParaRPr lang="it-IT" sz="696" dirty="0"/>
          </a:p>
          <a:p>
            <a:endParaRPr lang="it-IT" sz="696" dirty="0"/>
          </a:p>
          <a:p>
            <a:endParaRPr lang="it-IT" sz="696" dirty="0"/>
          </a:p>
          <a:p>
            <a:endParaRPr lang="it-IT" sz="696" dirty="0"/>
          </a:p>
          <a:p>
            <a:endParaRPr lang="it-IT" sz="696" dirty="0"/>
          </a:p>
          <a:p>
            <a:endParaRPr lang="it-IT" sz="696" dirty="0"/>
          </a:p>
          <a:p>
            <a:endParaRPr lang="it-IT" sz="696" dirty="0"/>
          </a:p>
          <a:p>
            <a:endParaRPr lang="it-IT" sz="696" dirty="0"/>
          </a:p>
          <a:p>
            <a:endParaRPr lang="it-IT" sz="696" dirty="0"/>
          </a:p>
          <a:p>
            <a:endParaRPr lang="it-IT" sz="696" dirty="0"/>
          </a:p>
          <a:p>
            <a:endParaRPr lang="it-IT" sz="696" dirty="0"/>
          </a:p>
          <a:p>
            <a:endParaRPr lang="it-IT" sz="696" dirty="0"/>
          </a:p>
          <a:p>
            <a:endParaRPr lang="it-IT" sz="696" dirty="0"/>
          </a:p>
          <a:p>
            <a:endParaRPr lang="it-IT" sz="696" dirty="0"/>
          </a:p>
          <a:p>
            <a:endParaRPr lang="it-IT" sz="696" dirty="0"/>
          </a:p>
          <a:p>
            <a:endParaRPr lang="it-IT" sz="696" dirty="0"/>
          </a:p>
          <a:p>
            <a:endParaRPr lang="it-IT" sz="696" dirty="0"/>
          </a:p>
          <a:p>
            <a:endParaRPr lang="it-IT" sz="696" dirty="0"/>
          </a:p>
          <a:p>
            <a:endParaRPr lang="it-IT" sz="696" dirty="0"/>
          </a:p>
          <a:p>
            <a:endParaRPr lang="it-IT" sz="696" dirty="0"/>
          </a:p>
          <a:p>
            <a:endParaRPr lang="it-IT" sz="696" dirty="0"/>
          </a:p>
          <a:p>
            <a:endParaRPr lang="it-IT" sz="696" dirty="0"/>
          </a:p>
          <a:p>
            <a:endParaRPr lang="it-IT" sz="696" dirty="0"/>
          </a:p>
          <a:p>
            <a:endParaRPr lang="it-IT" sz="696" dirty="0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405B28D1-3EF1-3FF5-9ACD-8254A7C47D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181"/>
          <a:stretch/>
        </p:blipFill>
        <p:spPr>
          <a:xfrm>
            <a:off x="10441814" y="14513682"/>
            <a:ext cx="5188364" cy="3846624"/>
          </a:xfrm>
          <a:prstGeom prst="rect">
            <a:avLst/>
          </a:prstGeom>
          <a:ln w="82550" cmpd="thickThin">
            <a:solidFill>
              <a:srgbClr val="0070C0"/>
            </a:solidFill>
          </a:ln>
        </p:spPr>
      </p:pic>
      <p:pic>
        <p:nvPicPr>
          <p:cNvPr id="94" name="Google Shape;9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93854" y="14503333"/>
            <a:ext cx="5009280" cy="3609492"/>
          </a:xfrm>
          <a:prstGeom prst="rect">
            <a:avLst/>
          </a:prstGeom>
          <a:noFill/>
          <a:ln w="82550">
            <a:solidFill>
              <a:srgbClr val="0070C0"/>
            </a:solidFill>
          </a:ln>
        </p:spPr>
      </p:pic>
      <p:sp>
        <p:nvSpPr>
          <p:cNvPr id="153" name="CasellaDiTesto 152">
            <a:extLst>
              <a:ext uri="{FF2B5EF4-FFF2-40B4-BE49-F238E27FC236}">
                <a16:creationId xmlns:a16="http://schemas.microsoft.com/office/drawing/2014/main" id="{6EDE176E-F9FE-9976-E86A-372D040B9C94}"/>
              </a:ext>
            </a:extLst>
          </p:cNvPr>
          <p:cNvSpPr txBox="1"/>
          <p:nvPr/>
        </p:nvSpPr>
        <p:spPr>
          <a:xfrm>
            <a:off x="13806586" y="14517289"/>
            <a:ext cx="19661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50533" indent="-150533">
              <a:buFont typeface="Wingdings" pitchFamily="2" charset="2"/>
              <a:buChar char="Ø"/>
            </a:pPr>
            <a:r>
              <a:rPr lang="it-IT" sz="1200" dirty="0" err="1"/>
              <a:t>P</a:t>
            </a:r>
            <a:r>
              <a:rPr lang="it-IT" sz="1200" baseline="-25000" dirty="0" err="1"/>
              <a:t>cyc</a:t>
            </a:r>
            <a:r>
              <a:rPr lang="it-IT" sz="1200" dirty="0"/>
              <a:t>= 8.01 </a:t>
            </a:r>
            <a:r>
              <a:rPr lang="it-IT" sz="1200" dirty="0" err="1"/>
              <a:t>yrs</a:t>
            </a:r>
            <a:endParaRPr lang="it-IT" sz="1200" dirty="0"/>
          </a:p>
          <a:p>
            <a:pPr marL="150533" indent="-150533">
              <a:buFont typeface="Wingdings" pitchFamily="2" charset="2"/>
              <a:buChar char="Ø"/>
            </a:pPr>
            <a:r>
              <a:rPr lang="it-IT" sz="1200" dirty="0"/>
              <a:t>Slow rotator </a:t>
            </a:r>
            <a:r>
              <a:rPr lang="it-IT" sz="1200" dirty="0" err="1"/>
              <a:t>P</a:t>
            </a:r>
            <a:r>
              <a:rPr lang="it-IT" sz="1200" baseline="-25000" dirty="0" err="1"/>
              <a:t>rot</a:t>
            </a:r>
            <a:r>
              <a:rPr lang="it-IT" sz="1200" dirty="0"/>
              <a:t>=40.2 d</a:t>
            </a:r>
          </a:p>
          <a:p>
            <a:pPr marL="150533" indent="-150533">
              <a:buFont typeface="Wingdings" pitchFamily="2" charset="2"/>
              <a:buChar char="Ø"/>
            </a:pPr>
            <a:r>
              <a:rPr lang="en-US" sz="1200" dirty="0">
                <a:latin typeface="Book Antiqua"/>
                <a:ea typeface="Cambria"/>
              </a:rPr>
              <a:t>S</a:t>
            </a:r>
            <a:r>
              <a:rPr lang="en-US" sz="1200" baseline="-25000" dirty="0">
                <a:latin typeface="Book Antiqua"/>
                <a:ea typeface="Cambria"/>
              </a:rPr>
              <a:t> </a:t>
            </a:r>
            <a:r>
              <a:rPr lang="en-US" sz="1200" dirty="0">
                <a:latin typeface="Book Antiqua"/>
                <a:ea typeface="Cambria"/>
              </a:rPr>
              <a:t>=0.172 =1.01 S</a:t>
            </a:r>
            <a:r>
              <a:rPr lang="en-US" sz="1200" baseline="-25000" dirty="0">
                <a:latin typeface="Book Antiqua"/>
                <a:ea typeface="Cambria"/>
              </a:rPr>
              <a:t>⦿</a:t>
            </a:r>
          </a:p>
        </p:txBody>
      </p:sp>
      <p:sp>
        <p:nvSpPr>
          <p:cNvPr id="19" name="Google Shape;95;p13">
            <a:extLst>
              <a:ext uri="{FF2B5EF4-FFF2-40B4-BE49-F238E27FC236}">
                <a16:creationId xmlns:a16="http://schemas.microsoft.com/office/drawing/2014/main" id="{30B739DA-4EDD-7183-FAB9-D2AEFEA28854}"/>
              </a:ext>
            </a:extLst>
          </p:cNvPr>
          <p:cNvSpPr txBox="1"/>
          <p:nvPr/>
        </p:nvSpPr>
        <p:spPr>
          <a:xfrm>
            <a:off x="10322483" y="18379692"/>
            <a:ext cx="5372275" cy="699483"/>
          </a:xfrm>
          <a:prstGeom prst="rect">
            <a:avLst/>
          </a:prstGeom>
          <a:solidFill>
            <a:schemeClr val="bg1"/>
          </a:solidFill>
          <a:ln w="825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574" tIns="90574" rIns="90574" bIns="90574" anchor="t" anchorCtr="0">
            <a:noAutofit/>
          </a:bodyPr>
          <a:lstStyle/>
          <a:p>
            <a:pPr algn="just"/>
            <a:r>
              <a:rPr lang="it" sz="1800" b="1" i="1" dirty="0"/>
              <a:t>Fig. 2 </a:t>
            </a:r>
            <a:r>
              <a:rPr lang="it-IT" sz="1600" dirty="0"/>
              <a:t>Ca II K index of the star HD 81809 for the time </a:t>
            </a:r>
            <a:r>
              <a:rPr lang="it-IT" sz="1600" dirty="0" err="1"/>
              <a:t>interval</a:t>
            </a:r>
            <a:r>
              <a:rPr lang="it-IT" sz="1600" dirty="0"/>
              <a:t> 1966-1996, </a:t>
            </a:r>
            <a:r>
              <a:rPr lang="it-IT" sz="1600" dirty="0" err="1"/>
              <a:t>obtained</a:t>
            </a:r>
            <a:r>
              <a:rPr lang="it-IT" sz="1600" dirty="0"/>
              <a:t> from the MWO </a:t>
            </a:r>
            <a:r>
              <a:rPr lang="it-IT" sz="1600" dirty="0" err="1"/>
              <a:t>S</a:t>
            </a:r>
            <a:r>
              <a:rPr lang="it-IT" sz="1600" dirty="0"/>
              <a:t>-index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168" name="Rettangolo con angoli arrotondati 167">
            <a:extLst>
              <a:ext uri="{FF2B5EF4-FFF2-40B4-BE49-F238E27FC236}">
                <a16:creationId xmlns:a16="http://schemas.microsoft.com/office/drawing/2014/main" id="{1131B217-9B33-4FEB-1AEB-47A03BDD3E0E}"/>
              </a:ext>
            </a:extLst>
          </p:cNvPr>
          <p:cNvSpPr/>
          <p:nvPr/>
        </p:nvSpPr>
        <p:spPr>
          <a:xfrm>
            <a:off x="10943275" y="11213086"/>
            <a:ext cx="9686670" cy="491100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696" dirty="0"/>
          </a:p>
        </p:txBody>
      </p:sp>
      <p:pic>
        <p:nvPicPr>
          <p:cNvPr id="88" name="Google Shape;88;p13" descr="R_{MP} (R_{E}) \simeq \frac{\mu_{0}f_{0}^{2}M_{E}^{2}}{8 \pi^{2}10^{-9}P_{d,SW}} = \frac{\mu_{0}f_{0}^{2}M_{E}^{2}}{8 \pi^{2}10^{-9}(\alpha\;Ca\,II\,K+\beta)}" title="MathEquation,#000000"/>
          <p:cNvPicPr preferRelativeResize="0"/>
          <p:nvPr/>
        </p:nvPicPr>
        <p:blipFill rotWithShape="1">
          <a:blip r:embed="rId5">
            <a:alphaModFix/>
          </a:blip>
          <a:srcRect t="311" r="44649"/>
          <a:stretch/>
        </p:blipFill>
        <p:spPr>
          <a:xfrm>
            <a:off x="13806586" y="13483372"/>
            <a:ext cx="3087575" cy="776366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50800" dir="5400000" algn="ctr" rotWithShape="0">
              <a:srgbClr val="FFC000"/>
            </a:outerShdw>
          </a:effectLst>
        </p:spPr>
      </p:pic>
      <p:sp>
        <p:nvSpPr>
          <p:cNvPr id="177" name="Google Shape;93;p13">
            <a:extLst>
              <a:ext uri="{FF2B5EF4-FFF2-40B4-BE49-F238E27FC236}">
                <a16:creationId xmlns:a16="http://schemas.microsoft.com/office/drawing/2014/main" id="{B89AA5FA-7FE8-3190-87C0-AC09A6BDF981}"/>
              </a:ext>
            </a:extLst>
          </p:cNvPr>
          <p:cNvSpPr txBox="1"/>
          <p:nvPr/>
        </p:nvSpPr>
        <p:spPr>
          <a:xfrm>
            <a:off x="15839103" y="18162894"/>
            <a:ext cx="5086700" cy="955012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rgbClr val="0070C0"/>
            </a:solidFill>
          </a:ln>
        </p:spPr>
        <p:txBody>
          <a:bodyPr spcFirstLastPara="1" wrap="square" lIns="89812" tIns="89812" rIns="89812" bIns="89812" anchor="t" anchorCtr="0">
            <a:noAutofit/>
          </a:bodyPr>
          <a:lstStyle/>
          <a:p>
            <a:pPr algn="just"/>
            <a:r>
              <a:rPr lang="it" sz="1800" b="1" i="1" dirty="0"/>
              <a:t>Fig. 3 </a:t>
            </a:r>
            <a:r>
              <a:rPr lang="it" sz="1600" dirty="0"/>
              <a:t>Magnetosphere extension (red line) and its confidence interval (shaded area) of a fictitious Earth-twin planet at 1 AU as obtained from Ca II K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197" name="CasellaDiTesto 1">
            <a:extLst>
              <a:ext uri="{FF2B5EF4-FFF2-40B4-BE49-F238E27FC236}">
                <a16:creationId xmlns:a16="http://schemas.microsoft.com/office/drawing/2014/main" id="{8EF66CAC-E2E6-FD36-E583-29938F97E0F4}"/>
              </a:ext>
            </a:extLst>
          </p:cNvPr>
          <p:cNvSpPr txBox="1"/>
          <p:nvPr/>
        </p:nvSpPr>
        <p:spPr>
          <a:xfrm>
            <a:off x="17415419" y="13289152"/>
            <a:ext cx="2791705" cy="324285"/>
          </a:xfrm>
          <a:prstGeom prst="rect">
            <a:avLst/>
          </a:prstGeom>
          <a:noFill/>
        </p:spPr>
        <p:txBody>
          <a:bodyPr rot="0" spcFirstLastPara="0" vert="horz" wrap="square" lIns="64227" tIns="32114" rIns="64227" bIns="32114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86" i="1" dirty="0" err="1">
                <a:solidFill>
                  <a:srgbClr val="9437FF"/>
                </a:solidFill>
                <a:latin typeface="Book Antiqua"/>
              </a:rPr>
              <a:t>Grießmeier</a:t>
            </a:r>
            <a:r>
              <a:rPr lang="en-US" sz="1686" i="1" dirty="0">
                <a:solidFill>
                  <a:srgbClr val="9437FF"/>
                </a:solidFill>
                <a:latin typeface="Book Antiqua"/>
              </a:rPr>
              <a:t> et al. (2004)</a:t>
            </a:r>
            <a:endParaRPr lang="en-US" sz="1686" i="1" dirty="0">
              <a:solidFill>
                <a:srgbClr val="9437FF"/>
              </a:solidFill>
              <a:latin typeface="Book Antiqua"/>
              <a:cs typeface="Calibri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10464012" y="11628850"/>
            <a:ext cx="10537111" cy="1430298"/>
          </a:xfrm>
          <a:prstGeom prst="rect">
            <a:avLst/>
          </a:prstGeom>
          <a:noFill/>
          <a:ln w="1143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76821" tIns="176821" rIns="176821" bIns="176821" anchor="t" anchorCtr="0">
            <a:noAutofit/>
          </a:bodyPr>
          <a:lstStyle/>
          <a:p>
            <a:pPr algn="just"/>
            <a:r>
              <a:rPr lang="it-IT" sz="1686" dirty="0">
                <a:solidFill>
                  <a:schemeClr val="dk1"/>
                </a:solidFill>
              </a:rPr>
              <a:t>In </a:t>
            </a:r>
            <a:r>
              <a:rPr lang="it-IT" sz="1686" dirty="0" err="1">
                <a:solidFill>
                  <a:schemeClr val="dk1"/>
                </a:solidFill>
              </a:rPr>
              <a:t>order</a:t>
            </a:r>
            <a:r>
              <a:rPr lang="it-IT" sz="1686" dirty="0">
                <a:solidFill>
                  <a:schemeClr val="dk1"/>
                </a:solidFill>
              </a:rPr>
              <a:t> to </a:t>
            </a:r>
            <a:r>
              <a:rPr lang="it-IT" sz="1686" dirty="0" err="1">
                <a:solidFill>
                  <a:schemeClr val="dk1"/>
                </a:solidFill>
              </a:rPr>
              <a:t>assess</a:t>
            </a:r>
            <a:r>
              <a:rPr lang="it-IT" sz="1686" dirty="0">
                <a:solidFill>
                  <a:schemeClr val="dk1"/>
                </a:solidFill>
              </a:rPr>
              <a:t> the </a:t>
            </a:r>
            <a:r>
              <a:rPr lang="it-IT" sz="1686" dirty="0" err="1">
                <a:solidFill>
                  <a:schemeClr val="dk1"/>
                </a:solidFill>
              </a:rPr>
              <a:t>habitability</a:t>
            </a:r>
            <a:r>
              <a:rPr lang="it-IT" sz="1686" dirty="0">
                <a:solidFill>
                  <a:schemeClr val="dk1"/>
                </a:solidFill>
              </a:rPr>
              <a:t> </a:t>
            </a:r>
            <a:r>
              <a:rPr lang="it-IT" sz="1686" dirty="0" err="1">
                <a:solidFill>
                  <a:schemeClr val="dk1"/>
                </a:solidFill>
              </a:rPr>
              <a:t>conditions</a:t>
            </a:r>
            <a:r>
              <a:rPr lang="it-IT" sz="1686" dirty="0">
                <a:solidFill>
                  <a:schemeClr val="dk1"/>
                </a:solidFill>
              </a:rPr>
              <a:t> of the </a:t>
            </a:r>
            <a:r>
              <a:rPr lang="it-IT" sz="1686" dirty="0" err="1">
                <a:solidFill>
                  <a:schemeClr val="dk1"/>
                </a:solidFill>
              </a:rPr>
              <a:t>exoplanets</a:t>
            </a:r>
            <a:r>
              <a:rPr lang="it-IT" sz="1686" dirty="0">
                <a:solidFill>
                  <a:schemeClr val="dk1"/>
                </a:solidFill>
              </a:rPr>
              <a:t>, </a:t>
            </a:r>
            <a:r>
              <a:rPr lang="it-IT" sz="1686" dirty="0" err="1">
                <a:solidFill>
                  <a:schemeClr val="dk1"/>
                </a:solidFill>
              </a:rPr>
              <a:t>we</a:t>
            </a:r>
            <a:r>
              <a:rPr lang="it-IT" sz="1686" dirty="0">
                <a:solidFill>
                  <a:schemeClr val="dk1"/>
                </a:solidFill>
              </a:rPr>
              <a:t> </a:t>
            </a:r>
            <a:r>
              <a:rPr lang="it-IT" sz="1686" dirty="0" err="1">
                <a:solidFill>
                  <a:schemeClr val="dk1"/>
                </a:solidFill>
              </a:rPr>
              <a:t>need</a:t>
            </a:r>
            <a:r>
              <a:rPr lang="it-IT" sz="1686" dirty="0">
                <a:solidFill>
                  <a:schemeClr val="dk1"/>
                </a:solidFill>
              </a:rPr>
              <a:t> to study the stellar </a:t>
            </a:r>
            <a:r>
              <a:rPr lang="it-IT" sz="1686" dirty="0" err="1">
                <a:solidFill>
                  <a:schemeClr val="dk1"/>
                </a:solidFill>
              </a:rPr>
              <a:t>magnetic</a:t>
            </a:r>
            <a:r>
              <a:rPr lang="it-IT" sz="1686" dirty="0">
                <a:solidFill>
                  <a:schemeClr val="dk1"/>
                </a:solidFill>
              </a:rPr>
              <a:t> activity </a:t>
            </a:r>
            <a:r>
              <a:rPr lang="it-IT" sz="1686" dirty="0" err="1">
                <a:solidFill>
                  <a:schemeClr val="dk1"/>
                </a:solidFill>
              </a:rPr>
              <a:t>variability</a:t>
            </a:r>
            <a:r>
              <a:rPr lang="it-IT" sz="1686" dirty="0">
                <a:solidFill>
                  <a:schemeClr val="dk1"/>
                </a:solidFill>
              </a:rPr>
              <a:t>, </a:t>
            </a:r>
            <a:r>
              <a:rPr lang="it-IT" sz="1686" dirty="0" err="1">
                <a:solidFill>
                  <a:schemeClr val="dk1"/>
                </a:solidFill>
              </a:rPr>
              <a:t>as</a:t>
            </a:r>
            <a:r>
              <a:rPr lang="it-IT" sz="1686" dirty="0">
                <a:solidFill>
                  <a:schemeClr val="dk1"/>
                </a:solidFill>
              </a:rPr>
              <a:t> </a:t>
            </a:r>
            <a:r>
              <a:rPr lang="it-IT" sz="1686" dirty="0" err="1">
                <a:solidFill>
                  <a:schemeClr val="dk1"/>
                </a:solidFill>
              </a:rPr>
              <a:t>well</a:t>
            </a:r>
            <a:r>
              <a:rPr lang="it-IT" sz="1686" dirty="0">
                <a:solidFill>
                  <a:schemeClr val="dk1"/>
                </a:solidFill>
              </a:rPr>
              <a:t> </a:t>
            </a:r>
            <a:r>
              <a:rPr lang="it-IT" sz="1686" dirty="0" err="1">
                <a:solidFill>
                  <a:schemeClr val="dk1"/>
                </a:solidFill>
              </a:rPr>
              <a:t>as</a:t>
            </a:r>
            <a:r>
              <a:rPr lang="it-IT" sz="1686" dirty="0">
                <a:solidFill>
                  <a:schemeClr val="dk1"/>
                </a:solidFill>
              </a:rPr>
              <a:t> </a:t>
            </a:r>
            <a:r>
              <a:rPr lang="it-IT" sz="1686" dirty="0" err="1">
                <a:solidFill>
                  <a:schemeClr val="dk1"/>
                </a:solidFill>
              </a:rPr>
              <a:t>its</a:t>
            </a:r>
            <a:r>
              <a:rPr lang="it-IT" sz="1686" dirty="0">
                <a:solidFill>
                  <a:schemeClr val="dk1"/>
                </a:solidFill>
              </a:rPr>
              <a:t> </a:t>
            </a:r>
            <a:r>
              <a:rPr lang="it-IT" sz="1686" dirty="0" err="1">
                <a:solidFill>
                  <a:schemeClr val="dk1"/>
                </a:solidFill>
              </a:rPr>
              <a:t>effects</a:t>
            </a:r>
            <a:r>
              <a:rPr lang="it-IT" sz="1686" dirty="0">
                <a:solidFill>
                  <a:schemeClr val="dk1"/>
                </a:solidFill>
              </a:rPr>
              <a:t> on the </a:t>
            </a:r>
            <a:r>
              <a:rPr lang="it-IT" sz="1686" dirty="0" err="1">
                <a:solidFill>
                  <a:schemeClr val="dk1"/>
                </a:solidFill>
              </a:rPr>
              <a:t>circum-planetary</a:t>
            </a:r>
            <a:r>
              <a:rPr lang="it-IT" sz="1686" dirty="0">
                <a:solidFill>
                  <a:schemeClr val="dk1"/>
                </a:solidFill>
              </a:rPr>
              <a:t> </a:t>
            </a:r>
            <a:r>
              <a:rPr lang="it-IT" sz="1686" dirty="0" err="1">
                <a:solidFill>
                  <a:schemeClr val="dk1"/>
                </a:solidFill>
              </a:rPr>
              <a:t>environment</a:t>
            </a:r>
            <a:r>
              <a:rPr lang="it-IT" sz="1686" dirty="0">
                <a:solidFill>
                  <a:schemeClr val="dk1"/>
                </a:solidFill>
              </a:rPr>
              <a:t>. </a:t>
            </a:r>
            <a:r>
              <a:rPr lang="it-IT" sz="1686" dirty="0" err="1">
                <a:solidFill>
                  <a:schemeClr val="dk1"/>
                </a:solidFill>
              </a:rPr>
              <a:t>This</a:t>
            </a:r>
            <a:r>
              <a:rPr lang="it-IT" sz="1686" dirty="0">
                <a:solidFill>
                  <a:schemeClr val="dk1"/>
                </a:solidFill>
              </a:rPr>
              <a:t> can be </a:t>
            </a:r>
            <a:r>
              <a:rPr lang="it-IT" sz="1686" dirty="0" err="1">
                <a:solidFill>
                  <a:schemeClr val="dk1"/>
                </a:solidFill>
              </a:rPr>
              <a:t>done</a:t>
            </a:r>
            <a:r>
              <a:rPr lang="it-IT" sz="1686" dirty="0">
                <a:solidFill>
                  <a:schemeClr val="dk1"/>
                </a:solidFill>
              </a:rPr>
              <a:t> by </a:t>
            </a:r>
            <a:r>
              <a:rPr lang="it" sz="1686" dirty="0">
                <a:solidFill>
                  <a:schemeClr val="dk1"/>
                </a:solidFill>
              </a:rPr>
              <a:t>monitoring the chromospheric emission measurements in </a:t>
            </a:r>
            <a:r>
              <a:rPr lang="it" sz="1686" dirty="0">
                <a:solidFill>
                  <a:srgbClr val="FF0000"/>
                </a:solidFill>
              </a:rPr>
              <a:t>Ca II H &amp; K </a:t>
            </a:r>
            <a:r>
              <a:rPr lang="it" sz="1686" dirty="0">
                <a:solidFill>
                  <a:schemeClr val="dk1"/>
                </a:solidFill>
              </a:rPr>
              <a:t>available from the S-index for thousands of stars. By </a:t>
            </a:r>
            <a:r>
              <a:rPr lang="it-IT" sz="1686" dirty="0" err="1">
                <a:solidFill>
                  <a:schemeClr val="dk1"/>
                </a:solidFill>
              </a:rPr>
              <a:t>using</a:t>
            </a:r>
            <a:r>
              <a:rPr lang="it-IT" sz="1686" dirty="0">
                <a:solidFill>
                  <a:schemeClr val="dk1"/>
                </a:solidFill>
              </a:rPr>
              <a:t> </a:t>
            </a:r>
            <a:r>
              <a:rPr lang="it-IT" sz="1686" dirty="0">
                <a:solidFill>
                  <a:srgbClr val="FF0000"/>
                </a:solidFill>
              </a:rPr>
              <a:t>the relation </a:t>
            </a:r>
            <a:r>
              <a:rPr lang="it-IT" sz="1686" dirty="0" err="1">
                <a:solidFill>
                  <a:schemeClr val="dk1"/>
                </a:solidFill>
              </a:rPr>
              <a:t>calibrated</a:t>
            </a:r>
            <a:r>
              <a:rPr lang="it-IT" sz="1686" dirty="0">
                <a:solidFill>
                  <a:schemeClr val="dk1"/>
                </a:solidFill>
              </a:rPr>
              <a:t> on the Sun, </a:t>
            </a:r>
            <a:r>
              <a:rPr lang="it-IT" sz="1686" dirty="0" err="1">
                <a:solidFill>
                  <a:schemeClr val="dk1"/>
                </a:solidFill>
              </a:rPr>
              <a:t>we</a:t>
            </a:r>
            <a:r>
              <a:rPr lang="it-IT" sz="1686" dirty="0">
                <a:solidFill>
                  <a:schemeClr val="dk1"/>
                </a:solidFill>
              </a:rPr>
              <a:t> are </a:t>
            </a:r>
            <a:r>
              <a:rPr lang="it-IT" sz="1686" dirty="0" err="1">
                <a:solidFill>
                  <a:schemeClr val="dk1"/>
                </a:solidFill>
              </a:rPr>
              <a:t>able</a:t>
            </a:r>
            <a:r>
              <a:rPr lang="it-IT" sz="1686" dirty="0">
                <a:solidFill>
                  <a:schemeClr val="dk1"/>
                </a:solidFill>
              </a:rPr>
              <a:t> to estimate the </a:t>
            </a:r>
            <a:r>
              <a:rPr lang="it-IT" sz="1686" dirty="0" err="1">
                <a:solidFill>
                  <a:schemeClr val="dk1"/>
                </a:solidFill>
              </a:rPr>
              <a:t>mean</a:t>
            </a:r>
            <a:r>
              <a:rPr lang="it-IT" sz="1686" dirty="0">
                <a:solidFill>
                  <a:schemeClr val="dk1"/>
                </a:solidFill>
              </a:rPr>
              <a:t> stellar wind </a:t>
            </a:r>
            <a:r>
              <a:rPr lang="it-IT" sz="1686" dirty="0" err="1">
                <a:solidFill>
                  <a:schemeClr val="dk1"/>
                </a:solidFill>
              </a:rPr>
              <a:t>parameters</a:t>
            </a:r>
            <a:r>
              <a:rPr lang="it-IT" sz="1686" dirty="0">
                <a:solidFill>
                  <a:schemeClr val="dk1"/>
                </a:solidFill>
              </a:rPr>
              <a:t> </a:t>
            </a:r>
            <a:r>
              <a:rPr lang="it-IT" sz="1686" dirty="0" err="1">
                <a:solidFill>
                  <a:schemeClr val="dk1"/>
                </a:solidFill>
              </a:rPr>
              <a:t>such</a:t>
            </a:r>
            <a:r>
              <a:rPr lang="it-IT" sz="1686" dirty="0">
                <a:solidFill>
                  <a:schemeClr val="dk1"/>
                </a:solidFill>
              </a:rPr>
              <a:t> </a:t>
            </a:r>
            <a:r>
              <a:rPr lang="it-IT" sz="1686" dirty="0" err="1">
                <a:solidFill>
                  <a:schemeClr val="dk1"/>
                </a:solidFill>
              </a:rPr>
              <a:t>as</a:t>
            </a:r>
            <a:r>
              <a:rPr lang="it-IT" sz="1686" dirty="0">
                <a:solidFill>
                  <a:schemeClr val="dk1"/>
                </a:solidFill>
              </a:rPr>
              <a:t> the pressure </a:t>
            </a:r>
            <a:r>
              <a:rPr lang="it" sz="1686" i="1" dirty="0">
                <a:solidFill>
                  <a:schemeClr val="dk1"/>
                </a:solidFill>
                <a:highlight>
                  <a:srgbClr val="FFFF00"/>
                </a:highlight>
              </a:rPr>
              <a:t>P</a:t>
            </a:r>
            <a:r>
              <a:rPr lang="it" sz="1686" i="1" baseline="-25000" dirty="0">
                <a:solidFill>
                  <a:schemeClr val="dk1"/>
                </a:solidFill>
                <a:highlight>
                  <a:srgbClr val="FFFF00"/>
                </a:highlight>
              </a:rPr>
              <a:t>d,</a:t>
            </a:r>
            <a:r>
              <a:rPr lang="it" sz="1686" baseline="-25000" dirty="0">
                <a:solidFill>
                  <a:schemeClr val="dk1"/>
                </a:solidFill>
                <a:highlight>
                  <a:srgbClr val="FFFF00"/>
                </a:highlight>
              </a:rPr>
              <a:t>SW</a:t>
            </a:r>
            <a:r>
              <a:rPr lang="it" sz="1686" dirty="0">
                <a:solidFill>
                  <a:schemeClr val="dk1"/>
                </a:solidFill>
              </a:rPr>
              <a:t>  </a:t>
            </a:r>
            <a:r>
              <a:rPr lang="it-IT" sz="1686" dirty="0" err="1">
                <a:solidFill>
                  <a:schemeClr val="dk1"/>
                </a:solidFill>
              </a:rPr>
              <a:t>acting</a:t>
            </a:r>
            <a:r>
              <a:rPr lang="it-IT" sz="1686" dirty="0">
                <a:solidFill>
                  <a:schemeClr val="dk1"/>
                </a:solidFill>
              </a:rPr>
              <a:t> on the </a:t>
            </a:r>
            <a:r>
              <a:rPr lang="it-IT" sz="1686" dirty="0" err="1">
                <a:solidFill>
                  <a:schemeClr val="dk1"/>
                </a:solidFill>
              </a:rPr>
              <a:t>exoplanets</a:t>
            </a:r>
            <a:r>
              <a:rPr lang="it-IT" sz="1672" dirty="0">
                <a:solidFill>
                  <a:schemeClr val="dk1"/>
                </a:solidFill>
              </a:rPr>
              <a:t> and to </a:t>
            </a:r>
            <a:r>
              <a:rPr lang="it-IT" sz="1600" dirty="0">
                <a:solidFill>
                  <a:schemeClr val="dk1"/>
                </a:solidFill>
              </a:rPr>
              <a:t>compute the magnetopause </a:t>
            </a:r>
            <a:r>
              <a:rPr lang="it-IT" sz="1600" dirty="0" err="1">
                <a:solidFill>
                  <a:schemeClr val="dk1"/>
                </a:solidFill>
              </a:rPr>
              <a:t>standoff</a:t>
            </a:r>
            <a:r>
              <a:rPr lang="it-IT" sz="1600" dirty="0">
                <a:solidFill>
                  <a:schemeClr val="dk1"/>
                </a:solidFill>
              </a:rPr>
              <a:t> </a:t>
            </a:r>
            <a:r>
              <a:rPr lang="it-IT" sz="1600" dirty="0" err="1">
                <a:solidFill>
                  <a:schemeClr val="dk1"/>
                </a:solidFill>
              </a:rPr>
              <a:t>distance</a:t>
            </a:r>
            <a:r>
              <a:rPr lang="it-IT" sz="1600" dirty="0">
                <a:solidFill>
                  <a:schemeClr val="dk1"/>
                </a:solidFill>
              </a:rPr>
              <a:t> from the following formula,</a:t>
            </a:r>
            <a:r>
              <a:rPr lang="it" sz="1600" dirty="0">
                <a:solidFill>
                  <a:schemeClr val="dk1"/>
                </a:solidFill>
              </a:rPr>
              <a:t> where 𝜇</a:t>
            </a:r>
            <a:r>
              <a:rPr lang="it" sz="1600" baseline="-25000" dirty="0">
                <a:solidFill>
                  <a:schemeClr val="dk1"/>
                </a:solidFill>
              </a:rPr>
              <a:t>0</a:t>
            </a:r>
            <a:r>
              <a:rPr lang="it" sz="1600" dirty="0">
                <a:solidFill>
                  <a:schemeClr val="dk1"/>
                </a:solidFill>
              </a:rPr>
              <a:t> is the vacuum permeability, </a:t>
            </a:r>
            <a:r>
              <a:rPr lang="it" sz="1600" i="1" dirty="0">
                <a:solidFill>
                  <a:schemeClr val="dk1"/>
                </a:solidFill>
              </a:rPr>
              <a:t>M</a:t>
            </a:r>
            <a:r>
              <a:rPr lang="it" sz="1600" i="1" baseline="-25000" dirty="0">
                <a:solidFill>
                  <a:schemeClr val="dk1"/>
                </a:solidFill>
              </a:rPr>
              <a:t>E</a:t>
            </a:r>
            <a:r>
              <a:rPr lang="it" sz="1600" dirty="0">
                <a:solidFill>
                  <a:schemeClr val="dk1"/>
                </a:solidFill>
              </a:rPr>
              <a:t> is the Earth’s magnetic moment, while </a:t>
            </a:r>
            <a:r>
              <a:rPr lang="it" sz="1600" i="1" dirty="0">
                <a:solidFill>
                  <a:schemeClr val="dk1"/>
                </a:solidFill>
              </a:rPr>
              <a:t>f</a:t>
            </a:r>
            <a:r>
              <a:rPr lang="it" sz="1600" i="1" baseline="-25000" dirty="0">
                <a:solidFill>
                  <a:schemeClr val="dk1"/>
                </a:solidFill>
              </a:rPr>
              <a:t>0</a:t>
            </a:r>
            <a:r>
              <a:rPr lang="it" sz="1600" i="1" dirty="0">
                <a:solidFill>
                  <a:schemeClr val="dk1"/>
                </a:solidFill>
              </a:rPr>
              <a:t> </a:t>
            </a:r>
            <a:r>
              <a:rPr lang="it" sz="1600" dirty="0">
                <a:solidFill>
                  <a:schemeClr val="dk1"/>
                </a:solidFill>
              </a:rPr>
              <a:t>is a form factor</a:t>
            </a:r>
            <a:endParaRPr lang="it-IT" sz="1600" dirty="0">
              <a:solidFill>
                <a:schemeClr val="dk1"/>
              </a:solidFill>
            </a:endParaRPr>
          </a:p>
          <a:p>
            <a:pPr algn="just"/>
            <a:endParaRPr sz="1741" dirty="0">
              <a:solidFill>
                <a:schemeClr val="dk1"/>
              </a:solidFill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258339" y="19345465"/>
            <a:ext cx="20724072" cy="7704061"/>
          </a:xfrm>
          <a:prstGeom prst="rect">
            <a:avLst/>
          </a:prstGeom>
          <a:solidFill>
            <a:schemeClr val="tx2"/>
          </a:solidFill>
          <a:ln w="1143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76821" tIns="176821" rIns="176821" bIns="176821" anchor="t" anchorCtr="0">
            <a:noAutofit/>
          </a:bodyPr>
          <a:lstStyle/>
          <a:p>
            <a:pPr algn="ctr"/>
            <a:r>
              <a:rPr lang="it-IT" sz="2529" b="1" dirty="0">
                <a:latin typeface="Aptos" panose="020B0004020202020204" pitchFamily="34" charset="0"/>
              </a:rPr>
              <a:t>RADIATIVE AND GRAVITATIONAL-TIDAL  INTERACTIONS</a:t>
            </a:r>
            <a:endParaRPr lang="it-IT" sz="1124" b="1" dirty="0">
              <a:latin typeface="Aptos" panose="020B0004020202020204" pitchFamily="34" charset="0"/>
            </a:endParaRPr>
          </a:p>
          <a:p>
            <a:pPr algn="just"/>
            <a:r>
              <a:rPr lang="it-IT" sz="1686" dirty="0">
                <a:latin typeface="+mj-lt"/>
              </a:rPr>
              <a:t>After the </a:t>
            </a:r>
            <a:r>
              <a:rPr lang="it-IT" sz="1686" dirty="0" err="1">
                <a:latin typeface="+mj-lt"/>
              </a:rPr>
              <a:t>evaluation</a:t>
            </a:r>
            <a:r>
              <a:rPr lang="it-IT" sz="1686" dirty="0">
                <a:latin typeface="+mj-lt"/>
              </a:rPr>
              <a:t> of the </a:t>
            </a:r>
            <a:r>
              <a:rPr lang="it-IT" sz="1686" dirty="0" err="1">
                <a:latin typeface="+mj-lt"/>
              </a:rPr>
              <a:t>magnetic</a:t>
            </a:r>
            <a:r>
              <a:rPr lang="it-IT" sz="1686" dirty="0">
                <a:latin typeface="+mj-lt"/>
              </a:rPr>
              <a:t> activity on the </a:t>
            </a:r>
            <a:r>
              <a:rPr lang="it-IT" sz="1686" dirty="0" err="1">
                <a:latin typeface="+mj-lt"/>
              </a:rPr>
              <a:t>hosted</a:t>
            </a:r>
            <a:r>
              <a:rPr lang="it-IT" sz="1686" dirty="0">
                <a:latin typeface="+mj-lt"/>
              </a:rPr>
              <a:t> </a:t>
            </a:r>
            <a:r>
              <a:rPr lang="it-IT" sz="1686" dirty="0" err="1">
                <a:latin typeface="+mj-lt"/>
              </a:rPr>
              <a:t>planet</a:t>
            </a:r>
            <a:r>
              <a:rPr lang="it-IT" sz="1686" dirty="0">
                <a:latin typeface="+mj-lt"/>
              </a:rPr>
              <a:t>, </a:t>
            </a:r>
            <a:r>
              <a:rPr lang="it-IT" sz="1686" dirty="0" err="1">
                <a:latin typeface="+mj-lt"/>
              </a:rPr>
              <a:t>we</a:t>
            </a:r>
            <a:r>
              <a:rPr lang="it-IT" sz="1686" dirty="0">
                <a:latin typeface="+mj-lt"/>
              </a:rPr>
              <a:t> </a:t>
            </a:r>
            <a:r>
              <a:rPr lang="it-IT" sz="1686" dirty="0" err="1">
                <a:latin typeface="+mj-lt"/>
              </a:rPr>
              <a:t>proceed</a:t>
            </a:r>
            <a:r>
              <a:rPr lang="it-IT" sz="1686" dirty="0">
                <a:latin typeface="+mj-lt"/>
              </a:rPr>
              <a:t> with the study of the  </a:t>
            </a:r>
            <a:r>
              <a:rPr lang="it-IT" sz="1686" dirty="0" err="1">
                <a:latin typeface="+mj-lt"/>
              </a:rPr>
              <a:t>evolution</a:t>
            </a:r>
            <a:r>
              <a:rPr lang="it-IT" sz="1686" dirty="0">
                <a:latin typeface="+mj-lt"/>
              </a:rPr>
              <a:t> of the system under the impact of </a:t>
            </a:r>
            <a:r>
              <a:rPr lang="it-IT" sz="1686" dirty="0">
                <a:highlight>
                  <a:srgbClr val="FFFF00"/>
                </a:highlight>
                <a:latin typeface="+mj-lt"/>
              </a:rPr>
              <a:t>the radiative and </a:t>
            </a:r>
            <a:r>
              <a:rPr lang="it-IT" sz="1686" dirty="0" err="1">
                <a:highlight>
                  <a:srgbClr val="FFFF00"/>
                </a:highlight>
                <a:latin typeface="+mj-lt"/>
              </a:rPr>
              <a:t>gravitational-tidal</a:t>
            </a:r>
            <a:r>
              <a:rPr lang="it-IT" sz="1686" dirty="0">
                <a:highlight>
                  <a:srgbClr val="FFFF00"/>
                </a:highlight>
                <a:latin typeface="+mj-lt"/>
              </a:rPr>
              <a:t> interactions</a:t>
            </a:r>
            <a:r>
              <a:rPr lang="it-IT" sz="1686" dirty="0">
                <a:latin typeface="+mj-lt"/>
              </a:rPr>
              <a:t>. </a:t>
            </a:r>
            <a:r>
              <a:rPr lang="it-IT" sz="1686" dirty="0" err="1">
                <a:latin typeface="+mj-lt"/>
              </a:rPr>
              <a:t>This</a:t>
            </a:r>
            <a:r>
              <a:rPr lang="it-IT" sz="1686" dirty="0">
                <a:latin typeface="+mj-lt"/>
              </a:rPr>
              <a:t> </a:t>
            </a:r>
            <a:r>
              <a:rPr lang="it-IT" sz="1686" dirty="0" err="1">
                <a:latin typeface="+mj-lt"/>
              </a:rPr>
              <a:t>simulation</a:t>
            </a:r>
            <a:r>
              <a:rPr lang="it-IT" sz="1686" dirty="0">
                <a:latin typeface="+mj-lt"/>
              </a:rPr>
              <a:t> </a:t>
            </a:r>
            <a:r>
              <a:rPr lang="it-IT" sz="1686" dirty="0" err="1">
                <a:latin typeface="+mj-lt"/>
              </a:rPr>
              <a:t>uses</a:t>
            </a:r>
            <a:r>
              <a:rPr lang="it-IT" sz="1686" dirty="0">
                <a:latin typeface="+mj-lt"/>
              </a:rPr>
              <a:t> </a:t>
            </a:r>
            <a:r>
              <a:rPr lang="it-IT" sz="1686" dirty="0" err="1">
                <a:latin typeface="+mj-lt"/>
              </a:rPr>
              <a:t>as</a:t>
            </a:r>
            <a:r>
              <a:rPr lang="it-IT" sz="1686" dirty="0">
                <a:latin typeface="+mj-lt"/>
              </a:rPr>
              <a:t> input the stellar </a:t>
            </a:r>
            <a:r>
              <a:rPr lang="it-IT" sz="1686" dirty="0" err="1">
                <a:latin typeface="+mj-lt"/>
              </a:rPr>
              <a:t>structure</a:t>
            </a:r>
            <a:r>
              <a:rPr lang="it-IT" sz="1686" dirty="0">
                <a:latin typeface="+mj-lt"/>
              </a:rPr>
              <a:t> model </a:t>
            </a:r>
            <a:r>
              <a:rPr lang="it-IT" sz="1686" dirty="0" err="1">
                <a:latin typeface="+mj-lt"/>
              </a:rPr>
              <a:t>which</a:t>
            </a:r>
            <a:r>
              <a:rPr lang="it-IT" sz="1686" dirty="0">
                <a:latin typeface="+mj-lt"/>
              </a:rPr>
              <a:t> best-</a:t>
            </a:r>
            <a:r>
              <a:rPr lang="it-IT" sz="1686" dirty="0" err="1">
                <a:latin typeface="+mj-lt"/>
              </a:rPr>
              <a:t>fit</a:t>
            </a:r>
            <a:r>
              <a:rPr lang="it-IT" sz="1686" dirty="0">
                <a:latin typeface="+mj-lt"/>
              </a:rPr>
              <a:t> the </a:t>
            </a:r>
            <a:r>
              <a:rPr lang="it-IT" sz="1686" dirty="0" err="1">
                <a:latin typeface="+mj-lt"/>
              </a:rPr>
              <a:t>observed</a:t>
            </a:r>
            <a:r>
              <a:rPr lang="it-IT" sz="1686" dirty="0">
                <a:latin typeface="+mj-lt"/>
              </a:rPr>
              <a:t> </a:t>
            </a:r>
            <a:r>
              <a:rPr lang="it-IT" sz="1686" dirty="0" err="1">
                <a:latin typeface="+mj-lt"/>
              </a:rPr>
              <a:t>asteroseismic</a:t>
            </a:r>
            <a:r>
              <a:rPr lang="it-IT" sz="1686" dirty="0">
                <a:latin typeface="+mj-lt"/>
              </a:rPr>
              <a:t> and </a:t>
            </a:r>
            <a:r>
              <a:rPr lang="it-IT" sz="1686" dirty="0" err="1">
                <a:latin typeface="+mj-lt"/>
              </a:rPr>
              <a:t>spectroscopic</a:t>
            </a:r>
            <a:r>
              <a:rPr lang="it-IT" sz="1686" dirty="0">
                <a:latin typeface="+mj-lt"/>
              </a:rPr>
              <a:t> </a:t>
            </a:r>
            <a:r>
              <a:rPr lang="it-IT" sz="1686" dirty="0" err="1">
                <a:latin typeface="+mj-lt"/>
              </a:rPr>
              <a:t>constraints</a:t>
            </a:r>
            <a:r>
              <a:rPr lang="it-IT" sz="1686" dirty="0">
                <a:latin typeface="+mj-lt"/>
              </a:rPr>
              <a:t> </a:t>
            </a:r>
            <a:r>
              <a:rPr lang="it-IT" sz="1686" dirty="0" err="1">
                <a:latin typeface="+mj-lt"/>
              </a:rPr>
              <a:t>at</a:t>
            </a:r>
            <a:r>
              <a:rPr lang="it-IT" sz="1686" dirty="0">
                <a:latin typeface="+mj-lt"/>
              </a:rPr>
              <a:t> the age of the </a:t>
            </a:r>
            <a:r>
              <a:rPr lang="it-IT" sz="1686" dirty="0" err="1">
                <a:latin typeface="+mj-lt"/>
              </a:rPr>
              <a:t>host</a:t>
            </a:r>
            <a:r>
              <a:rPr lang="it-IT" sz="1686" dirty="0">
                <a:latin typeface="+mj-lt"/>
              </a:rPr>
              <a:t> star, </a:t>
            </a:r>
            <a:r>
              <a:rPr lang="it-IT" sz="1686" dirty="0" err="1">
                <a:latin typeface="+mj-lt"/>
              </a:rPr>
              <a:t>as</a:t>
            </a:r>
            <a:r>
              <a:rPr lang="it-IT" sz="1686" dirty="0">
                <a:latin typeface="+mj-lt"/>
              </a:rPr>
              <a:t> </a:t>
            </a:r>
            <a:r>
              <a:rPr lang="it-IT" sz="1686" dirty="0" err="1">
                <a:latin typeface="+mj-lt"/>
              </a:rPr>
              <a:t>obtained</a:t>
            </a:r>
            <a:r>
              <a:rPr lang="it-IT" sz="1686" dirty="0">
                <a:latin typeface="+mj-lt"/>
              </a:rPr>
              <a:t> </a:t>
            </a:r>
            <a:r>
              <a:rPr lang="it-IT" sz="1686" dirty="0" err="1">
                <a:latin typeface="+mj-lt"/>
              </a:rPr>
              <a:t>above</a:t>
            </a:r>
            <a:r>
              <a:rPr lang="it-IT" sz="1686" dirty="0">
                <a:latin typeface="+mj-lt"/>
              </a:rPr>
              <a:t>. </a:t>
            </a:r>
            <a:r>
              <a:rPr lang="it-IT" sz="1686" dirty="0" err="1">
                <a:latin typeface="+mj-lt"/>
              </a:rPr>
              <a:t>This</a:t>
            </a:r>
            <a:r>
              <a:rPr lang="it-IT" sz="1686" dirty="0">
                <a:latin typeface="+mj-lt"/>
              </a:rPr>
              <a:t> model </a:t>
            </a:r>
            <a:r>
              <a:rPr lang="it-IT" sz="1686" dirty="0" err="1">
                <a:latin typeface="+mj-lt"/>
              </a:rPr>
              <a:t>is</a:t>
            </a:r>
            <a:r>
              <a:rPr lang="it-IT" sz="1686" dirty="0">
                <a:latin typeface="+mj-lt"/>
              </a:rPr>
              <a:t> </a:t>
            </a:r>
            <a:r>
              <a:rPr lang="it-IT" sz="1686" dirty="0" err="1">
                <a:latin typeface="+mj-lt"/>
              </a:rPr>
              <a:t>thus</a:t>
            </a:r>
            <a:r>
              <a:rPr lang="it-IT" sz="1686" dirty="0">
                <a:latin typeface="+mj-lt"/>
              </a:rPr>
              <a:t> </a:t>
            </a:r>
            <a:r>
              <a:rPr lang="it-IT" sz="1686" dirty="0" err="1">
                <a:latin typeface="+mj-lt"/>
              </a:rPr>
              <a:t>coupled</a:t>
            </a:r>
            <a:r>
              <a:rPr lang="it-IT" sz="1686" dirty="0">
                <a:latin typeface="+mj-lt"/>
              </a:rPr>
              <a:t> to a star-</a:t>
            </a:r>
            <a:r>
              <a:rPr lang="it-IT" sz="1686" dirty="0" err="1">
                <a:latin typeface="+mj-lt"/>
              </a:rPr>
              <a:t>planet</a:t>
            </a:r>
            <a:r>
              <a:rPr lang="it-IT" sz="1686" dirty="0">
                <a:latin typeface="+mj-lt"/>
              </a:rPr>
              <a:t> interaction code </a:t>
            </a:r>
            <a:r>
              <a:rPr lang="it-IT" sz="1686" i="1" dirty="0">
                <a:solidFill>
                  <a:srgbClr val="9437FF"/>
                </a:solidFill>
                <a:latin typeface="+mj-lt"/>
              </a:rPr>
              <a:t>(e.g. Privitera et al. 2016, Rao et al. 2018, Pezzotti et al. 2021) </a:t>
            </a:r>
            <a:r>
              <a:rPr lang="it-IT" sz="1686" dirty="0">
                <a:latin typeface="+mj-lt"/>
              </a:rPr>
              <a:t>in </a:t>
            </a:r>
            <a:r>
              <a:rPr lang="it-IT" sz="1686" dirty="0" err="1">
                <a:latin typeface="+mj-lt"/>
              </a:rPr>
              <a:t>which</a:t>
            </a:r>
            <a:r>
              <a:rPr lang="it-IT" sz="1686" dirty="0">
                <a:latin typeface="+mj-lt"/>
              </a:rPr>
              <a:t> the </a:t>
            </a:r>
            <a:r>
              <a:rPr lang="it-IT" sz="1686" dirty="0" err="1">
                <a:latin typeface="+mj-lt"/>
              </a:rPr>
              <a:t>evolution</a:t>
            </a:r>
            <a:r>
              <a:rPr lang="it-IT" sz="1686" dirty="0">
                <a:latin typeface="+mj-lt"/>
              </a:rPr>
              <a:t> of the </a:t>
            </a:r>
            <a:r>
              <a:rPr lang="it-IT" sz="1686" dirty="0" err="1">
                <a:latin typeface="+mj-lt"/>
              </a:rPr>
              <a:t>host</a:t>
            </a:r>
            <a:r>
              <a:rPr lang="it-IT" sz="1686" dirty="0">
                <a:latin typeface="+mj-lt"/>
              </a:rPr>
              <a:t> star and </a:t>
            </a:r>
            <a:r>
              <a:rPr lang="it-IT" sz="1686" dirty="0" err="1">
                <a:latin typeface="+mj-lt"/>
              </a:rPr>
              <a:t>that</a:t>
            </a:r>
            <a:r>
              <a:rPr lang="it-IT" sz="1686" dirty="0">
                <a:latin typeface="+mj-lt"/>
              </a:rPr>
              <a:t> of the </a:t>
            </a:r>
            <a:r>
              <a:rPr lang="it-IT" sz="1686" dirty="0" err="1">
                <a:latin typeface="+mj-lt"/>
              </a:rPr>
              <a:t>planet</a:t>
            </a:r>
            <a:r>
              <a:rPr lang="it-IT" sz="1686" dirty="0">
                <a:latin typeface="+mj-lt"/>
              </a:rPr>
              <a:t> </a:t>
            </a:r>
            <a:r>
              <a:rPr lang="it-IT" sz="1686" dirty="0" err="1">
                <a:latin typeface="+mj-lt"/>
              </a:rPr>
              <a:t>is</a:t>
            </a:r>
            <a:r>
              <a:rPr lang="it-IT" sz="1686" dirty="0">
                <a:latin typeface="+mj-lt"/>
              </a:rPr>
              <a:t> </a:t>
            </a:r>
            <a:r>
              <a:rPr lang="it-IT" sz="1686" dirty="0" err="1">
                <a:latin typeface="+mj-lt"/>
              </a:rPr>
              <a:t>computed</a:t>
            </a:r>
            <a:r>
              <a:rPr lang="it-IT" sz="1686" dirty="0">
                <a:latin typeface="+mj-lt"/>
              </a:rPr>
              <a:t> under the </a:t>
            </a:r>
            <a:r>
              <a:rPr lang="it-IT" sz="1686" dirty="0" err="1">
                <a:latin typeface="+mj-lt"/>
              </a:rPr>
              <a:t>mutual</a:t>
            </a:r>
            <a:r>
              <a:rPr lang="it-IT" sz="1686" dirty="0">
                <a:latin typeface="+mj-lt"/>
              </a:rPr>
              <a:t> impact of the radiative and </a:t>
            </a:r>
            <a:r>
              <a:rPr lang="it-IT" sz="1686" dirty="0" err="1">
                <a:latin typeface="+mj-lt"/>
              </a:rPr>
              <a:t>tidal</a:t>
            </a:r>
            <a:r>
              <a:rPr lang="it-IT" sz="1686" dirty="0">
                <a:latin typeface="+mj-lt"/>
              </a:rPr>
              <a:t> interactions, </a:t>
            </a:r>
            <a:r>
              <a:rPr lang="it-IT" sz="1686" dirty="0" err="1">
                <a:latin typeface="+mj-lt"/>
              </a:rPr>
              <a:t>starting</a:t>
            </a:r>
            <a:r>
              <a:rPr lang="it-IT" sz="1686" dirty="0">
                <a:latin typeface="+mj-lt"/>
              </a:rPr>
              <a:t> from the </a:t>
            </a:r>
            <a:r>
              <a:rPr lang="it-IT" sz="1686" dirty="0" err="1">
                <a:latin typeface="+mj-lt"/>
              </a:rPr>
              <a:t>dissipation</a:t>
            </a:r>
            <a:r>
              <a:rPr lang="it-IT" sz="1686" dirty="0">
                <a:latin typeface="+mj-lt"/>
              </a:rPr>
              <a:t> of the </a:t>
            </a:r>
            <a:r>
              <a:rPr lang="it-IT" sz="1686" dirty="0" err="1">
                <a:latin typeface="+mj-lt"/>
              </a:rPr>
              <a:t>protoplanetary</a:t>
            </a:r>
            <a:r>
              <a:rPr lang="it-IT" sz="1686" dirty="0">
                <a:latin typeface="+mj-lt"/>
              </a:rPr>
              <a:t> disk to the age of the system. Thanks to </a:t>
            </a:r>
            <a:r>
              <a:rPr lang="it-IT" sz="1686" dirty="0" err="1">
                <a:latin typeface="+mj-lt"/>
              </a:rPr>
              <a:t>this</a:t>
            </a:r>
            <a:r>
              <a:rPr lang="it-IT" sz="1686" dirty="0">
                <a:latin typeface="+mj-lt"/>
              </a:rPr>
              <a:t> </a:t>
            </a:r>
            <a:r>
              <a:rPr lang="it-IT" sz="1686" dirty="0" err="1">
                <a:latin typeface="+mj-lt"/>
              </a:rPr>
              <a:t>approach</a:t>
            </a:r>
            <a:r>
              <a:rPr lang="it-IT" sz="1686" dirty="0">
                <a:latin typeface="+mj-lt"/>
              </a:rPr>
              <a:t>, </a:t>
            </a:r>
            <a:r>
              <a:rPr lang="it-IT" sz="1686" dirty="0" err="1">
                <a:latin typeface="+mj-lt"/>
              </a:rPr>
              <a:t>it</a:t>
            </a:r>
            <a:r>
              <a:rPr lang="it-IT" sz="1686" dirty="0">
                <a:latin typeface="+mj-lt"/>
              </a:rPr>
              <a:t> </a:t>
            </a:r>
            <a:r>
              <a:rPr lang="it-IT" sz="1686" dirty="0" err="1">
                <a:latin typeface="+mj-lt"/>
              </a:rPr>
              <a:t>is</a:t>
            </a:r>
            <a:r>
              <a:rPr lang="it-IT" sz="1686" dirty="0">
                <a:latin typeface="+mj-lt"/>
              </a:rPr>
              <a:t> </a:t>
            </a:r>
            <a:r>
              <a:rPr lang="it-IT" sz="1686" dirty="0" err="1">
                <a:latin typeface="+mj-lt"/>
              </a:rPr>
              <a:t>possible</a:t>
            </a:r>
            <a:r>
              <a:rPr lang="it-IT" sz="1686" dirty="0">
                <a:latin typeface="+mj-lt"/>
              </a:rPr>
              <a:t> to account for the </a:t>
            </a:r>
            <a:r>
              <a:rPr lang="it-IT" sz="1686" dirty="0" err="1">
                <a:latin typeface="+mj-lt"/>
              </a:rPr>
              <a:t>change</a:t>
            </a:r>
            <a:r>
              <a:rPr lang="it-IT" sz="1686" dirty="0">
                <a:latin typeface="+mj-lt"/>
              </a:rPr>
              <a:t> in </a:t>
            </a:r>
            <a:r>
              <a:rPr lang="it-IT" sz="1686" dirty="0" err="1">
                <a:latin typeface="+mj-lt"/>
              </a:rPr>
              <a:t>efficiency</a:t>
            </a:r>
            <a:r>
              <a:rPr lang="it-IT" sz="1686" dirty="0">
                <a:latin typeface="+mj-lt"/>
              </a:rPr>
              <a:t> of the </a:t>
            </a:r>
            <a:r>
              <a:rPr lang="it-IT" sz="1686" dirty="0" err="1">
                <a:latin typeface="+mj-lt"/>
              </a:rPr>
              <a:t>considered</a:t>
            </a:r>
            <a:r>
              <a:rPr lang="it-IT" sz="1686" dirty="0">
                <a:latin typeface="+mj-lt"/>
              </a:rPr>
              <a:t> interactions, </a:t>
            </a:r>
            <a:r>
              <a:rPr lang="it-IT" sz="1686" dirty="0" err="1">
                <a:latin typeface="+mj-lt"/>
              </a:rPr>
              <a:t>which</a:t>
            </a:r>
            <a:r>
              <a:rPr lang="it-IT" sz="1686" dirty="0">
                <a:latin typeface="+mj-lt"/>
              </a:rPr>
              <a:t> </a:t>
            </a:r>
            <a:r>
              <a:rPr lang="it-IT" sz="1686" dirty="0" err="1">
                <a:latin typeface="+mj-lt"/>
              </a:rPr>
              <a:t>is</a:t>
            </a:r>
            <a:r>
              <a:rPr lang="it-IT" sz="1686" dirty="0">
                <a:latin typeface="+mj-lt"/>
              </a:rPr>
              <a:t> </a:t>
            </a:r>
            <a:r>
              <a:rPr lang="it-IT" sz="1686" dirty="0" err="1">
                <a:latin typeface="+mj-lt"/>
              </a:rPr>
              <a:t>tightly</a:t>
            </a:r>
            <a:r>
              <a:rPr lang="it-IT" sz="1686" dirty="0">
                <a:latin typeface="+mj-lt"/>
              </a:rPr>
              <a:t> </a:t>
            </a:r>
            <a:r>
              <a:rPr lang="it-IT" sz="1686" dirty="0" err="1">
                <a:latin typeface="+mj-lt"/>
              </a:rPr>
              <a:t>linked</a:t>
            </a:r>
            <a:r>
              <a:rPr lang="it-IT" sz="1686" dirty="0">
                <a:latin typeface="+mj-lt"/>
              </a:rPr>
              <a:t> with the </a:t>
            </a:r>
            <a:r>
              <a:rPr lang="it-IT" sz="1686" dirty="0" err="1">
                <a:latin typeface="+mj-lt"/>
              </a:rPr>
              <a:t>evolutionary</a:t>
            </a:r>
            <a:r>
              <a:rPr lang="it-IT" sz="1686" dirty="0">
                <a:latin typeface="+mj-lt"/>
              </a:rPr>
              <a:t> stage of the </a:t>
            </a:r>
            <a:r>
              <a:rPr lang="it-IT" sz="1686" dirty="0" err="1">
                <a:latin typeface="+mj-lt"/>
              </a:rPr>
              <a:t>system’s</a:t>
            </a:r>
            <a:r>
              <a:rPr lang="it-IT" sz="1686" dirty="0">
                <a:latin typeface="+mj-lt"/>
              </a:rPr>
              <a:t> </a:t>
            </a:r>
            <a:r>
              <a:rPr lang="it-IT" sz="1686" dirty="0" err="1">
                <a:latin typeface="+mj-lt"/>
              </a:rPr>
              <a:t>components</a:t>
            </a:r>
            <a:r>
              <a:rPr lang="it-IT" sz="1686" dirty="0">
                <a:latin typeface="+mj-lt"/>
              </a:rPr>
              <a:t>.</a:t>
            </a:r>
            <a:r>
              <a:rPr lang="it-IT" sz="1686" b="1" dirty="0">
                <a:solidFill>
                  <a:schemeClr val="tx1"/>
                </a:solidFill>
                <a:latin typeface="+mj-lt"/>
              </a:rPr>
              <a:t> </a:t>
            </a:r>
            <a:endParaRPr lang="it-IT" sz="2508" b="1" dirty="0"/>
          </a:p>
          <a:p>
            <a:pPr algn="ctr"/>
            <a:endParaRPr lang="it-IT" sz="2508" b="1" dirty="0"/>
          </a:p>
          <a:p>
            <a:pPr algn="ctr"/>
            <a:endParaRPr lang="it-IT" sz="2508" b="1" dirty="0"/>
          </a:p>
          <a:p>
            <a:r>
              <a:rPr lang="it-IT" sz="2090" b="1" dirty="0"/>
              <a:t> </a:t>
            </a:r>
          </a:p>
          <a:p>
            <a:r>
              <a:rPr lang="it-IT" sz="1672" dirty="0"/>
              <a:t> </a:t>
            </a:r>
            <a:br>
              <a:rPr lang="it-IT" sz="1686" dirty="0"/>
            </a:br>
            <a:endParaRPr sz="1686" b="1" dirty="0">
              <a:solidFill>
                <a:schemeClr val="dk1"/>
              </a:solidFill>
            </a:endParaRPr>
          </a:p>
          <a:p>
            <a:pPr algn="just"/>
            <a:endParaRPr sz="1741" dirty="0">
              <a:solidFill>
                <a:schemeClr val="dk1"/>
              </a:solidFill>
            </a:endParaRPr>
          </a:p>
        </p:txBody>
      </p:sp>
      <p:pic>
        <p:nvPicPr>
          <p:cNvPr id="34" name="Immagine 33" descr="Immagine che contiene testo, diagramma, Diagramma, linea&#10;&#10;Descrizione generata automaticamente">
            <a:extLst>
              <a:ext uri="{FF2B5EF4-FFF2-40B4-BE49-F238E27FC236}">
                <a16:creationId xmlns:a16="http://schemas.microsoft.com/office/drawing/2014/main" id="{572099EE-5E25-A4E5-A0EB-04287E3D8F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662" y="21397036"/>
            <a:ext cx="6323244" cy="3909761"/>
          </a:xfrm>
          <a:prstGeom prst="rect">
            <a:avLst/>
          </a:prstGeom>
          <a:ln w="111125" cmpd="thinThick">
            <a:solidFill>
              <a:srgbClr val="0B5394"/>
            </a:solidFill>
          </a:ln>
        </p:spPr>
      </p:pic>
      <p:grpSp>
        <p:nvGrpSpPr>
          <p:cNvPr id="205" name="Gruppo 204">
            <a:extLst>
              <a:ext uri="{FF2B5EF4-FFF2-40B4-BE49-F238E27FC236}">
                <a16:creationId xmlns:a16="http://schemas.microsoft.com/office/drawing/2014/main" id="{C84A79DE-F758-9102-682A-E3BEEBC7763C}"/>
              </a:ext>
            </a:extLst>
          </p:cNvPr>
          <p:cNvGrpSpPr/>
          <p:nvPr/>
        </p:nvGrpSpPr>
        <p:grpSpPr>
          <a:xfrm>
            <a:off x="681106" y="27172825"/>
            <a:ext cx="15663580" cy="3101761"/>
            <a:chOff x="8776938" y="37752872"/>
            <a:chExt cx="11249700" cy="4664688"/>
          </a:xfrm>
          <a:solidFill>
            <a:srgbClr val="004C85"/>
          </a:solidFill>
        </p:grpSpPr>
        <p:sp>
          <p:nvSpPr>
            <p:cNvPr id="201" name="Rettangolo con angoli arrotondati 200">
              <a:extLst>
                <a:ext uri="{FF2B5EF4-FFF2-40B4-BE49-F238E27FC236}">
                  <a16:creationId xmlns:a16="http://schemas.microsoft.com/office/drawing/2014/main" id="{ABDE489F-4262-BE2F-8CF8-C825923606B7}"/>
                </a:ext>
              </a:extLst>
            </p:cNvPr>
            <p:cNvSpPr/>
            <p:nvPr/>
          </p:nvSpPr>
          <p:spPr>
            <a:xfrm>
              <a:off x="8776938" y="37752872"/>
              <a:ext cx="11249700" cy="4664688"/>
            </a:xfrm>
            <a:prstGeom prst="roundRect">
              <a:avLst/>
            </a:prstGeom>
            <a:grpFill/>
            <a:ln>
              <a:solidFill>
                <a:srgbClr val="004C85"/>
              </a:solidFill>
            </a:ln>
            <a:scene3d>
              <a:camera prst="orthographicFront"/>
              <a:lightRig rig="threePt" dir="t"/>
            </a:scene3d>
            <a:sp3d contourW="12700">
              <a:bevelT prst="angle"/>
              <a:bevelB w="38100"/>
              <a:contourClr>
                <a:srgbClr val="73FE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696"/>
            </a:p>
          </p:txBody>
        </p:sp>
        <p:sp>
          <p:nvSpPr>
            <p:cNvPr id="162" name="CasellaDiTesto 161">
              <a:extLst>
                <a:ext uri="{FF2B5EF4-FFF2-40B4-BE49-F238E27FC236}">
                  <a16:creationId xmlns:a16="http://schemas.microsoft.com/office/drawing/2014/main" id="{95DDAFE7-857E-3E5E-ABF2-56E7BA69C619}"/>
                </a:ext>
              </a:extLst>
            </p:cNvPr>
            <p:cNvSpPr txBox="1"/>
            <p:nvPr/>
          </p:nvSpPr>
          <p:spPr>
            <a:xfrm>
              <a:off x="11965268" y="38338424"/>
              <a:ext cx="7242307" cy="3802345"/>
            </a:xfrm>
            <a:prstGeom prst="rect">
              <a:avLst/>
            </a:prstGeom>
            <a:grpFill/>
          </p:spPr>
          <p:txBody>
            <a:bodyPr rot="0" spcFirstLastPara="0" vertOverflow="overflow" horzOverflow="overflow" vert="horz" wrap="square" lIns="64227" tIns="32114" rIns="64227" bIns="32114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endParaRPr lang="it-IT" sz="1545" b="1" dirty="0">
                <a:latin typeface="Book Antiqua"/>
                <a:cs typeface="Calibri"/>
              </a:endParaRPr>
            </a:p>
            <a:p>
              <a:pPr marL="361279" indent="-361279">
                <a:lnSpc>
                  <a:spcPct val="150000"/>
                </a:lnSpc>
                <a:buClr>
                  <a:srgbClr val="FFFF00"/>
                </a:buClr>
                <a:buFont typeface="+mj-lt"/>
                <a:buAutoNum type="arabicParenR"/>
              </a:pPr>
              <a:r>
                <a:rPr lang="it-IT" sz="1967" dirty="0">
                  <a:solidFill>
                    <a:schemeClr val="accent6"/>
                  </a:solidFill>
                  <a:latin typeface="Book Antiqua"/>
                  <a:cs typeface="Calibri"/>
                </a:rPr>
                <a:t>Accurate stellar characterisation by </a:t>
              </a:r>
              <a:r>
                <a:rPr lang="it-IT" sz="1967" dirty="0" err="1">
                  <a:solidFill>
                    <a:schemeClr val="accent6"/>
                  </a:solidFill>
                  <a:latin typeface="Book Antiqua"/>
                  <a:cs typeface="Calibri"/>
                </a:rPr>
                <a:t>asteroseismic</a:t>
              </a:r>
              <a:r>
                <a:rPr lang="it-IT" sz="1967" dirty="0">
                  <a:solidFill>
                    <a:schemeClr val="accent6"/>
                  </a:solidFill>
                  <a:latin typeface="Book Antiqua"/>
                  <a:cs typeface="Calibri"/>
                </a:rPr>
                <a:t> </a:t>
              </a:r>
              <a:r>
                <a:rPr lang="it-IT" sz="1967" dirty="0" err="1">
                  <a:solidFill>
                    <a:schemeClr val="accent6"/>
                  </a:solidFill>
                  <a:latin typeface="Book Antiqua"/>
                  <a:cs typeface="Calibri"/>
                </a:rPr>
                <a:t>methods</a:t>
              </a:r>
              <a:endParaRPr lang="it-IT" sz="1967" dirty="0">
                <a:solidFill>
                  <a:schemeClr val="accent6"/>
                </a:solidFill>
                <a:latin typeface="Book Antiqua"/>
                <a:cs typeface="Calibri"/>
              </a:endParaRPr>
            </a:p>
            <a:p>
              <a:pPr marL="361279" indent="-361279">
                <a:lnSpc>
                  <a:spcPct val="150000"/>
                </a:lnSpc>
                <a:buClr>
                  <a:srgbClr val="FFFF00"/>
                </a:buClr>
                <a:buFont typeface="+mj-lt"/>
                <a:buAutoNum type="arabicParenR"/>
              </a:pPr>
              <a:r>
                <a:rPr lang="it-IT" sz="1967" dirty="0">
                  <a:solidFill>
                    <a:schemeClr val="accent6"/>
                  </a:solidFill>
                  <a:latin typeface="Book Antiqua"/>
                  <a:cs typeface="Calibri"/>
                </a:rPr>
                <a:t>Stellar wind pressure from Ca II H &amp; K lines </a:t>
              </a:r>
              <a:r>
                <a:rPr lang="it-IT" sz="1967" dirty="0" err="1">
                  <a:solidFill>
                    <a:schemeClr val="accent6"/>
                  </a:solidFill>
                  <a:latin typeface="Book Antiqua"/>
                  <a:cs typeface="Calibri"/>
                </a:rPr>
                <a:t>emission</a:t>
              </a:r>
              <a:endParaRPr lang="it-IT" sz="1967" dirty="0">
                <a:solidFill>
                  <a:schemeClr val="accent6"/>
                </a:solidFill>
                <a:latin typeface="Book Antiqua"/>
                <a:cs typeface="Calibri"/>
              </a:endParaRPr>
            </a:p>
            <a:p>
              <a:pPr marL="361279" indent="-361279">
                <a:lnSpc>
                  <a:spcPct val="150000"/>
                </a:lnSpc>
                <a:buClr>
                  <a:srgbClr val="FFFF00"/>
                </a:buClr>
                <a:buFont typeface="+mj-lt"/>
                <a:buAutoNum type="arabicParenR"/>
              </a:pPr>
              <a:r>
                <a:rPr lang="it-IT" sz="1967" dirty="0">
                  <a:solidFill>
                    <a:schemeClr val="accent6"/>
                  </a:solidFill>
                  <a:latin typeface="Book Antiqua"/>
                  <a:cs typeface="Calibri"/>
                </a:rPr>
                <a:t>Estimate of the </a:t>
              </a:r>
              <a:r>
                <a:rPr lang="it-IT" sz="1967" dirty="0" err="1">
                  <a:solidFill>
                    <a:schemeClr val="accent6"/>
                  </a:solidFill>
                  <a:latin typeface="Book Antiqua"/>
                  <a:cs typeface="Calibri"/>
                </a:rPr>
                <a:t>magnetic</a:t>
              </a:r>
              <a:r>
                <a:rPr lang="it-IT" sz="1967" dirty="0">
                  <a:solidFill>
                    <a:schemeClr val="accent6"/>
                  </a:solidFill>
                  <a:latin typeface="Book Antiqua"/>
                  <a:cs typeface="Calibri"/>
                </a:rPr>
                <a:t> activity </a:t>
              </a:r>
              <a:r>
                <a:rPr lang="it-IT" sz="1967" dirty="0" err="1">
                  <a:solidFill>
                    <a:schemeClr val="accent6"/>
                  </a:solidFill>
                  <a:latin typeface="Book Antiqua"/>
                  <a:cs typeface="Calibri"/>
                </a:rPr>
                <a:t>cycle</a:t>
              </a:r>
              <a:r>
                <a:rPr lang="it-IT" sz="1967" dirty="0">
                  <a:solidFill>
                    <a:schemeClr val="accent6"/>
                  </a:solidFill>
                  <a:latin typeface="Book Antiqua"/>
                  <a:cs typeface="Calibri"/>
                </a:rPr>
                <a:t> and </a:t>
              </a:r>
              <a:r>
                <a:rPr lang="it-IT" sz="1967" dirty="0" err="1">
                  <a:solidFill>
                    <a:schemeClr val="accent6"/>
                  </a:solidFill>
                  <a:latin typeface="Book Antiqua"/>
                  <a:cs typeface="Calibri"/>
                </a:rPr>
                <a:t>extent</a:t>
              </a:r>
              <a:r>
                <a:rPr lang="it-IT" sz="1967" dirty="0">
                  <a:solidFill>
                    <a:schemeClr val="accent6"/>
                  </a:solidFill>
                  <a:latin typeface="Book Antiqua"/>
                  <a:cs typeface="Calibri"/>
                </a:rPr>
                <a:t> of the </a:t>
              </a:r>
              <a:r>
                <a:rPr lang="it-IT" sz="1967" dirty="0" err="1">
                  <a:solidFill>
                    <a:schemeClr val="accent6"/>
                  </a:solidFill>
                  <a:latin typeface="Book Antiqua"/>
                  <a:cs typeface="Calibri"/>
                </a:rPr>
                <a:t>planetary</a:t>
              </a:r>
              <a:r>
                <a:rPr lang="it-IT" sz="1967" dirty="0">
                  <a:solidFill>
                    <a:schemeClr val="accent6"/>
                  </a:solidFill>
                  <a:latin typeface="Book Antiqua"/>
                  <a:cs typeface="Calibri"/>
                </a:rPr>
                <a:t> </a:t>
              </a:r>
              <a:r>
                <a:rPr lang="it-IT" sz="1967" dirty="0" err="1">
                  <a:solidFill>
                    <a:schemeClr val="accent6"/>
                  </a:solidFill>
                  <a:latin typeface="Book Antiqua"/>
                  <a:cs typeface="Calibri"/>
                </a:rPr>
                <a:t>magnetosphere</a:t>
              </a:r>
              <a:endParaRPr lang="it-IT" sz="1967" dirty="0">
                <a:solidFill>
                  <a:schemeClr val="accent6"/>
                </a:solidFill>
                <a:latin typeface="Book Antiqua"/>
                <a:cs typeface="Calibri"/>
              </a:endParaRPr>
            </a:p>
            <a:p>
              <a:pPr marL="361279" indent="-361279">
                <a:lnSpc>
                  <a:spcPct val="150000"/>
                </a:lnSpc>
                <a:buClr>
                  <a:srgbClr val="FFFF00"/>
                </a:buClr>
                <a:buFont typeface="+mj-lt"/>
                <a:buAutoNum type="arabicParenR"/>
              </a:pPr>
              <a:r>
                <a:rPr lang="it-IT" sz="1967" dirty="0">
                  <a:solidFill>
                    <a:schemeClr val="accent6"/>
                  </a:solidFill>
                  <a:latin typeface="Book Antiqua"/>
                  <a:cs typeface="Calibri"/>
                </a:rPr>
                <a:t>Study of the radiative, </a:t>
              </a:r>
              <a:r>
                <a:rPr lang="it-IT" sz="1967" dirty="0" err="1">
                  <a:solidFill>
                    <a:schemeClr val="accent6"/>
                  </a:solidFill>
                  <a:latin typeface="Book Antiqua"/>
                  <a:cs typeface="Calibri"/>
                </a:rPr>
                <a:t>gravitational-tidal</a:t>
              </a:r>
              <a:r>
                <a:rPr lang="it-IT" sz="1967" dirty="0">
                  <a:solidFill>
                    <a:schemeClr val="accent6"/>
                  </a:solidFill>
                  <a:latin typeface="Book Antiqua"/>
                  <a:cs typeface="Calibri"/>
                </a:rPr>
                <a:t> star-</a:t>
              </a:r>
              <a:r>
                <a:rPr lang="it-IT" sz="1967" dirty="0" err="1">
                  <a:solidFill>
                    <a:schemeClr val="accent6"/>
                  </a:solidFill>
                  <a:latin typeface="Book Antiqua"/>
                  <a:cs typeface="Calibri"/>
                </a:rPr>
                <a:t>planet</a:t>
              </a:r>
              <a:r>
                <a:rPr lang="it-IT" sz="1967" dirty="0">
                  <a:solidFill>
                    <a:schemeClr val="accent6"/>
                  </a:solidFill>
                  <a:latin typeface="Book Antiqua"/>
                  <a:cs typeface="Calibri"/>
                </a:rPr>
                <a:t> interaction</a:t>
              </a:r>
            </a:p>
            <a:p>
              <a:pPr marL="361279" indent="-361279">
                <a:lnSpc>
                  <a:spcPct val="150000"/>
                </a:lnSpc>
                <a:buClr>
                  <a:srgbClr val="FFFF00"/>
                </a:buClr>
                <a:buFont typeface="+mj-lt"/>
                <a:buAutoNum type="arabicParenR"/>
              </a:pPr>
              <a:r>
                <a:rPr lang="it-IT" sz="1967" dirty="0" err="1">
                  <a:solidFill>
                    <a:schemeClr val="accent6"/>
                  </a:solidFill>
                  <a:latin typeface="Book Antiqua"/>
                  <a:cs typeface="Calibri"/>
                </a:rPr>
                <a:t>Conclusion</a:t>
              </a:r>
              <a:r>
                <a:rPr lang="it-IT" sz="1967" dirty="0">
                  <a:solidFill>
                    <a:schemeClr val="accent6"/>
                  </a:solidFill>
                  <a:latin typeface="Book Antiqua"/>
                  <a:cs typeface="Calibri"/>
                </a:rPr>
                <a:t> on </a:t>
              </a:r>
              <a:r>
                <a:rPr lang="it-IT" sz="1967" dirty="0" err="1">
                  <a:solidFill>
                    <a:schemeClr val="accent6"/>
                  </a:solidFill>
                  <a:latin typeface="Book Antiqua"/>
                  <a:cs typeface="Calibri"/>
                </a:rPr>
                <a:t>exoplanet</a:t>
              </a:r>
              <a:r>
                <a:rPr lang="it-IT" sz="1967" dirty="0">
                  <a:solidFill>
                    <a:schemeClr val="accent6"/>
                  </a:solidFill>
                  <a:latin typeface="Book Antiqua"/>
                  <a:cs typeface="Calibri"/>
                </a:rPr>
                <a:t> mass-</a:t>
              </a:r>
              <a:r>
                <a:rPr lang="it-IT" sz="1967" dirty="0" err="1">
                  <a:solidFill>
                    <a:schemeClr val="accent6"/>
                  </a:solidFill>
                  <a:latin typeface="Book Antiqua"/>
                  <a:cs typeface="Calibri"/>
                </a:rPr>
                <a:t>loss</a:t>
              </a:r>
              <a:r>
                <a:rPr lang="it-IT" sz="1967" dirty="0">
                  <a:solidFill>
                    <a:schemeClr val="accent6"/>
                  </a:solidFill>
                  <a:latin typeface="Book Antiqua"/>
                  <a:cs typeface="Calibri"/>
                </a:rPr>
                <a:t> and </a:t>
              </a:r>
              <a:r>
                <a:rPr lang="it-IT" sz="1967" dirty="0" err="1">
                  <a:solidFill>
                    <a:schemeClr val="accent6"/>
                  </a:solidFill>
                  <a:latin typeface="Book Antiqua"/>
                  <a:cs typeface="Calibri"/>
                </a:rPr>
                <a:t>atmospheric</a:t>
              </a:r>
              <a:r>
                <a:rPr lang="it-IT" sz="1967" dirty="0">
                  <a:solidFill>
                    <a:schemeClr val="accent6"/>
                  </a:solidFill>
                  <a:latin typeface="Book Antiqua"/>
                  <a:cs typeface="Calibri"/>
                </a:rPr>
                <a:t> </a:t>
              </a:r>
              <a:r>
                <a:rPr lang="it-IT" sz="1967" dirty="0" err="1">
                  <a:solidFill>
                    <a:schemeClr val="accent6"/>
                  </a:solidFill>
                  <a:latin typeface="Book Antiqua"/>
                  <a:cs typeface="Calibri"/>
                </a:rPr>
                <a:t>erosion</a:t>
              </a:r>
              <a:r>
                <a:rPr lang="it-IT" sz="1967" dirty="0">
                  <a:solidFill>
                    <a:schemeClr val="accent6"/>
                  </a:solidFill>
                  <a:latin typeface="Book Antiqua"/>
                  <a:cs typeface="Calibri"/>
                </a:rPr>
                <a:t> </a:t>
              </a:r>
            </a:p>
          </p:txBody>
        </p:sp>
      </p:grpSp>
      <p:sp>
        <p:nvSpPr>
          <p:cNvPr id="161" name="Google Shape;77;p13">
            <a:extLst>
              <a:ext uri="{FF2B5EF4-FFF2-40B4-BE49-F238E27FC236}">
                <a16:creationId xmlns:a16="http://schemas.microsoft.com/office/drawing/2014/main" id="{F94D029D-72F7-BEF5-D1B2-AB8008D048B3}"/>
              </a:ext>
            </a:extLst>
          </p:cNvPr>
          <p:cNvSpPr txBox="1"/>
          <p:nvPr/>
        </p:nvSpPr>
        <p:spPr>
          <a:xfrm>
            <a:off x="16503309" y="27198786"/>
            <a:ext cx="4558448" cy="2874511"/>
          </a:xfrm>
          <a:prstGeom prst="rect">
            <a:avLst/>
          </a:prstGeom>
          <a:solidFill>
            <a:schemeClr val="bg1"/>
          </a:solidFill>
          <a:ln w="1143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76821" tIns="176821" rIns="176821" bIns="176821" anchor="t" anchorCtr="0">
            <a:noAutofit/>
          </a:bodyPr>
          <a:lstStyle/>
          <a:p>
            <a:pPr algn="ctr"/>
            <a:r>
              <a:rPr lang="it" sz="1800" b="1" dirty="0">
                <a:solidFill>
                  <a:schemeClr val="dk1"/>
                </a:solidFill>
              </a:rPr>
              <a:t>REFERENCES</a:t>
            </a:r>
            <a:endParaRPr lang="it" sz="1600" b="1" dirty="0">
              <a:solidFill>
                <a:schemeClr val="dk1"/>
              </a:solidFill>
            </a:endParaRPr>
          </a:p>
          <a:p>
            <a:pPr marL="200711" indent="-200711">
              <a:buSzPct val="80000"/>
              <a:buFont typeface="Courier New" panose="02070309020205020404" pitchFamily="49" charset="0"/>
              <a:buChar char="o"/>
            </a:pPr>
            <a:r>
              <a:rPr lang="it-IT" sz="1410" i="1" dirty="0">
                <a:solidFill>
                  <a:srgbClr val="9437FF"/>
                </a:solidFill>
                <a:latin typeface="Book Antiqua" panose="02040602050305030304" pitchFamily="18" charset="0"/>
              </a:rPr>
              <a:t>Bertello et al. </a:t>
            </a:r>
            <a:r>
              <a:rPr lang="it-IT" sz="1410" i="1">
                <a:solidFill>
                  <a:srgbClr val="9437FF"/>
                </a:solidFill>
                <a:latin typeface="Book Antiqua" panose="02040602050305030304" pitchFamily="18" charset="0"/>
              </a:rPr>
              <a:t>(2017), </a:t>
            </a:r>
            <a:r>
              <a:rPr lang="it-IT" sz="1410" i="1" dirty="0">
                <a:solidFill>
                  <a:schemeClr val="dk1"/>
                </a:solidFill>
                <a:latin typeface="Book Antiqua" panose="02040602050305030304" pitchFamily="18" charset="0"/>
              </a:rPr>
              <a:t>Sol. </a:t>
            </a:r>
            <a:r>
              <a:rPr lang="it-IT" sz="1410" i="1" dirty="0" err="1">
                <a:solidFill>
                  <a:schemeClr val="dk1"/>
                </a:solidFill>
                <a:latin typeface="Book Antiqua" panose="02040602050305030304" pitchFamily="18" charset="0"/>
              </a:rPr>
              <a:t>Phys</a:t>
            </a:r>
            <a:r>
              <a:rPr lang="it-IT" sz="1410" i="1" dirty="0">
                <a:solidFill>
                  <a:schemeClr val="dk1"/>
                </a:solidFill>
                <a:latin typeface="Book Antiqua" panose="02040602050305030304" pitchFamily="18" charset="0"/>
              </a:rPr>
              <a:t>., 291, 2967</a:t>
            </a:r>
          </a:p>
          <a:p>
            <a:pPr marL="200711" indent="-200711">
              <a:buSzPct val="80000"/>
              <a:buFont typeface="Courier New" panose="02070309020205020404" pitchFamily="49" charset="0"/>
              <a:buChar char="o"/>
            </a:pPr>
            <a:r>
              <a:rPr lang="it" sz="1405" i="1" dirty="0">
                <a:solidFill>
                  <a:srgbClr val="9437FF"/>
                </a:solidFill>
                <a:latin typeface="Book Antiqua" panose="02040602050305030304" pitchFamily="18" charset="0"/>
              </a:rPr>
              <a:t>Corsaro &amp; De Ridder 2014 </a:t>
            </a:r>
            <a:r>
              <a:rPr lang="it-IT" sz="1405" i="1" dirty="0">
                <a:latin typeface="Book Antiqua" panose="02040602050305030304" pitchFamily="18" charset="0"/>
              </a:rPr>
              <a:t>A&amp;A 571, A71</a:t>
            </a:r>
            <a:endParaRPr lang="it" sz="1405" i="1" dirty="0">
              <a:solidFill>
                <a:srgbClr val="9437FF"/>
              </a:solidFill>
              <a:latin typeface="Book Antiqua" panose="02040602050305030304" pitchFamily="18" charset="0"/>
            </a:endParaRPr>
          </a:p>
          <a:p>
            <a:pPr marL="200711" indent="-200711">
              <a:buSzPct val="80000"/>
              <a:buFont typeface="Courier New" panose="02070309020205020404" pitchFamily="49" charset="0"/>
              <a:buChar char="o"/>
            </a:pPr>
            <a:r>
              <a:rPr lang="it" sz="1405" i="1" dirty="0">
                <a:solidFill>
                  <a:srgbClr val="9437FF"/>
                </a:solidFill>
                <a:latin typeface="Book Antiqua" panose="02040602050305030304" pitchFamily="18" charset="0"/>
              </a:rPr>
              <a:t>Favata et al. 2008 </a:t>
            </a:r>
            <a:r>
              <a:rPr lang="it" sz="1405" i="1" dirty="0">
                <a:solidFill>
                  <a:schemeClr val="tx1"/>
                </a:solidFill>
                <a:latin typeface="Book Antiqua" panose="02040602050305030304" pitchFamily="18" charset="0"/>
              </a:rPr>
              <a:t>A&amp;A 490, 1121</a:t>
            </a:r>
          </a:p>
          <a:p>
            <a:pPr marL="200711" indent="-200711">
              <a:buSzPct val="80000"/>
              <a:buFont typeface="Courier New" panose="02070309020205020404" pitchFamily="49" charset="0"/>
              <a:buChar char="o"/>
            </a:pPr>
            <a:r>
              <a:rPr lang="en-US" sz="1405" i="1" dirty="0" err="1">
                <a:solidFill>
                  <a:srgbClr val="9437FF"/>
                </a:solidFill>
                <a:latin typeface="Book Antiqua" panose="02040602050305030304" pitchFamily="18" charset="0"/>
              </a:rPr>
              <a:t>Grießmeier</a:t>
            </a:r>
            <a:r>
              <a:rPr lang="en-US" sz="1405" i="1" dirty="0">
                <a:solidFill>
                  <a:srgbClr val="9437FF"/>
                </a:solidFill>
                <a:latin typeface="Book Antiqua" panose="02040602050305030304" pitchFamily="18" charset="0"/>
              </a:rPr>
              <a:t> et al. 2004</a:t>
            </a:r>
            <a:r>
              <a:rPr lang="en-US" sz="1405" i="1" dirty="0">
                <a:solidFill>
                  <a:schemeClr val="tx1"/>
                </a:solidFill>
                <a:latin typeface="Book Antiqua" panose="02040602050305030304" pitchFamily="18" charset="0"/>
              </a:rPr>
              <a:t> 425, 753</a:t>
            </a:r>
          </a:p>
          <a:p>
            <a:pPr marL="200711" indent="-200711">
              <a:buSzPct val="80000"/>
              <a:buFont typeface="Courier New" panose="02070309020205020404" pitchFamily="49" charset="0"/>
              <a:buChar char="o"/>
            </a:pPr>
            <a:r>
              <a:rPr lang="it-IT" sz="1405" i="1" dirty="0">
                <a:solidFill>
                  <a:srgbClr val="9437FF"/>
                </a:solidFill>
                <a:latin typeface="Book Antiqua" panose="02040602050305030304" pitchFamily="18" charset="0"/>
              </a:rPr>
              <a:t>Pezzotti et al. 2021 </a:t>
            </a:r>
            <a:r>
              <a:rPr lang="it-IT" sz="1405" i="1" dirty="0">
                <a:solidFill>
                  <a:schemeClr val="tx1"/>
                </a:solidFill>
                <a:latin typeface="Book Antiqua" panose="02040602050305030304" pitchFamily="18" charset="0"/>
              </a:rPr>
              <a:t>A &amp;A 650, A108</a:t>
            </a:r>
            <a:endParaRPr lang="it" sz="1405" i="1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200711" indent="-200711">
              <a:buSzPct val="80000"/>
              <a:buFont typeface="Courier New" panose="02070309020205020404" pitchFamily="49" charset="0"/>
              <a:buChar char="o"/>
            </a:pPr>
            <a:r>
              <a:rPr lang="it-IT" sz="1405" i="1" dirty="0">
                <a:solidFill>
                  <a:srgbClr val="9437FF"/>
                </a:solidFill>
                <a:latin typeface="Book Antiqua" panose="02040602050305030304" pitchFamily="18" charset="0"/>
              </a:rPr>
              <a:t>Privitera et al. 2016</a:t>
            </a:r>
            <a:r>
              <a:rPr lang="it-IT" sz="1405" i="1" dirty="0">
                <a:solidFill>
                  <a:schemeClr val="tx1"/>
                </a:solidFill>
                <a:latin typeface="Book Antiqua" panose="02040602050305030304" pitchFamily="18" charset="0"/>
              </a:rPr>
              <a:t>, A&amp;A 593, A128</a:t>
            </a:r>
          </a:p>
          <a:p>
            <a:pPr marL="200711" indent="-200711">
              <a:buSzPct val="80000"/>
              <a:buFont typeface="Courier New" panose="02070309020205020404" pitchFamily="49" charset="0"/>
              <a:buChar char="o"/>
            </a:pPr>
            <a:r>
              <a:rPr lang="it-IT" sz="1405" i="1" dirty="0">
                <a:solidFill>
                  <a:srgbClr val="9437FF"/>
                </a:solidFill>
                <a:latin typeface="Book Antiqua" panose="02040602050305030304" pitchFamily="18" charset="0"/>
              </a:rPr>
              <a:t>Rao et al. 2018, </a:t>
            </a:r>
            <a:r>
              <a:rPr lang="it-IT" sz="1405" i="1" dirty="0">
                <a:solidFill>
                  <a:schemeClr val="tx1"/>
                </a:solidFill>
                <a:latin typeface="Book Antiqua" panose="02040602050305030304" pitchFamily="18" charset="0"/>
              </a:rPr>
              <a:t>A&amp;A 618, A18</a:t>
            </a:r>
          </a:p>
          <a:p>
            <a:pPr marL="200711" indent="-200711">
              <a:buSzPct val="80000"/>
              <a:buFont typeface="Courier New" panose="02070309020205020404" pitchFamily="49" charset="0"/>
              <a:buChar char="o"/>
            </a:pPr>
            <a:r>
              <a:rPr lang="it" sz="1405" i="1" dirty="0">
                <a:solidFill>
                  <a:srgbClr val="9437FF"/>
                </a:solidFill>
                <a:latin typeface="Book Antiqua" panose="02040602050305030304" pitchFamily="18" charset="0"/>
              </a:rPr>
              <a:t>Reda et al. 2022, </a:t>
            </a:r>
            <a:r>
              <a:rPr lang="it" sz="1405" i="1" dirty="0">
                <a:solidFill>
                  <a:schemeClr val="dk1"/>
                </a:solidFill>
                <a:latin typeface="Book Antiqua" panose="02040602050305030304" pitchFamily="18" charset="0"/>
              </a:rPr>
              <a:t>Front. Astron. Space Sci., 9, 909268</a:t>
            </a:r>
          </a:p>
          <a:p>
            <a:pPr marL="200711" indent="-200711">
              <a:buSzPct val="80000"/>
              <a:buFont typeface="Courier New" panose="02070309020205020404" pitchFamily="49" charset="0"/>
              <a:buChar char="o"/>
            </a:pPr>
            <a:r>
              <a:rPr lang="it" sz="1405" i="1" dirty="0">
                <a:solidFill>
                  <a:srgbClr val="9437FF"/>
                </a:solidFill>
                <a:latin typeface="Book Antiqua" panose="02040602050305030304" pitchFamily="18" charset="0"/>
              </a:rPr>
              <a:t>Reda et al. 2023</a:t>
            </a:r>
            <a:r>
              <a:rPr lang="it" sz="1405" i="1" dirty="0">
                <a:solidFill>
                  <a:schemeClr val="dk1"/>
                </a:solidFill>
                <a:latin typeface="Book Antiqua" panose="02040602050305030304" pitchFamily="18" charset="0"/>
              </a:rPr>
              <a:t>, MNRAS, 519, 4, 6088</a:t>
            </a:r>
          </a:p>
          <a:p>
            <a:pPr marL="200711" indent="-200711">
              <a:buSzPct val="80000"/>
              <a:buFont typeface="Courier New" panose="02070309020205020404" pitchFamily="49" charset="0"/>
              <a:buChar char="o"/>
            </a:pPr>
            <a:r>
              <a:rPr lang="it" sz="1400" i="1" dirty="0">
                <a:solidFill>
                  <a:srgbClr val="9437FF"/>
                </a:solidFill>
                <a:latin typeface="Book Antiqua" panose="02040602050305030304" pitchFamily="18" charset="0"/>
              </a:rPr>
              <a:t>Viereck et al. (2004), </a:t>
            </a:r>
            <a:r>
              <a:rPr lang="it" sz="1400" i="1" dirty="0">
                <a:solidFill>
                  <a:schemeClr val="dk1"/>
                </a:solidFill>
                <a:latin typeface="Book Antiqua" panose="02040602050305030304" pitchFamily="18" charset="0"/>
              </a:rPr>
              <a:t>Space Weather, 2, S10005</a:t>
            </a:r>
          </a:p>
          <a:p>
            <a:pPr marL="200711" indent="-200711">
              <a:buSzPct val="80000"/>
              <a:buFont typeface="Courier New" panose="02070309020205020404" pitchFamily="49" charset="0"/>
              <a:buChar char="o"/>
            </a:pPr>
            <a:r>
              <a:rPr lang="it" sz="1405" i="1" dirty="0">
                <a:solidFill>
                  <a:srgbClr val="9437FF"/>
                </a:solidFill>
                <a:latin typeface="Book Antiqua" panose="02040602050305030304" pitchFamily="18" charset="0"/>
              </a:rPr>
              <a:t>Wright et al 2011 </a:t>
            </a:r>
            <a:r>
              <a:rPr lang="it" sz="1405" i="1" dirty="0">
                <a:solidFill>
                  <a:schemeClr val="tx1"/>
                </a:solidFill>
                <a:latin typeface="Book Antiqua" panose="02040602050305030304" pitchFamily="18" charset="0"/>
              </a:rPr>
              <a:t>ApJ 743, 48</a:t>
            </a:r>
          </a:p>
        </p:txBody>
      </p:sp>
      <p:sp>
        <p:nvSpPr>
          <p:cNvPr id="189" name="CasellaDiTesto 188">
            <a:extLst>
              <a:ext uri="{FF2B5EF4-FFF2-40B4-BE49-F238E27FC236}">
                <a16:creationId xmlns:a16="http://schemas.microsoft.com/office/drawing/2014/main" id="{DA294744-B91F-4A10-6CD1-344C6956CE95}"/>
              </a:ext>
            </a:extLst>
          </p:cNvPr>
          <p:cNvSpPr txBox="1"/>
          <p:nvPr/>
        </p:nvSpPr>
        <p:spPr>
          <a:xfrm>
            <a:off x="10763932" y="25679069"/>
            <a:ext cx="2414302" cy="19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696"/>
          </a:p>
        </p:txBody>
      </p:sp>
      <p:sp>
        <p:nvSpPr>
          <p:cNvPr id="196" name="Google Shape;93;p13">
            <a:extLst>
              <a:ext uri="{FF2B5EF4-FFF2-40B4-BE49-F238E27FC236}">
                <a16:creationId xmlns:a16="http://schemas.microsoft.com/office/drawing/2014/main" id="{5FFB52B5-B0FB-6EDA-DFE5-15BD15570B03}"/>
              </a:ext>
            </a:extLst>
          </p:cNvPr>
          <p:cNvSpPr txBox="1"/>
          <p:nvPr/>
        </p:nvSpPr>
        <p:spPr>
          <a:xfrm>
            <a:off x="7030239" y="25526996"/>
            <a:ext cx="6539743" cy="1392159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rgbClr val="004C85"/>
            </a:solidFill>
          </a:ln>
        </p:spPr>
        <p:txBody>
          <a:bodyPr spcFirstLastPara="1" wrap="square" lIns="89812" tIns="89812" rIns="89812" bIns="89812" anchor="t" anchorCtr="0">
            <a:noAutofit/>
          </a:bodyPr>
          <a:lstStyle/>
          <a:p>
            <a:pPr algn="just"/>
            <a:r>
              <a:rPr lang="it" sz="1800" b="1" i="1" dirty="0"/>
              <a:t>Fig. 5 </a:t>
            </a:r>
            <a:r>
              <a:rPr lang="it" sz="1600" dirty="0">
                <a:latin typeface="+mj-lt"/>
              </a:rPr>
              <a:t>The evolution of the computed emission of X-ray luminosity</a:t>
            </a:r>
            <a:r>
              <a:rPr lang="it-IT" sz="1600" dirty="0">
                <a:latin typeface="+mj-lt"/>
              </a:rPr>
              <a:t> for a massive </a:t>
            </a:r>
            <a:r>
              <a:rPr lang="it-IT" sz="1600" dirty="0" err="1">
                <a:latin typeface="+mj-lt"/>
              </a:rPr>
              <a:t>orbital</a:t>
            </a:r>
            <a:r>
              <a:rPr lang="it-IT" sz="1600" dirty="0">
                <a:latin typeface="+mj-lt"/>
              </a:rPr>
              <a:t> stellar model, </a:t>
            </a:r>
            <a:r>
              <a:rPr lang="it-IT" sz="1600" dirty="0" err="1">
                <a:latin typeface="+mj-lt"/>
              </a:rPr>
              <a:t>computed</a:t>
            </a:r>
            <a:r>
              <a:rPr lang="it-IT" sz="1600" dirty="0">
                <a:latin typeface="+mj-lt"/>
              </a:rPr>
              <a:t> by </a:t>
            </a:r>
            <a:r>
              <a:rPr lang="it-IT" sz="1600" dirty="0" err="1">
                <a:latin typeface="+mj-lt"/>
              </a:rPr>
              <a:t>recalibrating</a:t>
            </a:r>
            <a:r>
              <a:rPr lang="it-IT" sz="1600" dirty="0">
                <a:latin typeface="+mj-lt"/>
              </a:rPr>
              <a:t> the </a:t>
            </a:r>
            <a:r>
              <a:rPr lang="it-IT" sz="1600" dirty="0" err="1">
                <a:latin typeface="+mj-lt"/>
              </a:rPr>
              <a:t>perscription</a:t>
            </a:r>
            <a:r>
              <a:rPr lang="it-IT" sz="1600" dirty="0">
                <a:latin typeface="+mj-lt"/>
              </a:rPr>
              <a:t> of </a:t>
            </a:r>
            <a:r>
              <a:rPr lang="it-IT" sz="1600" i="1" dirty="0">
                <a:solidFill>
                  <a:srgbClr val="9437FF"/>
                </a:solidFill>
                <a:latin typeface="+mj-lt"/>
              </a:rPr>
              <a:t>Wright et al. (2011). </a:t>
            </a:r>
            <a:r>
              <a:rPr lang="it-IT" sz="1600" dirty="0">
                <a:latin typeface="+mj-lt"/>
              </a:rPr>
              <a:t>In case of fast (</a:t>
            </a:r>
            <a:r>
              <a:rPr lang="it-IT" sz="1600" dirty="0" err="1">
                <a:latin typeface="+mj-lt"/>
              </a:rPr>
              <a:t>solid</a:t>
            </a:r>
            <a:r>
              <a:rPr lang="it-IT" sz="1600" dirty="0">
                <a:latin typeface="+mj-lt"/>
              </a:rPr>
              <a:t> line) and slow rotator (</a:t>
            </a:r>
            <a:r>
              <a:rPr lang="it-IT" sz="1600" dirty="0" err="1">
                <a:latin typeface="+mj-lt"/>
              </a:rPr>
              <a:t>dashed</a:t>
            </a:r>
            <a:r>
              <a:rPr lang="it-IT" sz="1600" dirty="0">
                <a:latin typeface="+mj-lt"/>
              </a:rPr>
              <a:t> line). </a:t>
            </a:r>
            <a:r>
              <a:rPr lang="it-IT" sz="1600" dirty="0" err="1">
                <a:latin typeface="+mj-lt"/>
              </a:rPr>
              <a:t>Comparison</a:t>
            </a:r>
            <a:r>
              <a:rPr lang="it-IT" sz="1600" dirty="0">
                <a:latin typeface="+mj-lt"/>
              </a:rPr>
              <a:t> with the </a:t>
            </a:r>
            <a:r>
              <a:rPr lang="it-IT" sz="1600" dirty="0" err="1">
                <a:latin typeface="+mj-lt"/>
              </a:rPr>
              <a:t>observed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values</a:t>
            </a:r>
            <a:r>
              <a:rPr lang="it-IT" sz="1600" dirty="0">
                <a:latin typeface="+mj-lt"/>
              </a:rPr>
              <a:t> for HD81809 </a:t>
            </a:r>
            <a:r>
              <a:rPr lang="it-IT" sz="1600" i="1" dirty="0">
                <a:solidFill>
                  <a:srgbClr val="9437FF"/>
                </a:solidFill>
                <a:latin typeface="+mj-lt"/>
              </a:rPr>
              <a:t>(Favata et al. 2008) </a:t>
            </a:r>
            <a:r>
              <a:rPr lang="it-IT" sz="1600" dirty="0" err="1">
                <a:solidFill>
                  <a:schemeClr val="tx1"/>
                </a:solidFill>
                <a:latin typeface="+mj-lt"/>
              </a:rPr>
              <a:t>is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+mj-lt"/>
              </a:rPr>
              <a:t>also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+mj-lt"/>
              </a:rPr>
              <a:t>given</a:t>
            </a:r>
            <a:r>
              <a:rPr lang="it-IT" sz="1600" dirty="0">
                <a:solidFill>
                  <a:srgbClr val="9437FF"/>
                </a:solidFill>
                <a:latin typeface="+mj-lt"/>
              </a:rPr>
              <a:t>. </a:t>
            </a:r>
          </a:p>
        </p:txBody>
      </p:sp>
      <p:sp>
        <p:nvSpPr>
          <p:cNvPr id="28" name="Google Shape;93;p13">
            <a:extLst>
              <a:ext uri="{FF2B5EF4-FFF2-40B4-BE49-F238E27FC236}">
                <a16:creationId xmlns:a16="http://schemas.microsoft.com/office/drawing/2014/main" id="{9F68AA56-789F-0F6D-ED7C-E958DF1D6E25}"/>
              </a:ext>
            </a:extLst>
          </p:cNvPr>
          <p:cNvSpPr txBox="1"/>
          <p:nvPr/>
        </p:nvSpPr>
        <p:spPr>
          <a:xfrm>
            <a:off x="577864" y="25342459"/>
            <a:ext cx="5948519" cy="1645774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rgbClr val="004C85"/>
            </a:solidFill>
          </a:ln>
        </p:spPr>
        <p:txBody>
          <a:bodyPr spcFirstLastPara="1" wrap="square" lIns="89812" tIns="89812" rIns="89812" bIns="89812" anchor="t" anchorCtr="0">
            <a:noAutofit/>
          </a:bodyPr>
          <a:lstStyle/>
          <a:p>
            <a:pPr algn="just"/>
            <a:r>
              <a:rPr lang="it" sz="1800" b="1" i="1" dirty="0"/>
              <a:t>Fig. 4 </a:t>
            </a:r>
            <a:r>
              <a:rPr lang="it" sz="1600" dirty="0">
                <a:latin typeface="+mj-lt"/>
              </a:rPr>
              <a:t>The evolution of the theoretical X-ray luminosity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as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computed</a:t>
            </a:r>
            <a:r>
              <a:rPr lang="it-IT" sz="1600" dirty="0">
                <a:latin typeface="+mj-lt"/>
              </a:rPr>
              <a:t> for a 1M</a:t>
            </a:r>
            <a:r>
              <a:rPr lang="it-IT" sz="1600" baseline="-25000" dirty="0">
                <a:latin typeface="+mj-lt"/>
              </a:rPr>
              <a:t>☉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orbital</a:t>
            </a:r>
            <a:r>
              <a:rPr lang="it-IT" sz="1600" dirty="0">
                <a:latin typeface="+mj-lt"/>
              </a:rPr>
              <a:t> stellar model </a:t>
            </a:r>
            <a:r>
              <a:rPr lang="it-IT" sz="1600" dirty="0" err="1">
                <a:latin typeface="+mj-lt"/>
              </a:rPr>
              <a:t>calculated</a:t>
            </a:r>
            <a:r>
              <a:rPr lang="it-IT" sz="1600" dirty="0">
                <a:latin typeface="+mj-lt"/>
              </a:rPr>
              <a:t> in case of fast (</a:t>
            </a:r>
            <a:r>
              <a:rPr lang="it-IT" sz="1600" dirty="0" err="1">
                <a:latin typeface="+mj-lt"/>
              </a:rPr>
              <a:t>solid</a:t>
            </a:r>
            <a:r>
              <a:rPr lang="it-IT" sz="1600" dirty="0">
                <a:latin typeface="+mj-lt"/>
              </a:rPr>
              <a:t> line), moderate (</a:t>
            </a:r>
            <a:r>
              <a:rPr lang="it-IT" sz="1600" dirty="0" err="1">
                <a:latin typeface="+mj-lt"/>
              </a:rPr>
              <a:t>dashed</a:t>
            </a:r>
            <a:r>
              <a:rPr lang="it-IT" sz="1600" dirty="0">
                <a:latin typeface="+mj-lt"/>
              </a:rPr>
              <a:t> line) and </a:t>
            </a:r>
            <a:r>
              <a:rPr lang="it-IT" sz="1600" dirty="0" err="1">
                <a:latin typeface="+mj-lt"/>
              </a:rPr>
              <a:t>very</a:t>
            </a:r>
            <a:r>
              <a:rPr lang="it-IT" sz="1600" dirty="0">
                <a:latin typeface="+mj-lt"/>
              </a:rPr>
              <a:t> slow </a:t>
            </a:r>
            <a:r>
              <a:rPr lang="it-IT" sz="1600" dirty="0" err="1">
                <a:latin typeface="+mj-lt"/>
              </a:rPr>
              <a:t>rotation</a:t>
            </a:r>
            <a:r>
              <a:rPr lang="it-IT" sz="1600" dirty="0">
                <a:latin typeface="+mj-lt"/>
              </a:rPr>
              <a:t> (</a:t>
            </a:r>
            <a:r>
              <a:rPr lang="it-IT" sz="1600" dirty="0" err="1">
                <a:latin typeface="+mj-lt"/>
              </a:rPr>
              <a:t>dotted</a:t>
            </a:r>
            <a:r>
              <a:rPr lang="it-IT" sz="1600" dirty="0">
                <a:latin typeface="+mj-lt"/>
              </a:rPr>
              <a:t> line).  The </a:t>
            </a:r>
            <a:r>
              <a:rPr lang="it-IT" sz="1600" dirty="0" err="1">
                <a:latin typeface="+mj-lt"/>
              </a:rPr>
              <a:t>starting</a:t>
            </a:r>
            <a:r>
              <a:rPr lang="it-IT" sz="1600" dirty="0">
                <a:latin typeface="+mj-lt"/>
              </a:rPr>
              <a:t> point of the tracks </a:t>
            </a:r>
            <a:r>
              <a:rPr lang="it-IT" sz="1600" dirty="0" err="1">
                <a:latin typeface="+mj-lt"/>
              </a:rPr>
              <a:t>corresponds</a:t>
            </a:r>
            <a:r>
              <a:rPr lang="it-IT" sz="1600" dirty="0">
                <a:latin typeface="+mj-lt"/>
              </a:rPr>
              <a:t> to the </a:t>
            </a:r>
            <a:r>
              <a:rPr lang="it-IT" sz="1600" dirty="0" err="1">
                <a:latin typeface="+mj-lt"/>
              </a:rPr>
              <a:t>dissipation</a:t>
            </a:r>
            <a:r>
              <a:rPr lang="it-IT" sz="1600" dirty="0">
                <a:latin typeface="+mj-lt"/>
              </a:rPr>
              <a:t> of the </a:t>
            </a:r>
            <a:r>
              <a:rPr lang="it-IT" sz="1600" dirty="0" err="1">
                <a:latin typeface="+mj-lt"/>
              </a:rPr>
              <a:t>protoplanetary</a:t>
            </a:r>
            <a:r>
              <a:rPr lang="it-IT" sz="1600" dirty="0">
                <a:latin typeface="+mj-lt"/>
              </a:rPr>
              <a:t> disc. The </a:t>
            </a:r>
            <a:r>
              <a:rPr lang="it-IT" sz="1600" dirty="0" err="1">
                <a:latin typeface="+mj-lt"/>
              </a:rPr>
              <a:t>result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well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reproduces</a:t>
            </a:r>
            <a:r>
              <a:rPr lang="it-IT" sz="1600" dirty="0">
                <a:latin typeface="+mj-lt"/>
              </a:rPr>
              <a:t> the </a:t>
            </a:r>
            <a:r>
              <a:rPr lang="it-IT" sz="1600" dirty="0" err="1">
                <a:latin typeface="+mj-lt"/>
              </a:rPr>
              <a:t>actual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observed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value</a:t>
            </a:r>
            <a:r>
              <a:rPr lang="it-IT" sz="1600" dirty="0">
                <a:latin typeface="+mj-lt"/>
              </a:rPr>
              <a:t> of the Sun. </a:t>
            </a:r>
            <a:endParaRPr sz="1600" dirty="0">
              <a:solidFill>
                <a:schemeClr val="dk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Google Shape;93;p13">
                <a:extLst>
                  <a:ext uri="{FF2B5EF4-FFF2-40B4-BE49-F238E27FC236}">
                    <a16:creationId xmlns:a16="http://schemas.microsoft.com/office/drawing/2014/main" id="{9CD61211-ACE2-CAFE-1CAC-0BF2F2023B34}"/>
                  </a:ext>
                </a:extLst>
              </p:cNvPr>
              <p:cNvSpPr txBox="1"/>
              <p:nvPr/>
            </p:nvSpPr>
            <p:spPr>
              <a:xfrm>
                <a:off x="14122744" y="25147401"/>
                <a:ext cx="6783238" cy="1952194"/>
              </a:xfrm>
              <a:prstGeom prst="rect">
                <a:avLst/>
              </a:prstGeom>
              <a:solidFill>
                <a:schemeClr val="bg1"/>
              </a:solidFill>
              <a:ln w="82550" cmpd="thickThin">
                <a:solidFill>
                  <a:srgbClr val="004C85"/>
                </a:solidFill>
              </a:ln>
            </p:spPr>
            <p:txBody>
              <a:bodyPr spcFirstLastPara="1" wrap="square" lIns="89812" tIns="89812" rIns="89812" bIns="89812" anchor="t" anchorCtr="0">
                <a:noAutofit/>
              </a:bodyPr>
              <a:lstStyle/>
              <a:p>
                <a:pPr algn="just"/>
                <a:r>
                  <a:rPr lang="it" sz="1800" b="1" i="1" dirty="0"/>
                  <a:t>Fig. 6 </a:t>
                </a:r>
                <a:r>
                  <a:rPr lang="it-IT" sz="1600" dirty="0" err="1">
                    <a:solidFill>
                      <a:schemeClr val="tx1"/>
                    </a:solidFill>
                    <a:latin typeface="+mj-lt"/>
                  </a:rPr>
                  <a:t>Estimated</a:t>
                </a:r>
                <a:r>
                  <a:rPr lang="it-IT" sz="1600" dirty="0">
                    <a:solidFill>
                      <a:schemeClr val="tx1"/>
                    </a:solidFill>
                    <a:latin typeface="+mj-lt"/>
                  </a:rPr>
                  <a:t> mass-</a:t>
                </a:r>
                <a:r>
                  <a:rPr lang="it-IT" sz="1600" dirty="0" err="1">
                    <a:solidFill>
                      <a:schemeClr val="tx1"/>
                    </a:solidFill>
                    <a:latin typeface="+mj-lt"/>
                  </a:rPr>
                  <a:t>loss</a:t>
                </a:r>
                <a:r>
                  <a:rPr lang="it-IT" sz="1600" dirty="0">
                    <a:solidFill>
                      <a:schemeClr val="tx1"/>
                    </a:solidFill>
                    <a:latin typeface="+mj-lt"/>
                  </a:rPr>
                  <a:t> from the </a:t>
                </a:r>
                <a:r>
                  <a:rPr lang="it-IT" sz="1600" dirty="0" err="1">
                    <a:solidFill>
                      <a:schemeClr val="tx1"/>
                    </a:solidFill>
                    <a:latin typeface="+mj-lt"/>
                  </a:rPr>
                  <a:t>atmosphere</a:t>
                </a:r>
                <a:r>
                  <a:rPr lang="it-IT" sz="1600" dirty="0">
                    <a:solidFill>
                      <a:schemeClr val="tx1"/>
                    </a:solidFill>
                    <a:latin typeface="+mj-lt"/>
                  </a:rPr>
                  <a:t> of a </a:t>
                </a:r>
                <a:r>
                  <a:rPr lang="it-IT" sz="1600" dirty="0" err="1">
                    <a:solidFill>
                      <a:schemeClr val="tx1"/>
                    </a:solidFill>
                    <a:latin typeface="+mj-lt"/>
                  </a:rPr>
                  <a:t>fictious</a:t>
                </a:r>
                <a:r>
                  <a:rPr lang="it-IT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it-IT" sz="1600" dirty="0" err="1">
                    <a:solidFill>
                      <a:schemeClr val="tx1"/>
                    </a:solidFill>
                    <a:latin typeface="+mj-lt"/>
                  </a:rPr>
                  <a:t>planet</a:t>
                </a:r>
                <a:r>
                  <a:rPr lang="it-IT" sz="1600" dirty="0">
                    <a:solidFill>
                      <a:schemeClr val="tx1"/>
                    </a:solidFill>
                    <a:latin typeface="+mj-lt"/>
                  </a:rPr>
                  <a:t> of 1.05M</a:t>
                </a:r>
                <a14:m>
                  <m:oMath xmlns:m="http://schemas.openxmlformats.org/officeDocument/2006/math">
                    <m:r>
                      <a:rPr lang="it-IT" sz="16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it-IT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it-IT" sz="1600" dirty="0"/>
                  <a:t>(</a:t>
                </a:r>
                <a:r>
                  <a:rPr lang="it-IT" sz="1600" cap="small" dirty="0"/>
                  <a:t>core mass</a:t>
                </a:r>
                <a:r>
                  <a:rPr lang="it-IT" sz="1600" dirty="0">
                    <a:solidFill>
                      <a:schemeClr val="tx1"/>
                    </a:solidFill>
                  </a:rPr>
                  <a:t> 1M</a:t>
                </a:r>
                <a14:m>
                  <m:oMath xmlns:m="http://schemas.openxmlformats.org/officeDocument/2006/math">
                    <m:r>
                      <a:rPr lang="it-IT" sz="16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it-IT" sz="1600" cap="small" dirty="0"/>
                  <a:t> and 0.05</a:t>
                </a:r>
                <a:r>
                  <a:rPr lang="it-IT" sz="1600" dirty="0">
                    <a:solidFill>
                      <a:schemeClr val="tx1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a:rPr lang="it-IT" sz="16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it-IT" sz="1600" cap="small" dirty="0"/>
                  <a:t> </a:t>
                </a:r>
                <a:r>
                  <a:rPr lang="it-IT" sz="1600" cap="small" dirty="0" err="1"/>
                  <a:t>atmospheric</a:t>
                </a:r>
                <a:r>
                  <a:rPr lang="it-IT" sz="1600" cap="small" dirty="0"/>
                  <a:t> mass</a:t>
                </a:r>
                <a:r>
                  <a:rPr lang="it-IT" cap="small" baseline="30000" dirty="0"/>
                  <a:t>)</a:t>
                </a:r>
                <a:r>
                  <a:rPr lang="it-IT" sz="1600" dirty="0">
                    <a:solidFill>
                      <a:schemeClr val="tx1"/>
                    </a:solidFill>
                    <a:latin typeface="+mj-lt"/>
                  </a:rPr>
                  <a:t>) </a:t>
                </a:r>
                <a:r>
                  <a:rPr lang="it-IT" sz="1600" dirty="0" err="1">
                    <a:solidFill>
                      <a:schemeClr val="tx1"/>
                    </a:solidFill>
                    <a:latin typeface="+mj-lt"/>
                  </a:rPr>
                  <a:t>located</a:t>
                </a:r>
                <a:r>
                  <a:rPr lang="it-IT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it-IT" sz="1600" dirty="0" err="1">
                    <a:solidFill>
                      <a:schemeClr val="tx1"/>
                    </a:solidFill>
                    <a:latin typeface="+mj-lt"/>
                  </a:rPr>
                  <a:t>at</a:t>
                </a:r>
                <a:r>
                  <a:rPr lang="it-IT" sz="1600" dirty="0">
                    <a:solidFill>
                      <a:schemeClr val="tx1"/>
                    </a:solidFill>
                    <a:latin typeface="+mj-lt"/>
                  </a:rPr>
                  <a:t> the </a:t>
                </a:r>
                <a:r>
                  <a:rPr lang="it-IT" sz="1600" dirty="0" err="1">
                    <a:solidFill>
                      <a:schemeClr val="tx1"/>
                    </a:solidFill>
                    <a:latin typeface="+mj-lt"/>
                  </a:rPr>
                  <a:t>distance</a:t>
                </a:r>
                <a:r>
                  <a:rPr lang="it-IT" sz="1600" dirty="0">
                    <a:solidFill>
                      <a:schemeClr val="tx1"/>
                    </a:solidFill>
                    <a:latin typeface="+mj-lt"/>
                  </a:rPr>
                  <a:t> of 1AU from the solar-like star HD 81809 in the </a:t>
                </a:r>
                <a:r>
                  <a:rPr lang="it-IT" sz="1600" dirty="0" err="1">
                    <a:solidFill>
                      <a:schemeClr val="tx1"/>
                    </a:solidFill>
                    <a:latin typeface="+mj-lt"/>
                  </a:rPr>
                  <a:t>two</a:t>
                </a:r>
                <a:r>
                  <a:rPr lang="it-IT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it-IT" sz="1600" dirty="0" err="1">
                    <a:solidFill>
                      <a:schemeClr val="tx1"/>
                    </a:solidFill>
                    <a:latin typeface="+mj-lt"/>
                  </a:rPr>
                  <a:t>cases</a:t>
                </a:r>
                <a:r>
                  <a:rPr lang="it-IT" sz="1600" dirty="0">
                    <a:solidFill>
                      <a:schemeClr val="tx1"/>
                    </a:solidFill>
                    <a:latin typeface="+mj-lt"/>
                  </a:rPr>
                  <a:t> of fast or slow </a:t>
                </a:r>
                <a:r>
                  <a:rPr lang="it-IT" sz="1600" dirty="0" err="1">
                    <a:solidFill>
                      <a:schemeClr val="tx1"/>
                    </a:solidFill>
                    <a:latin typeface="+mj-lt"/>
                  </a:rPr>
                  <a:t>initial</a:t>
                </a:r>
                <a:r>
                  <a:rPr lang="it-IT" sz="1600" dirty="0">
                    <a:solidFill>
                      <a:schemeClr val="tx1"/>
                    </a:solidFill>
                    <a:latin typeface="+mj-lt"/>
                  </a:rPr>
                  <a:t> stellar </a:t>
                </a:r>
                <a:r>
                  <a:rPr lang="it-IT" sz="1600" dirty="0" err="1">
                    <a:solidFill>
                      <a:schemeClr val="tx1"/>
                    </a:solidFill>
                    <a:latin typeface="+mj-lt"/>
                  </a:rPr>
                  <a:t>surface</a:t>
                </a:r>
                <a:r>
                  <a:rPr lang="it-IT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it-IT" sz="1600" dirty="0" err="1">
                    <a:solidFill>
                      <a:schemeClr val="tx1"/>
                    </a:solidFill>
                    <a:latin typeface="+mj-lt"/>
                  </a:rPr>
                  <a:t>rotion</a:t>
                </a:r>
                <a:r>
                  <a:rPr lang="it-IT" sz="1600" dirty="0">
                    <a:solidFill>
                      <a:schemeClr val="tx1"/>
                    </a:solidFill>
                    <a:latin typeface="+mj-lt"/>
                  </a:rPr>
                  <a:t>. </a:t>
                </a:r>
                <a:r>
                  <a:rPr lang="it-IT" sz="1600" dirty="0"/>
                  <a:t>Given the </a:t>
                </a:r>
                <a:r>
                  <a:rPr lang="it-IT" sz="1600" dirty="0" err="1"/>
                  <a:t>planetary</a:t>
                </a:r>
                <a:r>
                  <a:rPr lang="it-IT" sz="1600" dirty="0"/>
                  <a:t> low mass and </a:t>
                </a:r>
                <a:r>
                  <a:rPr lang="it-IT" sz="1600" dirty="0" err="1"/>
                  <a:t>relatively</a:t>
                </a:r>
                <a:r>
                  <a:rPr lang="it-IT" sz="1600" dirty="0"/>
                  <a:t> large </a:t>
                </a:r>
                <a:r>
                  <a:rPr lang="it-IT" sz="1600" dirty="0" err="1"/>
                  <a:t>distance</a:t>
                </a:r>
                <a:r>
                  <a:rPr lang="it-IT" sz="1600" dirty="0"/>
                  <a:t> from the </a:t>
                </a:r>
                <a:r>
                  <a:rPr lang="it-IT" sz="1600" dirty="0" err="1"/>
                  <a:t>host</a:t>
                </a:r>
                <a:r>
                  <a:rPr lang="it-IT" sz="1600" dirty="0"/>
                  <a:t> star, </a:t>
                </a:r>
                <a:r>
                  <a:rPr lang="it-IT" sz="1600" dirty="0" err="1"/>
                  <a:t>tides</a:t>
                </a:r>
                <a:r>
                  <a:rPr lang="it-IT" sz="1600" dirty="0"/>
                  <a:t> do </a:t>
                </a:r>
                <a:r>
                  <a:rPr lang="it-IT" sz="1600" dirty="0" err="1"/>
                  <a:t>not</a:t>
                </a:r>
                <a:r>
                  <a:rPr lang="it-IT" sz="1600" dirty="0"/>
                  <a:t> </a:t>
                </a:r>
                <a:r>
                  <a:rPr lang="it-IT" sz="1600" dirty="0" err="1"/>
                  <a:t>efficiently</a:t>
                </a:r>
                <a:r>
                  <a:rPr lang="it-IT" sz="1600" dirty="0"/>
                  <a:t> impact </a:t>
                </a:r>
                <a:r>
                  <a:rPr lang="it-IT" sz="1600" dirty="0" err="1"/>
                  <a:t>its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orbit</a:t>
                </a:r>
                <a:r>
                  <a:rPr lang="it-IT" sz="1600" dirty="0"/>
                  <a:t>. The high-energy stellar </a:t>
                </a:r>
                <a:r>
                  <a:rPr lang="it-IT" sz="1600" dirty="0" err="1"/>
                  <a:t>irradiation</a:t>
                </a:r>
                <a:r>
                  <a:rPr lang="it-IT" sz="1600" dirty="0"/>
                  <a:t> </a:t>
                </a:r>
                <a:r>
                  <a:rPr lang="it-IT" sz="1600" dirty="0" err="1"/>
                  <a:t>instead</a:t>
                </a:r>
                <a:r>
                  <a:rPr lang="it-IT" sz="1600" dirty="0"/>
                  <a:t> </a:t>
                </a:r>
                <a:r>
                  <a:rPr lang="it-IT" sz="1600" dirty="0" err="1"/>
                  <a:t>has</a:t>
                </a:r>
                <a:r>
                  <a:rPr lang="it-IT" sz="1600" dirty="0"/>
                  <a:t> a </a:t>
                </a:r>
                <a:r>
                  <a:rPr lang="it-IT" sz="1600" dirty="0" err="1"/>
                  <a:t>significant</a:t>
                </a:r>
                <a:r>
                  <a:rPr lang="it-IT" sz="1600" dirty="0"/>
                  <a:t> impact on the </a:t>
                </a:r>
                <a:r>
                  <a:rPr lang="it-IT" sz="1600" dirty="0" err="1"/>
                  <a:t>atmospheric</a:t>
                </a:r>
                <a:r>
                  <a:rPr lang="it-IT" sz="1600" dirty="0"/>
                  <a:t> </a:t>
                </a:r>
                <a:r>
                  <a:rPr lang="it-IT" sz="1600" dirty="0" err="1"/>
                  <a:t>erosion</a:t>
                </a:r>
                <a:r>
                  <a:rPr lang="it-IT" sz="1600" dirty="0"/>
                  <a:t>.</a:t>
                </a:r>
                <a:endParaRPr sz="16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198" name="Google Shape;93;p13">
                <a:extLst>
                  <a:ext uri="{FF2B5EF4-FFF2-40B4-BE49-F238E27FC236}">
                    <a16:creationId xmlns:a16="http://schemas.microsoft.com/office/drawing/2014/main" id="{9CD61211-ACE2-CAFE-1CAC-0BF2F2023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2744" y="25147401"/>
                <a:ext cx="6783238" cy="1952194"/>
              </a:xfrm>
              <a:prstGeom prst="rect">
                <a:avLst/>
              </a:prstGeom>
              <a:blipFill>
                <a:blip r:embed="rId7"/>
                <a:stretch>
                  <a:fillRect l="-185"/>
                </a:stretch>
              </a:blipFill>
              <a:ln w="82550" cmpd="thickThin">
                <a:solidFill>
                  <a:srgbClr val="004C85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" name="CasellaDiTesto 203">
            <a:extLst>
              <a:ext uri="{FF2B5EF4-FFF2-40B4-BE49-F238E27FC236}">
                <a16:creationId xmlns:a16="http://schemas.microsoft.com/office/drawing/2014/main" id="{6C5EB875-EAFF-E2E0-58D3-36FD6D37B8F2}"/>
              </a:ext>
            </a:extLst>
          </p:cNvPr>
          <p:cNvSpPr txBox="1"/>
          <p:nvPr/>
        </p:nvSpPr>
        <p:spPr>
          <a:xfrm>
            <a:off x="5870664" y="27341847"/>
            <a:ext cx="7893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67" b="1" dirty="0"/>
              <a:t> </a:t>
            </a:r>
            <a:r>
              <a:rPr lang="it-IT" sz="2400" b="1" dirty="0">
                <a:solidFill>
                  <a:schemeClr val="bg1"/>
                </a:solidFill>
              </a:rPr>
              <a:t>SUMMARY SYNERGIC STRATEGY</a:t>
            </a:r>
            <a:endParaRPr lang="it-IT" sz="1967" b="1" dirty="0">
              <a:solidFill>
                <a:schemeClr val="bg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C874D42-BD79-857C-52E7-814B503789C9}"/>
              </a:ext>
            </a:extLst>
          </p:cNvPr>
          <p:cNvSpPr txBox="1"/>
          <p:nvPr/>
        </p:nvSpPr>
        <p:spPr>
          <a:xfrm>
            <a:off x="300729" y="7227748"/>
            <a:ext cx="20926405" cy="3566998"/>
          </a:xfrm>
          <a:prstGeom prst="rect">
            <a:avLst/>
          </a:prstGeom>
          <a:gradFill>
            <a:gsLst>
              <a:gs pos="79005">
                <a:srgbClr val="C00000"/>
              </a:gs>
              <a:gs pos="0">
                <a:srgbClr val="FF0000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101600" cap="rnd" cmpd="thinThick">
            <a:solidFill>
              <a:srgbClr val="C00000"/>
            </a:solidFill>
            <a:miter lim="800000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120650" contourW="88900" prstMaterial="plastic">
            <a:bevelT w="50800" h="139700"/>
            <a:bevelB w="69850" h="114300" prst="angle"/>
            <a:extrusionClr>
              <a:srgbClr val="FF0000"/>
            </a:extrusionClr>
            <a:contourClr>
              <a:schemeClr val="bg1"/>
            </a:contourClr>
          </a:sp3d>
        </p:spPr>
        <p:txBody>
          <a:bodyPr rot="0" spcFirstLastPara="0" vertOverflow="overflow" horzOverflow="overflow" vert="horz" wrap="square" lIns="63687" tIns="31843" rIns="63687" bIns="3184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3372" b="1" dirty="0">
                <a:solidFill>
                  <a:schemeClr val="accent6"/>
                </a:solidFill>
                <a:latin typeface="Book Antiqua"/>
                <a:cs typeface="Calibri"/>
              </a:rPr>
              <a:t> </a:t>
            </a:r>
          </a:p>
          <a:p>
            <a:pPr algn="ctr"/>
            <a:endParaRPr lang="it-IT" sz="2810" b="1" dirty="0">
              <a:solidFill>
                <a:srgbClr val="004C85"/>
              </a:solidFill>
              <a:latin typeface="+mj-lt"/>
              <a:cs typeface="Calibri"/>
            </a:endParaRPr>
          </a:p>
          <a:p>
            <a:pPr algn="ctr"/>
            <a:endParaRPr lang="it-IT" sz="2810" b="1" dirty="0">
              <a:solidFill>
                <a:srgbClr val="004C85"/>
              </a:solidFill>
              <a:latin typeface="+mj-lt"/>
              <a:cs typeface="Calibri"/>
            </a:endParaRPr>
          </a:p>
          <a:p>
            <a:pPr algn="ctr"/>
            <a:endParaRPr lang="it-IT" sz="2810" b="1" dirty="0">
              <a:solidFill>
                <a:srgbClr val="004C85"/>
              </a:solidFill>
              <a:latin typeface="+mj-lt"/>
              <a:cs typeface="Calibri"/>
            </a:endParaRPr>
          </a:p>
          <a:p>
            <a:pPr algn="ctr"/>
            <a:endParaRPr lang="it-IT" sz="2810" b="1" dirty="0">
              <a:solidFill>
                <a:srgbClr val="004C85"/>
              </a:solidFill>
              <a:latin typeface="+mj-lt"/>
              <a:cs typeface="Calibri"/>
            </a:endParaRPr>
          </a:p>
          <a:p>
            <a:pPr algn="ctr"/>
            <a:r>
              <a:rPr lang="it-IT" sz="2810" b="1" dirty="0">
                <a:solidFill>
                  <a:srgbClr val="004C85"/>
                </a:solidFill>
                <a:latin typeface="+mj-lt"/>
                <a:cs typeface="Calibri"/>
              </a:rPr>
              <a:t> </a:t>
            </a:r>
          </a:p>
          <a:p>
            <a:pPr algn="ctr"/>
            <a:endParaRPr lang="en-US" sz="2810" b="1" u="sng" dirty="0">
              <a:latin typeface="Book Antiqua"/>
              <a:ea typeface="+mn-lt"/>
              <a:cs typeface="Calibri" panose="020F0502020204030204"/>
            </a:endParaRPr>
          </a:p>
          <a:p>
            <a:pPr algn="ctr"/>
            <a:endParaRPr lang="it-IT" sz="2529" dirty="0">
              <a:solidFill>
                <a:srgbClr val="004C85"/>
              </a:solidFill>
              <a:latin typeface="+mj-lt"/>
              <a:cs typeface="Calibri"/>
            </a:endParaRPr>
          </a:p>
        </p:txBody>
      </p:sp>
      <p:sp>
        <p:nvSpPr>
          <p:cNvPr id="5" name="Pergamena 1 4">
            <a:extLst>
              <a:ext uri="{FF2B5EF4-FFF2-40B4-BE49-F238E27FC236}">
                <a16:creationId xmlns:a16="http://schemas.microsoft.com/office/drawing/2014/main" id="{49227FD7-3037-35AD-565F-528200CA381B}"/>
              </a:ext>
            </a:extLst>
          </p:cNvPr>
          <p:cNvSpPr/>
          <p:nvPr/>
        </p:nvSpPr>
        <p:spPr>
          <a:xfrm>
            <a:off x="-300038" y="7860873"/>
            <a:ext cx="8200971" cy="2866759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696"/>
          </a:p>
        </p:txBody>
      </p:sp>
      <p:sp>
        <p:nvSpPr>
          <p:cNvPr id="2" name="Google Shape;68;p13">
            <a:extLst>
              <a:ext uri="{FF2B5EF4-FFF2-40B4-BE49-F238E27FC236}">
                <a16:creationId xmlns:a16="http://schemas.microsoft.com/office/drawing/2014/main" id="{5AE00046-6039-B2DA-E707-CFB1088CC2D4}"/>
              </a:ext>
            </a:extLst>
          </p:cNvPr>
          <p:cNvSpPr txBox="1"/>
          <p:nvPr/>
        </p:nvSpPr>
        <p:spPr>
          <a:xfrm>
            <a:off x="198192" y="11044083"/>
            <a:ext cx="9979946" cy="8152122"/>
          </a:xfrm>
          <a:prstGeom prst="rect">
            <a:avLst/>
          </a:prstGeom>
          <a:solidFill>
            <a:srgbClr val="F3F3F3"/>
          </a:solidFill>
          <a:ln w="114300" cap="flat" cmpd="thinThick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78322" tIns="178322" rIns="178322" bIns="178322" anchor="t" anchorCtr="0">
            <a:noAutofit/>
          </a:bodyPr>
          <a:lstStyle/>
          <a:p>
            <a:pPr algn="ctr"/>
            <a:r>
              <a:rPr lang="it" sz="2529" b="1" dirty="0">
                <a:solidFill>
                  <a:schemeClr val="dk1"/>
                </a:solidFill>
              </a:rPr>
              <a:t>SOLAR WIND-EARTH MAGNETOSPHERE INTERACTION</a:t>
            </a:r>
            <a:endParaRPr sz="2529" b="1" dirty="0">
              <a:solidFill>
                <a:schemeClr val="dk1"/>
              </a:solidFill>
            </a:endParaRPr>
          </a:p>
          <a:p>
            <a:pPr algn="ctr"/>
            <a:r>
              <a:rPr lang="it" sz="1616" b="1" dirty="0">
                <a:solidFill>
                  <a:schemeClr val="dk1"/>
                </a:solidFill>
              </a:rPr>
              <a:t> </a:t>
            </a:r>
            <a:endParaRPr sz="1616" b="1" dirty="0">
              <a:solidFill>
                <a:schemeClr val="dk1"/>
              </a:solidFill>
            </a:endParaRPr>
          </a:p>
          <a:p>
            <a:pPr algn="just"/>
            <a:r>
              <a:rPr lang="it" sz="1686" dirty="0">
                <a:solidFill>
                  <a:schemeClr val="dk1"/>
                </a:solidFill>
              </a:rPr>
              <a:t>The dataset used to study the decennial time-scales relation between the solar activity and the solar wind properties consists of:</a:t>
            </a:r>
            <a:endParaRPr sz="1686" dirty="0">
              <a:solidFill>
                <a:schemeClr val="dk1"/>
              </a:solidFill>
            </a:endParaRPr>
          </a:p>
          <a:p>
            <a:pPr algn="just"/>
            <a:r>
              <a:rPr lang="it" sz="1686" dirty="0">
                <a:solidFill>
                  <a:schemeClr val="dk1"/>
                </a:solidFill>
              </a:rPr>
              <a:t> </a:t>
            </a:r>
            <a:endParaRPr sz="1686" dirty="0">
              <a:solidFill>
                <a:schemeClr val="dk1"/>
              </a:solidFill>
            </a:endParaRPr>
          </a:p>
          <a:p>
            <a:pPr marL="454944" indent="-338978" algn="just">
              <a:buClr>
                <a:schemeClr val="dk1"/>
              </a:buClr>
              <a:buSzPts val="2400"/>
              <a:buChar char="●"/>
            </a:pPr>
            <a:r>
              <a:rPr lang="it" sz="1686" dirty="0">
                <a:solidFill>
                  <a:schemeClr val="dk1"/>
                </a:solidFill>
              </a:rPr>
              <a:t>Ca II K index (Jul. 1965 - Oct. 2017), </a:t>
            </a:r>
            <a:r>
              <a:rPr lang="it" sz="1686" i="1" dirty="0">
                <a:solidFill>
                  <a:schemeClr val="dk1"/>
                </a:solidFill>
              </a:rPr>
              <a:t>Bertello et al. (2017)</a:t>
            </a:r>
            <a:r>
              <a:rPr lang="it" sz="1686" dirty="0">
                <a:solidFill>
                  <a:schemeClr val="dk1"/>
                </a:solidFill>
              </a:rPr>
              <a:t> composite;</a:t>
            </a:r>
            <a:endParaRPr sz="1686" dirty="0">
              <a:solidFill>
                <a:schemeClr val="dk1"/>
              </a:solidFill>
            </a:endParaRPr>
          </a:p>
          <a:p>
            <a:pPr marL="454944" indent="-338978" algn="just">
              <a:buClr>
                <a:schemeClr val="dk1"/>
              </a:buClr>
              <a:buSzPts val="2400"/>
              <a:buChar char="●"/>
            </a:pPr>
            <a:r>
              <a:rPr lang="it" sz="1686" dirty="0">
                <a:solidFill>
                  <a:schemeClr val="dk1"/>
                </a:solidFill>
              </a:rPr>
              <a:t>Mg II index (Nov. 1978 - Apr. 2021), Bremen composite,</a:t>
            </a:r>
            <a:r>
              <a:rPr lang="it" sz="1686" i="1" dirty="0">
                <a:solidFill>
                  <a:schemeClr val="dk1"/>
                </a:solidFill>
              </a:rPr>
              <a:t> Viereck et al. (2004)</a:t>
            </a:r>
            <a:r>
              <a:rPr lang="it" sz="1686" dirty="0">
                <a:solidFill>
                  <a:schemeClr val="dk1"/>
                </a:solidFill>
              </a:rPr>
              <a:t>;</a:t>
            </a:r>
            <a:endParaRPr sz="1686" dirty="0">
              <a:solidFill>
                <a:schemeClr val="dk1"/>
              </a:solidFill>
            </a:endParaRPr>
          </a:p>
          <a:p>
            <a:pPr marL="454944" indent="-338978" algn="just">
              <a:buClr>
                <a:schemeClr val="dk1"/>
              </a:buClr>
              <a:buSzPts val="2400"/>
              <a:buChar char="●"/>
            </a:pPr>
            <a:r>
              <a:rPr lang="it" sz="1686" dirty="0">
                <a:solidFill>
                  <a:schemeClr val="dk1"/>
                </a:solidFill>
              </a:rPr>
              <a:t>Solar wind speed (v) and dynamic pressure (P</a:t>
            </a:r>
            <a:r>
              <a:rPr lang="it" sz="1686" baseline="-25000" dirty="0">
                <a:solidFill>
                  <a:schemeClr val="dk1"/>
                </a:solidFill>
              </a:rPr>
              <a:t>d,SW</a:t>
            </a:r>
            <a:r>
              <a:rPr lang="it" sz="1686" dirty="0">
                <a:solidFill>
                  <a:schemeClr val="dk1"/>
                </a:solidFill>
              </a:rPr>
              <a:t>) (Jul. 1965 - Apr. 2021), </a:t>
            </a:r>
            <a:endParaRPr sz="1686" dirty="0">
              <a:solidFill>
                <a:schemeClr val="dk1"/>
              </a:solidFill>
            </a:endParaRPr>
          </a:p>
          <a:p>
            <a:pPr marL="454944" algn="just"/>
            <a:r>
              <a:rPr lang="it" sz="1686" dirty="0">
                <a:solidFill>
                  <a:schemeClr val="dk1"/>
                </a:solidFill>
              </a:rPr>
              <a:t>OMNI database.</a:t>
            </a:r>
            <a:endParaRPr sz="1686" dirty="0">
              <a:solidFill>
                <a:schemeClr val="dk1"/>
              </a:solidFill>
            </a:endParaRPr>
          </a:p>
          <a:p>
            <a:pPr algn="just"/>
            <a:r>
              <a:rPr lang="it" sz="1686" dirty="0">
                <a:solidFill>
                  <a:schemeClr val="dk1"/>
                </a:solidFill>
              </a:rPr>
              <a:t> </a:t>
            </a:r>
            <a:endParaRPr sz="1686" dirty="0">
              <a:solidFill>
                <a:schemeClr val="dk1"/>
              </a:solidFill>
            </a:endParaRPr>
          </a:p>
          <a:p>
            <a:pPr algn="just"/>
            <a:endParaRPr sz="1686" dirty="0">
              <a:solidFill>
                <a:schemeClr val="dk1"/>
              </a:solidFill>
            </a:endParaRPr>
          </a:p>
          <a:p>
            <a:pPr algn="just"/>
            <a:endParaRPr sz="1686" dirty="0">
              <a:solidFill>
                <a:schemeClr val="dk1"/>
              </a:solidFill>
            </a:endParaRPr>
          </a:p>
          <a:p>
            <a:pPr algn="just"/>
            <a:endParaRPr sz="1686" dirty="0">
              <a:solidFill>
                <a:schemeClr val="dk1"/>
              </a:solidFill>
            </a:endParaRPr>
          </a:p>
          <a:p>
            <a:pPr algn="just"/>
            <a:endParaRPr sz="1686" dirty="0">
              <a:solidFill>
                <a:schemeClr val="dk1"/>
              </a:solidFill>
            </a:endParaRPr>
          </a:p>
          <a:p>
            <a:pPr algn="just"/>
            <a:endParaRPr sz="1686" dirty="0">
              <a:solidFill>
                <a:schemeClr val="dk1"/>
              </a:solidFill>
            </a:endParaRPr>
          </a:p>
          <a:p>
            <a:pPr algn="just"/>
            <a:endParaRPr sz="1686" dirty="0">
              <a:solidFill>
                <a:schemeClr val="dk1"/>
              </a:solidFill>
            </a:endParaRPr>
          </a:p>
          <a:p>
            <a:pPr algn="just"/>
            <a:endParaRPr sz="1686" dirty="0">
              <a:solidFill>
                <a:schemeClr val="dk1"/>
              </a:solidFill>
            </a:endParaRPr>
          </a:p>
          <a:p>
            <a:pPr algn="just"/>
            <a:endParaRPr sz="1686" dirty="0">
              <a:solidFill>
                <a:schemeClr val="dk1"/>
              </a:solidFill>
            </a:endParaRPr>
          </a:p>
          <a:p>
            <a:pPr algn="just"/>
            <a:endParaRPr sz="1686" dirty="0">
              <a:solidFill>
                <a:schemeClr val="dk1"/>
              </a:solidFill>
            </a:endParaRPr>
          </a:p>
          <a:p>
            <a:pPr algn="just"/>
            <a:endParaRPr sz="1686" dirty="0">
              <a:solidFill>
                <a:schemeClr val="dk1"/>
              </a:solidFill>
            </a:endParaRPr>
          </a:p>
          <a:p>
            <a:pPr algn="just"/>
            <a:endParaRPr sz="1686" dirty="0">
              <a:solidFill>
                <a:schemeClr val="dk1"/>
              </a:solidFill>
            </a:endParaRPr>
          </a:p>
          <a:p>
            <a:pPr algn="just"/>
            <a:endParaRPr sz="1686" dirty="0">
              <a:solidFill>
                <a:schemeClr val="dk1"/>
              </a:solidFill>
            </a:endParaRPr>
          </a:p>
          <a:p>
            <a:pPr algn="just"/>
            <a:endParaRPr sz="1686" dirty="0">
              <a:solidFill>
                <a:schemeClr val="dk1"/>
              </a:solidFill>
            </a:endParaRPr>
          </a:p>
          <a:p>
            <a:pPr algn="just"/>
            <a:endParaRPr lang="it-IT" sz="1686" dirty="0">
              <a:solidFill>
                <a:schemeClr val="dk1"/>
              </a:solidFill>
            </a:endParaRPr>
          </a:p>
          <a:p>
            <a:pPr algn="just"/>
            <a:endParaRPr sz="1686" dirty="0">
              <a:solidFill>
                <a:schemeClr val="dk1"/>
              </a:solidFill>
            </a:endParaRPr>
          </a:p>
          <a:p>
            <a:pPr algn="just"/>
            <a:r>
              <a:rPr lang="it" sz="1686" dirty="0">
                <a:solidFill>
                  <a:schemeClr val="dk1"/>
                </a:solidFill>
              </a:rPr>
              <a:t>We find a strong delayed correlation (r</a:t>
            </a:r>
            <a:r>
              <a:rPr lang="it" sz="1686" dirty="0">
                <a:solidFill>
                  <a:srgbClr val="040C28"/>
                </a:solidFill>
              </a:rPr>
              <a:t>≥0.84</a:t>
            </a:r>
            <a:r>
              <a:rPr lang="it" sz="1686" dirty="0">
                <a:solidFill>
                  <a:schemeClr val="dk1"/>
                </a:solidFill>
              </a:rPr>
              <a:t>) over each solar cycle between the solar </a:t>
            </a:r>
            <a:r>
              <a:rPr lang="it" sz="1686" dirty="0">
                <a:solidFill>
                  <a:srgbClr val="FF0000"/>
                </a:solidFill>
              </a:rPr>
              <a:t>Ca II K </a:t>
            </a:r>
            <a:r>
              <a:rPr lang="it" sz="1686" dirty="0">
                <a:solidFill>
                  <a:schemeClr val="dk1"/>
                </a:solidFill>
              </a:rPr>
              <a:t>index and the solar wind parameters (velocity v and pressure P</a:t>
            </a:r>
            <a:r>
              <a:rPr lang="it" sz="1686" baseline="-25000" dirty="0">
                <a:solidFill>
                  <a:schemeClr val="dk1"/>
                </a:solidFill>
              </a:rPr>
              <a:t>d,SW </a:t>
            </a:r>
            <a:r>
              <a:rPr lang="it" sz="1686" dirty="0">
                <a:solidFill>
                  <a:schemeClr val="dk1"/>
                </a:solidFill>
              </a:rPr>
              <a:t>) acting on the Earth, obtaining the following relation:</a:t>
            </a:r>
          </a:p>
          <a:p>
            <a:pPr algn="just"/>
            <a:endParaRPr lang="it" sz="1686" dirty="0">
              <a:solidFill>
                <a:schemeClr val="dk1"/>
              </a:solidFill>
            </a:endParaRPr>
          </a:p>
          <a:p>
            <a:pPr algn="just"/>
            <a:endParaRPr lang="it" sz="1686" dirty="0">
              <a:solidFill>
                <a:schemeClr val="dk1"/>
              </a:solidFill>
            </a:endParaRPr>
          </a:p>
          <a:p>
            <a:pPr algn="just"/>
            <a:r>
              <a:rPr lang="it" sz="1686" dirty="0">
                <a:solidFill>
                  <a:schemeClr val="dk1"/>
                </a:solidFill>
              </a:rPr>
              <a:t>                                                                                                                                         </a:t>
            </a:r>
          </a:p>
          <a:p>
            <a:pPr algn="just"/>
            <a:endParaRPr sz="1686" dirty="0">
              <a:solidFill>
                <a:schemeClr val="dk1"/>
              </a:solidFill>
            </a:endParaRPr>
          </a:p>
          <a:p>
            <a:pPr algn="just"/>
            <a:endParaRPr sz="1686" dirty="0">
              <a:solidFill>
                <a:schemeClr val="dk1"/>
              </a:solidFill>
            </a:endParaRPr>
          </a:p>
          <a:p>
            <a:pPr algn="just"/>
            <a:endParaRPr sz="1686" dirty="0">
              <a:solidFill>
                <a:schemeClr val="dk1"/>
              </a:solidFill>
            </a:endParaRPr>
          </a:p>
          <a:p>
            <a:pPr algn="just"/>
            <a:endParaRPr sz="1686" dirty="0">
              <a:solidFill>
                <a:schemeClr val="dk1"/>
              </a:solidFill>
            </a:endParaRPr>
          </a:p>
          <a:p>
            <a:pPr algn="just"/>
            <a:endParaRPr sz="1686" dirty="0">
              <a:solidFill>
                <a:schemeClr val="dk1"/>
              </a:solidFill>
            </a:endParaRPr>
          </a:p>
          <a:p>
            <a:pPr algn="just"/>
            <a:endParaRPr sz="1686" dirty="0">
              <a:solidFill>
                <a:schemeClr val="dk1"/>
              </a:solidFill>
            </a:endParaRPr>
          </a:p>
          <a:p>
            <a:pPr algn="just"/>
            <a:endParaRPr sz="1686" dirty="0">
              <a:solidFill>
                <a:schemeClr val="dk1"/>
              </a:solidFill>
            </a:endParaRPr>
          </a:p>
          <a:p>
            <a:pPr algn="just"/>
            <a:endParaRPr sz="1686" dirty="0">
              <a:solidFill>
                <a:schemeClr val="dk1"/>
              </a:solidFill>
            </a:endParaRPr>
          </a:p>
          <a:p>
            <a:pPr algn="just"/>
            <a:endParaRPr sz="1686" dirty="0">
              <a:solidFill>
                <a:schemeClr val="dk1"/>
              </a:solidFill>
            </a:endParaRPr>
          </a:p>
          <a:p>
            <a:pPr algn="just"/>
            <a:endParaRPr sz="1756" dirty="0">
              <a:solidFill>
                <a:schemeClr val="dk1"/>
              </a:solidFill>
            </a:endParaRPr>
          </a:p>
          <a:p>
            <a:pPr algn="just"/>
            <a:endParaRPr sz="1756" dirty="0">
              <a:solidFill>
                <a:schemeClr val="dk1"/>
              </a:solidFill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70757" y="201254"/>
            <a:ext cx="21169993" cy="343509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3677" tIns="63677" rIns="63677" bIns="63677" anchor="ctr" anchorCtr="0">
            <a:noAutofit/>
          </a:bodyPr>
          <a:lstStyle/>
          <a:p>
            <a:pPr algn="ctr"/>
            <a:endParaRPr sz="975"/>
          </a:p>
        </p:txBody>
      </p:sp>
      <p:sp>
        <p:nvSpPr>
          <p:cNvPr id="58" name="Google Shape;58;p13"/>
          <p:cNvSpPr/>
          <p:nvPr/>
        </p:nvSpPr>
        <p:spPr>
          <a:xfrm rot="10800000">
            <a:off x="1636268" y="201254"/>
            <a:ext cx="18002240" cy="3190346"/>
          </a:xfrm>
          <a:prstGeom prst="trapezoid">
            <a:avLst>
              <a:gd name="adj" fmla="val 25000"/>
            </a:avLst>
          </a:prstGeom>
          <a:solidFill>
            <a:schemeClr val="accent1">
              <a:lumMod val="50000"/>
            </a:schemeClr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812" tIns="89812" rIns="89812" bIns="89812" anchor="ctr" anchorCtr="0">
            <a:noAutofit/>
          </a:bodyPr>
          <a:lstStyle/>
          <a:p>
            <a:pPr algn="ctr"/>
            <a:endParaRPr sz="1393"/>
          </a:p>
        </p:txBody>
      </p:sp>
      <p:sp>
        <p:nvSpPr>
          <p:cNvPr id="59" name="Google Shape;59;p13"/>
          <p:cNvSpPr txBox="1"/>
          <p:nvPr/>
        </p:nvSpPr>
        <p:spPr>
          <a:xfrm>
            <a:off x="1794701" y="127459"/>
            <a:ext cx="17611083" cy="186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12" tIns="89812" rIns="89812" bIns="89812" anchor="t" anchorCtr="0">
            <a:noAutofit/>
          </a:bodyPr>
          <a:lstStyle/>
          <a:p>
            <a:pPr algn="ctr"/>
            <a:r>
              <a:rPr lang="it-IT" sz="5619" b="1" dirty="0">
                <a:solidFill>
                  <a:srgbClr val="FFC000"/>
                </a:solidFill>
                <a:latin typeface="Arial" panose="020B0604020202020204" pitchFamily="34" charset="0"/>
              </a:rPr>
              <a:t>Using the  Sun </a:t>
            </a:r>
            <a:r>
              <a:rPr lang="it-IT" sz="5619" b="1" dirty="0" err="1">
                <a:solidFill>
                  <a:srgbClr val="FFC000"/>
                </a:solidFill>
                <a:latin typeface="Arial" panose="020B0604020202020204" pitchFamily="34" charset="0"/>
              </a:rPr>
              <a:t>as</a:t>
            </a:r>
            <a:r>
              <a:rPr lang="it-IT" sz="5619" b="1" dirty="0">
                <a:solidFill>
                  <a:srgbClr val="FFC000"/>
                </a:solidFill>
                <a:latin typeface="Arial" panose="020B0604020202020204" pitchFamily="34" charset="0"/>
              </a:rPr>
              <a:t> Rosetta stone to study the </a:t>
            </a:r>
            <a:r>
              <a:rPr lang="it-IT" sz="5619" b="1" dirty="0" err="1">
                <a:solidFill>
                  <a:srgbClr val="FFC000"/>
                </a:solidFill>
                <a:latin typeface="Arial" panose="020B0604020202020204" pitchFamily="34" charset="0"/>
              </a:rPr>
              <a:t>properties</a:t>
            </a:r>
            <a:r>
              <a:rPr lang="it-IT" sz="5619" b="1" dirty="0">
                <a:solidFill>
                  <a:srgbClr val="FFC000"/>
                </a:solidFill>
                <a:latin typeface="Arial" panose="020B0604020202020204" pitchFamily="34" charset="0"/>
              </a:rPr>
              <a:t> of </a:t>
            </a:r>
            <a:r>
              <a:rPr lang="it-IT" sz="5619" b="1" dirty="0" err="1">
                <a:solidFill>
                  <a:srgbClr val="FFC000"/>
                </a:solidFill>
                <a:latin typeface="Arial" panose="020B0604020202020204" pitchFamily="34" charset="0"/>
              </a:rPr>
              <a:t>other</a:t>
            </a:r>
            <a:r>
              <a:rPr lang="it-IT" sz="5619" b="1" dirty="0">
                <a:solidFill>
                  <a:srgbClr val="FFC000"/>
                </a:solidFill>
                <a:latin typeface="Arial" panose="020B0604020202020204" pitchFamily="34" charset="0"/>
              </a:rPr>
              <a:t> solar-like systems</a:t>
            </a:r>
            <a:endParaRPr sz="4388" b="1" dirty="0">
              <a:solidFill>
                <a:srgbClr val="FFC000"/>
              </a:solidFill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446050" y="1243849"/>
            <a:ext cx="1479753" cy="125251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2146404" y="1863731"/>
            <a:ext cx="17018697" cy="520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12" tIns="89812" rIns="89812" bIns="89812" anchor="t" anchorCtr="0">
            <a:noAutofit/>
          </a:bodyPr>
          <a:lstStyle/>
          <a:p>
            <a:pPr algn="ctr"/>
            <a:r>
              <a:rPr lang="it" sz="2388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M.P. Di Mauro </a:t>
            </a:r>
            <a:r>
              <a:rPr lang="it" sz="2388" b="1" i="1" baseline="30000" dirty="0">
                <a:solidFill>
                  <a:srgbClr val="FFFF00"/>
                </a:solidFill>
                <a:latin typeface="Book Antiqua" panose="02040602050305030304" pitchFamily="18" charset="0"/>
              </a:rPr>
              <a:t>(1)</a:t>
            </a:r>
            <a:r>
              <a:rPr lang="it" sz="2388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, C. Pezzotti </a:t>
            </a:r>
            <a:r>
              <a:rPr lang="it" sz="2388" b="1" i="1" baseline="30000" dirty="0">
                <a:solidFill>
                  <a:srgbClr val="FFFF00"/>
                </a:solidFill>
                <a:latin typeface="Book Antiqua" panose="02040602050305030304" pitchFamily="18" charset="0"/>
              </a:rPr>
              <a:t>(2)</a:t>
            </a:r>
            <a:r>
              <a:rPr lang="it" sz="2388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, R. Reda </a:t>
            </a:r>
            <a:r>
              <a:rPr lang="it" sz="2388" b="1" i="1" baseline="30000" dirty="0">
                <a:solidFill>
                  <a:srgbClr val="FFFF00"/>
                </a:solidFill>
                <a:latin typeface="Book Antiqua" panose="02040602050305030304" pitchFamily="18" charset="0"/>
              </a:rPr>
              <a:t>(3)</a:t>
            </a:r>
            <a:r>
              <a:rPr lang="it" sz="2388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, </a:t>
            </a:r>
          </a:p>
          <a:p>
            <a:pPr algn="ctr"/>
            <a:r>
              <a:rPr lang="it" sz="2388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F. Berrilli </a:t>
            </a:r>
            <a:r>
              <a:rPr lang="it" sz="2388" b="1" i="1" baseline="30000" dirty="0">
                <a:solidFill>
                  <a:srgbClr val="FFFF00"/>
                </a:solidFill>
                <a:latin typeface="Book Antiqua" panose="02040602050305030304" pitchFamily="18" charset="0"/>
              </a:rPr>
              <a:t>(3)</a:t>
            </a:r>
            <a:r>
              <a:rPr lang="it" sz="2388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, A. Bonanno </a:t>
            </a:r>
            <a:r>
              <a:rPr lang="it" sz="2388" b="1" i="1" baseline="30000" dirty="0">
                <a:solidFill>
                  <a:srgbClr val="FFFF00"/>
                </a:solidFill>
                <a:latin typeface="Book Antiqua" panose="02040602050305030304" pitchFamily="18" charset="0"/>
              </a:rPr>
              <a:t>(4)</a:t>
            </a:r>
            <a:r>
              <a:rPr lang="it" sz="2388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, G. Buldgen </a:t>
            </a:r>
            <a:r>
              <a:rPr lang="it" sz="2388" b="1" i="1" baseline="30000" dirty="0">
                <a:solidFill>
                  <a:srgbClr val="FFFF00"/>
                </a:solidFill>
                <a:latin typeface="Book Antiqua" panose="02040602050305030304" pitchFamily="18" charset="0"/>
              </a:rPr>
              <a:t>(2)</a:t>
            </a:r>
            <a:r>
              <a:rPr lang="it" sz="2388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, E. Corsaro </a:t>
            </a:r>
            <a:r>
              <a:rPr lang="it" sz="2388" b="1" i="1" baseline="30000" dirty="0">
                <a:solidFill>
                  <a:srgbClr val="FFFF00"/>
                </a:solidFill>
                <a:latin typeface="Book Antiqua" panose="02040602050305030304" pitchFamily="18" charset="0"/>
              </a:rPr>
              <a:t>(4)</a:t>
            </a:r>
            <a:r>
              <a:rPr lang="it" sz="2388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, L. Giovannelli </a:t>
            </a:r>
            <a:r>
              <a:rPr lang="it" sz="2388" b="1" i="1" baseline="30000" dirty="0">
                <a:solidFill>
                  <a:srgbClr val="FFFF00"/>
                </a:solidFill>
                <a:latin typeface="Book Antiqua" panose="02040602050305030304" pitchFamily="18" charset="0"/>
              </a:rPr>
              <a:t>(3) </a:t>
            </a:r>
            <a:r>
              <a:rPr lang="it" sz="2388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,V.Penza </a:t>
            </a:r>
            <a:r>
              <a:rPr lang="it" sz="2388" b="1" i="1" baseline="30000" dirty="0">
                <a:solidFill>
                  <a:srgbClr val="FFFF00"/>
                </a:solidFill>
                <a:latin typeface="Book Antiqua" panose="02040602050305030304" pitchFamily="18" charset="0"/>
              </a:rPr>
              <a:t>(3</a:t>
            </a:r>
            <a:r>
              <a:rPr lang="it" sz="2388" b="1" baseline="30000" dirty="0">
                <a:solidFill>
                  <a:srgbClr val="FFFF00"/>
                </a:solidFill>
                <a:latin typeface="Book Antiqua" panose="02040602050305030304" pitchFamily="18" charset="0"/>
              </a:rPr>
              <a:t>)</a:t>
            </a:r>
            <a:r>
              <a:rPr lang="it" sz="2388" b="1" dirty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  <a:endParaRPr sz="2388" b="1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4299626" y="2669083"/>
            <a:ext cx="13210877" cy="717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12" tIns="89812" rIns="89812" bIns="89812" anchor="t" anchorCtr="0">
            <a:spAutoFit/>
          </a:bodyPr>
          <a:lstStyle/>
          <a:p>
            <a:pPr marL="318440" indent="-318440">
              <a:buClr>
                <a:schemeClr val="bg1"/>
              </a:buClr>
              <a:buAutoNum type="arabicParenBoth"/>
            </a:pPr>
            <a:r>
              <a:rPr lang="it" sz="1741" dirty="0">
                <a:solidFill>
                  <a:schemeClr val="lt1"/>
                </a:solidFill>
              </a:rPr>
              <a:t>INAF-Istituto di Astrofisica e Planetologia Spaziali, Roma, Italy    (2) STAR Institute, Université de Liège, </a:t>
            </a:r>
            <a:r>
              <a:rPr lang="it-IT" sz="1741" dirty="0">
                <a:solidFill>
                  <a:schemeClr val="lt1"/>
                </a:solidFill>
              </a:rPr>
              <a:t>L</a:t>
            </a:r>
            <a:r>
              <a:rPr lang="it" sz="1741" dirty="0">
                <a:solidFill>
                  <a:schemeClr val="lt1"/>
                </a:solidFill>
              </a:rPr>
              <a:t>iége, Belgium</a:t>
            </a:r>
          </a:p>
          <a:p>
            <a:pPr>
              <a:buClr>
                <a:schemeClr val="bg1"/>
              </a:buClr>
            </a:pPr>
            <a:r>
              <a:rPr lang="it" sz="1741" dirty="0">
                <a:solidFill>
                  <a:schemeClr val="lt1"/>
                </a:solidFill>
              </a:rPr>
              <a:t>(3) Department of Physics, University of Rome Tor Vergata, Italy     (4)  INAF-Osservatorio Astrofisico di Catania,Italy</a:t>
            </a:r>
            <a:endParaRPr sz="1741" dirty="0">
              <a:solidFill>
                <a:schemeClr val="lt1"/>
              </a:solidFill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300398" y="3721867"/>
            <a:ext cx="20926405" cy="269478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143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  <a:effectLst>
            <a:glow rad="127000">
              <a:schemeClr val="accent4">
                <a:lumMod val="5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176821" tIns="176821" rIns="176821" bIns="176821" anchor="t" anchorCtr="0">
            <a:noAutofit/>
          </a:bodyPr>
          <a:lstStyle/>
          <a:p>
            <a:pPr algn="ctr"/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ABSTRACT</a:t>
            </a:r>
          </a:p>
          <a:p>
            <a:pPr algn="just"/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We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present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our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new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approach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to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characterize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solar-like stars and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their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interaction with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hosted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exoplanets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in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analogy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to the Sun-Earth system. </a:t>
            </a:r>
          </a:p>
          <a:p>
            <a:pPr algn="just"/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Our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investigation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allows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us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to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obtain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not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only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a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highly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accurate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characterization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of the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mother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star,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but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also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to study the impact of the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star's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rotational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and activity history on the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evolution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of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its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exoplanets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.</a:t>
            </a:r>
          </a:p>
          <a:p>
            <a:pPr algn="just"/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This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information,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coupled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with the precise age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estimated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by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asteroseismology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,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allows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determining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how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long an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atmosphere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of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terrestrial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type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could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resist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to the action of stellar wind and the XUV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flux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enabling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to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directly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quantify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the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portion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of the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atmosphere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which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could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potentially</a:t>
            </a:r>
            <a:r>
              <a:rPr lang="it-IT" sz="2529" b="1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 be </a:t>
            </a:r>
            <a:r>
              <a:rPr lang="it-IT" sz="2529" b="1" dirty="0" err="1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eroded</a:t>
            </a:r>
            <a:r>
              <a:rPr lang="it-IT" sz="2529" dirty="0">
                <a:solidFill>
                  <a:schemeClr val="accent1">
                    <a:lumMod val="50000"/>
                  </a:schemeClr>
                </a:solidFill>
                <a:latin typeface="Liberation Serif"/>
              </a:rPr>
              <a:t>.</a:t>
            </a:r>
            <a:endParaRPr lang="it" sz="1967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030863" y="2801193"/>
            <a:ext cx="2118098" cy="436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12475D5A-EAFA-6612-D949-EE8F04F25B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41" y="1008036"/>
            <a:ext cx="2575877" cy="1530221"/>
          </a:xfrm>
          <a:prstGeom prst="rect">
            <a:avLst/>
          </a:prstGeom>
        </p:spPr>
      </p:pic>
      <p:pic>
        <p:nvPicPr>
          <p:cNvPr id="82" name="Immagine 81" descr="Immagine che contiene Carattere, Elementi grafici, grafica, Policromia&#10;&#10;Descrizione generata automaticamente">
            <a:extLst>
              <a:ext uri="{FF2B5EF4-FFF2-40B4-BE49-F238E27FC236}">
                <a16:creationId xmlns:a16="http://schemas.microsoft.com/office/drawing/2014/main" id="{4EAEA104-C922-7DC9-F36E-B267FB88E9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208" y="2560881"/>
            <a:ext cx="2134046" cy="625361"/>
          </a:xfrm>
          <a:prstGeom prst="rect">
            <a:avLst/>
          </a:prstGeom>
        </p:spPr>
      </p:pic>
      <p:sp>
        <p:nvSpPr>
          <p:cNvPr id="155" name="Rettangolo con angoli arrotondati 154">
            <a:extLst>
              <a:ext uri="{FF2B5EF4-FFF2-40B4-BE49-F238E27FC236}">
                <a16:creationId xmlns:a16="http://schemas.microsoft.com/office/drawing/2014/main" id="{6A32207D-AE2D-0615-F1F2-1137433316FF}"/>
              </a:ext>
            </a:extLst>
          </p:cNvPr>
          <p:cNvSpPr/>
          <p:nvPr/>
        </p:nvSpPr>
        <p:spPr>
          <a:xfrm>
            <a:off x="628430" y="11238230"/>
            <a:ext cx="9080486" cy="386256"/>
          </a:xfrm>
          <a:prstGeom prst="round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696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145B4D1-C3DA-2285-F1FD-4AA79C063A3E}"/>
              </a:ext>
            </a:extLst>
          </p:cNvPr>
          <p:cNvSpPr txBox="1"/>
          <p:nvPr/>
        </p:nvSpPr>
        <p:spPr>
          <a:xfrm>
            <a:off x="8365867" y="18613921"/>
            <a:ext cx="1812271" cy="35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86" i="1" dirty="0">
                <a:solidFill>
                  <a:srgbClr val="9437FF"/>
                </a:solidFill>
                <a:latin typeface="Book Antiqua" panose="02040602050305030304" pitchFamily="18" charset="0"/>
              </a:rPr>
              <a:t>Reda et al. (2023</a:t>
            </a:r>
            <a:r>
              <a:rPr lang="it-IT" sz="1686" dirty="0">
                <a:solidFill>
                  <a:srgbClr val="9437FF"/>
                </a:solidFill>
                <a:latin typeface="Book Antiqua" panose="02040602050305030304" pitchFamily="18" charset="0"/>
              </a:rPr>
              <a:t>)</a:t>
            </a:r>
            <a:endParaRPr lang="it-IT" sz="1686" dirty="0">
              <a:latin typeface="Book Antiqua" panose="02040602050305030304" pitchFamily="18" charset="0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ED935D25-DB8D-FC93-D1B6-784FF280ACF9}"/>
              </a:ext>
            </a:extLst>
          </p:cNvPr>
          <p:cNvSpPr txBox="1"/>
          <p:nvPr/>
        </p:nvSpPr>
        <p:spPr>
          <a:xfrm>
            <a:off x="14827293" y="10757188"/>
            <a:ext cx="2419242" cy="1719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4227" tIns="32114" rIns="64227" bIns="3211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00711" indent="-200711">
              <a:buFont typeface="Arial"/>
              <a:buChar char="•"/>
            </a:pPr>
            <a:endParaRPr lang="it-IT" sz="696" b="1" dirty="0">
              <a:latin typeface="Book Antiqua"/>
              <a:cs typeface="Calibri"/>
            </a:endParaRPr>
          </a:p>
        </p:txBody>
      </p:sp>
      <p:pic>
        <p:nvPicPr>
          <p:cNvPr id="4" name="Google Shape;69;p13">
            <a:extLst>
              <a:ext uri="{FF2B5EF4-FFF2-40B4-BE49-F238E27FC236}">
                <a16:creationId xmlns:a16="http://schemas.microsoft.com/office/drawing/2014/main" id="{5AE06D3C-ABED-E498-66DA-258E10311C61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77864" y="13871555"/>
            <a:ext cx="6338947" cy="3799168"/>
          </a:xfrm>
          <a:prstGeom prst="rect">
            <a:avLst/>
          </a:prstGeom>
          <a:noFill/>
          <a:ln w="76200" cmpd="thinThick">
            <a:solidFill>
              <a:schemeClr val="accent1">
                <a:lumMod val="50000"/>
              </a:schemeClr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BC1B9BA2-3A31-6404-0251-CC526D63FAF4}"/>
                  </a:ext>
                </a:extLst>
              </p:cNvPr>
              <p:cNvSpPr txBox="1"/>
              <p:nvPr/>
            </p:nvSpPr>
            <p:spPr>
              <a:xfrm>
                <a:off x="461868" y="7600222"/>
                <a:ext cx="7277178" cy="3437894"/>
              </a:xfrm>
              <a:prstGeom prst="rect">
                <a:avLst/>
              </a:prstGeom>
              <a:noFill/>
              <a:ln w="79375" cmpd="thinThick">
                <a:noFill/>
              </a:ln>
              <a:effectLst>
                <a:innerShdw blurRad="139700" dist="215900" dir="18900000">
                  <a:schemeClr val="accent5">
                    <a:alpha val="50000"/>
                  </a:schemeClr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ot="0" spcFirstLastPara="0" vertOverflow="overflow" horzOverflow="overflow" vert="horz" wrap="square" lIns="64227" tIns="32114" rIns="64227" bIns="32114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endParaRPr lang="it-IT" sz="1405" b="1" dirty="0">
                  <a:solidFill>
                    <a:srgbClr val="FF0000"/>
                  </a:solidFill>
                  <a:latin typeface="Book Antiqua"/>
                  <a:cs typeface="Calibri" panose="020F0502020204030204"/>
                </a:endParaRPr>
              </a:p>
              <a:p>
                <a:pPr algn="ctr"/>
                <a:r>
                  <a:rPr lang="it-IT" sz="1967" b="1" dirty="0">
                    <a:solidFill>
                      <a:schemeClr val="tx1"/>
                    </a:solidFill>
                    <a:latin typeface="Book Antiqua"/>
                    <a:cs typeface="Calibri" panose="020F0502020204030204"/>
                  </a:rPr>
                  <a:t> </a:t>
                </a:r>
              </a:p>
              <a:p>
                <a:pPr marL="321137" indent="-321137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it-IT" sz="2248" dirty="0" err="1">
                    <a:latin typeface="Book Antiqua"/>
                  </a:rPr>
                  <a:t>Main</a:t>
                </a:r>
                <a:r>
                  <a:rPr lang="it-IT" sz="2248" dirty="0">
                    <a:latin typeface="Book Antiqua"/>
                  </a:rPr>
                  <a:t> </a:t>
                </a:r>
                <a:r>
                  <a:rPr lang="it-IT" sz="2248" dirty="0" err="1">
                    <a:latin typeface="Book Antiqua"/>
                  </a:rPr>
                  <a:t>sequence</a:t>
                </a:r>
                <a:r>
                  <a:rPr lang="it-IT" sz="2248" dirty="0">
                    <a:latin typeface="Book Antiqua"/>
                  </a:rPr>
                  <a:t> </a:t>
                </a:r>
                <a:r>
                  <a:rPr lang="it-IT" sz="2248" dirty="0">
                    <a:highlight>
                      <a:srgbClr val="FFFF00"/>
                    </a:highlight>
                    <a:latin typeface="Book Antiqua"/>
                  </a:rPr>
                  <a:t>solar-like</a:t>
                </a:r>
                <a:r>
                  <a:rPr lang="it-IT" sz="2248" dirty="0">
                    <a:latin typeface="Book Antiqua"/>
                  </a:rPr>
                  <a:t> G </a:t>
                </a:r>
                <a:r>
                  <a:rPr lang="it-IT" sz="2248" dirty="0" err="1">
                    <a:latin typeface="Book Antiqua"/>
                  </a:rPr>
                  <a:t>type</a:t>
                </a:r>
                <a:r>
                  <a:rPr lang="it-IT" sz="2248" dirty="0">
                    <a:latin typeface="Book Antiqua"/>
                  </a:rPr>
                  <a:t> stars</a:t>
                </a:r>
                <a:endParaRPr lang="it-IT" sz="2248" dirty="0">
                  <a:latin typeface="Book Antiqua"/>
                  <a:cs typeface="Calibri"/>
                </a:endParaRPr>
              </a:p>
              <a:p>
                <a:pPr marL="321137" indent="-321137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it-IT" sz="2248" dirty="0">
                    <a:latin typeface="Book Antiqua"/>
                    <a:cs typeface="Calibri"/>
                  </a:rPr>
                  <a:t>Mass ---&gt;  0.8-1.4 M</a:t>
                </a:r>
                <a:r>
                  <a:rPr lang="it-IT" sz="2248" baseline="-25000" dirty="0">
                    <a:ea typeface="+mn-lt"/>
                    <a:cs typeface="+mn-lt"/>
                  </a:rPr>
                  <a:t>⊙</a:t>
                </a:r>
              </a:p>
              <a:p>
                <a:pPr marL="321137" indent="-321137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it-IT" sz="2248" dirty="0" err="1">
                    <a:latin typeface="Book Antiqua"/>
                    <a:cs typeface="Calibri"/>
                  </a:rPr>
                  <a:t>Photospheric</a:t>
                </a:r>
                <a:r>
                  <a:rPr lang="it-IT" sz="2248" dirty="0">
                    <a:latin typeface="Book Antiqua"/>
                    <a:cs typeface="Calibri"/>
                  </a:rPr>
                  <a:t> temperature ---&gt; 5000–6000 K</a:t>
                </a:r>
              </a:p>
              <a:p>
                <a:pPr marL="321137" indent="-321137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it-IT" sz="2248" dirty="0" err="1">
                    <a:latin typeface="Book Antiqua"/>
                    <a:cs typeface="Calibri"/>
                  </a:rPr>
                  <a:t>Similar</a:t>
                </a:r>
                <a:r>
                  <a:rPr lang="it-IT" sz="2248" dirty="0">
                    <a:latin typeface="Book Antiqua"/>
                    <a:cs typeface="Calibri"/>
                  </a:rPr>
                  <a:t> activity regime of the Sun</a:t>
                </a:r>
              </a:p>
              <a:p>
                <a:pPr marL="321137" indent="-321137">
                  <a:buFont typeface="Wingdings" pitchFamily="2" charset="2"/>
                  <a:buChar char="Ø"/>
                </a:pPr>
                <a:r>
                  <a:rPr lang="en-US" sz="2248" dirty="0">
                    <a:latin typeface="Book Antiqua"/>
                  </a:rPr>
                  <a:t>Rossby number </a:t>
                </a:r>
                <a:r>
                  <a:rPr lang="it-IT" sz="2248" dirty="0">
                    <a:latin typeface="Book Antiqua"/>
                    <a:ea typeface="+mn-lt"/>
                    <a:cs typeface="+mn-lt"/>
                  </a:rPr>
                  <a:t> </a:t>
                </a:r>
                <a:r>
                  <a:rPr lang="it-IT" sz="2529" dirty="0">
                    <a:latin typeface="Book Antiqua"/>
                    <a:ea typeface="+mn-lt"/>
                    <a:cs typeface="+mn-lt"/>
                  </a:rPr>
                  <a:t>R</a:t>
                </a:r>
                <a:r>
                  <a:rPr lang="it-IT" sz="2529" baseline="-25000" dirty="0">
                    <a:latin typeface="Book Antiqua"/>
                    <a:ea typeface="+mn-lt"/>
                    <a:cs typeface="+mn-lt"/>
                  </a:rPr>
                  <a:t>0</a:t>
                </a:r>
                <a:r>
                  <a:rPr lang="it-IT" sz="2529" dirty="0">
                    <a:latin typeface="Book Antiqua"/>
                    <a:ea typeface="+mn-lt"/>
                    <a:cs typeface="+mn-lt"/>
                  </a:rPr>
                  <a:t> </a:t>
                </a:r>
                <a14:m>
                  <m:oMath xmlns:m="http://schemas.openxmlformats.org/officeDocument/2006/math">
                    <m:r>
                      <a:rPr lang="it-IT" sz="2529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+mn-lt"/>
                      </a:rPr>
                      <m:t>≥</m:t>
                    </m:r>
                  </m:oMath>
                </a14:m>
                <a:r>
                  <a:rPr lang="it-IT" sz="2529" dirty="0">
                    <a:latin typeface="Book Antiqua"/>
                    <a:ea typeface="+mn-lt"/>
                    <a:cs typeface="+mn-lt"/>
                  </a:rPr>
                  <a:t> 1 </a:t>
                </a:r>
                <a:r>
                  <a:rPr lang="it-IT" sz="2529" dirty="0" err="1">
                    <a:latin typeface="Book Antiqua"/>
                    <a:ea typeface="+mn-lt"/>
                    <a:cs typeface="+mn-lt"/>
                  </a:rPr>
                  <a:t>faculae</a:t>
                </a:r>
                <a:r>
                  <a:rPr lang="it-IT" sz="2529" dirty="0">
                    <a:latin typeface="Book Antiqua"/>
                    <a:ea typeface="+mn-lt"/>
                    <a:cs typeface="+mn-lt"/>
                  </a:rPr>
                  <a:t> </a:t>
                </a:r>
                <a:r>
                  <a:rPr lang="it-IT" sz="2529" dirty="0" err="1">
                    <a:latin typeface="Book Antiqua"/>
                    <a:ea typeface="+mn-lt"/>
                    <a:cs typeface="+mn-lt"/>
                  </a:rPr>
                  <a:t>dominated</a:t>
                </a:r>
                <a:r>
                  <a:rPr lang="it-IT" sz="2529" dirty="0">
                    <a:latin typeface="Book Antiqua"/>
                    <a:ea typeface="+mn-lt"/>
                    <a:cs typeface="+mn-lt"/>
                  </a:rPr>
                  <a:t> regime</a:t>
                </a:r>
                <a:endParaRPr lang="en-US" sz="2529" dirty="0">
                  <a:latin typeface="Book Antiqua"/>
                  <a:ea typeface="+mn-lt"/>
                  <a:cs typeface="Calibri" panose="020F0502020204030204"/>
                </a:endParaRPr>
              </a:p>
              <a:p>
                <a:pPr marL="321137" indent="-321137">
                  <a:buFont typeface="Wingdings" pitchFamily="2" charset="2"/>
                  <a:buChar char="Ø"/>
                </a:pPr>
                <a:endParaRPr lang="en-US" sz="2529" dirty="0">
                  <a:latin typeface="Book Antiqua"/>
                  <a:ea typeface="+mn-lt"/>
                  <a:cs typeface="Calibri" panose="020F0502020204030204"/>
                </a:endParaRP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BC1B9BA2-3A31-6404-0251-CC526D63F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68" y="7600222"/>
                <a:ext cx="7277178" cy="3437894"/>
              </a:xfrm>
              <a:prstGeom prst="rect">
                <a:avLst/>
              </a:prstGeom>
              <a:blipFill>
                <a:blip r:embed="rId13"/>
                <a:stretch>
                  <a:fillRect l="-1215" r="-1215"/>
                </a:stretch>
              </a:blipFill>
              <a:ln w="79375" cmpd="thinThick">
                <a:noFill/>
              </a:ln>
              <a:effectLst>
                <a:innerShdw blurRad="139700" dist="215900" dir="18900000">
                  <a:schemeClr val="accent5">
                    <a:alpha val="50000"/>
                  </a:schemeClr>
                </a:inn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Immagine 30">
            <a:extLst>
              <a:ext uri="{FF2B5EF4-FFF2-40B4-BE49-F238E27FC236}">
                <a16:creationId xmlns:a16="http://schemas.microsoft.com/office/drawing/2014/main" id="{0830C135-FF62-1D92-1A2A-ADBC33B0857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2844" y="21277945"/>
            <a:ext cx="5907457" cy="3962400"/>
          </a:xfrm>
          <a:prstGeom prst="rect">
            <a:avLst/>
          </a:prstGeom>
          <a:ln w="76200" cmpd="thinThick">
            <a:solidFill>
              <a:srgbClr val="004C85"/>
            </a:solidFill>
          </a:ln>
        </p:spPr>
      </p:pic>
      <p:grpSp>
        <p:nvGrpSpPr>
          <p:cNvPr id="23" name="Gruppo 22">
            <a:extLst>
              <a:ext uri="{FF2B5EF4-FFF2-40B4-BE49-F238E27FC236}">
                <a16:creationId xmlns:a16="http://schemas.microsoft.com/office/drawing/2014/main" id="{1BB741F1-857D-9347-EDBE-9634EAD1EBDA}"/>
              </a:ext>
            </a:extLst>
          </p:cNvPr>
          <p:cNvGrpSpPr/>
          <p:nvPr/>
        </p:nvGrpSpPr>
        <p:grpSpPr>
          <a:xfrm>
            <a:off x="4655715" y="6187075"/>
            <a:ext cx="11543086" cy="1855609"/>
            <a:chOff x="687574" y="514322"/>
            <a:chExt cx="10774266" cy="1153603"/>
          </a:xfrm>
        </p:grpSpPr>
        <p:sp>
          <p:nvSpPr>
            <p:cNvPr id="38" name="Ovale 37">
              <a:extLst>
                <a:ext uri="{FF2B5EF4-FFF2-40B4-BE49-F238E27FC236}">
                  <a16:creationId xmlns:a16="http://schemas.microsoft.com/office/drawing/2014/main" id="{DC0F1061-7CC2-43AB-FEC9-B74CA9CBEA43}"/>
                </a:ext>
              </a:extLst>
            </p:cNvPr>
            <p:cNvSpPr/>
            <p:nvPr/>
          </p:nvSpPr>
          <p:spPr>
            <a:xfrm>
              <a:off x="1485367" y="514322"/>
              <a:ext cx="9205449" cy="115360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696"/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5ADF9D6D-1683-9B10-7815-E72B844B28CF}"/>
                </a:ext>
              </a:extLst>
            </p:cNvPr>
            <p:cNvSpPr txBox="1"/>
            <p:nvPr/>
          </p:nvSpPr>
          <p:spPr>
            <a:xfrm>
              <a:off x="687574" y="855520"/>
              <a:ext cx="10774266" cy="7387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4227" tIns="32114" rIns="64227" bIns="32114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SELECTION OF THE STELLAR TARGETS</a:t>
              </a:r>
            </a:p>
            <a:p>
              <a:pPr algn="ctr"/>
              <a:r>
                <a:rPr lang="it-IT" sz="2800" b="1" dirty="0">
                  <a:solidFill>
                    <a:srgbClr val="004C85"/>
                  </a:solidFill>
                  <a:latin typeface="+mj-lt"/>
                  <a:cs typeface="Calibri"/>
                </a:rPr>
                <a:t>Using the Sun-Earth system </a:t>
              </a:r>
              <a:r>
                <a:rPr lang="it-IT" sz="2800" b="1" dirty="0" err="1">
                  <a:solidFill>
                    <a:srgbClr val="004C85"/>
                  </a:solidFill>
                  <a:latin typeface="+mj-lt"/>
                  <a:cs typeface="Calibri"/>
                </a:rPr>
                <a:t>as</a:t>
              </a:r>
              <a:r>
                <a:rPr lang="it-IT" sz="2800" b="1" dirty="0">
                  <a:solidFill>
                    <a:srgbClr val="004C85"/>
                  </a:solidFill>
                  <a:latin typeface="+mj-lt"/>
                  <a:cs typeface="Calibri"/>
                </a:rPr>
                <a:t> </a:t>
              </a:r>
              <a:r>
                <a:rPr lang="it-IT" sz="2800" b="1" dirty="0" err="1">
                  <a:solidFill>
                    <a:srgbClr val="004C85"/>
                  </a:solidFill>
                  <a:latin typeface="+mj-lt"/>
                  <a:cs typeface="Calibri"/>
                </a:rPr>
                <a:t>guiding</a:t>
              </a:r>
              <a:r>
                <a:rPr lang="it-IT" sz="2800" b="1" dirty="0">
                  <a:solidFill>
                    <a:srgbClr val="004C85"/>
                  </a:solidFill>
                  <a:latin typeface="+mj-lt"/>
                  <a:cs typeface="Calibri"/>
                </a:rPr>
                <a:t> light</a:t>
              </a:r>
            </a:p>
          </p:txBody>
        </p:sp>
      </p:grpSp>
      <p:pic>
        <p:nvPicPr>
          <p:cNvPr id="18" name="Immagine 24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A4B30299-AB43-C477-D6BA-11054B9D7CA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40062" y="12524469"/>
            <a:ext cx="1857989" cy="193895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9552B4F-9D6B-C2DA-66E2-AF857E6664B1}"/>
              </a:ext>
            </a:extLst>
          </p:cNvPr>
          <p:cNvSpPr txBox="1"/>
          <p:nvPr/>
        </p:nvSpPr>
        <p:spPr>
          <a:xfrm>
            <a:off x="7660801" y="7888839"/>
            <a:ext cx="8200971" cy="27727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 fontScale="92500" lnSpcReduction="10000"/>
          </a:bodyPr>
          <a:lstStyle/>
          <a:p>
            <a:pPr algn="just"/>
            <a:r>
              <a:rPr lang="it-IT" sz="2000" dirty="0">
                <a:solidFill>
                  <a:schemeClr val="tx1"/>
                </a:solidFill>
                <a:latin typeface="+mj-lt"/>
              </a:rPr>
              <a:t>The </a:t>
            </a:r>
            <a:r>
              <a:rPr lang="it-IT" sz="2000" dirty="0">
                <a:solidFill>
                  <a:schemeClr val="tx1"/>
                </a:solidFill>
                <a:effectLst/>
                <a:latin typeface="+mj-lt"/>
              </a:rPr>
              <a:t>global </a:t>
            </a:r>
            <a:r>
              <a:rPr lang="it-IT" sz="2000" dirty="0" err="1">
                <a:solidFill>
                  <a:schemeClr val="tx1"/>
                </a:solidFill>
                <a:effectLst/>
                <a:latin typeface="+mj-lt"/>
              </a:rPr>
              <a:t>parameters</a:t>
            </a:r>
            <a:r>
              <a:rPr lang="it-IT" sz="2000" dirty="0">
                <a:solidFill>
                  <a:schemeClr val="tx1"/>
                </a:solidFill>
                <a:effectLst/>
                <a:latin typeface="+mj-lt"/>
              </a:rPr>
              <a:t> of the </a:t>
            </a:r>
            <a:r>
              <a:rPr lang="it-IT" sz="2000" dirty="0" err="1">
                <a:solidFill>
                  <a:schemeClr val="tx1"/>
                </a:solidFill>
                <a:effectLst/>
                <a:latin typeface="+mj-lt"/>
              </a:rPr>
              <a:t>host</a:t>
            </a:r>
            <a:r>
              <a:rPr lang="it-IT" sz="2000" dirty="0">
                <a:solidFill>
                  <a:schemeClr val="tx1"/>
                </a:solidFill>
                <a:effectLst/>
                <a:latin typeface="+mj-lt"/>
              </a:rPr>
              <a:t>-star </a:t>
            </a:r>
            <a:r>
              <a:rPr lang="it-IT" sz="2000" dirty="0">
                <a:solidFill>
                  <a:schemeClr val="tx1"/>
                </a:solidFill>
                <a:latin typeface="+mj-lt"/>
              </a:rPr>
              <a:t>are</a:t>
            </a:r>
            <a:r>
              <a:rPr lang="it-IT" sz="2000" dirty="0">
                <a:solidFill>
                  <a:schemeClr val="tx1"/>
                </a:solidFill>
                <a:effectLst/>
                <a:latin typeface="+mj-lt"/>
              </a:rPr>
              <a:t> </a:t>
            </a:r>
          </a:p>
          <a:p>
            <a:pPr algn="just"/>
            <a:r>
              <a:rPr lang="it-IT" sz="2000" dirty="0" err="1">
                <a:solidFill>
                  <a:schemeClr val="tx1"/>
                </a:solidFill>
                <a:effectLst/>
                <a:latin typeface="+mj-lt"/>
              </a:rPr>
              <a:t>fundamental</a:t>
            </a:r>
            <a:r>
              <a:rPr lang="it-IT" sz="2000" dirty="0">
                <a:solidFill>
                  <a:schemeClr val="tx1"/>
                </a:solidFill>
                <a:effectLst/>
                <a:latin typeface="+mj-lt"/>
              </a:rPr>
              <a:t> information</a:t>
            </a:r>
            <a:r>
              <a:rPr lang="it-IT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it-IT" sz="2000" dirty="0">
                <a:solidFill>
                  <a:schemeClr val="tx1"/>
                </a:solidFill>
                <a:effectLst/>
                <a:latin typeface="+mj-lt"/>
              </a:rPr>
              <a:t>to </a:t>
            </a:r>
            <a:r>
              <a:rPr lang="it-IT" sz="2000" dirty="0" err="1">
                <a:solidFill>
                  <a:schemeClr val="tx1"/>
                </a:solidFill>
                <a:latin typeface="+mj-lt"/>
              </a:rPr>
              <a:t>characterise</a:t>
            </a:r>
            <a:r>
              <a:rPr lang="it-IT" sz="2000" dirty="0">
                <a:solidFill>
                  <a:schemeClr val="tx1"/>
                </a:solidFill>
                <a:latin typeface="+mj-lt"/>
              </a:rPr>
              <a:t> an </a:t>
            </a:r>
            <a:r>
              <a:rPr lang="it-IT" sz="2000" dirty="0" err="1">
                <a:solidFill>
                  <a:schemeClr val="tx1"/>
                </a:solidFill>
                <a:latin typeface="+mj-lt"/>
              </a:rPr>
              <a:t>exoplanetary</a:t>
            </a:r>
            <a:endParaRPr lang="it-IT" sz="20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it-IT" sz="2000" dirty="0">
                <a:solidFill>
                  <a:schemeClr val="tx1"/>
                </a:solidFill>
                <a:latin typeface="+mj-lt"/>
              </a:rPr>
              <a:t> system.</a:t>
            </a:r>
            <a:endParaRPr lang="it-IT" sz="2000" dirty="0">
              <a:solidFill>
                <a:srgbClr val="9437FF"/>
              </a:solidFill>
              <a:latin typeface="+mj-lt"/>
            </a:endParaRPr>
          </a:p>
          <a:p>
            <a:pPr algn="just"/>
            <a:r>
              <a:rPr lang="it-IT" sz="2000" b="0" u="none" strike="noStrike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</a:rPr>
              <a:t>T</a:t>
            </a:r>
            <a:r>
              <a:rPr lang="it-IT" sz="2000" dirty="0">
                <a:solidFill>
                  <a:schemeClr val="tx1"/>
                </a:solidFill>
                <a:effectLst/>
                <a:latin typeface="+mj-lt"/>
              </a:rPr>
              <a:t>he </a:t>
            </a:r>
            <a:r>
              <a:rPr lang="it-IT" sz="2000" dirty="0" err="1">
                <a:solidFill>
                  <a:schemeClr val="tx1"/>
                </a:solidFill>
                <a:latin typeface="+mj-lt"/>
              </a:rPr>
              <a:t>suitable</a:t>
            </a:r>
            <a:r>
              <a:rPr lang="it-IT" sz="2000" dirty="0">
                <a:solidFill>
                  <a:schemeClr val="tx1"/>
                </a:solidFill>
                <a:latin typeface="+mj-lt"/>
              </a:rPr>
              <a:t> targets for </a:t>
            </a:r>
            <a:r>
              <a:rPr lang="it-IT" sz="2000" dirty="0" err="1">
                <a:solidFill>
                  <a:schemeClr val="tx1"/>
                </a:solidFill>
                <a:latin typeface="+mj-lt"/>
              </a:rPr>
              <a:t>this</a:t>
            </a:r>
            <a:r>
              <a:rPr lang="it-IT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+mj-lt"/>
              </a:rPr>
              <a:t>approach</a:t>
            </a:r>
            <a:r>
              <a:rPr lang="it-IT" sz="2000" dirty="0">
                <a:solidFill>
                  <a:schemeClr val="tx1"/>
                </a:solidFill>
                <a:latin typeface="+mj-lt"/>
              </a:rPr>
              <a:t> are solar-like</a:t>
            </a:r>
          </a:p>
          <a:p>
            <a:pPr algn="just"/>
            <a:r>
              <a:rPr lang="it-IT" sz="2000" dirty="0">
                <a:solidFill>
                  <a:schemeClr val="tx1"/>
                </a:solidFill>
                <a:latin typeface="+mj-lt"/>
              </a:rPr>
              <a:t> stars </a:t>
            </a:r>
            <a:r>
              <a:rPr lang="it-IT" sz="2000" dirty="0" err="1">
                <a:solidFill>
                  <a:schemeClr val="tx1"/>
                </a:solidFill>
                <a:latin typeface="+mj-lt"/>
              </a:rPr>
              <a:t>that</a:t>
            </a:r>
            <a:r>
              <a:rPr lang="it-IT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+mj-lt"/>
              </a:rPr>
              <a:t>have</a:t>
            </a:r>
            <a:r>
              <a:rPr lang="it-IT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+mj-lt"/>
              </a:rPr>
              <a:t>been</a:t>
            </a:r>
            <a:r>
              <a:rPr lang="it-IT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+mj-lt"/>
              </a:rPr>
              <a:t>studied</a:t>
            </a:r>
            <a:r>
              <a:rPr lang="it-IT" sz="2000" dirty="0">
                <a:solidFill>
                  <a:schemeClr val="tx1"/>
                </a:solidFill>
                <a:latin typeface="+mj-lt"/>
              </a:rPr>
              <a:t> by </a:t>
            </a:r>
            <a:r>
              <a:rPr lang="it-IT" sz="2000" dirty="0" err="1">
                <a:solidFill>
                  <a:schemeClr val="tx1"/>
                </a:solidFill>
                <a:latin typeface="+mj-lt"/>
              </a:rPr>
              <a:t>asteroseismology</a:t>
            </a:r>
            <a:endParaRPr lang="it-IT" sz="20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it-IT" sz="2000" dirty="0">
                <a:solidFill>
                  <a:schemeClr val="tx1"/>
                </a:solidFill>
                <a:latin typeface="+mj-lt"/>
              </a:rPr>
              <a:t> techniques </a:t>
            </a:r>
            <a:r>
              <a:rPr lang="it-IT" sz="2000" dirty="0" err="1">
                <a:solidFill>
                  <a:schemeClr val="tx1"/>
                </a:solidFill>
                <a:latin typeface="+mj-lt"/>
              </a:rPr>
              <a:t>using</a:t>
            </a:r>
            <a:r>
              <a:rPr lang="it-IT" sz="2000" dirty="0">
                <a:solidFill>
                  <a:schemeClr val="tx1"/>
                </a:solidFill>
                <a:latin typeface="+mj-lt"/>
              </a:rPr>
              <a:t> data </a:t>
            </a:r>
            <a:r>
              <a:rPr lang="it-IT" sz="2000" dirty="0" err="1">
                <a:solidFill>
                  <a:schemeClr val="tx1"/>
                </a:solidFill>
                <a:latin typeface="+mj-lt"/>
              </a:rPr>
              <a:t>provided</a:t>
            </a:r>
            <a:r>
              <a:rPr lang="it-IT" sz="2000" dirty="0">
                <a:solidFill>
                  <a:schemeClr val="tx1"/>
                </a:solidFill>
                <a:latin typeface="+mj-lt"/>
              </a:rPr>
              <a:t> by TESS or Kepler/K2 </a:t>
            </a:r>
            <a:r>
              <a:rPr lang="it-IT" sz="2000" dirty="0" err="1">
                <a:solidFill>
                  <a:schemeClr val="tx1"/>
                </a:solidFill>
                <a:latin typeface="+mj-lt"/>
              </a:rPr>
              <a:t>satellites</a:t>
            </a:r>
            <a:r>
              <a:rPr lang="it-IT" sz="2000" dirty="0">
                <a:solidFill>
                  <a:schemeClr val="tx1"/>
                </a:solidFill>
                <a:latin typeface="+mj-lt"/>
              </a:rPr>
              <a:t>. </a:t>
            </a:r>
            <a:r>
              <a:rPr lang="it-IT" sz="2000" dirty="0" err="1">
                <a:solidFill>
                  <a:schemeClr val="tx1"/>
                </a:solidFill>
                <a:latin typeface="+mj-lt"/>
              </a:rPr>
              <a:t>Our</a:t>
            </a:r>
            <a:r>
              <a:rPr lang="it-IT" sz="2000" dirty="0">
                <a:latin typeface="+mj-lt"/>
              </a:rPr>
              <a:t> strategy </a:t>
            </a:r>
            <a:r>
              <a:rPr lang="it-IT" sz="2000" dirty="0">
                <a:solidFill>
                  <a:srgbClr val="9437FF"/>
                </a:solidFill>
                <a:latin typeface="+mj-lt"/>
              </a:rPr>
              <a:t>(Reda et al. 2022) </a:t>
            </a:r>
            <a:r>
              <a:rPr lang="it-IT" sz="2000" dirty="0">
                <a:effectLst/>
                <a:latin typeface="+mj-lt"/>
              </a:rPr>
              <a:t>starts from the </a:t>
            </a:r>
            <a:r>
              <a:rPr lang="it-IT" sz="2000" dirty="0" err="1">
                <a:effectLst/>
                <a:latin typeface="+mj-lt"/>
              </a:rPr>
              <a:t>detection</a:t>
            </a:r>
            <a:r>
              <a:rPr lang="it-IT" sz="2000" dirty="0">
                <a:effectLst/>
                <a:latin typeface="+mj-lt"/>
              </a:rPr>
              <a:t> and </a:t>
            </a:r>
            <a:r>
              <a:rPr lang="it-IT" sz="2000" dirty="0" err="1">
                <a:effectLst/>
                <a:latin typeface="+mj-lt"/>
              </a:rPr>
              <a:t>identification</a:t>
            </a:r>
            <a:r>
              <a:rPr lang="it-IT" sz="2000" dirty="0">
                <a:effectLst/>
                <a:latin typeface="+mj-lt"/>
              </a:rPr>
              <a:t> of the </a:t>
            </a:r>
            <a:r>
              <a:rPr lang="it-IT" sz="2000" dirty="0" err="1">
                <a:effectLst/>
                <a:latin typeface="+mj-lt"/>
              </a:rPr>
              <a:t>pulsations</a:t>
            </a:r>
            <a:r>
              <a:rPr lang="it-IT" sz="2000" dirty="0">
                <a:effectLst/>
                <a:latin typeface="+mj-lt"/>
              </a:rPr>
              <a:t> </a:t>
            </a:r>
            <a:r>
              <a:rPr lang="it-IT" sz="2000" dirty="0" err="1">
                <a:effectLst/>
                <a:latin typeface="+mj-lt"/>
              </a:rPr>
              <a:t>properties</a:t>
            </a:r>
            <a:r>
              <a:rPr lang="it-IT" sz="2000" dirty="0">
                <a:effectLst/>
                <a:latin typeface="+mj-lt"/>
              </a:rPr>
              <a:t> of a star by a </a:t>
            </a:r>
            <a:r>
              <a:rPr lang="it-IT" sz="2000" dirty="0" err="1">
                <a:effectLst/>
                <a:latin typeface="+mj-lt"/>
              </a:rPr>
              <a:t>careful</a:t>
            </a:r>
            <a:r>
              <a:rPr lang="it-IT" sz="2000" dirty="0">
                <a:effectLst/>
                <a:latin typeface="+mj-lt"/>
              </a:rPr>
              <a:t> </a:t>
            </a:r>
            <a:r>
              <a:rPr lang="it-IT" sz="2000" dirty="0" err="1">
                <a:effectLst/>
                <a:latin typeface="+mj-lt"/>
              </a:rPr>
              <a:t>analysis</a:t>
            </a:r>
            <a:r>
              <a:rPr lang="it-IT" sz="2000" dirty="0">
                <a:effectLst/>
                <a:latin typeface="+mj-lt"/>
              </a:rPr>
              <a:t> of the </a:t>
            </a:r>
            <a:r>
              <a:rPr lang="it-IT" sz="2000" dirty="0" err="1">
                <a:effectLst/>
                <a:latin typeface="+mj-lt"/>
              </a:rPr>
              <a:t>photometric</a:t>
            </a:r>
            <a:r>
              <a:rPr lang="it-IT" sz="2000" dirty="0">
                <a:latin typeface="+mj-lt"/>
              </a:rPr>
              <a:t> time </a:t>
            </a:r>
            <a:r>
              <a:rPr lang="it-IT" sz="2000" dirty="0" err="1">
                <a:latin typeface="+mj-lt"/>
              </a:rPr>
              <a:t>series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effectLst/>
                <a:latin typeface="+mj-lt"/>
              </a:rPr>
              <a:t>using</a:t>
            </a:r>
            <a:r>
              <a:rPr lang="it-IT" sz="2000" dirty="0">
                <a:effectLst/>
                <a:latin typeface="+mj-lt"/>
              </a:rPr>
              <a:t> the public tool </a:t>
            </a:r>
            <a:r>
              <a:rPr lang="it-IT" sz="2000" dirty="0">
                <a:latin typeface="+mj-lt"/>
              </a:rPr>
              <a:t>DIAMONDS (</a:t>
            </a:r>
            <a:r>
              <a:rPr lang="it-IT" sz="2000" dirty="0">
                <a:solidFill>
                  <a:srgbClr val="9437FF"/>
                </a:solidFill>
                <a:effectLst/>
                <a:latin typeface="+mj-lt"/>
              </a:rPr>
              <a:t>Corsaro &amp; De Ridder, 2014</a:t>
            </a:r>
            <a:r>
              <a:rPr lang="it-IT" sz="2000" dirty="0">
                <a:effectLst/>
                <a:latin typeface="+mj-lt"/>
              </a:rPr>
              <a:t>) in </a:t>
            </a:r>
            <a:r>
              <a:rPr lang="it-IT" sz="2000" dirty="0" err="1">
                <a:effectLst/>
                <a:latin typeface="+mj-lt"/>
              </a:rPr>
              <a:t>order</a:t>
            </a:r>
            <a:r>
              <a:rPr lang="it-IT" sz="2000" dirty="0">
                <a:effectLst/>
                <a:latin typeface="+mj-lt"/>
              </a:rPr>
              <a:t> to </a:t>
            </a:r>
            <a:r>
              <a:rPr lang="it-IT" sz="2000" dirty="0" err="1">
                <a:effectLst/>
                <a:latin typeface="+mj-lt"/>
              </a:rPr>
              <a:t>extract</a:t>
            </a:r>
            <a:r>
              <a:rPr lang="it-IT" sz="2000" dirty="0">
                <a:effectLst/>
                <a:latin typeface="+mj-lt"/>
              </a:rPr>
              <a:t> stellar </a:t>
            </a:r>
            <a:r>
              <a:rPr lang="it-IT" sz="2000" dirty="0" err="1">
                <a:effectLst/>
                <a:latin typeface="+mj-lt"/>
              </a:rPr>
              <a:t>radius</a:t>
            </a:r>
            <a:r>
              <a:rPr lang="it-IT" sz="2000" dirty="0">
                <a:effectLst/>
                <a:latin typeface="+mj-lt"/>
              </a:rPr>
              <a:t>, stellar mass and age of the star.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53AA21D8-CAB6-0C6E-2811-A859C786BB20}"/>
                  </a:ext>
                </a:extLst>
              </p:cNvPr>
              <p:cNvSpPr txBox="1"/>
              <p:nvPr/>
            </p:nvSpPr>
            <p:spPr>
              <a:xfrm>
                <a:off x="4678198" y="22190529"/>
                <a:ext cx="1151102" cy="707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18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eqArr>
                          <m:eqArr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⊙</m:t>
                            </m:r>
                          </m:e>
                          <m:e/>
                          <m:e/>
                          <m:e/>
                        </m:eqArr>
                      </m:sub>
                    </m:sSub>
                  </m:oMath>
                </a14:m>
                <a:endParaRPr lang="it-IT" dirty="0"/>
              </a:p>
              <a:p>
                <a:r>
                  <a:rPr lang="it-IT" dirty="0"/>
                  <a:t>3.2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53AA21D8-CAB6-0C6E-2811-A859C786B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198" y="22190529"/>
                <a:ext cx="1151102" cy="707566"/>
              </a:xfrm>
              <a:prstGeom prst="rect">
                <a:avLst/>
              </a:prstGeom>
              <a:blipFill>
                <a:blip r:embed="rId16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magine 7">
            <a:extLst>
              <a:ext uri="{FF2B5EF4-FFF2-40B4-BE49-F238E27FC236}">
                <a16:creationId xmlns:a16="http://schemas.microsoft.com/office/drawing/2014/main" id="{065117C6-22BC-4238-78A4-D057CFD7A61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903353" y="7825395"/>
            <a:ext cx="2045990" cy="1298607"/>
          </a:xfrm>
          <a:prstGeom prst="rect">
            <a:avLst/>
          </a:prstGeom>
        </p:spPr>
      </p:pic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D1D58B04-AEBD-D8E0-5072-212DB5B28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810957"/>
              </p:ext>
            </p:extLst>
          </p:nvPr>
        </p:nvGraphicFramePr>
        <p:xfrm>
          <a:off x="16036914" y="7382814"/>
          <a:ext cx="4746970" cy="34806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accent4"/>
                  </a:outerShdw>
                </a:effectLst>
                <a:tableStyleId>{5C22544A-7EE6-4342-B048-85BDC9FD1C3A}</a:tableStyleId>
              </a:tblPr>
              <a:tblGrid>
                <a:gridCol w="2092803">
                  <a:extLst>
                    <a:ext uri="{9D8B030D-6E8A-4147-A177-3AD203B41FA5}">
                      <a16:colId xmlns:a16="http://schemas.microsoft.com/office/drawing/2014/main" val="1369868316"/>
                    </a:ext>
                  </a:extLst>
                </a:gridCol>
                <a:gridCol w="838909">
                  <a:extLst>
                    <a:ext uri="{9D8B030D-6E8A-4147-A177-3AD203B41FA5}">
                      <a16:colId xmlns:a16="http://schemas.microsoft.com/office/drawing/2014/main" val="1202568350"/>
                    </a:ext>
                  </a:extLst>
                </a:gridCol>
                <a:gridCol w="871432">
                  <a:extLst>
                    <a:ext uri="{9D8B030D-6E8A-4147-A177-3AD203B41FA5}">
                      <a16:colId xmlns:a16="http://schemas.microsoft.com/office/drawing/2014/main" val="538605467"/>
                    </a:ext>
                  </a:extLst>
                </a:gridCol>
                <a:gridCol w="943826">
                  <a:extLst>
                    <a:ext uri="{9D8B030D-6E8A-4147-A177-3AD203B41FA5}">
                      <a16:colId xmlns:a16="http://schemas.microsoft.com/office/drawing/2014/main" val="718687654"/>
                    </a:ext>
                  </a:extLst>
                </a:gridCol>
              </a:tblGrid>
              <a:tr h="468731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err="1">
                          <a:solidFill>
                            <a:schemeClr val="bg1"/>
                          </a:solidFill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Asteroseismic</a:t>
                      </a:r>
                      <a:r>
                        <a:rPr lang="it-IT" sz="2000" b="1" dirty="0">
                          <a:solidFill>
                            <a:schemeClr val="bg1"/>
                          </a:solidFill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 tools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2800" baseline="-25000" dirty="0" err="1">
                          <a:solidFill>
                            <a:schemeClr val="bg1"/>
                          </a:solidFill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Error</a:t>
                      </a:r>
                      <a:r>
                        <a:rPr lang="it-IT" sz="2800" baseline="-25000" dirty="0">
                          <a:solidFill>
                            <a:schemeClr val="bg1"/>
                          </a:solidFill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 in the </a:t>
                      </a:r>
                    </a:p>
                    <a:p>
                      <a:pPr algn="ctr"/>
                      <a:r>
                        <a:rPr lang="it-IT" sz="2800" baseline="-25000" dirty="0" err="1">
                          <a:solidFill>
                            <a:schemeClr val="bg1"/>
                          </a:solidFill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estimated</a:t>
                      </a:r>
                      <a:r>
                        <a:rPr lang="it-IT" sz="2800" baseline="-25000" dirty="0">
                          <a:solidFill>
                            <a:schemeClr val="bg1"/>
                          </a:solidFill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 </a:t>
                      </a:r>
                      <a:r>
                        <a:rPr lang="it-IT" sz="2800" baseline="-25000" dirty="0" err="1">
                          <a:solidFill>
                            <a:schemeClr val="bg1"/>
                          </a:solidFill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quantity</a:t>
                      </a:r>
                      <a:endParaRPr lang="it-IT" sz="2800" baseline="-25000" dirty="0">
                        <a:solidFill>
                          <a:schemeClr val="bg1"/>
                        </a:solidFill>
                        <a:latin typeface="Futura Medium" panose="020B0602020204020303" pitchFamily="34" charset="-79"/>
                        <a:cs typeface="Futura Medium" panose="020B0602020204020303" pitchFamily="34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  <a:latin typeface="Futura Medium" panose="020B0602020204020303" pitchFamily="34" charset="-79"/>
                        <a:cs typeface="Futura Medium" panose="020B0602020204020303" pitchFamily="34" charset="-79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  <a:latin typeface="Futura Medium" panose="020B0602020204020303" pitchFamily="34" charset="-79"/>
                        <a:cs typeface="Futura Medium" panose="020B0602020204020303" pitchFamily="34" charset="-79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280584"/>
                  </a:ext>
                </a:extLst>
              </a:tr>
              <a:tr h="404204">
                <a:tc>
                  <a:txBody>
                    <a:bodyPr/>
                    <a:lstStyle/>
                    <a:p>
                      <a:endParaRPr lang="it-IT" sz="1400" b="1" dirty="0">
                        <a:solidFill>
                          <a:schemeClr val="tx1"/>
                        </a:solidFill>
                        <a:latin typeface="Futura Medium" panose="020B0602020204020303" pitchFamily="34" charset="-79"/>
                        <a:cs typeface="Futura Medium" panose="020B0602020204020303" pitchFamily="34" charset="-79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err="1">
                          <a:solidFill>
                            <a:schemeClr val="tx1"/>
                          </a:solidFill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R</a:t>
                      </a:r>
                      <a:r>
                        <a:rPr lang="it-IT" sz="1800" baseline="-25000" dirty="0">
                          <a:solidFill>
                            <a:schemeClr val="tx1"/>
                          </a:solidFill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✭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M</a:t>
                      </a:r>
                      <a:r>
                        <a:rPr lang="it-IT" sz="1800" baseline="-25000" dirty="0">
                          <a:solidFill>
                            <a:schemeClr val="tx1"/>
                          </a:solidFill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★</a:t>
                      </a:r>
                      <a:endParaRPr lang="it-IT" sz="1800" dirty="0">
                        <a:solidFill>
                          <a:schemeClr val="tx1"/>
                        </a:solidFill>
                        <a:latin typeface="Futura Medium" panose="020B0602020204020303" pitchFamily="34" charset="-79"/>
                        <a:cs typeface="Futura Medium" panose="020B0602020204020303" pitchFamily="34" charset="-79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Age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291838"/>
                  </a:ext>
                </a:extLst>
              </a:tr>
              <a:tr h="729440"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solidFill>
                            <a:schemeClr val="tx1"/>
                          </a:solidFill>
                          <a:latin typeface="+mj-lt"/>
                          <a:cs typeface="Futura Medium" panose="020B0602020204020303" pitchFamily="34" charset="-79"/>
                        </a:rPr>
                        <a:t>Scaling </a:t>
                      </a:r>
                      <a:r>
                        <a:rPr lang="it-IT" sz="1600" b="0" dirty="0" err="1">
                          <a:solidFill>
                            <a:schemeClr val="tx1"/>
                          </a:solidFill>
                          <a:latin typeface="+mj-lt"/>
                          <a:cs typeface="Futura Medium" panose="020B0602020204020303" pitchFamily="34" charset="-79"/>
                        </a:rPr>
                        <a:t>laws</a:t>
                      </a:r>
                      <a:endParaRPr lang="it-IT" sz="1600" b="0" dirty="0">
                        <a:solidFill>
                          <a:schemeClr val="tx1"/>
                        </a:solidFill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5-7%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solidFill>
                            <a:schemeClr val="tx1"/>
                          </a:solidFill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5-7 %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no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147957"/>
                  </a:ext>
                </a:extLst>
              </a:tr>
              <a:tr h="729440"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latin typeface="+mj-lt"/>
                          <a:cs typeface="Futura Medium" panose="020B0602020204020303" pitchFamily="34" charset="-79"/>
                        </a:rPr>
                        <a:t>Stellar models and </a:t>
                      </a:r>
                      <a:r>
                        <a:rPr lang="it-IT" sz="1600" b="0" dirty="0" err="1">
                          <a:latin typeface="+mj-lt"/>
                          <a:cs typeface="Futura Medium" panose="020B0602020204020303" pitchFamily="34" charset="-79"/>
                        </a:rPr>
                        <a:t>main</a:t>
                      </a:r>
                      <a:r>
                        <a:rPr lang="it-IT" sz="1600" b="0" dirty="0">
                          <a:latin typeface="+mj-lt"/>
                          <a:cs typeface="Futura Medium" panose="020B0602020204020303" pitchFamily="34" charset="-79"/>
                        </a:rPr>
                        <a:t> </a:t>
                      </a:r>
                      <a:r>
                        <a:rPr lang="it-IT" sz="1600" b="0" dirty="0" err="1">
                          <a:latin typeface="+mj-lt"/>
                          <a:cs typeface="Futura Medium" panose="020B0602020204020303" pitchFamily="34" charset="-79"/>
                        </a:rPr>
                        <a:t>asteroseismic</a:t>
                      </a:r>
                      <a:r>
                        <a:rPr lang="it-IT" sz="1600" b="0" dirty="0">
                          <a:latin typeface="+mj-lt"/>
                          <a:cs typeface="Futura Medium" panose="020B0602020204020303" pitchFamily="34" charset="-79"/>
                        </a:rPr>
                        <a:t> </a:t>
                      </a:r>
                      <a:r>
                        <a:rPr lang="it-IT" sz="1600" b="0" dirty="0" err="1">
                          <a:latin typeface="+mj-lt"/>
                          <a:cs typeface="Futura Medium" panose="020B0602020204020303" pitchFamily="34" charset="-79"/>
                        </a:rPr>
                        <a:t>parameters</a:t>
                      </a:r>
                      <a:endParaRPr lang="it-IT" sz="1600" b="0" dirty="0"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3-5 %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3-5 %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&lt;15%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5389"/>
                  </a:ext>
                </a:extLst>
              </a:tr>
              <a:tr h="729440"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latin typeface="+mj-lt"/>
                          <a:cs typeface="Futura Medium" panose="020B0602020204020303" pitchFamily="34" charset="-79"/>
                        </a:rPr>
                        <a:t>Stellar models and</a:t>
                      </a:r>
                    </a:p>
                    <a:p>
                      <a:pPr algn="ctr"/>
                      <a:r>
                        <a:rPr lang="it-IT" sz="1600" b="0" dirty="0" err="1">
                          <a:latin typeface="+mj-lt"/>
                          <a:cs typeface="Futura Medium" panose="020B0602020204020303" pitchFamily="34" charset="-79"/>
                        </a:rPr>
                        <a:t>individual</a:t>
                      </a:r>
                      <a:r>
                        <a:rPr lang="it-IT" sz="1600" b="0" dirty="0">
                          <a:latin typeface="+mj-lt"/>
                          <a:cs typeface="Futura Medium" panose="020B0602020204020303" pitchFamily="34" charset="-79"/>
                        </a:rPr>
                        <a:t> </a:t>
                      </a:r>
                      <a:r>
                        <a:rPr lang="it-IT" sz="1600" b="0" dirty="0" err="1">
                          <a:latin typeface="+mj-lt"/>
                          <a:cs typeface="Futura Medium" panose="020B0602020204020303" pitchFamily="34" charset="-79"/>
                        </a:rPr>
                        <a:t>oscillation</a:t>
                      </a:r>
                      <a:r>
                        <a:rPr lang="it-IT" sz="1600" b="0" dirty="0">
                          <a:latin typeface="+mj-lt"/>
                          <a:cs typeface="Futura Medium" panose="020B0602020204020303" pitchFamily="34" charset="-79"/>
                        </a:rPr>
                        <a:t> frequencies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0.3 %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0.8 %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3.7 %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289844"/>
                  </a:ext>
                </a:extLst>
              </a:tr>
            </a:tbl>
          </a:graphicData>
        </a:graphic>
      </p:graphicFrame>
      <p:pic>
        <p:nvPicPr>
          <p:cNvPr id="13" name="Immagine 24">
            <a:extLst>
              <a:ext uri="{FF2B5EF4-FFF2-40B4-BE49-F238E27FC236}">
                <a16:creationId xmlns:a16="http://schemas.microsoft.com/office/drawing/2014/main" id="{6A23C1A9-5BF3-BAAF-B6E4-DB937B1E5F5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1271" y="18570706"/>
            <a:ext cx="7244918" cy="391006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</p:pic>
      <p:cxnSp>
        <p:nvCxnSpPr>
          <p:cNvPr id="40" name="Connettore 1 39">
            <a:extLst>
              <a:ext uri="{FF2B5EF4-FFF2-40B4-BE49-F238E27FC236}">
                <a16:creationId xmlns:a16="http://schemas.microsoft.com/office/drawing/2014/main" id="{446D1ED9-3038-52F2-43FB-CFAF3EB23EC5}"/>
              </a:ext>
            </a:extLst>
          </p:cNvPr>
          <p:cNvCxnSpPr>
            <a:cxnSpLocks/>
          </p:cNvCxnSpPr>
          <p:nvPr/>
        </p:nvCxnSpPr>
        <p:spPr>
          <a:xfrm>
            <a:off x="5168673" y="22317336"/>
            <a:ext cx="583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id="{18A670C2-80AA-295A-D566-82256B0B925C}"/>
              </a:ext>
            </a:extLst>
          </p:cNvPr>
          <p:cNvCxnSpPr>
            <a:cxnSpLocks/>
          </p:cNvCxnSpPr>
          <p:nvPr/>
        </p:nvCxnSpPr>
        <p:spPr>
          <a:xfrm>
            <a:off x="5168673" y="22774536"/>
            <a:ext cx="583016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magine 45" descr="Immagine che contiene testo, diagramma, linea, schermata&#10;&#10;Descrizione generata automaticamente">
            <a:extLst>
              <a:ext uri="{FF2B5EF4-FFF2-40B4-BE49-F238E27FC236}">
                <a16:creationId xmlns:a16="http://schemas.microsoft.com/office/drawing/2014/main" id="{2AA248A8-04F9-24D3-6888-42B806DFBCD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122744" y="21297113"/>
            <a:ext cx="6712817" cy="3763777"/>
          </a:xfrm>
          <a:prstGeom prst="rect">
            <a:avLst/>
          </a:prstGeom>
          <a:ln w="79375" cmpd="thinThick">
            <a:solidFill>
              <a:srgbClr val="0B5394"/>
            </a:solidFill>
          </a:ln>
        </p:spPr>
      </p:pic>
      <p:sp>
        <p:nvSpPr>
          <p:cNvPr id="47" name="Google Shape;70;p13">
            <a:extLst>
              <a:ext uri="{FF2B5EF4-FFF2-40B4-BE49-F238E27FC236}">
                <a16:creationId xmlns:a16="http://schemas.microsoft.com/office/drawing/2014/main" id="{B9A18F18-07C9-DEDC-4C33-1C89F1D607B6}"/>
              </a:ext>
            </a:extLst>
          </p:cNvPr>
          <p:cNvSpPr txBox="1"/>
          <p:nvPr/>
        </p:nvSpPr>
        <p:spPr>
          <a:xfrm>
            <a:off x="7143662" y="14795018"/>
            <a:ext cx="2413513" cy="2153178"/>
          </a:xfrm>
          <a:prstGeom prst="rect">
            <a:avLst/>
          </a:prstGeom>
          <a:solidFill>
            <a:srgbClr val="F3F3F3"/>
          </a:solidFill>
          <a:ln w="114300" cap="flat" cmpd="thickThin">
            <a:solidFill>
              <a:srgbClr val="004C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8950" tIns="128950" rIns="128950" bIns="128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 b="1" i="1" dirty="0"/>
              <a:t>Fig. 1</a:t>
            </a:r>
            <a:endParaRPr sz="2200" b="1" i="1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dirty="0"/>
              <a:t>Monthly averages and superimposed 37-month averages of the signals.</a:t>
            </a:r>
            <a:endParaRPr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48DE0EE1-E0C3-F8B2-6425-9E26A8CAE565}"/>
                  </a:ext>
                </a:extLst>
              </p:cNvPr>
              <p:cNvSpPr txBox="1"/>
              <p:nvPr/>
            </p:nvSpPr>
            <p:spPr>
              <a:xfrm>
                <a:off x="1313007" y="21392107"/>
                <a:ext cx="1341956" cy="333642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  <a:alpha val="24872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endParaRPr lang="it-IT" dirty="0"/>
              </a:p>
              <a:p>
                <a:endParaRPr lang="it-IT" dirty="0"/>
              </a:p>
              <a:p>
                <a:endParaRPr lang="it-IT" sz="1000" dirty="0"/>
              </a:p>
              <a:p>
                <a:pPr algn="just"/>
                <a:r>
                  <a:rPr lang="it-IT" sz="1050" b="1" dirty="0">
                    <a:solidFill>
                      <a:schemeClr val="accent4">
                        <a:lumMod val="50000"/>
                      </a:schemeClr>
                    </a:solidFill>
                  </a:rPr>
                  <a:t>Disc-</a:t>
                </a:r>
                <a:r>
                  <a:rPr lang="it-IT" sz="1050" b="1" dirty="0" err="1">
                    <a:solidFill>
                      <a:schemeClr val="accent4">
                        <a:lumMod val="50000"/>
                      </a:schemeClr>
                    </a:solidFill>
                  </a:rPr>
                  <a:t>locking</a:t>
                </a:r>
                <a:r>
                  <a:rPr lang="it-IT" sz="1050" b="1" dirty="0">
                    <a:solidFill>
                      <a:schemeClr val="accent4">
                        <a:lumMod val="50000"/>
                      </a:schemeClr>
                    </a:solidFill>
                  </a:rPr>
                  <a:t> </a:t>
                </a:r>
                <a:r>
                  <a:rPr lang="it-IT" sz="1050" b="1" dirty="0" err="1">
                    <a:solidFill>
                      <a:schemeClr val="accent4">
                        <a:lumMod val="50000"/>
                      </a:schemeClr>
                    </a:solidFill>
                  </a:rPr>
                  <a:t>phase</a:t>
                </a:r>
                <a:r>
                  <a:rPr lang="it-IT" sz="1050" b="1" dirty="0">
                    <a:solidFill>
                      <a:schemeClr val="accent4">
                        <a:lumMod val="50000"/>
                      </a:schemeClr>
                    </a:solidFill>
                  </a:rPr>
                  <a:t> </a:t>
                </a:r>
              </a:p>
              <a:p>
                <a:pPr algn="just"/>
                <a:endParaRPr lang="it-IT" sz="1100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algn="just"/>
                <a:r>
                  <a:rPr lang="it-IT" sz="1100" dirty="0" err="1">
                    <a:solidFill>
                      <a:schemeClr val="accent4">
                        <a:lumMod val="50000"/>
                      </a:schemeClr>
                    </a:solidFill>
                  </a:rPr>
                  <a:t>L</a:t>
                </a:r>
                <a:r>
                  <a:rPr lang="it-IT" sz="1100" baseline="-25000" dirty="0" err="1">
                    <a:solidFill>
                      <a:schemeClr val="accent4">
                        <a:lumMod val="50000"/>
                      </a:schemeClr>
                    </a:solidFill>
                  </a:rPr>
                  <a:t>x</a:t>
                </a:r>
                <a:r>
                  <a:rPr lang="it-IT" sz="1100" dirty="0">
                    <a:solidFill>
                      <a:schemeClr val="accent4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sz="110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it-IT" sz="11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</m:t>
                    </m:r>
                  </m:oMath>
                </a14:m>
                <a:endParaRPr lang="it-IT" sz="1100" b="0" dirty="0">
                  <a:solidFill>
                    <a:schemeClr val="accent4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10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it-IT" sz="1100" b="0" i="1" baseline="-2500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𝑠𝑢𝑟𝑓</m:t>
                      </m:r>
                      <m:r>
                        <a:rPr lang="el-GR" sz="110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it-IT" sz="11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it-IT" sz="1100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endParaRPr lang="it-IT" dirty="0"/>
              </a:p>
              <a:p>
                <a:endParaRPr lang="it-IT" dirty="0"/>
              </a:p>
              <a:p>
                <a:endParaRPr lang="it-IT" dirty="0"/>
              </a:p>
              <a:p>
                <a:endParaRPr lang="it-IT" dirty="0"/>
              </a:p>
              <a:p>
                <a:endParaRPr lang="it-IT" dirty="0"/>
              </a:p>
              <a:p>
                <a:endParaRPr lang="it-IT" dirty="0"/>
              </a:p>
              <a:p>
                <a:endParaRPr lang="it-IT" dirty="0"/>
              </a:p>
              <a:p>
                <a:endParaRPr lang="it-IT" dirty="0"/>
              </a:p>
              <a:p>
                <a:endParaRPr lang="it-IT" dirty="0"/>
              </a:p>
              <a:p>
                <a:endParaRPr lang="it-IT" dirty="0"/>
              </a:p>
              <a:p>
                <a:endParaRPr lang="it-IT" sz="900" dirty="0"/>
              </a:p>
              <a:p>
                <a:endParaRPr lang="it-IT" sz="900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48DE0EE1-E0C3-F8B2-6425-9E26A8CAE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7" y="21392107"/>
                <a:ext cx="1341956" cy="333642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895E8660-DDB5-56AD-4FA5-5730160257EC}"/>
              </a:ext>
            </a:extLst>
          </p:cNvPr>
          <p:cNvSpPr txBox="1"/>
          <p:nvPr/>
        </p:nvSpPr>
        <p:spPr>
          <a:xfrm>
            <a:off x="4125437" y="21397254"/>
            <a:ext cx="1989915" cy="3304238"/>
          </a:xfrm>
          <a:prstGeom prst="rect">
            <a:avLst/>
          </a:prstGeom>
          <a:solidFill>
            <a:schemeClr val="accent1">
              <a:lumMod val="60000"/>
              <a:lumOff val="40000"/>
              <a:alpha val="24872"/>
            </a:schemeClr>
          </a:solidFill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algn="ctr"/>
            <a:endParaRPr lang="it-IT" dirty="0"/>
          </a:p>
          <a:p>
            <a:pPr algn="ctr"/>
            <a:endParaRPr lang="it-IT" b="1" dirty="0">
              <a:solidFill>
                <a:srgbClr val="C871DC"/>
              </a:solidFill>
            </a:endParaRPr>
          </a:p>
          <a:p>
            <a:pPr algn="ctr"/>
            <a:endParaRPr lang="it-IT" b="1" dirty="0">
              <a:solidFill>
                <a:srgbClr val="C871DC"/>
              </a:solidFill>
            </a:endParaRPr>
          </a:p>
          <a:p>
            <a:pPr algn="ctr"/>
            <a:endParaRPr lang="it-IT" b="1" dirty="0">
              <a:solidFill>
                <a:srgbClr val="C871DC"/>
              </a:solidFill>
            </a:endParaRPr>
          </a:p>
          <a:p>
            <a:pPr algn="ctr"/>
            <a:endParaRPr lang="it-IT" b="1" dirty="0">
              <a:solidFill>
                <a:srgbClr val="C871DC"/>
              </a:solidFill>
            </a:endParaRPr>
          </a:p>
          <a:p>
            <a:pPr algn="ctr"/>
            <a:endParaRPr lang="it-IT" b="1" dirty="0">
              <a:solidFill>
                <a:srgbClr val="C871DC"/>
              </a:solidFill>
            </a:endParaRPr>
          </a:p>
          <a:p>
            <a:pPr algn="ctr"/>
            <a:endParaRPr lang="it-IT" b="1" dirty="0">
              <a:solidFill>
                <a:srgbClr val="C871DC"/>
              </a:solidFill>
            </a:endParaRPr>
          </a:p>
          <a:p>
            <a:pPr algn="ctr"/>
            <a:endParaRPr lang="it-IT" b="1" dirty="0">
              <a:solidFill>
                <a:srgbClr val="C871DC"/>
              </a:solidFill>
            </a:endParaRPr>
          </a:p>
          <a:p>
            <a:pPr algn="ctr"/>
            <a:endParaRPr lang="it-IT" b="1" dirty="0">
              <a:solidFill>
                <a:srgbClr val="C871DC"/>
              </a:solidFill>
            </a:endParaRPr>
          </a:p>
          <a:p>
            <a:pPr algn="ctr"/>
            <a:endParaRPr lang="it-IT" sz="1050" b="1" dirty="0">
              <a:solidFill>
                <a:srgbClr val="C871DC"/>
              </a:solidFill>
            </a:endParaRPr>
          </a:p>
          <a:p>
            <a:pPr lvl="2"/>
            <a:r>
              <a:rPr lang="it-IT" sz="1050" b="1" dirty="0">
                <a:solidFill>
                  <a:srgbClr val="00B0F0"/>
                </a:solidFill>
              </a:rPr>
              <a:t>MS </a:t>
            </a:r>
            <a:r>
              <a:rPr lang="it-IT" sz="1050" b="1" dirty="0" err="1">
                <a:solidFill>
                  <a:srgbClr val="00B0F0"/>
                </a:solidFill>
              </a:rPr>
              <a:t>phase</a:t>
            </a:r>
            <a:endParaRPr lang="it-IT" sz="1050" b="1" dirty="0">
              <a:solidFill>
                <a:srgbClr val="00B0F0"/>
              </a:solidFill>
            </a:endParaRPr>
          </a:p>
          <a:p>
            <a:pPr algn="ctr"/>
            <a:endParaRPr lang="it-IT" sz="1050" b="1" dirty="0">
              <a:solidFill>
                <a:srgbClr val="00B0F0"/>
              </a:solidFill>
            </a:endParaRPr>
          </a:p>
          <a:p>
            <a:r>
              <a:rPr lang="it-IT" sz="1050" dirty="0" err="1">
                <a:solidFill>
                  <a:srgbClr val="00B0F0"/>
                </a:solidFill>
              </a:rPr>
              <a:t>Rotational</a:t>
            </a:r>
            <a:r>
              <a:rPr lang="it-IT" sz="1050" dirty="0">
                <a:solidFill>
                  <a:srgbClr val="00B0F0"/>
                </a:solidFill>
              </a:rPr>
              <a:t> </a:t>
            </a:r>
            <a:r>
              <a:rPr lang="it-IT" sz="1050" dirty="0" err="1">
                <a:solidFill>
                  <a:srgbClr val="00B0F0"/>
                </a:solidFill>
              </a:rPr>
              <a:t>braking</a:t>
            </a:r>
            <a:r>
              <a:rPr lang="it-IT" sz="1050" dirty="0">
                <a:solidFill>
                  <a:srgbClr val="00B0F0"/>
                </a:solidFill>
              </a:rPr>
              <a:t> due to </a:t>
            </a:r>
            <a:r>
              <a:rPr lang="it-IT" sz="1050" dirty="0" err="1">
                <a:solidFill>
                  <a:srgbClr val="00B0F0"/>
                </a:solidFill>
              </a:rPr>
              <a:t>magnetized</a:t>
            </a:r>
            <a:r>
              <a:rPr lang="it-IT" sz="1050" dirty="0">
                <a:solidFill>
                  <a:srgbClr val="00B0F0"/>
                </a:solidFill>
              </a:rPr>
              <a:t> solar-wind</a:t>
            </a:r>
          </a:p>
          <a:p>
            <a:endParaRPr lang="it-IT" sz="1050" dirty="0">
              <a:solidFill>
                <a:srgbClr val="00B0F0"/>
              </a:solidFill>
            </a:endParaRPr>
          </a:p>
          <a:p>
            <a:endParaRPr lang="it-IT" sz="700" dirty="0"/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FA6CCC6C-FACE-B320-27D6-26896ACA8D78}"/>
              </a:ext>
            </a:extLst>
          </p:cNvPr>
          <p:cNvSpPr txBox="1"/>
          <p:nvPr/>
        </p:nvSpPr>
        <p:spPr>
          <a:xfrm>
            <a:off x="2654963" y="21316370"/>
            <a:ext cx="1470474" cy="3497239"/>
          </a:xfrm>
          <a:prstGeom prst="rect">
            <a:avLst/>
          </a:prstGeom>
          <a:solidFill>
            <a:srgbClr val="EBD4F4">
              <a:alpha val="24872"/>
            </a:srgbClr>
          </a:solidFill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algn="ctr"/>
            <a:endParaRPr lang="it-IT" b="1" dirty="0">
              <a:solidFill>
                <a:srgbClr val="C871DC"/>
              </a:solidFill>
            </a:endParaRPr>
          </a:p>
          <a:p>
            <a:pPr algn="ctr"/>
            <a:endParaRPr lang="it-IT" b="1" dirty="0">
              <a:solidFill>
                <a:srgbClr val="C871DC"/>
              </a:solidFill>
            </a:endParaRPr>
          </a:p>
          <a:p>
            <a:pPr algn="ctr"/>
            <a:r>
              <a:rPr lang="it-IT" sz="1100" b="1" dirty="0">
                <a:solidFill>
                  <a:srgbClr val="C871DC"/>
                </a:solidFill>
              </a:rPr>
              <a:t>PMS </a:t>
            </a:r>
            <a:r>
              <a:rPr lang="it-IT" sz="1100" b="1" dirty="0" err="1">
                <a:solidFill>
                  <a:srgbClr val="C871DC"/>
                </a:solidFill>
              </a:rPr>
              <a:t>phase</a:t>
            </a:r>
            <a:endParaRPr lang="it-IT" sz="1100" b="1" dirty="0">
              <a:solidFill>
                <a:srgbClr val="C871DC"/>
              </a:solidFill>
            </a:endParaRPr>
          </a:p>
          <a:p>
            <a:pPr algn="ctr"/>
            <a:endParaRPr lang="it-IT" sz="1100" b="1" dirty="0">
              <a:solidFill>
                <a:srgbClr val="C871DC"/>
              </a:solidFill>
            </a:endParaRPr>
          </a:p>
          <a:p>
            <a:r>
              <a:rPr lang="it-IT" sz="1100" dirty="0">
                <a:solidFill>
                  <a:srgbClr val="C871DC"/>
                </a:solidFill>
              </a:rPr>
              <a:t>Rapid </a:t>
            </a:r>
            <a:r>
              <a:rPr lang="it-IT" sz="1100" dirty="0" err="1">
                <a:solidFill>
                  <a:srgbClr val="C871DC"/>
                </a:solidFill>
              </a:rPr>
              <a:t>contraction</a:t>
            </a:r>
            <a:endParaRPr lang="it-IT" sz="1100" dirty="0">
              <a:solidFill>
                <a:srgbClr val="C871DC"/>
              </a:solidFill>
            </a:endParaRP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54" name="Immagine 53" descr="Immagine che contiene diagramma, testo, linea, Diagramma&#10;&#10;Descrizione generata automaticamente">
            <a:extLst>
              <a:ext uri="{FF2B5EF4-FFF2-40B4-BE49-F238E27FC236}">
                <a16:creationId xmlns:a16="http://schemas.microsoft.com/office/drawing/2014/main" id="{74919B92-ADC7-7F3A-E9C6-052B0D2E959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932" y="21068320"/>
            <a:ext cx="2335454" cy="1473491"/>
          </a:xfrm>
          <a:prstGeom prst="rect">
            <a:avLst/>
          </a:prstGeom>
          <a:ln w="38100" cmpd="thinThick">
            <a:solidFill>
              <a:schemeClr val="accent1">
                <a:shade val="15000"/>
              </a:schemeClr>
            </a:solidFill>
          </a:ln>
        </p:spPr>
      </p:pic>
      <p:pic>
        <p:nvPicPr>
          <p:cNvPr id="56" name="Immagine 55" descr="Immagine che contiene testo, diagramma, Diagramma, linea&#10;&#10;Descrizione generata automaticamente">
            <a:extLst>
              <a:ext uri="{FF2B5EF4-FFF2-40B4-BE49-F238E27FC236}">
                <a16:creationId xmlns:a16="http://schemas.microsoft.com/office/drawing/2014/main" id="{E349673A-8BFE-4399-7963-693D2FB0B91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8509" b="78296"/>
          <a:stretch/>
        </p:blipFill>
        <p:spPr>
          <a:xfrm>
            <a:off x="7961071" y="23924889"/>
            <a:ext cx="1531434" cy="848566"/>
          </a:xfrm>
          <a:prstGeom prst="rect">
            <a:avLst/>
          </a:prstGeom>
          <a:ln w="111125" cmpd="thinThick">
            <a:noFill/>
          </a:ln>
        </p:spPr>
      </p:pic>
      <p:pic>
        <p:nvPicPr>
          <p:cNvPr id="57" name="Picture 2" descr="Artist's conception of a hot Jupiter shedding mass.">
            <a:extLst>
              <a:ext uri="{FF2B5EF4-FFF2-40B4-BE49-F238E27FC236}">
                <a16:creationId xmlns:a16="http://schemas.microsoft.com/office/drawing/2014/main" id="{F1105253-6D3C-CFF9-03C4-A953DF458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944" y="27487997"/>
            <a:ext cx="2343612" cy="234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42206</TotalTime>
  <Words>1385</Words>
  <Application>Microsoft Macintosh PowerPoint</Application>
  <PresentationFormat>Personalizzato</PresentationFormat>
  <Paragraphs>217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10" baseType="lpstr">
      <vt:lpstr>Aptos</vt:lpstr>
      <vt:lpstr>Arial</vt:lpstr>
      <vt:lpstr>Book Antiqua</vt:lpstr>
      <vt:lpstr>Cambria Math</vt:lpstr>
      <vt:lpstr>Courier New</vt:lpstr>
      <vt:lpstr>Futura Medium</vt:lpstr>
      <vt:lpstr>Liberation Serif</vt:lpstr>
      <vt:lpstr>Wingdings</vt:lpstr>
      <vt:lpstr>Simple Light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maria dimauro</cp:lastModifiedBy>
  <cp:revision>72</cp:revision>
  <dcterms:modified xsi:type="dcterms:W3CDTF">2024-09-06T13:39:23Z</dcterms:modified>
</cp:coreProperties>
</file>