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2174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610635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1221273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831908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2442545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305318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3663817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4274453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488509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CAE3DE"/>
          </a:solidFill>
        </a:fill>
      </a:tcStyle>
    </a:wholeTbl>
    <a:band2H>
      <a:tcTxStyle/>
      <a:tcStyle>
        <a:tcBdr/>
        <a:fill>
          <a:solidFill>
            <a:srgbClr val="E6F1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FDE2CB"/>
          </a:solidFill>
        </a:fill>
      </a:tcStyle>
    </a:wholeTbl>
    <a:band2H>
      <a:tcTxStyle/>
      <a:tcStyle>
        <a:tcBdr/>
        <a:fill>
          <a:solidFill>
            <a:srgbClr val="FEF1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F6F6F4"/>
          </a:solidFill>
        </a:fill>
      </a:tcStyle>
    </a:wholeTbl>
    <a:band2H>
      <a:tcTxStyle/>
      <a:tcStyle>
        <a:tcBdr/>
        <a:fill>
          <a:solidFill>
            <a:srgbClr val="FAFB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/>
      <a:tcStyle>
        <a:tcBdr/>
        <a:fill>
          <a:solidFill>
            <a:srgbClr val="FE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249"/>
              </a:solidFill>
              <a:prstDash val="solid"/>
              <a:round/>
            </a:ln>
          </a:top>
          <a:bottom>
            <a:ln w="254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249"/>
              </a:solidFill>
              <a:prstDash val="solid"/>
              <a:round/>
            </a:ln>
          </a:top>
          <a:bottom>
            <a:ln w="254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CACCCE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12700" cap="flat">
              <a:solidFill>
                <a:srgbClr val="003249"/>
              </a:solidFill>
              <a:prstDash val="solid"/>
              <a:round/>
            </a:ln>
          </a:top>
          <a:bottom>
            <a:ln w="127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solidFill>
            <a:srgbClr val="00324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12700" cap="flat">
              <a:solidFill>
                <a:srgbClr val="003249"/>
              </a:solidFill>
              <a:prstDash val="solid"/>
              <a:round/>
            </a:ln>
          </a:top>
          <a:bottom>
            <a:ln w="127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solidFill>
            <a:srgbClr val="003249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50800" cap="flat">
              <a:solidFill>
                <a:srgbClr val="003249"/>
              </a:solidFill>
              <a:prstDash val="solid"/>
              <a:round/>
            </a:ln>
          </a:top>
          <a:bottom>
            <a:ln w="127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12700" cap="flat">
              <a:solidFill>
                <a:srgbClr val="003249"/>
              </a:solidFill>
              <a:prstDash val="solid"/>
              <a:round/>
            </a:ln>
          </a:top>
          <a:bottom>
            <a:ln w="254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CACCCE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CACCCE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16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view3D>
      <c:rotX val="50"/>
      <c:hPercent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rgbClr val="76C8AE"/>
            </a:solidFill>
            <a:ln w="12700" cap="flat">
              <a:noFill/>
              <a:miter lim="400000"/>
            </a:ln>
            <a:effectLst/>
            <a:sp3d prstMaterial="matte"/>
          </c:spPr>
          <c:explosion val="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5C70-684B-99E7-91D5F3E07B5A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3-5C70-684B-99E7-91D5F3E07B5A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5-5C70-684B-99E7-91D5F3E07B5A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7-5C70-684B-99E7-91D5F3E07B5A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9-5C70-684B-99E7-91D5F3E07B5A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B-5C70-684B-99E7-91D5F3E07B5A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D-5C70-684B-99E7-91D5F3E07B5A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F-5C70-684B-99E7-91D5F3E07B5A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1-5C70-684B-99E7-91D5F3E07B5A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3-5C70-684B-99E7-91D5F3E07B5A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5-5C70-684B-99E7-91D5F3E07B5A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7-5C70-684B-99E7-91D5F3E07B5A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9-5C70-684B-99E7-91D5F3E07B5A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B-5C70-684B-99E7-91D5F3E07B5A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D-5C70-684B-99E7-91D5F3E07B5A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F-5C70-684B-99E7-91D5F3E07B5A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21-5C70-684B-99E7-91D5F3E07B5A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3-5C70-684B-99E7-91D5F3E07B5A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5-5C70-684B-99E7-91D5F3E07B5A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7-5C70-684B-99E7-91D5F3E07B5A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9-5C70-684B-99E7-91D5F3E07B5A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B-5C70-684B-99E7-91D5F3E07B5A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D-5C70-684B-99E7-91D5F3E07B5A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F-5C70-684B-99E7-91D5F3E07B5A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00AE9C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C70-684B-99E7-91D5F3E07B5A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EC1A2F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C70-684B-99E7-91D5F3E07B5A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FBAB18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C70-684B-99E7-91D5F3E07B5A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009BDA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C70-684B-99E7-91D5F3E07B5A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8096A6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5C70-684B-99E7-91D5F3E07B5A}"/>
                </c:ext>
              </c:extLst>
            </c:dLbl>
            <c:dLbl>
              <c:idx val="5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E7E8E3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5C70-684B-99E7-91D5F3E07B5A}"/>
                </c:ext>
              </c:extLst>
            </c:dLbl>
            <c:dLbl>
              <c:idx val="6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00685E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5C70-684B-99E7-91D5F3E07B5A}"/>
                </c:ext>
              </c:extLst>
            </c:dLbl>
            <c:dLbl>
              <c:idx val="7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910C19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5C70-684B-99E7-91D5F3E07B5A}"/>
                </c:ext>
              </c:extLst>
            </c:dLbl>
            <c:dLbl>
              <c:idx val="8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A26A03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5C70-684B-99E7-91D5F3E07B5A}"/>
                </c:ext>
              </c:extLst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005D83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5C70-684B-99E7-91D5F3E07B5A}"/>
                </c:ext>
              </c:extLst>
            </c:dLbl>
            <c:dLbl>
              <c:idx val="10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495B68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5C70-684B-99E7-91D5F3E07B5A}"/>
                </c:ext>
              </c:extLst>
            </c:dLbl>
            <c:dLbl>
              <c:idx val="11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91957E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5C70-684B-99E7-91D5F3E07B5A}"/>
                </c:ext>
              </c:extLst>
            </c:dLbl>
            <c:dLbl>
              <c:idx val="12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00F1D8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5C70-684B-99E7-91D5F3E07B5A}"/>
                </c:ext>
              </c:extLst>
            </c:dLbl>
            <c:dLbl>
              <c:idx val="13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F04859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5C70-684B-99E7-91D5F3E07B5A}"/>
                </c:ext>
              </c:extLst>
            </c:dLbl>
            <c:dLbl>
              <c:idx val="14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FCBC46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5C70-684B-99E7-91D5F3E07B5A}"/>
                </c:ext>
              </c:extLst>
            </c:dLbl>
            <c:dLbl>
              <c:idx val="15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15BBFF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5C70-684B-99E7-91D5F3E07B5A}"/>
                </c:ext>
              </c:extLst>
            </c:dLbl>
            <c:dLbl>
              <c:idx val="16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99ABB8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5C70-684B-99E7-91D5F3E07B5A}"/>
                </c:ext>
              </c:extLst>
            </c:dLbl>
            <c:dLbl>
              <c:idx val="17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ECEDE9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5C70-684B-99E7-91D5F3E07B5A}"/>
                </c:ext>
              </c:extLst>
            </c:dLbl>
            <c:dLbl>
              <c:idx val="18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008B7D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5C70-684B-99E7-91D5F3E07B5A}"/>
                </c:ext>
              </c:extLst>
            </c:dLbl>
            <c:dLbl>
              <c:idx val="19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C21022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5C70-684B-99E7-91D5F3E07B5A}"/>
                </c:ext>
              </c:extLst>
            </c:dLbl>
            <c:dLbl>
              <c:idx val="20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D88D04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5C70-684B-99E7-91D5F3E07B5A}"/>
                </c:ext>
              </c:extLst>
            </c:dLbl>
            <c:dLbl>
              <c:idx val="21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007CAE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5C70-684B-99E7-91D5F3E07B5A}"/>
                </c:ext>
              </c:extLst>
            </c:dLbl>
            <c:dLbl>
              <c:idx val="22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61798A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5C70-684B-99E7-91D5F3E07B5A}"/>
                </c:ext>
              </c:extLst>
            </c:dLbl>
            <c:dLbl>
              <c:idx val="23"/>
              <c:numFmt formatCode="0%" sourceLinked="0"/>
              <c:spPr/>
              <c:txPr>
                <a:bodyPr/>
                <a:lstStyle/>
                <a:p>
                  <a:pPr>
                    <a:defRPr sz="1300" b="1" i="0" u="sng" strike="noStrike">
                      <a:solidFill>
                        <a:srgbClr val="BCBFB1"/>
                      </a:solidFill>
                      <a:latin typeface="Arial"/>
                    </a:defRPr>
                  </a:pPr>
                  <a:endParaRPr lang="en-NL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5C70-684B-99E7-91D5F3E07B5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u="sng" strike="noStrike">
                    <a:solidFill>
                      <a:srgbClr val="00AE9C"/>
                    </a:solidFill>
                    <a:latin typeface="Arial"/>
                  </a:defRPr>
                </a:pPr>
                <a:endParaRPr lang="en-NL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Sheet1!$B$1:$Y$1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5C70-684B-99E7-91D5F3E07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1000" b="0" i="0" u="none" strike="noStrike">
                <a:solidFill>
                  <a:srgbClr val="003249"/>
                </a:solidFill>
                <a:latin typeface="Arial"/>
              </a:defRPr>
            </a:pPr>
            <a:r>
              <a:rPr sz="1000" b="0" i="0" u="none" strike="noStrike">
                <a:solidFill>
                  <a:srgbClr val="003249"/>
                </a:solidFill>
                <a:latin typeface="Arial"/>
              </a:rPr>
              <a:t>VALUE</a:t>
            </a:r>
          </a:p>
        </c:rich>
      </c:tx>
      <c:layout>
        <c:manualLayout>
          <c:xMode val="edge"/>
          <c:yMode val="edge"/>
          <c:x val="0.480439"/>
          <c:y val="0"/>
          <c:w val="3.9122700000000003E-2"/>
          <c:h val="4.8925400000000001E-2"/>
        </c:manualLayout>
      </c:layout>
      <c:overlay val="1"/>
      <c:spPr>
        <a:noFill/>
        <a:effectLst/>
      </c:spPr>
    </c:title>
    <c:autoTitleDeleted val="0"/>
    <c:view3D>
      <c:rotX val="15"/>
      <c:hPercent val="25"/>
      <c:rotY val="20"/>
      <c:depthPercent val="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v>VALUE</c:v>
          </c:tx>
          <c:spPr>
            <a:solidFill>
              <a:srgbClr val="76C8AE"/>
            </a:solidFill>
            <a:ln w="12700" cap="flat">
              <a:noFill/>
              <a:miter lim="400000"/>
            </a:ln>
            <a:effectLst/>
            <a:sp3d prstMaterial="matte"/>
          </c:spPr>
          <c:invertIfNegative val="0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066C-1743-9196-F97989026078}"/>
              </c:ext>
            </c:extLst>
          </c:dPt>
          <c:dPt>
            <c:idx val="1"/>
            <c:invertIfNegative val="1"/>
            <c:bubble3D val="0"/>
            <c:spPr>
              <a:solidFill>
                <a:srgbClr val="00AE9D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3-066C-1743-9196-F97989026078}"/>
              </c:ext>
            </c:extLst>
          </c:dPt>
          <c:dPt>
            <c:idx val="2"/>
            <c:invertIfNegative val="1"/>
            <c:bubble3D val="0"/>
            <c:spPr>
              <a:solidFill>
                <a:srgbClr val="008E7A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5-066C-1743-9196-F97989026078}"/>
              </c:ext>
            </c:extLst>
          </c:dPt>
          <c:dPt>
            <c:idx val="3"/>
            <c:invertIfNegative val="1"/>
            <c:bubble3D val="0"/>
            <c:spPr>
              <a:solidFill>
                <a:srgbClr val="006762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7-066C-1743-9196-F97989026078}"/>
              </c:ext>
            </c:extLst>
          </c:dPt>
          <c:dPt>
            <c:idx val="4"/>
            <c:invertIfNegative val="1"/>
            <c:bubble3D val="0"/>
            <c:spPr>
              <a:solidFill>
                <a:srgbClr val="FFCC4E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9-066C-1743-9196-F97989026078}"/>
              </c:ext>
            </c:extLst>
          </c:dPt>
          <c:dPt>
            <c:idx val="5"/>
            <c:invertIfNegative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B-066C-1743-9196-F97989026078}"/>
              </c:ext>
            </c:extLst>
          </c:dPt>
          <c:dPt>
            <c:idx val="6"/>
            <c:invertIfNegative val="1"/>
            <c:bubble3D val="0"/>
            <c:spPr>
              <a:solidFill>
                <a:srgbClr val="F47920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D-066C-1743-9196-F97989026078}"/>
              </c:ext>
            </c:extLst>
          </c:dPt>
          <c:dPt>
            <c:idx val="7"/>
            <c:invertIfNegative val="1"/>
            <c:bubble3D val="0"/>
            <c:spPr>
              <a:solidFill>
                <a:srgbClr val="A75534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F-066C-1743-9196-F97989026078}"/>
              </c:ext>
            </c:extLst>
          </c:dPt>
          <c:dPt>
            <c:idx val="8"/>
            <c:invertIfNegative val="1"/>
            <c:bubble3D val="0"/>
            <c:spPr>
              <a:solidFill>
                <a:srgbClr val="F1666A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1-066C-1743-9196-F97989026078}"/>
              </c:ext>
            </c:extLst>
          </c:dPt>
          <c:dPt>
            <c:idx val="9"/>
            <c:invertIfNegative val="1"/>
            <c:bubble3D val="0"/>
            <c:spPr>
              <a:solidFill>
                <a:srgbClr val="ED1B2F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3-066C-1743-9196-F97989026078}"/>
              </c:ext>
            </c:extLst>
          </c:dPt>
          <c:dPt>
            <c:idx val="10"/>
            <c:invertIfNegative val="1"/>
            <c:bubble3D val="0"/>
            <c:spPr>
              <a:solidFill>
                <a:srgbClr val="CF1D39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5-066C-1743-9196-F97989026078}"/>
              </c:ext>
            </c:extLst>
          </c:dPt>
          <c:dPt>
            <c:idx val="11"/>
            <c:invertIfNegative val="1"/>
            <c:bubble3D val="0"/>
            <c:spPr>
              <a:solidFill>
                <a:srgbClr val="960136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7-066C-1743-9196-F97989026078}"/>
              </c:ext>
            </c:extLst>
          </c:dPt>
          <c:dPt>
            <c:idx val="12"/>
            <c:invertIfNegative val="1"/>
            <c:bubble3D val="0"/>
            <c:spPr>
              <a:solidFill>
                <a:srgbClr val="6DCFF6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9-066C-1743-9196-F97989026078}"/>
              </c:ext>
            </c:extLst>
          </c:dPt>
          <c:dPt>
            <c:idx val="13"/>
            <c:invertIfNegative val="1"/>
            <c:bubble3D val="0"/>
            <c:spPr>
              <a:solidFill>
                <a:srgbClr val="009BDB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B-066C-1743-9196-F97989026078}"/>
              </c:ext>
            </c:extLst>
          </c:dPt>
          <c:dPt>
            <c:idx val="14"/>
            <c:invertIfNegative val="1"/>
            <c:bubble3D val="0"/>
            <c:spPr>
              <a:solidFill>
                <a:srgbClr val="00619E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D-066C-1743-9196-F97989026078}"/>
              </c:ext>
            </c:extLst>
          </c:dPt>
          <c:dPt>
            <c:idx val="15"/>
            <c:invertIfNegative val="1"/>
            <c:bubble3D val="0"/>
            <c:spPr>
              <a:solidFill>
                <a:srgbClr val="1E3378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1F-066C-1743-9196-F97989026078}"/>
              </c:ext>
            </c:extLst>
          </c:dPt>
          <c:dPt>
            <c:idx val="16"/>
            <c:invertIfNegative val="1"/>
            <c:bubble3D val="0"/>
            <c:extLst>
              <c:ext xmlns:c16="http://schemas.microsoft.com/office/drawing/2014/chart" uri="{C3380CC4-5D6E-409C-BE32-E72D297353CC}">
                <c16:uniqueId val="{00000021-066C-1743-9196-F97989026078}"/>
              </c:ext>
            </c:extLst>
          </c:dPt>
          <c:dPt>
            <c:idx val="17"/>
            <c:invertIfNegative val="1"/>
            <c:bubble3D val="0"/>
            <c:spPr>
              <a:solidFill>
                <a:srgbClr val="00AE9D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3-066C-1743-9196-F97989026078}"/>
              </c:ext>
            </c:extLst>
          </c:dPt>
          <c:dPt>
            <c:idx val="18"/>
            <c:invertIfNegative val="1"/>
            <c:bubble3D val="0"/>
            <c:spPr>
              <a:solidFill>
                <a:srgbClr val="008E7A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5-066C-1743-9196-F97989026078}"/>
              </c:ext>
            </c:extLst>
          </c:dPt>
          <c:dPt>
            <c:idx val="19"/>
            <c:invertIfNegative val="1"/>
            <c:bubble3D val="0"/>
            <c:spPr>
              <a:solidFill>
                <a:srgbClr val="006762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7-066C-1743-9196-F97989026078}"/>
              </c:ext>
            </c:extLst>
          </c:dPt>
          <c:dPt>
            <c:idx val="20"/>
            <c:invertIfNegative val="1"/>
            <c:bubble3D val="0"/>
            <c:spPr>
              <a:solidFill>
                <a:srgbClr val="FFCC4E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9-066C-1743-9196-F97989026078}"/>
              </c:ext>
            </c:extLst>
          </c:dPt>
          <c:dPt>
            <c:idx val="21"/>
            <c:invertIfNegative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B-066C-1743-9196-F97989026078}"/>
              </c:ext>
            </c:extLst>
          </c:dPt>
          <c:dPt>
            <c:idx val="22"/>
            <c:invertIfNegative val="1"/>
            <c:bubble3D val="0"/>
            <c:spPr>
              <a:solidFill>
                <a:srgbClr val="F47920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D-066C-1743-9196-F97989026078}"/>
              </c:ext>
            </c:extLst>
          </c:dPt>
          <c:dPt>
            <c:idx val="23"/>
            <c:invertIfNegative val="1"/>
            <c:bubble3D val="0"/>
            <c:spPr>
              <a:solidFill>
                <a:srgbClr val="A75534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2F-066C-1743-9196-F97989026078}"/>
              </c:ext>
            </c:extLst>
          </c:dPt>
          <c:cat>
            <c:strLit>
              <c:ptCount val="24"/>
              <c:pt idx="0">
                <c:v>1st Entry</c:v>
              </c:pt>
              <c:pt idx="1">
                <c:v>2nd Entry</c:v>
              </c:pt>
              <c:pt idx="2">
                <c:v>3rd Entry</c:v>
              </c:pt>
              <c:pt idx="3">
                <c:v>4th Entry</c:v>
              </c:pt>
              <c:pt idx="4">
                <c:v>5th Entry</c:v>
              </c:pt>
              <c:pt idx="5">
                <c:v>6th Entry</c:v>
              </c:pt>
              <c:pt idx="6">
                <c:v>7th Entry</c:v>
              </c:pt>
              <c:pt idx="7">
                <c:v>8th Entry</c:v>
              </c:pt>
              <c:pt idx="8">
                <c:v>9th Entry</c:v>
              </c:pt>
              <c:pt idx="9">
                <c:v>10th Entry</c:v>
              </c:pt>
              <c:pt idx="10">
                <c:v>11th Entry</c:v>
              </c:pt>
              <c:pt idx="11">
                <c:v>12th Entry</c:v>
              </c:pt>
              <c:pt idx="12">
                <c:v>13th Entry</c:v>
              </c:pt>
              <c:pt idx="13">
                <c:v>14th Entry</c:v>
              </c:pt>
              <c:pt idx="14">
                <c:v>15th Entry</c:v>
              </c:pt>
              <c:pt idx="15">
                <c:v>16th Entry</c:v>
              </c:pt>
              <c:pt idx="16">
                <c:v>17th Entry</c:v>
              </c:pt>
              <c:pt idx="17">
                <c:v>18th Entry</c:v>
              </c:pt>
              <c:pt idx="18">
                <c:v>19th Entry</c:v>
              </c:pt>
              <c:pt idx="19">
                <c:v>20th Entry</c:v>
              </c:pt>
              <c:pt idx="20">
                <c:v>21th Entry</c:v>
              </c:pt>
              <c:pt idx="21">
                <c:v>22th Entry</c:v>
              </c:pt>
              <c:pt idx="22">
                <c:v>23th Entry</c:v>
              </c:pt>
              <c:pt idx="23">
                <c:v>24th Entry</c:v>
              </c:pt>
            </c:strLit>
          </c:cat>
          <c:val>
            <c:numLit>
              <c:formatCode>General</c:formatCode>
              <c:ptCount val="24"/>
              <c:pt idx="0">
                <c:v>10</c:v>
              </c:pt>
              <c:pt idx="1">
                <c:v>10</c:v>
              </c:pt>
              <c:pt idx="2">
                <c:v>10</c:v>
              </c:pt>
              <c:pt idx="3">
                <c:v>10</c:v>
              </c:pt>
              <c:pt idx="4">
                <c:v>10</c:v>
              </c:pt>
              <c:pt idx="5">
                <c:v>10</c:v>
              </c:pt>
              <c:pt idx="6">
                <c:v>10</c:v>
              </c:pt>
              <c:pt idx="7">
                <c:v>10</c:v>
              </c:pt>
              <c:pt idx="8">
                <c:v>10</c:v>
              </c:pt>
              <c:pt idx="9">
                <c:v>10</c:v>
              </c:pt>
              <c:pt idx="10">
                <c:v>10</c:v>
              </c:pt>
              <c:pt idx="11">
                <c:v>10</c:v>
              </c:pt>
              <c:pt idx="12">
                <c:v>10</c:v>
              </c:pt>
              <c:pt idx="13">
                <c:v>10</c:v>
              </c:pt>
              <c:pt idx="14">
                <c:v>10</c:v>
              </c:pt>
              <c:pt idx="15">
                <c:v>10</c:v>
              </c:pt>
              <c:pt idx="16">
                <c:v>10</c:v>
              </c:pt>
              <c:pt idx="17">
                <c:v>10</c:v>
              </c:pt>
              <c:pt idx="18">
                <c:v>10</c:v>
              </c:pt>
              <c:pt idx="19">
                <c:v>10</c:v>
              </c:pt>
              <c:pt idx="20">
                <c:v>10</c:v>
              </c:pt>
              <c:pt idx="21">
                <c:v>10</c:v>
              </c:pt>
              <c:pt idx="22">
                <c:v>10</c:v>
              </c:pt>
              <c:pt idx="23">
                <c:v>10</c:v>
              </c:pt>
            </c:numLit>
          </c:val>
          <c:extLst>
            <c:ext xmlns:c16="http://schemas.microsoft.com/office/drawing/2014/chart" uri="{C3380CC4-5D6E-409C-BE32-E72D297353CC}">
              <c16:uniqueId val="{00000030-066C-1743-9196-F97989026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FEFFFF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EFFFF"/>
                </a:solidFill>
                <a:latin typeface="Arial"/>
              </a:defRPr>
            </a:pPr>
            <a:endParaRPr lang="en-NL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EFFFF"/>
                </a:solidFill>
                <a:latin typeface="Arial"/>
              </a:defRPr>
            </a:pPr>
            <a:endParaRPr lang="en-NL"/>
          </a:p>
        </c:txPr>
        <c:crossAx val="2094734552"/>
        <c:crosses val="autoZero"/>
        <c:crossBetween val="between"/>
        <c:majorUnit val="2.5"/>
        <c:minorUnit val="1.2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1" name="Shape 16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500"/>
      </a:spcBef>
      <a:defRPr sz="1600">
        <a:latin typeface="+mn-lt"/>
        <a:ea typeface="+mn-ea"/>
        <a:cs typeface="+mn-cs"/>
        <a:sym typeface="Calibri"/>
      </a:defRPr>
    </a:lvl1pPr>
    <a:lvl2pPr indent="2286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2pPr>
    <a:lvl3pPr indent="4572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3pPr>
    <a:lvl4pPr indent="6858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4pPr>
    <a:lvl5pPr indent="9144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5pPr>
    <a:lvl6pPr indent="11430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6pPr>
    <a:lvl7pPr indent="13716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7pPr>
    <a:lvl8pPr indent="16002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8pPr>
    <a:lvl9pPr indent="1828800" latinLnBrk="0">
      <a:spcBef>
        <a:spcPts val="500"/>
      </a:spcBef>
      <a:defRPr sz="16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9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38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31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2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3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9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3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35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Master" Target="../slideMasters/slideMaster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chart" Target="../charts/chart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"/>
          <p:cNvSpPr/>
          <p:nvPr/>
        </p:nvSpPr>
        <p:spPr>
          <a:xfrm>
            <a:off x="-96966" y="-1"/>
            <a:ext cx="12299071" cy="6858002"/>
          </a:xfrm>
          <a:prstGeom prst="rect">
            <a:avLst/>
          </a:prstGeom>
          <a:solidFill>
            <a:srgbClr val="003249">
              <a:alpha val="953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/>
                </a:solidFill>
              </a:defRPr>
            </a:pPr>
            <a:endParaRPr/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>
          <a:blip r:embed="rId2">
            <a:alphaModFix amt="55675"/>
          </a:blip>
          <a:stretch>
            <a:fillRect/>
          </a:stretch>
        </p:blipFill>
        <p:spPr>
          <a:xfrm>
            <a:off x="-926" y="0"/>
            <a:ext cx="1218072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8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6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50" name="Picture 40" descr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41" descr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Picture 42" descr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Picture 43" descr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Picture 44" descr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Picture 45" descr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47" descr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Picture 48" descr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Picture 49" descr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50" descr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Picture 51" descr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52" descr="Picture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53" descr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" name="Picture 54" descr="Picture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55" descr="Picture 5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Picture 56" descr="Picture 5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Picture 57" descr="Picture 5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58" descr="Picture 5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Picture 59" descr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Picture 60" descr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Picture 61" descr="Picture 6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Picture 88" descr="Pictur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7" name="Picture 93" descr="Picture 9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618" y="5258117"/>
            <a:ext cx="10627381" cy="381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Text Box 58"/>
          <p:cNvSpPr txBox="1"/>
          <p:nvPr/>
        </p:nvSpPr>
        <p:spPr>
          <a:xfrm>
            <a:off x="213480" y="6245524"/>
            <a:ext cx="661551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ESA UNCLASSIFIED – For ESA Official Use Only</a:t>
            </a:r>
          </a:p>
        </p:txBody>
      </p:sp>
      <p:pic>
        <p:nvPicPr>
          <p:cNvPr id="80" name="Picture 37" descr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traight Connector 38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2" name="Picture 39" descr="Picture 3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Group 40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83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11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39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513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5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3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8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0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8859" y="1673999"/>
            <a:ext cx="5788801" cy="43164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3" name="Straight Connector 35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52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80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554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8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9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1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2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5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8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1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83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Straight Connector 4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93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21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595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6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7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8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6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7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8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9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0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1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2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3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4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5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6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7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9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0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22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624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5" name="Straight Connector 4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6" name="Text Box 34"/>
          <p:cNvSpPr txBox="1"/>
          <p:nvPr/>
        </p:nvSpPr>
        <p:spPr>
          <a:xfrm>
            <a:off x="11828599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400"/>
              </a:spcBef>
              <a:defRPr sz="800">
                <a:solidFill>
                  <a:srgbClr val="FEFFFF"/>
                </a:solidFill>
              </a:defRPr>
            </a:lvl1pPr>
          </a:lstStyle>
          <a:p>
            <a:r>
              <a:t>  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6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35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63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637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5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6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7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8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9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0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1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2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4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5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6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8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9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64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666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7" name="Straight Connector 5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6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76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04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678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0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1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2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4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5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6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7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8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9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0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1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2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3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4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5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3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05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707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8" name="Straight Connector 5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7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17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45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719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2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3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4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6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7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0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9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46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74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r>
              <a:t>Click to 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9" name="Straight Connector 4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7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58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86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760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1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2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3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4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2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0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1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2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3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4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7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789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0" name="Straight Connector 4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7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99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827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801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5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3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4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5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6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7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8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9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0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1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2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3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4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5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6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28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Rettangolo 2"/>
          <p:cNvSpPr/>
          <p:nvPr/>
        </p:nvSpPr>
        <p:spPr>
          <a:xfrm>
            <a:off x="-1" y="0"/>
            <a:ext cx="12277316" cy="6858000"/>
          </a:xfrm>
          <a:prstGeom prst="rect">
            <a:avLst/>
          </a:prstGeom>
          <a:solidFill>
            <a:srgbClr val="335E6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830" name="Rectangle 8"/>
          <p:cNvSpPr/>
          <p:nvPr/>
        </p:nvSpPr>
        <p:spPr>
          <a:xfrm flipH="1">
            <a:off x="4699115" y="2011304"/>
            <a:ext cx="2827110" cy="2819035"/>
          </a:xfrm>
          <a:prstGeom prst="rect">
            <a:avLst/>
          </a:prstGeom>
          <a:solidFill>
            <a:srgbClr val="003249"/>
          </a:solidFill>
          <a:ln>
            <a:solidFill>
              <a:srgbClr val="003249"/>
            </a:solidFill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8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9115" y="2041526"/>
            <a:ext cx="2827112" cy="2359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100">
                <a:solidFill>
                  <a:srgbClr val="FEFFFF"/>
                </a:solidFill>
              </a:defRPr>
            </a:lvl1pPr>
            <a:lvl2pPr indent="330738">
              <a:spcBef>
                <a:spcPts val="500"/>
              </a:spcBef>
              <a:defRPr sz="2100">
                <a:solidFill>
                  <a:srgbClr val="FEFFFF"/>
                </a:solidFill>
              </a:defRPr>
            </a:lvl2pPr>
            <a:lvl3pPr indent="661477">
              <a:spcBef>
                <a:spcPts val="500"/>
              </a:spcBef>
              <a:defRPr sz="2100">
                <a:solidFill>
                  <a:srgbClr val="FEFFFF"/>
                </a:solidFill>
              </a:defRPr>
            </a:lvl3pPr>
            <a:lvl4pPr indent="992215">
              <a:spcBef>
                <a:spcPts val="500"/>
              </a:spcBef>
              <a:defRPr sz="2100">
                <a:solidFill>
                  <a:srgbClr val="FEFFFF"/>
                </a:solidFill>
              </a:defRPr>
            </a:lvl4pPr>
            <a:lvl5pPr indent="1322954">
              <a:spcBef>
                <a:spcPts val="500"/>
              </a:spcBef>
              <a:defRPr sz="2100">
                <a:solidFill>
                  <a:srgbClr val="FE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2" name="Subtitle 2"/>
          <p:cNvSpPr txBox="1"/>
          <p:nvPr/>
        </p:nvSpPr>
        <p:spPr>
          <a:xfrm>
            <a:off x="4732190" y="1740024"/>
            <a:ext cx="2760962" cy="152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076" tIns="33076" rIns="33076" bIns="3307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700">
                <a:solidFill>
                  <a:srgbClr val="FEFFFF"/>
                </a:solidFill>
              </a:defRPr>
            </a:lvl1pPr>
          </a:lstStyle>
          <a:p>
            <a:r>
              <a:t>Produced by</a:t>
            </a:r>
          </a:p>
        </p:txBody>
      </p:sp>
      <p:sp>
        <p:nvSpPr>
          <p:cNvPr id="83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699115" y="4406774"/>
            <a:ext cx="2827112" cy="42356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300"/>
              </a:spcBef>
              <a:defRPr sz="1500">
                <a:solidFill>
                  <a:srgbClr val="FEFFFF"/>
                </a:solidFill>
              </a:defRPr>
            </a:lvl1pPr>
          </a:lstStyle>
          <a:p>
            <a:r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Rectangle"/>
          <p:cNvSpPr/>
          <p:nvPr/>
        </p:nvSpPr>
        <p:spPr>
          <a:xfrm>
            <a:off x="-25969" y="-31796"/>
            <a:ext cx="12269338" cy="69215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8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1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8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50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8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852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3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4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5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6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7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8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9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0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1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2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3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1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2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3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4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5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6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7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9" name="Picture 169" descr="Picture 16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-2"/>
            <a:ext cx="12229201" cy="687892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Rectangle 4"/>
          <p:cNvSpPr/>
          <p:nvPr/>
        </p:nvSpPr>
        <p:spPr>
          <a:xfrm>
            <a:off x="0" y="-3"/>
            <a:ext cx="12225340" cy="6878927"/>
          </a:xfrm>
          <a:prstGeom prst="rect">
            <a:avLst/>
          </a:prstGeom>
          <a:solidFill>
            <a:srgbClr val="003249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8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699" y="5258117"/>
            <a:ext cx="10627381" cy="381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2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26000" y="3351588"/>
            <a:ext cx="11829600" cy="70788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NAME YOUR PRESENTATION</a:t>
            </a:r>
          </a:p>
        </p:txBody>
      </p:sp>
      <p:sp>
        <p:nvSpPr>
          <p:cNvPr id="883" name="Straight Connector 64"/>
          <p:cNvSpPr/>
          <p:nvPr/>
        </p:nvSpPr>
        <p:spPr>
          <a:xfrm>
            <a:off x="222040" y="6422971"/>
            <a:ext cx="11768094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4" name="Straight Connector 152"/>
          <p:cNvSpPr/>
          <p:nvPr/>
        </p:nvSpPr>
        <p:spPr>
          <a:xfrm>
            <a:off x="223199" y="4106871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5" name="Text Box 24"/>
          <p:cNvSpPr txBox="1"/>
          <p:nvPr/>
        </p:nvSpPr>
        <p:spPr>
          <a:xfrm>
            <a:off x="11869327" y="5406990"/>
            <a:ext cx="14648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FEFFFF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886" name="Text Box 25"/>
          <p:cNvSpPr txBox="1"/>
          <p:nvPr/>
        </p:nvSpPr>
        <p:spPr>
          <a:xfrm>
            <a:off x="11847198" y="6156809"/>
            <a:ext cx="14648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FEFFFF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887" name="Text Box 99"/>
          <p:cNvSpPr txBox="1"/>
          <p:nvPr/>
        </p:nvSpPr>
        <p:spPr>
          <a:xfrm>
            <a:off x="11170720" y="5788271"/>
            <a:ext cx="8229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EFFFF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888" name="Text Box 58"/>
          <p:cNvSpPr txBox="1"/>
          <p:nvPr/>
        </p:nvSpPr>
        <p:spPr>
          <a:xfrm>
            <a:off x="223200" y="6256657"/>
            <a:ext cx="661551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ESA UNCLASSIFIED - For ESA Official Use Only</a:t>
            </a:r>
          </a:p>
        </p:txBody>
      </p:sp>
      <p:sp>
        <p:nvSpPr>
          <p:cNvPr id="889" name="Text Box 34"/>
          <p:cNvSpPr txBox="1"/>
          <p:nvPr/>
        </p:nvSpPr>
        <p:spPr>
          <a:xfrm>
            <a:off x="11828599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400"/>
              </a:spcBef>
              <a:defRPr sz="800">
                <a:solidFill>
                  <a:srgbClr val="FEFFFF"/>
                </a:solidFill>
              </a:defRPr>
            </a:lvl1pPr>
          </a:lstStyle>
          <a:p>
            <a:r>
              <a:t>  </a:t>
            </a:r>
          </a:p>
        </p:txBody>
      </p:sp>
      <p:pic>
        <p:nvPicPr>
          <p:cNvPr id="890" name="Picture 62" descr="Picture 6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Picture 63" descr="Picture 6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8" name="Group 64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892" name="Picture 65" descr="Picture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3" name="Picture 66" descr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4" name="Picture 67" descr="Picture 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5" name="Picture 68" descr="Picture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6" name="Picture 69" descr="Picture 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7" name="Picture 70" descr="Picture 7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8" name="Picture 71" descr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9" name="Picture 72" descr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0" name="Picture 73" descr="Picture 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1" name="Picture 74" descr="Picture 7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2" name="Picture 75" descr="Picture 7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3" name="Picture 76" descr="Picture 7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4" name="Picture 77" descr="Picture 7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5" name="Picture 78" descr="Picture 7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6" name="Picture 79" descr="Picture 7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7" name="Picture 80" descr="Picture 8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8" name="Picture 81" descr="Picture 8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9" name="Picture 82" descr="Picture 8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0" name="Picture 83" descr="Picture 8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1" name="Picture 84" descr="Picture 8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2" name="Picture 85" descr="Picture 8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3" name="Picture 86" descr="Picture 8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4" name="Picture 87" descr="Picture 8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5" name="Picture 97" descr="Picture 9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Picture 98" descr="Picture 9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Picture 99" descr="Picture 9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8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46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20" name="Picture 40" descr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icture 41" descr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icture 42" descr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Picture 43" descr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Picture 44" descr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Picture 45" descr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Picture 47" descr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Picture 48" descr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Picture 49" descr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Picture 50" descr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Picture 51" descr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Picture 52" descr="Picture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Picture 53" descr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Picture 54" descr="Picture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Picture 55" descr="Picture 5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Picture 56" descr="Picture 5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Picture 57" descr="Picture 5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Picture 58" descr="Picture 5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Picture 59" descr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Picture 60" descr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Picture 61" descr="Picture 6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Picture 88" descr="Pictur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7" name="Picture 93" descr="Picture 9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118" descr="Picture 118"/>
          <p:cNvPicPr>
            <a:picLocks noChangeAspect="1"/>
          </p:cNvPicPr>
          <p:nvPr/>
        </p:nvPicPr>
        <p:blipFill>
          <a:blip r:embed="rId31"/>
          <a:srcRect t="7695" b="794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 38"/>
          <p:cNvSpPr/>
          <p:nvPr/>
        </p:nvSpPr>
        <p:spPr>
          <a:xfrm>
            <a:off x="-2" y="0"/>
            <a:ext cx="12225602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>
                    <a:alpha val="60000"/>
                  </a:srgbClr>
                </a:solidFill>
              </a:defRPr>
            </a:pPr>
            <a:endParaRPr/>
          </a:p>
        </p:txBody>
      </p:sp>
      <p:sp>
        <p:nvSpPr>
          <p:cNvPr id="15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2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 Box 38"/>
          <p:cNvSpPr txBox="1"/>
          <p:nvPr/>
        </p:nvSpPr>
        <p:spPr>
          <a:xfrm>
            <a:off x="8205938" y="6247436"/>
            <a:ext cx="3751496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</a:defRPr>
            </a:pPr>
            <a:endParaRPr/>
          </a:p>
        </p:txBody>
      </p:sp>
      <p:sp>
        <p:nvSpPr>
          <p:cNvPr id="154" name="Straight Connector 61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Straight Connector 63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82" name="Group 64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56" name="Picture 65" descr="Picture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66" descr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67" descr="Picture 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68" descr="Picture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69" descr="Picture 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70" descr="Picture 7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71" descr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icture 72" descr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icture 73" descr="Picture 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icture 74" descr="Picture 7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icture 75" descr="Picture 7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icture 76" descr="Picture 7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icture 77" descr="Picture 7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icture 78" descr="Picture 7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Picture 79" descr="Picture 7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Picture 80" descr="Picture 8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81" descr="Picture 8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82" descr="Picture 8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83" descr="Picture 8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84" descr="Picture 8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85" descr="Picture 8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86" descr="Picture 8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87" descr="Picture 8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88" descr="Picture 8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89" descr="Picture 89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90" descr="Picture 9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" name="Picture 117" descr="Picture 11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LEAR1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27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5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929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0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1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2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3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4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5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6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7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8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9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0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1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2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3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4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5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6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7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8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9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0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1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2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3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4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56" name="Rectangle 37"/>
          <p:cNvSpPr/>
          <p:nvPr/>
        </p:nvSpPr>
        <p:spPr>
          <a:xfrm>
            <a:off x="-1" y="0"/>
            <a:ext cx="12225340" cy="882192"/>
          </a:xfrm>
          <a:prstGeom prst="rect">
            <a:avLst/>
          </a:prstGeom>
          <a:solidFill>
            <a:srgbClr val="00324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957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5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195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59" name="Picture 8" descr="Picture 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960" name="Straight Connector 9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2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9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69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7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971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2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3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4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5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6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7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8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9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0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1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2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3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4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5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6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7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8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9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0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1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2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3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4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5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6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8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99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192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Straight Connector 4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1008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010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192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1" name="Straight Connector 8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2" name="Straight Connector 7"/>
          <p:cNvSpPr/>
          <p:nvPr/>
        </p:nvSpPr>
        <p:spPr>
          <a:xfrm>
            <a:off x="233674" y="6499296"/>
            <a:ext cx="11711602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013" name="Laura A. Hayes"/>
          <p:cNvSpPr txBox="1"/>
          <p:nvPr/>
        </p:nvSpPr>
        <p:spPr>
          <a:xfrm>
            <a:off x="11058576" y="6518346"/>
            <a:ext cx="888670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1400">
                <a:solidFill>
                  <a:srgbClr val="797979"/>
                </a:solidFill>
                <a:latin typeface="ESAsubtitle"/>
                <a:ea typeface="ESAsubtitle"/>
                <a:cs typeface="ESAsubtitle"/>
                <a:sym typeface="ESAsubtitle"/>
              </a:defRPr>
            </a:lvl1pPr>
          </a:lstStyle>
          <a:p>
            <a:r>
              <a:t>Laura A. Hayes</a:t>
            </a:r>
          </a:p>
        </p:txBody>
      </p:sp>
      <p:sp>
        <p:nvSpPr>
          <p:cNvPr id="10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4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0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23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1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025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6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7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8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9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0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1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2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3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4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5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6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7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8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9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0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1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2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3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4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5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6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7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8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9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0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2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0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8859" y="1673225"/>
            <a:ext cx="5804673" cy="431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4" name="Straight Connector 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5" name="Straight Connector 11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0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64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2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066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7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8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9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0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1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2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3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4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5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6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7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8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9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0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1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2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3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4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5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6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7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8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9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0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1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93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094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5" name="Straight Connector 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6" name="Straight Connector 8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05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6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3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107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8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9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0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1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2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3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4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5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6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7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8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9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0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1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2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3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4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5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6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7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9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0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1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4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35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traight Connector 5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7" name="Straight Connector 8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46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7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4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148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9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0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1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2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3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4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5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6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7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8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9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0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1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3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4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5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6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7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8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9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0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1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2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3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5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76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7" name="Straight Connector 5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8" name="Straight Connector 8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87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5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189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0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1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2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3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4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5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6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7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9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0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1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2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3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5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6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7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9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0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1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2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3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4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16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17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191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8" name="Straight Connector 3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9" name="Straight Connector 4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28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6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230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1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2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3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4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5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6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7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8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9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0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1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2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3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4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5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7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8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9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0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1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2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3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4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5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57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58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191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9" name="Straight Connector 6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0" name="Straight Connector 9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69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0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7" name="Group 68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271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2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3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4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5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6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7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8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9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0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1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2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3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4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5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6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7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8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9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0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1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2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3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4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5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6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8" name="Rettangolo 2"/>
          <p:cNvSpPr/>
          <p:nvPr/>
        </p:nvSpPr>
        <p:spPr>
          <a:xfrm>
            <a:off x="-369665" y="0"/>
            <a:ext cx="12595004" cy="6858000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1299" name="Rectangle 8"/>
          <p:cNvSpPr/>
          <p:nvPr/>
        </p:nvSpPr>
        <p:spPr>
          <a:xfrm flipH="1">
            <a:off x="4699115" y="2011304"/>
            <a:ext cx="2827110" cy="2819035"/>
          </a:xfrm>
          <a:prstGeom prst="rect">
            <a:avLst/>
          </a:prstGeom>
          <a:solidFill>
            <a:srgbClr val="FEFFFF"/>
          </a:solidFill>
          <a:ln>
            <a:solidFill>
              <a:srgbClr val="003249"/>
            </a:solidFill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13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9115" y="2041526"/>
            <a:ext cx="2827112" cy="2359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500"/>
              </a:spcBef>
              <a:defRPr sz="2100">
                <a:solidFill>
                  <a:srgbClr val="003249"/>
                </a:solidFill>
              </a:defRPr>
            </a:lvl1pPr>
            <a:lvl2pPr indent="330738">
              <a:spcBef>
                <a:spcPts val="500"/>
              </a:spcBef>
              <a:defRPr sz="2100">
                <a:solidFill>
                  <a:srgbClr val="003249"/>
                </a:solidFill>
              </a:defRPr>
            </a:lvl2pPr>
            <a:lvl3pPr indent="661477">
              <a:spcBef>
                <a:spcPts val="500"/>
              </a:spcBef>
              <a:defRPr sz="2100">
                <a:solidFill>
                  <a:srgbClr val="003249"/>
                </a:solidFill>
              </a:defRPr>
            </a:lvl3pPr>
            <a:lvl4pPr indent="992215">
              <a:spcBef>
                <a:spcPts val="500"/>
              </a:spcBef>
              <a:defRPr sz="2100">
                <a:solidFill>
                  <a:srgbClr val="003249"/>
                </a:solidFill>
              </a:defRPr>
            </a:lvl4pPr>
            <a:lvl5pPr indent="1322954">
              <a:spcBef>
                <a:spcPts val="500"/>
              </a:spcBef>
              <a:defRPr sz="2100">
                <a:solidFill>
                  <a:srgbClr val="00324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1" name="Subtitle 2"/>
          <p:cNvSpPr txBox="1"/>
          <p:nvPr/>
        </p:nvSpPr>
        <p:spPr>
          <a:xfrm>
            <a:off x="4732190" y="1740024"/>
            <a:ext cx="2760962" cy="152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076" tIns="33076" rIns="33076" bIns="3307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700">
                <a:solidFill>
                  <a:srgbClr val="8197A6"/>
                </a:solidFill>
              </a:defRPr>
            </a:lvl1pPr>
          </a:lstStyle>
          <a:p>
            <a:r>
              <a:t>Produced by</a:t>
            </a:r>
          </a:p>
        </p:txBody>
      </p:sp>
      <p:sp>
        <p:nvSpPr>
          <p:cNvPr id="130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699115" y="4406774"/>
            <a:ext cx="2827112" cy="42356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300"/>
              </a:spcBef>
              <a:defRPr sz="1500">
                <a:solidFill>
                  <a:srgbClr val="003249"/>
                </a:solidFill>
              </a:defRPr>
            </a:lvl1pPr>
          </a:lstStyle>
          <a:p>
            <a:r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2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20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94" name="Picture 40" descr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Picture 41" descr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icture 42" descr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Picture 43" descr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Picture 44" descr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Picture 45" descr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Picture 47" descr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Picture 48" descr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Picture 49" descr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Picture 50" descr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Picture 51" descr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Picture 52" descr="Picture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Picture 53" descr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Picture 54" descr="Picture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Picture 55" descr="Picture 5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icture 56" descr="Picture 5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Picture 57" descr="Picture 5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Picture 58" descr="Picture 5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Picture 59" descr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Picture 60" descr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Picture 61" descr="Picture 6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Picture 88" descr="Pictur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1" name="Picture 93" descr="Picture 9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91" descr="Picture 9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ctangle 38"/>
          <p:cNvSpPr/>
          <p:nvPr/>
        </p:nvSpPr>
        <p:spPr>
          <a:xfrm>
            <a:off x="-3" y="0"/>
            <a:ext cx="1222534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>
                    <a:alpha val="60000"/>
                  </a:srgbClr>
                </a:solidFill>
              </a:defRPr>
            </a:pPr>
            <a:endParaRPr/>
          </a:p>
        </p:txBody>
      </p:sp>
      <p:sp>
        <p:nvSpPr>
          <p:cNvPr id="224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pic>
        <p:nvPicPr>
          <p:cNvPr id="225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000"/>
            <a:ext cx="11795830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Text Box 38"/>
          <p:cNvSpPr txBox="1"/>
          <p:nvPr/>
        </p:nvSpPr>
        <p:spPr>
          <a:xfrm>
            <a:off x="8205938" y="6247436"/>
            <a:ext cx="3751496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</a:defRPr>
            </a:pPr>
            <a:endParaRPr/>
          </a:p>
        </p:txBody>
      </p:sp>
      <p:sp>
        <p:nvSpPr>
          <p:cNvPr id="228" name="Straight Connector 35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" name="Straight Connector 63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56" name="Group 62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230" name="Picture 64" descr="Picture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Picture 65" descr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Picture 66" descr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Picture 67" descr="Picture 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Picture 68" descr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Picture 69" descr="Pictur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Picture 70" descr="Picture 7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Picture 71" descr="Picture 7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Picture 72" descr="Picture 7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Picture 73" descr="Picture 7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Picture 74" descr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Picture 75" descr="Picture 7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Picture 76" descr="Picture 7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Picture 77" descr="Picture 7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Picture 78" descr="Picture 7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Picture 79" descr="Picture 7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icture 80" descr="Picture 8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Picture 81" descr="Picture 8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Picture 82" descr="Picture 8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Picture 83" descr="Picture 8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Picture 84" descr="Picture 8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Picture 85" descr="Picture 8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Picture 86" descr="Picture 8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Picture 87" descr="Picture 8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Picture 88" descr="Picture 8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Picture 89" descr="Picture 8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7" name="Picture 90" descr="Picture 9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310" name="Straight Connector 64"/>
          <p:cNvSpPr/>
          <p:nvPr/>
        </p:nvSpPr>
        <p:spPr>
          <a:xfrm>
            <a:off x="222040" y="6411946"/>
            <a:ext cx="11768094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1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528" y="6578010"/>
            <a:ext cx="1641397" cy="11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3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13" name="Picture 64" descr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0" name="Group 65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314" name="Picture 66" descr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5" name="Picture 67" descr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6" name="Picture 68" descr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7" name="Picture 69" descr="Picture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8" name="Picture 70" descr="Picture 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9" name="Picture 71" descr="Picture 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0" name="Picture 72" descr="Picture 7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1" name="Picture 73" descr="Picture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2" name="Picture 74" descr="Picture 7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3" name="Picture 75" descr="Picture 7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4" name="Picture 76" descr="Picture 7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5" name="Picture 77" descr="Picture 7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6" name="Picture 78" descr="Picture 7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7" name="Picture 79" descr="Picture 7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8" name="Picture 80" descr="Picture 8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9" name="Picture 81" descr="Picture 8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0" name="Picture 82" descr="Picture 8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1" name="Picture 83" descr="Picture 8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2" name="Picture 84" descr="Picture 8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3" name="Picture 85" descr="Picture 8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4" name="Picture 86" descr="Picture 8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5" name="Picture 87" descr="Picture 87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6" name="Picture 89" descr="Picture 89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7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8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9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41" name="Picture 93" descr="Picture 9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2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43" name="Body Level One…"/>
          <p:cNvSpPr txBox="1">
            <a:spLocks noGrp="1"/>
          </p:cNvSpPr>
          <p:nvPr>
            <p:ph type="body" idx="1"/>
          </p:nvPr>
        </p:nvSpPr>
        <p:spPr>
          <a:xfrm>
            <a:off x="218261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4" name="Straight Connector 5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699" y="6477148"/>
            <a:ext cx="211240" cy="207938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2027832" y="84375"/>
            <a:ext cx="8161736" cy="714376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1219169">
              <a:lnSpc>
                <a:spcPct val="80000"/>
              </a:lnSpc>
              <a:defRPr sz="4200" spc="-8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135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27832" y="705445"/>
            <a:ext cx="8161736" cy="472361"/>
          </a:xfrm>
          <a:prstGeom prst="rect">
            <a:avLst/>
          </a:prstGeom>
          <a:ln w="3175"/>
        </p:spPr>
        <p:txBody>
          <a:bodyPr lIns="35718" tIns="35718" rIns="35718" bIns="35718">
            <a:normAutofit/>
          </a:bodyPr>
          <a:lstStyle>
            <a:lvl1pPr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36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027832" y="2080617"/>
            <a:ext cx="8161736" cy="4286251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1219169">
              <a:lnSpc>
                <a:spcPct val="90000"/>
              </a:lnSpc>
              <a:spcBef>
                <a:spcPts val="900"/>
              </a:spcBef>
              <a:defRPr sz="2600" spc="-2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457200" defTabSz="1219169">
              <a:lnSpc>
                <a:spcPct val="90000"/>
              </a:lnSpc>
              <a:spcBef>
                <a:spcPts val="900"/>
              </a:spcBef>
              <a:defRPr sz="2600" spc="-2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914400" defTabSz="1219169">
              <a:lnSpc>
                <a:spcPct val="90000"/>
              </a:lnSpc>
              <a:spcBef>
                <a:spcPts val="900"/>
              </a:spcBef>
              <a:defRPr sz="2600" spc="-2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1371600" defTabSz="1219169">
              <a:lnSpc>
                <a:spcPct val="90000"/>
              </a:lnSpc>
              <a:spcBef>
                <a:spcPts val="900"/>
              </a:spcBef>
              <a:defRPr sz="2600" spc="-2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828800" defTabSz="1219169">
              <a:lnSpc>
                <a:spcPct val="90000"/>
              </a:lnSpc>
              <a:spcBef>
                <a:spcPts val="900"/>
              </a:spcBef>
              <a:defRPr sz="2600" spc="-2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1" name="Line"/>
          <p:cNvSpPr/>
          <p:nvPr/>
        </p:nvSpPr>
        <p:spPr>
          <a:xfrm>
            <a:off x="1453356" y="1312299"/>
            <a:ext cx="9566353" cy="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1219169">
              <a:defRPr sz="11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62" name="Line"/>
          <p:cNvSpPr/>
          <p:nvPr/>
        </p:nvSpPr>
        <p:spPr>
          <a:xfrm>
            <a:off x="1325523" y="6558398"/>
            <a:ext cx="9566353" cy="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1219169">
              <a:defRPr sz="11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699" y="6477148"/>
            <a:ext cx="211240" cy="207938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00" y="-2590017"/>
            <a:ext cx="17665734" cy="9946174"/>
          </a:xfrm>
          <a:prstGeom prst="rect">
            <a:avLst/>
          </a:prstGeom>
          <a:ln w="12700">
            <a:miter lim="400000"/>
          </a:ln>
        </p:spPr>
      </p:pic>
      <p:sp>
        <p:nvSpPr>
          <p:cNvPr id="1371" name="Rectangle"/>
          <p:cNvSpPr/>
          <p:nvPr/>
        </p:nvSpPr>
        <p:spPr>
          <a:xfrm>
            <a:off x="63499" y="-38101"/>
            <a:ext cx="12319298" cy="6858001"/>
          </a:xfrm>
          <a:prstGeom prst="rect">
            <a:avLst/>
          </a:prstGeom>
          <a:solidFill>
            <a:srgbClr val="113245">
              <a:alpha val="29657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47721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372" name="Text Box 38"/>
          <p:cNvSpPr txBox="1"/>
          <p:nvPr/>
        </p:nvSpPr>
        <p:spPr>
          <a:xfrm>
            <a:off x="233643" y="624265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1373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7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374" name="Straight Connector 37"/>
          <p:cNvSpPr/>
          <p:nvPr/>
        </p:nvSpPr>
        <p:spPr>
          <a:xfrm>
            <a:off x="233674" y="6416746"/>
            <a:ext cx="11711602" cy="1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pic>
        <p:nvPicPr>
          <p:cNvPr id="1375" name="Picture 93" descr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4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sp>
        <p:nvSpPr>
          <p:cNvPr id="1376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60096" y="3351748"/>
            <a:ext cx="11785180" cy="706416"/>
          </a:xfrm>
          <a:prstGeom prst="rect">
            <a:avLst/>
          </a:prstGeom>
        </p:spPr>
        <p:txBody>
          <a:bodyPr lIns="45624" tIns="45624" rIns="45624" bIns="45624"/>
          <a:lstStyle>
            <a:lvl1pPr>
              <a:defRPr sz="4000"/>
            </a:lvl1pPr>
          </a:lstStyle>
          <a:p>
            <a:r>
              <a:t>NAME YOUR PRESENTATION</a:t>
            </a:r>
          </a:p>
        </p:txBody>
      </p:sp>
      <p:pic>
        <p:nvPicPr>
          <p:cNvPr id="1377" name="Picture 37" descr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709" y="-208507"/>
            <a:ext cx="2089540" cy="131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378" name="Straight Connector 38"/>
          <p:cNvSpPr/>
          <p:nvPr/>
        </p:nvSpPr>
        <p:spPr>
          <a:xfrm>
            <a:off x="233674" y="6416746"/>
            <a:ext cx="11711602" cy="1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pic>
        <p:nvPicPr>
          <p:cNvPr id="1379" name="Picture 39" descr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4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6" name="Group 40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380" name="Picture 41" descr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1" name="Picture 42" descr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2" name="Picture 43" descr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3" name="Picture 44" descr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4" name="Picture 45" descr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5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6" name="Picture 47" descr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7" name="Picture 48" descr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8" name="Picture 49" descr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9" name="Picture 50" descr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0" name="Picture 51" descr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1" name="Picture 52" descr="Picture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2" name="Picture 53" descr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3" name="Picture 54" descr="Picture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4" name="Picture 55" descr="Picture 5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5" name="Picture 56" descr="Picture 5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6" name="Picture 57" descr="Picture 5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7" name="Picture 58" descr="Picture 5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8" name="Picture 59" descr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9" name="Picture 60" descr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0" name="Picture 61" descr="Picture 6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1" name="Picture 88" descr="Pictur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2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3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4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5" name="Picture 94" descr="Picture 94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0042" y="6197033"/>
            <a:ext cx="30336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13;p27"/>
          <p:cNvSpPr/>
          <p:nvPr/>
        </p:nvSpPr>
        <p:spPr>
          <a:xfrm>
            <a:off x="523659" y="1096400"/>
            <a:ext cx="11170082" cy="1"/>
          </a:xfrm>
          <a:prstGeom prst="line">
            <a:avLst/>
          </a:prstGeom>
          <a:ln w="25400">
            <a:solidFill>
              <a:srgbClr val="FF9900"/>
            </a:solidFill>
          </a:ln>
        </p:spPr>
        <p:txBody>
          <a:bodyPr lIns="0" tIns="0" rIns="0" bIns="0"/>
          <a:lstStyle/>
          <a:p>
            <a:pPr defTabSz="1097280"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5" name="Google Shape;113;p27"/>
          <p:cNvSpPr/>
          <p:nvPr/>
        </p:nvSpPr>
        <p:spPr>
          <a:xfrm>
            <a:off x="523659" y="6613280"/>
            <a:ext cx="11170082" cy="1"/>
          </a:xfrm>
          <a:prstGeom prst="line">
            <a:avLst/>
          </a:prstGeom>
          <a:ln w="25400">
            <a:solidFill>
              <a:srgbClr val="FF9900"/>
            </a:solidFill>
          </a:ln>
        </p:spPr>
        <p:txBody>
          <a:bodyPr lIns="0" tIns="0" rIns="0" bIns="0"/>
          <a:lstStyle/>
          <a:p>
            <a:pPr defTabSz="1097280"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46054" y="6283945"/>
            <a:ext cx="401636" cy="392235"/>
          </a:xfrm>
          <a:prstGeom prst="rect">
            <a:avLst/>
          </a:prstGeom>
        </p:spPr>
        <p:txBody>
          <a:bodyPr lIns="109709" tIns="109709" rIns="109709" bIns="109709" anchor="ctr"/>
          <a:lstStyle>
            <a:lvl1pPr algn="r" defTabSz="1097280">
              <a:defRPr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ally 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63459" y="6652617"/>
            <a:ext cx="193381" cy="190078"/>
          </a:xfrm>
          <a:prstGeom prst="rect">
            <a:avLst/>
          </a:prstGeom>
          <a:ln w="3175"/>
        </p:spPr>
        <p:txBody>
          <a:bodyPr lIns="26789" tIns="26789" rIns="26789" bIns="26789"/>
          <a:lstStyle>
            <a:lvl1pPr algn="ctr" defTabSz="228600">
              <a:lnSpc>
                <a:spcPts val="1000"/>
              </a:lnSpc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5949" y="5919524"/>
            <a:ext cx="10985502" cy="318490"/>
          </a:xfrm>
          <a:prstGeom prst="rect">
            <a:avLst/>
          </a:prstGeom>
          <a:ln w="3175"/>
        </p:spPr>
        <p:txBody>
          <a:bodyPr lIns="22859" tIns="22859" rIns="22859" bIns="22859" anchor="b">
            <a:normAutofit/>
          </a:bodyPr>
          <a:lstStyle>
            <a:lvl1pPr defTabSz="408622">
              <a:lnSpc>
                <a:spcPct val="100000"/>
              </a:lnSpc>
              <a:spcBef>
                <a:spcPts val="0"/>
              </a:spcBef>
              <a:defRPr sz="1782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43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15948" y="1287495"/>
            <a:ext cx="10985502" cy="232410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1219169">
              <a:lnSpc>
                <a:spcPct val="80000"/>
              </a:lnSpc>
              <a:defRPr sz="5800" spc="-11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950" y="3598432"/>
            <a:ext cx="10985500" cy="952501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457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9144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13716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8288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3399" y="6540499"/>
            <a:ext cx="190602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4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42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3" name="Picture 93" descr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4" name="Picture 36" descr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3687"/>
            <a:ext cx="9956800" cy="405131"/>
          </a:xfrm>
          <a:prstGeom prst="rect">
            <a:avLst/>
          </a:prstGeom>
          <a:ln w="12700">
            <a:miter lim="400000"/>
          </a:ln>
        </p:spPr>
      </p:pic>
      <p:sp>
        <p:nvSpPr>
          <p:cNvPr id="1445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46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192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7" name="Straight Connector 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8" name="Straight Connector 8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Text Box 38"/>
          <p:cNvSpPr txBox="1"/>
          <p:nvPr/>
        </p:nvSpPr>
        <p:spPr>
          <a:xfrm>
            <a:off x="233643" y="624265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1456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09" y="-208327"/>
            <a:ext cx="2090845" cy="1311270"/>
          </a:xfrm>
          <a:prstGeom prst="rect">
            <a:avLst/>
          </a:prstGeom>
          <a:ln w="12700">
            <a:miter lim="400000"/>
          </a:ln>
        </p:spPr>
      </p:pic>
      <p:sp>
        <p:nvSpPr>
          <p:cNvPr id="145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8250" y="161607"/>
            <a:ext cx="10087785" cy="564026"/>
          </a:xfrm>
          <a:prstGeom prst="rect">
            <a:avLst/>
          </a:prstGeom>
        </p:spPr>
        <p:txBody>
          <a:bodyPr lIns="45624" tIns="45624" rIns="45624" bIns="45624"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58" name="Body Level One…"/>
          <p:cNvSpPr txBox="1">
            <a:spLocks noGrp="1"/>
          </p:cNvSpPr>
          <p:nvPr>
            <p:ph type="body" idx="1"/>
          </p:nvPr>
        </p:nvSpPr>
        <p:spPr>
          <a:xfrm>
            <a:off x="231843" y="887487"/>
            <a:ext cx="11740342" cy="5316924"/>
          </a:xfrm>
          <a:prstGeom prst="rect">
            <a:avLst/>
          </a:prstGeom>
        </p:spPr>
        <p:txBody>
          <a:bodyPr lIns="45624" tIns="45624" rIns="45624" bIns="456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9" name="Straight Connector 8"/>
          <p:cNvSpPr/>
          <p:nvPr/>
        </p:nvSpPr>
        <p:spPr>
          <a:xfrm>
            <a:off x="230508" y="887487"/>
            <a:ext cx="11743934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460" name="Straight Connector 7"/>
          <p:cNvSpPr/>
          <p:nvPr/>
        </p:nvSpPr>
        <p:spPr>
          <a:xfrm>
            <a:off x="233674" y="6499296"/>
            <a:ext cx="11711602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461" name="Laura A. Hayes"/>
          <p:cNvSpPr txBox="1"/>
          <p:nvPr/>
        </p:nvSpPr>
        <p:spPr>
          <a:xfrm>
            <a:off x="11058576" y="6518346"/>
            <a:ext cx="888670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1400">
                <a:solidFill>
                  <a:srgbClr val="797979"/>
                </a:solidFill>
                <a:latin typeface="ESAsubtitle"/>
                <a:ea typeface="ESAsubtitle"/>
                <a:cs typeface="ESAsubtitle"/>
                <a:sym typeface="ESAsubtitle"/>
              </a:defRPr>
            </a:lvl1pPr>
          </a:lstStyle>
          <a:p>
            <a:r>
              <a:t>Laura A. Hayes</a:t>
            </a:r>
          </a:p>
        </p:txBody>
      </p:sp>
      <p:sp>
        <p:nvSpPr>
          <p:cNvPr id="1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0042" y="6197033"/>
            <a:ext cx="30336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04" y="993655"/>
            <a:ext cx="11740342" cy="5316924"/>
          </a:xfrm>
          <a:prstGeom prst="rect">
            <a:avLst/>
          </a:prstGeom>
        </p:spPr>
        <p:txBody>
          <a:bodyPr lIns="45624" tIns="45624" rIns="45624" bIns="456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0" name="Text Box 38"/>
          <p:cNvSpPr txBox="1"/>
          <p:nvPr/>
        </p:nvSpPr>
        <p:spPr>
          <a:xfrm>
            <a:off x="233643" y="624265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47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8250" y="161607"/>
            <a:ext cx="10087785" cy="564026"/>
          </a:xfrm>
          <a:prstGeom prst="rect">
            <a:avLst/>
          </a:prstGeom>
        </p:spPr>
        <p:txBody>
          <a:bodyPr lIns="45624" tIns="45624" rIns="45624" bIns="45624"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72" name="Straight Connector 7"/>
          <p:cNvSpPr/>
          <p:nvPr/>
        </p:nvSpPr>
        <p:spPr>
          <a:xfrm>
            <a:off x="233674" y="6499296"/>
            <a:ext cx="11711602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473" name="Straight Connector 8"/>
          <p:cNvSpPr/>
          <p:nvPr/>
        </p:nvSpPr>
        <p:spPr>
          <a:xfrm>
            <a:off x="230508" y="887487"/>
            <a:ext cx="11743934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474" name="Laura A. Hayes"/>
          <p:cNvSpPr txBox="1"/>
          <p:nvPr/>
        </p:nvSpPr>
        <p:spPr>
          <a:xfrm>
            <a:off x="11058576" y="6518346"/>
            <a:ext cx="888670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1400">
                <a:solidFill>
                  <a:srgbClr val="797979"/>
                </a:solidFill>
                <a:latin typeface="ESAsubtitle"/>
                <a:ea typeface="ESAsubtitle"/>
                <a:cs typeface="ESAsubtitle"/>
                <a:sym typeface="ESAsubtitle"/>
              </a:defRPr>
            </a:lvl1pPr>
          </a:lstStyle>
          <a:p>
            <a:r>
              <a:t>Laura A. Hayes</a:t>
            </a:r>
          </a:p>
        </p:txBody>
      </p:sp>
      <p:sp>
        <p:nvSpPr>
          <p:cNvPr id="14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0042" y="6197033"/>
            <a:ext cx="30336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B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38"/>
          <p:cNvSpPr/>
          <p:nvPr/>
        </p:nvSpPr>
        <p:spPr>
          <a:xfrm>
            <a:off x="-2" y="0"/>
            <a:ext cx="12222002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>
                    <a:alpha val="60000"/>
                  </a:srgbClr>
                </a:solidFill>
              </a:defRPr>
            </a:pPr>
            <a:endParaRPr/>
          </a:p>
        </p:txBody>
      </p:sp>
      <p:sp>
        <p:nvSpPr>
          <p:cNvPr id="265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8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96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270" name="Picture 40" descr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Picture 41" descr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Picture 42" descr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Picture 43" descr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Picture 44" descr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Picture 45" descr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Picture 47" descr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Picture 48" descr="Pictur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Picture 49" descr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Picture 50" descr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Picture 51" descr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Picture 52" descr="Picture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Picture 53" descr="Picture 5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Picture 54" descr="Picture 5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Picture 55" descr="Picture 5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Picture 56" descr="Picture 5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Picture 57" descr="Picture 5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Picture 58" descr="Picture 5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Picture 59" descr="Picture 5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Picture 60" descr="Picture 6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Picture 61" descr="Picture 6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Picture 88" descr="Pictur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Picture 90" descr="Picture 9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Picture 91" descr="Picture 9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Picture 92" descr="Picture 9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7" name="Picture 93" descr="Picture 9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91" descr="Picture 91"/>
          <p:cNvPicPr>
            <a:picLocks noChangeAspect="1"/>
          </p:cNvPicPr>
          <p:nvPr/>
        </p:nvPicPr>
        <p:blipFill>
          <a:blip r:embed="rId31"/>
          <a:srcRect t="156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pic>
        <p:nvPicPr>
          <p:cNvPr id="300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ext Box 38"/>
          <p:cNvSpPr txBox="1"/>
          <p:nvPr/>
        </p:nvSpPr>
        <p:spPr>
          <a:xfrm>
            <a:off x="8205938" y="6247436"/>
            <a:ext cx="3751496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</a:defRPr>
            </a:pPr>
            <a:endParaRPr/>
          </a:p>
        </p:txBody>
      </p:sp>
      <p:sp>
        <p:nvSpPr>
          <p:cNvPr id="302" name="Straight Connector 35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Straight Connector 36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30" name="Group 63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304" name="Picture 64" descr="Picture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Picture 65" descr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Picture 66" descr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Picture 67" descr="Picture 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Picture 68" descr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Picture 69" descr="Pictur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Picture 70" descr="Picture 7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Picture 71" descr="Picture 7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Picture 72" descr="Picture 7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Picture 73" descr="Picture 7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Picture 74" descr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Picture 75" descr="Picture 7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Picture 76" descr="Picture 7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Picture 77" descr="Picture 7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Picture 78" descr="Picture 7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" name="Picture 79" descr="Picture 7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Picture 80" descr="Picture 8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Picture 81" descr="Picture 8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Picture 82" descr="Picture 8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Picture 83" descr="Picture 8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Picture 84" descr="Picture 8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Picture 85" descr="Picture 8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Picture 86" descr="Picture 8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Picture 87" descr="Picture 8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Picture 88" descr="Picture 8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Picture 89" descr="Picture 8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1" name="Picture 90" descr="Picture 9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Text Box 38"/>
          <p:cNvSpPr txBox="1"/>
          <p:nvPr/>
        </p:nvSpPr>
        <p:spPr>
          <a:xfrm>
            <a:off x="233643" y="624265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1483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09" y="-208327"/>
            <a:ext cx="2090845" cy="1311270"/>
          </a:xfrm>
          <a:prstGeom prst="rect">
            <a:avLst/>
          </a:prstGeom>
          <a:ln w="12700">
            <a:miter lim="400000"/>
          </a:ln>
        </p:spPr>
      </p:pic>
      <p:sp>
        <p:nvSpPr>
          <p:cNvPr id="148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8250" y="161607"/>
            <a:ext cx="10087785" cy="564026"/>
          </a:xfrm>
          <a:prstGeom prst="rect">
            <a:avLst/>
          </a:prstGeom>
        </p:spPr>
        <p:txBody>
          <a:bodyPr lIns="45624" tIns="45624" rIns="45624" bIns="45624"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85" name="Body Level One…"/>
          <p:cNvSpPr txBox="1">
            <a:spLocks noGrp="1"/>
          </p:cNvSpPr>
          <p:nvPr>
            <p:ph type="body" idx="1"/>
          </p:nvPr>
        </p:nvSpPr>
        <p:spPr>
          <a:xfrm>
            <a:off x="231843" y="887487"/>
            <a:ext cx="11740342" cy="5316924"/>
          </a:xfrm>
          <a:prstGeom prst="rect">
            <a:avLst/>
          </a:prstGeom>
        </p:spPr>
        <p:txBody>
          <a:bodyPr lIns="45624" tIns="45624" rIns="45624" bIns="456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6" name="Straight Connector 8"/>
          <p:cNvSpPr/>
          <p:nvPr/>
        </p:nvSpPr>
        <p:spPr>
          <a:xfrm>
            <a:off x="230508" y="887487"/>
            <a:ext cx="11743934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487" name="Straight Connector 7"/>
          <p:cNvSpPr/>
          <p:nvPr/>
        </p:nvSpPr>
        <p:spPr>
          <a:xfrm>
            <a:off x="233674" y="6499296"/>
            <a:ext cx="11711602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488" name="Laura A. Hayes"/>
          <p:cNvSpPr txBox="1"/>
          <p:nvPr/>
        </p:nvSpPr>
        <p:spPr>
          <a:xfrm>
            <a:off x="11058576" y="6518346"/>
            <a:ext cx="888670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1400">
                <a:solidFill>
                  <a:srgbClr val="797979"/>
                </a:solidFill>
                <a:latin typeface="ESAsubtitle"/>
                <a:ea typeface="ESAsubtitle"/>
                <a:cs typeface="ESAsubtitle"/>
                <a:sym typeface="ESAsubtitle"/>
              </a:defRPr>
            </a:lvl1pPr>
          </a:lstStyle>
          <a:p>
            <a:r>
              <a:t>Laura A. Hayes</a:t>
            </a:r>
          </a:p>
        </p:txBody>
      </p:sp>
      <p:sp>
        <p:nvSpPr>
          <p:cNvPr id="14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0042" y="6197033"/>
            <a:ext cx="30336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" name="2012_10_20_18_01_23_2012_10_20_19_00_47_AIA_171-hq.mp4" descr="2012_10_20_18_01_23_2012_10_20_19_00_47_AIA_171-hq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9795" y="-4797156"/>
            <a:ext cx="14113315" cy="14792845"/>
          </a:xfrm>
          <a:prstGeom prst="rect">
            <a:avLst/>
          </a:prstGeom>
          <a:ln w="12700">
            <a:miter lim="400000"/>
          </a:ln>
        </p:spPr>
      </p:pic>
      <p:sp>
        <p:nvSpPr>
          <p:cNvPr id="1497" name="Rectangle 4"/>
          <p:cNvSpPr/>
          <p:nvPr/>
        </p:nvSpPr>
        <p:spPr>
          <a:xfrm>
            <a:off x="-40835" y="-1"/>
            <a:ext cx="12299070" cy="6858002"/>
          </a:xfrm>
          <a:prstGeom prst="rect">
            <a:avLst/>
          </a:prstGeom>
          <a:solidFill>
            <a:srgbClr val="003249">
              <a:alpha val="2507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1498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4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00" name="Picture 36" descr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1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528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502" name="Picture 40" descr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3" name="Picture 41" descr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4" name="Picture 42" descr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5" name="Picture 43" descr="Picture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6" name="Picture 44" descr="Pictur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7" name="Picture 45" descr="Picture 4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8" name="Picture 46" descr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9" name="Picture 47" descr="Picture 4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0" name="Picture 48" descr="Picture 4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1" name="Picture 49" descr="Picture 4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2" name="Picture 50" descr="Picture 5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3" name="Picture 51" descr="Picture 5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4" name="Picture 52" descr="Picture 5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5" name="Picture 53" descr="Picture 5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6" name="Picture 54" descr="Picture 5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7" name="Picture 55" descr="Picture 5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8" name="Picture 56" descr="Picture 5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9" name="Picture 57" descr="Picture 5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0" name="Picture 58" descr="Picture 5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1" name="Picture 59" descr="Picture 5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2" name="Picture 60" descr="Picture 6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3" name="Picture 61" descr="Picture 6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4" name="Picture 88" descr="Picture 8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5" name="Picture 90" descr="Picture 9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6" name="Picture 91" descr="Picture 91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7" name="Picture 92" descr="Picture 92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29" name="Picture 93" descr="Picture 9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15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618" y="5258117"/>
            <a:ext cx="10627381" cy="381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1" name="NAME YOUR PRESENTATION"/>
          <p:cNvSpPr txBox="1">
            <a:spLocks noGrp="1"/>
          </p:cNvSpPr>
          <p:nvPr>
            <p:ph type="title" hasCustomPrompt="1"/>
          </p:nvPr>
        </p:nvSpPr>
        <p:spPr>
          <a:xfrm>
            <a:off x="147704" y="3351588"/>
            <a:ext cx="11809732" cy="70788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NAME YOUR PRESENTATION</a:t>
            </a:r>
          </a:p>
        </p:txBody>
      </p:sp>
      <p:sp>
        <p:nvSpPr>
          <p:cNvPr id="1532" name="Text Box 58"/>
          <p:cNvSpPr txBox="1"/>
          <p:nvPr/>
        </p:nvSpPr>
        <p:spPr>
          <a:xfrm>
            <a:off x="213480" y="6245524"/>
            <a:ext cx="661551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ESA UNCLASSIFIED – For ESA Official Use Only</a:t>
            </a:r>
          </a:p>
        </p:txBody>
      </p:sp>
      <p:sp>
        <p:nvSpPr>
          <p:cNvPr id="1533" name="Straight Connector 152"/>
          <p:cNvSpPr/>
          <p:nvPr/>
        </p:nvSpPr>
        <p:spPr>
          <a:xfrm>
            <a:off x="223200" y="41068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34" name="Picture 37" descr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5" name="Straight Connector 38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36" name="Picture 39" descr="Picture 3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3" name="Group 40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1537" name="Picture 41" descr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8" name="Picture 42" descr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9" name="Picture 43" descr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0" name="Picture 44" descr="Picture 4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1" name="Picture 45" descr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2" name="Picture 46" descr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3" name="Picture 47" descr="Picture 4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4" name="Picture 48" descr="Picture 4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5" name="Picture 49" descr="Picture 4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6" name="Picture 50" descr="Picture 5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7" name="Picture 51" descr="Picture 5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8" name="Picture 52" descr="Picture 5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9" name="Picture 53" descr="Picture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0" name="Picture 54" descr="Picture 5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1" name="Picture 55" descr="Picture 5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2" name="Picture 56" descr="Picture 5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3" name="Picture 57" descr="Picture 5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4" name="Picture 58" descr="Picture 5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5" name="Picture 59" descr="Picture 5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6" name="Picture 60" descr="Picture 6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7" name="Picture 61" descr="Picture 6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8" name="Picture 88" descr="Picture 8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9" name="Picture 90" descr="Picture 9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0" name="Picture 91" descr="Picture 9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1" name="Picture 92" descr="Picture 9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2" name="Picture 94" descr="Picture 94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9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6"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EAR3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Text Box 38"/>
          <p:cNvSpPr txBox="1"/>
          <p:nvPr/>
        </p:nvSpPr>
        <p:spPr>
          <a:xfrm>
            <a:off x="233643" y="624265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5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0042" y="6197033"/>
            <a:ext cx="303363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72" name="Picture 65" descr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09" y="-208327"/>
            <a:ext cx="2090845" cy="1311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3" name="Picture 67" descr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441" y="6579354"/>
            <a:ext cx="1633518" cy="105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0" name="Group 68"/>
          <p:cNvGrpSpPr/>
          <p:nvPr/>
        </p:nvGrpSpPr>
        <p:grpSpPr>
          <a:xfrm>
            <a:off x="238916" y="6563206"/>
            <a:ext cx="9608728" cy="143815"/>
            <a:chOff x="0" y="0"/>
            <a:chExt cx="9608726" cy="143814"/>
          </a:xfrm>
        </p:grpSpPr>
        <p:pic>
          <p:nvPicPr>
            <p:cNvPr id="1574" name="Picture 69" descr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5" name="Picture 70" descr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368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6" name="Picture 71" descr="Picture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736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7" name="Picture 72" descr="Picture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1105" y="0"/>
              <a:ext cx="217524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8" name="Picture 73" descr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1473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9" name="Picture 74" descr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1841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0" name="Picture 75" descr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2210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1" name="Picture 76" descr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92578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2" name="Picture 77" descr="Picture 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2947" y="0"/>
              <a:ext cx="217524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3" name="Picture 78" descr="Picture 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33315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4" name="Picture 79" descr="Picture 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03683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5" name="Picture 80" descr="Picture 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74052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6" name="Picture 81" descr="Picture 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44420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7" name="Picture 82" descr="Picture 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14789" y="0"/>
              <a:ext cx="217524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8" name="Picture 83" descr="Picture 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85157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9" name="Picture 84" descr="Picture 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55526" y="0"/>
              <a:ext cx="217524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0" name="Picture 85" descr="Picture 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25894" y="0"/>
              <a:ext cx="217524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1" name="Picture 86" descr="Picture 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296262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2" name="Picture 87" descr="Picture 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66631" y="0"/>
              <a:ext cx="217524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3" name="Picture 88" descr="Picture 8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07367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4" name="Picture 89" descr="Picture 8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77738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5" name="Picture 90" descr="Picture 9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036999" y="0"/>
              <a:ext cx="217525" cy="14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6" name="Picture 91" descr="Picture 9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14775" y="-1"/>
              <a:ext cx="215552" cy="14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7" name="Picture 92" descr="Picture 9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673815" y="-1"/>
              <a:ext cx="215552" cy="14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8" name="Picture 93" descr="Picture 9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393175" y="-1"/>
              <a:ext cx="215552" cy="142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9" name="Picture 94" descr="Picture 9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032855" y="0"/>
              <a:ext cx="216833" cy="143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8250" y="161607"/>
            <a:ext cx="10087785" cy="564026"/>
          </a:xfrm>
          <a:prstGeom prst="rect">
            <a:avLst/>
          </a:prstGeom>
        </p:spPr>
        <p:txBody>
          <a:bodyPr lIns="45624" tIns="45624" rIns="45624" bIns="45624"/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02" name="Body Level One…"/>
          <p:cNvSpPr txBox="1">
            <a:spLocks noGrp="1"/>
          </p:cNvSpPr>
          <p:nvPr>
            <p:ph type="body" idx="1"/>
          </p:nvPr>
        </p:nvSpPr>
        <p:spPr>
          <a:xfrm>
            <a:off x="231843" y="887487"/>
            <a:ext cx="11740342" cy="5316924"/>
          </a:xfrm>
          <a:prstGeom prst="rect">
            <a:avLst/>
          </a:prstGeom>
        </p:spPr>
        <p:txBody>
          <a:bodyPr lIns="45624" tIns="45624" rIns="45624" bIns="456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3" name="Straight Connector 7"/>
          <p:cNvSpPr/>
          <p:nvPr/>
        </p:nvSpPr>
        <p:spPr>
          <a:xfrm>
            <a:off x="233674" y="6416746"/>
            <a:ext cx="11711602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  <p:sp>
        <p:nvSpPr>
          <p:cNvPr id="1604" name="Straight Connector 8"/>
          <p:cNvSpPr/>
          <p:nvPr/>
        </p:nvSpPr>
        <p:spPr>
          <a:xfrm>
            <a:off x="230508" y="887487"/>
            <a:ext cx="11743934" cy="1"/>
          </a:xfrm>
          <a:prstGeom prst="line">
            <a:avLst/>
          </a:prstGeom>
          <a:ln w="3175">
            <a:solidFill>
              <a:srgbClr val="003249"/>
            </a:solidFill>
          </a:ln>
        </p:spPr>
        <p:txBody>
          <a:bodyPr lIns="45624" tIns="45624" rIns="45624" bIns="45624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0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68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342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9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71" name="Body Level One…"/>
          <p:cNvSpPr txBox="1">
            <a:spLocks noGrp="1"/>
          </p:cNvSpPr>
          <p:nvPr>
            <p:ph type="body" idx="1"/>
          </p:nvPr>
        </p:nvSpPr>
        <p:spPr>
          <a:xfrm>
            <a:off x="21959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traight Connector 30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9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17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391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9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0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2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8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graphicFrame>
        <p:nvGraphicFramePr>
          <p:cNvPr id="420" name="Chart 62"/>
          <p:cNvGraphicFramePr/>
          <p:nvPr/>
        </p:nvGraphicFramePr>
        <p:xfrm>
          <a:off x="1039184" y="1303437"/>
          <a:ext cx="10645243" cy="4056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421" name="Straight Connector 4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0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58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432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9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61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70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98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472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3" name="Picture 41" descr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Picture 42" descr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Picture 43" descr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Picture 44" descr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Picture 45" descr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Picture 46" descr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0" name="Picture 48" descr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1" name="Picture 49" descr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2" name="Picture 50" descr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3" name="Picture 51" descr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4" name="Picture 52" descr="Picture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5" name="Picture 53" descr="Picture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6" name="Picture 54" descr="Picture 5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Picture 55" descr="Picture 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Picture 56" descr="Picture 5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Picture 57" descr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Picture 58" descr="Picture 5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Picture 59" descr="Picture 5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Picture 60" descr="Picture 6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Picture 61" descr="Picture 6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Picture 88" descr="Picture 8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Picture 90" descr="Picture 9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Picture 91" descr="Picture 9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Picture 92" descr="Picture 9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9" name="Picture 93" descr="Picture 9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01" name="Body Level One…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1" cy="5328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2" name="Straight Connector 32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4.png"/><Relationship Id="rId63" Type="http://schemas.openxmlformats.org/officeDocument/2006/relationships/image" Target="../media/image20.png"/><Relationship Id="rId68" Type="http://schemas.openxmlformats.org/officeDocument/2006/relationships/image" Target="../media/image25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3" Type="http://schemas.openxmlformats.org/officeDocument/2006/relationships/image" Target="../media/image10.png"/><Relationship Id="rId58" Type="http://schemas.openxmlformats.org/officeDocument/2006/relationships/image" Target="../media/image15.png"/><Relationship Id="rId66" Type="http://schemas.openxmlformats.org/officeDocument/2006/relationships/image" Target="../media/image23.png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8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5.png"/><Relationship Id="rId56" Type="http://schemas.openxmlformats.org/officeDocument/2006/relationships/image" Target="../media/image13.png"/><Relationship Id="rId64" Type="http://schemas.openxmlformats.org/officeDocument/2006/relationships/image" Target="../media/image21.png"/><Relationship Id="rId69" Type="http://schemas.openxmlformats.org/officeDocument/2006/relationships/image" Target="../media/image26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8.png"/><Relationship Id="rId72" Type="http://schemas.openxmlformats.org/officeDocument/2006/relationships/chart" Target="../charts/chart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59" Type="http://schemas.openxmlformats.org/officeDocument/2006/relationships/image" Target="../media/image16.png"/><Relationship Id="rId67" Type="http://schemas.openxmlformats.org/officeDocument/2006/relationships/image" Target="../media/image24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1.png"/><Relationship Id="rId62" Type="http://schemas.openxmlformats.org/officeDocument/2006/relationships/image" Target="../media/image19.png"/><Relationship Id="rId7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6.png"/><Relationship Id="rId57" Type="http://schemas.openxmlformats.org/officeDocument/2006/relationships/image" Target="../media/image14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52" Type="http://schemas.openxmlformats.org/officeDocument/2006/relationships/image" Target="../media/image9.png"/><Relationship Id="rId60" Type="http://schemas.openxmlformats.org/officeDocument/2006/relationships/image" Target="../media/image17.png"/><Relationship Id="rId65" Type="http://schemas.openxmlformats.org/officeDocument/2006/relationships/image" Target="../media/image2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image" Target="../media/image7.png"/><Relationship Id="rId55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8"/>
          <p:cNvSpPr txBox="1"/>
          <p:nvPr/>
        </p:nvSpPr>
        <p:spPr>
          <a:xfrm>
            <a:off x="221404" y="624852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400"/>
              </a:spcBef>
              <a:defRPr sz="800">
                <a:solidFill>
                  <a:srgbClr val="8197A6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4399" y="6202800"/>
            <a:ext cx="303363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icture 36" descr="Picture 3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traight Connector 37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2" name="Group 39"/>
          <p:cNvGrpSpPr/>
          <p:nvPr/>
        </p:nvGrpSpPr>
        <p:grpSpPr>
          <a:xfrm>
            <a:off x="226687" y="6569736"/>
            <a:ext cx="9628746" cy="144115"/>
            <a:chOff x="0" y="0"/>
            <a:chExt cx="9628744" cy="144114"/>
          </a:xfrm>
        </p:grpSpPr>
        <p:pic>
          <p:nvPicPr>
            <p:cNvPr id="6" name="Picture 40" descr="Picture 40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41" descr="Picture 41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3711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42" descr="Picture 42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7422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43" descr="Picture 43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1134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44" descr="Picture 44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4845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45" descr="Picture 45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8556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46" descr="Picture 46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22268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47" descr="Picture 47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25979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icture 48" descr="Picture 48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29691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Picture 49" descr="Picture 4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33402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icture 50" descr="Picture 50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37113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Picture 51" descr="Picture 51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40825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icture 52" descr="Picture 52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445368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icture 53" descr="Picture 53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482481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icture 54" descr="Picture 54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51959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icture 55" descr="Picture 55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556710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icture 56" descr="Picture 56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593823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Picture 57" descr="Picture 57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6309379" y="0"/>
              <a:ext cx="217979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Picture 58" descr="Picture 58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668052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Picture 59" descr="Picture 59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742279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Picture 60" descr="Picture 60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779394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icture 61" descr="Picture 61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7051660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Picture 88" descr="Picture 88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8332097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Picture 90" descr="Picture 90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8691885" y="-1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Picture 91" descr="Picture 91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9412744" y="-1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Picture 92" descr="Picture 92"/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>
              <a:off x="9051673" y="0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" name="Picture 93" descr="Picture 93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5999" y="154799"/>
            <a:ext cx="10108802" cy="5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graphicFrame>
        <p:nvGraphicFramePr>
          <p:cNvPr id="35" name="Chart 62"/>
          <p:cNvGraphicFramePr/>
          <p:nvPr/>
        </p:nvGraphicFramePr>
        <p:xfrm>
          <a:off x="3845193" y="2151849"/>
          <a:ext cx="4491817" cy="365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sp>
        <p:nvSpPr>
          <p:cNvPr id="36" name="Straight Connector 7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610869" y="1600200"/>
            <a:ext cx="10995661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410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88202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2304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76405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1pPr>
      <a:lvl2pPr marL="0" marR="0" indent="781326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2pPr>
      <a:lvl3pPr marL="0" marR="0" indent="1357770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3pPr>
      <a:lvl4pPr marL="0" marR="0" indent="1934216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4pPr>
      <a:lvl5pPr marL="0" marR="0" indent="2510661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5pPr>
      <a:lvl6pPr marL="3437467" marR="0" indent="-485116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6pPr>
      <a:lvl7pPr marL="3878482" marR="0" indent="-485116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7pPr>
      <a:lvl8pPr marL="4319497" marR="0" indent="-485116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8pPr>
      <a:lvl9pPr marL="4760512" marR="0" indent="-485116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61063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122127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83190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244254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305318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366381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427445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488509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hyperlink" Target="https://datacenter.stix.i4ds.net/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High-Resolution Observations from the Solar Orbiter Major Flare SOOP Campaign"/>
          <p:cNvSpPr txBox="1">
            <a:spLocks noGrp="1"/>
          </p:cNvSpPr>
          <p:nvPr>
            <p:ph type="subTitle" sz="quarter" idx="1"/>
          </p:nvPr>
        </p:nvSpPr>
        <p:spPr>
          <a:xfrm>
            <a:off x="431118" y="447435"/>
            <a:ext cx="10627381" cy="1439835"/>
          </a:xfrm>
          <a:prstGeom prst="rect">
            <a:avLst/>
          </a:prstGeom>
        </p:spPr>
        <p:txBody>
          <a:bodyPr/>
          <a:lstStyle>
            <a:lvl1pPr defTabSz="882029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High-Resolution Observations from the Solar Orbiter Major Flare SOOP Campaign</a:t>
            </a:r>
          </a:p>
        </p:txBody>
      </p:sp>
      <p:sp>
        <p:nvSpPr>
          <p:cNvPr id="1614" name="Text Box 24"/>
          <p:cNvSpPr txBox="1"/>
          <p:nvPr/>
        </p:nvSpPr>
        <p:spPr>
          <a:xfrm>
            <a:off x="368856" y="4624060"/>
            <a:ext cx="2589034" cy="426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24" tIns="45624" rIns="45624" bIns="45624">
            <a:spAutoFit/>
          </a:bodyPr>
          <a:lstStyle/>
          <a:p>
            <a:pPr>
              <a:defRPr sz="2200" b="1" u="sng">
                <a:solidFill>
                  <a:srgbClr val="FE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Laura A. Hayes</a:t>
            </a:r>
            <a:r>
              <a:rPr baseline="31999"/>
              <a:t>1</a:t>
            </a:r>
          </a:p>
        </p:txBody>
      </p:sp>
      <p:pic>
        <p:nvPicPr>
          <p:cNvPr id="16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146" y="5276049"/>
            <a:ext cx="1035400" cy="1035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6" name="Text Box 25"/>
          <p:cNvSpPr txBox="1"/>
          <p:nvPr/>
        </p:nvSpPr>
        <p:spPr>
          <a:xfrm>
            <a:off x="9980054" y="5347445"/>
            <a:ext cx="2258297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solidFill>
                  <a:srgbClr val="FF9300"/>
                </a:solidFill>
              </a:defRPr>
            </a:pPr>
            <a:r>
              <a:rPr b="1"/>
              <a:t>sun</a:t>
            </a:r>
            <a:r>
              <a:rPr b="1">
                <a:solidFill>
                  <a:srgbClr val="FFFFFF"/>
                </a:solidFill>
              </a:rPr>
              <a:t>py</a:t>
            </a:r>
            <a:r>
              <a:rPr>
                <a:solidFill>
                  <a:srgbClr val="FFFFFF"/>
                </a:solidFill>
              </a:rPr>
              <a:t> powered</a:t>
            </a:r>
          </a:p>
        </p:txBody>
      </p:sp>
      <p:sp>
        <p:nvSpPr>
          <p:cNvPr id="1617" name="Text Box 24"/>
          <p:cNvSpPr txBox="1"/>
          <p:nvPr/>
        </p:nvSpPr>
        <p:spPr>
          <a:xfrm>
            <a:off x="356156" y="5084664"/>
            <a:ext cx="9628746" cy="668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24" tIns="45624" rIns="45624" bIns="45624">
            <a:spAutoFit/>
          </a:bodyPr>
          <a:lstStyle>
            <a:lvl1pPr>
              <a:defRPr sz="1900">
                <a:solidFill>
                  <a:srgbClr val="FE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D. Ryan (SOOP Coordinator), S. Krucker, H. Collier, D.Berghmans, M. Dominique, A. Inglis, G. Kerr,  E. Kraaikamp, S. Parenti, A. Inglis, C. Verbeeck  + STIX + EUI teams</a:t>
            </a:r>
          </a:p>
        </p:txBody>
      </p:sp>
      <p:sp>
        <p:nvSpPr>
          <p:cNvPr id="1618" name="ESPM 17 2024"/>
          <p:cNvSpPr txBox="1"/>
          <p:nvPr/>
        </p:nvSpPr>
        <p:spPr>
          <a:xfrm>
            <a:off x="390979" y="4243659"/>
            <a:ext cx="2093893" cy="402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ESPM 17 2024</a:t>
            </a:r>
          </a:p>
        </p:txBody>
      </p:sp>
      <p:pic>
        <p:nvPicPr>
          <p:cNvPr id="1619" name="pasted-movie.png" descr="pasted-movie.png"/>
          <p:cNvPicPr>
            <a:picLocks noChangeAspect="1"/>
          </p:cNvPicPr>
          <p:nvPr/>
        </p:nvPicPr>
        <p:blipFill>
          <a:blip r:embed="rId3"/>
          <a:srcRect l="6997" t="3803" r="8546" b="4160"/>
          <a:stretch>
            <a:fillRect/>
          </a:stretch>
        </p:blipFill>
        <p:spPr>
          <a:xfrm>
            <a:off x="11197168" y="808964"/>
            <a:ext cx="649003" cy="716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46" extrusionOk="0">
                <a:moveTo>
                  <a:pt x="10857" y="1"/>
                </a:moveTo>
                <a:cubicBezTo>
                  <a:pt x="8633" y="-46"/>
                  <a:pt x="6470" y="1348"/>
                  <a:pt x="4500" y="4128"/>
                </a:cubicBezTo>
                <a:cubicBezTo>
                  <a:pt x="1946" y="7734"/>
                  <a:pt x="56" y="12934"/>
                  <a:pt x="3" y="16512"/>
                </a:cubicBezTo>
                <a:cubicBezTo>
                  <a:pt x="-11" y="17456"/>
                  <a:pt x="7" y="17524"/>
                  <a:pt x="399" y="18170"/>
                </a:cubicBezTo>
                <a:cubicBezTo>
                  <a:pt x="1058" y="19258"/>
                  <a:pt x="2287" y="20036"/>
                  <a:pt x="4500" y="20758"/>
                </a:cubicBezTo>
                <a:cubicBezTo>
                  <a:pt x="5455" y="21070"/>
                  <a:pt x="7365" y="21447"/>
                  <a:pt x="8351" y="21522"/>
                </a:cubicBezTo>
                <a:cubicBezTo>
                  <a:pt x="8666" y="21546"/>
                  <a:pt x="9996" y="21554"/>
                  <a:pt x="11319" y="21534"/>
                </a:cubicBezTo>
                <a:cubicBezTo>
                  <a:pt x="13342" y="21503"/>
                  <a:pt x="13943" y="21451"/>
                  <a:pt x="15051" y="21236"/>
                </a:cubicBezTo>
                <a:cubicBezTo>
                  <a:pt x="17104" y="20836"/>
                  <a:pt x="18553" y="20318"/>
                  <a:pt x="19628" y="19601"/>
                </a:cubicBezTo>
                <a:cubicBezTo>
                  <a:pt x="21021" y="18672"/>
                  <a:pt x="21589" y="17787"/>
                  <a:pt x="21566" y="16237"/>
                </a:cubicBezTo>
                <a:cubicBezTo>
                  <a:pt x="21559" y="15721"/>
                  <a:pt x="21485" y="15125"/>
                  <a:pt x="21355" y="14436"/>
                </a:cubicBezTo>
                <a:cubicBezTo>
                  <a:pt x="20190" y="8253"/>
                  <a:pt x="16521" y="2087"/>
                  <a:pt x="13099" y="538"/>
                </a:cubicBezTo>
                <a:cubicBezTo>
                  <a:pt x="12351" y="199"/>
                  <a:pt x="11599" y="16"/>
                  <a:pt x="10857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20" name="Text Box 24"/>
          <p:cNvSpPr txBox="1"/>
          <p:nvPr/>
        </p:nvSpPr>
        <p:spPr>
          <a:xfrm>
            <a:off x="330756" y="5793748"/>
            <a:ext cx="3828682" cy="376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24" tIns="45624" rIns="45624" bIns="45624">
            <a:spAutoFit/>
          </a:bodyPr>
          <a:lstStyle/>
          <a:p>
            <a:pPr>
              <a:defRPr sz="1900" i="1">
                <a:solidFill>
                  <a:srgbClr val="FE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aseline="31999"/>
              <a:t>1</a:t>
            </a:r>
            <a:r>
              <a:t>ESA Fellow, ESTEC</a:t>
            </a:r>
          </a:p>
        </p:txBody>
      </p:sp>
      <p:sp>
        <p:nvSpPr>
          <p:cNvPr id="1621" name="X-ray and Fast Cadence EUV Observations of Solar Flares"/>
          <p:cNvSpPr txBox="1"/>
          <p:nvPr/>
        </p:nvSpPr>
        <p:spPr>
          <a:xfrm>
            <a:off x="460868" y="1831832"/>
            <a:ext cx="8677784" cy="488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X-ray and Fast Cadence EUV Observations of Solar Flares</a:t>
            </a:r>
          </a:p>
        </p:txBody>
      </p:sp>
      <p:sp>
        <p:nvSpPr>
          <p:cNvPr id="1622" name="Line"/>
          <p:cNvSpPr/>
          <p:nvPr/>
        </p:nvSpPr>
        <p:spPr>
          <a:xfrm>
            <a:off x="508000" y="1802352"/>
            <a:ext cx="10169444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Flare caught Mar 19 2024 M-class ev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Flare caught Mar 19 2024 M-class event</a:t>
            </a:r>
          </a:p>
        </p:txBody>
      </p:sp>
      <p:grpSp>
        <p:nvGrpSpPr>
          <p:cNvPr id="1835" name="Group"/>
          <p:cNvGrpSpPr/>
          <p:nvPr/>
        </p:nvGrpSpPr>
        <p:grpSpPr>
          <a:xfrm>
            <a:off x="6413409" y="987732"/>
            <a:ext cx="5420068" cy="5329700"/>
            <a:chOff x="0" y="0"/>
            <a:chExt cx="5420066" cy="5329698"/>
          </a:xfrm>
        </p:grpSpPr>
        <p:pic>
          <p:nvPicPr>
            <p:cNvPr id="1831" name="fsi_overview.png" descr="fsi_overview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5420067" cy="532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4" name="Group"/>
            <p:cNvGrpSpPr/>
            <p:nvPr/>
          </p:nvGrpSpPr>
          <p:grpSpPr>
            <a:xfrm>
              <a:off x="896181" y="3089206"/>
              <a:ext cx="1925291" cy="1541094"/>
              <a:chOff x="0" y="0"/>
              <a:chExt cx="1925289" cy="1541093"/>
            </a:xfrm>
          </p:grpSpPr>
          <p:sp>
            <p:nvSpPr>
              <p:cNvPr id="1832" name="HRI field of view"/>
              <p:cNvSpPr txBox="1"/>
              <p:nvPr/>
            </p:nvSpPr>
            <p:spPr>
              <a:xfrm>
                <a:off x="0" y="1057585"/>
                <a:ext cx="1925290" cy="4835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2438338">
                  <a:lnSpc>
                    <a:spcPct val="90000"/>
                  </a:lnSpc>
                  <a:spcBef>
                    <a:spcPts val="4500"/>
                  </a:spcBef>
                  <a:defRPr>
                    <a:solidFill>
                      <a:srgbClr val="0096FF"/>
                    </a:solid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HRI field of view</a:t>
                </a:r>
              </a:p>
            </p:txBody>
          </p:sp>
          <p:sp>
            <p:nvSpPr>
              <p:cNvPr id="1833" name="Line"/>
              <p:cNvSpPr/>
              <p:nvPr/>
            </p:nvSpPr>
            <p:spPr>
              <a:xfrm>
                <a:off x="277877" y="0"/>
                <a:ext cx="290147" cy="964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2" h="21600" extrusionOk="0">
                    <a:moveTo>
                      <a:pt x="11896" y="21600"/>
                    </a:moveTo>
                    <a:cubicBezTo>
                      <a:pt x="3188" y="18581"/>
                      <a:pt x="-1038" y="14602"/>
                      <a:pt x="217" y="10603"/>
                    </a:cubicBezTo>
                    <a:cubicBezTo>
                      <a:pt x="1558" y="6331"/>
                      <a:pt x="8997" y="2454"/>
                      <a:pt x="20562" y="0"/>
                    </a:cubicBezTo>
                  </a:path>
                </a:pathLst>
              </a:custGeom>
              <a:noFill/>
              <a:ln w="254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2438338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96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</p:grpSp>
      </p:grpSp>
      <p:grpSp>
        <p:nvGrpSpPr>
          <p:cNvPr id="1840" name="Group"/>
          <p:cNvGrpSpPr/>
          <p:nvPr/>
        </p:nvGrpSpPr>
        <p:grpSpPr>
          <a:xfrm>
            <a:off x="50728" y="1536257"/>
            <a:ext cx="6270249" cy="4400359"/>
            <a:chOff x="0" y="0"/>
            <a:chExt cx="6270247" cy="4400358"/>
          </a:xfrm>
        </p:grpSpPr>
        <p:pic>
          <p:nvPicPr>
            <p:cNvPr id="1836" name="Group" descr="Grou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270248" cy="4400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7" name="C6.0"/>
            <p:cNvSpPr txBox="1"/>
            <p:nvPr/>
          </p:nvSpPr>
          <p:spPr>
            <a:xfrm>
              <a:off x="2632129" y="24794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C6.0</a:t>
              </a:r>
            </a:p>
          </p:txBody>
        </p:sp>
        <p:sp>
          <p:nvSpPr>
            <p:cNvPr id="1838" name="C3.0"/>
            <p:cNvSpPr txBox="1"/>
            <p:nvPr/>
          </p:nvSpPr>
          <p:spPr>
            <a:xfrm>
              <a:off x="2390829" y="21619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C3.0</a:t>
              </a:r>
            </a:p>
          </p:txBody>
        </p:sp>
        <p:sp>
          <p:nvSpPr>
            <p:cNvPr id="1839" name="M2.1"/>
            <p:cNvSpPr txBox="1"/>
            <p:nvPr/>
          </p:nvSpPr>
          <p:spPr>
            <a:xfrm>
              <a:off x="5286429" y="2187312"/>
              <a:ext cx="565973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M2.1</a:t>
              </a:r>
            </a:p>
          </p:txBody>
        </p:sp>
      </p:grpSp>
      <p:sp>
        <p:nvSpPr>
          <p:cNvPr id="1841" name="Rectangle"/>
          <p:cNvSpPr/>
          <p:nvPr/>
        </p:nvSpPr>
        <p:spPr>
          <a:xfrm>
            <a:off x="4950991" y="1651000"/>
            <a:ext cx="979673" cy="3833476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842" name="🥳"/>
          <p:cNvSpPr txBox="1"/>
          <p:nvPr/>
        </p:nvSpPr>
        <p:spPr>
          <a:xfrm>
            <a:off x="10652724" y="4641850"/>
            <a:ext cx="1003301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7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🥳</a:t>
            </a:r>
          </a:p>
        </p:txBody>
      </p:sp>
      <p:sp>
        <p:nvSpPr>
          <p:cNvPr id="1843" name="M-class flare caught!"/>
          <p:cNvSpPr txBox="1"/>
          <p:nvPr/>
        </p:nvSpPr>
        <p:spPr>
          <a:xfrm>
            <a:off x="7523405" y="1323269"/>
            <a:ext cx="2250280" cy="40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2600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M-class flare caught!</a:t>
            </a:r>
          </a:p>
        </p:txBody>
      </p:sp>
      <p:sp>
        <p:nvSpPr>
          <p:cNvPr id="1844" name="Line"/>
          <p:cNvSpPr/>
          <p:nvPr/>
        </p:nvSpPr>
        <p:spPr>
          <a:xfrm>
            <a:off x="5439700" y="1409724"/>
            <a:ext cx="2896528" cy="186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43" h="21090" extrusionOk="0">
                <a:moveTo>
                  <a:pt x="0" y="2374"/>
                </a:moveTo>
                <a:cubicBezTo>
                  <a:pt x="2779" y="214"/>
                  <a:pt x="6139" y="-510"/>
                  <a:pt x="9350" y="358"/>
                </a:cubicBezTo>
                <a:cubicBezTo>
                  <a:pt x="16945" y="2411"/>
                  <a:pt x="21600" y="11859"/>
                  <a:pt x="19565" y="21090"/>
                </a:cubicBezTo>
              </a:path>
            </a:pathLst>
          </a:cu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" name="20240319-HRIEUV-MajorFlareWatch_M2.mp4" descr="20240319-HRIEUV-MajorFlareWatch_M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8004" y="1163404"/>
            <a:ext cx="7146581" cy="4808667"/>
          </a:xfrm>
          <a:prstGeom prst="rect">
            <a:avLst/>
          </a:prstGeom>
          <a:ln w="12700">
            <a:miter lim="400000"/>
          </a:ln>
        </p:spPr>
      </p:pic>
      <p:sp>
        <p:nvSpPr>
          <p:cNvPr id="1847" name="https://www.sidc.be/EUI/data/movie/SOOPs/"/>
          <p:cNvSpPr txBox="1"/>
          <p:nvPr/>
        </p:nvSpPr>
        <p:spPr>
          <a:xfrm>
            <a:off x="8856905" y="6063012"/>
            <a:ext cx="309402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https://www.sidc.be/EUI/data/movie/SOOPs/</a:t>
            </a:r>
          </a:p>
        </p:txBody>
      </p:sp>
      <p:sp>
        <p:nvSpPr>
          <p:cNvPr id="1848" name="EUI/HRI Flare watch mode - normal + short exp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EUI/HRI Flare watch mode - normal + short exposures</a:t>
            </a:r>
          </a:p>
        </p:txBody>
      </p:sp>
      <p:sp>
        <p:nvSpPr>
          <p:cNvPr id="1849" name="HRI 174Å ran in a sequence of “short” exposure (0.04s) and several normal (“long”) exposure (2s) observations…"/>
          <p:cNvSpPr txBox="1"/>
          <p:nvPr/>
        </p:nvSpPr>
        <p:spPr>
          <a:xfrm>
            <a:off x="222064" y="932992"/>
            <a:ext cx="4323897" cy="236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33400" indent="-533400" defTabSz="2438338">
              <a:lnSpc>
                <a:spcPct val="90000"/>
              </a:lnSpc>
              <a:spcBef>
                <a:spcPts val="900"/>
              </a:spcBef>
              <a:buSzPct val="123000"/>
              <a:buChar char="-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HRI 174Å ran in a sequence of “short” exposure (0.04s) and several normal (“long”) exposure (2s) observations</a:t>
            </a:r>
          </a:p>
          <a:p>
            <a:pPr marL="533400" indent="-533400" defTabSz="2438338">
              <a:lnSpc>
                <a:spcPct val="90000"/>
              </a:lnSpc>
              <a:spcBef>
                <a:spcPts val="900"/>
              </a:spcBef>
              <a:buSzPct val="123000"/>
              <a:buChar char="-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Most data in short exposure is 0 (can compress to v.small!)</a:t>
            </a:r>
          </a:p>
          <a:p>
            <a:pPr marL="533400" indent="-533400" defTabSz="2438338">
              <a:lnSpc>
                <a:spcPct val="90000"/>
              </a:lnSpc>
              <a:spcBef>
                <a:spcPts val="900"/>
              </a:spcBef>
              <a:buSzPct val="123000"/>
              <a:buChar char="-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Short exposure frame image every 2s and long exposure 16 s </a:t>
            </a:r>
          </a:p>
        </p:txBody>
      </p:sp>
      <p:sp>
        <p:nvSpPr>
          <p:cNvPr id="1850" name="2s exposure “normal”"/>
          <p:cNvSpPr txBox="1"/>
          <p:nvPr/>
        </p:nvSpPr>
        <p:spPr>
          <a:xfrm>
            <a:off x="4989395" y="1201504"/>
            <a:ext cx="226401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2s exposure “normal”</a:t>
            </a:r>
          </a:p>
        </p:txBody>
      </p:sp>
      <p:sp>
        <p:nvSpPr>
          <p:cNvPr id="1851" name="0.04s exposure “short”"/>
          <p:cNvSpPr txBox="1"/>
          <p:nvPr/>
        </p:nvSpPr>
        <p:spPr>
          <a:xfrm>
            <a:off x="8634295" y="1201504"/>
            <a:ext cx="239125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0.04s exposure “short”</a:t>
            </a:r>
          </a:p>
        </p:txBody>
      </p:sp>
      <p:grpSp>
        <p:nvGrpSpPr>
          <p:cNvPr id="1862" name="Group"/>
          <p:cNvGrpSpPr/>
          <p:nvPr/>
        </p:nvGrpSpPr>
        <p:grpSpPr>
          <a:xfrm>
            <a:off x="372318" y="3407490"/>
            <a:ext cx="4429789" cy="2919777"/>
            <a:chOff x="0" y="0"/>
            <a:chExt cx="4429788" cy="2919775"/>
          </a:xfrm>
        </p:grpSpPr>
        <p:pic>
          <p:nvPicPr>
            <p:cNvPr id="1852" name="example_overview_mode.png" descr="example_overview_mod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42827"/>
              <a:ext cx="4429789" cy="2476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7" name="Group"/>
            <p:cNvGrpSpPr/>
            <p:nvPr/>
          </p:nvGrpSpPr>
          <p:grpSpPr>
            <a:xfrm>
              <a:off x="343887" y="10200"/>
              <a:ext cx="769626" cy="460224"/>
              <a:chOff x="0" y="0"/>
              <a:chExt cx="769624" cy="460222"/>
            </a:xfrm>
          </p:grpSpPr>
          <p:sp>
            <p:nvSpPr>
              <p:cNvPr id="1853" name="“short&quot;"/>
              <p:cNvSpPr txBox="1"/>
              <p:nvPr/>
            </p:nvSpPr>
            <p:spPr>
              <a:xfrm>
                <a:off x="0" y="0"/>
                <a:ext cx="769625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>
                    <a:solidFill>
                      <a:srgbClr val="0096FF"/>
                    </a:solidFill>
                  </a:defRPr>
                </a:lvl1pPr>
              </a:lstStyle>
              <a:p>
                <a:r>
                  <a:t>“short"</a:t>
                </a:r>
              </a:p>
            </p:txBody>
          </p:sp>
          <p:sp>
            <p:nvSpPr>
              <p:cNvPr id="1854" name="Line"/>
              <p:cNvSpPr/>
              <p:nvPr/>
            </p:nvSpPr>
            <p:spPr>
              <a:xfrm flipH="1">
                <a:off x="226962" y="316108"/>
                <a:ext cx="123633" cy="123633"/>
              </a:xfrm>
              <a:prstGeom prst="line">
                <a:avLst/>
              </a:prstGeom>
              <a:noFill/>
              <a:ln w="9525" cap="flat">
                <a:solidFill>
                  <a:srgbClr val="0096FF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55" name="Line"/>
              <p:cNvSpPr/>
              <p:nvPr/>
            </p:nvSpPr>
            <p:spPr>
              <a:xfrm flipH="1">
                <a:off x="350594" y="316108"/>
                <a:ext cx="1" cy="144115"/>
              </a:xfrm>
              <a:prstGeom prst="line">
                <a:avLst/>
              </a:prstGeom>
              <a:noFill/>
              <a:ln w="9525" cap="flat">
                <a:solidFill>
                  <a:srgbClr val="0096FF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56" name="Line"/>
              <p:cNvSpPr/>
              <p:nvPr/>
            </p:nvSpPr>
            <p:spPr>
              <a:xfrm>
                <a:off x="354223" y="319475"/>
                <a:ext cx="140747" cy="140748"/>
              </a:xfrm>
              <a:prstGeom prst="line">
                <a:avLst/>
              </a:prstGeom>
              <a:noFill/>
              <a:ln w="9525" cap="flat">
                <a:solidFill>
                  <a:srgbClr val="0096FF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61" name="Group"/>
            <p:cNvGrpSpPr/>
            <p:nvPr/>
          </p:nvGrpSpPr>
          <p:grpSpPr>
            <a:xfrm>
              <a:off x="972142" y="-1"/>
              <a:ext cx="1517122" cy="464400"/>
              <a:chOff x="0" y="0"/>
              <a:chExt cx="1517121" cy="464398"/>
            </a:xfrm>
          </p:grpSpPr>
          <p:sp>
            <p:nvSpPr>
              <p:cNvPr id="1858" name="“normal”"/>
              <p:cNvSpPr txBox="1"/>
              <p:nvPr/>
            </p:nvSpPr>
            <p:spPr>
              <a:xfrm>
                <a:off x="561982" y="0"/>
                <a:ext cx="955140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>
                    <a:solidFill>
                      <a:srgbClr val="FF7E79"/>
                    </a:solidFill>
                  </a:defRPr>
                </a:lvl1pPr>
              </a:lstStyle>
              <a:p>
                <a:r>
                  <a:t>“normal”</a:t>
                </a:r>
              </a:p>
            </p:txBody>
          </p:sp>
          <p:sp>
            <p:nvSpPr>
              <p:cNvPr id="1859" name="Line"/>
              <p:cNvSpPr/>
              <p:nvPr/>
            </p:nvSpPr>
            <p:spPr>
              <a:xfrm flipH="1">
                <a:off x="0" y="301421"/>
                <a:ext cx="654660" cy="161636"/>
              </a:xfrm>
              <a:prstGeom prst="line">
                <a:avLst/>
              </a:prstGeom>
              <a:noFill/>
              <a:ln w="9525" cap="flat">
                <a:solidFill>
                  <a:srgbClr val="FF7E79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60" name="Line"/>
              <p:cNvSpPr/>
              <p:nvPr/>
            </p:nvSpPr>
            <p:spPr>
              <a:xfrm flipH="1">
                <a:off x="588030" y="296170"/>
                <a:ext cx="53930" cy="168229"/>
              </a:xfrm>
              <a:prstGeom prst="line">
                <a:avLst/>
              </a:prstGeom>
              <a:noFill/>
              <a:ln w="9525" cap="flat">
                <a:solidFill>
                  <a:srgbClr val="FF7E79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" fill="hold"/>
                                        <p:tgtEl>
                                          <p:spTgt spid="1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4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EUI/HRI Flare watch mode - normal + short exp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EUI/HRI Flare watch mode - normal + short exposures</a:t>
            </a:r>
          </a:p>
        </p:txBody>
      </p:sp>
      <p:pic>
        <p:nvPicPr>
          <p:cNvPr id="1865" name="eui_short_exp_40.png" descr="eui_short_exp_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5" y="1135645"/>
            <a:ext cx="12192001" cy="51987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9" name="Group"/>
          <p:cNvGrpSpPr/>
          <p:nvPr/>
        </p:nvGrpSpPr>
        <p:grpSpPr>
          <a:xfrm>
            <a:off x="952499" y="1129035"/>
            <a:ext cx="11189507" cy="4709631"/>
            <a:chOff x="0" y="0"/>
            <a:chExt cx="11189505" cy="4709630"/>
          </a:xfrm>
        </p:grpSpPr>
        <p:sp>
          <p:nvSpPr>
            <p:cNvPr id="1866" name="Plus Mark"/>
            <p:cNvSpPr/>
            <p:nvPr/>
          </p:nvSpPr>
          <p:spPr>
            <a:xfrm>
              <a:off x="5283200" y="382264"/>
              <a:ext cx="635001" cy="63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ED220D"/>
            </a:solidFill>
            <a:ln w="3175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67" name="Rectangle"/>
            <p:cNvSpPr/>
            <p:nvPr/>
          </p:nvSpPr>
          <p:spPr>
            <a:xfrm>
              <a:off x="0" y="6609"/>
              <a:ext cx="5202397" cy="4696412"/>
            </a:xfrm>
            <a:prstGeom prst="rect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68" name="Rectangle"/>
            <p:cNvSpPr/>
            <p:nvPr/>
          </p:nvSpPr>
          <p:spPr>
            <a:xfrm>
              <a:off x="6140336" y="0"/>
              <a:ext cx="5049170" cy="4709631"/>
            </a:xfrm>
            <a:prstGeom prst="rect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9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EUI/HRI Flare watch mode - normal + short exp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EUI/HRI Flare watch mode - normal + short exposures</a:t>
            </a:r>
          </a:p>
        </p:txBody>
      </p:sp>
      <p:pic>
        <p:nvPicPr>
          <p:cNvPr id="1872" name="eui_short_exp_40.png" descr="eui_short_exp_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5" y="1135645"/>
            <a:ext cx="12192001" cy="5198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3" name="eui_short_exp_40_combined.png" descr="eui_short_exp_40_combin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437" y="915629"/>
            <a:ext cx="6313685" cy="5432181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5" name="eui_short_exp_55.png" descr="eui_short_exp_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5" y="1128930"/>
            <a:ext cx="12192001" cy="5198727"/>
          </a:xfrm>
          <a:prstGeom prst="rect">
            <a:avLst/>
          </a:prstGeom>
          <a:ln w="12700">
            <a:miter lim="400000"/>
          </a:ln>
        </p:spPr>
      </p:pic>
      <p:sp>
        <p:nvSpPr>
          <p:cNvPr id="1876" name="EUI/HRI Flare watch mode - normal + short exp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EUI/HRI Flare watch mode - normal + short exposures</a:t>
            </a:r>
          </a:p>
        </p:txBody>
      </p:sp>
      <p:grpSp>
        <p:nvGrpSpPr>
          <p:cNvPr id="1880" name="Group"/>
          <p:cNvGrpSpPr/>
          <p:nvPr/>
        </p:nvGrpSpPr>
        <p:grpSpPr>
          <a:xfrm>
            <a:off x="952499" y="1129035"/>
            <a:ext cx="11189507" cy="4709631"/>
            <a:chOff x="0" y="0"/>
            <a:chExt cx="11189505" cy="4709630"/>
          </a:xfrm>
        </p:grpSpPr>
        <p:sp>
          <p:nvSpPr>
            <p:cNvPr id="1877" name="Plus Mark"/>
            <p:cNvSpPr/>
            <p:nvPr/>
          </p:nvSpPr>
          <p:spPr>
            <a:xfrm>
              <a:off x="5283200" y="382264"/>
              <a:ext cx="635001" cy="63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ED220D"/>
            </a:solidFill>
            <a:ln w="3175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78" name="Rectangle"/>
            <p:cNvSpPr/>
            <p:nvPr/>
          </p:nvSpPr>
          <p:spPr>
            <a:xfrm>
              <a:off x="0" y="6609"/>
              <a:ext cx="5202397" cy="4696412"/>
            </a:xfrm>
            <a:prstGeom prst="rect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79" name="Rectangle"/>
            <p:cNvSpPr/>
            <p:nvPr/>
          </p:nvSpPr>
          <p:spPr>
            <a:xfrm>
              <a:off x="6140336" y="0"/>
              <a:ext cx="5049170" cy="4709631"/>
            </a:xfrm>
            <a:prstGeom prst="rect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0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2" name="eui_short_exp_55.png" descr="eui_short_exp_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5" y="1128930"/>
            <a:ext cx="12192001" cy="5198727"/>
          </a:xfrm>
          <a:prstGeom prst="rect">
            <a:avLst/>
          </a:prstGeom>
          <a:ln w="12700">
            <a:miter lim="400000"/>
          </a:ln>
        </p:spPr>
      </p:pic>
      <p:sp>
        <p:nvSpPr>
          <p:cNvPr id="1883" name="EUI/HRI Flare watch mode - normal + short exp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EUI/HRI Flare watch mode - normal + short exposures</a:t>
            </a:r>
          </a:p>
        </p:txBody>
      </p:sp>
      <p:pic>
        <p:nvPicPr>
          <p:cNvPr id="1884" name="eui_short_exp_55_combined.png" descr="eui_short_exp_55_combin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988" y="1073215"/>
            <a:ext cx="5976892" cy="5142409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EUI/HRI Flare watch mode - comparison with SDO/A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EUI/HRI Flare watch mode - comparison with SDO/AIA</a:t>
            </a:r>
          </a:p>
        </p:txBody>
      </p:sp>
      <p:pic>
        <p:nvPicPr>
          <p:cNvPr id="1887" name="aia+eui_comparisons.png" descr="aia+eui_comparis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25" y="948240"/>
            <a:ext cx="12217401" cy="5223465"/>
          </a:xfrm>
          <a:prstGeom prst="rect">
            <a:avLst/>
          </a:prstGeom>
          <a:ln w="12700">
            <a:miter lim="400000"/>
          </a:ln>
        </p:spPr>
      </p:pic>
      <p:sp>
        <p:nvSpPr>
          <p:cNvPr id="1888" name="😍"/>
          <p:cNvSpPr txBox="1"/>
          <p:nvPr/>
        </p:nvSpPr>
        <p:spPr>
          <a:xfrm>
            <a:off x="11407650" y="4578350"/>
            <a:ext cx="5715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😍</a:t>
            </a:r>
          </a:p>
        </p:txBody>
      </p:sp>
      <p:sp>
        <p:nvSpPr>
          <p:cNvPr id="1889" name="HRI/EUI is actually allowing us to “see” the flare in EUV!"/>
          <p:cNvSpPr txBox="1"/>
          <p:nvPr/>
        </p:nvSpPr>
        <p:spPr>
          <a:xfrm>
            <a:off x="1948475" y="6186419"/>
            <a:ext cx="8282001" cy="460655"/>
          </a:xfrm>
          <a:prstGeom prst="rect">
            <a:avLst/>
          </a:prstGeom>
          <a:solidFill>
            <a:srgbClr val="FFFFFF"/>
          </a:solidFill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26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HRI/EUI is actually allowing us to “see” the flare in EUV!</a:t>
            </a:r>
          </a:p>
        </p:txBody>
      </p:sp>
      <p:sp>
        <p:nvSpPr>
          <p:cNvPr id="1890" name="Pixel scale~ 433km"/>
          <p:cNvSpPr txBox="1"/>
          <p:nvPr/>
        </p:nvSpPr>
        <p:spPr>
          <a:xfrm>
            <a:off x="1256772" y="4867655"/>
            <a:ext cx="2267205" cy="3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Pixel scale~ 433km</a:t>
            </a:r>
          </a:p>
        </p:txBody>
      </p:sp>
      <p:sp>
        <p:nvSpPr>
          <p:cNvPr id="1891" name="Pixel scale~ 155km"/>
          <p:cNvSpPr txBox="1"/>
          <p:nvPr/>
        </p:nvSpPr>
        <p:spPr>
          <a:xfrm>
            <a:off x="7403572" y="4867655"/>
            <a:ext cx="2267205" cy="3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Pixel scale~ 155km</a:t>
            </a:r>
          </a:p>
        </p:txBody>
      </p:sp>
      <p:sp>
        <p:nvSpPr>
          <p:cNvPr id="1892" name="SDO/AIA 171Å"/>
          <p:cNvSpPr txBox="1"/>
          <p:nvPr/>
        </p:nvSpPr>
        <p:spPr>
          <a:xfrm>
            <a:off x="4195302" y="1466755"/>
            <a:ext cx="1743203" cy="3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SDO/AIA 171Å</a:t>
            </a:r>
          </a:p>
        </p:txBody>
      </p:sp>
      <p:sp>
        <p:nvSpPr>
          <p:cNvPr id="1893" name="EUI/HRI 174Å"/>
          <p:cNvSpPr txBox="1"/>
          <p:nvPr/>
        </p:nvSpPr>
        <p:spPr>
          <a:xfrm>
            <a:off x="10392902" y="1377855"/>
            <a:ext cx="1639317" cy="3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EUI/HRI 174Å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Highest cadence non-saturated EUV observation of flare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77823">
              <a:defRPr sz="288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Highest cadence non-saturated EUV observation of flare!</a:t>
            </a:r>
          </a:p>
        </p:txBody>
      </p:sp>
      <p:pic>
        <p:nvPicPr>
          <p:cNvPr id="1896" name="eui-hri.mov" descr="eui-hri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495" y="1044385"/>
            <a:ext cx="9007705" cy="5828517"/>
          </a:xfrm>
          <a:prstGeom prst="rect">
            <a:avLst/>
          </a:prstGeom>
          <a:ln w="12700">
            <a:miter lim="400000"/>
          </a:ln>
        </p:spPr>
      </p:pic>
      <p:sp>
        <p:nvSpPr>
          <p:cNvPr id="1897" name="Summed pixel values (DNs)"/>
          <p:cNvSpPr txBox="1"/>
          <p:nvPr/>
        </p:nvSpPr>
        <p:spPr>
          <a:xfrm>
            <a:off x="9042325" y="2578029"/>
            <a:ext cx="1661415" cy="2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Summed pixel values (DNs)</a:t>
            </a:r>
          </a:p>
        </p:txBody>
      </p:sp>
      <p:sp>
        <p:nvSpPr>
          <p:cNvPr id="1898" name="Time (UT)"/>
          <p:cNvSpPr txBox="1"/>
          <p:nvPr/>
        </p:nvSpPr>
        <p:spPr>
          <a:xfrm>
            <a:off x="9386749" y="5107869"/>
            <a:ext cx="647447" cy="2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Time (UT)</a:t>
            </a:r>
          </a:p>
        </p:txBody>
      </p:sp>
      <p:sp>
        <p:nvSpPr>
          <p:cNvPr id="1899" name="2s cadence!…"/>
          <p:cNvSpPr txBox="1"/>
          <p:nvPr/>
        </p:nvSpPr>
        <p:spPr>
          <a:xfrm>
            <a:off x="65965" y="1211509"/>
            <a:ext cx="1997570" cy="115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-"/>
            </a:pPr>
            <a:r>
              <a:t>2s cadence!</a:t>
            </a:r>
          </a:p>
          <a:p>
            <a:endParaRPr/>
          </a:p>
          <a:p>
            <a:r>
              <a:t>- 155km per pixel!</a:t>
            </a:r>
          </a:p>
          <a:p>
            <a:r>
              <a:t>(0.492’’ at 0.43AU)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1" fill="hold"/>
                                        <p:tgtEl>
                                          <p:spTgt spid="1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9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STIX X-rays + EUI fast cad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STIX X-rays + EUI fast cadence </a:t>
            </a:r>
          </a:p>
        </p:txBody>
      </p:sp>
      <p:grpSp>
        <p:nvGrpSpPr>
          <p:cNvPr id="1904" name="Group"/>
          <p:cNvGrpSpPr/>
          <p:nvPr/>
        </p:nvGrpSpPr>
        <p:grpSpPr>
          <a:xfrm>
            <a:off x="-24493" y="1185044"/>
            <a:ext cx="12227856" cy="5146217"/>
            <a:chOff x="0" y="0"/>
            <a:chExt cx="12227855" cy="5146215"/>
          </a:xfrm>
        </p:grpSpPr>
        <p:pic>
          <p:nvPicPr>
            <p:cNvPr id="1902" name="stix_eui_lcs.png" descr="stix_eui_lc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227856" cy="5146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3" name="STIX 22-45 keV…"/>
            <p:cNvSpPr txBox="1"/>
            <p:nvPr/>
          </p:nvSpPr>
          <p:spPr>
            <a:xfrm>
              <a:off x="9315738" y="168704"/>
              <a:ext cx="2669947" cy="9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STIX 22-45 keV</a:t>
              </a:r>
            </a:p>
            <a:p>
              <a:pPr>
                <a:defRPr>
                  <a:solidFill>
                    <a:srgbClr val="1873B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HRI 174Å short exposure</a:t>
              </a:r>
            </a:p>
            <a:p>
              <a:pPr>
                <a:defRPr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GOES 1-8Å</a:t>
              </a:r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STIX X-rays + EUI fast cad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STIX X-rays + EUI fast cadence </a:t>
            </a:r>
          </a:p>
        </p:txBody>
      </p:sp>
      <p:pic>
        <p:nvPicPr>
          <p:cNvPr id="1907" name="stix_eui_lcs.png" descr="stix_eui_lc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93" y="1185044"/>
            <a:ext cx="12227856" cy="5146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8" name="eui_short_exp_40_combined.png" descr="eui_short_exp_40_combined.png"/>
          <p:cNvPicPr>
            <a:picLocks noChangeAspect="1"/>
          </p:cNvPicPr>
          <p:nvPr/>
        </p:nvPicPr>
        <p:blipFill>
          <a:blip r:embed="rId3"/>
          <a:srcRect l="6652" t="6305" b="10114"/>
          <a:stretch>
            <a:fillRect/>
          </a:stretch>
        </p:blipFill>
        <p:spPr>
          <a:xfrm>
            <a:off x="889993" y="1450846"/>
            <a:ext cx="2406179" cy="185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9" name="eui_short_exp_55_combined.png" descr="eui_short_exp_55_combined.png"/>
          <p:cNvPicPr>
            <a:picLocks noChangeAspect="1"/>
          </p:cNvPicPr>
          <p:nvPr/>
        </p:nvPicPr>
        <p:blipFill>
          <a:blip r:embed="rId4"/>
          <a:srcRect l="8045" t="6396" b="10018"/>
          <a:stretch>
            <a:fillRect/>
          </a:stretch>
        </p:blipFill>
        <p:spPr>
          <a:xfrm>
            <a:off x="9616504" y="3642465"/>
            <a:ext cx="2406400" cy="1881983"/>
          </a:xfrm>
          <a:prstGeom prst="rect">
            <a:avLst/>
          </a:prstGeom>
          <a:ln w="12700">
            <a:miter lim="400000"/>
          </a:ln>
        </p:spPr>
      </p:pic>
      <p:sp>
        <p:nvSpPr>
          <p:cNvPr id="1910" name="STIX 22-45 keV…"/>
          <p:cNvSpPr txBox="1"/>
          <p:nvPr/>
        </p:nvSpPr>
        <p:spPr>
          <a:xfrm>
            <a:off x="9291245" y="1353749"/>
            <a:ext cx="2669947" cy="9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STIX 22-45 keV</a:t>
            </a:r>
          </a:p>
          <a:p>
            <a:pPr>
              <a:defRPr>
                <a:solidFill>
                  <a:srgbClr val="1873B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HRI 174Å short exposure</a:t>
            </a:r>
          </a:p>
          <a:p>
            <a:pPr>
              <a:defRPr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GOES 1-8Å</a:t>
            </a:r>
          </a:p>
        </p:txBody>
      </p:sp>
      <p:sp>
        <p:nvSpPr>
          <p:cNvPr id="1911" name="Line"/>
          <p:cNvSpPr/>
          <p:nvPr/>
        </p:nvSpPr>
        <p:spPr>
          <a:xfrm>
            <a:off x="2160445" y="3399398"/>
            <a:ext cx="1107393" cy="45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1" extrusionOk="0">
                <a:moveTo>
                  <a:pt x="0" y="0"/>
                </a:moveTo>
                <a:cubicBezTo>
                  <a:pt x="2573" y="7616"/>
                  <a:pt x="5959" y="13494"/>
                  <a:pt x="9813" y="17038"/>
                </a:cubicBezTo>
                <a:cubicBezTo>
                  <a:pt x="13558" y="20481"/>
                  <a:pt x="17617" y="21600"/>
                  <a:pt x="21600" y="20287"/>
                </a:cubicBezTo>
              </a:path>
            </a:pathLst>
          </a:cu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12" name="Line"/>
          <p:cNvSpPr/>
          <p:nvPr/>
        </p:nvSpPr>
        <p:spPr>
          <a:xfrm rot="10800000">
            <a:off x="8749205" y="3133160"/>
            <a:ext cx="1107393" cy="454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1" extrusionOk="0">
                <a:moveTo>
                  <a:pt x="0" y="0"/>
                </a:moveTo>
                <a:cubicBezTo>
                  <a:pt x="2573" y="7616"/>
                  <a:pt x="5959" y="13494"/>
                  <a:pt x="9813" y="17038"/>
                </a:cubicBezTo>
                <a:cubicBezTo>
                  <a:pt x="13558" y="20481"/>
                  <a:pt x="17617" y="21600"/>
                  <a:pt x="21600" y="20287"/>
                </a:cubicBezTo>
              </a:path>
            </a:pathLst>
          </a:cu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13" name="Ribbons in HRI"/>
          <p:cNvSpPr txBox="1"/>
          <p:nvPr/>
        </p:nvSpPr>
        <p:spPr>
          <a:xfrm>
            <a:off x="1081965" y="3751571"/>
            <a:ext cx="164149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Ribbons in HRI</a:t>
            </a:r>
          </a:p>
        </p:txBody>
      </p:sp>
      <p:sp>
        <p:nvSpPr>
          <p:cNvPr id="1914" name="Flare loop (~1MK)"/>
          <p:cNvSpPr txBox="1"/>
          <p:nvPr/>
        </p:nvSpPr>
        <p:spPr>
          <a:xfrm>
            <a:off x="9926245" y="3253669"/>
            <a:ext cx="1939973" cy="350662"/>
          </a:xfrm>
          <a:prstGeom prst="rect">
            <a:avLst/>
          </a:prstGeom>
          <a:solidFill>
            <a:srgbClr val="FEFFFF">
              <a:alpha val="8139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Flare loop (~1MK)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Motivation: The need for high cadence/resolution observ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4672">
              <a:defRPr sz="264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Motivation: The need for high cadence/resolution observations</a:t>
            </a:r>
          </a:p>
        </p:txBody>
      </p:sp>
      <p:grpSp>
        <p:nvGrpSpPr>
          <p:cNvPr id="1675" name="Group"/>
          <p:cNvGrpSpPr/>
          <p:nvPr/>
        </p:nvGrpSpPr>
        <p:grpSpPr>
          <a:xfrm>
            <a:off x="-2573196" y="1471568"/>
            <a:ext cx="7138637" cy="8136524"/>
            <a:chOff x="0" y="0"/>
            <a:chExt cx="7138636" cy="8136522"/>
          </a:xfrm>
        </p:grpSpPr>
        <p:sp>
          <p:nvSpPr>
            <p:cNvPr id="1625" name="Oval"/>
            <p:cNvSpPr/>
            <p:nvPr/>
          </p:nvSpPr>
          <p:spPr>
            <a:xfrm rot="780000">
              <a:off x="381525" y="3353718"/>
              <a:ext cx="6375586" cy="4118486"/>
            </a:xfrm>
            <a:prstGeom prst="ellipse">
              <a:avLst/>
            </a:prstGeom>
            <a:solidFill>
              <a:srgbClr val="FFD479">
                <a:alpha val="62743"/>
              </a:srgbClr>
            </a:solidFill>
            <a:ln w="12700" cap="flat">
              <a:solidFill>
                <a:srgbClr val="FF9300">
                  <a:alpha val="62743"/>
                </a:srgbClr>
              </a:solidFill>
              <a:prstDash val="solid"/>
              <a:round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defTabSz="457200">
                <a:defRPr sz="900"/>
              </a:pPr>
              <a:endParaRPr/>
            </a:p>
          </p:txBody>
        </p:sp>
        <p:sp>
          <p:nvSpPr>
            <p:cNvPr id="1626" name="Line"/>
            <p:cNvSpPr/>
            <p:nvPr/>
          </p:nvSpPr>
          <p:spPr>
            <a:xfrm>
              <a:off x="4148296" y="360399"/>
              <a:ext cx="418659" cy="3662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extrusionOk="0">
                  <a:moveTo>
                    <a:pt x="10998" y="21600"/>
                  </a:moveTo>
                  <a:cubicBezTo>
                    <a:pt x="18865" y="19985"/>
                    <a:pt x="21251" y="18088"/>
                    <a:pt x="17689" y="16280"/>
                  </a:cubicBezTo>
                  <a:cubicBezTo>
                    <a:pt x="14596" y="14710"/>
                    <a:pt x="7169" y="13311"/>
                    <a:pt x="2937" y="11781"/>
                  </a:cubicBezTo>
                  <a:cubicBezTo>
                    <a:pt x="925" y="11053"/>
                    <a:pt x="-349" y="10309"/>
                    <a:pt x="85" y="9555"/>
                  </a:cubicBezTo>
                  <a:cubicBezTo>
                    <a:pt x="533" y="8777"/>
                    <a:pt x="2794" y="8030"/>
                    <a:pt x="4596" y="7284"/>
                  </a:cubicBezTo>
                  <a:cubicBezTo>
                    <a:pt x="10285" y="4928"/>
                    <a:pt x="11717" y="2448"/>
                    <a:pt x="8661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27" name="Line"/>
            <p:cNvSpPr/>
            <p:nvPr/>
          </p:nvSpPr>
          <p:spPr>
            <a:xfrm>
              <a:off x="3488111" y="3204107"/>
              <a:ext cx="658358" cy="76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28" name="Line"/>
            <p:cNvSpPr/>
            <p:nvPr/>
          </p:nvSpPr>
          <p:spPr>
            <a:xfrm>
              <a:off x="3359870" y="2973723"/>
              <a:ext cx="932611" cy="1052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29" name="Line"/>
            <p:cNvSpPr/>
            <p:nvPr/>
          </p:nvSpPr>
          <p:spPr>
            <a:xfrm>
              <a:off x="3282422" y="2721678"/>
              <a:ext cx="1087508" cy="129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30" name="Line"/>
            <p:cNvSpPr/>
            <p:nvPr/>
          </p:nvSpPr>
          <p:spPr>
            <a:xfrm>
              <a:off x="3445890" y="3059053"/>
              <a:ext cx="760572" cy="90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65100" cap="flat">
              <a:solidFill>
                <a:schemeClr val="accent1"/>
              </a:solidFill>
              <a:prstDash val="solid"/>
              <a:miter lim="400000"/>
            </a:ln>
            <a:effectLst>
              <a:outerShdw blurRad="177800" dir="5400000" rotWithShape="0">
                <a:srgbClr val="000000"/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31" name="Line"/>
            <p:cNvSpPr/>
            <p:nvPr/>
          </p:nvSpPr>
          <p:spPr>
            <a:xfrm>
              <a:off x="3207454" y="2069125"/>
              <a:ext cx="1234005" cy="199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9" h="21600" extrusionOk="0">
                  <a:moveTo>
                    <a:pt x="2223" y="21038"/>
                  </a:moveTo>
                  <a:cubicBezTo>
                    <a:pt x="-638" y="16780"/>
                    <a:pt x="-742" y="11941"/>
                    <a:pt x="1935" y="7644"/>
                  </a:cubicBezTo>
                  <a:cubicBezTo>
                    <a:pt x="2798" y="6259"/>
                    <a:pt x="3935" y="4964"/>
                    <a:pt x="5104" y="3682"/>
                  </a:cubicBezTo>
                  <a:cubicBezTo>
                    <a:pt x="6225" y="2453"/>
                    <a:pt x="7381" y="1226"/>
                    <a:pt x="8568" y="0"/>
                  </a:cubicBezTo>
                  <a:cubicBezTo>
                    <a:pt x="10384" y="1048"/>
                    <a:pt x="12000" y="2230"/>
                    <a:pt x="13385" y="3520"/>
                  </a:cubicBezTo>
                  <a:cubicBezTo>
                    <a:pt x="14502" y="4560"/>
                    <a:pt x="15464" y="5668"/>
                    <a:pt x="16300" y="6816"/>
                  </a:cubicBezTo>
                  <a:cubicBezTo>
                    <a:pt x="19719" y="11512"/>
                    <a:pt x="20858" y="16884"/>
                    <a:pt x="17616" y="2160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32" name="Shape"/>
            <p:cNvSpPr/>
            <p:nvPr/>
          </p:nvSpPr>
          <p:spPr>
            <a:xfrm>
              <a:off x="3291367" y="736251"/>
              <a:ext cx="798954" cy="1310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419" extrusionOk="0">
                  <a:moveTo>
                    <a:pt x="12046" y="21419"/>
                  </a:moveTo>
                  <a:cubicBezTo>
                    <a:pt x="14480" y="19668"/>
                    <a:pt x="16489" y="17710"/>
                    <a:pt x="18010" y="15606"/>
                  </a:cubicBezTo>
                  <a:cubicBezTo>
                    <a:pt x="19798" y="13133"/>
                    <a:pt x="20888" y="10492"/>
                    <a:pt x="21235" y="7795"/>
                  </a:cubicBezTo>
                  <a:cubicBezTo>
                    <a:pt x="21442" y="5927"/>
                    <a:pt x="20634" y="4110"/>
                    <a:pt x="19010" y="2675"/>
                  </a:cubicBezTo>
                  <a:cubicBezTo>
                    <a:pt x="17408" y="1258"/>
                    <a:pt x="14991" y="206"/>
                    <a:pt x="11943" y="28"/>
                  </a:cubicBezTo>
                  <a:cubicBezTo>
                    <a:pt x="8356" y="-181"/>
                    <a:pt x="5184" y="807"/>
                    <a:pt x="3003" y="2281"/>
                  </a:cubicBezTo>
                  <a:cubicBezTo>
                    <a:pt x="1903" y="3026"/>
                    <a:pt x="1035" y="3905"/>
                    <a:pt x="522" y="4882"/>
                  </a:cubicBezTo>
                  <a:cubicBezTo>
                    <a:pt x="-18" y="5911"/>
                    <a:pt x="-158" y="7035"/>
                    <a:pt x="190" y="8178"/>
                  </a:cubicBezTo>
                  <a:cubicBezTo>
                    <a:pt x="710" y="9598"/>
                    <a:pt x="1419" y="10988"/>
                    <a:pt x="2309" y="12333"/>
                  </a:cubicBezTo>
                  <a:cubicBezTo>
                    <a:pt x="3175" y="13641"/>
                    <a:pt x="4211" y="14908"/>
                    <a:pt x="5397" y="16123"/>
                  </a:cubicBezTo>
                  <a:cubicBezTo>
                    <a:pt x="7270" y="18042"/>
                    <a:pt x="9501" y="19819"/>
                    <a:pt x="12046" y="21419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33" name="Oval"/>
            <p:cNvSpPr/>
            <p:nvPr/>
          </p:nvSpPr>
          <p:spPr>
            <a:xfrm rot="21360000">
              <a:off x="3503317" y="929679"/>
              <a:ext cx="422276" cy="680111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Oval"/>
            <p:cNvSpPr/>
            <p:nvPr/>
          </p:nvSpPr>
          <p:spPr>
            <a:xfrm rot="21360000">
              <a:off x="3600878" y="1090389"/>
              <a:ext cx="202921" cy="343476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tar"/>
            <p:cNvSpPr/>
            <p:nvPr/>
          </p:nvSpPr>
          <p:spPr>
            <a:xfrm rot="21300000">
              <a:off x="3625947" y="1898350"/>
              <a:ext cx="276382" cy="275134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600"/>
            </a:solidFill>
            <a:ln w="3175" cap="flat">
              <a:solidFill>
                <a:srgbClr val="797979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Line"/>
            <p:cNvSpPr/>
            <p:nvPr/>
          </p:nvSpPr>
          <p:spPr>
            <a:xfrm>
              <a:off x="2457100" y="1446328"/>
              <a:ext cx="873040" cy="223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600" extrusionOk="0">
                  <a:moveTo>
                    <a:pt x="723" y="21600"/>
                  </a:moveTo>
                  <a:cubicBezTo>
                    <a:pt x="-876" y="17551"/>
                    <a:pt x="187" y="13402"/>
                    <a:pt x="3804" y="9574"/>
                  </a:cubicBezTo>
                  <a:cubicBezTo>
                    <a:pt x="7327" y="5845"/>
                    <a:pt x="13154" y="2547"/>
                    <a:pt x="20724" y="0"/>
                  </a:cubicBezTo>
                </a:path>
              </a:pathLst>
            </a:custGeom>
            <a:noFill/>
            <a:ln w="12700" cap="flat">
              <a:solidFill>
                <a:srgbClr val="113245"/>
              </a:solidFill>
              <a:prstDash val="solid"/>
              <a:round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37" name="Line"/>
            <p:cNvSpPr/>
            <p:nvPr/>
          </p:nvSpPr>
          <p:spPr>
            <a:xfrm>
              <a:off x="3743112" y="1314262"/>
              <a:ext cx="1524986" cy="3047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extrusionOk="0">
                  <a:moveTo>
                    <a:pt x="0" y="0"/>
                  </a:moveTo>
                  <a:cubicBezTo>
                    <a:pt x="8447" y="906"/>
                    <a:pt x="15471" y="4173"/>
                    <a:pt x="18600" y="8653"/>
                  </a:cubicBezTo>
                  <a:cubicBezTo>
                    <a:pt x="21600" y="12948"/>
                    <a:pt x="20610" y="17794"/>
                    <a:pt x="15955" y="21600"/>
                  </a:cubicBezTo>
                </a:path>
              </a:pathLst>
            </a:custGeom>
            <a:noFill/>
            <a:ln w="12700" cap="flat">
              <a:solidFill>
                <a:srgbClr val="113245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38" name="Line"/>
            <p:cNvSpPr/>
            <p:nvPr/>
          </p:nvSpPr>
          <p:spPr>
            <a:xfrm>
              <a:off x="2357810" y="1529124"/>
              <a:ext cx="1064771" cy="215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461" extrusionOk="0">
                  <a:moveTo>
                    <a:pt x="2862" y="21461"/>
                  </a:moveTo>
                  <a:cubicBezTo>
                    <a:pt x="1081" y="20517"/>
                    <a:pt x="64" y="19285"/>
                    <a:pt x="3" y="17998"/>
                  </a:cubicBezTo>
                  <a:cubicBezTo>
                    <a:pt x="-58" y="16715"/>
                    <a:pt x="836" y="15465"/>
                    <a:pt x="2516" y="14482"/>
                  </a:cubicBezTo>
                  <a:cubicBezTo>
                    <a:pt x="5355" y="13516"/>
                    <a:pt x="7488" y="12127"/>
                    <a:pt x="8600" y="10519"/>
                  </a:cubicBezTo>
                  <a:cubicBezTo>
                    <a:pt x="9761" y="8842"/>
                    <a:pt x="9748" y="7023"/>
                    <a:pt x="8563" y="5350"/>
                  </a:cubicBezTo>
                  <a:cubicBezTo>
                    <a:pt x="7031" y="3578"/>
                    <a:pt x="8383" y="1522"/>
                    <a:pt x="11735" y="526"/>
                  </a:cubicBezTo>
                  <a:cubicBezTo>
                    <a:pt x="13509" y="-1"/>
                    <a:pt x="15651" y="-139"/>
                    <a:pt x="17642" y="145"/>
                  </a:cubicBezTo>
                  <a:lnTo>
                    <a:pt x="21542" y="515"/>
                  </a:lnTo>
                </a:path>
              </a:pathLst>
            </a:custGeom>
            <a:noFill/>
            <a:ln w="3175" cap="flat">
              <a:solidFill>
                <a:srgbClr val="113245"/>
              </a:solidFill>
              <a:prstDash val="solid"/>
              <a:round/>
            </a:ln>
            <a:effectLst>
              <a:outerShdw blurRad="177800" dir="5400000" rotWithShape="0">
                <a:srgbClr val="000000"/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39" name="Line"/>
            <p:cNvSpPr/>
            <p:nvPr/>
          </p:nvSpPr>
          <p:spPr>
            <a:xfrm>
              <a:off x="3779430" y="1231843"/>
              <a:ext cx="1542933" cy="314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37" extrusionOk="0">
                  <a:moveTo>
                    <a:pt x="0" y="485"/>
                  </a:moveTo>
                  <a:cubicBezTo>
                    <a:pt x="1939" y="-146"/>
                    <a:pt x="4447" y="-163"/>
                    <a:pt x="6421" y="441"/>
                  </a:cubicBezTo>
                  <a:cubicBezTo>
                    <a:pt x="7928" y="902"/>
                    <a:pt x="8925" y="1676"/>
                    <a:pt x="9131" y="2543"/>
                  </a:cubicBezTo>
                  <a:cubicBezTo>
                    <a:pt x="9189" y="3457"/>
                    <a:pt x="10004" y="4319"/>
                    <a:pt x="11386" y="4930"/>
                  </a:cubicBezTo>
                  <a:cubicBezTo>
                    <a:pt x="12452" y="5402"/>
                    <a:pt x="13796" y="5694"/>
                    <a:pt x="15223" y="5763"/>
                  </a:cubicBezTo>
                  <a:cubicBezTo>
                    <a:pt x="17579" y="5873"/>
                    <a:pt x="19502" y="6737"/>
                    <a:pt x="19941" y="7881"/>
                  </a:cubicBezTo>
                  <a:cubicBezTo>
                    <a:pt x="20149" y="8425"/>
                    <a:pt x="19982" y="8987"/>
                    <a:pt x="19465" y="9479"/>
                  </a:cubicBezTo>
                  <a:cubicBezTo>
                    <a:pt x="18303" y="10769"/>
                    <a:pt x="18038" y="12212"/>
                    <a:pt x="18711" y="13585"/>
                  </a:cubicBezTo>
                  <a:cubicBezTo>
                    <a:pt x="19091" y="14359"/>
                    <a:pt x="19764" y="15091"/>
                    <a:pt x="20694" y="15743"/>
                  </a:cubicBezTo>
                  <a:cubicBezTo>
                    <a:pt x="21555" y="16788"/>
                    <a:pt x="21600" y="17954"/>
                    <a:pt x="20820" y="19014"/>
                  </a:cubicBezTo>
                  <a:cubicBezTo>
                    <a:pt x="20065" y="20041"/>
                    <a:pt x="18587" y="20901"/>
                    <a:pt x="16654" y="21437"/>
                  </a:cubicBezTo>
                </a:path>
              </a:pathLst>
            </a:custGeom>
            <a:noFill/>
            <a:ln w="3175" cap="flat">
              <a:solidFill>
                <a:srgbClr val="113245"/>
              </a:solidFill>
              <a:prstDash val="solid"/>
              <a:round/>
            </a:ln>
            <a:effectLst>
              <a:outerShdw blurRad="177800" dir="5400000" rotWithShape="0">
                <a:srgbClr val="000000"/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40" name="Oval"/>
            <p:cNvSpPr/>
            <p:nvPr/>
          </p:nvSpPr>
          <p:spPr>
            <a:xfrm rot="21240000">
              <a:off x="3322461" y="3910308"/>
              <a:ext cx="278922" cy="214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93A8"/>
                </a:gs>
              </a:gsLst>
              <a:lin ang="16200000" scaled="0"/>
            </a:gradFill>
            <a:ln w="3175" cap="flat">
              <a:solidFill>
                <a:srgbClr val="7C93A3"/>
              </a:solidFill>
              <a:prstDash val="solid"/>
              <a:round/>
            </a:ln>
            <a:effectLst>
              <a:outerShdw blurRad="25400" dist="165100" dir="5400000" rotWithShape="0">
                <a:srgbClr val="000000">
                  <a:alpha val="35448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641" name="Oval"/>
            <p:cNvSpPr/>
            <p:nvPr/>
          </p:nvSpPr>
          <p:spPr>
            <a:xfrm rot="21240000">
              <a:off x="4049362" y="3910308"/>
              <a:ext cx="278922" cy="214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93A8"/>
                </a:gs>
              </a:gsLst>
              <a:lin ang="16200000" scaled="0"/>
            </a:gradFill>
            <a:ln w="3175" cap="flat">
              <a:solidFill>
                <a:srgbClr val="7C93A3"/>
              </a:solidFill>
              <a:prstDash val="solid"/>
              <a:round/>
            </a:ln>
            <a:effectLst>
              <a:outerShdw blurRad="25400" dist="165100" dir="5400000" rotWithShape="0">
                <a:srgbClr val="000000">
                  <a:alpha val="35448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642" name="Oval"/>
            <p:cNvSpPr/>
            <p:nvPr/>
          </p:nvSpPr>
          <p:spPr>
            <a:xfrm rot="21240000">
              <a:off x="4834415" y="4240839"/>
              <a:ext cx="278923" cy="214000"/>
            </a:xfrm>
            <a:prstGeom prst="ellipse">
              <a:avLst/>
            </a:prstGeom>
            <a:solidFill>
              <a:srgbClr val="797979">
                <a:alpha val="33613"/>
              </a:srgbClr>
            </a:solidFill>
            <a:ln w="3175" cap="flat">
              <a:solidFill>
                <a:srgbClr val="7C93A3">
                  <a:alpha val="33613"/>
                </a:srgbClr>
              </a:solidFill>
              <a:prstDash val="solid"/>
              <a:round/>
            </a:ln>
            <a:effectLst/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643" name="Oval"/>
            <p:cNvSpPr/>
            <p:nvPr/>
          </p:nvSpPr>
          <p:spPr>
            <a:xfrm rot="21240000">
              <a:off x="2374860" y="3582639"/>
              <a:ext cx="218987" cy="160548"/>
            </a:xfrm>
            <a:prstGeom prst="ellipse">
              <a:avLst/>
            </a:prstGeom>
            <a:solidFill>
              <a:srgbClr val="797979">
                <a:alpha val="33613"/>
              </a:srgbClr>
            </a:solidFill>
            <a:ln w="3175" cap="flat">
              <a:solidFill>
                <a:srgbClr val="7C93A3">
                  <a:alpha val="33613"/>
                </a:srgbClr>
              </a:solidFill>
              <a:prstDash val="solid"/>
              <a:round/>
            </a:ln>
            <a:effectLst/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644" name="Arrow"/>
            <p:cNvSpPr/>
            <p:nvPr/>
          </p:nvSpPr>
          <p:spPr>
            <a:xfrm rot="21300000">
              <a:off x="3201668" y="1960819"/>
              <a:ext cx="334663" cy="218592"/>
            </a:xfrm>
            <a:prstGeom prst="rightArrow">
              <a:avLst>
                <a:gd name="adj1" fmla="val 21038"/>
                <a:gd name="adj2" fmla="val 58862"/>
              </a:avLst>
            </a:prstGeom>
            <a:solidFill>
              <a:srgbClr val="113245">
                <a:alpha val="77677"/>
              </a:srgbClr>
            </a:solidFill>
            <a:ln w="12700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45" name="Arrow"/>
            <p:cNvSpPr/>
            <p:nvPr/>
          </p:nvSpPr>
          <p:spPr>
            <a:xfrm rot="21300000" flipH="1">
              <a:off x="3959396" y="1888891"/>
              <a:ext cx="334663" cy="218591"/>
            </a:xfrm>
            <a:prstGeom prst="rightArrow">
              <a:avLst>
                <a:gd name="adj1" fmla="val 21038"/>
                <a:gd name="adj2" fmla="val 58862"/>
              </a:avLst>
            </a:prstGeom>
            <a:solidFill>
              <a:srgbClr val="113245">
                <a:alpha val="77677"/>
              </a:srgbClr>
            </a:solidFill>
            <a:ln w="12700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46" name="Arrow"/>
            <p:cNvSpPr/>
            <p:nvPr/>
          </p:nvSpPr>
          <p:spPr>
            <a:xfrm rot="5157902" flipH="1">
              <a:off x="3636306" y="1671773"/>
              <a:ext cx="209119" cy="185587"/>
            </a:xfrm>
            <a:prstGeom prst="rightArrow">
              <a:avLst>
                <a:gd name="adj1" fmla="val 27856"/>
                <a:gd name="adj2" fmla="val 45888"/>
              </a:avLst>
            </a:prstGeom>
            <a:solidFill>
              <a:srgbClr val="FF2600">
                <a:alpha val="77677"/>
              </a:srgbClr>
            </a:solidFill>
            <a:ln w="3175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47" name="Arrow"/>
            <p:cNvSpPr/>
            <p:nvPr/>
          </p:nvSpPr>
          <p:spPr>
            <a:xfrm rot="5157902">
              <a:off x="3669017" y="2206046"/>
              <a:ext cx="209119" cy="185587"/>
            </a:xfrm>
            <a:prstGeom prst="rightArrow">
              <a:avLst>
                <a:gd name="adj1" fmla="val 27856"/>
                <a:gd name="adj2" fmla="val 45888"/>
              </a:avLst>
            </a:prstGeom>
            <a:solidFill>
              <a:srgbClr val="FF2600">
                <a:alpha val="77677"/>
              </a:srgbClr>
            </a:solidFill>
            <a:ln w="3175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48" name="Line"/>
            <p:cNvSpPr/>
            <p:nvPr/>
          </p:nvSpPr>
          <p:spPr>
            <a:xfrm flipV="1">
              <a:off x="3687257" y="736395"/>
              <a:ext cx="49769" cy="3481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49" name="Line"/>
            <p:cNvSpPr/>
            <p:nvPr/>
          </p:nvSpPr>
          <p:spPr>
            <a:xfrm flipV="1">
              <a:off x="3721665" y="931243"/>
              <a:ext cx="10704" cy="208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50" name="Line"/>
            <p:cNvSpPr/>
            <p:nvPr/>
          </p:nvSpPr>
          <p:spPr>
            <a:xfrm flipV="1">
              <a:off x="3840889" y="2727949"/>
              <a:ext cx="10878" cy="76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51" name="Line"/>
            <p:cNvSpPr/>
            <p:nvPr/>
          </p:nvSpPr>
          <p:spPr>
            <a:xfrm>
              <a:off x="3873586" y="3208084"/>
              <a:ext cx="10904" cy="1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52" name="Line"/>
            <p:cNvSpPr/>
            <p:nvPr/>
          </p:nvSpPr>
          <p:spPr>
            <a:xfrm>
              <a:off x="3346271" y="2883001"/>
              <a:ext cx="934839" cy="1154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9" h="21490" extrusionOk="0">
                  <a:moveTo>
                    <a:pt x="1315" y="21093"/>
                  </a:moveTo>
                  <a:cubicBezTo>
                    <a:pt x="-344" y="16867"/>
                    <a:pt x="-430" y="12285"/>
                    <a:pt x="1038" y="8076"/>
                  </a:cubicBezTo>
                  <a:cubicBezTo>
                    <a:pt x="2531" y="3796"/>
                    <a:pt x="5872" y="-110"/>
                    <a:pt x="10434" y="2"/>
                  </a:cubicBezTo>
                  <a:cubicBezTo>
                    <a:pt x="14784" y="109"/>
                    <a:pt x="17912" y="3649"/>
                    <a:pt x="19437" y="7545"/>
                  </a:cubicBezTo>
                  <a:cubicBezTo>
                    <a:pt x="21170" y="11973"/>
                    <a:pt x="20897" y="16843"/>
                    <a:pt x="19717" y="21490"/>
                  </a:cubicBezTo>
                </a:path>
              </a:pathLst>
            </a:custGeom>
            <a:noFill/>
            <a:ln w="165100" cap="flat">
              <a:solidFill>
                <a:schemeClr val="accent1">
                  <a:alpha val="37335"/>
                </a:schemeClr>
              </a:solidFill>
              <a:prstDash val="solid"/>
              <a:miter lim="400000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53" name="Line"/>
            <p:cNvSpPr/>
            <p:nvPr/>
          </p:nvSpPr>
          <p:spPr>
            <a:xfrm rot="21180000" flipH="1">
              <a:off x="2998552" y="494334"/>
              <a:ext cx="418659" cy="3538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extrusionOk="0">
                  <a:moveTo>
                    <a:pt x="10998" y="21600"/>
                  </a:moveTo>
                  <a:cubicBezTo>
                    <a:pt x="18865" y="19985"/>
                    <a:pt x="21251" y="18088"/>
                    <a:pt x="17689" y="16280"/>
                  </a:cubicBezTo>
                  <a:cubicBezTo>
                    <a:pt x="14596" y="14710"/>
                    <a:pt x="7169" y="13311"/>
                    <a:pt x="2937" y="11781"/>
                  </a:cubicBezTo>
                  <a:cubicBezTo>
                    <a:pt x="925" y="11053"/>
                    <a:pt x="-349" y="10309"/>
                    <a:pt x="85" y="9555"/>
                  </a:cubicBezTo>
                  <a:cubicBezTo>
                    <a:pt x="533" y="8777"/>
                    <a:pt x="2794" y="8030"/>
                    <a:pt x="4596" y="7284"/>
                  </a:cubicBezTo>
                  <a:cubicBezTo>
                    <a:pt x="10285" y="4928"/>
                    <a:pt x="11717" y="2448"/>
                    <a:pt x="8661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54" name="Line"/>
            <p:cNvSpPr/>
            <p:nvPr/>
          </p:nvSpPr>
          <p:spPr>
            <a:xfrm rot="20760000" flipH="1">
              <a:off x="2729014" y="-9414"/>
              <a:ext cx="418659" cy="4043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extrusionOk="0">
                  <a:moveTo>
                    <a:pt x="10998" y="21600"/>
                  </a:moveTo>
                  <a:cubicBezTo>
                    <a:pt x="18865" y="19985"/>
                    <a:pt x="21251" y="18088"/>
                    <a:pt x="17689" y="16280"/>
                  </a:cubicBezTo>
                  <a:cubicBezTo>
                    <a:pt x="14596" y="14710"/>
                    <a:pt x="7169" y="13311"/>
                    <a:pt x="2937" y="11781"/>
                  </a:cubicBezTo>
                  <a:cubicBezTo>
                    <a:pt x="925" y="11053"/>
                    <a:pt x="-349" y="10309"/>
                    <a:pt x="85" y="9555"/>
                  </a:cubicBezTo>
                  <a:cubicBezTo>
                    <a:pt x="533" y="8777"/>
                    <a:pt x="2794" y="8030"/>
                    <a:pt x="4596" y="7284"/>
                  </a:cubicBezTo>
                  <a:cubicBezTo>
                    <a:pt x="10285" y="4928"/>
                    <a:pt x="11717" y="2448"/>
                    <a:pt x="8661" y="0"/>
                  </a:cubicBezTo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655" name="Image" descr="Image"/>
            <p:cNvPicPr>
              <a:picLocks noChangeAspect="1"/>
            </p:cNvPicPr>
            <p:nvPr/>
          </p:nvPicPr>
          <p:blipFill>
            <a:blip r:embed="rId2"/>
            <a:srcRect l="12745" t="25320" r="12758" b="25317"/>
            <a:stretch>
              <a:fillRect/>
            </a:stretch>
          </p:blipFill>
          <p:spPr>
            <a:xfrm rot="17220000">
              <a:off x="3073296" y="2903120"/>
              <a:ext cx="392907" cy="156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3" extrusionOk="0">
                  <a:moveTo>
                    <a:pt x="1636" y="20"/>
                  </a:moveTo>
                  <a:cubicBezTo>
                    <a:pt x="1151" y="130"/>
                    <a:pt x="698" y="681"/>
                    <a:pt x="284" y="1609"/>
                  </a:cubicBezTo>
                  <a:cubicBezTo>
                    <a:pt x="54" y="2123"/>
                    <a:pt x="0" y="2295"/>
                    <a:pt x="0" y="2615"/>
                  </a:cubicBezTo>
                  <a:cubicBezTo>
                    <a:pt x="0" y="2881"/>
                    <a:pt x="36" y="3020"/>
                    <a:pt x="109" y="3145"/>
                  </a:cubicBezTo>
                  <a:cubicBezTo>
                    <a:pt x="275" y="3427"/>
                    <a:pt x="361" y="3404"/>
                    <a:pt x="655" y="2774"/>
                  </a:cubicBezTo>
                  <a:cubicBezTo>
                    <a:pt x="1051" y="1924"/>
                    <a:pt x="1425" y="1502"/>
                    <a:pt x="1811" y="1503"/>
                  </a:cubicBezTo>
                  <a:cubicBezTo>
                    <a:pt x="2202" y="1504"/>
                    <a:pt x="2383" y="1635"/>
                    <a:pt x="2727" y="2138"/>
                  </a:cubicBezTo>
                  <a:cubicBezTo>
                    <a:pt x="2879" y="2360"/>
                    <a:pt x="3043" y="2562"/>
                    <a:pt x="3098" y="2562"/>
                  </a:cubicBezTo>
                  <a:cubicBezTo>
                    <a:pt x="3218" y="2561"/>
                    <a:pt x="3428" y="1865"/>
                    <a:pt x="3404" y="1556"/>
                  </a:cubicBezTo>
                  <a:cubicBezTo>
                    <a:pt x="3395" y="1441"/>
                    <a:pt x="3262" y="1180"/>
                    <a:pt x="3120" y="973"/>
                  </a:cubicBezTo>
                  <a:cubicBezTo>
                    <a:pt x="2623" y="252"/>
                    <a:pt x="2122" y="-90"/>
                    <a:pt x="1636" y="20"/>
                  </a:cubicBezTo>
                  <a:close/>
                  <a:moveTo>
                    <a:pt x="12698" y="20"/>
                  </a:moveTo>
                  <a:cubicBezTo>
                    <a:pt x="12285" y="-35"/>
                    <a:pt x="11862" y="178"/>
                    <a:pt x="11498" y="656"/>
                  </a:cubicBezTo>
                  <a:cubicBezTo>
                    <a:pt x="10567" y="1878"/>
                    <a:pt x="9814" y="5207"/>
                    <a:pt x="9469" y="9606"/>
                  </a:cubicBezTo>
                  <a:cubicBezTo>
                    <a:pt x="9327" y="11418"/>
                    <a:pt x="9292" y="15049"/>
                    <a:pt x="9404" y="16490"/>
                  </a:cubicBezTo>
                  <a:cubicBezTo>
                    <a:pt x="9597" y="18992"/>
                    <a:pt x="9909" y="20302"/>
                    <a:pt x="10451" y="20727"/>
                  </a:cubicBezTo>
                  <a:cubicBezTo>
                    <a:pt x="10650" y="20883"/>
                    <a:pt x="11091" y="20776"/>
                    <a:pt x="11302" y="20515"/>
                  </a:cubicBezTo>
                  <a:cubicBezTo>
                    <a:pt x="12546" y="18975"/>
                    <a:pt x="12721" y="10851"/>
                    <a:pt x="11629" y="5051"/>
                  </a:cubicBezTo>
                  <a:cubicBezTo>
                    <a:pt x="11398" y="3822"/>
                    <a:pt x="11264" y="3761"/>
                    <a:pt x="11062" y="4680"/>
                  </a:cubicBezTo>
                  <a:cubicBezTo>
                    <a:pt x="10987" y="5023"/>
                    <a:pt x="10975" y="5117"/>
                    <a:pt x="11018" y="5369"/>
                  </a:cubicBezTo>
                  <a:cubicBezTo>
                    <a:pt x="11047" y="5538"/>
                    <a:pt x="11127" y="5996"/>
                    <a:pt x="11193" y="6375"/>
                  </a:cubicBezTo>
                  <a:cubicBezTo>
                    <a:pt x="11353" y="7301"/>
                    <a:pt x="11554" y="8925"/>
                    <a:pt x="11651" y="10188"/>
                  </a:cubicBezTo>
                  <a:cubicBezTo>
                    <a:pt x="11768" y="11716"/>
                    <a:pt x="11750" y="15390"/>
                    <a:pt x="11629" y="16490"/>
                  </a:cubicBezTo>
                  <a:cubicBezTo>
                    <a:pt x="11495" y="17710"/>
                    <a:pt x="11367" y="18397"/>
                    <a:pt x="11149" y="18873"/>
                  </a:cubicBezTo>
                  <a:cubicBezTo>
                    <a:pt x="10871" y="19481"/>
                    <a:pt x="10653" y="19501"/>
                    <a:pt x="10407" y="18873"/>
                  </a:cubicBezTo>
                  <a:cubicBezTo>
                    <a:pt x="9809" y="17345"/>
                    <a:pt x="9740" y="12251"/>
                    <a:pt x="10255" y="7911"/>
                  </a:cubicBezTo>
                  <a:cubicBezTo>
                    <a:pt x="10533" y="5562"/>
                    <a:pt x="10927" y="3878"/>
                    <a:pt x="11433" y="2721"/>
                  </a:cubicBezTo>
                  <a:cubicBezTo>
                    <a:pt x="11780" y="1926"/>
                    <a:pt x="12028" y="1570"/>
                    <a:pt x="12415" y="1503"/>
                  </a:cubicBezTo>
                  <a:cubicBezTo>
                    <a:pt x="12819" y="1432"/>
                    <a:pt x="13163" y="1650"/>
                    <a:pt x="13462" y="2138"/>
                  </a:cubicBezTo>
                  <a:cubicBezTo>
                    <a:pt x="13756" y="2619"/>
                    <a:pt x="13872" y="2634"/>
                    <a:pt x="14007" y="2191"/>
                  </a:cubicBezTo>
                  <a:cubicBezTo>
                    <a:pt x="14169" y="1659"/>
                    <a:pt x="14158" y="1427"/>
                    <a:pt x="13876" y="973"/>
                  </a:cubicBezTo>
                  <a:cubicBezTo>
                    <a:pt x="13521" y="400"/>
                    <a:pt x="13111" y="75"/>
                    <a:pt x="12698" y="20"/>
                  </a:cubicBezTo>
                  <a:close/>
                  <a:moveTo>
                    <a:pt x="5651" y="73"/>
                  </a:moveTo>
                  <a:cubicBezTo>
                    <a:pt x="5231" y="-22"/>
                    <a:pt x="4790" y="118"/>
                    <a:pt x="4429" y="550"/>
                  </a:cubicBezTo>
                  <a:cubicBezTo>
                    <a:pt x="3112" y="2126"/>
                    <a:pt x="2182" y="7654"/>
                    <a:pt x="2182" y="13789"/>
                  </a:cubicBezTo>
                  <a:cubicBezTo>
                    <a:pt x="2182" y="17548"/>
                    <a:pt x="2565" y="20054"/>
                    <a:pt x="3251" y="20674"/>
                  </a:cubicBezTo>
                  <a:cubicBezTo>
                    <a:pt x="3488" y="20888"/>
                    <a:pt x="3900" y="20819"/>
                    <a:pt x="4145" y="20515"/>
                  </a:cubicBezTo>
                  <a:cubicBezTo>
                    <a:pt x="4763" y="19751"/>
                    <a:pt x="5139" y="17474"/>
                    <a:pt x="5193" y="14160"/>
                  </a:cubicBezTo>
                  <a:cubicBezTo>
                    <a:pt x="5242" y="11103"/>
                    <a:pt x="4953" y="7492"/>
                    <a:pt x="4451" y="4945"/>
                  </a:cubicBezTo>
                  <a:cubicBezTo>
                    <a:pt x="4241" y="3880"/>
                    <a:pt x="4104" y="3785"/>
                    <a:pt x="3927" y="4627"/>
                  </a:cubicBezTo>
                  <a:lnTo>
                    <a:pt x="3840" y="5104"/>
                  </a:lnTo>
                  <a:lnTo>
                    <a:pt x="4015" y="6216"/>
                  </a:lnTo>
                  <a:cubicBezTo>
                    <a:pt x="4242" y="7563"/>
                    <a:pt x="4406" y="9058"/>
                    <a:pt x="4516" y="10771"/>
                  </a:cubicBezTo>
                  <a:cubicBezTo>
                    <a:pt x="4630" y="12532"/>
                    <a:pt x="4600" y="15566"/>
                    <a:pt x="4451" y="16808"/>
                  </a:cubicBezTo>
                  <a:cubicBezTo>
                    <a:pt x="4135" y="19445"/>
                    <a:pt x="3525" y="20156"/>
                    <a:pt x="3120" y="18344"/>
                  </a:cubicBezTo>
                  <a:cubicBezTo>
                    <a:pt x="2562" y="15846"/>
                    <a:pt x="2693" y="9938"/>
                    <a:pt x="3404" y="5898"/>
                  </a:cubicBezTo>
                  <a:cubicBezTo>
                    <a:pt x="3737" y="4005"/>
                    <a:pt x="4254" y="2411"/>
                    <a:pt x="4756" y="1821"/>
                  </a:cubicBezTo>
                  <a:cubicBezTo>
                    <a:pt x="5234" y="1259"/>
                    <a:pt x="5880" y="1420"/>
                    <a:pt x="6349" y="2191"/>
                  </a:cubicBezTo>
                  <a:cubicBezTo>
                    <a:pt x="6624" y="2644"/>
                    <a:pt x="6751" y="2651"/>
                    <a:pt x="6895" y="2138"/>
                  </a:cubicBezTo>
                  <a:cubicBezTo>
                    <a:pt x="7031" y="1651"/>
                    <a:pt x="7004" y="1484"/>
                    <a:pt x="6785" y="1079"/>
                  </a:cubicBezTo>
                  <a:cubicBezTo>
                    <a:pt x="6469" y="493"/>
                    <a:pt x="6070" y="168"/>
                    <a:pt x="5651" y="73"/>
                  </a:cubicBezTo>
                  <a:close/>
                  <a:moveTo>
                    <a:pt x="9316" y="73"/>
                  </a:moveTo>
                  <a:cubicBezTo>
                    <a:pt x="8158" y="-332"/>
                    <a:pt x="7165" y="1388"/>
                    <a:pt x="6502" y="4892"/>
                  </a:cubicBezTo>
                  <a:cubicBezTo>
                    <a:pt x="5651" y="9389"/>
                    <a:pt x="5498" y="16003"/>
                    <a:pt x="6175" y="19085"/>
                  </a:cubicBezTo>
                  <a:cubicBezTo>
                    <a:pt x="6348" y="19876"/>
                    <a:pt x="6521" y="20351"/>
                    <a:pt x="6785" y="20621"/>
                  </a:cubicBezTo>
                  <a:cubicBezTo>
                    <a:pt x="7270" y="21116"/>
                    <a:pt x="7885" y="20567"/>
                    <a:pt x="8225" y="19350"/>
                  </a:cubicBezTo>
                  <a:cubicBezTo>
                    <a:pt x="8632" y="17897"/>
                    <a:pt x="8789" y="15892"/>
                    <a:pt x="8749" y="12730"/>
                  </a:cubicBezTo>
                  <a:cubicBezTo>
                    <a:pt x="8712" y="9737"/>
                    <a:pt x="8470" y="7202"/>
                    <a:pt x="8029" y="5051"/>
                  </a:cubicBezTo>
                  <a:cubicBezTo>
                    <a:pt x="7807" y="3968"/>
                    <a:pt x="7724" y="3837"/>
                    <a:pt x="7549" y="4469"/>
                  </a:cubicBezTo>
                  <a:cubicBezTo>
                    <a:pt x="7412" y="4964"/>
                    <a:pt x="7407" y="5259"/>
                    <a:pt x="7549" y="5951"/>
                  </a:cubicBezTo>
                  <a:cubicBezTo>
                    <a:pt x="7698" y="6681"/>
                    <a:pt x="7897" y="8203"/>
                    <a:pt x="8007" y="9500"/>
                  </a:cubicBezTo>
                  <a:cubicBezTo>
                    <a:pt x="8351" y="13537"/>
                    <a:pt x="8174" y="17409"/>
                    <a:pt x="7593" y="18820"/>
                  </a:cubicBezTo>
                  <a:cubicBezTo>
                    <a:pt x="7424" y="19229"/>
                    <a:pt x="7365" y="19350"/>
                    <a:pt x="7222" y="19350"/>
                  </a:cubicBezTo>
                  <a:cubicBezTo>
                    <a:pt x="7077" y="19350"/>
                    <a:pt x="7010" y="19225"/>
                    <a:pt x="6851" y="18820"/>
                  </a:cubicBezTo>
                  <a:cubicBezTo>
                    <a:pt x="6484" y="17887"/>
                    <a:pt x="6327" y="15936"/>
                    <a:pt x="6371" y="12995"/>
                  </a:cubicBezTo>
                  <a:cubicBezTo>
                    <a:pt x="6402" y="10869"/>
                    <a:pt x="6510" y="9147"/>
                    <a:pt x="6764" y="7275"/>
                  </a:cubicBezTo>
                  <a:cubicBezTo>
                    <a:pt x="7271" y="3525"/>
                    <a:pt x="8049" y="1503"/>
                    <a:pt x="8967" y="1503"/>
                  </a:cubicBezTo>
                  <a:cubicBezTo>
                    <a:pt x="9334" y="1503"/>
                    <a:pt x="9645" y="1720"/>
                    <a:pt x="9927" y="2191"/>
                  </a:cubicBezTo>
                  <a:cubicBezTo>
                    <a:pt x="10036" y="2373"/>
                    <a:pt x="10181" y="2562"/>
                    <a:pt x="10233" y="2562"/>
                  </a:cubicBezTo>
                  <a:cubicBezTo>
                    <a:pt x="10334" y="2562"/>
                    <a:pt x="10560" y="1921"/>
                    <a:pt x="10560" y="1662"/>
                  </a:cubicBezTo>
                  <a:cubicBezTo>
                    <a:pt x="10560" y="1172"/>
                    <a:pt x="9853" y="261"/>
                    <a:pt x="9316" y="73"/>
                  </a:cubicBezTo>
                  <a:close/>
                  <a:moveTo>
                    <a:pt x="16451" y="73"/>
                  </a:moveTo>
                  <a:cubicBezTo>
                    <a:pt x="15307" y="-332"/>
                    <a:pt x="14378" y="1207"/>
                    <a:pt x="13702" y="4574"/>
                  </a:cubicBezTo>
                  <a:cubicBezTo>
                    <a:pt x="12501" y="10557"/>
                    <a:pt x="12655" y="19410"/>
                    <a:pt x="13964" y="20621"/>
                  </a:cubicBezTo>
                  <a:cubicBezTo>
                    <a:pt x="14208" y="20847"/>
                    <a:pt x="14611" y="20821"/>
                    <a:pt x="14858" y="20515"/>
                  </a:cubicBezTo>
                  <a:cubicBezTo>
                    <a:pt x="15262" y="20015"/>
                    <a:pt x="15582" y="18759"/>
                    <a:pt x="15775" y="16967"/>
                  </a:cubicBezTo>
                  <a:cubicBezTo>
                    <a:pt x="15916" y="15654"/>
                    <a:pt x="15964" y="12743"/>
                    <a:pt x="15862" y="10877"/>
                  </a:cubicBezTo>
                  <a:cubicBezTo>
                    <a:pt x="15763" y="9067"/>
                    <a:pt x="15597" y="7489"/>
                    <a:pt x="15360" y="6004"/>
                  </a:cubicBezTo>
                  <a:cubicBezTo>
                    <a:pt x="15013" y="3830"/>
                    <a:pt x="14895" y="3608"/>
                    <a:pt x="14640" y="4627"/>
                  </a:cubicBezTo>
                  <a:lnTo>
                    <a:pt x="14531" y="5051"/>
                  </a:lnTo>
                  <a:lnTo>
                    <a:pt x="14684" y="5898"/>
                  </a:lnTo>
                  <a:cubicBezTo>
                    <a:pt x="15299" y="9344"/>
                    <a:pt x="15505" y="13926"/>
                    <a:pt x="15164" y="16914"/>
                  </a:cubicBezTo>
                  <a:cubicBezTo>
                    <a:pt x="15049" y="17915"/>
                    <a:pt x="14794" y="18890"/>
                    <a:pt x="14596" y="19138"/>
                  </a:cubicBezTo>
                  <a:cubicBezTo>
                    <a:pt x="14178" y="19663"/>
                    <a:pt x="13860" y="19000"/>
                    <a:pt x="13636" y="17126"/>
                  </a:cubicBezTo>
                  <a:cubicBezTo>
                    <a:pt x="13492" y="15913"/>
                    <a:pt x="13463" y="12802"/>
                    <a:pt x="13571" y="10929"/>
                  </a:cubicBezTo>
                  <a:cubicBezTo>
                    <a:pt x="13777" y="7361"/>
                    <a:pt x="14258" y="4497"/>
                    <a:pt x="14924" y="2880"/>
                  </a:cubicBezTo>
                  <a:cubicBezTo>
                    <a:pt x="15361" y="1817"/>
                    <a:pt x="15586" y="1556"/>
                    <a:pt x="16124" y="1556"/>
                  </a:cubicBezTo>
                  <a:cubicBezTo>
                    <a:pt x="16569" y="1556"/>
                    <a:pt x="16816" y="1723"/>
                    <a:pt x="17236" y="2403"/>
                  </a:cubicBezTo>
                  <a:lnTo>
                    <a:pt x="17389" y="2668"/>
                  </a:lnTo>
                  <a:lnTo>
                    <a:pt x="17564" y="2244"/>
                  </a:lnTo>
                  <a:cubicBezTo>
                    <a:pt x="17654" y="2011"/>
                    <a:pt x="17716" y="1746"/>
                    <a:pt x="17716" y="1662"/>
                  </a:cubicBezTo>
                  <a:cubicBezTo>
                    <a:pt x="17716" y="1167"/>
                    <a:pt x="17008" y="270"/>
                    <a:pt x="16451" y="73"/>
                  </a:cubicBezTo>
                  <a:close/>
                  <a:moveTo>
                    <a:pt x="19920" y="73"/>
                  </a:moveTo>
                  <a:cubicBezTo>
                    <a:pt x="18265" y="-293"/>
                    <a:pt x="16994" y="3617"/>
                    <a:pt x="16560" y="10506"/>
                  </a:cubicBezTo>
                  <a:cubicBezTo>
                    <a:pt x="16442" y="12378"/>
                    <a:pt x="16434" y="15393"/>
                    <a:pt x="16560" y="16808"/>
                  </a:cubicBezTo>
                  <a:cubicBezTo>
                    <a:pt x="16751" y="18958"/>
                    <a:pt x="17027" y="20085"/>
                    <a:pt x="17455" y="20568"/>
                  </a:cubicBezTo>
                  <a:cubicBezTo>
                    <a:pt x="18074" y="21268"/>
                    <a:pt x="18721" y="20543"/>
                    <a:pt x="19069" y="18820"/>
                  </a:cubicBezTo>
                  <a:cubicBezTo>
                    <a:pt x="19743" y="15483"/>
                    <a:pt x="19594" y="9446"/>
                    <a:pt x="18742" y="4945"/>
                  </a:cubicBezTo>
                  <a:cubicBezTo>
                    <a:pt x="18565" y="4011"/>
                    <a:pt x="18468" y="3821"/>
                    <a:pt x="18305" y="4310"/>
                  </a:cubicBezTo>
                  <a:cubicBezTo>
                    <a:pt x="18126" y="4848"/>
                    <a:pt x="18124" y="5079"/>
                    <a:pt x="18305" y="6110"/>
                  </a:cubicBezTo>
                  <a:cubicBezTo>
                    <a:pt x="18503" y="7232"/>
                    <a:pt x="18671" y="8739"/>
                    <a:pt x="18785" y="10241"/>
                  </a:cubicBezTo>
                  <a:cubicBezTo>
                    <a:pt x="18897" y="11698"/>
                    <a:pt x="18896" y="15136"/>
                    <a:pt x="18785" y="16331"/>
                  </a:cubicBezTo>
                  <a:cubicBezTo>
                    <a:pt x="18555" y="18823"/>
                    <a:pt x="18003" y="20048"/>
                    <a:pt x="17585" y="18979"/>
                  </a:cubicBezTo>
                  <a:cubicBezTo>
                    <a:pt x="17272" y="18176"/>
                    <a:pt x="17104" y="16800"/>
                    <a:pt x="17062" y="14584"/>
                  </a:cubicBezTo>
                  <a:cubicBezTo>
                    <a:pt x="16964" y="9468"/>
                    <a:pt x="17746" y="3911"/>
                    <a:pt x="18807" y="2191"/>
                  </a:cubicBezTo>
                  <a:cubicBezTo>
                    <a:pt x="19168" y="1607"/>
                    <a:pt x="19412" y="1490"/>
                    <a:pt x="19833" y="1556"/>
                  </a:cubicBezTo>
                  <a:cubicBezTo>
                    <a:pt x="20236" y="1619"/>
                    <a:pt x="20575" y="1979"/>
                    <a:pt x="20924" y="2721"/>
                  </a:cubicBezTo>
                  <a:cubicBezTo>
                    <a:pt x="21116" y="3130"/>
                    <a:pt x="21206" y="3250"/>
                    <a:pt x="21338" y="3250"/>
                  </a:cubicBezTo>
                  <a:cubicBezTo>
                    <a:pt x="21521" y="3250"/>
                    <a:pt x="21600" y="2999"/>
                    <a:pt x="21600" y="2509"/>
                  </a:cubicBezTo>
                  <a:cubicBezTo>
                    <a:pt x="21600" y="2232"/>
                    <a:pt x="21360" y="1612"/>
                    <a:pt x="21033" y="1026"/>
                  </a:cubicBezTo>
                  <a:cubicBezTo>
                    <a:pt x="20788" y="588"/>
                    <a:pt x="20288" y="154"/>
                    <a:pt x="19920" y="7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656" name="Line"/>
            <p:cNvSpPr/>
            <p:nvPr/>
          </p:nvSpPr>
          <p:spPr>
            <a:xfrm flipH="1">
              <a:off x="3154620" y="3133437"/>
              <a:ext cx="1298" cy="7432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657" name="Image" descr="Image"/>
            <p:cNvPicPr>
              <a:picLocks noChangeAspect="1"/>
            </p:cNvPicPr>
            <p:nvPr/>
          </p:nvPicPr>
          <p:blipFill>
            <a:blip r:embed="rId2"/>
            <a:srcRect l="12745" t="25320" r="12758" b="25317"/>
            <a:stretch>
              <a:fillRect/>
            </a:stretch>
          </p:blipFill>
          <p:spPr>
            <a:xfrm rot="14880000">
              <a:off x="4138829" y="2898562"/>
              <a:ext cx="392908" cy="156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3" extrusionOk="0">
                  <a:moveTo>
                    <a:pt x="1636" y="20"/>
                  </a:moveTo>
                  <a:cubicBezTo>
                    <a:pt x="1151" y="130"/>
                    <a:pt x="698" y="681"/>
                    <a:pt x="284" y="1609"/>
                  </a:cubicBezTo>
                  <a:cubicBezTo>
                    <a:pt x="54" y="2123"/>
                    <a:pt x="0" y="2295"/>
                    <a:pt x="0" y="2615"/>
                  </a:cubicBezTo>
                  <a:cubicBezTo>
                    <a:pt x="0" y="2881"/>
                    <a:pt x="36" y="3020"/>
                    <a:pt x="109" y="3145"/>
                  </a:cubicBezTo>
                  <a:cubicBezTo>
                    <a:pt x="275" y="3427"/>
                    <a:pt x="361" y="3404"/>
                    <a:pt x="655" y="2774"/>
                  </a:cubicBezTo>
                  <a:cubicBezTo>
                    <a:pt x="1051" y="1924"/>
                    <a:pt x="1425" y="1502"/>
                    <a:pt x="1811" y="1503"/>
                  </a:cubicBezTo>
                  <a:cubicBezTo>
                    <a:pt x="2202" y="1504"/>
                    <a:pt x="2383" y="1635"/>
                    <a:pt x="2727" y="2138"/>
                  </a:cubicBezTo>
                  <a:cubicBezTo>
                    <a:pt x="2879" y="2360"/>
                    <a:pt x="3043" y="2562"/>
                    <a:pt x="3098" y="2562"/>
                  </a:cubicBezTo>
                  <a:cubicBezTo>
                    <a:pt x="3218" y="2561"/>
                    <a:pt x="3428" y="1865"/>
                    <a:pt x="3404" y="1556"/>
                  </a:cubicBezTo>
                  <a:cubicBezTo>
                    <a:pt x="3395" y="1441"/>
                    <a:pt x="3262" y="1180"/>
                    <a:pt x="3120" y="973"/>
                  </a:cubicBezTo>
                  <a:cubicBezTo>
                    <a:pt x="2623" y="252"/>
                    <a:pt x="2122" y="-90"/>
                    <a:pt x="1636" y="20"/>
                  </a:cubicBezTo>
                  <a:close/>
                  <a:moveTo>
                    <a:pt x="12698" y="20"/>
                  </a:moveTo>
                  <a:cubicBezTo>
                    <a:pt x="12285" y="-35"/>
                    <a:pt x="11862" y="178"/>
                    <a:pt x="11498" y="656"/>
                  </a:cubicBezTo>
                  <a:cubicBezTo>
                    <a:pt x="10567" y="1878"/>
                    <a:pt x="9814" y="5207"/>
                    <a:pt x="9469" y="9606"/>
                  </a:cubicBezTo>
                  <a:cubicBezTo>
                    <a:pt x="9327" y="11418"/>
                    <a:pt x="9292" y="15049"/>
                    <a:pt x="9404" y="16490"/>
                  </a:cubicBezTo>
                  <a:cubicBezTo>
                    <a:pt x="9597" y="18992"/>
                    <a:pt x="9909" y="20302"/>
                    <a:pt x="10451" y="20727"/>
                  </a:cubicBezTo>
                  <a:cubicBezTo>
                    <a:pt x="10650" y="20883"/>
                    <a:pt x="11091" y="20776"/>
                    <a:pt x="11302" y="20515"/>
                  </a:cubicBezTo>
                  <a:cubicBezTo>
                    <a:pt x="12546" y="18975"/>
                    <a:pt x="12721" y="10851"/>
                    <a:pt x="11629" y="5051"/>
                  </a:cubicBezTo>
                  <a:cubicBezTo>
                    <a:pt x="11398" y="3822"/>
                    <a:pt x="11264" y="3761"/>
                    <a:pt x="11062" y="4680"/>
                  </a:cubicBezTo>
                  <a:cubicBezTo>
                    <a:pt x="10987" y="5023"/>
                    <a:pt x="10975" y="5117"/>
                    <a:pt x="11018" y="5369"/>
                  </a:cubicBezTo>
                  <a:cubicBezTo>
                    <a:pt x="11047" y="5539"/>
                    <a:pt x="11127" y="5996"/>
                    <a:pt x="11193" y="6375"/>
                  </a:cubicBezTo>
                  <a:cubicBezTo>
                    <a:pt x="11353" y="7301"/>
                    <a:pt x="11554" y="8925"/>
                    <a:pt x="11651" y="10188"/>
                  </a:cubicBezTo>
                  <a:cubicBezTo>
                    <a:pt x="11768" y="11716"/>
                    <a:pt x="11750" y="15390"/>
                    <a:pt x="11629" y="16490"/>
                  </a:cubicBezTo>
                  <a:cubicBezTo>
                    <a:pt x="11495" y="17710"/>
                    <a:pt x="11367" y="18397"/>
                    <a:pt x="11149" y="18873"/>
                  </a:cubicBezTo>
                  <a:cubicBezTo>
                    <a:pt x="10871" y="19481"/>
                    <a:pt x="10653" y="19501"/>
                    <a:pt x="10407" y="18873"/>
                  </a:cubicBezTo>
                  <a:cubicBezTo>
                    <a:pt x="9809" y="17345"/>
                    <a:pt x="9740" y="12251"/>
                    <a:pt x="10255" y="7911"/>
                  </a:cubicBezTo>
                  <a:cubicBezTo>
                    <a:pt x="10533" y="5562"/>
                    <a:pt x="10927" y="3878"/>
                    <a:pt x="11433" y="2721"/>
                  </a:cubicBezTo>
                  <a:cubicBezTo>
                    <a:pt x="11780" y="1926"/>
                    <a:pt x="12028" y="1570"/>
                    <a:pt x="12415" y="1503"/>
                  </a:cubicBezTo>
                  <a:cubicBezTo>
                    <a:pt x="12819" y="1432"/>
                    <a:pt x="13163" y="1650"/>
                    <a:pt x="13462" y="2138"/>
                  </a:cubicBezTo>
                  <a:cubicBezTo>
                    <a:pt x="13756" y="2619"/>
                    <a:pt x="13872" y="2634"/>
                    <a:pt x="14007" y="2191"/>
                  </a:cubicBezTo>
                  <a:cubicBezTo>
                    <a:pt x="14169" y="1659"/>
                    <a:pt x="14158" y="1427"/>
                    <a:pt x="13876" y="973"/>
                  </a:cubicBezTo>
                  <a:cubicBezTo>
                    <a:pt x="13521" y="400"/>
                    <a:pt x="13111" y="75"/>
                    <a:pt x="12698" y="20"/>
                  </a:cubicBezTo>
                  <a:close/>
                  <a:moveTo>
                    <a:pt x="5651" y="73"/>
                  </a:moveTo>
                  <a:cubicBezTo>
                    <a:pt x="5231" y="-22"/>
                    <a:pt x="4790" y="118"/>
                    <a:pt x="4429" y="550"/>
                  </a:cubicBezTo>
                  <a:cubicBezTo>
                    <a:pt x="3112" y="2126"/>
                    <a:pt x="2182" y="7654"/>
                    <a:pt x="2182" y="13789"/>
                  </a:cubicBezTo>
                  <a:cubicBezTo>
                    <a:pt x="2182" y="17548"/>
                    <a:pt x="2565" y="20054"/>
                    <a:pt x="3251" y="20674"/>
                  </a:cubicBezTo>
                  <a:cubicBezTo>
                    <a:pt x="3488" y="20888"/>
                    <a:pt x="3900" y="20819"/>
                    <a:pt x="4145" y="20515"/>
                  </a:cubicBezTo>
                  <a:cubicBezTo>
                    <a:pt x="4763" y="19751"/>
                    <a:pt x="5139" y="17474"/>
                    <a:pt x="5193" y="14160"/>
                  </a:cubicBezTo>
                  <a:cubicBezTo>
                    <a:pt x="5242" y="11103"/>
                    <a:pt x="4953" y="7492"/>
                    <a:pt x="4451" y="4945"/>
                  </a:cubicBezTo>
                  <a:cubicBezTo>
                    <a:pt x="4241" y="3880"/>
                    <a:pt x="4104" y="3785"/>
                    <a:pt x="3927" y="4627"/>
                  </a:cubicBezTo>
                  <a:lnTo>
                    <a:pt x="3840" y="5104"/>
                  </a:lnTo>
                  <a:lnTo>
                    <a:pt x="4015" y="6216"/>
                  </a:lnTo>
                  <a:cubicBezTo>
                    <a:pt x="4242" y="7563"/>
                    <a:pt x="4406" y="9058"/>
                    <a:pt x="4516" y="10771"/>
                  </a:cubicBezTo>
                  <a:cubicBezTo>
                    <a:pt x="4630" y="12532"/>
                    <a:pt x="4600" y="15566"/>
                    <a:pt x="4451" y="16808"/>
                  </a:cubicBezTo>
                  <a:cubicBezTo>
                    <a:pt x="4135" y="19445"/>
                    <a:pt x="3525" y="20156"/>
                    <a:pt x="3120" y="18344"/>
                  </a:cubicBezTo>
                  <a:cubicBezTo>
                    <a:pt x="2562" y="15846"/>
                    <a:pt x="2693" y="9938"/>
                    <a:pt x="3404" y="5898"/>
                  </a:cubicBezTo>
                  <a:cubicBezTo>
                    <a:pt x="3737" y="4005"/>
                    <a:pt x="4254" y="2411"/>
                    <a:pt x="4756" y="1821"/>
                  </a:cubicBezTo>
                  <a:cubicBezTo>
                    <a:pt x="5234" y="1259"/>
                    <a:pt x="5880" y="1420"/>
                    <a:pt x="6349" y="2191"/>
                  </a:cubicBezTo>
                  <a:cubicBezTo>
                    <a:pt x="6624" y="2644"/>
                    <a:pt x="6751" y="2651"/>
                    <a:pt x="6895" y="2138"/>
                  </a:cubicBezTo>
                  <a:cubicBezTo>
                    <a:pt x="7031" y="1651"/>
                    <a:pt x="7004" y="1484"/>
                    <a:pt x="6785" y="1079"/>
                  </a:cubicBezTo>
                  <a:cubicBezTo>
                    <a:pt x="6469" y="493"/>
                    <a:pt x="6070" y="168"/>
                    <a:pt x="5651" y="73"/>
                  </a:cubicBezTo>
                  <a:close/>
                  <a:moveTo>
                    <a:pt x="9316" y="73"/>
                  </a:moveTo>
                  <a:cubicBezTo>
                    <a:pt x="8158" y="-332"/>
                    <a:pt x="7165" y="1388"/>
                    <a:pt x="6502" y="4892"/>
                  </a:cubicBezTo>
                  <a:cubicBezTo>
                    <a:pt x="5651" y="9389"/>
                    <a:pt x="5498" y="16003"/>
                    <a:pt x="6175" y="19085"/>
                  </a:cubicBezTo>
                  <a:cubicBezTo>
                    <a:pt x="6348" y="19876"/>
                    <a:pt x="6521" y="20351"/>
                    <a:pt x="6785" y="20621"/>
                  </a:cubicBezTo>
                  <a:cubicBezTo>
                    <a:pt x="7270" y="21116"/>
                    <a:pt x="7885" y="20567"/>
                    <a:pt x="8225" y="19350"/>
                  </a:cubicBezTo>
                  <a:cubicBezTo>
                    <a:pt x="8632" y="17897"/>
                    <a:pt x="8789" y="15892"/>
                    <a:pt x="8749" y="12730"/>
                  </a:cubicBezTo>
                  <a:cubicBezTo>
                    <a:pt x="8712" y="9737"/>
                    <a:pt x="8470" y="7202"/>
                    <a:pt x="8029" y="5051"/>
                  </a:cubicBezTo>
                  <a:cubicBezTo>
                    <a:pt x="7807" y="3968"/>
                    <a:pt x="7724" y="3837"/>
                    <a:pt x="7549" y="4469"/>
                  </a:cubicBezTo>
                  <a:cubicBezTo>
                    <a:pt x="7412" y="4964"/>
                    <a:pt x="7407" y="5259"/>
                    <a:pt x="7549" y="5951"/>
                  </a:cubicBezTo>
                  <a:cubicBezTo>
                    <a:pt x="7698" y="6681"/>
                    <a:pt x="7897" y="8203"/>
                    <a:pt x="8007" y="9500"/>
                  </a:cubicBezTo>
                  <a:cubicBezTo>
                    <a:pt x="8351" y="13537"/>
                    <a:pt x="8174" y="17409"/>
                    <a:pt x="7593" y="18820"/>
                  </a:cubicBezTo>
                  <a:cubicBezTo>
                    <a:pt x="7424" y="19229"/>
                    <a:pt x="7365" y="19350"/>
                    <a:pt x="7222" y="19350"/>
                  </a:cubicBezTo>
                  <a:cubicBezTo>
                    <a:pt x="7077" y="19350"/>
                    <a:pt x="7010" y="19225"/>
                    <a:pt x="6851" y="18820"/>
                  </a:cubicBezTo>
                  <a:cubicBezTo>
                    <a:pt x="6484" y="17887"/>
                    <a:pt x="6327" y="15936"/>
                    <a:pt x="6371" y="12995"/>
                  </a:cubicBezTo>
                  <a:cubicBezTo>
                    <a:pt x="6402" y="10869"/>
                    <a:pt x="6510" y="9147"/>
                    <a:pt x="6764" y="7275"/>
                  </a:cubicBezTo>
                  <a:cubicBezTo>
                    <a:pt x="7271" y="3525"/>
                    <a:pt x="8049" y="1503"/>
                    <a:pt x="8967" y="1503"/>
                  </a:cubicBezTo>
                  <a:cubicBezTo>
                    <a:pt x="9334" y="1503"/>
                    <a:pt x="9645" y="1720"/>
                    <a:pt x="9927" y="2191"/>
                  </a:cubicBezTo>
                  <a:cubicBezTo>
                    <a:pt x="10036" y="2373"/>
                    <a:pt x="10181" y="2562"/>
                    <a:pt x="10233" y="2562"/>
                  </a:cubicBezTo>
                  <a:cubicBezTo>
                    <a:pt x="10334" y="2562"/>
                    <a:pt x="10560" y="1921"/>
                    <a:pt x="10560" y="1662"/>
                  </a:cubicBezTo>
                  <a:cubicBezTo>
                    <a:pt x="10560" y="1172"/>
                    <a:pt x="9853" y="261"/>
                    <a:pt x="9316" y="73"/>
                  </a:cubicBezTo>
                  <a:close/>
                  <a:moveTo>
                    <a:pt x="16451" y="73"/>
                  </a:moveTo>
                  <a:cubicBezTo>
                    <a:pt x="15307" y="-332"/>
                    <a:pt x="14378" y="1207"/>
                    <a:pt x="13702" y="4574"/>
                  </a:cubicBezTo>
                  <a:cubicBezTo>
                    <a:pt x="12501" y="10557"/>
                    <a:pt x="12655" y="19410"/>
                    <a:pt x="13964" y="20621"/>
                  </a:cubicBezTo>
                  <a:cubicBezTo>
                    <a:pt x="14208" y="20847"/>
                    <a:pt x="14611" y="20821"/>
                    <a:pt x="14858" y="20515"/>
                  </a:cubicBezTo>
                  <a:cubicBezTo>
                    <a:pt x="15262" y="20015"/>
                    <a:pt x="15582" y="18759"/>
                    <a:pt x="15775" y="16967"/>
                  </a:cubicBezTo>
                  <a:cubicBezTo>
                    <a:pt x="15916" y="15654"/>
                    <a:pt x="15964" y="12743"/>
                    <a:pt x="15862" y="10877"/>
                  </a:cubicBezTo>
                  <a:cubicBezTo>
                    <a:pt x="15763" y="9067"/>
                    <a:pt x="15597" y="7489"/>
                    <a:pt x="15360" y="6004"/>
                  </a:cubicBezTo>
                  <a:cubicBezTo>
                    <a:pt x="15013" y="3830"/>
                    <a:pt x="14895" y="3608"/>
                    <a:pt x="14640" y="4627"/>
                  </a:cubicBezTo>
                  <a:lnTo>
                    <a:pt x="14531" y="5051"/>
                  </a:lnTo>
                  <a:lnTo>
                    <a:pt x="14684" y="5898"/>
                  </a:lnTo>
                  <a:cubicBezTo>
                    <a:pt x="15299" y="9344"/>
                    <a:pt x="15505" y="13926"/>
                    <a:pt x="15164" y="16914"/>
                  </a:cubicBezTo>
                  <a:cubicBezTo>
                    <a:pt x="15049" y="17915"/>
                    <a:pt x="14794" y="18890"/>
                    <a:pt x="14596" y="19138"/>
                  </a:cubicBezTo>
                  <a:cubicBezTo>
                    <a:pt x="14178" y="19663"/>
                    <a:pt x="13860" y="19000"/>
                    <a:pt x="13636" y="17126"/>
                  </a:cubicBezTo>
                  <a:cubicBezTo>
                    <a:pt x="13492" y="15913"/>
                    <a:pt x="13463" y="12802"/>
                    <a:pt x="13571" y="10929"/>
                  </a:cubicBezTo>
                  <a:cubicBezTo>
                    <a:pt x="13777" y="7361"/>
                    <a:pt x="14258" y="4497"/>
                    <a:pt x="14924" y="2880"/>
                  </a:cubicBezTo>
                  <a:cubicBezTo>
                    <a:pt x="15361" y="1817"/>
                    <a:pt x="15586" y="1556"/>
                    <a:pt x="16124" y="1556"/>
                  </a:cubicBezTo>
                  <a:cubicBezTo>
                    <a:pt x="16569" y="1556"/>
                    <a:pt x="16816" y="1723"/>
                    <a:pt x="17236" y="2403"/>
                  </a:cubicBezTo>
                  <a:lnTo>
                    <a:pt x="17389" y="2668"/>
                  </a:lnTo>
                  <a:lnTo>
                    <a:pt x="17564" y="2244"/>
                  </a:lnTo>
                  <a:cubicBezTo>
                    <a:pt x="17654" y="2011"/>
                    <a:pt x="17716" y="1746"/>
                    <a:pt x="17716" y="1662"/>
                  </a:cubicBezTo>
                  <a:cubicBezTo>
                    <a:pt x="17716" y="1167"/>
                    <a:pt x="17008" y="270"/>
                    <a:pt x="16451" y="73"/>
                  </a:cubicBezTo>
                  <a:close/>
                  <a:moveTo>
                    <a:pt x="19920" y="73"/>
                  </a:moveTo>
                  <a:cubicBezTo>
                    <a:pt x="18265" y="-293"/>
                    <a:pt x="16994" y="3617"/>
                    <a:pt x="16560" y="10506"/>
                  </a:cubicBezTo>
                  <a:cubicBezTo>
                    <a:pt x="16442" y="12378"/>
                    <a:pt x="16434" y="15393"/>
                    <a:pt x="16560" y="16808"/>
                  </a:cubicBezTo>
                  <a:cubicBezTo>
                    <a:pt x="16751" y="18958"/>
                    <a:pt x="17027" y="20085"/>
                    <a:pt x="17455" y="20568"/>
                  </a:cubicBezTo>
                  <a:cubicBezTo>
                    <a:pt x="18074" y="21268"/>
                    <a:pt x="18721" y="20543"/>
                    <a:pt x="19069" y="18820"/>
                  </a:cubicBezTo>
                  <a:cubicBezTo>
                    <a:pt x="19743" y="15483"/>
                    <a:pt x="19594" y="9446"/>
                    <a:pt x="18742" y="4945"/>
                  </a:cubicBezTo>
                  <a:cubicBezTo>
                    <a:pt x="18565" y="4011"/>
                    <a:pt x="18468" y="3821"/>
                    <a:pt x="18305" y="4310"/>
                  </a:cubicBezTo>
                  <a:cubicBezTo>
                    <a:pt x="18126" y="4848"/>
                    <a:pt x="18124" y="5079"/>
                    <a:pt x="18305" y="6110"/>
                  </a:cubicBezTo>
                  <a:cubicBezTo>
                    <a:pt x="18503" y="7232"/>
                    <a:pt x="18671" y="8739"/>
                    <a:pt x="18785" y="10241"/>
                  </a:cubicBezTo>
                  <a:cubicBezTo>
                    <a:pt x="18897" y="11698"/>
                    <a:pt x="18896" y="15136"/>
                    <a:pt x="18785" y="16331"/>
                  </a:cubicBezTo>
                  <a:cubicBezTo>
                    <a:pt x="18555" y="18823"/>
                    <a:pt x="18003" y="20048"/>
                    <a:pt x="17585" y="18979"/>
                  </a:cubicBezTo>
                  <a:cubicBezTo>
                    <a:pt x="17272" y="18176"/>
                    <a:pt x="17104" y="16800"/>
                    <a:pt x="17062" y="14584"/>
                  </a:cubicBezTo>
                  <a:cubicBezTo>
                    <a:pt x="16964" y="9468"/>
                    <a:pt x="17746" y="3911"/>
                    <a:pt x="18807" y="2191"/>
                  </a:cubicBezTo>
                  <a:cubicBezTo>
                    <a:pt x="19168" y="1607"/>
                    <a:pt x="19412" y="1490"/>
                    <a:pt x="19833" y="1556"/>
                  </a:cubicBezTo>
                  <a:cubicBezTo>
                    <a:pt x="20236" y="1619"/>
                    <a:pt x="20575" y="1979"/>
                    <a:pt x="20924" y="2721"/>
                  </a:cubicBezTo>
                  <a:cubicBezTo>
                    <a:pt x="21116" y="3130"/>
                    <a:pt x="21206" y="3250"/>
                    <a:pt x="21338" y="3250"/>
                  </a:cubicBezTo>
                  <a:cubicBezTo>
                    <a:pt x="21521" y="3250"/>
                    <a:pt x="21600" y="2999"/>
                    <a:pt x="21600" y="2509"/>
                  </a:cubicBezTo>
                  <a:cubicBezTo>
                    <a:pt x="21600" y="2232"/>
                    <a:pt x="21360" y="1612"/>
                    <a:pt x="21033" y="1026"/>
                  </a:cubicBezTo>
                  <a:cubicBezTo>
                    <a:pt x="20788" y="588"/>
                    <a:pt x="20288" y="154"/>
                    <a:pt x="19920" y="7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658" name="Line"/>
            <p:cNvSpPr/>
            <p:nvPr/>
          </p:nvSpPr>
          <p:spPr>
            <a:xfrm>
              <a:off x="4342636" y="3166584"/>
              <a:ext cx="45765" cy="5857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59" name="Line"/>
            <p:cNvSpPr/>
            <p:nvPr/>
          </p:nvSpPr>
          <p:spPr>
            <a:xfrm flipV="1">
              <a:off x="4357642" y="560054"/>
              <a:ext cx="2342" cy="83213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60" name="Line"/>
            <p:cNvSpPr/>
            <p:nvPr/>
          </p:nvSpPr>
          <p:spPr>
            <a:xfrm flipH="1" flipV="1">
              <a:off x="3001512" y="494246"/>
              <a:ext cx="5414" cy="88735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61" name="e-"/>
            <p:cNvSpPr txBox="1"/>
            <p:nvPr/>
          </p:nvSpPr>
          <p:spPr>
            <a:xfrm>
              <a:off x="4217478" y="570915"/>
              <a:ext cx="222385" cy="301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noAutofit/>
            </a:bodyPr>
            <a:lstStyle/>
            <a:p>
              <a:pPr>
                <a:defRPr sz="1600">
                  <a:latin typeface="ESAsubtitle"/>
                  <a:ea typeface="ESAsubtitle"/>
                  <a:cs typeface="ESAsubtitle"/>
                  <a:sym typeface="ESAsubtitle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  <p:sp>
          <p:nvSpPr>
            <p:cNvPr id="1662" name="e-"/>
            <p:cNvSpPr txBox="1"/>
            <p:nvPr/>
          </p:nvSpPr>
          <p:spPr>
            <a:xfrm>
              <a:off x="3333695" y="2609406"/>
              <a:ext cx="279545" cy="307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noAutofit/>
            </a:bodyPr>
            <a:lstStyle/>
            <a:p>
              <a:pPr>
                <a:defRPr sz="1600">
                  <a:latin typeface="ESAsubtitle"/>
                  <a:ea typeface="ESAsubtitle"/>
                  <a:cs typeface="ESAsubtitle"/>
                  <a:sym typeface="ESAsubtitle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  <p:sp>
          <p:nvSpPr>
            <p:cNvPr id="1663" name="Hard X-ray footpoints"/>
            <p:cNvSpPr txBox="1"/>
            <p:nvPr/>
          </p:nvSpPr>
          <p:spPr>
            <a:xfrm>
              <a:off x="2592714" y="4303369"/>
              <a:ext cx="945310" cy="46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spAutoFit/>
            </a:bodyPr>
            <a:lstStyle>
              <a:lvl1pPr algn="ctr"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Hard X-ray footpoints</a:t>
              </a:r>
            </a:p>
          </p:txBody>
        </p:sp>
        <p:sp>
          <p:nvSpPr>
            <p:cNvPr id="1664" name="Line"/>
            <p:cNvSpPr/>
            <p:nvPr/>
          </p:nvSpPr>
          <p:spPr>
            <a:xfrm flipV="1">
              <a:off x="3254351" y="4020311"/>
              <a:ext cx="920209" cy="259247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65" name="Line"/>
            <p:cNvSpPr/>
            <p:nvPr/>
          </p:nvSpPr>
          <p:spPr>
            <a:xfrm flipV="1">
              <a:off x="3253904" y="4055750"/>
              <a:ext cx="228187" cy="228187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666" name="Line Shape" descr="Line Shape"/>
            <p:cNvPicPr>
              <a:picLocks/>
            </p:cNvPicPr>
            <p:nvPr/>
          </p:nvPicPr>
          <p:blipFill>
            <a:blip r:embed="rId3">
              <a:alphaModFix amt="48514"/>
            </a:blip>
            <a:stretch>
              <a:fillRect/>
            </a:stretch>
          </p:blipFill>
          <p:spPr>
            <a:xfrm>
              <a:off x="3917724" y="3518026"/>
              <a:ext cx="822052" cy="1193291"/>
            </a:xfrm>
            <a:prstGeom prst="rect">
              <a:avLst/>
            </a:prstGeom>
            <a:effectLst>
              <a:outerShdw blurRad="190500" dist="63500" dir="5400000" rotWithShape="0">
                <a:srgbClr val="000000"/>
              </a:outerShdw>
            </a:effectLst>
          </p:spPr>
        </p:pic>
        <p:pic>
          <p:nvPicPr>
            <p:cNvPr id="1667" name="Line Shape" descr="Line Shape"/>
            <p:cNvPicPr>
              <a:picLocks/>
            </p:cNvPicPr>
            <p:nvPr/>
          </p:nvPicPr>
          <p:blipFill>
            <a:blip r:embed="rId4">
              <a:alphaModFix amt="48514"/>
            </a:blip>
            <a:stretch>
              <a:fillRect/>
            </a:stretch>
          </p:blipFill>
          <p:spPr>
            <a:xfrm>
              <a:off x="3290291" y="3597558"/>
              <a:ext cx="801106" cy="1068668"/>
            </a:xfrm>
            <a:prstGeom prst="rect">
              <a:avLst/>
            </a:prstGeom>
            <a:effectLst>
              <a:outerShdw blurRad="190500" dist="63500" dir="5400000" rotWithShape="0">
                <a:srgbClr val="000000"/>
              </a:outerShdw>
            </a:effectLst>
          </p:spPr>
        </p:pic>
        <p:sp>
          <p:nvSpPr>
            <p:cNvPr id="1668" name="Flare ribbons"/>
            <p:cNvSpPr txBox="1"/>
            <p:nvPr/>
          </p:nvSpPr>
          <p:spPr>
            <a:xfrm>
              <a:off x="4517025" y="4707152"/>
              <a:ext cx="1015077" cy="277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624" tIns="45624" rIns="45624" bIns="45624" numCol="1" anchor="t">
              <a:spAutoFit/>
            </a:bodyPr>
            <a:lstStyle>
              <a:lvl1pPr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Flare ribbons</a:t>
              </a:r>
            </a:p>
          </p:txBody>
        </p:sp>
        <p:sp>
          <p:nvSpPr>
            <p:cNvPr id="1669" name="Line"/>
            <p:cNvSpPr/>
            <p:nvPr/>
          </p:nvSpPr>
          <p:spPr>
            <a:xfrm flipH="1" flipV="1">
              <a:off x="4625933" y="4531722"/>
              <a:ext cx="213405" cy="213405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70" name="Line"/>
            <p:cNvSpPr/>
            <p:nvPr/>
          </p:nvSpPr>
          <p:spPr>
            <a:xfrm flipH="1" flipV="1">
              <a:off x="4021027" y="4450650"/>
              <a:ext cx="807387" cy="295909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71" name="Hot flare loop"/>
            <p:cNvSpPr txBox="1"/>
            <p:nvPr/>
          </p:nvSpPr>
          <p:spPr>
            <a:xfrm>
              <a:off x="4424720" y="2478917"/>
              <a:ext cx="658697" cy="658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spAutoFit/>
            </a:bodyPr>
            <a:lstStyle>
              <a:lvl1pPr algn="ctr"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Hot flare loop</a:t>
              </a:r>
            </a:p>
          </p:txBody>
        </p:sp>
        <p:sp>
          <p:nvSpPr>
            <p:cNvPr id="1672" name="Line"/>
            <p:cNvSpPr/>
            <p:nvPr/>
          </p:nvSpPr>
          <p:spPr>
            <a:xfrm flipH="1">
              <a:off x="4147667" y="2959428"/>
              <a:ext cx="419918" cy="419919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73" name="Filament eruption"/>
            <p:cNvSpPr txBox="1"/>
            <p:nvPr/>
          </p:nvSpPr>
          <p:spPr>
            <a:xfrm>
              <a:off x="3009320" y="11501"/>
              <a:ext cx="807970" cy="467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spAutoFit/>
            </a:bodyPr>
            <a:lstStyle>
              <a:lvl1pPr algn="ctr"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Filament eruption</a:t>
              </a:r>
            </a:p>
          </p:txBody>
        </p:sp>
        <p:sp>
          <p:nvSpPr>
            <p:cNvPr id="1674" name="Line"/>
            <p:cNvSpPr/>
            <p:nvPr/>
          </p:nvSpPr>
          <p:spPr>
            <a:xfrm>
              <a:off x="3418390" y="511889"/>
              <a:ext cx="208156" cy="555984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1676" name="Water"/>
          <p:cNvSpPr/>
          <p:nvPr/>
        </p:nvSpPr>
        <p:spPr>
          <a:xfrm rot="2398502">
            <a:off x="1687133" y="3450575"/>
            <a:ext cx="505929" cy="25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0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solidFill>
            <a:srgbClr val="000000">
              <a:alpha val="3085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7" name="X-rays provide most direct diagnostic of flare-accelerated electrons and flare-heated hot plasmas (&gt;10MK)"/>
          <p:cNvSpPr txBox="1"/>
          <p:nvPr/>
        </p:nvSpPr>
        <p:spPr>
          <a:xfrm>
            <a:off x="2690553" y="1811065"/>
            <a:ext cx="7284124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rPr b="1"/>
              <a:t>X-rays </a:t>
            </a:r>
            <a:r>
              <a:t>provide most direct diagnostic of </a:t>
            </a:r>
            <a:r>
              <a:rPr b="1"/>
              <a:t>flare-accelerated electrons</a:t>
            </a:r>
            <a:r>
              <a:t> and flare-heated</a:t>
            </a:r>
            <a:r>
              <a:rPr b="1"/>
              <a:t> hot plasmas (&gt;10MK)</a:t>
            </a:r>
          </a:p>
        </p:txBody>
      </p:sp>
      <p:sp>
        <p:nvSpPr>
          <p:cNvPr id="1678" name="EUV observations provide details on flare evolution, ribbon kernels/ motions, heating+cooling, loop motions+oscillations"/>
          <p:cNvSpPr txBox="1"/>
          <p:nvPr/>
        </p:nvSpPr>
        <p:spPr>
          <a:xfrm>
            <a:off x="2677853" y="2468684"/>
            <a:ext cx="7284124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rPr b="1"/>
              <a:t>EUV</a:t>
            </a:r>
            <a:r>
              <a:t> observations provide details on flare evolution, ribbon kernels/ motions, heating+cooling, loop motions+oscillations</a:t>
            </a:r>
          </a:p>
        </p:txBody>
      </p:sp>
      <p:sp>
        <p:nvSpPr>
          <p:cNvPr id="1679" name="Need high temporal, spatial and spectral multi-wavelength observations in order to identify fine details of energy release in flares, particle acceleration, heating etc."/>
          <p:cNvSpPr txBox="1"/>
          <p:nvPr/>
        </p:nvSpPr>
        <p:spPr>
          <a:xfrm>
            <a:off x="1225353" y="1028716"/>
            <a:ext cx="9982306" cy="673685"/>
          </a:xfrm>
          <a:prstGeom prst="rect">
            <a:avLst/>
          </a:prstGeom>
          <a:ln>
            <a:solidFill>
              <a:srgbClr val="FF26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Need high temporal, spatial and spectral multi-wavelength observations in order to identify fine details of energy release in flares, particle acceleration, heating etc.</a:t>
            </a:r>
          </a:p>
        </p:txBody>
      </p:sp>
      <p:grpSp>
        <p:nvGrpSpPr>
          <p:cNvPr id="1685" name="Group"/>
          <p:cNvGrpSpPr/>
          <p:nvPr/>
        </p:nvGrpSpPr>
        <p:grpSpPr>
          <a:xfrm>
            <a:off x="2900605" y="3101335"/>
            <a:ext cx="9278232" cy="3772619"/>
            <a:chOff x="0" y="0"/>
            <a:chExt cx="9278231" cy="3772618"/>
          </a:xfrm>
        </p:grpSpPr>
        <p:grpSp>
          <p:nvGrpSpPr>
            <p:cNvPr id="1682" name="Group"/>
            <p:cNvGrpSpPr/>
            <p:nvPr/>
          </p:nvGrpSpPr>
          <p:grpSpPr>
            <a:xfrm>
              <a:off x="1698253" y="845291"/>
              <a:ext cx="7579979" cy="2927328"/>
              <a:chOff x="0" y="0"/>
              <a:chExt cx="7579977" cy="2927326"/>
            </a:xfrm>
          </p:grpSpPr>
          <p:pic>
            <p:nvPicPr>
              <p:cNvPr id="1680" name="Screenshot 2024-06-05 at 14.54.59.png" descr="Screenshot 2024-06-05 at 14.54.5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579978" cy="29273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81" name="Hayes et al. 2019"/>
              <p:cNvSpPr txBox="1"/>
              <p:nvPr/>
            </p:nvSpPr>
            <p:spPr>
              <a:xfrm>
                <a:off x="6094466" y="2344666"/>
                <a:ext cx="1284174" cy="2649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Hayes et al. 2019</a:t>
                </a:r>
              </a:p>
            </p:txBody>
          </p:sp>
        </p:grpSp>
        <p:sp>
          <p:nvSpPr>
            <p:cNvPr id="1683" name="AIA 12s cadence (miss things)…"/>
            <p:cNvSpPr txBox="1"/>
            <p:nvPr/>
          </p:nvSpPr>
          <p:spPr>
            <a:xfrm>
              <a:off x="1378792" y="0"/>
              <a:ext cx="6384824" cy="718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41300" indent="-241300" defTabSz="2438338">
                <a:lnSpc>
                  <a:spcPct val="90000"/>
                </a:lnSpc>
                <a:spcBef>
                  <a:spcPts val="1000"/>
                </a:spcBef>
                <a:buSzPct val="123000"/>
                <a:buChar char="-"/>
                <a:defRPr sz="17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AIA </a:t>
              </a:r>
              <a:r>
                <a:rPr u="sng"/>
                <a:t>12s cadence</a:t>
              </a:r>
              <a:r>
                <a:t> (miss things) </a:t>
              </a:r>
            </a:p>
            <a:p>
              <a:pPr marL="241300" indent="-241300" defTabSz="2438338">
                <a:lnSpc>
                  <a:spcPct val="90000"/>
                </a:lnSpc>
                <a:spcBef>
                  <a:spcPts val="1000"/>
                </a:spcBef>
                <a:buSzPct val="123000"/>
                <a:buChar char="-"/>
                <a:defRPr sz="17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Detector </a:t>
              </a:r>
              <a:r>
                <a:rPr b="1" u="sng"/>
                <a:t>saturation</a:t>
              </a:r>
              <a:r>
                <a:t>! moderately sized C-class flares saturate! </a:t>
              </a:r>
            </a:p>
          </p:txBody>
        </p:sp>
        <p:sp>
          <p:nvSpPr>
            <p:cNvPr id="1684" name="Challenges"/>
            <p:cNvSpPr txBox="1"/>
            <p:nvPr/>
          </p:nvSpPr>
          <p:spPr>
            <a:xfrm>
              <a:off x="0" y="152333"/>
              <a:ext cx="1247922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941100"/>
                  </a:solidFill>
                </a:defRPr>
              </a:lvl1pPr>
            </a:lstStyle>
            <a:p>
              <a:r>
                <a:t>Challenges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6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93" y="1185044"/>
            <a:ext cx="12227856" cy="5146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7" name="eui_short_exp_40_combined.png" descr="eui_short_exp_40_combined.png"/>
          <p:cNvPicPr>
            <a:picLocks noChangeAspect="1"/>
          </p:cNvPicPr>
          <p:nvPr/>
        </p:nvPicPr>
        <p:blipFill>
          <a:blip r:embed="rId3"/>
          <a:srcRect l="6652" t="6305" b="10114"/>
          <a:stretch>
            <a:fillRect/>
          </a:stretch>
        </p:blipFill>
        <p:spPr>
          <a:xfrm>
            <a:off x="889993" y="1450846"/>
            <a:ext cx="2406179" cy="1853603"/>
          </a:xfrm>
          <a:prstGeom prst="rect">
            <a:avLst/>
          </a:prstGeom>
          <a:ln w="12700">
            <a:miter lim="400000"/>
          </a:ln>
        </p:spPr>
      </p:pic>
      <p:sp>
        <p:nvSpPr>
          <p:cNvPr id="1918" name="STIX X-rays + EUI fast cad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STIX X-rays + EUI fast cadence </a:t>
            </a:r>
          </a:p>
        </p:txBody>
      </p:sp>
      <p:grpSp>
        <p:nvGrpSpPr>
          <p:cNvPr id="1923" name="Group"/>
          <p:cNvGrpSpPr/>
          <p:nvPr/>
        </p:nvGrpSpPr>
        <p:grpSpPr>
          <a:xfrm>
            <a:off x="239918" y="1369539"/>
            <a:ext cx="3627264" cy="5429082"/>
            <a:chOff x="0" y="0"/>
            <a:chExt cx="3627263" cy="5429080"/>
          </a:xfrm>
        </p:grpSpPr>
        <p:sp>
          <p:nvSpPr>
            <p:cNvPr id="1919" name="Rectangle"/>
            <p:cNvSpPr/>
            <p:nvPr/>
          </p:nvSpPr>
          <p:spPr>
            <a:xfrm>
              <a:off x="3227300" y="3101"/>
              <a:ext cx="399964" cy="411271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920" name="Screenshot 2024-09-11 at 16.28.37.png" descr="Screenshot 2024-09-11 at 16.28.3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887056"/>
              <a:ext cx="3491783" cy="354202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921" name="Line"/>
            <p:cNvSpPr/>
            <p:nvPr/>
          </p:nvSpPr>
          <p:spPr>
            <a:xfrm flipV="1">
              <a:off x="11541" y="0"/>
              <a:ext cx="3227647" cy="19019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22" name="Line"/>
            <p:cNvSpPr/>
            <p:nvPr/>
          </p:nvSpPr>
          <p:spPr>
            <a:xfrm flipV="1">
              <a:off x="3488801" y="12699"/>
              <a:ext cx="114342" cy="18765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24" name="STIX 22-45 keV…"/>
          <p:cNvSpPr txBox="1"/>
          <p:nvPr/>
        </p:nvSpPr>
        <p:spPr>
          <a:xfrm>
            <a:off x="9291245" y="1353749"/>
            <a:ext cx="2669947" cy="9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STIX 22-45 keV</a:t>
            </a:r>
          </a:p>
          <a:p>
            <a:pPr>
              <a:defRPr>
                <a:solidFill>
                  <a:srgbClr val="1873B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HRI 174Å short exposure</a:t>
            </a:r>
          </a:p>
          <a:p>
            <a:pPr>
              <a:defRPr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GOES 1-8Å</a:t>
            </a:r>
          </a:p>
        </p:txBody>
      </p:sp>
      <p:pic>
        <p:nvPicPr>
          <p:cNvPr id="1925" name="eui_short_exp_55_combined.png" descr="eui_short_exp_55_combined.png"/>
          <p:cNvPicPr>
            <a:picLocks noChangeAspect="1"/>
          </p:cNvPicPr>
          <p:nvPr/>
        </p:nvPicPr>
        <p:blipFill>
          <a:blip r:embed="rId5"/>
          <a:srcRect l="8045" t="6396" b="10018"/>
          <a:stretch>
            <a:fillRect/>
          </a:stretch>
        </p:blipFill>
        <p:spPr>
          <a:xfrm>
            <a:off x="9616504" y="3642465"/>
            <a:ext cx="2406400" cy="1881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Mar 23 2024 - two ribbon fl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Mar 23 2024 - two ribbon flare </a:t>
            </a:r>
          </a:p>
        </p:txBody>
      </p:sp>
      <p:grpSp>
        <p:nvGrpSpPr>
          <p:cNvPr id="1932" name="Group"/>
          <p:cNvGrpSpPr/>
          <p:nvPr/>
        </p:nvGrpSpPr>
        <p:grpSpPr>
          <a:xfrm>
            <a:off x="-520" y="1075380"/>
            <a:ext cx="4788661" cy="3958737"/>
            <a:chOff x="0" y="0"/>
            <a:chExt cx="4788660" cy="3958736"/>
          </a:xfrm>
        </p:grpSpPr>
        <p:pic>
          <p:nvPicPr>
            <p:cNvPr id="1928" name="overview_mar23.png" descr="overview_mar2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788661" cy="3958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9" name="STIX"/>
            <p:cNvSpPr txBox="1"/>
            <p:nvPr/>
          </p:nvSpPr>
          <p:spPr>
            <a:xfrm>
              <a:off x="531304" y="52823"/>
              <a:ext cx="396394" cy="239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STIX</a:t>
              </a:r>
            </a:p>
          </p:txBody>
        </p:sp>
        <p:sp>
          <p:nvSpPr>
            <p:cNvPr id="1930" name="GOES/XRS"/>
            <p:cNvSpPr txBox="1"/>
            <p:nvPr/>
          </p:nvSpPr>
          <p:spPr>
            <a:xfrm>
              <a:off x="544004" y="1872637"/>
              <a:ext cx="810325" cy="239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GOES/XRS</a:t>
              </a:r>
            </a:p>
          </p:txBody>
        </p:sp>
        <p:sp>
          <p:nvSpPr>
            <p:cNvPr id="1931" name="M2"/>
            <p:cNvSpPr txBox="1"/>
            <p:nvPr/>
          </p:nvSpPr>
          <p:spPr>
            <a:xfrm>
              <a:off x="2318053" y="2059423"/>
              <a:ext cx="303493" cy="239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M2</a:t>
              </a:r>
            </a:p>
          </p:txBody>
        </p:sp>
      </p:grpSp>
      <p:pic>
        <p:nvPicPr>
          <p:cNvPr id="1933" name="20240323-HRIEUV-AIA131-MajorFlareWatch.mp4" descr="20240323-HRIEUV-AIA131-MajorFlareWatc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7154" y="1125665"/>
            <a:ext cx="7176534" cy="3958738"/>
          </a:xfrm>
          <a:prstGeom prst="rect">
            <a:avLst/>
          </a:prstGeom>
          <a:ln w="12700">
            <a:miter lim="400000"/>
          </a:ln>
        </p:spPr>
      </p:pic>
      <p:sp>
        <p:nvSpPr>
          <p:cNvPr id="1934" name="https://www.sidc.be/EUI/data/movie/SOOPs/"/>
          <p:cNvSpPr txBox="1"/>
          <p:nvPr/>
        </p:nvSpPr>
        <p:spPr>
          <a:xfrm>
            <a:off x="8945018" y="5111971"/>
            <a:ext cx="309402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https://www.sidc.be/EUI/data/movie/SOOPs/</a:t>
            </a:r>
          </a:p>
        </p:txBody>
      </p:sp>
      <p:sp>
        <p:nvSpPr>
          <p:cNvPr id="1935" name="EUI/HRI"/>
          <p:cNvSpPr txBox="1"/>
          <p:nvPr/>
        </p:nvSpPr>
        <p:spPr>
          <a:xfrm>
            <a:off x="5044365" y="1125665"/>
            <a:ext cx="94241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EUI/HRI</a:t>
            </a:r>
          </a:p>
        </p:txBody>
      </p:sp>
      <p:sp>
        <p:nvSpPr>
          <p:cNvPr id="1936" name="SDO/AIA"/>
          <p:cNvSpPr txBox="1"/>
          <p:nvPr/>
        </p:nvSpPr>
        <p:spPr>
          <a:xfrm>
            <a:off x="8646085" y="1125665"/>
            <a:ext cx="103148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SDO/AIA</a:t>
            </a:r>
          </a:p>
        </p:txBody>
      </p:sp>
      <p:pic>
        <p:nvPicPr>
          <p:cNvPr id="1937" name="Screenshot 2024-09-11 at 17.48.29.png" descr="Screenshot 2024-09-11 at 17.48.29.png"/>
          <p:cNvPicPr>
            <a:picLocks noChangeAspect="1"/>
          </p:cNvPicPr>
          <p:nvPr/>
        </p:nvPicPr>
        <p:blipFill>
          <a:blip r:embed="rId6"/>
          <a:srcRect l="18363" t="39069" r="18363" b="30147"/>
          <a:stretch>
            <a:fillRect/>
          </a:stretch>
        </p:blipFill>
        <p:spPr>
          <a:xfrm>
            <a:off x="725030" y="5101954"/>
            <a:ext cx="3581541" cy="1071250"/>
          </a:xfrm>
          <a:prstGeom prst="rect">
            <a:avLst/>
          </a:prstGeom>
          <a:ln w="3175">
            <a:solidFill>
              <a:srgbClr val="0F2432"/>
            </a:solidFill>
          </a:ln>
        </p:spPr>
      </p:pic>
      <p:sp>
        <p:nvSpPr>
          <p:cNvPr id="1938" name="0.381AU"/>
          <p:cNvSpPr txBox="1"/>
          <p:nvPr/>
        </p:nvSpPr>
        <p:spPr>
          <a:xfrm>
            <a:off x="2799005" y="5750538"/>
            <a:ext cx="694234" cy="2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0.381AU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19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3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Rounded Rectangle"/>
          <p:cNvSpPr/>
          <p:nvPr/>
        </p:nvSpPr>
        <p:spPr>
          <a:xfrm>
            <a:off x="6473948" y="5502768"/>
            <a:ext cx="4082946" cy="856754"/>
          </a:xfrm>
          <a:prstGeom prst="roundRect">
            <a:avLst>
              <a:gd name="adj" fmla="val 22235"/>
            </a:avLst>
          </a:prstGeom>
          <a:solidFill>
            <a:srgbClr val="FE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941" name="Mar 23 2024 - two ribbon fl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Mar 23 2024 - two ribbon flare </a:t>
            </a:r>
          </a:p>
        </p:txBody>
      </p:sp>
      <p:grpSp>
        <p:nvGrpSpPr>
          <p:cNvPr id="1946" name="Group"/>
          <p:cNvGrpSpPr/>
          <p:nvPr/>
        </p:nvGrpSpPr>
        <p:grpSpPr>
          <a:xfrm>
            <a:off x="-520" y="1075380"/>
            <a:ext cx="4788661" cy="3958737"/>
            <a:chOff x="0" y="0"/>
            <a:chExt cx="4788660" cy="3958736"/>
          </a:xfrm>
        </p:grpSpPr>
        <p:pic>
          <p:nvPicPr>
            <p:cNvPr id="1942" name="overview_mar23.png" descr="overview_mar2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788661" cy="3958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3" name="STIX"/>
            <p:cNvSpPr txBox="1"/>
            <p:nvPr/>
          </p:nvSpPr>
          <p:spPr>
            <a:xfrm>
              <a:off x="531304" y="52823"/>
              <a:ext cx="396394" cy="239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STIX</a:t>
              </a:r>
            </a:p>
          </p:txBody>
        </p:sp>
        <p:sp>
          <p:nvSpPr>
            <p:cNvPr id="1944" name="GOES/XRS"/>
            <p:cNvSpPr txBox="1"/>
            <p:nvPr/>
          </p:nvSpPr>
          <p:spPr>
            <a:xfrm>
              <a:off x="544004" y="1872637"/>
              <a:ext cx="810325" cy="239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GOES/XRS</a:t>
              </a:r>
            </a:p>
          </p:txBody>
        </p:sp>
        <p:sp>
          <p:nvSpPr>
            <p:cNvPr id="1945" name="M2"/>
            <p:cNvSpPr txBox="1"/>
            <p:nvPr/>
          </p:nvSpPr>
          <p:spPr>
            <a:xfrm>
              <a:off x="2318053" y="2059423"/>
              <a:ext cx="303493" cy="239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M2</a:t>
              </a:r>
            </a:p>
          </p:txBody>
        </p:sp>
      </p:grpSp>
      <p:pic>
        <p:nvPicPr>
          <p:cNvPr id="1947" name="20240323-HRIEUV-AIA131-MajorFlareWatch.mp4" descr="20240323-HRIEUV-AIA131-MajorFlareWatc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7154" y="1125665"/>
            <a:ext cx="7176534" cy="39587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8" name="https://www.sidc.be/EUI/data/movie/SOOPs/"/>
          <p:cNvSpPr txBox="1"/>
          <p:nvPr/>
        </p:nvSpPr>
        <p:spPr>
          <a:xfrm>
            <a:off x="8945018" y="5111972"/>
            <a:ext cx="30940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https://www.sidc.be/EUI/data/movie/SOOPs/</a:t>
            </a:r>
          </a:p>
        </p:txBody>
      </p:sp>
      <p:sp>
        <p:nvSpPr>
          <p:cNvPr id="1949" name="EUI/HRI"/>
          <p:cNvSpPr txBox="1"/>
          <p:nvPr/>
        </p:nvSpPr>
        <p:spPr>
          <a:xfrm>
            <a:off x="5044365" y="1125665"/>
            <a:ext cx="9424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EUI/HRI</a:t>
            </a:r>
          </a:p>
        </p:txBody>
      </p:sp>
      <p:sp>
        <p:nvSpPr>
          <p:cNvPr id="1950" name="SDO/AIA"/>
          <p:cNvSpPr txBox="1"/>
          <p:nvPr/>
        </p:nvSpPr>
        <p:spPr>
          <a:xfrm>
            <a:off x="8646085" y="1125665"/>
            <a:ext cx="103148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SDO/AIA</a:t>
            </a:r>
          </a:p>
        </p:txBody>
      </p:sp>
      <p:pic>
        <p:nvPicPr>
          <p:cNvPr id="1951" name="Screenshot 2024-09-11 at 17.48.29.png" descr="Screenshot 2024-09-11 at 17.48.29.png"/>
          <p:cNvPicPr>
            <a:picLocks noChangeAspect="1"/>
          </p:cNvPicPr>
          <p:nvPr/>
        </p:nvPicPr>
        <p:blipFill>
          <a:blip r:embed="rId6"/>
          <a:srcRect l="18363" t="39069" r="18363" b="30147"/>
          <a:stretch>
            <a:fillRect/>
          </a:stretch>
        </p:blipFill>
        <p:spPr>
          <a:xfrm>
            <a:off x="725030" y="5101954"/>
            <a:ext cx="3581541" cy="1071250"/>
          </a:xfrm>
          <a:prstGeom prst="rect">
            <a:avLst/>
          </a:prstGeom>
          <a:ln w="3175">
            <a:solidFill>
              <a:srgbClr val="0F2432"/>
            </a:solidFill>
          </a:ln>
        </p:spPr>
      </p:pic>
      <p:sp>
        <p:nvSpPr>
          <p:cNvPr id="1952" name="0.381AU"/>
          <p:cNvSpPr txBox="1"/>
          <p:nvPr/>
        </p:nvSpPr>
        <p:spPr>
          <a:xfrm>
            <a:off x="2799005" y="5750538"/>
            <a:ext cx="694234" cy="2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0.381AU</a:t>
            </a:r>
          </a:p>
        </p:txBody>
      </p:sp>
      <p:grpSp>
        <p:nvGrpSpPr>
          <p:cNvPr id="1957" name="Group"/>
          <p:cNvGrpSpPr/>
          <p:nvPr/>
        </p:nvGrpSpPr>
        <p:grpSpPr>
          <a:xfrm>
            <a:off x="95228" y="1867736"/>
            <a:ext cx="7593202" cy="4504486"/>
            <a:chOff x="0" y="0"/>
            <a:chExt cx="7593201" cy="4504485"/>
          </a:xfrm>
        </p:grpSpPr>
        <p:sp>
          <p:nvSpPr>
            <p:cNvPr id="1953" name="Rectangle"/>
            <p:cNvSpPr/>
            <p:nvPr/>
          </p:nvSpPr>
          <p:spPr>
            <a:xfrm>
              <a:off x="5861311" y="1036793"/>
              <a:ext cx="1729054" cy="1048941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954" name="spice_slit.png" descr="spice_sli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4256"/>
              <a:ext cx="5596388" cy="4490230"/>
            </a:xfrm>
            <a:prstGeom prst="rect">
              <a:avLst/>
            </a:prstGeom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1955" name="Line"/>
            <p:cNvSpPr/>
            <p:nvPr/>
          </p:nvSpPr>
          <p:spPr>
            <a:xfrm>
              <a:off x="5587837" y="-1"/>
              <a:ext cx="2005365" cy="105180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56" name="Line"/>
            <p:cNvSpPr/>
            <p:nvPr/>
          </p:nvSpPr>
          <p:spPr>
            <a:xfrm flipV="1">
              <a:off x="5587837" y="2085267"/>
              <a:ext cx="1979966" cy="241134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58" name="SPICE slit"/>
          <p:cNvSpPr txBox="1"/>
          <p:nvPr/>
        </p:nvSpPr>
        <p:spPr>
          <a:xfrm>
            <a:off x="3733725" y="5222541"/>
            <a:ext cx="118396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t>SPICE slit</a:t>
            </a:r>
          </a:p>
        </p:txBody>
      </p:sp>
      <p:sp>
        <p:nvSpPr>
          <p:cNvPr id="1959" name="Line"/>
          <p:cNvSpPr/>
          <p:nvPr/>
        </p:nvSpPr>
        <p:spPr>
          <a:xfrm>
            <a:off x="3700760" y="4587764"/>
            <a:ext cx="564735" cy="560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092" y="16987"/>
                  <a:pt x="17615" y="12757"/>
                  <a:pt x="14336" y="9197"/>
                </a:cubicBezTo>
                <a:cubicBezTo>
                  <a:pt x="10418" y="4945"/>
                  <a:pt x="5482" y="177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60" name="SPICE also caught this flare!"/>
          <p:cNvSpPr txBox="1"/>
          <p:nvPr/>
        </p:nvSpPr>
        <p:spPr>
          <a:xfrm>
            <a:off x="6796965" y="5575974"/>
            <a:ext cx="327987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t>SPICE also caught this flare! </a:t>
            </a:r>
          </a:p>
        </p:txBody>
      </p:sp>
      <p:sp>
        <p:nvSpPr>
          <p:cNvPr id="1961" name="See Graham Kerr's poster (#170!)"/>
          <p:cNvSpPr txBox="1"/>
          <p:nvPr/>
        </p:nvSpPr>
        <p:spPr>
          <a:xfrm>
            <a:off x="6781725" y="5925544"/>
            <a:ext cx="371608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0000"/>
                </a:solidFill>
              </a:defRPr>
            </a:lvl1pPr>
          </a:lstStyle>
          <a:p>
            <a:r>
              <a:t>See Graham Kerr's poster (#170!)</a:t>
            </a:r>
          </a:p>
        </p:txBody>
      </p:sp>
      <p:pic>
        <p:nvPicPr>
          <p:cNvPr id="1962" name="pasted-movie.png" descr="pasted-movie.png"/>
          <p:cNvPicPr>
            <a:picLocks noChangeAspect="1"/>
          </p:cNvPicPr>
          <p:nvPr/>
        </p:nvPicPr>
        <p:blipFill>
          <a:blip r:embed="rId8"/>
          <a:srcRect l="6085" t="8265" r="6372" b="11777"/>
          <a:stretch>
            <a:fillRect/>
          </a:stretch>
        </p:blipFill>
        <p:spPr>
          <a:xfrm>
            <a:off x="10724657" y="5575974"/>
            <a:ext cx="874095" cy="798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58" extrusionOk="0">
                <a:moveTo>
                  <a:pt x="10970" y="5"/>
                </a:moveTo>
                <a:cubicBezTo>
                  <a:pt x="10667" y="-13"/>
                  <a:pt x="10358" y="24"/>
                  <a:pt x="10117" y="101"/>
                </a:cubicBezTo>
                <a:cubicBezTo>
                  <a:pt x="9247" y="378"/>
                  <a:pt x="8828" y="815"/>
                  <a:pt x="8089" y="2255"/>
                </a:cubicBezTo>
                <a:cubicBezTo>
                  <a:pt x="7786" y="2846"/>
                  <a:pt x="7290" y="3797"/>
                  <a:pt x="6991" y="4366"/>
                </a:cubicBezTo>
                <a:cubicBezTo>
                  <a:pt x="6693" y="4935"/>
                  <a:pt x="6452" y="5413"/>
                  <a:pt x="6452" y="5427"/>
                </a:cubicBezTo>
                <a:cubicBezTo>
                  <a:pt x="6452" y="5441"/>
                  <a:pt x="6314" y="5699"/>
                  <a:pt x="6149" y="6006"/>
                </a:cubicBezTo>
                <a:cubicBezTo>
                  <a:pt x="5894" y="6480"/>
                  <a:pt x="4231" y="9693"/>
                  <a:pt x="3748" y="10646"/>
                </a:cubicBezTo>
                <a:cubicBezTo>
                  <a:pt x="3663" y="10813"/>
                  <a:pt x="3390" y="11334"/>
                  <a:pt x="3140" y="11804"/>
                </a:cubicBezTo>
                <a:cubicBezTo>
                  <a:pt x="2890" y="12273"/>
                  <a:pt x="2689" y="12673"/>
                  <a:pt x="2689" y="12693"/>
                </a:cubicBezTo>
                <a:cubicBezTo>
                  <a:pt x="2689" y="12713"/>
                  <a:pt x="2561" y="12986"/>
                  <a:pt x="2395" y="13293"/>
                </a:cubicBezTo>
                <a:cubicBezTo>
                  <a:pt x="1569" y="14827"/>
                  <a:pt x="221" y="17472"/>
                  <a:pt x="141" y="17730"/>
                </a:cubicBezTo>
                <a:cubicBezTo>
                  <a:pt x="31" y="18084"/>
                  <a:pt x="-15" y="18491"/>
                  <a:pt x="4" y="18876"/>
                </a:cubicBezTo>
                <a:cubicBezTo>
                  <a:pt x="23" y="19262"/>
                  <a:pt x="107" y="19630"/>
                  <a:pt x="249" y="19937"/>
                </a:cubicBezTo>
                <a:cubicBezTo>
                  <a:pt x="582" y="20655"/>
                  <a:pt x="1250" y="21252"/>
                  <a:pt x="1954" y="21459"/>
                </a:cubicBezTo>
                <a:cubicBezTo>
                  <a:pt x="2239" y="21543"/>
                  <a:pt x="3555" y="21552"/>
                  <a:pt x="10803" y="21556"/>
                </a:cubicBezTo>
                <a:cubicBezTo>
                  <a:pt x="20087" y="21560"/>
                  <a:pt x="19546" y="21587"/>
                  <a:pt x="20260" y="21191"/>
                </a:cubicBezTo>
                <a:cubicBezTo>
                  <a:pt x="20659" y="20971"/>
                  <a:pt x="21154" y="20401"/>
                  <a:pt x="21387" y="19884"/>
                </a:cubicBezTo>
                <a:cubicBezTo>
                  <a:pt x="21575" y="19466"/>
                  <a:pt x="21585" y="19400"/>
                  <a:pt x="21583" y="18662"/>
                </a:cubicBezTo>
                <a:cubicBezTo>
                  <a:pt x="21581" y="17820"/>
                  <a:pt x="21553" y="17748"/>
                  <a:pt x="21034" y="16744"/>
                </a:cubicBezTo>
                <a:cubicBezTo>
                  <a:pt x="19865" y="14479"/>
                  <a:pt x="19412" y="13602"/>
                  <a:pt x="19290" y="13390"/>
                </a:cubicBezTo>
                <a:cubicBezTo>
                  <a:pt x="19211" y="13251"/>
                  <a:pt x="19153" y="13128"/>
                  <a:pt x="19153" y="13111"/>
                </a:cubicBezTo>
                <a:cubicBezTo>
                  <a:pt x="19153" y="13094"/>
                  <a:pt x="18903" y="12617"/>
                  <a:pt x="18604" y="12050"/>
                </a:cubicBezTo>
                <a:cubicBezTo>
                  <a:pt x="18305" y="11482"/>
                  <a:pt x="17841" y="10597"/>
                  <a:pt x="17575" y="10078"/>
                </a:cubicBezTo>
                <a:cubicBezTo>
                  <a:pt x="16998" y="8951"/>
                  <a:pt x="16522" y="8020"/>
                  <a:pt x="16438" y="7881"/>
                </a:cubicBezTo>
                <a:cubicBezTo>
                  <a:pt x="16405" y="7826"/>
                  <a:pt x="16351" y="7721"/>
                  <a:pt x="16321" y="7645"/>
                </a:cubicBezTo>
                <a:cubicBezTo>
                  <a:pt x="16290" y="7570"/>
                  <a:pt x="16127" y="7252"/>
                  <a:pt x="15958" y="6938"/>
                </a:cubicBezTo>
                <a:cubicBezTo>
                  <a:pt x="15562" y="6202"/>
                  <a:pt x="13827" y="2857"/>
                  <a:pt x="13547" y="2287"/>
                </a:cubicBezTo>
                <a:cubicBezTo>
                  <a:pt x="12921" y="1010"/>
                  <a:pt x="12541" y="559"/>
                  <a:pt x="11783" y="197"/>
                </a:cubicBezTo>
                <a:cubicBezTo>
                  <a:pt x="11568" y="95"/>
                  <a:pt x="11273" y="22"/>
                  <a:pt x="10970" y="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4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Mar 23 2024 - two ribbon fl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Mar 23 2024 - two ribbon flare </a:t>
            </a:r>
          </a:p>
        </p:txBody>
      </p:sp>
      <p:grpSp>
        <p:nvGrpSpPr>
          <p:cNvPr id="1969" name="Group"/>
          <p:cNvGrpSpPr/>
          <p:nvPr/>
        </p:nvGrpSpPr>
        <p:grpSpPr>
          <a:xfrm>
            <a:off x="648076" y="985464"/>
            <a:ext cx="4667312" cy="5437508"/>
            <a:chOff x="0" y="0"/>
            <a:chExt cx="4667310" cy="5437506"/>
          </a:xfrm>
        </p:grpSpPr>
        <p:pic>
          <p:nvPicPr>
            <p:cNvPr id="1965" name="eui_norm1_cm.png" descr="eui_norm1_c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667311" cy="292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6" name="eui_short1_cm.png" descr="eui_short1_c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0" y="2514857"/>
              <a:ext cx="4663431" cy="2922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7" name="Normal exposure"/>
            <p:cNvSpPr txBox="1"/>
            <p:nvPr/>
          </p:nvSpPr>
          <p:spPr>
            <a:xfrm>
              <a:off x="2537008" y="2160656"/>
              <a:ext cx="184476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Normal exposure</a:t>
              </a:r>
            </a:p>
          </p:txBody>
        </p:sp>
        <p:sp>
          <p:nvSpPr>
            <p:cNvPr id="1968" name="Short exposure"/>
            <p:cNvSpPr txBox="1"/>
            <p:nvPr/>
          </p:nvSpPr>
          <p:spPr>
            <a:xfrm>
              <a:off x="2632165" y="4583816"/>
              <a:ext cx="1654447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Short exposure</a:t>
              </a:r>
            </a:p>
          </p:txBody>
        </p:sp>
      </p:grpSp>
      <p:grpSp>
        <p:nvGrpSpPr>
          <p:cNvPr id="1974" name="Group"/>
          <p:cNvGrpSpPr/>
          <p:nvPr/>
        </p:nvGrpSpPr>
        <p:grpSpPr>
          <a:xfrm>
            <a:off x="6818497" y="971093"/>
            <a:ext cx="4680897" cy="5451879"/>
            <a:chOff x="0" y="0"/>
            <a:chExt cx="4680895" cy="5451877"/>
          </a:xfrm>
        </p:grpSpPr>
        <p:pic>
          <p:nvPicPr>
            <p:cNvPr id="1970" name="eui_norm2_cm.png" descr="eui_norm2_c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1" y="0"/>
              <a:ext cx="4667313" cy="292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1" name="eui_short2_cm.png" descr="eui_short2_c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529229"/>
              <a:ext cx="4680896" cy="292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2" name="Short exposure"/>
            <p:cNvSpPr txBox="1"/>
            <p:nvPr/>
          </p:nvSpPr>
          <p:spPr>
            <a:xfrm>
              <a:off x="2745705" y="4583816"/>
              <a:ext cx="1654446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Short exposure</a:t>
              </a:r>
            </a:p>
          </p:txBody>
        </p:sp>
        <p:sp>
          <p:nvSpPr>
            <p:cNvPr id="1973" name="Normal exposure"/>
            <p:cNvSpPr txBox="1"/>
            <p:nvPr/>
          </p:nvSpPr>
          <p:spPr>
            <a:xfrm>
              <a:off x="2512024" y="2074508"/>
              <a:ext cx="1844761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Normal exposure</a:t>
              </a:r>
            </a:p>
          </p:txBody>
        </p:sp>
      </p:grpSp>
      <p:sp>
        <p:nvSpPr>
          <p:cNvPr id="1975" name="12 minutes later"/>
          <p:cNvSpPr txBox="1"/>
          <p:nvPr/>
        </p:nvSpPr>
        <p:spPr>
          <a:xfrm>
            <a:off x="5418850" y="2816789"/>
            <a:ext cx="134117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12 minutes later</a:t>
            </a:r>
          </a:p>
        </p:txBody>
      </p:sp>
      <p:sp>
        <p:nvSpPr>
          <p:cNvPr id="1976" name="Line"/>
          <p:cNvSpPr/>
          <p:nvPr/>
        </p:nvSpPr>
        <p:spPr>
          <a:xfrm>
            <a:off x="5575009" y="3644868"/>
            <a:ext cx="983867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Summary</a:t>
            </a:r>
          </a:p>
        </p:txBody>
      </p:sp>
      <p:sp>
        <p:nvSpPr>
          <p:cNvPr id="1979" name="Major flare campaign was very successful -  a very unique dataset,  &gt;8 flare observed…"/>
          <p:cNvSpPr txBox="1">
            <a:spLocks noGrp="1"/>
          </p:cNvSpPr>
          <p:nvPr>
            <p:ph type="body" sz="half" idx="1"/>
          </p:nvPr>
        </p:nvSpPr>
        <p:spPr>
          <a:xfrm>
            <a:off x="410394" y="1218047"/>
            <a:ext cx="5985294" cy="5036779"/>
          </a:xfrm>
          <a:prstGeom prst="rect">
            <a:avLst/>
          </a:prstGeom>
        </p:spPr>
        <p:txBody>
          <a:bodyPr/>
          <a:lstStyle/>
          <a:p>
            <a:pPr marL="260032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Major flare campaign was very successful -  a very unique dataset,  &gt;8 flare observed</a:t>
            </a:r>
          </a:p>
          <a:p>
            <a:pPr marL="971039" lvl="1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Reach out if interested (D. Ryan coordinator)</a:t>
            </a:r>
          </a:p>
          <a:p>
            <a:pPr marL="260032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marL="260032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The highest cadence &amp; resolutions short exposure observations of flare to date! </a:t>
            </a:r>
          </a:p>
          <a:p>
            <a:pPr marL="971039" lvl="1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very compact sources, short lived, ribbon “motions” and kernels identified - can resolve loop structures in later stages with 155km pixel scales</a:t>
            </a:r>
          </a:p>
          <a:p>
            <a:pPr marL="971039" lvl="1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Coordinated X-ray + EUV studies</a:t>
            </a:r>
          </a:p>
          <a:p>
            <a:pPr marL="260032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marL="260032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Campaign to run again next Spring (with HRI)</a:t>
            </a:r>
          </a:p>
          <a:p>
            <a:pPr marL="260032" indent="-260032" defTabSz="832104">
              <a:lnSpc>
                <a:spcPct val="90000"/>
              </a:lnSpc>
              <a:buClr>
                <a:srgbClr val="8197A6"/>
              </a:buClr>
              <a:buSzPct val="100000"/>
              <a:buFont typeface="Arial"/>
              <a:buChar char="•"/>
              <a:defRPr sz="1911" b="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Proof of concept for need for a flare-focused EUV imager with high cadence and short exposures</a:t>
            </a:r>
          </a:p>
        </p:txBody>
      </p:sp>
      <p:pic>
        <p:nvPicPr>
          <p:cNvPr id="1980" name="eui-hri.mov" descr="eui-hri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5956" y="1566471"/>
            <a:ext cx="6447977" cy="4172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1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935" y="68932"/>
            <a:ext cx="744329" cy="74432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4018D-3695-5403-62D8-C21DE7E0DEAC}"/>
              </a:ext>
            </a:extLst>
          </p:cNvPr>
          <p:cNvSpPr txBox="1"/>
          <p:nvPr/>
        </p:nvSpPr>
        <p:spPr>
          <a:xfrm>
            <a:off x="5906659" y="5916272"/>
            <a:ext cx="652462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Check out </a:t>
            </a:r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6"/>
              </a:rPr>
              <a:t>https://datacenter.stix.i4ds.net/</a:t>
            </a:r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STIX observations</a:t>
            </a:r>
            <a:endParaRPr lang="en-NL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1" fill="hold"/>
                                        <p:tgtEl>
                                          <p:spTgt spid="1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8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Motivation: The need for high cadence/resolution observ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4672">
              <a:defRPr sz="264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Motivation: The need for high cadence/resolution observations</a:t>
            </a:r>
          </a:p>
        </p:txBody>
      </p:sp>
      <p:grpSp>
        <p:nvGrpSpPr>
          <p:cNvPr id="1738" name="Group"/>
          <p:cNvGrpSpPr/>
          <p:nvPr/>
        </p:nvGrpSpPr>
        <p:grpSpPr>
          <a:xfrm>
            <a:off x="-2573196" y="1471568"/>
            <a:ext cx="7138637" cy="8136524"/>
            <a:chOff x="0" y="0"/>
            <a:chExt cx="7138636" cy="8136522"/>
          </a:xfrm>
        </p:grpSpPr>
        <p:sp>
          <p:nvSpPr>
            <p:cNvPr id="1688" name="Oval"/>
            <p:cNvSpPr/>
            <p:nvPr/>
          </p:nvSpPr>
          <p:spPr>
            <a:xfrm rot="780000">
              <a:off x="381525" y="3353718"/>
              <a:ext cx="6375586" cy="4118486"/>
            </a:xfrm>
            <a:prstGeom prst="ellipse">
              <a:avLst/>
            </a:prstGeom>
            <a:solidFill>
              <a:srgbClr val="FFD479">
                <a:alpha val="62743"/>
              </a:srgbClr>
            </a:solidFill>
            <a:ln w="12700" cap="flat">
              <a:solidFill>
                <a:srgbClr val="FF9300">
                  <a:alpha val="62743"/>
                </a:srgbClr>
              </a:solidFill>
              <a:prstDash val="solid"/>
              <a:round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defTabSz="457200">
                <a:defRPr sz="900"/>
              </a:pPr>
              <a:endParaRPr/>
            </a:p>
          </p:txBody>
        </p:sp>
        <p:sp>
          <p:nvSpPr>
            <p:cNvPr id="1689" name="Line"/>
            <p:cNvSpPr/>
            <p:nvPr/>
          </p:nvSpPr>
          <p:spPr>
            <a:xfrm>
              <a:off x="4148296" y="360399"/>
              <a:ext cx="418659" cy="3662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extrusionOk="0">
                  <a:moveTo>
                    <a:pt x="10998" y="21600"/>
                  </a:moveTo>
                  <a:cubicBezTo>
                    <a:pt x="18865" y="19985"/>
                    <a:pt x="21251" y="18088"/>
                    <a:pt x="17689" y="16280"/>
                  </a:cubicBezTo>
                  <a:cubicBezTo>
                    <a:pt x="14596" y="14710"/>
                    <a:pt x="7169" y="13311"/>
                    <a:pt x="2937" y="11781"/>
                  </a:cubicBezTo>
                  <a:cubicBezTo>
                    <a:pt x="925" y="11053"/>
                    <a:pt x="-349" y="10309"/>
                    <a:pt x="85" y="9555"/>
                  </a:cubicBezTo>
                  <a:cubicBezTo>
                    <a:pt x="533" y="8777"/>
                    <a:pt x="2794" y="8030"/>
                    <a:pt x="4596" y="7284"/>
                  </a:cubicBezTo>
                  <a:cubicBezTo>
                    <a:pt x="10285" y="4928"/>
                    <a:pt x="11717" y="2448"/>
                    <a:pt x="8661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90" name="Line"/>
            <p:cNvSpPr/>
            <p:nvPr/>
          </p:nvSpPr>
          <p:spPr>
            <a:xfrm>
              <a:off x="3488111" y="3204107"/>
              <a:ext cx="658358" cy="76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91" name="Line"/>
            <p:cNvSpPr/>
            <p:nvPr/>
          </p:nvSpPr>
          <p:spPr>
            <a:xfrm>
              <a:off x="3359870" y="2973723"/>
              <a:ext cx="932611" cy="1052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92" name="Line"/>
            <p:cNvSpPr/>
            <p:nvPr/>
          </p:nvSpPr>
          <p:spPr>
            <a:xfrm>
              <a:off x="3282422" y="2721678"/>
              <a:ext cx="1087508" cy="129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93" name="Line"/>
            <p:cNvSpPr/>
            <p:nvPr/>
          </p:nvSpPr>
          <p:spPr>
            <a:xfrm>
              <a:off x="3445890" y="3059053"/>
              <a:ext cx="760572" cy="90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376" extrusionOk="0">
                  <a:moveTo>
                    <a:pt x="1046" y="21009"/>
                  </a:moveTo>
                  <a:cubicBezTo>
                    <a:pt x="-265" y="17028"/>
                    <a:pt x="-325" y="12866"/>
                    <a:pt x="760" y="8960"/>
                  </a:cubicBezTo>
                  <a:cubicBezTo>
                    <a:pt x="2078" y="4214"/>
                    <a:pt x="5528" y="-224"/>
                    <a:pt x="10597" y="9"/>
                  </a:cubicBezTo>
                  <a:cubicBezTo>
                    <a:pt x="15441" y="231"/>
                    <a:pt x="18374" y="4283"/>
                    <a:pt x="19770" y="8468"/>
                  </a:cubicBezTo>
                  <a:cubicBezTo>
                    <a:pt x="21153" y="12617"/>
                    <a:pt x="21275" y="17085"/>
                    <a:pt x="20059" y="21376"/>
                  </a:cubicBezTo>
                </a:path>
              </a:pathLst>
            </a:custGeom>
            <a:noFill/>
            <a:ln w="165100" cap="flat">
              <a:solidFill>
                <a:schemeClr val="accent1"/>
              </a:solidFill>
              <a:prstDash val="solid"/>
              <a:miter lim="400000"/>
            </a:ln>
            <a:effectLst>
              <a:outerShdw blurRad="177800" dir="5400000" rotWithShape="0">
                <a:srgbClr val="000000"/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94" name="Line"/>
            <p:cNvSpPr/>
            <p:nvPr/>
          </p:nvSpPr>
          <p:spPr>
            <a:xfrm>
              <a:off x="3207454" y="2069125"/>
              <a:ext cx="1234005" cy="199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9" h="21600" extrusionOk="0">
                  <a:moveTo>
                    <a:pt x="2223" y="21038"/>
                  </a:moveTo>
                  <a:cubicBezTo>
                    <a:pt x="-638" y="16780"/>
                    <a:pt x="-742" y="11941"/>
                    <a:pt x="1935" y="7644"/>
                  </a:cubicBezTo>
                  <a:cubicBezTo>
                    <a:pt x="2798" y="6259"/>
                    <a:pt x="3935" y="4964"/>
                    <a:pt x="5104" y="3682"/>
                  </a:cubicBezTo>
                  <a:cubicBezTo>
                    <a:pt x="6225" y="2453"/>
                    <a:pt x="7381" y="1226"/>
                    <a:pt x="8568" y="0"/>
                  </a:cubicBezTo>
                  <a:cubicBezTo>
                    <a:pt x="10384" y="1048"/>
                    <a:pt x="12000" y="2230"/>
                    <a:pt x="13385" y="3520"/>
                  </a:cubicBezTo>
                  <a:cubicBezTo>
                    <a:pt x="14502" y="4560"/>
                    <a:pt x="15464" y="5668"/>
                    <a:pt x="16300" y="6816"/>
                  </a:cubicBezTo>
                  <a:cubicBezTo>
                    <a:pt x="19719" y="11512"/>
                    <a:pt x="20858" y="16884"/>
                    <a:pt x="17616" y="2160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95" name="Shape"/>
            <p:cNvSpPr/>
            <p:nvPr/>
          </p:nvSpPr>
          <p:spPr>
            <a:xfrm>
              <a:off x="3291367" y="736251"/>
              <a:ext cx="798954" cy="1310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419" extrusionOk="0">
                  <a:moveTo>
                    <a:pt x="12046" y="21419"/>
                  </a:moveTo>
                  <a:cubicBezTo>
                    <a:pt x="14480" y="19668"/>
                    <a:pt x="16489" y="17710"/>
                    <a:pt x="18010" y="15606"/>
                  </a:cubicBezTo>
                  <a:cubicBezTo>
                    <a:pt x="19798" y="13133"/>
                    <a:pt x="20888" y="10492"/>
                    <a:pt x="21235" y="7795"/>
                  </a:cubicBezTo>
                  <a:cubicBezTo>
                    <a:pt x="21442" y="5927"/>
                    <a:pt x="20634" y="4110"/>
                    <a:pt x="19010" y="2675"/>
                  </a:cubicBezTo>
                  <a:cubicBezTo>
                    <a:pt x="17408" y="1258"/>
                    <a:pt x="14991" y="206"/>
                    <a:pt x="11943" y="28"/>
                  </a:cubicBezTo>
                  <a:cubicBezTo>
                    <a:pt x="8356" y="-181"/>
                    <a:pt x="5184" y="807"/>
                    <a:pt x="3003" y="2281"/>
                  </a:cubicBezTo>
                  <a:cubicBezTo>
                    <a:pt x="1903" y="3026"/>
                    <a:pt x="1035" y="3905"/>
                    <a:pt x="522" y="4882"/>
                  </a:cubicBezTo>
                  <a:cubicBezTo>
                    <a:pt x="-18" y="5911"/>
                    <a:pt x="-158" y="7035"/>
                    <a:pt x="190" y="8178"/>
                  </a:cubicBezTo>
                  <a:cubicBezTo>
                    <a:pt x="710" y="9598"/>
                    <a:pt x="1419" y="10988"/>
                    <a:pt x="2309" y="12333"/>
                  </a:cubicBezTo>
                  <a:cubicBezTo>
                    <a:pt x="3175" y="13641"/>
                    <a:pt x="4211" y="14908"/>
                    <a:pt x="5397" y="16123"/>
                  </a:cubicBezTo>
                  <a:cubicBezTo>
                    <a:pt x="7270" y="18042"/>
                    <a:pt x="9501" y="19819"/>
                    <a:pt x="12046" y="21419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696" name="Oval"/>
            <p:cNvSpPr/>
            <p:nvPr/>
          </p:nvSpPr>
          <p:spPr>
            <a:xfrm rot="21360000">
              <a:off x="3503317" y="929679"/>
              <a:ext cx="422276" cy="680111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97" name="Oval"/>
            <p:cNvSpPr/>
            <p:nvPr/>
          </p:nvSpPr>
          <p:spPr>
            <a:xfrm rot="21360000">
              <a:off x="3600878" y="1090389"/>
              <a:ext cx="202921" cy="343476"/>
            </a:xfrm>
            <a:prstGeom prst="ellips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98" name="Star"/>
            <p:cNvSpPr/>
            <p:nvPr/>
          </p:nvSpPr>
          <p:spPr>
            <a:xfrm rot="21300000">
              <a:off x="3625947" y="1898350"/>
              <a:ext cx="276382" cy="275134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600"/>
            </a:solidFill>
            <a:ln w="3175" cap="flat">
              <a:solidFill>
                <a:srgbClr val="797979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699" name="Line"/>
            <p:cNvSpPr/>
            <p:nvPr/>
          </p:nvSpPr>
          <p:spPr>
            <a:xfrm>
              <a:off x="2457100" y="1446328"/>
              <a:ext cx="873040" cy="223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4" h="21600" extrusionOk="0">
                  <a:moveTo>
                    <a:pt x="723" y="21600"/>
                  </a:moveTo>
                  <a:cubicBezTo>
                    <a:pt x="-876" y="17551"/>
                    <a:pt x="187" y="13402"/>
                    <a:pt x="3804" y="9574"/>
                  </a:cubicBezTo>
                  <a:cubicBezTo>
                    <a:pt x="7327" y="5845"/>
                    <a:pt x="13154" y="2547"/>
                    <a:pt x="20724" y="0"/>
                  </a:cubicBezTo>
                </a:path>
              </a:pathLst>
            </a:custGeom>
            <a:noFill/>
            <a:ln w="12700" cap="flat">
              <a:solidFill>
                <a:srgbClr val="113245"/>
              </a:solidFill>
              <a:prstDash val="solid"/>
              <a:round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00" name="Line"/>
            <p:cNvSpPr/>
            <p:nvPr/>
          </p:nvSpPr>
          <p:spPr>
            <a:xfrm>
              <a:off x="3743112" y="1314262"/>
              <a:ext cx="1524986" cy="3047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21600" extrusionOk="0">
                  <a:moveTo>
                    <a:pt x="0" y="0"/>
                  </a:moveTo>
                  <a:cubicBezTo>
                    <a:pt x="8447" y="906"/>
                    <a:pt x="15471" y="4173"/>
                    <a:pt x="18600" y="8653"/>
                  </a:cubicBezTo>
                  <a:cubicBezTo>
                    <a:pt x="21600" y="12948"/>
                    <a:pt x="20610" y="17794"/>
                    <a:pt x="15955" y="21600"/>
                  </a:cubicBezTo>
                </a:path>
              </a:pathLst>
            </a:custGeom>
            <a:noFill/>
            <a:ln w="12700" cap="flat">
              <a:solidFill>
                <a:srgbClr val="113245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01" name="Line"/>
            <p:cNvSpPr/>
            <p:nvPr/>
          </p:nvSpPr>
          <p:spPr>
            <a:xfrm>
              <a:off x="2357810" y="1529124"/>
              <a:ext cx="1064771" cy="215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461" extrusionOk="0">
                  <a:moveTo>
                    <a:pt x="2862" y="21461"/>
                  </a:moveTo>
                  <a:cubicBezTo>
                    <a:pt x="1081" y="20517"/>
                    <a:pt x="64" y="19285"/>
                    <a:pt x="3" y="17998"/>
                  </a:cubicBezTo>
                  <a:cubicBezTo>
                    <a:pt x="-58" y="16715"/>
                    <a:pt x="836" y="15465"/>
                    <a:pt x="2516" y="14482"/>
                  </a:cubicBezTo>
                  <a:cubicBezTo>
                    <a:pt x="5355" y="13516"/>
                    <a:pt x="7488" y="12127"/>
                    <a:pt x="8600" y="10519"/>
                  </a:cubicBezTo>
                  <a:cubicBezTo>
                    <a:pt x="9761" y="8842"/>
                    <a:pt x="9748" y="7023"/>
                    <a:pt x="8563" y="5350"/>
                  </a:cubicBezTo>
                  <a:cubicBezTo>
                    <a:pt x="7031" y="3578"/>
                    <a:pt x="8383" y="1522"/>
                    <a:pt x="11735" y="526"/>
                  </a:cubicBezTo>
                  <a:cubicBezTo>
                    <a:pt x="13509" y="-1"/>
                    <a:pt x="15651" y="-139"/>
                    <a:pt x="17642" y="145"/>
                  </a:cubicBezTo>
                  <a:lnTo>
                    <a:pt x="21542" y="515"/>
                  </a:lnTo>
                </a:path>
              </a:pathLst>
            </a:custGeom>
            <a:noFill/>
            <a:ln w="3175" cap="flat">
              <a:solidFill>
                <a:srgbClr val="113245"/>
              </a:solidFill>
              <a:prstDash val="solid"/>
              <a:round/>
            </a:ln>
            <a:effectLst>
              <a:outerShdw blurRad="177800" dir="5400000" rotWithShape="0">
                <a:srgbClr val="000000"/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02" name="Line"/>
            <p:cNvSpPr/>
            <p:nvPr/>
          </p:nvSpPr>
          <p:spPr>
            <a:xfrm>
              <a:off x="3779430" y="1231843"/>
              <a:ext cx="1542933" cy="314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37" extrusionOk="0">
                  <a:moveTo>
                    <a:pt x="0" y="485"/>
                  </a:moveTo>
                  <a:cubicBezTo>
                    <a:pt x="1939" y="-146"/>
                    <a:pt x="4447" y="-163"/>
                    <a:pt x="6421" y="441"/>
                  </a:cubicBezTo>
                  <a:cubicBezTo>
                    <a:pt x="7928" y="902"/>
                    <a:pt x="8925" y="1676"/>
                    <a:pt x="9131" y="2543"/>
                  </a:cubicBezTo>
                  <a:cubicBezTo>
                    <a:pt x="9189" y="3457"/>
                    <a:pt x="10004" y="4319"/>
                    <a:pt x="11386" y="4930"/>
                  </a:cubicBezTo>
                  <a:cubicBezTo>
                    <a:pt x="12452" y="5402"/>
                    <a:pt x="13796" y="5694"/>
                    <a:pt x="15223" y="5763"/>
                  </a:cubicBezTo>
                  <a:cubicBezTo>
                    <a:pt x="17579" y="5873"/>
                    <a:pt x="19502" y="6737"/>
                    <a:pt x="19941" y="7881"/>
                  </a:cubicBezTo>
                  <a:cubicBezTo>
                    <a:pt x="20149" y="8425"/>
                    <a:pt x="19982" y="8987"/>
                    <a:pt x="19465" y="9479"/>
                  </a:cubicBezTo>
                  <a:cubicBezTo>
                    <a:pt x="18303" y="10769"/>
                    <a:pt x="18038" y="12212"/>
                    <a:pt x="18711" y="13585"/>
                  </a:cubicBezTo>
                  <a:cubicBezTo>
                    <a:pt x="19091" y="14359"/>
                    <a:pt x="19764" y="15091"/>
                    <a:pt x="20694" y="15743"/>
                  </a:cubicBezTo>
                  <a:cubicBezTo>
                    <a:pt x="21555" y="16788"/>
                    <a:pt x="21600" y="17954"/>
                    <a:pt x="20820" y="19014"/>
                  </a:cubicBezTo>
                  <a:cubicBezTo>
                    <a:pt x="20065" y="20041"/>
                    <a:pt x="18587" y="20901"/>
                    <a:pt x="16654" y="21437"/>
                  </a:cubicBezTo>
                </a:path>
              </a:pathLst>
            </a:custGeom>
            <a:noFill/>
            <a:ln w="3175" cap="flat">
              <a:solidFill>
                <a:srgbClr val="113245"/>
              </a:solidFill>
              <a:prstDash val="solid"/>
              <a:round/>
            </a:ln>
            <a:effectLst>
              <a:outerShdw blurRad="177800" dir="5400000" rotWithShape="0">
                <a:srgbClr val="000000"/>
              </a:outerShdw>
            </a:effectLst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03" name="Oval"/>
            <p:cNvSpPr/>
            <p:nvPr/>
          </p:nvSpPr>
          <p:spPr>
            <a:xfrm rot="21240000">
              <a:off x="3322461" y="3910308"/>
              <a:ext cx="278922" cy="214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93A8"/>
                </a:gs>
              </a:gsLst>
              <a:lin ang="16200000" scaled="0"/>
            </a:gradFill>
            <a:ln w="3175" cap="flat">
              <a:solidFill>
                <a:srgbClr val="7C93A3"/>
              </a:solidFill>
              <a:prstDash val="solid"/>
              <a:round/>
            </a:ln>
            <a:effectLst>
              <a:outerShdw blurRad="25400" dist="165100" dir="5400000" rotWithShape="0">
                <a:srgbClr val="000000">
                  <a:alpha val="35448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704" name="Oval"/>
            <p:cNvSpPr/>
            <p:nvPr/>
          </p:nvSpPr>
          <p:spPr>
            <a:xfrm rot="21240000">
              <a:off x="4049362" y="3910308"/>
              <a:ext cx="278922" cy="214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93A8"/>
                </a:gs>
              </a:gsLst>
              <a:lin ang="16200000" scaled="0"/>
            </a:gradFill>
            <a:ln w="3175" cap="flat">
              <a:solidFill>
                <a:srgbClr val="7C93A3"/>
              </a:solidFill>
              <a:prstDash val="solid"/>
              <a:round/>
            </a:ln>
            <a:effectLst>
              <a:outerShdw blurRad="25400" dist="165100" dir="5400000" rotWithShape="0">
                <a:srgbClr val="000000">
                  <a:alpha val="35448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705" name="Oval"/>
            <p:cNvSpPr/>
            <p:nvPr/>
          </p:nvSpPr>
          <p:spPr>
            <a:xfrm rot="21240000">
              <a:off x="4834415" y="4240839"/>
              <a:ext cx="278923" cy="214000"/>
            </a:xfrm>
            <a:prstGeom prst="ellipse">
              <a:avLst/>
            </a:prstGeom>
            <a:solidFill>
              <a:srgbClr val="797979">
                <a:alpha val="33613"/>
              </a:srgbClr>
            </a:solidFill>
            <a:ln w="3175" cap="flat">
              <a:solidFill>
                <a:srgbClr val="7C93A3">
                  <a:alpha val="33613"/>
                </a:srgbClr>
              </a:solidFill>
              <a:prstDash val="solid"/>
              <a:round/>
            </a:ln>
            <a:effectLst/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706" name="Oval"/>
            <p:cNvSpPr/>
            <p:nvPr/>
          </p:nvSpPr>
          <p:spPr>
            <a:xfrm rot="21240000">
              <a:off x="2374860" y="3582639"/>
              <a:ext cx="218987" cy="160548"/>
            </a:xfrm>
            <a:prstGeom prst="ellipse">
              <a:avLst/>
            </a:prstGeom>
            <a:solidFill>
              <a:srgbClr val="797979">
                <a:alpha val="33613"/>
              </a:srgbClr>
            </a:solidFill>
            <a:ln w="3175" cap="flat">
              <a:solidFill>
                <a:srgbClr val="7C93A3">
                  <a:alpha val="33613"/>
                </a:srgbClr>
              </a:solidFill>
              <a:prstDash val="solid"/>
              <a:round/>
            </a:ln>
            <a:effectLst/>
          </p:spPr>
          <p:txBody>
            <a:bodyPr wrap="square" lIns="45624" tIns="45624" rIns="45624" bIns="45624" numCol="1" anchor="ctr">
              <a:noAutofit/>
            </a:bodyPr>
            <a:lstStyle/>
            <a:p>
              <a:pPr>
                <a:defRPr>
                  <a:solidFill>
                    <a:srgbClr val="FEFFFF"/>
                  </a:solidFill>
                </a:defRPr>
              </a:pPr>
              <a:endParaRPr/>
            </a:p>
          </p:txBody>
        </p:sp>
        <p:sp>
          <p:nvSpPr>
            <p:cNvPr id="1707" name="Arrow"/>
            <p:cNvSpPr/>
            <p:nvPr/>
          </p:nvSpPr>
          <p:spPr>
            <a:xfrm rot="21300000">
              <a:off x="3201668" y="1960819"/>
              <a:ext cx="334663" cy="218592"/>
            </a:xfrm>
            <a:prstGeom prst="rightArrow">
              <a:avLst>
                <a:gd name="adj1" fmla="val 21038"/>
                <a:gd name="adj2" fmla="val 58862"/>
              </a:avLst>
            </a:prstGeom>
            <a:solidFill>
              <a:srgbClr val="113245">
                <a:alpha val="77677"/>
              </a:srgbClr>
            </a:solidFill>
            <a:ln w="12700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708" name="Arrow"/>
            <p:cNvSpPr/>
            <p:nvPr/>
          </p:nvSpPr>
          <p:spPr>
            <a:xfrm rot="21300000" flipH="1">
              <a:off x="3959396" y="1888891"/>
              <a:ext cx="334663" cy="218591"/>
            </a:xfrm>
            <a:prstGeom prst="rightArrow">
              <a:avLst>
                <a:gd name="adj1" fmla="val 21038"/>
                <a:gd name="adj2" fmla="val 58862"/>
              </a:avLst>
            </a:prstGeom>
            <a:solidFill>
              <a:srgbClr val="113245">
                <a:alpha val="77677"/>
              </a:srgbClr>
            </a:solidFill>
            <a:ln w="12700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709" name="Arrow"/>
            <p:cNvSpPr/>
            <p:nvPr/>
          </p:nvSpPr>
          <p:spPr>
            <a:xfrm rot="5157902" flipH="1">
              <a:off x="3636306" y="1671773"/>
              <a:ext cx="209119" cy="185587"/>
            </a:xfrm>
            <a:prstGeom prst="rightArrow">
              <a:avLst>
                <a:gd name="adj1" fmla="val 27856"/>
                <a:gd name="adj2" fmla="val 45888"/>
              </a:avLst>
            </a:prstGeom>
            <a:solidFill>
              <a:srgbClr val="FF2600">
                <a:alpha val="77677"/>
              </a:srgbClr>
            </a:solidFill>
            <a:ln w="3175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710" name="Arrow"/>
            <p:cNvSpPr/>
            <p:nvPr/>
          </p:nvSpPr>
          <p:spPr>
            <a:xfrm rot="5157902">
              <a:off x="3669017" y="2206046"/>
              <a:ext cx="209119" cy="185587"/>
            </a:xfrm>
            <a:prstGeom prst="rightArrow">
              <a:avLst>
                <a:gd name="adj1" fmla="val 27856"/>
                <a:gd name="adj2" fmla="val 45888"/>
              </a:avLst>
            </a:prstGeom>
            <a:solidFill>
              <a:srgbClr val="FF2600">
                <a:alpha val="77677"/>
              </a:srgbClr>
            </a:solidFill>
            <a:ln w="3175" cap="flat">
              <a:solidFill>
                <a:schemeClr val="accent1">
                  <a:alpha val="77677"/>
                </a:schemeClr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624" tIns="45624" rIns="45624" bIns="45624" numCol="1" anchor="ctr">
              <a:noAutofit/>
            </a:bodyPr>
            <a:lstStyle/>
            <a:p>
              <a:endParaRPr/>
            </a:p>
          </p:txBody>
        </p:sp>
        <p:sp>
          <p:nvSpPr>
            <p:cNvPr id="1711" name="Line"/>
            <p:cNvSpPr/>
            <p:nvPr/>
          </p:nvSpPr>
          <p:spPr>
            <a:xfrm flipV="1">
              <a:off x="3687257" y="736395"/>
              <a:ext cx="49769" cy="3481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12" name="Line"/>
            <p:cNvSpPr/>
            <p:nvPr/>
          </p:nvSpPr>
          <p:spPr>
            <a:xfrm flipV="1">
              <a:off x="3721665" y="931243"/>
              <a:ext cx="10704" cy="208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13" name="Line"/>
            <p:cNvSpPr/>
            <p:nvPr/>
          </p:nvSpPr>
          <p:spPr>
            <a:xfrm flipV="1">
              <a:off x="3840889" y="2727949"/>
              <a:ext cx="10878" cy="762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14" name="Line"/>
            <p:cNvSpPr/>
            <p:nvPr/>
          </p:nvSpPr>
          <p:spPr>
            <a:xfrm>
              <a:off x="3873586" y="3208084"/>
              <a:ext cx="10904" cy="1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15" name="Line"/>
            <p:cNvSpPr/>
            <p:nvPr/>
          </p:nvSpPr>
          <p:spPr>
            <a:xfrm>
              <a:off x="3346271" y="2883001"/>
              <a:ext cx="934839" cy="1154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9" h="21490" extrusionOk="0">
                  <a:moveTo>
                    <a:pt x="1315" y="21093"/>
                  </a:moveTo>
                  <a:cubicBezTo>
                    <a:pt x="-344" y="16867"/>
                    <a:pt x="-430" y="12285"/>
                    <a:pt x="1038" y="8076"/>
                  </a:cubicBezTo>
                  <a:cubicBezTo>
                    <a:pt x="2531" y="3796"/>
                    <a:pt x="5872" y="-110"/>
                    <a:pt x="10434" y="2"/>
                  </a:cubicBezTo>
                  <a:cubicBezTo>
                    <a:pt x="14784" y="109"/>
                    <a:pt x="17912" y="3649"/>
                    <a:pt x="19437" y="7545"/>
                  </a:cubicBezTo>
                  <a:cubicBezTo>
                    <a:pt x="21170" y="11973"/>
                    <a:pt x="20897" y="16843"/>
                    <a:pt x="19717" y="21490"/>
                  </a:cubicBezTo>
                </a:path>
              </a:pathLst>
            </a:custGeom>
            <a:noFill/>
            <a:ln w="165100" cap="flat">
              <a:solidFill>
                <a:schemeClr val="accent1">
                  <a:alpha val="37335"/>
                </a:schemeClr>
              </a:solidFill>
              <a:prstDash val="solid"/>
              <a:miter lim="400000"/>
            </a:ln>
            <a:effectLst/>
          </p:spPr>
          <p:txBody>
            <a:bodyPr wrap="square" lIns="45624" tIns="45624" rIns="45624" bIns="45624" numCol="1" anchor="t">
              <a:noAutofit/>
            </a:bodyPr>
            <a:lstStyle/>
            <a:p>
              <a:endParaRPr/>
            </a:p>
          </p:txBody>
        </p:sp>
        <p:sp>
          <p:nvSpPr>
            <p:cNvPr id="1716" name="Line"/>
            <p:cNvSpPr/>
            <p:nvPr/>
          </p:nvSpPr>
          <p:spPr>
            <a:xfrm rot="21180000" flipH="1">
              <a:off x="2998552" y="494334"/>
              <a:ext cx="418659" cy="3538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extrusionOk="0">
                  <a:moveTo>
                    <a:pt x="10998" y="21600"/>
                  </a:moveTo>
                  <a:cubicBezTo>
                    <a:pt x="18865" y="19985"/>
                    <a:pt x="21251" y="18088"/>
                    <a:pt x="17689" y="16280"/>
                  </a:cubicBezTo>
                  <a:cubicBezTo>
                    <a:pt x="14596" y="14710"/>
                    <a:pt x="7169" y="13311"/>
                    <a:pt x="2937" y="11781"/>
                  </a:cubicBezTo>
                  <a:cubicBezTo>
                    <a:pt x="925" y="11053"/>
                    <a:pt x="-349" y="10309"/>
                    <a:pt x="85" y="9555"/>
                  </a:cubicBezTo>
                  <a:cubicBezTo>
                    <a:pt x="533" y="8777"/>
                    <a:pt x="2794" y="8030"/>
                    <a:pt x="4596" y="7284"/>
                  </a:cubicBezTo>
                  <a:cubicBezTo>
                    <a:pt x="10285" y="4928"/>
                    <a:pt x="11717" y="2448"/>
                    <a:pt x="8661" y="0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17" name="Line"/>
            <p:cNvSpPr/>
            <p:nvPr/>
          </p:nvSpPr>
          <p:spPr>
            <a:xfrm rot="20760000" flipH="1">
              <a:off x="2729014" y="-9414"/>
              <a:ext cx="418659" cy="4043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1" h="21600" extrusionOk="0">
                  <a:moveTo>
                    <a:pt x="10998" y="21600"/>
                  </a:moveTo>
                  <a:cubicBezTo>
                    <a:pt x="18865" y="19985"/>
                    <a:pt x="21251" y="18088"/>
                    <a:pt x="17689" y="16280"/>
                  </a:cubicBezTo>
                  <a:cubicBezTo>
                    <a:pt x="14596" y="14710"/>
                    <a:pt x="7169" y="13311"/>
                    <a:pt x="2937" y="11781"/>
                  </a:cubicBezTo>
                  <a:cubicBezTo>
                    <a:pt x="925" y="11053"/>
                    <a:pt x="-349" y="10309"/>
                    <a:pt x="85" y="9555"/>
                  </a:cubicBezTo>
                  <a:cubicBezTo>
                    <a:pt x="533" y="8777"/>
                    <a:pt x="2794" y="8030"/>
                    <a:pt x="4596" y="7284"/>
                  </a:cubicBezTo>
                  <a:cubicBezTo>
                    <a:pt x="10285" y="4928"/>
                    <a:pt x="11717" y="2448"/>
                    <a:pt x="8661" y="0"/>
                  </a:cubicBezTo>
                </a:path>
              </a:pathLst>
            </a:custGeom>
            <a:noFill/>
            <a:ln w="3175" cap="flat">
              <a:solidFill>
                <a:schemeClr val="accent1"/>
              </a:solidFill>
              <a:prstDash val="solid"/>
              <a:miter lim="400000"/>
            </a:ln>
            <a:effectLst>
              <a:outerShdw blurRad="254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718" name="Image" descr="Image"/>
            <p:cNvPicPr>
              <a:picLocks noChangeAspect="1"/>
            </p:cNvPicPr>
            <p:nvPr/>
          </p:nvPicPr>
          <p:blipFill>
            <a:blip r:embed="rId2"/>
            <a:srcRect l="12745" t="25320" r="12758" b="25317"/>
            <a:stretch>
              <a:fillRect/>
            </a:stretch>
          </p:blipFill>
          <p:spPr>
            <a:xfrm rot="17220000">
              <a:off x="3073296" y="2903120"/>
              <a:ext cx="392907" cy="156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3" extrusionOk="0">
                  <a:moveTo>
                    <a:pt x="1636" y="20"/>
                  </a:moveTo>
                  <a:cubicBezTo>
                    <a:pt x="1151" y="130"/>
                    <a:pt x="698" y="681"/>
                    <a:pt x="284" y="1609"/>
                  </a:cubicBezTo>
                  <a:cubicBezTo>
                    <a:pt x="54" y="2123"/>
                    <a:pt x="0" y="2295"/>
                    <a:pt x="0" y="2615"/>
                  </a:cubicBezTo>
                  <a:cubicBezTo>
                    <a:pt x="0" y="2881"/>
                    <a:pt x="36" y="3020"/>
                    <a:pt x="109" y="3145"/>
                  </a:cubicBezTo>
                  <a:cubicBezTo>
                    <a:pt x="275" y="3427"/>
                    <a:pt x="361" y="3404"/>
                    <a:pt x="655" y="2774"/>
                  </a:cubicBezTo>
                  <a:cubicBezTo>
                    <a:pt x="1051" y="1924"/>
                    <a:pt x="1425" y="1502"/>
                    <a:pt x="1811" y="1503"/>
                  </a:cubicBezTo>
                  <a:cubicBezTo>
                    <a:pt x="2202" y="1504"/>
                    <a:pt x="2383" y="1635"/>
                    <a:pt x="2727" y="2138"/>
                  </a:cubicBezTo>
                  <a:cubicBezTo>
                    <a:pt x="2879" y="2360"/>
                    <a:pt x="3043" y="2562"/>
                    <a:pt x="3098" y="2562"/>
                  </a:cubicBezTo>
                  <a:cubicBezTo>
                    <a:pt x="3218" y="2561"/>
                    <a:pt x="3428" y="1865"/>
                    <a:pt x="3404" y="1556"/>
                  </a:cubicBezTo>
                  <a:cubicBezTo>
                    <a:pt x="3395" y="1441"/>
                    <a:pt x="3262" y="1180"/>
                    <a:pt x="3120" y="973"/>
                  </a:cubicBezTo>
                  <a:cubicBezTo>
                    <a:pt x="2623" y="252"/>
                    <a:pt x="2122" y="-90"/>
                    <a:pt x="1636" y="20"/>
                  </a:cubicBezTo>
                  <a:close/>
                  <a:moveTo>
                    <a:pt x="12698" y="20"/>
                  </a:moveTo>
                  <a:cubicBezTo>
                    <a:pt x="12285" y="-35"/>
                    <a:pt x="11862" y="178"/>
                    <a:pt x="11498" y="656"/>
                  </a:cubicBezTo>
                  <a:cubicBezTo>
                    <a:pt x="10567" y="1878"/>
                    <a:pt x="9814" y="5207"/>
                    <a:pt x="9469" y="9606"/>
                  </a:cubicBezTo>
                  <a:cubicBezTo>
                    <a:pt x="9327" y="11418"/>
                    <a:pt x="9292" y="15049"/>
                    <a:pt x="9404" y="16490"/>
                  </a:cubicBezTo>
                  <a:cubicBezTo>
                    <a:pt x="9597" y="18992"/>
                    <a:pt x="9909" y="20302"/>
                    <a:pt x="10451" y="20727"/>
                  </a:cubicBezTo>
                  <a:cubicBezTo>
                    <a:pt x="10650" y="20883"/>
                    <a:pt x="11091" y="20776"/>
                    <a:pt x="11302" y="20515"/>
                  </a:cubicBezTo>
                  <a:cubicBezTo>
                    <a:pt x="12546" y="18975"/>
                    <a:pt x="12721" y="10851"/>
                    <a:pt x="11629" y="5051"/>
                  </a:cubicBezTo>
                  <a:cubicBezTo>
                    <a:pt x="11398" y="3822"/>
                    <a:pt x="11264" y="3761"/>
                    <a:pt x="11062" y="4680"/>
                  </a:cubicBezTo>
                  <a:cubicBezTo>
                    <a:pt x="10987" y="5023"/>
                    <a:pt x="10975" y="5117"/>
                    <a:pt x="11018" y="5369"/>
                  </a:cubicBezTo>
                  <a:cubicBezTo>
                    <a:pt x="11047" y="5538"/>
                    <a:pt x="11127" y="5996"/>
                    <a:pt x="11193" y="6375"/>
                  </a:cubicBezTo>
                  <a:cubicBezTo>
                    <a:pt x="11353" y="7301"/>
                    <a:pt x="11554" y="8925"/>
                    <a:pt x="11651" y="10188"/>
                  </a:cubicBezTo>
                  <a:cubicBezTo>
                    <a:pt x="11768" y="11716"/>
                    <a:pt x="11750" y="15390"/>
                    <a:pt x="11629" y="16490"/>
                  </a:cubicBezTo>
                  <a:cubicBezTo>
                    <a:pt x="11495" y="17710"/>
                    <a:pt x="11367" y="18397"/>
                    <a:pt x="11149" y="18873"/>
                  </a:cubicBezTo>
                  <a:cubicBezTo>
                    <a:pt x="10871" y="19481"/>
                    <a:pt x="10653" y="19501"/>
                    <a:pt x="10407" y="18873"/>
                  </a:cubicBezTo>
                  <a:cubicBezTo>
                    <a:pt x="9809" y="17345"/>
                    <a:pt x="9740" y="12251"/>
                    <a:pt x="10255" y="7911"/>
                  </a:cubicBezTo>
                  <a:cubicBezTo>
                    <a:pt x="10533" y="5562"/>
                    <a:pt x="10927" y="3878"/>
                    <a:pt x="11433" y="2721"/>
                  </a:cubicBezTo>
                  <a:cubicBezTo>
                    <a:pt x="11780" y="1926"/>
                    <a:pt x="12028" y="1570"/>
                    <a:pt x="12415" y="1503"/>
                  </a:cubicBezTo>
                  <a:cubicBezTo>
                    <a:pt x="12819" y="1432"/>
                    <a:pt x="13163" y="1650"/>
                    <a:pt x="13462" y="2138"/>
                  </a:cubicBezTo>
                  <a:cubicBezTo>
                    <a:pt x="13756" y="2619"/>
                    <a:pt x="13872" y="2634"/>
                    <a:pt x="14007" y="2191"/>
                  </a:cubicBezTo>
                  <a:cubicBezTo>
                    <a:pt x="14169" y="1659"/>
                    <a:pt x="14158" y="1427"/>
                    <a:pt x="13876" y="973"/>
                  </a:cubicBezTo>
                  <a:cubicBezTo>
                    <a:pt x="13521" y="400"/>
                    <a:pt x="13111" y="75"/>
                    <a:pt x="12698" y="20"/>
                  </a:cubicBezTo>
                  <a:close/>
                  <a:moveTo>
                    <a:pt x="5651" y="73"/>
                  </a:moveTo>
                  <a:cubicBezTo>
                    <a:pt x="5231" y="-22"/>
                    <a:pt x="4790" y="118"/>
                    <a:pt x="4429" y="550"/>
                  </a:cubicBezTo>
                  <a:cubicBezTo>
                    <a:pt x="3112" y="2126"/>
                    <a:pt x="2182" y="7654"/>
                    <a:pt x="2182" y="13789"/>
                  </a:cubicBezTo>
                  <a:cubicBezTo>
                    <a:pt x="2182" y="17548"/>
                    <a:pt x="2565" y="20054"/>
                    <a:pt x="3251" y="20674"/>
                  </a:cubicBezTo>
                  <a:cubicBezTo>
                    <a:pt x="3488" y="20888"/>
                    <a:pt x="3900" y="20819"/>
                    <a:pt x="4145" y="20515"/>
                  </a:cubicBezTo>
                  <a:cubicBezTo>
                    <a:pt x="4763" y="19751"/>
                    <a:pt x="5139" y="17474"/>
                    <a:pt x="5193" y="14160"/>
                  </a:cubicBezTo>
                  <a:cubicBezTo>
                    <a:pt x="5242" y="11103"/>
                    <a:pt x="4953" y="7492"/>
                    <a:pt x="4451" y="4945"/>
                  </a:cubicBezTo>
                  <a:cubicBezTo>
                    <a:pt x="4241" y="3880"/>
                    <a:pt x="4104" y="3785"/>
                    <a:pt x="3927" y="4627"/>
                  </a:cubicBezTo>
                  <a:lnTo>
                    <a:pt x="3840" y="5104"/>
                  </a:lnTo>
                  <a:lnTo>
                    <a:pt x="4015" y="6216"/>
                  </a:lnTo>
                  <a:cubicBezTo>
                    <a:pt x="4242" y="7563"/>
                    <a:pt x="4406" y="9058"/>
                    <a:pt x="4516" y="10771"/>
                  </a:cubicBezTo>
                  <a:cubicBezTo>
                    <a:pt x="4630" y="12532"/>
                    <a:pt x="4600" y="15566"/>
                    <a:pt x="4451" y="16808"/>
                  </a:cubicBezTo>
                  <a:cubicBezTo>
                    <a:pt x="4135" y="19445"/>
                    <a:pt x="3525" y="20156"/>
                    <a:pt x="3120" y="18344"/>
                  </a:cubicBezTo>
                  <a:cubicBezTo>
                    <a:pt x="2562" y="15846"/>
                    <a:pt x="2693" y="9938"/>
                    <a:pt x="3404" y="5898"/>
                  </a:cubicBezTo>
                  <a:cubicBezTo>
                    <a:pt x="3737" y="4005"/>
                    <a:pt x="4254" y="2411"/>
                    <a:pt x="4756" y="1821"/>
                  </a:cubicBezTo>
                  <a:cubicBezTo>
                    <a:pt x="5234" y="1259"/>
                    <a:pt x="5880" y="1420"/>
                    <a:pt x="6349" y="2191"/>
                  </a:cubicBezTo>
                  <a:cubicBezTo>
                    <a:pt x="6624" y="2644"/>
                    <a:pt x="6751" y="2651"/>
                    <a:pt x="6895" y="2138"/>
                  </a:cubicBezTo>
                  <a:cubicBezTo>
                    <a:pt x="7031" y="1651"/>
                    <a:pt x="7004" y="1484"/>
                    <a:pt x="6785" y="1079"/>
                  </a:cubicBezTo>
                  <a:cubicBezTo>
                    <a:pt x="6469" y="493"/>
                    <a:pt x="6070" y="168"/>
                    <a:pt x="5651" y="73"/>
                  </a:cubicBezTo>
                  <a:close/>
                  <a:moveTo>
                    <a:pt x="9316" y="73"/>
                  </a:moveTo>
                  <a:cubicBezTo>
                    <a:pt x="8158" y="-332"/>
                    <a:pt x="7165" y="1388"/>
                    <a:pt x="6502" y="4892"/>
                  </a:cubicBezTo>
                  <a:cubicBezTo>
                    <a:pt x="5651" y="9389"/>
                    <a:pt x="5498" y="16003"/>
                    <a:pt x="6175" y="19085"/>
                  </a:cubicBezTo>
                  <a:cubicBezTo>
                    <a:pt x="6348" y="19876"/>
                    <a:pt x="6521" y="20351"/>
                    <a:pt x="6785" y="20621"/>
                  </a:cubicBezTo>
                  <a:cubicBezTo>
                    <a:pt x="7270" y="21116"/>
                    <a:pt x="7885" y="20567"/>
                    <a:pt x="8225" y="19350"/>
                  </a:cubicBezTo>
                  <a:cubicBezTo>
                    <a:pt x="8632" y="17897"/>
                    <a:pt x="8789" y="15892"/>
                    <a:pt x="8749" y="12730"/>
                  </a:cubicBezTo>
                  <a:cubicBezTo>
                    <a:pt x="8712" y="9737"/>
                    <a:pt x="8470" y="7202"/>
                    <a:pt x="8029" y="5051"/>
                  </a:cubicBezTo>
                  <a:cubicBezTo>
                    <a:pt x="7807" y="3968"/>
                    <a:pt x="7724" y="3837"/>
                    <a:pt x="7549" y="4469"/>
                  </a:cubicBezTo>
                  <a:cubicBezTo>
                    <a:pt x="7412" y="4964"/>
                    <a:pt x="7407" y="5259"/>
                    <a:pt x="7549" y="5951"/>
                  </a:cubicBezTo>
                  <a:cubicBezTo>
                    <a:pt x="7698" y="6681"/>
                    <a:pt x="7897" y="8203"/>
                    <a:pt x="8007" y="9500"/>
                  </a:cubicBezTo>
                  <a:cubicBezTo>
                    <a:pt x="8351" y="13537"/>
                    <a:pt x="8174" y="17409"/>
                    <a:pt x="7593" y="18820"/>
                  </a:cubicBezTo>
                  <a:cubicBezTo>
                    <a:pt x="7424" y="19229"/>
                    <a:pt x="7365" y="19350"/>
                    <a:pt x="7222" y="19350"/>
                  </a:cubicBezTo>
                  <a:cubicBezTo>
                    <a:pt x="7077" y="19350"/>
                    <a:pt x="7010" y="19225"/>
                    <a:pt x="6851" y="18820"/>
                  </a:cubicBezTo>
                  <a:cubicBezTo>
                    <a:pt x="6484" y="17887"/>
                    <a:pt x="6327" y="15936"/>
                    <a:pt x="6371" y="12995"/>
                  </a:cubicBezTo>
                  <a:cubicBezTo>
                    <a:pt x="6402" y="10869"/>
                    <a:pt x="6510" y="9147"/>
                    <a:pt x="6764" y="7275"/>
                  </a:cubicBezTo>
                  <a:cubicBezTo>
                    <a:pt x="7271" y="3525"/>
                    <a:pt x="8049" y="1503"/>
                    <a:pt x="8967" y="1503"/>
                  </a:cubicBezTo>
                  <a:cubicBezTo>
                    <a:pt x="9334" y="1503"/>
                    <a:pt x="9645" y="1720"/>
                    <a:pt x="9927" y="2191"/>
                  </a:cubicBezTo>
                  <a:cubicBezTo>
                    <a:pt x="10036" y="2373"/>
                    <a:pt x="10181" y="2562"/>
                    <a:pt x="10233" y="2562"/>
                  </a:cubicBezTo>
                  <a:cubicBezTo>
                    <a:pt x="10334" y="2562"/>
                    <a:pt x="10560" y="1921"/>
                    <a:pt x="10560" y="1662"/>
                  </a:cubicBezTo>
                  <a:cubicBezTo>
                    <a:pt x="10560" y="1172"/>
                    <a:pt x="9853" y="261"/>
                    <a:pt x="9316" y="73"/>
                  </a:cubicBezTo>
                  <a:close/>
                  <a:moveTo>
                    <a:pt x="16451" y="73"/>
                  </a:moveTo>
                  <a:cubicBezTo>
                    <a:pt x="15307" y="-332"/>
                    <a:pt x="14378" y="1207"/>
                    <a:pt x="13702" y="4574"/>
                  </a:cubicBezTo>
                  <a:cubicBezTo>
                    <a:pt x="12501" y="10557"/>
                    <a:pt x="12655" y="19410"/>
                    <a:pt x="13964" y="20621"/>
                  </a:cubicBezTo>
                  <a:cubicBezTo>
                    <a:pt x="14208" y="20847"/>
                    <a:pt x="14611" y="20821"/>
                    <a:pt x="14858" y="20515"/>
                  </a:cubicBezTo>
                  <a:cubicBezTo>
                    <a:pt x="15262" y="20015"/>
                    <a:pt x="15582" y="18759"/>
                    <a:pt x="15775" y="16967"/>
                  </a:cubicBezTo>
                  <a:cubicBezTo>
                    <a:pt x="15916" y="15654"/>
                    <a:pt x="15964" y="12743"/>
                    <a:pt x="15862" y="10877"/>
                  </a:cubicBezTo>
                  <a:cubicBezTo>
                    <a:pt x="15763" y="9067"/>
                    <a:pt x="15597" y="7489"/>
                    <a:pt x="15360" y="6004"/>
                  </a:cubicBezTo>
                  <a:cubicBezTo>
                    <a:pt x="15013" y="3830"/>
                    <a:pt x="14895" y="3608"/>
                    <a:pt x="14640" y="4627"/>
                  </a:cubicBezTo>
                  <a:lnTo>
                    <a:pt x="14531" y="5051"/>
                  </a:lnTo>
                  <a:lnTo>
                    <a:pt x="14684" y="5898"/>
                  </a:lnTo>
                  <a:cubicBezTo>
                    <a:pt x="15299" y="9344"/>
                    <a:pt x="15505" y="13926"/>
                    <a:pt x="15164" y="16914"/>
                  </a:cubicBezTo>
                  <a:cubicBezTo>
                    <a:pt x="15049" y="17915"/>
                    <a:pt x="14794" y="18890"/>
                    <a:pt x="14596" y="19138"/>
                  </a:cubicBezTo>
                  <a:cubicBezTo>
                    <a:pt x="14178" y="19663"/>
                    <a:pt x="13860" y="19000"/>
                    <a:pt x="13636" y="17126"/>
                  </a:cubicBezTo>
                  <a:cubicBezTo>
                    <a:pt x="13492" y="15913"/>
                    <a:pt x="13463" y="12802"/>
                    <a:pt x="13571" y="10929"/>
                  </a:cubicBezTo>
                  <a:cubicBezTo>
                    <a:pt x="13777" y="7361"/>
                    <a:pt x="14258" y="4497"/>
                    <a:pt x="14924" y="2880"/>
                  </a:cubicBezTo>
                  <a:cubicBezTo>
                    <a:pt x="15361" y="1817"/>
                    <a:pt x="15586" y="1556"/>
                    <a:pt x="16124" y="1556"/>
                  </a:cubicBezTo>
                  <a:cubicBezTo>
                    <a:pt x="16569" y="1556"/>
                    <a:pt x="16816" y="1723"/>
                    <a:pt x="17236" y="2403"/>
                  </a:cubicBezTo>
                  <a:lnTo>
                    <a:pt x="17389" y="2668"/>
                  </a:lnTo>
                  <a:lnTo>
                    <a:pt x="17564" y="2244"/>
                  </a:lnTo>
                  <a:cubicBezTo>
                    <a:pt x="17654" y="2011"/>
                    <a:pt x="17716" y="1746"/>
                    <a:pt x="17716" y="1662"/>
                  </a:cubicBezTo>
                  <a:cubicBezTo>
                    <a:pt x="17716" y="1167"/>
                    <a:pt x="17008" y="270"/>
                    <a:pt x="16451" y="73"/>
                  </a:cubicBezTo>
                  <a:close/>
                  <a:moveTo>
                    <a:pt x="19920" y="73"/>
                  </a:moveTo>
                  <a:cubicBezTo>
                    <a:pt x="18265" y="-293"/>
                    <a:pt x="16994" y="3617"/>
                    <a:pt x="16560" y="10506"/>
                  </a:cubicBezTo>
                  <a:cubicBezTo>
                    <a:pt x="16442" y="12378"/>
                    <a:pt x="16434" y="15393"/>
                    <a:pt x="16560" y="16808"/>
                  </a:cubicBezTo>
                  <a:cubicBezTo>
                    <a:pt x="16751" y="18958"/>
                    <a:pt x="17027" y="20085"/>
                    <a:pt x="17455" y="20568"/>
                  </a:cubicBezTo>
                  <a:cubicBezTo>
                    <a:pt x="18074" y="21268"/>
                    <a:pt x="18721" y="20543"/>
                    <a:pt x="19069" y="18820"/>
                  </a:cubicBezTo>
                  <a:cubicBezTo>
                    <a:pt x="19743" y="15483"/>
                    <a:pt x="19594" y="9446"/>
                    <a:pt x="18742" y="4945"/>
                  </a:cubicBezTo>
                  <a:cubicBezTo>
                    <a:pt x="18565" y="4011"/>
                    <a:pt x="18468" y="3821"/>
                    <a:pt x="18305" y="4310"/>
                  </a:cubicBezTo>
                  <a:cubicBezTo>
                    <a:pt x="18126" y="4848"/>
                    <a:pt x="18124" y="5079"/>
                    <a:pt x="18305" y="6110"/>
                  </a:cubicBezTo>
                  <a:cubicBezTo>
                    <a:pt x="18503" y="7232"/>
                    <a:pt x="18671" y="8739"/>
                    <a:pt x="18785" y="10241"/>
                  </a:cubicBezTo>
                  <a:cubicBezTo>
                    <a:pt x="18897" y="11698"/>
                    <a:pt x="18896" y="15136"/>
                    <a:pt x="18785" y="16331"/>
                  </a:cubicBezTo>
                  <a:cubicBezTo>
                    <a:pt x="18555" y="18823"/>
                    <a:pt x="18003" y="20048"/>
                    <a:pt x="17585" y="18979"/>
                  </a:cubicBezTo>
                  <a:cubicBezTo>
                    <a:pt x="17272" y="18176"/>
                    <a:pt x="17104" y="16800"/>
                    <a:pt x="17062" y="14584"/>
                  </a:cubicBezTo>
                  <a:cubicBezTo>
                    <a:pt x="16964" y="9468"/>
                    <a:pt x="17746" y="3911"/>
                    <a:pt x="18807" y="2191"/>
                  </a:cubicBezTo>
                  <a:cubicBezTo>
                    <a:pt x="19168" y="1607"/>
                    <a:pt x="19412" y="1490"/>
                    <a:pt x="19833" y="1556"/>
                  </a:cubicBezTo>
                  <a:cubicBezTo>
                    <a:pt x="20236" y="1619"/>
                    <a:pt x="20575" y="1979"/>
                    <a:pt x="20924" y="2721"/>
                  </a:cubicBezTo>
                  <a:cubicBezTo>
                    <a:pt x="21116" y="3130"/>
                    <a:pt x="21206" y="3250"/>
                    <a:pt x="21338" y="3250"/>
                  </a:cubicBezTo>
                  <a:cubicBezTo>
                    <a:pt x="21521" y="3250"/>
                    <a:pt x="21600" y="2999"/>
                    <a:pt x="21600" y="2509"/>
                  </a:cubicBezTo>
                  <a:cubicBezTo>
                    <a:pt x="21600" y="2232"/>
                    <a:pt x="21360" y="1612"/>
                    <a:pt x="21033" y="1026"/>
                  </a:cubicBezTo>
                  <a:cubicBezTo>
                    <a:pt x="20788" y="588"/>
                    <a:pt x="20288" y="154"/>
                    <a:pt x="19920" y="7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719" name="Line"/>
            <p:cNvSpPr/>
            <p:nvPr/>
          </p:nvSpPr>
          <p:spPr>
            <a:xfrm flipH="1">
              <a:off x="3154620" y="3133437"/>
              <a:ext cx="1298" cy="7432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720" name="Image" descr="Image"/>
            <p:cNvPicPr>
              <a:picLocks noChangeAspect="1"/>
            </p:cNvPicPr>
            <p:nvPr/>
          </p:nvPicPr>
          <p:blipFill>
            <a:blip r:embed="rId2"/>
            <a:srcRect l="12745" t="25320" r="12758" b="25317"/>
            <a:stretch>
              <a:fillRect/>
            </a:stretch>
          </p:blipFill>
          <p:spPr>
            <a:xfrm rot="14880000">
              <a:off x="4138829" y="2898562"/>
              <a:ext cx="392908" cy="156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3" extrusionOk="0">
                  <a:moveTo>
                    <a:pt x="1636" y="20"/>
                  </a:moveTo>
                  <a:cubicBezTo>
                    <a:pt x="1151" y="130"/>
                    <a:pt x="698" y="681"/>
                    <a:pt x="284" y="1609"/>
                  </a:cubicBezTo>
                  <a:cubicBezTo>
                    <a:pt x="54" y="2123"/>
                    <a:pt x="0" y="2295"/>
                    <a:pt x="0" y="2615"/>
                  </a:cubicBezTo>
                  <a:cubicBezTo>
                    <a:pt x="0" y="2881"/>
                    <a:pt x="36" y="3020"/>
                    <a:pt x="109" y="3145"/>
                  </a:cubicBezTo>
                  <a:cubicBezTo>
                    <a:pt x="275" y="3427"/>
                    <a:pt x="361" y="3404"/>
                    <a:pt x="655" y="2774"/>
                  </a:cubicBezTo>
                  <a:cubicBezTo>
                    <a:pt x="1051" y="1924"/>
                    <a:pt x="1425" y="1502"/>
                    <a:pt x="1811" y="1503"/>
                  </a:cubicBezTo>
                  <a:cubicBezTo>
                    <a:pt x="2202" y="1504"/>
                    <a:pt x="2383" y="1635"/>
                    <a:pt x="2727" y="2138"/>
                  </a:cubicBezTo>
                  <a:cubicBezTo>
                    <a:pt x="2879" y="2360"/>
                    <a:pt x="3043" y="2562"/>
                    <a:pt x="3098" y="2562"/>
                  </a:cubicBezTo>
                  <a:cubicBezTo>
                    <a:pt x="3218" y="2561"/>
                    <a:pt x="3428" y="1865"/>
                    <a:pt x="3404" y="1556"/>
                  </a:cubicBezTo>
                  <a:cubicBezTo>
                    <a:pt x="3395" y="1441"/>
                    <a:pt x="3262" y="1180"/>
                    <a:pt x="3120" y="973"/>
                  </a:cubicBezTo>
                  <a:cubicBezTo>
                    <a:pt x="2623" y="252"/>
                    <a:pt x="2122" y="-90"/>
                    <a:pt x="1636" y="20"/>
                  </a:cubicBezTo>
                  <a:close/>
                  <a:moveTo>
                    <a:pt x="12698" y="20"/>
                  </a:moveTo>
                  <a:cubicBezTo>
                    <a:pt x="12285" y="-35"/>
                    <a:pt x="11862" y="178"/>
                    <a:pt x="11498" y="656"/>
                  </a:cubicBezTo>
                  <a:cubicBezTo>
                    <a:pt x="10567" y="1878"/>
                    <a:pt x="9814" y="5207"/>
                    <a:pt x="9469" y="9606"/>
                  </a:cubicBezTo>
                  <a:cubicBezTo>
                    <a:pt x="9327" y="11418"/>
                    <a:pt x="9292" y="15049"/>
                    <a:pt x="9404" y="16490"/>
                  </a:cubicBezTo>
                  <a:cubicBezTo>
                    <a:pt x="9597" y="18992"/>
                    <a:pt x="9909" y="20302"/>
                    <a:pt x="10451" y="20727"/>
                  </a:cubicBezTo>
                  <a:cubicBezTo>
                    <a:pt x="10650" y="20883"/>
                    <a:pt x="11091" y="20776"/>
                    <a:pt x="11302" y="20515"/>
                  </a:cubicBezTo>
                  <a:cubicBezTo>
                    <a:pt x="12546" y="18975"/>
                    <a:pt x="12721" y="10851"/>
                    <a:pt x="11629" y="5051"/>
                  </a:cubicBezTo>
                  <a:cubicBezTo>
                    <a:pt x="11398" y="3822"/>
                    <a:pt x="11264" y="3761"/>
                    <a:pt x="11062" y="4680"/>
                  </a:cubicBezTo>
                  <a:cubicBezTo>
                    <a:pt x="10987" y="5023"/>
                    <a:pt x="10975" y="5117"/>
                    <a:pt x="11018" y="5369"/>
                  </a:cubicBezTo>
                  <a:cubicBezTo>
                    <a:pt x="11047" y="5539"/>
                    <a:pt x="11127" y="5996"/>
                    <a:pt x="11193" y="6375"/>
                  </a:cubicBezTo>
                  <a:cubicBezTo>
                    <a:pt x="11353" y="7301"/>
                    <a:pt x="11554" y="8925"/>
                    <a:pt x="11651" y="10188"/>
                  </a:cubicBezTo>
                  <a:cubicBezTo>
                    <a:pt x="11768" y="11716"/>
                    <a:pt x="11750" y="15390"/>
                    <a:pt x="11629" y="16490"/>
                  </a:cubicBezTo>
                  <a:cubicBezTo>
                    <a:pt x="11495" y="17710"/>
                    <a:pt x="11367" y="18397"/>
                    <a:pt x="11149" y="18873"/>
                  </a:cubicBezTo>
                  <a:cubicBezTo>
                    <a:pt x="10871" y="19481"/>
                    <a:pt x="10653" y="19501"/>
                    <a:pt x="10407" y="18873"/>
                  </a:cubicBezTo>
                  <a:cubicBezTo>
                    <a:pt x="9809" y="17345"/>
                    <a:pt x="9740" y="12251"/>
                    <a:pt x="10255" y="7911"/>
                  </a:cubicBezTo>
                  <a:cubicBezTo>
                    <a:pt x="10533" y="5562"/>
                    <a:pt x="10927" y="3878"/>
                    <a:pt x="11433" y="2721"/>
                  </a:cubicBezTo>
                  <a:cubicBezTo>
                    <a:pt x="11780" y="1926"/>
                    <a:pt x="12028" y="1570"/>
                    <a:pt x="12415" y="1503"/>
                  </a:cubicBezTo>
                  <a:cubicBezTo>
                    <a:pt x="12819" y="1432"/>
                    <a:pt x="13163" y="1650"/>
                    <a:pt x="13462" y="2138"/>
                  </a:cubicBezTo>
                  <a:cubicBezTo>
                    <a:pt x="13756" y="2619"/>
                    <a:pt x="13872" y="2634"/>
                    <a:pt x="14007" y="2191"/>
                  </a:cubicBezTo>
                  <a:cubicBezTo>
                    <a:pt x="14169" y="1659"/>
                    <a:pt x="14158" y="1427"/>
                    <a:pt x="13876" y="973"/>
                  </a:cubicBezTo>
                  <a:cubicBezTo>
                    <a:pt x="13521" y="400"/>
                    <a:pt x="13111" y="75"/>
                    <a:pt x="12698" y="20"/>
                  </a:cubicBezTo>
                  <a:close/>
                  <a:moveTo>
                    <a:pt x="5651" y="73"/>
                  </a:moveTo>
                  <a:cubicBezTo>
                    <a:pt x="5231" y="-22"/>
                    <a:pt x="4790" y="118"/>
                    <a:pt x="4429" y="550"/>
                  </a:cubicBezTo>
                  <a:cubicBezTo>
                    <a:pt x="3112" y="2126"/>
                    <a:pt x="2182" y="7654"/>
                    <a:pt x="2182" y="13789"/>
                  </a:cubicBezTo>
                  <a:cubicBezTo>
                    <a:pt x="2182" y="17548"/>
                    <a:pt x="2565" y="20054"/>
                    <a:pt x="3251" y="20674"/>
                  </a:cubicBezTo>
                  <a:cubicBezTo>
                    <a:pt x="3488" y="20888"/>
                    <a:pt x="3900" y="20819"/>
                    <a:pt x="4145" y="20515"/>
                  </a:cubicBezTo>
                  <a:cubicBezTo>
                    <a:pt x="4763" y="19751"/>
                    <a:pt x="5139" y="17474"/>
                    <a:pt x="5193" y="14160"/>
                  </a:cubicBezTo>
                  <a:cubicBezTo>
                    <a:pt x="5242" y="11103"/>
                    <a:pt x="4953" y="7492"/>
                    <a:pt x="4451" y="4945"/>
                  </a:cubicBezTo>
                  <a:cubicBezTo>
                    <a:pt x="4241" y="3880"/>
                    <a:pt x="4104" y="3785"/>
                    <a:pt x="3927" y="4627"/>
                  </a:cubicBezTo>
                  <a:lnTo>
                    <a:pt x="3840" y="5104"/>
                  </a:lnTo>
                  <a:lnTo>
                    <a:pt x="4015" y="6216"/>
                  </a:lnTo>
                  <a:cubicBezTo>
                    <a:pt x="4242" y="7563"/>
                    <a:pt x="4406" y="9058"/>
                    <a:pt x="4516" y="10771"/>
                  </a:cubicBezTo>
                  <a:cubicBezTo>
                    <a:pt x="4630" y="12532"/>
                    <a:pt x="4600" y="15566"/>
                    <a:pt x="4451" y="16808"/>
                  </a:cubicBezTo>
                  <a:cubicBezTo>
                    <a:pt x="4135" y="19445"/>
                    <a:pt x="3525" y="20156"/>
                    <a:pt x="3120" y="18344"/>
                  </a:cubicBezTo>
                  <a:cubicBezTo>
                    <a:pt x="2562" y="15846"/>
                    <a:pt x="2693" y="9938"/>
                    <a:pt x="3404" y="5898"/>
                  </a:cubicBezTo>
                  <a:cubicBezTo>
                    <a:pt x="3737" y="4005"/>
                    <a:pt x="4254" y="2411"/>
                    <a:pt x="4756" y="1821"/>
                  </a:cubicBezTo>
                  <a:cubicBezTo>
                    <a:pt x="5234" y="1259"/>
                    <a:pt x="5880" y="1420"/>
                    <a:pt x="6349" y="2191"/>
                  </a:cubicBezTo>
                  <a:cubicBezTo>
                    <a:pt x="6624" y="2644"/>
                    <a:pt x="6751" y="2651"/>
                    <a:pt x="6895" y="2138"/>
                  </a:cubicBezTo>
                  <a:cubicBezTo>
                    <a:pt x="7031" y="1651"/>
                    <a:pt x="7004" y="1484"/>
                    <a:pt x="6785" y="1079"/>
                  </a:cubicBezTo>
                  <a:cubicBezTo>
                    <a:pt x="6469" y="493"/>
                    <a:pt x="6070" y="168"/>
                    <a:pt x="5651" y="73"/>
                  </a:cubicBezTo>
                  <a:close/>
                  <a:moveTo>
                    <a:pt x="9316" y="73"/>
                  </a:moveTo>
                  <a:cubicBezTo>
                    <a:pt x="8158" y="-332"/>
                    <a:pt x="7165" y="1388"/>
                    <a:pt x="6502" y="4892"/>
                  </a:cubicBezTo>
                  <a:cubicBezTo>
                    <a:pt x="5651" y="9389"/>
                    <a:pt x="5498" y="16003"/>
                    <a:pt x="6175" y="19085"/>
                  </a:cubicBezTo>
                  <a:cubicBezTo>
                    <a:pt x="6348" y="19876"/>
                    <a:pt x="6521" y="20351"/>
                    <a:pt x="6785" y="20621"/>
                  </a:cubicBezTo>
                  <a:cubicBezTo>
                    <a:pt x="7270" y="21116"/>
                    <a:pt x="7885" y="20567"/>
                    <a:pt x="8225" y="19350"/>
                  </a:cubicBezTo>
                  <a:cubicBezTo>
                    <a:pt x="8632" y="17897"/>
                    <a:pt x="8789" y="15892"/>
                    <a:pt x="8749" y="12730"/>
                  </a:cubicBezTo>
                  <a:cubicBezTo>
                    <a:pt x="8712" y="9737"/>
                    <a:pt x="8470" y="7202"/>
                    <a:pt x="8029" y="5051"/>
                  </a:cubicBezTo>
                  <a:cubicBezTo>
                    <a:pt x="7807" y="3968"/>
                    <a:pt x="7724" y="3837"/>
                    <a:pt x="7549" y="4469"/>
                  </a:cubicBezTo>
                  <a:cubicBezTo>
                    <a:pt x="7412" y="4964"/>
                    <a:pt x="7407" y="5259"/>
                    <a:pt x="7549" y="5951"/>
                  </a:cubicBezTo>
                  <a:cubicBezTo>
                    <a:pt x="7698" y="6681"/>
                    <a:pt x="7897" y="8203"/>
                    <a:pt x="8007" y="9500"/>
                  </a:cubicBezTo>
                  <a:cubicBezTo>
                    <a:pt x="8351" y="13537"/>
                    <a:pt x="8174" y="17409"/>
                    <a:pt x="7593" y="18820"/>
                  </a:cubicBezTo>
                  <a:cubicBezTo>
                    <a:pt x="7424" y="19229"/>
                    <a:pt x="7365" y="19350"/>
                    <a:pt x="7222" y="19350"/>
                  </a:cubicBezTo>
                  <a:cubicBezTo>
                    <a:pt x="7077" y="19350"/>
                    <a:pt x="7010" y="19225"/>
                    <a:pt x="6851" y="18820"/>
                  </a:cubicBezTo>
                  <a:cubicBezTo>
                    <a:pt x="6484" y="17887"/>
                    <a:pt x="6327" y="15936"/>
                    <a:pt x="6371" y="12995"/>
                  </a:cubicBezTo>
                  <a:cubicBezTo>
                    <a:pt x="6402" y="10869"/>
                    <a:pt x="6510" y="9147"/>
                    <a:pt x="6764" y="7275"/>
                  </a:cubicBezTo>
                  <a:cubicBezTo>
                    <a:pt x="7271" y="3525"/>
                    <a:pt x="8049" y="1503"/>
                    <a:pt x="8967" y="1503"/>
                  </a:cubicBezTo>
                  <a:cubicBezTo>
                    <a:pt x="9334" y="1503"/>
                    <a:pt x="9645" y="1720"/>
                    <a:pt x="9927" y="2191"/>
                  </a:cubicBezTo>
                  <a:cubicBezTo>
                    <a:pt x="10036" y="2373"/>
                    <a:pt x="10181" y="2562"/>
                    <a:pt x="10233" y="2562"/>
                  </a:cubicBezTo>
                  <a:cubicBezTo>
                    <a:pt x="10334" y="2562"/>
                    <a:pt x="10560" y="1921"/>
                    <a:pt x="10560" y="1662"/>
                  </a:cubicBezTo>
                  <a:cubicBezTo>
                    <a:pt x="10560" y="1172"/>
                    <a:pt x="9853" y="261"/>
                    <a:pt x="9316" y="73"/>
                  </a:cubicBezTo>
                  <a:close/>
                  <a:moveTo>
                    <a:pt x="16451" y="73"/>
                  </a:moveTo>
                  <a:cubicBezTo>
                    <a:pt x="15307" y="-332"/>
                    <a:pt x="14378" y="1207"/>
                    <a:pt x="13702" y="4574"/>
                  </a:cubicBezTo>
                  <a:cubicBezTo>
                    <a:pt x="12501" y="10557"/>
                    <a:pt x="12655" y="19410"/>
                    <a:pt x="13964" y="20621"/>
                  </a:cubicBezTo>
                  <a:cubicBezTo>
                    <a:pt x="14208" y="20847"/>
                    <a:pt x="14611" y="20821"/>
                    <a:pt x="14858" y="20515"/>
                  </a:cubicBezTo>
                  <a:cubicBezTo>
                    <a:pt x="15262" y="20015"/>
                    <a:pt x="15582" y="18759"/>
                    <a:pt x="15775" y="16967"/>
                  </a:cubicBezTo>
                  <a:cubicBezTo>
                    <a:pt x="15916" y="15654"/>
                    <a:pt x="15964" y="12743"/>
                    <a:pt x="15862" y="10877"/>
                  </a:cubicBezTo>
                  <a:cubicBezTo>
                    <a:pt x="15763" y="9067"/>
                    <a:pt x="15597" y="7489"/>
                    <a:pt x="15360" y="6004"/>
                  </a:cubicBezTo>
                  <a:cubicBezTo>
                    <a:pt x="15013" y="3830"/>
                    <a:pt x="14895" y="3608"/>
                    <a:pt x="14640" y="4627"/>
                  </a:cubicBezTo>
                  <a:lnTo>
                    <a:pt x="14531" y="5051"/>
                  </a:lnTo>
                  <a:lnTo>
                    <a:pt x="14684" y="5898"/>
                  </a:lnTo>
                  <a:cubicBezTo>
                    <a:pt x="15299" y="9344"/>
                    <a:pt x="15505" y="13926"/>
                    <a:pt x="15164" y="16914"/>
                  </a:cubicBezTo>
                  <a:cubicBezTo>
                    <a:pt x="15049" y="17915"/>
                    <a:pt x="14794" y="18890"/>
                    <a:pt x="14596" y="19138"/>
                  </a:cubicBezTo>
                  <a:cubicBezTo>
                    <a:pt x="14178" y="19663"/>
                    <a:pt x="13860" y="19000"/>
                    <a:pt x="13636" y="17126"/>
                  </a:cubicBezTo>
                  <a:cubicBezTo>
                    <a:pt x="13492" y="15913"/>
                    <a:pt x="13463" y="12802"/>
                    <a:pt x="13571" y="10929"/>
                  </a:cubicBezTo>
                  <a:cubicBezTo>
                    <a:pt x="13777" y="7361"/>
                    <a:pt x="14258" y="4497"/>
                    <a:pt x="14924" y="2880"/>
                  </a:cubicBezTo>
                  <a:cubicBezTo>
                    <a:pt x="15361" y="1817"/>
                    <a:pt x="15586" y="1556"/>
                    <a:pt x="16124" y="1556"/>
                  </a:cubicBezTo>
                  <a:cubicBezTo>
                    <a:pt x="16569" y="1556"/>
                    <a:pt x="16816" y="1723"/>
                    <a:pt x="17236" y="2403"/>
                  </a:cubicBezTo>
                  <a:lnTo>
                    <a:pt x="17389" y="2668"/>
                  </a:lnTo>
                  <a:lnTo>
                    <a:pt x="17564" y="2244"/>
                  </a:lnTo>
                  <a:cubicBezTo>
                    <a:pt x="17654" y="2011"/>
                    <a:pt x="17716" y="1746"/>
                    <a:pt x="17716" y="1662"/>
                  </a:cubicBezTo>
                  <a:cubicBezTo>
                    <a:pt x="17716" y="1167"/>
                    <a:pt x="17008" y="270"/>
                    <a:pt x="16451" y="73"/>
                  </a:cubicBezTo>
                  <a:close/>
                  <a:moveTo>
                    <a:pt x="19920" y="73"/>
                  </a:moveTo>
                  <a:cubicBezTo>
                    <a:pt x="18265" y="-293"/>
                    <a:pt x="16994" y="3617"/>
                    <a:pt x="16560" y="10506"/>
                  </a:cubicBezTo>
                  <a:cubicBezTo>
                    <a:pt x="16442" y="12378"/>
                    <a:pt x="16434" y="15393"/>
                    <a:pt x="16560" y="16808"/>
                  </a:cubicBezTo>
                  <a:cubicBezTo>
                    <a:pt x="16751" y="18958"/>
                    <a:pt x="17027" y="20085"/>
                    <a:pt x="17455" y="20568"/>
                  </a:cubicBezTo>
                  <a:cubicBezTo>
                    <a:pt x="18074" y="21268"/>
                    <a:pt x="18721" y="20543"/>
                    <a:pt x="19069" y="18820"/>
                  </a:cubicBezTo>
                  <a:cubicBezTo>
                    <a:pt x="19743" y="15483"/>
                    <a:pt x="19594" y="9446"/>
                    <a:pt x="18742" y="4945"/>
                  </a:cubicBezTo>
                  <a:cubicBezTo>
                    <a:pt x="18565" y="4011"/>
                    <a:pt x="18468" y="3821"/>
                    <a:pt x="18305" y="4310"/>
                  </a:cubicBezTo>
                  <a:cubicBezTo>
                    <a:pt x="18126" y="4848"/>
                    <a:pt x="18124" y="5079"/>
                    <a:pt x="18305" y="6110"/>
                  </a:cubicBezTo>
                  <a:cubicBezTo>
                    <a:pt x="18503" y="7232"/>
                    <a:pt x="18671" y="8739"/>
                    <a:pt x="18785" y="10241"/>
                  </a:cubicBezTo>
                  <a:cubicBezTo>
                    <a:pt x="18897" y="11698"/>
                    <a:pt x="18896" y="15136"/>
                    <a:pt x="18785" y="16331"/>
                  </a:cubicBezTo>
                  <a:cubicBezTo>
                    <a:pt x="18555" y="18823"/>
                    <a:pt x="18003" y="20048"/>
                    <a:pt x="17585" y="18979"/>
                  </a:cubicBezTo>
                  <a:cubicBezTo>
                    <a:pt x="17272" y="18176"/>
                    <a:pt x="17104" y="16800"/>
                    <a:pt x="17062" y="14584"/>
                  </a:cubicBezTo>
                  <a:cubicBezTo>
                    <a:pt x="16964" y="9468"/>
                    <a:pt x="17746" y="3911"/>
                    <a:pt x="18807" y="2191"/>
                  </a:cubicBezTo>
                  <a:cubicBezTo>
                    <a:pt x="19168" y="1607"/>
                    <a:pt x="19412" y="1490"/>
                    <a:pt x="19833" y="1556"/>
                  </a:cubicBezTo>
                  <a:cubicBezTo>
                    <a:pt x="20236" y="1619"/>
                    <a:pt x="20575" y="1979"/>
                    <a:pt x="20924" y="2721"/>
                  </a:cubicBezTo>
                  <a:cubicBezTo>
                    <a:pt x="21116" y="3130"/>
                    <a:pt x="21206" y="3250"/>
                    <a:pt x="21338" y="3250"/>
                  </a:cubicBezTo>
                  <a:cubicBezTo>
                    <a:pt x="21521" y="3250"/>
                    <a:pt x="21600" y="2999"/>
                    <a:pt x="21600" y="2509"/>
                  </a:cubicBezTo>
                  <a:cubicBezTo>
                    <a:pt x="21600" y="2232"/>
                    <a:pt x="21360" y="1612"/>
                    <a:pt x="21033" y="1026"/>
                  </a:cubicBezTo>
                  <a:cubicBezTo>
                    <a:pt x="20788" y="588"/>
                    <a:pt x="20288" y="154"/>
                    <a:pt x="19920" y="7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721" name="Line"/>
            <p:cNvSpPr/>
            <p:nvPr/>
          </p:nvSpPr>
          <p:spPr>
            <a:xfrm>
              <a:off x="4342636" y="3166584"/>
              <a:ext cx="45765" cy="5857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22" name="Line"/>
            <p:cNvSpPr/>
            <p:nvPr/>
          </p:nvSpPr>
          <p:spPr>
            <a:xfrm flipV="1">
              <a:off x="4357642" y="560054"/>
              <a:ext cx="2342" cy="83213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23" name="Line"/>
            <p:cNvSpPr/>
            <p:nvPr/>
          </p:nvSpPr>
          <p:spPr>
            <a:xfrm flipH="1" flipV="1">
              <a:off x="3001512" y="494246"/>
              <a:ext cx="5414" cy="88735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24" name="e-"/>
            <p:cNvSpPr txBox="1"/>
            <p:nvPr/>
          </p:nvSpPr>
          <p:spPr>
            <a:xfrm>
              <a:off x="4217478" y="570915"/>
              <a:ext cx="222385" cy="301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noAutofit/>
            </a:bodyPr>
            <a:lstStyle/>
            <a:p>
              <a:pPr>
                <a:defRPr sz="1600">
                  <a:latin typeface="ESAsubtitle"/>
                  <a:ea typeface="ESAsubtitle"/>
                  <a:cs typeface="ESAsubtitle"/>
                  <a:sym typeface="ESAsubtitle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  <p:sp>
          <p:nvSpPr>
            <p:cNvPr id="1725" name="e-"/>
            <p:cNvSpPr txBox="1"/>
            <p:nvPr/>
          </p:nvSpPr>
          <p:spPr>
            <a:xfrm>
              <a:off x="3333695" y="2609406"/>
              <a:ext cx="279545" cy="307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noAutofit/>
            </a:bodyPr>
            <a:lstStyle/>
            <a:p>
              <a:pPr>
                <a:defRPr sz="1600">
                  <a:latin typeface="ESAsubtitle"/>
                  <a:ea typeface="ESAsubtitle"/>
                  <a:cs typeface="ESAsubtitle"/>
                  <a:sym typeface="ESAsubtitle"/>
                </a:defRPr>
              </a:pPr>
              <a:r>
                <a:t>e</a:t>
              </a:r>
              <a:r>
                <a:rPr baseline="31999"/>
                <a:t>-</a:t>
              </a:r>
            </a:p>
          </p:txBody>
        </p:sp>
        <p:sp>
          <p:nvSpPr>
            <p:cNvPr id="1726" name="Hard X-ray footpoints"/>
            <p:cNvSpPr txBox="1"/>
            <p:nvPr/>
          </p:nvSpPr>
          <p:spPr>
            <a:xfrm>
              <a:off x="2592714" y="4303369"/>
              <a:ext cx="945310" cy="46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spAutoFit/>
            </a:bodyPr>
            <a:lstStyle>
              <a:lvl1pPr algn="ctr"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Hard X-ray footpoints</a:t>
              </a:r>
            </a:p>
          </p:txBody>
        </p:sp>
        <p:sp>
          <p:nvSpPr>
            <p:cNvPr id="1727" name="Line"/>
            <p:cNvSpPr/>
            <p:nvPr/>
          </p:nvSpPr>
          <p:spPr>
            <a:xfrm flipV="1">
              <a:off x="3254351" y="4020311"/>
              <a:ext cx="920209" cy="259247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28" name="Line"/>
            <p:cNvSpPr/>
            <p:nvPr/>
          </p:nvSpPr>
          <p:spPr>
            <a:xfrm flipV="1">
              <a:off x="3253904" y="4055750"/>
              <a:ext cx="228187" cy="228187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1729" name="Line Shape" descr="Line Shape"/>
            <p:cNvPicPr>
              <a:picLocks/>
            </p:cNvPicPr>
            <p:nvPr/>
          </p:nvPicPr>
          <p:blipFill>
            <a:blip r:embed="rId3">
              <a:alphaModFix amt="48514"/>
            </a:blip>
            <a:stretch>
              <a:fillRect/>
            </a:stretch>
          </p:blipFill>
          <p:spPr>
            <a:xfrm>
              <a:off x="3917724" y="3518026"/>
              <a:ext cx="822052" cy="1193291"/>
            </a:xfrm>
            <a:prstGeom prst="rect">
              <a:avLst/>
            </a:prstGeom>
            <a:effectLst>
              <a:outerShdw blurRad="190500" dist="63500" dir="5400000" rotWithShape="0">
                <a:srgbClr val="000000"/>
              </a:outerShdw>
            </a:effectLst>
          </p:spPr>
        </p:pic>
        <p:pic>
          <p:nvPicPr>
            <p:cNvPr id="1730" name="Line Shape" descr="Line Shape"/>
            <p:cNvPicPr>
              <a:picLocks/>
            </p:cNvPicPr>
            <p:nvPr/>
          </p:nvPicPr>
          <p:blipFill>
            <a:blip r:embed="rId4">
              <a:alphaModFix amt="48514"/>
            </a:blip>
            <a:stretch>
              <a:fillRect/>
            </a:stretch>
          </p:blipFill>
          <p:spPr>
            <a:xfrm>
              <a:off x="3290291" y="3597558"/>
              <a:ext cx="801106" cy="1068668"/>
            </a:xfrm>
            <a:prstGeom prst="rect">
              <a:avLst/>
            </a:prstGeom>
            <a:effectLst>
              <a:outerShdw blurRad="190500" dist="63500" dir="5400000" rotWithShape="0">
                <a:srgbClr val="000000"/>
              </a:outerShdw>
            </a:effectLst>
          </p:spPr>
        </p:pic>
        <p:sp>
          <p:nvSpPr>
            <p:cNvPr id="1731" name="Flare ribbons"/>
            <p:cNvSpPr txBox="1"/>
            <p:nvPr/>
          </p:nvSpPr>
          <p:spPr>
            <a:xfrm>
              <a:off x="4517025" y="4707152"/>
              <a:ext cx="1015077" cy="277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624" tIns="45624" rIns="45624" bIns="45624" numCol="1" anchor="t">
              <a:spAutoFit/>
            </a:bodyPr>
            <a:lstStyle>
              <a:lvl1pPr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Flare ribbons</a:t>
              </a:r>
            </a:p>
          </p:txBody>
        </p:sp>
        <p:sp>
          <p:nvSpPr>
            <p:cNvPr id="1732" name="Line"/>
            <p:cNvSpPr/>
            <p:nvPr/>
          </p:nvSpPr>
          <p:spPr>
            <a:xfrm flipH="1" flipV="1">
              <a:off x="4625933" y="4531722"/>
              <a:ext cx="213405" cy="213405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33" name="Line"/>
            <p:cNvSpPr/>
            <p:nvPr/>
          </p:nvSpPr>
          <p:spPr>
            <a:xfrm flipH="1" flipV="1">
              <a:off x="4021027" y="4450650"/>
              <a:ext cx="807387" cy="295909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34" name="Hot flare loop"/>
            <p:cNvSpPr txBox="1"/>
            <p:nvPr/>
          </p:nvSpPr>
          <p:spPr>
            <a:xfrm>
              <a:off x="4424720" y="2478917"/>
              <a:ext cx="658697" cy="658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spAutoFit/>
            </a:bodyPr>
            <a:lstStyle>
              <a:lvl1pPr algn="ctr"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Hot flare loop</a:t>
              </a:r>
            </a:p>
          </p:txBody>
        </p:sp>
        <p:sp>
          <p:nvSpPr>
            <p:cNvPr id="1735" name="Line"/>
            <p:cNvSpPr/>
            <p:nvPr/>
          </p:nvSpPr>
          <p:spPr>
            <a:xfrm flipH="1">
              <a:off x="4147667" y="2959428"/>
              <a:ext cx="419918" cy="419919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736" name="Filament eruption"/>
            <p:cNvSpPr txBox="1"/>
            <p:nvPr/>
          </p:nvSpPr>
          <p:spPr>
            <a:xfrm>
              <a:off x="3009320" y="11501"/>
              <a:ext cx="807970" cy="467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24" tIns="45624" rIns="45624" bIns="45624" numCol="1" anchor="t">
              <a:spAutoFit/>
            </a:bodyPr>
            <a:lstStyle>
              <a:lvl1pPr algn="ctr">
                <a:defRPr sz="12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Filament eruption</a:t>
              </a:r>
            </a:p>
          </p:txBody>
        </p:sp>
        <p:sp>
          <p:nvSpPr>
            <p:cNvPr id="1737" name="Line"/>
            <p:cNvSpPr/>
            <p:nvPr/>
          </p:nvSpPr>
          <p:spPr>
            <a:xfrm>
              <a:off x="3418390" y="511889"/>
              <a:ext cx="208156" cy="555984"/>
            </a:xfrm>
            <a:prstGeom prst="line">
              <a:avLst/>
            </a:prstGeom>
            <a:noFill/>
            <a:ln w="12700" cap="flat">
              <a:solidFill>
                <a:srgbClr val="11324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>
                <a:lnSpc>
                  <a:spcPct val="90000"/>
                </a:lnSpc>
                <a:spcBef>
                  <a:spcPts val="2200"/>
                </a:spcBef>
                <a:defRPr sz="2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1739" name="Water"/>
          <p:cNvSpPr/>
          <p:nvPr/>
        </p:nvSpPr>
        <p:spPr>
          <a:xfrm rot="2398502">
            <a:off x="1687133" y="3450575"/>
            <a:ext cx="505929" cy="25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0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solidFill>
            <a:srgbClr val="000000">
              <a:alpha val="3085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742" name="Group"/>
          <p:cNvGrpSpPr/>
          <p:nvPr/>
        </p:nvGrpSpPr>
        <p:grpSpPr>
          <a:xfrm>
            <a:off x="4598859" y="3946626"/>
            <a:ext cx="7579978" cy="2927328"/>
            <a:chOff x="0" y="0"/>
            <a:chExt cx="7579977" cy="2927326"/>
          </a:xfrm>
        </p:grpSpPr>
        <p:pic>
          <p:nvPicPr>
            <p:cNvPr id="1740" name="Screenshot 2024-06-05 at 14.54.59.png" descr="Screenshot 2024-06-05 at 14.54.5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579978" cy="2927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1" name="Hayes et al. 2019"/>
            <p:cNvSpPr txBox="1"/>
            <p:nvPr/>
          </p:nvSpPr>
          <p:spPr>
            <a:xfrm>
              <a:off x="6094466" y="2344666"/>
              <a:ext cx="1284174" cy="264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Hayes et al. 2019</a:t>
              </a:r>
            </a:p>
          </p:txBody>
        </p:sp>
      </p:grpSp>
      <p:sp>
        <p:nvSpPr>
          <p:cNvPr id="1743" name="X-rays provide most direct diagnostic of flare-accelerated electrons and flare-heated hot plasmas (&gt;10MK)"/>
          <p:cNvSpPr txBox="1"/>
          <p:nvPr/>
        </p:nvSpPr>
        <p:spPr>
          <a:xfrm>
            <a:off x="2690553" y="1811065"/>
            <a:ext cx="7284124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rPr b="1"/>
              <a:t>X-rays </a:t>
            </a:r>
            <a:r>
              <a:t>provide most direct diagnostic of </a:t>
            </a:r>
            <a:r>
              <a:rPr b="1"/>
              <a:t>flare-accelerated electrons</a:t>
            </a:r>
            <a:r>
              <a:t> and flare-heated</a:t>
            </a:r>
            <a:r>
              <a:rPr b="1"/>
              <a:t> hot plasmas (&gt;10MK)</a:t>
            </a:r>
          </a:p>
        </p:txBody>
      </p:sp>
      <p:sp>
        <p:nvSpPr>
          <p:cNvPr id="1744" name="EUV observations provide details on flare evolution, ribbon kernels/ motions, heating+cooling, loop motions+oscillations"/>
          <p:cNvSpPr txBox="1"/>
          <p:nvPr/>
        </p:nvSpPr>
        <p:spPr>
          <a:xfrm>
            <a:off x="2677853" y="2468684"/>
            <a:ext cx="7284124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rPr b="1"/>
              <a:t>EUV</a:t>
            </a:r>
            <a:r>
              <a:t> observations provide details on flare evolution, ribbon kernels/ motions, heating+cooling, loop motions+oscillations</a:t>
            </a:r>
          </a:p>
        </p:txBody>
      </p:sp>
      <p:sp>
        <p:nvSpPr>
          <p:cNvPr id="1745" name="Need high temporal, spatial and spectral multi-wavelength observations in order to identify fine details of energy release in flares, particle acceleration, heating etc."/>
          <p:cNvSpPr txBox="1"/>
          <p:nvPr/>
        </p:nvSpPr>
        <p:spPr>
          <a:xfrm>
            <a:off x="1225353" y="1028716"/>
            <a:ext cx="9982307" cy="673685"/>
          </a:xfrm>
          <a:prstGeom prst="rect">
            <a:avLst/>
          </a:prstGeom>
          <a:ln>
            <a:solidFill>
              <a:srgbClr val="FF26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Need high temporal, spatial and spectral multi-wavelength observations in order to identify fine details of energy release in flares, particle acceleration, heating etc.</a:t>
            </a:r>
          </a:p>
        </p:txBody>
      </p:sp>
      <p:sp>
        <p:nvSpPr>
          <p:cNvPr id="1746" name="AIA 12s cadence (miss things)…"/>
          <p:cNvSpPr txBox="1"/>
          <p:nvPr/>
        </p:nvSpPr>
        <p:spPr>
          <a:xfrm>
            <a:off x="4279397" y="3101335"/>
            <a:ext cx="6384825" cy="71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41300" indent="-241300" defTabSz="2438338">
              <a:lnSpc>
                <a:spcPct val="90000"/>
              </a:lnSpc>
              <a:spcBef>
                <a:spcPts val="1000"/>
              </a:spcBef>
              <a:buSzPct val="123000"/>
              <a:buChar char="-"/>
              <a:defRPr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AIA </a:t>
            </a:r>
            <a:r>
              <a:rPr u="sng"/>
              <a:t>12s cadence</a:t>
            </a:r>
            <a:r>
              <a:t> (miss things) </a:t>
            </a:r>
          </a:p>
          <a:p>
            <a:pPr marL="241300" indent="-241300" defTabSz="2438338">
              <a:lnSpc>
                <a:spcPct val="90000"/>
              </a:lnSpc>
              <a:spcBef>
                <a:spcPts val="1000"/>
              </a:spcBef>
              <a:buSzPct val="123000"/>
              <a:buChar char="-"/>
              <a:defRPr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Detector </a:t>
            </a:r>
            <a:r>
              <a:rPr b="1" u="sng"/>
              <a:t>saturation</a:t>
            </a:r>
            <a:r>
              <a:t>! moderately sized C-class flares saturate! </a:t>
            </a:r>
          </a:p>
        </p:txBody>
      </p:sp>
      <p:sp>
        <p:nvSpPr>
          <p:cNvPr id="1747" name="Challenges"/>
          <p:cNvSpPr txBox="1"/>
          <p:nvPr/>
        </p:nvSpPr>
        <p:spPr>
          <a:xfrm>
            <a:off x="2900605" y="3253669"/>
            <a:ext cx="124792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941100"/>
                </a:solidFill>
              </a:defRPr>
            </a:lvl1pPr>
          </a:lstStyle>
          <a:p>
            <a:r>
              <a:t>Challenges</a:t>
            </a:r>
          </a:p>
        </p:txBody>
      </p:sp>
      <p:sp>
        <p:nvSpPr>
          <p:cNvPr id="1748" name="EUV instruments are not optimised for flares…"/>
          <p:cNvSpPr txBox="1"/>
          <p:nvPr/>
        </p:nvSpPr>
        <p:spPr>
          <a:xfrm>
            <a:off x="5608151" y="4824747"/>
            <a:ext cx="6100573" cy="737820"/>
          </a:xfrm>
          <a:prstGeom prst="rect">
            <a:avLst/>
          </a:prstGeom>
          <a:solidFill>
            <a:srgbClr val="FFFFFF"/>
          </a:solidFill>
          <a:ln w="63500">
            <a:solidFill>
              <a:srgbClr val="9411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lnSpc>
                <a:spcPct val="90000"/>
              </a:lnSpc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EUV instruments are not optimised for flares</a:t>
            </a:r>
          </a:p>
          <a:p>
            <a:pPr defTabSz="2438338">
              <a:lnSpc>
                <a:spcPct val="90000"/>
              </a:lnSpc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→Need high-cadence, short exposure observations!</a:t>
            </a:r>
          </a:p>
        </p:txBody>
      </p:sp>
      <p:grpSp>
        <p:nvGrpSpPr>
          <p:cNvPr id="1751" name="Group"/>
          <p:cNvGrpSpPr/>
          <p:nvPr/>
        </p:nvGrpSpPr>
        <p:grpSpPr>
          <a:xfrm>
            <a:off x="634831" y="3969069"/>
            <a:ext cx="3546736" cy="2183156"/>
            <a:chOff x="0" y="0"/>
            <a:chExt cx="3546735" cy="2183154"/>
          </a:xfrm>
        </p:grpSpPr>
        <p:sp>
          <p:nvSpPr>
            <p:cNvPr id="1749" name="EUI/HRI on-board Solar Orbiter can be used for this!"/>
            <p:cNvSpPr txBox="1"/>
            <p:nvPr/>
          </p:nvSpPr>
          <p:spPr>
            <a:xfrm>
              <a:off x="0" y="958366"/>
              <a:ext cx="2795560" cy="1224789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9411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338">
                <a:lnSpc>
                  <a:spcPct val="90000"/>
                </a:lnSpc>
                <a:defRPr sz="25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EUI/HRI on-board Solar Orbiter can be used for this!</a:t>
              </a:r>
            </a:p>
          </p:txBody>
        </p:sp>
        <p:pic>
          <p:nvPicPr>
            <p:cNvPr id="1750" name="pasted-movie.png" descr="pasted-movi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2735" y="0"/>
              <a:ext cx="1314001" cy="131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What is a Solar Orbiter SOOP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What is a Solar Orbiter SOOP?</a:t>
            </a:r>
          </a:p>
        </p:txBody>
      </p:sp>
      <p:pic>
        <p:nvPicPr>
          <p:cNvPr id="1754" name="Orbit_GSE_2024H1.mp4" descr="Orbit_GSE_2024H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7464" y="991592"/>
            <a:ext cx="9598071" cy="5398914"/>
          </a:xfrm>
          <a:prstGeom prst="rect">
            <a:avLst/>
          </a:prstGeom>
          <a:ln w="12700">
            <a:miter lim="400000"/>
          </a:ln>
        </p:spPr>
      </p:pic>
      <p:sp>
        <p:nvSpPr>
          <p:cNvPr id="1755" name="Mar/Apr 2024"/>
          <p:cNvSpPr txBox="1"/>
          <p:nvPr/>
        </p:nvSpPr>
        <p:spPr>
          <a:xfrm>
            <a:off x="10634521" y="5653969"/>
            <a:ext cx="148913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Mar/Apr 2024</a:t>
            </a:r>
          </a:p>
        </p:txBody>
      </p:sp>
      <p:sp>
        <p:nvSpPr>
          <p:cNvPr id="1756" name="Major Flare SOOP:…"/>
          <p:cNvSpPr txBox="1"/>
          <p:nvPr/>
        </p:nvSpPr>
        <p:spPr>
          <a:xfrm>
            <a:off x="408683" y="2251187"/>
            <a:ext cx="5656372" cy="1854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8197A6"/>
              </a:buClr>
              <a:buFont typeface="Arial"/>
              <a:defRPr b="1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Major Flare SOOP: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8197A6"/>
              </a:buClr>
              <a:buSzPct val="100000"/>
              <a:buFont typeface="Arial"/>
              <a:buChar char="•"/>
              <a:defRPr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6 windows of 4 hours each in Spring 2024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8197A6"/>
              </a:buClr>
              <a:buSzPct val="100000"/>
              <a:buFont typeface="Arial"/>
              <a:buChar char="•"/>
              <a:defRPr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Aims: for </a:t>
            </a:r>
            <a:r>
              <a:rPr i="1"/>
              <a:t>first ever high-cadence, </a:t>
            </a:r>
            <a:r>
              <a:rPr b="1" i="1"/>
              <a:t>short exposure high resolution EUV flare</a:t>
            </a:r>
            <a:r>
              <a:rPr i="1"/>
              <a:t> observations, </a:t>
            </a:r>
            <a:r>
              <a:t>coupled hard X-rays and UV spectroscopic 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8197A6"/>
              </a:buClr>
              <a:buSzPct val="100000"/>
              <a:buFont typeface="Arial"/>
              <a:buChar char="•"/>
              <a:defRPr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Combined</a:t>
            </a:r>
            <a:r>
              <a:rPr b="1"/>
              <a:t> EUI/HRI + STIX + SPICE</a:t>
            </a:r>
            <a:r>
              <a:t> (+PHI)</a:t>
            </a:r>
          </a:p>
        </p:txBody>
      </p:sp>
      <p:sp>
        <p:nvSpPr>
          <p:cNvPr id="1757" name="SOOP = “Solar Orbiter Operational Plan”…"/>
          <p:cNvSpPr txBox="1"/>
          <p:nvPr/>
        </p:nvSpPr>
        <p:spPr>
          <a:xfrm>
            <a:off x="238685" y="1044385"/>
            <a:ext cx="6148546" cy="1000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8197A6"/>
              </a:buClr>
              <a:buSzPct val="100000"/>
              <a:buFont typeface="Arial"/>
              <a:buChar char="•"/>
              <a:defRPr sz="2000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SOOP = “Solar Orbiter Operational Plan”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Clr>
                <a:srgbClr val="8197A6"/>
              </a:buClr>
              <a:buSzPct val="100000"/>
              <a:buFont typeface="Arial"/>
              <a:buChar char="•"/>
              <a:defRPr sz="2000">
                <a:solidFill>
                  <a:srgbClr val="1132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Coordinate observations with high-resolution operating modes with specific science goal </a:t>
            </a:r>
          </a:p>
        </p:txBody>
      </p:sp>
      <p:pic>
        <p:nvPicPr>
          <p:cNvPr id="1758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897" y="44457"/>
            <a:ext cx="793278" cy="793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9" name="Screenshot 2024-09-11 at 18.45.23.png" descr="Screenshot 2024-09-11 at 18.45.23.png"/>
          <p:cNvPicPr>
            <a:picLocks noChangeAspect="1"/>
          </p:cNvPicPr>
          <p:nvPr/>
        </p:nvPicPr>
        <p:blipFill>
          <a:blip r:embed="rId6"/>
          <a:srcRect r="22210"/>
          <a:stretch>
            <a:fillRect/>
          </a:stretch>
        </p:blipFill>
        <p:spPr>
          <a:xfrm>
            <a:off x="1121017" y="4347046"/>
            <a:ext cx="4383842" cy="1913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1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5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Overview of the SOOP campa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Overview of the SOOP campaign</a:t>
            </a:r>
          </a:p>
        </p:txBody>
      </p:sp>
      <p:pic>
        <p:nvPicPr>
          <p:cNvPr id="1762" name="stix_quicklook_overview_1525.png" descr="stix_quicklook_overview_15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3" y="1198424"/>
            <a:ext cx="8073911" cy="369289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63" name="Table 1"/>
          <p:cNvGraphicFramePr/>
          <p:nvPr/>
        </p:nvGraphicFramePr>
        <p:xfrm>
          <a:off x="8553802" y="1198424"/>
          <a:ext cx="3152468" cy="2681175"/>
        </p:xfrm>
        <a:graphic>
          <a:graphicData uri="http://schemas.openxmlformats.org/drawingml/2006/table">
            <a:tbl>
              <a:tblPr firstRow="1" bandRow="1">
                <a:tableStyleId>{D51ADE6A-740E-44AE-83CC-AE7238B6C88D}</a:tableStyleId>
              </a:tblPr>
              <a:tblGrid>
                <a:gridCol w="3152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3025">
                <a:tc>
                  <a:txBody>
                    <a:bodyPr/>
                    <a:lstStyle/>
                    <a:p>
                      <a:pPr algn="ctr" defTabSz="882029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solidFill>
                            <a:srgbClr val="FEFFFF"/>
                          </a:solidFill>
                          <a:sym typeface="Arial"/>
                        </a:rPr>
                        <a:t>Campaign Windows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lnT w="12700">
                      <a:solidFill>
                        <a:srgbClr val="113245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2024-03-19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2024-03-23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solidFill>
                      <a:srgbClr val="D5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2024-04-02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2024-04-04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solidFill>
                      <a:srgbClr val="D5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2024-04-05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2024-04-06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lnB w="12700">
                      <a:solidFill>
                        <a:srgbClr val="113245"/>
                      </a:solidFill>
                      <a:miter lim="400000"/>
                    </a:lnB>
                    <a:solidFill>
                      <a:srgbClr val="D5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64" name="STIX quicklook 15-25 keV"/>
          <p:cNvSpPr txBox="1"/>
          <p:nvPr/>
        </p:nvSpPr>
        <p:spPr>
          <a:xfrm>
            <a:off x="551105" y="907592"/>
            <a:ext cx="286118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2C6ABA"/>
                </a:solidFill>
              </a:defRPr>
            </a:lvl1pPr>
          </a:lstStyle>
          <a:p>
            <a:r>
              <a:t>STIX quicklook 15-25 keV</a:t>
            </a:r>
          </a:p>
        </p:txBody>
      </p:sp>
      <p:sp>
        <p:nvSpPr>
          <p:cNvPr id="1765" name="Line"/>
          <p:cNvSpPr/>
          <p:nvPr/>
        </p:nvSpPr>
        <p:spPr>
          <a:xfrm>
            <a:off x="7680352" y="1093509"/>
            <a:ext cx="1116957" cy="137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86" extrusionOk="0">
                <a:moveTo>
                  <a:pt x="21600" y="16212"/>
                </a:moveTo>
                <a:cubicBezTo>
                  <a:pt x="18295" y="4633"/>
                  <a:pt x="14337" y="-1014"/>
                  <a:pt x="10341" y="150"/>
                </a:cubicBezTo>
                <a:cubicBezTo>
                  <a:pt x="6562" y="1250"/>
                  <a:pt x="2946" y="8398"/>
                  <a:pt x="0" y="20586"/>
                </a:cubicBezTo>
              </a:path>
            </a:pathLst>
          </a:custGeom>
          <a:ln w="12700">
            <a:solidFill>
              <a:srgbClr val="FF7E7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66" name="Line"/>
          <p:cNvSpPr/>
          <p:nvPr/>
        </p:nvSpPr>
        <p:spPr>
          <a:xfrm>
            <a:off x="7318971" y="1049039"/>
            <a:ext cx="1449350" cy="18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86" extrusionOk="0">
                <a:moveTo>
                  <a:pt x="21600" y="16212"/>
                </a:moveTo>
                <a:cubicBezTo>
                  <a:pt x="18295" y="4633"/>
                  <a:pt x="14337" y="-1014"/>
                  <a:pt x="10341" y="150"/>
                </a:cubicBezTo>
                <a:cubicBezTo>
                  <a:pt x="6562" y="1250"/>
                  <a:pt x="2946" y="8398"/>
                  <a:pt x="0" y="20586"/>
                </a:cubicBezTo>
              </a:path>
            </a:pathLst>
          </a:custGeom>
          <a:ln w="12700">
            <a:solidFill>
              <a:srgbClr val="FF7E7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1767" name="Screenshot 2024-09-11 at 17.49.57.png" descr="Screenshot 2024-09-11 at 17.49.57.png"/>
          <p:cNvPicPr>
            <a:picLocks noChangeAspect="1"/>
          </p:cNvPicPr>
          <p:nvPr/>
        </p:nvPicPr>
        <p:blipFill>
          <a:blip r:embed="rId3"/>
          <a:srcRect l="8209" t="9771" r="11266" b="19490"/>
          <a:stretch>
            <a:fillRect/>
          </a:stretch>
        </p:blipFill>
        <p:spPr>
          <a:xfrm>
            <a:off x="224286" y="4923483"/>
            <a:ext cx="3341614" cy="1130931"/>
          </a:xfrm>
          <a:prstGeom prst="rect">
            <a:avLst/>
          </a:prstGeom>
          <a:ln w="12700">
            <a:solidFill>
              <a:srgbClr val="0F2432"/>
            </a:solidFill>
          </a:ln>
        </p:spPr>
      </p:pic>
      <p:sp>
        <p:nvSpPr>
          <p:cNvPr id="1768" name="0.43AU"/>
          <p:cNvSpPr txBox="1"/>
          <p:nvPr/>
        </p:nvSpPr>
        <p:spPr>
          <a:xfrm>
            <a:off x="2067485" y="5742869"/>
            <a:ext cx="651613" cy="27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0.43AU</a:t>
            </a:r>
          </a:p>
        </p:txBody>
      </p:sp>
      <p:pic>
        <p:nvPicPr>
          <p:cNvPr id="1769" name="Screenshot 2024-09-11 at 18.38.35.png" descr="Screenshot 2024-09-11 at 18.38.35.png"/>
          <p:cNvPicPr>
            <a:picLocks noChangeAspect="1"/>
          </p:cNvPicPr>
          <p:nvPr/>
        </p:nvPicPr>
        <p:blipFill>
          <a:blip r:embed="rId4"/>
          <a:srcRect l="6306" t="19398" r="10199" b="14472"/>
          <a:stretch>
            <a:fillRect/>
          </a:stretch>
        </p:blipFill>
        <p:spPr>
          <a:xfrm>
            <a:off x="5565497" y="4923483"/>
            <a:ext cx="2983451" cy="113126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770" name="Screenshot 2024-09-11 at 18.39.52.png" descr="Screenshot 2024-09-11 at 18.39.52.png"/>
          <p:cNvPicPr>
            <a:picLocks noChangeAspect="1"/>
          </p:cNvPicPr>
          <p:nvPr/>
        </p:nvPicPr>
        <p:blipFill>
          <a:blip r:embed="rId5"/>
          <a:srcRect t="12177"/>
          <a:stretch>
            <a:fillRect/>
          </a:stretch>
        </p:blipFill>
        <p:spPr>
          <a:xfrm>
            <a:off x="8765217" y="4923483"/>
            <a:ext cx="3081513" cy="113107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771" name="0.3AU"/>
          <p:cNvSpPr txBox="1"/>
          <p:nvPr/>
        </p:nvSpPr>
        <p:spPr>
          <a:xfrm>
            <a:off x="10512755" y="5755569"/>
            <a:ext cx="559817" cy="27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0.3AU</a:t>
            </a:r>
          </a:p>
        </p:txBody>
      </p:sp>
      <p:sp>
        <p:nvSpPr>
          <p:cNvPr id="1772" name="0.29AU"/>
          <p:cNvSpPr txBox="1"/>
          <p:nvPr/>
        </p:nvSpPr>
        <p:spPr>
          <a:xfrm>
            <a:off x="7884033" y="5742869"/>
            <a:ext cx="651613" cy="27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0.29AU</a:t>
            </a:r>
          </a:p>
        </p:txBody>
      </p:sp>
      <p:sp>
        <p:nvSpPr>
          <p:cNvPr id="1773" name="19-03-2024"/>
          <p:cNvSpPr txBox="1"/>
          <p:nvPr/>
        </p:nvSpPr>
        <p:spPr>
          <a:xfrm>
            <a:off x="248845" y="4916014"/>
            <a:ext cx="753776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t>19-03-2024</a:t>
            </a:r>
          </a:p>
        </p:txBody>
      </p:sp>
      <p:sp>
        <p:nvSpPr>
          <p:cNvPr id="1774" name="04-04-2024"/>
          <p:cNvSpPr txBox="1"/>
          <p:nvPr/>
        </p:nvSpPr>
        <p:spPr>
          <a:xfrm>
            <a:off x="5584419" y="5806135"/>
            <a:ext cx="753776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t>04-04-2024</a:t>
            </a:r>
          </a:p>
        </p:txBody>
      </p:sp>
      <p:sp>
        <p:nvSpPr>
          <p:cNvPr id="1775" name="06-04-2024"/>
          <p:cNvSpPr txBox="1"/>
          <p:nvPr/>
        </p:nvSpPr>
        <p:spPr>
          <a:xfrm>
            <a:off x="8789899" y="5806135"/>
            <a:ext cx="753775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t>06-04-2024</a:t>
            </a:r>
          </a:p>
        </p:txBody>
      </p:sp>
      <p:sp>
        <p:nvSpPr>
          <p:cNvPr id="1776" name="Ryan, et al. 2024/5 in prep"/>
          <p:cNvSpPr txBox="1"/>
          <p:nvPr/>
        </p:nvSpPr>
        <p:spPr>
          <a:xfrm>
            <a:off x="9008403" y="4191069"/>
            <a:ext cx="278561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Ryan, et al. 2024/5 in prep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Screenshot 2024-09-11 at 17.49.57.png" descr="Screenshot 2024-09-11 at 17.49.57.png"/>
          <p:cNvPicPr>
            <a:picLocks noChangeAspect="1"/>
          </p:cNvPicPr>
          <p:nvPr/>
        </p:nvPicPr>
        <p:blipFill>
          <a:blip r:embed="rId2"/>
          <a:srcRect l="8209" t="9771" r="11266" b="19490"/>
          <a:stretch>
            <a:fillRect/>
          </a:stretch>
        </p:blipFill>
        <p:spPr>
          <a:xfrm>
            <a:off x="224286" y="4923483"/>
            <a:ext cx="3341614" cy="1130931"/>
          </a:xfrm>
          <a:prstGeom prst="rect">
            <a:avLst/>
          </a:prstGeom>
          <a:ln w="12700">
            <a:solidFill>
              <a:srgbClr val="0F2432"/>
            </a:solidFill>
          </a:ln>
        </p:spPr>
      </p:pic>
      <p:sp>
        <p:nvSpPr>
          <p:cNvPr id="1779" name="Overview of the SOOP campa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Overview of the SOOP campaign</a:t>
            </a:r>
          </a:p>
        </p:txBody>
      </p:sp>
      <p:pic>
        <p:nvPicPr>
          <p:cNvPr id="1780" name="stix_quicklook_overview_1525.png" descr="stix_quicklook_overview_15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3" y="1198424"/>
            <a:ext cx="8073911" cy="369289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81" name="Table 1"/>
          <p:cNvGraphicFramePr/>
          <p:nvPr/>
        </p:nvGraphicFramePr>
        <p:xfrm>
          <a:off x="8553802" y="1198424"/>
          <a:ext cx="3152468" cy="2681175"/>
        </p:xfrm>
        <a:graphic>
          <a:graphicData uri="http://schemas.openxmlformats.org/drawingml/2006/table">
            <a:tbl>
              <a:tblPr firstRow="1" bandRow="1">
                <a:tableStyleId>{D51ADE6A-740E-44AE-83CC-AE7238B6C88D}</a:tableStyleId>
              </a:tblPr>
              <a:tblGrid>
                <a:gridCol w="3152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3025">
                <a:tc>
                  <a:txBody>
                    <a:bodyPr/>
                    <a:lstStyle/>
                    <a:p>
                      <a:pPr algn="ctr" defTabSz="882029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solidFill>
                            <a:srgbClr val="FEFFFF"/>
                          </a:solidFill>
                          <a:sym typeface="Arial"/>
                        </a:rPr>
                        <a:t>Campaign Windows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lnT w="12700">
                      <a:solidFill>
                        <a:srgbClr val="113245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2024-03-19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2024-03-23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solidFill>
                      <a:srgbClr val="D5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2024-04-02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2024-04-04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solidFill>
                      <a:srgbClr val="D5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2024-04-05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algn="ctr" defTabSz="882029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003249"/>
                          </a:solidFill>
                          <a:sym typeface="Arial"/>
                        </a:rPr>
                        <a:t>2024-04-06 20:00-00:00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113245"/>
                      </a:solidFill>
                      <a:miter lim="400000"/>
                    </a:lnL>
                    <a:lnR w="12700">
                      <a:solidFill>
                        <a:srgbClr val="113245"/>
                      </a:solidFill>
                      <a:miter lim="400000"/>
                    </a:lnR>
                    <a:lnB w="12700">
                      <a:solidFill>
                        <a:srgbClr val="113245"/>
                      </a:solidFill>
                      <a:miter lim="400000"/>
                    </a:lnB>
                    <a:solidFill>
                      <a:srgbClr val="D5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82" name="STIX quicklook 15-25 keV"/>
          <p:cNvSpPr txBox="1"/>
          <p:nvPr/>
        </p:nvSpPr>
        <p:spPr>
          <a:xfrm>
            <a:off x="551105" y="907592"/>
            <a:ext cx="286118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2C6ABA"/>
                </a:solidFill>
              </a:defRPr>
            </a:lvl1pPr>
          </a:lstStyle>
          <a:p>
            <a:r>
              <a:t>STIX quicklook 15-25 keV</a:t>
            </a:r>
          </a:p>
        </p:txBody>
      </p:sp>
      <p:sp>
        <p:nvSpPr>
          <p:cNvPr id="1783" name="Line"/>
          <p:cNvSpPr/>
          <p:nvPr/>
        </p:nvSpPr>
        <p:spPr>
          <a:xfrm>
            <a:off x="7680352" y="1093509"/>
            <a:ext cx="1116957" cy="137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86" extrusionOk="0">
                <a:moveTo>
                  <a:pt x="21600" y="16212"/>
                </a:moveTo>
                <a:cubicBezTo>
                  <a:pt x="18295" y="4633"/>
                  <a:pt x="14337" y="-1014"/>
                  <a:pt x="10341" y="150"/>
                </a:cubicBezTo>
                <a:cubicBezTo>
                  <a:pt x="6562" y="1250"/>
                  <a:pt x="2946" y="8398"/>
                  <a:pt x="0" y="20586"/>
                </a:cubicBezTo>
              </a:path>
            </a:pathLst>
          </a:custGeom>
          <a:ln w="12700">
            <a:solidFill>
              <a:srgbClr val="FF7E7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84" name="Line"/>
          <p:cNvSpPr/>
          <p:nvPr/>
        </p:nvSpPr>
        <p:spPr>
          <a:xfrm>
            <a:off x="7318971" y="1049039"/>
            <a:ext cx="1449350" cy="18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86" extrusionOk="0">
                <a:moveTo>
                  <a:pt x="21600" y="16212"/>
                </a:moveTo>
                <a:cubicBezTo>
                  <a:pt x="18295" y="4633"/>
                  <a:pt x="14337" y="-1014"/>
                  <a:pt x="10341" y="150"/>
                </a:cubicBezTo>
                <a:cubicBezTo>
                  <a:pt x="6562" y="1250"/>
                  <a:pt x="2946" y="8398"/>
                  <a:pt x="0" y="20586"/>
                </a:cubicBezTo>
              </a:path>
            </a:pathLst>
          </a:custGeom>
          <a:ln w="12700">
            <a:solidFill>
              <a:srgbClr val="FF7E7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1791" name="Group"/>
          <p:cNvGrpSpPr/>
          <p:nvPr/>
        </p:nvGrpSpPr>
        <p:grpSpPr>
          <a:xfrm>
            <a:off x="1244599" y="1632631"/>
            <a:ext cx="9858989" cy="5171786"/>
            <a:chOff x="0" y="0"/>
            <a:chExt cx="9858987" cy="5171785"/>
          </a:xfrm>
        </p:grpSpPr>
        <p:grpSp>
          <p:nvGrpSpPr>
            <p:cNvPr id="1788" name="Group"/>
            <p:cNvGrpSpPr/>
            <p:nvPr/>
          </p:nvGrpSpPr>
          <p:grpSpPr>
            <a:xfrm>
              <a:off x="2514528" y="14158"/>
              <a:ext cx="7344460" cy="5154224"/>
              <a:chOff x="0" y="0"/>
              <a:chExt cx="7344458" cy="5154222"/>
            </a:xfrm>
          </p:grpSpPr>
          <p:pic>
            <p:nvPicPr>
              <p:cNvPr id="1785" name="overview_lcs.png" descr="overview_lc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344459" cy="5154223"/>
              </a:xfrm>
              <a:prstGeom prst="rect">
                <a:avLst/>
              </a:prstGeom>
              <a:ln w="38100" cap="flat">
                <a:solidFill>
                  <a:srgbClr val="FF7E79"/>
                </a:solidFill>
                <a:prstDash val="solid"/>
                <a:miter lim="400000"/>
              </a:ln>
              <a:effectLst/>
            </p:spPr>
          </p:pic>
          <p:sp>
            <p:nvSpPr>
              <p:cNvPr id="1786" name="STIX"/>
              <p:cNvSpPr txBox="1"/>
              <p:nvPr/>
            </p:nvSpPr>
            <p:spPr>
              <a:xfrm>
                <a:off x="3688077" y="70242"/>
                <a:ext cx="675752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r>
                  <a:t>STIX </a:t>
                </a:r>
              </a:p>
            </p:txBody>
          </p:sp>
          <p:sp>
            <p:nvSpPr>
              <p:cNvPr id="1787" name="GOES/XRS"/>
              <p:cNvSpPr txBox="1"/>
              <p:nvPr/>
            </p:nvSpPr>
            <p:spPr>
              <a:xfrm>
                <a:off x="3376821" y="2427180"/>
                <a:ext cx="1298264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r>
                  <a:t>GOES/XRS</a:t>
                </a:r>
              </a:p>
            </p:txBody>
          </p:sp>
        </p:grpSp>
        <p:sp>
          <p:nvSpPr>
            <p:cNvPr id="1789" name="Line"/>
            <p:cNvSpPr/>
            <p:nvPr/>
          </p:nvSpPr>
          <p:spPr>
            <a:xfrm>
              <a:off x="0" y="2278969"/>
              <a:ext cx="2537317" cy="2892817"/>
            </a:xfrm>
            <a:prstGeom prst="line">
              <a:avLst/>
            </a:prstGeom>
            <a:noFill/>
            <a:ln w="25400" cap="flat">
              <a:solidFill>
                <a:srgbClr val="FF7E79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90" name="Line"/>
            <p:cNvSpPr/>
            <p:nvPr/>
          </p:nvSpPr>
          <p:spPr>
            <a:xfrm flipV="1">
              <a:off x="60869" y="0"/>
              <a:ext cx="2453679" cy="2242739"/>
            </a:xfrm>
            <a:prstGeom prst="line">
              <a:avLst/>
            </a:prstGeom>
            <a:noFill/>
            <a:ln w="25400" cap="flat">
              <a:solidFill>
                <a:srgbClr val="FF7E79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792" name="0.43AU"/>
          <p:cNvSpPr txBox="1"/>
          <p:nvPr/>
        </p:nvSpPr>
        <p:spPr>
          <a:xfrm>
            <a:off x="2067485" y="5742869"/>
            <a:ext cx="651613" cy="27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0.43AU</a:t>
            </a:r>
          </a:p>
        </p:txBody>
      </p:sp>
      <p:sp>
        <p:nvSpPr>
          <p:cNvPr id="1793" name="19-03-2024"/>
          <p:cNvSpPr txBox="1"/>
          <p:nvPr/>
        </p:nvSpPr>
        <p:spPr>
          <a:xfrm>
            <a:off x="248845" y="4916014"/>
            <a:ext cx="753776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t>19-03-2024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Flare caught Mar 19 2024 M-class ev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Flare caught Mar 19 2024 M-class event</a:t>
            </a:r>
          </a:p>
        </p:txBody>
      </p:sp>
      <p:grpSp>
        <p:nvGrpSpPr>
          <p:cNvPr id="1800" name="Group"/>
          <p:cNvGrpSpPr/>
          <p:nvPr/>
        </p:nvGrpSpPr>
        <p:grpSpPr>
          <a:xfrm>
            <a:off x="6413409" y="987732"/>
            <a:ext cx="5420068" cy="5329700"/>
            <a:chOff x="0" y="0"/>
            <a:chExt cx="5420066" cy="5329698"/>
          </a:xfrm>
        </p:grpSpPr>
        <p:pic>
          <p:nvPicPr>
            <p:cNvPr id="1796" name="fsi_overview.png" descr="fsi_overview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420067" cy="532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99" name="Group"/>
            <p:cNvGrpSpPr/>
            <p:nvPr/>
          </p:nvGrpSpPr>
          <p:grpSpPr>
            <a:xfrm>
              <a:off x="896182" y="3089206"/>
              <a:ext cx="1925290" cy="1541094"/>
              <a:chOff x="0" y="0"/>
              <a:chExt cx="1925289" cy="1541093"/>
            </a:xfrm>
          </p:grpSpPr>
          <p:sp>
            <p:nvSpPr>
              <p:cNvPr id="1797" name="HRI field of view"/>
              <p:cNvSpPr txBox="1"/>
              <p:nvPr/>
            </p:nvSpPr>
            <p:spPr>
              <a:xfrm>
                <a:off x="0" y="1057585"/>
                <a:ext cx="1925290" cy="4835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2438338">
                  <a:lnSpc>
                    <a:spcPct val="90000"/>
                  </a:lnSpc>
                  <a:spcBef>
                    <a:spcPts val="4500"/>
                  </a:spcBef>
                  <a:defRPr>
                    <a:solidFill>
                      <a:srgbClr val="0096FF"/>
                    </a:solid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HRI field of view</a:t>
                </a:r>
              </a:p>
            </p:txBody>
          </p:sp>
          <p:sp>
            <p:nvSpPr>
              <p:cNvPr id="1798" name="Line"/>
              <p:cNvSpPr/>
              <p:nvPr/>
            </p:nvSpPr>
            <p:spPr>
              <a:xfrm>
                <a:off x="277877" y="0"/>
                <a:ext cx="290147" cy="964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2" h="21600" extrusionOk="0">
                    <a:moveTo>
                      <a:pt x="11896" y="21600"/>
                    </a:moveTo>
                    <a:cubicBezTo>
                      <a:pt x="3188" y="18581"/>
                      <a:pt x="-1038" y="14602"/>
                      <a:pt x="217" y="10603"/>
                    </a:cubicBezTo>
                    <a:cubicBezTo>
                      <a:pt x="1558" y="6331"/>
                      <a:pt x="8997" y="2454"/>
                      <a:pt x="20562" y="0"/>
                    </a:cubicBezTo>
                  </a:path>
                </a:pathLst>
              </a:custGeom>
              <a:noFill/>
              <a:ln w="254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2438338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96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</p:grpSp>
      </p:grpSp>
      <p:grpSp>
        <p:nvGrpSpPr>
          <p:cNvPr id="1805" name="Group"/>
          <p:cNvGrpSpPr/>
          <p:nvPr/>
        </p:nvGrpSpPr>
        <p:grpSpPr>
          <a:xfrm>
            <a:off x="50728" y="1536257"/>
            <a:ext cx="6270249" cy="4400359"/>
            <a:chOff x="0" y="0"/>
            <a:chExt cx="6270247" cy="4400358"/>
          </a:xfrm>
        </p:grpSpPr>
        <p:pic>
          <p:nvPicPr>
            <p:cNvPr id="1801" name="Group" descr="Grou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270248" cy="4400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2" name="C6.0"/>
            <p:cNvSpPr txBox="1"/>
            <p:nvPr/>
          </p:nvSpPr>
          <p:spPr>
            <a:xfrm>
              <a:off x="2632129" y="24794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C6.0</a:t>
              </a:r>
            </a:p>
          </p:txBody>
        </p:sp>
        <p:sp>
          <p:nvSpPr>
            <p:cNvPr id="1803" name="C3.0"/>
            <p:cNvSpPr txBox="1"/>
            <p:nvPr/>
          </p:nvSpPr>
          <p:spPr>
            <a:xfrm>
              <a:off x="2390829" y="21619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C3.0</a:t>
              </a:r>
            </a:p>
          </p:txBody>
        </p:sp>
        <p:sp>
          <p:nvSpPr>
            <p:cNvPr id="1804" name="M2.1"/>
            <p:cNvSpPr txBox="1"/>
            <p:nvPr/>
          </p:nvSpPr>
          <p:spPr>
            <a:xfrm>
              <a:off x="5286429" y="2187312"/>
              <a:ext cx="565973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M2.1</a:t>
              </a:r>
            </a:p>
          </p:txBody>
        </p:sp>
      </p:grpSp>
      <p:sp>
        <p:nvSpPr>
          <p:cNvPr id="1806" name="Are these flares within field of view of EUI/HRI?"/>
          <p:cNvSpPr txBox="1"/>
          <p:nvPr/>
        </p:nvSpPr>
        <p:spPr>
          <a:xfrm>
            <a:off x="843205" y="1036275"/>
            <a:ext cx="489402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Are these flares within field of view of EUI/HRI?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Flare caught Mar 19 2024 M-class ev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Flare caught Mar 19 2024 M-class event</a:t>
            </a:r>
          </a:p>
        </p:txBody>
      </p:sp>
      <p:grpSp>
        <p:nvGrpSpPr>
          <p:cNvPr id="1813" name="Group"/>
          <p:cNvGrpSpPr/>
          <p:nvPr/>
        </p:nvGrpSpPr>
        <p:grpSpPr>
          <a:xfrm>
            <a:off x="50728" y="1536257"/>
            <a:ext cx="6270249" cy="4400359"/>
            <a:chOff x="0" y="0"/>
            <a:chExt cx="6270247" cy="4400358"/>
          </a:xfrm>
        </p:grpSpPr>
        <p:pic>
          <p:nvPicPr>
            <p:cNvPr id="1809" name="Group" descr="Grou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270248" cy="4400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0" name="C6.0"/>
            <p:cNvSpPr txBox="1"/>
            <p:nvPr/>
          </p:nvSpPr>
          <p:spPr>
            <a:xfrm>
              <a:off x="2632129" y="24794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C6.0</a:t>
              </a:r>
            </a:p>
          </p:txBody>
        </p:sp>
        <p:sp>
          <p:nvSpPr>
            <p:cNvPr id="1811" name="C3.0"/>
            <p:cNvSpPr txBox="1"/>
            <p:nvPr/>
          </p:nvSpPr>
          <p:spPr>
            <a:xfrm>
              <a:off x="2390829" y="21619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C3.0</a:t>
              </a:r>
            </a:p>
          </p:txBody>
        </p:sp>
        <p:sp>
          <p:nvSpPr>
            <p:cNvPr id="1812" name="M2.1"/>
            <p:cNvSpPr txBox="1"/>
            <p:nvPr/>
          </p:nvSpPr>
          <p:spPr>
            <a:xfrm>
              <a:off x="5286429" y="2187312"/>
              <a:ext cx="565973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M2.1</a:t>
              </a:r>
            </a:p>
          </p:txBody>
        </p:sp>
      </p:grpSp>
      <p:pic>
        <p:nvPicPr>
          <p:cNvPr id="1814" name="pasted-movie.png" descr="pasted-movie.png"/>
          <p:cNvPicPr>
            <a:picLocks noChangeAspect="1"/>
          </p:cNvPicPr>
          <p:nvPr/>
        </p:nvPicPr>
        <p:blipFill>
          <a:blip r:embed="rId3"/>
          <a:srcRect l="8167" t="3041" b="6880"/>
          <a:stretch>
            <a:fillRect/>
          </a:stretch>
        </p:blipFill>
        <p:spPr>
          <a:xfrm>
            <a:off x="6518179" y="932992"/>
            <a:ext cx="5507801" cy="5402596"/>
          </a:xfrm>
          <a:prstGeom prst="rect">
            <a:avLst/>
          </a:prstGeom>
          <a:ln w="12700">
            <a:miter lim="400000"/>
          </a:ln>
        </p:spPr>
      </p:pic>
      <p:sp>
        <p:nvSpPr>
          <p:cNvPr id="1815" name="Rectangle"/>
          <p:cNvSpPr/>
          <p:nvPr/>
        </p:nvSpPr>
        <p:spPr>
          <a:xfrm>
            <a:off x="2220491" y="1650999"/>
            <a:ext cx="979673" cy="383347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816" name="Line"/>
          <p:cNvSpPr/>
          <p:nvPr/>
        </p:nvSpPr>
        <p:spPr>
          <a:xfrm>
            <a:off x="2930057" y="1074291"/>
            <a:ext cx="7733924" cy="2022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88" extrusionOk="0">
                <a:moveTo>
                  <a:pt x="0" y="5679"/>
                </a:moveTo>
                <a:cubicBezTo>
                  <a:pt x="3528" y="285"/>
                  <a:pt x="7416" y="-1312"/>
                  <a:pt x="11192" y="1083"/>
                </a:cubicBezTo>
                <a:cubicBezTo>
                  <a:pt x="15121" y="3575"/>
                  <a:pt x="18748" y="10269"/>
                  <a:pt x="21600" y="20288"/>
                </a:cubicBezTo>
              </a:path>
            </a:pathLst>
          </a:cu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17" name="solmon.dias.ie"/>
          <p:cNvSpPr txBox="1"/>
          <p:nvPr/>
        </p:nvSpPr>
        <p:spPr>
          <a:xfrm>
            <a:off x="7155105" y="5552369"/>
            <a:ext cx="156537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solmon.dias.ie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" name="pasted-movie.png" descr="pasted-movie.png"/>
          <p:cNvPicPr>
            <a:picLocks noChangeAspect="1"/>
          </p:cNvPicPr>
          <p:nvPr/>
        </p:nvPicPr>
        <p:blipFill>
          <a:blip r:embed="rId2"/>
          <a:srcRect l="6742" t="2949" b="6059"/>
          <a:stretch>
            <a:fillRect/>
          </a:stretch>
        </p:blipFill>
        <p:spPr>
          <a:xfrm>
            <a:off x="6439994" y="938552"/>
            <a:ext cx="5563366" cy="5428168"/>
          </a:xfrm>
          <a:prstGeom prst="rect">
            <a:avLst/>
          </a:prstGeom>
          <a:ln w="12700">
            <a:miter lim="400000"/>
          </a:ln>
        </p:spPr>
      </p:pic>
      <p:sp>
        <p:nvSpPr>
          <p:cNvPr id="1820" name="Flare caught Mar 19 2024 M-class ev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Flare caught Mar 19 2024 M-class event</a:t>
            </a:r>
          </a:p>
        </p:txBody>
      </p:sp>
      <p:grpSp>
        <p:nvGrpSpPr>
          <p:cNvPr id="1825" name="Group"/>
          <p:cNvGrpSpPr/>
          <p:nvPr/>
        </p:nvGrpSpPr>
        <p:grpSpPr>
          <a:xfrm>
            <a:off x="50728" y="1536257"/>
            <a:ext cx="6270249" cy="4400359"/>
            <a:chOff x="0" y="0"/>
            <a:chExt cx="6270247" cy="4400358"/>
          </a:xfrm>
        </p:grpSpPr>
        <p:pic>
          <p:nvPicPr>
            <p:cNvPr id="1821" name="Group" descr="Grou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270248" cy="4400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2" name="C6.0"/>
            <p:cNvSpPr txBox="1"/>
            <p:nvPr/>
          </p:nvSpPr>
          <p:spPr>
            <a:xfrm>
              <a:off x="2632129" y="24794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C6.0</a:t>
              </a:r>
            </a:p>
          </p:txBody>
        </p:sp>
        <p:sp>
          <p:nvSpPr>
            <p:cNvPr id="1823" name="C3.0"/>
            <p:cNvSpPr txBox="1"/>
            <p:nvPr/>
          </p:nvSpPr>
          <p:spPr>
            <a:xfrm>
              <a:off x="2390829" y="2161912"/>
              <a:ext cx="531557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C3.0</a:t>
              </a:r>
            </a:p>
          </p:txBody>
        </p:sp>
        <p:sp>
          <p:nvSpPr>
            <p:cNvPr id="1824" name="M2.1"/>
            <p:cNvSpPr txBox="1"/>
            <p:nvPr/>
          </p:nvSpPr>
          <p:spPr>
            <a:xfrm>
              <a:off x="5286429" y="2187312"/>
              <a:ext cx="565973" cy="339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latin typeface="Futura"/>
                  <a:ea typeface="Futura"/>
                  <a:cs typeface="Futura"/>
                  <a:sym typeface="Futura"/>
                </a:defRPr>
              </a:lvl1pPr>
            </a:lstStyle>
            <a:p>
              <a:r>
                <a:t>M2.1</a:t>
              </a:r>
            </a:p>
          </p:txBody>
        </p:sp>
      </p:grpSp>
      <p:sp>
        <p:nvSpPr>
          <p:cNvPr id="1826" name="Rectangle"/>
          <p:cNvSpPr/>
          <p:nvPr/>
        </p:nvSpPr>
        <p:spPr>
          <a:xfrm>
            <a:off x="4950991" y="1650999"/>
            <a:ext cx="979673" cy="383347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827" name="solmon.dias.ie"/>
          <p:cNvSpPr txBox="1"/>
          <p:nvPr/>
        </p:nvSpPr>
        <p:spPr>
          <a:xfrm>
            <a:off x="7155105" y="5552369"/>
            <a:ext cx="156537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solmon.dias.ie</a:t>
            </a:r>
          </a:p>
        </p:txBody>
      </p:sp>
      <p:sp>
        <p:nvSpPr>
          <p:cNvPr id="1828" name="Line"/>
          <p:cNvSpPr/>
          <p:nvPr/>
        </p:nvSpPr>
        <p:spPr>
          <a:xfrm>
            <a:off x="5439700" y="1409724"/>
            <a:ext cx="2823395" cy="2067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43" h="21090" extrusionOk="0">
                <a:moveTo>
                  <a:pt x="0" y="2374"/>
                </a:moveTo>
                <a:cubicBezTo>
                  <a:pt x="2779" y="214"/>
                  <a:pt x="6139" y="-510"/>
                  <a:pt x="9350" y="358"/>
                </a:cubicBezTo>
                <a:cubicBezTo>
                  <a:pt x="16945" y="2411"/>
                  <a:pt x="21600" y="11859"/>
                  <a:pt x="19565" y="21090"/>
                </a:cubicBezTo>
              </a:path>
            </a:pathLst>
          </a:cu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ESA_Presentation_DARK">
  <a:themeElements>
    <a:clrScheme name="ESA_Presentation_DARK">
      <a:dk1>
        <a:srgbClr val="003249"/>
      </a:dk1>
      <a:lt1>
        <a:srgbClr val="494949"/>
      </a:lt1>
      <a:dk2>
        <a:srgbClr val="A7A7A7"/>
      </a:dk2>
      <a:lt2>
        <a:srgbClr val="53535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0000FF"/>
      </a:hlink>
      <a:folHlink>
        <a:srgbClr val="FF00FF"/>
      </a:folHlink>
    </a:clrScheme>
    <a:fontScheme name="ESA_Presentation_DAR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ESA_Presentation_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SA_Presentation_DARK">
  <a:themeElements>
    <a:clrScheme name="ESA_Presentation_DAR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0000FF"/>
      </a:hlink>
      <a:folHlink>
        <a:srgbClr val="FF00FF"/>
      </a:folHlink>
    </a:clrScheme>
    <a:fontScheme name="ESA_Presentation_DAR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ESA_Presentation_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1022</Words>
  <Application>Microsoft Macintosh PowerPoint</Application>
  <PresentationFormat>Custom</PresentationFormat>
  <Paragraphs>175</Paragraphs>
  <Slides>24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Helvetica Neue</vt:lpstr>
      <vt:lpstr>Verdana</vt:lpstr>
      <vt:lpstr>ESA_Presentation_DARK</vt:lpstr>
      <vt:lpstr>PowerPoint Presentation</vt:lpstr>
      <vt:lpstr>Motivation: The need for high cadence/resolution observations</vt:lpstr>
      <vt:lpstr>Motivation: The need for high cadence/resolution observations</vt:lpstr>
      <vt:lpstr>What is a Solar Orbiter SOOP?</vt:lpstr>
      <vt:lpstr>Overview of the SOOP campaign</vt:lpstr>
      <vt:lpstr>Overview of the SOOP campaign</vt:lpstr>
      <vt:lpstr>Flare caught Mar 19 2024 M-class event</vt:lpstr>
      <vt:lpstr>Flare caught Mar 19 2024 M-class event</vt:lpstr>
      <vt:lpstr>Flare caught Mar 19 2024 M-class event</vt:lpstr>
      <vt:lpstr>Flare caught Mar 19 2024 M-class event</vt:lpstr>
      <vt:lpstr>EUI/HRI Flare watch mode - normal + short exposures</vt:lpstr>
      <vt:lpstr>EUI/HRI Flare watch mode - normal + short exposures</vt:lpstr>
      <vt:lpstr>EUI/HRI Flare watch mode - normal + short exposures</vt:lpstr>
      <vt:lpstr>EUI/HRI Flare watch mode - normal + short exposures</vt:lpstr>
      <vt:lpstr>EUI/HRI Flare watch mode - normal + short exposures</vt:lpstr>
      <vt:lpstr>EUI/HRI Flare watch mode - comparison with SDO/AIA</vt:lpstr>
      <vt:lpstr>Highest cadence non-saturated EUV observation of flare!</vt:lpstr>
      <vt:lpstr>STIX X-rays + EUI fast cadence </vt:lpstr>
      <vt:lpstr>STIX X-rays + EUI fast cadence </vt:lpstr>
      <vt:lpstr>STIX X-rays + EUI fast cadence </vt:lpstr>
      <vt:lpstr>Mar 23 2024 - two ribbon flare </vt:lpstr>
      <vt:lpstr>Mar 23 2024 - two ribbon flare </vt:lpstr>
      <vt:lpstr>Mar 23 2024 - two ribbon flare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Laura Hayes</cp:lastModifiedBy>
  <cp:revision>2</cp:revision>
  <dcterms:modified xsi:type="dcterms:W3CDTF">2024-09-11T17:27:13Z</dcterms:modified>
</cp:coreProperties>
</file>