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modernComment_100_A810E1A5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21240750" cy="30240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815" userDrawn="1">
          <p15:clr>
            <a:srgbClr val="A4A3A4"/>
          </p15:clr>
        </p15:guide>
        <p15:guide id="2" pos="453" userDrawn="1">
          <p15:clr>
            <a:srgbClr val="A4A3A4"/>
          </p15:clr>
        </p15:guide>
        <p15:guide id="3" pos="12700" userDrawn="1">
          <p15:clr>
            <a:srgbClr val="A4A3A4"/>
          </p15:clr>
        </p15:guide>
        <p15:guide id="4" orient="horz" pos="16034" userDrawn="1">
          <p15:clr>
            <a:srgbClr val="A4A3A4"/>
          </p15:clr>
        </p15:guide>
        <p15:guide id="5" orient="horz" pos="7982" userDrawn="1">
          <p15:clr>
            <a:srgbClr val="A4A3A4"/>
          </p15:clr>
        </p15:guide>
        <p15:guide id="6" pos="6236" userDrawn="1">
          <p15:clr>
            <a:srgbClr val="A4A3A4"/>
          </p15:clr>
        </p15:guide>
        <p15:guide id="7" orient="horz" pos="12019" userDrawn="1">
          <p15:clr>
            <a:srgbClr val="A4A3A4"/>
          </p15:clr>
        </p15:guide>
        <p15:guide id="8" orient="horz" pos="2108" userDrawn="1">
          <p15:clr>
            <a:srgbClr val="A4A3A4"/>
          </p15:clr>
        </p15:guide>
        <p15:guide id="9" orient="horz" pos="3446" userDrawn="1">
          <p15:clr>
            <a:srgbClr val="A4A3A4"/>
          </p15:clr>
        </p15:guide>
        <p15:guide id="10" pos="771" userDrawn="1">
          <p15:clr>
            <a:srgbClr val="A4A3A4"/>
          </p15:clr>
        </p15:guide>
        <p15:guide id="11" orient="horz" pos="3220" userDrawn="1">
          <p15:clr>
            <a:srgbClr val="A4A3A4"/>
          </p15:clr>
        </p15:guide>
        <p15:guide id="12" orient="horz" pos="8186" userDrawn="1">
          <p15:clr>
            <a:srgbClr val="A4A3A4"/>
          </p15:clr>
        </p15:guide>
        <p15:guide id="13" orient="horz" pos="8413" userDrawn="1">
          <p15:clr>
            <a:srgbClr val="A4A3A4"/>
          </p15:clr>
        </p15:guide>
        <p15:guide id="14" pos="60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BD5688-9689-94A9-0EF5-468ACCBFA520}" name="Sharma, Pranjali (AIUB)" initials="" userId="S::pranjali.sharma@unibe.ch::ded27f7e-4a9b-4ca2-82b1-cfa9aab5de7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958"/>
    <a:srgbClr val="FFB26F"/>
    <a:srgbClr val="BE005F"/>
    <a:srgbClr val="7D2AC9"/>
    <a:srgbClr val="E00AA4"/>
    <a:srgbClr val="006DAC"/>
    <a:srgbClr val="00CC73"/>
    <a:srgbClr val="E21484"/>
    <a:srgbClr val="3B3B3B"/>
    <a:srgbClr val="8B90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733F5F-2D89-EA4A-A8F8-ACC4AFEB4F3C}" v="395" dt="2024-09-05T15:28:33.9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–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–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7"/>
    <p:restoredTop sz="96327"/>
  </p:normalViewPr>
  <p:slideViewPr>
    <p:cSldViewPr snapToGrid="0">
      <p:cViewPr varScale="1">
        <p:scale>
          <a:sx n="28" d="100"/>
          <a:sy n="28" d="100"/>
        </p:scale>
        <p:origin x="1864" y="192"/>
      </p:cViewPr>
      <p:guideLst>
        <p:guide orient="horz" pos="11815"/>
        <p:guide pos="453"/>
        <p:guide pos="12700"/>
        <p:guide orient="horz" pos="16034"/>
        <p:guide orient="horz" pos="7982"/>
        <p:guide pos="6236"/>
        <p:guide orient="horz" pos="12019"/>
        <p:guide orient="horz" pos="2108"/>
        <p:guide orient="horz" pos="3446"/>
        <p:guide pos="771"/>
        <p:guide orient="horz" pos="3220"/>
        <p:guide orient="horz" pos="8186"/>
        <p:guide orient="horz" pos="8413"/>
        <p:guide pos="601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8/10/relationships/authors" Target="author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comments/modernComment_100_A810E1A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C1CA53C-9228-8F48-9C61-F7A620E1D7E4}" authorId="{8EBD5688-9689-94A9-0EF5-468ACCBFA520}" status="resolved" created="2024-09-03T08:47:03.753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819678629" sldId="256"/>
      <ac:picMk id="129" creationId="{173B009C-DEE4-1768-63BB-3722B9394938}"/>
    </ac:deMkLst>
    <p188:txBody>
      <a:bodyPr/>
      <a:lstStyle/>
      <a:p>
        <a:r>
          <a:rPr lang="en-CH"/>
          <a:t>Add a zoom out of the horizontal markers
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AFFA60-79F8-07CB-3BFD-F1D9F2ED70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9DD0B1-DBD3-45BC-2B7F-5E334A82EC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320D2-A051-034D-B8BD-FCF44EFF6299}" type="datetimeFigureOut">
              <a:rPr lang="en-CH" smtClean="0"/>
              <a:t>08.09.24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5E9572-F2D6-A7AE-C586-170437B850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46C84F-641D-B107-241E-9857A74C2D2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3A237-5FA5-EA45-B7DE-8792E2B6ADE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81863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878C6-7D07-EC4B-A79C-67D6159A871B}" type="datetimeFigureOut">
              <a:rPr lang="en-CH" smtClean="0"/>
              <a:t>08.09.24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44738" y="1143000"/>
            <a:ext cx="2168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3EE6A-E1A9-1742-8DAE-65A3EDC2855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29902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3EE6A-E1A9-1742-8DAE-65A3EDC28558}" type="slidenum">
              <a:rPr lang="en-CH" smtClean="0"/>
              <a:t>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42837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3056" y="4949049"/>
            <a:ext cx="18054638" cy="10528100"/>
          </a:xfrm>
        </p:spPr>
        <p:txBody>
          <a:bodyPr anchor="b"/>
          <a:lstStyle>
            <a:lvl1pPr algn="ctr">
              <a:defRPr sz="1393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5094" y="15883154"/>
            <a:ext cx="15930563" cy="7301067"/>
          </a:xfrm>
        </p:spPr>
        <p:txBody>
          <a:bodyPr/>
          <a:lstStyle>
            <a:lvl1pPr marL="0" indent="0" algn="ctr">
              <a:buNone/>
              <a:defRPr sz="5575"/>
            </a:lvl1pPr>
            <a:lvl2pPr marL="1062030" indent="0" algn="ctr">
              <a:buNone/>
              <a:defRPr sz="4646"/>
            </a:lvl2pPr>
            <a:lvl3pPr marL="2124060" indent="0" algn="ctr">
              <a:buNone/>
              <a:defRPr sz="4181"/>
            </a:lvl3pPr>
            <a:lvl4pPr marL="3186090" indent="0" algn="ctr">
              <a:buNone/>
              <a:defRPr sz="3717"/>
            </a:lvl4pPr>
            <a:lvl5pPr marL="4248120" indent="0" algn="ctr">
              <a:buNone/>
              <a:defRPr sz="3717"/>
            </a:lvl5pPr>
            <a:lvl6pPr marL="5310149" indent="0" algn="ctr">
              <a:buNone/>
              <a:defRPr sz="3717"/>
            </a:lvl6pPr>
            <a:lvl7pPr marL="6372179" indent="0" algn="ctr">
              <a:buNone/>
              <a:defRPr sz="3717"/>
            </a:lvl7pPr>
            <a:lvl8pPr marL="7434209" indent="0" algn="ctr">
              <a:buNone/>
              <a:defRPr sz="3717"/>
            </a:lvl8pPr>
            <a:lvl9pPr marL="8496239" indent="0" algn="ctr">
              <a:buNone/>
              <a:defRPr sz="3717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4C64-A284-EF4D-B6F2-5878187F76C4}" type="datetimeFigureOut">
              <a:rPr lang="en-CH" smtClean="0"/>
              <a:t>08.09.24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304D-2950-C349-A26C-5607EC0DFDF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0908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4C64-A284-EF4D-B6F2-5878187F76C4}" type="datetimeFigureOut">
              <a:rPr lang="en-CH" smtClean="0"/>
              <a:t>08.09.24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304D-2950-C349-A26C-5607EC0DFDF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7133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00413" y="1610015"/>
            <a:ext cx="4580037" cy="25627246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60303" y="1610015"/>
            <a:ext cx="13474601" cy="2562724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4C64-A284-EF4D-B6F2-5878187F76C4}" type="datetimeFigureOut">
              <a:rPr lang="en-CH" smtClean="0"/>
              <a:t>08.09.24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304D-2950-C349-A26C-5607EC0DFDF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42636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4C64-A284-EF4D-B6F2-5878187F76C4}" type="datetimeFigureOut">
              <a:rPr lang="en-CH" smtClean="0"/>
              <a:t>08.09.24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304D-2950-C349-A26C-5607EC0DFDF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89672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40" y="7539080"/>
            <a:ext cx="18320147" cy="12579118"/>
          </a:xfrm>
        </p:spPr>
        <p:txBody>
          <a:bodyPr anchor="b"/>
          <a:lstStyle>
            <a:lvl1pPr>
              <a:defRPr sz="1393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9240" y="20237201"/>
            <a:ext cx="18320147" cy="6615061"/>
          </a:xfrm>
        </p:spPr>
        <p:txBody>
          <a:bodyPr/>
          <a:lstStyle>
            <a:lvl1pPr marL="0" indent="0">
              <a:buNone/>
              <a:defRPr sz="5575">
                <a:solidFill>
                  <a:schemeClr val="tx1">
                    <a:tint val="82000"/>
                  </a:schemeClr>
                </a:solidFill>
              </a:defRPr>
            </a:lvl1pPr>
            <a:lvl2pPr marL="1062030" indent="0">
              <a:buNone/>
              <a:defRPr sz="4646">
                <a:solidFill>
                  <a:schemeClr val="tx1">
                    <a:tint val="82000"/>
                  </a:schemeClr>
                </a:solidFill>
              </a:defRPr>
            </a:lvl2pPr>
            <a:lvl3pPr marL="2124060" indent="0">
              <a:buNone/>
              <a:defRPr sz="4181">
                <a:solidFill>
                  <a:schemeClr val="tx1">
                    <a:tint val="82000"/>
                  </a:schemeClr>
                </a:solidFill>
              </a:defRPr>
            </a:lvl3pPr>
            <a:lvl4pPr marL="3186090" indent="0">
              <a:buNone/>
              <a:defRPr sz="3717">
                <a:solidFill>
                  <a:schemeClr val="tx1">
                    <a:tint val="82000"/>
                  </a:schemeClr>
                </a:solidFill>
              </a:defRPr>
            </a:lvl4pPr>
            <a:lvl5pPr marL="4248120" indent="0">
              <a:buNone/>
              <a:defRPr sz="3717">
                <a:solidFill>
                  <a:schemeClr val="tx1">
                    <a:tint val="82000"/>
                  </a:schemeClr>
                </a:solidFill>
              </a:defRPr>
            </a:lvl5pPr>
            <a:lvl6pPr marL="5310149" indent="0">
              <a:buNone/>
              <a:defRPr sz="3717">
                <a:solidFill>
                  <a:schemeClr val="tx1">
                    <a:tint val="82000"/>
                  </a:schemeClr>
                </a:solidFill>
              </a:defRPr>
            </a:lvl6pPr>
            <a:lvl7pPr marL="6372179" indent="0">
              <a:buNone/>
              <a:defRPr sz="3717">
                <a:solidFill>
                  <a:schemeClr val="tx1">
                    <a:tint val="82000"/>
                  </a:schemeClr>
                </a:solidFill>
              </a:defRPr>
            </a:lvl7pPr>
            <a:lvl8pPr marL="7434209" indent="0">
              <a:buNone/>
              <a:defRPr sz="3717">
                <a:solidFill>
                  <a:schemeClr val="tx1">
                    <a:tint val="82000"/>
                  </a:schemeClr>
                </a:solidFill>
              </a:defRPr>
            </a:lvl8pPr>
            <a:lvl9pPr marL="8496239" indent="0">
              <a:buNone/>
              <a:defRPr sz="371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4C64-A284-EF4D-B6F2-5878187F76C4}" type="datetimeFigureOut">
              <a:rPr lang="en-CH" smtClean="0"/>
              <a:t>08.09.24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304D-2950-C349-A26C-5607EC0DFDF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5735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0301" y="8050077"/>
            <a:ext cx="9027319" cy="191871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3130" y="8050077"/>
            <a:ext cx="9027319" cy="191871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4C64-A284-EF4D-B6F2-5878187F76C4}" type="datetimeFigureOut">
              <a:rPr lang="en-CH" smtClean="0"/>
              <a:t>08.09.24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304D-2950-C349-A26C-5607EC0DFDF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71317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68" y="1610022"/>
            <a:ext cx="18320147" cy="584505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71" y="7413073"/>
            <a:ext cx="8985831" cy="3633032"/>
          </a:xfrm>
        </p:spPr>
        <p:txBody>
          <a:bodyPr anchor="b"/>
          <a:lstStyle>
            <a:lvl1pPr marL="0" indent="0">
              <a:buNone/>
              <a:defRPr sz="5575" b="1"/>
            </a:lvl1pPr>
            <a:lvl2pPr marL="1062030" indent="0">
              <a:buNone/>
              <a:defRPr sz="4646" b="1"/>
            </a:lvl2pPr>
            <a:lvl3pPr marL="2124060" indent="0">
              <a:buNone/>
              <a:defRPr sz="4181" b="1"/>
            </a:lvl3pPr>
            <a:lvl4pPr marL="3186090" indent="0">
              <a:buNone/>
              <a:defRPr sz="3717" b="1"/>
            </a:lvl4pPr>
            <a:lvl5pPr marL="4248120" indent="0">
              <a:buNone/>
              <a:defRPr sz="3717" b="1"/>
            </a:lvl5pPr>
            <a:lvl6pPr marL="5310149" indent="0">
              <a:buNone/>
              <a:defRPr sz="3717" b="1"/>
            </a:lvl6pPr>
            <a:lvl7pPr marL="6372179" indent="0">
              <a:buNone/>
              <a:defRPr sz="3717" b="1"/>
            </a:lvl7pPr>
            <a:lvl8pPr marL="7434209" indent="0">
              <a:buNone/>
              <a:defRPr sz="3717" b="1"/>
            </a:lvl8pPr>
            <a:lvl9pPr marL="8496239" indent="0">
              <a:buNone/>
              <a:defRPr sz="371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3071" y="11046105"/>
            <a:ext cx="8985831" cy="162471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753131" y="7413073"/>
            <a:ext cx="9030085" cy="3633032"/>
          </a:xfrm>
        </p:spPr>
        <p:txBody>
          <a:bodyPr anchor="b"/>
          <a:lstStyle>
            <a:lvl1pPr marL="0" indent="0">
              <a:buNone/>
              <a:defRPr sz="5575" b="1"/>
            </a:lvl1pPr>
            <a:lvl2pPr marL="1062030" indent="0">
              <a:buNone/>
              <a:defRPr sz="4646" b="1"/>
            </a:lvl2pPr>
            <a:lvl3pPr marL="2124060" indent="0">
              <a:buNone/>
              <a:defRPr sz="4181" b="1"/>
            </a:lvl3pPr>
            <a:lvl4pPr marL="3186090" indent="0">
              <a:buNone/>
              <a:defRPr sz="3717" b="1"/>
            </a:lvl4pPr>
            <a:lvl5pPr marL="4248120" indent="0">
              <a:buNone/>
              <a:defRPr sz="3717" b="1"/>
            </a:lvl5pPr>
            <a:lvl6pPr marL="5310149" indent="0">
              <a:buNone/>
              <a:defRPr sz="3717" b="1"/>
            </a:lvl6pPr>
            <a:lvl7pPr marL="6372179" indent="0">
              <a:buNone/>
              <a:defRPr sz="3717" b="1"/>
            </a:lvl7pPr>
            <a:lvl8pPr marL="7434209" indent="0">
              <a:buNone/>
              <a:defRPr sz="3717" b="1"/>
            </a:lvl8pPr>
            <a:lvl9pPr marL="8496239" indent="0">
              <a:buNone/>
              <a:defRPr sz="371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753131" y="11046105"/>
            <a:ext cx="9030085" cy="162471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4C64-A284-EF4D-B6F2-5878187F76C4}" type="datetimeFigureOut">
              <a:rPr lang="en-CH" smtClean="0"/>
              <a:t>08.09.24</a:t>
            </a:fld>
            <a:endParaRPr lang="en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304D-2950-C349-A26C-5607EC0DFDF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74453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4C64-A284-EF4D-B6F2-5878187F76C4}" type="datetimeFigureOut">
              <a:rPr lang="en-CH" smtClean="0"/>
              <a:t>08.09.24</a:t>
            </a:fld>
            <a:endParaRPr lang="en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304D-2950-C349-A26C-5607EC0DFDF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2467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4C64-A284-EF4D-B6F2-5878187F76C4}" type="datetimeFigureOut">
              <a:rPr lang="en-CH" smtClean="0"/>
              <a:t>08.09.24</a:t>
            </a:fld>
            <a:endParaRPr lang="en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304D-2950-C349-A26C-5607EC0DFDF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5361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68" y="2016019"/>
            <a:ext cx="6850695" cy="7056067"/>
          </a:xfrm>
        </p:spPr>
        <p:txBody>
          <a:bodyPr anchor="b"/>
          <a:lstStyle>
            <a:lvl1pPr>
              <a:defRPr sz="743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0085" y="4354048"/>
            <a:ext cx="10753130" cy="21490205"/>
          </a:xfrm>
        </p:spPr>
        <p:txBody>
          <a:bodyPr/>
          <a:lstStyle>
            <a:lvl1pPr>
              <a:defRPr sz="7433"/>
            </a:lvl1pPr>
            <a:lvl2pPr>
              <a:defRPr sz="6504"/>
            </a:lvl2pPr>
            <a:lvl3pPr>
              <a:defRPr sz="5575"/>
            </a:lvl3pPr>
            <a:lvl4pPr>
              <a:defRPr sz="4646"/>
            </a:lvl4pPr>
            <a:lvl5pPr>
              <a:defRPr sz="4646"/>
            </a:lvl5pPr>
            <a:lvl6pPr>
              <a:defRPr sz="4646"/>
            </a:lvl6pPr>
            <a:lvl7pPr>
              <a:defRPr sz="4646"/>
            </a:lvl7pPr>
            <a:lvl8pPr>
              <a:defRPr sz="4646"/>
            </a:lvl8pPr>
            <a:lvl9pPr>
              <a:defRPr sz="4646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68" y="9072087"/>
            <a:ext cx="6850695" cy="16807162"/>
          </a:xfrm>
        </p:spPr>
        <p:txBody>
          <a:bodyPr/>
          <a:lstStyle>
            <a:lvl1pPr marL="0" indent="0">
              <a:buNone/>
              <a:defRPr sz="3717"/>
            </a:lvl1pPr>
            <a:lvl2pPr marL="1062030" indent="0">
              <a:buNone/>
              <a:defRPr sz="3252"/>
            </a:lvl2pPr>
            <a:lvl3pPr marL="2124060" indent="0">
              <a:buNone/>
              <a:defRPr sz="2787"/>
            </a:lvl3pPr>
            <a:lvl4pPr marL="3186090" indent="0">
              <a:buNone/>
              <a:defRPr sz="2323"/>
            </a:lvl4pPr>
            <a:lvl5pPr marL="4248120" indent="0">
              <a:buNone/>
              <a:defRPr sz="2323"/>
            </a:lvl5pPr>
            <a:lvl6pPr marL="5310149" indent="0">
              <a:buNone/>
              <a:defRPr sz="2323"/>
            </a:lvl6pPr>
            <a:lvl7pPr marL="6372179" indent="0">
              <a:buNone/>
              <a:defRPr sz="2323"/>
            </a:lvl7pPr>
            <a:lvl8pPr marL="7434209" indent="0">
              <a:buNone/>
              <a:defRPr sz="2323"/>
            </a:lvl8pPr>
            <a:lvl9pPr marL="8496239" indent="0">
              <a:buNone/>
              <a:defRPr sz="232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4C64-A284-EF4D-B6F2-5878187F76C4}" type="datetimeFigureOut">
              <a:rPr lang="en-CH" smtClean="0"/>
              <a:t>08.09.24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304D-2950-C349-A26C-5607EC0DFDF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6924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68" y="2016019"/>
            <a:ext cx="6850695" cy="7056067"/>
          </a:xfrm>
        </p:spPr>
        <p:txBody>
          <a:bodyPr anchor="b"/>
          <a:lstStyle>
            <a:lvl1pPr>
              <a:defRPr sz="743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30085" y="4354048"/>
            <a:ext cx="10753130" cy="21490205"/>
          </a:xfrm>
        </p:spPr>
        <p:txBody>
          <a:bodyPr anchor="t"/>
          <a:lstStyle>
            <a:lvl1pPr marL="0" indent="0">
              <a:buNone/>
              <a:defRPr sz="7433"/>
            </a:lvl1pPr>
            <a:lvl2pPr marL="1062030" indent="0">
              <a:buNone/>
              <a:defRPr sz="6504"/>
            </a:lvl2pPr>
            <a:lvl3pPr marL="2124060" indent="0">
              <a:buNone/>
              <a:defRPr sz="5575"/>
            </a:lvl3pPr>
            <a:lvl4pPr marL="3186090" indent="0">
              <a:buNone/>
              <a:defRPr sz="4646"/>
            </a:lvl4pPr>
            <a:lvl5pPr marL="4248120" indent="0">
              <a:buNone/>
              <a:defRPr sz="4646"/>
            </a:lvl5pPr>
            <a:lvl6pPr marL="5310149" indent="0">
              <a:buNone/>
              <a:defRPr sz="4646"/>
            </a:lvl6pPr>
            <a:lvl7pPr marL="6372179" indent="0">
              <a:buNone/>
              <a:defRPr sz="4646"/>
            </a:lvl7pPr>
            <a:lvl8pPr marL="7434209" indent="0">
              <a:buNone/>
              <a:defRPr sz="4646"/>
            </a:lvl8pPr>
            <a:lvl9pPr marL="8496239" indent="0">
              <a:buNone/>
              <a:defRPr sz="4646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68" y="9072087"/>
            <a:ext cx="6850695" cy="16807162"/>
          </a:xfrm>
        </p:spPr>
        <p:txBody>
          <a:bodyPr/>
          <a:lstStyle>
            <a:lvl1pPr marL="0" indent="0">
              <a:buNone/>
              <a:defRPr sz="3717"/>
            </a:lvl1pPr>
            <a:lvl2pPr marL="1062030" indent="0">
              <a:buNone/>
              <a:defRPr sz="3252"/>
            </a:lvl2pPr>
            <a:lvl3pPr marL="2124060" indent="0">
              <a:buNone/>
              <a:defRPr sz="2787"/>
            </a:lvl3pPr>
            <a:lvl4pPr marL="3186090" indent="0">
              <a:buNone/>
              <a:defRPr sz="2323"/>
            </a:lvl4pPr>
            <a:lvl5pPr marL="4248120" indent="0">
              <a:buNone/>
              <a:defRPr sz="2323"/>
            </a:lvl5pPr>
            <a:lvl6pPr marL="5310149" indent="0">
              <a:buNone/>
              <a:defRPr sz="2323"/>
            </a:lvl6pPr>
            <a:lvl7pPr marL="6372179" indent="0">
              <a:buNone/>
              <a:defRPr sz="2323"/>
            </a:lvl7pPr>
            <a:lvl8pPr marL="7434209" indent="0">
              <a:buNone/>
              <a:defRPr sz="2323"/>
            </a:lvl8pPr>
            <a:lvl9pPr marL="8496239" indent="0">
              <a:buNone/>
              <a:defRPr sz="232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4C64-A284-EF4D-B6F2-5878187F76C4}" type="datetimeFigureOut">
              <a:rPr lang="en-CH" smtClean="0"/>
              <a:t>08.09.24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304D-2950-C349-A26C-5607EC0DFDF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01990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302" y="1610022"/>
            <a:ext cx="18320147" cy="584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302" y="8050077"/>
            <a:ext cx="18320147" cy="1918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60301" y="28028274"/>
            <a:ext cx="4779169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8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BB4C64-A284-EF4D-B6F2-5878187F76C4}" type="datetimeFigureOut">
              <a:rPr lang="en-CH" smtClean="0"/>
              <a:t>08.09.24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35999" y="28028274"/>
            <a:ext cx="7168753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78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001280" y="28028274"/>
            <a:ext cx="4779169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78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AB304D-2950-C349-A26C-5607EC0DFDF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0712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24060" rtl="0" eaLnBrk="1" latinLnBrk="0" hangingPunct="1">
        <a:lnSpc>
          <a:spcPct val="90000"/>
        </a:lnSpc>
        <a:spcBef>
          <a:spcPct val="0"/>
        </a:spcBef>
        <a:buNone/>
        <a:defRPr sz="102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1015" indent="-531015" algn="l" defTabSz="2124060" rtl="0" eaLnBrk="1" latinLnBrk="0" hangingPunct="1">
        <a:lnSpc>
          <a:spcPct val="90000"/>
        </a:lnSpc>
        <a:spcBef>
          <a:spcPts val="2323"/>
        </a:spcBef>
        <a:buFont typeface="Arial" panose="020B0604020202020204" pitchFamily="34" charset="0"/>
        <a:buChar char="•"/>
        <a:defRPr sz="6504" kern="1200">
          <a:solidFill>
            <a:schemeClr val="tx1"/>
          </a:solidFill>
          <a:latin typeface="+mn-lt"/>
          <a:ea typeface="+mn-ea"/>
          <a:cs typeface="+mn-cs"/>
        </a:defRPr>
      </a:lvl1pPr>
      <a:lvl2pPr marL="1593045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5575" kern="1200">
          <a:solidFill>
            <a:schemeClr val="tx1"/>
          </a:solidFill>
          <a:latin typeface="+mn-lt"/>
          <a:ea typeface="+mn-ea"/>
          <a:cs typeface="+mn-cs"/>
        </a:defRPr>
      </a:lvl2pPr>
      <a:lvl3pPr marL="2655075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646" kern="1200">
          <a:solidFill>
            <a:schemeClr val="tx1"/>
          </a:solidFill>
          <a:latin typeface="+mn-lt"/>
          <a:ea typeface="+mn-ea"/>
          <a:cs typeface="+mn-cs"/>
        </a:defRPr>
      </a:lvl3pPr>
      <a:lvl4pPr marL="3717105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4pPr>
      <a:lvl5pPr marL="477913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5pPr>
      <a:lvl6pPr marL="584116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6pPr>
      <a:lvl7pPr marL="690319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7pPr>
      <a:lvl8pPr marL="796522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8pPr>
      <a:lvl9pPr marL="902725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1pPr>
      <a:lvl2pPr marL="1062030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2pPr>
      <a:lvl3pPr marL="2124060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3pPr>
      <a:lvl4pPr marL="3186090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4pPr>
      <a:lvl5pPr marL="4248120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5pPr>
      <a:lvl6pPr marL="5310149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6pPr>
      <a:lvl7pPr marL="6372179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7pPr>
      <a:lvl8pPr marL="7434209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8pPr>
      <a:lvl9pPr marL="8496239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18/10/relationships/comments" Target="../comments/modernComment_100_A810E1A5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EB4EE1-1217-760B-B243-A7256621223C}"/>
              </a:ext>
            </a:extLst>
          </p:cNvPr>
          <p:cNvSpPr/>
          <p:nvPr/>
        </p:nvSpPr>
        <p:spPr>
          <a:xfrm>
            <a:off x="530077" y="2811304"/>
            <a:ext cx="20180595" cy="2709093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3233F8-50F8-726E-F8F2-291E33A38AD2}"/>
              </a:ext>
            </a:extLst>
          </p:cNvPr>
          <p:cNvCxnSpPr>
            <a:cxnSpLocks/>
          </p:cNvCxnSpPr>
          <p:nvPr/>
        </p:nvCxnSpPr>
        <p:spPr>
          <a:xfrm>
            <a:off x="516450" y="4616882"/>
            <a:ext cx="2017450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0FEF2AF-C9B1-13F2-6F89-0B102B5CDFB6}"/>
              </a:ext>
            </a:extLst>
          </p:cNvPr>
          <p:cNvCxnSpPr>
            <a:cxnSpLocks/>
          </p:cNvCxnSpPr>
          <p:nvPr/>
        </p:nvCxnSpPr>
        <p:spPr>
          <a:xfrm>
            <a:off x="505752" y="18257272"/>
            <a:ext cx="2018059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24401D-8141-E49B-3B72-D5D29D4E5DDB}"/>
              </a:ext>
            </a:extLst>
          </p:cNvPr>
          <p:cNvCxnSpPr>
            <a:cxnSpLocks/>
          </p:cNvCxnSpPr>
          <p:nvPr/>
        </p:nvCxnSpPr>
        <p:spPr>
          <a:xfrm>
            <a:off x="9182105" y="4616882"/>
            <a:ext cx="0" cy="136403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31F4C1E-E15A-BDE0-9727-44523E567421}"/>
              </a:ext>
            </a:extLst>
          </p:cNvPr>
          <p:cNvCxnSpPr>
            <a:cxnSpLocks/>
          </p:cNvCxnSpPr>
          <p:nvPr/>
        </p:nvCxnSpPr>
        <p:spPr>
          <a:xfrm>
            <a:off x="510363" y="12488614"/>
            <a:ext cx="2020030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4595AF7-90A8-0A0C-AC26-9896C5C33251}"/>
              </a:ext>
            </a:extLst>
          </p:cNvPr>
          <p:cNvCxnSpPr>
            <a:cxnSpLocks/>
          </p:cNvCxnSpPr>
          <p:nvPr/>
        </p:nvCxnSpPr>
        <p:spPr>
          <a:xfrm>
            <a:off x="530077" y="26503604"/>
            <a:ext cx="2018059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9B6D68D-3683-441B-E605-DAD15B809AB2}"/>
              </a:ext>
            </a:extLst>
          </p:cNvPr>
          <p:cNvCxnSpPr>
            <a:cxnSpLocks/>
          </p:cNvCxnSpPr>
          <p:nvPr/>
        </p:nvCxnSpPr>
        <p:spPr>
          <a:xfrm>
            <a:off x="530077" y="29379723"/>
            <a:ext cx="20156270" cy="488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9055CBB-6FED-92BF-0AF7-F7F8F12A10FA}"/>
              </a:ext>
            </a:extLst>
          </p:cNvPr>
          <p:cNvSpPr txBox="1"/>
          <p:nvPr/>
        </p:nvSpPr>
        <p:spPr>
          <a:xfrm>
            <a:off x="882438" y="1241241"/>
            <a:ext cx="19573875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6600" dirty="0">
                <a:solidFill>
                  <a:schemeClr val="bg1"/>
                </a:solidFill>
              </a:rPr>
              <a:t>THE FLARE CONTINUUM ENHANCEMENT PUZZLE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91E31C-9C2D-1645-E785-32CDF5673C95}"/>
              </a:ext>
            </a:extLst>
          </p:cNvPr>
          <p:cNvSpPr txBox="1"/>
          <p:nvPr/>
        </p:nvSpPr>
        <p:spPr>
          <a:xfrm>
            <a:off x="672958" y="2843669"/>
            <a:ext cx="2186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3600" b="1" dirty="0">
                <a:solidFill>
                  <a:schemeClr val="bg1"/>
                </a:solidFill>
              </a:rPr>
              <a:t>ABOUT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B2D937-BD0C-1B3A-F28E-8AA51DADE97C}"/>
              </a:ext>
            </a:extLst>
          </p:cNvPr>
          <p:cNvSpPr txBox="1"/>
          <p:nvPr/>
        </p:nvSpPr>
        <p:spPr>
          <a:xfrm>
            <a:off x="9293450" y="4706085"/>
            <a:ext cx="106348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3600" b="1" dirty="0">
                <a:solidFill>
                  <a:schemeClr val="bg1"/>
                </a:solidFill>
              </a:rPr>
              <a:t>OVERVIEW</a:t>
            </a:r>
            <a:endParaRPr lang="en-CH" sz="36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555BA9-7B46-D1A6-4604-AC5E309C59A0}"/>
              </a:ext>
            </a:extLst>
          </p:cNvPr>
          <p:cNvSpPr txBox="1"/>
          <p:nvPr/>
        </p:nvSpPr>
        <p:spPr>
          <a:xfrm>
            <a:off x="9293450" y="12530196"/>
            <a:ext cx="106348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3600" b="1" dirty="0">
                <a:solidFill>
                  <a:schemeClr val="bg1"/>
                </a:solidFill>
              </a:rPr>
              <a:t>DATA</a:t>
            </a:r>
            <a:endParaRPr lang="en-CH" sz="36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CD1A71-7135-0466-661E-2C25E69B56EB}"/>
              </a:ext>
            </a:extLst>
          </p:cNvPr>
          <p:cNvSpPr txBox="1"/>
          <p:nvPr/>
        </p:nvSpPr>
        <p:spPr>
          <a:xfrm>
            <a:off x="697395" y="12524036"/>
            <a:ext cx="106348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3600" b="1" dirty="0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F5F051A-4284-DB78-D5E4-FBB87261ECBD}"/>
              </a:ext>
            </a:extLst>
          </p:cNvPr>
          <p:cNvSpPr txBox="1"/>
          <p:nvPr/>
        </p:nvSpPr>
        <p:spPr>
          <a:xfrm>
            <a:off x="730287" y="18316316"/>
            <a:ext cx="106348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3600" b="1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019B82-8580-39A2-D719-6F5FF3DB0A03}"/>
              </a:ext>
            </a:extLst>
          </p:cNvPr>
          <p:cNvSpPr txBox="1"/>
          <p:nvPr/>
        </p:nvSpPr>
        <p:spPr>
          <a:xfrm>
            <a:off x="621195" y="26643002"/>
            <a:ext cx="106348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3600" b="1" dirty="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A98647-D700-FA5E-AD0B-F9EF5C1D46EC}"/>
              </a:ext>
            </a:extLst>
          </p:cNvPr>
          <p:cNvSpPr txBox="1"/>
          <p:nvPr/>
        </p:nvSpPr>
        <p:spPr>
          <a:xfrm>
            <a:off x="657704" y="3404065"/>
            <a:ext cx="205598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3350" dirty="0">
                <a:solidFill>
                  <a:schemeClr val="bg1"/>
                </a:solidFill>
              </a:rPr>
              <a:t>This study is a statistical analysis of Balmer continuum enhancement in 29 solar flares. We further probe the physical cause of such enhancement.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09EE6DA-69F3-5D09-A76B-2D20BE8261BD}"/>
              </a:ext>
            </a:extLst>
          </p:cNvPr>
          <p:cNvSpPr txBox="1"/>
          <p:nvPr/>
        </p:nvSpPr>
        <p:spPr>
          <a:xfrm>
            <a:off x="9802579" y="5479653"/>
            <a:ext cx="1010293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600" dirty="0">
                <a:solidFill>
                  <a:schemeClr val="bg1"/>
                </a:solidFill>
              </a:rPr>
              <a:t>Motivation : </a:t>
            </a:r>
            <a:r>
              <a:rPr lang="en-GB" sz="2600" dirty="0">
                <a:solidFill>
                  <a:schemeClr val="bg1"/>
                </a:solidFill>
              </a:rPr>
              <a:t>S</a:t>
            </a:r>
            <a:r>
              <a:rPr lang="en-GB" sz="2600" dirty="0">
                <a:solidFill>
                  <a:schemeClr val="bg1"/>
                </a:solidFill>
                <a:effectLst/>
              </a:rPr>
              <a:t>olar flares radiate away most of their energy via continuum emission, but the mechanism </a:t>
            </a:r>
            <a:r>
              <a:rPr lang="en-GB" sz="2600" dirty="0">
                <a:solidFill>
                  <a:schemeClr val="bg1"/>
                </a:solidFill>
              </a:rPr>
              <a:t>behind this </a:t>
            </a:r>
            <a:r>
              <a:rPr lang="en-GB" sz="2600" dirty="0">
                <a:solidFill>
                  <a:schemeClr val="bg1"/>
                </a:solidFill>
                <a:effectLst/>
              </a:rPr>
              <a:t>emission is not yet fully understood.</a:t>
            </a:r>
          </a:p>
          <a:p>
            <a:endParaRPr lang="en-CH" sz="2800" dirty="0">
              <a:solidFill>
                <a:schemeClr val="bg1"/>
              </a:solidFill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6E8107D6-1FBB-3CEE-BE13-C3A491EDCB30}"/>
              </a:ext>
            </a:extLst>
          </p:cNvPr>
          <p:cNvSpPr>
            <a:spLocks noChangeAspect="1"/>
          </p:cNvSpPr>
          <p:nvPr/>
        </p:nvSpPr>
        <p:spPr>
          <a:xfrm flipV="1">
            <a:off x="9562842" y="5743453"/>
            <a:ext cx="101953" cy="967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06BCDB8-D2F3-B4E3-4A26-A9A9BA33C211}"/>
              </a:ext>
            </a:extLst>
          </p:cNvPr>
          <p:cNvSpPr txBox="1"/>
          <p:nvPr/>
        </p:nvSpPr>
        <p:spPr>
          <a:xfrm>
            <a:off x="9802580" y="8330481"/>
            <a:ext cx="542178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600" dirty="0">
                <a:solidFill>
                  <a:schemeClr val="bg1"/>
                </a:solidFill>
              </a:rPr>
              <a:t>Objective : </a:t>
            </a:r>
            <a:r>
              <a:rPr lang="en-US" sz="2600" dirty="0">
                <a:solidFill>
                  <a:schemeClr val="bg1"/>
                </a:solidFill>
              </a:rPr>
              <a:t>to constrain the continuum enhancement process in </a:t>
            </a:r>
            <a:r>
              <a:rPr lang="en-GB" sz="2600" b="0" i="0" u="none" strike="noStrike" dirty="0">
                <a:solidFill>
                  <a:schemeClr val="bg1"/>
                </a:solidFill>
                <a:effectLst/>
              </a:rPr>
              <a:t>the spectral region with the strongest continuum emission -the NUV continuum,</a:t>
            </a:r>
            <a:r>
              <a:rPr lang="en-US" sz="2600" dirty="0">
                <a:solidFill>
                  <a:schemeClr val="bg1"/>
                </a:solidFill>
              </a:rPr>
              <a:t> by </a:t>
            </a:r>
            <a:r>
              <a:rPr lang="en-US" sz="2600" dirty="0" err="1">
                <a:solidFill>
                  <a:schemeClr val="bg1"/>
                </a:solidFill>
              </a:rPr>
              <a:t>analysing</a:t>
            </a:r>
            <a:r>
              <a:rPr lang="en-US" sz="2600" dirty="0">
                <a:solidFill>
                  <a:schemeClr val="bg1"/>
                </a:solidFill>
              </a:rPr>
              <a:t> multiple flare events.</a:t>
            </a:r>
            <a:endParaRPr lang="en-CH" sz="2600" dirty="0">
              <a:solidFill>
                <a:schemeClr val="bg1"/>
              </a:solidFill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61A5D1A8-DEA8-BD08-2E76-65B211152741}"/>
              </a:ext>
            </a:extLst>
          </p:cNvPr>
          <p:cNvSpPr>
            <a:spLocks noChangeAspect="1"/>
          </p:cNvSpPr>
          <p:nvPr/>
        </p:nvSpPr>
        <p:spPr>
          <a:xfrm flipV="1">
            <a:off x="9566520" y="8504792"/>
            <a:ext cx="101953" cy="967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62F8377F-C48A-265D-91DC-A68EDEED5EB2}"/>
              </a:ext>
            </a:extLst>
          </p:cNvPr>
          <p:cNvSpPr txBox="1"/>
          <p:nvPr/>
        </p:nvSpPr>
        <p:spPr>
          <a:xfrm>
            <a:off x="9665580" y="10950365"/>
            <a:ext cx="51921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600" dirty="0">
                <a:solidFill>
                  <a:schemeClr val="bg1"/>
                </a:solidFill>
              </a:rPr>
              <a:t>  </a:t>
            </a:r>
            <a:r>
              <a:rPr lang="en-US" sz="2600" dirty="0">
                <a:solidFill>
                  <a:schemeClr val="bg1"/>
                </a:solidFill>
              </a:rPr>
              <a:t>Primary hypothesis : hydrogen </a:t>
            </a:r>
          </a:p>
          <a:p>
            <a:r>
              <a:rPr lang="en-US" sz="2600" dirty="0">
                <a:solidFill>
                  <a:schemeClr val="bg1"/>
                </a:solidFill>
              </a:rPr>
              <a:t>  recombination + </a:t>
            </a:r>
            <a:r>
              <a:rPr lang="en-US" sz="2600" dirty="0" err="1">
                <a:solidFill>
                  <a:schemeClr val="bg1"/>
                </a:solidFill>
              </a:rPr>
              <a:t>photospheric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</a:p>
          <a:p>
            <a:r>
              <a:rPr lang="en-US" sz="2600" dirty="0">
                <a:solidFill>
                  <a:schemeClr val="bg1"/>
                </a:solidFill>
              </a:rPr>
              <a:t>  back-warming.</a:t>
            </a:r>
            <a:endParaRPr lang="en-CH" sz="2600" dirty="0">
              <a:solidFill>
                <a:schemeClr val="bg1"/>
              </a:solidFill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A8E0026E-8CD1-B90E-7204-97CECF15C293}"/>
              </a:ext>
            </a:extLst>
          </p:cNvPr>
          <p:cNvSpPr>
            <a:spLocks noChangeAspect="1"/>
          </p:cNvSpPr>
          <p:nvPr/>
        </p:nvSpPr>
        <p:spPr>
          <a:xfrm flipV="1">
            <a:off x="9562842" y="11146286"/>
            <a:ext cx="101953" cy="967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8D8863-FF3D-1269-A264-5A3568BCE54D}"/>
              </a:ext>
            </a:extLst>
          </p:cNvPr>
          <p:cNvSpPr txBox="1"/>
          <p:nvPr/>
        </p:nvSpPr>
        <p:spPr>
          <a:xfrm>
            <a:off x="9800300" y="13209558"/>
            <a:ext cx="93418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600" dirty="0">
                <a:solidFill>
                  <a:schemeClr val="bg1"/>
                </a:solidFill>
              </a:rPr>
              <a:t>Instrument used : IRIS (Infrared Region Imaging Spectrograph)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FEFBA722-0A5D-2F37-7C86-E89C24B8E234}"/>
              </a:ext>
            </a:extLst>
          </p:cNvPr>
          <p:cNvSpPr txBox="1"/>
          <p:nvPr/>
        </p:nvSpPr>
        <p:spPr>
          <a:xfrm>
            <a:off x="9802580" y="13891442"/>
            <a:ext cx="36524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chemeClr val="bg1"/>
                </a:solidFill>
                <a:effectLst/>
              </a:rPr>
              <a:t>Broad bandpass ( 40 or 4 </a:t>
            </a:r>
            <a:r>
              <a:rPr lang="en-GB" sz="2600" dirty="0" err="1">
                <a:solidFill>
                  <a:schemeClr val="bg1"/>
                </a:solidFill>
                <a:effectLst/>
              </a:rPr>
              <a:t>Å</a:t>
            </a:r>
            <a:r>
              <a:rPr lang="en-GB" sz="2600" dirty="0">
                <a:solidFill>
                  <a:schemeClr val="bg1"/>
                </a:solidFill>
                <a:effectLst/>
              </a:rPr>
              <a:t>  ) image of the active region - Slit jaw image</a:t>
            </a:r>
          </a:p>
          <a:p>
            <a:endParaRPr lang="en-CH" sz="2600" dirty="0">
              <a:solidFill>
                <a:schemeClr val="bg1"/>
              </a:solidFill>
            </a:endParaRP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80607561-D1B8-B2E9-6D24-47FEBA90B3C7}"/>
              </a:ext>
            </a:extLst>
          </p:cNvPr>
          <p:cNvSpPr>
            <a:spLocks noChangeAspect="1"/>
          </p:cNvSpPr>
          <p:nvPr/>
        </p:nvSpPr>
        <p:spPr>
          <a:xfrm flipV="1">
            <a:off x="9575400" y="13406419"/>
            <a:ext cx="101953" cy="967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EB7DC1B3-1254-F2DD-272D-E64BF2C5877B}"/>
              </a:ext>
            </a:extLst>
          </p:cNvPr>
          <p:cNvSpPr>
            <a:spLocks noChangeAspect="1"/>
          </p:cNvSpPr>
          <p:nvPr/>
        </p:nvSpPr>
        <p:spPr>
          <a:xfrm>
            <a:off x="9580844" y="14066081"/>
            <a:ext cx="101952" cy="96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47A5D6F1-6C85-FC90-29BC-2C2B0D8BFD08}"/>
              </a:ext>
            </a:extLst>
          </p:cNvPr>
          <p:cNvSpPr txBox="1"/>
          <p:nvPr/>
        </p:nvSpPr>
        <p:spPr>
          <a:xfrm>
            <a:off x="9827803" y="15372146"/>
            <a:ext cx="391258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chemeClr val="bg1"/>
                </a:solidFill>
                <a:effectLst/>
              </a:rPr>
              <a:t>Spectral data : NUV and FUV spectra along </a:t>
            </a:r>
          </a:p>
          <a:p>
            <a:r>
              <a:rPr lang="en-GB" sz="2600" dirty="0">
                <a:solidFill>
                  <a:schemeClr val="bg1"/>
                </a:solidFill>
                <a:effectLst/>
              </a:rPr>
              <a:t>the vertical slit positions </a:t>
            </a:r>
          </a:p>
          <a:p>
            <a:r>
              <a:rPr lang="en-GB" sz="2600" dirty="0">
                <a:solidFill>
                  <a:schemeClr val="bg1"/>
                </a:solidFill>
                <a:effectLst/>
              </a:rPr>
              <a:t>, figure(d) .</a:t>
            </a:r>
          </a:p>
          <a:p>
            <a:r>
              <a:rPr lang="en-GB" sz="2600" dirty="0">
                <a:solidFill>
                  <a:schemeClr val="bg1"/>
                </a:solidFill>
                <a:effectLst/>
              </a:rPr>
              <a:t>Wavelength range </a:t>
            </a:r>
            <a:r>
              <a:rPr lang="en-GB" sz="2600" dirty="0">
                <a:solidFill>
                  <a:schemeClr val="bg1"/>
                </a:solidFill>
              </a:rPr>
              <a:t>depends on the line-list.</a:t>
            </a:r>
            <a:endParaRPr lang="en-GB" sz="2600" dirty="0">
              <a:solidFill>
                <a:schemeClr val="bg1"/>
              </a:solidFill>
              <a:effectLst/>
            </a:endParaRPr>
          </a:p>
          <a:p>
            <a:endParaRPr lang="en-CH" sz="2600" dirty="0">
              <a:solidFill>
                <a:schemeClr val="bg1"/>
              </a:solidFill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BDCDC918-B009-3318-F6AD-526DD299CC51}"/>
              </a:ext>
            </a:extLst>
          </p:cNvPr>
          <p:cNvGrpSpPr/>
          <p:nvPr/>
        </p:nvGrpSpPr>
        <p:grpSpPr>
          <a:xfrm>
            <a:off x="13690647" y="13261537"/>
            <a:ext cx="6825339" cy="4118071"/>
            <a:chOff x="14251169" y="13929332"/>
            <a:chExt cx="5058956" cy="2906296"/>
          </a:xfrm>
        </p:grpSpPr>
        <p:pic>
          <p:nvPicPr>
            <p:cNvPr id="39" name="Picture 38" descr="A screenshot of a graph&#10;&#10;Description automatically generated">
              <a:extLst>
                <a:ext uri="{FF2B5EF4-FFF2-40B4-BE49-F238E27FC236}">
                  <a16:creationId xmlns:a16="http://schemas.microsoft.com/office/drawing/2014/main" id="{F1D4A4E5-7760-B58D-F488-C5D66E3E45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2936" b="7757"/>
            <a:stretch/>
          </p:blipFill>
          <p:spPr>
            <a:xfrm>
              <a:off x="14251169" y="14329298"/>
              <a:ext cx="5028608" cy="2506330"/>
            </a:xfrm>
            <a:prstGeom prst="rect">
              <a:avLst/>
            </a:prstGeom>
          </p:spPr>
        </p:pic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4C840D2A-51F4-5E59-5829-B974939BE887}"/>
                </a:ext>
              </a:extLst>
            </p:cNvPr>
            <p:cNvSpPr txBox="1"/>
            <p:nvPr/>
          </p:nvSpPr>
          <p:spPr>
            <a:xfrm>
              <a:off x="18857643" y="13929332"/>
              <a:ext cx="452482" cy="273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dirty="0">
                  <a:solidFill>
                    <a:schemeClr val="bg1"/>
                  </a:solidFill>
                </a:rPr>
                <a:t>c)</a:t>
              </a: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05AA45A9-924D-3271-852D-CB25CF6FD0F4}"/>
              </a:ext>
            </a:extLst>
          </p:cNvPr>
          <p:cNvGrpSpPr/>
          <p:nvPr/>
        </p:nvGrpSpPr>
        <p:grpSpPr>
          <a:xfrm>
            <a:off x="8633385" y="18979903"/>
            <a:ext cx="12068937" cy="5128351"/>
            <a:chOff x="8469225" y="18291288"/>
            <a:chExt cx="11104011" cy="437185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6F10839-9189-8163-0621-0D65757366E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469225" y="18291288"/>
              <a:ext cx="11104011" cy="4371850"/>
              <a:chOff x="11502742" y="18342953"/>
              <a:chExt cx="7896411" cy="310896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DD04B2BF-EFAE-7F10-917A-A5E156156D83}"/>
                  </a:ext>
                </a:extLst>
              </p:cNvPr>
              <p:cNvGrpSpPr/>
              <p:nvPr/>
            </p:nvGrpSpPr>
            <p:grpSpPr>
              <a:xfrm>
                <a:off x="11502742" y="18342953"/>
                <a:ext cx="7896411" cy="3108960"/>
                <a:chOff x="11502742" y="18342953"/>
                <a:chExt cx="7896411" cy="3108960"/>
              </a:xfrm>
            </p:grpSpPr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F355FBE1-9993-AB35-1993-3C228843A02E}"/>
                    </a:ext>
                  </a:extLst>
                </p:cNvPr>
                <p:cNvGrpSpPr/>
                <p:nvPr/>
              </p:nvGrpSpPr>
              <p:grpSpPr>
                <a:xfrm>
                  <a:off x="11502742" y="18342953"/>
                  <a:ext cx="7772400" cy="3108960"/>
                  <a:chOff x="11502742" y="18342953"/>
                  <a:chExt cx="7772400" cy="3108960"/>
                </a:xfrm>
              </p:grpSpPr>
              <p:pic>
                <p:nvPicPr>
                  <p:cNvPr id="123" name="Picture 122" descr="A graph of a graph showing a number of different colors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9491AA10-5F2D-6014-3EF6-7F325D43D37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502742" y="18342953"/>
                    <a:ext cx="7772400" cy="3108960"/>
                  </a:xfrm>
                  <a:prstGeom prst="rect">
                    <a:avLst/>
                  </a:prstGeom>
                </p:spPr>
              </p:pic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5374F424-9315-3234-60B3-45AEDB727CAE}"/>
                      </a:ext>
                    </a:extLst>
                  </p:cNvPr>
                  <p:cNvSpPr/>
                  <p:nvPr/>
                </p:nvSpPr>
                <p:spPr>
                  <a:xfrm>
                    <a:off x="19031820" y="21086064"/>
                    <a:ext cx="190231" cy="197352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H"/>
                  </a:p>
                </p:txBody>
              </p:sp>
            </p:grpSp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1E9D857C-566A-A73E-B2F5-9CE24B4E3EC2}"/>
                    </a:ext>
                  </a:extLst>
                </p:cNvPr>
                <p:cNvSpPr txBox="1"/>
                <p:nvPr/>
              </p:nvSpPr>
              <p:spPr>
                <a:xfrm flipH="1">
                  <a:off x="18772836" y="21094489"/>
                  <a:ext cx="62631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H" sz="1200" dirty="0">
                      <a:solidFill>
                        <a:schemeClr val="bg1"/>
                      </a:solidFill>
                    </a:rPr>
                    <a:t>X 10</a:t>
                  </a:r>
                  <a:r>
                    <a:rPr lang="en-CH" sz="1200" baseline="30000" dirty="0">
                      <a:solidFill>
                        <a:schemeClr val="bg1"/>
                      </a:solidFill>
                    </a:rPr>
                    <a:t>6</a:t>
                  </a:r>
                  <a:endParaRPr lang="en-CH" sz="12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EBE52BF-BB75-5682-3A6F-27A7613589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858293" y="21022185"/>
                <a:ext cx="53927" cy="54000"/>
              </a:xfrm>
              <a:prstGeom prst="ellipse">
                <a:avLst/>
              </a:prstGeom>
              <a:solidFill>
                <a:srgbClr val="BE005F"/>
              </a:solidFill>
              <a:ln>
                <a:solidFill>
                  <a:srgbClr val="BE005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92CAC81F-D969-21C8-DD40-058D2ACD9E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433552" y="21022189"/>
                <a:ext cx="53927" cy="54000"/>
              </a:xfrm>
              <a:prstGeom prst="ellipse">
                <a:avLst/>
              </a:prstGeom>
              <a:solidFill>
                <a:srgbClr val="00CC73"/>
              </a:solidFill>
              <a:ln>
                <a:solidFill>
                  <a:srgbClr val="00CC7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064A114E-1E9C-D517-C0F7-86DB0A7CAF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313108" y="21022185"/>
                <a:ext cx="53927" cy="54000"/>
              </a:xfrm>
              <a:prstGeom prst="ellipse">
                <a:avLst/>
              </a:prstGeom>
              <a:solidFill>
                <a:srgbClr val="006DAC"/>
              </a:solidFill>
              <a:ln>
                <a:solidFill>
                  <a:srgbClr val="006DA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5EA502EF-B8A3-A558-A3C7-E3BBCEBF57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953277" y="21022188"/>
                <a:ext cx="53927" cy="54000"/>
              </a:xfrm>
              <a:prstGeom prst="ellipse">
                <a:avLst/>
              </a:prstGeom>
              <a:solidFill>
                <a:srgbClr val="7D2AC9"/>
              </a:solidFill>
              <a:ln>
                <a:solidFill>
                  <a:srgbClr val="7D2AC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</p:grp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7712227-64D4-2937-611B-C278C18A8429}"/>
                </a:ext>
              </a:extLst>
            </p:cNvPr>
            <p:cNvSpPr txBox="1"/>
            <p:nvPr/>
          </p:nvSpPr>
          <p:spPr>
            <a:xfrm>
              <a:off x="8484619" y="18306385"/>
              <a:ext cx="3776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dirty="0">
                  <a:solidFill>
                    <a:schemeClr val="bg1"/>
                  </a:solidFill>
                </a:rPr>
                <a:t>e)</a:t>
              </a:r>
            </a:p>
          </p:txBody>
        </p:sp>
      </p:grpSp>
      <p:sp>
        <p:nvSpPr>
          <p:cNvPr id="149" name="Oval 148">
            <a:extLst>
              <a:ext uri="{FF2B5EF4-FFF2-40B4-BE49-F238E27FC236}">
                <a16:creationId xmlns:a16="http://schemas.microsoft.com/office/drawing/2014/main" id="{C24041B9-00BE-FEEF-C286-91D214DEAF4A}"/>
              </a:ext>
            </a:extLst>
          </p:cNvPr>
          <p:cNvSpPr>
            <a:spLocks noChangeAspect="1"/>
          </p:cNvSpPr>
          <p:nvPr/>
        </p:nvSpPr>
        <p:spPr>
          <a:xfrm flipV="1">
            <a:off x="9562313" y="15519299"/>
            <a:ext cx="101953" cy="967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0A5781D-E2BF-4B3F-8FD4-126FCBCA4CFE}"/>
              </a:ext>
            </a:extLst>
          </p:cNvPr>
          <p:cNvSpPr txBox="1"/>
          <p:nvPr/>
        </p:nvSpPr>
        <p:spPr>
          <a:xfrm>
            <a:off x="1128248" y="13230391"/>
            <a:ext cx="81238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600" dirty="0">
                <a:solidFill>
                  <a:schemeClr val="bg1"/>
                </a:solidFill>
              </a:rPr>
              <a:t> Two continuum windows were selected from the </a:t>
            </a:r>
          </a:p>
          <a:p>
            <a:r>
              <a:rPr lang="en-GB" sz="2600" dirty="0">
                <a:solidFill>
                  <a:schemeClr val="bg1"/>
                </a:solidFill>
              </a:rPr>
              <a:t> w</a:t>
            </a:r>
            <a:r>
              <a:rPr lang="en-CH" sz="2600" dirty="0">
                <a:solidFill>
                  <a:schemeClr val="bg1"/>
                </a:solidFill>
              </a:rPr>
              <a:t>avelength ranges with the least observed</a:t>
            </a:r>
          </a:p>
          <a:p>
            <a:r>
              <a:rPr lang="en-GB" sz="2600" dirty="0">
                <a:solidFill>
                  <a:schemeClr val="bg1"/>
                </a:solidFill>
              </a:rPr>
              <a:t> e</a:t>
            </a:r>
            <a:r>
              <a:rPr lang="en-CH" sz="2600" dirty="0">
                <a:solidFill>
                  <a:schemeClr val="bg1"/>
                </a:solidFill>
              </a:rPr>
              <a:t>nhancement (figure c).</a:t>
            </a: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EBDC8AD9-6C31-A633-A3EF-E4329339E749}"/>
              </a:ext>
            </a:extLst>
          </p:cNvPr>
          <p:cNvSpPr>
            <a:spLocks noChangeAspect="1"/>
          </p:cNvSpPr>
          <p:nvPr/>
        </p:nvSpPr>
        <p:spPr>
          <a:xfrm flipV="1">
            <a:off x="986738" y="13436787"/>
            <a:ext cx="101953" cy="967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813DC967-32AF-A8EA-DC3A-211A0B12F967}"/>
              </a:ext>
            </a:extLst>
          </p:cNvPr>
          <p:cNvSpPr txBox="1"/>
          <p:nvPr/>
        </p:nvSpPr>
        <p:spPr>
          <a:xfrm>
            <a:off x="1128248" y="14707346"/>
            <a:ext cx="792054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600" dirty="0">
                <a:solidFill>
                  <a:schemeClr val="bg1"/>
                </a:solidFill>
              </a:rPr>
              <a:t> We use four sigma intensity thresholding to detect</a:t>
            </a:r>
          </a:p>
          <a:p>
            <a:r>
              <a:rPr lang="en-CH" sz="2600" dirty="0">
                <a:solidFill>
                  <a:schemeClr val="bg1"/>
                </a:solidFill>
              </a:rPr>
              <a:t> outliers within the </a:t>
            </a:r>
            <a:r>
              <a:rPr lang="en-GB" sz="2600" dirty="0">
                <a:solidFill>
                  <a:schemeClr val="bg1"/>
                </a:solidFill>
              </a:rPr>
              <a:t>c</a:t>
            </a:r>
            <a:r>
              <a:rPr lang="en-CH" sz="2600" dirty="0">
                <a:solidFill>
                  <a:schemeClr val="bg1"/>
                </a:solidFill>
              </a:rPr>
              <a:t>ontinuum time-series for each </a:t>
            </a:r>
          </a:p>
          <a:p>
            <a:r>
              <a:rPr lang="en-CH" sz="2600" dirty="0">
                <a:solidFill>
                  <a:schemeClr val="bg1"/>
                </a:solidFill>
              </a:rPr>
              <a:t> pixel along the slit.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C23D4178-B59A-822E-839F-07A9EE1198A4}"/>
              </a:ext>
            </a:extLst>
          </p:cNvPr>
          <p:cNvSpPr txBox="1"/>
          <p:nvPr/>
        </p:nvSpPr>
        <p:spPr>
          <a:xfrm>
            <a:off x="1108425" y="16254647"/>
            <a:ext cx="855566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 If the outlier exceeds the enhancement threshold of</a:t>
            </a:r>
          </a:p>
          <a:p>
            <a:r>
              <a:rPr lang="en-US" sz="2600" dirty="0">
                <a:solidFill>
                  <a:schemeClr val="bg1"/>
                </a:solidFill>
              </a:rPr>
              <a:t> the quiet Sun in both continuum windows, the</a:t>
            </a:r>
          </a:p>
          <a:p>
            <a:r>
              <a:rPr lang="en-US" sz="2600" dirty="0">
                <a:solidFill>
                  <a:schemeClr val="bg1"/>
                </a:solidFill>
                <a:sym typeface="Wingdings" pitchFamily="2" charset="2"/>
              </a:rPr>
              <a:t> timestamp is marked as an event of NUV continuum   </a:t>
            </a:r>
          </a:p>
          <a:p>
            <a:r>
              <a:rPr lang="en-US" sz="2600" dirty="0">
                <a:solidFill>
                  <a:schemeClr val="bg1"/>
                </a:solidFill>
                <a:sym typeface="Wingdings" pitchFamily="2" charset="2"/>
              </a:rPr>
              <a:t> enhancement.</a:t>
            </a:r>
            <a:endParaRPr lang="en-CH" sz="2600" dirty="0">
              <a:solidFill>
                <a:schemeClr val="bg1"/>
              </a:solidFill>
            </a:endParaRP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7CD0C5A9-8EDA-7181-3E07-48B4844653B1}"/>
              </a:ext>
            </a:extLst>
          </p:cNvPr>
          <p:cNvSpPr>
            <a:spLocks noChangeAspect="1"/>
          </p:cNvSpPr>
          <p:nvPr/>
        </p:nvSpPr>
        <p:spPr>
          <a:xfrm flipV="1">
            <a:off x="983684" y="14892588"/>
            <a:ext cx="101953" cy="967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313D2F2-395E-8AD8-30B7-A6581D79BC7D}"/>
              </a:ext>
            </a:extLst>
          </p:cNvPr>
          <p:cNvSpPr txBox="1"/>
          <p:nvPr/>
        </p:nvSpPr>
        <p:spPr>
          <a:xfrm>
            <a:off x="1174751" y="24227330"/>
            <a:ext cx="73572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600" dirty="0">
                <a:solidFill>
                  <a:schemeClr val="bg1"/>
                </a:solidFill>
              </a:rPr>
              <a:t>Horizontal, orange markers are the locations of </a:t>
            </a:r>
          </a:p>
          <a:p>
            <a:r>
              <a:rPr lang="en-CH" sz="2600" dirty="0">
                <a:solidFill>
                  <a:schemeClr val="bg1"/>
                </a:solidFill>
              </a:rPr>
              <a:t>NUV </a:t>
            </a:r>
            <a:r>
              <a:rPr lang="en-GB" sz="2600" dirty="0">
                <a:solidFill>
                  <a:schemeClr val="bg1"/>
                </a:solidFill>
              </a:rPr>
              <a:t>c</a:t>
            </a:r>
            <a:r>
              <a:rPr lang="en-CH" sz="2600" dirty="0">
                <a:solidFill>
                  <a:schemeClr val="bg1"/>
                </a:solidFill>
              </a:rPr>
              <a:t>ontinuum enhancement.</a:t>
            </a:r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C320862F-6230-0C8A-5700-C823F83CB3D7}"/>
              </a:ext>
            </a:extLst>
          </p:cNvPr>
          <p:cNvSpPr>
            <a:spLocks noChangeAspect="1"/>
          </p:cNvSpPr>
          <p:nvPr/>
        </p:nvSpPr>
        <p:spPr>
          <a:xfrm flipV="1">
            <a:off x="983683" y="25538693"/>
            <a:ext cx="101953" cy="967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12B9F2AA-C08B-D797-0B9D-A9164CA81F33}"/>
              </a:ext>
            </a:extLst>
          </p:cNvPr>
          <p:cNvSpPr txBox="1"/>
          <p:nvPr/>
        </p:nvSpPr>
        <p:spPr>
          <a:xfrm>
            <a:off x="1097178" y="25364604"/>
            <a:ext cx="85556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600" dirty="0">
                <a:solidFill>
                  <a:schemeClr val="bg1"/>
                </a:solidFill>
              </a:rPr>
              <a:t> Majority of the enhanced pixels lie on the </a:t>
            </a:r>
          </a:p>
          <a:p>
            <a:r>
              <a:rPr lang="en-GB" sz="2600" dirty="0">
                <a:solidFill>
                  <a:schemeClr val="bg1"/>
                </a:solidFill>
              </a:rPr>
              <a:t> f</a:t>
            </a:r>
            <a:r>
              <a:rPr lang="en-CH" sz="2600" dirty="0">
                <a:solidFill>
                  <a:schemeClr val="bg1"/>
                </a:solidFill>
              </a:rPr>
              <a:t>lare ribbon.</a:t>
            </a: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202ACD35-9796-DA76-1FCC-6EBD1A54D5BF}"/>
              </a:ext>
            </a:extLst>
          </p:cNvPr>
          <p:cNvSpPr>
            <a:spLocks noChangeAspect="1"/>
          </p:cNvSpPr>
          <p:nvPr/>
        </p:nvSpPr>
        <p:spPr>
          <a:xfrm flipV="1">
            <a:off x="983683" y="24420692"/>
            <a:ext cx="101953" cy="967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B3F2C2F3-B4B8-70BD-921C-78E23F9162B8}"/>
              </a:ext>
            </a:extLst>
          </p:cNvPr>
          <p:cNvSpPr txBox="1"/>
          <p:nvPr/>
        </p:nvSpPr>
        <p:spPr>
          <a:xfrm>
            <a:off x="9073649" y="24254132"/>
            <a:ext cx="121165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600" dirty="0">
                <a:solidFill>
                  <a:schemeClr val="bg1"/>
                </a:solidFill>
              </a:rPr>
              <a:t>X-class flares show the strongest enhancement. NUV continuum enhancement more or less follows the order of the flare class.</a:t>
            </a: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DB48C9AB-44A3-E2C9-0B1D-7ABB59796502}"/>
              </a:ext>
            </a:extLst>
          </p:cNvPr>
          <p:cNvSpPr>
            <a:spLocks noChangeAspect="1"/>
          </p:cNvSpPr>
          <p:nvPr/>
        </p:nvSpPr>
        <p:spPr>
          <a:xfrm flipV="1">
            <a:off x="8827965" y="25558111"/>
            <a:ext cx="101953" cy="967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AF468AB1-C92C-D6C7-9BC1-67DC05BCE0E2}"/>
              </a:ext>
            </a:extLst>
          </p:cNvPr>
          <p:cNvSpPr txBox="1"/>
          <p:nvPr/>
        </p:nvSpPr>
        <p:spPr>
          <a:xfrm>
            <a:off x="9055758" y="25335416"/>
            <a:ext cx="119238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600" dirty="0">
                <a:solidFill>
                  <a:schemeClr val="bg1"/>
                </a:solidFill>
              </a:rPr>
              <a:t>Simulations using RH and RADYN show realisitic enhancement only for </a:t>
            </a:r>
            <a:r>
              <a:rPr lang="en-GB" sz="2600" dirty="0">
                <a:solidFill>
                  <a:schemeClr val="bg1"/>
                </a:solidFill>
              </a:rPr>
              <a:t>l</a:t>
            </a:r>
            <a:r>
              <a:rPr lang="en-CH" sz="2600" dirty="0">
                <a:solidFill>
                  <a:schemeClr val="bg1"/>
                </a:solidFill>
              </a:rPr>
              <a:t>ow </a:t>
            </a:r>
          </a:p>
          <a:p>
            <a:r>
              <a:rPr lang="en-GB" sz="2600" dirty="0">
                <a:solidFill>
                  <a:schemeClr val="bg1"/>
                </a:solidFill>
              </a:rPr>
              <a:t>b</a:t>
            </a:r>
            <a:r>
              <a:rPr lang="en-CH" sz="2600" dirty="0">
                <a:solidFill>
                  <a:schemeClr val="bg1"/>
                </a:solidFill>
              </a:rPr>
              <a:t>eam-flux and cut-off  energy. </a:t>
            </a: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76344EC2-FCC9-1FA2-0475-3BC4B20ADAF1}"/>
              </a:ext>
            </a:extLst>
          </p:cNvPr>
          <p:cNvSpPr>
            <a:spLocks noChangeAspect="1"/>
          </p:cNvSpPr>
          <p:nvPr/>
        </p:nvSpPr>
        <p:spPr>
          <a:xfrm flipV="1">
            <a:off x="8878942" y="24442976"/>
            <a:ext cx="101953" cy="967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914C6E4-7989-C01F-B3C0-92FB8E4B0521}"/>
              </a:ext>
            </a:extLst>
          </p:cNvPr>
          <p:cNvSpPr txBox="1"/>
          <p:nvPr/>
        </p:nvSpPr>
        <p:spPr>
          <a:xfrm>
            <a:off x="899871" y="27777554"/>
            <a:ext cx="1964304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 From the analysis of 29 flares, we infer that NUV enhancement follows the order of the flare class. Most enhanced pixels lie on the </a:t>
            </a:r>
          </a:p>
          <a:p>
            <a:r>
              <a:rPr lang="en-GB" sz="2600" dirty="0">
                <a:solidFill>
                  <a:schemeClr val="bg1"/>
                </a:solidFill>
                <a:latin typeface="Helvetica Neue" panose="02000503000000020004" pitchFamily="2" charset="0"/>
              </a:rPr>
              <a:t> </a:t>
            </a:r>
            <a:r>
              <a:rPr lang="en-GB" sz="26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flare ribbons.</a:t>
            </a:r>
          </a:p>
          <a:p>
            <a:endParaRPr lang="en-CH" sz="2600" dirty="0">
              <a:solidFill>
                <a:schemeClr val="bg1"/>
              </a:solidFill>
            </a:endParaRP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670EAAD0-4162-EE36-D3D3-6A9400E40C05}"/>
              </a:ext>
            </a:extLst>
          </p:cNvPr>
          <p:cNvSpPr>
            <a:spLocks noChangeAspect="1"/>
          </p:cNvSpPr>
          <p:nvPr/>
        </p:nvSpPr>
        <p:spPr>
          <a:xfrm flipV="1">
            <a:off x="796062" y="28009712"/>
            <a:ext cx="101953" cy="967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246BD7C4-2B45-709C-E7CB-9DBCF764DCCC}"/>
              </a:ext>
            </a:extLst>
          </p:cNvPr>
          <p:cNvSpPr>
            <a:spLocks noChangeAspect="1"/>
          </p:cNvSpPr>
          <p:nvPr/>
        </p:nvSpPr>
        <p:spPr>
          <a:xfrm flipV="1">
            <a:off x="804194" y="28917753"/>
            <a:ext cx="101953" cy="967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DAD6629E-F619-F27D-187F-97E12CBA039D}"/>
              </a:ext>
            </a:extLst>
          </p:cNvPr>
          <p:cNvSpPr txBox="1"/>
          <p:nvPr/>
        </p:nvSpPr>
        <p:spPr>
          <a:xfrm>
            <a:off x="893978" y="28743932"/>
            <a:ext cx="169426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chemeClr val="bg1"/>
                </a:solidFill>
                <a:effectLst/>
              </a:rPr>
              <a:t> Further steps :  simulate NUV continuum </a:t>
            </a:r>
            <a:r>
              <a:rPr lang="en-GB" sz="2600" b="1" dirty="0">
                <a:solidFill>
                  <a:schemeClr val="bg1"/>
                </a:solidFill>
                <a:effectLst/>
              </a:rPr>
              <a:t>for different flare classes</a:t>
            </a:r>
            <a:r>
              <a:rPr lang="en-GB" sz="2600" b="1" dirty="0">
                <a:solidFill>
                  <a:schemeClr val="bg1"/>
                </a:solidFill>
              </a:rPr>
              <a:t> </a:t>
            </a:r>
            <a:r>
              <a:rPr lang="en-GB" sz="2600" dirty="0">
                <a:solidFill>
                  <a:schemeClr val="bg1"/>
                </a:solidFill>
              </a:rPr>
              <a:t>and compare with the results of our study.</a:t>
            </a:r>
            <a:endParaRPr lang="en-GB" sz="2600" dirty="0">
              <a:solidFill>
                <a:schemeClr val="bg1"/>
              </a:solidFill>
              <a:effectLst/>
            </a:endParaRPr>
          </a:p>
          <a:p>
            <a:endParaRPr lang="en-CH" sz="2600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DCB48918-9EED-4BAA-EFC8-EA0356E3200F}"/>
              </a:ext>
            </a:extLst>
          </p:cNvPr>
          <p:cNvSpPr txBox="1"/>
          <p:nvPr/>
        </p:nvSpPr>
        <p:spPr>
          <a:xfrm>
            <a:off x="924196" y="27272349"/>
            <a:ext cx="198775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600" dirty="0">
                <a:solidFill>
                  <a:schemeClr val="bg1"/>
                </a:solidFill>
              </a:rPr>
              <a:t> This study characterises the occur</a:t>
            </a:r>
            <a:r>
              <a:rPr lang="en-GB" sz="2600" dirty="0">
                <a:solidFill>
                  <a:schemeClr val="bg1"/>
                </a:solidFill>
              </a:rPr>
              <a:t>r</a:t>
            </a:r>
            <a:r>
              <a:rPr lang="en-CH" sz="2600" dirty="0">
                <a:solidFill>
                  <a:schemeClr val="bg1"/>
                </a:solidFill>
              </a:rPr>
              <a:t>ence of Balmer continuum enhancement in solar flares, to constrain its underlying physical process.</a:t>
            </a:r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31418A3C-7963-F082-DA4B-4506E736FE0A}"/>
              </a:ext>
            </a:extLst>
          </p:cNvPr>
          <p:cNvSpPr>
            <a:spLocks noChangeAspect="1"/>
          </p:cNvSpPr>
          <p:nvPr/>
        </p:nvSpPr>
        <p:spPr>
          <a:xfrm flipV="1">
            <a:off x="780484" y="27498157"/>
            <a:ext cx="101953" cy="967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19B46376-8750-5FB1-104B-1308FD396F35}"/>
              </a:ext>
            </a:extLst>
          </p:cNvPr>
          <p:cNvSpPr txBox="1"/>
          <p:nvPr/>
        </p:nvSpPr>
        <p:spPr>
          <a:xfrm>
            <a:off x="1714500" y="2233123"/>
            <a:ext cx="17858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800" dirty="0">
                <a:solidFill>
                  <a:schemeClr val="bg1"/>
                </a:solidFill>
              </a:rPr>
              <a:t>Pranjali Sharma,  Lucia Kleint,  Jonas Zbinden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198DB655-3FDD-F92D-6F55-5C1B837BD48D}"/>
              </a:ext>
            </a:extLst>
          </p:cNvPr>
          <p:cNvSpPr txBox="1"/>
          <p:nvPr/>
        </p:nvSpPr>
        <p:spPr>
          <a:xfrm>
            <a:off x="16179949" y="29412380"/>
            <a:ext cx="1694267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200" dirty="0">
                <a:solidFill>
                  <a:schemeClr val="bg1"/>
                </a:solidFill>
              </a:rPr>
              <a:t>Email : Pranjali.sharma@unibe.ch </a:t>
            </a:r>
          </a:p>
        </p:txBody>
      </p:sp>
      <p:pic>
        <p:nvPicPr>
          <p:cNvPr id="185" name="Picture 18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3FBD3D2-06BE-6BE7-B0DA-329528288B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645" y="96973"/>
            <a:ext cx="1760828" cy="1530566"/>
          </a:xfrm>
          <a:prstGeom prst="rect">
            <a:avLst/>
          </a:prstGeom>
        </p:spPr>
      </p:pic>
      <p:pic>
        <p:nvPicPr>
          <p:cNvPr id="187" name="Picture 186" descr="A logo with a sun and earth&#10;&#10;Description automatically generated">
            <a:extLst>
              <a:ext uri="{FF2B5EF4-FFF2-40B4-BE49-F238E27FC236}">
                <a16:creationId xmlns:a16="http://schemas.microsoft.com/office/drawing/2014/main" id="{6E0688B2-25AD-A46D-D61D-7A77D396BF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24592" y="20487"/>
            <a:ext cx="1896205" cy="193428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6A90041-6CA3-81DD-0ECA-C2FD26DEF36E}"/>
              </a:ext>
            </a:extLst>
          </p:cNvPr>
          <p:cNvSpPr txBox="1"/>
          <p:nvPr/>
        </p:nvSpPr>
        <p:spPr>
          <a:xfrm>
            <a:off x="932500" y="11521492"/>
            <a:ext cx="771151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00" b="0" i="0" u="none" strike="noStrike" dirty="0">
                <a:solidFill>
                  <a:schemeClr val="bg1"/>
                </a:solidFill>
                <a:effectLst/>
              </a:rPr>
              <a:t>Enhanced emission (red dotted region) in the 2832 </a:t>
            </a:r>
            <a:r>
              <a:rPr lang="en-GB" sz="1900" b="0" i="0" u="none" strike="noStrike" dirty="0" err="1">
                <a:solidFill>
                  <a:schemeClr val="bg1"/>
                </a:solidFill>
                <a:effectLst/>
              </a:rPr>
              <a:t>Å</a:t>
            </a:r>
            <a:r>
              <a:rPr lang="en-GB" sz="1900" b="0" i="0" u="none" strike="noStrike" dirty="0">
                <a:solidFill>
                  <a:schemeClr val="bg1"/>
                </a:solidFill>
                <a:effectLst/>
              </a:rPr>
              <a:t> IRIS NUV continuum image, with potential contribution from spectral lines</a:t>
            </a:r>
            <a:endParaRPr lang="en-CH" sz="1900" dirty="0">
              <a:solidFill>
                <a:schemeClr val="bg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B170C69-7665-5CB0-1F6B-3FD90793DAC4}"/>
              </a:ext>
            </a:extLst>
          </p:cNvPr>
          <p:cNvSpPr>
            <a:spLocks noChangeAspect="1"/>
          </p:cNvSpPr>
          <p:nvPr/>
        </p:nvSpPr>
        <p:spPr>
          <a:xfrm flipV="1">
            <a:off x="9573317" y="7096814"/>
            <a:ext cx="101953" cy="967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6BC7AFF-6DC7-8109-2B33-F73AEB1CD39F}"/>
              </a:ext>
            </a:extLst>
          </p:cNvPr>
          <p:cNvGrpSpPr/>
          <p:nvPr/>
        </p:nvGrpSpPr>
        <p:grpSpPr>
          <a:xfrm>
            <a:off x="1069359" y="5116470"/>
            <a:ext cx="7776234" cy="6309510"/>
            <a:chOff x="927751" y="4795469"/>
            <a:chExt cx="7917842" cy="650351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31A633A-A7A1-83A1-7BCC-199DDDE4359A}"/>
                </a:ext>
              </a:extLst>
            </p:cNvPr>
            <p:cNvGrpSpPr/>
            <p:nvPr/>
          </p:nvGrpSpPr>
          <p:grpSpPr>
            <a:xfrm>
              <a:off x="927751" y="4795469"/>
              <a:ext cx="7917842" cy="6503511"/>
              <a:chOff x="1301915" y="5444821"/>
              <a:chExt cx="6717192" cy="5549587"/>
            </a:xfrm>
          </p:grpSpPr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9D7A5422-513A-E9BA-31F6-3EC438A4E7E2}"/>
                  </a:ext>
                </a:extLst>
              </p:cNvPr>
              <p:cNvGrpSpPr/>
              <p:nvPr/>
            </p:nvGrpSpPr>
            <p:grpSpPr>
              <a:xfrm>
                <a:off x="1301915" y="5444821"/>
                <a:ext cx="6717192" cy="5549587"/>
                <a:chOff x="1955055" y="5909936"/>
                <a:chExt cx="6717192" cy="5549587"/>
              </a:xfrm>
            </p:grpSpPr>
            <p:pic>
              <p:nvPicPr>
                <p:cNvPr id="126" name="Picture 125">
                  <a:extLst>
                    <a:ext uri="{FF2B5EF4-FFF2-40B4-BE49-F238E27FC236}">
                      <a16:creationId xmlns:a16="http://schemas.microsoft.com/office/drawing/2014/main" id="{5AAFD0FB-AD1B-D221-F0BE-C6FFF8BC24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55055" y="5945575"/>
                  <a:ext cx="6717192" cy="5513948"/>
                </a:xfrm>
                <a:prstGeom prst="rect">
                  <a:avLst/>
                </a:prstGeom>
              </p:spPr>
            </p:pic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B01BB60F-1C8F-63A6-9E3E-936C960811BC}"/>
                    </a:ext>
                  </a:extLst>
                </p:cNvPr>
                <p:cNvSpPr txBox="1"/>
                <p:nvPr/>
              </p:nvSpPr>
              <p:spPr>
                <a:xfrm>
                  <a:off x="2012896" y="5909936"/>
                  <a:ext cx="4675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H" dirty="0">
                      <a:solidFill>
                        <a:schemeClr val="bg1"/>
                      </a:solidFill>
                    </a:rPr>
                    <a:t>a)</a:t>
                  </a:r>
                </a:p>
              </p:txBody>
            </p:sp>
          </p:grp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F4F71C0-5682-0B9E-1EB4-DF66D2827BFE}"/>
                  </a:ext>
                </a:extLst>
              </p:cNvPr>
              <p:cNvSpPr/>
              <p:nvPr/>
            </p:nvSpPr>
            <p:spPr>
              <a:xfrm>
                <a:off x="3126789" y="5959958"/>
                <a:ext cx="2111361" cy="121444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082C3E9-9B5D-4B8C-3B32-84C5E13CD319}"/>
                </a:ext>
              </a:extLst>
            </p:cNvPr>
            <p:cNvSpPr/>
            <p:nvPr/>
          </p:nvSpPr>
          <p:spPr>
            <a:xfrm>
              <a:off x="995931" y="4871773"/>
              <a:ext cx="6705032" cy="24747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B9AE3EB-C46B-DC80-3BC9-464AEF1BC2DC}"/>
              </a:ext>
            </a:extLst>
          </p:cNvPr>
          <p:cNvSpPr txBox="1"/>
          <p:nvPr/>
        </p:nvSpPr>
        <p:spPr>
          <a:xfrm>
            <a:off x="1021476" y="4899034"/>
            <a:ext cx="751051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900" dirty="0">
                <a:solidFill>
                  <a:schemeClr val="bg1"/>
                </a:solidFill>
              </a:rPr>
              <a:t>(2832</a:t>
            </a:r>
            <a:r>
              <a:rPr lang="en-GB" sz="1900" dirty="0">
                <a:solidFill>
                  <a:schemeClr val="bg1"/>
                </a:solidFill>
                <a:effectLst/>
              </a:rPr>
              <a:t> </a:t>
            </a:r>
            <a:r>
              <a:rPr lang="en-GB" sz="1900" dirty="0" err="1">
                <a:solidFill>
                  <a:schemeClr val="bg1"/>
                </a:solidFill>
                <a:effectLst/>
              </a:rPr>
              <a:t>Å</a:t>
            </a:r>
            <a:r>
              <a:rPr lang="en-GB" sz="1900" dirty="0">
                <a:solidFill>
                  <a:schemeClr val="bg1"/>
                </a:solidFill>
                <a:effectLst/>
              </a:rPr>
              <a:t> Mg II wing)  Date-Time: 2014-10-27  14:23:04.360000  Class : X</a:t>
            </a:r>
            <a:endParaRPr lang="en-CH" sz="1900" dirty="0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C00C9BF-C554-339C-7A6E-2EB69CC2BC2A}"/>
              </a:ext>
            </a:extLst>
          </p:cNvPr>
          <p:cNvGrpSpPr/>
          <p:nvPr/>
        </p:nvGrpSpPr>
        <p:grpSpPr>
          <a:xfrm>
            <a:off x="15104349" y="7785681"/>
            <a:ext cx="6441456" cy="4478897"/>
            <a:chOff x="15173798" y="8047081"/>
            <a:chExt cx="6441456" cy="4478897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DFFA476C-28F2-B783-C0AC-CD5C1C24EDD3}"/>
                </a:ext>
              </a:extLst>
            </p:cNvPr>
            <p:cNvGrpSpPr/>
            <p:nvPr/>
          </p:nvGrpSpPr>
          <p:grpSpPr>
            <a:xfrm>
              <a:off x="15326642" y="8047081"/>
              <a:ext cx="6288612" cy="3564726"/>
              <a:chOff x="14059308" y="8027646"/>
              <a:chExt cx="6433287" cy="3763396"/>
            </a:xfrm>
          </p:grpSpPr>
          <p:pic>
            <p:nvPicPr>
              <p:cNvPr id="24" name="Picture 23" descr="A screenshot of a computer&#10;&#10;Description automatically generated">
                <a:extLst>
                  <a:ext uri="{FF2B5EF4-FFF2-40B4-BE49-F238E27FC236}">
                    <a16:creationId xmlns:a16="http://schemas.microsoft.com/office/drawing/2014/main" id="{C93C5C44-C519-907C-6564-99F86A3CC5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26490" t="17564" r="15716" b="10697"/>
              <a:stretch/>
            </p:blipFill>
            <p:spPr>
              <a:xfrm>
                <a:off x="14059308" y="8027646"/>
                <a:ext cx="5389953" cy="3763396"/>
              </a:xfrm>
              <a:prstGeom prst="rect">
                <a:avLst/>
              </a:prstGeom>
            </p:spPr>
          </p:pic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C303EE88-6F9C-16BE-A2AE-4C6D51AB8270}"/>
                  </a:ext>
                </a:extLst>
              </p:cNvPr>
              <p:cNvSpPr txBox="1"/>
              <p:nvPr/>
            </p:nvSpPr>
            <p:spPr>
              <a:xfrm>
                <a:off x="18862317" y="8323725"/>
                <a:ext cx="1630278" cy="389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H" dirty="0">
                    <a:solidFill>
                      <a:schemeClr val="bg1"/>
                    </a:solidFill>
                  </a:rPr>
                  <a:t>b)</a:t>
                </a: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567D2C3-5B2C-75D5-0A7E-E342B8B3D4AF}"/>
                </a:ext>
              </a:extLst>
            </p:cNvPr>
            <p:cNvSpPr txBox="1"/>
            <p:nvPr/>
          </p:nvSpPr>
          <p:spPr>
            <a:xfrm>
              <a:off x="15173798" y="11664204"/>
              <a:ext cx="545360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H" sz="1850" dirty="0">
                  <a:solidFill>
                    <a:schemeClr val="bg1"/>
                  </a:solidFill>
                </a:rPr>
                <a:t>Constraining the continuum enhancement process would serve as a test to the standard flare model. </a:t>
              </a:r>
              <a:r>
                <a:rPr lang="en-CH" sz="1300" dirty="0">
                  <a:solidFill>
                    <a:schemeClr val="bg1"/>
                  </a:solidFill>
                </a:rPr>
                <a:t>(Image adapted from Kowalski &amp; Allred 2018)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6FB4C7C7-E145-7C69-D505-23A79CD71EA2}"/>
              </a:ext>
            </a:extLst>
          </p:cNvPr>
          <p:cNvSpPr txBox="1"/>
          <p:nvPr/>
        </p:nvSpPr>
        <p:spPr>
          <a:xfrm>
            <a:off x="13764712" y="17414405"/>
            <a:ext cx="67116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1900" dirty="0">
                <a:solidFill>
                  <a:schemeClr val="bg1"/>
                </a:solidFill>
              </a:rPr>
              <a:t>T</a:t>
            </a:r>
            <a:r>
              <a:rPr lang="en-GB" sz="1900" dirty="0">
                <a:solidFill>
                  <a:schemeClr val="bg1"/>
                </a:solidFill>
              </a:rPr>
              <a:t>h</a:t>
            </a:r>
            <a:r>
              <a:rPr lang="en-CH" sz="1900" dirty="0">
                <a:solidFill>
                  <a:schemeClr val="bg1"/>
                </a:solidFill>
              </a:rPr>
              <a:t>e two continuum windows (red and black shaded region)</a:t>
            </a:r>
          </a:p>
          <a:p>
            <a:pPr algn="ctr"/>
            <a:r>
              <a:rPr lang="en-CH" sz="1900" dirty="0">
                <a:solidFill>
                  <a:schemeClr val="bg1"/>
                </a:solidFill>
              </a:rPr>
              <a:t>are near 2826 </a:t>
            </a:r>
            <a:r>
              <a:rPr lang="en-GB" sz="1900" dirty="0" err="1">
                <a:solidFill>
                  <a:schemeClr val="bg1"/>
                </a:solidFill>
                <a:effectLst/>
              </a:rPr>
              <a:t>Å</a:t>
            </a:r>
            <a:r>
              <a:rPr lang="en-GB" sz="1900" dirty="0">
                <a:solidFill>
                  <a:schemeClr val="bg1"/>
                </a:solidFill>
                <a:effectLst/>
              </a:rPr>
              <a:t> and 2832 </a:t>
            </a:r>
            <a:r>
              <a:rPr lang="en-GB" sz="1900" dirty="0" err="1">
                <a:solidFill>
                  <a:schemeClr val="bg1"/>
                </a:solidFill>
                <a:effectLst/>
              </a:rPr>
              <a:t>Å</a:t>
            </a:r>
            <a:r>
              <a:rPr lang="en-GB" sz="1900" dirty="0">
                <a:solidFill>
                  <a:schemeClr val="bg1"/>
                </a:solidFill>
                <a:effectLst/>
              </a:rPr>
              <a:t>.</a:t>
            </a:r>
            <a:endParaRPr lang="en-CH" sz="1900" dirty="0">
              <a:solidFill>
                <a:schemeClr val="bg1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4A11887-4A2B-0D95-6544-0A2CE02A0D37}"/>
              </a:ext>
            </a:extLst>
          </p:cNvPr>
          <p:cNvSpPr>
            <a:spLocks noChangeAspect="1"/>
          </p:cNvSpPr>
          <p:nvPr/>
        </p:nvSpPr>
        <p:spPr>
          <a:xfrm flipV="1">
            <a:off x="974037" y="16433946"/>
            <a:ext cx="101953" cy="967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666D738-7ED1-E829-1B30-21C56A14EF51}"/>
              </a:ext>
            </a:extLst>
          </p:cNvPr>
          <p:cNvSpPr/>
          <p:nvPr/>
        </p:nvSpPr>
        <p:spPr>
          <a:xfrm>
            <a:off x="1311237" y="18969454"/>
            <a:ext cx="4750631" cy="2899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7D4AE15-E43A-3498-6BCA-72E18AD84978}"/>
              </a:ext>
            </a:extLst>
          </p:cNvPr>
          <p:cNvSpPr/>
          <p:nvPr/>
        </p:nvSpPr>
        <p:spPr>
          <a:xfrm>
            <a:off x="1107743" y="19259407"/>
            <a:ext cx="541260" cy="1037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A81B81F-8C92-07BA-3FB7-3B1B8F683D15}"/>
              </a:ext>
            </a:extLst>
          </p:cNvPr>
          <p:cNvGrpSpPr/>
          <p:nvPr/>
        </p:nvGrpSpPr>
        <p:grpSpPr>
          <a:xfrm>
            <a:off x="918498" y="18836309"/>
            <a:ext cx="7533021" cy="5181153"/>
            <a:chOff x="804194" y="18707717"/>
            <a:chExt cx="7533021" cy="5181153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997AF44A-56FF-C2D3-AE5E-8C7D6D8F4BF8}"/>
                </a:ext>
              </a:extLst>
            </p:cNvPr>
            <p:cNvGrpSpPr/>
            <p:nvPr/>
          </p:nvGrpSpPr>
          <p:grpSpPr>
            <a:xfrm>
              <a:off x="804194" y="18707717"/>
              <a:ext cx="7533021" cy="5181153"/>
              <a:chOff x="815221" y="18707717"/>
              <a:chExt cx="7533021" cy="5181153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3A424E00-EAB0-C64F-5022-AEC19ABBC236}"/>
                  </a:ext>
                </a:extLst>
              </p:cNvPr>
              <p:cNvGrpSpPr/>
              <p:nvPr/>
            </p:nvGrpSpPr>
            <p:grpSpPr>
              <a:xfrm>
                <a:off x="815221" y="18707717"/>
                <a:ext cx="7533021" cy="5181153"/>
                <a:chOff x="804194" y="18707816"/>
                <a:chExt cx="7533021" cy="5181153"/>
              </a:xfrm>
            </p:grpSpPr>
            <p:pic>
              <p:nvPicPr>
                <p:cNvPr id="72" name="Picture 71">
                  <a:extLst>
                    <a:ext uri="{FF2B5EF4-FFF2-40B4-BE49-F238E27FC236}">
                      <a16:creationId xmlns:a16="http://schemas.microsoft.com/office/drawing/2014/main" id="{B5334373-72E0-C62E-7BE5-FC82F2BB40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04194" y="18707816"/>
                  <a:ext cx="7533021" cy="5181153"/>
                </a:xfrm>
                <a:prstGeom prst="rect">
                  <a:avLst/>
                </a:prstGeom>
              </p:spPr>
            </p:pic>
            <p:pic>
              <p:nvPicPr>
                <p:cNvPr id="63" name="Picture 62">
                  <a:extLst>
                    <a:ext uri="{FF2B5EF4-FFF2-40B4-BE49-F238E27FC236}">
                      <a16:creationId xmlns:a16="http://schemas.microsoft.com/office/drawing/2014/main" id="{3D55A7D3-6D38-0E73-E4DD-D30002B6C7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"/>
                <a:srcRect l="37066" t="21170" r="32746" b="29689"/>
                <a:stretch/>
              </p:blipFill>
              <p:spPr>
                <a:xfrm>
                  <a:off x="4120089" y="19554443"/>
                  <a:ext cx="1333918" cy="1262008"/>
                </a:xfrm>
                <a:prstGeom prst="rect">
                  <a:avLst/>
                </a:prstGeom>
              </p:spPr>
            </p:pic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426D8DDE-B0D2-35B0-1687-3F4274F3C8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831467" y="19554443"/>
                  <a:ext cx="257333" cy="388243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4AA5D8E9-7476-D4C7-52FD-226F34231B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31467" y="20323139"/>
                  <a:ext cx="257333" cy="492933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4702D3C-65FF-316A-94A5-2F381B7B1B79}"/>
                  </a:ext>
                </a:extLst>
              </p:cNvPr>
              <p:cNvSpPr/>
              <p:nvPr/>
            </p:nvSpPr>
            <p:spPr>
              <a:xfrm>
                <a:off x="4111401" y="19541715"/>
                <a:ext cx="1353633" cy="127463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</p:grp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A7F8D77-19AB-E96E-AB62-08317650C4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5588" y="19334589"/>
              <a:ext cx="66328" cy="332"/>
            </a:xfrm>
            <a:prstGeom prst="line">
              <a:avLst/>
            </a:prstGeom>
            <a:ln w="28575">
              <a:solidFill>
                <a:srgbClr val="DA895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D22AF45E-F991-B955-EB8D-3425FFD7F239}"/>
              </a:ext>
            </a:extLst>
          </p:cNvPr>
          <p:cNvSpPr/>
          <p:nvPr/>
        </p:nvSpPr>
        <p:spPr>
          <a:xfrm>
            <a:off x="1425541" y="19142802"/>
            <a:ext cx="4750631" cy="1880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5A0188A-752F-77E8-9DFB-1886653595A3}"/>
              </a:ext>
            </a:extLst>
          </p:cNvPr>
          <p:cNvSpPr txBox="1"/>
          <p:nvPr/>
        </p:nvSpPr>
        <p:spPr>
          <a:xfrm>
            <a:off x="689014" y="19057702"/>
            <a:ext cx="60473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1500" dirty="0">
                <a:solidFill>
                  <a:schemeClr val="bg1"/>
                </a:solidFill>
              </a:rPr>
              <a:t>(Mg II h/k)  Date-Time: 2014-10-27  14:23:23.140000  Class X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1446F6A-26E8-1F5E-F49E-C717041BB180}"/>
              </a:ext>
            </a:extLst>
          </p:cNvPr>
          <p:cNvSpPr txBox="1"/>
          <p:nvPr/>
        </p:nvSpPr>
        <p:spPr>
          <a:xfrm>
            <a:off x="772942" y="19021430"/>
            <a:ext cx="410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dirty="0">
                <a:solidFill>
                  <a:schemeClr val="bg1"/>
                </a:solidFill>
              </a:rPr>
              <a:t>d)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89635D63-6299-732E-5359-7827CC6C3680}"/>
              </a:ext>
            </a:extLst>
          </p:cNvPr>
          <p:cNvSpPr/>
          <p:nvPr/>
        </p:nvSpPr>
        <p:spPr>
          <a:xfrm>
            <a:off x="1136319" y="19330847"/>
            <a:ext cx="512684" cy="1323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505D52C-1BE6-8FB0-B31B-ED25663E8926}"/>
              </a:ext>
            </a:extLst>
          </p:cNvPr>
          <p:cNvSpPr txBox="1"/>
          <p:nvPr/>
        </p:nvSpPr>
        <p:spPr>
          <a:xfrm>
            <a:off x="1063564" y="5447361"/>
            <a:ext cx="1593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dirty="0">
                <a:solidFill>
                  <a:schemeClr val="bg1"/>
                </a:solidFill>
              </a:rPr>
              <a:t>a)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CC5682-2F4B-DA86-CEA2-A46B57824F24}"/>
              </a:ext>
            </a:extLst>
          </p:cNvPr>
          <p:cNvSpPr txBox="1"/>
          <p:nvPr/>
        </p:nvSpPr>
        <p:spPr>
          <a:xfrm>
            <a:off x="9776734" y="6899116"/>
            <a:ext cx="976347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600" dirty="0">
                <a:solidFill>
                  <a:schemeClr val="bg1"/>
                </a:solidFill>
              </a:rPr>
              <a:t>Challenges : </a:t>
            </a:r>
            <a:r>
              <a:rPr lang="en-GB" sz="2600" b="0" i="0" u="none" strike="noStrike" dirty="0">
                <a:solidFill>
                  <a:schemeClr val="bg1"/>
                </a:solidFill>
                <a:effectLst/>
              </a:rPr>
              <a:t>Understanding this mechanism across all spectral regions is challenging due to the rarity of visible continuum spectra and limited coordinated observations. </a:t>
            </a:r>
            <a:endParaRPr lang="en-CH" sz="2600" dirty="0">
              <a:solidFill>
                <a:schemeClr val="bg1"/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43EBFFA-2DEE-5859-E660-C722F44380B0}"/>
              </a:ext>
            </a:extLst>
          </p:cNvPr>
          <p:cNvSpPr txBox="1"/>
          <p:nvPr/>
        </p:nvSpPr>
        <p:spPr>
          <a:xfrm>
            <a:off x="18953900" y="13916143"/>
            <a:ext cx="159730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300" dirty="0"/>
              <a:t>(Kleint et al. 2016)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4915404E-C387-7AE7-05EC-4D336145CE83}"/>
              </a:ext>
            </a:extLst>
          </p:cNvPr>
          <p:cNvSpPr/>
          <p:nvPr/>
        </p:nvSpPr>
        <p:spPr>
          <a:xfrm>
            <a:off x="3460569" y="20071179"/>
            <a:ext cx="463534" cy="3676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1967862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d400387a-212f-43ea-ac7f-77aa12d7977e}" enabled="0" method="" siteId="{d400387a-212f-43ea-ac7f-77aa12d7977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8935</TotalTime>
  <Words>531</Words>
  <Application>Microsoft Macintosh PowerPoint</Application>
  <PresentationFormat>Custom</PresentationFormat>
  <Paragraphs>58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Helvetica Neue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Sharma, Pranjali (AIUB)</dc:creator>
  <cp:lastModifiedBy>Sharma, Pranjali (AIUB)</cp:lastModifiedBy>
  <cp:revision>2</cp:revision>
  <dcterms:created xsi:type="dcterms:W3CDTF">2024-08-28T13:42:59Z</dcterms:created>
  <dcterms:modified xsi:type="dcterms:W3CDTF">2024-09-08T08:48:22Z</dcterms:modified>
</cp:coreProperties>
</file>