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224000" cy="20104100"/>
  <p:notesSz cx="142240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10387" y="-78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800" y="6232271"/>
            <a:ext cx="120904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3600" y="11258296"/>
            <a:ext cx="99568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120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2536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0086271"/>
            <a:ext cx="14220190" cy="18415"/>
          </a:xfrm>
          <a:custGeom>
            <a:avLst/>
            <a:gdLst/>
            <a:ahLst/>
            <a:cxnLst/>
            <a:rect l="l" t="t" r="r" b="b"/>
            <a:pathLst>
              <a:path w="14220190" h="18415">
                <a:moveTo>
                  <a:pt x="0" y="17829"/>
                </a:moveTo>
                <a:lnTo>
                  <a:pt x="14219971" y="17829"/>
                </a:lnTo>
                <a:lnTo>
                  <a:pt x="14219971" y="0"/>
                </a:lnTo>
                <a:lnTo>
                  <a:pt x="0" y="0"/>
                </a:lnTo>
                <a:lnTo>
                  <a:pt x="0" y="17829"/>
                </a:lnTo>
                <a:close/>
              </a:path>
            </a:pathLst>
          </a:custGeom>
          <a:solidFill>
            <a:srgbClr val="8A95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350676"/>
            <a:ext cx="14220190" cy="18503900"/>
          </a:xfrm>
          <a:custGeom>
            <a:avLst/>
            <a:gdLst/>
            <a:ahLst/>
            <a:cxnLst/>
            <a:rect l="l" t="t" r="r" b="b"/>
            <a:pathLst>
              <a:path w="14220190" h="18503900">
                <a:moveTo>
                  <a:pt x="0" y="18503827"/>
                </a:moveTo>
                <a:lnTo>
                  <a:pt x="14219971" y="18503827"/>
                </a:lnTo>
                <a:lnTo>
                  <a:pt x="14219971" y="0"/>
                </a:lnTo>
                <a:lnTo>
                  <a:pt x="0" y="0"/>
                </a:lnTo>
                <a:lnTo>
                  <a:pt x="0" y="18503827"/>
                </a:lnTo>
                <a:close/>
              </a:path>
            </a:pathLst>
          </a:custGeom>
          <a:solidFill>
            <a:srgbClr val="8A95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4220190" cy="1351280"/>
          </a:xfrm>
          <a:custGeom>
            <a:avLst/>
            <a:gdLst/>
            <a:ahLst/>
            <a:cxnLst/>
            <a:rect l="l" t="t" r="r" b="b"/>
            <a:pathLst>
              <a:path w="14220190" h="1351280">
                <a:moveTo>
                  <a:pt x="14219971" y="0"/>
                </a:moveTo>
                <a:lnTo>
                  <a:pt x="0" y="0"/>
                </a:lnTo>
                <a:lnTo>
                  <a:pt x="0" y="1350676"/>
                </a:lnTo>
                <a:lnTo>
                  <a:pt x="14219971" y="1350676"/>
                </a:lnTo>
                <a:lnTo>
                  <a:pt x="1421997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1200" y="804164"/>
            <a:ext cx="1280160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1200" y="4623943"/>
            <a:ext cx="128016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36160" y="18696814"/>
            <a:ext cx="455168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120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4128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6.jpg"/><Relationship Id="rId26" Type="http://schemas.openxmlformats.org/officeDocument/2006/relationships/image" Target="../media/image24.png"/><Relationship Id="rId39" Type="http://schemas.openxmlformats.org/officeDocument/2006/relationships/hyperlink" Target="mailto:jk306@st-andrews.ac.uk" TargetMode="External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42" Type="http://schemas.openxmlformats.org/officeDocument/2006/relationships/image" Target="../media/image39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14.jp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7.png"/><Relationship Id="rId45" Type="http://schemas.openxmlformats.org/officeDocument/2006/relationships/image" Target="../media/image42.png"/><Relationship Id="rId5" Type="http://schemas.openxmlformats.org/officeDocument/2006/relationships/image" Target="../media/image4.png"/><Relationship Id="rId15" Type="http://schemas.openxmlformats.org/officeDocument/2006/relationships/slide" Target="slide1.xml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image" Target="../media/image41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0.png"/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5.jp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Relationship Id="rId20" Type="http://schemas.openxmlformats.org/officeDocument/2006/relationships/image" Target="../media/image18.png"/><Relationship Id="rId41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7371" y="155138"/>
            <a:ext cx="9655175" cy="1005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30480">
              <a:lnSpc>
                <a:spcPct val="105300"/>
              </a:lnSpc>
            </a:pPr>
            <a:r>
              <a:rPr sz="1700" b="1" dirty="0">
                <a:solidFill>
                  <a:srgbClr val="FFE16E"/>
                </a:solidFill>
                <a:latin typeface="Arial"/>
                <a:cs typeface="Arial"/>
              </a:rPr>
              <a:t>Investigating</a:t>
            </a:r>
            <a:r>
              <a:rPr sz="1700" b="1" spc="-5" dirty="0">
                <a:solidFill>
                  <a:srgbClr val="FFE16E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FFE16E"/>
                </a:solidFill>
                <a:latin typeface="Arial"/>
                <a:cs typeface="Arial"/>
              </a:rPr>
              <a:t>the effect of</a:t>
            </a:r>
            <a:r>
              <a:rPr sz="1700" b="1" spc="-5" dirty="0">
                <a:solidFill>
                  <a:srgbClr val="FFE16E"/>
                </a:solidFill>
                <a:latin typeface="Arial"/>
                <a:cs typeface="Arial"/>
              </a:rPr>
              <a:t> </a:t>
            </a:r>
            <a:r>
              <a:rPr sz="1700" b="1" spc="-10" dirty="0">
                <a:solidFill>
                  <a:srgbClr val="FFE16E"/>
                </a:solidFill>
                <a:latin typeface="Arial"/>
                <a:cs typeface="Arial"/>
              </a:rPr>
              <a:t>statistically-</a:t>
            </a:r>
            <a:r>
              <a:rPr sz="1700" b="1" dirty="0">
                <a:solidFill>
                  <a:srgbClr val="FFE16E"/>
                </a:solidFill>
                <a:latin typeface="Arial"/>
                <a:cs typeface="Arial"/>
              </a:rPr>
              <a:t>averaged helicity condensation</a:t>
            </a:r>
            <a:r>
              <a:rPr sz="1700" b="1" spc="-5" dirty="0">
                <a:solidFill>
                  <a:srgbClr val="FFE16E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FFE16E"/>
                </a:solidFill>
                <a:latin typeface="Arial"/>
                <a:cs typeface="Arial"/>
              </a:rPr>
              <a:t>on ambient increase </a:t>
            </a:r>
            <a:r>
              <a:rPr sz="1700" b="1" spc="-25" dirty="0">
                <a:solidFill>
                  <a:srgbClr val="FFE16E"/>
                </a:solidFill>
                <a:latin typeface="Arial"/>
                <a:cs typeface="Arial"/>
              </a:rPr>
              <a:t>in </a:t>
            </a:r>
            <a:r>
              <a:rPr sz="1700" b="1" dirty="0">
                <a:solidFill>
                  <a:srgbClr val="FFE16E"/>
                </a:solidFill>
                <a:latin typeface="Arial"/>
                <a:cs typeface="Arial"/>
              </a:rPr>
              <a:t>the Solar Open </a:t>
            </a:r>
            <a:r>
              <a:rPr sz="1700" b="1" spc="-20" dirty="0">
                <a:solidFill>
                  <a:srgbClr val="FFE16E"/>
                </a:solidFill>
                <a:latin typeface="Arial"/>
                <a:cs typeface="Arial"/>
              </a:rPr>
              <a:t>Flux</a:t>
            </a:r>
            <a:endParaRPr sz="17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65"/>
              </a:spcBef>
            </a:pPr>
            <a:r>
              <a:rPr sz="1150" dirty="0">
                <a:solidFill>
                  <a:srgbClr val="ED9023"/>
                </a:solidFill>
                <a:latin typeface="Arial"/>
                <a:cs typeface="Arial"/>
              </a:rPr>
              <a:t>Jonah</a:t>
            </a:r>
            <a:r>
              <a:rPr sz="1150" spc="100" dirty="0">
                <a:solidFill>
                  <a:srgbClr val="ED9023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ED9023"/>
                </a:solidFill>
                <a:latin typeface="Arial"/>
                <a:cs typeface="Arial"/>
              </a:rPr>
              <a:t>Klowss</a:t>
            </a:r>
            <a:r>
              <a:rPr sz="1350" baseline="27777" dirty="0">
                <a:solidFill>
                  <a:srgbClr val="ED9023"/>
                </a:solidFill>
                <a:latin typeface="Arial"/>
                <a:cs typeface="Arial"/>
              </a:rPr>
              <a:t>1</a:t>
            </a:r>
            <a:r>
              <a:rPr sz="1350" spc="292" baseline="27777" dirty="0">
                <a:solidFill>
                  <a:srgbClr val="ED9023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ED9023"/>
                </a:solidFill>
                <a:latin typeface="Arial"/>
                <a:cs typeface="Arial"/>
              </a:rPr>
              <a:t>and</a:t>
            </a:r>
            <a:r>
              <a:rPr sz="1150" spc="100" dirty="0">
                <a:solidFill>
                  <a:srgbClr val="ED9023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ED9023"/>
                </a:solidFill>
                <a:latin typeface="Arial"/>
                <a:cs typeface="Arial"/>
              </a:rPr>
              <a:t>Duncan</a:t>
            </a:r>
            <a:r>
              <a:rPr sz="1150" spc="100" dirty="0">
                <a:solidFill>
                  <a:srgbClr val="ED9023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ED9023"/>
                </a:solidFill>
                <a:latin typeface="Arial"/>
                <a:cs typeface="Arial"/>
              </a:rPr>
              <a:t>Mackay</a:t>
            </a:r>
            <a:r>
              <a:rPr sz="1350" spc="-15" baseline="27777" dirty="0">
                <a:solidFill>
                  <a:srgbClr val="ED9023"/>
                </a:solidFill>
                <a:latin typeface="Arial"/>
                <a:cs typeface="Arial"/>
              </a:rPr>
              <a:t>1</a:t>
            </a:r>
            <a:endParaRPr sz="1350" baseline="27777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25"/>
              </a:spcBef>
            </a:pPr>
            <a:r>
              <a:rPr sz="1125" baseline="25925" dirty="0">
                <a:solidFill>
                  <a:srgbClr val="CE843B"/>
                </a:solidFill>
                <a:latin typeface="Arial"/>
                <a:cs typeface="Arial"/>
              </a:rPr>
              <a:t>1</a:t>
            </a:r>
            <a:r>
              <a:rPr sz="950" dirty="0">
                <a:solidFill>
                  <a:srgbClr val="CE843B"/>
                </a:solidFill>
                <a:latin typeface="Arial"/>
                <a:cs typeface="Arial"/>
              </a:rPr>
              <a:t>School</a:t>
            </a:r>
            <a:r>
              <a:rPr sz="950" spc="105" dirty="0">
                <a:solidFill>
                  <a:srgbClr val="CE843B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CE843B"/>
                </a:solidFill>
                <a:latin typeface="Arial"/>
                <a:cs typeface="Arial"/>
              </a:rPr>
              <a:t>of</a:t>
            </a:r>
            <a:r>
              <a:rPr sz="950" spc="110" dirty="0">
                <a:solidFill>
                  <a:srgbClr val="CE843B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CE843B"/>
                </a:solidFill>
                <a:latin typeface="Arial"/>
                <a:cs typeface="Arial"/>
              </a:rPr>
              <a:t>Mathematics</a:t>
            </a:r>
            <a:r>
              <a:rPr sz="950" spc="110" dirty="0">
                <a:solidFill>
                  <a:srgbClr val="CE843B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CE843B"/>
                </a:solidFill>
                <a:latin typeface="Arial"/>
                <a:cs typeface="Arial"/>
              </a:rPr>
              <a:t>and</a:t>
            </a:r>
            <a:r>
              <a:rPr sz="950" spc="110" dirty="0">
                <a:solidFill>
                  <a:srgbClr val="CE843B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CE843B"/>
                </a:solidFill>
                <a:latin typeface="Arial"/>
                <a:cs typeface="Arial"/>
              </a:rPr>
              <a:t>Statistics,</a:t>
            </a:r>
            <a:r>
              <a:rPr sz="950" spc="110" dirty="0">
                <a:solidFill>
                  <a:srgbClr val="CE843B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CE843B"/>
                </a:solidFill>
                <a:latin typeface="Arial"/>
                <a:cs typeface="Arial"/>
              </a:rPr>
              <a:t>University</a:t>
            </a:r>
            <a:r>
              <a:rPr sz="950" spc="105" dirty="0">
                <a:solidFill>
                  <a:srgbClr val="CE843B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CE843B"/>
                </a:solidFill>
                <a:latin typeface="Arial"/>
                <a:cs typeface="Arial"/>
              </a:rPr>
              <a:t>of</a:t>
            </a:r>
            <a:r>
              <a:rPr sz="950" spc="110" dirty="0">
                <a:solidFill>
                  <a:srgbClr val="CE843B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CE843B"/>
                </a:solidFill>
                <a:latin typeface="Arial"/>
                <a:cs typeface="Arial"/>
              </a:rPr>
              <a:t>St</a:t>
            </a:r>
            <a:r>
              <a:rPr sz="950" spc="110" dirty="0">
                <a:solidFill>
                  <a:srgbClr val="CE843B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CE843B"/>
                </a:solidFill>
                <a:latin typeface="Arial"/>
                <a:cs typeface="Arial"/>
              </a:rPr>
              <a:t>Andrews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4220190" cy="1414145"/>
            <a:chOff x="0" y="0"/>
            <a:chExt cx="14220190" cy="141414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389508" y="0"/>
              <a:ext cx="3555146" cy="141408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1350676"/>
              <a:ext cx="14220190" cy="18415"/>
            </a:xfrm>
            <a:custGeom>
              <a:avLst/>
              <a:gdLst/>
              <a:ahLst/>
              <a:cxnLst/>
              <a:rect l="l" t="t" r="r" b="b"/>
              <a:pathLst>
                <a:path w="14220190" h="18415">
                  <a:moveTo>
                    <a:pt x="14219971" y="0"/>
                  </a:moveTo>
                  <a:lnTo>
                    <a:pt x="0" y="0"/>
                  </a:lnTo>
                  <a:lnTo>
                    <a:pt x="0" y="17829"/>
                  </a:lnTo>
                  <a:lnTo>
                    <a:pt x="14219971" y="17829"/>
                  </a:lnTo>
                  <a:lnTo>
                    <a:pt x="14219971" y="0"/>
                  </a:lnTo>
                  <a:close/>
                </a:path>
              </a:pathLst>
            </a:custGeom>
            <a:solidFill>
              <a:srgbClr val="ED90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43457" y="1559806"/>
            <a:ext cx="4402455" cy="293370"/>
          </a:xfrm>
          <a:prstGeom prst="rect">
            <a:avLst/>
          </a:prstGeom>
          <a:solidFill>
            <a:srgbClr val="47505E"/>
          </a:solidFill>
        </p:spPr>
        <p:txBody>
          <a:bodyPr vert="horz" wrap="square" lIns="0" tIns="66040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520"/>
              </a:spcBef>
            </a:pPr>
            <a:r>
              <a:rPr sz="1150" b="1" spc="-10" dirty="0">
                <a:solidFill>
                  <a:srgbClr val="FCD863"/>
                </a:solidFill>
                <a:latin typeface="Arial"/>
                <a:cs typeface="Arial"/>
              </a:rPr>
              <a:t>Objectives</a:t>
            </a:r>
            <a:endParaRPr sz="11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3457" y="1852629"/>
            <a:ext cx="4402455" cy="1177925"/>
          </a:xfrm>
          <a:prstGeom prst="rect">
            <a:avLst/>
          </a:prstGeom>
          <a:solidFill>
            <a:srgbClr val="D7D5D0"/>
          </a:solidFill>
        </p:spPr>
        <p:txBody>
          <a:bodyPr vert="horz" wrap="square" lIns="0" tIns="85725" rIns="0" bIns="0" rtlCol="0">
            <a:spAutoFit/>
          </a:bodyPr>
          <a:lstStyle/>
          <a:p>
            <a:pPr marL="235585" indent="-159385">
              <a:lnSpc>
                <a:spcPct val="100000"/>
              </a:lnSpc>
              <a:spcBef>
                <a:spcPts val="675"/>
              </a:spcBef>
              <a:buClr>
                <a:srgbClr val="5C6C89"/>
              </a:buClr>
              <a:buAutoNum type="arabicPeriod"/>
              <a:tabLst>
                <a:tab pos="235585" algn="l"/>
              </a:tabLst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aim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investigate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specific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contribution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endParaRPr sz="950">
              <a:latin typeface="Arial"/>
              <a:cs typeface="Arial"/>
            </a:endParaRPr>
          </a:p>
          <a:p>
            <a:pPr marL="236220" marR="140970">
              <a:lnSpc>
                <a:spcPct val="104700"/>
              </a:lnSpc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statistically-averaged</a:t>
            </a:r>
            <a:r>
              <a:rPr sz="95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1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condensation</a:t>
            </a:r>
            <a:r>
              <a:rPr sz="95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(SAHC)</a:t>
            </a:r>
            <a:r>
              <a:rPr sz="950" spc="1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model</a:t>
            </a:r>
            <a:r>
              <a:rPr sz="95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1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amount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Flux.</a:t>
            </a:r>
            <a:endParaRPr sz="950">
              <a:latin typeface="Arial"/>
              <a:cs typeface="Arial"/>
            </a:endParaRPr>
          </a:p>
          <a:p>
            <a:pPr marL="234950" marR="111760" indent="-159385">
              <a:lnSpc>
                <a:spcPct val="104700"/>
              </a:lnSpc>
              <a:spcBef>
                <a:spcPts val="560"/>
              </a:spcBef>
              <a:buClr>
                <a:srgbClr val="5C6C89"/>
              </a:buClr>
              <a:buAutoNum type="arabicPeriod" startAt="2"/>
              <a:tabLst>
                <a:tab pos="236220" algn="l"/>
              </a:tabLst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Disentangle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features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previous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studies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isolate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231F20"/>
                </a:solidFill>
                <a:latin typeface="Arial"/>
                <a:cs typeface="Arial"/>
              </a:rPr>
              <a:t>SAHC 	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contribution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observe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spatio-temporal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evolution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231F20"/>
                </a:solidFill>
                <a:latin typeface="Arial"/>
                <a:cs typeface="Arial"/>
              </a:rPr>
              <a:t>over 	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several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cycles.</a:t>
            </a:r>
            <a:endParaRPr sz="9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3457" y="3161915"/>
            <a:ext cx="4402455" cy="293370"/>
          </a:xfrm>
          <a:prstGeom prst="rect">
            <a:avLst/>
          </a:prstGeom>
          <a:solidFill>
            <a:srgbClr val="47505E"/>
          </a:solidFill>
        </p:spPr>
        <p:txBody>
          <a:bodyPr vert="horz" wrap="square" lIns="0" tIns="66040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520"/>
              </a:spcBef>
            </a:pPr>
            <a:r>
              <a:rPr sz="1150" b="1" spc="-10" dirty="0">
                <a:solidFill>
                  <a:srgbClr val="FCD863"/>
                </a:solidFill>
                <a:latin typeface="Arial"/>
                <a:cs typeface="Arial"/>
              </a:rPr>
              <a:t>Introduction</a:t>
            </a:r>
            <a:endParaRPr sz="11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3457" y="3454745"/>
            <a:ext cx="4402455" cy="5335905"/>
          </a:xfrm>
          <a:custGeom>
            <a:avLst/>
            <a:gdLst/>
            <a:ahLst/>
            <a:cxnLst/>
            <a:rect l="l" t="t" r="r" b="b"/>
            <a:pathLst>
              <a:path w="4402455" h="5335905">
                <a:moveTo>
                  <a:pt x="4401925" y="0"/>
                </a:moveTo>
                <a:lnTo>
                  <a:pt x="0" y="0"/>
                </a:lnTo>
                <a:lnTo>
                  <a:pt x="0" y="5335570"/>
                </a:lnTo>
                <a:lnTo>
                  <a:pt x="4401925" y="5335570"/>
                </a:lnTo>
                <a:lnTo>
                  <a:pt x="4401925" y="0"/>
                </a:lnTo>
                <a:close/>
              </a:path>
            </a:pathLst>
          </a:custGeom>
          <a:solidFill>
            <a:srgbClr val="D7D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33097" y="3523078"/>
            <a:ext cx="4229100" cy="47942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5400" marR="30480">
              <a:lnSpc>
                <a:spcPct val="101899"/>
              </a:lnSpc>
              <a:spcBef>
                <a:spcPts val="114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part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magnetic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field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extends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out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past</a:t>
            </a:r>
            <a:r>
              <a:rPr sz="95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r>
              <a:rPr sz="950" i="1" spc="1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1125" spc="15" baseline="-11111" dirty="0">
                <a:solidFill>
                  <a:srgbClr val="231F20"/>
                </a:solidFill>
                <a:latin typeface="Lucida Sans Unicode"/>
                <a:cs typeface="Lucida Sans Unicode"/>
              </a:rPr>
              <a:t>⊙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95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origin</a:t>
            </a:r>
            <a:r>
              <a:rPr sz="95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interplanetary</a:t>
            </a:r>
            <a:r>
              <a:rPr sz="95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magnetic</a:t>
            </a:r>
            <a:r>
              <a:rPr sz="95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field,</a:t>
            </a:r>
            <a:r>
              <a:rPr sz="95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which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interacts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Earth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has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influence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ambient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space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weather.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87319" y="4064839"/>
            <a:ext cx="3312795" cy="4610100"/>
            <a:chOff x="487319" y="4064839"/>
            <a:chExt cx="3312795" cy="4610100"/>
          </a:xfrm>
        </p:grpSpPr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5374" y="4064839"/>
              <a:ext cx="2714409" cy="165032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25447" y="7451365"/>
              <a:ext cx="694151" cy="69415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7319" y="6921939"/>
              <a:ext cx="1767128" cy="1752955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358497" y="5798018"/>
            <a:ext cx="4184650" cy="267271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R="5080">
              <a:lnSpc>
                <a:spcPct val="104700"/>
              </a:lnSpc>
              <a:spcBef>
                <a:spcPts val="8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Being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one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part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Sun’s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magnetic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field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we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can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directly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measure,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global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models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aim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reproduce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total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amount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Flux.</a:t>
            </a:r>
            <a:r>
              <a:rPr sz="950" spc="1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However,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potential</a:t>
            </a:r>
            <a:r>
              <a:rPr sz="95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field</a:t>
            </a:r>
            <a:r>
              <a:rPr sz="950" spc="1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models</a:t>
            </a:r>
            <a:r>
              <a:rPr sz="95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consistently</a:t>
            </a:r>
            <a:r>
              <a:rPr sz="950" spc="1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underestimate</a:t>
            </a:r>
            <a:r>
              <a:rPr sz="95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950" spc="1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quantity</a:t>
            </a:r>
            <a:r>
              <a:rPr sz="95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231F20"/>
                </a:solidFill>
                <a:latin typeface="Arial"/>
                <a:cs typeface="Arial"/>
              </a:rPr>
              <a:t>when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compared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OMNI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observations.</a:t>
            </a:r>
            <a:r>
              <a:rPr sz="950" spc="1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such,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we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turn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non-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potential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models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corona,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such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Mackay</a:t>
            </a:r>
            <a:r>
              <a:rPr sz="950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950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Upton</a:t>
            </a:r>
            <a:r>
              <a:rPr sz="950" spc="8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(2022),</a:t>
            </a:r>
            <a:r>
              <a:rPr sz="950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which</a:t>
            </a:r>
            <a:r>
              <a:rPr sz="950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chemeClr val="tx1"/>
                </a:solidFill>
                <a:latin typeface="Arial"/>
                <a:cs typeface="Arial"/>
              </a:rPr>
              <a:t>used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950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wide</a:t>
            </a:r>
            <a:r>
              <a:rPr sz="950" spc="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variety</a:t>
            </a:r>
            <a:r>
              <a:rPr sz="950" spc="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950" spc="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mechanisms</a:t>
            </a:r>
            <a:r>
              <a:rPr sz="950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950" spc="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inject</a:t>
            </a:r>
            <a:r>
              <a:rPr sz="950" spc="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helicity</a:t>
            </a:r>
            <a:r>
              <a:rPr sz="950" spc="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into</a:t>
            </a:r>
            <a:r>
              <a:rPr sz="950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950" spc="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coronal</a:t>
            </a:r>
            <a:r>
              <a:rPr sz="950" spc="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chemeClr val="tx1"/>
                </a:solidFill>
                <a:latin typeface="Arial"/>
                <a:cs typeface="Arial"/>
              </a:rPr>
              <a:t>field.</a:t>
            </a:r>
            <a:endParaRPr sz="95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60"/>
              </a:spcBef>
            </a:pPr>
            <a:endParaRPr sz="950" dirty="0">
              <a:solidFill>
                <a:schemeClr val="tx1"/>
              </a:solidFill>
              <a:latin typeface="Arial"/>
              <a:cs typeface="Arial"/>
            </a:endParaRPr>
          </a:p>
          <a:p>
            <a:pPr marL="2261235" marR="46990">
              <a:lnSpc>
                <a:spcPct val="104700"/>
              </a:lnSpc>
            </a:pP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Here,</a:t>
            </a:r>
            <a:r>
              <a:rPr sz="950" spc="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we</a:t>
            </a:r>
            <a:r>
              <a:rPr sz="950" spc="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focus</a:t>
            </a:r>
            <a:r>
              <a:rPr sz="950" spc="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entirely</a:t>
            </a:r>
            <a:r>
              <a:rPr sz="950" spc="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on</a:t>
            </a:r>
            <a:r>
              <a:rPr sz="950" spc="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chemeClr val="tx1"/>
                </a:solidFill>
                <a:latin typeface="Arial"/>
                <a:cs typeface="Arial"/>
              </a:rPr>
              <a:t>the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helicity</a:t>
            </a:r>
            <a:r>
              <a:rPr sz="950" spc="1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injection</a:t>
            </a:r>
            <a:r>
              <a:rPr sz="950" spc="1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mechanism</a:t>
            </a:r>
            <a:r>
              <a:rPr sz="950" spc="1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spc="-35" dirty="0">
                <a:solidFill>
                  <a:schemeClr val="tx1"/>
                </a:solidFill>
                <a:latin typeface="Arial"/>
                <a:cs typeface="Arial"/>
              </a:rPr>
              <a:t>of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statistically-averaged</a:t>
            </a:r>
            <a:r>
              <a:rPr sz="950" spc="3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chemeClr val="tx1"/>
                </a:solidFill>
                <a:latin typeface="Arial"/>
                <a:cs typeface="Arial"/>
              </a:rPr>
              <a:t>helicity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condensation</a:t>
            </a:r>
            <a:r>
              <a:rPr sz="950" spc="1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(SAHC),</a:t>
            </a:r>
            <a:r>
              <a:rPr sz="950" spc="1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chemeClr val="tx1"/>
                </a:solidFill>
                <a:latin typeface="Arial"/>
                <a:cs typeface="Arial"/>
              </a:rPr>
              <a:t>as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described</a:t>
            </a:r>
            <a:r>
              <a:rPr sz="950" spc="1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by</a:t>
            </a:r>
            <a:r>
              <a:rPr sz="950" spc="1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Antiochos</a:t>
            </a:r>
            <a:r>
              <a:rPr sz="950" spc="1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chemeClr val="tx1"/>
                </a:solidFill>
                <a:latin typeface="Arial"/>
                <a:cs typeface="Arial"/>
              </a:rPr>
              <a:t>(2013);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Mackay</a:t>
            </a:r>
            <a:r>
              <a:rPr sz="950" spc="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et</a:t>
            </a:r>
            <a:r>
              <a:rPr sz="950" spc="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al.</a:t>
            </a:r>
            <a:r>
              <a:rPr sz="950" spc="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(2014).</a:t>
            </a:r>
            <a:r>
              <a:rPr sz="950" spc="1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chemeClr val="tx1"/>
                </a:solidFill>
                <a:latin typeface="Arial"/>
                <a:cs typeface="Arial"/>
              </a:rPr>
              <a:t>This</a:t>
            </a:r>
            <a:r>
              <a:rPr sz="950" spc="5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models</a:t>
            </a:r>
            <a:r>
              <a:rPr sz="950" spc="11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950" spc="11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large-scale</a:t>
            </a:r>
            <a:r>
              <a:rPr sz="950" spc="11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effect</a:t>
            </a:r>
            <a:r>
              <a:rPr sz="950" spc="11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chemeClr val="tx1"/>
                </a:solidFill>
                <a:latin typeface="Arial"/>
                <a:cs typeface="Arial"/>
              </a:rPr>
              <a:t>of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vorticity</a:t>
            </a:r>
            <a:r>
              <a:rPr sz="950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950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convective</a:t>
            </a:r>
            <a:r>
              <a:rPr sz="950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cells</a:t>
            </a:r>
            <a:r>
              <a:rPr sz="950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on</a:t>
            </a:r>
            <a:r>
              <a:rPr sz="950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chemeClr val="tx1"/>
                </a:solidFill>
                <a:latin typeface="Arial"/>
                <a:cs typeface="Arial"/>
              </a:rPr>
              <a:t>the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solar</a:t>
            </a:r>
            <a:r>
              <a:rPr sz="950" spc="11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surface</a:t>
            </a:r>
            <a:r>
              <a:rPr sz="950" spc="1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injecting</a:t>
            </a:r>
            <a:r>
              <a:rPr sz="950" spc="11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helicity</a:t>
            </a:r>
            <a:r>
              <a:rPr sz="950" spc="1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chemeClr val="tx1"/>
                </a:solidFill>
                <a:latin typeface="Arial"/>
                <a:cs typeface="Arial"/>
              </a:rPr>
              <a:t>into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950" spc="10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corona</a:t>
            </a:r>
            <a:r>
              <a:rPr sz="950" spc="1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(see</a:t>
            </a:r>
            <a:r>
              <a:rPr sz="950" spc="10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chemeClr val="tx1"/>
                </a:solidFill>
                <a:latin typeface="Arial"/>
                <a:cs typeface="Arial"/>
              </a:rPr>
              <a:t>Equation</a:t>
            </a:r>
            <a:r>
              <a:rPr sz="950" spc="1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chemeClr val="tx1"/>
                </a:solidFill>
                <a:latin typeface="Arial"/>
                <a:cs typeface="Arial"/>
              </a:rPr>
              <a:t>(7)).</a:t>
            </a:r>
            <a:endParaRPr sz="9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09020" y="1559806"/>
            <a:ext cx="4402455" cy="293370"/>
          </a:xfrm>
          <a:prstGeom prst="rect">
            <a:avLst/>
          </a:prstGeom>
          <a:solidFill>
            <a:srgbClr val="47505E"/>
          </a:solidFill>
        </p:spPr>
        <p:txBody>
          <a:bodyPr vert="horz" wrap="square" lIns="0" tIns="66040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520"/>
              </a:spcBef>
            </a:pPr>
            <a:r>
              <a:rPr sz="1150" b="1" dirty="0">
                <a:solidFill>
                  <a:srgbClr val="FCD863"/>
                </a:solidFill>
                <a:latin typeface="Arial"/>
                <a:cs typeface="Arial"/>
              </a:rPr>
              <a:t>Magnetic</a:t>
            </a:r>
            <a:r>
              <a:rPr sz="1150" b="1" spc="114" dirty="0">
                <a:solidFill>
                  <a:srgbClr val="FCD863"/>
                </a:solidFill>
                <a:latin typeface="Arial"/>
                <a:cs typeface="Arial"/>
              </a:rPr>
              <a:t> </a:t>
            </a:r>
            <a:r>
              <a:rPr sz="1150" b="1" dirty="0">
                <a:solidFill>
                  <a:srgbClr val="FCD863"/>
                </a:solidFill>
                <a:latin typeface="Arial"/>
                <a:cs typeface="Arial"/>
              </a:rPr>
              <a:t>helicity</a:t>
            </a:r>
            <a:r>
              <a:rPr sz="1150" b="1" spc="114" dirty="0">
                <a:solidFill>
                  <a:srgbClr val="FCD863"/>
                </a:solidFill>
                <a:latin typeface="Arial"/>
                <a:cs typeface="Arial"/>
              </a:rPr>
              <a:t> </a:t>
            </a:r>
            <a:r>
              <a:rPr sz="1150" b="1" spc="-10" dirty="0">
                <a:solidFill>
                  <a:srgbClr val="FCD863"/>
                </a:solidFill>
                <a:latin typeface="Arial"/>
                <a:cs typeface="Arial"/>
              </a:rPr>
              <a:t>condensation</a:t>
            </a:r>
            <a:endParaRPr sz="115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909020" y="1852629"/>
            <a:ext cx="4402455" cy="3335020"/>
          </a:xfrm>
          <a:custGeom>
            <a:avLst/>
            <a:gdLst/>
            <a:ahLst/>
            <a:cxnLst/>
            <a:rect l="l" t="t" r="r" b="b"/>
            <a:pathLst>
              <a:path w="4402455" h="3335020">
                <a:moveTo>
                  <a:pt x="4401925" y="0"/>
                </a:moveTo>
                <a:lnTo>
                  <a:pt x="0" y="0"/>
                </a:lnTo>
                <a:lnTo>
                  <a:pt x="0" y="3334796"/>
                </a:lnTo>
                <a:lnTo>
                  <a:pt x="4401925" y="3334796"/>
                </a:lnTo>
                <a:lnTo>
                  <a:pt x="4401925" y="0"/>
                </a:lnTo>
                <a:close/>
              </a:path>
            </a:pathLst>
          </a:custGeom>
          <a:solidFill>
            <a:srgbClr val="D7D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998659" y="1920969"/>
            <a:ext cx="4235450" cy="782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30480">
              <a:lnSpc>
                <a:spcPct val="103299"/>
              </a:lnSpc>
              <a:spcBef>
                <a:spcPts val="100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injected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into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field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vortical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motions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small-scale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rotating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convective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cells,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which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transferred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large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scales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magnetic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reconnection.</a:t>
            </a:r>
            <a:r>
              <a:rPr sz="950" spc="1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These</a:t>
            </a:r>
            <a:r>
              <a:rPr sz="9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cells</a:t>
            </a:r>
            <a:r>
              <a:rPr sz="9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rotate</a:t>
            </a:r>
            <a:r>
              <a:rPr sz="9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9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rate</a:t>
            </a:r>
            <a:r>
              <a:rPr sz="9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70" dirty="0">
                <a:solidFill>
                  <a:srgbClr val="231F20"/>
                </a:solidFill>
                <a:latin typeface="Arial"/>
                <a:cs typeface="Arial"/>
              </a:rPr>
              <a:t>ω</a:t>
            </a:r>
            <a:r>
              <a:rPr sz="10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9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radius</a:t>
            </a:r>
            <a:r>
              <a:rPr sz="9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sz="950" i="1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footpoints</a:t>
            </a:r>
            <a:r>
              <a:rPr sz="9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coronal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magnetic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field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(where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field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meets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photospheric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surface,</a:t>
            </a:r>
            <a:r>
              <a:rPr sz="950" spc="5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950" i="1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Tahoma"/>
                <a:cs typeface="Tahoma"/>
              </a:rPr>
              <a:t>= </a:t>
            </a:r>
            <a:r>
              <a:rPr sz="950" i="1" spc="-2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1125" spc="-30" baseline="-11111" dirty="0">
                <a:solidFill>
                  <a:srgbClr val="231F20"/>
                </a:solidFill>
                <a:latin typeface="Lucida Sans Unicode"/>
                <a:cs typeface="Lucida Sans Unicode"/>
              </a:rPr>
              <a:t>⊙</a:t>
            </a:r>
            <a:r>
              <a:rPr sz="950" spc="-20" dirty="0">
                <a:solidFill>
                  <a:srgbClr val="231F20"/>
                </a:solidFill>
                <a:latin typeface="Arial"/>
                <a:cs typeface="Arial"/>
              </a:rPr>
              <a:t>).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443490" y="2769545"/>
            <a:ext cx="3315335" cy="1597025"/>
            <a:chOff x="5443490" y="2769545"/>
            <a:chExt cx="3315335" cy="1597025"/>
          </a:xfrm>
        </p:grpSpPr>
        <p:sp>
          <p:nvSpPr>
            <p:cNvPr id="20" name="object 20"/>
            <p:cNvSpPr/>
            <p:nvPr/>
          </p:nvSpPr>
          <p:spPr>
            <a:xfrm>
              <a:off x="6130343" y="2776848"/>
              <a:ext cx="2496820" cy="340995"/>
            </a:xfrm>
            <a:custGeom>
              <a:avLst/>
              <a:gdLst/>
              <a:ahLst/>
              <a:cxnLst/>
              <a:rect l="l" t="t" r="r" b="b"/>
              <a:pathLst>
                <a:path w="2496820" h="340994">
                  <a:moveTo>
                    <a:pt x="124964" y="296017"/>
                  </a:moveTo>
                  <a:lnTo>
                    <a:pt x="76321" y="286197"/>
                  </a:lnTo>
                  <a:lnTo>
                    <a:pt x="36600" y="259417"/>
                  </a:lnTo>
                  <a:lnTo>
                    <a:pt x="9819" y="219696"/>
                  </a:lnTo>
                  <a:lnTo>
                    <a:pt x="0" y="171052"/>
                  </a:lnTo>
                  <a:lnTo>
                    <a:pt x="9819" y="122409"/>
                  </a:lnTo>
                  <a:lnTo>
                    <a:pt x="36600" y="82688"/>
                  </a:lnTo>
                  <a:lnTo>
                    <a:pt x="76321" y="55907"/>
                  </a:lnTo>
                  <a:lnTo>
                    <a:pt x="124964" y="46088"/>
                  </a:lnTo>
                  <a:lnTo>
                    <a:pt x="173608" y="55907"/>
                  </a:lnTo>
                  <a:lnTo>
                    <a:pt x="213329" y="82688"/>
                  </a:lnTo>
                  <a:lnTo>
                    <a:pt x="240109" y="122409"/>
                  </a:lnTo>
                  <a:lnTo>
                    <a:pt x="249929" y="171052"/>
                  </a:lnTo>
                  <a:lnTo>
                    <a:pt x="240109" y="219696"/>
                  </a:lnTo>
                  <a:lnTo>
                    <a:pt x="213329" y="259417"/>
                  </a:lnTo>
                  <a:lnTo>
                    <a:pt x="173608" y="286197"/>
                  </a:lnTo>
                  <a:lnTo>
                    <a:pt x="124964" y="296017"/>
                  </a:lnTo>
                  <a:close/>
                </a:path>
                <a:path w="2496820" h="340994">
                  <a:moveTo>
                    <a:pt x="149913" y="251031"/>
                  </a:moveTo>
                  <a:lnTo>
                    <a:pt x="100041" y="300903"/>
                  </a:lnTo>
                </a:path>
                <a:path w="2496820" h="340994">
                  <a:moveTo>
                    <a:pt x="149875" y="340744"/>
                  </a:moveTo>
                  <a:lnTo>
                    <a:pt x="100003" y="290872"/>
                  </a:lnTo>
                </a:path>
                <a:path w="2496820" h="340994">
                  <a:moveTo>
                    <a:pt x="375227" y="296017"/>
                  </a:moveTo>
                  <a:lnTo>
                    <a:pt x="326583" y="286197"/>
                  </a:lnTo>
                  <a:lnTo>
                    <a:pt x="286862" y="259417"/>
                  </a:lnTo>
                  <a:lnTo>
                    <a:pt x="260082" y="219696"/>
                  </a:lnTo>
                  <a:lnTo>
                    <a:pt x="250262" y="171052"/>
                  </a:lnTo>
                  <a:lnTo>
                    <a:pt x="260082" y="122409"/>
                  </a:lnTo>
                  <a:lnTo>
                    <a:pt x="286862" y="82688"/>
                  </a:lnTo>
                  <a:lnTo>
                    <a:pt x="326583" y="55907"/>
                  </a:lnTo>
                  <a:lnTo>
                    <a:pt x="375227" y="46088"/>
                  </a:lnTo>
                  <a:lnTo>
                    <a:pt x="423870" y="55907"/>
                  </a:lnTo>
                  <a:lnTo>
                    <a:pt x="463591" y="82688"/>
                  </a:lnTo>
                  <a:lnTo>
                    <a:pt x="490372" y="122409"/>
                  </a:lnTo>
                  <a:lnTo>
                    <a:pt x="500191" y="171052"/>
                  </a:lnTo>
                  <a:lnTo>
                    <a:pt x="490372" y="219696"/>
                  </a:lnTo>
                  <a:lnTo>
                    <a:pt x="463591" y="259417"/>
                  </a:lnTo>
                  <a:lnTo>
                    <a:pt x="423870" y="286197"/>
                  </a:lnTo>
                  <a:lnTo>
                    <a:pt x="375227" y="296017"/>
                  </a:lnTo>
                  <a:close/>
                </a:path>
                <a:path w="2496820" h="340994">
                  <a:moveTo>
                    <a:pt x="400175" y="251031"/>
                  </a:moveTo>
                  <a:lnTo>
                    <a:pt x="350303" y="300903"/>
                  </a:lnTo>
                </a:path>
                <a:path w="2496820" h="340994">
                  <a:moveTo>
                    <a:pt x="400150" y="340744"/>
                  </a:moveTo>
                  <a:lnTo>
                    <a:pt x="350278" y="290872"/>
                  </a:lnTo>
                </a:path>
                <a:path w="2496820" h="340994">
                  <a:moveTo>
                    <a:pt x="625315" y="296017"/>
                  </a:moveTo>
                  <a:lnTo>
                    <a:pt x="576673" y="286197"/>
                  </a:lnTo>
                  <a:lnTo>
                    <a:pt x="536953" y="259417"/>
                  </a:lnTo>
                  <a:lnTo>
                    <a:pt x="510173" y="219696"/>
                  </a:lnTo>
                  <a:lnTo>
                    <a:pt x="500353" y="171052"/>
                  </a:lnTo>
                  <a:lnTo>
                    <a:pt x="510173" y="122409"/>
                  </a:lnTo>
                  <a:lnTo>
                    <a:pt x="536953" y="82688"/>
                  </a:lnTo>
                  <a:lnTo>
                    <a:pt x="576673" y="55907"/>
                  </a:lnTo>
                  <a:lnTo>
                    <a:pt x="625315" y="46088"/>
                  </a:lnTo>
                  <a:lnTo>
                    <a:pt x="673958" y="55907"/>
                  </a:lnTo>
                  <a:lnTo>
                    <a:pt x="713679" y="82688"/>
                  </a:lnTo>
                  <a:lnTo>
                    <a:pt x="740460" y="122409"/>
                  </a:lnTo>
                  <a:lnTo>
                    <a:pt x="750279" y="171052"/>
                  </a:lnTo>
                  <a:lnTo>
                    <a:pt x="740460" y="219696"/>
                  </a:lnTo>
                  <a:lnTo>
                    <a:pt x="713679" y="259417"/>
                  </a:lnTo>
                  <a:lnTo>
                    <a:pt x="673958" y="286197"/>
                  </a:lnTo>
                  <a:lnTo>
                    <a:pt x="625315" y="296017"/>
                  </a:lnTo>
                  <a:close/>
                </a:path>
                <a:path w="2496820" h="340994">
                  <a:moveTo>
                    <a:pt x="650276" y="251031"/>
                  </a:moveTo>
                  <a:lnTo>
                    <a:pt x="600404" y="300903"/>
                  </a:lnTo>
                </a:path>
                <a:path w="2496820" h="340994">
                  <a:moveTo>
                    <a:pt x="650241" y="340744"/>
                  </a:moveTo>
                  <a:lnTo>
                    <a:pt x="600369" y="290872"/>
                  </a:lnTo>
                </a:path>
                <a:path w="2496820" h="340994">
                  <a:moveTo>
                    <a:pt x="875580" y="296017"/>
                  </a:moveTo>
                  <a:lnTo>
                    <a:pt x="826937" y="286197"/>
                  </a:lnTo>
                  <a:lnTo>
                    <a:pt x="787215" y="259417"/>
                  </a:lnTo>
                  <a:lnTo>
                    <a:pt x="760435" y="219696"/>
                  </a:lnTo>
                  <a:lnTo>
                    <a:pt x="750615" y="171052"/>
                  </a:lnTo>
                  <a:lnTo>
                    <a:pt x="760435" y="122409"/>
                  </a:lnTo>
                  <a:lnTo>
                    <a:pt x="787215" y="82688"/>
                  </a:lnTo>
                  <a:lnTo>
                    <a:pt x="826937" y="55907"/>
                  </a:lnTo>
                  <a:lnTo>
                    <a:pt x="875580" y="46088"/>
                  </a:lnTo>
                  <a:lnTo>
                    <a:pt x="924223" y="55907"/>
                  </a:lnTo>
                  <a:lnTo>
                    <a:pt x="963943" y="82688"/>
                  </a:lnTo>
                  <a:lnTo>
                    <a:pt x="990722" y="122409"/>
                  </a:lnTo>
                  <a:lnTo>
                    <a:pt x="1000542" y="171052"/>
                  </a:lnTo>
                  <a:lnTo>
                    <a:pt x="990722" y="219696"/>
                  </a:lnTo>
                  <a:lnTo>
                    <a:pt x="963943" y="259417"/>
                  </a:lnTo>
                  <a:lnTo>
                    <a:pt x="924223" y="286197"/>
                  </a:lnTo>
                  <a:lnTo>
                    <a:pt x="875580" y="296017"/>
                  </a:lnTo>
                  <a:close/>
                </a:path>
                <a:path w="2496820" h="340994">
                  <a:moveTo>
                    <a:pt x="900538" y="251031"/>
                  </a:moveTo>
                  <a:lnTo>
                    <a:pt x="850666" y="300903"/>
                  </a:lnTo>
                </a:path>
                <a:path w="2496820" h="340994">
                  <a:moveTo>
                    <a:pt x="900503" y="340744"/>
                  </a:moveTo>
                  <a:lnTo>
                    <a:pt x="850631" y="290872"/>
                  </a:lnTo>
                </a:path>
                <a:path w="2496820" h="340994">
                  <a:moveTo>
                    <a:pt x="1640011" y="294804"/>
                  </a:moveTo>
                  <a:lnTo>
                    <a:pt x="1577523" y="278065"/>
                  </a:lnTo>
                  <a:lnTo>
                    <a:pt x="1531781" y="232327"/>
                  </a:lnTo>
                  <a:lnTo>
                    <a:pt x="1515036" y="169840"/>
                  </a:lnTo>
                  <a:lnTo>
                    <a:pt x="1519222" y="137754"/>
                  </a:lnTo>
                  <a:lnTo>
                    <a:pt x="1531781" y="107352"/>
                  </a:lnTo>
                  <a:lnTo>
                    <a:pt x="1551831" y="81284"/>
                  </a:lnTo>
                  <a:lnTo>
                    <a:pt x="1577523" y="61619"/>
                  </a:lnTo>
                  <a:lnTo>
                    <a:pt x="1607401" y="49201"/>
                  </a:lnTo>
                  <a:lnTo>
                    <a:pt x="1640011" y="44875"/>
                  </a:lnTo>
                </a:path>
                <a:path w="2496820" h="340994">
                  <a:moveTo>
                    <a:pt x="2045962" y="249904"/>
                  </a:moveTo>
                  <a:lnTo>
                    <a:pt x="1996090" y="299776"/>
                  </a:lnTo>
                </a:path>
                <a:path w="2496820" h="340994">
                  <a:moveTo>
                    <a:pt x="2045924" y="339604"/>
                  </a:moveTo>
                  <a:lnTo>
                    <a:pt x="1996052" y="289732"/>
                  </a:lnTo>
                </a:path>
                <a:path w="2496820" h="340994">
                  <a:moveTo>
                    <a:pt x="2371415" y="294804"/>
                  </a:moveTo>
                  <a:lnTo>
                    <a:pt x="2433894" y="278065"/>
                  </a:lnTo>
                  <a:lnTo>
                    <a:pt x="2479649" y="232327"/>
                  </a:lnTo>
                  <a:lnTo>
                    <a:pt x="2496391" y="169840"/>
                  </a:lnTo>
                  <a:lnTo>
                    <a:pt x="2492206" y="137754"/>
                  </a:lnTo>
                  <a:lnTo>
                    <a:pt x="2479649" y="107352"/>
                  </a:lnTo>
                  <a:lnTo>
                    <a:pt x="2459589" y="81284"/>
                  </a:lnTo>
                  <a:lnTo>
                    <a:pt x="2433894" y="61619"/>
                  </a:lnTo>
                  <a:lnTo>
                    <a:pt x="2404018" y="49201"/>
                  </a:lnTo>
                  <a:lnTo>
                    <a:pt x="2371415" y="44875"/>
                  </a:lnTo>
                </a:path>
                <a:path w="2496820" h="340994">
                  <a:moveTo>
                    <a:pt x="1638079" y="44849"/>
                  </a:moveTo>
                  <a:lnTo>
                    <a:pt x="2373160" y="44849"/>
                  </a:lnTo>
                </a:path>
                <a:path w="2496820" h="340994">
                  <a:moveTo>
                    <a:pt x="1638079" y="294754"/>
                  </a:moveTo>
                  <a:lnTo>
                    <a:pt x="2373160" y="294754"/>
                  </a:lnTo>
                </a:path>
                <a:path w="2496820" h="340994">
                  <a:moveTo>
                    <a:pt x="1996052" y="0"/>
                  </a:moveTo>
                  <a:lnTo>
                    <a:pt x="2045924" y="49871"/>
                  </a:lnTo>
                </a:path>
                <a:path w="2496820" h="340994">
                  <a:moveTo>
                    <a:pt x="1996090" y="89699"/>
                  </a:moveTo>
                  <a:lnTo>
                    <a:pt x="2045962" y="39827"/>
                  </a:lnTo>
                </a:path>
              </a:pathLst>
            </a:custGeom>
            <a:ln w="141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257072" y="2872002"/>
              <a:ext cx="230504" cy="149860"/>
            </a:xfrm>
            <a:custGeom>
              <a:avLst/>
              <a:gdLst/>
              <a:ahLst/>
              <a:cxnLst/>
              <a:rect l="l" t="t" r="r" b="b"/>
              <a:pathLst>
                <a:path w="230504" h="149860">
                  <a:moveTo>
                    <a:pt x="229997" y="74688"/>
                  </a:moveTo>
                  <a:lnTo>
                    <a:pt x="155308" y="0"/>
                  </a:lnTo>
                  <a:lnTo>
                    <a:pt x="155308" y="50253"/>
                  </a:lnTo>
                  <a:lnTo>
                    <a:pt x="0" y="50253"/>
                  </a:lnTo>
                  <a:lnTo>
                    <a:pt x="0" y="99136"/>
                  </a:lnTo>
                  <a:lnTo>
                    <a:pt x="155308" y="99136"/>
                  </a:lnTo>
                  <a:lnTo>
                    <a:pt x="155308" y="149390"/>
                  </a:lnTo>
                  <a:lnTo>
                    <a:pt x="229997" y="7468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344513" y="2912610"/>
              <a:ext cx="572770" cy="71755"/>
            </a:xfrm>
            <a:custGeom>
              <a:avLst/>
              <a:gdLst/>
              <a:ahLst/>
              <a:cxnLst/>
              <a:rect l="l" t="t" r="r" b="b"/>
              <a:pathLst>
                <a:path w="572770" h="71755">
                  <a:moveTo>
                    <a:pt x="251373" y="0"/>
                  </a:moveTo>
                  <a:lnTo>
                    <a:pt x="322619" y="71245"/>
                  </a:lnTo>
                </a:path>
                <a:path w="572770" h="71755">
                  <a:moveTo>
                    <a:pt x="322619" y="0"/>
                  </a:moveTo>
                  <a:lnTo>
                    <a:pt x="251373" y="71245"/>
                  </a:lnTo>
                </a:path>
                <a:path w="572770" h="71755">
                  <a:moveTo>
                    <a:pt x="0" y="0"/>
                  </a:moveTo>
                  <a:lnTo>
                    <a:pt x="71245" y="71245"/>
                  </a:lnTo>
                </a:path>
                <a:path w="572770" h="71755">
                  <a:moveTo>
                    <a:pt x="71245" y="0"/>
                  </a:moveTo>
                  <a:lnTo>
                    <a:pt x="0" y="71245"/>
                  </a:lnTo>
                </a:path>
                <a:path w="572770" h="71755">
                  <a:moveTo>
                    <a:pt x="501243" y="0"/>
                  </a:moveTo>
                  <a:lnTo>
                    <a:pt x="572488" y="71245"/>
                  </a:lnTo>
                </a:path>
                <a:path w="572770" h="71755">
                  <a:moveTo>
                    <a:pt x="572488" y="0"/>
                  </a:moveTo>
                  <a:lnTo>
                    <a:pt x="501243" y="71245"/>
                  </a:lnTo>
                </a:path>
              </a:pathLst>
            </a:custGeom>
            <a:ln w="12252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48659" y="3353856"/>
              <a:ext cx="3010118" cy="766193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79377" y="4239698"/>
              <a:ext cx="102476" cy="126411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083179" y="4239698"/>
              <a:ext cx="105741" cy="126411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546128" y="2881724"/>
              <a:ext cx="130442" cy="105905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749426" y="2870211"/>
              <a:ext cx="204386" cy="152893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443490" y="3918880"/>
              <a:ext cx="67607" cy="76416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578981" y="3904312"/>
              <a:ext cx="101152" cy="94041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5024059" y="4452500"/>
            <a:ext cx="4065270" cy="63119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R="5080">
              <a:lnSpc>
                <a:spcPct val="104700"/>
              </a:lnSpc>
              <a:spcBef>
                <a:spcPts val="8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generates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horizontal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twist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component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950" b="1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surface,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which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cancelled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out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between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adjacent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cells’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antiparallel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directions.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Horizontal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twist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photosphere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then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propagated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up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into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corona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advection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term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induction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equation,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950" b="1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90" dirty="0">
                <a:solidFill>
                  <a:srgbClr val="231F20"/>
                </a:solidFill>
                <a:latin typeface="Lucida Sans Unicode"/>
                <a:cs typeface="Lucida Sans Unicode"/>
              </a:rPr>
              <a:t>×</a:t>
            </a:r>
            <a:r>
              <a:rPr sz="950" spc="-25" dirty="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sz="950" b="1" spc="-25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909020" y="5319060"/>
            <a:ext cx="4402455" cy="293370"/>
          </a:xfrm>
          <a:prstGeom prst="rect">
            <a:avLst/>
          </a:prstGeom>
          <a:solidFill>
            <a:srgbClr val="47505E"/>
          </a:solidFill>
        </p:spPr>
        <p:txBody>
          <a:bodyPr vert="horz" wrap="square" lIns="0" tIns="66040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520"/>
              </a:spcBef>
            </a:pPr>
            <a:r>
              <a:rPr sz="1150" b="1" dirty="0">
                <a:solidFill>
                  <a:srgbClr val="FCD863"/>
                </a:solidFill>
                <a:latin typeface="Arial"/>
                <a:cs typeface="Arial"/>
              </a:rPr>
              <a:t>Modelling</a:t>
            </a:r>
            <a:r>
              <a:rPr sz="1150" b="1" spc="170" dirty="0">
                <a:solidFill>
                  <a:srgbClr val="FCD863"/>
                </a:solidFill>
                <a:latin typeface="Arial"/>
                <a:cs typeface="Arial"/>
              </a:rPr>
              <a:t> </a:t>
            </a:r>
            <a:r>
              <a:rPr sz="1150" b="1" spc="-10" dirty="0">
                <a:solidFill>
                  <a:srgbClr val="FCD863"/>
                </a:solidFill>
                <a:latin typeface="Arial"/>
                <a:cs typeface="Arial"/>
              </a:rPr>
              <a:t>approach</a:t>
            </a:r>
            <a:endParaRPr sz="11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909020" y="5611890"/>
            <a:ext cx="4402455" cy="3163570"/>
          </a:xfrm>
          <a:prstGeom prst="rect">
            <a:avLst/>
          </a:prstGeom>
          <a:solidFill>
            <a:srgbClr val="D7D5D0"/>
          </a:solidFill>
        </p:spPr>
        <p:txBody>
          <a:bodyPr vert="horz" wrap="square" lIns="0" tIns="79375" rIns="0" bIns="0" rtlCol="0">
            <a:spAutoFit/>
          </a:bodyPr>
          <a:lstStyle/>
          <a:p>
            <a:pPr marL="114935" marR="617220">
              <a:lnSpc>
                <a:spcPct val="104700"/>
              </a:lnSpc>
              <a:spcBef>
                <a:spcPts val="62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Mackay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Upton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(2022)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considered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several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key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injection mechanisms:</a:t>
            </a:r>
            <a:endParaRPr sz="950" dirty="0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  <a:spcBef>
                <a:spcPts val="145"/>
              </a:spcBef>
            </a:pPr>
            <a:r>
              <a:rPr sz="142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▶</a:t>
            </a:r>
            <a:r>
              <a:rPr sz="1425" spc="322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Photospheric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transport,</a:t>
            </a:r>
            <a:endParaRPr sz="950" dirty="0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  <a:spcBef>
                <a:spcPts val="55"/>
              </a:spcBef>
            </a:pPr>
            <a:r>
              <a:rPr sz="142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▶</a:t>
            </a:r>
            <a:r>
              <a:rPr sz="1425" spc="292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Emergent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bipole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twist,</a:t>
            </a:r>
            <a:endParaRPr sz="950" dirty="0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  <a:spcBef>
                <a:spcPts val="50"/>
              </a:spcBef>
            </a:pPr>
            <a:r>
              <a:rPr sz="142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▶</a:t>
            </a:r>
            <a:r>
              <a:rPr sz="1425" spc="412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Statistically-averaged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condensation.</a:t>
            </a:r>
            <a:endParaRPr sz="950" dirty="0">
              <a:latin typeface="Arial"/>
              <a:cs typeface="Arial"/>
            </a:endParaRPr>
          </a:p>
          <a:p>
            <a:pPr marL="114935" marR="255904">
              <a:lnSpc>
                <a:spcPct val="104700"/>
              </a:lnSpc>
              <a:spcBef>
                <a:spcPts val="65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disentangle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contribution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SAHC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Flux,</a:t>
            </a:r>
            <a:r>
              <a:rPr sz="9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hold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photosphere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fixed,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based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magnetogram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observation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Solar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surface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each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Carrington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rotation.</a:t>
            </a:r>
            <a:r>
              <a:rPr sz="950" spc="1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means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231F20"/>
                </a:solidFill>
                <a:latin typeface="Arial"/>
                <a:cs typeface="Arial"/>
              </a:rPr>
              <a:t>only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injected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into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field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through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condensation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mechanism.</a:t>
            </a:r>
            <a:endParaRPr sz="950" dirty="0">
              <a:latin typeface="Arial"/>
              <a:cs typeface="Arial"/>
            </a:endParaRPr>
          </a:p>
          <a:p>
            <a:pPr marL="114935" marR="149225">
              <a:lnSpc>
                <a:spcPct val="103600"/>
              </a:lnSpc>
              <a:spcBef>
                <a:spcPts val="57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simulations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structured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30-day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models,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corresponding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approximately</a:t>
            </a:r>
            <a:r>
              <a:rPr sz="95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95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cadence</a:t>
            </a:r>
            <a:r>
              <a:rPr sz="95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Carrington</a:t>
            </a:r>
            <a:r>
              <a:rPr sz="95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rotation</a:t>
            </a:r>
            <a:r>
              <a:rPr sz="95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observational</a:t>
            </a:r>
            <a:r>
              <a:rPr sz="95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data.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Simulations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repeated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in-series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over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504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different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observations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(September,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1976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April,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2014),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various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values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injection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rate,</a:t>
            </a:r>
            <a:r>
              <a:rPr sz="95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ω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95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Equation</a:t>
            </a:r>
            <a:r>
              <a:rPr sz="95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231F20"/>
                </a:solidFill>
                <a:latin typeface="Arial"/>
                <a:cs typeface="Arial"/>
              </a:rPr>
              <a:t>(7).</a:t>
            </a:r>
            <a:endParaRPr sz="950" dirty="0">
              <a:latin typeface="Arial"/>
              <a:cs typeface="Arial"/>
            </a:endParaRPr>
          </a:p>
          <a:p>
            <a:pPr marL="114935" marR="462915">
              <a:lnSpc>
                <a:spcPct val="104700"/>
              </a:lnSpc>
              <a:spcBef>
                <a:spcPts val="550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Each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new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simulation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commences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new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photospheric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boundary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condition,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which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taken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corresponding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Carrington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rotation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observation.</a:t>
            </a:r>
            <a:r>
              <a:rPr sz="950" spc="1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initial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coronal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field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modelled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potential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field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extrapolation</a:t>
            </a:r>
            <a:r>
              <a:rPr sz="95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(PFSS)</a:t>
            </a:r>
            <a:r>
              <a:rPr sz="95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magnetogram</a:t>
            </a:r>
            <a:r>
              <a:rPr sz="95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observation.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574588" y="1559806"/>
            <a:ext cx="4402455" cy="293370"/>
          </a:xfrm>
          <a:prstGeom prst="rect">
            <a:avLst/>
          </a:prstGeom>
          <a:solidFill>
            <a:srgbClr val="47505E"/>
          </a:solidFill>
        </p:spPr>
        <p:txBody>
          <a:bodyPr vert="horz" wrap="square" lIns="0" tIns="66040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520"/>
              </a:spcBef>
            </a:pPr>
            <a:r>
              <a:rPr sz="1150" b="1" dirty="0">
                <a:solidFill>
                  <a:srgbClr val="FCD863"/>
                </a:solidFill>
                <a:latin typeface="Arial"/>
                <a:cs typeface="Arial"/>
              </a:rPr>
              <a:t>Magnetofrictional</a:t>
            </a:r>
            <a:r>
              <a:rPr sz="1150" b="1" spc="280" dirty="0">
                <a:solidFill>
                  <a:srgbClr val="FCD863"/>
                </a:solidFill>
                <a:latin typeface="Arial"/>
                <a:cs typeface="Arial"/>
              </a:rPr>
              <a:t> </a:t>
            </a:r>
            <a:r>
              <a:rPr sz="1150" b="1" spc="-20" dirty="0">
                <a:solidFill>
                  <a:srgbClr val="FCD863"/>
                </a:solidFill>
                <a:latin typeface="Arial"/>
                <a:cs typeface="Arial"/>
              </a:rPr>
              <a:t>model</a:t>
            </a:r>
            <a:endParaRPr sz="115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9574588" y="1852630"/>
            <a:ext cx="4402455" cy="6822440"/>
          </a:xfrm>
          <a:custGeom>
            <a:avLst/>
            <a:gdLst/>
            <a:ahLst/>
            <a:cxnLst/>
            <a:rect l="l" t="t" r="r" b="b"/>
            <a:pathLst>
              <a:path w="4402455" h="6822440">
                <a:moveTo>
                  <a:pt x="4401925" y="0"/>
                </a:moveTo>
                <a:lnTo>
                  <a:pt x="0" y="0"/>
                </a:lnTo>
                <a:lnTo>
                  <a:pt x="0" y="6822354"/>
                </a:lnTo>
                <a:lnTo>
                  <a:pt x="4401925" y="6822354"/>
                </a:lnTo>
                <a:lnTo>
                  <a:pt x="4401925" y="0"/>
                </a:lnTo>
                <a:close/>
              </a:path>
            </a:pathLst>
          </a:custGeom>
          <a:solidFill>
            <a:srgbClr val="D7D5D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5" name="object 35"/>
          <p:cNvSpPr txBox="1"/>
          <p:nvPr/>
        </p:nvSpPr>
        <p:spPr>
          <a:xfrm>
            <a:off x="9689621" y="1920969"/>
            <a:ext cx="4184650" cy="115951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R="64135">
              <a:lnSpc>
                <a:spcPct val="104700"/>
              </a:lnSpc>
              <a:spcBef>
                <a:spcPts val="85"/>
              </a:spcBef>
            </a:pP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ED1C24"/>
                </a:solidFill>
                <a:latin typeface="Arial"/>
                <a:cs typeface="Arial"/>
              </a:rPr>
              <a:t>magnetofrictional</a:t>
            </a:r>
            <a:r>
              <a:rPr sz="950" spc="6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ED1C24"/>
                </a:solidFill>
                <a:latin typeface="Arial"/>
                <a:cs typeface="Arial"/>
              </a:rPr>
              <a:t>model</a:t>
            </a:r>
            <a:r>
              <a:rPr sz="950" spc="55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method</a:t>
            </a:r>
            <a:r>
              <a:rPr sz="95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used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produce</a:t>
            </a:r>
            <a:r>
              <a:rPr sz="95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spc="10" dirty="0">
                <a:solidFill>
                  <a:srgbClr val="231F20"/>
                </a:solidFill>
                <a:latin typeface="Arial"/>
                <a:cs typeface="Arial"/>
              </a:rPr>
              <a:t>non-linear</a:t>
            </a:r>
            <a:r>
              <a:rPr sz="950" i="1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spc="-10" dirty="0">
                <a:solidFill>
                  <a:srgbClr val="231F20"/>
                </a:solidFill>
                <a:latin typeface="Arial"/>
                <a:cs typeface="Arial"/>
              </a:rPr>
              <a:t>force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free</a:t>
            </a:r>
            <a:r>
              <a:rPr sz="950" i="1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fields</a:t>
            </a:r>
            <a:r>
              <a:rPr sz="950" i="1" spc="1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(NLFFFs)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corona.</a:t>
            </a:r>
            <a:r>
              <a:rPr sz="950" spc="1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constraint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NLFFFs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231F20"/>
                </a:solidFill>
                <a:latin typeface="Arial"/>
                <a:cs typeface="Arial"/>
              </a:rPr>
              <a:t>that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they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must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satisfy</a:t>
            </a:r>
            <a:endParaRPr sz="950" dirty="0">
              <a:latin typeface="Arial"/>
              <a:cs typeface="Arial"/>
            </a:endParaRPr>
          </a:p>
          <a:p>
            <a:pPr marL="1764664">
              <a:lnSpc>
                <a:spcPct val="100000"/>
              </a:lnSpc>
              <a:spcBef>
                <a:spcPts val="80"/>
              </a:spcBef>
              <a:tabLst>
                <a:tab pos="4017645" algn="l"/>
              </a:tabLst>
            </a:pPr>
            <a:r>
              <a:rPr sz="1150" b="1" dirty="0">
                <a:solidFill>
                  <a:srgbClr val="231F20"/>
                </a:solidFill>
                <a:latin typeface="Arial"/>
                <a:cs typeface="Arial"/>
              </a:rPr>
              <a:t>j</a:t>
            </a:r>
            <a:r>
              <a:rPr sz="1150" b="1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231F20"/>
                </a:solidFill>
                <a:latin typeface="Tahoma"/>
                <a:cs typeface="Tahoma"/>
              </a:rPr>
              <a:t>=</a:t>
            </a:r>
            <a:r>
              <a:rPr sz="1150" spc="-1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α</a:t>
            </a:r>
            <a:r>
              <a:rPr sz="1150" spc="-10" dirty="0">
                <a:solidFill>
                  <a:srgbClr val="231F20"/>
                </a:solidFill>
                <a:latin typeface="Tahoma"/>
                <a:cs typeface="Tahoma"/>
              </a:rPr>
              <a:t>(</a:t>
            </a:r>
            <a:r>
              <a:rPr sz="1150" b="1" spc="-1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1150" spc="-10" dirty="0">
                <a:solidFill>
                  <a:srgbClr val="231F20"/>
                </a:solidFill>
                <a:latin typeface="Tahoma"/>
                <a:cs typeface="Tahoma"/>
              </a:rPr>
              <a:t>)</a:t>
            </a:r>
            <a:r>
              <a:rPr sz="1150" b="1" spc="-10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1200" spc="-1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120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(1)</a:t>
            </a:r>
            <a:endParaRPr sz="950" dirty="0">
              <a:latin typeface="Arial"/>
              <a:cs typeface="Arial"/>
            </a:endParaRPr>
          </a:p>
          <a:p>
            <a:pPr marR="93980">
              <a:lnSpc>
                <a:spcPct val="104099"/>
              </a:lnSpc>
              <a:spcBef>
                <a:spcPts val="210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force-free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parameter,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α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depends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position,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Lorentz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force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vanishes.</a:t>
            </a:r>
            <a:r>
              <a:rPr sz="950" spc="2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We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introduce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artificial,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dissipation-like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frictional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term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MHD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equation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motion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(Yang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et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al.,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1986),</a:t>
            </a:r>
            <a:endParaRPr lang="en-AU" sz="950" dirty="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0856000" y="3001755"/>
            <a:ext cx="347980" cy="341760"/>
          </a:xfrm>
          <a:prstGeom prst="rect">
            <a:avLst/>
          </a:prstGeom>
        </p:spPr>
        <p:txBody>
          <a:bodyPr vert="horz" wrap="square" lIns="0" tIns="16319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85"/>
              </a:spcBef>
              <a:tabLst>
                <a:tab pos="276225" algn="l"/>
              </a:tabLst>
            </a:pPr>
            <a:r>
              <a:rPr sz="11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707890" y="3212783"/>
            <a:ext cx="166370" cy="1765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40"/>
              </a:spcBef>
            </a:pP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(2)</a:t>
            </a:r>
            <a:endParaRPr sz="9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689621" y="3486751"/>
            <a:ext cx="4121150" cy="32829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R="5080">
              <a:lnSpc>
                <a:spcPct val="104700"/>
              </a:lnSpc>
              <a:spcBef>
                <a:spcPts val="8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Assuming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time-invariance,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small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plasma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beta,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length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scales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smaller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than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pressure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scale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height,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force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free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approximation,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707890" y="3944261"/>
            <a:ext cx="166370" cy="1765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40"/>
              </a:spcBef>
            </a:pP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(3)</a:t>
            </a:r>
            <a:endParaRPr sz="9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9689621" y="4213076"/>
            <a:ext cx="4168775" cy="63119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R="5080">
              <a:lnSpc>
                <a:spcPct val="104700"/>
              </a:lnSpc>
              <a:spcBef>
                <a:spcPts val="8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causes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coronal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magnetic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field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evolve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frictionally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through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several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NLFFF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equilibria.</a:t>
            </a:r>
            <a:r>
              <a:rPr sz="950" spc="2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Departure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these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coronal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field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equilibria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motivated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injection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energy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electric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currents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photospheric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(surface)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distribution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magnetic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field.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9689621" y="5033161"/>
            <a:ext cx="4057650" cy="32829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R="5080">
              <a:lnSpc>
                <a:spcPct val="104700"/>
              </a:lnSpc>
              <a:spcBef>
                <a:spcPts val="8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Coronal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evolution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response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photospheric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change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modelled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induction</a:t>
            </a:r>
            <a:r>
              <a:rPr sz="950" spc="1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equation:</a:t>
            </a:r>
            <a:endParaRPr sz="9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190035" y="5296653"/>
            <a:ext cx="199390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200" i="1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∂</a:t>
            </a:r>
            <a:r>
              <a:rPr sz="1150" b="1" u="sng" spc="-25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A</a:t>
            </a:r>
            <a:endParaRPr sz="11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1216657" y="5502222"/>
            <a:ext cx="132715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200" i="1" spc="-25" dirty="0">
                <a:solidFill>
                  <a:srgbClr val="231F20"/>
                </a:solidFill>
                <a:latin typeface="Arial"/>
                <a:cs typeface="Arial"/>
              </a:rPr>
              <a:t>∂</a:t>
            </a:r>
            <a:r>
              <a:rPr sz="1150" i="1" spc="-25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endParaRPr sz="11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400046" y="5398760"/>
            <a:ext cx="1006475" cy="213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sz="1150" dirty="0">
                <a:solidFill>
                  <a:srgbClr val="231F20"/>
                </a:solidFill>
                <a:latin typeface="Tahoma"/>
                <a:cs typeface="Tahoma"/>
              </a:rPr>
              <a:t>=</a:t>
            </a:r>
            <a:r>
              <a:rPr sz="1150" spc="-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150" b="1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1150" b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50" spc="-125" dirty="0">
                <a:solidFill>
                  <a:srgbClr val="231F20"/>
                </a:solidFill>
                <a:latin typeface="Lucida Sans Unicode"/>
                <a:cs typeface="Lucida Sans Unicode"/>
              </a:rPr>
              <a:t>×</a:t>
            </a:r>
            <a:r>
              <a:rPr sz="1150" spc="-80" dirty="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sz="1150" b="1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1150" b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231F20"/>
                </a:solidFill>
                <a:latin typeface="Tahoma"/>
                <a:cs typeface="Tahoma"/>
              </a:rPr>
              <a:t>+</a:t>
            </a:r>
            <a:r>
              <a:rPr sz="1150" spc="-7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150" b="1" spc="-20" dirty="0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sz="1125" spc="-30" baseline="-14814" dirty="0">
                <a:solidFill>
                  <a:srgbClr val="231F20"/>
                </a:solidFill>
                <a:latin typeface="Arial"/>
                <a:cs typeface="Arial"/>
              </a:rPr>
              <a:t>sg</a:t>
            </a:r>
            <a:r>
              <a:rPr sz="1200" spc="-2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3707890" y="5429929"/>
            <a:ext cx="166370" cy="1765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40"/>
              </a:spcBef>
            </a:pP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(4)</a:t>
            </a:r>
            <a:endParaRPr sz="9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9689621" y="5671060"/>
            <a:ext cx="2806700" cy="1765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40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where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950" b="1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comprised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NLFFF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frictional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231F20"/>
                </a:solidFill>
                <a:latin typeface="Arial"/>
                <a:cs typeface="Arial"/>
              </a:rPr>
              <a:t>term,</a:t>
            </a:r>
            <a:endParaRPr sz="9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3707890" y="5982143"/>
            <a:ext cx="166370" cy="1765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40"/>
              </a:spcBef>
            </a:pP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(5)</a:t>
            </a:r>
            <a:endParaRPr sz="95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9664221" y="6257680"/>
            <a:ext cx="4029075" cy="3289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25400" marR="30480">
              <a:lnSpc>
                <a:spcPct val="100000"/>
              </a:lnSpc>
              <a:spcBef>
                <a:spcPts val="140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term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enforces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strong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outflow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velocity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makes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950" b="1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radial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at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r>
              <a:rPr sz="950" i="1" spc="-1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1125" spc="-15" baseline="-11111" dirty="0">
                <a:solidFill>
                  <a:srgbClr val="231F20"/>
                </a:solidFill>
                <a:latin typeface="Lucida Sans Unicode"/>
                <a:cs typeface="Lucida Sans Unicode"/>
              </a:rPr>
              <a:t>⊙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: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3707890" y="6647659"/>
            <a:ext cx="166370" cy="1765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40"/>
              </a:spcBef>
            </a:pP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(6)</a:t>
            </a:r>
            <a:endParaRPr sz="95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9664221" y="6937106"/>
            <a:ext cx="4183379" cy="70231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5400" marR="30480">
              <a:lnSpc>
                <a:spcPct val="104700"/>
              </a:lnSpc>
              <a:spcBef>
                <a:spcPts val="8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1125" baseline="-11111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1125" spc="209" baseline="-1111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Tahoma"/>
                <a:cs typeface="Tahoma"/>
              </a:rPr>
              <a:t>=</a:t>
            </a:r>
            <a:r>
              <a:rPr sz="950" spc="3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100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km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1125" baseline="29629" dirty="0">
                <a:solidFill>
                  <a:srgbClr val="231F20"/>
                </a:solidFill>
                <a:latin typeface="Lucida Sans Unicode"/>
                <a:cs typeface="Lucida Sans Unicode"/>
              </a:rPr>
              <a:t>−</a:t>
            </a:r>
            <a:r>
              <a:rPr sz="1125" baseline="29629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sz="95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term,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radial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velocity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field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it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produces,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mimicks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effects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wind.</a:t>
            </a:r>
            <a:r>
              <a:rPr sz="950" spc="1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1125" i="1" baseline="-11111" dirty="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sz="1125" i="1" spc="359" baseline="-1111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parameter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prevents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231F20"/>
                </a:solidFill>
                <a:latin typeface="Arial"/>
                <a:cs typeface="Arial"/>
              </a:rPr>
              <a:t>term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9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having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9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influence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low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corona.</a:t>
            </a:r>
            <a:endParaRPr sz="950" dirty="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61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condensed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photosphere,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3707890" y="7838375"/>
            <a:ext cx="166370" cy="1765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40"/>
              </a:spcBef>
            </a:pP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(7)</a:t>
            </a:r>
            <a:endParaRPr sz="95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9689621" y="8196770"/>
            <a:ext cx="4142104" cy="32829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R="5080">
              <a:lnSpc>
                <a:spcPct val="104700"/>
              </a:lnSpc>
              <a:spcBef>
                <a:spcPts val="8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introduced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twist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propagated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up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into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corona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result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Lorentz</a:t>
            </a:r>
            <a:r>
              <a:rPr sz="95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force.</a:t>
            </a:r>
            <a:endParaRPr sz="95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58632" y="8927891"/>
            <a:ext cx="13703300" cy="293370"/>
          </a:xfrm>
          <a:prstGeom prst="rect">
            <a:avLst/>
          </a:prstGeom>
          <a:solidFill>
            <a:srgbClr val="47505E"/>
          </a:solidFill>
        </p:spPr>
        <p:txBody>
          <a:bodyPr vert="horz" wrap="square" lIns="0" tIns="66040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520"/>
              </a:spcBef>
            </a:pPr>
            <a:r>
              <a:rPr sz="1150" b="1" dirty="0">
                <a:solidFill>
                  <a:srgbClr val="FCD863"/>
                </a:solidFill>
                <a:latin typeface="Arial"/>
                <a:cs typeface="Arial"/>
              </a:rPr>
              <a:t>Open</a:t>
            </a:r>
            <a:r>
              <a:rPr sz="1150" b="1" spc="80" dirty="0">
                <a:solidFill>
                  <a:srgbClr val="FCD863"/>
                </a:solidFill>
                <a:latin typeface="Arial"/>
                <a:cs typeface="Arial"/>
              </a:rPr>
              <a:t> </a:t>
            </a:r>
            <a:r>
              <a:rPr sz="1150" b="1" dirty="0">
                <a:solidFill>
                  <a:srgbClr val="FCD863"/>
                </a:solidFill>
                <a:latin typeface="Arial"/>
                <a:cs typeface="Arial"/>
              </a:rPr>
              <a:t>Flux</a:t>
            </a:r>
            <a:r>
              <a:rPr sz="1150" b="1" spc="80" dirty="0">
                <a:solidFill>
                  <a:srgbClr val="FCD863"/>
                </a:solidFill>
                <a:latin typeface="Arial"/>
                <a:cs typeface="Arial"/>
              </a:rPr>
              <a:t> </a:t>
            </a:r>
            <a:r>
              <a:rPr sz="1150" b="1" dirty="0">
                <a:solidFill>
                  <a:srgbClr val="FCD863"/>
                </a:solidFill>
                <a:latin typeface="Arial"/>
                <a:cs typeface="Arial"/>
              </a:rPr>
              <a:t>over</a:t>
            </a:r>
            <a:r>
              <a:rPr sz="1150" b="1" spc="85" dirty="0">
                <a:solidFill>
                  <a:srgbClr val="FCD863"/>
                </a:solidFill>
                <a:latin typeface="Arial"/>
                <a:cs typeface="Arial"/>
              </a:rPr>
              <a:t> </a:t>
            </a:r>
            <a:r>
              <a:rPr sz="1150" b="1" dirty="0">
                <a:solidFill>
                  <a:srgbClr val="FCD863"/>
                </a:solidFill>
                <a:latin typeface="Arial"/>
                <a:cs typeface="Arial"/>
              </a:rPr>
              <a:t>solar</a:t>
            </a:r>
            <a:r>
              <a:rPr sz="1150" b="1" spc="80" dirty="0">
                <a:solidFill>
                  <a:srgbClr val="FCD863"/>
                </a:solidFill>
                <a:latin typeface="Arial"/>
                <a:cs typeface="Arial"/>
              </a:rPr>
              <a:t> </a:t>
            </a:r>
            <a:r>
              <a:rPr sz="1150" b="1" spc="-10" dirty="0">
                <a:solidFill>
                  <a:srgbClr val="FCD863"/>
                </a:solidFill>
                <a:latin typeface="Arial"/>
                <a:cs typeface="Arial"/>
              </a:rPr>
              <a:t>cycles</a:t>
            </a:r>
            <a:endParaRPr sz="1150">
              <a:latin typeface="Arial"/>
              <a:cs typeface="Arial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258632" y="9220714"/>
            <a:ext cx="13703300" cy="3776979"/>
          </a:xfrm>
          <a:custGeom>
            <a:avLst/>
            <a:gdLst/>
            <a:ahLst/>
            <a:cxnLst/>
            <a:rect l="l" t="t" r="r" b="b"/>
            <a:pathLst>
              <a:path w="13703300" h="3776979">
                <a:moveTo>
                  <a:pt x="13702712" y="0"/>
                </a:moveTo>
                <a:lnTo>
                  <a:pt x="0" y="0"/>
                </a:lnTo>
                <a:lnTo>
                  <a:pt x="0" y="3776367"/>
                </a:lnTo>
                <a:lnTo>
                  <a:pt x="13702712" y="3776367"/>
                </a:lnTo>
                <a:lnTo>
                  <a:pt x="13702712" y="0"/>
                </a:lnTo>
                <a:close/>
              </a:path>
            </a:pathLst>
          </a:custGeom>
          <a:solidFill>
            <a:srgbClr val="D7D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1491079" y="9164784"/>
            <a:ext cx="330200" cy="299275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780"/>
              </a:spcBef>
            </a:pPr>
            <a:r>
              <a:rPr sz="1850" spc="-25" dirty="0">
                <a:latin typeface="Palatino Linotype"/>
                <a:cs typeface="Palatino Linotype"/>
              </a:rPr>
              <a:t>4.5</a:t>
            </a:r>
            <a:endParaRPr sz="1850">
              <a:latin typeface="Palatino Linotype"/>
              <a:cs typeface="Palatino Linotype"/>
            </a:endParaRPr>
          </a:p>
          <a:p>
            <a:pPr marL="13335">
              <a:lnSpc>
                <a:spcPct val="100000"/>
              </a:lnSpc>
              <a:spcBef>
                <a:spcPts val="680"/>
              </a:spcBef>
            </a:pPr>
            <a:r>
              <a:rPr sz="1850" spc="-25" dirty="0">
                <a:latin typeface="Palatino Linotype"/>
                <a:cs typeface="Palatino Linotype"/>
              </a:rPr>
              <a:t>4.0</a:t>
            </a:r>
            <a:endParaRPr sz="1850">
              <a:latin typeface="Palatino Linotype"/>
              <a:cs typeface="Palatino Linotype"/>
            </a:endParaRPr>
          </a:p>
          <a:p>
            <a:pPr marL="13335">
              <a:lnSpc>
                <a:spcPct val="100000"/>
              </a:lnSpc>
              <a:spcBef>
                <a:spcPts val="705"/>
              </a:spcBef>
            </a:pPr>
            <a:r>
              <a:rPr sz="1850" spc="-25" dirty="0">
                <a:latin typeface="Palatino Linotype"/>
                <a:cs typeface="Palatino Linotype"/>
              </a:rPr>
              <a:t>3.5</a:t>
            </a:r>
            <a:endParaRPr sz="1850">
              <a:latin typeface="Palatino Linotype"/>
              <a:cs typeface="Palatino Linotype"/>
            </a:endParaRPr>
          </a:p>
          <a:p>
            <a:pPr marL="13335">
              <a:lnSpc>
                <a:spcPct val="100000"/>
              </a:lnSpc>
              <a:spcBef>
                <a:spcPts val="705"/>
              </a:spcBef>
            </a:pPr>
            <a:r>
              <a:rPr sz="1850" spc="-25" dirty="0">
                <a:latin typeface="Palatino Linotype"/>
                <a:cs typeface="Palatino Linotype"/>
              </a:rPr>
              <a:t>3.0</a:t>
            </a:r>
            <a:endParaRPr sz="1850">
              <a:latin typeface="Palatino Linotype"/>
              <a:cs typeface="Palatino Linotype"/>
            </a:endParaRPr>
          </a:p>
          <a:p>
            <a:pPr marL="13335">
              <a:lnSpc>
                <a:spcPct val="100000"/>
              </a:lnSpc>
              <a:spcBef>
                <a:spcPts val="700"/>
              </a:spcBef>
            </a:pPr>
            <a:r>
              <a:rPr sz="1850" spc="-25" dirty="0">
                <a:latin typeface="Palatino Linotype"/>
                <a:cs typeface="Palatino Linotype"/>
              </a:rPr>
              <a:t>2.5</a:t>
            </a:r>
            <a:endParaRPr sz="185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850" spc="-25" dirty="0">
                <a:latin typeface="Palatino Linotype"/>
                <a:cs typeface="Palatino Linotype"/>
              </a:rPr>
              <a:t>2.0</a:t>
            </a:r>
            <a:endParaRPr sz="1850">
              <a:latin typeface="Palatino Linotype"/>
              <a:cs typeface="Palatino Linotype"/>
            </a:endParaRPr>
          </a:p>
          <a:p>
            <a:pPr marL="13970">
              <a:lnSpc>
                <a:spcPct val="100000"/>
              </a:lnSpc>
              <a:spcBef>
                <a:spcPts val="690"/>
              </a:spcBef>
            </a:pPr>
            <a:r>
              <a:rPr sz="1850" spc="-25" dirty="0">
                <a:latin typeface="Palatino Linotype"/>
                <a:cs typeface="Palatino Linotype"/>
              </a:rPr>
              <a:t>1.5</a:t>
            </a:r>
            <a:endParaRPr sz="185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850" spc="-25" dirty="0">
                <a:latin typeface="Palatino Linotype"/>
                <a:cs typeface="Palatino Linotype"/>
              </a:rPr>
              <a:t>1.0</a:t>
            </a:r>
            <a:endParaRPr sz="1850">
              <a:latin typeface="Palatino Linotype"/>
              <a:cs typeface="Palatino Linotype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602425" y="12026544"/>
            <a:ext cx="9522460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16250" algn="l"/>
                <a:tab pos="6030595" algn="l"/>
                <a:tab pos="9038590" algn="l"/>
              </a:tabLst>
            </a:pPr>
            <a:r>
              <a:rPr sz="1850" spc="-20" dirty="0">
                <a:latin typeface="Palatino Linotype"/>
                <a:cs typeface="Palatino Linotype"/>
              </a:rPr>
              <a:t>1980</a:t>
            </a:r>
            <a:r>
              <a:rPr sz="1850" dirty="0">
                <a:latin typeface="Times New Roman"/>
                <a:cs typeface="Times New Roman"/>
              </a:rPr>
              <a:t>	</a:t>
            </a:r>
            <a:r>
              <a:rPr sz="1850" spc="-20" dirty="0">
                <a:latin typeface="Palatino Linotype"/>
                <a:cs typeface="Palatino Linotype"/>
              </a:rPr>
              <a:t>1990</a:t>
            </a:r>
            <a:r>
              <a:rPr sz="1850" dirty="0">
                <a:latin typeface="Times New Roman"/>
                <a:cs typeface="Times New Roman"/>
              </a:rPr>
              <a:t>	</a:t>
            </a:r>
            <a:r>
              <a:rPr sz="1850" spc="-20" dirty="0">
                <a:latin typeface="Palatino Linotype"/>
                <a:cs typeface="Palatino Linotype"/>
              </a:rPr>
              <a:t>2000</a:t>
            </a:r>
            <a:r>
              <a:rPr sz="1850" dirty="0">
                <a:latin typeface="Times New Roman"/>
                <a:cs typeface="Times New Roman"/>
              </a:rPr>
              <a:t>	</a:t>
            </a:r>
            <a:r>
              <a:rPr sz="1850" spc="-20" dirty="0">
                <a:latin typeface="Palatino Linotype"/>
                <a:cs typeface="Palatino Linotype"/>
              </a:rPr>
              <a:t>2010</a:t>
            </a:r>
            <a:endParaRPr sz="1850">
              <a:latin typeface="Palatino Linotype"/>
              <a:cs typeface="Palatino Linotype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218998" y="12222412"/>
            <a:ext cx="591185" cy="3644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200" spc="-20" dirty="0">
                <a:latin typeface="Palatino Linotype"/>
                <a:cs typeface="Palatino Linotype"/>
              </a:rPr>
              <a:t>Year</a:t>
            </a:r>
            <a:endParaRPr sz="2200">
              <a:latin typeface="Palatino Linotype"/>
              <a:cs typeface="Palatino Linotype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975887" y="9640877"/>
            <a:ext cx="394970" cy="21297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620"/>
              </a:lnSpc>
            </a:pPr>
            <a:r>
              <a:rPr sz="2200" dirty="0">
                <a:latin typeface="Palatino Linotype"/>
                <a:cs typeface="Palatino Linotype"/>
              </a:rPr>
              <a:t>Ratio</a:t>
            </a:r>
            <a:r>
              <a:rPr sz="2200" spc="20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Palatino Linotype"/>
                <a:cs typeface="Palatino Linotype"/>
              </a:rPr>
              <a:t>with</a:t>
            </a:r>
            <a:r>
              <a:rPr sz="2200" spc="210" dirty="0">
                <a:latin typeface="Times New Roman"/>
                <a:cs typeface="Times New Roman"/>
              </a:rPr>
              <a:t> </a:t>
            </a:r>
            <a:r>
              <a:rPr sz="2200" spc="110" dirty="0">
                <a:latin typeface="Palatino Linotype"/>
                <a:cs typeface="Palatino Linotype"/>
              </a:rPr>
              <a:t>PFSS</a:t>
            </a:r>
            <a:endParaRPr sz="2200">
              <a:latin typeface="Palatino Linotype"/>
              <a:cs typeface="Palatino Linotype"/>
            </a:endParaRPr>
          </a:p>
        </p:txBody>
      </p:sp>
      <p:grpSp>
        <p:nvGrpSpPr>
          <p:cNvPr id="84" name="object 84"/>
          <p:cNvGrpSpPr/>
          <p:nvPr/>
        </p:nvGrpSpPr>
        <p:grpSpPr>
          <a:xfrm>
            <a:off x="1849692" y="9407252"/>
            <a:ext cx="11317605" cy="2629535"/>
            <a:chOff x="1849692" y="9407252"/>
            <a:chExt cx="11317605" cy="2629535"/>
          </a:xfrm>
        </p:grpSpPr>
        <p:pic>
          <p:nvPicPr>
            <p:cNvPr id="85" name="object 8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852775" y="9412321"/>
              <a:ext cx="11313949" cy="2576782"/>
            </a:xfrm>
            <a:prstGeom prst="rect">
              <a:avLst/>
            </a:prstGeom>
          </p:spPr>
        </p:pic>
        <p:sp>
          <p:nvSpPr>
            <p:cNvPr id="86" name="object 86"/>
            <p:cNvSpPr/>
            <p:nvPr/>
          </p:nvSpPr>
          <p:spPr>
            <a:xfrm>
              <a:off x="3004881" y="9422174"/>
              <a:ext cx="9922510" cy="2599690"/>
            </a:xfrm>
            <a:custGeom>
              <a:avLst/>
              <a:gdLst/>
              <a:ahLst/>
              <a:cxnLst/>
              <a:rect l="l" t="t" r="r" b="b"/>
              <a:pathLst>
                <a:path w="9922510" h="2599690">
                  <a:moveTo>
                    <a:pt x="0" y="2599666"/>
                  </a:moveTo>
                  <a:lnTo>
                    <a:pt x="0" y="0"/>
                  </a:lnTo>
                </a:path>
                <a:path w="9922510" h="2599690">
                  <a:moveTo>
                    <a:pt x="3157030" y="2599666"/>
                  </a:moveTo>
                  <a:lnTo>
                    <a:pt x="3157030" y="0"/>
                  </a:lnTo>
                </a:path>
                <a:path w="9922510" h="2599690">
                  <a:moveTo>
                    <a:pt x="6464530" y="2599666"/>
                  </a:moveTo>
                  <a:lnTo>
                    <a:pt x="6464530" y="0"/>
                  </a:lnTo>
                </a:path>
                <a:path w="9922510" h="2599690">
                  <a:moveTo>
                    <a:pt x="9922161" y="2599666"/>
                  </a:moveTo>
                  <a:lnTo>
                    <a:pt x="9922161" y="0"/>
                  </a:lnTo>
                </a:path>
              </a:pathLst>
            </a:custGeom>
            <a:ln w="29560">
              <a:solidFill>
                <a:srgbClr val="FF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658578" y="9422174"/>
              <a:ext cx="3157220" cy="2599690"/>
            </a:xfrm>
            <a:custGeom>
              <a:avLst/>
              <a:gdLst/>
              <a:ahLst/>
              <a:cxnLst/>
              <a:rect l="l" t="t" r="r" b="b"/>
              <a:pathLst>
                <a:path w="3157220" h="2599690">
                  <a:moveTo>
                    <a:pt x="0" y="2599666"/>
                  </a:moveTo>
                  <a:lnTo>
                    <a:pt x="0" y="0"/>
                  </a:lnTo>
                </a:path>
                <a:path w="3157220" h="2599690">
                  <a:moveTo>
                    <a:pt x="3157041" y="2599666"/>
                  </a:moveTo>
                  <a:lnTo>
                    <a:pt x="3157041" y="0"/>
                  </a:lnTo>
                </a:path>
              </a:pathLst>
            </a:custGeom>
            <a:ln w="29560">
              <a:solidFill>
                <a:srgbClr val="0000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854865" y="12021841"/>
              <a:ext cx="11302365" cy="0"/>
            </a:xfrm>
            <a:custGeom>
              <a:avLst/>
              <a:gdLst/>
              <a:ahLst/>
              <a:cxnLst/>
              <a:rect l="l" t="t" r="r" b="b"/>
              <a:pathLst>
                <a:path w="11302365">
                  <a:moveTo>
                    <a:pt x="0" y="0"/>
                  </a:moveTo>
                  <a:lnTo>
                    <a:pt x="11302006" y="0"/>
                  </a:lnTo>
                </a:path>
              </a:pathLst>
            </a:custGeom>
            <a:ln w="98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859689" y="9420375"/>
              <a:ext cx="11217910" cy="2603500"/>
            </a:xfrm>
            <a:custGeom>
              <a:avLst/>
              <a:gdLst/>
              <a:ahLst/>
              <a:cxnLst/>
              <a:rect l="l" t="t" r="r" b="b"/>
              <a:pathLst>
                <a:path w="11217910" h="2603500">
                  <a:moveTo>
                    <a:pt x="994815" y="2601466"/>
                  </a:moveTo>
                  <a:lnTo>
                    <a:pt x="994815" y="2471482"/>
                  </a:lnTo>
                </a:path>
                <a:path w="11217910" h="2603500">
                  <a:moveTo>
                    <a:pt x="4001598" y="2601466"/>
                  </a:moveTo>
                  <a:lnTo>
                    <a:pt x="4001598" y="2471482"/>
                  </a:lnTo>
                </a:path>
                <a:path w="11217910" h="2603500">
                  <a:moveTo>
                    <a:pt x="7008345" y="2601466"/>
                  </a:moveTo>
                  <a:lnTo>
                    <a:pt x="7008345" y="2471482"/>
                  </a:lnTo>
                </a:path>
                <a:path w="11217910" h="2603500">
                  <a:moveTo>
                    <a:pt x="10015093" y="2601466"/>
                  </a:moveTo>
                  <a:lnTo>
                    <a:pt x="10015093" y="2471482"/>
                  </a:lnTo>
                </a:path>
                <a:path w="11217910" h="2603500">
                  <a:moveTo>
                    <a:pt x="92813" y="2601466"/>
                  </a:moveTo>
                  <a:lnTo>
                    <a:pt x="92813" y="2536457"/>
                  </a:lnTo>
                </a:path>
                <a:path w="11217910" h="2603500">
                  <a:moveTo>
                    <a:pt x="393437" y="2601466"/>
                  </a:moveTo>
                  <a:lnTo>
                    <a:pt x="393437" y="2536457"/>
                  </a:lnTo>
                </a:path>
                <a:path w="11217910" h="2603500">
                  <a:moveTo>
                    <a:pt x="694144" y="2601466"/>
                  </a:moveTo>
                  <a:lnTo>
                    <a:pt x="694144" y="2536457"/>
                  </a:lnTo>
                </a:path>
                <a:path w="11217910" h="2603500">
                  <a:moveTo>
                    <a:pt x="1295475" y="2601466"/>
                  </a:moveTo>
                  <a:lnTo>
                    <a:pt x="1295475" y="2536457"/>
                  </a:lnTo>
                </a:path>
                <a:path w="11217910" h="2603500">
                  <a:moveTo>
                    <a:pt x="1596181" y="2601466"/>
                  </a:moveTo>
                  <a:lnTo>
                    <a:pt x="1596181" y="2536457"/>
                  </a:lnTo>
                </a:path>
                <a:path w="11217910" h="2603500">
                  <a:moveTo>
                    <a:pt x="1896852" y="2601466"/>
                  </a:moveTo>
                  <a:lnTo>
                    <a:pt x="1896852" y="2536457"/>
                  </a:lnTo>
                </a:path>
                <a:path w="11217910" h="2603500">
                  <a:moveTo>
                    <a:pt x="2197559" y="2601466"/>
                  </a:moveTo>
                  <a:lnTo>
                    <a:pt x="2197559" y="2536457"/>
                  </a:lnTo>
                </a:path>
                <a:path w="11217910" h="2603500">
                  <a:moveTo>
                    <a:pt x="2498230" y="2601466"/>
                  </a:moveTo>
                  <a:lnTo>
                    <a:pt x="2498230" y="2536457"/>
                  </a:lnTo>
                </a:path>
                <a:path w="11217910" h="2603500">
                  <a:moveTo>
                    <a:pt x="2798889" y="2601466"/>
                  </a:moveTo>
                  <a:lnTo>
                    <a:pt x="2798889" y="2536457"/>
                  </a:lnTo>
                </a:path>
                <a:path w="11217910" h="2603500">
                  <a:moveTo>
                    <a:pt x="3099561" y="2601466"/>
                  </a:moveTo>
                  <a:lnTo>
                    <a:pt x="3099561" y="2536457"/>
                  </a:lnTo>
                </a:path>
                <a:path w="11217910" h="2603500">
                  <a:moveTo>
                    <a:pt x="3400220" y="2601466"/>
                  </a:moveTo>
                  <a:lnTo>
                    <a:pt x="3400220" y="2536457"/>
                  </a:lnTo>
                </a:path>
                <a:path w="11217910" h="2603500">
                  <a:moveTo>
                    <a:pt x="3700938" y="2601466"/>
                  </a:moveTo>
                  <a:lnTo>
                    <a:pt x="3700938" y="2536457"/>
                  </a:lnTo>
                </a:path>
                <a:path w="11217910" h="2603500">
                  <a:moveTo>
                    <a:pt x="4302222" y="2601466"/>
                  </a:moveTo>
                  <a:lnTo>
                    <a:pt x="4302222" y="2536457"/>
                  </a:lnTo>
                </a:path>
                <a:path w="11217910" h="2603500">
                  <a:moveTo>
                    <a:pt x="4602881" y="2601466"/>
                  </a:moveTo>
                  <a:lnTo>
                    <a:pt x="4602881" y="2536457"/>
                  </a:lnTo>
                </a:path>
                <a:path w="11217910" h="2603500">
                  <a:moveTo>
                    <a:pt x="4903600" y="2601466"/>
                  </a:moveTo>
                  <a:lnTo>
                    <a:pt x="4903600" y="2536457"/>
                  </a:lnTo>
                </a:path>
                <a:path w="11217910" h="2603500">
                  <a:moveTo>
                    <a:pt x="5204259" y="2601466"/>
                  </a:moveTo>
                  <a:lnTo>
                    <a:pt x="5204259" y="2536457"/>
                  </a:lnTo>
                </a:path>
                <a:path w="11217910" h="2603500">
                  <a:moveTo>
                    <a:pt x="5504977" y="2601466"/>
                  </a:moveTo>
                  <a:lnTo>
                    <a:pt x="5504977" y="2536457"/>
                  </a:lnTo>
                </a:path>
                <a:path w="11217910" h="2603500">
                  <a:moveTo>
                    <a:pt x="5805637" y="2601466"/>
                  </a:moveTo>
                  <a:lnTo>
                    <a:pt x="5805637" y="2536457"/>
                  </a:lnTo>
                </a:path>
                <a:path w="11217910" h="2603500">
                  <a:moveTo>
                    <a:pt x="6106308" y="2601466"/>
                  </a:moveTo>
                  <a:lnTo>
                    <a:pt x="6106308" y="2536457"/>
                  </a:lnTo>
                </a:path>
                <a:path w="11217910" h="2603500">
                  <a:moveTo>
                    <a:pt x="6407014" y="2601466"/>
                  </a:moveTo>
                  <a:lnTo>
                    <a:pt x="6407014" y="2536457"/>
                  </a:lnTo>
                </a:path>
                <a:path w="11217910" h="2603500">
                  <a:moveTo>
                    <a:pt x="6707639" y="2601466"/>
                  </a:moveTo>
                  <a:lnTo>
                    <a:pt x="6707639" y="2536457"/>
                  </a:lnTo>
                </a:path>
                <a:path w="11217910" h="2603500">
                  <a:moveTo>
                    <a:pt x="7309016" y="2601466"/>
                  </a:moveTo>
                  <a:lnTo>
                    <a:pt x="7309016" y="2536457"/>
                  </a:lnTo>
                </a:path>
                <a:path w="11217910" h="2603500">
                  <a:moveTo>
                    <a:pt x="7609723" y="2601466"/>
                  </a:moveTo>
                  <a:lnTo>
                    <a:pt x="7609723" y="2536457"/>
                  </a:lnTo>
                </a:path>
                <a:path w="11217910" h="2603500">
                  <a:moveTo>
                    <a:pt x="7910347" y="2601466"/>
                  </a:moveTo>
                  <a:lnTo>
                    <a:pt x="7910347" y="2536457"/>
                  </a:lnTo>
                </a:path>
                <a:path w="11217910" h="2603500">
                  <a:moveTo>
                    <a:pt x="8211006" y="2601466"/>
                  </a:moveTo>
                  <a:lnTo>
                    <a:pt x="8211006" y="2536457"/>
                  </a:lnTo>
                </a:path>
                <a:path w="11217910" h="2603500">
                  <a:moveTo>
                    <a:pt x="8511678" y="2601466"/>
                  </a:moveTo>
                  <a:lnTo>
                    <a:pt x="8511678" y="2536457"/>
                  </a:lnTo>
                </a:path>
                <a:path w="11217910" h="2603500">
                  <a:moveTo>
                    <a:pt x="8812384" y="2601466"/>
                  </a:moveTo>
                  <a:lnTo>
                    <a:pt x="8812384" y="2536457"/>
                  </a:lnTo>
                </a:path>
                <a:path w="11217910" h="2603500">
                  <a:moveTo>
                    <a:pt x="9113044" y="2601466"/>
                  </a:moveTo>
                  <a:lnTo>
                    <a:pt x="9113044" y="2536457"/>
                  </a:lnTo>
                </a:path>
                <a:path w="11217910" h="2603500">
                  <a:moveTo>
                    <a:pt x="9413715" y="2601466"/>
                  </a:moveTo>
                  <a:lnTo>
                    <a:pt x="9413715" y="2536457"/>
                  </a:lnTo>
                </a:path>
                <a:path w="11217910" h="2603500">
                  <a:moveTo>
                    <a:pt x="9714421" y="2601466"/>
                  </a:moveTo>
                  <a:lnTo>
                    <a:pt x="9714421" y="2536457"/>
                  </a:lnTo>
                </a:path>
                <a:path w="11217910" h="2603500">
                  <a:moveTo>
                    <a:pt x="10315752" y="2601466"/>
                  </a:moveTo>
                  <a:lnTo>
                    <a:pt x="10315752" y="2536457"/>
                  </a:lnTo>
                </a:path>
                <a:path w="11217910" h="2603500">
                  <a:moveTo>
                    <a:pt x="10616423" y="2601466"/>
                  </a:moveTo>
                  <a:lnTo>
                    <a:pt x="10616423" y="2536457"/>
                  </a:lnTo>
                </a:path>
                <a:path w="11217910" h="2603500">
                  <a:moveTo>
                    <a:pt x="10917130" y="2601466"/>
                  </a:moveTo>
                  <a:lnTo>
                    <a:pt x="10917130" y="2536457"/>
                  </a:lnTo>
                </a:path>
                <a:path w="11217910" h="2603500">
                  <a:moveTo>
                    <a:pt x="11217907" y="2601466"/>
                  </a:moveTo>
                  <a:lnTo>
                    <a:pt x="11217907" y="2536457"/>
                  </a:lnTo>
                </a:path>
                <a:path w="11217910" h="2603500">
                  <a:moveTo>
                    <a:pt x="0" y="2603253"/>
                  </a:moveTo>
                  <a:lnTo>
                    <a:pt x="0" y="0"/>
                  </a:lnTo>
                </a:path>
                <a:path w="11217910" h="2603500">
                  <a:moveTo>
                    <a:pt x="0" y="2231373"/>
                  </a:moveTo>
                  <a:lnTo>
                    <a:pt x="133158" y="2231373"/>
                  </a:lnTo>
                </a:path>
                <a:path w="11217910" h="2603500">
                  <a:moveTo>
                    <a:pt x="0" y="1859496"/>
                  </a:moveTo>
                  <a:lnTo>
                    <a:pt x="133158" y="1859496"/>
                  </a:lnTo>
                </a:path>
                <a:path w="11217910" h="2603500">
                  <a:moveTo>
                    <a:pt x="0" y="1487571"/>
                  </a:moveTo>
                  <a:lnTo>
                    <a:pt x="133158" y="1487571"/>
                  </a:lnTo>
                </a:path>
                <a:path w="11217910" h="2603500">
                  <a:moveTo>
                    <a:pt x="0" y="1115693"/>
                  </a:moveTo>
                  <a:lnTo>
                    <a:pt x="133158" y="1115693"/>
                  </a:lnTo>
                </a:path>
                <a:path w="11217910" h="2603500">
                  <a:moveTo>
                    <a:pt x="0" y="743815"/>
                  </a:moveTo>
                  <a:lnTo>
                    <a:pt x="133158" y="743815"/>
                  </a:lnTo>
                </a:path>
                <a:path w="11217910" h="2603500">
                  <a:moveTo>
                    <a:pt x="0" y="371889"/>
                  </a:moveTo>
                  <a:lnTo>
                    <a:pt x="133158" y="371889"/>
                  </a:lnTo>
                </a:path>
                <a:path w="11217910" h="2603500">
                  <a:moveTo>
                    <a:pt x="0" y="2528868"/>
                  </a:moveTo>
                  <a:lnTo>
                    <a:pt x="66584" y="2528868"/>
                  </a:lnTo>
                </a:path>
                <a:path w="11217910" h="2603500">
                  <a:moveTo>
                    <a:pt x="0" y="2454487"/>
                  </a:moveTo>
                  <a:lnTo>
                    <a:pt x="66584" y="2454487"/>
                  </a:lnTo>
                </a:path>
                <a:path w="11217910" h="2603500">
                  <a:moveTo>
                    <a:pt x="0" y="2380107"/>
                  </a:moveTo>
                  <a:lnTo>
                    <a:pt x="66584" y="2380107"/>
                  </a:lnTo>
                </a:path>
                <a:path w="11217910" h="2603500">
                  <a:moveTo>
                    <a:pt x="0" y="2305722"/>
                  </a:moveTo>
                  <a:lnTo>
                    <a:pt x="66584" y="2305722"/>
                  </a:lnTo>
                </a:path>
                <a:path w="11217910" h="2603500">
                  <a:moveTo>
                    <a:pt x="0" y="2156992"/>
                  </a:moveTo>
                  <a:lnTo>
                    <a:pt x="66584" y="2156992"/>
                  </a:lnTo>
                </a:path>
                <a:path w="11217910" h="2603500">
                  <a:moveTo>
                    <a:pt x="0" y="2082607"/>
                  </a:moveTo>
                  <a:lnTo>
                    <a:pt x="66584" y="2082607"/>
                  </a:lnTo>
                </a:path>
                <a:path w="11217910" h="2603500">
                  <a:moveTo>
                    <a:pt x="0" y="2008226"/>
                  </a:moveTo>
                  <a:lnTo>
                    <a:pt x="66584" y="2008226"/>
                  </a:lnTo>
                </a:path>
                <a:path w="11217910" h="2603500">
                  <a:moveTo>
                    <a:pt x="0" y="1933832"/>
                  </a:moveTo>
                  <a:lnTo>
                    <a:pt x="66584" y="1933832"/>
                  </a:lnTo>
                </a:path>
                <a:path w="11217910" h="2603500">
                  <a:moveTo>
                    <a:pt x="0" y="1785066"/>
                  </a:moveTo>
                  <a:lnTo>
                    <a:pt x="66584" y="1785066"/>
                  </a:lnTo>
                </a:path>
                <a:path w="11217910" h="2603500">
                  <a:moveTo>
                    <a:pt x="0" y="1710731"/>
                  </a:moveTo>
                  <a:lnTo>
                    <a:pt x="66584" y="1710731"/>
                  </a:lnTo>
                </a:path>
                <a:path w="11217910" h="2603500">
                  <a:moveTo>
                    <a:pt x="0" y="1636336"/>
                  </a:moveTo>
                  <a:lnTo>
                    <a:pt x="66584" y="1636336"/>
                  </a:lnTo>
                </a:path>
                <a:path w="11217910" h="2603500">
                  <a:moveTo>
                    <a:pt x="0" y="1561954"/>
                  </a:moveTo>
                  <a:lnTo>
                    <a:pt x="66584" y="1561954"/>
                  </a:lnTo>
                </a:path>
                <a:path w="11217910" h="2603500">
                  <a:moveTo>
                    <a:pt x="0" y="1413188"/>
                  </a:moveTo>
                  <a:lnTo>
                    <a:pt x="66584" y="1413188"/>
                  </a:lnTo>
                </a:path>
                <a:path w="11217910" h="2603500">
                  <a:moveTo>
                    <a:pt x="0" y="1338806"/>
                  </a:moveTo>
                  <a:lnTo>
                    <a:pt x="66584" y="1338806"/>
                  </a:lnTo>
                </a:path>
                <a:path w="11217910" h="2603500">
                  <a:moveTo>
                    <a:pt x="0" y="1264458"/>
                  </a:moveTo>
                  <a:lnTo>
                    <a:pt x="66584" y="1264458"/>
                  </a:lnTo>
                </a:path>
                <a:path w="11217910" h="2603500">
                  <a:moveTo>
                    <a:pt x="0" y="1190076"/>
                  </a:moveTo>
                  <a:lnTo>
                    <a:pt x="66584" y="1190076"/>
                  </a:lnTo>
                </a:path>
                <a:path w="11217910" h="2603500">
                  <a:moveTo>
                    <a:pt x="0" y="1041310"/>
                  </a:moveTo>
                  <a:lnTo>
                    <a:pt x="66584" y="1041310"/>
                  </a:lnTo>
                </a:path>
                <a:path w="11217910" h="2603500">
                  <a:moveTo>
                    <a:pt x="0" y="966916"/>
                  </a:moveTo>
                  <a:lnTo>
                    <a:pt x="66584" y="966916"/>
                  </a:lnTo>
                </a:path>
                <a:path w="11217910" h="2603500">
                  <a:moveTo>
                    <a:pt x="0" y="892580"/>
                  </a:moveTo>
                  <a:lnTo>
                    <a:pt x="66584" y="892580"/>
                  </a:lnTo>
                </a:path>
                <a:path w="11217910" h="2603500">
                  <a:moveTo>
                    <a:pt x="0" y="818197"/>
                  </a:moveTo>
                  <a:lnTo>
                    <a:pt x="66584" y="818197"/>
                  </a:lnTo>
                </a:path>
                <a:path w="11217910" h="2603500">
                  <a:moveTo>
                    <a:pt x="0" y="669420"/>
                  </a:moveTo>
                  <a:lnTo>
                    <a:pt x="66584" y="669420"/>
                  </a:lnTo>
                </a:path>
                <a:path w="11217910" h="2603500">
                  <a:moveTo>
                    <a:pt x="0" y="595038"/>
                  </a:moveTo>
                  <a:lnTo>
                    <a:pt x="66584" y="595038"/>
                  </a:lnTo>
                </a:path>
                <a:path w="11217910" h="2603500">
                  <a:moveTo>
                    <a:pt x="0" y="520655"/>
                  </a:moveTo>
                  <a:lnTo>
                    <a:pt x="66584" y="520655"/>
                  </a:lnTo>
                </a:path>
                <a:path w="11217910" h="2603500">
                  <a:moveTo>
                    <a:pt x="0" y="446272"/>
                  </a:moveTo>
                  <a:lnTo>
                    <a:pt x="66584" y="446272"/>
                  </a:lnTo>
                </a:path>
                <a:path w="11217910" h="2603500">
                  <a:moveTo>
                    <a:pt x="0" y="297542"/>
                  </a:moveTo>
                  <a:lnTo>
                    <a:pt x="66584" y="297542"/>
                  </a:lnTo>
                </a:path>
                <a:path w="11217910" h="2603500">
                  <a:moveTo>
                    <a:pt x="0" y="223159"/>
                  </a:moveTo>
                  <a:lnTo>
                    <a:pt x="66584" y="223159"/>
                  </a:lnTo>
                </a:path>
                <a:path w="11217910" h="2603500">
                  <a:moveTo>
                    <a:pt x="0" y="148777"/>
                  </a:moveTo>
                  <a:lnTo>
                    <a:pt x="66584" y="148777"/>
                  </a:lnTo>
                </a:path>
                <a:path w="11217910" h="2603500">
                  <a:moveTo>
                    <a:pt x="0" y="74394"/>
                  </a:moveTo>
                  <a:lnTo>
                    <a:pt x="66584" y="74394"/>
                  </a:lnTo>
                </a:path>
              </a:pathLst>
            </a:custGeom>
            <a:ln w="98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854772" y="9422174"/>
              <a:ext cx="11302365" cy="0"/>
            </a:xfrm>
            <a:custGeom>
              <a:avLst/>
              <a:gdLst/>
              <a:ahLst/>
              <a:cxnLst/>
              <a:rect l="l" t="t" r="r" b="b"/>
              <a:pathLst>
                <a:path w="11302365">
                  <a:moveTo>
                    <a:pt x="0" y="0"/>
                  </a:moveTo>
                  <a:lnTo>
                    <a:pt x="11302099" y="0"/>
                  </a:lnTo>
                </a:path>
              </a:pathLst>
            </a:custGeom>
            <a:ln w="985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952502" y="9422174"/>
              <a:ext cx="11125200" cy="130175"/>
            </a:xfrm>
            <a:custGeom>
              <a:avLst/>
              <a:gdLst/>
              <a:ahLst/>
              <a:cxnLst/>
              <a:rect l="l" t="t" r="r" b="b"/>
              <a:pathLst>
                <a:path w="11125200" h="130175">
                  <a:moveTo>
                    <a:pt x="902001" y="129969"/>
                  </a:moveTo>
                  <a:lnTo>
                    <a:pt x="902001" y="0"/>
                  </a:lnTo>
                </a:path>
                <a:path w="11125200" h="130175">
                  <a:moveTo>
                    <a:pt x="3908784" y="129969"/>
                  </a:moveTo>
                  <a:lnTo>
                    <a:pt x="3908784" y="0"/>
                  </a:lnTo>
                </a:path>
                <a:path w="11125200" h="130175">
                  <a:moveTo>
                    <a:pt x="6915531" y="129969"/>
                  </a:moveTo>
                  <a:lnTo>
                    <a:pt x="6915531" y="0"/>
                  </a:lnTo>
                </a:path>
                <a:path w="11125200" h="130175">
                  <a:moveTo>
                    <a:pt x="9922279" y="129969"/>
                  </a:moveTo>
                  <a:lnTo>
                    <a:pt x="9922279" y="0"/>
                  </a:lnTo>
                </a:path>
                <a:path w="11125200" h="130175">
                  <a:moveTo>
                    <a:pt x="0" y="65008"/>
                  </a:moveTo>
                  <a:lnTo>
                    <a:pt x="0" y="0"/>
                  </a:lnTo>
                </a:path>
                <a:path w="11125200" h="130175">
                  <a:moveTo>
                    <a:pt x="300624" y="65008"/>
                  </a:moveTo>
                  <a:lnTo>
                    <a:pt x="300624" y="0"/>
                  </a:lnTo>
                </a:path>
                <a:path w="11125200" h="130175">
                  <a:moveTo>
                    <a:pt x="601330" y="65008"/>
                  </a:moveTo>
                  <a:lnTo>
                    <a:pt x="601330" y="0"/>
                  </a:lnTo>
                </a:path>
                <a:path w="11125200" h="130175">
                  <a:moveTo>
                    <a:pt x="1202661" y="65008"/>
                  </a:moveTo>
                  <a:lnTo>
                    <a:pt x="1202661" y="0"/>
                  </a:lnTo>
                </a:path>
                <a:path w="11125200" h="130175">
                  <a:moveTo>
                    <a:pt x="1503367" y="65008"/>
                  </a:moveTo>
                  <a:lnTo>
                    <a:pt x="1503367" y="0"/>
                  </a:lnTo>
                </a:path>
                <a:path w="11125200" h="130175">
                  <a:moveTo>
                    <a:pt x="1804039" y="65008"/>
                  </a:moveTo>
                  <a:lnTo>
                    <a:pt x="1804039" y="0"/>
                  </a:lnTo>
                </a:path>
                <a:path w="11125200" h="130175">
                  <a:moveTo>
                    <a:pt x="2104745" y="65008"/>
                  </a:moveTo>
                  <a:lnTo>
                    <a:pt x="2104745" y="0"/>
                  </a:lnTo>
                </a:path>
                <a:path w="11125200" h="130175">
                  <a:moveTo>
                    <a:pt x="2405416" y="65008"/>
                  </a:moveTo>
                  <a:lnTo>
                    <a:pt x="2405416" y="0"/>
                  </a:lnTo>
                </a:path>
                <a:path w="11125200" h="130175">
                  <a:moveTo>
                    <a:pt x="2706076" y="65008"/>
                  </a:moveTo>
                  <a:lnTo>
                    <a:pt x="2706076" y="0"/>
                  </a:lnTo>
                </a:path>
                <a:path w="11125200" h="130175">
                  <a:moveTo>
                    <a:pt x="3006747" y="65008"/>
                  </a:moveTo>
                  <a:lnTo>
                    <a:pt x="3006747" y="0"/>
                  </a:lnTo>
                </a:path>
                <a:path w="11125200" h="130175">
                  <a:moveTo>
                    <a:pt x="3307406" y="65008"/>
                  </a:moveTo>
                  <a:lnTo>
                    <a:pt x="3307406" y="0"/>
                  </a:lnTo>
                </a:path>
                <a:path w="11125200" h="130175">
                  <a:moveTo>
                    <a:pt x="3608125" y="65008"/>
                  </a:moveTo>
                  <a:lnTo>
                    <a:pt x="3608125" y="0"/>
                  </a:lnTo>
                </a:path>
                <a:path w="11125200" h="130175">
                  <a:moveTo>
                    <a:pt x="4209408" y="65008"/>
                  </a:moveTo>
                  <a:lnTo>
                    <a:pt x="4209408" y="0"/>
                  </a:lnTo>
                </a:path>
                <a:path w="11125200" h="130175">
                  <a:moveTo>
                    <a:pt x="4510068" y="65008"/>
                  </a:moveTo>
                  <a:lnTo>
                    <a:pt x="4510068" y="0"/>
                  </a:lnTo>
                </a:path>
                <a:path w="11125200" h="130175">
                  <a:moveTo>
                    <a:pt x="4810786" y="65008"/>
                  </a:moveTo>
                  <a:lnTo>
                    <a:pt x="4810786" y="0"/>
                  </a:lnTo>
                </a:path>
                <a:path w="11125200" h="130175">
                  <a:moveTo>
                    <a:pt x="5111445" y="65008"/>
                  </a:moveTo>
                  <a:lnTo>
                    <a:pt x="5111445" y="0"/>
                  </a:lnTo>
                </a:path>
                <a:path w="11125200" h="130175">
                  <a:moveTo>
                    <a:pt x="5412164" y="65008"/>
                  </a:moveTo>
                  <a:lnTo>
                    <a:pt x="5412164" y="0"/>
                  </a:lnTo>
                </a:path>
                <a:path w="11125200" h="130175">
                  <a:moveTo>
                    <a:pt x="5712823" y="65008"/>
                  </a:moveTo>
                  <a:lnTo>
                    <a:pt x="5712823" y="0"/>
                  </a:lnTo>
                </a:path>
                <a:path w="11125200" h="130175">
                  <a:moveTo>
                    <a:pt x="6013494" y="65008"/>
                  </a:moveTo>
                  <a:lnTo>
                    <a:pt x="6013494" y="0"/>
                  </a:lnTo>
                </a:path>
                <a:path w="11125200" h="130175">
                  <a:moveTo>
                    <a:pt x="6314201" y="65008"/>
                  </a:moveTo>
                  <a:lnTo>
                    <a:pt x="6314201" y="0"/>
                  </a:lnTo>
                </a:path>
                <a:path w="11125200" h="130175">
                  <a:moveTo>
                    <a:pt x="6614825" y="65008"/>
                  </a:moveTo>
                  <a:lnTo>
                    <a:pt x="6614825" y="0"/>
                  </a:lnTo>
                </a:path>
                <a:path w="11125200" h="130175">
                  <a:moveTo>
                    <a:pt x="7216203" y="65008"/>
                  </a:moveTo>
                  <a:lnTo>
                    <a:pt x="7216203" y="0"/>
                  </a:lnTo>
                </a:path>
                <a:path w="11125200" h="130175">
                  <a:moveTo>
                    <a:pt x="7516909" y="65008"/>
                  </a:moveTo>
                  <a:lnTo>
                    <a:pt x="7516909" y="0"/>
                  </a:lnTo>
                </a:path>
                <a:path w="11125200" h="130175">
                  <a:moveTo>
                    <a:pt x="7817533" y="65008"/>
                  </a:moveTo>
                  <a:lnTo>
                    <a:pt x="7817533" y="0"/>
                  </a:lnTo>
                </a:path>
                <a:path w="11125200" h="130175">
                  <a:moveTo>
                    <a:pt x="8118193" y="65008"/>
                  </a:moveTo>
                  <a:lnTo>
                    <a:pt x="8118193" y="0"/>
                  </a:lnTo>
                </a:path>
                <a:path w="11125200" h="130175">
                  <a:moveTo>
                    <a:pt x="8418864" y="65008"/>
                  </a:moveTo>
                  <a:lnTo>
                    <a:pt x="8418864" y="0"/>
                  </a:lnTo>
                </a:path>
                <a:path w="11125200" h="130175">
                  <a:moveTo>
                    <a:pt x="8719570" y="65008"/>
                  </a:moveTo>
                  <a:lnTo>
                    <a:pt x="8719570" y="0"/>
                  </a:lnTo>
                </a:path>
                <a:path w="11125200" h="130175">
                  <a:moveTo>
                    <a:pt x="9020230" y="65008"/>
                  </a:moveTo>
                  <a:lnTo>
                    <a:pt x="9020230" y="0"/>
                  </a:lnTo>
                </a:path>
                <a:path w="11125200" h="130175">
                  <a:moveTo>
                    <a:pt x="9320901" y="65008"/>
                  </a:moveTo>
                  <a:lnTo>
                    <a:pt x="9320901" y="0"/>
                  </a:lnTo>
                </a:path>
                <a:path w="11125200" h="130175">
                  <a:moveTo>
                    <a:pt x="9621608" y="65008"/>
                  </a:moveTo>
                  <a:lnTo>
                    <a:pt x="9621608" y="0"/>
                  </a:lnTo>
                </a:path>
                <a:path w="11125200" h="130175">
                  <a:moveTo>
                    <a:pt x="10222938" y="65008"/>
                  </a:moveTo>
                  <a:lnTo>
                    <a:pt x="10222938" y="0"/>
                  </a:lnTo>
                </a:path>
                <a:path w="11125200" h="130175">
                  <a:moveTo>
                    <a:pt x="10523609" y="65008"/>
                  </a:moveTo>
                  <a:lnTo>
                    <a:pt x="10523609" y="0"/>
                  </a:lnTo>
                </a:path>
                <a:path w="11125200" h="130175">
                  <a:moveTo>
                    <a:pt x="10824316" y="65008"/>
                  </a:moveTo>
                  <a:lnTo>
                    <a:pt x="10824316" y="0"/>
                  </a:lnTo>
                </a:path>
                <a:path w="11125200" h="130175">
                  <a:moveTo>
                    <a:pt x="11125093" y="65008"/>
                  </a:moveTo>
                  <a:lnTo>
                    <a:pt x="11125093" y="0"/>
                  </a:lnTo>
                </a:path>
              </a:pathLst>
            </a:custGeom>
            <a:ln w="98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12592121" y="9422174"/>
              <a:ext cx="569595" cy="2599690"/>
            </a:xfrm>
            <a:custGeom>
              <a:avLst/>
              <a:gdLst/>
              <a:ahLst/>
              <a:cxnLst/>
              <a:rect l="l" t="t" r="r" b="b"/>
              <a:pathLst>
                <a:path w="569594" h="2599690">
                  <a:moveTo>
                    <a:pt x="0" y="2599666"/>
                  </a:moveTo>
                  <a:lnTo>
                    <a:pt x="569338" y="2599666"/>
                  </a:lnTo>
                </a:path>
                <a:path w="569594" h="2599690">
                  <a:moveTo>
                    <a:pt x="0" y="0"/>
                  </a:moveTo>
                  <a:lnTo>
                    <a:pt x="569338" y="0"/>
                  </a:lnTo>
                </a:path>
              </a:pathLst>
            </a:custGeom>
            <a:ln w="98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3023726" y="9420375"/>
              <a:ext cx="133350" cy="2603500"/>
            </a:xfrm>
            <a:custGeom>
              <a:avLst/>
              <a:gdLst/>
              <a:ahLst/>
              <a:cxnLst/>
              <a:rect l="l" t="t" r="r" b="b"/>
              <a:pathLst>
                <a:path w="133350" h="2603500">
                  <a:moveTo>
                    <a:pt x="133145" y="2603253"/>
                  </a:moveTo>
                  <a:lnTo>
                    <a:pt x="133145" y="0"/>
                  </a:lnTo>
                </a:path>
                <a:path w="133350" h="2603500">
                  <a:moveTo>
                    <a:pt x="133145" y="2231373"/>
                  </a:moveTo>
                  <a:lnTo>
                    <a:pt x="0" y="2231373"/>
                  </a:lnTo>
                </a:path>
                <a:path w="133350" h="2603500">
                  <a:moveTo>
                    <a:pt x="133145" y="1859449"/>
                  </a:moveTo>
                  <a:lnTo>
                    <a:pt x="0" y="1859449"/>
                  </a:lnTo>
                </a:path>
                <a:path w="133350" h="2603500">
                  <a:moveTo>
                    <a:pt x="133145" y="1487571"/>
                  </a:moveTo>
                  <a:lnTo>
                    <a:pt x="0" y="1487571"/>
                  </a:lnTo>
                </a:path>
                <a:path w="133350" h="2603500">
                  <a:moveTo>
                    <a:pt x="133145" y="1115693"/>
                  </a:moveTo>
                  <a:lnTo>
                    <a:pt x="0" y="1115693"/>
                  </a:lnTo>
                </a:path>
                <a:path w="133350" h="2603500">
                  <a:moveTo>
                    <a:pt x="133145" y="743815"/>
                  </a:moveTo>
                  <a:lnTo>
                    <a:pt x="0" y="743815"/>
                  </a:lnTo>
                </a:path>
                <a:path w="133350" h="2603500">
                  <a:moveTo>
                    <a:pt x="133145" y="371889"/>
                  </a:moveTo>
                  <a:lnTo>
                    <a:pt x="0" y="371889"/>
                  </a:lnTo>
                </a:path>
                <a:path w="133350" h="2603500">
                  <a:moveTo>
                    <a:pt x="133145" y="2528868"/>
                  </a:moveTo>
                  <a:lnTo>
                    <a:pt x="66572" y="2528868"/>
                  </a:lnTo>
                </a:path>
                <a:path w="133350" h="2603500">
                  <a:moveTo>
                    <a:pt x="133145" y="2454487"/>
                  </a:moveTo>
                  <a:lnTo>
                    <a:pt x="66572" y="2454487"/>
                  </a:lnTo>
                </a:path>
                <a:path w="133350" h="2603500">
                  <a:moveTo>
                    <a:pt x="133145" y="2380107"/>
                  </a:moveTo>
                  <a:lnTo>
                    <a:pt x="66572" y="2380107"/>
                  </a:lnTo>
                </a:path>
                <a:path w="133350" h="2603500">
                  <a:moveTo>
                    <a:pt x="133145" y="2305722"/>
                  </a:moveTo>
                  <a:lnTo>
                    <a:pt x="66572" y="2305722"/>
                  </a:lnTo>
                </a:path>
                <a:path w="133350" h="2603500">
                  <a:moveTo>
                    <a:pt x="133145" y="2156992"/>
                  </a:moveTo>
                  <a:lnTo>
                    <a:pt x="66572" y="2156992"/>
                  </a:lnTo>
                </a:path>
                <a:path w="133350" h="2603500">
                  <a:moveTo>
                    <a:pt x="133145" y="2082607"/>
                  </a:moveTo>
                  <a:lnTo>
                    <a:pt x="66572" y="2082607"/>
                  </a:lnTo>
                </a:path>
                <a:path w="133350" h="2603500">
                  <a:moveTo>
                    <a:pt x="133145" y="2008226"/>
                  </a:moveTo>
                  <a:lnTo>
                    <a:pt x="66572" y="2008226"/>
                  </a:lnTo>
                </a:path>
                <a:path w="133350" h="2603500">
                  <a:moveTo>
                    <a:pt x="133145" y="1933832"/>
                  </a:moveTo>
                  <a:lnTo>
                    <a:pt x="66572" y="1933832"/>
                  </a:lnTo>
                </a:path>
                <a:path w="133350" h="2603500">
                  <a:moveTo>
                    <a:pt x="133145" y="1785066"/>
                  </a:moveTo>
                  <a:lnTo>
                    <a:pt x="66572" y="1785066"/>
                  </a:lnTo>
                </a:path>
                <a:path w="133350" h="2603500">
                  <a:moveTo>
                    <a:pt x="133145" y="1710731"/>
                  </a:moveTo>
                  <a:lnTo>
                    <a:pt x="66572" y="1710731"/>
                  </a:lnTo>
                </a:path>
                <a:path w="133350" h="2603500">
                  <a:moveTo>
                    <a:pt x="133145" y="1636336"/>
                  </a:moveTo>
                  <a:lnTo>
                    <a:pt x="66572" y="1636336"/>
                  </a:lnTo>
                </a:path>
                <a:path w="133350" h="2603500">
                  <a:moveTo>
                    <a:pt x="133145" y="1561954"/>
                  </a:moveTo>
                  <a:lnTo>
                    <a:pt x="66572" y="1561954"/>
                  </a:lnTo>
                </a:path>
                <a:path w="133350" h="2603500">
                  <a:moveTo>
                    <a:pt x="133145" y="1413188"/>
                  </a:moveTo>
                  <a:lnTo>
                    <a:pt x="66572" y="1413188"/>
                  </a:lnTo>
                </a:path>
                <a:path w="133350" h="2603500">
                  <a:moveTo>
                    <a:pt x="133145" y="1338806"/>
                  </a:moveTo>
                  <a:lnTo>
                    <a:pt x="66572" y="1338806"/>
                  </a:lnTo>
                </a:path>
                <a:path w="133350" h="2603500">
                  <a:moveTo>
                    <a:pt x="133145" y="1264458"/>
                  </a:moveTo>
                  <a:lnTo>
                    <a:pt x="66572" y="1264458"/>
                  </a:lnTo>
                </a:path>
                <a:path w="133350" h="2603500">
                  <a:moveTo>
                    <a:pt x="133145" y="1190076"/>
                  </a:moveTo>
                  <a:lnTo>
                    <a:pt x="66572" y="1190076"/>
                  </a:lnTo>
                </a:path>
                <a:path w="133350" h="2603500">
                  <a:moveTo>
                    <a:pt x="133145" y="1041310"/>
                  </a:moveTo>
                  <a:lnTo>
                    <a:pt x="66572" y="1041310"/>
                  </a:lnTo>
                </a:path>
                <a:path w="133350" h="2603500">
                  <a:moveTo>
                    <a:pt x="133145" y="966916"/>
                  </a:moveTo>
                  <a:lnTo>
                    <a:pt x="66572" y="966916"/>
                  </a:lnTo>
                </a:path>
                <a:path w="133350" h="2603500">
                  <a:moveTo>
                    <a:pt x="133145" y="892580"/>
                  </a:moveTo>
                  <a:lnTo>
                    <a:pt x="66572" y="892580"/>
                  </a:lnTo>
                </a:path>
                <a:path w="133350" h="2603500">
                  <a:moveTo>
                    <a:pt x="133145" y="818150"/>
                  </a:moveTo>
                  <a:lnTo>
                    <a:pt x="66572" y="818150"/>
                  </a:lnTo>
                </a:path>
                <a:path w="133350" h="2603500">
                  <a:moveTo>
                    <a:pt x="133145" y="669420"/>
                  </a:moveTo>
                  <a:lnTo>
                    <a:pt x="66572" y="669420"/>
                  </a:lnTo>
                </a:path>
                <a:path w="133350" h="2603500">
                  <a:moveTo>
                    <a:pt x="133145" y="595038"/>
                  </a:moveTo>
                  <a:lnTo>
                    <a:pt x="66572" y="595038"/>
                  </a:lnTo>
                </a:path>
                <a:path w="133350" h="2603500">
                  <a:moveTo>
                    <a:pt x="133145" y="520655"/>
                  </a:moveTo>
                  <a:lnTo>
                    <a:pt x="66572" y="520655"/>
                  </a:lnTo>
                </a:path>
                <a:path w="133350" h="2603500">
                  <a:moveTo>
                    <a:pt x="133145" y="446272"/>
                  </a:moveTo>
                  <a:lnTo>
                    <a:pt x="66572" y="446272"/>
                  </a:lnTo>
                </a:path>
                <a:path w="133350" h="2603500">
                  <a:moveTo>
                    <a:pt x="133145" y="297542"/>
                  </a:moveTo>
                  <a:lnTo>
                    <a:pt x="66572" y="297542"/>
                  </a:lnTo>
                </a:path>
                <a:path w="133350" h="2603500">
                  <a:moveTo>
                    <a:pt x="133145" y="223159"/>
                  </a:moveTo>
                  <a:lnTo>
                    <a:pt x="66572" y="223159"/>
                  </a:lnTo>
                </a:path>
                <a:path w="133350" h="2603500">
                  <a:moveTo>
                    <a:pt x="133145" y="148777"/>
                  </a:moveTo>
                  <a:lnTo>
                    <a:pt x="66572" y="148777"/>
                  </a:lnTo>
                </a:path>
                <a:path w="133350" h="2603500">
                  <a:moveTo>
                    <a:pt x="133145" y="74394"/>
                  </a:moveTo>
                  <a:lnTo>
                    <a:pt x="66572" y="74394"/>
                  </a:lnTo>
                </a:path>
              </a:pathLst>
            </a:custGeom>
            <a:ln w="985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1423780" y="9469951"/>
              <a:ext cx="0" cy="71755"/>
            </a:xfrm>
            <a:custGeom>
              <a:avLst/>
              <a:gdLst/>
              <a:ahLst/>
              <a:cxnLst/>
              <a:rect l="l" t="t" r="r" b="b"/>
              <a:pathLst>
                <a:path h="71754">
                  <a:moveTo>
                    <a:pt x="0" y="71724"/>
                  </a:moveTo>
                  <a:lnTo>
                    <a:pt x="0" y="0"/>
                  </a:lnTo>
                </a:path>
              </a:pathLst>
            </a:custGeom>
            <a:ln w="29532">
              <a:solidFill>
                <a:srgbClr val="0000F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5" name="object 9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0250824" y="9574261"/>
              <a:ext cx="1629091" cy="2447580"/>
            </a:xfrm>
            <a:prstGeom prst="rect">
              <a:avLst/>
            </a:prstGeom>
          </p:spPr>
        </p:pic>
      </p:grpSp>
      <p:sp>
        <p:nvSpPr>
          <p:cNvPr id="96" name="object 96"/>
          <p:cNvSpPr txBox="1"/>
          <p:nvPr/>
        </p:nvSpPr>
        <p:spPr>
          <a:xfrm>
            <a:off x="335565" y="12569465"/>
            <a:ext cx="13548994" cy="28257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38100" marR="30480">
              <a:lnSpc>
                <a:spcPts val="990"/>
              </a:lnSpc>
              <a:spcBef>
                <a:spcPts val="165"/>
              </a:spcBef>
            </a:pPr>
            <a:r>
              <a:rPr sz="800" dirty="0">
                <a:solidFill>
                  <a:srgbClr val="5C6C89"/>
                </a:solidFill>
                <a:latin typeface="Arial"/>
                <a:cs typeface="Arial"/>
              </a:rPr>
              <a:t>Figure</a:t>
            </a:r>
            <a:r>
              <a:rPr sz="800" spc="55" dirty="0">
                <a:solidFill>
                  <a:srgbClr val="5C6C89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5C6C89"/>
                </a:solidFill>
                <a:latin typeface="Arial"/>
                <a:cs typeface="Arial"/>
              </a:rPr>
              <a:t>1:</a:t>
            </a:r>
            <a:r>
              <a:rPr sz="800" spc="60" dirty="0">
                <a:solidFill>
                  <a:srgbClr val="5C6C89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Comparison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amount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which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introduction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condensation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rate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enhances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amount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unsigned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comparison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PFSS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model.</a:t>
            </a:r>
            <a:r>
              <a:rPr sz="800" spc="1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calculated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ratio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between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different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values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80" dirty="0">
                <a:solidFill>
                  <a:srgbClr val="231F20"/>
                </a:solidFill>
                <a:latin typeface="Arial"/>
                <a:cs typeface="Arial"/>
              </a:rPr>
              <a:t>ω</a:t>
            </a:r>
            <a:r>
              <a:rPr sz="85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PFSS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model</a:t>
            </a:r>
            <a:r>
              <a:rPr sz="80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80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 corresponding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time.</a:t>
            </a:r>
            <a:r>
              <a:rPr sz="8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Red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vertical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dashed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lines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indicate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times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peak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activity,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whereas</a:t>
            </a:r>
            <a:r>
              <a:rPr sz="8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blue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vertical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dashed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lines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indicate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times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minimum.</a:t>
            </a:r>
            <a:r>
              <a:rPr sz="8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80" dirty="0">
                <a:solidFill>
                  <a:srgbClr val="231F20"/>
                </a:solidFill>
                <a:latin typeface="Arial"/>
                <a:cs typeface="Arial"/>
              </a:rPr>
              <a:t>ω</a:t>
            </a:r>
            <a:r>
              <a:rPr sz="85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Tahoma"/>
                <a:cs typeface="Tahoma"/>
              </a:rPr>
              <a:t>=</a:t>
            </a:r>
            <a:r>
              <a:rPr sz="800" spc="1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900" baseline="27777" dirty="0">
                <a:solidFill>
                  <a:srgbClr val="231F20"/>
                </a:solidFill>
                <a:latin typeface="Lucida Sans Unicode"/>
                <a:cs typeface="Lucida Sans Unicode"/>
              </a:rPr>
              <a:t>−</a:t>
            </a:r>
            <a:r>
              <a:rPr sz="900" baseline="27777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900" spc="172" baseline="27777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case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correponds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change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driven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entirely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radial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outflow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condition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(Equation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  <a:hlinkClick r:id="rId15" action="ppaction://hlinksldjump"/>
              </a:rPr>
              <a:t>(6)).</a:t>
            </a:r>
            <a:endParaRPr sz="8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226093" y="13134655"/>
            <a:ext cx="3638550" cy="293370"/>
          </a:xfrm>
          <a:prstGeom prst="rect">
            <a:avLst/>
          </a:prstGeom>
          <a:solidFill>
            <a:srgbClr val="47505E"/>
          </a:solidFill>
        </p:spPr>
        <p:txBody>
          <a:bodyPr vert="horz" wrap="square" lIns="0" tIns="66040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520"/>
              </a:spcBef>
            </a:pPr>
            <a:r>
              <a:rPr sz="1150" b="1" dirty="0">
                <a:solidFill>
                  <a:srgbClr val="FCD863"/>
                </a:solidFill>
                <a:latin typeface="Arial"/>
                <a:cs typeface="Arial"/>
              </a:rPr>
              <a:t>Spatial</a:t>
            </a:r>
            <a:r>
              <a:rPr sz="1150" b="1" spc="100" dirty="0">
                <a:solidFill>
                  <a:srgbClr val="FCD863"/>
                </a:solidFill>
                <a:latin typeface="Arial"/>
                <a:cs typeface="Arial"/>
              </a:rPr>
              <a:t> </a:t>
            </a:r>
            <a:r>
              <a:rPr sz="1150" b="1" dirty="0">
                <a:solidFill>
                  <a:srgbClr val="FCD863"/>
                </a:solidFill>
                <a:latin typeface="Arial"/>
                <a:cs typeface="Arial"/>
              </a:rPr>
              <a:t>distribution</a:t>
            </a:r>
            <a:r>
              <a:rPr sz="1150" b="1" spc="100" dirty="0">
                <a:solidFill>
                  <a:srgbClr val="FCD863"/>
                </a:solidFill>
                <a:latin typeface="Arial"/>
                <a:cs typeface="Arial"/>
              </a:rPr>
              <a:t> </a:t>
            </a:r>
            <a:r>
              <a:rPr sz="1150" b="1" dirty="0">
                <a:solidFill>
                  <a:srgbClr val="FCD863"/>
                </a:solidFill>
                <a:latin typeface="Arial"/>
                <a:cs typeface="Arial"/>
              </a:rPr>
              <a:t>of</a:t>
            </a:r>
            <a:r>
              <a:rPr sz="1150" b="1" spc="100" dirty="0">
                <a:solidFill>
                  <a:srgbClr val="FCD863"/>
                </a:solidFill>
                <a:latin typeface="Arial"/>
                <a:cs typeface="Arial"/>
              </a:rPr>
              <a:t> </a:t>
            </a:r>
            <a:r>
              <a:rPr sz="1150" b="1" dirty="0">
                <a:solidFill>
                  <a:srgbClr val="FCD863"/>
                </a:solidFill>
                <a:latin typeface="Arial"/>
                <a:cs typeface="Arial"/>
              </a:rPr>
              <a:t>Open</a:t>
            </a:r>
            <a:r>
              <a:rPr sz="1150" b="1" spc="100" dirty="0">
                <a:solidFill>
                  <a:srgbClr val="FCD863"/>
                </a:solidFill>
                <a:latin typeface="Arial"/>
                <a:cs typeface="Arial"/>
              </a:rPr>
              <a:t> </a:t>
            </a:r>
            <a:r>
              <a:rPr sz="1150" b="1" spc="-20" dirty="0">
                <a:solidFill>
                  <a:srgbClr val="FCD863"/>
                </a:solidFill>
                <a:latin typeface="Arial"/>
                <a:cs typeface="Arial"/>
              </a:rPr>
              <a:t>Flux</a:t>
            </a:r>
            <a:endParaRPr sz="1150">
              <a:latin typeface="Arial"/>
              <a:cs typeface="Arial"/>
            </a:endParaRPr>
          </a:p>
        </p:txBody>
      </p:sp>
      <p:grpSp>
        <p:nvGrpSpPr>
          <p:cNvPr id="98" name="object 98"/>
          <p:cNvGrpSpPr/>
          <p:nvPr/>
        </p:nvGrpSpPr>
        <p:grpSpPr>
          <a:xfrm>
            <a:off x="226093" y="13427492"/>
            <a:ext cx="3638550" cy="6315710"/>
            <a:chOff x="226093" y="13427492"/>
            <a:chExt cx="3638550" cy="6315710"/>
          </a:xfrm>
        </p:grpSpPr>
        <p:sp>
          <p:nvSpPr>
            <p:cNvPr id="99" name="object 99"/>
            <p:cNvSpPr/>
            <p:nvPr/>
          </p:nvSpPr>
          <p:spPr>
            <a:xfrm>
              <a:off x="226093" y="13427492"/>
              <a:ext cx="3638550" cy="6315710"/>
            </a:xfrm>
            <a:custGeom>
              <a:avLst/>
              <a:gdLst/>
              <a:ahLst/>
              <a:cxnLst/>
              <a:rect l="l" t="t" r="r" b="b"/>
              <a:pathLst>
                <a:path w="3638550" h="6315709">
                  <a:moveTo>
                    <a:pt x="3638529" y="0"/>
                  </a:moveTo>
                  <a:lnTo>
                    <a:pt x="0" y="0"/>
                  </a:lnTo>
                  <a:lnTo>
                    <a:pt x="0" y="6315212"/>
                  </a:lnTo>
                  <a:lnTo>
                    <a:pt x="3638529" y="6315212"/>
                  </a:lnTo>
                  <a:lnTo>
                    <a:pt x="3638529" y="0"/>
                  </a:lnTo>
                  <a:close/>
                </a:path>
              </a:pathLst>
            </a:custGeom>
            <a:solidFill>
              <a:srgbClr val="D7D5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0" name="object 10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10139" y="13756329"/>
              <a:ext cx="2476115" cy="1160811"/>
            </a:xfrm>
            <a:prstGeom prst="rect">
              <a:avLst/>
            </a:prstGeom>
          </p:spPr>
        </p:pic>
        <p:sp>
          <p:nvSpPr>
            <p:cNvPr id="101" name="object 101"/>
            <p:cNvSpPr/>
            <p:nvPr/>
          </p:nvSpPr>
          <p:spPr>
            <a:xfrm>
              <a:off x="1010263" y="13756463"/>
              <a:ext cx="2476500" cy="1160780"/>
            </a:xfrm>
            <a:custGeom>
              <a:avLst/>
              <a:gdLst/>
              <a:ahLst/>
              <a:cxnLst/>
              <a:rect l="l" t="t" r="r" b="b"/>
              <a:pathLst>
                <a:path w="2476500" h="1160780">
                  <a:moveTo>
                    <a:pt x="0" y="1160406"/>
                  </a:moveTo>
                  <a:lnTo>
                    <a:pt x="2475960" y="1160406"/>
                  </a:lnTo>
                  <a:lnTo>
                    <a:pt x="2475960" y="0"/>
                  </a:lnTo>
                  <a:lnTo>
                    <a:pt x="0" y="0"/>
                  </a:lnTo>
                  <a:lnTo>
                    <a:pt x="0" y="1160406"/>
                  </a:lnTo>
                  <a:close/>
                </a:path>
              </a:pathLst>
            </a:custGeom>
            <a:ln w="12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2" name="object 10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010139" y="15251937"/>
              <a:ext cx="2476115" cy="1160811"/>
            </a:xfrm>
            <a:prstGeom prst="rect">
              <a:avLst/>
            </a:prstGeom>
          </p:spPr>
        </p:pic>
        <p:sp>
          <p:nvSpPr>
            <p:cNvPr id="103" name="object 103"/>
            <p:cNvSpPr/>
            <p:nvPr/>
          </p:nvSpPr>
          <p:spPr>
            <a:xfrm>
              <a:off x="1010263" y="15252068"/>
              <a:ext cx="2476500" cy="1160780"/>
            </a:xfrm>
            <a:custGeom>
              <a:avLst/>
              <a:gdLst/>
              <a:ahLst/>
              <a:cxnLst/>
              <a:rect l="l" t="t" r="r" b="b"/>
              <a:pathLst>
                <a:path w="2476500" h="1160780">
                  <a:moveTo>
                    <a:pt x="0" y="1160391"/>
                  </a:moveTo>
                  <a:lnTo>
                    <a:pt x="2475960" y="1160391"/>
                  </a:lnTo>
                  <a:lnTo>
                    <a:pt x="2475960" y="0"/>
                  </a:lnTo>
                  <a:lnTo>
                    <a:pt x="0" y="0"/>
                  </a:lnTo>
                  <a:lnTo>
                    <a:pt x="0" y="1160391"/>
                  </a:lnTo>
                  <a:close/>
                </a:path>
              </a:pathLst>
            </a:custGeom>
            <a:ln w="12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4" name="object 104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010139" y="16747546"/>
              <a:ext cx="2476115" cy="1160811"/>
            </a:xfrm>
            <a:prstGeom prst="rect">
              <a:avLst/>
            </a:prstGeom>
          </p:spPr>
        </p:pic>
        <p:sp>
          <p:nvSpPr>
            <p:cNvPr id="105" name="object 105"/>
            <p:cNvSpPr/>
            <p:nvPr/>
          </p:nvSpPr>
          <p:spPr>
            <a:xfrm>
              <a:off x="1010263" y="16747647"/>
              <a:ext cx="2476500" cy="1160780"/>
            </a:xfrm>
            <a:custGeom>
              <a:avLst/>
              <a:gdLst/>
              <a:ahLst/>
              <a:cxnLst/>
              <a:rect l="l" t="t" r="r" b="b"/>
              <a:pathLst>
                <a:path w="2476500" h="1160780">
                  <a:moveTo>
                    <a:pt x="0" y="1160406"/>
                  </a:moveTo>
                  <a:lnTo>
                    <a:pt x="2475960" y="1160406"/>
                  </a:lnTo>
                  <a:lnTo>
                    <a:pt x="2475960" y="0"/>
                  </a:lnTo>
                  <a:lnTo>
                    <a:pt x="0" y="0"/>
                  </a:lnTo>
                  <a:lnTo>
                    <a:pt x="0" y="1160406"/>
                  </a:lnTo>
                  <a:close/>
                </a:path>
              </a:pathLst>
            </a:custGeom>
            <a:ln w="12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6" name="object 106"/>
          <p:cNvSpPr txBox="1"/>
          <p:nvPr/>
        </p:nvSpPr>
        <p:spPr>
          <a:xfrm>
            <a:off x="1733452" y="17872617"/>
            <a:ext cx="313055" cy="2057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1150" spc="-30" dirty="0">
                <a:latin typeface="Georgia"/>
                <a:cs typeface="Georgia"/>
              </a:rPr>
              <a:t>1990</a:t>
            </a:r>
            <a:endParaRPr sz="1150">
              <a:latin typeface="Georgia"/>
              <a:cs typeface="Georgia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394466" y="17872617"/>
            <a:ext cx="313055" cy="2057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1150" spc="-90" dirty="0">
                <a:latin typeface="Georgia"/>
                <a:cs typeface="Georgia"/>
              </a:rPr>
              <a:t>2000</a:t>
            </a:r>
            <a:endParaRPr sz="1150">
              <a:latin typeface="Georgia"/>
              <a:cs typeface="Georgia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050377" y="17872617"/>
            <a:ext cx="313055" cy="2057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1150" spc="-40" dirty="0">
                <a:latin typeface="Georgia"/>
                <a:cs typeface="Georgia"/>
              </a:rPr>
              <a:t>2010</a:t>
            </a:r>
            <a:endParaRPr sz="1150">
              <a:latin typeface="Georgia"/>
              <a:cs typeface="Georgi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2064582" y="17993952"/>
            <a:ext cx="383540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50" spc="-20" dirty="0">
                <a:latin typeface="Georgia"/>
                <a:cs typeface="Georgia"/>
              </a:rPr>
              <a:t>Year</a:t>
            </a:r>
            <a:endParaRPr sz="1450">
              <a:latin typeface="Georgia"/>
              <a:cs typeface="Georgi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542178" y="16970623"/>
            <a:ext cx="267335" cy="71564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50" spc="-10" dirty="0">
                <a:latin typeface="Georgia"/>
                <a:cs typeface="Georgia"/>
              </a:rPr>
              <a:t>Latitude</a:t>
            </a:r>
            <a:endParaRPr sz="1450" dirty="0">
              <a:latin typeface="Georgia"/>
              <a:cs typeface="Georgi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542178" y="15474793"/>
            <a:ext cx="267335" cy="71564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50" spc="-10" dirty="0">
                <a:latin typeface="Georgia"/>
                <a:cs typeface="Georgia"/>
              </a:rPr>
              <a:t>Latitude</a:t>
            </a:r>
            <a:endParaRPr sz="1450">
              <a:latin typeface="Georgia"/>
              <a:cs typeface="Georgia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542178" y="13978965"/>
            <a:ext cx="267335" cy="715645"/>
          </a:xfrm>
          <a:prstGeom prst="rect">
            <a:avLst/>
          </a:prstGeom>
        </p:spPr>
        <p:txBody>
          <a:bodyPr vert="vert270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50" spc="-10" dirty="0">
                <a:latin typeface="Georgia"/>
                <a:cs typeface="Georgia"/>
              </a:rPr>
              <a:t>Latitude</a:t>
            </a:r>
            <a:endParaRPr sz="1450">
              <a:latin typeface="Georgia"/>
              <a:cs typeface="Georgia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907378" y="17213414"/>
            <a:ext cx="88265" cy="2057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1150" spc="-55" dirty="0">
                <a:latin typeface="Georgia"/>
                <a:cs typeface="Georgia"/>
              </a:rPr>
              <a:t>0</a:t>
            </a:r>
            <a:endParaRPr sz="1150">
              <a:latin typeface="Georgia"/>
              <a:cs typeface="Georgia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907378" y="15717832"/>
            <a:ext cx="88265" cy="2057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1150" spc="-55" dirty="0">
                <a:latin typeface="Georgia"/>
                <a:cs typeface="Georgia"/>
              </a:rPr>
              <a:t>0</a:t>
            </a:r>
            <a:endParaRPr sz="1150">
              <a:latin typeface="Georgia"/>
              <a:cs typeface="Georgi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907378" y="14222251"/>
            <a:ext cx="88265" cy="2057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1150" spc="-55" dirty="0">
                <a:latin typeface="Georgia"/>
                <a:cs typeface="Georgia"/>
              </a:rPr>
              <a:t>0</a:t>
            </a:r>
            <a:endParaRPr sz="1150">
              <a:latin typeface="Georgia"/>
              <a:cs typeface="Georgia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756894" y="17872619"/>
            <a:ext cx="659765" cy="2057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0"/>
              </a:spcBef>
            </a:pPr>
            <a:r>
              <a:rPr sz="1725" spc="-89" baseline="31400" dirty="0">
                <a:latin typeface="Georgia"/>
                <a:cs typeface="Georgia"/>
              </a:rPr>
              <a:t>-</a:t>
            </a:r>
            <a:r>
              <a:rPr sz="1725" baseline="31400" dirty="0">
                <a:latin typeface="Georgia"/>
                <a:cs typeface="Georgia"/>
              </a:rPr>
              <a:t>90</a:t>
            </a:r>
            <a:r>
              <a:rPr sz="1725" spc="465" baseline="31400" dirty="0">
                <a:latin typeface="Times New Roman"/>
                <a:cs typeface="Times New Roman"/>
              </a:rPr>
              <a:t> </a:t>
            </a:r>
            <a:r>
              <a:rPr sz="1150" spc="-20" dirty="0">
                <a:latin typeface="Georgia"/>
                <a:cs typeface="Georgia"/>
              </a:rPr>
              <a:t>1980</a:t>
            </a:r>
            <a:endParaRPr sz="1150">
              <a:latin typeface="Georgia"/>
              <a:cs typeface="Georgi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782294" y="16296670"/>
            <a:ext cx="212725" cy="5435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1150" spc="-60" dirty="0">
                <a:latin typeface="Georgia"/>
                <a:cs typeface="Georgia"/>
              </a:rPr>
              <a:t>-</a:t>
            </a:r>
            <a:r>
              <a:rPr sz="1150" spc="-55" dirty="0">
                <a:latin typeface="Georgia"/>
                <a:cs typeface="Georgia"/>
              </a:rPr>
              <a:t>90</a:t>
            </a:r>
            <a:endParaRPr sz="1150">
              <a:latin typeface="Georgia"/>
              <a:cs typeface="Georgia"/>
            </a:endParaRPr>
          </a:p>
          <a:p>
            <a:pPr marL="49530">
              <a:lnSpc>
                <a:spcPct val="100000"/>
              </a:lnSpc>
              <a:spcBef>
                <a:spcPts val="1280"/>
              </a:spcBef>
            </a:pPr>
            <a:r>
              <a:rPr sz="1150" spc="-65" dirty="0">
                <a:latin typeface="Georgia"/>
                <a:cs typeface="Georgia"/>
              </a:rPr>
              <a:t>90</a:t>
            </a:r>
            <a:endParaRPr sz="1150">
              <a:latin typeface="Georgia"/>
              <a:cs typeface="Georgia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782294" y="14801558"/>
            <a:ext cx="212725" cy="54229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1150" spc="-60" dirty="0">
                <a:latin typeface="Georgia"/>
                <a:cs typeface="Georgia"/>
              </a:rPr>
              <a:t>-</a:t>
            </a:r>
            <a:r>
              <a:rPr sz="1150" spc="-55" dirty="0">
                <a:latin typeface="Georgia"/>
                <a:cs typeface="Georgia"/>
              </a:rPr>
              <a:t>90</a:t>
            </a:r>
            <a:endParaRPr sz="1150">
              <a:latin typeface="Georgia"/>
              <a:cs typeface="Georgia"/>
            </a:endParaRPr>
          </a:p>
          <a:p>
            <a:pPr marL="49530">
              <a:lnSpc>
                <a:spcPct val="100000"/>
              </a:lnSpc>
              <a:spcBef>
                <a:spcPts val="1265"/>
              </a:spcBef>
            </a:pPr>
            <a:r>
              <a:rPr sz="1150" spc="-65" dirty="0">
                <a:latin typeface="Georgia"/>
                <a:cs typeface="Georgia"/>
              </a:rPr>
              <a:t>90</a:t>
            </a:r>
            <a:endParaRPr sz="1150">
              <a:latin typeface="Georgia"/>
              <a:cs typeface="Georgia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831865" y="13641806"/>
            <a:ext cx="163195" cy="2057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1150" spc="-65" dirty="0">
                <a:latin typeface="Georgia"/>
                <a:cs typeface="Georgia"/>
              </a:rPr>
              <a:t>90</a:t>
            </a:r>
            <a:endParaRPr sz="1150">
              <a:latin typeface="Georgia"/>
              <a:cs typeface="Georgia"/>
            </a:endParaRPr>
          </a:p>
        </p:txBody>
      </p:sp>
      <p:grpSp>
        <p:nvGrpSpPr>
          <p:cNvPr id="120" name="object 120"/>
          <p:cNvGrpSpPr/>
          <p:nvPr/>
        </p:nvGrpSpPr>
        <p:grpSpPr>
          <a:xfrm>
            <a:off x="1370969" y="13543044"/>
            <a:ext cx="1755139" cy="3190240"/>
            <a:chOff x="1370969" y="13543044"/>
            <a:chExt cx="1755139" cy="3190240"/>
          </a:xfrm>
        </p:grpSpPr>
        <p:pic>
          <p:nvPicPr>
            <p:cNvPr id="121" name="object 12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804514" y="13635123"/>
              <a:ext cx="129308" cy="100477"/>
            </a:xfrm>
            <a:prstGeom prst="rect">
              <a:avLst/>
            </a:prstGeom>
          </p:spPr>
        </p:pic>
        <p:sp>
          <p:nvSpPr>
            <p:cNvPr id="122" name="object 122"/>
            <p:cNvSpPr/>
            <p:nvPr/>
          </p:nvSpPr>
          <p:spPr>
            <a:xfrm>
              <a:off x="2018512" y="13653122"/>
              <a:ext cx="145415" cy="50165"/>
            </a:xfrm>
            <a:custGeom>
              <a:avLst/>
              <a:gdLst/>
              <a:ahLst/>
              <a:cxnLst/>
              <a:rect l="l" t="t" r="r" b="b"/>
              <a:pathLst>
                <a:path w="145414" h="50165">
                  <a:moveTo>
                    <a:pt x="145173" y="41338"/>
                  </a:moveTo>
                  <a:lnTo>
                    <a:pt x="0" y="41338"/>
                  </a:lnTo>
                  <a:lnTo>
                    <a:pt x="0" y="49580"/>
                  </a:lnTo>
                  <a:lnTo>
                    <a:pt x="145173" y="49580"/>
                  </a:lnTo>
                  <a:lnTo>
                    <a:pt x="145173" y="41338"/>
                  </a:lnTo>
                  <a:close/>
                </a:path>
                <a:path w="145414" h="50165">
                  <a:moveTo>
                    <a:pt x="145173" y="0"/>
                  </a:moveTo>
                  <a:lnTo>
                    <a:pt x="0" y="0"/>
                  </a:lnTo>
                  <a:lnTo>
                    <a:pt x="0" y="8242"/>
                  </a:lnTo>
                  <a:lnTo>
                    <a:pt x="145173" y="8242"/>
                  </a:lnTo>
                  <a:lnTo>
                    <a:pt x="14517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3" name="object 123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246070" y="13585539"/>
              <a:ext cx="90476" cy="152527"/>
            </a:xfrm>
            <a:prstGeom prst="rect">
              <a:avLst/>
            </a:prstGeom>
          </p:spPr>
        </p:pic>
        <p:pic>
          <p:nvPicPr>
            <p:cNvPr id="124" name="object 124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425262" y="13634237"/>
              <a:ext cx="70931" cy="101363"/>
            </a:xfrm>
            <a:prstGeom prst="rect">
              <a:avLst/>
            </a:prstGeom>
          </p:spPr>
        </p:pic>
        <p:sp>
          <p:nvSpPr>
            <p:cNvPr id="125" name="object 125"/>
            <p:cNvSpPr/>
            <p:nvPr/>
          </p:nvSpPr>
          <p:spPr>
            <a:xfrm>
              <a:off x="2516822" y="13543051"/>
              <a:ext cx="175260" cy="99060"/>
            </a:xfrm>
            <a:custGeom>
              <a:avLst/>
              <a:gdLst/>
              <a:ahLst/>
              <a:cxnLst/>
              <a:rect l="l" t="t" r="r" b="b"/>
              <a:pathLst>
                <a:path w="175260" h="99059">
                  <a:moveTo>
                    <a:pt x="96177" y="58102"/>
                  </a:moveTo>
                  <a:lnTo>
                    <a:pt x="0" y="58102"/>
                  </a:lnTo>
                  <a:lnTo>
                    <a:pt x="0" y="64922"/>
                  </a:lnTo>
                  <a:lnTo>
                    <a:pt x="96177" y="64922"/>
                  </a:lnTo>
                  <a:lnTo>
                    <a:pt x="96177" y="58102"/>
                  </a:lnTo>
                  <a:close/>
                </a:path>
                <a:path w="175260" h="99059">
                  <a:moveTo>
                    <a:pt x="175234" y="93662"/>
                  </a:moveTo>
                  <a:lnTo>
                    <a:pt x="155956" y="93662"/>
                  </a:lnTo>
                  <a:lnTo>
                    <a:pt x="155511" y="91884"/>
                  </a:lnTo>
                  <a:lnTo>
                    <a:pt x="155511" y="10363"/>
                  </a:lnTo>
                  <a:lnTo>
                    <a:pt x="155511" y="152"/>
                  </a:lnTo>
                  <a:lnTo>
                    <a:pt x="155219" y="0"/>
                  </a:lnTo>
                  <a:lnTo>
                    <a:pt x="151218" y="0"/>
                  </a:lnTo>
                  <a:lnTo>
                    <a:pt x="146253" y="3987"/>
                  </a:lnTo>
                  <a:lnTo>
                    <a:pt x="140208" y="6959"/>
                  </a:lnTo>
                  <a:lnTo>
                    <a:pt x="132664" y="8826"/>
                  </a:lnTo>
                  <a:lnTo>
                    <a:pt x="123202" y="9474"/>
                  </a:lnTo>
                  <a:lnTo>
                    <a:pt x="123202" y="14363"/>
                  </a:lnTo>
                  <a:lnTo>
                    <a:pt x="135216" y="14363"/>
                  </a:lnTo>
                  <a:lnTo>
                    <a:pt x="143814" y="10363"/>
                  </a:lnTo>
                  <a:lnTo>
                    <a:pt x="143814" y="91884"/>
                  </a:lnTo>
                  <a:lnTo>
                    <a:pt x="143357" y="93662"/>
                  </a:lnTo>
                  <a:lnTo>
                    <a:pt x="124091" y="93662"/>
                  </a:lnTo>
                  <a:lnTo>
                    <a:pt x="124091" y="98552"/>
                  </a:lnTo>
                  <a:lnTo>
                    <a:pt x="129705" y="98310"/>
                  </a:lnTo>
                  <a:lnTo>
                    <a:pt x="169595" y="98310"/>
                  </a:lnTo>
                  <a:lnTo>
                    <a:pt x="175234" y="98552"/>
                  </a:lnTo>
                  <a:lnTo>
                    <a:pt x="175234" y="98310"/>
                  </a:lnTo>
                  <a:lnTo>
                    <a:pt x="175234" y="936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6" name="object 126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370969" y="15126679"/>
              <a:ext cx="129307" cy="100485"/>
            </a:xfrm>
            <a:prstGeom prst="rect">
              <a:avLst/>
            </a:prstGeom>
          </p:spPr>
        </p:pic>
        <p:sp>
          <p:nvSpPr>
            <p:cNvPr id="127" name="object 127"/>
            <p:cNvSpPr/>
            <p:nvPr/>
          </p:nvSpPr>
          <p:spPr>
            <a:xfrm>
              <a:off x="1584998" y="15144699"/>
              <a:ext cx="145415" cy="50165"/>
            </a:xfrm>
            <a:custGeom>
              <a:avLst/>
              <a:gdLst/>
              <a:ahLst/>
              <a:cxnLst/>
              <a:rect l="l" t="t" r="r" b="b"/>
              <a:pathLst>
                <a:path w="145414" h="50165">
                  <a:moveTo>
                    <a:pt x="145161" y="41338"/>
                  </a:moveTo>
                  <a:lnTo>
                    <a:pt x="0" y="41338"/>
                  </a:lnTo>
                  <a:lnTo>
                    <a:pt x="0" y="49568"/>
                  </a:lnTo>
                  <a:lnTo>
                    <a:pt x="145161" y="49568"/>
                  </a:lnTo>
                  <a:lnTo>
                    <a:pt x="145161" y="41338"/>
                  </a:lnTo>
                  <a:close/>
                </a:path>
                <a:path w="145414" h="50165">
                  <a:moveTo>
                    <a:pt x="145161" y="0"/>
                  </a:moveTo>
                  <a:lnTo>
                    <a:pt x="0" y="0"/>
                  </a:lnTo>
                  <a:lnTo>
                    <a:pt x="0" y="8216"/>
                  </a:lnTo>
                  <a:lnTo>
                    <a:pt x="145161" y="8216"/>
                  </a:lnTo>
                  <a:lnTo>
                    <a:pt x="1451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8" name="object 128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814312" y="15077103"/>
              <a:ext cx="86927" cy="147831"/>
            </a:xfrm>
            <a:prstGeom prst="rect">
              <a:avLst/>
            </a:prstGeom>
          </p:spPr>
        </p:pic>
        <p:sp>
          <p:nvSpPr>
            <p:cNvPr id="129" name="object 129"/>
            <p:cNvSpPr/>
            <p:nvPr/>
          </p:nvSpPr>
          <p:spPr>
            <a:xfrm>
              <a:off x="1931187" y="15203386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89" h="21590">
                  <a:moveTo>
                    <a:pt x="16239" y="0"/>
                  </a:moveTo>
                  <a:lnTo>
                    <a:pt x="4453" y="0"/>
                  </a:lnTo>
                  <a:lnTo>
                    <a:pt x="0" y="5324"/>
                  </a:lnTo>
                  <a:lnTo>
                    <a:pt x="0" y="17109"/>
                  </a:lnTo>
                  <a:lnTo>
                    <a:pt x="5343" y="21548"/>
                  </a:lnTo>
                  <a:lnTo>
                    <a:pt x="17125" y="21548"/>
                  </a:lnTo>
                  <a:lnTo>
                    <a:pt x="21567" y="16223"/>
                  </a:lnTo>
                  <a:lnTo>
                    <a:pt x="21567" y="4438"/>
                  </a:lnTo>
                  <a:lnTo>
                    <a:pt x="162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0" name="object 130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982975" y="15077330"/>
              <a:ext cx="86924" cy="152284"/>
            </a:xfrm>
            <a:prstGeom prst="rect">
              <a:avLst/>
            </a:prstGeom>
          </p:spPr>
        </p:pic>
        <p:pic>
          <p:nvPicPr>
            <p:cNvPr id="131" name="object 131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2162590" y="15115780"/>
              <a:ext cx="107377" cy="107154"/>
            </a:xfrm>
            <a:prstGeom prst="rect">
              <a:avLst/>
            </a:prstGeom>
          </p:spPr>
        </p:pic>
        <p:pic>
          <p:nvPicPr>
            <p:cNvPr id="132" name="object 132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2371791" y="15077103"/>
              <a:ext cx="70931" cy="147831"/>
            </a:xfrm>
            <a:prstGeom prst="rect">
              <a:avLst/>
            </a:prstGeom>
          </p:spPr>
        </p:pic>
        <p:pic>
          <p:nvPicPr>
            <p:cNvPr id="133" name="object 133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469132" y="15077103"/>
              <a:ext cx="90476" cy="152512"/>
            </a:xfrm>
            <a:prstGeom prst="rect">
              <a:avLst/>
            </a:prstGeom>
          </p:spPr>
        </p:pic>
        <p:sp>
          <p:nvSpPr>
            <p:cNvPr id="134" name="object 134"/>
            <p:cNvSpPr/>
            <p:nvPr/>
          </p:nvSpPr>
          <p:spPr>
            <a:xfrm>
              <a:off x="2581476" y="15092695"/>
              <a:ext cx="96520" cy="6985"/>
            </a:xfrm>
            <a:custGeom>
              <a:avLst/>
              <a:gdLst/>
              <a:ahLst/>
              <a:cxnLst/>
              <a:rect l="l" t="t" r="r" b="b"/>
              <a:pathLst>
                <a:path w="96519" h="6984">
                  <a:moveTo>
                    <a:pt x="96197" y="0"/>
                  </a:moveTo>
                  <a:lnTo>
                    <a:pt x="0" y="0"/>
                  </a:lnTo>
                  <a:lnTo>
                    <a:pt x="0" y="6819"/>
                  </a:lnTo>
                  <a:lnTo>
                    <a:pt x="96197" y="6819"/>
                  </a:lnTo>
                  <a:lnTo>
                    <a:pt x="9619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5" name="object 135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696984" y="15034608"/>
              <a:ext cx="65510" cy="101656"/>
            </a:xfrm>
            <a:prstGeom prst="rect">
              <a:avLst/>
            </a:prstGeom>
          </p:spPr>
        </p:pic>
        <p:pic>
          <p:nvPicPr>
            <p:cNvPr id="136" name="object 136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2858796" y="15125789"/>
              <a:ext cx="70912" cy="101375"/>
            </a:xfrm>
            <a:prstGeom prst="rect">
              <a:avLst/>
            </a:prstGeom>
          </p:spPr>
        </p:pic>
        <p:sp>
          <p:nvSpPr>
            <p:cNvPr id="137" name="object 137"/>
            <p:cNvSpPr/>
            <p:nvPr/>
          </p:nvSpPr>
          <p:spPr>
            <a:xfrm>
              <a:off x="2950362" y="15034615"/>
              <a:ext cx="175260" cy="99060"/>
            </a:xfrm>
            <a:custGeom>
              <a:avLst/>
              <a:gdLst/>
              <a:ahLst/>
              <a:cxnLst/>
              <a:rect l="l" t="t" r="r" b="b"/>
              <a:pathLst>
                <a:path w="175260" h="99059">
                  <a:moveTo>
                    <a:pt x="96189" y="58089"/>
                  </a:moveTo>
                  <a:lnTo>
                    <a:pt x="0" y="58089"/>
                  </a:lnTo>
                  <a:lnTo>
                    <a:pt x="0" y="64909"/>
                  </a:lnTo>
                  <a:lnTo>
                    <a:pt x="96189" y="64909"/>
                  </a:lnTo>
                  <a:lnTo>
                    <a:pt x="96189" y="58089"/>
                  </a:lnTo>
                  <a:close/>
                </a:path>
                <a:path w="175260" h="99059">
                  <a:moveTo>
                    <a:pt x="175221" y="93662"/>
                  </a:moveTo>
                  <a:lnTo>
                    <a:pt x="155956" y="93662"/>
                  </a:lnTo>
                  <a:lnTo>
                    <a:pt x="155524" y="91871"/>
                  </a:lnTo>
                  <a:lnTo>
                    <a:pt x="155524" y="10363"/>
                  </a:lnTo>
                  <a:lnTo>
                    <a:pt x="155524" y="152"/>
                  </a:lnTo>
                  <a:lnTo>
                    <a:pt x="155219" y="0"/>
                  </a:lnTo>
                  <a:lnTo>
                    <a:pt x="151218" y="0"/>
                  </a:lnTo>
                  <a:lnTo>
                    <a:pt x="146253" y="3975"/>
                  </a:lnTo>
                  <a:lnTo>
                    <a:pt x="140208" y="6959"/>
                  </a:lnTo>
                  <a:lnTo>
                    <a:pt x="132676" y="8826"/>
                  </a:lnTo>
                  <a:lnTo>
                    <a:pt x="123215" y="9474"/>
                  </a:lnTo>
                  <a:lnTo>
                    <a:pt x="123215" y="14363"/>
                  </a:lnTo>
                  <a:lnTo>
                    <a:pt x="135204" y="14363"/>
                  </a:lnTo>
                  <a:lnTo>
                    <a:pt x="143814" y="10363"/>
                  </a:lnTo>
                  <a:lnTo>
                    <a:pt x="143814" y="91871"/>
                  </a:lnTo>
                  <a:lnTo>
                    <a:pt x="143357" y="93662"/>
                  </a:lnTo>
                  <a:lnTo>
                    <a:pt x="124104" y="93662"/>
                  </a:lnTo>
                  <a:lnTo>
                    <a:pt x="124104" y="98539"/>
                  </a:lnTo>
                  <a:lnTo>
                    <a:pt x="129705" y="98285"/>
                  </a:lnTo>
                  <a:lnTo>
                    <a:pt x="136626" y="98158"/>
                  </a:lnTo>
                  <a:lnTo>
                    <a:pt x="162636" y="98158"/>
                  </a:lnTo>
                  <a:lnTo>
                    <a:pt x="169595" y="98285"/>
                  </a:lnTo>
                  <a:lnTo>
                    <a:pt x="175221" y="98539"/>
                  </a:lnTo>
                  <a:lnTo>
                    <a:pt x="175221" y="98158"/>
                  </a:lnTo>
                  <a:lnTo>
                    <a:pt x="175221" y="936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8" name="object 138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401098" y="16629808"/>
              <a:ext cx="129239" cy="100485"/>
            </a:xfrm>
            <a:prstGeom prst="rect">
              <a:avLst/>
            </a:prstGeom>
          </p:spPr>
        </p:pic>
        <p:sp>
          <p:nvSpPr>
            <p:cNvPr id="139" name="object 139"/>
            <p:cNvSpPr/>
            <p:nvPr/>
          </p:nvSpPr>
          <p:spPr>
            <a:xfrm>
              <a:off x="1615109" y="16647820"/>
              <a:ext cx="145415" cy="50165"/>
            </a:xfrm>
            <a:custGeom>
              <a:avLst/>
              <a:gdLst/>
              <a:ahLst/>
              <a:cxnLst/>
              <a:rect l="l" t="t" r="r" b="b"/>
              <a:pathLst>
                <a:path w="145414" h="50165">
                  <a:moveTo>
                    <a:pt x="145173" y="41351"/>
                  </a:moveTo>
                  <a:lnTo>
                    <a:pt x="0" y="41351"/>
                  </a:lnTo>
                  <a:lnTo>
                    <a:pt x="0" y="49568"/>
                  </a:lnTo>
                  <a:lnTo>
                    <a:pt x="145173" y="49568"/>
                  </a:lnTo>
                  <a:lnTo>
                    <a:pt x="145173" y="41351"/>
                  </a:lnTo>
                  <a:close/>
                </a:path>
                <a:path w="145414" h="50165">
                  <a:moveTo>
                    <a:pt x="145173" y="0"/>
                  </a:moveTo>
                  <a:lnTo>
                    <a:pt x="0" y="0"/>
                  </a:lnTo>
                  <a:lnTo>
                    <a:pt x="0" y="8229"/>
                  </a:lnTo>
                  <a:lnTo>
                    <a:pt x="145173" y="8229"/>
                  </a:lnTo>
                  <a:lnTo>
                    <a:pt x="14517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0" name="object 140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853760" y="16580236"/>
              <a:ext cx="70912" cy="147831"/>
            </a:xfrm>
            <a:prstGeom prst="rect">
              <a:avLst/>
            </a:prstGeom>
          </p:spPr>
        </p:pic>
        <p:pic>
          <p:nvPicPr>
            <p:cNvPr id="141" name="object 141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1951067" y="16580236"/>
              <a:ext cx="90480" cy="152496"/>
            </a:xfrm>
            <a:prstGeom prst="rect">
              <a:avLst/>
            </a:prstGeom>
          </p:spPr>
        </p:pic>
        <p:pic>
          <p:nvPicPr>
            <p:cNvPr id="142" name="object 142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2132474" y="16618913"/>
              <a:ext cx="107362" cy="107150"/>
            </a:xfrm>
            <a:prstGeom prst="rect">
              <a:avLst/>
            </a:prstGeom>
          </p:spPr>
        </p:pic>
        <p:pic>
          <p:nvPicPr>
            <p:cNvPr id="143" name="object 143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2341694" y="16580236"/>
              <a:ext cx="70912" cy="147831"/>
            </a:xfrm>
            <a:prstGeom prst="rect">
              <a:avLst/>
            </a:prstGeom>
          </p:spPr>
        </p:pic>
        <p:pic>
          <p:nvPicPr>
            <p:cNvPr id="144" name="object 144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2439005" y="16580236"/>
              <a:ext cx="90476" cy="152496"/>
            </a:xfrm>
            <a:prstGeom prst="rect">
              <a:avLst/>
            </a:prstGeom>
          </p:spPr>
        </p:pic>
        <p:sp>
          <p:nvSpPr>
            <p:cNvPr id="145" name="object 145"/>
            <p:cNvSpPr/>
            <p:nvPr/>
          </p:nvSpPr>
          <p:spPr>
            <a:xfrm>
              <a:off x="2551364" y="16595797"/>
              <a:ext cx="96520" cy="6985"/>
            </a:xfrm>
            <a:custGeom>
              <a:avLst/>
              <a:gdLst/>
              <a:ahLst/>
              <a:cxnLst/>
              <a:rect l="l" t="t" r="r" b="b"/>
              <a:pathLst>
                <a:path w="96519" h="6984">
                  <a:moveTo>
                    <a:pt x="96182" y="0"/>
                  </a:moveTo>
                  <a:lnTo>
                    <a:pt x="0" y="0"/>
                  </a:lnTo>
                  <a:lnTo>
                    <a:pt x="0" y="6815"/>
                  </a:lnTo>
                  <a:lnTo>
                    <a:pt x="96182" y="6815"/>
                  </a:lnTo>
                  <a:lnTo>
                    <a:pt x="9618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6" name="object 146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2666852" y="16537706"/>
              <a:ext cx="65510" cy="101672"/>
            </a:xfrm>
            <a:prstGeom prst="rect">
              <a:avLst/>
            </a:prstGeom>
          </p:spPr>
        </p:pic>
        <p:pic>
          <p:nvPicPr>
            <p:cNvPr id="147" name="object 147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2828680" y="16628919"/>
              <a:ext cx="70927" cy="101375"/>
            </a:xfrm>
            <a:prstGeom prst="rect">
              <a:avLst/>
            </a:prstGeom>
          </p:spPr>
        </p:pic>
        <p:sp>
          <p:nvSpPr>
            <p:cNvPr id="148" name="object 148"/>
            <p:cNvSpPr/>
            <p:nvPr/>
          </p:nvSpPr>
          <p:spPr>
            <a:xfrm>
              <a:off x="2920238" y="16537711"/>
              <a:ext cx="175260" cy="99060"/>
            </a:xfrm>
            <a:custGeom>
              <a:avLst/>
              <a:gdLst/>
              <a:ahLst/>
              <a:cxnLst/>
              <a:rect l="l" t="t" r="r" b="b"/>
              <a:pathLst>
                <a:path w="175260" h="99059">
                  <a:moveTo>
                    <a:pt x="96189" y="58089"/>
                  </a:moveTo>
                  <a:lnTo>
                    <a:pt x="0" y="58089"/>
                  </a:lnTo>
                  <a:lnTo>
                    <a:pt x="0" y="64909"/>
                  </a:lnTo>
                  <a:lnTo>
                    <a:pt x="96189" y="64909"/>
                  </a:lnTo>
                  <a:lnTo>
                    <a:pt x="96189" y="58089"/>
                  </a:lnTo>
                  <a:close/>
                </a:path>
                <a:path w="175260" h="99059">
                  <a:moveTo>
                    <a:pt x="175234" y="93662"/>
                  </a:moveTo>
                  <a:lnTo>
                    <a:pt x="155956" y="93662"/>
                  </a:lnTo>
                  <a:lnTo>
                    <a:pt x="155524" y="91897"/>
                  </a:lnTo>
                  <a:lnTo>
                    <a:pt x="155524" y="10363"/>
                  </a:lnTo>
                  <a:lnTo>
                    <a:pt x="155524" y="152"/>
                  </a:lnTo>
                  <a:lnTo>
                    <a:pt x="155219" y="0"/>
                  </a:lnTo>
                  <a:lnTo>
                    <a:pt x="151218" y="0"/>
                  </a:lnTo>
                  <a:lnTo>
                    <a:pt x="146265" y="3987"/>
                  </a:lnTo>
                  <a:lnTo>
                    <a:pt x="140220" y="6959"/>
                  </a:lnTo>
                  <a:lnTo>
                    <a:pt x="132676" y="8839"/>
                  </a:lnTo>
                  <a:lnTo>
                    <a:pt x="123202" y="9486"/>
                  </a:lnTo>
                  <a:lnTo>
                    <a:pt x="123202" y="14376"/>
                  </a:lnTo>
                  <a:lnTo>
                    <a:pt x="135216" y="14376"/>
                  </a:lnTo>
                  <a:lnTo>
                    <a:pt x="143814" y="10363"/>
                  </a:lnTo>
                  <a:lnTo>
                    <a:pt x="143814" y="91897"/>
                  </a:lnTo>
                  <a:lnTo>
                    <a:pt x="143357" y="93662"/>
                  </a:lnTo>
                  <a:lnTo>
                    <a:pt x="124091" y="93662"/>
                  </a:lnTo>
                  <a:lnTo>
                    <a:pt x="124091" y="98564"/>
                  </a:lnTo>
                  <a:lnTo>
                    <a:pt x="129705" y="98298"/>
                  </a:lnTo>
                  <a:lnTo>
                    <a:pt x="136626" y="98158"/>
                  </a:lnTo>
                  <a:lnTo>
                    <a:pt x="162636" y="98158"/>
                  </a:lnTo>
                  <a:lnTo>
                    <a:pt x="169595" y="98298"/>
                  </a:lnTo>
                  <a:lnTo>
                    <a:pt x="175234" y="98564"/>
                  </a:lnTo>
                  <a:lnTo>
                    <a:pt x="175234" y="98158"/>
                  </a:lnTo>
                  <a:lnTo>
                    <a:pt x="175234" y="936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9" name="object 149"/>
          <p:cNvSpPr txBox="1"/>
          <p:nvPr/>
        </p:nvSpPr>
        <p:spPr>
          <a:xfrm>
            <a:off x="1008205" y="18549384"/>
            <a:ext cx="74104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Georgia"/>
                <a:cs typeface="Georgia"/>
              </a:rPr>
              <a:t>Open</a:t>
            </a:r>
            <a:r>
              <a:rPr sz="900" spc="55" dirty="0">
                <a:latin typeface="Times New Roman"/>
                <a:cs typeface="Times New Roman"/>
              </a:rPr>
              <a:t> </a:t>
            </a:r>
            <a:r>
              <a:rPr sz="900" spc="-10" dirty="0">
                <a:latin typeface="Georgia"/>
                <a:cs typeface="Georgia"/>
              </a:rPr>
              <a:t>negative</a:t>
            </a:r>
            <a:endParaRPr sz="900">
              <a:latin typeface="Georgia"/>
              <a:cs typeface="Georgia"/>
            </a:endParaRPr>
          </a:p>
        </p:txBody>
      </p:sp>
      <p:pic>
        <p:nvPicPr>
          <p:cNvPr id="150" name="object 150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1004085" y="18378493"/>
            <a:ext cx="2488316" cy="165018"/>
          </a:xfrm>
          <a:prstGeom prst="rect">
            <a:avLst/>
          </a:prstGeom>
        </p:spPr>
      </p:pic>
      <p:sp>
        <p:nvSpPr>
          <p:cNvPr id="151" name="object 151"/>
          <p:cNvSpPr txBox="1"/>
          <p:nvPr/>
        </p:nvSpPr>
        <p:spPr>
          <a:xfrm>
            <a:off x="2784485" y="18550090"/>
            <a:ext cx="7131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900" dirty="0">
                <a:latin typeface="Georgia"/>
                <a:cs typeface="Georgia"/>
              </a:rPr>
              <a:t>Open</a:t>
            </a:r>
            <a:r>
              <a:rPr sz="900" spc="55" dirty="0">
                <a:latin typeface="Times New Roman"/>
                <a:cs typeface="Times New Roman"/>
              </a:rPr>
              <a:t> </a:t>
            </a:r>
            <a:r>
              <a:rPr sz="900" spc="-10" dirty="0">
                <a:latin typeface="Georgia"/>
                <a:cs typeface="Georgia"/>
              </a:rPr>
              <a:t>positive</a:t>
            </a:r>
            <a:endParaRPr sz="900">
              <a:latin typeface="Georgia"/>
              <a:cs typeface="Georgia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2060202" y="18549384"/>
            <a:ext cx="384810" cy="3854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110"/>
              </a:spcBef>
            </a:pPr>
            <a:r>
              <a:rPr sz="900" spc="-10" dirty="0">
                <a:latin typeface="Georgia"/>
                <a:cs typeface="Georgia"/>
              </a:rPr>
              <a:t>Closed</a:t>
            </a:r>
            <a:endParaRPr sz="9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r>
              <a:rPr sz="1450" spc="-20" dirty="0">
                <a:latin typeface="Georgia"/>
                <a:cs typeface="Georgia"/>
              </a:rPr>
              <a:t>Flux</a:t>
            </a:r>
            <a:endParaRPr sz="1450">
              <a:latin typeface="Georgia"/>
              <a:cs typeface="Georgia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341127" y="18940428"/>
            <a:ext cx="3421379" cy="656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just">
              <a:lnSpc>
                <a:spcPct val="102000"/>
              </a:lnSpc>
              <a:spcBef>
                <a:spcPts val="105"/>
              </a:spcBef>
            </a:pPr>
            <a:r>
              <a:rPr sz="800" dirty="0">
                <a:solidFill>
                  <a:srgbClr val="5C6C89"/>
                </a:solidFill>
                <a:latin typeface="Arial"/>
                <a:cs typeface="Arial"/>
              </a:rPr>
              <a:t>Figure</a:t>
            </a:r>
            <a:r>
              <a:rPr sz="800" spc="200" dirty="0">
                <a:solidFill>
                  <a:srgbClr val="5C6C89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5C6C89"/>
                </a:solidFill>
                <a:latin typeface="Arial"/>
                <a:cs typeface="Arial"/>
              </a:rPr>
              <a:t>2:</a:t>
            </a:r>
            <a:r>
              <a:rPr sz="800" spc="200" dirty="0">
                <a:solidFill>
                  <a:srgbClr val="5C6C89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Longitudinally-averaged</a:t>
            </a:r>
            <a:r>
              <a:rPr sz="800" spc="2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change</a:t>
            </a:r>
            <a:r>
              <a:rPr sz="800" spc="2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(relative</a:t>
            </a:r>
            <a:r>
              <a:rPr sz="800" spc="2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800" spc="2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PFSS</a:t>
            </a:r>
            <a:r>
              <a:rPr sz="800" spc="2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models)</a:t>
            </a:r>
            <a:r>
              <a:rPr sz="800" spc="2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 spatial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distribution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positive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(red),</a:t>
            </a:r>
            <a:r>
              <a:rPr sz="8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negative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(blue),</a:t>
            </a:r>
            <a:r>
              <a:rPr sz="8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closed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(white)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photosphere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over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time,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various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values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injec-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tion</a:t>
            </a:r>
            <a:r>
              <a:rPr sz="8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rate,</a:t>
            </a:r>
            <a:r>
              <a:rPr sz="8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ω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sz="80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Plot</a:t>
            </a:r>
            <a:r>
              <a:rPr sz="8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regions</a:t>
            </a:r>
            <a:r>
              <a:rPr sz="8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8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more</a:t>
            </a:r>
            <a:r>
              <a:rPr sz="8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intense</a:t>
            </a:r>
            <a:r>
              <a:rPr sz="8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colour</a:t>
            </a:r>
            <a:r>
              <a:rPr sz="8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represent</a:t>
            </a:r>
            <a:r>
              <a:rPr sz="8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more</a:t>
            </a:r>
            <a:r>
              <a:rPr sz="8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significant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enhancement</a:t>
            </a:r>
            <a:r>
              <a:rPr sz="8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8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8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8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areas</a:t>
            </a:r>
            <a:r>
              <a:rPr sz="8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8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comparison</a:t>
            </a:r>
            <a:r>
              <a:rPr sz="8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8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PFSS</a:t>
            </a:r>
            <a:r>
              <a:rPr sz="8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modelling.</a:t>
            </a:r>
            <a:endParaRPr sz="80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4110885" y="13134655"/>
            <a:ext cx="4818380" cy="293370"/>
          </a:xfrm>
          <a:prstGeom prst="rect">
            <a:avLst/>
          </a:prstGeom>
          <a:solidFill>
            <a:srgbClr val="47505E"/>
          </a:solidFill>
        </p:spPr>
        <p:txBody>
          <a:bodyPr vert="horz" wrap="square" lIns="0" tIns="66040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520"/>
              </a:spcBef>
            </a:pPr>
            <a:r>
              <a:rPr sz="1150" b="1" spc="-10" dirty="0">
                <a:solidFill>
                  <a:srgbClr val="FCD863"/>
                </a:solidFill>
                <a:latin typeface="Arial"/>
                <a:cs typeface="Arial"/>
              </a:rPr>
              <a:t>Conclusions</a:t>
            </a:r>
            <a:endParaRPr sz="1150">
              <a:latin typeface="Arial"/>
              <a:cs typeface="Arial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4110885" y="13427485"/>
            <a:ext cx="4818380" cy="6291580"/>
          </a:xfrm>
          <a:custGeom>
            <a:avLst/>
            <a:gdLst/>
            <a:ahLst/>
            <a:cxnLst/>
            <a:rect l="l" t="t" r="r" b="b"/>
            <a:pathLst>
              <a:path w="4818380" h="6291580">
                <a:moveTo>
                  <a:pt x="4818365" y="0"/>
                </a:moveTo>
                <a:lnTo>
                  <a:pt x="0" y="0"/>
                </a:lnTo>
                <a:lnTo>
                  <a:pt x="0" y="6291406"/>
                </a:lnTo>
                <a:lnTo>
                  <a:pt x="4818365" y="6291406"/>
                </a:lnTo>
                <a:lnTo>
                  <a:pt x="4818365" y="0"/>
                </a:lnTo>
                <a:close/>
              </a:path>
            </a:pathLst>
          </a:custGeom>
          <a:solidFill>
            <a:srgbClr val="D7D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 txBox="1"/>
          <p:nvPr/>
        </p:nvSpPr>
        <p:spPr>
          <a:xfrm>
            <a:off x="4225924" y="13495193"/>
            <a:ext cx="4601210" cy="306768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40"/>
              </a:spcBef>
            </a:pP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Key</a:t>
            </a:r>
            <a:r>
              <a:rPr sz="950" b="1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spc="-10" dirty="0">
                <a:solidFill>
                  <a:srgbClr val="231F20"/>
                </a:solidFill>
                <a:latin typeface="Arial"/>
                <a:cs typeface="Arial"/>
              </a:rPr>
              <a:t>results</a:t>
            </a:r>
            <a:endParaRPr sz="950">
              <a:latin typeface="Arial"/>
              <a:cs typeface="Arial"/>
            </a:endParaRPr>
          </a:p>
          <a:p>
            <a:pPr marL="224790" marR="161290" indent="-139700">
              <a:lnSpc>
                <a:spcPct val="104500"/>
              </a:lnSpc>
              <a:spcBef>
                <a:spcPts val="40"/>
              </a:spcBef>
            </a:pPr>
            <a:r>
              <a:rPr sz="142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▶</a:t>
            </a:r>
            <a:r>
              <a:rPr sz="1425" spc="359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increase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rate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condensation,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ω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consistently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causes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an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increase</a:t>
            </a:r>
            <a:r>
              <a:rPr sz="950" spc="95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in</a:t>
            </a:r>
            <a:r>
              <a:rPr sz="950" spc="10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the</a:t>
            </a:r>
            <a:r>
              <a:rPr sz="950" spc="10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amount</a:t>
            </a:r>
            <a:r>
              <a:rPr sz="950" spc="95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of</a:t>
            </a:r>
            <a:r>
              <a:rPr sz="950" spc="10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unsigned</a:t>
            </a:r>
            <a:r>
              <a:rPr sz="950" spc="10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Open</a:t>
            </a:r>
            <a:r>
              <a:rPr sz="950" spc="95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Flux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sz="950" spc="1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ranges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around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5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20%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increase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no/low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condensation,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increases</a:t>
            </a:r>
            <a:r>
              <a:rPr sz="950" spc="11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of</a:t>
            </a:r>
            <a:r>
              <a:rPr sz="950" spc="114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around</a:t>
            </a:r>
            <a:r>
              <a:rPr sz="950" spc="11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ED1C24"/>
                </a:solidFill>
                <a:latin typeface="Arial"/>
                <a:cs typeface="Arial"/>
              </a:rPr>
              <a:t>100%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when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compared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estimates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potential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field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(PFSS)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models.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These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enhancements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can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4.5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times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231F20"/>
                </a:solidFill>
                <a:latin typeface="Arial"/>
                <a:cs typeface="Arial"/>
              </a:rPr>
              <a:t>PFSS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model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some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observations.</a:t>
            </a:r>
            <a:endParaRPr sz="950">
              <a:latin typeface="Arial"/>
              <a:cs typeface="Arial"/>
            </a:endParaRPr>
          </a:p>
          <a:p>
            <a:pPr marL="224790" marR="260985" indent="-139700">
              <a:lnSpc>
                <a:spcPct val="104700"/>
              </a:lnSpc>
            </a:pPr>
            <a:r>
              <a:rPr sz="142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▶</a:t>
            </a:r>
            <a:r>
              <a:rPr sz="1425" spc="390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Contribution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condensation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appears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cyclic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effect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SAHC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lessened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cycle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minimum,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but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enhanced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when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there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is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significant</a:t>
            </a:r>
            <a:r>
              <a:rPr sz="95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95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activity.</a:t>
            </a:r>
            <a:endParaRPr sz="950">
              <a:latin typeface="Arial"/>
              <a:cs typeface="Arial"/>
            </a:endParaRPr>
          </a:p>
          <a:p>
            <a:pPr marL="224790" marR="5080" indent="-139700">
              <a:lnSpc>
                <a:spcPct val="104700"/>
              </a:lnSpc>
            </a:pPr>
            <a:r>
              <a:rPr sz="142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▶</a:t>
            </a:r>
            <a:r>
              <a:rPr sz="1425" spc="359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enhancement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spatial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distribution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appears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be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dominant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around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polar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coronal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holes,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condensation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generating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expansion</a:t>
            </a:r>
            <a:r>
              <a:rPr sz="950" spc="10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of</a:t>
            </a:r>
            <a:r>
              <a:rPr sz="950" spc="10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pre-existing</a:t>
            </a:r>
            <a:r>
              <a:rPr sz="950" spc="10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Open</a:t>
            </a:r>
            <a:r>
              <a:rPr sz="950" spc="10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Flux</a:t>
            </a:r>
            <a:r>
              <a:rPr sz="950" spc="105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ED1C24"/>
                </a:solidFill>
                <a:latin typeface="Arial"/>
                <a:cs typeface="Arial"/>
              </a:rPr>
              <a:t>regions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224790" marR="27940" indent="-139700">
              <a:lnSpc>
                <a:spcPct val="104700"/>
              </a:lnSpc>
            </a:pPr>
            <a:r>
              <a:rPr sz="142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▶</a:t>
            </a:r>
            <a:r>
              <a:rPr sz="1425" spc="40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Higher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values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condensation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rate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contribute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more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significant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ED1C24"/>
                </a:solidFill>
                <a:latin typeface="Arial"/>
                <a:cs typeface="Arial"/>
              </a:rPr>
              <a:t>opening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of</a:t>
            </a:r>
            <a:r>
              <a:rPr sz="950" spc="10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new</a:t>
            </a:r>
            <a:r>
              <a:rPr sz="950" spc="105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coronal</a:t>
            </a:r>
            <a:r>
              <a:rPr sz="950" spc="10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hole</a:t>
            </a:r>
            <a:r>
              <a:rPr sz="950" spc="105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regions</a:t>
            </a:r>
            <a:r>
              <a:rPr sz="950" spc="105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around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equator,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through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enhanced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rates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ejections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ropes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other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mechanisms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field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lines.</a:t>
            </a:r>
            <a:endParaRPr sz="950">
              <a:latin typeface="Arial"/>
              <a:cs typeface="Arial"/>
            </a:endParaRPr>
          </a:p>
          <a:p>
            <a:pPr marL="224790" marR="94615" indent="-139700">
              <a:lnSpc>
                <a:spcPct val="104700"/>
              </a:lnSpc>
            </a:pPr>
            <a:r>
              <a:rPr sz="142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▶</a:t>
            </a:r>
            <a:r>
              <a:rPr sz="1425" spc="367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While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large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values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injection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enhance</a:t>
            </a:r>
            <a:r>
              <a:rPr sz="950" b="1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b="1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b="1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950" b="1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over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231F20"/>
                </a:solidFill>
                <a:latin typeface="Arial"/>
                <a:cs typeface="Arial"/>
              </a:rPr>
              <a:t>PFSS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modelling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approaches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up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350%,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frequently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cause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100%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increase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around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cycle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maximum,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these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estimates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are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still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around</a:t>
            </a:r>
            <a:r>
              <a:rPr sz="95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factor</a:t>
            </a:r>
            <a:r>
              <a:rPr sz="950" spc="8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of</a:t>
            </a:r>
            <a:r>
              <a:rPr sz="950" spc="8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ED1C24"/>
                </a:solidFill>
                <a:latin typeface="Arial"/>
                <a:cs typeface="Arial"/>
              </a:rPr>
              <a:t>3</a:t>
            </a:r>
            <a:r>
              <a:rPr sz="950" spc="8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lower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than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observed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Flux.</a:t>
            </a:r>
            <a:endParaRPr sz="950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4225924" y="16893666"/>
            <a:ext cx="4601210" cy="263779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35"/>
              </a:spcBef>
            </a:pP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Future</a:t>
            </a:r>
            <a:r>
              <a:rPr sz="950" b="1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spc="-10" dirty="0">
                <a:solidFill>
                  <a:srgbClr val="231F20"/>
                </a:solidFill>
                <a:latin typeface="Arial"/>
                <a:cs typeface="Arial"/>
              </a:rPr>
              <a:t>considerations</a:t>
            </a:r>
            <a:endParaRPr sz="950">
              <a:latin typeface="Arial"/>
              <a:cs typeface="Arial"/>
            </a:endParaRPr>
          </a:p>
          <a:p>
            <a:pPr marL="224790" marR="5080" indent="-139700">
              <a:lnSpc>
                <a:spcPct val="104700"/>
              </a:lnSpc>
              <a:spcBef>
                <a:spcPts val="95"/>
              </a:spcBef>
            </a:pPr>
            <a:r>
              <a:rPr sz="142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▶</a:t>
            </a:r>
            <a:r>
              <a:rPr sz="1425" spc="367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While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SAHC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model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clearly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contributes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simulated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Flux,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model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estimates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still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fall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short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observations.</a:t>
            </a:r>
            <a:r>
              <a:rPr sz="950" spc="1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next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step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studying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contribution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SAHC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other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mechanism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enhance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Flux,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including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other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methods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inject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photosphere.</a:t>
            </a:r>
            <a:endParaRPr sz="950">
              <a:latin typeface="Arial"/>
              <a:cs typeface="Arial"/>
            </a:endParaRPr>
          </a:p>
          <a:p>
            <a:pPr marL="224790" marR="87630" indent="-139700">
              <a:lnSpc>
                <a:spcPct val="104700"/>
              </a:lnSpc>
            </a:pPr>
            <a:r>
              <a:rPr sz="142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▶</a:t>
            </a:r>
            <a:r>
              <a:rPr sz="1425" spc="442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contribution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statistically-averaged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condensation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being</a:t>
            </a:r>
            <a:r>
              <a:rPr sz="95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small</a:t>
            </a:r>
            <a:r>
              <a:rPr sz="950" spc="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at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cycle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minimum,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more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significant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at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cycle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maximum,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offers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opportunity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observationally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study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Sun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cycle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maximum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goal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investigating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efficacy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SAHC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model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i="1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spc="-10" dirty="0">
                <a:solidFill>
                  <a:srgbClr val="231F20"/>
                </a:solidFill>
                <a:latin typeface="Arial"/>
                <a:cs typeface="Arial"/>
              </a:rPr>
              <a:t>situ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224790" marR="77470" indent="-139700">
              <a:lnSpc>
                <a:spcPct val="104700"/>
              </a:lnSpc>
            </a:pPr>
            <a:r>
              <a:rPr sz="142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▶</a:t>
            </a:r>
            <a:r>
              <a:rPr sz="1425" spc="359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Following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modelling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how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SAHC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contributes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spatial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evolution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Flux,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next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step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investigate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relationship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between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different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footpoint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regions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amount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predicted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global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coronal</a:t>
            </a:r>
            <a:r>
              <a:rPr sz="95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models.</a:t>
            </a:r>
            <a:endParaRPr sz="950">
              <a:latin typeface="Arial"/>
              <a:cs typeface="Arial"/>
            </a:endParaRPr>
          </a:p>
          <a:p>
            <a:pPr marL="224790" marR="5080" indent="-139700">
              <a:lnSpc>
                <a:spcPct val="104700"/>
              </a:lnSpc>
            </a:pPr>
            <a:r>
              <a:rPr sz="142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▶</a:t>
            </a:r>
            <a:r>
              <a:rPr sz="1425" spc="359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SAHC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model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may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also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applicable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convective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stars,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particularly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analysis</a:t>
            </a:r>
            <a:r>
              <a:rPr sz="95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of:</a:t>
            </a:r>
            <a:endParaRPr sz="950">
              <a:latin typeface="Arial"/>
              <a:cs typeface="Arial"/>
            </a:endParaRPr>
          </a:p>
          <a:p>
            <a:pPr marL="392430">
              <a:lnSpc>
                <a:spcPct val="100000"/>
              </a:lnSpc>
              <a:spcBef>
                <a:spcPts val="145"/>
              </a:spcBef>
            </a:pPr>
            <a:r>
              <a:rPr sz="142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▶</a:t>
            </a:r>
            <a:r>
              <a:rPr sz="1425" spc="300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Open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95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convective</a:t>
            </a:r>
            <a:r>
              <a:rPr sz="95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stars,</a:t>
            </a:r>
            <a:r>
              <a:rPr sz="9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subsequently,</a:t>
            </a:r>
            <a:endParaRPr sz="950">
              <a:latin typeface="Arial"/>
              <a:cs typeface="Arial"/>
            </a:endParaRPr>
          </a:p>
          <a:p>
            <a:pPr marL="392430">
              <a:lnSpc>
                <a:spcPct val="100000"/>
              </a:lnSpc>
              <a:spcBef>
                <a:spcPts val="55"/>
              </a:spcBef>
            </a:pPr>
            <a:r>
              <a:rPr sz="142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▶</a:t>
            </a:r>
            <a:r>
              <a:rPr sz="1425" spc="359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Angular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momentum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loss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spin-down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rate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these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stars.</a:t>
            </a:r>
            <a:endParaRPr sz="950">
              <a:latin typeface="Arial"/>
              <a:cs typeface="Arial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9175518" y="13134655"/>
            <a:ext cx="4818380" cy="293370"/>
          </a:xfrm>
          <a:prstGeom prst="rect">
            <a:avLst/>
          </a:prstGeom>
          <a:solidFill>
            <a:srgbClr val="47505E"/>
          </a:solidFill>
        </p:spPr>
        <p:txBody>
          <a:bodyPr vert="horz" wrap="square" lIns="0" tIns="66040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520"/>
              </a:spcBef>
            </a:pPr>
            <a:r>
              <a:rPr sz="1150" b="1" dirty="0">
                <a:solidFill>
                  <a:srgbClr val="FCD863"/>
                </a:solidFill>
                <a:latin typeface="Arial"/>
                <a:cs typeface="Arial"/>
              </a:rPr>
              <a:t>Further</a:t>
            </a:r>
            <a:r>
              <a:rPr sz="1150" b="1" spc="150" dirty="0">
                <a:solidFill>
                  <a:srgbClr val="FCD863"/>
                </a:solidFill>
                <a:latin typeface="Arial"/>
                <a:cs typeface="Arial"/>
              </a:rPr>
              <a:t> </a:t>
            </a:r>
            <a:r>
              <a:rPr sz="1150" b="1" spc="-10" dirty="0">
                <a:solidFill>
                  <a:srgbClr val="FCD863"/>
                </a:solidFill>
                <a:latin typeface="Arial"/>
                <a:cs typeface="Arial"/>
              </a:rPr>
              <a:t>reading</a:t>
            </a:r>
            <a:endParaRPr sz="1150">
              <a:latin typeface="Arial"/>
              <a:cs typeface="Arial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175518" y="13427485"/>
            <a:ext cx="4818380" cy="4375150"/>
          </a:xfrm>
          <a:prstGeom prst="rect">
            <a:avLst/>
          </a:prstGeom>
          <a:solidFill>
            <a:srgbClr val="D7D5D0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Times New Roman"/>
              <a:cs typeface="Times New Roman"/>
            </a:endParaRPr>
          </a:p>
          <a:p>
            <a:pPr marL="179705" marR="283210" indent="-65405">
              <a:lnSpc>
                <a:spcPct val="104700"/>
              </a:lnSpc>
              <a:spcBef>
                <a:spcPts val="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S.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K.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Antiochos.</a:t>
            </a:r>
            <a:r>
              <a:rPr sz="950" spc="2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Helicity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Condensation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Origin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Coronal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231F20"/>
                </a:solidFill>
                <a:latin typeface="Arial"/>
                <a:cs typeface="Arial"/>
              </a:rPr>
              <a:t>Wind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Structure.</a:t>
            </a:r>
            <a:r>
              <a:rPr sz="950" spc="2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i="1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Astrophysical</a:t>
            </a:r>
            <a:r>
              <a:rPr sz="950" i="1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Journal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95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772(1):72,</a:t>
            </a:r>
            <a:r>
              <a:rPr sz="95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2013.</a:t>
            </a:r>
            <a:r>
              <a:rPr sz="950" spc="3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231F20"/>
                </a:solidFill>
                <a:latin typeface="Arial"/>
                <a:cs typeface="Arial"/>
              </a:rPr>
              <a:t>doi:</a:t>
            </a:r>
            <a:endParaRPr sz="950">
              <a:latin typeface="Arial"/>
              <a:cs typeface="Arial"/>
            </a:endParaRPr>
          </a:p>
          <a:p>
            <a:pPr marL="179705">
              <a:lnSpc>
                <a:spcPct val="100000"/>
              </a:lnSpc>
            </a:pP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10.1088/0004-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637X/772/1/72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114935">
              <a:lnSpc>
                <a:spcPct val="100000"/>
              </a:lnSpc>
              <a:spcBef>
                <a:spcPts val="18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Andre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Balogh,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E.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J.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Smith,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B.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T.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Tsurutani,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D.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J.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Southwood,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R.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J.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Forsyth,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endParaRPr sz="950">
              <a:latin typeface="Arial"/>
              <a:cs typeface="Arial"/>
            </a:endParaRPr>
          </a:p>
          <a:p>
            <a:pPr marL="179705" marR="252729">
              <a:lnSpc>
                <a:spcPct val="102499"/>
              </a:lnSpc>
              <a:spcBef>
                <a:spcPts val="25"/>
              </a:spcBef>
            </a:pP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T.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S.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Horbury.</a:t>
            </a:r>
            <a:r>
              <a:rPr sz="950" spc="2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Heliospheric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Magnetic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Field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Over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South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Polar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Region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Sun.</a:t>
            </a:r>
            <a:r>
              <a:rPr sz="950" spc="20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spc="10" dirty="0">
                <a:solidFill>
                  <a:srgbClr val="231F20"/>
                </a:solidFill>
                <a:latin typeface="Arial"/>
                <a:cs typeface="Arial"/>
              </a:rPr>
              <a:t>Science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268(5213):1007–1010,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231F20"/>
                </a:solidFill>
                <a:latin typeface="Arial"/>
                <a:cs typeface="Arial"/>
              </a:rPr>
              <a:t>1995.</a:t>
            </a:r>
            <a:r>
              <a:rPr sz="950" spc="20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231F20"/>
                </a:solidFill>
                <a:latin typeface="Arial"/>
                <a:cs typeface="Arial"/>
              </a:rPr>
              <a:t>doi: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10.1126/science.268.5213.1007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179705" marR="182245" indent="-65405">
              <a:lnSpc>
                <a:spcPct val="102499"/>
              </a:lnSpc>
              <a:spcBef>
                <a:spcPts val="15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D.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H.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Mackay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L.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A.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Upton.</a:t>
            </a:r>
            <a:r>
              <a:rPr sz="950" spc="20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Comparison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Global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Magnetofrictional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Simulations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2015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March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20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Eclipse.</a:t>
            </a:r>
            <a:r>
              <a:rPr sz="950" spc="2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i="1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Astrophysical</a:t>
            </a:r>
            <a:r>
              <a:rPr sz="950" i="1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Journal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950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939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(9):22,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2022.</a:t>
            </a:r>
            <a:r>
              <a:rPr sz="950" spc="2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doi:</a:t>
            </a:r>
            <a:r>
              <a:rPr sz="950" spc="1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10.3847/1538-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4357/ac94c7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114935" marR="117475">
              <a:lnSpc>
                <a:spcPct val="106200"/>
              </a:lnSpc>
              <a:spcBef>
                <a:spcPts val="110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Duncan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Mackay,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Richard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DeVore,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Spiro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Antiochos.</a:t>
            </a:r>
            <a:r>
              <a:rPr sz="950" spc="2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Global-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Scale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Consequences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Magnetic-helicity</a:t>
            </a:r>
            <a:r>
              <a:rPr sz="95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Injections</a:t>
            </a:r>
            <a:r>
              <a:rPr sz="95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Condensation</a:t>
            </a:r>
            <a:r>
              <a:rPr sz="95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95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Sun.</a:t>
            </a:r>
            <a:r>
              <a:rPr sz="950" spc="3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Astrophysical</a:t>
            </a:r>
            <a:r>
              <a:rPr sz="950" i="1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Journal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95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784(164):15,</a:t>
            </a:r>
            <a:r>
              <a:rPr sz="95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2014.</a:t>
            </a:r>
            <a:r>
              <a:rPr sz="950" spc="3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doi:</a:t>
            </a:r>
            <a:r>
              <a:rPr sz="950" spc="2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10.1088/0004-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637X/784/2/164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.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Edward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J.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Smith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Andre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Balogh.</a:t>
            </a:r>
            <a:r>
              <a:rPr sz="950" spc="2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Decrease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heliospheric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magnetic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flux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231F20"/>
                </a:solidFill>
                <a:latin typeface="Arial"/>
                <a:cs typeface="Arial"/>
              </a:rPr>
              <a:t>this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95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minimum:</a:t>
            </a:r>
            <a:r>
              <a:rPr sz="950" spc="2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Recent</a:t>
            </a:r>
            <a:r>
              <a:rPr sz="95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Ulysses</a:t>
            </a:r>
            <a:r>
              <a:rPr sz="95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magnetic</a:t>
            </a:r>
            <a:r>
              <a:rPr sz="95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field</a:t>
            </a:r>
            <a:r>
              <a:rPr sz="95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observations.</a:t>
            </a:r>
            <a:r>
              <a:rPr sz="950" spc="2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spc="-10" dirty="0">
                <a:solidFill>
                  <a:srgbClr val="231F20"/>
                </a:solidFill>
                <a:latin typeface="Arial"/>
                <a:cs typeface="Arial"/>
              </a:rPr>
              <a:t>Geophysical</a:t>
            </a:r>
            <a:endParaRPr sz="950">
              <a:latin typeface="Arial"/>
              <a:cs typeface="Arial"/>
            </a:endParaRPr>
          </a:p>
          <a:p>
            <a:pPr marL="179705">
              <a:lnSpc>
                <a:spcPct val="100000"/>
              </a:lnSpc>
              <a:spcBef>
                <a:spcPts val="5"/>
              </a:spcBef>
            </a:pP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Research</a:t>
            </a:r>
            <a:r>
              <a:rPr sz="950" i="1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Letters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95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35(22):L22103,</a:t>
            </a:r>
            <a:r>
              <a:rPr sz="95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2008.</a:t>
            </a:r>
            <a:r>
              <a:rPr sz="950" spc="2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doi:</a:t>
            </a:r>
            <a:r>
              <a:rPr sz="950" spc="2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10.1029/2008GL035345</a:t>
            </a:r>
            <a:r>
              <a:rPr sz="950" spc="45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179705" marR="221615" indent="-65405">
              <a:lnSpc>
                <a:spcPct val="102499"/>
              </a:lnSpc>
              <a:spcBef>
                <a:spcPts val="15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W.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H.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Yang,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80" dirty="0">
                <a:solidFill>
                  <a:srgbClr val="231F20"/>
                </a:solidFill>
                <a:latin typeface="Arial"/>
                <a:cs typeface="Arial"/>
              </a:rPr>
              <a:t>P.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A.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Sturrock,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S.</a:t>
            </a:r>
            <a:r>
              <a:rPr sz="950" spc="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K.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Antiochos.</a:t>
            </a:r>
            <a:r>
              <a:rPr sz="950" spc="2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Force-free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Magnetic</a:t>
            </a:r>
            <a:r>
              <a:rPr sz="95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Fields:</a:t>
            </a:r>
            <a:r>
              <a:rPr sz="950" spc="1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Magneto-frictional</a:t>
            </a:r>
            <a:r>
              <a:rPr sz="950" spc="1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Method.</a:t>
            </a:r>
            <a:r>
              <a:rPr sz="950" spc="3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i="1" spc="1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Astrophysical</a:t>
            </a:r>
            <a:r>
              <a:rPr sz="950" i="1" spc="1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Journal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950" spc="1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309:383,</a:t>
            </a:r>
            <a:r>
              <a:rPr sz="950" spc="1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1986.</a:t>
            </a:r>
            <a:r>
              <a:rPr sz="950" spc="3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231F20"/>
                </a:solidFill>
                <a:latin typeface="Arial"/>
                <a:cs typeface="Arial"/>
              </a:rPr>
              <a:t>doi: </a:t>
            </a:r>
            <a:r>
              <a:rPr sz="1000" spc="40" dirty="0">
                <a:solidFill>
                  <a:srgbClr val="231F20"/>
                </a:solidFill>
                <a:latin typeface="Times New Roman"/>
                <a:cs typeface="Times New Roman"/>
              </a:rPr>
              <a:t>10.1086/164610</a:t>
            </a:r>
            <a:r>
              <a:rPr sz="950" spc="4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179705" marR="697230" indent="-65405">
              <a:lnSpc>
                <a:spcPct val="104700"/>
              </a:lnSpc>
              <a:spcBef>
                <a:spcPts val="130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Anthony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R.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Yeates,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Tahar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Amari,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Ioannis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Contopoulos,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Xueshang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Feng,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Duncan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H.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Mackay,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Zoran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30" dirty="0">
                <a:solidFill>
                  <a:srgbClr val="231F20"/>
                </a:solidFill>
                <a:latin typeface="Arial"/>
                <a:cs typeface="Arial"/>
              </a:rPr>
              <a:t>Mikic´,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Thomas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Wiegelmann,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Joseph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Hutton,</a:t>
            </a:r>
            <a:endParaRPr sz="950">
              <a:latin typeface="Arial"/>
              <a:cs typeface="Arial"/>
            </a:endParaRPr>
          </a:p>
          <a:p>
            <a:pPr marL="179705" marR="107314">
              <a:lnSpc>
                <a:spcPct val="104700"/>
              </a:lnSpc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Christopher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A.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Lowder,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Huw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Morgan,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Gordon</a:t>
            </a:r>
            <a:r>
              <a:rPr sz="950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Petrie,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Laurel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A.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Rachmeler,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Lisa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A.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Upton,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Aurelien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Canou,</a:t>
            </a:r>
            <a:r>
              <a:rPr sz="95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Pierre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Chopin,</a:t>
            </a:r>
            <a:r>
              <a:rPr sz="95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Cooper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Downs,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Miloslav</a:t>
            </a:r>
            <a:r>
              <a:rPr sz="95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45" dirty="0">
                <a:solidFill>
                  <a:srgbClr val="231F20"/>
                </a:solidFill>
                <a:latin typeface="Arial"/>
                <a:cs typeface="Arial"/>
              </a:rPr>
              <a:t>Druckmu¨</a:t>
            </a:r>
            <a:r>
              <a:rPr sz="950" spc="-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ller,</a:t>
            </a:r>
            <a:endParaRPr sz="950">
              <a:latin typeface="Arial"/>
              <a:cs typeface="Arial"/>
            </a:endParaRPr>
          </a:p>
          <a:p>
            <a:pPr marL="179705" marR="156210">
              <a:lnSpc>
                <a:spcPct val="102499"/>
              </a:lnSpc>
              <a:spcBef>
                <a:spcPts val="2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Jon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A.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Linker,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Daniel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B.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Seaton,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Tibor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30" dirty="0">
                <a:solidFill>
                  <a:srgbClr val="231F20"/>
                </a:solidFill>
                <a:latin typeface="Arial"/>
                <a:cs typeface="Arial"/>
              </a:rPr>
              <a:t>To¨</a:t>
            </a:r>
            <a:r>
              <a:rPr sz="950" spc="-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35" dirty="0">
                <a:solidFill>
                  <a:srgbClr val="231F20"/>
                </a:solidFill>
                <a:latin typeface="Arial"/>
                <a:cs typeface="Arial"/>
              </a:rPr>
              <a:t>ro¨</a:t>
            </a:r>
            <a:r>
              <a:rPr sz="950" spc="-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k.</a:t>
            </a:r>
            <a:r>
              <a:rPr sz="950" spc="2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Global</a:t>
            </a:r>
            <a:r>
              <a:rPr sz="950" spc="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Non-Potential</a:t>
            </a:r>
            <a:r>
              <a:rPr sz="95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Magnetic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Models</a:t>
            </a:r>
            <a:r>
              <a:rPr sz="950" spc="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Solar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Corona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During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March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2015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Eclipse.</a:t>
            </a:r>
            <a:r>
              <a:rPr sz="950" spc="2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Space</a:t>
            </a:r>
            <a:r>
              <a:rPr sz="950" i="1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i="1" spc="-10" dirty="0">
                <a:solidFill>
                  <a:srgbClr val="231F20"/>
                </a:solidFill>
                <a:latin typeface="Arial"/>
                <a:cs typeface="Arial"/>
              </a:rPr>
              <a:t>Science </a:t>
            </a:r>
            <a:r>
              <a:rPr sz="950" i="1" dirty="0">
                <a:solidFill>
                  <a:srgbClr val="231F20"/>
                </a:solidFill>
                <a:latin typeface="Arial"/>
                <a:cs typeface="Arial"/>
              </a:rPr>
              <a:t>Reviews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sz="950" spc="2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214(5):99,</a:t>
            </a:r>
            <a:r>
              <a:rPr sz="950" spc="2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2018.</a:t>
            </a:r>
            <a:r>
              <a:rPr sz="950" spc="4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doi:</a:t>
            </a:r>
            <a:r>
              <a:rPr sz="950" spc="3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10.1007/s11214-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018-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0534-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1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175518" y="17933939"/>
            <a:ext cx="4818380" cy="293370"/>
          </a:xfrm>
          <a:prstGeom prst="rect">
            <a:avLst/>
          </a:prstGeom>
          <a:solidFill>
            <a:srgbClr val="47505E"/>
          </a:solidFill>
        </p:spPr>
        <p:txBody>
          <a:bodyPr vert="horz" wrap="square" lIns="0" tIns="66040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520"/>
              </a:spcBef>
            </a:pPr>
            <a:r>
              <a:rPr sz="1150" b="1" spc="-10" dirty="0">
                <a:solidFill>
                  <a:srgbClr val="FCD863"/>
                </a:solidFill>
                <a:latin typeface="Arial"/>
                <a:cs typeface="Arial"/>
              </a:rPr>
              <a:t>Acknowledgements</a:t>
            </a:r>
            <a:endParaRPr sz="115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175518" y="18226775"/>
            <a:ext cx="4818380" cy="652145"/>
          </a:xfrm>
          <a:prstGeom prst="rect">
            <a:avLst/>
          </a:prstGeom>
          <a:solidFill>
            <a:srgbClr val="D7D5D0"/>
          </a:solidFill>
        </p:spPr>
        <p:txBody>
          <a:bodyPr vert="horz" wrap="square" lIns="0" tIns="79375" rIns="0" bIns="0" rtlCol="0">
            <a:spAutoFit/>
          </a:bodyPr>
          <a:lstStyle/>
          <a:p>
            <a:pPr marL="114935" marR="225425">
              <a:lnSpc>
                <a:spcPct val="104700"/>
              </a:lnSpc>
              <a:spcBef>
                <a:spcPts val="62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We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acknowledge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financial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support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from</a:t>
            </a:r>
            <a:r>
              <a:rPr sz="950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Science</a:t>
            </a:r>
            <a:r>
              <a:rPr sz="950" b="1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b="1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Technology</a:t>
            </a:r>
            <a:r>
              <a:rPr sz="950" b="1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spc="-10" dirty="0">
                <a:solidFill>
                  <a:srgbClr val="231F20"/>
                </a:solidFill>
                <a:latin typeface="Arial"/>
                <a:cs typeface="Arial"/>
              </a:rPr>
              <a:t>Facilities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Council</a:t>
            </a:r>
            <a:r>
              <a:rPr sz="950" b="1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project,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appreciate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resources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95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University</a:t>
            </a:r>
            <a:r>
              <a:rPr sz="950" b="1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950" b="1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spc="-25" dirty="0">
                <a:solidFill>
                  <a:srgbClr val="231F20"/>
                </a:solidFill>
                <a:latin typeface="Arial"/>
                <a:cs typeface="Arial"/>
              </a:rPr>
              <a:t>St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Andrews</a:t>
            </a:r>
            <a:r>
              <a:rPr sz="950" b="1" spc="1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High</a:t>
            </a:r>
            <a:r>
              <a:rPr sz="950" b="1" spc="1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Performance</a:t>
            </a:r>
            <a:r>
              <a:rPr sz="950" b="1" spc="1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231F20"/>
                </a:solidFill>
                <a:latin typeface="Arial"/>
                <a:cs typeface="Arial"/>
              </a:rPr>
              <a:t>Computing</a:t>
            </a:r>
            <a:r>
              <a:rPr sz="950" b="1" spc="1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</a:rPr>
              <a:t>facilities.</a:t>
            </a:r>
            <a:endParaRPr sz="950"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9175518" y="19010504"/>
            <a:ext cx="4818380" cy="293370"/>
          </a:xfrm>
          <a:prstGeom prst="rect">
            <a:avLst/>
          </a:prstGeom>
          <a:solidFill>
            <a:srgbClr val="FCD863"/>
          </a:solidFill>
        </p:spPr>
        <p:txBody>
          <a:bodyPr vert="horz" wrap="square" lIns="0" tIns="66040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520"/>
              </a:spcBef>
            </a:pPr>
            <a:r>
              <a:rPr sz="1150" b="1" dirty="0">
                <a:solidFill>
                  <a:srgbClr val="231F20"/>
                </a:solidFill>
                <a:latin typeface="Arial"/>
                <a:cs typeface="Arial"/>
              </a:rPr>
              <a:t>Contact</a:t>
            </a:r>
            <a:r>
              <a:rPr sz="1150" b="1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50" b="1" spc="-10" dirty="0">
                <a:solidFill>
                  <a:srgbClr val="231F20"/>
                </a:solidFill>
                <a:latin typeface="Arial"/>
                <a:cs typeface="Arial"/>
              </a:rPr>
              <a:t>Information</a:t>
            </a:r>
            <a:endParaRPr sz="1150">
              <a:latin typeface="Arial"/>
              <a:cs typeface="Aria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9175518" y="19303334"/>
            <a:ext cx="4818380" cy="347980"/>
          </a:xfrm>
          <a:prstGeom prst="rect">
            <a:avLst/>
          </a:prstGeom>
          <a:solidFill>
            <a:srgbClr val="D7D5D0"/>
          </a:solidFill>
        </p:spPr>
        <p:txBody>
          <a:bodyPr vert="horz" wrap="square" lIns="0" tIns="8572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675"/>
              </a:spcBef>
            </a:pPr>
            <a:r>
              <a:rPr sz="142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▶</a:t>
            </a:r>
            <a:r>
              <a:rPr sz="1425" spc="345" baseline="2923" dirty="0">
                <a:solidFill>
                  <a:srgbClr val="5C6C89"/>
                </a:solidFill>
                <a:latin typeface="Lucida Sans Unicode"/>
                <a:cs typeface="Lucida Sans Unicode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Email:</a:t>
            </a:r>
            <a:r>
              <a:rPr sz="950" spc="1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  <a:hlinkClick r:id="rId39"/>
              </a:rPr>
              <a:t>jk306@st-</a:t>
            </a:r>
            <a:r>
              <a:rPr sz="950" spc="-10" dirty="0">
                <a:solidFill>
                  <a:srgbClr val="231F20"/>
                </a:solidFill>
                <a:latin typeface="Arial"/>
                <a:cs typeface="Arial"/>
                <a:hlinkClick r:id="rId39"/>
              </a:rPr>
              <a:t>andrews.ac.uk</a:t>
            </a:r>
            <a:endParaRPr sz="950">
              <a:latin typeface="Arial"/>
              <a:cs typeface="Arial"/>
            </a:endParaRPr>
          </a:p>
        </p:txBody>
      </p:sp>
      <p:grpSp>
        <p:nvGrpSpPr>
          <p:cNvPr id="164" name="object 164"/>
          <p:cNvGrpSpPr/>
          <p:nvPr/>
        </p:nvGrpSpPr>
        <p:grpSpPr>
          <a:xfrm>
            <a:off x="0" y="19836674"/>
            <a:ext cx="14220190" cy="267970"/>
            <a:chOff x="0" y="19836674"/>
            <a:chExt cx="14220190" cy="267970"/>
          </a:xfrm>
        </p:grpSpPr>
        <p:sp>
          <p:nvSpPr>
            <p:cNvPr id="165" name="object 165"/>
            <p:cNvSpPr/>
            <p:nvPr/>
          </p:nvSpPr>
          <p:spPr>
            <a:xfrm>
              <a:off x="0" y="19836674"/>
              <a:ext cx="14220190" cy="18415"/>
            </a:xfrm>
            <a:custGeom>
              <a:avLst/>
              <a:gdLst/>
              <a:ahLst/>
              <a:cxnLst/>
              <a:rect l="l" t="t" r="r" b="b"/>
              <a:pathLst>
                <a:path w="14220190" h="18415">
                  <a:moveTo>
                    <a:pt x="14219971" y="0"/>
                  </a:moveTo>
                  <a:lnTo>
                    <a:pt x="0" y="0"/>
                  </a:lnTo>
                  <a:lnTo>
                    <a:pt x="0" y="17829"/>
                  </a:lnTo>
                  <a:lnTo>
                    <a:pt x="14219971" y="17829"/>
                  </a:lnTo>
                  <a:lnTo>
                    <a:pt x="14219971" y="0"/>
                  </a:lnTo>
                  <a:close/>
                </a:path>
              </a:pathLst>
            </a:custGeom>
            <a:solidFill>
              <a:srgbClr val="ED90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0" y="19854503"/>
              <a:ext cx="14220190" cy="231775"/>
            </a:xfrm>
            <a:custGeom>
              <a:avLst/>
              <a:gdLst/>
              <a:ahLst/>
              <a:cxnLst/>
              <a:rect l="l" t="t" r="r" b="b"/>
              <a:pathLst>
                <a:path w="14220190" h="231775">
                  <a:moveTo>
                    <a:pt x="14219971" y="0"/>
                  </a:moveTo>
                  <a:lnTo>
                    <a:pt x="0" y="0"/>
                  </a:lnTo>
                  <a:lnTo>
                    <a:pt x="0" y="231766"/>
                  </a:lnTo>
                  <a:lnTo>
                    <a:pt x="14219971" y="231766"/>
                  </a:lnTo>
                  <a:lnTo>
                    <a:pt x="1421997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0" y="20086270"/>
              <a:ext cx="14220190" cy="18415"/>
            </a:xfrm>
            <a:custGeom>
              <a:avLst/>
              <a:gdLst/>
              <a:ahLst/>
              <a:cxnLst/>
              <a:rect l="l" t="t" r="r" b="b"/>
              <a:pathLst>
                <a:path w="14220190" h="18415">
                  <a:moveTo>
                    <a:pt x="14219971" y="0"/>
                  </a:moveTo>
                  <a:lnTo>
                    <a:pt x="0" y="0"/>
                  </a:lnTo>
                  <a:lnTo>
                    <a:pt x="0" y="17829"/>
                  </a:lnTo>
                  <a:lnTo>
                    <a:pt x="14219971" y="17829"/>
                  </a:lnTo>
                  <a:lnTo>
                    <a:pt x="14219971" y="0"/>
                  </a:lnTo>
                  <a:close/>
                </a:path>
              </a:pathLst>
            </a:custGeom>
            <a:solidFill>
              <a:srgbClr val="ED90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68" name="TextBox 167">
                <a:extLst>
                  <a:ext uri="{FF2B5EF4-FFF2-40B4-BE49-F238E27FC236}">
                    <a16:creationId xmlns:a16="http://schemas.microsoft.com/office/drawing/2014/main" id="{E82C6BC2-B9EA-092F-EC95-68386D180D6A}"/>
                  </a:ext>
                </a:extLst>
              </p:cNvPr>
              <p:cNvSpPr txBox="1"/>
              <p:nvPr/>
            </p:nvSpPr>
            <p:spPr>
              <a:xfrm>
                <a:off x="9689621" y="3059752"/>
                <a:ext cx="4142104" cy="438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200" b="0" i="1" smtClean="0">
                          <a:latin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en-AU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2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AU" sz="1200" b="1" i="0" smtClean="0">
                              <a:latin typeface="Cambria Math" panose="02040503050406030204" pitchFamily="18" charset="0"/>
                            </a:rPr>
                            <m:t>𝐯</m:t>
                          </m:r>
                        </m:num>
                        <m:den>
                          <m:r>
                            <a:rPr lang="en-AU" sz="1200" b="0" i="1" smtClean="0">
                              <a:latin typeface="Cambria Math" panose="02040503050406030204" pitchFamily="18" charset="0"/>
                            </a:rPr>
                            <m:t>𝐷𝑡</m:t>
                          </m:r>
                        </m:den>
                      </m:f>
                      <m:r>
                        <a:rPr lang="en-AU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200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𝐠</m:t>
                      </m:r>
                      <m:r>
                        <a:rPr lang="en-AU" sz="12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m:rPr>
                          <m:sty m:val="p"/>
                        </m:rPr>
                        <a:rPr lang="en-AU" sz="1200" b="0" i="0" smtClean="0">
                          <a:latin typeface="Cambria Math" panose="02040503050406030204" pitchFamily="18" charset="0"/>
                        </a:rPr>
                        <m:t>∇</m:t>
                      </m:r>
                      <m:r>
                        <a:rPr lang="en-AU" sz="12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AU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𝐣</m:t>
                      </m:r>
                      <m:r>
                        <a:rPr lang="en-AU" sz="12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1200" b="0" i="1" smtClean="0"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𝐯</m:t>
                      </m:r>
                      <m:r>
                        <a:rPr lang="en-AU" sz="1200" b="0" i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AU" sz="1200" dirty="0"/>
              </a:p>
            </p:txBody>
          </p:sp>
        </mc:Choice>
        <mc:Fallback>
          <p:sp>
            <p:nvSpPr>
              <p:cNvPr id="168" name="TextBox 167">
                <a:extLst>
                  <a:ext uri="{FF2B5EF4-FFF2-40B4-BE49-F238E27FC236}">
                    <a16:creationId xmlns:a16="http://schemas.microsoft.com/office/drawing/2014/main" id="{E82C6BC2-B9EA-092F-EC95-68386D180D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9621" y="3059752"/>
                <a:ext cx="4142104" cy="438069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FF86E510-BD95-DD9C-1A8D-6CEDA6823A37}"/>
                  </a:ext>
                </a:extLst>
              </p:cNvPr>
              <p:cNvSpPr txBox="1"/>
              <p:nvPr/>
            </p:nvSpPr>
            <p:spPr>
              <a:xfrm>
                <a:off x="9644399" y="3751434"/>
                <a:ext cx="4142104" cy="438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𝐣</m:t>
                      </m:r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1200" b="0" i="1" smtClean="0"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𝐯</m:t>
                      </m:r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200" b="0" i="0" smtClean="0">
                          <a:latin typeface="Cambria Math" panose="02040503050406030204" pitchFamily="18" charset="0"/>
                        </a:rPr>
                        <m:t>0⇒</m:t>
                      </m:r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𝐯</m:t>
                      </m:r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200" b="1" i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2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1200" b="0" i="1" smtClean="0">
                              <a:latin typeface="Cambria Math" panose="02040503050406030204" pitchFamily="18" charset="0"/>
                            </a:rPr>
                            <m:t>𝜈</m:t>
                          </m:r>
                        </m:den>
                      </m:f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𝐣</m:t>
                      </m:r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en-AU" sz="1200" b="0" i="0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AU" sz="1200" dirty="0"/>
              </a:p>
            </p:txBody>
          </p:sp>
        </mc:Choice>
        <mc:Fallback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FF86E510-BD95-DD9C-1A8D-6CEDA6823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4399" y="3751434"/>
                <a:ext cx="4142104" cy="438518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0" name="TextBox 169">
                <a:extLst>
                  <a:ext uri="{FF2B5EF4-FFF2-40B4-BE49-F238E27FC236}">
                    <a16:creationId xmlns:a16="http://schemas.microsoft.com/office/drawing/2014/main" id="{3FFDDF41-9B68-CF0D-51CE-B264542176E7}"/>
                  </a:ext>
                </a:extLst>
              </p:cNvPr>
              <p:cNvSpPr txBox="1"/>
              <p:nvPr/>
            </p:nvSpPr>
            <p:spPr>
              <a:xfrm>
                <a:off x="9662287" y="5840840"/>
                <a:ext cx="4142104" cy="439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200" b="1" i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200" b="1" i="0" smtClean="0">
                              <a:latin typeface="Cambria Math" panose="02040503050406030204" pitchFamily="18" charset="0"/>
                            </a:rPr>
                            <m:t>𝐯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AU" sz="1200" b="0" i="0" smtClean="0">
                              <a:latin typeface="Cambria Math" panose="02040503050406030204" pitchFamily="18" charset="0"/>
                            </a:rPr>
                            <m:t>NLFFF</m:t>
                          </m:r>
                        </m:sub>
                      </m:sSub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200" b="0" i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2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1200" b="0" i="1" smtClean="0">
                              <a:latin typeface="Cambria Math" panose="02040503050406030204" pitchFamily="18" charset="0"/>
                            </a:rPr>
                            <m:t>𝜈</m:t>
                          </m:r>
                        </m:den>
                      </m:f>
                      <m:f>
                        <m:fPr>
                          <m:ctrlPr>
                            <a:rPr lang="en-AU" sz="1200" b="0" i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200" b="1" i="0" smtClean="0">
                              <a:latin typeface="Cambria Math" panose="02040503050406030204" pitchFamily="18" charset="0"/>
                            </a:rPr>
                            <m:t>𝐣</m:t>
                          </m:r>
                          <m:r>
                            <a:rPr lang="en-AU" sz="1200" b="1" i="0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AU" sz="1200" b="1" i="0" smtClean="0">
                              <a:latin typeface="Cambria Math" panose="02040503050406030204" pitchFamily="18" charset="0"/>
                            </a:rPr>
                            <m:t>𝐁</m:t>
                          </m:r>
                        </m:num>
                        <m:den>
                          <m:sSup>
                            <m:sSupPr>
                              <m:ctrlPr>
                                <a:rPr lang="en-AU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12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AU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AU" sz="1200" b="1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AU" sz="1200" b="1" dirty="0"/>
              </a:p>
            </p:txBody>
          </p:sp>
        </mc:Choice>
        <mc:Fallback>
          <p:sp>
            <p:nvSpPr>
              <p:cNvPr id="170" name="TextBox 169">
                <a:extLst>
                  <a:ext uri="{FF2B5EF4-FFF2-40B4-BE49-F238E27FC236}">
                    <a16:creationId xmlns:a16="http://schemas.microsoft.com/office/drawing/2014/main" id="{3FFDDF41-9B68-CF0D-51CE-B264542176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2287" y="5840840"/>
                <a:ext cx="4142104" cy="439479"/>
              </a:xfrm>
              <a:prstGeom prst="rect">
                <a:avLst/>
              </a:prstGeom>
              <a:blipFill>
                <a:blip r:embed="rId42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65597035-845D-19A8-637F-78608C43E549}"/>
                  </a:ext>
                </a:extLst>
              </p:cNvPr>
              <p:cNvSpPr txBox="1"/>
              <p:nvPr/>
            </p:nvSpPr>
            <p:spPr>
              <a:xfrm>
                <a:off x="9679144" y="6453746"/>
                <a:ext cx="4142104" cy="474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200" b="1" i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200" b="1" i="0" smtClean="0">
                              <a:latin typeface="Cambria Math" panose="02040503050406030204" pitchFamily="18" charset="0"/>
                            </a:rPr>
                            <m:t>𝐯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AU" sz="1200" b="0" i="0" smtClean="0">
                              <a:latin typeface="Cambria Math" panose="02040503050406030204" pitchFamily="18" charset="0"/>
                            </a:rPr>
                            <m:t>out</m:t>
                          </m:r>
                        </m:sub>
                      </m:sSub>
                      <m:r>
                        <a:rPr lang="en-AU" sz="1200" b="1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AU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en-AU" sz="1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12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r>
                            <a:rPr lang="en-AU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1200" b="0" i="1" smtClean="0">
                                  <a:latin typeface="Cambria Math" panose="02040503050406030204" pitchFamily="18" charset="0"/>
                                </a:rPr>
                                <m:t>2.5</m:t>
                              </m:r>
                              <m:sSub>
                                <m:sSubPr>
                                  <m:ctrlPr>
                                    <a:rPr lang="en-AU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AU" sz="12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AU" sz="1200" b="0" i="1" smtClean="0">
                                      <a:latin typeface="Cambria Math" panose="02040503050406030204" pitchFamily="18" charset="0"/>
                                    </a:rPr>
                                    <m:t>⊙</m:t>
                                  </m:r>
                                </m:sub>
                              </m:sSub>
                              <m:r>
                                <a:rPr lang="en-AU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1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AU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AU" sz="12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AU" sz="12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</m:den>
                          </m:f>
                          <m:acc>
                            <m:accPr>
                              <m:chr m:val="̂"/>
                              <m:ctrlPr>
                                <a:rPr lang="en-AU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AU" sz="1200" b="1" i="0" smtClean="0">
                                  <a:latin typeface="Cambria Math" panose="02040503050406030204" pitchFamily="18" charset="0"/>
                                </a:rPr>
                                <m:t>𝐫</m:t>
                              </m:r>
                            </m:e>
                          </m:acc>
                          <m:r>
                            <a:rPr lang="en-AU" sz="1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</m:e>
                      </m:func>
                    </m:oMath>
                  </m:oMathPara>
                </a14:m>
                <a:endParaRPr lang="en-AU" sz="1200" i="1" dirty="0"/>
              </a:p>
            </p:txBody>
          </p:sp>
        </mc:Choice>
        <mc:Fallback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65597035-845D-19A8-637F-78608C43E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9144" y="6453746"/>
                <a:ext cx="4142104" cy="474104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82129E13-02F7-9F17-0FA8-35E772317792}"/>
                  </a:ext>
                </a:extLst>
              </p:cNvPr>
              <p:cNvSpPr txBox="1"/>
              <p:nvPr/>
            </p:nvSpPr>
            <p:spPr>
              <a:xfrm>
                <a:off x="9689621" y="7639374"/>
                <a:ext cx="4142104" cy="501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200" b="1" i="0" smtClean="0">
                              <a:latin typeface="Cambria Math" panose="02040503050406030204" pitchFamily="18" charset="0"/>
                            </a:rPr>
                            <m:t>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AU" sz="1200" b="0" i="0" smtClean="0">
                              <a:latin typeface="Cambria Math" panose="02040503050406030204" pitchFamily="18" charset="0"/>
                            </a:rPr>
                            <m:t>sg</m:t>
                          </m:r>
                        </m:sub>
                      </m:sSub>
                      <m:r>
                        <a:rPr lang="en-AU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12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AU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AU" sz="1200" b="0" i="0" smtClean="0">
                                    <a:latin typeface="Cambria Math" panose="02040503050406030204" pitchFamily="18" charset="0"/>
                                  </a:rPr>
                                  <m:t>∇</m:t>
                                </m:r>
                              </m:e>
                              <m:sub>
                                <m:r>
                                  <a:rPr lang="en-AU" sz="12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AU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1200" b="0" i="1" smtClean="0">
                                    <a:latin typeface="Cambria Math" panose="02040503050406030204" pitchFamily="18" charset="0"/>
                                  </a:rPr>
                                  <m:t>𝜁</m:t>
                                </m:r>
                                <m:sSub>
                                  <m:sSubPr>
                                    <m:ctrlPr>
                                      <a:rPr lang="en-AU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AU" sz="1200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n-AU" sz="12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AU" sz="1200" b="0" i="1" smtClean="0">
                                <a:latin typeface="Cambria Math" panose="02040503050406030204" pitchFamily="18" charset="0"/>
                              </a:rPr>
                              <m:t>,      </m:t>
                            </m:r>
                            <m:r>
                              <a:rPr lang="en-AU" sz="12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AU" sz="12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AU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AU" sz="1200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AU" sz="1200" b="0" i="1" smtClean="0">
                                    <a:latin typeface="Cambria Math" panose="02040503050406030204" pitchFamily="18" charset="0"/>
                                  </a:rPr>
                                  <m:t>⊙,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a:rPr lang="en-AU" sz="1200" b="0" i="1" smtClean="0">
                                <a:latin typeface="Cambria Math" panose="02040503050406030204" pitchFamily="18" charset="0"/>
                              </a:rPr>
                              <m:t>           0,             </m:t>
                            </m:r>
                            <m:r>
                              <a:rPr lang="en-AU" sz="1200" b="0" i="1" smtClean="0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  <m:r>
                              <a:rPr lang="en-AU" sz="12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mr>
                      </m:m>
                      <m:r>
                        <a:rPr lang="en-AU" sz="12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m:rPr>
                          <m:sty m:val="p"/>
                        </m:rPr>
                        <a:rPr lang="en-AU" sz="1200" b="0" i="0" smtClean="0">
                          <a:latin typeface="Cambria Math" panose="02040503050406030204" pitchFamily="18" charset="0"/>
                        </a:rPr>
                        <m:t>with</m:t>
                      </m:r>
                      <m:r>
                        <a:rPr lang="en-AU" sz="12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1200" b="0" i="1" smtClean="0">
                          <a:latin typeface="Cambria Math" panose="02040503050406030204" pitchFamily="18" charset="0"/>
                        </a:rPr>
                        <m:t>𝜁</m:t>
                      </m:r>
                      <m:r>
                        <a:rPr lang="en-AU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AU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p>
                                <m:sSupPr>
                                  <m:ctrlPr>
                                    <a:rPr lang="en-AU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1200" b="0" i="1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p>
                                  <m:r>
                                    <a:rPr lang="en-AU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12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</m:acc>
                        </m:num>
                        <m:den>
                          <m:r>
                            <a:rPr lang="en-AU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1200" b="1" dirty="0"/>
              </a:p>
            </p:txBody>
          </p:sp>
        </mc:Choice>
        <mc:Fallback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82129E13-02F7-9F17-0FA8-35E772317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9621" y="7639374"/>
                <a:ext cx="4142104" cy="501227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E3F8A167-C9FB-FC62-70BA-6A4347C302FD}"/>
                  </a:ext>
                </a:extLst>
              </p:cNvPr>
              <p:cNvSpPr txBox="1"/>
              <p:nvPr/>
            </p:nvSpPr>
            <p:spPr>
              <a:xfrm>
                <a:off x="10083800" y="7511892"/>
                <a:ext cx="92947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4000" b="0" i="1" smtClean="0">
                          <a:latin typeface="Cambria Math" panose="02040503050406030204" pitchFamily="18" charset="0"/>
                        </a:rPr>
                        <m:t>{</m:t>
                      </m:r>
                    </m:oMath>
                  </m:oMathPara>
                </a14:m>
                <a:endParaRPr lang="en-AU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E3F8A167-C9FB-FC62-70BA-6A4347C30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3800" y="7511892"/>
                <a:ext cx="929475" cy="707886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1913</Words>
  <Application>Microsoft Office PowerPoint</Application>
  <PresentationFormat>Custom</PresentationFormat>
  <Paragraphs>117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Cambria Math</vt:lpstr>
      <vt:lpstr>Georgia</vt:lpstr>
      <vt:lpstr>Lucida Sans Unicode</vt:lpstr>
      <vt:lpstr>Palatino Linotype</vt:lpstr>
      <vt:lpstr>Tahoma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Investigating the effect of statistically-averaged helicity condensation on ambient increase in the Solar Open Flux</dc:title>
  <dc:creator>Jonah Klowss1 and Duncan Mackay1</dc:creator>
  <cp:lastModifiedBy>Jonah Klowss</cp:lastModifiedBy>
  <cp:revision>1</cp:revision>
  <dcterms:created xsi:type="dcterms:W3CDTF">2024-09-04T09:04:18Z</dcterms:created>
  <dcterms:modified xsi:type="dcterms:W3CDTF">2024-09-04T14:13:26Z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2024-09-04T00:00:00Z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2024-09-04T00:00:00Z</vt:filetime>
  </property>
  <property fmtid="{D5CDD505-2E9C-101B-9397-08002B2CF9AE}" pid="5" name="PTEX.Fullbanner">
    <vt:lpwstr>This is pdfTeX, Version 3.141592653-2.6-1.40.24 (TeX Live 2022) kpathsea version 6.3.4</vt:lpwstr>
  </property>
  <property fmtid="{D5CDD505-2E9C-101B-9397-08002B2CF9AE}" pid="6" name="Producer">
    <vt:lpwstr>pdfTeX-1.40.24</vt:lpwstr>
  </property>
</Properties>
</file>