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6" r:id="rId1"/>
  </p:sldMasterIdLst>
  <p:notesMasterIdLst>
    <p:notesMasterId r:id="rId21"/>
  </p:notesMasterIdLst>
  <p:sldIdLst>
    <p:sldId id="395" r:id="rId2"/>
    <p:sldId id="896" r:id="rId3"/>
    <p:sldId id="954" r:id="rId4"/>
    <p:sldId id="950" r:id="rId5"/>
    <p:sldId id="958" r:id="rId6"/>
    <p:sldId id="961" r:id="rId7"/>
    <p:sldId id="959" r:id="rId8"/>
    <p:sldId id="956" r:id="rId9"/>
    <p:sldId id="955" r:id="rId10"/>
    <p:sldId id="907" r:id="rId11"/>
    <p:sldId id="960" r:id="rId12"/>
    <p:sldId id="963" r:id="rId13"/>
    <p:sldId id="941" r:id="rId14"/>
    <p:sldId id="942" r:id="rId15"/>
    <p:sldId id="952" r:id="rId16"/>
    <p:sldId id="914" r:id="rId17"/>
    <p:sldId id="965" r:id="rId18"/>
    <p:sldId id="912" r:id="rId19"/>
    <p:sldId id="936" r:id="rId20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1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yndsay Fletcher" initials="LF" lastIdx="0" clrIdx="0">
    <p:extLst>
      <p:ext uri="{19B8F6BF-5375-455C-9EA6-DF929625EA0E}">
        <p15:presenceInfo xmlns:p15="http://schemas.microsoft.com/office/powerpoint/2012/main" userId="d7f72850-fc06-4542-9ec8-06d63152f28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1756"/>
    <a:srgbClr val="F68946"/>
    <a:srgbClr val="4A45A5"/>
    <a:srgbClr val="C01B5F"/>
    <a:srgbClr val="C32A1D"/>
    <a:srgbClr val="FCC501"/>
    <a:srgbClr val="F9DD00"/>
    <a:srgbClr val="FF9300"/>
    <a:srgbClr val="E55F2A"/>
    <a:srgbClr val="ABC7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7"/>
    <p:restoredTop sz="91341"/>
  </p:normalViewPr>
  <p:slideViewPr>
    <p:cSldViewPr snapToGrid="0" snapToObjects="1">
      <p:cViewPr>
        <p:scale>
          <a:sx n="157" d="100"/>
          <a:sy n="157" d="100"/>
        </p:scale>
        <p:origin x="304" y="160"/>
      </p:cViewPr>
      <p:guideLst>
        <p:guide orient="horz" pos="1620"/>
        <p:guide pos="28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42ECF0C-9324-6E45-96EA-E13A67454E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4CA875-FE5B-4143-974D-9CD912AF965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1B84E2A-B4C3-644F-AE25-4B23F2976DAA}" type="datetime1">
              <a:rPr lang="en-US" altLang="en-US"/>
              <a:pPr>
                <a:defRPr/>
              </a:pPr>
              <a:t>9/10/24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2F2ED2A-7171-9241-85B4-2672D23C66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EB4F4A0-812D-EF4B-AB64-C505E35EE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84DE55-2F56-054C-A76D-C642EB8F39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A1F03B-7DD0-8A47-B6BB-5DE00DF677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7457190-616D-B148-8157-02DD3D1620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>
            <a:extLst>
              <a:ext uri="{FF2B5EF4-FFF2-40B4-BE49-F238E27FC236}">
                <a16:creationId xmlns:a16="http://schemas.microsoft.com/office/drawing/2014/main" id="{E8085119-F426-404F-AB13-E63EBEF8F6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8" name="Notes Placeholder 2">
            <a:extLst>
              <a:ext uri="{FF2B5EF4-FFF2-40B4-BE49-F238E27FC236}">
                <a16:creationId xmlns:a16="http://schemas.microsoft.com/office/drawing/2014/main" id="{4EB6FB91-8AE6-7F4E-91AA-0FD10C3EDF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9219" name="Slide Number Placeholder 3">
            <a:extLst>
              <a:ext uri="{FF2B5EF4-FFF2-40B4-BE49-F238E27FC236}">
                <a16:creationId xmlns:a16="http://schemas.microsoft.com/office/drawing/2014/main" id="{2B8A9EAE-E665-6644-B636-5D77008173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EB0C5D-8CB6-8A4A-A5D2-EDC283731270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148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457190-616D-B148-8157-02DD3D1620AA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4769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457190-616D-B148-8157-02DD3D1620AA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825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457190-616D-B148-8157-02DD3D1620AA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867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457190-616D-B148-8157-02DD3D1620AA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1319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French et al ribbon only ~20 Mm long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457190-616D-B148-8157-02DD3D1620AA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3488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457190-616D-B148-8157-02DD3D1620AA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335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457190-616D-B148-8157-02DD3D1620AA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6352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>
            <a:extLst>
              <a:ext uri="{FF2B5EF4-FFF2-40B4-BE49-F238E27FC236}">
                <a16:creationId xmlns:a16="http://schemas.microsoft.com/office/drawing/2014/main" id="{CB63D14D-18BA-C145-9126-F58A52AA3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21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1350">
              <a:latin typeface="Calibri" panose="020F0502020204030204" pitchFamily="34" charset="0"/>
            </a:endParaRPr>
          </a:p>
        </p:txBody>
      </p:sp>
      <p:pic>
        <p:nvPicPr>
          <p:cNvPr id="5" name="Picture 8" descr="UoG_keyline.eps">
            <a:extLst>
              <a:ext uri="{FF2B5EF4-FFF2-40B4-BE49-F238E27FC236}">
                <a16:creationId xmlns:a16="http://schemas.microsoft.com/office/drawing/2014/main" id="{7A393AA5-617F-5844-986C-3D277EC5E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9076"/>
            <a:ext cx="15113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801551" y="1445421"/>
            <a:ext cx="5408734" cy="79295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3300" b="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68133" y="2751579"/>
            <a:ext cx="5408734" cy="729853"/>
          </a:xfrm>
        </p:spPr>
        <p:txBody>
          <a:bodyPr/>
          <a:lstStyle>
            <a:lvl1pPr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37916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29B8DA-FEE7-8D44-B991-C454B70B3F1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B7A5158-E1EC-A94F-9C97-91A8F24CB4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1306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7E7566A-77BB-8349-BBD9-762EB0B5C47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259016" y="263129"/>
            <a:ext cx="6884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685800" eaLnBrk="1" hangingPunct="1">
              <a:lnSpc>
                <a:spcPct val="90000"/>
              </a:lnSpc>
              <a:defRPr/>
            </a:pPr>
            <a:endParaRPr lang="en-GB" sz="2400">
              <a:solidFill>
                <a:schemeClr val="bg1"/>
              </a:solidFill>
              <a:latin typeface="Calibri" charset="0"/>
              <a:cs typeface="Calibri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3305176"/>
            <a:ext cx="7772400" cy="1021556"/>
          </a:xfrm>
        </p:spPr>
        <p:txBody>
          <a:bodyPr anchor="t"/>
          <a:lstStyle>
            <a:lvl1pPr algn="l">
              <a:defRPr sz="3000" b="1" cap="all">
                <a:latin typeface="Calibri"/>
                <a:ea typeface="Calibri"/>
                <a:cs typeface="Calibri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5603C-CA1E-F445-9F14-30A8E5E3D80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207759E-4117-524B-885C-C6049095BA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172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728" y="214323"/>
            <a:ext cx="6884987" cy="457200"/>
          </a:xfrm>
          <a:prstGeom prst="rect">
            <a:avLst/>
          </a:prstGeom>
        </p:spPr>
        <p:txBody>
          <a:bodyPr anchor="ctr" anchorCtr="0"/>
          <a:lstStyle>
            <a:lvl1pPr algn="l">
              <a:defRPr sz="2700" b="0">
                <a:latin typeface="Calibri"/>
                <a:ea typeface="Calibri"/>
                <a:cs typeface="Calibri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 b="0"/>
            </a:lvl1pPr>
            <a:lvl2pPr>
              <a:buNone/>
              <a:defRPr b="0"/>
            </a:lvl2pPr>
            <a:lvl3pPr>
              <a:buNone/>
              <a:defRPr b="0"/>
            </a:lvl3pPr>
            <a:lvl4pPr>
              <a:buNone/>
              <a:defRPr b="0"/>
            </a:lvl4pPr>
            <a:lvl5pPr>
              <a:buNone/>
              <a:defRPr b="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0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0BEA040-FA68-9244-B279-35E57DD961F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4F998-F5E7-D54D-B6F6-017011B529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6557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AA508918-3162-424E-A035-E5CE549373F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43654-3C2B-8940-9D42-20328B904B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9909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>
            <a:extLst>
              <a:ext uri="{FF2B5EF4-FFF2-40B4-BE49-F238E27FC236}">
                <a16:creationId xmlns:a16="http://schemas.microsoft.com/office/drawing/2014/main" id="{189779B6-D250-9B45-85B6-91DE55FDD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9144000" cy="898922"/>
          </a:xfrm>
          <a:prstGeom prst="rect">
            <a:avLst/>
          </a:prstGeom>
          <a:solidFill>
            <a:srgbClr val="0021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1350">
              <a:latin typeface="Calibri" panose="020F0502020204030204" pitchFamily="34" charset="0"/>
            </a:endParaRP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4BE5FF1-0BCA-1B4B-8239-A0E1C5B81C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85763" y="1216820"/>
            <a:ext cx="8629650" cy="361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95C8AB8-2AE2-D646-8127-899EA47EE30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0578" y="4927999"/>
            <a:ext cx="733425" cy="21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5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3B0EBA4-3CC8-3B4D-913C-2FD36F206F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29" name="Picture 5" descr="UoG_keyline.eps">
            <a:extLst>
              <a:ext uri="{FF2B5EF4-FFF2-40B4-BE49-F238E27FC236}">
                <a16:creationId xmlns:a16="http://schemas.microsoft.com/office/drawing/2014/main" id="{980D22A7-76B3-BD43-85FB-4BB1443E73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90" y="216099"/>
            <a:ext cx="15113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4" r:id="rId4"/>
    <p:sldLayoutId id="2147483855" r:id="rId5"/>
  </p:sldLayoutIdLst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30000"/>
        </a:spcBef>
        <a:spcAft>
          <a:spcPct val="0"/>
        </a:spcAft>
        <a:buChar char="•"/>
        <a:defRPr sz="2100" b="1">
          <a:solidFill>
            <a:srgbClr val="00213B"/>
          </a:solidFill>
          <a:latin typeface="Calibri"/>
          <a:ea typeface="ＭＳ Ｐゴシック" charset="0"/>
          <a:cs typeface="Calibri"/>
        </a:defRPr>
      </a:lvl1pPr>
      <a:lvl2pPr marL="1191" indent="341710" algn="l" rtl="0" eaLnBrk="0" fontAlgn="base" hangingPunct="0">
        <a:spcBef>
          <a:spcPct val="30000"/>
        </a:spcBef>
        <a:spcAft>
          <a:spcPct val="0"/>
        </a:spcAft>
        <a:buChar char="–"/>
        <a:defRPr sz="1950">
          <a:solidFill>
            <a:schemeClr val="tx1"/>
          </a:solidFill>
          <a:latin typeface="Calibri"/>
          <a:ea typeface="Calibri"/>
          <a:cs typeface="Calibri"/>
        </a:defRPr>
      </a:lvl2pPr>
      <a:lvl3pPr marL="133350" indent="-130969" algn="l" rtl="0" eaLnBrk="0" fontAlgn="base" hangingPunct="0">
        <a:spcBef>
          <a:spcPct val="3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1800">
          <a:solidFill>
            <a:schemeClr val="tx1"/>
          </a:solidFill>
          <a:latin typeface="Calibri"/>
          <a:ea typeface="Calibri"/>
          <a:cs typeface="Calibri"/>
        </a:defRPr>
      </a:lvl3pPr>
      <a:lvl4pPr marL="259556" indent="-125016" algn="l" rtl="0" eaLnBrk="0" fontAlgn="base" hangingPunct="0">
        <a:spcBef>
          <a:spcPct val="30000"/>
        </a:spcBef>
        <a:spcAft>
          <a:spcPct val="0"/>
        </a:spcAft>
        <a:buClr>
          <a:schemeClr val="tx2"/>
        </a:buClr>
        <a:buSzPct val="80000"/>
        <a:buFont typeface="Arial" panose="020B0604020202020204" pitchFamily="34" charset="0"/>
        <a:buChar char="–"/>
        <a:defRPr sz="1500">
          <a:solidFill>
            <a:schemeClr val="tx1"/>
          </a:solidFill>
          <a:latin typeface="Calibri"/>
          <a:ea typeface="Calibri"/>
          <a:cs typeface="Calibri"/>
        </a:defRPr>
      </a:lvl4pPr>
      <a:lvl5pPr marL="392906" indent="-132160" algn="l" rtl="0" eaLnBrk="0" fontAlgn="base" hangingPunct="0">
        <a:spcBef>
          <a:spcPct val="30000"/>
        </a:spcBef>
        <a:spcAft>
          <a:spcPct val="0"/>
        </a:spcAft>
        <a:buClr>
          <a:schemeClr val="tx2"/>
        </a:buClr>
        <a:buChar char="•"/>
        <a:defRPr sz="1500">
          <a:solidFill>
            <a:schemeClr val="tx1"/>
          </a:solidFill>
          <a:latin typeface="Calibri"/>
          <a:ea typeface="Calibri"/>
          <a:cs typeface="Calibri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>
            <a:extLst>
              <a:ext uri="{FF2B5EF4-FFF2-40B4-BE49-F238E27FC236}">
                <a16:creationId xmlns:a16="http://schemas.microsoft.com/office/drawing/2014/main" id="{BCFC95EC-A598-1F43-8621-A9FC817B4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224" y="1131956"/>
            <a:ext cx="8618100" cy="79295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The fine scales of solar flares</a:t>
            </a:r>
          </a:p>
        </p:txBody>
      </p:sp>
      <p:sp>
        <p:nvSpPr>
          <p:cNvPr id="8197" name="TextBox 12">
            <a:extLst>
              <a:ext uri="{FF2B5EF4-FFF2-40B4-BE49-F238E27FC236}">
                <a16:creationId xmlns:a16="http://schemas.microsoft.com/office/drawing/2014/main" id="{BCF2B1DA-587D-054F-A590-51EA91003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039" y="4722613"/>
            <a:ext cx="52687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30000"/>
              </a:spcBef>
              <a:buChar char="•"/>
              <a:defRPr sz="2800" b="1">
                <a:solidFill>
                  <a:srgbClr val="00213B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buClr>
                <a:schemeClr val="tx2"/>
              </a:buClr>
              <a:buSzPct val="8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0" dirty="0">
                <a:solidFill>
                  <a:schemeClr val="bg1"/>
                </a:solidFill>
              </a:rPr>
              <a:t>European Solar Physics Meeting 17, Turin, September  12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210AA5-1134-A04A-BD88-43853C791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9315" y="2191856"/>
            <a:ext cx="6880284" cy="729853"/>
          </a:xfrm>
        </p:spPr>
        <p:txBody>
          <a:bodyPr/>
          <a:lstStyle/>
          <a:p>
            <a:pPr eaLnBrk="1" hangingPunct="1"/>
            <a:endParaRPr lang="en-US" sz="2000" dirty="0">
              <a:latin typeface="Calibri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Calibri" charset="0"/>
                <a:cs typeface="ＭＳ Ｐゴシック" charset="0"/>
              </a:rPr>
              <a:t>Lyndsay Fletcher</a:t>
            </a:r>
          </a:p>
          <a:p>
            <a:pPr eaLnBrk="1" hangingPunct="1"/>
            <a:r>
              <a:rPr lang="en-US" sz="1600" dirty="0">
                <a:latin typeface="Calibri" charset="0"/>
                <a:cs typeface="ＭＳ Ｐゴシック" charset="0"/>
              </a:rPr>
              <a:t>University of Glasgow</a:t>
            </a:r>
          </a:p>
          <a:p>
            <a:pPr eaLnBrk="1" hangingPunct="1"/>
            <a:r>
              <a:rPr lang="en-US" sz="1600" dirty="0" err="1">
                <a:latin typeface="Calibri" charset="0"/>
                <a:cs typeface="ＭＳ Ｐゴシック" charset="0"/>
              </a:rPr>
              <a:t>Rosseland</a:t>
            </a:r>
            <a:r>
              <a:rPr lang="en-US" sz="1600" dirty="0">
                <a:latin typeface="Calibri" charset="0"/>
                <a:cs typeface="ＭＳ Ｐゴシック" charset="0"/>
              </a:rPr>
              <a:t> Centre for Solar Physics, University of Oslo</a:t>
            </a:r>
          </a:p>
          <a:p>
            <a:pPr eaLnBrk="1" hangingPunct="1"/>
            <a:endParaRPr lang="en-US" sz="2000" b="1" dirty="0">
              <a:latin typeface="Calibri" charset="0"/>
              <a:cs typeface="ＭＳ Ｐゴシック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14FC29D4-B431-F749-BF14-5AE72D18B3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87" t="21769" r="13340" b="24222"/>
          <a:stretch/>
        </p:blipFill>
        <p:spPr>
          <a:xfrm>
            <a:off x="7425245" y="-4462"/>
            <a:ext cx="1669966" cy="1070043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D1A1832E-6CA7-2C43-9A38-AF917FAF5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" y="4392548"/>
            <a:ext cx="2600517" cy="66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31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51431A-C3EB-498B-19F8-28F62A8AAB48}"/>
              </a:ext>
            </a:extLst>
          </p:cNvPr>
          <p:cNvSpPr txBox="1"/>
          <p:nvPr/>
        </p:nvSpPr>
        <p:spPr>
          <a:xfrm>
            <a:off x="123230" y="980355"/>
            <a:ext cx="8519064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As already seen (e.g. talks by </a:t>
            </a:r>
            <a:r>
              <a:rPr lang="en-GB" dirty="0" err="1">
                <a:solidFill>
                  <a:schemeClr val="accent6">
                    <a:lumMod val="50000"/>
                  </a:schemeClr>
                </a:solidFill>
                <a:latin typeface="Calibri"/>
              </a:rPr>
              <a:t>Dudik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, Faber) ribbons have sub-structure.</a:t>
            </a:r>
          </a:p>
          <a:p>
            <a:pPr algn="l">
              <a:spcAft>
                <a:spcPts val="600"/>
              </a:spcAft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This may be linked to properties of reconnection region, e.g. tearing mode &amp; </a:t>
            </a:r>
            <a:r>
              <a:rPr lang="en-GB" dirty="0" err="1">
                <a:solidFill>
                  <a:schemeClr val="accent6">
                    <a:lumMod val="50000"/>
                  </a:schemeClr>
                </a:solidFill>
                <a:latin typeface="Calibri"/>
              </a:rPr>
              <a:t>plasmoids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 </a:t>
            </a:r>
            <a:r>
              <a:rPr lang="en-GB" dirty="0">
                <a:solidFill>
                  <a:schemeClr val="bg2"/>
                </a:solidFill>
                <a:latin typeface="Calibri"/>
              </a:rPr>
              <a:t>(</a:t>
            </a:r>
            <a:r>
              <a:rPr lang="en-GB" dirty="0" err="1">
                <a:solidFill>
                  <a:schemeClr val="bg2"/>
                </a:solidFill>
                <a:latin typeface="Calibri"/>
              </a:rPr>
              <a:t>Wyper</a:t>
            </a:r>
            <a:r>
              <a:rPr lang="en-GB" dirty="0">
                <a:solidFill>
                  <a:schemeClr val="bg2"/>
                </a:solidFill>
                <a:latin typeface="Calibri"/>
              </a:rPr>
              <a:t> &amp; Pontin 21) 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or turbulence </a:t>
            </a:r>
            <a:r>
              <a:rPr lang="en-GB" dirty="0">
                <a:solidFill>
                  <a:schemeClr val="bg2"/>
                </a:solidFill>
                <a:latin typeface="Calibri"/>
              </a:rPr>
              <a:t>(French+21)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EB71AD-0525-2CB7-43A8-7FD440BA3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5" y="2406665"/>
            <a:ext cx="1983365" cy="16722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DB0863-7E9E-07AB-1BC4-7790D8278DB9}"/>
              </a:ext>
            </a:extLst>
          </p:cNvPr>
          <p:cNvSpPr txBox="1"/>
          <p:nvPr/>
        </p:nvSpPr>
        <p:spPr>
          <a:xfrm>
            <a:off x="115666" y="4167735"/>
            <a:ext cx="33780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 err="1">
                <a:solidFill>
                  <a:schemeClr val="accent6">
                    <a:lumMod val="50000"/>
                  </a:schemeClr>
                </a:solidFill>
                <a:latin typeface="Calibri"/>
              </a:rPr>
              <a:t>Wyper</a:t>
            </a:r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 &amp; Pontin 21</a:t>
            </a:r>
          </a:p>
          <a:p>
            <a:pPr algn="l"/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Waves/spirals in ribbons predicted by current sheet tearing/</a:t>
            </a:r>
            <a:r>
              <a:rPr lang="en-GB" sz="1400" dirty="0" err="1">
                <a:solidFill>
                  <a:schemeClr val="accent6">
                    <a:lumMod val="50000"/>
                  </a:schemeClr>
                </a:solidFill>
                <a:latin typeface="Calibri"/>
              </a:rPr>
              <a:t>plasmoid</a:t>
            </a:r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 formation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836BA-C861-22DF-4309-E63293451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554" y="2406665"/>
            <a:ext cx="1477471" cy="23591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89E350-5F5B-C31E-628B-0991535D96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821" y="2446739"/>
            <a:ext cx="1580999" cy="20647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D87387-5699-8515-F727-581E939DBABA}"/>
              </a:ext>
            </a:extLst>
          </p:cNvPr>
          <p:cNvSpPr txBox="1">
            <a:spLocks/>
          </p:cNvSpPr>
          <p:nvPr/>
        </p:nvSpPr>
        <p:spPr bwMode="auto">
          <a:xfrm>
            <a:off x="123229" y="237101"/>
            <a:ext cx="665695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defTabSz="914400"/>
            <a:r>
              <a:rPr lang="en-US" altLang="en-US" sz="2800" kern="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Fine scales within the ribbon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1D1067-883B-28EF-6A72-30560645DEB4}"/>
              </a:ext>
            </a:extLst>
          </p:cNvPr>
          <p:cNvSpPr/>
          <p:nvPr/>
        </p:nvSpPr>
        <p:spPr>
          <a:xfrm>
            <a:off x="2347888" y="4065548"/>
            <a:ext cx="631060" cy="18968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665F0A-7D5A-BEAF-20F9-9785298FAD29}"/>
              </a:ext>
            </a:extLst>
          </p:cNvPr>
          <p:cNvCxnSpPr>
            <a:cxnSpLocks/>
          </p:cNvCxnSpPr>
          <p:nvPr/>
        </p:nvCxnSpPr>
        <p:spPr>
          <a:xfrm flipV="1">
            <a:off x="2337893" y="3393175"/>
            <a:ext cx="1463545" cy="660654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FAA6799-6065-BBDB-A67B-51C08DAA853A}"/>
              </a:ext>
            </a:extLst>
          </p:cNvPr>
          <p:cNvCxnSpPr>
            <a:cxnSpLocks/>
          </p:cNvCxnSpPr>
          <p:nvPr/>
        </p:nvCxnSpPr>
        <p:spPr>
          <a:xfrm flipV="1">
            <a:off x="2972036" y="3655261"/>
            <a:ext cx="1996217" cy="599976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BC7FA665-8319-8404-01FC-8569FA132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7846" y="2566911"/>
            <a:ext cx="2517891" cy="19948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489B6A8-31FD-CEBA-E8B6-FBB09CED8A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377" y="2388354"/>
            <a:ext cx="1701800" cy="16383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CAEEA6A-D988-5089-60B8-A3CC55A7C58F}"/>
              </a:ext>
            </a:extLst>
          </p:cNvPr>
          <p:cNvSpPr txBox="1"/>
          <p:nvPr/>
        </p:nvSpPr>
        <p:spPr>
          <a:xfrm>
            <a:off x="5373451" y="4523238"/>
            <a:ext cx="3570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French+21: exponential growth at 1.75Mm spatial scale, possible forward/inverse cascade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375B05-5932-590C-DACB-BEAED5188B08}"/>
              </a:ext>
            </a:extLst>
          </p:cNvPr>
          <p:cNvSpPr txBox="1"/>
          <p:nvPr/>
        </p:nvSpPr>
        <p:spPr>
          <a:xfrm rot="16200000">
            <a:off x="4756633" y="3412149"/>
            <a:ext cx="134327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2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Spatial scale (Mm)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004BA9-F4A8-D1D3-D040-1FDCD34A65FA}"/>
              </a:ext>
            </a:extLst>
          </p:cNvPr>
          <p:cNvSpPr txBox="1"/>
          <p:nvPr/>
        </p:nvSpPr>
        <p:spPr>
          <a:xfrm>
            <a:off x="115666" y="2073267"/>
            <a:ext cx="5075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Footprint of </a:t>
            </a:r>
            <a:r>
              <a:rPr lang="en-GB" dirty="0" err="1">
                <a:solidFill>
                  <a:schemeClr val="accent6">
                    <a:lumMod val="50000"/>
                  </a:schemeClr>
                </a:solidFill>
                <a:latin typeface="Calibri"/>
              </a:rPr>
              <a:t>plasmoids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 in numerical simulations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1F2CD1-C29E-C2A7-D8D5-2469C7DFB7BE}"/>
              </a:ext>
            </a:extLst>
          </p:cNvPr>
          <p:cNvSpPr txBox="1"/>
          <p:nvPr/>
        </p:nvSpPr>
        <p:spPr>
          <a:xfrm>
            <a:off x="5473975" y="2107881"/>
            <a:ext cx="352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Spatial scales of blobs with 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C41E7A-C9EB-A73A-106A-A80723C87FB8}"/>
              </a:ext>
            </a:extLst>
          </p:cNvPr>
          <p:cNvSpPr txBox="1"/>
          <p:nvPr/>
        </p:nvSpPr>
        <p:spPr>
          <a:xfrm>
            <a:off x="5733612" y="2758353"/>
            <a:ext cx="889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100" dirty="0">
                <a:solidFill>
                  <a:schemeClr val="bg1"/>
                </a:solidFill>
                <a:latin typeface="Calibri"/>
              </a:rPr>
              <a:t>Power spectrum</a:t>
            </a:r>
          </a:p>
        </p:txBody>
      </p:sp>
    </p:spTree>
    <p:extLst>
      <p:ext uri="{BB962C8B-B14F-4D97-AF65-F5344CB8AC3E}">
        <p14:creationId xmlns:p14="http://schemas.microsoft.com/office/powerpoint/2010/main" val="3488744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iu_zhang_2015_video1">
            <a:hlinkClick r:id="" action="ppaction://media"/>
            <a:extLst>
              <a:ext uri="{FF2B5EF4-FFF2-40B4-BE49-F238E27FC236}">
                <a16:creationId xmlns:a16="http://schemas.microsoft.com/office/drawing/2014/main" id="{10C91738-0A15-68FD-73D4-FCBEF089AB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362" y="1240287"/>
            <a:ext cx="3139516" cy="294329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E341EBC-01DB-F367-76AC-32DDAA475980}"/>
              </a:ext>
            </a:extLst>
          </p:cNvPr>
          <p:cNvSpPr txBox="1">
            <a:spLocks/>
          </p:cNvSpPr>
          <p:nvPr/>
        </p:nvSpPr>
        <p:spPr bwMode="auto">
          <a:xfrm>
            <a:off x="123229" y="237101"/>
            <a:ext cx="665695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defTabSz="914400"/>
            <a:r>
              <a:rPr lang="en-US" altLang="en-US" sz="2800" kern="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Fine scales of the atmosphere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876E8B-6D6B-192E-5543-F592C1E449D9}"/>
              </a:ext>
            </a:extLst>
          </p:cNvPr>
          <p:cNvSpPr txBox="1"/>
          <p:nvPr/>
        </p:nvSpPr>
        <p:spPr>
          <a:xfrm>
            <a:off x="3673783" y="1139549"/>
            <a:ext cx="523554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Let’s not forget the pre-flare atmosphere!</a:t>
            </a:r>
          </a:p>
          <a:p>
            <a:pPr algn="l"/>
            <a:endParaRPr lang="en-GB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The flare chromosphere has a complicated spatial structure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The field that is illuminated by flare energy release is embedded in that structure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So chromospheric scales are ‘imprinted’ on the ribbons (particularly visible behind the ribbon front)</a:t>
            </a:r>
          </a:p>
          <a:p>
            <a:pPr algn="l"/>
            <a:endParaRPr lang="en-GB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  <a:p>
            <a:pPr algn="l"/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Though in other places the flare ribbon just ignores the underlying structure!</a:t>
            </a:r>
          </a:p>
          <a:p>
            <a:pPr algn="l"/>
            <a:endParaRPr lang="en-GB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  <a:p>
            <a:pPr algn="l"/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Not investigated much… (though see Fletcher+04)</a:t>
            </a:r>
          </a:p>
          <a:p>
            <a:pPr algn="l"/>
            <a:endParaRPr lang="en-GB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EC94BE-6536-A814-1E0B-D423A3E20D27}"/>
              </a:ext>
            </a:extLst>
          </p:cNvPr>
          <p:cNvSpPr txBox="1"/>
          <p:nvPr/>
        </p:nvSpPr>
        <p:spPr>
          <a:xfrm>
            <a:off x="234669" y="4248092"/>
            <a:ext cx="318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2">
                    <a:lumMod val="75000"/>
                  </a:schemeClr>
                </a:solidFill>
                <a:latin typeface="Calibri"/>
              </a:rPr>
              <a:t>IRIS 1400 Liu &amp; Zhang 15</a:t>
            </a:r>
          </a:p>
        </p:txBody>
      </p:sp>
    </p:spTree>
    <p:extLst>
      <p:ext uri="{BB962C8B-B14F-4D97-AF65-F5344CB8AC3E}">
        <p14:creationId xmlns:p14="http://schemas.microsoft.com/office/powerpoint/2010/main" val="107656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1302865-561B-595A-5508-3FABA86C75C2}"/>
              </a:ext>
            </a:extLst>
          </p:cNvPr>
          <p:cNvSpPr txBox="1">
            <a:spLocks/>
          </p:cNvSpPr>
          <p:nvPr/>
        </p:nvSpPr>
        <p:spPr bwMode="auto">
          <a:xfrm>
            <a:off x="31530" y="217592"/>
            <a:ext cx="7244523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defTabSz="914400"/>
            <a:r>
              <a:rPr lang="en-US" altLang="en-US" sz="2800" kern="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Vertical fine scales from back-illumination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606273-11B8-6673-FFA4-2D3FC339D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984" y="2856307"/>
            <a:ext cx="2877491" cy="18380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649ED8-4E0E-F252-07CA-13CD6FBE1259}"/>
              </a:ext>
            </a:extLst>
          </p:cNvPr>
          <p:cNvSpPr txBox="1"/>
          <p:nvPr/>
        </p:nvSpPr>
        <p:spPr>
          <a:xfrm>
            <a:off x="250853" y="994531"/>
            <a:ext cx="8739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White light flare footpoints at high resolution can show a bright central part – core  surrounded by a more diffuse part - halo  </a:t>
            </a:r>
            <a:r>
              <a:rPr lang="en-GB" dirty="0">
                <a:solidFill>
                  <a:schemeClr val="bg2"/>
                </a:solidFill>
                <a:latin typeface="Calibri"/>
              </a:rPr>
              <a:t>(Neidig+93,Hudson+06, Isobe+07)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7EC176-64D8-2EA0-F8C6-2E73015CE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88" y="1969556"/>
            <a:ext cx="2214096" cy="9031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0CA84F-4DAA-480D-EB3B-09BF95C81F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70" r="712" b="3204"/>
          <a:stretch/>
        </p:blipFill>
        <p:spPr>
          <a:xfrm>
            <a:off x="194209" y="2939959"/>
            <a:ext cx="2654187" cy="20690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235116-DD3F-54C7-3FE1-957E9E4EB989}"/>
              </a:ext>
            </a:extLst>
          </p:cNvPr>
          <p:cNvSpPr txBox="1"/>
          <p:nvPr/>
        </p:nvSpPr>
        <p:spPr>
          <a:xfrm rot="16200000">
            <a:off x="-590719" y="2979003"/>
            <a:ext cx="1683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2"/>
                </a:solidFill>
                <a:latin typeface="Calibri"/>
              </a:rPr>
              <a:t>Isobe+07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55049E-27A1-EFF2-46DD-4263F9092CA1}"/>
              </a:ext>
            </a:extLst>
          </p:cNvPr>
          <p:cNvSpPr txBox="1"/>
          <p:nvPr/>
        </p:nvSpPr>
        <p:spPr>
          <a:xfrm>
            <a:off x="503592" y="1661779"/>
            <a:ext cx="2365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accent6">
                    <a:lumMod val="50000"/>
                  </a:schemeClr>
                </a:solidFill>
                <a:latin typeface="Calibri"/>
              </a:rPr>
              <a:t>Hinode</a:t>
            </a:r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 SOT G-band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B836C1-C6F8-E32A-A2BC-6845836C3A2C}"/>
              </a:ext>
            </a:extLst>
          </p:cNvPr>
          <p:cNvSpPr txBox="1"/>
          <p:nvPr/>
        </p:nvSpPr>
        <p:spPr>
          <a:xfrm>
            <a:off x="3107341" y="1779746"/>
            <a:ext cx="5785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This is interpreted as back-illumination: bright source irradiates/warms a lower layer, producing diffuse source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7C0D9B-4F01-AD31-DF22-37FEF24CDE13}"/>
              </a:ext>
            </a:extLst>
          </p:cNvPr>
          <p:cNvSpPr txBox="1"/>
          <p:nvPr/>
        </p:nvSpPr>
        <p:spPr>
          <a:xfrm>
            <a:off x="6044749" y="2533141"/>
            <a:ext cx="2848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Isobe+07 used a geometric model to estimate h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8237A3B-DBB5-55CA-12FB-9A9C96C7E9D2}"/>
              </a:ext>
            </a:extLst>
          </p:cNvPr>
          <p:cNvSpPr/>
          <p:nvPr/>
        </p:nvSpPr>
        <p:spPr>
          <a:xfrm>
            <a:off x="4083725" y="3914937"/>
            <a:ext cx="275129" cy="3709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60E70D-73BE-0650-FC93-4E4C4224FEDD}"/>
              </a:ext>
            </a:extLst>
          </p:cNvPr>
          <p:cNvSpPr txBox="1"/>
          <p:nvPr/>
        </p:nvSpPr>
        <p:spPr>
          <a:xfrm>
            <a:off x="6044749" y="3286536"/>
            <a:ext cx="27998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G-band: 	h = 124km</a:t>
            </a:r>
          </a:p>
          <a:p>
            <a:pPr algn="l"/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630.2nm:	h = 300km</a:t>
            </a:r>
          </a:p>
          <a:p>
            <a:pPr algn="l"/>
            <a:endParaRPr lang="en-GB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  <a:p>
            <a:pPr algn="l"/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This gives us some insight into vertical structure of flare chromosphere</a:t>
            </a:r>
          </a:p>
        </p:txBody>
      </p:sp>
    </p:spTree>
    <p:extLst>
      <p:ext uri="{BB962C8B-B14F-4D97-AF65-F5344CB8AC3E}">
        <p14:creationId xmlns:p14="http://schemas.microsoft.com/office/powerpoint/2010/main" val="2071456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4344196-7B36-1CE1-7686-89BCC3AB16D3}"/>
              </a:ext>
            </a:extLst>
          </p:cNvPr>
          <p:cNvSpPr txBox="1">
            <a:spLocks/>
          </p:cNvSpPr>
          <p:nvPr/>
        </p:nvSpPr>
        <p:spPr bwMode="auto">
          <a:xfrm>
            <a:off x="31530" y="217592"/>
            <a:ext cx="7244523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defTabSz="914400"/>
            <a:r>
              <a:rPr lang="en-US" altLang="en-US" sz="2800" kern="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Vertical fine scales from back-illumination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8D896BD-776D-171A-2FF8-98CFED5D80F8}"/>
              </a:ext>
            </a:extLst>
          </p:cNvPr>
          <p:cNvGrpSpPr/>
          <p:nvPr/>
        </p:nvGrpSpPr>
        <p:grpSpPr>
          <a:xfrm>
            <a:off x="175618" y="1957134"/>
            <a:ext cx="3776272" cy="2898533"/>
            <a:chOff x="70516" y="1526211"/>
            <a:chExt cx="3776272" cy="2898533"/>
          </a:xfrm>
        </p:grpSpPr>
        <p:sp>
          <p:nvSpPr>
            <p:cNvPr id="5" name="Explosion 2 4">
              <a:extLst>
                <a:ext uri="{FF2B5EF4-FFF2-40B4-BE49-F238E27FC236}">
                  <a16:creationId xmlns:a16="http://schemas.microsoft.com/office/drawing/2014/main" id="{7C97422E-DC2F-107A-95B4-7AC89345F683}"/>
                </a:ext>
              </a:extLst>
            </p:cNvPr>
            <p:cNvSpPr/>
            <p:nvPr/>
          </p:nvSpPr>
          <p:spPr>
            <a:xfrm>
              <a:off x="935418" y="1526211"/>
              <a:ext cx="830318" cy="457199"/>
            </a:xfrm>
            <a:prstGeom prst="irregularSeal2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C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5167E1F-C2CF-605C-07A1-EDD02A5CCCFA}"/>
                </a:ext>
              </a:extLst>
            </p:cNvPr>
            <p:cNvSpPr txBox="1"/>
            <p:nvPr/>
          </p:nvSpPr>
          <p:spPr>
            <a:xfrm>
              <a:off x="1040522" y="1585533"/>
              <a:ext cx="8303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600" dirty="0">
                  <a:solidFill>
                    <a:schemeClr val="accent6">
                      <a:lumMod val="50000"/>
                    </a:schemeClr>
                  </a:solidFill>
                  <a:latin typeface="Calibri"/>
                </a:rPr>
                <a:t>Si IV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78467E-C587-C09A-CF3A-892FB133DAB2}"/>
                </a:ext>
              </a:extLst>
            </p:cNvPr>
            <p:cNvSpPr txBox="1"/>
            <p:nvPr/>
          </p:nvSpPr>
          <p:spPr>
            <a:xfrm>
              <a:off x="2232400" y="1539789"/>
              <a:ext cx="1614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2000" dirty="0">
                  <a:solidFill>
                    <a:schemeClr val="accent6">
                      <a:lumMod val="50000"/>
                    </a:schemeClr>
                  </a:solidFill>
                  <a:latin typeface="Calibri"/>
                </a:rPr>
                <a:t>T = 80,000 K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3D27B3-694F-49FA-893A-F94DCF90621D}"/>
                </a:ext>
              </a:extLst>
            </p:cNvPr>
            <p:cNvSpPr txBox="1"/>
            <p:nvPr/>
          </p:nvSpPr>
          <p:spPr>
            <a:xfrm>
              <a:off x="2265972" y="3356616"/>
              <a:ext cx="15808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2000" dirty="0">
                  <a:solidFill>
                    <a:schemeClr val="accent6">
                      <a:lumMod val="50000"/>
                    </a:schemeClr>
                  </a:solidFill>
                  <a:latin typeface="Calibri"/>
                </a:rPr>
                <a:t>T &lt; 4,800 K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3B336F0-0CC3-5788-BFCC-5FBB43E38C8F}"/>
                </a:ext>
              </a:extLst>
            </p:cNvPr>
            <p:cNvGrpSpPr/>
            <p:nvPr/>
          </p:nvGrpSpPr>
          <p:grpSpPr>
            <a:xfrm>
              <a:off x="463086" y="3382684"/>
              <a:ext cx="1723697" cy="340325"/>
              <a:chOff x="449048" y="2911371"/>
              <a:chExt cx="1723697" cy="340325"/>
            </a:xfrm>
          </p:grpSpPr>
          <p:sp>
            <p:nvSpPr>
              <p:cNvPr id="8" name="Cloud 7">
                <a:extLst>
                  <a:ext uri="{FF2B5EF4-FFF2-40B4-BE49-F238E27FC236}">
                    <a16:creationId xmlns:a16="http://schemas.microsoft.com/office/drawing/2014/main" id="{D88C2B5F-169E-A10F-B770-280E76FAD4F4}"/>
                  </a:ext>
                </a:extLst>
              </p:cNvPr>
              <p:cNvSpPr/>
              <p:nvPr/>
            </p:nvSpPr>
            <p:spPr>
              <a:xfrm>
                <a:off x="449048" y="2915365"/>
                <a:ext cx="1723697" cy="336331"/>
              </a:xfrm>
              <a:prstGeom prst="cloud">
                <a:avLst/>
              </a:prstGeom>
              <a:solidFill>
                <a:srgbClr val="FF93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679B1C-DA3A-82FA-9B8D-5C870014A5C2}"/>
                  </a:ext>
                </a:extLst>
              </p:cNvPr>
              <p:cNvSpPr txBox="1"/>
              <p:nvPr/>
            </p:nvSpPr>
            <p:spPr>
              <a:xfrm rot="20279003">
                <a:off x="651643" y="2921879"/>
                <a:ext cx="3468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sz="1200" dirty="0">
                    <a:solidFill>
                      <a:schemeClr val="accent6">
                        <a:lumMod val="50000"/>
                      </a:schemeClr>
                    </a:solidFill>
                    <a:latin typeface="Calibri"/>
                  </a:rPr>
                  <a:t>H</a:t>
                </a:r>
                <a:r>
                  <a:rPr lang="en-GB" sz="1200" baseline="-25000" dirty="0">
                    <a:solidFill>
                      <a:schemeClr val="accent6">
                        <a:lumMod val="50000"/>
                      </a:schemeClr>
                    </a:solidFill>
                    <a:latin typeface="Calibri"/>
                  </a:rPr>
                  <a:t>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8913D12-1BB6-88D0-CE3F-C443529DF2D5}"/>
                  </a:ext>
                </a:extLst>
              </p:cNvPr>
              <p:cNvSpPr txBox="1"/>
              <p:nvPr/>
            </p:nvSpPr>
            <p:spPr>
              <a:xfrm>
                <a:off x="972206" y="2958665"/>
                <a:ext cx="3468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sz="1200" dirty="0">
                    <a:solidFill>
                      <a:schemeClr val="accent6">
                        <a:lumMod val="50000"/>
                      </a:schemeClr>
                    </a:solidFill>
                    <a:latin typeface="Calibri"/>
                  </a:rPr>
                  <a:t>H</a:t>
                </a:r>
                <a:r>
                  <a:rPr lang="en-GB" sz="1200" baseline="-25000" dirty="0">
                    <a:solidFill>
                      <a:schemeClr val="accent6">
                        <a:lumMod val="50000"/>
                      </a:schemeClr>
                    </a:solidFill>
                    <a:latin typeface="Calibri"/>
                  </a:rPr>
                  <a:t>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43F25E-ADE3-971C-7AAF-C3E42B2B1461}"/>
                  </a:ext>
                </a:extLst>
              </p:cNvPr>
              <p:cNvSpPr txBox="1"/>
              <p:nvPr/>
            </p:nvSpPr>
            <p:spPr>
              <a:xfrm>
                <a:off x="1671141" y="2911371"/>
                <a:ext cx="3468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sz="1200" dirty="0">
                    <a:solidFill>
                      <a:schemeClr val="accent6">
                        <a:lumMod val="50000"/>
                      </a:schemeClr>
                    </a:solidFill>
                    <a:latin typeface="Calibri"/>
                  </a:rPr>
                  <a:t>H</a:t>
                </a:r>
                <a:r>
                  <a:rPr lang="en-GB" sz="1200" baseline="-25000" dirty="0">
                    <a:solidFill>
                      <a:schemeClr val="accent6">
                        <a:lumMod val="50000"/>
                      </a:schemeClr>
                    </a:solidFill>
                    <a:latin typeface="Calibri"/>
                  </a:rPr>
                  <a:t>2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965976A-38B1-B3F9-4031-C9B1E334CC1C}"/>
                  </a:ext>
                </a:extLst>
              </p:cNvPr>
              <p:cNvSpPr txBox="1"/>
              <p:nvPr/>
            </p:nvSpPr>
            <p:spPr>
              <a:xfrm rot="1077697">
                <a:off x="1298027" y="2958666"/>
                <a:ext cx="3468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sz="1200" dirty="0">
                    <a:solidFill>
                      <a:schemeClr val="accent6">
                        <a:lumMod val="50000"/>
                      </a:schemeClr>
                    </a:solidFill>
                    <a:latin typeface="Calibri"/>
                  </a:rPr>
                  <a:t>H</a:t>
                </a:r>
                <a:r>
                  <a:rPr lang="en-GB" sz="1200" baseline="-25000" dirty="0">
                    <a:solidFill>
                      <a:schemeClr val="accent6">
                        <a:lumMod val="50000"/>
                      </a:schemeClr>
                    </a:solidFill>
                    <a:latin typeface="Calibri"/>
                  </a:rPr>
                  <a:t>2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150A082-F19F-C65D-E63B-B33E58E655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0580" y="1954865"/>
              <a:ext cx="729083" cy="1566318"/>
            </a:xfrm>
            <a:prstGeom prst="straightConnector1">
              <a:avLst/>
            </a:prstGeom>
            <a:ln w="38100">
              <a:solidFill>
                <a:srgbClr val="008DF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C96321D-25A0-C6A3-E621-E33EE38D0756}"/>
                </a:ext>
              </a:extLst>
            </p:cNvPr>
            <p:cNvCxnSpPr>
              <a:cxnSpLocks/>
              <a:endCxn id="8" idx="3"/>
            </p:cNvCxnSpPr>
            <p:nvPr/>
          </p:nvCxnSpPr>
          <p:spPr>
            <a:xfrm>
              <a:off x="1296978" y="1921243"/>
              <a:ext cx="27957" cy="1484665"/>
            </a:xfrm>
            <a:prstGeom prst="straightConnector1">
              <a:avLst/>
            </a:prstGeom>
            <a:ln w="38100">
              <a:solidFill>
                <a:srgbClr val="008DF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8C00742-CA7E-B694-FA4F-F459A10C6CF9}"/>
                </a:ext>
              </a:extLst>
            </p:cNvPr>
            <p:cNvCxnSpPr>
              <a:cxnSpLocks/>
            </p:cNvCxnSpPr>
            <p:nvPr/>
          </p:nvCxnSpPr>
          <p:spPr>
            <a:xfrm>
              <a:off x="1470276" y="1890497"/>
              <a:ext cx="665949" cy="1539481"/>
            </a:xfrm>
            <a:prstGeom prst="straightConnector1">
              <a:avLst/>
            </a:prstGeom>
            <a:ln w="38100">
              <a:solidFill>
                <a:srgbClr val="008DF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1A0C024-4A96-BD9C-42DA-AC55EF422ED6}"/>
                </a:ext>
              </a:extLst>
            </p:cNvPr>
            <p:cNvCxnSpPr/>
            <p:nvPr/>
          </p:nvCxnSpPr>
          <p:spPr>
            <a:xfrm flipV="1">
              <a:off x="2186783" y="3069021"/>
              <a:ext cx="377741" cy="36095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D25E956-88DC-8EC4-0124-E4FF58ABBD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2014" y="2942897"/>
              <a:ext cx="250620" cy="40900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EB9DCFB-111C-825A-C027-39FB5D4254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7525" y="2879571"/>
              <a:ext cx="32549" cy="5010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DF23E2E-39A1-EE9F-3F87-C36A08B684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8815" y="2942897"/>
              <a:ext cx="170300" cy="46056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65C3BA8-D71C-ED8D-C397-050B245BFD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176" y="3659683"/>
              <a:ext cx="365658" cy="31726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FF6FE9D-AA26-C7E5-8AF6-75451D3FAAB6}"/>
                </a:ext>
              </a:extLst>
            </p:cNvPr>
            <p:cNvCxnSpPr>
              <a:cxnSpLocks/>
            </p:cNvCxnSpPr>
            <p:nvPr/>
          </p:nvCxnSpPr>
          <p:spPr>
            <a:xfrm>
              <a:off x="1783763" y="3697112"/>
              <a:ext cx="403020" cy="32734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78C368B-29AD-167C-BF7F-06DE88B3F2DF}"/>
                </a:ext>
              </a:extLst>
            </p:cNvPr>
            <p:cNvCxnSpPr>
              <a:cxnSpLocks/>
            </p:cNvCxnSpPr>
            <p:nvPr/>
          </p:nvCxnSpPr>
          <p:spPr>
            <a:xfrm>
              <a:off x="1391375" y="3706977"/>
              <a:ext cx="0" cy="53994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35977F4-7EE6-6881-0077-55254EFA86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1949" y="3722918"/>
              <a:ext cx="164735" cy="40626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EC442FED-584D-B1FA-8C49-C68C5D20C2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516" y="3280206"/>
              <a:ext cx="418576" cy="26907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A0AE35F-CD67-BDA5-1412-047407B421D5}"/>
                </a:ext>
              </a:extLst>
            </p:cNvPr>
            <p:cNvSpPr txBox="1"/>
            <p:nvPr/>
          </p:nvSpPr>
          <p:spPr>
            <a:xfrm>
              <a:off x="1682834" y="2250544"/>
              <a:ext cx="17344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400" dirty="0">
                  <a:solidFill>
                    <a:srgbClr val="008DF6"/>
                  </a:solidFill>
                  <a:latin typeface="Calibri"/>
                </a:rPr>
                <a:t>Pump Si IV photons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1C8D00E-21F0-1E4F-E380-FF056945CDA6}"/>
                </a:ext>
              </a:extLst>
            </p:cNvPr>
            <p:cNvSpPr txBox="1"/>
            <p:nvPr/>
          </p:nvSpPr>
          <p:spPr>
            <a:xfrm>
              <a:off x="1926067" y="4116967"/>
              <a:ext cx="19207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400" dirty="0">
                  <a:solidFill>
                    <a:srgbClr val="FF0000"/>
                  </a:solidFill>
                  <a:latin typeface="Calibri"/>
                </a:rPr>
                <a:t>Fluoresced H</a:t>
              </a:r>
              <a:r>
                <a:rPr lang="en-GB" sz="1400" baseline="-25000" dirty="0">
                  <a:solidFill>
                    <a:srgbClr val="FF0000"/>
                  </a:solidFill>
                  <a:latin typeface="Calibri"/>
                </a:rPr>
                <a:t>2</a:t>
              </a:r>
              <a:r>
                <a:rPr lang="en-GB" sz="1400" dirty="0">
                  <a:solidFill>
                    <a:srgbClr val="FF0000"/>
                  </a:solidFill>
                  <a:latin typeface="Calibri"/>
                </a:rPr>
                <a:t> photons</a:t>
              </a:r>
            </a:p>
          </p:txBody>
        </p:sp>
      </p:grpSp>
      <p:sp>
        <p:nvSpPr>
          <p:cNvPr id="47" name="Down Arrow 46">
            <a:extLst>
              <a:ext uri="{FF2B5EF4-FFF2-40B4-BE49-F238E27FC236}">
                <a16:creationId xmlns:a16="http://schemas.microsoft.com/office/drawing/2014/main" id="{AE59F540-FF91-3FC2-3640-E950072AB273}"/>
              </a:ext>
            </a:extLst>
          </p:cNvPr>
          <p:cNvSpPr/>
          <p:nvPr/>
        </p:nvSpPr>
        <p:spPr>
          <a:xfrm>
            <a:off x="1379113" y="1134291"/>
            <a:ext cx="118143" cy="81150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8D78471-C7AE-A864-9CCE-2822FEEEF564}"/>
              </a:ext>
            </a:extLst>
          </p:cNvPr>
          <p:cNvSpPr txBox="1"/>
          <p:nvPr/>
        </p:nvSpPr>
        <p:spPr>
          <a:xfrm>
            <a:off x="1576555" y="1324304"/>
            <a:ext cx="1971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Flare energy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3C08184-5B5B-82B9-8C51-C8B68670AE9B}"/>
              </a:ext>
            </a:extLst>
          </p:cNvPr>
          <p:cNvSpPr txBox="1"/>
          <p:nvPr/>
        </p:nvSpPr>
        <p:spPr>
          <a:xfrm>
            <a:off x="4014898" y="1180179"/>
            <a:ext cx="49534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This is also done with IRIS using fluorescence by Mulay+23</a:t>
            </a:r>
          </a:p>
          <a:p>
            <a:pPr algn="l"/>
            <a:endParaRPr lang="en-GB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  <a:p>
            <a:pPr algn="l"/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Several lines of H</a:t>
            </a:r>
            <a:r>
              <a:rPr lang="en-GB" baseline="-250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2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 are observed in the UV by the IRIS spacecraft.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These are fluorescence lines excited by Si IV </a:t>
            </a:r>
            <a:r>
              <a:rPr lang="en-GB" dirty="0">
                <a:solidFill>
                  <a:schemeClr val="bg2"/>
                </a:solidFill>
                <a:latin typeface="Calibri"/>
              </a:rPr>
              <a:t>(Jordan+77,78)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H</a:t>
            </a:r>
            <a:r>
              <a:rPr lang="en-GB" baseline="-250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2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 is dissociated at T ~ 4800K, so will be present only at the temperature minimum region (TMR)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The fluorescence “illuminates” the dynamics of the TMR during flares</a:t>
            </a:r>
          </a:p>
        </p:txBody>
      </p:sp>
    </p:spTree>
    <p:extLst>
      <p:ext uri="{BB962C8B-B14F-4D97-AF65-F5344CB8AC3E}">
        <p14:creationId xmlns:p14="http://schemas.microsoft.com/office/powerpoint/2010/main" val="659094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93F5E8-B4B5-0270-6ADB-1B05F41313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570" b="4735"/>
          <a:stretch/>
        </p:blipFill>
        <p:spPr>
          <a:xfrm>
            <a:off x="0" y="3928233"/>
            <a:ext cx="5448839" cy="135032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215FC98-FAF2-4A97-AEE2-77EAEA1C5EDB}"/>
              </a:ext>
            </a:extLst>
          </p:cNvPr>
          <p:cNvSpPr txBox="1">
            <a:spLocks/>
          </p:cNvSpPr>
          <p:nvPr/>
        </p:nvSpPr>
        <p:spPr bwMode="auto">
          <a:xfrm>
            <a:off x="31530" y="217592"/>
            <a:ext cx="7244523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defTabSz="914400"/>
            <a:r>
              <a:rPr lang="en-US" altLang="en-US" sz="2800" kern="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H</a:t>
            </a:r>
            <a:r>
              <a:rPr lang="en-US" altLang="en-US" sz="2800" kern="0" baseline="-250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2</a:t>
            </a:r>
            <a:r>
              <a:rPr lang="en-US" altLang="en-US" sz="2800" kern="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fluorescence: depth of the TMR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986FE4-5BBF-2EFD-E9B5-142C0CE4F29D}"/>
              </a:ext>
            </a:extLst>
          </p:cNvPr>
          <p:cNvGrpSpPr/>
          <p:nvPr/>
        </p:nvGrpSpPr>
        <p:grpSpPr>
          <a:xfrm>
            <a:off x="152597" y="2405684"/>
            <a:ext cx="4093386" cy="1909428"/>
            <a:chOff x="141890" y="1238416"/>
            <a:chExt cx="4093386" cy="19094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C5B00A2-D0C7-302B-2C42-003D2E165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50032"/>
            <a:stretch/>
          </p:blipFill>
          <p:spPr>
            <a:xfrm>
              <a:off x="141890" y="1238416"/>
              <a:ext cx="4093386" cy="146097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1B59E7-2CEE-9F9F-BF43-45947EBE3A57}"/>
                </a:ext>
              </a:extLst>
            </p:cNvPr>
            <p:cNvSpPr/>
            <p:nvPr/>
          </p:nvSpPr>
          <p:spPr>
            <a:xfrm>
              <a:off x="2280745" y="1524000"/>
              <a:ext cx="262758" cy="19969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EF333C-0332-78F1-B3E0-2F442172E9F0}"/>
                </a:ext>
              </a:extLst>
            </p:cNvPr>
            <p:cNvSpPr/>
            <p:nvPr/>
          </p:nvSpPr>
          <p:spPr>
            <a:xfrm>
              <a:off x="2286004" y="2948147"/>
              <a:ext cx="262758" cy="19969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3F60B12-E994-B887-367F-53CAC0DA426A}"/>
              </a:ext>
            </a:extLst>
          </p:cNvPr>
          <p:cNvSpPr txBox="1"/>
          <p:nvPr/>
        </p:nvSpPr>
        <p:spPr>
          <a:xfrm>
            <a:off x="478612" y="1087400"/>
            <a:ext cx="756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  <a:latin typeface="Calibri"/>
              </a:rPr>
              <a:t>H</a:t>
            </a:r>
            <a:r>
              <a:rPr lang="en-GB" sz="2000" baseline="-25000" dirty="0">
                <a:solidFill>
                  <a:schemeClr val="bg1"/>
                </a:solidFill>
                <a:latin typeface="Calibri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E4A769-08EE-2080-F61A-ABA532A191DC}"/>
              </a:ext>
            </a:extLst>
          </p:cNvPr>
          <p:cNvSpPr txBox="1"/>
          <p:nvPr/>
        </p:nvSpPr>
        <p:spPr>
          <a:xfrm>
            <a:off x="562870" y="2525428"/>
            <a:ext cx="756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  <a:latin typeface="Calibri"/>
              </a:rPr>
              <a:t>H</a:t>
            </a:r>
            <a:r>
              <a:rPr lang="en-GB" sz="2000" baseline="-25000" dirty="0">
                <a:solidFill>
                  <a:schemeClr val="bg1"/>
                </a:solidFill>
                <a:latin typeface="Calibri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A004A6-1335-90AA-58DF-802FE12CA263}"/>
              </a:ext>
            </a:extLst>
          </p:cNvPr>
          <p:cNvSpPr txBox="1"/>
          <p:nvPr/>
        </p:nvSpPr>
        <p:spPr>
          <a:xfrm>
            <a:off x="4524964" y="1087400"/>
            <a:ext cx="43878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H</a:t>
            </a:r>
            <a:r>
              <a:rPr lang="en-GB" baseline="-250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2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 emission is more diffuse than Si IV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Explained by Si IV radiation spreading out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Applying Isobe+07 geometric model can work out the distance between the Si IV patch emission and the H</a:t>
            </a:r>
            <a:r>
              <a:rPr lang="en-GB" baseline="-250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2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 patch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37084F-A0A7-467F-7803-80FF81A62EF5}"/>
              </a:ext>
            </a:extLst>
          </p:cNvPr>
          <p:cNvSpPr txBox="1"/>
          <p:nvPr/>
        </p:nvSpPr>
        <p:spPr>
          <a:xfrm>
            <a:off x="5333133" y="3132770"/>
            <a:ext cx="3597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e.g., In marked area the separation between Si IV source and H</a:t>
            </a:r>
            <a:r>
              <a:rPr lang="en-GB" baseline="-250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2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 source is 1200 ± 100km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C878E9E-FDF5-97DC-1B5B-C80C0836D760}"/>
              </a:ext>
            </a:extLst>
          </p:cNvPr>
          <p:cNvCxnSpPr>
            <a:cxnSpLocks/>
          </p:cNvCxnSpPr>
          <p:nvPr/>
        </p:nvCxnSpPr>
        <p:spPr>
          <a:xfrm>
            <a:off x="2463608" y="2902838"/>
            <a:ext cx="1092385" cy="1700558"/>
          </a:xfrm>
          <a:prstGeom prst="straightConnector1">
            <a:avLst/>
          </a:prstGeom>
          <a:ln w="158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C0000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B62F44D0-8AD8-06F1-1C9F-25086CBC461B}"/>
              </a:ext>
            </a:extLst>
          </p:cNvPr>
          <p:cNvGrpSpPr/>
          <p:nvPr/>
        </p:nvGrpSpPr>
        <p:grpSpPr>
          <a:xfrm>
            <a:off x="188115" y="1027688"/>
            <a:ext cx="4093386" cy="1522254"/>
            <a:chOff x="141890" y="2640009"/>
            <a:chExt cx="4093386" cy="15222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9268C2A-F31D-B062-9613-813A1951D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7937" b="-1"/>
            <a:stretch/>
          </p:blipFill>
          <p:spPr>
            <a:xfrm>
              <a:off x="141890" y="2640009"/>
              <a:ext cx="4093386" cy="152225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03BC72F-F814-2D2E-D4C7-81D06792BDC9}"/>
                </a:ext>
              </a:extLst>
            </p:cNvPr>
            <p:cNvSpPr/>
            <p:nvPr/>
          </p:nvSpPr>
          <p:spPr>
            <a:xfrm>
              <a:off x="2286004" y="2948147"/>
              <a:ext cx="262758" cy="19969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3ACC5C7-E205-F7E3-B8DA-65CB0E59E472}"/>
              </a:ext>
            </a:extLst>
          </p:cNvPr>
          <p:cNvSpPr txBox="1"/>
          <p:nvPr/>
        </p:nvSpPr>
        <p:spPr>
          <a:xfrm>
            <a:off x="607050" y="1207144"/>
            <a:ext cx="756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  <a:latin typeface="Calibri"/>
              </a:rPr>
              <a:t>Si IV</a:t>
            </a:r>
            <a:endParaRPr lang="en-GB" sz="2000" baseline="-25000" dirty="0">
              <a:solidFill>
                <a:schemeClr val="bg1"/>
              </a:solidFill>
              <a:latin typeface="Calibri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26D7FBA-5CA2-9589-7C7C-385EECB47AD6}"/>
              </a:ext>
            </a:extLst>
          </p:cNvPr>
          <p:cNvCxnSpPr>
            <a:cxnSpLocks/>
          </p:cNvCxnSpPr>
          <p:nvPr/>
        </p:nvCxnSpPr>
        <p:spPr>
          <a:xfrm>
            <a:off x="2450945" y="1511973"/>
            <a:ext cx="1640555" cy="2990321"/>
          </a:xfrm>
          <a:prstGeom prst="straightConnector1">
            <a:avLst/>
          </a:prstGeom>
          <a:ln w="19050">
            <a:gradFill>
              <a:gsLst>
                <a:gs pos="97994">
                  <a:schemeClr val="accent6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6000">
                  <a:schemeClr val="accent2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79E3E1C-C63C-B1D7-5F92-E543F0739691}"/>
              </a:ext>
            </a:extLst>
          </p:cNvPr>
          <p:cNvSpPr txBox="1"/>
          <p:nvPr/>
        </p:nvSpPr>
        <p:spPr>
          <a:xfrm rot="16200000">
            <a:off x="-426991" y="2830588"/>
            <a:ext cx="1280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2"/>
                </a:solidFill>
                <a:latin typeface="Calibri"/>
              </a:rPr>
              <a:t>Mulay+23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D2A352-2890-F0E2-74BD-4B3111451E12}"/>
              </a:ext>
            </a:extLst>
          </p:cNvPr>
          <p:cNvSpPr txBox="1"/>
          <p:nvPr/>
        </p:nvSpPr>
        <p:spPr>
          <a:xfrm rot="20997670">
            <a:off x="5379624" y="4031546"/>
            <a:ext cx="3787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FF0000"/>
                </a:solidFill>
                <a:latin typeface="Calibri"/>
              </a:rPr>
              <a:t>See also height measurements from DKIST!  poster#233 by Cook et al.</a:t>
            </a:r>
          </a:p>
        </p:txBody>
      </p:sp>
    </p:spTree>
    <p:extLst>
      <p:ext uri="{BB962C8B-B14F-4D97-AF65-F5344CB8AC3E}">
        <p14:creationId xmlns:p14="http://schemas.microsoft.com/office/powerpoint/2010/main" val="784761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D0CB2-F0C4-6A1F-1330-A93A90A5A3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9A73773-9C98-C45E-C828-0ED36FF372B9}"/>
              </a:ext>
            </a:extLst>
          </p:cNvPr>
          <p:cNvSpPr txBox="1">
            <a:spLocks/>
          </p:cNvSpPr>
          <p:nvPr/>
        </p:nvSpPr>
        <p:spPr bwMode="auto">
          <a:xfrm>
            <a:off x="123229" y="237101"/>
            <a:ext cx="665695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defTabSz="914400"/>
            <a:r>
              <a:rPr lang="en-US" altLang="en-US" sz="2800" kern="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Temporal fine scales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FCED3A-F364-D415-0059-9C8B8C24331C}"/>
              </a:ext>
            </a:extLst>
          </p:cNvPr>
          <p:cNvSpPr txBox="1"/>
          <p:nvPr/>
        </p:nvSpPr>
        <p:spPr>
          <a:xfrm>
            <a:off x="212609" y="999959"/>
            <a:ext cx="8856714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Very high cadence observations crucial for uncovering physics (e.g. Lörinčík+24 result).</a:t>
            </a:r>
          </a:p>
          <a:p>
            <a:pPr algn="l">
              <a:spcAft>
                <a:spcPts val="600"/>
              </a:spcAft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Understanding flare energy transport needs sub-second timing, possible in HXR time-series, UV/optical images (just about)</a:t>
            </a:r>
          </a:p>
          <a:p>
            <a:pPr algn="l">
              <a:spcAft>
                <a:spcPts val="600"/>
              </a:spcAft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Simões+24 used IR observations at McMath-Pierce to obtain sub-second correlation of two flare footpoints.</a:t>
            </a:r>
          </a:p>
          <a:p>
            <a:pPr algn="l">
              <a:spcAft>
                <a:spcPts val="600"/>
              </a:spcAft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Measured time lag of 0.75±0.07s is ~2-5 times longer than electron time-of-flight + trapping delay + radiation generation timescales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7A1D15-1BA0-57C9-6234-2B8B3A204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062" y="3298202"/>
            <a:ext cx="2573335" cy="186488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30000A4-1A67-1DD1-D987-FBC323B26447}"/>
              </a:ext>
            </a:extLst>
          </p:cNvPr>
          <p:cNvGrpSpPr/>
          <p:nvPr/>
        </p:nvGrpSpPr>
        <p:grpSpPr>
          <a:xfrm>
            <a:off x="179873" y="3282018"/>
            <a:ext cx="4389373" cy="1823824"/>
            <a:chOff x="74677" y="2996851"/>
            <a:chExt cx="4871405" cy="21251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88F093A-82E0-4C8A-D37A-467B52A3E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677" y="2996851"/>
              <a:ext cx="4871405" cy="212517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3146484-E434-282F-8CB5-62A1C727C3BB}"/>
                </a:ext>
              </a:extLst>
            </p:cNvPr>
            <p:cNvSpPr/>
            <p:nvPr/>
          </p:nvSpPr>
          <p:spPr>
            <a:xfrm>
              <a:off x="849664" y="4296871"/>
              <a:ext cx="242761" cy="178024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752BF8A-FAB7-675D-CD74-F76F952EFAED}"/>
                </a:ext>
              </a:extLst>
            </p:cNvPr>
            <p:cNvSpPr/>
            <p:nvPr/>
          </p:nvSpPr>
          <p:spPr>
            <a:xfrm>
              <a:off x="824040" y="4505915"/>
              <a:ext cx="242761" cy="1780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861D334-0979-F6FD-0E17-83B42CB1BB94}"/>
              </a:ext>
            </a:extLst>
          </p:cNvPr>
          <p:cNvSpPr txBox="1"/>
          <p:nvPr/>
        </p:nvSpPr>
        <p:spPr>
          <a:xfrm>
            <a:off x="7412304" y="3448890"/>
            <a:ext cx="16570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More IR data are available, and more such analyses are needed</a:t>
            </a:r>
          </a:p>
        </p:txBody>
      </p:sp>
    </p:spTree>
    <p:extLst>
      <p:ext uri="{BB962C8B-B14F-4D97-AF65-F5344CB8AC3E}">
        <p14:creationId xmlns:p14="http://schemas.microsoft.com/office/powerpoint/2010/main" val="266547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61A3A-28AD-1098-CE3A-9E2361E1C5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D40FCA-F6AD-9553-C54E-3062A54A5A34}"/>
              </a:ext>
            </a:extLst>
          </p:cNvPr>
          <p:cNvSpPr txBox="1"/>
          <p:nvPr/>
        </p:nvSpPr>
        <p:spPr>
          <a:xfrm>
            <a:off x="327994" y="1178966"/>
            <a:ext cx="8690784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dirty="0">
                <a:solidFill>
                  <a:srgbClr val="FF0000"/>
                </a:solidFill>
                <a:latin typeface="Calibri"/>
              </a:rPr>
              <a:t>It is very unlikely that we have actually resolved the finest scales so far</a:t>
            </a:r>
            <a:endParaRPr lang="en-GB" sz="1800" dirty="0">
              <a:solidFill>
                <a:srgbClr val="FF0000"/>
              </a:solidFill>
              <a:latin typeface="Calibri"/>
            </a:endParaRP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Scales so far consistent with resolution limits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Will DKIST, and later EST, finally resolve “basic scales”? (I doubt it)</a:t>
            </a:r>
            <a:endParaRPr lang="en-GB" sz="1800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  <a:p>
            <a:pPr algn="l">
              <a:spcAft>
                <a:spcPts val="600"/>
              </a:spcAft>
            </a:pPr>
            <a:endParaRPr lang="en-GB" dirty="0">
              <a:solidFill>
                <a:srgbClr val="FF0000"/>
              </a:solidFill>
              <a:latin typeface="Calibri"/>
            </a:endParaRPr>
          </a:p>
          <a:p>
            <a:pPr algn="l">
              <a:spcAft>
                <a:spcPts val="600"/>
              </a:spcAft>
            </a:pPr>
            <a:r>
              <a:rPr lang="en-GB" dirty="0">
                <a:solidFill>
                  <a:srgbClr val="FF0000"/>
                </a:solidFill>
                <a:latin typeface="Calibri"/>
              </a:rPr>
              <a:t>Observations at fine scales enable important physics to be investigated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Evidence for / constraints on highly concentrated, intense energy input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Constraints on height structure of flaring chromosphere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Vital clues to invisible reconnection processes in the solar corona</a:t>
            </a:r>
          </a:p>
          <a:p>
            <a:pPr algn="l">
              <a:spcAft>
                <a:spcPts val="300"/>
              </a:spcAft>
            </a:pPr>
            <a:endParaRPr lang="en-GB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  <a:p>
            <a:pPr marL="0" indent="0"/>
            <a:r>
              <a:rPr lang="en-US" dirty="0">
                <a:solidFill>
                  <a:srgbClr val="FF0000"/>
                </a:solidFill>
                <a:latin typeface="Calibri"/>
              </a:rPr>
              <a:t>But disentangling all of the influences on observed fine structure is challenging; detailed work with large datasets.  </a:t>
            </a:r>
            <a:r>
              <a:rPr lang="en-US">
                <a:solidFill>
                  <a:srgbClr val="FF0000"/>
                </a:solidFill>
                <a:latin typeface="Calibri"/>
              </a:rPr>
              <a:t>We need smart analysis techniques!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BFBDC51-52CD-2CF3-C454-3FA8711ADC14}"/>
              </a:ext>
            </a:extLst>
          </p:cNvPr>
          <p:cNvSpPr txBox="1">
            <a:spLocks/>
          </p:cNvSpPr>
          <p:nvPr/>
        </p:nvSpPr>
        <p:spPr bwMode="auto">
          <a:xfrm>
            <a:off x="123230" y="237101"/>
            <a:ext cx="516374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defTabSz="914400"/>
            <a:r>
              <a:rPr lang="en-US" altLang="en-US" sz="2800" kern="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181346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505B7-D2F5-FF5A-8E77-56912FE613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942C8F-7113-DFA7-0F66-3A22C312ED3B}"/>
              </a:ext>
            </a:extLst>
          </p:cNvPr>
          <p:cNvSpPr txBox="1"/>
          <p:nvPr/>
        </p:nvSpPr>
        <p:spPr>
          <a:xfrm>
            <a:off x="3099250" y="2144389"/>
            <a:ext cx="2913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412996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8F7CD3C-6DC9-2D87-A52A-F074056C760B}"/>
              </a:ext>
            </a:extLst>
          </p:cNvPr>
          <p:cNvSpPr txBox="1">
            <a:spLocks/>
          </p:cNvSpPr>
          <p:nvPr/>
        </p:nvSpPr>
        <p:spPr bwMode="auto">
          <a:xfrm>
            <a:off x="123229" y="237101"/>
            <a:ext cx="6455595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defTabSz="914400"/>
            <a:r>
              <a:rPr lang="en-US" altLang="en-US" sz="2800" kern="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Fine scales in spectroscopy of flare ribbons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B93E41-F1FE-D370-2487-C91774C71713}"/>
              </a:ext>
            </a:extLst>
          </p:cNvPr>
          <p:cNvSpPr txBox="1"/>
          <p:nvPr/>
        </p:nvSpPr>
        <p:spPr>
          <a:xfrm>
            <a:off x="300772" y="989038"/>
            <a:ext cx="832655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Non-thermal broadening of (E)UV spectral lines can be interpreted as a signature of plasma turbulence </a:t>
            </a:r>
            <a:r>
              <a:rPr lang="en-GB" sz="1600" dirty="0">
                <a:solidFill>
                  <a:schemeClr val="bg2"/>
                </a:solidFill>
                <a:latin typeface="Calibri"/>
              </a:rPr>
              <a:t>(e.g. Jeffrey+16, 17, 18, Stores+21,23)</a:t>
            </a:r>
          </a:p>
          <a:p>
            <a:pPr algn="l">
              <a:spcAft>
                <a:spcPts val="0"/>
              </a:spcAft>
            </a:pP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E.g. High-cadence slit spectroscopy of a flare ribbon </a:t>
            </a:r>
            <a:r>
              <a:rPr lang="en-GB" sz="1600" dirty="0">
                <a:solidFill>
                  <a:schemeClr val="bg2"/>
                </a:solidFill>
                <a:latin typeface="Calibri"/>
              </a:rPr>
              <a:t>(Jeffrey+18) 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revealed:</a:t>
            </a:r>
          </a:p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Strong non-thermal broadening that peaks before flare heating/acceleration</a:t>
            </a:r>
          </a:p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non-thermal broadening decays as particles accelerated</a:t>
            </a:r>
          </a:p>
          <a:p>
            <a:pPr algn="l">
              <a:spcAft>
                <a:spcPts val="0"/>
              </a:spcAft>
            </a:pPr>
            <a:endParaRPr lang="en-GB" sz="900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  <a:p>
            <a:pPr algn="l">
              <a:spcAft>
                <a:spcPts val="0"/>
              </a:spcAft>
            </a:pPr>
            <a:r>
              <a:rPr lang="en-GB" sz="1600" i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Conclusion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: consistent with Alfvénic turbulence in chromosphere preceding electron acceleration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4FEFB12-8932-67E8-1D28-84AE5C877CAD}"/>
              </a:ext>
            </a:extLst>
          </p:cNvPr>
          <p:cNvGrpSpPr/>
          <p:nvPr/>
        </p:nvGrpSpPr>
        <p:grpSpPr>
          <a:xfrm>
            <a:off x="2439080" y="3052678"/>
            <a:ext cx="6282731" cy="2080307"/>
            <a:chOff x="3411395" y="2136227"/>
            <a:chExt cx="5670266" cy="208030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84831FA-67D3-1DDE-A271-D7BCA4A47234}"/>
                </a:ext>
              </a:extLst>
            </p:cNvPr>
            <p:cNvGrpSpPr/>
            <p:nvPr/>
          </p:nvGrpSpPr>
          <p:grpSpPr>
            <a:xfrm>
              <a:off x="4926200" y="2195022"/>
              <a:ext cx="4155461" cy="2021512"/>
              <a:chOff x="4926200" y="1952192"/>
              <a:chExt cx="4155461" cy="2021512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7E12F6A1-7570-9A23-DEB9-045D76B0147D}"/>
                  </a:ext>
                </a:extLst>
              </p:cNvPr>
              <p:cNvGrpSpPr/>
              <p:nvPr/>
            </p:nvGrpSpPr>
            <p:grpSpPr>
              <a:xfrm>
                <a:off x="4935788" y="1952192"/>
                <a:ext cx="4145873" cy="1571582"/>
                <a:chOff x="4626007" y="1396508"/>
                <a:chExt cx="3038685" cy="1062044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1A9803B5-EB5D-677A-E39A-39DDD0BDBE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b="52531"/>
                <a:stretch/>
              </p:blipFill>
              <p:spPr>
                <a:xfrm>
                  <a:off x="4626007" y="1525003"/>
                  <a:ext cx="3038685" cy="933549"/>
                </a:xfrm>
                <a:prstGeom prst="rect">
                  <a:avLst/>
                </a:prstGeom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2A5F79D-09DE-D1E1-165F-4F24D24B1AF2}"/>
                    </a:ext>
                  </a:extLst>
                </p:cNvPr>
                <p:cNvSpPr txBox="1"/>
                <p:nvPr/>
              </p:nvSpPr>
              <p:spPr>
                <a:xfrm>
                  <a:off x="5122065" y="1396508"/>
                  <a:ext cx="2202861" cy="2079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solidFill>
                        <a:srgbClr val="2C8BB7"/>
                      </a:solidFill>
                      <a:latin typeface="+mn-lt"/>
                    </a:rPr>
                    <a:t>Non-thermal line broadening (blue)</a:t>
                  </a: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DD3AF46-6F57-CA92-E777-4ED9F6DDC74A}"/>
                  </a:ext>
                </a:extLst>
              </p:cNvPr>
              <p:cNvSpPr txBox="1"/>
              <p:nvPr/>
            </p:nvSpPr>
            <p:spPr>
              <a:xfrm>
                <a:off x="6335833" y="3693160"/>
                <a:ext cx="1372987" cy="2805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t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Time (s)</a:t>
                </a: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C120F62E-9923-D805-A446-FE20ACA7B3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91127" b="4053"/>
              <a:stretch/>
            </p:blipFill>
            <p:spPr>
              <a:xfrm>
                <a:off x="4926200" y="3488577"/>
                <a:ext cx="4145873" cy="140272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40E7C12-E56D-790A-4519-38C51531C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1395" y="2136227"/>
              <a:ext cx="1514804" cy="1908900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BE624B5-4DA8-E102-DAB7-8433C74100FC}"/>
              </a:ext>
            </a:extLst>
          </p:cNvPr>
          <p:cNvSpPr txBox="1"/>
          <p:nvPr/>
        </p:nvSpPr>
        <p:spPr>
          <a:xfrm>
            <a:off x="7215530" y="4733296"/>
            <a:ext cx="1928470" cy="306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Jeffrey+18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A8FA8F-1B0E-4E37-86D4-BEE27EBA74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89" y="3144821"/>
            <a:ext cx="1753657" cy="176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9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17B19-D0FF-D89E-13C8-5BC6527FA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Reconnection – large scales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EF1FD0-F265-2F13-E094-38D4B2794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363" y="2742034"/>
            <a:ext cx="2911122" cy="21322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02E8E7-866C-5E8A-E1B6-F94341EE20FF}"/>
              </a:ext>
            </a:extLst>
          </p:cNvPr>
          <p:cNvSpPr txBox="1"/>
          <p:nvPr/>
        </p:nvSpPr>
        <p:spPr>
          <a:xfrm rot="16200000">
            <a:off x="166919" y="3573780"/>
            <a:ext cx="1502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2"/>
                </a:solidFill>
                <a:latin typeface="Calibri"/>
              </a:rPr>
              <a:t>Qiu+21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73111E-DE3B-1290-D581-CE429DB62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650" y="2757191"/>
            <a:ext cx="2799644" cy="21611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C38954-CB0D-33CC-A499-18338C0AA172}"/>
              </a:ext>
            </a:extLst>
          </p:cNvPr>
          <p:cNvSpPr txBox="1"/>
          <p:nvPr/>
        </p:nvSpPr>
        <p:spPr>
          <a:xfrm>
            <a:off x="2137390" y="2059441"/>
            <a:ext cx="2006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Measured at photosphere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128710-66DB-E5EC-4E94-3344B60EF696}"/>
              </a:ext>
            </a:extLst>
          </p:cNvPr>
          <p:cNvSpPr txBox="1"/>
          <p:nvPr/>
        </p:nvSpPr>
        <p:spPr>
          <a:xfrm rot="16200000">
            <a:off x="6969400" y="3573780"/>
            <a:ext cx="1502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2"/>
                </a:solidFill>
                <a:latin typeface="Calibri"/>
              </a:rPr>
              <a:t>Naus+22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5BF2A2-5028-126B-EAC1-752EA2763F1A}"/>
              </a:ext>
            </a:extLst>
          </p:cNvPr>
          <p:cNvSpPr txBox="1"/>
          <p:nvPr/>
        </p:nvSpPr>
        <p:spPr>
          <a:xfrm>
            <a:off x="261378" y="949038"/>
            <a:ext cx="8221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Global properties of coronal reconnection can be determined from ribbons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D1EB4A-AD57-9851-6AA0-200A674C7FC1}"/>
              </a:ext>
            </a:extLst>
          </p:cNvPr>
          <p:cNvSpPr txBox="1"/>
          <p:nvPr/>
        </p:nvSpPr>
        <p:spPr>
          <a:xfrm>
            <a:off x="4321790" y="2093601"/>
            <a:ext cx="1838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Coronal evolution (via flux conservation)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5301C0-B830-95D5-6244-A687530C6DA9}"/>
              </a:ext>
            </a:extLst>
          </p:cNvPr>
          <p:cNvSpPr txBox="1"/>
          <p:nvPr/>
        </p:nvSpPr>
        <p:spPr>
          <a:xfrm>
            <a:off x="6860280" y="2028065"/>
            <a:ext cx="1838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Coronal reconnection electric field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A666B9-42A9-66BC-15F0-6575CE0FBF86}"/>
              </a:ext>
            </a:extLst>
          </p:cNvPr>
          <p:cNvSpPr txBox="1"/>
          <p:nvPr/>
        </p:nvSpPr>
        <p:spPr>
          <a:xfrm>
            <a:off x="261378" y="1645268"/>
            <a:ext cx="143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Flux `swept out’ by ribbons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A2BC1F-C031-792A-0AEA-AA5879CCE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390" y="1533473"/>
            <a:ext cx="5491223" cy="56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05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20325-33BC-A046-BD04-029653626D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CA9C1FD-35AC-12D6-3287-15E794A75649}"/>
              </a:ext>
            </a:extLst>
          </p:cNvPr>
          <p:cNvSpPr txBox="1">
            <a:spLocks/>
          </p:cNvSpPr>
          <p:nvPr/>
        </p:nvSpPr>
        <p:spPr bwMode="auto">
          <a:xfrm>
            <a:off x="123229" y="237101"/>
            <a:ext cx="6852606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defTabSz="914400"/>
            <a:r>
              <a:rPr lang="en-GB" sz="2800" dirty="0"/>
              <a:t>Overview</a:t>
            </a:r>
            <a:endParaRPr lang="en-US" altLang="en-US" sz="2800" kern="0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561ACF-CC68-6252-F0CB-DD62739FF0FA}"/>
              </a:ext>
            </a:extLst>
          </p:cNvPr>
          <p:cNvSpPr txBox="1"/>
          <p:nvPr/>
        </p:nvSpPr>
        <p:spPr>
          <a:xfrm>
            <a:off x="197441" y="906668"/>
            <a:ext cx="4368946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GB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What are the finest scales?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Motivation for looking at fine scales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Fine structures in space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Reconnection rate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Ribbon front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Ribbon sub-structure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Vertical structure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trike="sngStrike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Fine structures in time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    </a:t>
            </a:r>
            <a:r>
              <a:rPr lang="en-GB" i="1" dirty="0" err="1">
                <a:solidFill>
                  <a:schemeClr val="accent6">
                    <a:lumMod val="50000"/>
                  </a:schemeClr>
                </a:solidFill>
                <a:latin typeface="Calibri"/>
              </a:rPr>
              <a:t>Dudik</a:t>
            </a:r>
            <a:r>
              <a:rPr lang="en-GB" i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 talk!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Conclusions</a:t>
            </a:r>
          </a:p>
          <a:p>
            <a:pPr algn="l">
              <a:spcAft>
                <a:spcPts val="1200"/>
              </a:spcAft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 </a:t>
            </a:r>
          </a:p>
        </p:txBody>
      </p:sp>
      <p:pic>
        <p:nvPicPr>
          <p:cNvPr id="3" name="41550_2017_BFs415500170085_MOESM173_ESM.mp4" descr="41550_2017_BFs415500170085_MOESM173_ESM.mp4">
            <a:hlinkClick r:id="" action="ppaction://media"/>
            <a:extLst>
              <a:ext uri="{FF2B5EF4-FFF2-40B4-BE49-F238E27FC236}">
                <a16:creationId xmlns:a16="http://schemas.microsoft.com/office/drawing/2014/main" id="{35219ED2-D22A-1085-0ED8-548E8B52CE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72746" y="1729051"/>
            <a:ext cx="3100833" cy="31008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1D78FC-FEAE-77B0-F9CF-3C5322DF8A76}"/>
              </a:ext>
            </a:extLst>
          </p:cNvPr>
          <p:cNvSpPr txBox="1"/>
          <p:nvPr/>
        </p:nvSpPr>
        <p:spPr>
          <a:xfrm rot="16200000">
            <a:off x="6934696" y="3059958"/>
            <a:ext cx="3610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Wang+2017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2E1647-AC4C-E7B8-197A-48F5D6AF0A65}"/>
              </a:ext>
            </a:extLst>
          </p:cNvPr>
          <p:cNvSpPr txBox="1"/>
          <p:nvPr/>
        </p:nvSpPr>
        <p:spPr>
          <a:xfrm>
            <a:off x="4710883" y="1136293"/>
            <a:ext cx="4543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Flare ribbon observed in H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Symbol" pitchFamily="2" charset="2"/>
              </a:rPr>
              <a:t>a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 red wing</a:t>
            </a:r>
          </a:p>
          <a:p>
            <a:pPr algn="ctr"/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Big Bear Solar Observatory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55D9C6B-CAC7-A835-2737-F505999A03E5}"/>
              </a:ext>
            </a:extLst>
          </p:cNvPr>
          <p:cNvCxnSpPr>
            <a:cxnSpLocks/>
          </p:cNvCxnSpPr>
          <p:nvPr/>
        </p:nvCxnSpPr>
        <p:spPr>
          <a:xfrm>
            <a:off x="5435191" y="1803868"/>
            <a:ext cx="0" cy="280800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229253D-D842-5970-AA96-617AF8C08139}"/>
              </a:ext>
            </a:extLst>
          </p:cNvPr>
          <p:cNvSpPr txBox="1"/>
          <p:nvPr/>
        </p:nvSpPr>
        <p:spPr>
          <a:xfrm rot="16200000">
            <a:off x="4355832" y="2834460"/>
            <a:ext cx="162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~</a:t>
            </a:r>
            <a:r>
              <a:rPr lang="en-GB" sz="20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30,000 km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16A0BD-4648-BB90-06B2-F72CC27A30B8}"/>
              </a:ext>
            </a:extLst>
          </p:cNvPr>
          <p:cNvSpPr txBox="1"/>
          <p:nvPr/>
        </p:nvSpPr>
        <p:spPr>
          <a:xfrm>
            <a:off x="439233" y="4711810"/>
            <a:ext cx="5166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Discussion will be limited to the lower atmosphere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ABC8B3E-406B-A15E-2271-367DA0F6EAC2}"/>
              </a:ext>
            </a:extLst>
          </p:cNvPr>
          <p:cNvCxnSpPr/>
          <p:nvPr/>
        </p:nvCxnSpPr>
        <p:spPr>
          <a:xfrm>
            <a:off x="7714209" y="4475029"/>
            <a:ext cx="656706" cy="0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91AFA7A-4098-30B0-B8D9-F330C0E264CE}"/>
              </a:ext>
            </a:extLst>
          </p:cNvPr>
          <p:cNvSpPr txBox="1"/>
          <p:nvPr/>
        </p:nvSpPr>
        <p:spPr>
          <a:xfrm>
            <a:off x="7785590" y="4082534"/>
            <a:ext cx="63176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FFFF00"/>
                </a:solidFill>
                <a:latin typeface="Calibri"/>
              </a:rPr>
              <a:t>10”</a:t>
            </a:r>
          </a:p>
        </p:txBody>
      </p:sp>
    </p:spTree>
    <p:extLst>
      <p:ext uri="{BB962C8B-B14F-4D97-AF65-F5344CB8AC3E}">
        <p14:creationId xmlns:p14="http://schemas.microsoft.com/office/powerpoint/2010/main" val="386979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660E5C0-C310-2DE4-1FF9-72451B728B49}"/>
              </a:ext>
            </a:extLst>
          </p:cNvPr>
          <p:cNvSpPr txBox="1">
            <a:spLocks/>
          </p:cNvSpPr>
          <p:nvPr/>
        </p:nvSpPr>
        <p:spPr bwMode="auto">
          <a:xfrm>
            <a:off x="123229" y="237101"/>
            <a:ext cx="6852606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defTabSz="914400"/>
            <a:r>
              <a:rPr lang="en-GB" altLang="en-US" sz="2800" kern="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What are the finest scales?</a:t>
            </a:r>
            <a:endParaRPr lang="en-US" altLang="en-US" sz="2800" kern="0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5D5191-00BB-B3F8-A051-BFD0896CDD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739138"/>
            <a:ext cx="7772400" cy="1102519"/>
          </a:xfrm>
        </p:spPr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E7960A-4F94-A078-E49F-60C03CE53B1A}"/>
              </a:ext>
            </a:extLst>
          </p:cNvPr>
          <p:cNvSpPr txBox="1"/>
          <p:nvPr/>
        </p:nvSpPr>
        <p:spPr>
          <a:xfrm>
            <a:off x="151266" y="980484"/>
            <a:ext cx="8682527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Photospheric/chromospheric footpoints are at or close to the diffraction limit. 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As resolution increases, scales of smallest reported flare features decrease.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DC8F2E8-4CDD-B548-7F1F-11BB6F8740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029910"/>
              </p:ext>
            </p:extLst>
          </p:nvPr>
        </p:nvGraphicFramePr>
        <p:xfrm>
          <a:off x="167429" y="1919748"/>
          <a:ext cx="8841468" cy="1689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760">
                  <a:extLst>
                    <a:ext uri="{9D8B030D-6E8A-4147-A177-3AD203B41FA5}">
                      <a16:colId xmlns:a16="http://schemas.microsoft.com/office/drawing/2014/main" val="3692160445"/>
                    </a:ext>
                  </a:extLst>
                </a:gridCol>
                <a:gridCol w="1209903">
                  <a:extLst>
                    <a:ext uri="{9D8B030D-6E8A-4147-A177-3AD203B41FA5}">
                      <a16:colId xmlns:a16="http://schemas.microsoft.com/office/drawing/2014/main" val="352299391"/>
                    </a:ext>
                  </a:extLst>
                </a:gridCol>
                <a:gridCol w="1196457">
                  <a:extLst>
                    <a:ext uri="{9D8B030D-6E8A-4147-A177-3AD203B41FA5}">
                      <a16:colId xmlns:a16="http://schemas.microsoft.com/office/drawing/2014/main" val="2809376365"/>
                    </a:ext>
                  </a:extLst>
                </a:gridCol>
                <a:gridCol w="1099685">
                  <a:extLst>
                    <a:ext uri="{9D8B030D-6E8A-4147-A177-3AD203B41FA5}">
                      <a16:colId xmlns:a16="http://schemas.microsoft.com/office/drawing/2014/main" val="1365872532"/>
                    </a:ext>
                  </a:extLst>
                </a:gridCol>
                <a:gridCol w="1628485">
                  <a:extLst>
                    <a:ext uri="{9D8B030D-6E8A-4147-A177-3AD203B41FA5}">
                      <a16:colId xmlns:a16="http://schemas.microsoft.com/office/drawing/2014/main" val="1101646752"/>
                    </a:ext>
                  </a:extLst>
                </a:gridCol>
                <a:gridCol w="2339178">
                  <a:extLst>
                    <a:ext uri="{9D8B030D-6E8A-4147-A177-3AD203B41FA5}">
                      <a16:colId xmlns:a16="http://schemas.microsoft.com/office/drawing/2014/main" val="8737786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primary</a:t>
                      </a:r>
                    </a:p>
                    <a:p>
                      <a:r>
                        <a:rPr lang="en-GB" sz="1600" dirty="0"/>
                        <a:t>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wavelength (nm)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1.22</a:t>
                      </a:r>
                      <a:r>
                        <a:rPr lang="en-GB" sz="1600" dirty="0">
                          <a:latin typeface="Symbol" pitchFamily="2" charset="2"/>
                        </a:rPr>
                        <a:t>l</a:t>
                      </a:r>
                      <a:r>
                        <a:rPr lang="en-GB" sz="1600" dirty="0"/>
                        <a:t>/D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Smallest flare</a:t>
                      </a:r>
                    </a:p>
                    <a:p>
                      <a:r>
                        <a:rPr lang="en-GB" sz="1600" dirty="0"/>
                        <a:t>feature reported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reference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889950"/>
                  </a:ext>
                </a:extLst>
              </a:tr>
              <a:tr h="262065">
                <a:tc>
                  <a:txBody>
                    <a:bodyPr/>
                    <a:lstStyle/>
                    <a:p>
                      <a:r>
                        <a:rPr lang="en-GB" sz="1600" dirty="0" err="1"/>
                        <a:t>Hinode</a:t>
                      </a:r>
                      <a:r>
                        <a:rPr lang="en-GB" sz="1600" dirty="0"/>
                        <a:t>/SOT</a:t>
                      </a:r>
                    </a:p>
                  </a:txBody>
                  <a:tcPr marT="9720" marB="972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0.5 m</a:t>
                      </a:r>
                    </a:p>
                  </a:txBody>
                  <a:tcPr marT="9720" marB="972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630.2</a:t>
                      </a:r>
                    </a:p>
                  </a:txBody>
                  <a:tcPr marT="9720" marB="972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0.”32</a:t>
                      </a:r>
                    </a:p>
                  </a:txBody>
                  <a:tcPr marT="9720" marB="972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FWHM 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= 0.”5</a:t>
                      </a:r>
                    </a:p>
                  </a:txBody>
                  <a:tcPr marT="9720" marB="972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Isobe+07</a:t>
                      </a:r>
                    </a:p>
                  </a:txBody>
                  <a:tcPr marT="9720" marB="9720"/>
                </a:tc>
                <a:extLst>
                  <a:ext uri="{0D108BD9-81ED-4DB2-BD59-A6C34878D82A}">
                    <a16:rowId xmlns:a16="http://schemas.microsoft.com/office/drawing/2014/main" val="1060580360"/>
                  </a:ext>
                </a:extLst>
              </a:tr>
              <a:tr h="281418">
                <a:tc>
                  <a:txBody>
                    <a:bodyPr/>
                    <a:lstStyle/>
                    <a:p>
                      <a:r>
                        <a:rPr lang="en-GB" sz="1600" dirty="0"/>
                        <a:t>Dunn</a:t>
                      </a:r>
                    </a:p>
                  </a:txBody>
                  <a:tcPr marT="9720" marB="972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0.76 m</a:t>
                      </a:r>
                    </a:p>
                  </a:txBody>
                  <a:tcPr marT="9720" marB="972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156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T="9720" marB="972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0.”5</a:t>
                      </a:r>
                    </a:p>
                  </a:txBody>
                  <a:tcPr marT="9720" marB="972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FWHM 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= 1.”3</a:t>
                      </a:r>
                    </a:p>
                  </a:txBody>
                  <a:tcPr marT="9720" marB="972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Xu+12</a:t>
                      </a:r>
                    </a:p>
                  </a:txBody>
                  <a:tcPr marT="9720" marB="9720"/>
                </a:tc>
                <a:extLst>
                  <a:ext uri="{0D108BD9-81ED-4DB2-BD59-A6C34878D82A}">
                    <a16:rowId xmlns:a16="http://schemas.microsoft.com/office/drawing/2014/main" val="1237463061"/>
                  </a:ext>
                </a:extLst>
              </a:tr>
              <a:tr h="290945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GB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SST</a:t>
                      </a:r>
                    </a:p>
                  </a:txBody>
                  <a:tcPr marT="9720" marB="972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 m</a:t>
                      </a:r>
                    </a:p>
                  </a:txBody>
                  <a:tcPr marT="9720" marB="972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486.1</a:t>
                      </a:r>
                    </a:p>
                  </a:txBody>
                  <a:tcPr marT="9720" marB="972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0.”12</a:t>
                      </a:r>
                    </a:p>
                  </a:txBody>
                  <a:tcPr marT="9720" marB="972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Width 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~ 0.”2</a:t>
                      </a:r>
                    </a:p>
                  </a:txBody>
                  <a:tcPr marT="9720" marB="972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Faber+24</a:t>
                      </a:r>
                    </a:p>
                  </a:txBody>
                  <a:tcPr marT="9720" marB="9720"/>
                </a:tc>
                <a:extLst>
                  <a:ext uri="{0D108BD9-81ED-4DB2-BD59-A6C34878D82A}">
                    <a16:rowId xmlns:a16="http://schemas.microsoft.com/office/drawing/2014/main" val="201942266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GB" sz="1600" dirty="0"/>
                        <a:t>BBSO NST/GST</a:t>
                      </a:r>
                    </a:p>
                  </a:txBody>
                  <a:tcPr marL="36000" marT="9720" marB="972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1.6 m</a:t>
                      </a:r>
                    </a:p>
                  </a:txBody>
                  <a:tcPr marT="9720" marB="972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656.3</a:t>
                      </a:r>
                    </a:p>
                  </a:txBody>
                  <a:tcPr marT="9720" marB="9720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0.”1</a:t>
                      </a:r>
                    </a:p>
                  </a:txBody>
                  <a:tcPr marT="9720" marB="972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Width 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~ 0.”1</a:t>
                      </a:r>
                    </a:p>
                  </a:txBody>
                  <a:tcPr marT="9720" marB="9720"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Sharykin+Kosovichev</a:t>
                      </a:r>
                      <a:r>
                        <a:rPr lang="en-GB" sz="1600" dirty="0"/>
                        <a:t> ‘14</a:t>
                      </a:r>
                    </a:p>
                  </a:txBody>
                  <a:tcPr marT="9720" marB="9720"/>
                </a:tc>
                <a:extLst>
                  <a:ext uri="{0D108BD9-81ED-4DB2-BD59-A6C34878D82A}">
                    <a16:rowId xmlns:a16="http://schemas.microsoft.com/office/drawing/2014/main" val="16537272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C54A578-6F9C-9900-2171-C8C040A53929}"/>
              </a:ext>
            </a:extLst>
          </p:cNvPr>
          <p:cNvSpPr txBox="1"/>
          <p:nvPr/>
        </p:nvSpPr>
        <p:spPr>
          <a:xfrm>
            <a:off x="167429" y="4569210"/>
            <a:ext cx="6728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So, it is almost certain that there is structure at &lt; 100km scales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9E5FC6-1EEC-870F-36B5-99823CC97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972" y="3679589"/>
            <a:ext cx="2045821" cy="12991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56284A-B495-FD37-122F-CFBC59862A1D}"/>
              </a:ext>
            </a:extLst>
          </p:cNvPr>
          <p:cNvSpPr txBox="1"/>
          <p:nvPr/>
        </p:nvSpPr>
        <p:spPr>
          <a:xfrm rot="16200000">
            <a:off x="8354628" y="4303180"/>
            <a:ext cx="1158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2">
                    <a:lumMod val="75000"/>
                  </a:schemeClr>
                </a:solidFill>
                <a:latin typeface="Calibri"/>
              </a:rPr>
              <a:t>French+21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F5A0E-DF7B-4D64-FF6A-FC3C7B92E60A}"/>
              </a:ext>
            </a:extLst>
          </p:cNvPr>
          <p:cNvSpPr txBox="1"/>
          <p:nvPr/>
        </p:nvSpPr>
        <p:spPr>
          <a:xfrm>
            <a:off x="167429" y="3852121"/>
            <a:ext cx="6524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Space telescopes often have critical sampling (2 pixels across the PSF)  e.g. IRIS smallest features  are 2 pixels wide =  0.”33</a:t>
            </a:r>
          </a:p>
        </p:txBody>
      </p:sp>
    </p:spTree>
    <p:extLst>
      <p:ext uri="{BB962C8B-B14F-4D97-AF65-F5344CB8AC3E}">
        <p14:creationId xmlns:p14="http://schemas.microsoft.com/office/powerpoint/2010/main" val="1241363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94250A-2DEB-3BF6-2504-06C8739A580C}"/>
              </a:ext>
            </a:extLst>
          </p:cNvPr>
          <p:cNvSpPr txBox="1">
            <a:spLocks/>
          </p:cNvSpPr>
          <p:nvPr/>
        </p:nvSpPr>
        <p:spPr bwMode="auto">
          <a:xfrm>
            <a:off x="123229" y="237101"/>
            <a:ext cx="6852606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defTabSz="914400"/>
            <a:r>
              <a:rPr lang="en-GB" sz="2800" dirty="0"/>
              <a:t>Motivations for looking at fine scales</a:t>
            </a:r>
            <a:endParaRPr lang="en-US" altLang="en-US" sz="2800" kern="0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29F027-9A93-A310-E455-DB97D1A162A9}"/>
              </a:ext>
            </a:extLst>
          </p:cNvPr>
          <p:cNvSpPr txBox="1"/>
          <p:nvPr/>
        </p:nvSpPr>
        <p:spPr>
          <a:xfrm>
            <a:off x="2996586" y="1125932"/>
            <a:ext cx="628041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Ribbons appear at (or close to?) where quasi-separatrix layers intersect with the chromosphere </a:t>
            </a:r>
            <a:r>
              <a:rPr lang="en-GB" dirty="0">
                <a:solidFill>
                  <a:schemeClr val="bg2"/>
                </a:solidFill>
                <a:latin typeface="Calibri"/>
              </a:rPr>
              <a:t>(e.g. Mandrini+95, Démoulin+97, Aulanier+00, Fletcher+01, Masson+09 )</a:t>
            </a:r>
          </a:p>
          <a:p>
            <a:pPr>
              <a:spcAft>
                <a:spcPts val="1200"/>
              </a:spcAft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Ribbons are key to understanding coronal reconnection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Large scale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ribbon movements are used to estimate bulk reconnection rate/reconnection electric field </a:t>
            </a:r>
            <a:r>
              <a:rPr lang="en-GB" dirty="0">
                <a:solidFill>
                  <a:schemeClr val="bg2"/>
                </a:solidFill>
                <a:latin typeface="Calibri"/>
              </a:rPr>
              <a:t>(e.g. </a:t>
            </a:r>
            <a:r>
              <a:rPr lang="en-GB" dirty="0" err="1">
                <a:solidFill>
                  <a:schemeClr val="bg2"/>
                </a:solidFill>
                <a:latin typeface="Calibri"/>
              </a:rPr>
              <a:t>Poletto</a:t>
            </a:r>
            <a:r>
              <a:rPr lang="en-GB" dirty="0">
                <a:solidFill>
                  <a:schemeClr val="bg2"/>
                </a:solidFill>
                <a:latin typeface="Calibri"/>
              </a:rPr>
              <a:t> &amp; Kopp 86, Qiu+02, </a:t>
            </a:r>
            <a:r>
              <a:rPr lang="en-GB" dirty="0" err="1">
                <a:solidFill>
                  <a:schemeClr val="bg2"/>
                </a:solidFill>
                <a:latin typeface="Calibri"/>
              </a:rPr>
              <a:t>Fletcher&amp;Hudson</a:t>
            </a:r>
            <a:r>
              <a:rPr lang="en-GB" dirty="0">
                <a:solidFill>
                  <a:schemeClr val="bg2"/>
                </a:solidFill>
                <a:latin typeface="Calibri"/>
              </a:rPr>
              <a:t> 01, Naus+22)</a:t>
            </a:r>
          </a:p>
          <a:p>
            <a:pPr marL="342900" indent="-34290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Fine scale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ribbon appearance determined by </a:t>
            </a:r>
          </a:p>
          <a:p>
            <a:pPr marL="800100" lvl="1" indent="-342900">
              <a:spcAft>
                <a:spcPts val="0"/>
              </a:spcAft>
              <a:buSzPct val="100000"/>
              <a:buFontTx/>
              <a:buChar char="-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Flare energy release and transport process</a:t>
            </a:r>
          </a:p>
          <a:p>
            <a:pPr marL="800100" lvl="1" indent="-342900">
              <a:spcAft>
                <a:spcPts val="0"/>
              </a:spcAft>
              <a:buSzPct val="100000"/>
              <a:buFontTx/>
              <a:buChar char="-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Fine structure of coronal magnetic field</a:t>
            </a:r>
          </a:p>
          <a:p>
            <a:pPr marL="800100" lvl="1" indent="-342900">
              <a:spcAft>
                <a:spcPts val="0"/>
              </a:spcAft>
              <a:buSzPct val="100000"/>
              <a:buFontTx/>
              <a:buChar char="-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Atmospheric structure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359829-221E-C4E7-80E9-A93AA739FB5B}"/>
              </a:ext>
            </a:extLst>
          </p:cNvPr>
          <p:cNvSpPr txBox="1"/>
          <p:nvPr/>
        </p:nvSpPr>
        <p:spPr>
          <a:xfrm rot="16200000">
            <a:off x="-868895" y="1997619"/>
            <a:ext cx="2014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2"/>
                </a:solidFill>
                <a:latin typeface="Calibri"/>
              </a:rPr>
              <a:t>Dudik+16, also Janvier+14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58CACC-908F-2E50-43D0-F0079A915AF3}"/>
              </a:ext>
            </a:extLst>
          </p:cNvPr>
          <p:cNvGrpSpPr/>
          <p:nvPr/>
        </p:nvGrpSpPr>
        <p:grpSpPr>
          <a:xfrm>
            <a:off x="368586" y="3361944"/>
            <a:ext cx="2536414" cy="1320599"/>
            <a:chOff x="261729" y="3251128"/>
            <a:chExt cx="3412750" cy="177685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53B4E51-4A91-8D0B-A691-5F366571441E}"/>
                </a:ext>
              </a:extLst>
            </p:cNvPr>
            <p:cNvSpPr/>
            <p:nvPr/>
          </p:nvSpPr>
          <p:spPr>
            <a:xfrm>
              <a:off x="814422" y="4247260"/>
              <a:ext cx="1136590" cy="58966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9B281E6-3EBF-D37D-5642-01A3C46AA44E}"/>
                </a:ext>
              </a:extLst>
            </p:cNvPr>
            <p:cNvSpPr/>
            <p:nvPr/>
          </p:nvSpPr>
          <p:spPr>
            <a:xfrm>
              <a:off x="2691925" y="4452359"/>
              <a:ext cx="478565" cy="162370"/>
            </a:xfrm>
            <a:custGeom>
              <a:avLst/>
              <a:gdLst>
                <a:gd name="connsiteX0" fmla="*/ 0 w 478565"/>
                <a:gd name="connsiteY0" fmla="*/ 162370 h 162370"/>
                <a:gd name="connsiteX1" fmla="*/ 273466 w 478565"/>
                <a:gd name="connsiteY1" fmla="*/ 85458 h 162370"/>
                <a:gd name="connsiteX2" fmla="*/ 478565 w 478565"/>
                <a:gd name="connsiteY2" fmla="*/ 0 h 162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8565" h="162370">
                  <a:moveTo>
                    <a:pt x="0" y="162370"/>
                  </a:moveTo>
                  <a:cubicBezTo>
                    <a:pt x="96852" y="137445"/>
                    <a:pt x="193705" y="112520"/>
                    <a:pt x="273466" y="85458"/>
                  </a:cubicBezTo>
                  <a:cubicBezTo>
                    <a:pt x="353227" y="58396"/>
                    <a:pt x="415896" y="29198"/>
                    <a:pt x="47856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30E9763-408E-B6D3-E73A-D6FCC48C7D33}"/>
                </a:ext>
              </a:extLst>
            </p:cNvPr>
            <p:cNvSpPr/>
            <p:nvPr/>
          </p:nvSpPr>
          <p:spPr>
            <a:xfrm>
              <a:off x="1250731" y="4459890"/>
              <a:ext cx="301297" cy="64925"/>
            </a:xfrm>
            <a:custGeom>
              <a:avLst/>
              <a:gdLst>
                <a:gd name="connsiteX0" fmla="*/ 0 w 301297"/>
                <a:gd name="connsiteY0" fmla="*/ 0 h 64925"/>
                <a:gd name="connsiteX1" fmla="*/ 129628 w 301297"/>
                <a:gd name="connsiteY1" fmla="*/ 63062 h 64925"/>
                <a:gd name="connsiteX2" fmla="*/ 301297 w 301297"/>
                <a:gd name="connsiteY2" fmla="*/ 42041 h 6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1297" h="64925">
                  <a:moveTo>
                    <a:pt x="0" y="0"/>
                  </a:moveTo>
                  <a:cubicBezTo>
                    <a:pt x="39706" y="28027"/>
                    <a:pt x="79412" y="56055"/>
                    <a:pt x="129628" y="63062"/>
                  </a:cubicBezTo>
                  <a:cubicBezTo>
                    <a:pt x="179844" y="70069"/>
                    <a:pt x="240570" y="56055"/>
                    <a:pt x="301297" y="42041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882A395-0EED-AF75-08E4-E7918F495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1729" y="3251128"/>
              <a:ext cx="3412750" cy="1776859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335CD6D-211D-B350-F0CF-59502757775B}"/>
              </a:ext>
            </a:extLst>
          </p:cNvPr>
          <p:cNvSpPr/>
          <p:nvPr/>
        </p:nvSpPr>
        <p:spPr>
          <a:xfrm>
            <a:off x="277000" y="3361944"/>
            <a:ext cx="1050558" cy="294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310729A-4D06-4781-F22D-3D9199531CA4}"/>
              </a:ext>
            </a:extLst>
          </p:cNvPr>
          <p:cNvSpPr/>
          <p:nvPr/>
        </p:nvSpPr>
        <p:spPr>
          <a:xfrm>
            <a:off x="591131" y="2380422"/>
            <a:ext cx="656230" cy="508594"/>
          </a:xfrm>
          <a:custGeom>
            <a:avLst/>
            <a:gdLst>
              <a:gd name="connsiteX0" fmla="*/ 218908 w 656230"/>
              <a:gd name="connsiteY0" fmla="*/ 193813 h 508594"/>
              <a:gd name="connsiteX1" fmla="*/ 124486 w 656230"/>
              <a:gd name="connsiteY1" fmla="*/ 188843 h 508594"/>
              <a:gd name="connsiteX2" fmla="*/ 35034 w 656230"/>
              <a:gd name="connsiteY2" fmla="*/ 243508 h 508594"/>
              <a:gd name="connsiteX3" fmla="*/ 247 w 656230"/>
              <a:gd name="connsiteY3" fmla="*/ 362778 h 508594"/>
              <a:gd name="connsiteX4" fmla="*/ 49943 w 656230"/>
              <a:gd name="connsiteY4" fmla="*/ 482048 h 508594"/>
              <a:gd name="connsiteX5" fmla="*/ 184121 w 656230"/>
              <a:gd name="connsiteY5" fmla="*/ 501926 h 508594"/>
              <a:gd name="connsiteX6" fmla="*/ 363026 w 656230"/>
              <a:gd name="connsiteY6" fmla="*/ 392595 h 508594"/>
              <a:gd name="connsiteX7" fmla="*/ 517082 w 656230"/>
              <a:gd name="connsiteY7" fmla="*/ 193813 h 508594"/>
              <a:gd name="connsiteX8" fmla="*/ 541930 w 656230"/>
              <a:gd name="connsiteY8" fmla="*/ 144117 h 508594"/>
              <a:gd name="connsiteX9" fmla="*/ 626412 w 656230"/>
              <a:gd name="connsiteY9" fmla="*/ 29817 h 508594"/>
              <a:gd name="connsiteX10" fmla="*/ 656230 w 656230"/>
              <a:gd name="connsiteY10" fmla="*/ 0 h 50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6230" h="508594">
                <a:moveTo>
                  <a:pt x="218908" y="193813"/>
                </a:moveTo>
                <a:cubicBezTo>
                  <a:pt x="187020" y="187186"/>
                  <a:pt x="155132" y="180560"/>
                  <a:pt x="124486" y="188843"/>
                </a:cubicBezTo>
                <a:cubicBezTo>
                  <a:pt x="93840" y="197126"/>
                  <a:pt x="55740" y="214519"/>
                  <a:pt x="35034" y="243508"/>
                </a:cubicBezTo>
                <a:cubicBezTo>
                  <a:pt x="14328" y="272497"/>
                  <a:pt x="-2238" y="323021"/>
                  <a:pt x="247" y="362778"/>
                </a:cubicBezTo>
                <a:cubicBezTo>
                  <a:pt x="2732" y="402535"/>
                  <a:pt x="19297" y="458857"/>
                  <a:pt x="49943" y="482048"/>
                </a:cubicBezTo>
                <a:cubicBezTo>
                  <a:pt x="80589" y="505239"/>
                  <a:pt x="131941" y="516835"/>
                  <a:pt x="184121" y="501926"/>
                </a:cubicBezTo>
                <a:cubicBezTo>
                  <a:pt x="236301" y="487017"/>
                  <a:pt x="307533" y="443947"/>
                  <a:pt x="363026" y="392595"/>
                </a:cubicBezTo>
                <a:cubicBezTo>
                  <a:pt x="418519" y="341243"/>
                  <a:pt x="487265" y="235226"/>
                  <a:pt x="517082" y="193813"/>
                </a:cubicBezTo>
                <a:cubicBezTo>
                  <a:pt x="546899" y="152400"/>
                  <a:pt x="523708" y="171450"/>
                  <a:pt x="541930" y="144117"/>
                </a:cubicBezTo>
                <a:cubicBezTo>
                  <a:pt x="560152" y="116784"/>
                  <a:pt x="607362" y="53836"/>
                  <a:pt x="626412" y="29817"/>
                </a:cubicBezTo>
                <a:cubicBezTo>
                  <a:pt x="645462" y="5797"/>
                  <a:pt x="650846" y="2898"/>
                  <a:pt x="65623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4C654C2-0B2D-A09A-F612-858092D761A4}"/>
              </a:ext>
            </a:extLst>
          </p:cNvPr>
          <p:cNvSpPr/>
          <p:nvPr/>
        </p:nvSpPr>
        <p:spPr>
          <a:xfrm>
            <a:off x="1252330" y="2354131"/>
            <a:ext cx="507843" cy="433795"/>
          </a:xfrm>
          <a:custGeom>
            <a:avLst/>
            <a:gdLst>
              <a:gd name="connsiteX0" fmla="*/ 0 w 507843"/>
              <a:gd name="connsiteY0" fmla="*/ 433795 h 433795"/>
              <a:gd name="connsiteX1" fmla="*/ 124240 w 507843"/>
              <a:gd name="connsiteY1" fmla="*/ 210165 h 433795"/>
              <a:gd name="connsiteX2" fmla="*/ 238540 w 507843"/>
              <a:gd name="connsiteY2" fmla="*/ 85926 h 433795"/>
              <a:gd name="connsiteX3" fmla="*/ 367748 w 507843"/>
              <a:gd name="connsiteY3" fmla="*/ 6412 h 433795"/>
              <a:gd name="connsiteX4" fmla="*/ 491987 w 507843"/>
              <a:gd name="connsiteY4" fmla="*/ 31260 h 433795"/>
              <a:gd name="connsiteX5" fmla="*/ 496957 w 507843"/>
              <a:gd name="connsiteY5" fmla="*/ 239982 h 433795"/>
              <a:gd name="connsiteX6" fmla="*/ 407505 w 507843"/>
              <a:gd name="connsiteY6" fmla="*/ 309556 h 433795"/>
              <a:gd name="connsiteX7" fmla="*/ 288235 w 507843"/>
              <a:gd name="connsiteY7" fmla="*/ 284708 h 433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843" h="433795">
                <a:moveTo>
                  <a:pt x="0" y="433795"/>
                </a:moveTo>
                <a:cubicBezTo>
                  <a:pt x="42241" y="350969"/>
                  <a:pt x="84483" y="268143"/>
                  <a:pt x="124240" y="210165"/>
                </a:cubicBezTo>
                <a:cubicBezTo>
                  <a:pt x="163997" y="152187"/>
                  <a:pt x="197955" y="119885"/>
                  <a:pt x="238540" y="85926"/>
                </a:cubicBezTo>
                <a:cubicBezTo>
                  <a:pt x="279125" y="51967"/>
                  <a:pt x="325507" y="15523"/>
                  <a:pt x="367748" y="6412"/>
                </a:cubicBezTo>
                <a:cubicBezTo>
                  <a:pt x="409989" y="-2699"/>
                  <a:pt x="470452" y="-7668"/>
                  <a:pt x="491987" y="31260"/>
                </a:cubicBezTo>
                <a:cubicBezTo>
                  <a:pt x="513522" y="70188"/>
                  <a:pt x="511037" y="193599"/>
                  <a:pt x="496957" y="239982"/>
                </a:cubicBezTo>
                <a:cubicBezTo>
                  <a:pt x="482877" y="286365"/>
                  <a:pt x="442292" y="302102"/>
                  <a:pt x="407505" y="309556"/>
                </a:cubicBezTo>
                <a:cubicBezTo>
                  <a:pt x="372718" y="317010"/>
                  <a:pt x="330476" y="300859"/>
                  <a:pt x="288235" y="28470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8D3ACB-4D1B-B056-5F8F-879E96764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80" y="1057435"/>
            <a:ext cx="1727438" cy="20660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61366F-E920-C8CC-F980-0C7ECE682A5D}"/>
              </a:ext>
            </a:extLst>
          </p:cNvPr>
          <p:cNvSpPr txBox="1"/>
          <p:nvPr/>
        </p:nvSpPr>
        <p:spPr>
          <a:xfrm rot="16200000">
            <a:off x="-433507" y="4108500"/>
            <a:ext cx="1258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2"/>
                </a:solidFill>
                <a:latin typeface="Calibri"/>
              </a:rPr>
              <a:t>Reid+12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AFFD46-D0A7-75DF-9FB3-E7248FF9077B}"/>
              </a:ext>
            </a:extLst>
          </p:cNvPr>
          <p:cNvSpPr txBox="1"/>
          <p:nvPr/>
        </p:nvSpPr>
        <p:spPr>
          <a:xfrm>
            <a:off x="277000" y="3100385"/>
            <a:ext cx="21618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1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Current sheet configuration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EABAEE-9302-C531-23D3-8F7914BC25E1}"/>
              </a:ext>
            </a:extLst>
          </p:cNvPr>
          <p:cNvSpPr txBox="1"/>
          <p:nvPr/>
        </p:nvSpPr>
        <p:spPr>
          <a:xfrm>
            <a:off x="276999" y="4708922"/>
            <a:ext cx="21618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1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Spine-fan configuration</a:t>
            </a:r>
          </a:p>
        </p:txBody>
      </p:sp>
    </p:spTree>
    <p:extLst>
      <p:ext uri="{BB962C8B-B14F-4D97-AF65-F5344CB8AC3E}">
        <p14:creationId xmlns:p14="http://schemas.microsoft.com/office/powerpoint/2010/main" val="3212232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82A395-0EED-AF75-08E4-E7918F4955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68586" y="3361944"/>
            <a:ext cx="2536414" cy="132059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53B4E51-4A91-8D0B-A691-5F366571441E}"/>
              </a:ext>
            </a:extLst>
          </p:cNvPr>
          <p:cNvSpPr/>
          <p:nvPr/>
        </p:nvSpPr>
        <p:spPr>
          <a:xfrm>
            <a:off x="779357" y="4102290"/>
            <a:ext cx="844733" cy="4382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9B281E6-3EBF-D37D-5642-01A3C46AA44E}"/>
              </a:ext>
            </a:extLst>
          </p:cNvPr>
          <p:cNvSpPr/>
          <p:nvPr/>
        </p:nvSpPr>
        <p:spPr>
          <a:xfrm>
            <a:off x="2174749" y="4254724"/>
            <a:ext cx="355678" cy="120677"/>
          </a:xfrm>
          <a:custGeom>
            <a:avLst/>
            <a:gdLst>
              <a:gd name="connsiteX0" fmla="*/ 0 w 478565"/>
              <a:gd name="connsiteY0" fmla="*/ 162370 h 162370"/>
              <a:gd name="connsiteX1" fmla="*/ 273466 w 478565"/>
              <a:gd name="connsiteY1" fmla="*/ 85458 h 162370"/>
              <a:gd name="connsiteX2" fmla="*/ 478565 w 478565"/>
              <a:gd name="connsiteY2" fmla="*/ 0 h 162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8565" h="162370">
                <a:moveTo>
                  <a:pt x="0" y="162370"/>
                </a:moveTo>
                <a:cubicBezTo>
                  <a:pt x="96852" y="137445"/>
                  <a:pt x="193705" y="112520"/>
                  <a:pt x="273466" y="85458"/>
                </a:cubicBezTo>
                <a:cubicBezTo>
                  <a:pt x="353227" y="58396"/>
                  <a:pt x="415896" y="29198"/>
                  <a:pt x="478565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30E9763-408E-B6D3-E73A-D6FCC48C7D33}"/>
              </a:ext>
            </a:extLst>
          </p:cNvPr>
          <p:cNvSpPr/>
          <p:nvPr/>
        </p:nvSpPr>
        <p:spPr>
          <a:xfrm>
            <a:off x="1103629" y="4260321"/>
            <a:ext cx="223929" cy="48254"/>
          </a:xfrm>
          <a:custGeom>
            <a:avLst/>
            <a:gdLst>
              <a:gd name="connsiteX0" fmla="*/ 0 w 301297"/>
              <a:gd name="connsiteY0" fmla="*/ 0 h 64925"/>
              <a:gd name="connsiteX1" fmla="*/ 129628 w 301297"/>
              <a:gd name="connsiteY1" fmla="*/ 63062 h 64925"/>
              <a:gd name="connsiteX2" fmla="*/ 301297 w 301297"/>
              <a:gd name="connsiteY2" fmla="*/ 42041 h 6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1297" h="64925">
                <a:moveTo>
                  <a:pt x="0" y="0"/>
                </a:moveTo>
                <a:cubicBezTo>
                  <a:pt x="39706" y="28027"/>
                  <a:pt x="79412" y="56055"/>
                  <a:pt x="129628" y="63062"/>
                </a:cubicBezTo>
                <a:cubicBezTo>
                  <a:pt x="179844" y="70069"/>
                  <a:pt x="240570" y="56055"/>
                  <a:pt x="301297" y="4204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35CD6D-211D-B350-F0CF-59502757775B}"/>
              </a:ext>
            </a:extLst>
          </p:cNvPr>
          <p:cNvSpPr/>
          <p:nvPr/>
        </p:nvSpPr>
        <p:spPr>
          <a:xfrm>
            <a:off x="277000" y="3361944"/>
            <a:ext cx="1050558" cy="294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94250A-2DEB-3BF6-2504-06C8739A580C}"/>
              </a:ext>
            </a:extLst>
          </p:cNvPr>
          <p:cNvSpPr txBox="1">
            <a:spLocks/>
          </p:cNvSpPr>
          <p:nvPr/>
        </p:nvSpPr>
        <p:spPr bwMode="auto">
          <a:xfrm>
            <a:off x="123229" y="237101"/>
            <a:ext cx="6852606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defTabSz="914400"/>
            <a:r>
              <a:rPr lang="en-GB" sz="2800" dirty="0"/>
              <a:t>Motivations for looking at fine scales</a:t>
            </a:r>
            <a:endParaRPr lang="en-US" altLang="en-US" sz="2800" kern="0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359829-221E-C4E7-80E9-A93AA739FB5B}"/>
              </a:ext>
            </a:extLst>
          </p:cNvPr>
          <p:cNvSpPr txBox="1"/>
          <p:nvPr/>
        </p:nvSpPr>
        <p:spPr>
          <a:xfrm rot="16200000">
            <a:off x="-868895" y="1793129"/>
            <a:ext cx="2014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2"/>
                </a:solidFill>
                <a:latin typeface="Calibri"/>
              </a:rPr>
              <a:t>Dudik+16, also Janvier+15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310729A-4D06-4781-F22D-3D9199531CA4}"/>
              </a:ext>
            </a:extLst>
          </p:cNvPr>
          <p:cNvSpPr/>
          <p:nvPr/>
        </p:nvSpPr>
        <p:spPr>
          <a:xfrm>
            <a:off x="591131" y="2380422"/>
            <a:ext cx="656230" cy="508594"/>
          </a:xfrm>
          <a:custGeom>
            <a:avLst/>
            <a:gdLst>
              <a:gd name="connsiteX0" fmla="*/ 218908 w 656230"/>
              <a:gd name="connsiteY0" fmla="*/ 193813 h 508594"/>
              <a:gd name="connsiteX1" fmla="*/ 124486 w 656230"/>
              <a:gd name="connsiteY1" fmla="*/ 188843 h 508594"/>
              <a:gd name="connsiteX2" fmla="*/ 35034 w 656230"/>
              <a:gd name="connsiteY2" fmla="*/ 243508 h 508594"/>
              <a:gd name="connsiteX3" fmla="*/ 247 w 656230"/>
              <a:gd name="connsiteY3" fmla="*/ 362778 h 508594"/>
              <a:gd name="connsiteX4" fmla="*/ 49943 w 656230"/>
              <a:gd name="connsiteY4" fmla="*/ 482048 h 508594"/>
              <a:gd name="connsiteX5" fmla="*/ 184121 w 656230"/>
              <a:gd name="connsiteY5" fmla="*/ 501926 h 508594"/>
              <a:gd name="connsiteX6" fmla="*/ 363026 w 656230"/>
              <a:gd name="connsiteY6" fmla="*/ 392595 h 508594"/>
              <a:gd name="connsiteX7" fmla="*/ 517082 w 656230"/>
              <a:gd name="connsiteY7" fmla="*/ 193813 h 508594"/>
              <a:gd name="connsiteX8" fmla="*/ 541930 w 656230"/>
              <a:gd name="connsiteY8" fmla="*/ 144117 h 508594"/>
              <a:gd name="connsiteX9" fmla="*/ 626412 w 656230"/>
              <a:gd name="connsiteY9" fmla="*/ 29817 h 508594"/>
              <a:gd name="connsiteX10" fmla="*/ 656230 w 656230"/>
              <a:gd name="connsiteY10" fmla="*/ 0 h 50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6230" h="508594">
                <a:moveTo>
                  <a:pt x="218908" y="193813"/>
                </a:moveTo>
                <a:cubicBezTo>
                  <a:pt x="187020" y="187186"/>
                  <a:pt x="155132" y="180560"/>
                  <a:pt x="124486" y="188843"/>
                </a:cubicBezTo>
                <a:cubicBezTo>
                  <a:pt x="93840" y="197126"/>
                  <a:pt x="55740" y="214519"/>
                  <a:pt x="35034" y="243508"/>
                </a:cubicBezTo>
                <a:cubicBezTo>
                  <a:pt x="14328" y="272497"/>
                  <a:pt x="-2238" y="323021"/>
                  <a:pt x="247" y="362778"/>
                </a:cubicBezTo>
                <a:cubicBezTo>
                  <a:pt x="2732" y="402535"/>
                  <a:pt x="19297" y="458857"/>
                  <a:pt x="49943" y="482048"/>
                </a:cubicBezTo>
                <a:cubicBezTo>
                  <a:pt x="80589" y="505239"/>
                  <a:pt x="131941" y="516835"/>
                  <a:pt x="184121" y="501926"/>
                </a:cubicBezTo>
                <a:cubicBezTo>
                  <a:pt x="236301" y="487017"/>
                  <a:pt x="307533" y="443947"/>
                  <a:pt x="363026" y="392595"/>
                </a:cubicBezTo>
                <a:cubicBezTo>
                  <a:pt x="418519" y="341243"/>
                  <a:pt x="487265" y="235226"/>
                  <a:pt x="517082" y="193813"/>
                </a:cubicBezTo>
                <a:cubicBezTo>
                  <a:pt x="546899" y="152400"/>
                  <a:pt x="523708" y="171450"/>
                  <a:pt x="541930" y="144117"/>
                </a:cubicBezTo>
                <a:cubicBezTo>
                  <a:pt x="560152" y="116784"/>
                  <a:pt x="607362" y="53836"/>
                  <a:pt x="626412" y="29817"/>
                </a:cubicBezTo>
                <a:cubicBezTo>
                  <a:pt x="645462" y="5797"/>
                  <a:pt x="650846" y="2898"/>
                  <a:pt x="65623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4C654C2-0B2D-A09A-F612-858092D761A4}"/>
              </a:ext>
            </a:extLst>
          </p:cNvPr>
          <p:cNvSpPr/>
          <p:nvPr/>
        </p:nvSpPr>
        <p:spPr>
          <a:xfrm>
            <a:off x="1252330" y="2354131"/>
            <a:ext cx="507843" cy="433795"/>
          </a:xfrm>
          <a:custGeom>
            <a:avLst/>
            <a:gdLst>
              <a:gd name="connsiteX0" fmla="*/ 0 w 507843"/>
              <a:gd name="connsiteY0" fmla="*/ 433795 h 433795"/>
              <a:gd name="connsiteX1" fmla="*/ 124240 w 507843"/>
              <a:gd name="connsiteY1" fmla="*/ 210165 h 433795"/>
              <a:gd name="connsiteX2" fmla="*/ 238540 w 507843"/>
              <a:gd name="connsiteY2" fmla="*/ 85926 h 433795"/>
              <a:gd name="connsiteX3" fmla="*/ 367748 w 507843"/>
              <a:gd name="connsiteY3" fmla="*/ 6412 h 433795"/>
              <a:gd name="connsiteX4" fmla="*/ 491987 w 507843"/>
              <a:gd name="connsiteY4" fmla="*/ 31260 h 433795"/>
              <a:gd name="connsiteX5" fmla="*/ 496957 w 507843"/>
              <a:gd name="connsiteY5" fmla="*/ 239982 h 433795"/>
              <a:gd name="connsiteX6" fmla="*/ 407505 w 507843"/>
              <a:gd name="connsiteY6" fmla="*/ 309556 h 433795"/>
              <a:gd name="connsiteX7" fmla="*/ 288235 w 507843"/>
              <a:gd name="connsiteY7" fmla="*/ 284708 h 433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843" h="433795">
                <a:moveTo>
                  <a:pt x="0" y="433795"/>
                </a:moveTo>
                <a:cubicBezTo>
                  <a:pt x="42241" y="350969"/>
                  <a:pt x="84483" y="268143"/>
                  <a:pt x="124240" y="210165"/>
                </a:cubicBezTo>
                <a:cubicBezTo>
                  <a:pt x="163997" y="152187"/>
                  <a:pt x="197955" y="119885"/>
                  <a:pt x="238540" y="85926"/>
                </a:cubicBezTo>
                <a:cubicBezTo>
                  <a:pt x="279125" y="51967"/>
                  <a:pt x="325507" y="15523"/>
                  <a:pt x="367748" y="6412"/>
                </a:cubicBezTo>
                <a:cubicBezTo>
                  <a:pt x="409989" y="-2699"/>
                  <a:pt x="470452" y="-7668"/>
                  <a:pt x="491987" y="31260"/>
                </a:cubicBezTo>
                <a:cubicBezTo>
                  <a:pt x="513522" y="70188"/>
                  <a:pt x="511037" y="193599"/>
                  <a:pt x="496957" y="239982"/>
                </a:cubicBezTo>
                <a:cubicBezTo>
                  <a:pt x="482877" y="286365"/>
                  <a:pt x="442292" y="302102"/>
                  <a:pt x="407505" y="309556"/>
                </a:cubicBezTo>
                <a:cubicBezTo>
                  <a:pt x="372718" y="317010"/>
                  <a:pt x="330476" y="300859"/>
                  <a:pt x="288235" y="28470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8D3ACB-4D1B-B056-5F8F-879E967646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296880" y="1057435"/>
            <a:ext cx="1727438" cy="20660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1FF07D-3B05-4E89-6783-1847DF552B7D}"/>
              </a:ext>
            </a:extLst>
          </p:cNvPr>
          <p:cNvSpPr txBox="1"/>
          <p:nvPr/>
        </p:nvSpPr>
        <p:spPr>
          <a:xfrm rot="16200000">
            <a:off x="-433507" y="4108500"/>
            <a:ext cx="1258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2"/>
                </a:solidFill>
                <a:latin typeface="Calibri"/>
              </a:rPr>
              <a:t>Reid+12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646961-7B02-2EEB-B398-DA3D179334C3}"/>
              </a:ext>
            </a:extLst>
          </p:cNvPr>
          <p:cNvSpPr txBox="1"/>
          <p:nvPr/>
        </p:nvSpPr>
        <p:spPr>
          <a:xfrm>
            <a:off x="2996586" y="1125932"/>
            <a:ext cx="628041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Ribbons appear at (or close to?) where quasi-separatrix layers intersect with the chromosphere </a:t>
            </a:r>
            <a:r>
              <a:rPr lang="en-GB" dirty="0">
                <a:solidFill>
                  <a:schemeClr val="bg2"/>
                </a:solidFill>
                <a:latin typeface="Calibri"/>
              </a:rPr>
              <a:t>(e.g. Mandrini+95, Démoulin+97, Aulanier+00, Fletcher+01, Masson+09 )</a:t>
            </a:r>
          </a:p>
          <a:p>
            <a:pPr>
              <a:spcAft>
                <a:spcPts val="1200"/>
              </a:spcAft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Ribbons are key to understanding coronal reconnection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Large scale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ribbon movements are used to estimate bulk reconnection rate/reconnection electric field </a:t>
            </a:r>
            <a:r>
              <a:rPr lang="en-GB" dirty="0">
                <a:solidFill>
                  <a:schemeClr val="bg2"/>
                </a:solidFill>
                <a:latin typeface="Calibri"/>
              </a:rPr>
              <a:t>(e.g. </a:t>
            </a:r>
            <a:r>
              <a:rPr lang="en-GB" dirty="0" err="1">
                <a:solidFill>
                  <a:schemeClr val="bg2"/>
                </a:solidFill>
                <a:latin typeface="Calibri"/>
              </a:rPr>
              <a:t>Poletto</a:t>
            </a:r>
            <a:r>
              <a:rPr lang="en-GB" dirty="0">
                <a:solidFill>
                  <a:schemeClr val="bg2"/>
                </a:solidFill>
                <a:latin typeface="Calibri"/>
              </a:rPr>
              <a:t> &amp; Kopp 86, Qiu+02, Fletcher 09, Naus+22)</a:t>
            </a:r>
          </a:p>
          <a:p>
            <a:pPr marL="342900" indent="-34290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Fine scale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ribbon appearance determined by </a:t>
            </a:r>
          </a:p>
          <a:p>
            <a:pPr marL="800100" lvl="1" indent="-342900">
              <a:spcAft>
                <a:spcPts val="0"/>
              </a:spcAft>
              <a:buSzPct val="100000"/>
              <a:buFontTx/>
              <a:buChar char="-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Flare energy release and transport process</a:t>
            </a:r>
          </a:p>
          <a:p>
            <a:pPr marL="800100" lvl="1" indent="-342900">
              <a:spcAft>
                <a:spcPts val="0"/>
              </a:spcAft>
              <a:buSzPct val="100000"/>
              <a:buFontTx/>
              <a:buChar char="-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Fine structure of coronal magnetic field</a:t>
            </a:r>
          </a:p>
          <a:p>
            <a:pPr marL="800100" lvl="1" indent="-342900">
              <a:spcAft>
                <a:spcPts val="0"/>
              </a:spcAft>
              <a:buSzPct val="100000"/>
              <a:buFontTx/>
              <a:buChar char="-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Atmospheric structure</a:t>
            </a:r>
          </a:p>
        </p:txBody>
      </p:sp>
    </p:spTree>
    <p:extLst>
      <p:ext uri="{BB962C8B-B14F-4D97-AF65-F5344CB8AC3E}">
        <p14:creationId xmlns:p14="http://schemas.microsoft.com/office/powerpoint/2010/main" val="2346583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A35418-8D9A-3872-F714-BC9BC4D3E0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31869" r="3784" b="29676"/>
          <a:stretch/>
        </p:blipFill>
        <p:spPr>
          <a:xfrm>
            <a:off x="-72053" y="2974440"/>
            <a:ext cx="3395275" cy="17561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9B02FD-2A52-16A9-C073-57A7D8E090AE}"/>
              </a:ext>
            </a:extLst>
          </p:cNvPr>
          <p:cNvSpPr txBox="1"/>
          <p:nvPr/>
        </p:nvSpPr>
        <p:spPr>
          <a:xfrm>
            <a:off x="281451" y="2465422"/>
            <a:ext cx="283845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17-Jul-2002 TRACE 1600Å footpoints (2s cadence) on TRACE WL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73632C-F54C-2515-5AF9-0520D3DFE083}"/>
              </a:ext>
            </a:extLst>
          </p:cNvPr>
          <p:cNvSpPr txBox="1"/>
          <p:nvPr/>
        </p:nvSpPr>
        <p:spPr>
          <a:xfrm>
            <a:off x="204542" y="1031301"/>
            <a:ext cx="8878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At high enough cadence and spatial resolution can track UV ‘blobs’ within a flare ribbon</a:t>
            </a:r>
          </a:p>
          <a:p>
            <a:pPr algn="l"/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Then use flux ‘swept out’ by blobs to estimate local flux-transfer (reconnection) rate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358672-BF63-26AC-F06A-AEAA196B57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169" t="21337" r="8078" b="27677"/>
          <a:stretch/>
        </p:blipFill>
        <p:spPr>
          <a:xfrm>
            <a:off x="3231876" y="3016705"/>
            <a:ext cx="2553076" cy="14356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222839-26BC-B16B-6612-D43831A5F99F}"/>
              </a:ext>
            </a:extLst>
          </p:cNvPr>
          <p:cNvSpPr txBox="1"/>
          <p:nvPr/>
        </p:nvSpPr>
        <p:spPr>
          <a:xfrm>
            <a:off x="3029127" y="2475066"/>
            <a:ext cx="29464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 TRACE UV footpoints and RHESSI on MDI magnetogram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EBD551-A44A-B0DE-23B2-1BE063BD7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493" y="1844739"/>
            <a:ext cx="4608000" cy="47068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10923AE-BD85-177D-DFED-5641C2A87DF8}"/>
              </a:ext>
            </a:extLst>
          </p:cNvPr>
          <p:cNvSpPr txBox="1">
            <a:spLocks/>
          </p:cNvSpPr>
          <p:nvPr/>
        </p:nvSpPr>
        <p:spPr bwMode="auto">
          <a:xfrm>
            <a:off x="123229" y="237101"/>
            <a:ext cx="5747731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defTabSz="914400"/>
            <a:r>
              <a:rPr lang="en-US" altLang="en-US" sz="2800" kern="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Ribbon fine scales and reconnection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FD11D0-595C-88C3-732B-09CE0BBD1C97}"/>
              </a:ext>
            </a:extLst>
          </p:cNvPr>
          <p:cNvSpPr txBox="1"/>
          <p:nvPr/>
        </p:nvSpPr>
        <p:spPr>
          <a:xfrm>
            <a:off x="6088830" y="2584917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F68946"/>
                </a:solidFill>
                <a:latin typeface="Calibri"/>
              </a:rPr>
              <a:t>Orange contours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= RHESSI 25-50keV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C3DDEDF-26FB-412D-FD06-4D7F695C0FC1}"/>
              </a:ext>
            </a:extLst>
          </p:cNvPr>
          <p:cNvGrpSpPr/>
          <p:nvPr/>
        </p:nvGrpSpPr>
        <p:grpSpPr>
          <a:xfrm>
            <a:off x="6088830" y="3193794"/>
            <a:ext cx="2885238" cy="1354217"/>
            <a:chOff x="5975542" y="3153334"/>
            <a:chExt cx="2885238" cy="135421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3FFA53-BF7E-9F60-89E0-C081F6968058}"/>
                </a:ext>
              </a:extLst>
            </p:cNvPr>
            <p:cNvSpPr txBox="1"/>
            <p:nvPr/>
          </p:nvSpPr>
          <p:spPr>
            <a:xfrm>
              <a:off x="5975542" y="3153334"/>
              <a:ext cx="2885238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1200"/>
                </a:spcAft>
              </a:pPr>
              <a:r>
                <a:rPr lang="en-GB" dirty="0">
                  <a:solidFill>
                    <a:schemeClr val="accent6">
                      <a:lumMod val="50000"/>
                    </a:schemeClr>
                  </a:solidFill>
                  <a:latin typeface="Calibri"/>
                </a:rPr>
                <a:t>Blobs colour coded by local magnetic reconnection rate</a:t>
              </a:r>
            </a:p>
            <a:p>
              <a:pPr algn="l"/>
              <a:r>
                <a:rPr lang="en-GB" dirty="0">
                  <a:solidFill>
                    <a:srgbClr val="4A45A5"/>
                  </a:solidFill>
                  <a:latin typeface="Calibri"/>
                </a:rPr>
                <a:t>Blue =</a:t>
              </a:r>
            </a:p>
            <a:p>
              <a:pPr algn="l"/>
              <a:r>
                <a:rPr lang="en-GB" dirty="0">
                  <a:solidFill>
                    <a:srgbClr val="CB1756"/>
                  </a:solidFill>
                  <a:latin typeface="Calibri"/>
                </a:rPr>
                <a:t>Pink </a:t>
              </a:r>
              <a:r>
                <a:rPr lang="en-GB" dirty="0">
                  <a:solidFill>
                    <a:srgbClr val="C01B5F"/>
                  </a:solidFill>
                  <a:latin typeface="Calibri"/>
                </a:rPr>
                <a:t>=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AAC05ED-4DD3-3672-7ED0-2BC0B6662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62190" y="3909516"/>
              <a:ext cx="1908000" cy="24838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B60FB8A-B3A1-4659-5E99-2BE153C3F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62189" y="4175585"/>
              <a:ext cx="1800000" cy="253841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9EFF795-7F89-C92F-D371-25CE1E075242}"/>
              </a:ext>
            </a:extLst>
          </p:cNvPr>
          <p:cNvSpPr txBox="1"/>
          <p:nvPr/>
        </p:nvSpPr>
        <p:spPr>
          <a:xfrm>
            <a:off x="1344398" y="4691398"/>
            <a:ext cx="6374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Non-thermal HXRs seen where local reconnection rate is high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4DCBFC-41FE-6295-D111-72010084F718}"/>
              </a:ext>
            </a:extLst>
          </p:cNvPr>
          <p:cNvSpPr txBox="1"/>
          <p:nvPr/>
        </p:nvSpPr>
        <p:spPr>
          <a:xfrm rot="16200000">
            <a:off x="5257161" y="3629153"/>
            <a:ext cx="1246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2"/>
                </a:solidFill>
                <a:latin typeface="Calibri"/>
              </a:rPr>
              <a:t>Fletcher 09</a:t>
            </a:r>
          </a:p>
        </p:txBody>
      </p:sp>
    </p:spTree>
    <p:extLst>
      <p:ext uri="{BB962C8B-B14F-4D97-AF65-F5344CB8AC3E}">
        <p14:creationId xmlns:p14="http://schemas.microsoft.com/office/powerpoint/2010/main" val="719851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26AA0-C2FB-C711-B1F0-57773CA33E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F293EE-2CF1-DF07-B005-D7D00E8730B7}"/>
              </a:ext>
            </a:extLst>
          </p:cNvPr>
          <p:cNvSpPr txBox="1">
            <a:spLocks/>
          </p:cNvSpPr>
          <p:nvPr/>
        </p:nvSpPr>
        <p:spPr bwMode="auto">
          <a:xfrm>
            <a:off x="123229" y="237101"/>
            <a:ext cx="6852606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defTabSz="914400"/>
            <a:r>
              <a:rPr lang="en-GB" sz="2800" dirty="0"/>
              <a:t>Ribbon fine structure: the ribbon front</a:t>
            </a:r>
            <a:endParaRPr lang="en-US" altLang="en-US" sz="2800" kern="0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AA64EE-1908-A59B-101E-EB5FB2B7A6D0}"/>
              </a:ext>
            </a:extLst>
          </p:cNvPr>
          <p:cNvSpPr txBox="1"/>
          <p:nvPr/>
        </p:nvSpPr>
        <p:spPr>
          <a:xfrm>
            <a:off x="237231" y="1058444"/>
            <a:ext cx="8196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Flare ribbons have a narrow front (100 - 150km in ground-based observations)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Fronts have different spectroscopic signatures from the rest of the ribbon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Fronts associated with strong redshifts at low T and blueshifts at high T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1C63E2B-191A-28A8-9A54-B459C7AD04A4}"/>
              </a:ext>
            </a:extLst>
          </p:cNvPr>
          <p:cNvGrpSpPr>
            <a:grpSpLocks noChangeAspect="1"/>
          </p:cNvGrpSpPr>
          <p:nvPr/>
        </p:nvGrpSpPr>
        <p:grpSpPr>
          <a:xfrm>
            <a:off x="6050087" y="2254570"/>
            <a:ext cx="3039415" cy="2504548"/>
            <a:chOff x="5675702" y="2023499"/>
            <a:chExt cx="3571002" cy="29425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49B4BA2-FDE3-E16A-7C8B-BE1AF29A2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5702" y="2023499"/>
              <a:ext cx="3276600" cy="28829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5A59176-44A8-0529-99E7-375EECAC45F3}"/>
                </a:ext>
              </a:extLst>
            </p:cNvPr>
            <p:cNvSpPr txBox="1"/>
            <p:nvPr/>
          </p:nvSpPr>
          <p:spPr>
            <a:xfrm rot="16200000">
              <a:off x="8064164" y="3783551"/>
              <a:ext cx="2003473" cy="361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2"/>
                  </a:solidFill>
                  <a:latin typeface="Calibri"/>
                </a:rPr>
                <a:t>Graham &amp; </a:t>
              </a:r>
              <a:r>
                <a:rPr lang="en-GB" sz="1400" dirty="0" err="1">
                  <a:solidFill>
                    <a:schemeClr val="bg2"/>
                  </a:solidFill>
                  <a:latin typeface="Calibri"/>
                </a:rPr>
                <a:t>Cauzzi</a:t>
              </a:r>
              <a:r>
                <a:rPr lang="en-GB" sz="1400" dirty="0">
                  <a:solidFill>
                    <a:schemeClr val="bg2"/>
                  </a:solidFill>
                  <a:latin typeface="Calibri"/>
                </a:rPr>
                <a:t> 15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060F102-1285-7252-5B37-6CC23B084B4F}"/>
                </a:ext>
              </a:extLst>
            </p:cNvPr>
            <p:cNvCxnSpPr/>
            <p:nvPr/>
          </p:nvCxnSpPr>
          <p:spPr>
            <a:xfrm flipV="1">
              <a:off x="7445829" y="2128984"/>
              <a:ext cx="0" cy="2523404"/>
            </a:xfrm>
            <a:prstGeom prst="line">
              <a:avLst/>
            </a:prstGeom>
            <a:ln w="19050">
              <a:solidFill>
                <a:srgbClr val="FF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C6FF94D-35FA-9E47-4FC1-1AC5EB2CC0F5}"/>
                </a:ext>
              </a:extLst>
            </p:cNvPr>
            <p:cNvSpPr txBox="1"/>
            <p:nvPr/>
          </p:nvSpPr>
          <p:spPr>
            <a:xfrm>
              <a:off x="6168218" y="3825856"/>
              <a:ext cx="12108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FF0000"/>
                  </a:solidFill>
                  <a:latin typeface="Calibri"/>
                </a:rPr>
                <a:t>Mg II downflows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A817B79-9FE0-FB06-12BB-C9E1DD43C8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75835" y="3537864"/>
              <a:ext cx="510187" cy="33075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E6D72F8-59F1-B203-B694-385A2ACCFC6D}"/>
                </a:ext>
              </a:extLst>
            </p:cNvPr>
            <p:cNvSpPr txBox="1"/>
            <p:nvPr/>
          </p:nvSpPr>
          <p:spPr>
            <a:xfrm>
              <a:off x="7512614" y="3094433"/>
              <a:ext cx="14954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200" b="1" dirty="0">
                  <a:latin typeface="Calibri"/>
                </a:rPr>
                <a:t>Fe XXI upflows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A861F98-4D4C-0F87-82AF-FAC2EFD8E17B}"/>
                </a:ext>
              </a:extLst>
            </p:cNvPr>
            <p:cNvSpPr txBox="1"/>
            <p:nvPr/>
          </p:nvSpPr>
          <p:spPr>
            <a:xfrm>
              <a:off x="6168218" y="4274638"/>
              <a:ext cx="7215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dirty="0">
                  <a:solidFill>
                    <a:schemeClr val="accent6">
                      <a:lumMod val="50000"/>
                    </a:schemeClr>
                  </a:solidFill>
                  <a:latin typeface="Calibri"/>
                </a:rPr>
                <a:t>IRIS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2B511FB-3CE9-B03B-3B13-7F9C34BDC8FB}"/>
              </a:ext>
            </a:extLst>
          </p:cNvPr>
          <p:cNvGrpSpPr/>
          <p:nvPr/>
        </p:nvGrpSpPr>
        <p:grpSpPr>
          <a:xfrm>
            <a:off x="163689" y="2053356"/>
            <a:ext cx="5598510" cy="2053243"/>
            <a:chOff x="83343" y="2293313"/>
            <a:chExt cx="5598510" cy="2053243"/>
          </a:xfrm>
        </p:grpSpPr>
        <p:pic>
          <p:nvPicPr>
            <p:cNvPr id="8" name="Picture 7" descr="A close-up of a graph&#10;&#10;Description automatically generated">
              <a:extLst>
                <a:ext uri="{FF2B5EF4-FFF2-40B4-BE49-F238E27FC236}">
                  <a16:creationId xmlns:a16="http://schemas.microsoft.com/office/drawing/2014/main" id="{172456CC-DC62-6F8F-0868-DDE8ABFBE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5911"/>
            <a:stretch/>
          </p:blipFill>
          <p:spPr>
            <a:xfrm>
              <a:off x="395783" y="2293313"/>
              <a:ext cx="3116635" cy="20532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3E04D41-41D6-EC6E-BF03-77785CE22B41}"/>
                </a:ext>
              </a:extLst>
            </p:cNvPr>
            <p:cNvSpPr txBox="1"/>
            <p:nvPr/>
          </p:nvSpPr>
          <p:spPr>
            <a:xfrm rot="16200000">
              <a:off x="-214693" y="3166044"/>
              <a:ext cx="903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400" dirty="0">
                  <a:solidFill>
                    <a:schemeClr val="bg2"/>
                  </a:solidFill>
                  <a:latin typeface="Calibri"/>
                </a:rPr>
                <a:t>Jing+16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C8332D-D40A-1A08-8BB4-94D7CE2EE90D}"/>
                </a:ext>
              </a:extLst>
            </p:cNvPr>
            <p:cNvSpPr txBox="1"/>
            <p:nvPr/>
          </p:nvSpPr>
          <p:spPr>
            <a:xfrm>
              <a:off x="3537864" y="2337401"/>
              <a:ext cx="21439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dirty="0">
                  <a:solidFill>
                    <a:schemeClr val="accent6">
                      <a:lumMod val="50000"/>
                    </a:schemeClr>
                  </a:solidFill>
                  <a:latin typeface="Calibri"/>
                </a:rPr>
                <a:t>BBSO/NST </a:t>
              </a:r>
            </a:p>
            <a:p>
              <a:pPr algn="l"/>
              <a:r>
                <a:rPr lang="en-GB" dirty="0">
                  <a:solidFill>
                    <a:srgbClr val="C32A1D"/>
                  </a:solidFill>
                  <a:latin typeface="Calibri"/>
                </a:rPr>
                <a:t>red</a:t>
              </a:r>
              <a:r>
                <a:rPr lang="en-GB" dirty="0">
                  <a:solidFill>
                    <a:schemeClr val="accent6">
                      <a:lumMod val="50000"/>
                    </a:schemeClr>
                  </a:solidFill>
                  <a:latin typeface="Calibri"/>
                </a:rPr>
                <a:t> = </a:t>
              </a:r>
              <a:r>
                <a:rPr lang="en-GB" dirty="0" err="1">
                  <a:solidFill>
                    <a:schemeClr val="accent6">
                      <a:lumMod val="50000"/>
                    </a:schemeClr>
                  </a:solidFill>
                  <a:latin typeface="Calibri"/>
                </a:rPr>
                <a:t>I</a:t>
              </a:r>
              <a:r>
                <a:rPr lang="en-GB" baseline="-25000" dirty="0" err="1">
                  <a:solidFill>
                    <a:schemeClr val="accent6">
                      <a:lumMod val="50000"/>
                    </a:schemeClr>
                  </a:solidFill>
                  <a:latin typeface="Calibri"/>
                </a:rPr>
                <a:t>red</a:t>
              </a:r>
              <a:r>
                <a:rPr lang="en-GB" dirty="0">
                  <a:solidFill>
                    <a:schemeClr val="accent6">
                      <a:lumMod val="50000"/>
                    </a:schemeClr>
                  </a:solidFill>
                  <a:latin typeface="Calibri"/>
                </a:rPr>
                <a:t> - </a:t>
              </a:r>
              <a:r>
                <a:rPr lang="en-GB" dirty="0" err="1">
                  <a:solidFill>
                    <a:schemeClr val="accent6">
                      <a:lumMod val="50000"/>
                    </a:schemeClr>
                  </a:solidFill>
                  <a:latin typeface="Calibri"/>
                </a:rPr>
                <a:t>I</a:t>
              </a:r>
              <a:r>
                <a:rPr lang="en-GB" baseline="-25000" dirty="0" err="1">
                  <a:solidFill>
                    <a:schemeClr val="accent6">
                      <a:lumMod val="50000"/>
                    </a:schemeClr>
                  </a:solidFill>
                  <a:latin typeface="Calibri"/>
                </a:rPr>
                <a:t>blue</a:t>
              </a:r>
              <a:r>
                <a:rPr lang="en-GB" dirty="0">
                  <a:solidFill>
                    <a:schemeClr val="accent6">
                      <a:lumMod val="50000"/>
                    </a:schemeClr>
                  </a:solidFill>
                  <a:latin typeface="Calibri"/>
                </a:rPr>
                <a:t> </a:t>
              </a:r>
            </a:p>
            <a:p>
              <a:pPr algn="l"/>
              <a:r>
                <a:rPr lang="en-GB" dirty="0">
                  <a:solidFill>
                    <a:schemeClr val="accent6">
                      <a:lumMod val="50000"/>
                    </a:schemeClr>
                  </a:solidFill>
                  <a:latin typeface="Calibri"/>
                </a:rPr>
                <a:t>(</a:t>
              </a:r>
              <a:r>
                <a:rPr lang="en-GB" dirty="0">
                  <a:solidFill>
                    <a:schemeClr val="accent6">
                      <a:lumMod val="50000"/>
                    </a:schemeClr>
                  </a:solidFill>
                  <a:cs typeface="Arial" panose="020B0604020202020204" pitchFamily="34" charset="0"/>
                </a:rPr>
                <a:t>~</a:t>
              </a:r>
              <a:r>
                <a:rPr lang="en-GB" dirty="0">
                  <a:solidFill>
                    <a:schemeClr val="accent6">
                      <a:lumMod val="50000"/>
                    </a:schemeClr>
                  </a:solidFill>
                  <a:latin typeface="Calibri"/>
                </a:rPr>
                <a:t>redshift)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26D50AD-C06C-5260-A865-4FDBBE5B73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5089" y="2730786"/>
              <a:ext cx="105297" cy="7513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EFB0113-2287-06F0-4A04-79859EFF20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94212" y="2799066"/>
              <a:ext cx="113858" cy="51817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9202EEE-F599-2F0F-2496-1161ACDDB858}"/>
                </a:ext>
              </a:extLst>
            </p:cNvPr>
            <p:cNvSpPr txBox="1"/>
            <p:nvPr/>
          </p:nvSpPr>
          <p:spPr>
            <a:xfrm>
              <a:off x="3573684" y="3300306"/>
              <a:ext cx="17821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dirty="0">
                  <a:solidFill>
                    <a:schemeClr val="accent6">
                      <a:lumMod val="50000"/>
                    </a:schemeClr>
                  </a:solidFill>
                  <a:latin typeface="Calibri"/>
                </a:rPr>
                <a:t>Intensity along cuts through the ribbon front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089AFF1-C02A-73DD-F34A-7125EE64FA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3156" y="2752966"/>
              <a:ext cx="113858" cy="51817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C1F3322-19BE-9559-EB01-5AFA51645A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59142" y="2863486"/>
              <a:ext cx="137166" cy="36768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0BC849A6-D780-238F-414B-497D6765AA37}"/>
              </a:ext>
            </a:extLst>
          </p:cNvPr>
          <p:cNvSpPr txBox="1"/>
          <p:nvPr/>
        </p:nvSpPr>
        <p:spPr>
          <a:xfrm>
            <a:off x="215704" y="4131965"/>
            <a:ext cx="6884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Implication: strongest energy input at leading edge gives </a:t>
            </a:r>
          </a:p>
          <a:p>
            <a:pPr algn="l"/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	- downward moving ‘condensation’ (10s of km/s) </a:t>
            </a:r>
          </a:p>
          <a:p>
            <a:pPr algn="l"/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	- upwards ‘evaporation’ (100s of km/s)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0BF4BB-2CE8-3DD2-B99A-04769C7EEF39}"/>
              </a:ext>
            </a:extLst>
          </p:cNvPr>
          <p:cNvGrpSpPr/>
          <p:nvPr/>
        </p:nvGrpSpPr>
        <p:grpSpPr>
          <a:xfrm>
            <a:off x="7744444" y="1721088"/>
            <a:ext cx="1170076" cy="1333501"/>
            <a:chOff x="7712076" y="1336674"/>
            <a:chExt cx="1170076" cy="133350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F731371-1EA3-754A-A5FC-85C659648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687" t="2387" r="6181" b="2160"/>
            <a:stretch/>
          </p:blipFill>
          <p:spPr>
            <a:xfrm>
              <a:off x="7712076" y="1336674"/>
              <a:ext cx="1170076" cy="1333501"/>
            </a:xfrm>
            <a:prstGeom prst="rect">
              <a:avLst/>
            </a:prstGeom>
          </p:spPr>
        </p:pic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C216D40-7130-638D-9F9E-DA43596EAF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78748" y="1345211"/>
              <a:ext cx="0" cy="1324964"/>
            </a:xfrm>
            <a:prstGeom prst="line">
              <a:avLst/>
            </a:prstGeom>
            <a:ln w="19050">
              <a:solidFill>
                <a:srgbClr val="FF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95859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DF92A-2F8F-B306-4C0A-FDCA014689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047380-6282-2D43-B335-A439A8AAC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4" y="1646449"/>
            <a:ext cx="5105737" cy="24343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20F1E2-F4D4-DAED-DED4-10ED4099138D}"/>
              </a:ext>
            </a:extLst>
          </p:cNvPr>
          <p:cNvSpPr txBox="1"/>
          <p:nvPr/>
        </p:nvSpPr>
        <p:spPr>
          <a:xfrm>
            <a:off x="405690" y="4088077"/>
            <a:ext cx="2313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chemeClr val="bg2"/>
                </a:solidFill>
                <a:latin typeface="Calibri"/>
              </a:rPr>
              <a:t>BBSO/NST Xu+16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97C129-9B99-1CEE-7901-69C73748045A}"/>
              </a:ext>
            </a:extLst>
          </p:cNvPr>
          <p:cNvSpPr txBox="1"/>
          <p:nvPr/>
        </p:nvSpPr>
        <p:spPr>
          <a:xfrm>
            <a:off x="5072619" y="1695276"/>
            <a:ext cx="39243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Kerr+21 used RADYN modelling to explain as: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dvOTf9433e2d"/>
              </a:rPr>
              <a:t>nonthermal </a:t>
            </a:r>
            <a:r>
              <a:rPr lang="en-GB" b="1" dirty="0">
                <a:effectLst/>
                <a:latin typeface="AdvOTf9433e2d"/>
              </a:rPr>
              <a:t>collisional ionisation</a:t>
            </a:r>
            <a:r>
              <a:rPr lang="en-GB" dirty="0">
                <a:effectLst/>
                <a:latin typeface="AdvOTf9433e2d"/>
              </a:rPr>
              <a:t> of helium by </a:t>
            </a:r>
            <a:r>
              <a:rPr lang="en-GB" b="1" dirty="0">
                <a:effectLst/>
                <a:latin typeface="AdvOTf9433e2d"/>
              </a:rPr>
              <a:t>electrons</a:t>
            </a:r>
            <a:r>
              <a:rPr lang="en-GB" dirty="0">
                <a:effectLst/>
                <a:latin typeface="AdvOTf9433e2d"/>
              </a:rPr>
              <a:t> followed by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dvOTf9433e2d"/>
              </a:rPr>
              <a:t>recombination to the atomic levels that produce strong absorption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latin typeface="AdvOTf9433e2d"/>
              </a:rPr>
              <a:t>Duration harder to explain – possibly a weak flux of electrons prior to main burst.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0B87834-68AB-7ADE-8515-374155033B7E}"/>
              </a:ext>
            </a:extLst>
          </p:cNvPr>
          <p:cNvSpPr txBox="1">
            <a:spLocks/>
          </p:cNvSpPr>
          <p:nvPr/>
        </p:nvSpPr>
        <p:spPr bwMode="auto">
          <a:xfrm>
            <a:off x="123229" y="237101"/>
            <a:ext cx="6852606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defTabSz="914400"/>
            <a:r>
              <a:rPr lang="en-GB" sz="2800" dirty="0"/>
              <a:t>Ribbon fine structure: the ribbon front</a:t>
            </a:r>
            <a:endParaRPr lang="en-US" altLang="en-US" sz="2800" kern="0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644699-14A6-164D-DB64-E8D05C22B226}"/>
              </a:ext>
            </a:extLst>
          </p:cNvPr>
          <p:cNvSpPr txBox="1"/>
          <p:nvPr/>
        </p:nvSpPr>
        <p:spPr>
          <a:xfrm>
            <a:off x="315589" y="1051965"/>
            <a:ext cx="8391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At the ribbon front, He 10830 is seen in absorption in a narrow (~340 km) region, lasting 10s-100s of seconds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48EF9A-AE0A-640E-3132-AAF0366B636B}"/>
              </a:ext>
            </a:extLst>
          </p:cNvPr>
          <p:cNvSpPr txBox="1"/>
          <p:nvPr/>
        </p:nvSpPr>
        <p:spPr>
          <a:xfrm>
            <a:off x="315589" y="4526955"/>
            <a:ext cx="8673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Implication: strongest energy input at ribbon edge involves a lot of non-thermal electrons </a:t>
            </a: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06261ABF-48BB-F036-5D6D-FA9BAD028D98}"/>
              </a:ext>
            </a:extLst>
          </p:cNvPr>
          <p:cNvSpPr/>
          <p:nvPr/>
        </p:nvSpPr>
        <p:spPr>
          <a:xfrm rot="20239440">
            <a:off x="2799931" y="2432044"/>
            <a:ext cx="2055377" cy="370597"/>
          </a:xfrm>
          <a:prstGeom prst="parallelogram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643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FAD278-C02F-C28E-6DB6-DFE5640E80A3}"/>
              </a:ext>
            </a:extLst>
          </p:cNvPr>
          <p:cNvSpPr txBox="1">
            <a:spLocks/>
          </p:cNvSpPr>
          <p:nvPr/>
        </p:nvSpPr>
        <p:spPr bwMode="auto">
          <a:xfrm>
            <a:off x="123229" y="237101"/>
            <a:ext cx="6852606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defTabSz="914400"/>
            <a:r>
              <a:rPr lang="en-GB" altLang="en-US" sz="2800" kern="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Fine structure and energy deposition</a:t>
            </a:r>
            <a:endParaRPr lang="en-US" altLang="en-US" sz="2800" kern="0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8605EEF-1033-BE7D-EA22-66A5E2E9C55D}"/>
              </a:ext>
            </a:extLst>
          </p:cNvPr>
          <p:cNvGrpSpPr>
            <a:grpSpLocks noChangeAspect="1"/>
          </p:cNvGrpSpPr>
          <p:nvPr/>
        </p:nvGrpSpPr>
        <p:grpSpPr>
          <a:xfrm>
            <a:off x="377690" y="1111650"/>
            <a:ext cx="2340000" cy="2223618"/>
            <a:chOff x="377690" y="1111647"/>
            <a:chExt cx="2796686" cy="265758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5BBD093-368E-5EF9-D364-1212BD2B18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7690" y="1111647"/>
              <a:ext cx="2664425" cy="2328865"/>
              <a:chOff x="203704" y="1804988"/>
              <a:chExt cx="3553226" cy="3105151"/>
            </a:xfrm>
          </p:grpSpPr>
          <p:grpSp>
            <p:nvGrpSpPr>
              <p:cNvPr id="8" name="Group 1">
                <a:extLst>
                  <a:ext uri="{FF2B5EF4-FFF2-40B4-BE49-F238E27FC236}">
                    <a16:creationId xmlns:a16="http://schemas.microsoft.com/office/drawing/2014/main" id="{0B1FF8AF-BD11-C2D2-1537-B51E76393E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3704" y="1804988"/>
                <a:ext cx="3553226" cy="3105151"/>
                <a:chOff x="357208" y="1804988"/>
                <a:chExt cx="3553226" cy="3105151"/>
              </a:xfrm>
            </p:grpSpPr>
            <p:grpSp>
              <p:nvGrpSpPr>
                <p:cNvPr id="10" name="Group 82">
                  <a:extLst>
                    <a:ext uri="{FF2B5EF4-FFF2-40B4-BE49-F238E27FC236}">
                      <a16:creationId xmlns:a16="http://schemas.microsoft.com/office/drawing/2014/main" id="{3D04A287-D0FF-924E-B896-6AFF2A30DEB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7208" y="1804988"/>
                  <a:ext cx="2765937" cy="3105151"/>
                  <a:chOff x="649599" y="1693917"/>
                  <a:chExt cx="2766838" cy="3105219"/>
                </a:xfrm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F9338FAC-355F-A428-FB5A-CA5720E2AB78}"/>
                      </a:ext>
                    </a:extLst>
                  </p:cNvPr>
                  <p:cNvSpPr/>
                  <p:nvPr/>
                </p:nvSpPr>
                <p:spPr>
                  <a:xfrm>
                    <a:off x="1024440" y="2444821"/>
                    <a:ext cx="932339" cy="2330502"/>
                  </a:xfrm>
                  <a:custGeom>
                    <a:avLst/>
                    <a:gdLst>
                      <a:gd name="connsiteX0" fmla="*/ 0 w 932487"/>
                      <a:gd name="connsiteY0" fmla="*/ 2330876 h 2330876"/>
                      <a:gd name="connsiteX1" fmla="*/ 434089 w 932487"/>
                      <a:gd name="connsiteY1" fmla="*/ 948425 h 2330876"/>
                      <a:gd name="connsiteX2" fmla="*/ 932487 w 932487"/>
                      <a:gd name="connsiteY2" fmla="*/ 0 h 23308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32487" h="2330876">
                        <a:moveTo>
                          <a:pt x="0" y="2330876"/>
                        </a:moveTo>
                        <a:cubicBezTo>
                          <a:pt x="139337" y="1833890"/>
                          <a:pt x="278675" y="1336904"/>
                          <a:pt x="434089" y="948425"/>
                        </a:cubicBezTo>
                        <a:cubicBezTo>
                          <a:pt x="589504" y="559946"/>
                          <a:pt x="932487" y="0"/>
                          <a:pt x="932487" y="0"/>
                        </a:cubicBez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9B319F96-2146-0E4B-A13D-2F3B3D1AE21D}"/>
                      </a:ext>
                    </a:extLst>
                  </p:cNvPr>
                  <p:cNvSpPr/>
                  <p:nvPr/>
                </p:nvSpPr>
                <p:spPr>
                  <a:xfrm>
                    <a:off x="1281747" y="3473544"/>
                    <a:ext cx="1431069" cy="1301779"/>
                  </a:xfrm>
                  <a:custGeom>
                    <a:avLst/>
                    <a:gdLst>
                      <a:gd name="connsiteX0" fmla="*/ 0 w 1430885"/>
                      <a:gd name="connsiteY0" fmla="*/ 1302122 h 1302122"/>
                      <a:gd name="connsiteX1" fmla="*/ 225083 w 1430885"/>
                      <a:gd name="connsiteY1" fmla="*/ 337622 h 1302122"/>
                      <a:gd name="connsiteX2" fmla="*/ 739559 w 1430885"/>
                      <a:gd name="connsiteY2" fmla="*/ 46 h 1302122"/>
                      <a:gd name="connsiteX3" fmla="*/ 1205802 w 1430885"/>
                      <a:gd name="connsiteY3" fmla="*/ 321547 h 1302122"/>
                      <a:gd name="connsiteX4" fmla="*/ 1430885 w 1430885"/>
                      <a:gd name="connsiteY4" fmla="*/ 1269972 h 1302122"/>
                      <a:gd name="connsiteX5" fmla="*/ 1430885 w 1430885"/>
                      <a:gd name="connsiteY5" fmla="*/ 1269972 h 13021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0885" h="1302122">
                        <a:moveTo>
                          <a:pt x="0" y="1302122"/>
                        </a:moveTo>
                        <a:cubicBezTo>
                          <a:pt x="50911" y="928378"/>
                          <a:pt x="101823" y="554635"/>
                          <a:pt x="225083" y="337622"/>
                        </a:cubicBezTo>
                        <a:cubicBezTo>
                          <a:pt x="348343" y="120609"/>
                          <a:pt x="576106" y="2725"/>
                          <a:pt x="739559" y="46"/>
                        </a:cubicBezTo>
                        <a:cubicBezTo>
                          <a:pt x="903012" y="-2633"/>
                          <a:pt x="1090581" y="109893"/>
                          <a:pt x="1205802" y="321547"/>
                        </a:cubicBezTo>
                        <a:cubicBezTo>
                          <a:pt x="1321023" y="533201"/>
                          <a:pt x="1430885" y="1269972"/>
                          <a:pt x="1430885" y="1269972"/>
                        </a:cubicBezTo>
                        <a:lnTo>
                          <a:pt x="1430885" y="1269972"/>
                        </a:lnTo>
                      </a:path>
                    </a:pathLst>
                  </a:cu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EB005424-8EA2-4BEA-6BE1-D83F1C64DB81}"/>
                      </a:ext>
                    </a:extLst>
                  </p:cNvPr>
                  <p:cNvSpPr/>
                  <p:nvPr/>
                </p:nvSpPr>
                <p:spPr>
                  <a:xfrm>
                    <a:off x="1731239" y="4324462"/>
                    <a:ext cx="547967" cy="417522"/>
                  </a:xfrm>
                  <a:custGeom>
                    <a:avLst/>
                    <a:gdLst>
                      <a:gd name="connsiteX0" fmla="*/ 0 w 1430885"/>
                      <a:gd name="connsiteY0" fmla="*/ 1302122 h 1302122"/>
                      <a:gd name="connsiteX1" fmla="*/ 225083 w 1430885"/>
                      <a:gd name="connsiteY1" fmla="*/ 337622 h 1302122"/>
                      <a:gd name="connsiteX2" fmla="*/ 739559 w 1430885"/>
                      <a:gd name="connsiteY2" fmla="*/ 46 h 1302122"/>
                      <a:gd name="connsiteX3" fmla="*/ 1205802 w 1430885"/>
                      <a:gd name="connsiteY3" fmla="*/ 321547 h 1302122"/>
                      <a:gd name="connsiteX4" fmla="*/ 1430885 w 1430885"/>
                      <a:gd name="connsiteY4" fmla="*/ 1269972 h 1302122"/>
                      <a:gd name="connsiteX5" fmla="*/ 1430885 w 1430885"/>
                      <a:gd name="connsiteY5" fmla="*/ 1269972 h 13021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0885" h="1302122">
                        <a:moveTo>
                          <a:pt x="0" y="1302122"/>
                        </a:moveTo>
                        <a:cubicBezTo>
                          <a:pt x="50911" y="928378"/>
                          <a:pt x="101823" y="554635"/>
                          <a:pt x="225083" y="337622"/>
                        </a:cubicBezTo>
                        <a:cubicBezTo>
                          <a:pt x="348343" y="120609"/>
                          <a:pt x="576106" y="2725"/>
                          <a:pt x="739559" y="46"/>
                        </a:cubicBezTo>
                        <a:cubicBezTo>
                          <a:pt x="903012" y="-2633"/>
                          <a:pt x="1090581" y="109893"/>
                          <a:pt x="1205802" y="321547"/>
                        </a:cubicBezTo>
                        <a:cubicBezTo>
                          <a:pt x="1321023" y="533201"/>
                          <a:pt x="1430885" y="1269972"/>
                          <a:pt x="1430885" y="1269972"/>
                        </a:cubicBezTo>
                        <a:lnTo>
                          <a:pt x="1430885" y="1269972"/>
                        </a:lnTo>
                      </a:path>
                    </a:pathLst>
                  </a:cu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F930382D-F73E-F4F4-360E-6260B86A41B4}"/>
                      </a:ext>
                    </a:extLst>
                  </p:cNvPr>
                  <p:cNvSpPr/>
                  <p:nvPr/>
                </p:nvSpPr>
                <p:spPr>
                  <a:xfrm flipH="1">
                    <a:off x="2045725" y="2468634"/>
                    <a:ext cx="932338" cy="2330502"/>
                  </a:xfrm>
                  <a:custGeom>
                    <a:avLst/>
                    <a:gdLst>
                      <a:gd name="connsiteX0" fmla="*/ 0 w 932487"/>
                      <a:gd name="connsiteY0" fmla="*/ 2330876 h 2330876"/>
                      <a:gd name="connsiteX1" fmla="*/ 434089 w 932487"/>
                      <a:gd name="connsiteY1" fmla="*/ 948425 h 2330876"/>
                      <a:gd name="connsiteX2" fmla="*/ 932487 w 932487"/>
                      <a:gd name="connsiteY2" fmla="*/ 0 h 23308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32487" h="2330876">
                        <a:moveTo>
                          <a:pt x="0" y="2330876"/>
                        </a:moveTo>
                        <a:cubicBezTo>
                          <a:pt x="139337" y="1833890"/>
                          <a:pt x="278675" y="1336904"/>
                          <a:pt x="434089" y="948425"/>
                        </a:cubicBezTo>
                        <a:cubicBezTo>
                          <a:pt x="589504" y="559946"/>
                          <a:pt x="932487" y="0"/>
                          <a:pt x="932487" y="0"/>
                        </a:cubicBez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648F4C65-DA02-7FF2-5393-11343F25F15A}"/>
                      </a:ext>
                    </a:extLst>
                  </p:cNvPr>
                  <p:cNvSpPr/>
                  <p:nvPr/>
                </p:nvSpPr>
                <p:spPr>
                  <a:xfrm>
                    <a:off x="1956780" y="2203515"/>
                    <a:ext cx="88945" cy="255594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6E5D5FF3-AD21-DE10-A87C-B4CC801D0A7C}"/>
                      </a:ext>
                    </a:extLst>
                  </p:cNvPr>
                  <p:cNvCxnSpPr/>
                  <p:nvPr/>
                </p:nvCxnSpPr>
                <p:spPr>
                  <a:xfrm>
                    <a:off x="1731239" y="1752655"/>
                    <a:ext cx="225540" cy="45086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>
                    <a:extLst>
                      <a:ext uri="{FF2B5EF4-FFF2-40B4-BE49-F238E27FC236}">
                        <a16:creationId xmlns:a16="http://schemas.microsoft.com/office/drawing/2014/main" id="{5A50F687-CC2B-ADE9-7BCF-F3CBCDA85D5F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2028253" y="1778056"/>
                    <a:ext cx="225540" cy="45086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4455D7CD-73B3-3A77-808A-91CFC74BCB90}"/>
                      </a:ext>
                    </a:extLst>
                  </p:cNvPr>
                  <p:cNvSpPr/>
                  <p:nvPr/>
                </p:nvSpPr>
                <p:spPr>
                  <a:xfrm>
                    <a:off x="1887458" y="1736781"/>
                    <a:ext cx="262071" cy="254005"/>
                  </a:xfrm>
                  <a:custGeom>
                    <a:avLst/>
                    <a:gdLst>
                      <a:gd name="connsiteX0" fmla="*/ 0 w 262467"/>
                      <a:gd name="connsiteY0" fmla="*/ 0 h 254797"/>
                      <a:gd name="connsiteX1" fmla="*/ 67734 w 262467"/>
                      <a:gd name="connsiteY1" fmla="*/ 177800 h 254797"/>
                      <a:gd name="connsiteX2" fmla="*/ 135467 w 262467"/>
                      <a:gd name="connsiteY2" fmla="*/ 254000 h 254797"/>
                      <a:gd name="connsiteX3" fmla="*/ 237067 w 262467"/>
                      <a:gd name="connsiteY3" fmla="*/ 135467 h 254797"/>
                      <a:gd name="connsiteX4" fmla="*/ 262467 w 262467"/>
                      <a:gd name="connsiteY4" fmla="*/ 16934 h 254797"/>
                      <a:gd name="connsiteX5" fmla="*/ 262467 w 262467"/>
                      <a:gd name="connsiteY5" fmla="*/ 16934 h 2547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2467" h="254797">
                        <a:moveTo>
                          <a:pt x="0" y="0"/>
                        </a:moveTo>
                        <a:cubicBezTo>
                          <a:pt x="22578" y="67733"/>
                          <a:pt x="45156" y="135467"/>
                          <a:pt x="67734" y="177800"/>
                        </a:cubicBezTo>
                        <a:cubicBezTo>
                          <a:pt x="90312" y="220133"/>
                          <a:pt x="107245" y="261055"/>
                          <a:pt x="135467" y="254000"/>
                        </a:cubicBezTo>
                        <a:cubicBezTo>
                          <a:pt x="163689" y="246945"/>
                          <a:pt x="215900" y="174978"/>
                          <a:pt x="237067" y="135467"/>
                        </a:cubicBezTo>
                        <a:cubicBezTo>
                          <a:pt x="258234" y="95956"/>
                          <a:pt x="262467" y="16934"/>
                          <a:pt x="262467" y="16934"/>
                        </a:cubicBezTo>
                        <a:lnTo>
                          <a:pt x="262467" y="16934"/>
                        </a:lnTo>
                      </a:path>
                    </a:pathLst>
                  </a:custGeom>
                  <a:ln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0" name="Right Arrow 19">
                    <a:extLst>
                      <a:ext uri="{FF2B5EF4-FFF2-40B4-BE49-F238E27FC236}">
                        <a16:creationId xmlns:a16="http://schemas.microsoft.com/office/drawing/2014/main" id="{388647B4-8CD6-4C73-69D3-61D3ACD645B6}"/>
                      </a:ext>
                    </a:extLst>
                  </p:cNvPr>
                  <p:cNvSpPr/>
                  <p:nvPr/>
                </p:nvSpPr>
                <p:spPr>
                  <a:xfrm>
                    <a:off x="1575585" y="2246379"/>
                    <a:ext cx="314486" cy="152403"/>
                  </a:xfrm>
                  <a:prstGeom prst="rightArrow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" name="Right Arrow 20">
                    <a:extLst>
                      <a:ext uri="{FF2B5EF4-FFF2-40B4-BE49-F238E27FC236}">
                        <a16:creationId xmlns:a16="http://schemas.microsoft.com/office/drawing/2014/main" id="{01E16AE4-E9DC-F2E9-FA20-2C10BD347A77}"/>
                      </a:ext>
                    </a:extLst>
                  </p:cNvPr>
                  <p:cNvSpPr/>
                  <p:nvPr/>
                </p:nvSpPr>
                <p:spPr>
                  <a:xfrm flipH="1">
                    <a:off x="2109258" y="2246379"/>
                    <a:ext cx="314486" cy="152403"/>
                  </a:xfrm>
                  <a:prstGeom prst="rightArrow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2" name="Down Arrow 21">
                    <a:extLst>
                      <a:ext uri="{FF2B5EF4-FFF2-40B4-BE49-F238E27FC236}">
                        <a16:creationId xmlns:a16="http://schemas.microsoft.com/office/drawing/2014/main" id="{64D6BA74-183C-1D7B-4C18-6815161CB368}"/>
                      </a:ext>
                    </a:extLst>
                  </p:cNvPr>
                  <p:cNvSpPr/>
                  <p:nvPr/>
                </p:nvSpPr>
                <p:spPr>
                  <a:xfrm>
                    <a:off x="1940897" y="2574999"/>
                    <a:ext cx="119123" cy="414347"/>
                  </a:xfrm>
                  <a:prstGeom prst="downArrow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2CF25B4F-FEEC-A62F-D2D6-4D67B3BD111B}"/>
                      </a:ext>
                    </a:extLst>
                  </p:cNvPr>
                  <p:cNvCxnSpPr/>
                  <p:nvPr/>
                </p:nvCxnSpPr>
                <p:spPr>
                  <a:xfrm>
                    <a:off x="649599" y="4799136"/>
                    <a:ext cx="2766838" cy="0"/>
                  </a:xfrm>
                  <a:prstGeom prst="line">
                    <a:avLst/>
                  </a:prstGeom>
                  <a:ln>
                    <a:solidFill>
                      <a:srgbClr val="FF66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Down Arrow 29">
                    <a:extLst>
                      <a:ext uri="{FF2B5EF4-FFF2-40B4-BE49-F238E27FC236}">
                        <a16:creationId xmlns:a16="http://schemas.microsoft.com/office/drawing/2014/main" id="{E25C7A0F-E129-30DA-2649-F5674A388D07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937438" y="1693917"/>
                    <a:ext cx="120712" cy="414346"/>
                  </a:xfrm>
                  <a:prstGeom prst="downArrow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11" name="TextBox 86">
                  <a:extLst>
                    <a:ext uri="{FF2B5EF4-FFF2-40B4-BE49-F238E27FC236}">
                      <a16:creationId xmlns:a16="http://schemas.microsoft.com/office/drawing/2014/main" id="{2B178028-8EC2-9A45-07FC-8BADA0411B1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01049" y="2466150"/>
                  <a:ext cx="1909385" cy="8092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350" dirty="0">
                      <a:solidFill>
                        <a:schemeClr val="accent6">
                          <a:lumMod val="50000"/>
                        </a:schemeClr>
                      </a:solidFill>
                      <a:latin typeface="Calibri" charset="0"/>
                    </a:rPr>
                    <a:t>Reconnection region</a:t>
                  </a:r>
                </a:p>
              </p:txBody>
            </p:sp>
          </p:grp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2C227D8D-E237-2CAB-85BA-B1F3F167CF72}"/>
                  </a:ext>
                </a:extLst>
              </p:cNvPr>
              <p:cNvSpPr/>
              <p:nvPr/>
            </p:nvSpPr>
            <p:spPr bwMode="auto">
              <a:xfrm>
                <a:off x="986487" y="4141788"/>
                <a:ext cx="1101929" cy="747712"/>
              </a:xfrm>
              <a:custGeom>
                <a:avLst/>
                <a:gdLst>
                  <a:gd name="connsiteX0" fmla="*/ 0 w 1430885"/>
                  <a:gd name="connsiteY0" fmla="*/ 1302122 h 1302122"/>
                  <a:gd name="connsiteX1" fmla="*/ 225083 w 1430885"/>
                  <a:gd name="connsiteY1" fmla="*/ 337622 h 1302122"/>
                  <a:gd name="connsiteX2" fmla="*/ 739559 w 1430885"/>
                  <a:gd name="connsiteY2" fmla="*/ 46 h 1302122"/>
                  <a:gd name="connsiteX3" fmla="*/ 1205802 w 1430885"/>
                  <a:gd name="connsiteY3" fmla="*/ 321547 h 1302122"/>
                  <a:gd name="connsiteX4" fmla="*/ 1430885 w 1430885"/>
                  <a:gd name="connsiteY4" fmla="*/ 1269972 h 1302122"/>
                  <a:gd name="connsiteX5" fmla="*/ 1430885 w 1430885"/>
                  <a:gd name="connsiteY5" fmla="*/ 1269972 h 130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0885" h="1302122">
                    <a:moveTo>
                      <a:pt x="0" y="1302122"/>
                    </a:moveTo>
                    <a:cubicBezTo>
                      <a:pt x="50911" y="928378"/>
                      <a:pt x="101823" y="554635"/>
                      <a:pt x="225083" y="337622"/>
                    </a:cubicBezTo>
                    <a:cubicBezTo>
                      <a:pt x="348343" y="120609"/>
                      <a:pt x="576106" y="2725"/>
                      <a:pt x="739559" y="46"/>
                    </a:cubicBezTo>
                    <a:cubicBezTo>
                      <a:pt x="903012" y="-2633"/>
                      <a:pt x="1090581" y="109893"/>
                      <a:pt x="1205802" y="321547"/>
                    </a:cubicBezTo>
                    <a:cubicBezTo>
                      <a:pt x="1321023" y="533201"/>
                      <a:pt x="1430885" y="1269972"/>
                      <a:pt x="1430885" y="1269972"/>
                    </a:cubicBezTo>
                    <a:lnTo>
                      <a:pt x="1430885" y="1269972"/>
                    </a:lnTo>
                  </a:path>
                </a:pathLst>
              </a:custGeom>
              <a:ln w="2222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AB39E2B-BBCC-DB51-FEA3-24A650E29544}"/>
                </a:ext>
              </a:extLst>
            </p:cNvPr>
            <p:cNvSpPr/>
            <p:nvPr/>
          </p:nvSpPr>
          <p:spPr>
            <a:xfrm>
              <a:off x="687922" y="3476071"/>
              <a:ext cx="207169" cy="83344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445F1E3-EDE0-7637-9697-A907769CB5CF}"/>
                </a:ext>
              </a:extLst>
            </p:cNvPr>
            <p:cNvSpPr/>
            <p:nvPr/>
          </p:nvSpPr>
          <p:spPr>
            <a:xfrm>
              <a:off x="1902599" y="3464305"/>
              <a:ext cx="207169" cy="83344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6BD3A79E-94E1-9EA2-C38D-B6630D140C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3191" y="2783026"/>
              <a:ext cx="102192" cy="622535"/>
            </a:xfrm>
            <a:prstGeom prst="straightConnector1">
              <a:avLst/>
            </a:prstGeom>
            <a:ln>
              <a:solidFill>
                <a:srgbClr val="FCC50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4E7EF46-96CE-82D0-49D6-C7758CDDD69C}"/>
                </a:ext>
              </a:extLst>
            </p:cNvPr>
            <p:cNvSpPr txBox="1"/>
            <p:nvPr/>
          </p:nvSpPr>
          <p:spPr>
            <a:xfrm>
              <a:off x="917144" y="3511743"/>
              <a:ext cx="967665" cy="257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800" dirty="0">
                  <a:solidFill>
                    <a:srgbClr val="E55F2A"/>
                  </a:solidFill>
                  <a:latin typeface="Calibri"/>
                </a:rPr>
                <a:t>Chromosphere</a:t>
              </a:r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3339080A-C4A4-C303-F25F-2D0D8DAF99FC}"/>
                </a:ext>
              </a:extLst>
            </p:cNvPr>
            <p:cNvCxnSpPr>
              <a:cxnSpLocks/>
            </p:cNvCxnSpPr>
            <p:nvPr/>
          </p:nvCxnSpPr>
          <p:spPr>
            <a:xfrm>
              <a:off x="1851174" y="2753055"/>
              <a:ext cx="159942" cy="668991"/>
            </a:xfrm>
            <a:prstGeom prst="straightConnector1">
              <a:avLst/>
            </a:prstGeom>
            <a:ln>
              <a:solidFill>
                <a:srgbClr val="FCC50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926654D-53E5-6A4A-80AE-7C4180B150FC}"/>
                </a:ext>
              </a:extLst>
            </p:cNvPr>
            <p:cNvSpPr txBox="1"/>
            <p:nvPr/>
          </p:nvSpPr>
          <p:spPr>
            <a:xfrm>
              <a:off x="2009772" y="2748781"/>
              <a:ext cx="11646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350" dirty="0">
                  <a:solidFill>
                    <a:schemeClr val="accent6">
                      <a:lumMod val="50000"/>
                    </a:schemeClr>
                  </a:solidFill>
                  <a:latin typeface="Calibri"/>
                </a:rPr>
                <a:t>Energy transport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3B2A445C-F5B8-629F-1013-07CCAF52037B}"/>
              </a:ext>
            </a:extLst>
          </p:cNvPr>
          <p:cNvSpPr txBox="1"/>
          <p:nvPr/>
        </p:nvSpPr>
        <p:spPr>
          <a:xfrm>
            <a:off x="2607027" y="1178390"/>
            <a:ext cx="64288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Flare energy is stored in a large coronal volume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Release of this energy is enabled by magnetic reconnection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Energy transported along the field is deposited in highly concentrated footpoint/ribbon sources.</a:t>
            </a:r>
          </a:p>
          <a:p>
            <a:pPr algn="l"/>
            <a:endParaRPr lang="en-GB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The small sizes of footpoints challenge the electron-beam energy transport model.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9313595-84FF-C8B6-8811-C13E8CCA6CB6}"/>
              </a:ext>
            </a:extLst>
          </p:cNvPr>
          <p:cNvSpPr txBox="1"/>
          <p:nvPr/>
        </p:nvSpPr>
        <p:spPr>
          <a:xfrm>
            <a:off x="235798" y="3592117"/>
            <a:ext cx="5104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e.g. Krucker+11 used SOT G-band and RHESSI measurements to deduce e</a:t>
            </a:r>
            <a:r>
              <a:rPr lang="en-GB" baseline="300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-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 beam properties:</a:t>
            </a:r>
          </a:p>
          <a:p>
            <a:pPr algn="l"/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- Energy deposition rate &gt; 5 x 10</a:t>
            </a:r>
            <a:r>
              <a:rPr lang="en-GB" baseline="300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12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 erg cm</a:t>
            </a:r>
            <a:r>
              <a:rPr lang="en-GB" baseline="300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-2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 s</a:t>
            </a:r>
            <a:r>
              <a:rPr lang="en-GB" baseline="300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-1</a:t>
            </a:r>
          </a:p>
          <a:p>
            <a:pPr algn="l"/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- Nonthermal electron beam density  </a:t>
            </a:r>
            <a:r>
              <a:rPr lang="en-GB" dirty="0">
                <a:solidFill>
                  <a:srgbClr val="FF0000"/>
                </a:solidFill>
                <a:latin typeface="Calibri"/>
              </a:rPr>
              <a:t>&gt; 10</a:t>
            </a:r>
            <a:r>
              <a:rPr lang="en-GB" baseline="30000" dirty="0">
                <a:solidFill>
                  <a:srgbClr val="FF0000"/>
                </a:solidFill>
                <a:latin typeface="Calibri"/>
              </a:rPr>
              <a:t>10</a:t>
            </a:r>
            <a:r>
              <a:rPr lang="en-GB" dirty="0">
                <a:solidFill>
                  <a:srgbClr val="FF0000"/>
                </a:solidFill>
                <a:latin typeface="Calibri"/>
              </a:rPr>
              <a:t> cm</a:t>
            </a:r>
            <a:r>
              <a:rPr lang="en-GB" baseline="30000" dirty="0">
                <a:solidFill>
                  <a:srgbClr val="FF0000"/>
                </a:solidFill>
                <a:latin typeface="Calibri"/>
              </a:rPr>
              <a:t>-3</a:t>
            </a:r>
          </a:p>
        </p:txBody>
      </p:sp>
      <p:pic>
        <p:nvPicPr>
          <p:cNvPr id="90" name="Picture 9">
            <a:extLst>
              <a:ext uri="{FF2B5EF4-FFF2-40B4-BE49-F238E27FC236}">
                <a16:creationId xmlns:a16="http://schemas.microsoft.com/office/drawing/2014/main" id="{AB51B26F-7FE6-AFC3-C670-488315DBD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08"/>
          <a:stretch>
            <a:fillRect/>
          </a:stretch>
        </p:blipFill>
        <p:spPr bwMode="auto">
          <a:xfrm>
            <a:off x="7129583" y="3118816"/>
            <a:ext cx="194393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11">
            <a:extLst>
              <a:ext uri="{FF2B5EF4-FFF2-40B4-BE49-F238E27FC236}">
                <a16:creationId xmlns:a16="http://schemas.microsoft.com/office/drawing/2014/main" id="{455B2F92-7100-8D25-4D10-8E014E2871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r="62610" b="51266"/>
          <a:stretch/>
        </p:blipFill>
        <p:spPr bwMode="auto">
          <a:xfrm>
            <a:off x="5303608" y="3187507"/>
            <a:ext cx="1809290" cy="175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TextBox 12">
            <a:extLst>
              <a:ext uri="{FF2B5EF4-FFF2-40B4-BE49-F238E27FC236}">
                <a16:creationId xmlns:a16="http://schemas.microsoft.com/office/drawing/2014/main" id="{3D5485FA-80FE-2E55-8A21-58BA59122FC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419502" y="4011171"/>
            <a:ext cx="16772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cs typeface="Calibri" charset="0"/>
              </a:rPr>
              <a:t>(Krucker+11)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58DD728-F219-9297-7672-C5F42A03A55C}"/>
              </a:ext>
            </a:extLst>
          </p:cNvPr>
          <p:cNvSpPr/>
          <p:nvPr/>
        </p:nvSpPr>
        <p:spPr>
          <a:xfrm>
            <a:off x="6166128" y="3931793"/>
            <a:ext cx="505169" cy="520979"/>
          </a:xfrm>
          <a:prstGeom prst="rect">
            <a:avLst/>
          </a:prstGeom>
          <a:noFill/>
          <a:ln>
            <a:solidFill>
              <a:srgbClr val="FCC5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9207BFF0-2951-7DDD-BAC7-4A1BCED2AC61}"/>
              </a:ext>
            </a:extLst>
          </p:cNvPr>
          <p:cNvCxnSpPr>
            <a:cxnSpLocks/>
          </p:cNvCxnSpPr>
          <p:nvPr/>
        </p:nvCxnSpPr>
        <p:spPr>
          <a:xfrm flipH="1">
            <a:off x="6580568" y="3260884"/>
            <a:ext cx="896472" cy="734821"/>
          </a:xfrm>
          <a:prstGeom prst="line">
            <a:avLst/>
          </a:prstGeom>
          <a:ln w="28575">
            <a:solidFill>
              <a:srgbClr val="FCC5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BB2DCE57-6A04-4FA4-A863-C4BAE1CDBCD8}"/>
              </a:ext>
            </a:extLst>
          </p:cNvPr>
          <p:cNvCxnSpPr>
            <a:cxnSpLocks/>
          </p:cNvCxnSpPr>
          <p:nvPr/>
        </p:nvCxnSpPr>
        <p:spPr>
          <a:xfrm>
            <a:off x="6688314" y="4458946"/>
            <a:ext cx="788726" cy="390292"/>
          </a:xfrm>
          <a:prstGeom prst="line">
            <a:avLst/>
          </a:prstGeom>
          <a:ln w="28575">
            <a:solidFill>
              <a:srgbClr val="FCC5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39D1927B-2109-C1A8-2995-CD106137D6B8}"/>
              </a:ext>
            </a:extLst>
          </p:cNvPr>
          <p:cNvSpPr txBox="1"/>
          <p:nvPr/>
        </p:nvSpPr>
        <p:spPr>
          <a:xfrm>
            <a:off x="5567569" y="2968294"/>
            <a:ext cx="1553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solidFill>
                  <a:schemeClr val="accent6">
                    <a:lumMod val="50000"/>
                  </a:schemeClr>
                </a:solidFill>
                <a:latin typeface="Calibri"/>
              </a:rPr>
              <a:t>Hinode</a:t>
            </a:r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/SOT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CFF42F8-DDE6-504C-79BA-F20552C8A1A9}"/>
              </a:ext>
            </a:extLst>
          </p:cNvPr>
          <p:cNvSpPr txBox="1"/>
          <p:nvPr/>
        </p:nvSpPr>
        <p:spPr>
          <a:xfrm>
            <a:off x="7414145" y="2948325"/>
            <a:ext cx="1553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SOT&amp;RHESSI</a:t>
            </a:r>
          </a:p>
        </p:txBody>
      </p:sp>
    </p:spTree>
    <p:extLst>
      <p:ext uri="{BB962C8B-B14F-4D97-AF65-F5344CB8AC3E}">
        <p14:creationId xmlns:p14="http://schemas.microsoft.com/office/powerpoint/2010/main" val="1026651605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White">
  <a:themeElements>
    <a:clrScheme name="Default Design 1">
      <a:dk1>
        <a:srgbClr val="000000"/>
      </a:dk1>
      <a:lt1>
        <a:srgbClr val="FFFFFF"/>
      </a:lt1>
      <a:dk2>
        <a:srgbClr val="003C69"/>
      </a:dk2>
      <a:lt2>
        <a:srgbClr val="808080"/>
      </a:lt2>
      <a:accent1>
        <a:srgbClr val="1C598C"/>
      </a:accent1>
      <a:accent2>
        <a:srgbClr val="4386AF"/>
      </a:accent2>
      <a:accent3>
        <a:srgbClr val="FFFFFF"/>
      </a:accent3>
      <a:accent4>
        <a:srgbClr val="000000"/>
      </a:accent4>
      <a:accent5>
        <a:srgbClr val="ABB5C5"/>
      </a:accent5>
      <a:accent6>
        <a:srgbClr val="3C799E"/>
      </a:accent6>
      <a:hlink>
        <a:srgbClr val="92BCD6"/>
      </a:hlink>
      <a:folHlink>
        <a:srgbClr val="C5DBE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chemeClr val="accent6">
                <a:lumMod val="50000"/>
              </a:schemeClr>
            </a:solidFill>
            <a:latin typeface="Calibri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3C69"/>
        </a:dk2>
        <a:lt2>
          <a:srgbClr val="808080"/>
        </a:lt2>
        <a:accent1>
          <a:srgbClr val="1C598C"/>
        </a:accent1>
        <a:accent2>
          <a:srgbClr val="4386AF"/>
        </a:accent2>
        <a:accent3>
          <a:srgbClr val="FFFFFF"/>
        </a:accent3>
        <a:accent4>
          <a:srgbClr val="000000"/>
        </a:accent4>
        <a:accent5>
          <a:srgbClr val="ABB5C5"/>
        </a:accent5>
        <a:accent6>
          <a:srgbClr val="3C799E"/>
        </a:accent6>
        <a:hlink>
          <a:srgbClr val="92BCD6"/>
        </a:hlink>
        <a:folHlink>
          <a:srgbClr val="C5DBE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5A2669"/>
        </a:dk2>
        <a:lt2>
          <a:srgbClr val="808080"/>
        </a:lt2>
        <a:accent1>
          <a:srgbClr val="815595"/>
        </a:accent1>
        <a:accent2>
          <a:srgbClr val="A580B6"/>
        </a:accent2>
        <a:accent3>
          <a:srgbClr val="FFFFFF"/>
        </a:accent3>
        <a:accent4>
          <a:srgbClr val="000000"/>
        </a:accent4>
        <a:accent5>
          <a:srgbClr val="C1B4C8"/>
        </a:accent5>
        <a:accent6>
          <a:srgbClr val="9573A5"/>
        </a:accent6>
        <a:hlink>
          <a:srgbClr val="C6AFD1"/>
        </a:hlink>
        <a:folHlink>
          <a:srgbClr val="E3D8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White 1">
        <a:dk1>
          <a:srgbClr val="000000"/>
        </a:dk1>
        <a:lt1>
          <a:srgbClr val="FFFFFF"/>
        </a:lt1>
        <a:dk2>
          <a:srgbClr val="003C69"/>
        </a:dk2>
        <a:lt2>
          <a:srgbClr val="808080"/>
        </a:lt2>
        <a:accent1>
          <a:srgbClr val="1C598C"/>
        </a:accent1>
        <a:accent2>
          <a:srgbClr val="4386AF"/>
        </a:accent2>
        <a:accent3>
          <a:srgbClr val="FFFFFF"/>
        </a:accent3>
        <a:accent4>
          <a:srgbClr val="000000"/>
        </a:accent4>
        <a:accent5>
          <a:srgbClr val="ABB5C5"/>
        </a:accent5>
        <a:accent6>
          <a:srgbClr val="3C799E"/>
        </a:accent6>
        <a:hlink>
          <a:srgbClr val="92BCD6"/>
        </a:hlink>
        <a:folHlink>
          <a:srgbClr val="C5DBE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White 2">
        <a:dk1>
          <a:srgbClr val="000000"/>
        </a:dk1>
        <a:lt1>
          <a:srgbClr val="FFFFFF"/>
        </a:lt1>
        <a:dk2>
          <a:srgbClr val="5A266A"/>
        </a:dk2>
        <a:lt2>
          <a:srgbClr val="808080"/>
        </a:lt2>
        <a:accent1>
          <a:srgbClr val="815595"/>
        </a:accent1>
        <a:accent2>
          <a:srgbClr val="A580B6"/>
        </a:accent2>
        <a:accent3>
          <a:srgbClr val="FFFFFF"/>
        </a:accent3>
        <a:accent4>
          <a:srgbClr val="000000"/>
        </a:accent4>
        <a:accent5>
          <a:srgbClr val="C1B4C8"/>
        </a:accent5>
        <a:accent6>
          <a:srgbClr val="9573A5"/>
        </a:accent6>
        <a:hlink>
          <a:srgbClr val="C6AFD1"/>
        </a:hlink>
        <a:folHlink>
          <a:srgbClr val="E3D8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White 3">
        <a:dk1>
          <a:srgbClr val="000000"/>
        </a:dk1>
        <a:lt1>
          <a:srgbClr val="FFFFFF"/>
        </a:lt1>
        <a:dk2>
          <a:srgbClr val="693F58"/>
        </a:dk2>
        <a:lt2>
          <a:srgbClr val="808080"/>
        </a:lt2>
        <a:accent1>
          <a:srgbClr val="92587B"/>
        </a:accent1>
        <a:accent2>
          <a:srgbClr val="B88AA5"/>
        </a:accent2>
        <a:accent3>
          <a:srgbClr val="FFFFFF"/>
        </a:accent3>
        <a:accent4>
          <a:srgbClr val="000000"/>
        </a:accent4>
        <a:accent5>
          <a:srgbClr val="C7B4BF"/>
        </a:accent5>
        <a:accent6>
          <a:srgbClr val="A67D95"/>
        </a:accent6>
        <a:hlink>
          <a:srgbClr val="DEC8D5"/>
        </a:hlink>
        <a:folHlink>
          <a:srgbClr val="EFE5E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White 4">
        <a:dk1>
          <a:srgbClr val="000000"/>
        </a:dk1>
        <a:lt1>
          <a:srgbClr val="FFFFFF"/>
        </a:lt1>
        <a:dk2>
          <a:srgbClr val="813C49"/>
        </a:dk2>
        <a:lt2>
          <a:srgbClr val="808080"/>
        </a:lt2>
        <a:accent1>
          <a:srgbClr val="A54D5E"/>
        </a:accent1>
        <a:accent2>
          <a:srgbClr val="BD717F"/>
        </a:accent2>
        <a:accent3>
          <a:srgbClr val="FFFFFF"/>
        </a:accent3>
        <a:accent4>
          <a:srgbClr val="000000"/>
        </a:accent4>
        <a:accent5>
          <a:srgbClr val="CFB2B6"/>
        </a:accent5>
        <a:accent6>
          <a:srgbClr val="AB6672"/>
        </a:accent6>
        <a:hlink>
          <a:srgbClr val="D8ACB4"/>
        </a:hlink>
        <a:folHlink>
          <a:srgbClr val="E9CFD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White 5">
        <a:dk1>
          <a:srgbClr val="000000"/>
        </a:dk1>
        <a:lt1>
          <a:srgbClr val="FFFFFF"/>
        </a:lt1>
        <a:dk2>
          <a:srgbClr val="433F6D"/>
        </a:dk2>
        <a:lt2>
          <a:srgbClr val="808080"/>
        </a:lt2>
        <a:accent1>
          <a:srgbClr val="5F5999"/>
        </a:accent1>
        <a:accent2>
          <a:srgbClr val="8B86B8"/>
        </a:accent2>
        <a:accent3>
          <a:srgbClr val="FFFFFF"/>
        </a:accent3>
        <a:accent4>
          <a:srgbClr val="000000"/>
        </a:accent4>
        <a:accent5>
          <a:srgbClr val="B6B5CA"/>
        </a:accent5>
        <a:accent6>
          <a:srgbClr val="7D79A6"/>
        </a:accent6>
        <a:hlink>
          <a:srgbClr val="C2C0DA"/>
        </a:hlink>
        <a:folHlink>
          <a:srgbClr val="D6D5E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White 6">
        <a:dk1>
          <a:srgbClr val="000000"/>
        </a:dk1>
        <a:lt1>
          <a:srgbClr val="FFFFFF"/>
        </a:lt1>
        <a:dk2>
          <a:srgbClr val="20628D"/>
        </a:dk2>
        <a:lt2>
          <a:srgbClr val="808080"/>
        </a:lt2>
        <a:accent1>
          <a:srgbClr val="4A98B0"/>
        </a:accent1>
        <a:accent2>
          <a:srgbClr val="78B3C6"/>
        </a:accent2>
        <a:accent3>
          <a:srgbClr val="FFFFFF"/>
        </a:accent3>
        <a:accent4>
          <a:srgbClr val="000000"/>
        </a:accent4>
        <a:accent5>
          <a:srgbClr val="B1CAD4"/>
        </a:accent5>
        <a:accent6>
          <a:srgbClr val="6CA2B3"/>
        </a:accent6>
        <a:hlink>
          <a:srgbClr val="A1CAD7"/>
        </a:hlink>
        <a:folHlink>
          <a:srgbClr val="C4DE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White 7">
        <a:dk1>
          <a:srgbClr val="000000"/>
        </a:dk1>
        <a:lt1>
          <a:srgbClr val="FFFFFF"/>
        </a:lt1>
        <a:dk2>
          <a:srgbClr val="305C74"/>
        </a:dk2>
        <a:lt2>
          <a:srgbClr val="808080"/>
        </a:lt2>
        <a:accent1>
          <a:srgbClr val="4381A3"/>
        </a:accent1>
        <a:accent2>
          <a:srgbClr val="77AAC7"/>
        </a:accent2>
        <a:accent3>
          <a:srgbClr val="FFFFFF"/>
        </a:accent3>
        <a:accent4>
          <a:srgbClr val="000000"/>
        </a:accent4>
        <a:accent5>
          <a:srgbClr val="B0C1CE"/>
        </a:accent5>
        <a:accent6>
          <a:srgbClr val="6B9AB4"/>
        </a:accent6>
        <a:hlink>
          <a:srgbClr val="B8D3E2"/>
        </a:hlink>
        <a:folHlink>
          <a:srgbClr val="D6E5E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White 8">
        <a:dk1>
          <a:srgbClr val="000000"/>
        </a:dk1>
        <a:lt1>
          <a:srgbClr val="FFFFFF"/>
        </a:lt1>
        <a:dk2>
          <a:srgbClr val="40685B"/>
        </a:dk2>
        <a:lt2>
          <a:srgbClr val="808080"/>
        </a:lt2>
        <a:accent1>
          <a:srgbClr val="619D89"/>
        </a:accent1>
        <a:accent2>
          <a:srgbClr val="95BDB0"/>
        </a:accent2>
        <a:accent3>
          <a:srgbClr val="FFFFFF"/>
        </a:accent3>
        <a:accent4>
          <a:srgbClr val="000000"/>
        </a:accent4>
        <a:accent5>
          <a:srgbClr val="B7CCC4"/>
        </a:accent5>
        <a:accent6>
          <a:srgbClr val="87AB9F"/>
        </a:accent6>
        <a:hlink>
          <a:srgbClr val="CEE0DA"/>
        </a:hlink>
        <a:folHlink>
          <a:srgbClr val="DCE8E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White 9">
        <a:dk1>
          <a:srgbClr val="000000"/>
        </a:dk1>
        <a:lt1>
          <a:srgbClr val="FFFFFF"/>
        </a:lt1>
        <a:dk2>
          <a:srgbClr val="8B4A1D"/>
        </a:dk2>
        <a:lt2>
          <a:srgbClr val="808080"/>
        </a:lt2>
        <a:accent1>
          <a:srgbClr val="A96B45"/>
        </a:accent1>
        <a:accent2>
          <a:srgbClr val="C79577"/>
        </a:accent2>
        <a:accent3>
          <a:srgbClr val="FFFFFF"/>
        </a:accent3>
        <a:accent4>
          <a:srgbClr val="000000"/>
        </a:accent4>
        <a:accent5>
          <a:srgbClr val="D1BAB0"/>
        </a:accent5>
        <a:accent6>
          <a:srgbClr val="B4876B"/>
        </a:accent6>
        <a:hlink>
          <a:srgbClr val="DEC2B0"/>
        </a:hlink>
        <a:folHlink>
          <a:srgbClr val="EAD9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PlainBlue.ppt</Template>
  <TotalTime>87527</TotalTime>
  <Words>1721</Words>
  <Application>Microsoft Macintosh PowerPoint</Application>
  <PresentationFormat>On-screen Show (16:9)</PresentationFormat>
  <Paragraphs>237</Paragraphs>
  <Slides>19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ＭＳ Ｐゴシック</vt:lpstr>
      <vt:lpstr>AdvOTf9433e2d</vt:lpstr>
      <vt:lpstr>Arial</vt:lpstr>
      <vt:lpstr>Calibri</vt:lpstr>
      <vt:lpstr>Symbol</vt:lpstr>
      <vt:lpstr>Wingdings</vt:lpstr>
      <vt:lpstr>standardWhite</vt:lpstr>
      <vt:lpstr>The fine scales of solar flares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Reconnection – large scales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Chromosphere During Solar Flares</dc:title>
  <dc:creator>Lyndsay Fletcher</dc:creator>
  <cp:lastModifiedBy>Lyndsay Fletcher</cp:lastModifiedBy>
  <cp:revision>1256</cp:revision>
  <dcterms:created xsi:type="dcterms:W3CDTF">2015-05-18T00:17:30Z</dcterms:created>
  <dcterms:modified xsi:type="dcterms:W3CDTF">2024-09-11T17:44:49Z</dcterms:modified>
</cp:coreProperties>
</file>