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696" r:id="rId3"/>
    <p:sldId id="678" r:id="rId4"/>
    <p:sldId id="697" r:id="rId5"/>
    <p:sldId id="690" r:id="rId6"/>
    <p:sldId id="698" r:id="rId7"/>
    <p:sldId id="699" r:id="rId8"/>
    <p:sldId id="700" r:id="rId9"/>
    <p:sldId id="701" r:id="rId10"/>
    <p:sldId id="704" r:id="rId11"/>
    <p:sldId id="705" r:id="rId12"/>
    <p:sldId id="707" r:id="rId13"/>
    <p:sldId id="706" r:id="rId14"/>
    <p:sldId id="694" r:id="rId15"/>
    <p:sldId id="70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4"/>
    <a:srgbClr val="006100"/>
    <a:srgbClr val="006600"/>
    <a:srgbClr val="146600"/>
    <a:srgbClr val="336600"/>
    <a:srgbClr val="828282"/>
    <a:srgbClr val="787878"/>
    <a:srgbClr val="788C8C"/>
    <a:srgbClr val="8C8C8C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4" autoAdjust="0"/>
    <p:restoredTop sz="94940" autoAdjust="0"/>
  </p:normalViewPr>
  <p:slideViewPr>
    <p:cSldViewPr>
      <p:cViewPr varScale="1">
        <p:scale>
          <a:sx n="108" d="100"/>
          <a:sy n="108" d="100"/>
        </p:scale>
        <p:origin x="672" y="200"/>
      </p:cViewPr>
      <p:guideLst>
        <p:guide orient="horz" pos="2160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8497772-3486-584B-9102-8A7217B76685}" type="datetimeFigureOut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E3A9D5-9B95-8A49-A41D-17415918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0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5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4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49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32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3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0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3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9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5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4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1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1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7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88" y="404813"/>
            <a:ext cx="8713787" cy="1944687"/>
          </a:xfrm>
          <a:prstGeom prst="roundRect">
            <a:avLst/>
          </a:prstGeom>
          <a:solidFill>
            <a:srgbClr val="3333B2"/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136" y="917104"/>
            <a:ext cx="7772400" cy="838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996952"/>
            <a:ext cx="6400800" cy="533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71563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18C1F6-94A7-0E4D-A0F4-FD887598AC36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4290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92875"/>
            <a:ext cx="11430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1A13586-1832-034C-BAAC-EFBC397B49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9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18A8C-CBDC-1B46-A451-3201FD76FA27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3EEA-E3E0-2340-83E8-B803A32BB3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1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309F6-9E2D-BA46-8A3B-57CC47FAFCF1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449E-0F59-2C41-B0CB-F77C5EA31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9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71563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29D44C-6EDF-1E42-97FC-B4645E5559BC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11BEE2A-EAA5-B645-91BA-E79D67141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6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78767-A4A7-7149-817D-4544D2E6E5F9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FA4A2-E66C-884D-BC73-F185436178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0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672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536AB4-1E40-1545-80F8-ED7DC5EE0FF4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E083E-4A4D-FB45-A776-E9DD341134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9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426D8F-EC9B-1946-82E7-E0B2E535B43F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A3A6F0-8A0D-8D46-88BC-99DC9DFB12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2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6477000"/>
            <a:ext cx="35052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02763E-8842-6142-A013-CB2785D4A644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1061BC-30A6-D846-992D-E3E2FB964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6477000"/>
            <a:ext cx="35052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B5E4B6-05AD-B749-9972-E731DF65935F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3807B7-8D57-2E4B-9299-891A284A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0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CED1B-37FE-2E43-A5E8-DB264240412C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BD25-C969-B941-AD05-3E870E2D8E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0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9056-4336-0245-B420-C82108D429C1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707E-4805-554A-BE4D-016E2919D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01EB98B-8B2E-1340-9CFD-FA23EDB246BA}" type="datetime1">
              <a:rPr lang="en-US"/>
              <a:pPr>
                <a:defRPr/>
              </a:pPr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A7B280-99E6-D942-8BBB-FD4138AE70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53" r:id="rId3"/>
    <p:sldLayoutId id="2147483860" r:id="rId4"/>
    <p:sldLayoutId id="2147483861" r:id="rId5"/>
    <p:sldLayoutId id="2147483862" r:id="rId6"/>
    <p:sldLayoutId id="2147483863" r:id="rId7"/>
    <p:sldLayoutId id="2147483854" r:id="rId8"/>
    <p:sldLayoutId id="2147483855" r:id="rId9"/>
    <p:sldLayoutId id="2147483856" r:id="rId10"/>
    <p:sldLayoutId id="214748385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0" y="547514"/>
            <a:ext cx="9144000" cy="1657350"/>
          </a:xfrm>
        </p:spPr>
        <p:txBody>
          <a:bodyPr/>
          <a:lstStyle/>
          <a:p>
            <a:pPr eaLnBrk="1" hangingPunct="1"/>
            <a:r>
              <a:rPr lang="en-GB" sz="3000" dirty="0">
                <a:latin typeface="Calibri" charset="0"/>
              </a:rPr>
              <a:t>Are Switchbacks the Magnetohydrodynamic </a:t>
            </a:r>
            <a:br>
              <a:rPr lang="en-GB" sz="3000" dirty="0">
                <a:latin typeface="Calibri" charset="0"/>
              </a:rPr>
            </a:br>
            <a:r>
              <a:rPr lang="en-GB" sz="3000" dirty="0">
                <a:latin typeface="Calibri" charset="0"/>
              </a:rPr>
              <a:t>Equivalent of Smoke Rings? 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3284910"/>
            <a:ext cx="9144000" cy="1152202"/>
          </a:xfrm>
        </p:spPr>
        <p:txBody>
          <a:bodyPr/>
          <a:lstStyle/>
          <a:p>
            <a:pPr eaLnBrk="1" hangingPunct="1"/>
            <a:r>
              <a:rPr lang="en-GB" sz="3400" dirty="0">
                <a:solidFill>
                  <a:schemeClr val="tx1"/>
                </a:solidFill>
                <a:latin typeface="Calibri" charset="0"/>
              </a:rPr>
              <a:t>Peter Wyper</a:t>
            </a:r>
          </a:p>
          <a:p>
            <a:pPr eaLnBrk="1" hangingPunct="1"/>
            <a:r>
              <a:rPr lang="en-GB" sz="3400" dirty="0">
                <a:solidFill>
                  <a:schemeClr val="tx1"/>
                </a:solidFill>
                <a:latin typeface="Calibri" charset="0"/>
              </a:rPr>
              <a:t>Durham University</a:t>
            </a:r>
          </a:p>
        </p:txBody>
      </p:sp>
      <p:sp>
        <p:nvSpPr>
          <p:cNvPr id="7" name="Text Placeholder 107"/>
          <p:cNvSpPr txBox="1">
            <a:spLocks/>
          </p:cNvSpPr>
          <p:nvPr/>
        </p:nvSpPr>
        <p:spPr>
          <a:xfrm>
            <a:off x="0" y="5611887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ESPM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Sept. 2024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AA621B1-2A45-F76E-F632-938A27BBB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9"/>
          <a:stretch/>
        </p:blipFill>
        <p:spPr>
          <a:xfrm>
            <a:off x="128323" y="5092095"/>
            <a:ext cx="864096" cy="1361241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1779AA6-249E-8AC9-4EBF-84302E8A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9"/>
          <a:stretch/>
        </p:blipFill>
        <p:spPr>
          <a:xfrm>
            <a:off x="8172400" y="5092095"/>
            <a:ext cx="864095" cy="136124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78BEF01-CEF9-BE67-EAC2-CCC4CCBEEFA5}"/>
              </a:ext>
            </a:extLst>
          </p:cNvPr>
          <p:cNvSpPr txBox="1">
            <a:spLocks/>
          </p:cNvSpPr>
          <p:nvPr/>
        </p:nvSpPr>
        <p:spPr bwMode="auto">
          <a:xfrm>
            <a:off x="0" y="4653136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Collaborators: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Lorenzo </a:t>
            </a:r>
            <a:r>
              <a:rPr lang="en-GB" sz="17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Matteini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Etienne </a:t>
            </a:r>
            <a:r>
              <a:rPr lang="en-GB" sz="17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Pariat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Jade </a:t>
            </a:r>
            <a:r>
              <a:rPr lang="en-GB" sz="17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Touresse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Jonathon Squire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Asymmetric propagation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122190" y="5445224"/>
            <a:ext cx="6033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Similar evolution  but a tilt develops!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Field line curvature? Alfvén speed gradients? TBD.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Asymmetric SB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Leads to a preferential deflection near the HCS (ask me after!).</a:t>
            </a:r>
            <a:endParaRPr lang="en-GB" sz="1400" dirty="0">
              <a:latin typeface="Calibri"/>
              <a:cs typeface="Calibri"/>
              <a:sym typeface="Wingdings" pitchFamily="2" charset="2"/>
            </a:endParaRPr>
          </a:p>
        </p:txBody>
      </p:sp>
      <p:pic>
        <p:nvPicPr>
          <p:cNvPr id="2" name="vphi_vid">
            <a:hlinkClick r:id="" action="ppaction://media"/>
            <a:extLst>
              <a:ext uri="{FF2B5EF4-FFF2-40B4-BE49-F238E27FC236}">
                <a16:creationId xmlns:a16="http://schemas.microsoft.com/office/drawing/2014/main" id="{DA83AAA4-EB97-1CF6-A94E-FEB5494A2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22" t="20531" b="22778"/>
          <a:stretch/>
        </p:blipFill>
        <p:spPr>
          <a:xfrm>
            <a:off x="220055" y="1159686"/>
            <a:ext cx="8399090" cy="38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15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323528" y="1628800"/>
            <a:ext cx="864096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  <a:sym typeface="Wingdings" pitchFamily="2" charset="2"/>
              </a:rPr>
              <a:t>Torsional Alfvén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Plentiful sources in the solar corona (swirls, jets/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jetlets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, IR 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plasmoids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Naturally develop a vortex ring-like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disc structure 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as they propagate into the solar wind.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Radially extended SB reversals form in the 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upflows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 of the ring (local in-situ spikes in 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Vr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These simulations are large, but the concept should apply to smaller scales.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Evolution consistent with Alfvén wave growth in expanding wind scenario (e.g. Squire et al. 20, Mallet et al. 21).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Mechanism operates below and above Alfvén point  but SBs form at least a few solar radii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Tests so far require around ¾ of a turn within the pulse (well within observed ranges).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Provides a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plausible link 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between interchange reconnection in its various forms (and swirls) and SBs in-situ.</a:t>
            </a:r>
          </a:p>
        </p:txBody>
      </p:sp>
    </p:spTree>
    <p:extLst>
      <p:ext uri="{BB962C8B-B14F-4D97-AF65-F5344CB8AC3E}">
        <p14:creationId xmlns:p14="http://schemas.microsoft.com/office/powerpoint/2010/main" val="17512341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361C1838-6A6B-4BF5-0F0D-91CEA5277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38" y="1066800"/>
            <a:ext cx="6284924" cy="5059363"/>
          </a:xfrm>
          <a:prstGeom prst="rect">
            <a:avLst/>
          </a:prstGeom>
          <a:noFill/>
        </p:spPr>
      </p:pic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 wrap="square" anchor="ctr">
            <a:normAutofit/>
          </a:bodyPr>
          <a:lstStyle/>
          <a:p>
            <a:pPr marL="182563" eaLnBrk="1" hangingPunct="1"/>
            <a:r>
              <a:rPr lang="en-GB"/>
              <a:t>Larger amplitude</a:t>
            </a:r>
          </a:p>
        </p:txBody>
      </p:sp>
    </p:spTree>
    <p:extLst>
      <p:ext uri="{BB962C8B-B14F-4D97-AF65-F5344CB8AC3E}">
        <p14:creationId xmlns:p14="http://schemas.microsoft.com/office/powerpoint/2010/main" val="303811700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Deflection</a:t>
            </a:r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2C7C93E3-BF09-33AD-CC2E-2828D222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1562100"/>
            <a:ext cx="775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16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Initial condition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0BBF1-11C0-E190-5A73-328F7D211CAF}"/>
              </a:ext>
            </a:extLst>
          </p:cNvPr>
          <p:cNvSpPr txBox="1"/>
          <p:nvPr/>
        </p:nvSpPr>
        <p:spPr>
          <a:xfrm>
            <a:off x="467544" y="5589240"/>
            <a:ext cx="358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Full-Sun dynamic equilibrium (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Wyper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et al. 21) – isothermal wind + PFSS</a:t>
            </a: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59159403-ADA9-D4E7-B418-6F6052368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" y="1124744"/>
            <a:ext cx="4329538" cy="4320480"/>
          </a:xfrm>
          <a:prstGeom prst="rect">
            <a:avLst/>
          </a:prstGeom>
        </p:spPr>
      </p:pic>
      <p:pic>
        <p:nvPicPr>
          <p:cNvPr id="11" name="Picture 10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4BCA37A5-8397-3CC1-A727-252591373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>
          <a:xfrm>
            <a:off x="4630361" y="1607764"/>
            <a:ext cx="4384804" cy="2448260"/>
          </a:xfrm>
          <a:prstGeom prst="rect">
            <a:avLst/>
          </a:prstGeom>
        </p:spPr>
      </p:pic>
      <p:pic>
        <p:nvPicPr>
          <p:cNvPr id="13" name="Picture 12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B7D87EF-9EAC-9F11-2D43-420FE74F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274752"/>
            <a:ext cx="1644951" cy="6270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8E4AE0-B244-58EC-672B-FE01B670EC59}"/>
              </a:ext>
            </a:extLst>
          </p:cNvPr>
          <p:cNvSpPr txBox="1"/>
          <p:nvPr/>
        </p:nvSpPr>
        <p:spPr>
          <a:xfrm>
            <a:off x="4867861" y="4434381"/>
            <a:ext cx="1644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Expansion factor: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7B70E-9CE7-FDC4-4461-4957A61FC46D}"/>
              </a:ext>
            </a:extLst>
          </p:cNvPr>
          <p:cNvSpPr txBox="1"/>
          <p:nvPr/>
        </p:nvSpPr>
        <p:spPr>
          <a:xfrm>
            <a:off x="4867860" y="5120515"/>
            <a:ext cx="3971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Super-radial expansion; R ≲ 10 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Low β, sub-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 high β, super-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Flux tube 2 similar.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4066BC-072A-3CDA-E86A-74B3519C6E6A}"/>
              </a:ext>
            </a:extLst>
          </p:cNvPr>
          <p:cNvCxnSpPr>
            <a:cxnSpLocks/>
          </p:cNvCxnSpPr>
          <p:nvPr/>
        </p:nvCxnSpPr>
        <p:spPr>
          <a:xfrm flipH="1" flipV="1">
            <a:off x="1619672" y="1988840"/>
            <a:ext cx="2952328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FF6A143-F6E2-B7A4-6B9C-D73A2FAF9623}"/>
              </a:ext>
            </a:extLst>
          </p:cNvPr>
          <p:cNvSpPr/>
          <p:nvPr/>
        </p:nvSpPr>
        <p:spPr>
          <a:xfrm>
            <a:off x="52612" y="4901788"/>
            <a:ext cx="342924" cy="32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42FF66-2166-F635-7A43-D6EC727883EA}"/>
              </a:ext>
            </a:extLst>
          </p:cNvPr>
          <p:cNvSpPr/>
          <p:nvPr/>
        </p:nvSpPr>
        <p:spPr>
          <a:xfrm>
            <a:off x="4867860" y="3933056"/>
            <a:ext cx="20819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748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1C1127-FD2E-B31B-A2CE-880E5762A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344502"/>
            <a:ext cx="4530903" cy="3020602"/>
          </a:xfrm>
          <a:prstGeom prst="rect">
            <a:avLst/>
          </a:prstGeom>
        </p:spPr>
      </p:pic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Robustness?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107504" y="4561964"/>
            <a:ext cx="45309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/>
                <a:cs typeface="Calibri"/>
                <a:sym typeface="Wingdings" pitchFamily="2" charset="2"/>
              </a:rPr>
              <a:t>Blue curve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: previous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~1 max turns in each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Max deflection relatively insensitive to injection speed or timescale.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Slower injection = SB formation further out. Takes longer for twist to “squash up” and form the disk.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Alfvén point ≈ 11 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99C8B-E9D9-E1DE-0F19-7DD6DBE6822F}"/>
              </a:ext>
            </a:extLst>
          </p:cNvPr>
          <p:cNvSpPr txBox="1"/>
          <p:nvPr/>
        </p:nvSpPr>
        <p:spPr>
          <a:xfrm>
            <a:off x="539552" y="1104999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Same twist injected overall </a:t>
            </a:r>
          </a:p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(longer, slower driving)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7D9237-E7B3-CF79-22BE-E4E575646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7623" y="1348620"/>
            <a:ext cx="4530903" cy="3020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4C04DD-107C-E1DA-4AC0-3B4B5640E703}"/>
                  </a:ext>
                </a:extLst>
              </p:cNvPr>
              <p:cNvSpPr txBox="1"/>
              <p:nvPr/>
            </p:nvSpPr>
            <p:spPr>
              <a:xfrm>
                <a:off x="4587580" y="4633972"/>
                <a:ext cx="446449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Less overall twist directly reduces maximal deflection (lower initial amplitude).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One turn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, </a:t>
                </a:r>
                <a:r>
                  <a:rPr lang="en-US" sz="1400" dirty="0">
                    <a:solidFill>
                      <a:srgbClr val="00B050"/>
                    </a:solidFill>
                    <a:latin typeface="Calibri"/>
                    <a:cs typeface="Calibri"/>
                    <a:sym typeface="Wingdings" pitchFamily="2" charset="2"/>
                  </a:rPr>
                  <a:t>¾ turn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, </a:t>
                </a:r>
                <a:r>
                  <a:rPr lang="en-US" sz="1400" dirty="0">
                    <a:solidFill>
                      <a:srgbClr val="0070C0"/>
                    </a:solidFill>
                    <a:latin typeface="Calibri"/>
                    <a:cs typeface="Calibri"/>
                    <a:sym typeface="Wingdings" pitchFamily="2" charset="2"/>
                  </a:rPr>
                  <a:t>½ turn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Minimum for Br reversal (for this flux tube)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Wingdings" pitchFamily="2" charset="2"/>
                      </a:rPr>
                      <m:t>≈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Wingdings" pitchFamily="2" charset="2"/>
                      </a:rPr>
                      <m:t>3/4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of a turn.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Jets/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plasmoids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 over 2 turns sometimes observed.</a:t>
                </a:r>
                <a:endParaRPr lang="en-GB" sz="1400" dirty="0">
                  <a:latin typeface="Calibri"/>
                  <a:cs typeface="Calibri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4C04DD-107C-E1DA-4AC0-3B4B5640E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580" y="4633972"/>
                <a:ext cx="4464496" cy="1384995"/>
              </a:xfrm>
              <a:prstGeom prst="rect">
                <a:avLst/>
              </a:prstGeom>
              <a:blipFill>
                <a:blip r:embed="rId5"/>
                <a:stretch>
                  <a:fillRect l="-284" t="-90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D6B15AD-C9F3-5786-B88A-2A9F7ECC8866}"/>
              </a:ext>
            </a:extLst>
          </p:cNvPr>
          <p:cNvSpPr txBox="1"/>
          <p:nvPr/>
        </p:nvSpPr>
        <p:spPr>
          <a:xfrm>
            <a:off x="4839608" y="1124378"/>
            <a:ext cx="4168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Less twist injected overall </a:t>
            </a:r>
          </a:p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(same driving time, varied speed)</a:t>
            </a:r>
          </a:p>
        </p:txBody>
      </p:sp>
      <p:pic>
        <p:nvPicPr>
          <p:cNvPr id="2" name="Picture 1" descr="A close-up of a math symbol&#10;&#10;Description automatically generated">
            <a:extLst>
              <a:ext uri="{FF2B5EF4-FFF2-40B4-BE49-F238E27FC236}">
                <a16:creationId xmlns:a16="http://schemas.microsoft.com/office/drawing/2014/main" id="{9131EFE3-FB9B-7B2D-183E-B4EAB5181D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r="83433"/>
          <a:stretch/>
        </p:blipFill>
        <p:spPr>
          <a:xfrm>
            <a:off x="107504" y="2458052"/>
            <a:ext cx="443843" cy="820100"/>
          </a:xfrm>
          <a:prstGeom prst="rect">
            <a:avLst/>
          </a:prstGeom>
        </p:spPr>
      </p:pic>
      <p:pic>
        <p:nvPicPr>
          <p:cNvPr id="3" name="Picture 2" descr="A close-up of a math symbol&#10;&#10;Description automatically generated">
            <a:extLst>
              <a:ext uri="{FF2B5EF4-FFF2-40B4-BE49-F238E27FC236}">
                <a16:creationId xmlns:a16="http://schemas.microsoft.com/office/drawing/2014/main" id="{95CAC61C-F828-8F9B-740C-D335F9558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r="83433"/>
          <a:stretch/>
        </p:blipFill>
        <p:spPr>
          <a:xfrm>
            <a:off x="4350078" y="2536892"/>
            <a:ext cx="443843" cy="8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034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Switchbacks</a:t>
            </a:r>
          </a:p>
        </p:txBody>
      </p:sp>
      <p:pic>
        <p:nvPicPr>
          <p:cNvPr id="4" name="Picture 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07375ED8-EE5A-0BD6-E20B-4774812FF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47"/>
          <a:stretch/>
        </p:blipFill>
        <p:spPr>
          <a:xfrm>
            <a:off x="153068" y="1071304"/>
            <a:ext cx="4202908" cy="329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C7BB2-8056-861D-E713-647FC696E700}"/>
              </a:ext>
            </a:extLst>
          </p:cNvPr>
          <p:cNvSpPr txBox="1"/>
          <p:nvPr/>
        </p:nvSpPr>
        <p:spPr>
          <a:xfrm>
            <a:off x="81273" y="4596224"/>
            <a:ext cx="89814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Typical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  in-phase 𝛿v and 𝛿B, e.g. Kasper et al. 19, Bale et al. 19.</a:t>
            </a:r>
          </a:p>
          <a:p>
            <a:endParaRPr lang="en-US" sz="10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Spherically polarized  |B|≈const.  implies B is deflected not reduced, e.g. Wooley et al. 20.</a:t>
            </a:r>
          </a:p>
          <a:p>
            <a:endParaRPr lang="en-US" sz="10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Patchy occurrence in data, e.g. Shi et al. 22.</a:t>
            </a:r>
          </a:p>
          <a:p>
            <a:endParaRPr lang="en-US" sz="10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Occurrence increases beyond the Alfvén point (still some below it though!).</a:t>
            </a:r>
          </a:p>
        </p:txBody>
      </p:sp>
      <p:pic>
        <p:nvPicPr>
          <p:cNvPr id="3" name="Picture 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9A03299-35B5-8090-BD4D-0533A47DF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3"/>
          <a:stretch/>
        </p:blipFill>
        <p:spPr>
          <a:xfrm>
            <a:off x="4226707" y="1087255"/>
            <a:ext cx="4212929" cy="3481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0BBF1-11C0-E190-5A73-328F7D211CAF}"/>
              </a:ext>
            </a:extLst>
          </p:cNvPr>
          <p:cNvSpPr txBox="1"/>
          <p:nvPr/>
        </p:nvSpPr>
        <p:spPr>
          <a:xfrm>
            <a:off x="3131840" y="4304129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Raouafi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24</a:t>
            </a:r>
          </a:p>
        </p:txBody>
      </p:sp>
    </p:spTree>
    <p:extLst>
      <p:ext uri="{BB962C8B-B14F-4D97-AF65-F5344CB8AC3E}">
        <p14:creationId xmlns:p14="http://schemas.microsoft.com/office/powerpoint/2010/main" val="13638975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Sources of Torsional </a:t>
            </a:r>
            <a:r>
              <a:rPr lang="en-GB" sz="3600" dirty="0" err="1">
                <a:latin typeface="Calibri" charset="0"/>
              </a:rPr>
              <a:t>Alfvénic</a:t>
            </a:r>
            <a:r>
              <a:rPr lang="en-GB" sz="3600" dirty="0">
                <a:latin typeface="Calibri" charset="0"/>
              </a:rPr>
              <a:t> Waves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0BBF1-11C0-E190-5A73-328F7D211CAF}"/>
              </a:ext>
            </a:extLst>
          </p:cNvPr>
          <p:cNvSpPr txBox="1"/>
          <p:nvPr/>
        </p:nvSpPr>
        <p:spPr>
          <a:xfrm>
            <a:off x="6462936" y="530120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Wedemeyer-Böhm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12,13, Magyar et al. 21</a:t>
            </a:r>
          </a:p>
        </p:txBody>
      </p:sp>
      <p:pic>
        <p:nvPicPr>
          <p:cNvPr id="1028" name="Picture 4" descr="figure 1">
            <a:extLst>
              <a:ext uri="{FF2B5EF4-FFF2-40B4-BE49-F238E27FC236}">
                <a16:creationId xmlns:a16="http://schemas.microsoft.com/office/drawing/2014/main" id="{AD1F792B-8C47-6266-CF7A-3C2C3EFB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18" y="1583403"/>
            <a:ext cx="2376264" cy="35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yback_4whitemp4.mp4">
            <a:hlinkClick r:id="" action="ppaction://media"/>
            <a:extLst>
              <a:ext uri="{FF2B5EF4-FFF2-40B4-BE49-F238E27FC236}">
                <a16:creationId xmlns:a16="http://schemas.microsoft.com/office/drawing/2014/main" id="{329BBE6F-DB4E-141B-4C9F-992494F17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982" r="35520"/>
          <a:stretch/>
        </p:blipFill>
        <p:spPr>
          <a:xfrm>
            <a:off x="4702312" y="2059101"/>
            <a:ext cx="1186293" cy="2475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B9D3C-451C-3D8A-CD9E-44513E0CD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56" y="2024845"/>
            <a:ext cx="1583155" cy="280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72DC6-5A30-E3BE-1C4C-4412FF1BD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2" y="4534616"/>
            <a:ext cx="1416475" cy="339364"/>
          </a:xfrm>
          <a:prstGeom prst="rect">
            <a:avLst/>
          </a:prstGeom>
        </p:spPr>
      </p:pic>
      <p:pic>
        <p:nvPicPr>
          <p:cNvPr id="9" name="Picture 8" descr="A close up of a fire&#10;&#10;Description automatically generated">
            <a:extLst>
              <a:ext uri="{FF2B5EF4-FFF2-40B4-BE49-F238E27FC236}">
                <a16:creationId xmlns:a16="http://schemas.microsoft.com/office/drawing/2014/main" id="{CB9D222D-801E-87C7-B2C4-C09D6D12E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" y="1115798"/>
            <a:ext cx="1516032" cy="236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5E8EE-815D-AD1C-7A8E-8BCD33D6E0F7}"/>
              </a:ext>
            </a:extLst>
          </p:cNvPr>
          <p:cNvSpPr txBox="1"/>
          <p:nvPr/>
        </p:nvSpPr>
        <p:spPr>
          <a:xfrm>
            <a:off x="6965606" y="1183805"/>
            <a:ext cx="109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Swirls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  <a:sym typeface="Wingdings" pitchFamily="2" charset="2"/>
            </a:endParaRPr>
          </a:p>
        </p:txBody>
      </p:sp>
      <p:pic>
        <p:nvPicPr>
          <p:cNvPr id="14" name="Picture 13" descr="A close-up of a rock surface&#10;&#10;Description automatically generated">
            <a:extLst>
              <a:ext uri="{FF2B5EF4-FFF2-40B4-BE49-F238E27FC236}">
                <a16:creationId xmlns:a16="http://schemas.microsoft.com/office/drawing/2014/main" id="{73E3D1A4-A65E-9E42-E8D4-B302524B4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296" y="4891528"/>
            <a:ext cx="2167837" cy="735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570970-C3F4-3A09-1C96-052850BBF99A}"/>
              </a:ext>
            </a:extLst>
          </p:cNvPr>
          <p:cNvSpPr txBox="1"/>
          <p:nvPr/>
        </p:nvSpPr>
        <p:spPr>
          <a:xfrm>
            <a:off x="823305" y="836712"/>
            <a:ext cx="151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Coronal jets</a:t>
            </a:r>
          </a:p>
        </p:txBody>
      </p:sp>
      <p:pic>
        <p:nvPicPr>
          <p:cNvPr id="19" name="Picture 1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63E9FF5D-1005-97C0-873A-D4EE753A9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9" y="4096970"/>
            <a:ext cx="1253121" cy="2269306"/>
          </a:xfrm>
          <a:prstGeom prst="rect">
            <a:avLst/>
          </a:prstGeom>
        </p:spPr>
      </p:pic>
      <p:pic>
        <p:nvPicPr>
          <p:cNvPr id="21" name="Picture 20" descr="A 3d model of a leg&#10;&#10;Description automatically generated">
            <a:extLst>
              <a:ext uri="{FF2B5EF4-FFF2-40B4-BE49-F238E27FC236}">
                <a16:creationId xmlns:a16="http://schemas.microsoft.com/office/drawing/2014/main" id="{BD46A03F-5CE6-17FC-BD27-D2877FDC1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3798" r="21214" b="6147"/>
          <a:stretch/>
        </p:blipFill>
        <p:spPr>
          <a:xfrm>
            <a:off x="1705858" y="1274543"/>
            <a:ext cx="1107398" cy="20998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427C48-ED8F-F7DF-1216-B0FF66A64FEF}"/>
              </a:ext>
            </a:extLst>
          </p:cNvPr>
          <p:cNvSpPr txBox="1"/>
          <p:nvPr/>
        </p:nvSpPr>
        <p:spPr>
          <a:xfrm>
            <a:off x="250980" y="3476153"/>
            <a:ext cx="1347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Kumar et al. 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8FB51-8ACD-A5A8-F0B9-537DA60AB888}"/>
              </a:ext>
            </a:extLst>
          </p:cNvPr>
          <p:cNvSpPr txBox="1"/>
          <p:nvPr/>
        </p:nvSpPr>
        <p:spPr>
          <a:xfrm>
            <a:off x="1585176" y="3490555"/>
            <a:ext cx="1347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Wyper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F10E5-5183-E1F2-39F8-AA736D69BFD7}"/>
              </a:ext>
            </a:extLst>
          </p:cNvPr>
          <p:cNvSpPr txBox="1"/>
          <p:nvPr/>
        </p:nvSpPr>
        <p:spPr>
          <a:xfrm>
            <a:off x="506587" y="3789040"/>
            <a:ext cx="183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/>
                <a:cs typeface="Calibri"/>
                <a:sym typeface="Wingdings" pitchFamily="2" charset="2"/>
              </a:rPr>
              <a:t>Jetlets</a:t>
            </a:r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, Spicules </a:t>
            </a:r>
            <a:r>
              <a:rPr lang="en-US" sz="1600" b="1" dirty="0" err="1">
                <a:latin typeface="Calibri"/>
                <a:cs typeface="Calibri"/>
                <a:sym typeface="Wingdings" pitchFamily="2" charset="2"/>
              </a:rPr>
              <a:t>etc</a:t>
            </a:r>
            <a:endParaRPr lang="en-US" sz="1600" b="1" dirty="0"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EC696-624B-F259-3221-F9D114351B34}"/>
              </a:ext>
            </a:extLst>
          </p:cNvPr>
          <p:cNvSpPr txBox="1"/>
          <p:nvPr/>
        </p:nvSpPr>
        <p:spPr>
          <a:xfrm>
            <a:off x="3383868" y="490887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Wyper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BBCB5-D33B-17D6-2511-1890F7DFBCA4}"/>
              </a:ext>
            </a:extLst>
          </p:cNvPr>
          <p:cNvSpPr txBox="1"/>
          <p:nvPr/>
        </p:nvSpPr>
        <p:spPr>
          <a:xfrm>
            <a:off x="2411760" y="6104329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Raouafi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23, Kumar et al.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F22234-927F-DA19-3E71-827C55DDE517}"/>
              </a:ext>
            </a:extLst>
          </p:cNvPr>
          <p:cNvSpPr txBox="1"/>
          <p:nvPr/>
        </p:nvSpPr>
        <p:spPr>
          <a:xfrm>
            <a:off x="3059832" y="1578278"/>
            <a:ext cx="297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/>
                <a:cs typeface="Calibri"/>
                <a:sym typeface="Wingdings" pitchFamily="2" charset="2"/>
              </a:rPr>
              <a:t>Bursty</a:t>
            </a:r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 interchange  reconnection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1CC34-881A-3AD2-DDED-B4939A65BA30}"/>
              </a:ext>
            </a:extLst>
          </p:cNvPr>
          <p:cNvSpPr txBox="1"/>
          <p:nvPr/>
        </p:nvSpPr>
        <p:spPr>
          <a:xfrm>
            <a:off x="4572000" y="6007414"/>
            <a:ext cx="4685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All launch pulses of Torsional Alfvén waves.</a:t>
            </a:r>
          </a:p>
        </p:txBody>
      </p:sp>
    </p:spTree>
    <p:extLst>
      <p:ext uri="{BB962C8B-B14F-4D97-AF65-F5344CB8AC3E}">
        <p14:creationId xmlns:p14="http://schemas.microsoft.com/office/powerpoint/2010/main" val="2037978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Alfvén wave propagation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BBCB5-D33B-17D6-2511-1890F7DFBCA4}"/>
              </a:ext>
            </a:extLst>
          </p:cNvPr>
          <p:cNvSpPr txBox="1"/>
          <p:nvPr/>
        </p:nvSpPr>
        <p:spPr>
          <a:xfrm>
            <a:off x="639695" y="4122340"/>
            <a:ext cx="266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Squire et al. 20, Mallet et al. 21, </a:t>
            </a:r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Matteini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24</a:t>
            </a:r>
          </a:p>
        </p:txBody>
      </p:sp>
      <p:pic>
        <p:nvPicPr>
          <p:cNvPr id="6" name="Picture 5" descr="A close-up of a colorful structure&#10;&#10;Description automatically generated">
            <a:extLst>
              <a:ext uri="{FF2B5EF4-FFF2-40B4-BE49-F238E27FC236}">
                <a16:creationId xmlns:a16="http://schemas.microsoft.com/office/drawing/2014/main" id="{8675A837-CEEB-9716-D4E1-D5275B478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669086" cy="2616045"/>
          </a:xfrm>
          <a:prstGeom prst="rect">
            <a:avLst/>
          </a:prstGeom>
        </p:spPr>
      </p:pic>
      <p:pic>
        <p:nvPicPr>
          <p:cNvPr id="15" name="Picture 14" descr="A diagram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A99D3C9E-480C-341D-41F4-7EFAA88F8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61027"/>
            <a:ext cx="4331328" cy="2616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80A838-57FA-45A3-A120-A21E79BF6A16}"/>
              </a:ext>
            </a:extLst>
          </p:cNvPr>
          <p:cNvSpPr txBox="1"/>
          <p:nvPr/>
        </p:nvSpPr>
        <p:spPr>
          <a:xfrm>
            <a:off x="323528" y="95894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Expanding box – </a:t>
            </a:r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parameterized expansion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471A27-D923-53C8-81B0-E598396C4110}"/>
              </a:ext>
            </a:extLst>
          </p:cNvPr>
          <p:cNvSpPr txBox="1"/>
          <p:nvPr/>
        </p:nvSpPr>
        <p:spPr>
          <a:xfrm>
            <a:off x="5442311" y="980728"/>
            <a:ext cx="2730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Full volume – </a:t>
            </a:r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radial open field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FF7E58E-3965-A368-75C3-2A479F5B3EAE}"/>
                  </a:ext>
                </a:extLst>
              </p:cNvPr>
              <p:cNvSpPr txBox="1"/>
              <p:nvPr/>
            </p:nvSpPr>
            <p:spPr>
              <a:xfrm>
                <a:off x="107504" y="4749532"/>
                <a:ext cx="8748464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  <a:cs typeface="Calibri"/>
                    <a:sym typeface="Wingdings" pitchFamily="2" charset="2"/>
                  </a:rPr>
                  <a:t>Alfvén waves: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Shown that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𝛿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</m:num>
                      <m:den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grows in an expanding wind (Squire et al. 20).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Super-radial expansion  accelerates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𝛿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</m:num>
                      <m:den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growth.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Spherical polarization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+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𝛿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</m:num>
                      <m:den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|</m:t>
                        </m:r>
                      </m:den>
                    </m:f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const.) naturally develops (Mallet et al. 21, 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Matteini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et al. 24).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SP 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Alfvénic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perturbations are steady state MHD solutions (in a moving reference frame, e.g. Barnes &amp; 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Holweg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74). Can be </a:t>
                </a: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any amplitude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so includes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reversals. 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FF7E58E-3965-A368-75C3-2A479F5B3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749532"/>
                <a:ext cx="8748464" cy="1415772"/>
              </a:xfrm>
              <a:prstGeom prst="rect">
                <a:avLst/>
              </a:prstGeom>
              <a:blipFill>
                <a:blip r:embed="rId5"/>
                <a:stretch>
                  <a:fillRect l="-435" t="-6195" b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96FF40B-B3BC-B234-D3A2-AF3A3EAA27A7}"/>
              </a:ext>
            </a:extLst>
          </p:cNvPr>
          <p:cNvSpPr txBox="1"/>
          <p:nvPr/>
        </p:nvSpPr>
        <p:spPr>
          <a:xfrm>
            <a:off x="5834765" y="412233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Shoda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20, see also Roberts et al. 17</a:t>
            </a:r>
          </a:p>
        </p:txBody>
      </p:sp>
    </p:spTree>
    <p:extLst>
      <p:ext uri="{BB962C8B-B14F-4D97-AF65-F5344CB8AC3E}">
        <p14:creationId xmlns:p14="http://schemas.microsoft.com/office/powerpoint/2010/main" val="284397413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Wave evolution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1F2EE-1E36-C30D-B0DD-0324F68621D5}"/>
                  </a:ext>
                </a:extLst>
              </p:cNvPr>
              <p:cNvSpPr txBox="1"/>
              <p:nvPr/>
            </p:nvSpPr>
            <p:spPr>
              <a:xfrm>
                <a:off x="0" y="5229200"/>
                <a:ext cx="5148064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Super-radial expansion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; R ≲ 10 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Low β, sub-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Alfvénic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 high β, super-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Alfvénic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  <a:p>
                <a:endParaRPr lang="en-US" sz="500" dirty="0">
                  <a:latin typeface="Calibri"/>
                  <a:cs typeface="Calibri"/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Rotational surface flow launches a Torsional Alfvén wave pulse. </a:t>
                </a:r>
                <a:endParaRPr lang="en-US" sz="500" dirty="0">
                  <a:latin typeface="Calibri"/>
                  <a:cs typeface="Calibri"/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Duration: 20 mins. Width: 60 Mm. (Large coronal jet values).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𝑑𝑟𝑖𝑣𝑒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Wingdings" pitchFamily="2" charset="2"/>
                      </a:rPr>
                      <m:t>≈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0.5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on surface (300 km/s).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1F2EE-1E36-C30D-B0DD-0324F6862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29200"/>
                <a:ext cx="5148064" cy="1246495"/>
              </a:xfrm>
              <a:prstGeom prst="rect">
                <a:avLst/>
              </a:prstGeom>
              <a:blipFill>
                <a:blip r:embed="rId7"/>
                <a:stretch>
                  <a:fillRect l="-246"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vphi">
            <a:hlinkClick r:id="" action="ppaction://media"/>
            <a:extLst>
              <a:ext uri="{FF2B5EF4-FFF2-40B4-BE49-F238E27FC236}">
                <a16:creationId xmlns:a16="http://schemas.microsoft.com/office/drawing/2014/main" id="{A34DAD01-23E5-FC55-8F95-EA869EF13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5827" b="7973"/>
          <a:stretch/>
        </p:blipFill>
        <p:spPr>
          <a:xfrm>
            <a:off x="107504" y="966038"/>
            <a:ext cx="4514357" cy="3759106"/>
          </a:xfrm>
          <a:prstGeom prst="rect">
            <a:avLst/>
          </a:prstGeom>
        </p:spPr>
      </p:pic>
      <p:pic>
        <p:nvPicPr>
          <p:cNvPr id="4" name="iso_angle">
            <a:hlinkClick r:id="" action="ppaction://media"/>
            <a:extLst>
              <a:ext uri="{FF2B5EF4-FFF2-40B4-BE49-F238E27FC236}">
                <a16:creationId xmlns:a16="http://schemas.microsoft.com/office/drawing/2014/main" id="{1E08056A-8E91-4807-865A-8F99C91E9F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7577" b="12784"/>
          <a:stretch/>
        </p:blipFill>
        <p:spPr>
          <a:xfrm>
            <a:off x="4723700" y="945829"/>
            <a:ext cx="4198917" cy="38513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FCBA45F-4D9B-9437-CE60-4A16CE6E41A5}"/>
              </a:ext>
            </a:extLst>
          </p:cNvPr>
          <p:cNvGrpSpPr/>
          <p:nvPr/>
        </p:nvGrpSpPr>
        <p:grpSpPr>
          <a:xfrm>
            <a:off x="827584" y="4749980"/>
            <a:ext cx="2922496" cy="407212"/>
            <a:chOff x="892160" y="4437112"/>
            <a:chExt cx="2922496" cy="4072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C6D1E3-CC3B-E5BE-618E-5D3D9427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168" y="4437112"/>
              <a:ext cx="2850488" cy="40721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FF1686-2C1A-C391-BE66-EB68603D0B4F}"/>
                </a:ext>
              </a:extLst>
            </p:cNvPr>
            <p:cNvSpPr/>
            <p:nvPr/>
          </p:nvSpPr>
          <p:spPr>
            <a:xfrm>
              <a:off x="964168" y="4541900"/>
              <a:ext cx="2850488" cy="123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0DD733-8388-CC9F-6DC2-9B5FEB521054}"/>
                </a:ext>
              </a:extLst>
            </p:cNvPr>
            <p:cNvSpPr txBox="1"/>
            <p:nvPr/>
          </p:nvSpPr>
          <p:spPr>
            <a:xfrm>
              <a:off x="892160" y="4480624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-400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02B9D7-0CBB-E751-7FD0-14E0E0C58353}"/>
                </a:ext>
              </a:extLst>
            </p:cNvPr>
            <p:cNvSpPr txBox="1"/>
            <p:nvPr/>
          </p:nvSpPr>
          <p:spPr>
            <a:xfrm>
              <a:off x="1566493" y="4480624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-200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0E5909-77E5-2C6C-DCED-CB2D66633FDD}"/>
                </a:ext>
              </a:extLst>
            </p:cNvPr>
            <p:cNvSpPr txBox="1"/>
            <p:nvPr/>
          </p:nvSpPr>
          <p:spPr>
            <a:xfrm>
              <a:off x="2261813" y="448062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91AA13-191E-7759-2713-502419BA1D65}"/>
                </a:ext>
              </a:extLst>
            </p:cNvPr>
            <p:cNvSpPr txBox="1"/>
            <p:nvPr/>
          </p:nvSpPr>
          <p:spPr>
            <a:xfrm>
              <a:off x="2809085" y="4480624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A1A7DF-68CE-B6AF-A2E4-3BD286E183CD}"/>
                </a:ext>
              </a:extLst>
            </p:cNvPr>
            <p:cNvSpPr txBox="1"/>
            <p:nvPr/>
          </p:nvSpPr>
          <p:spPr>
            <a:xfrm>
              <a:off x="3418394" y="4480624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0B294-54AD-8A2F-175A-AD12CD88826C}"/>
              </a:ext>
            </a:extLst>
          </p:cNvPr>
          <p:cNvSpPr txBox="1"/>
          <p:nvPr/>
        </p:nvSpPr>
        <p:spPr>
          <a:xfrm>
            <a:off x="5891283" y="4762713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Iso-surface: Br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C82007-9088-7D1A-C316-2E5C1F622B53}"/>
                  </a:ext>
                </a:extLst>
              </p:cNvPr>
              <p:cNvSpPr txBox="1"/>
              <p:nvPr/>
            </p:nvSpPr>
            <p:spPr>
              <a:xfrm>
                <a:off x="4992723" y="5281463"/>
                <a:ext cx="385311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Evolves a ring-shaped volume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𝑟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&lt;0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Similar </a:t>
                </a:r>
                <a:r>
                  <a:rPr lang="en-US" sz="1400" dirty="0" err="1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behaviour</a:t>
                </a: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 with different driving times &amp; speeds.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C82007-9088-7D1A-C316-2E5C1F62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723" y="5281463"/>
                <a:ext cx="3853119" cy="738664"/>
              </a:xfrm>
              <a:prstGeom prst="rect">
                <a:avLst/>
              </a:prstGeom>
              <a:blipFill>
                <a:blip r:embed="rId11"/>
                <a:stretch>
                  <a:fillRect l="-32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211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id of dots with red and blue dots&#10;&#10;Description automatically generated">
            <a:extLst>
              <a:ext uri="{FF2B5EF4-FFF2-40B4-BE49-F238E27FC236}">
                <a16:creationId xmlns:a16="http://schemas.microsoft.com/office/drawing/2014/main" id="{ACEE8E81-006C-88B1-4030-1A2855F96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t="6236" r="7440" b="550"/>
          <a:stretch/>
        </p:blipFill>
        <p:spPr>
          <a:xfrm>
            <a:off x="4482224" y="1357758"/>
            <a:ext cx="3690176" cy="2935338"/>
          </a:xfrm>
          <a:prstGeom prst="rect">
            <a:avLst/>
          </a:prstGeom>
        </p:spPr>
      </p:pic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SB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179513" y="4636874"/>
            <a:ext cx="38176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Structure =  similar to a rotating vortex ring (broader disc-like shape than fluid rings).</a:t>
            </a:r>
          </a:p>
          <a:p>
            <a:endParaRPr lang="en-US" sz="14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SB inversions in the 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upflow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SB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radially elongated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despite overall structure “pancaking”.</a:t>
            </a:r>
          </a:p>
          <a:p>
            <a:endParaRPr lang="en-US" sz="1400" dirty="0">
              <a:latin typeface="Calibri"/>
              <a:cs typeface="Calibri"/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20B294-54AD-8A2F-175A-AD12CD88826C}"/>
                  </a:ext>
                </a:extLst>
              </p:cNvPr>
              <p:cNvSpPr txBox="1"/>
              <p:nvPr/>
            </p:nvSpPr>
            <p:spPr>
              <a:xfrm>
                <a:off x="3258865" y="874642"/>
                <a:ext cx="2481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Moving frame of reference:</a:t>
                </a:r>
              </a:p>
              <a:p>
                <a:pPr algn="ctr"/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20B294-54AD-8A2F-175A-AD12CD88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865" y="874642"/>
                <a:ext cx="2481770" cy="523220"/>
              </a:xfrm>
              <a:prstGeom prst="rect">
                <a:avLst/>
              </a:prstGeom>
              <a:blipFill>
                <a:blip r:embed="rId4"/>
                <a:stretch>
                  <a:fillRect l="-101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graph showing a red and blue dotted line&#10;&#10;Description automatically generated with medium confidence">
            <a:extLst>
              <a:ext uri="{FF2B5EF4-FFF2-40B4-BE49-F238E27FC236}">
                <a16:creationId xmlns:a16="http://schemas.microsoft.com/office/drawing/2014/main" id="{A817D75D-4602-C971-C028-D56DE5F35F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8199" r="6121" b="1802"/>
          <a:stretch/>
        </p:blipFill>
        <p:spPr>
          <a:xfrm>
            <a:off x="323528" y="1395786"/>
            <a:ext cx="3817611" cy="288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59A3A-BC8C-B159-F26B-BA2D06AF2DA5}"/>
              </a:ext>
            </a:extLst>
          </p:cNvPr>
          <p:cNvSpPr txBox="1"/>
          <p:nvPr/>
        </p:nvSpPr>
        <p:spPr>
          <a:xfrm>
            <a:off x="1751467" y="1241897"/>
            <a:ext cx="80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Velocity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6FCB6-5441-A935-6518-BC75B2B33B73}"/>
              </a:ext>
            </a:extLst>
          </p:cNvPr>
          <p:cNvSpPr txBox="1"/>
          <p:nvPr/>
        </p:nvSpPr>
        <p:spPr>
          <a:xfrm>
            <a:off x="5652120" y="1241897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Magnetic field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0ED6C91-5065-C994-C569-B2F81C1C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09" y="4539610"/>
            <a:ext cx="1452251" cy="184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74E8362-D4E9-4496-CAE8-7FCD33C1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37771"/>
            <a:ext cx="1656184" cy="18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A7B16E-1319-3F13-2863-A287DFFBAC79}"/>
              </a:ext>
            </a:extLst>
          </p:cNvPr>
          <p:cNvSpPr txBox="1"/>
          <p:nvPr/>
        </p:nvSpPr>
        <p:spPr>
          <a:xfrm>
            <a:off x="4343885" y="4201343"/>
            <a:ext cx="3817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  <a:sym typeface="Wingdings" pitchFamily="2" charset="2"/>
              </a:rPr>
              <a:t>Fluid vortex rings: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Smoke rings, bubble rings.</a:t>
            </a:r>
          </a:p>
        </p:txBody>
      </p:sp>
    </p:spTree>
    <p:extLst>
      <p:ext uri="{BB962C8B-B14F-4D97-AF65-F5344CB8AC3E}">
        <p14:creationId xmlns:p14="http://schemas.microsoft.com/office/powerpoint/2010/main" val="15487513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842FC66-47A2-9DD7-1B15-65349C150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66" y="944312"/>
            <a:ext cx="5373872" cy="4702138"/>
          </a:xfrm>
          <a:prstGeom prst="rect">
            <a:avLst/>
          </a:prstGeom>
        </p:spPr>
      </p:pic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SB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119532" y="4803545"/>
            <a:ext cx="3793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Line sample (fixed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spherically polarized deflections.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Route to 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axi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-symmetric SBs (e.g. Shi et al. 24).</a:t>
            </a:r>
            <a:endParaRPr lang="en-GB" sz="1400" dirty="0">
              <a:latin typeface="Calibri"/>
              <a:cs typeface="Calibri"/>
              <a:sym typeface="Wingdings" pitchFamily="2" charset="2"/>
            </a:endParaRPr>
          </a:p>
        </p:txBody>
      </p:sp>
      <p:pic>
        <p:nvPicPr>
          <p:cNvPr id="21" name="Picture 20" descr="A graph of a graph showing a red and blue dotted surface&#10;&#10;Description automatically generated with medium confidence">
            <a:extLst>
              <a:ext uri="{FF2B5EF4-FFF2-40B4-BE49-F238E27FC236}">
                <a16:creationId xmlns:a16="http://schemas.microsoft.com/office/drawing/2014/main" id="{0357E78B-1FE0-936E-932F-03C335112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t="6887" r="7555" b="1498"/>
          <a:stretch/>
        </p:blipFill>
        <p:spPr>
          <a:xfrm>
            <a:off x="251520" y="1842689"/>
            <a:ext cx="3312051" cy="26188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76FCB6-5441-A935-6518-BC75B2B33B73}"/>
              </a:ext>
            </a:extLst>
          </p:cNvPr>
          <p:cNvSpPr txBox="1"/>
          <p:nvPr/>
        </p:nvSpPr>
        <p:spPr>
          <a:xfrm>
            <a:off x="1295525" y="1688800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Magnetic field</a:t>
            </a:r>
          </a:p>
        </p:txBody>
      </p:sp>
    </p:spTree>
    <p:extLst>
      <p:ext uri="{BB962C8B-B14F-4D97-AF65-F5344CB8AC3E}">
        <p14:creationId xmlns:p14="http://schemas.microsoft.com/office/powerpoint/2010/main" val="87891564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Switchback formation</a:t>
            </a:r>
          </a:p>
        </p:txBody>
      </p:sp>
      <p:pic>
        <p:nvPicPr>
          <p:cNvPr id="12" name="Picture 11" descr="A close-up of a math symbol&#10;&#10;Description automatically generated">
            <a:extLst>
              <a:ext uri="{FF2B5EF4-FFF2-40B4-BE49-F238E27FC236}">
                <a16:creationId xmlns:a16="http://schemas.microsoft.com/office/drawing/2014/main" id="{48BF0842-A8A9-6E6A-A539-D5B5CCB56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" y="1412776"/>
            <a:ext cx="1809780" cy="562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2CE12-FE5B-C580-479C-AC89F8482527}"/>
                  </a:ext>
                </a:extLst>
              </p:cNvPr>
              <p:cNvSpPr txBox="1"/>
              <p:nvPr/>
            </p:nvSpPr>
            <p:spPr>
              <a:xfrm>
                <a:off x="-13583" y="1974647"/>
                <a:ext cx="18097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Deflection angle from</a:t>
                </a:r>
              </a:p>
              <a:p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𝑩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0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=</m:t>
                    </m:r>
                    <m:r>
                      <a:rPr lang="en-GB" sz="1400" b="1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𝑩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(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𝑡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=0)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2CE12-FE5B-C580-479C-AC89F8482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583" y="1974647"/>
                <a:ext cx="1809780" cy="523220"/>
              </a:xfrm>
              <a:prstGeom prst="rect">
                <a:avLst/>
              </a:prstGeom>
              <a:blipFill>
                <a:blip r:embed="rId5"/>
                <a:stretch>
                  <a:fillRect l="-1399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6785E5-81FA-3628-E221-17465AB4931C}"/>
                  </a:ext>
                </a:extLst>
              </p:cNvPr>
              <p:cNvSpPr txBox="1"/>
              <p:nvPr/>
            </p:nvSpPr>
            <p:spPr>
              <a:xfrm>
                <a:off x="146472" y="4605516"/>
                <a:ext cx="65137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latin typeface="Calibri"/>
                    <a:cs typeface="Calibri"/>
                    <a:sym typeface="Wingdings" pitchFamily="2" charset="2"/>
                  </a:rPr>
                  <a:t>Tracking the switchback through the volume</a:t>
                </a:r>
              </a:p>
              <a:p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(1) Each time identify 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𝑆𝐵</m:t>
                        </m:r>
                      </m:sub>
                    </m:sSub>
                  </m:oMath>
                </a14:m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) of maximum deflection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𝜃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).</a:t>
                </a:r>
              </a:p>
              <a:p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(2) Plot local values of quantities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𝑆𝐵</m:t>
                        </m:r>
                      </m:sub>
                    </m:sSub>
                  </m:oMath>
                </a14:m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  <a:p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(3) Position </a:t>
                </a:r>
                <a:r>
                  <a:rPr lang="en-GB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does not </a:t>
                </a:r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follow the same fluid parcel and moves around the SB volume. But gives </a:t>
                </a:r>
                <a:r>
                  <a:rPr lang="en-GB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an idea of typical values at different radii</a:t>
                </a:r>
                <a:r>
                  <a:rPr lang="en-GB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6785E5-81FA-3628-E221-17465AB49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72" y="4605516"/>
                <a:ext cx="6513760" cy="1200329"/>
              </a:xfrm>
              <a:prstGeom prst="rect">
                <a:avLst/>
              </a:prstGeom>
              <a:blipFill>
                <a:blip r:embed="rId6"/>
                <a:stretch>
                  <a:fillRect l="-389" t="-1053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A3B3E37-88E0-CB99-65A8-C39B6FA8D4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46558" r="50871" b="674"/>
          <a:stretch/>
        </p:blipFill>
        <p:spPr>
          <a:xfrm>
            <a:off x="1770845" y="2711492"/>
            <a:ext cx="3593243" cy="1789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AD32F-F203-6F33-8F6A-A4ADFA219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66" y="4350267"/>
            <a:ext cx="3302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40ADF-ED67-429C-4171-8C5E72006F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3705"/>
          <a:stretch/>
        </p:blipFill>
        <p:spPr>
          <a:xfrm>
            <a:off x="1870765" y="1195784"/>
            <a:ext cx="7237739" cy="33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7157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Switchback 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1F2EE-1E36-C30D-B0DD-0324F68621D5}"/>
                  </a:ext>
                </a:extLst>
              </p:cNvPr>
              <p:cNvSpPr txBox="1"/>
              <p:nvPr/>
            </p:nvSpPr>
            <p:spPr>
              <a:xfrm>
                <a:off x="179512" y="4663359"/>
                <a:ext cx="8784976" cy="144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  <a:cs typeface="Calibri"/>
                    <a:sym typeface="Wingdings" pitchFamily="2" charset="2"/>
                  </a:rPr>
                  <a:t>3 main phases of evolution</a:t>
                </a:r>
              </a:p>
              <a:p>
                <a:pPr marL="342900" indent="-342900">
                  <a:buAutoNum type="arabicParenBoth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Growing amplitude Alfvén wave in expanding wind. 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|</m:t>
                    </m:r>
                    <m:r>
                      <a:rPr lang="en-US" sz="140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𝛿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B|/|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| grows. </a:t>
                </a:r>
              </a:p>
              <a:p>
                <a:pPr marL="342900" indent="-342900">
                  <a:buAutoNum type="arabicParenBoth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Spherical polarization develops.  Drives a </a:t>
                </a: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reduction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, increasing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𝛿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itchFamily="2" charset="2"/>
                              </a:rPr>
                              <m:t>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 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until deflection reaches 90 degrees.</a:t>
                </a:r>
              </a:p>
              <a:p>
                <a:pPr marL="342900" indent="-342900">
                  <a:buAutoNum type="arabicParenBoth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Plateau –  maximum deflection position moves away from the axis of rotation. SB reversal forms and grows.</a:t>
                </a:r>
              </a:p>
              <a:p>
                <a:endParaRPr lang="en-US" sz="1400" dirty="0">
                  <a:latin typeface="Calibri"/>
                  <a:cs typeface="Calibri"/>
                  <a:sym typeface="Wingdings" pitchFamily="2" charset="2"/>
                </a:endParaRPr>
              </a:p>
              <a:p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Evolution similar to Alfvén wave growth/SB formation in expanding box simulations (Squire et al. 20, 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Matteini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et al. 24).</a:t>
                </a:r>
                <a:endParaRPr lang="en-GB" sz="1400" dirty="0">
                  <a:latin typeface="Calibri"/>
                  <a:cs typeface="Calibri"/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1F2EE-1E36-C30D-B0DD-0324F6862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663359"/>
                <a:ext cx="8784976" cy="1443472"/>
              </a:xfrm>
              <a:prstGeom prst="rect">
                <a:avLst/>
              </a:prstGeom>
              <a:blipFill>
                <a:blip r:embed="rId3"/>
                <a:stretch>
                  <a:fillRect l="-288" t="-1754" r="-144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C9C4808-0E61-58F3-AF15-863466CCAEBB}"/>
              </a:ext>
            </a:extLst>
          </p:cNvPr>
          <p:cNvSpPr txBox="1"/>
          <p:nvPr/>
        </p:nvSpPr>
        <p:spPr>
          <a:xfrm>
            <a:off x="2195736" y="91946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DE39-A136-8E16-4C0B-55513CEC0B17}"/>
              </a:ext>
            </a:extLst>
          </p:cNvPr>
          <p:cNvSpPr txBox="1"/>
          <p:nvPr/>
        </p:nvSpPr>
        <p:spPr>
          <a:xfrm>
            <a:off x="2689344" y="91946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83F0F-293A-72F6-2D39-33AD66A79E0C}"/>
              </a:ext>
            </a:extLst>
          </p:cNvPr>
          <p:cNvSpPr txBox="1"/>
          <p:nvPr/>
        </p:nvSpPr>
        <p:spPr>
          <a:xfrm>
            <a:off x="3790360" y="91946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pic>
        <p:nvPicPr>
          <p:cNvPr id="12" name="Picture 11" descr="A close-up of a math symbol&#10;&#10;Description automatically generated">
            <a:extLst>
              <a:ext uri="{FF2B5EF4-FFF2-40B4-BE49-F238E27FC236}">
                <a16:creationId xmlns:a16="http://schemas.microsoft.com/office/drawing/2014/main" id="{48BF0842-A8A9-6E6A-A539-D5B5CCB56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" y="1412776"/>
            <a:ext cx="1809780" cy="562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2CE12-FE5B-C580-479C-AC89F8482527}"/>
                  </a:ext>
                </a:extLst>
              </p:cNvPr>
              <p:cNvSpPr txBox="1"/>
              <p:nvPr/>
            </p:nvSpPr>
            <p:spPr>
              <a:xfrm>
                <a:off x="-13583" y="1974647"/>
                <a:ext cx="18097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Deflection angle from</a:t>
                </a:r>
              </a:p>
              <a:p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𝑩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0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=</m:t>
                    </m:r>
                    <m:r>
                      <a:rPr lang="en-GB" sz="1400" b="1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𝑩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(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𝑡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=0)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2CE12-FE5B-C580-479C-AC89F8482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583" y="1974647"/>
                <a:ext cx="1809780" cy="523220"/>
              </a:xfrm>
              <a:prstGeom prst="rect">
                <a:avLst/>
              </a:prstGeom>
              <a:blipFill>
                <a:blip r:embed="rId6"/>
                <a:stretch>
                  <a:fillRect l="-1399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0D68C3C-768E-221E-DC34-D7B597ADA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66" y="4350267"/>
            <a:ext cx="3302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07716F-3714-2704-9E31-CDB505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3705"/>
          <a:stretch/>
        </p:blipFill>
        <p:spPr>
          <a:xfrm>
            <a:off x="1870765" y="1195784"/>
            <a:ext cx="7237739" cy="33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319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295918</TotalTime>
  <Words>1027</Words>
  <Application>Microsoft Macintosh PowerPoint</Application>
  <PresentationFormat>On-screen Show (4:3)</PresentationFormat>
  <Paragraphs>140</Paragraphs>
  <Slides>15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 Math</vt:lpstr>
      <vt:lpstr>Beamer</vt:lpstr>
      <vt:lpstr>Are Switchbacks the Magnetohydrodynamic  Equivalent of Smoke Rings? </vt:lpstr>
      <vt:lpstr>Switchbacks</vt:lpstr>
      <vt:lpstr>Sources of Torsional Alfvénic Waves</vt:lpstr>
      <vt:lpstr>Alfvén wave propagation</vt:lpstr>
      <vt:lpstr>Wave evolution</vt:lpstr>
      <vt:lpstr>SB structure</vt:lpstr>
      <vt:lpstr>SB structure</vt:lpstr>
      <vt:lpstr>Switchback formation</vt:lpstr>
      <vt:lpstr>Switchback formation</vt:lpstr>
      <vt:lpstr>Asymmetric propagation</vt:lpstr>
      <vt:lpstr>Summary</vt:lpstr>
      <vt:lpstr>Larger amplitude</vt:lpstr>
      <vt:lpstr>Deflection</vt:lpstr>
      <vt:lpstr>Initial condition</vt:lpstr>
      <vt:lpstr>Robustness?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PHV</dc:creator>
  <cp:lastModifiedBy>Peter Wyper</cp:lastModifiedBy>
  <cp:revision>3148</cp:revision>
  <dcterms:created xsi:type="dcterms:W3CDTF">2010-08-20T18:38:47Z</dcterms:created>
  <dcterms:modified xsi:type="dcterms:W3CDTF">2024-09-09T22:21:12Z</dcterms:modified>
</cp:coreProperties>
</file>