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exend" pitchFamily="2" charset="77"/>
      <p:regular r:id="rId27"/>
      <p:bold r:id="rId28"/>
    </p:embeddedFont>
    <p:embeddedFont>
      <p:font typeface="Raleway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20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0"/>
  </p:normalViewPr>
  <p:slideViewPr>
    <p:cSldViewPr snapToGrid="0">
      <p:cViewPr varScale="1">
        <p:scale>
          <a:sx n="148" d="100"/>
          <a:sy n="148" d="100"/>
        </p:scale>
        <p:origin x="304" y="184"/>
      </p:cViewPr>
      <p:guideLst>
        <p:guide orient="horz" pos="10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990fbc6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e990fbc6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85e654e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85e654e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8dd2d378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e8dd2d378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75bc6a3b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f75bc6a3b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57093f7e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157093f7e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57093f7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157093f7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eb061ba70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eb061ba70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c7273c859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c7273c859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9e0e9ea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e9e0e9ead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aff8dc5d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faff8dc5d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2b50c88b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2b50c88b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45aa033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245aa033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990fbc63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990fbc63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c7273c859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bc7273c859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4451048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4451048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b4313ff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b4313ff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9e0e9ead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9e0e9ead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85e654e1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e85e654e1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4eb4d8da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4eb4d8da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B7B7B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2" name="Google Shape;7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" name="Google Shape;16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508917" y="664581"/>
            <a:ext cx="745763" cy="45826"/>
            <a:chOff x="4580561" y="2589004"/>
            <a:chExt cx="1064464" cy="25200"/>
          </a:xfrm>
        </p:grpSpPr>
        <p:sp>
          <p:nvSpPr>
            <p:cNvPr id="23" name="Google Shape;23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-26600" y="4908900"/>
            <a:ext cx="18168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MATIAS KOLL PISTARINI</a:t>
            </a:r>
            <a:endParaRPr sz="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27;p4"/>
          <p:cNvSpPr txBox="1"/>
          <p:nvPr/>
        </p:nvSpPr>
        <p:spPr>
          <a:xfrm>
            <a:off x="7327200" y="4908900"/>
            <a:ext cx="18168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ESPM-17   -   September  2024</a:t>
            </a:r>
            <a:endParaRPr sz="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1" name="Google Shape;31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0" name="Google Shape;4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4" name="Google Shape;5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1" name="Google Shape;61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336900" y="1543825"/>
            <a:ext cx="84702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b="0" u="sng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Vortex Flows in the Solar Atmosphere</a:t>
            </a:r>
            <a:r>
              <a:rPr lang="es" sz="3500" b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: Detection and Heating Mechanisms in 3D MHD Numerical Simulations</a:t>
            </a:r>
            <a:endParaRPr sz="3500" b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727952" y="3497163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C78D8"/>
                </a:solidFill>
              </a:rPr>
              <a:t>Matías Koll Pistarini</a:t>
            </a:r>
            <a:r>
              <a:rPr lang="es" sz="1800" baseline="30000">
                <a:solidFill>
                  <a:srgbClr val="3C78D8"/>
                </a:solidFill>
              </a:rPr>
              <a:t>1,2</a:t>
            </a:r>
            <a:r>
              <a:rPr lang="es" sz="1800">
                <a:solidFill>
                  <a:srgbClr val="3C78D8"/>
                </a:solidFill>
              </a:rPr>
              <a:t>, Elena Khomenko</a:t>
            </a:r>
            <a:r>
              <a:rPr lang="es" sz="1800" baseline="30000">
                <a:solidFill>
                  <a:srgbClr val="3C78D8"/>
                </a:solidFill>
              </a:rPr>
              <a:t>1,2</a:t>
            </a:r>
            <a:r>
              <a:rPr lang="es" sz="1800">
                <a:solidFill>
                  <a:srgbClr val="3C78D8"/>
                </a:solidFill>
              </a:rPr>
              <a:t>, Tobías Felipe</a:t>
            </a:r>
            <a:r>
              <a:rPr lang="es" sz="1800" baseline="30000">
                <a:solidFill>
                  <a:srgbClr val="3C78D8"/>
                </a:solidFill>
              </a:rPr>
              <a:t>1,2</a:t>
            </a:r>
            <a:endParaRPr sz="1800">
              <a:solidFill>
                <a:srgbClr val="3C78D8"/>
              </a:solidFill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7080750" y="4788925"/>
            <a:ext cx="20010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ESPM-17   -   September  2024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l="20892" t="18654" r="18072" b="18935"/>
          <a:stretch/>
        </p:blipFill>
        <p:spPr>
          <a:xfrm rot="5400000">
            <a:off x="8003638" y="480500"/>
            <a:ext cx="1127675" cy="11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8678" r="10520"/>
          <a:stretch/>
        </p:blipFill>
        <p:spPr>
          <a:xfrm>
            <a:off x="50775" y="494050"/>
            <a:ext cx="2052675" cy="11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1744650" y="4038375"/>
            <a:ext cx="5654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 baseline="30000"/>
              <a:t>1 </a:t>
            </a:r>
            <a:r>
              <a:rPr lang="es" sz="1000" i="1"/>
              <a:t>Instituto de Astrofísica de Canarias, 38205 La Laguna, Tenerife, Spain</a:t>
            </a:r>
            <a:endParaRPr sz="1000" i="1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 baseline="30000"/>
              <a:t>2</a:t>
            </a:r>
            <a:r>
              <a:rPr lang="es" sz="1000" i="1"/>
              <a:t> Departamento de Astrofísica, Universidad de La Laguna, 38205, La Laguna, Tenerife, Spain</a:t>
            </a:r>
            <a:endParaRPr sz="10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Number of vortices</a:t>
            </a:r>
            <a:endParaRPr/>
          </a:p>
        </p:txBody>
      </p:sp>
      <p:grpSp>
        <p:nvGrpSpPr>
          <p:cNvPr id="213" name="Google Shape;213;p22"/>
          <p:cNvGrpSpPr/>
          <p:nvPr/>
        </p:nvGrpSpPr>
        <p:grpSpPr>
          <a:xfrm>
            <a:off x="-112141" y="2319263"/>
            <a:ext cx="4287328" cy="1585175"/>
            <a:chOff x="27175" y="950350"/>
            <a:chExt cx="3954450" cy="1585175"/>
          </a:xfrm>
        </p:grpSpPr>
        <p:sp>
          <p:nvSpPr>
            <p:cNvPr id="214" name="Google Shape;214;p22"/>
            <p:cNvSpPr txBox="1"/>
            <p:nvPr/>
          </p:nvSpPr>
          <p:spPr>
            <a:xfrm>
              <a:off x="27175" y="950350"/>
              <a:ext cx="39138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115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Lato"/>
                <a:buChar char="-"/>
              </a:pPr>
              <a:r>
                <a:rPr lang="es" sz="1300" u="sng" dirty="0">
                  <a:solidFill>
                    <a:srgbClr val="38761D"/>
                  </a:solidFill>
                  <a:latin typeface="Lato"/>
                  <a:ea typeface="Lato"/>
                  <a:cs typeface="Lato"/>
                  <a:sym typeface="Lato"/>
                </a:rPr>
                <a:t>Magnetic field</a:t>
              </a:r>
              <a:r>
                <a:rPr lang="es" sz="1300" dirty="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 tends to increase the number of vortices detected with height.</a:t>
              </a:r>
              <a:endParaRPr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2095300" y="1537450"/>
              <a:ext cx="146700" cy="293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216" name="Google Shape;216;p22"/>
            <p:cNvGrpSpPr/>
            <p:nvPr/>
          </p:nvGrpSpPr>
          <p:grpSpPr>
            <a:xfrm>
              <a:off x="396325" y="1948425"/>
              <a:ext cx="3585300" cy="587100"/>
              <a:chOff x="396325" y="1948425"/>
              <a:chExt cx="3585300" cy="587100"/>
            </a:xfrm>
          </p:grpSpPr>
          <p:sp>
            <p:nvSpPr>
              <p:cNvPr id="217" name="Google Shape;217;p22"/>
              <p:cNvSpPr txBox="1"/>
              <p:nvPr/>
            </p:nvSpPr>
            <p:spPr>
              <a:xfrm>
                <a:off x="396325" y="1948425"/>
                <a:ext cx="3585300" cy="58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00" dirty="0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rPr>
                  <a:t>But higher magnetic field seem to suppress the number of detections            </a:t>
                </a:r>
                <a:r>
                  <a:rPr lang="es" sz="1300" dirty="0">
                    <a:solidFill>
                      <a:srgbClr val="FF0000"/>
                    </a:solidFill>
                    <a:latin typeface="Lato"/>
                    <a:ea typeface="Lato"/>
                    <a:cs typeface="Lato"/>
                    <a:sym typeface="Lato"/>
                  </a:rPr>
                  <a:t>Bz 200 G model</a:t>
                </a:r>
                <a:r>
                  <a:rPr lang="es" sz="1300" dirty="0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rPr>
                  <a:t> </a:t>
                </a:r>
                <a:endParaRPr sz="1300" dirty="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dirty="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18" name="Google Shape;218;p22"/>
              <p:cNvSpPr/>
              <p:nvPr/>
            </p:nvSpPr>
            <p:spPr>
              <a:xfrm>
                <a:off x="2250300" y="2299200"/>
                <a:ext cx="251700" cy="1047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219" name="Google Shape;219;p22"/>
          <p:cNvSpPr txBox="1"/>
          <p:nvPr/>
        </p:nvSpPr>
        <p:spPr>
          <a:xfrm>
            <a:off x="-51756" y="1358213"/>
            <a:ext cx="39138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s" sz="1300" u="sng" dirty="0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Spatial resolution</a:t>
            </a:r>
            <a:r>
              <a:rPr lang="es" sz="13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 the major source of the increase in the number of detections.</a:t>
            </a:r>
            <a:endParaRPr sz="13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150" y="511490"/>
            <a:ext cx="4592900" cy="450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Effective radius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0" y="1016500"/>
            <a:ext cx="40329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Detected vortices cover a wide range of sizes between </a:t>
            </a:r>
            <a:r>
              <a:rPr lang="es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~20-100 Km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in radius </a:t>
            </a:r>
            <a:r>
              <a:rPr lang="es" sz="1100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(similar results are found in Yadav et al. 2021 and Canivete Cuissa et al. 2023).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23"/>
          <p:cNvSpPr/>
          <p:nvPr/>
        </p:nvSpPr>
        <p:spPr>
          <a:xfrm rot="5400000">
            <a:off x="849925" y="2791475"/>
            <a:ext cx="337800" cy="2199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1378186" y="2683863"/>
            <a:ext cx="2542800" cy="5850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 5 Km simulation seems to reach a limit in vortex size.  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0" y="2098863"/>
            <a:ext cx="380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Increasing </a:t>
            </a:r>
            <a:r>
              <a:rPr lang="es" sz="1300" u="sng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spatial resolution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tends to reduce vortex sizes.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0" y="3575725"/>
            <a:ext cx="380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s" sz="1300" u="sng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Magnetic field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structures the size of vortices with height. </a:t>
            </a:r>
            <a:endParaRPr/>
          </a:p>
        </p:txBody>
      </p:sp>
      <p:pic>
        <p:nvPicPr>
          <p:cNvPr id="231" name="Google Shape;2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675" y="511500"/>
            <a:ext cx="4593701" cy="449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Temperature</a:t>
            </a:r>
            <a:endParaRPr/>
          </a:p>
        </p:txBody>
      </p:sp>
      <p:sp>
        <p:nvSpPr>
          <p:cNvPr id="237" name="Google Shape;237;p24"/>
          <p:cNvSpPr txBox="1"/>
          <p:nvPr/>
        </p:nvSpPr>
        <p:spPr>
          <a:xfrm>
            <a:off x="439275" y="909250"/>
            <a:ext cx="3424200" cy="612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Vortices </a:t>
            </a:r>
            <a:r>
              <a:rPr lang="es" sz="1300" u="sng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always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have higher temperature profiles than the mean atmosphere.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122175" y="1711325"/>
            <a:ext cx="374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-"/>
            </a:pP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 significant changes in temperature profile due to </a:t>
            </a:r>
            <a:r>
              <a:rPr lang="es" u="sng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spatial resolution</a:t>
            </a: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9" name="Google Shape;2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300" y="511512"/>
            <a:ext cx="4181099" cy="4631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300" y="511498"/>
            <a:ext cx="4181099" cy="463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Temperature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439275" y="909250"/>
            <a:ext cx="3424200" cy="612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Vortices </a:t>
            </a:r>
            <a:r>
              <a:rPr lang="es" sz="1300" u="sng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always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have higher temperature profiles than the mean atmosphere.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p25"/>
          <p:cNvSpPr txBox="1"/>
          <p:nvPr/>
        </p:nvSpPr>
        <p:spPr>
          <a:xfrm>
            <a:off x="122175" y="1711325"/>
            <a:ext cx="374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-"/>
            </a:pP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 significant changes in temperature profile due to </a:t>
            </a:r>
            <a:r>
              <a:rPr lang="es" u="sng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spatial resolution</a:t>
            </a: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8" name="Google Shape;248;p25"/>
          <p:cNvGrpSpPr/>
          <p:nvPr/>
        </p:nvGrpSpPr>
        <p:grpSpPr>
          <a:xfrm>
            <a:off x="13" y="2763312"/>
            <a:ext cx="4302722" cy="2120707"/>
            <a:chOff x="0" y="511500"/>
            <a:chExt cx="6805950" cy="3354488"/>
          </a:xfrm>
        </p:grpSpPr>
        <p:pic>
          <p:nvPicPr>
            <p:cNvPr id="249" name="Google Shape;24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511500"/>
              <a:ext cx="3354488" cy="3354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60550" y="566044"/>
              <a:ext cx="3245400" cy="3245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25"/>
          <p:cNvSpPr txBox="1"/>
          <p:nvPr/>
        </p:nvSpPr>
        <p:spPr>
          <a:xfrm>
            <a:off x="554775" y="2516700"/>
            <a:ext cx="3193200" cy="385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Granules/Intergranules mask at Z=0 Mm</a:t>
            </a:r>
            <a:endParaRPr sz="13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25"/>
          <p:cNvSpPr/>
          <p:nvPr/>
        </p:nvSpPr>
        <p:spPr>
          <a:xfrm rot="-5400000">
            <a:off x="4608902" y="4050525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25"/>
          <p:cNvSpPr/>
          <p:nvPr/>
        </p:nvSpPr>
        <p:spPr>
          <a:xfrm rot="-5400000">
            <a:off x="5854502" y="4050525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25"/>
          <p:cNvSpPr/>
          <p:nvPr/>
        </p:nvSpPr>
        <p:spPr>
          <a:xfrm rot="-5400000">
            <a:off x="7139402" y="4050525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5"/>
          <p:cNvSpPr/>
          <p:nvPr/>
        </p:nvSpPr>
        <p:spPr>
          <a:xfrm rot="-5400000">
            <a:off x="4608902" y="1910450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25"/>
          <p:cNvSpPr/>
          <p:nvPr/>
        </p:nvSpPr>
        <p:spPr>
          <a:xfrm rot="-5400000">
            <a:off x="5854502" y="1910450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25"/>
          <p:cNvSpPr/>
          <p:nvPr/>
        </p:nvSpPr>
        <p:spPr>
          <a:xfrm rot="-5400000">
            <a:off x="7100102" y="1910450"/>
            <a:ext cx="265200" cy="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5404938" y="4390775"/>
            <a:ext cx="1951800" cy="400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Reversed granulation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Temperature</a:t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850" y="1501563"/>
            <a:ext cx="5916300" cy="35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137375" y="885975"/>
            <a:ext cx="8465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-"/>
            </a:pPr>
            <a:r>
              <a:rPr lang="es" u="sng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Magnetic field</a:t>
            </a:r>
            <a:r>
              <a:rPr lang="es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tends to reduce the temperature difference between vortices and the average atmosphere, especially in the upper layers.</a:t>
            </a:r>
            <a:endParaRPr u="sng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Heating mechanisms</a:t>
            </a:r>
            <a:endParaRPr/>
          </a:p>
        </p:txBody>
      </p:sp>
      <p:sp>
        <p:nvSpPr>
          <p:cNvPr id="271" name="Google Shape;271;p27"/>
          <p:cNvSpPr txBox="1"/>
          <p:nvPr/>
        </p:nvSpPr>
        <p:spPr>
          <a:xfrm>
            <a:off x="86775" y="904324"/>
            <a:ext cx="35361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Heating mechanisms:</a:t>
            </a:r>
            <a:endParaRPr sz="13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Lato"/>
              <a:buChar char="-"/>
            </a:pPr>
            <a:r>
              <a:rPr lang="es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Numerical terms: </a:t>
            </a:r>
            <a:r>
              <a:rPr lang="es" sz="1300" u="sng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Viscous</a:t>
            </a:r>
            <a:r>
              <a:rPr lang="es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s" sz="1300" u="sng">
                <a:latin typeface="Lato"/>
                <a:ea typeface="Lato"/>
                <a:cs typeface="Lato"/>
                <a:sym typeface="Lato"/>
              </a:rPr>
              <a:t>Joule</a:t>
            </a:r>
            <a:endParaRPr sz="1300" u="sng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-"/>
            </a:pPr>
            <a:r>
              <a:rPr lang="es"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Physical terms:</a:t>
            </a:r>
            <a:r>
              <a:rPr lang="es" sz="13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" sz="1300" u="sng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Ambipolar diffusion</a:t>
            </a:r>
            <a:endParaRPr sz="1300" u="sng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2" name="Google Shape;272;p27"/>
          <p:cNvGrpSpPr/>
          <p:nvPr/>
        </p:nvGrpSpPr>
        <p:grpSpPr>
          <a:xfrm>
            <a:off x="-122775" y="1899250"/>
            <a:ext cx="4165800" cy="1055962"/>
            <a:chOff x="-122775" y="1899250"/>
            <a:chExt cx="4165800" cy="1055962"/>
          </a:xfrm>
        </p:grpSpPr>
        <p:pic>
          <p:nvPicPr>
            <p:cNvPr id="273" name="Google Shape;273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2375" y="2284138"/>
              <a:ext cx="1940442" cy="67107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74" name="Google Shape;274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1875" y="2352075"/>
              <a:ext cx="1086012" cy="53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27"/>
            <p:cNvSpPr txBox="1"/>
            <p:nvPr/>
          </p:nvSpPr>
          <p:spPr>
            <a:xfrm>
              <a:off x="2202100" y="2440563"/>
              <a:ext cx="203400" cy="3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;</a:t>
              </a:r>
              <a:endPara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27"/>
            <p:cNvSpPr txBox="1"/>
            <p:nvPr/>
          </p:nvSpPr>
          <p:spPr>
            <a:xfrm>
              <a:off x="-122775" y="1899250"/>
              <a:ext cx="4165800" cy="3849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11150" algn="l" rtl="0"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300"/>
                <a:buFont typeface="Lato"/>
                <a:buChar char="●"/>
              </a:pPr>
              <a:r>
                <a:rPr lang="es" sz="13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Dissipation terms caused by filtering in Mancha:</a:t>
              </a:r>
              <a:endParaRPr sz="13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7" name="Google Shape;277;p27"/>
          <p:cNvGrpSpPr/>
          <p:nvPr/>
        </p:nvGrpSpPr>
        <p:grpSpPr>
          <a:xfrm>
            <a:off x="198225" y="3184725"/>
            <a:ext cx="3660600" cy="1642900"/>
            <a:chOff x="198225" y="3184725"/>
            <a:chExt cx="3660600" cy="1642900"/>
          </a:xfrm>
        </p:grpSpPr>
        <p:pic>
          <p:nvPicPr>
            <p:cNvPr id="278" name="Google Shape;278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51574" y="3654724"/>
              <a:ext cx="3362158" cy="53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27"/>
            <p:cNvSpPr txBox="1"/>
            <p:nvPr/>
          </p:nvSpPr>
          <p:spPr>
            <a:xfrm>
              <a:off x="198225" y="3184725"/>
              <a:ext cx="3660600" cy="384900"/>
            </a:xfrm>
            <a:prstGeom prst="rect">
              <a:avLst/>
            </a:prstGeom>
            <a:solidFill>
              <a:srgbClr val="FFD96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/>
                <a:t>Heating rates analyzed in the energy equation:</a:t>
              </a:r>
              <a:endParaRPr sz="1300"/>
            </a:p>
          </p:txBody>
        </p:sp>
        <p:sp>
          <p:nvSpPr>
            <p:cNvPr id="280" name="Google Shape;280;p27"/>
            <p:cNvSpPr/>
            <p:nvPr/>
          </p:nvSpPr>
          <p:spPr>
            <a:xfrm rot="-5400000">
              <a:off x="2108200" y="3294550"/>
              <a:ext cx="91500" cy="16608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27"/>
            <p:cNvSpPr/>
            <p:nvPr/>
          </p:nvSpPr>
          <p:spPr>
            <a:xfrm rot="-5400000">
              <a:off x="3343025" y="3833200"/>
              <a:ext cx="91500" cy="5835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27"/>
            <p:cNvSpPr txBox="1"/>
            <p:nvPr/>
          </p:nvSpPr>
          <p:spPr>
            <a:xfrm>
              <a:off x="1737250" y="4106675"/>
              <a:ext cx="833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Numeric</a:t>
              </a:r>
              <a:endPara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83" name="Google Shape;283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8375" y="4508550"/>
              <a:ext cx="156200" cy="18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27"/>
            <p:cNvSpPr txBox="1"/>
            <p:nvPr/>
          </p:nvSpPr>
          <p:spPr>
            <a:xfrm>
              <a:off x="371650" y="4442725"/>
              <a:ext cx="2024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≡ viscous stress tensor</a:t>
              </a:r>
              <a:endPara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85" name="Google Shape;285;p27"/>
          <p:cNvSpPr txBox="1"/>
          <p:nvPr/>
        </p:nvSpPr>
        <p:spPr>
          <a:xfrm>
            <a:off x="2986375" y="4113325"/>
            <a:ext cx="83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Physical</a:t>
            </a:r>
            <a:endParaRPr sz="13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5775" y="511500"/>
            <a:ext cx="4638625" cy="449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Results: Heating mechanisms</a:t>
            </a:r>
            <a:endParaRPr/>
          </a:p>
        </p:txBody>
      </p:sp>
      <p:sp>
        <p:nvSpPr>
          <p:cNvPr id="292" name="Google Shape;292;p28"/>
          <p:cNvSpPr txBox="1"/>
          <p:nvPr/>
        </p:nvSpPr>
        <p:spPr>
          <a:xfrm>
            <a:off x="119175" y="1045613"/>
            <a:ext cx="3924600" cy="580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Vortices tend to have higher heating rate than the mean atmosphere at lower layers (up to ~0.6 Mm).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28"/>
          <p:cNvSpPr txBox="1"/>
          <p:nvPr/>
        </p:nvSpPr>
        <p:spPr>
          <a:xfrm>
            <a:off x="565350" y="1652449"/>
            <a:ext cx="3491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Temperature in vortices starts to increase above the temperature of integranules from 0.2 Mm.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28"/>
          <p:cNvSpPr/>
          <p:nvPr/>
        </p:nvSpPr>
        <p:spPr>
          <a:xfrm rot="5400000">
            <a:off x="188025" y="1812088"/>
            <a:ext cx="374100" cy="247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119175" y="2464163"/>
            <a:ext cx="3924600" cy="580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Vortices have similar heating rate than the mean atmosphere at higher layers (from ~0.6 Mm).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565350" y="3171050"/>
            <a:ext cx="349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Temperature in vortices is above the mean temperature by hundreds of Kelvin.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28"/>
          <p:cNvSpPr/>
          <p:nvPr/>
        </p:nvSpPr>
        <p:spPr>
          <a:xfrm rot="5400000">
            <a:off x="188025" y="3259675"/>
            <a:ext cx="374100" cy="247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57725" y="3882725"/>
            <a:ext cx="4159500" cy="649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Are they dissipating energy at lower layers and transporting the heated plasma into higher layers?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975" y="842912"/>
            <a:ext cx="4782749" cy="3822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Conclusions </a:t>
            </a:r>
            <a:endParaRPr/>
          </a:p>
        </p:txBody>
      </p:sp>
      <p:sp>
        <p:nvSpPr>
          <p:cNvPr id="305" name="Google Shape;305;p29"/>
          <p:cNvSpPr txBox="1"/>
          <p:nvPr/>
        </p:nvSpPr>
        <p:spPr>
          <a:xfrm>
            <a:off x="404925" y="989125"/>
            <a:ext cx="8740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SWIRL code allows to perform a reliable detection of vortices in numerical simulations.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Number and size of vortices highly depend on the magnetic field configuration and the spatial resolution.            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Confirm that vortices have higher temperatures than the surrounding media.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Heating rates are higher in vortices than in the mean atmosphere just in lower layers.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Viscous heating is the dominant mechanism in all the models.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We speculate that vortices dissipate energy in the lower layers, transporting the heated plasma into higher layers in order to explain the observed increase in temperature.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6" name="Google Shape;306;p29"/>
          <p:cNvGrpSpPr/>
          <p:nvPr/>
        </p:nvGrpSpPr>
        <p:grpSpPr>
          <a:xfrm>
            <a:off x="331950" y="4007000"/>
            <a:ext cx="2120200" cy="858325"/>
            <a:chOff x="240825" y="3955025"/>
            <a:chExt cx="2120200" cy="858325"/>
          </a:xfrm>
        </p:grpSpPr>
        <p:sp>
          <p:nvSpPr>
            <p:cNvPr id="307" name="Google Shape;307;p29"/>
            <p:cNvSpPr txBox="1"/>
            <p:nvPr/>
          </p:nvSpPr>
          <p:spPr>
            <a:xfrm>
              <a:off x="240825" y="3955025"/>
              <a:ext cx="2016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 i="1">
                  <a:solidFill>
                    <a:srgbClr val="7F7F7F"/>
                  </a:solidFill>
                  <a:latin typeface="Lato"/>
                  <a:ea typeface="Lato"/>
                  <a:cs typeface="Lato"/>
                  <a:sym typeface="Lato"/>
                </a:rPr>
                <a:t>Project PID2021-127487NB-I00 funded by</a:t>
              </a:r>
              <a:endParaRPr sz="800" i="1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08" name="Google Shape;308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3500" y="4187150"/>
              <a:ext cx="2067525" cy="626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29"/>
          <p:cNvSpPr txBox="1"/>
          <p:nvPr/>
        </p:nvSpPr>
        <p:spPr>
          <a:xfrm>
            <a:off x="2773050" y="4064925"/>
            <a:ext cx="6039000" cy="8004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We thankfully acknowledge the technical expertise and assistance provided by the Spanish Supercomputing Network (Red Española de Supercomputación), as well as the computer resources used: LaPalma Supercomputer, located at the Instituto de Astrofísica de Canarias, and MareNostrum based in Barcelona/Spain.</a:t>
            </a:r>
            <a:endParaRPr sz="8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The simulations analyzed in this work required about 15 millions of CPU/hours</a:t>
            </a:r>
            <a:endParaRPr sz="8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 t="13297" b="24128"/>
          <a:stretch/>
        </p:blipFill>
        <p:spPr>
          <a:xfrm>
            <a:off x="29800" y="1330700"/>
            <a:ext cx="9084400" cy="36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0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Appendix: FFT filtering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"/>
          <p:cNvSpPr txBox="1"/>
          <p:nvPr/>
        </p:nvSpPr>
        <p:spPr>
          <a:xfrm>
            <a:off x="29800" y="832950"/>
            <a:ext cx="3808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Benefits of applying this filter to the simulations</a:t>
            </a:r>
            <a:endParaRPr sz="1300" u="sng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30"/>
          <p:cNvSpPr/>
          <p:nvPr/>
        </p:nvSpPr>
        <p:spPr>
          <a:xfrm>
            <a:off x="3664900" y="676800"/>
            <a:ext cx="173400" cy="680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3782900" y="722850"/>
            <a:ext cx="53313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Remove fast oscillations              well-defined structures are maintained.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Allow to compare structures in simulations one to one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9" name="Google Shape;319;p30"/>
          <p:cNvCxnSpPr/>
          <p:nvPr/>
        </p:nvCxnSpPr>
        <p:spPr>
          <a:xfrm rot="10800000" flipH="1">
            <a:off x="5740399" y="919298"/>
            <a:ext cx="3402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0" name="Google Shape;320;p30"/>
          <p:cNvSpPr/>
          <p:nvPr/>
        </p:nvSpPr>
        <p:spPr>
          <a:xfrm>
            <a:off x="5740400" y="2255900"/>
            <a:ext cx="2922300" cy="27489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Appendix: Poynting Flux</a:t>
            </a: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36275" y="954225"/>
            <a:ext cx="35910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-"/>
            </a:pPr>
            <a:r>
              <a:rPr lang="es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Vertical components of Poynting Flux: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282950" y="1878925"/>
            <a:ext cx="2074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Emerging term:</a:t>
            </a:r>
            <a:endParaRPr sz="16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282950" y="3157788"/>
            <a:ext cx="1523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rgbClr val="09CCF3"/>
                </a:solidFill>
                <a:latin typeface="Lato"/>
                <a:ea typeface="Lato"/>
                <a:cs typeface="Lato"/>
                <a:sym typeface="Lato"/>
              </a:rPr>
              <a:t>Shear term:</a:t>
            </a:r>
            <a:endParaRPr sz="1600" u="sng">
              <a:solidFill>
                <a:srgbClr val="09CC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9" name="Google Shape;329;p31"/>
          <p:cNvPicPr preferRelativeResize="0"/>
          <p:nvPr/>
        </p:nvPicPr>
        <p:blipFill rotWithShape="1">
          <a:blip r:embed="rId3">
            <a:alphaModFix/>
          </a:blip>
          <a:srcRect t="49887"/>
          <a:stretch/>
        </p:blipFill>
        <p:spPr>
          <a:xfrm>
            <a:off x="130600" y="3582150"/>
            <a:ext cx="3591000" cy="8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 rotWithShape="1">
          <a:blip r:embed="rId3">
            <a:alphaModFix/>
          </a:blip>
          <a:srcRect b="49887"/>
          <a:stretch/>
        </p:blipFill>
        <p:spPr>
          <a:xfrm>
            <a:off x="130600" y="2299588"/>
            <a:ext cx="3591000" cy="8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550" y="511500"/>
            <a:ext cx="4196574" cy="46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What is a vortex?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292425" y="772013"/>
            <a:ext cx="8068200" cy="9234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 vortex is the collective motion associated with the azimuthal component of a vector field (e.g. true velocity or magnetic field) about a common centre or axis and that it is persistent in time (</a:t>
            </a:r>
            <a:r>
              <a:rPr lang="es" sz="1600" i="1"/>
              <a:t>Tziotziou et al. 2023</a:t>
            </a:r>
            <a:r>
              <a:rPr lang="es" sz="1600"/>
              <a:t>). </a:t>
            </a:r>
            <a:endParaRPr sz="1600"/>
          </a:p>
        </p:txBody>
      </p:sp>
      <p:grpSp>
        <p:nvGrpSpPr>
          <p:cNvPr id="95" name="Google Shape;95;p14"/>
          <p:cNvGrpSpPr/>
          <p:nvPr/>
        </p:nvGrpSpPr>
        <p:grpSpPr>
          <a:xfrm>
            <a:off x="6288950" y="2387025"/>
            <a:ext cx="2941263" cy="2493125"/>
            <a:chOff x="5674950" y="2384950"/>
            <a:chExt cx="2941263" cy="2493125"/>
          </a:xfrm>
        </p:grpSpPr>
        <p:pic>
          <p:nvPicPr>
            <p:cNvPr id="96" name="Google Shape;96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74950" y="2384950"/>
              <a:ext cx="2626350" cy="2375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4"/>
            <p:cNvSpPr txBox="1"/>
            <p:nvPr/>
          </p:nvSpPr>
          <p:spPr>
            <a:xfrm>
              <a:off x="6058713" y="4539375"/>
              <a:ext cx="255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 i="1"/>
                <a:t>Moll et al. 2011</a:t>
              </a:r>
              <a:endParaRPr sz="1000" i="1"/>
            </a:p>
          </p:txBody>
        </p:sp>
      </p:grpSp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l="17033"/>
          <a:stretch/>
        </p:blipFill>
        <p:spPr>
          <a:xfrm>
            <a:off x="189637" y="2387025"/>
            <a:ext cx="5907076" cy="24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2299875" y="1874150"/>
            <a:ext cx="1686600" cy="4311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Observations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6926437" y="1874150"/>
            <a:ext cx="1686600" cy="4311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Simulations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89774" y="4655850"/>
            <a:ext cx="128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/>
              <a:t>Bonet et al. 2008</a:t>
            </a:r>
            <a:endParaRPr sz="1000" i="1"/>
          </a:p>
        </p:txBody>
      </p:sp>
      <p:sp>
        <p:nvSpPr>
          <p:cNvPr id="102" name="Google Shape;102;p14"/>
          <p:cNvSpPr/>
          <p:nvPr/>
        </p:nvSpPr>
        <p:spPr>
          <a:xfrm>
            <a:off x="89775" y="1819850"/>
            <a:ext cx="6006900" cy="3093600"/>
          </a:xfrm>
          <a:prstGeom prst="rect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6260225" y="1819850"/>
            <a:ext cx="2700300" cy="3093600"/>
          </a:xfrm>
          <a:prstGeom prst="rect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Appendix: Poynting Flux</a:t>
            </a:r>
            <a:endParaRPr/>
          </a:p>
        </p:txBody>
      </p:sp>
      <p:sp>
        <p:nvSpPr>
          <p:cNvPr id="337" name="Google Shape;337;p32"/>
          <p:cNvSpPr txBox="1"/>
          <p:nvPr/>
        </p:nvSpPr>
        <p:spPr>
          <a:xfrm>
            <a:off x="36275" y="954225"/>
            <a:ext cx="35910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-"/>
            </a:pPr>
            <a:r>
              <a:rPr lang="es"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Vertical components of Poynting Flux:</a:t>
            </a:r>
            <a:endParaRPr sz="17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2"/>
          <p:cNvSpPr txBox="1"/>
          <p:nvPr/>
        </p:nvSpPr>
        <p:spPr>
          <a:xfrm>
            <a:off x="282950" y="1878925"/>
            <a:ext cx="2074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Emerging term:</a:t>
            </a:r>
            <a:endParaRPr sz="1600" u="sng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282950" y="3157788"/>
            <a:ext cx="1523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solidFill>
                  <a:srgbClr val="09CCF3"/>
                </a:solidFill>
                <a:latin typeface="Lato"/>
                <a:ea typeface="Lato"/>
                <a:cs typeface="Lato"/>
                <a:sym typeface="Lato"/>
              </a:rPr>
              <a:t>Shear term:</a:t>
            </a:r>
            <a:endParaRPr sz="1600" u="sng">
              <a:solidFill>
                <a:srgbClr val="09CC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0" name="Google Shape;340;p32"/>
          <p:cNvPicPr preferRelativeResize="0"/>
          <p:nvPr/>
        </p:nvPicPr>
        <p:blipFill rotWithShape="1">
          <a:blip r:embed="rId3">
            <a:alphaModFix/>
          </a:blip>
          <a:srcRect t="49887"/>
          <a:stretch/>
        </p:blipFill>
        <p:spPr>
          <a:xfrm>
            <a:off x="130600" y="3582150"/>
            <a:ext cx="3591000" cy="8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 b="49887"/>
          <a:stretch/>
        </p:blipFill>
        <p:spPr>
          <a:xfrm>
            <a:off x="130600" y="2299588"/>
            <a:ext cx="3591000" cy="8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800" y="511508"/>
            <a:ext cx="4196575" cy="4631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Vortices in observations and simulations</a:t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5" y="478500"/>
            <a:ext cx="2953026" cy="436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245575" y="4715725"/>
            <a:ext cx="212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i="1"/>
              <a:t>Wedemeyer-Böhm et al. 2012</a:t>
            </a:r>
            <a:endParaRPr sz="1000" i="1"/>
          </a:p>
        </p:txBody>
      </p:sp>
      <p:sp>
        <p:nvSpPr>
          <p:cNvPr id="111" name="Google Shape;111;p15"/>
          <p:cNvSpPr txBox="1"/>
          <p:nvPr/>
        </p:nvSpPr>
        <p:spPr>
          <a:xfrm>
            <a:off x="3655400" y="1358075"/>
            <a:ext cx="4855500" cy="619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Vortices can connect and transport energy into several layers of the solar atmosphere.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3788150" y="2659975"/>
            <a:ext cx="4590000" cy="874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All of the previous studies of vortices in simulations are done using </a:t>
            </a:r>
            <a:r>
              <a:rPr lang="es" sz="1500" u="sng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different numerical codes, magnetic field configurations and spatial resolutions.</a:t>
            </a:r>
            <a:endParaRPr sz="1500" u="sng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Objectives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372150" y="1936650"/>
            <a:ext cx="8399700" cy="768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Understand the energy transport and dissipation mechanisms in vortex flows under different magnetic field configurations and spatial resolutions. </a:t>
            </a:r>
            <a:endParaRPr sz="19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300" y="2861488"/>
            <a:ext cx="5009850" cy="20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MANCHA numerical simulations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763800" y="1336750"/>
            <a:ext cx="2334000" cy="1280700"/>
          </a:xfrm>
          <a:prstGeom prst="rect">
            <a:avLst/>
          </a:prstGeom>
          <a:solidFill>
            <a:srgbClr val="FCE5CD"/>
          </a:solidFill>
          <a:ln w="38100" cap="rnd" cmpd="dbl">
            <a:solidFill>
              <a:srgbClr val="FF9900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SSD 〈B</a:t>
            </a:r>
            <a:r>
              <a:rPr lang="es" sz="1600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〉= 0 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 x 20 x 14 km³ 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 x 10 x 7 km³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 x 5 x 3.5 km³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7365825" y="1523475"/>
            <a:ext cx="10776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404924" y="662288"/>
            <a:ext cx="3106375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Set of simulations used:</a:t>
            </a:r>
            <a:endParaRPr sz="16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(Modestov et al. 2024)</a:t>
            </a:r>
            <a:endParaRPr sz="1200" i="1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405000" y="1336750"/>
            <a:ext cx="2334000" cy="1280700"/>
          </a:xfrm>
          <a:prstGeom prst="rect">
            <a:avLst/>
          </a:prstGeom>
          <a:solidFill>
            <a:srgbClr val="FCE5CD"/>
          </a:solidFill>
          <a:ln w="38100" cap="rnd" cmpd="dbl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〈B</a:t>
            </a:r>
            <a:r>
              <a:rPr lang="es" sz="1600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〉= 50 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 x 20 x 14 km³ 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 x 10 x 7 km³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046200" y="1336750"/>
            <a:ext cx="2334000" cy="1280700"/>
          </a:xfrm>
          <a:prstGeom prst="rect">
            <a:avLst/>
          </a:prstGeom>
          <a:solidFill>
            <a:srgbClr val="FCE5CD"/>
          </a:solidFill>
          <a:ln w="38100" cap="rnd" cmpd="dbl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〈B</a:t>
            </a:r>
            <a:r>
              <a:rPr lang="es" sz="1600" baseline="-25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e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〉= 200 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 x 20 x 14 km³ 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680213" y="2578600"/>
            <a:ext cx="23340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i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SSD stands for small-scale dynamo</a:t>
            </a:r>
            <a:endParaRPr sz="1100" i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1" name="Google Shape;131;p17"/>
          <p:cNvGrpSpPr/>
          <p:nvPr/>
        </p:nvGrpSpPr>
        <p:grpSpPr>
          <a:xfrm>
            <a:off x="318325" y="3276926"/>
            <a:ext cx="2833148" cy="1226451"/>
            <a:chOff x="351275" y="1619989"/>
            <a:chExt cx="2833148" cy="1226451"/>
          </a:xfrm>
        </p:grpSpPr>
        <p:grpSp>
          <p:nvGrpSpPr>
            <p:cNvPr id="132" name="Google Shape;132;p17"/>
            <p:cNvGrpSpPr/>
            <p:nvPr/>
          </p:nvGrpSpPr>
          <p:grpSpPr>
            <a:xfrm>
              <a:off x="481187" y="1619989"/>
              <a:ext cx="2703236" cy="1226451"/>
              <a:chOff x="217100" y="1620064"/>
              <a:chExt cx="2703236" cy="1226451"/>
            </a:xfrm>
          </p:grpSpPr>
          <p:grpSp>
            <p:nvGrpSpPr>
              <p:cNvPr id="133" name="Google Shape;133;p17"/>
              <p:cNvGrpSpPr/>
              <p:nvPr/>
            </p:nvGrpSpPr>
            <p:grpSpPr>
              <a:xfrm>
                <a:off x="217100" y="1620064"/>
                <a:ext cx="2620614" cy="997934"/>
                <a:chOff x="67950" y="1811977"/>
                <a:chExt cx="2478825" cy="956700"/>
              </a:xfrm>
            </p:grpSpPr>
            <p:sp>
              <p:nvSpPr>
                <p:cNvPr id="134" name="Google Shape;134;p17"/>
                <p:cNvSpPr/>
                <p:nvPr/>
              </p:nvSpPr>
              <p:spPr>
                <a:xfrm>
                  <a:off x="67950" y="2291977"/>
                  <a:ext cx="1684800" cy="47340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cxnSp>
              <p:nvCxnSpPr>
                <p:cNvPr id="135" name="Google Shape;135;p17"/>
                <p:cNvCxnSpPr/>
                <p:nvPr/>
              </p:nvCxnSpPr>
              <p:spPr>
                <a:xfrm rot="10800000" flipH="1">
                  <a:off x="67950" y="1811977"/>
                  <a:ext cx="793800" cy="48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17"/>
                <p:cNvCxnSpPr/>
                <p:nvPr/>
              </p:nvCxnSpPr>
              <p:spPr>
                <a:xfrm rot="10800000" flipH="1">
                  <a:off x="1752683" y="1811977"/>
                  <a:ext cx="793800" cy="48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17"/>
                <p:cNvCxnSpPr/>
                <p:nvPr/>
              </p:nvCxnSpPr>
              <p:spPr>
                <a:xfrm rot="10800000" flipH="1">
                  <a:off x="1752683" y="2288677"/>
                  <a:ext cx="793800" cy="48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17"/>
                <p:cNvCxnSpPr/>
                <p:nvPr/>
              </p:nvCxnSpPr>
              <p:spPr>
                <a:xfrm>
                  <a:off x="2546475" y="1816925"/>
                  <a:ext cx="0" cy="470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17"/>
                <p:cNvCxnSpPr/>
                <p:nvPr/>
              </p:nvCxnSpPr>
              <p:spPr>
                <a:xfrm>
                  <a:off x="861675" y="1812050"/>
                  <a:ext cx="16851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40" name="Google Shape;140;p17"/>
              <p:cNvSpPr txBox="1"/>
              <p:nvPr/>
            </p:nvSpPr>
            <p:spPr>
              <a:xfrm>
                <a:off x="716921" y="2618515"/>
                <a:ext cx="781500" cy="22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rPr>
                  <a:t>5.6 Mm</a:t>
                </a:r>
                <a:endParaRPr sz="10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141" name="Google Shape;141;p17"/>
              <p:cNvCxnSpPr/>
              <p:nvPr/>
            </p:nvCxnSpPr>
            <p:spPr>
              <a:xfrm>
                <a:off x="1447298" y="2730716"/>
                <a:ext cx="453900" cy="3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42" name="Google Shape;142;p17"/>
              <p:cNvCxnSpPr/>
              <p:nvPr/>
            </p:nvCxnSpPr>
            <p:spPr>
              <a:xfrm flipH="1">
                <a:off x="270796" y="2729965"/>
                <a:ext cx="508200" cy="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3" name="Google Shape;143;p17"/>
              <p:cNvSpPr txBox="1"/>
              <p:nvPr/>
            </p:nvSpPr>
            <p:spPr>
              <a:xfrm rot="19750364">
                <a:off x="2077435" y="2384217"/>
                <a:ext cx="829315" cy="96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 dirty="0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rPr>
                  <a:t>5.6 Mm</a:t>
                </a:r>
                <a:endParaRPr sz="1000" dirty="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144" name="Google Shape;144;p17"/>
              <p:cNvCxnSpPr/>
              <p:nvPr/>
            </p:nvCxnSpPr>
            <p:spPr>
              <a:xfrm rot="10800000" flipH="1">
                <a:off x="2695936" y="2192168"/>
                <a:ext cx="224400" cy="13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45" name="Google Shape;145;p17"/>
              <p:cNvCxnSpPr/>
              <p:nvPr/>
            </p:nvCxnSpPr>
            <p:spPr>
              <a:xfrm flipH="1">
                <a:off x="2084862" y="2562972"/>
                <a:ext cx="217200" cy="13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cxnSp>
          <p:nvCxnSpPr>
            <p:cNvPr id="146" name="Google Shape;146;p17"/>
            <p:cNvCxnSpPr/>
            <p:nvPr/>
          </p:nvCxnSpPr>
          <p:spPr>
            <a:xfrm>
              <a:off x="481187" y="2438504"/>
              <a:ext cx="17811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7"/>
            <p:cNvCxnSpPr/>
            <p:nvPr/>
          </p:nvCxnSpPr>
          <p:spPr>
            <a:xfrm rot="10800000" flipH="1">
              <a:off x="2262287" y="1945129"/>
              <a:ext cx="834300" cy="4950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17"/>
            <p:cNvSpPr txBox="1"/>
            <p:nvPr/>
          </p:nvSpPr>
          <p:spPr>
            <a:xfrm>
              <a:off x="351275" y="2191350"/>
              <a:ext cx="691800" cy="2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1.4 Mm</a:t>
              </a:r>
              <a:endParaRPr sz="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17"/>
            <p:cNvSpPr txBox="1"/>
            <p:nvPr/>
          </p:nvSpPr>
          <p:spPr>
            <a:xfrm>
              <a:off x="378325" y="2426400"/>
              <a:ext cx="691800" cy="2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0.95 Mm</a:t>
              </a:r>
              <a:endParaRPr sz="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50" name="Google Shape;150;p17"/>
            <p:cNvCxnSpPr/>
            <p:nvPr/>
          </p:nvCxnSpPr>
          <p:spPr>
            <a:xfrm flipH="1">
              <a:off x="380125" y="2167200"/>
              <a:ext cx="1800" cy="440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51" name="Google Shape;151;p17"/>
            <p:cNvSpPr txBox="1"/>
            <p:nvPr/>
          </p:nvSpPr>
          <p:spPr>
            <a:xfrm>
              <a:off x="1734913" y="2260750"/>
              <a:ext cx="691800" cy="2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Z=0</a:t>
              </a:r>
              <a:endParaRPr sz="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333825" y="1208175"/>
            <a:ext cx="4101600" cy="2484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5480425" y="1327500"/>
            <a:ext cx="2765100" cy="2068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18"/>
          <p:cNvSpPr txBox="1">
            <a:spLocks noGrp="1"/>
          </p:cNvSpPr>
          <p:nvPr>
            <p:ph type="body" idx="4294967295"/>
          </p:nvPr>
        </p:nvSpPr>
        <p:spPr>
          <a:xfrm>
            <a:off x="113925" y="785775"/>
            <a:ext cx="8667300" cy="4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 b="1"/>
              <a:t>SW</a:t>
            </a:r>
            <a:r>
              <a:rPr lang="es" sz="1500"/>
              <a:t>irl </a:t>
            </a:r>
            <a:r>
              <a:rPr lang="es" sz="1500" b="1"/>
              <a:t>I</a:t>
            </a:r>
            <a:r>
              <a:rPr lang="es" sz="1500"/>
              <a:t>dentification by </a:t>
            </a:r>
            <a:r>
              <a:rPr lang="es" sz="1500" b="1"/>
              <a:t>R</a:t>
            </a:r>
            <a:r>
              <a:rPr lang="es" sz="1500"/>
              <a:t>otation centers </a:t>
            </a:r>
            <a:r>
              <a:rPr lang="es" sz="1500" b="1"/>
              <a:t>L</a:t>
            </a:r>
            <a:r>
              <a:rPr lang="es" sz="1500"/>
              <a:t>ocalization (</a:t>
            </a:r>
            <a:r>
              <a:rPr lang="es" sz="1500" b="1">
                <a:solidFill>
                  <a:schemeClr val="accent3"/>
                </a:solidFill>
              </a:rPr>
              <a:t>SWIRL</a:t>
            </a:r>
            <a:r>
              <a:rPr lang="es" sz="1500"/>
              <a:t>) - </a:t>
            </a:r>
            <a:r>
              <a:rPr lang="es" sz="1500" i="1"/>
              <a:t>Canivete Cuissa &amp; Steiner (2022)</a:t>
            </a:r>
            <a:endParaRPr sz="1500" i="1"/>
          </a:p>
        </p:txBody>
      </p:sp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SWIRL code</a:t>
            </a: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753375" y="1243675"/>
            <a:ext cx="319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s" sz="1300" u="sng">
                <a:solidFill>
                  <a:srgbClr val="3C78D8"/>
                </a:solidFill>
                <a:latin typeface="Lato"/>
                <a:ea typeface="Lato"/>
                <a:cs typeface="Lato"/>
                <a:sym typeface="Lato"/>
              </a:rPr>
              <a:t>Mathematical criteria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based on the velocity gradient tensor.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174" y="1736137"/>
            <a:ext cx="1897800" cy="88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4">
            <a:alphaModFix/>
          </a:blip>
          <a:srcRect t="17143"/>
          <a:stretch/>
        </p:blipFill>
        <p:spPr>
          <a:xfrm>
            <a:off x="1727163" y="2668749"/>
            <a:ext cx="2586400" cy="350000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3" name="Google Shape;163;p18"/>
          <p:cNvSpPr txBox="1"/>
          <p:nvPr/>
        </p:nvSpPr>
        <p:spPr>
          <a:xfrm>
            <a:off x="533663" y="2643650"/>
            <a:ext cx="68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Rortex</a:t>
            </a: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5505375" y="1356625"/>
            <a:ext cx="274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s" sz="1300" u="sng">
                <a:solidFill>
                  <a:srgbClr val="3C78D8"/>
                </a:solidFill>
                <a:latin typeface="Lato"/>
                <a:ea typeface="Lato"/>
                <a:cs typeface="Lato"/>
                <a:sym typeface="Lato"/>
              </a:rPr>
              <a:t>Clustering algorithm</a:t>
            </a: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that automatically detect vortices. </a:t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6781225" y="2093838"/>
            <a:ext cx="163500" cy="27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5608375" y="2523250"/>
            <a:ext cx="2509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Search clusters based on the mathematical criteria applied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1296475" y="2762000"/>
            <a:ext cx="355500" cy="16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4794425" y="2093850"/>
            <a:ext cx="32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+</a:t>
            </a:r>
            <a:endParaRPr sz="2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9" name="Google Shape;169;p18"/>
          <p:cNvGrpSpPr/>
          <p:nvPr/>
        </p:nvGrpSpPr>
        <p:grpSpPr>
          <a:xfrm>
            <a:off x="731600" y="3902475"/>
            <a:ext cx="7680800" cy="943800"/>
            <a:chOff x="731600" y="3902475"/>
            <a:chExt cx="7680800" cy="943800"/>
          </a:xfrm>
        </p:grpSpPr>
        <p:sp>
          <p:nvSpPr>
            <p:cNvPr id="170" name="Google Shape;170;p18"/>
            <p:cNvSpPr txBox="1"/>
            <p:nvPr/>
          </p:nvSpPr>
          <p:spPr>
            <a:xfrm>
              <a:off x="3494250" y="3919725"/>
              <a:ext cx="1531500" cy="909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u="sng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Input:</a:t>
              </a:r>
              <a:endParaRPr u="sng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 2D velocity field</a:t>
              </a:r>
              <a:endPara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5252063" y="4303325"/>
              <a:ext cx="587700" cy="15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6066100" y="3919725"/>
              <a:ext cx="2346300" cy="9093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u="sng">
                  <a:solidFill>
                    <a:srgbClr val="3D85C6"/>
                  </a:solidFill>
                  <a:latin typeface="Lato"/>
                  <a:ea typeface="Lato"/>
                  <a:cs typeface="Lato"/>
                  <a:sym typeface="Lato"/>
                </a:rPr>
                <a:t>Output:</a:t>
              </a:r>
              <a:endParaRPr u="sng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List with identified vortices</a:t>
              </a:r>
              <a:endPara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" name="Google Shape;173;p18"/>
            <p:cNvSpPr txBox="1"/>
            <p:nvPr/>
          </p:nvSpPr>
          <p:spPr>
            <a:xfrm>
              <a:off x="731600" y="3902475"/>
              <a:ext cx="1722300" cy="9438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rPr>
                <a:t>Previous filtering of the simulations using a FFT to remove p-modes</a:t>
              </a:r>
              <a:endPara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4" name="Google Shape;174;p18"/>
            <p:cNvSpPr/>
            <p:nvPr/>
          </p:nvSpPr>
          <p:spPr>
            <a:xfrm>
              <a:off x="2680225" y="4294575"/>
              <a:ext cx="587700" cy="15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5" name="Google Shape;175;p18"/>
          <p:cNvSpPr txBox="1"/>
          <p:nvPr/>
        </p:nvSpPr>
        <p:spPr>
          <a:xfrm>
            <a:off x="459125" y="3018750"/>
            <a:ext cx="27651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𝜔 </a:t>
            </a:r>
            <a:r>
              <a:rPr lang="e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≡ vorticity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u</a:t>
            </a:r>
            <a:r>
              <a:rPr lang="es" sz="1200" b="1" baseline="-250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≡ real eigenvector of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λ</a:t>
            </a:r>
            <a:r>
              <a:rPr lang="e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≡ complex eigenvalue of</a:t>
            </a:r>
            <a:endParaRPr sz="1200" b="1" baseline="-250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76" name="Google Shape;17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4476" y="3263875"/>
            <a:ext cx="206850" cy="2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0201" y="3441475"/>
            <a:ext cx="206850" cy="24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494388"/>
            <a:ext cx="4449850" cy="44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925" y="477275"/>
            <a:ext cx="4484075" cy="44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SWIRL code: examples</a:t>
            </a:r>
            <a:endParaRPr/>
          </a:p>
        </p:txBody>
      </p:sp>
      <p:cxnSp>
        <p:nvCxnSpPr>
          <p:cNvPr id="185" name="Google Shape;185;p19"/>
          <p:cNvCxnSpPr/>
          <p:nvPr/>
        </p:nvCxnSpPr>
        <p:spPr>
          <a:xfrm>
            <a:off x="1824275" y="1983525"/>
            <a:ext cx="3402600" cy="249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9"/>
          <p:cNvCxnSpPr/>
          <p:nvPr/>
        </p:nvCxnSpPr>
        <p:spPr>
          <a:xfrm>
            <a:off x="2719375" y="1990425"/>
            <a:ext cx="2507400" cy="102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9"/>
          <p:cNvCxnSpPr/>
          <p:nvPr/>
        </p:nvCxnSpPr>
        <p:spPr>
          <a:xfrm rot="10800000" flipH="1">
            <a:off x="1825550" y="1034200"/>
            <a:ext cx="3394200" cy="9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9"/>
          <p:cNvCxnSpPr/>
          <p:nvPr/>
        </p:nvCxnSpPr>
        <p:spPr>
          <a:xfrm rot="10800000" flipH="1">
            <a:off x="2719375" y="1082800"/>
            <a:ext cx="2507400" cy="4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89" name="Google Shape;189;p19"/>
          <p:cNvSpPr txBox="1"/>
          <p:nvPr/>
        </p:nvSpPr>
        <p:spPr>
          <a:xfrm>
            <a:off x="2812350" y="599900"/>
            <a:ext cx="3519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Model Bz 50 G, Z = 0.59 Mm, Time = 350 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"/>
              <a:t>D Vortices</a:t>
            </a:r>
            <a:endParaRPr/>
          </a:p>
        </p:txBody>
      </p:sp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l="3421" t="8543" r="3866" b="8592"/>
          <a:stretch/>
        </p:blipFill>
        <p:spPr>
          <a:xfrm>
            <a:off x="4525250" y="862236"/>
            <a:ext cx="4618749" cy="382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l="3421" t="8625" r="3866" b="8592"/>
          <a:stretch/>
        </p:blipFill>
        <p:spPr>
          <a:xfrm>
            <a:off x="0" y="902794"/>
            <a:ext cx="4525251" cy="374051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/>
          <p:nvPr/>
        </p:nvSpPr>
        <p:spPr>
          <a:xfrm>
            <a:off x="1948325" y="902800"/>
            <a:ext cx="1110600" cy="4164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Dynamo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6556725" y="902800"/>
            <a:ext cx="1110600" cy="4164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Bz 50 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>
            <a:spLocks noGrp="1"/>
          </p:cNvSpPr>
          <p:nvPr>
            <p:ph type="title"/>
          </p:nvPr>
        </p:nvSpPr>
        <p:spPr>
          <a:xfrm>
            <a:off x="404925" y="-237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</a:t>
            </a: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482650" y="1915875"/>
            <a:ext cx="5919300" cy="17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"/>
              <a:buChar char="-"/>
            </a:pPr>
            <a:r>
              <a:rPr lang="es" sz="2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Number and size of vortices.</a:t>
            </a:r>
            <a:endParaRPr sz="2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"/>
              <a:buChar char="-"/>
            </a:pPr>
            <a:r>
              <a:rPr lang="es" sz="2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Mean temperature and Heating mechanisms</a:t>
            </a:r>
            <a:endParaRPr sz="2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482650" y="972500"/>
            <a:ext cx="22923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Statistical analysis</a:t>
            </a:r>
            <a:endParaRPr sz="2000" u="sng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6273650" y="2453700"/>
            <a:ext cx="183300" cy="1360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6511825" y="2453700"/>
            <a:ext cx="16485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 Viscosity</a:t>
            </a:r>
            <a:endParaRPr sz="19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 Magnetic</a:t>
            </a:r>
            <a:endParaRPr sz="19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  Ambipolar</a:t>
            </a:r>
            <a:endParaRPr sz="19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Microsoft Macintosh PowerPoint</Application>
  <PresentationFormat>Presentación en pantalla (16:9)</PresentationFormat>
  <Paragraphs>132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Lato</vt:lpstr>
      <vt:lpstr>Raleway</vt:lpstr>
      <vt:lpstr>Lexend</vt:lpstr>
      <vt:lpstr>Courier New</vt:lpstr>
      <vt:lpstr>Streamline</vt:lpstr>
      <vt:lpstr>Vortex Flows in the Solar Atmosphere: Detection and Heating Mechanisms in 3D MHD Numerical Simulations</vt:lpstr>
      <vt:lpstr>What is a vortex?</vt:lpstr>
      <vt:lpstr>Vortices in observations and simulations</vt:lpstr>
      <vt:lpstr>Objectives</vt:lpstr>
      <vt:lpstr>MANCHA numerical simulations</vt:lpstr>
      <vt:lpstr>SWIRL code</vt:lpstr>
      <vt:lpstr>SWIRL code: examples</vt:lpstr>
      <vt:lpstr>3D Vortices</vt:lpstr>
      <vt:lpstr>Results</vt:lpstr>
      <vt:lpstr>Results: Number of vortices</vt:lpstr>
      <vt:lpstr>Results: Effective radius</vt:lpstr>
      <vt:lpstr>Results: Temperature</vt:lpstr>
      <vt:lpstr>Results: Temperature</vt:lpstr>
      <vt:lpstr>Results: Temperature</vt:lpstr>
      <vt:lpstr>Results: Heating mechanisms</vt:lpstr>
      <vt:lpstr>Results: Heating mechanisms</vt:lpstr>
      <vt:lpstr>Conclusions </vt:lpstr>
      <vt:lpstr>Appendix: FFT filtering </vt:lpstr>
      <vt:lpstr>Appendix: Poynting Flux</vt:lpstr>
      <vt:lpstr>Appendix: Poynting Flux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 Delgado Mancheño</cp:lastModifiedBy>
  <cp:revision>2</cp:revision>
  <dcterms:modified xsi:type="dcterms:W3CDTF">2024-09-06T21:32:17Z</dcterms:modified>
</cp:coreProperties>
</file>