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_rels/notesSlide5.xml.rels" ContentType="application/vnd.openxmlformats-package.relationships+xml"/>
  <Override PartName="/ppt/notesSlides/_rels/notesSlide30.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36.xml.rels" ContentType="application/vnd.openxmlformats-package.relationships+xml"/>
  <Override PartName="/ppt/notesSlides/_rels/notesSlide31.xml.rels" ContentType="application/vnd.openxmlformats-package.relationships+xml"/>
  <Override PartName="/ppt/notesSlides/_rels/notesSlide6.xml.rels" ContentType="application/vnd.openxmlformats-package.relationships+xml"/>
  <Override PartName="/ppt/notesSlides/_rels/notesSlide34.xml.rels" ContentType="application/vnd.openxmlformats-package.relationships+xml"/>
  <Override PartName="/ppt/notesSlides/_rels/notesSlide9.xml.rels" ContentType="application/vnd.openxmlformats-package.relationships+xml"/>
  <Override PartName="/ppt/notesSlides/_rels/notesSlide18.xml.rels" ContentType="application/vnd.openxmlformats-package.relationships+xml"/>
  <Override PartName="/ppt/notesSlides/_rels/notesSlide12.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4.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37.xml.rels" ContentType="application/vnd.openxmlformats-package.relationships+xml"/>
  <Override PartName="/ppt/notesSlides/_rels/notesSlide13.xml.rels" ContentType="application/vnd.openxmlformats-package.relationships+xml"/>
  <Override PartName="/ppt/notesSlides/_rels/notesSlide3.xml.rels" ContentType="application/vnd.openxmlformats-package.relationships+xml"/>
  <Override PartName="/ppt/notesSlides/_rels/notesSlide35.xml.rels" ContentType="application/vnd.openxmlformats-package.relationships+xml"/>
  <Override PartName="/ppt/notesSlides/_rels/notesSlide32.xml.rels" ContentType="application/vnd.openxmlformats-package.relationships+xml"/>
  <Override PartName="/ppt/notesSlides/_rels/notesSlide7.xml.rels" ContentType="application/vnd.openxmlformats-package.relationships+xml"/>
  <Override PartName="/ppt/notesSlides/notesSlide34.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3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_rels/presentation.xml.rels" ContentType="application/vnd.openxmlformats-package.relationships+xml"/>
  <Override PartName="/ppt/media/image56.png" ContentType="image/png"/>
  <Override PartName="/ppt/media/image40.jpeg" ContentType="image/jpeg"/>
  <Override PartName="/ppt/media/image53.jpeg" ContentType="image/jpeg"/>
  <Override PartName="/ppt/media/image23.png" ContentType="image/png"/>
  <Override PartName="/ppt/media/image51.png" ContentType="image/png"/>
  <Override PartName="/ppt/media/image52.png" ContentType="image/png"/>
  <Override PartName="/ppt/media/image50.jpeg" ContentType="image/jpeg"/>
  <Override PartName="/ppt/media/image49.png" ContentType="image/png"/>
  <Override PartName="/ppt/media/image100.png" ContentType="image/png"/>
  <Override PartName="/ppt/media/image48.jpeg" ContentType="image/jpeg"/>
  <Override PartName="/ppt/media/image78.png" ContentType="image/png"/>
  <Override PartName="/ppt/media/image46.png" ContentType="image/png"/>
  <Override PartName="/ppt/media/image45.png" ContentType="image/png"/>
  <Override PartName="/ppt/media/image44.jpeg" ContentType="image/jpeg"/>
  <Override PartName="/ppt/media/image57.jpeg" ContentType="image/jpeg"/>
  <Override PartName="/ppt/media/image63.png" ContentType="image/png"/>
  <Override PartName="/ppt/media/image43.png" ContentType="image/png"/>
  <Override PartName="/ppt/media/image55.jpeg" ContentType="image/jpeg"/>
  <Override PartName="/ppt/media/image42.png" ContentType="image/png"/>
  <Override PartName="/ppt/media/image41.png" ContentType="image/png"/>
  <Override PartName="/ppt/media/image38.gif" ContentType="image/gif"/>
  <Override PartName="/ppt/media/image30.jpeg" ContentType="image/jpeg"/>
  <Override PartName="/ppt/media/image112.png" ContentType="image/png"/>
  <Override PartName="/ppt/media/image39.jpeg" ContentType="image/jpeg"/>
  <Override PartName="/ppt/media/image5.png" ContentType="image/png"/>
  <Override PartName="/ppt/media/image82.png" ContentType="image/png"/>
  <Override PartName="/ppt/media/image98.jpeg" ContentType="image/jpeg"/>
  <Override PartName="/ppt/media/image8.png" ContentType="image/png"/>
  <Override PartName="/ppt/media/image54.png" ContentType="image/png"/>
  <Override PartName="/ppt/media/image14.jpeg" ContentType="image/jpeg"/>
  <Override PartName="/ppt/media/image37.png" ContentType="image/png"/>
  <Override PartName="/ppt/media/image34.jpeg" ContentType="image/jpeg"/>
  <Override PartName="/ppt/media/image7.png" ContentType="image/png"/>
  <Override PartName="/ppt/media/image19.png" ContentType="image/png"/>
  <Override PartName="/ppt/media/image62.jpeg" ContentType="image/jpeg"/>
  <Override PartName="/ppt/media/image84.png" ContentType="image/png"/>
  <Override PartName="/ppt/media/image6.png" ContentType="image/png"/>
  <Override PartName="/ppt/media/image83.png" ContentType="image/png"/>
  <Override PartName="/ppt/media/image47.png" ContentType="image/png"/>
  <Override PartName="/ppt/media/image10.png" ContentType="image/png"/>
  <Override PartName="/ppt/media/image36.jpeg" ContentType="image/jpeg"/>
  <Override PartName="/ppt/media/image35.png" ContentType="image/png"/>
  <Override PartName="/ppt/media/image28.png" ContentType="image/png"/>
  <Override PartName="/ppt/media/image93.png" ContentType="image/png"/>
  <Override PartName="/ppt/media/image13.jpeg" ContentType="image/jpeg"/>
  <Override PartName="/ppt/media/image109.jpeg" ContentType="image/jpeg"/>
  <Override PartName="/ppt/media/image4.png" ContentType="image/png"/>
  <Override PartName="/ppt/media/image16.png" ContentType="image/png"/>
  <Override PartName="/ppt/media/image27.png" ContentType="image/png"/>
  <Override PartName="/ppt/media/image92.png" ContentType="image/png"/>
  <Override PartName="/ppt/media/image33.png" ContentType="image/png"/>
  <Override PartName="/ppt/media/image3.png" ContentType="image/png"/>
  <Override PartName="/ppt/media/image12.gif" ContentType="image/gif"/>
  <Override PartName="/ppt/media/image15.png" ContentType="image/png"/>
  <Override PartName="/ppt/media/image17.jpeg" ContentType="image/jpeg"/>
  <Override PartName="/ppt/media/image116.png" ContentType="image/png"/>
  <Override PartName="/ppt/media/image11.png" ContentType="image/png"/>
  <Override PartName="/ppt/media/image108.png" ContentType="image/png"/>
  <Override PartName="/ppt/media/image9.jpeg" ContentType="image/jpeg"/>
  <Override PartName="/ppt/media/image32.png" ContentType="image/png"/>
  <Override PartName="/ppt/media/image2.png" ContentType="image/png"/>
  <Override PartName="/ppt/media/image25.jpeg" ContentType="image/jpeg"/>
  <Override PartName="/ppt/media/image104.jpeg" ContentType="image/jpeg"/>
  <Override PartName="/ppt/media/image31.png" ContentType="image/png"/>
  <Override PartName="/ppt/media/image1.png" ContentType="image/png"/>
  <Override PartName="/ppt/media/image24.png" ContentType="image/png"/>
  <Override PartName="/ppt/media/image59.gif" ContentType="image/gif"/>
  <Override PartName="/ppt/media/image113.png" ContentType="image/png"/>
  <Override PartName="/ppt/media/image76.png" ContentType="image/png"/>
  <Override PartName="/ppt/media/image77.png" ContentType="image/png"/>
  <Override PartName="/ppt/media/image79.gif" ContentType="image/gif"/>
  <Override PartName="/ppt/media/image75.jpeg" ContentType="image/jpeg"/>
  <Override PartName="/ppt/media/image81.jpeg" ContentType="image/jpeg"/>
  <Override PartName="/ppt/media/image86.png" ContentType="image/png"/>
  <Override PartName="/ppt/media/image87.png" ContentType="image/png"/>
  <Override PartName="/ppt/media/image127.jpeg" ContentType="image/jpeg"/>
  <Override PartName="/ppt/media/image96.png" ContentType="image/png"/>
  <Override PartName="/ppt/media/image103.png" ContentType="image/png"/>
  <Override PartName="/ppt/media/image90.jpeg" ContentType="image/jpeg"/>
  <Override PartName="/ppt/media/image114.png" ContentType="image/png"/>
  <Override PartName="/ppt/media/image91.jpeg" ContentType="image/jpeg"/>
  <Override PartName="/ppt/media/image70.png" ContentType="image/png"/>
  <Override PartName="/ppt/media/image124.png" ContentType="image/png"/>
  <Override PartName="/ppt/media/image29.gif" ContentType="image/gif"/>
  <Override PartName="/ppt/media/image123.png" ContentType="image/png"/>
  <Override PartName="/ppt/media/image106.jpeg" ContentType="image/jpeg"/>
  <Override PartName="/ppt/media/image111.png" ContentType="image/png"/>
  <Override PartName="/ppt/media/image122.png" ContentType="image/png"/>
  <Override PartName="/ppt/media/image101.png" ContentType="image/png"/>
  <Override PartName="/ppt/media/image105.jpeg" ContentType="image/jpeg"/>
  <Override PartName="/ppt/media/image85.jpeg" ContentType="image/jpeg"/>
  <Override PartName="/ppt/media/image88.png" ContentType="image/png"/>
  <Override PartName="/ppt/media/image110.png" ContentType="image/png"/>
  <Override PartName="/ppt/media/image102.png" ContentType="image/png"/>
  <Override PartName="/ppt/media/image95.png" ContentType="image/png"/>
  <Override PartName="/ppt/media/image121.png" ContentType="image/png"/>
  <Override PartName="/ppt/media/image107.jpeg" ContentType="image/jpeg"/>
  <Override PartName="/ppt/media/image125.jpeg" ContentType="image/jpeg"/>
  <Override PartName="/ppt/media/image67.png" ContentType="image/png"/>
  <Override PartName="/ppt/media/image64.png" ContentType="image/png"/>
  <Override PartName="/ppt/media/image60.jpeg" ContentType="image/jpeg"/>
  <Override PartName="/ppt/media/image115.png" ContentType="image/png"/>
  <Override PartName="/ppt/media/image99.png" ContentType="image/png"/>
  <Override PartName="/ppt/media/image74.jpeg" ContentType="image/jpeg"/>
  <Override PartName="/ppt/media/image73.png" ContentType="image/png"/>
  <Override PartName="/ppt/media/image97.jpeg" ContentType="image/jpeg"/>
  <Override PartName="/ppt/media/image72.png" ContentType="image/png"/>
  <Override PartName="/ppt/media/image71.jpeg" ContentType="image/jpeg"/>
  <Override PartName="/ppt/media/image120.png" ContentType="image/png"/>
  <Override PartName="/ppt/media/image69.png" ContentType="image/png"/>
  <Override PartName="/ppt/media/image68.jpeg" ContentType="image/jpeg"/>
  <Override PartName="/ppt/media/image66.png" ContentType="image/png"/>
  <Override PartName="/ppt/media/image117.jpeg" ContentType="image/jpeg"/>
  <Override PartName="/ppt/media/image80.jpeg" ContentType="image/jpeg"/>
  <Override PartName="/ppt/media/image65.png" ContentType="image/png"/>
  <Override PartName="/ppt/media/image61.png" ContentType="image/png"/>
  <Override PartName="/ppt/media/image94.png" ContentType="image/png"/>
  <Override PartName="/ppt/media/image26.gif" ContentType="image/gif"/>
  <Override PartName="/ppt/media/image119.png" ContentType="image/png"/>
  <Override PartName="/ppt/media/image22.png" ContentType="image/png"/>
  <Override PartName="/ppt/media/image20.png" ContentType="image/png"/>
  <Override PartName="/ppt/media/image89.jpeg" ContentType="image/jpeg"/>
  <Override PartName="/ppt/media/image118.png" ContentType="image/png"/>
  <Override PartName="/ppt/media/image21.png" ContentType="image/png"/>
  <Override PartName="/ppt/media/image58.png" ContentType="image/png"/>
  <Override PartName="/ppt/media/image18.jpeg" ContentType="image/jpeg"/>
  <Override PartName="/ppt/media/image126.png" ContentType="image/png"/>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7.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28.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33.xml.rels" ContentType="application/vnd.openxmlformats-package.relationships+xml"/>
  <Override PartName="/ppt/slides/_rels/slide5.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comments/comment32.xml" ContentType="application/vnd.openxmlformats-officedocument.presentationml.comments+xml"/>
  <Override PartName="/ppt/commentAuthors.xml" ContentType="application/vnd.openxmlformats-officedocument.presentationml.commentAuthor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Lst>
  <p:sldSz cx="9144000" cy="5143500"/>
  <p:notesSz cx="6858000" cy="9144000"/>
</p:presentation>
</file>

<file path=ppt/commentAuthors.xml><?xml version="1.0" encoding="utf-8"?>
<p:cmAuthorLst xmlns:p="http://schemas.openxmlformats.org/presentationml/2006/main">
  <p:cmAuthor id="0" name="Anwesha Maharana" initials="AM" lastIdx="1"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commentAuthors" Target="commentAuthors.xml"/>
</Relationships>
</file>

<file path=ppt/comments/comment32.xml><?xml version="1.0" encoding="utf-8"?>
<p:cmLst xmlns:p="http://schemas.openxmlformats.org/presentationml/2006/main">
  <p:cm authorId="0" dt="2024-09-08T20:35:15.722000000" idx="1">
    <p:pos x="6118" y="0"/>
    <p:text>Rationale behind coupling -- nowcasting vs. forecasting</p:text>
  </p:cm>
</p:cmLst>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400" spc="-1" strike="noStrike">
                <a:solidFill>
                  <a:srgbClr val="000000"/>
                </a:solidFill>
                <a:latin typeface="Arial"/>
              </a:rPr>
              <a:t>Click to move the slide</a:t>
            </a:r>
            <a:endParaRPr b="0" lang="en-US" sz="1400" spc="-1" strike="noStrike">
              <a:solidFill>
                <a:srgbClr val="000000"/>
              </a:solidFill>
              <a:latin typeface="Arial"/>
            </a:endParaRPr>
          </a:p>
        </p:txBody>
      </p:sp>
      <p:sp>
        <p:nvSpPr>
          <p:cNvPr id="301" name="PlaceHolder 2"/>
          <p:cNvSpPr>
            <a:spLocks noGrp="1"/>
          </p:cNvSpPr>
          <p:nvPr>
            <p:ph type="body"/>
          </p:nvPr>
        </p:nvSpPr>
        <p:spPr>
          <a:xfrm>
            <a:off x="756000" y="5078520"/>
            <a:ext cx="6047640" cy="481104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302" name="PlaceHolder 3"/>
          <p:cNvSpPr>
            <a:spLocks noGrp="1"/>
          </p:cNvSpPr>
          <p:nvPr>
            <p:ph type="hdr"/>
          </p:nvPr>
        </p:nvSpPr>
        <p:spPr>
          <a:xfrm>
            <a:off x="0" y="0"/>
            <a:ext cx="3280680" cy="53424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303" name="PlaceHolder 4"/>
          <p:cNvSpPr>
            <a:spLocks noGrp="1"/>
          </p:cNvSpPr>
          <p:nvPr>
            <p:ph type="dt"/>
          </p:nvPr>
        </p:nvSpPr>
        <p:spPr>
          <a:xfrm>
            <a:off x="4278960" y="0"/>
            <a:ext cx="3280680" cy="53424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304" name="PlaceHolder 5"/>
          <p:cNvSpPr>
            <a:spLocks noGrp="1"/>
          </p:cNvSpPr>
          <p:nvPr>
            <p:ph type="ftr"/>
          </p:nvPr>
        </p:nvSpPr>
        <p:spPr>
          <a:xfrm>
            <a:off x="0" y="10157400"/>
            <a:ext cx="3280680" cy="53424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305"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537C2989-C447-4447-86A6-FF9124F40B91}"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PlaceHolder 1"/>
          <p:cNvSpPr>
            <a:spLocks noGrp="1"/>
          </p:cNvSpPr>
          <p:nvPr>
            <p:ph type="sldImg"/>
          </p:nvPr>
        </p:nvSpPr>
        <p:spPr>
          <a:xfrm>
            <a:off x="685800" y="1143000"/>
            <a:ext cx="5486040" cy="3085920"/>
          </a:xfrm>
          <a:prstGeom prst="rect">
            <a:avLst/>
          </a:prstGeom>
        </p:spPr>
      </p:sp>
      <p:sp>
        <p:nvSpPr>
          <p:cNvPr id="822"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 sz="1100" spc="-1" strike="noStrike">
                <a:latin typeface="Arial"/>
              </a:rPr>
              <a:t>I should thank my supervisor Stefaan Poedts for giving me this opportunity of replacing him for the talk as he had leave the conference earlier. And I am sure he’d have thanked the organisers for letting him present our work here. So, thanks to the organiser. :)</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latin typeface="Arial"/>
              </a:rPr>
              <a:t>I am Anwesha, from KU Leuven, Belgium. Finished my PhD 2 weeks back but still on a PhD contract this month. So, I don’t exactly know how to introduce myself. It’s tricky but lemme get to the trickier business. </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latin typeface="Arial"/>
              </a:rPr>
              <a:t>– </a:t>
            </a:r>
            <a:r>
              <a:rPr b="0" lang="en" sz="1100" spc="-1" strike="noStrike">
                <a:latin typeface="Arial"/>
              </a:rPr>
              <a:t>talk about predicting geo-effectiveness – thanks to Michaela for setting the scene for space weather.</a:t>
            </a:r>
            <a:endParaRPr b="0" lang="en-US" sz="1100" spc="-1" strike="noStrike">
              <a:latin typeface="Arial"/>
            </a:endParaRPr>
          </a:p>
          <a:p>
            <a:pPr>
              <a:lnSpc>
                <a:spcPct val="100000"/>
              </a:lnSpc>
              <a:tabLst>
                <a:tab algn="l" pos="0"/>
              </a:tabLst>
            </a:pPr>
            <a:r>
              <a:rPr b="0" lang="en" sz="1100" spc="-1" strike="noStrike">
                <a:latin typeface="Arial"/>
              </a:rPr>
              <a:t>– </a:t>
            </a:r>
            <a:r>
              <a:rPr b="0" lang="en" sz="1100" spc="-1" strike="noStrike">
                <a:latin typeface="Arial"/>
              </a:rPr>
              <a:t>based on (1) the Master’s thesis work of Senne Doumen, (2) Coupling of EUHFORIA and OpenGGCM, (3) insights from flux rope modelling</a:t>
            </a:r>
            <a:endParaRPr b="0" lang="en-US" sz="1100" spc="-1" strike="noStrike">
              <a:latin typeface="Arial"/>
            </a:endParaRPr>
          </a:p>
        </p:txBody>
      </p:sp>
      <p:sp>
        <p:nvSpPr>
          <p:cNvPr id="823"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6BA138E6-D4DC-4883-B683-99B73E39B466}"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PlaceHolder 1"/>
          <p:cNvSpPr>
            <a:spLocks noGrp="1"/>
          </p:cNvSpPr>
          <p:nvPr>
            <p:ph type="sldImg"/>
          </p:nvPr>
        </p:nvSpPr>
        <p:spPr>
          <a:xfrm>
            <a:off x="685800" y="1143000"/>
            <a:ext cx="5486040" cy="3085920"/>
          </a:xfrm>
          <a:prstGeom prst="rect">
            <a:avLst/>
          </a:prstGeom>
        </p:spPr>
      </p:sp>
      <p:sp>
        <p:nvSpPr>
          <p:cNvPr id="844"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 sz="1100" spc="-1" strike="noStrike">
                <a:latin typeface="Arial"/>
              </a:rPr>
              <a:t>Senne used the geo-effect models available in the VSWMC which are available. Anyone can access these models for free and also approach us/Stefaan if they want their models to be added to this amazing framework.</a:t>
            </a:r>
            <a:endParaRPr b="0" lang="en-US" sz="1100" spc="-1" strike="noStrike">
              <a:latin typeface="Arial"/>
            </a:endParaRPr>
          </a:p>
        </p:txBody>
      </p:sp>
      <p:sp>
        <p:nvSpPr>
          <p:cNvPr id="845"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372A6D5A-60B1-4464-BDC3-41E58C20A458}"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PlaceHolder 1"/>
          <p:cNvSpPr>
            <a:spLocks noGrp="1"/>
          </p:cNvSpPr>
          <p:nvPr>
            <p:ph type="sldImg"/>
          </p:nvPr>
        </p:nvSpPr>
        <p:spPr>
          <a:xfrm>
            <a:off x="685800" y="1143000"/>
            <a:ext cx="5486040" cy="3085920"/>
          </a:xfrm>
          <a:prstGeom prst="rect">
            <a:avLst/>
          </a:prstGeom>
        </p:spPr>
      </p:sp>
      <p:sp>
        <p:nvSpPr>
          <p:cNvPr id="847"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48"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FFB534CF-B15D-43A5-8FB1-6016FC164DCD}"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9" name="PlaceHolder 1"/>
          <p:cNvSpPr>
            <a:spLocks noGrp="1"/>
          </p:cNvSpPr>
          <p:nvPr>
            <p:ph type="sldImg"/>
          </p:nvPr>
        </p:nvSpPr>
        <p:spPr>
          <a:xfrm>
            <a:off x="685800" y="1143000"/>
            <a:ext cx="5486040" cy="3085920"/>
          </a:xfrm>
          <a:prstGeom prst="rect">
            <a:avLst/>
          </a:prstGeom>
        </p:spPr>
      </p:sp>
      <p:sp>
        <p:nvSpPr>
          <p:cNvPr id="850" name="PlaceHolder 2"/>
          <p:cNvSpPr>
            <a:spLocks noGrp="1"/>
          </p:cNvSpPr>
          <p:nvPr>
            <p:ph type="body"/>
          </p:nvPr>
        </p:nvSpPr>
        <p:spPr>
          <a:xfrm>
            <a:off x="685800" y="4400640"/>
            <a:ext cx="5486040" cy="3600360"/>
          </a:xfrm>
          <a:prstGeom prst="rect">
            <a:avLst/>
          </a:prstGeom>
        </p:spPr>
        <p:txBody>
          <a:bodyPr>
            <a:noAutofit/>
          </a:bodyPr>
          <a:p>
            <a:endParaRPr b="0" lang="en-US" sz="2000" spc="-1" strike="noStrike">
              <a:latin typeface="Arial"/>
            </a:endParaRPr>
          </a:p>
        </p:txBody>
      </p:sp>
      <p:sp>
        <p:nvSpPr>
          <p:cNvPr id="851"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FEE569E3-4325-46AA-9311-2F35F8416C48}"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PlaceHolder 1"/>
          <p:cNvSpPr>
            <a:spLocks noGrp="1"/>
          </p:cNvSpPr>
          <p:nvPr>
            <p:ph type="sldImg"/>
          </p:nvPr>
        </p:nvSpPr>
        <p:spPr>
          <a:xfrm>
            <a:off x="381240" y="685800"/>
            <a:ext cx="6095520" cy="3428640"/>
          </a:xfrm>
          <a:prstGeom prst="rect">
            <a:avLst/>
          </a:prstGeom>
        </p:spPr>
      </p:sp>
      <p:sp>
        <p:nvSpPr>
          <p:cNvPr id="853"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We did not see much effort/effect by keeping virtual satellites around (?)</a:t>
            </a:r>
            <a:endParaRPr b="0" lang="en-US" sz="11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4" name="PlaceHolder 1"/>
          <p:cNvSpPr>
            <a:spLocks noGrp="1"/>
          </p:cNvSpPr>
          <p:nvPr>
            <p:ph type="sldImg"/>
          </p:nvPr>
        </p:nvSpPr>
        <p:spPr>
          <a:xfrm>
            <a:off x="381240" y="685800"/>
            <a:ext cx="6095520" cy="3428640"/>
          </a:xfrm>
          <a:prstGeom prst="rect">
            <a:avLst/>
          </a:prstGeom>
        </p:spPr>
      </p:sp>
      <p:sp>
        <p:nvSpPr>
          <p:cNvPr id="855"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spcBef>
                <a:spcPts val="799"/>
              </a:spcBef>
              <a:tabLst>
                <a:tab algn="l" pos="0"/>
              </a:tabLst>
            </a:pPr>
            <a:r>
              <a:rPr b="0" lang="en" sz="1600" spc="-1" strike="noStrike">
                <a:solidFill>
                  <a:srgbClr val="2f4d5d"/>
                </a:solidFill>
                <a:latin typeface="Arial"/>
              </a:rPr>
              <a:t>Computed metrics to evaluate the performance of all these models</a:t>
            </a:r>
            <a:endParaRPr b="0" lang="en-US" sz="1600" spc="-1" strike="noStrike">
              <a:latin typeface="Arial"/>
            </a:endParaRPr>
          </a:p>
          <a:p>
            <a:pPr>
              <a:lnSpc>
                <a:spcPct val="100000"/>
              </a:lnSpc>
              <a:tabLst>
                <a:tab algn="l" pos="0"/>
              </a:tabLst>
            </a:pPr>
            <a:endParaRPr b="0" lang="en-US" sz="16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6" name="PlaceHolder 1"/>
          <p:cNvSpPr>
            <a:spLocks noGrp="1"/>
          </p:cNvSpPr>
          <p:nvPr>
            <p:ph type="sldImg"/>
          </p:nvPr>
        </p:nvSpPr>
        <p:spPr>
          <a:xfrm>
            <a:off x="685800" y="1143000"/>
            <a:ext cx="5486040" cy="3085920"/>
          </a:xfrm>
          <a:prstGeom prst="rect">
            <a:avLst/>
          </a:prstGeom>
        </p:spPr>
      </p:sp>
      <p:sp>
        <p:nvSpPr>
          <p:cNvPr id="857" name="PlaceHolder 2"/>
          <p:cNvSpPr>
            <a:spLocks noGrp="1"/>
          </p:cNvSpPr>
          <p:nvPr>
            <p:ph type="body"/>
          </p:nvPr>
        </p:nvSpPr>
        <p:spPr>
          <a:xfrm>
            <a:off x="685800" y="4400640"/>
            <a:ext cx="5486040" cy="3600360"/>
          </a:xfrm>
          <a:prstGeom prst="rect">
            <a:avLst/>
          </a:prstGeom>
        </p:spPr>
        <p:txBody>
          <a:bodyPr>
            <a:noAutofit/>
          </a:bodyPr>
          <a:p>
            <a:endParaRPr b="0" lang="en-US" sz="2000" spc="-1" strike="noStrike">
              <a:latin typeface="Arial"/>
            </a:endParaRPr>
          </a:p>
        </p:txBody>
      </p:sp>
      <p:sp>
        <p:nvSpPr>
          <p:cNvPr id="858"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8C5B6FB6-52EF-4050-9BF8-F4EA1B0098F7}"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PlaceHolder 1"/>
          <p:cNvSpPr>
            <a:spLocks noGrp="1"/>
          </p:cNvSpPr>
          <p:nvPr>
            <p:ph type="sldImg"/>
          </p:nvPr>
        </p:nvSpPr>
        <p:spPr>
          <a:xfrm>
            <a:off x="381240" y="685800"/>
            <a:ext cx="6095520" cy="3428640"/>
          </a:xfrm>
          <a:prstGeom prst="rect">
            <a:avLst/>
          </a:prstGeom>
        </p:spPr>
      </p:sp>
      <p:sp>
        <p:nvSpPr>
          <p:cNvPr id="860"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3D models have better bandwidth to drive the models down the chain like the GIC models – for power grid operators to take mitigation measures.</a:t>
            </a:r>
            <a:endParaRPr b="0" lang="en-US" sz="11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1" name="PlaceHolder 1"/>
          <p:cNvSpPr>
            <a:spLocks noGrp="1"/>
          </p:cNvSpPr>
          <p:nvPr>
            <p:ph type="sldImg"/>
          </p:nvPr>
        </p:nvSpPr>
        <p:spPr>
          <a:xfrm>
            <a:off x="381240" y="685800"/>
            <a:ext cx="6095520" cy="3428640"/>
          </a:xfrm>
          <a:prstGeom prst="rect">
            <a:avLst/>
          </a:prstGeom>
        </p:spPr>
      </p:sp>
      <p:sp>
        <p:nvSpPr>
          <p:cNvPr id="862"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There are another variety of geomagnetic disturbances, called the substorms which are highly stochastic magnetic field fluctuations in the Earth’s magnetic field. These happen even in the absence of a strong CME driving.</a:t>
            </a:r>
            <a:endParaRPr b="0" lang="en-US" sz="11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PlaceHolder 1"/>
          <p:cNvSpPr>
            <a:spLocks noGrp="1"/>
          </p:cNvSpPr>
          <p:nvPr>
            <p:ph type="sldImg"/>
          </p:nvPr>
        </p:nvSpPr>
        <p:spPr>
          <a:xfrm>
            <a:off x="380880" y="685800"/>
            <a:ext cx="6095520" cy="3428640"/>
          </a:xfrm>
          <a:prstGeom prst="rect">
            <a:avLst/>
          </a:prstGeom>
        </p:spPr>
      </p:sp>
      <p:sp>
        <p:nvSpPr>
          <p:cNvPr id="825"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Thanks to Michaela for setting the stage. Now you know all about the space weather modelling chains. To this chain, I am going to add the next component in this talk</a:t>
            </a:r>
            <a:endParaRPr b="0" lang="en-US" sz="11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3" name="PlaceHolder 1"/>
          <p:cNvSpPr>
            <a:spLocks noGrp="1"/>
          </p:cNvSpPr>
          <p:nvPr>
            <p:ph type="sldImg"/>
          </p:nvPr>
        </p:nvSpPr>
        <p:spPr>
          <a:xfrm>
            <a:off x="381240" y="685800"/>
            <a:ext cx="6095520" cy="3428640"/>
          </a:xfrm>
          <a:prstGeom prst="rect">
            <a:avLst/>
          </a:prstGeom>
        </p:spPr>
      </p:sp>
      <p:sp>
        <p:nvSpPr>
          <p:cNvPr id="864"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One example of the validation using the event from September 2017. Here are the results for Dst and A-indices. </a:t>
            </a:r>
            <a:endParaRPr b="0" lang="en-US" sz="1100" spc="-1" strike="noStrike">
              <a:latin typeface="Arial"/>
            </a:endParaRPr>
          </a:p>
          <a:p>
            <a:pPr>
              <a:lnSpc>
                <a:spcPct val="100000"/>
              </a:lnSpc>
              <a:tabLst>
                <a:tab algn="l" pos="0"/>
              </a:tabLst>
            </a:pPr>
            <a:r>
              <a:rPr b="0" lang="en" sz="1100" spc="-1" strike="noStrike">
                <a:latin typeface="Arial"/>
              </a:rPr>
              <a:t>The observations are in red. OpenGGCM predictions using EUHFORIA in blue, and using in situ observations in black. </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latin typeface="Arial"/>
              </a:rPr>
              <a:t>We find a good agreement of the Dst predictions with observations. However, it is tricky to explain the fine structures, difficult to explain. </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400" spc="-1" strike="noStrike">
                <a:solidFill>
                  <a:srgbClr val="000000"/>
                </a:solidFill>
                <a:latin typeface="Arial"/>
              </a:rPr>
              <a:t>Given the small scale variations in the profiles of geomagnetic indices in addition to the time delays, it is not convenient to assess the model performance with error evaluators like Root Mean Square error or other correlation coefficients. Hence we employ an advanced time series comparing algorithm called Dynamic Time Warping method (DTW) that optimally aligns two time-dependent sequences. The algorithm identifies the similar patterns and the time derangement between them.</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0" lang="en" sz="1100" spc="-1" strike="noStrike">
                <a:solidFill>
                  <a:srgbClr val="000000"/>
                </a:solidFill>
                <a:latin typeface="Arial"/>
              </a:rPr>
              <a:t>AE index is a response to small scale perturbations in the ionosphere. </a:t>
            </a:r>
            <a:endParaRPr b="0" lang="en-US" sz="1100" spc="-1" strike="noStrike">
              <a:latin typeface="Arial"/>
            </a:endParaRPr>
          </a:p>
          <a:p>
            <a:pPr>
              <a:lnSpc>
                <a:spcPct val="100000"/>
              </a:lnSpc>
              <a:tabLst>
                <a:tab algn="l" pos="0"/>
              </a:tabLst>
            </a:pPr>
            <a:r>
              <a:rPr b="0" lang="en" sz="1100" spc="-1" strike="noStrike">
                <a:solidFill>
                  <a:srgbClr val="000000"/>
                </a:solidFill>
                <a:latin typeface="Arial"/>
              </a:rPr>
              <a:t>It is difficult to map the AE peaks modelled by OpenGGCM directly with the observations due to this high variability. But the magnitudes can be reproduced in the simulations</a:t>
            </a:r>
            <a:endParaRPr b="0" lang="en-US" sz="11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type="sldImg"/>
          </p:nvPr>
        </p:nvSpPr>
        <p:spPr>
          <a:xfrm>
            <a:off x="685800" y="1143000"/>
            <a:ext cx="5486040" cy="3085920"/>
          </a:xfrm>
          <a:prstGeom prst="rect">
            <a:avLst/>
          </a:prstGeom>
        </p:spPr>
      </p:sp>
      <p:sp>
        <p:nvSpPr>
          <p:cNvPr id="866" name="PlaceHolder 2"/>
          <p:cNvSpPr>
            <a:spLocks noGrp="1"/>
          </p:cNvSpPr>
          <p:nvPr>
            <p:ph type="body"/>
          </p:nvPr>
        </p:nvSpPr>
        <p:spPr>
          <a:xfrm>
            <a:off x="685800" y="4400640"/>
            <a:ext cx="5486040" cy="3600360"/>
          </a:xfrm>
          <a:prstGeom prst="rect">
            <a:avLst/>
          </a:prstGeom>
        </p:spPr>
        <p:txBody>
          <a:bodyPr>
            <a:noAutofit/>
          </a:bodyPr>
          <a:p>
            <a:pPr>
              <a:lnSpc>
                <a:spcPct val="100000"/>
              </a:lnSpc>
              <a:tabLst>
                <a:tab algn="l" pos="0"/>
              </a:tabLst>
            </a:pPr>
            <a:r>
              <a:rPr b="0" lang="en" sz="1400" spc="-1" strike="noStrike">
                <a:solidFill>
                  <a:srgbClr val="000000"/>
                </a:solidFill>
                <a:latin typeface="Arial"/>
              </a:rPr>
              <a:t>If the geomagnetic index computation takes time in the order of minutes to hours, then we should be able to forecast the impact a couple of hours after the eruption</a:t>
            </a:r>
            <a:endParaRPr b="0" lang="en-US" sz="1400" spc="-1" strike="noStrike">
              <a:latin typeface="Arial"/>
            </a:endParaRPr>
          </a:p>
          <a:p>
            <a:pPr>
              <a:lnSpc>
                <a:spcPct val="100000"/>
              </a:lnSpc>
              <a:tabLst>
                <a:tab algn="l" pos="0"/>
              </a:tabLst>
            </a:pPr>
            <a:endParaRPr b="0" lang="en-US" sz="1400" spc="-1" strike="noStrike">
              <a:latin typeface="Arial"/>
            </a:endParaRPr>
          </a:p>
          <a:p>
            <a:pPr marL="457200" indent="-317160">
              <a:lnSpc>
                <a:spcPct val="100000"/>
              </a:lnSpc>
              <a:buClr>
                <a:srgbClr val="000000"/>
              </a:buClr>
              <a:buFont typeface="Wingdings" charset="2"/>
              <a:buChar char=""/>
              <a:tabLst>
                <a:tab algn="l" pos="0"/>
              </a:tabLst>
            </a:pPr>
            <a:r>
              <a:rPr b="0" lang="en" sz="1400" spc="-1" strike="noStrike">
                <a:solidFill>
                  <a:srgbClr val="000000"/>
                </a:solidFill>
                <a:latin typeface="Arial"/>
              </a:rPr>
              <a:t>Constraining CME initial parameters</a:t>
            </a:r>
            <a:br/>
            <a:r>
              <a:rPr b="0" lang="en" sz="1400" spc="-1" strike="noStrike">
                <a:solidFill>
                  <a:srgbClr val="000000"/>
                </a:solidFill>
                <a:latin typeface="Arial"/>
              </a:rPr>
              <a:t> </a:t>
            </a:r>
            <a:endParaRPr b="0" lang="en-US" sz="1400" spc="-1" strike="noStrike">
              <a:latin typeface="Arial"/>
            </a:endParaRPr>
          </a:p>
          <a:p>
            <a:pPr marL="457200" indent="-317160">
              <a:lnSpc>
                <a:spcPct val="100000"/>
              </a:lnSpc>
              <a:buClr>
                <a:srgbClr val="000000"/>
              </a:buClr>
              <a:buFont typeface="Wingdings" charset="2"/>
              <a:buChar char=""/>
              <a:tabLst>
                <a:tab algn="l" pos="0"/>
              </a:tabLst>
            </a:pPr>
            <a:r>
              <a:rPr b="0" lang="en" sz="1400" spc="-1" strike="noStrike">
                <a:solidFill>
                  <a:srgbClr val="000000"/>
                </a:solidFill>
                <a:latin typeface="Arial"/>
              </a:rPr>
              <a:t>Improving EUHFORIA predictions with</a:t>
            </a:r>
            <a:endParaRPr b="0" lang="en-US" sz="1400" spc="-1" strike="noStrike">
              <a:latin typeface="Arial"/>
            </a:endParaRPr>
          </a:p>
          <a:p>
            <a:pPr>
              <a:lnSpc>
                <a:spcPct val="100000"/>
              </a:lnSpc>
              <a:tabLst>
                <a:tab algn="l" pos="0"/>
              </a:tabLst>
            </a:pPr>
            <a:r>
              <a:rPr b="0" lang="en" sz="1400" spc="-1" strike="noStrike">
                <a:solidFill>
                  <a:srgbClr val="000000"/>
                </a:solidFill>
                <a:latin typeface="Arial"/>
              </a:rPr>
              <a:t>advanced but fast FR models</a:t>
            </a:r>
            <a:endParaRPr b="0" lang="en-US" sz="1400" spc="-1" strike="noStrike">
              <a:latin typeface="Arial"/>
            </a:endParaRPr>
          </a:p>
          <a:p>
            <a:pPr>
              <a:lnSpc>
                <a:spcPct val="100000"/>
              </a:lnSpc>
              <a:tabLst>
                <a:tab algn="l" pos="0"/>
              </a:tabLst>
            </a:pPr>
            <a:endParaRPr b="0" lang="en-US" sz="1400" spc="-1" strike="noStrike">
              <a:latin typeface="Arial"/>
            </a:endParaRPr>
          </a:p>
        </p:txBody>
      </p:sp>
      <p:sp>
        <p:nvSpPr>
          <p:cNvPr id="867"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3B22CCA8-E8CB-499C-871D-8B5B429D4F23}"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PlaceHolder 1"/>
          <p:cNvSpPr>
            <a:spLocks noGrp="1"/>
          </p:cNvSpPr>
          <p:nvPr>
            <p:ph type="sldImg"/>
          </p:nvPr>
        </p:nvSpPr>
        <p:spPr>
          <a:xfrm>
            <a:off x="380880" y="685800"/>
            <a:ext cx="6095520" cy="3428640"/>
          </a:xfrm>
          <a:prstGeom prst="rect">
            <a:avLst/>
          </a:prstGeom>
        </p:spPr>
      </p:sp>
      <p:sp>
        <p:nvSpPr>
          <p:cNvPr id="827"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The magnetospheric models.</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latin typeface="Arial"/>
              </a:rPr>
              <a:t>We use the output of EUHFORIA to drive the magnetospheric models</a:t>
            </a:r>
            <a:endParaRPr b="0" lang="en-US" sz="11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type="sldImg"/>
          </p:nvPr>
        </p:nvSpPr>
        <p:spPr>
          <a:xfrm>
            <a:off x="381240" y="685800"/>
            <a:ext cx="6095520" cy="3428640"/>
          </a:xfrm>
          <a:prstGeom prst="rect">
            <a:avLst/>
          </a:prstGeom>
        </p:spPr>
      </p:sp>
      <p:sp>
        <p:nvSpPr>
          <p:cNvPr id="869" name="PlaceHolder 2"/>
          <p:cNvSpPr>
            <a:spLocks noGrp="1"/>
          </p:cNvSpPr>
          <p:nvPr>
            <p:ph type="body"/>
          </p:nvPr>
        </p:nvSpPr>
        <p:spPr>
          <a:xfrm>
            <a:off x="685800" y="4343400"/>
            <a:ext cx="5486040" cy="4114440"/>
          </a:xfrm>
          <a:prstGeom prst="rect">
            <a:avLst/>
          </a:prstGeom>
        </p:spPr>
        <p:txBody>
          <a:bodyPr tIns="91440" bIns="91440">
            <a:noAutofit/>
          </a:bodyPr>
          <a:p>
            <a:pPr algn="just">
              <a:lnSpc>
                <a:spcPct val="115000"/>
              </a:lnSpc>
              <a:spcBef>
                <a:spcPts val="1199"/>
              </a:spcBef>
              <a:tabLst>
                <a:tab algn="l" pos="0"/>
              </a:tabLst>
            </a:pPr>
            <a:r>
              <a:rPr b="0" lang="en" sz="1200" spc="-1" strike="noStrike">
                <a:solidFill>
                  <a:srgbClr val="000000"/>
                </a:solidFill>
                <a:latin typeface="Arial"/>
              </a:rPr>
              <a:t>For geometrical parameters, we perform a 3D geometrical reconstruction using the multi-viewpoint observations from Stereo A and Stereo B. We have used the FRi3D model reconstruction tool. We obtain these morphological parameters. </a:t>
            </a:r>
            <a:endParaRPr b="0" lang="en-US"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PlaceHolder 1"/>
          <p:cNvSpPr>
            <a:spLocks noGrp="1"/>
          </p:cNvSpPr>
          <p:nvPr>
            <p:ph type="sldImg"/>
          </p:nvPr>
        </p:nvSpPr>
        <p:spPr>
          <a:xfrm>
            <a:off x="381240" y="685800"/>
            <a:ext cx="6095520" cy="3428640"/>
          </a:xfrm>
          <a:prstGeom prst="rect">
            <a:avLst/>
          </a:prstGeom>
        </p:spPr>
      </p:sp>
      <p:sp>
        <p:nvSpPr>
          <p:cNvPr id="871"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solidFill>
                  <a:srgbClr val="000000"/>
                </a:solidFill>
                <a:latin typeface="Times New Roman"/>
                <a:ea typeface="Times New Roman"/>
              </a:rPr>
              <a:t>To constrain our CME magnetic field parameters, we use the solar proxies of the CME eruptions.</a:t>
            </a:r>
            <a:endParaRPr b="0" lang="en-US" sz="1100" spc="-1" strike="noStrike">
              <a:latin typeface="Arial"/>
            </a:endParaRPr>
          </a:p>
          <a:p>
            <a:pPr>
              <a:lnSpc>
                <a:spcPct val="100000"/>
              </a:lnSpc>
              <a:tabLst>
                <a:tab algn="l" pos="0"/>
              </a:tabLst>
            </a:pPr>
            <a:r>
              <a:rPr b="0" lang="en" sz="1100" spc="-1" strike="noStrike">
                <a:solidFill>
                  <a:srgbClr val="000000"/>
                </a:solidFill>
                <a:latin typeface="Times New Roman"/>
                <a:ea typeface="Times New Roman"/>
              </a:rPr>
              <a:t>We use EUV and magnetogram observations to relate to the standard flare model. Here a forward S-shaped sigmoid means right-handed chirality.</a:t>
            </a:r>
            <a:endParaRPr b="0" lang="en-US" sz="1100" spc="-1" strike="noStrike">
              <a:latin typeface="Arial"/>
            </a:endParaRPr>
          </a:p>
          <a:p>
            <a:pPr>
              <a:lnSpc>
                <a:spcPct val="100000"/>
              </a:lnSpc>
              <a:tabLst>
                <a:tab algn="l" pos="0"/>
              </a:tabLst>
            </a:pPr>
            <a:r>
              <a:rPr b="0" lang="en" sz="1100" spc="-1" strike="noStrike">
                <a:solidFill>
                  <a:srgbClr val="000000"/>
                </a:solidFill>
                <a:latin typeface="Times New Roman"/>
                <a:ea typeface="Times New Roman"/>
              </a:rPr>
              <a:t>The polarity and the geometric axial orientation of the FR are obtained using the magnetogram observations. So, for this event, the flux rope front is interpreted as the schematic shown here.</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solidFill>
                  <a:srgbClr val="000000"/>
                </a:solidFill>
                <a:latin typeface="Times New Roman"/>
                <a:ea typeface="Times New Roman"/>
              </a:rPr>
              <a:t>—</a:t>
            </a:r>
            <a:r>
              <a:rPr b="0" lang="en" sz="1100" spc="-1" strike="noStrike">
                <a:solidFill>
                  <a:srgbClr val="000000"/>
                </a:solidFill>
                <a:latin typeface="Times New Roman"/>
                <a:ea typeface="Times New Roman"/>
              </a:rPr>
              <a:t>------------------------------------------------------------------------------------------------</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solidFill>
                  <a:srgbClr val="000000"/>
                </a:solidFill>
                <a:latin typeface="Times New Roman"/>
                <a:ea typeface="Times New Roman"/>
              </a:rPr>
              <a:t>Btw,</a:t>
            </a:r>
            <a:endParaRPr b="0" lang="en-US" sz="1100" spc="-1" strike="noStrike">
              <a:latin typeface="Arial"/>
            </a:endParaRPr>
          </a:p>
          <a:p>
            <a:pPr>
              <a:lnSpc>
                <a:spcPct val="100000"/>
              </a:lnSpc>
              <a:tabLst>
                <a:tab algn="l" pos="0"/>
              </a:tabLst>
            </a:pPr>
            <a:r>
              <a:rPr b="0" lang="en" sz="1100" spc="-1" strike="noStrike">
                <a:solidFill>
                  <a:srgbClr val="000000"/>
                </a:solidFill>
                <a:latin typeface="Times New Roman"/>
                <a:ea typeface="Times New Roman"/>
              </a:rPr>
              <a:t>Extreme UV radiation spans the 10 to 30 nm wavelength range. The 94 angstorm filter is 9.4 nm.</a:t>
            </a:r>
            <a:endParaRPr b="0" lang="en-US" sz="1100" spc="-1" strike="noStrike">
              <a:latin typeface="Arial"/>
            </a:endParaRPr>
          </a:p>
          <a:p>
            <a:pPr>
              <a:lnSpc>
                <a:spcPct val="100000"/>
              </a:lnSpc>
              <a:tabLst>
                <a:tab algn="l" pos="0"/>
              </a:tabLst>
            </a:pPr>
            <a:r>
              <a:rPr b="0" lang="en" sz="1100" spc="-1" strike="noStrike">
                <a:solidFill>
                  <a:srgbClr val="000000"/>
                </a:solidFill>
                <a:latin typeface="Times New Roman"/>
                <a:ea typeface="Times New Roman"/>
              </a:rPr>
              <a:t>Visible range is 400 (v) to 700 (r) nm.</a:t>
            </a:r>
            <a:endParaRPr b="0" lang="en-US" sz="1100" spc="-1" strike="noStrike">
              <a:latin typeface="Arial"/>
            </a:endParaRPr>
          </a:p>
          <a:p>
            <a:pPr>
              <a:lnSpc>
                <a:spcPct val="100000"/>
              </a:lnSpc>
              <a:tabLst>
                <a:tab algn="l" pos="0"/>
              </a:tabLst>
            </a:pPr>
            <a:endParaRPr b="0" lang="en-US" sz="11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PlaceHolder 1"/>
          <p:cNvSpPr>
            <a:spLocks noGrp="1"/>
          </p:cNvSpPr>
          <p:nvPr>
            <p:ph type="sldImg"/>
          </p:nvPr>
        </p:nvSpPr>
        <p:spPr>
          <a:xfrm>
            <a:off x="381240" y="685800"/>
            <a:ext cx="6095520" cy="3428640"/>
          </a:xfrm>
          <a:prstGeom prst="rect">
            <a:avLst/>
          </a:prstGeom>
        </p:spPr>
      </p:sp>
      <p:sp>
        <p:nvSpPr>
          <p:cNvPr id="873" name="PlaceHolder 2"/>
          <p:cNvSpPr>
            <a:spLocks noGrp="1"/>
          </p:cNvSpPr>
          <p:nvPr>
            <p:ph type="body"/>
          </p:nvPr>
        </p:nvSpPr>
        <p:spPr>
          <a:xfrm>
            <a:off x="685800" y="4343400"/>
            <a:ext cx="5486040" cy="4114440"/>
          </a:xfrm>
          <a:prstGeom prst="rect">
            <a:avLst/>
          </a:prstGeom>
        </p:spPr>
        <p:txBody>
          <a:bodyPr tIns="91440" bIns="91440">
            <a:noAutofit/>
          </a:bodyPr>
          <a:p>
            <a:pPr marL="457200" indent="-298080">
              <a:lnSpc>
                <a:spcPct val="100000"/>
              </a:lnSpc>
              <a:buClr>
                <a:srgbClr val="000000"/>
              </a:buClr>
              <a:buFont typeface="StarSymbol"/>
              <a:buAutoNum type="arabicPeriod"/>
            </a:pPr>
            <a:r>
              <a:rPr b="0" lang="en" sz="1100" spc="-1" strike="noStrike">
                <a:solidFill>
                  <a:srgbClr val="000000"/>
                </a:solidFill>
                <a:latin typeface="Arial"/>
              </a:rPr>
              <a:t>The major point that I want to highlight here is the advantage of forecasting over nowcasting. Instead of using the realtime L1 observations that is obtained within 1 hour in advance before the storm impacts at Earth, we can use the EUHFORIA modelled data to compute the geomagnetic indices well in advance up to 1-2 days. </a:t>
            </a:r>
            <a:br/>
            <a:r>
              <a:rPr b="0" lang="en" sz="1100" spc="-1" strike="noStrike">
                <a:solidFill>
                  <a:srgbClr val="000000"/>
                </a:solidFill>
                <a:latin typeface="Arial"/>
              </a:rPr>
              <a:t> </a:t>
            </a:r>
            <a:endParaRPr b="0" lang="en-US" sz="1100" spc="-1" strike="noStrike">
              <a:latin typeface="Arial"/>
            </a:endParaRPr>
          </a:p>
          <a:p>
            <a:pPr marL="457200" indent="-298080">
              <a:lnSpc>
                <a:spcPct val="100000"/>
              </a:lnSpc>
              <a:buClr>
                <a:srgbClr val="000000"/>
              </a:buClr>
              <a:buFont typeface="StarSymbol"/>
              <a:buAutoNum type="arabicPeriod"/>
            </a:pPr>
            <a:r>
              <a:rPr b="0" lang="en" sz="1100" spc="-1" strike="noStrike">
                <a:solidFill>
                  <a:srgbClr val="000000"/>
                </a:solidFill>
                <a:latin typeface="Arial"/>
              </a:rPr>
              <a:t>Although empirical models for geomagnetic indices are available, MHD models of magnetosphere provide more physical insights and have better bandwidths to drive the models down in the chain, like the GIC models.</a:t>
            </a:r>
            <a:endParaRPr b="0" lang="en-US" sz="1100" spc="-1" strike="noStrike">
              <a:latin typeface="Arial"/>
            </a:endParaRPr>
          </a:p>
          <a:p>
            <a:pPr>
              <a:lnSpc>
                <a:spcPct val="100000"/>
              </a:lnSpc>
              <a:tabLst>
                <a:tab algn="l" pos="0"/>
              </a:tabLst>
            </a:pPr>
            <a:endParaRPr b="0" lang="en-US" sz="1100" spc="-1" strike="noStrike">
              <a:latin typeface="Arial"/>
            </a:endParaRPr>
          </a:p>
          <a:p>
            <a:pPr marL="457200" indent="-304560">
              <a:lnSpc>
                <a:spcPct val="100000"/>
              </a:lnSpc>
              <a:buClr>
                <a:srgbClr val="0e4658"/>
              </a:buClr>
              <a:buFont typeface="StarSymbol"/>
              <a:buAutoNum type="arabicPeriod"/>
              <a:tabLst>
                <a:tab algn="l" pos="0"/>
              </a:tabLst>
            </a:pPr>
            <a:r>
              <a:rPr b="0" lang="en" sz="1200" spc="-1" strike="noStrike">
                <a:solidFill>
                  <a:srgbClr val="0e4658"/>
                </a:solidFill>
                <a:latin typeface="Arial"/>
              </a:rPr>
              <a:t>Understanding CME structures and, in particular, the evolution of </a:t>
            </a:r>
            <a:r>
              <a:rPr b="1" i="1" lang="en" sz="1200" spc="-1" strike="noStrike">
                <a:solidFill>
                  <a:srgbClr val="0e4658"/>
                </a:solidFill>
                <a:latin typeface="Arial"/>
              </a:rPr>
              <a:t>their</a:t>
            </a:r>
            <a:r>
              <a:rPr b="0" lang="en" sz="1200" spc="-1" strike="noStrike">
                <a:solidFill>
                  <a:srgbClr val="0e4658"/>
                </a:solidFill>
                <a:latin typeface="Arial"/>
              </a:rPr>
              <a:t> </a:t>
            </a:r>
            <a:r>
              <a:rPr b="1" i="1" lang="en" sz="1200" spc="-1" strike="noStrike">
                <a:solidFill>
                  <a:srgbClr val="ff0000"/>
                </a:solidFill>
                <a:latin typeface="Arial"/>
              </a:rPr>
              <a:t>internal magnetic field structure is key to predictions of geo-effectiveness</a:t>
            </a:r>
            <a:r>
              <a:rPr b="0" i="1" lang="en" sz="1200" spc="-1" strike="noStrike">
                <a:solidFill>
                  <a:srgbClr val="0e4658"/>
                </a:solidFill>
                <a:latin typeface="Arial"/>
              </a:rPr>
              <a:t>.</a:t>
            </a:r>
            <a:endParaRPr b="0" lang="en-US" sz="1200" spc="-1" strike="noStrike">
              <a:latin typeface="Arial"/>
            </a:endParaRPr>
          </a:p>
          <a:p>
            <a:pPr marL="457200" indent="-304560">
              <a:lnSpc>
                <a:spcPct val="100000"/>
              </a:lnSpc>
              <a:spcBef>
                <a:spcPts val="799"/>
              </a:spcBef>
              <a:buClr>
                <a:srgbClr val="0e4658"/>
              </a:buClr>
              <a:buFont typeface="StarSymbol"/>
              <a:buAutoNum type="arabicPeriod"/>
              <a:tabLst>
                <a:tab algn="l" pos="0"/>
              </a:tabLst>
            </a:pPr>
            <a:r>
              <a:rPr b="1" lang="en" sz="1200" spc="-1" strike="noStrike">
                <a:solidFill>
                  <a:srgbClr val="0e4658"/>
                </a:solidFill>
                <a:latin typeface="Arial"/>
              </a:rPr>
              <a:t>Realistic flux-rope CME models </a:t>
            </a:r>
            <a:r>
              <a:rPr b="0" i="1" lang="en" sz="1200" spc="-1" strike="noStrike">
                <a:solidFill>
                  <a:srgbClr val="0e4658"/>
                </a:solidFill>
                <a:latin typeface="Arial"/>
              </a:rPr>
              <a:t>in EUHFORIA (Pomoell &amp; Poedts, 2018) </a:t>
            </a:r>
            <a:r>
              <a:rPr b="0" lang="en" sz="1200" spc="-1" strike="noStrike">
                <a:solidFill>
                  <a:srgbClr val="0e4658"/>
                </a:solidFill>
                <a:latin typeface="Arial"/>
              </a:rPr>
              <a:t>can predict the CME and wind parameters at L1 two to three days before their actual arrival.</a:t>
            </a:r>
            <a:endParaRPr b="0" lang="en-US" sz="1200" spc="-1" strike="noStrike">
              <a:latin typeface="Arial"/>
            </a:endParaRPr>
          </a:p>
          <a:p>
            <a:pPr marL="457200" indent="-304560">
              <a:lnSpc>
                <a:spcPct val="100000"/>
              </a:lnSpc>
              <a:spcBef>
                <a:spcPts val="799"/>
              </a:spcBef>
              <a:buClr>
                <a:srgbClr val="0e4658"/>
              </a:buClr>
              <a:buFont typeface="StarSymbol"/>
              <a:buAutoNum type="arabicPeriod"/>
              <a:tabLst>
                <a:tab algn="l" pos="0"/>
              </a:tabLst>
            </a:pPr>
            <a:r>
              <a:rPr b="1" lang="en" sz="1200" spc="-1" strike="noStrike">
                <a:solidFill>
                  <a:srgbClr val="0e4658"/>
                </a:solidFill>
                <a:latin typeface="Arial"/>
              </a:rPr>
              <a:t>Synthetic L1 data </a:t>
            </a:r>
            <a:r>
              <a:rPr b="0" lang="en" sz="1200" spc="-1" strike="noStrike">
                <a:solidFill>
                  <a:srgbClr val="0e4658"/>
                </a:solidFill>
                <a:latin typeface="Arial"/>
              </a:rPr>
              <a:t>can be used as input for magnetosphere models and semi-</a:t>
            </a:r>
            <a:br/>
            <a:r>
              <a:rPr b="0" lang="en" sz="1200" spc="-1" strike="noStrike">
                <a:solidFill>
                  <a:srgbClr val="0e4658"/>
                </a:solidFill>
                <a:latin typeface="Arial"/>
              </a:rPr>
              <a:t>empirical and NN models for prediction of geo-effect indices (Dst, Kp, AE, etc.). </a:t>
            </a:r>
            <a:endParaRPr b="0" lang="en-US" sz="1200" spc="-1" strike="noStrike">
              <a:latin typeface="Arial"/>
            </a:endParaRPr>
          </a:p>
          <a:p>
            <a:pPr marL="216000" indent="-177480">
              <a:lnSpc>
                <a:spcPct val="100000"/>
              </a:lnSpc>
              <a:spcBef>
                <a:spcPts val="799"/>
              </a:spcBef>
              <a:buClr>
                <a:srgbClr val="ff0000"/>
              </a:buClr>
              <a:buFont typeface="Noto Sans Symbols"/>
              <a:buChar char="⮚"/>
              <a:tabLst>
                <a:tab algn="l" pos="0"/>
              </a:tabLst>
            </a:pPr>
            <a:r>
              <a:rPr b="1" i="1" lang="en" sz="1200" spc="-1" strike="noStrike">
                <a:solidFill>
                  <a:srgbClr val="ff0000"/>
                </a:solidFill>
                <a:latin typeface="Arial"/>
              </a:rPr>
              <a:t>Thus, the Dst, Kp, AE indices can be predicted several days in advance.</a:t>
            </a:r>
            <a:endParaRPr b="0" lang="en-US" sz="1200" spc="-1" strike="noStrike">
              <a:latin typeface="Arial"/>
            </a:endParaRPr>
          </a:p>
          <a:p>
            <a:pPr>
              <a:lnSpc>
                <a:spcPct val="100000"/>
              </a:lnSpc>
              <a:tabLst>
                <a:tab algn="l" pos="0"/>
              </a:tabLst>
            </a:pPr>
            <a:endParaRPr b="0" lang="en-US" sz="1200" spc="-1" strike="noStrike">
              <a:latin typeface="Arial"/>
            </a:endParaRPr>
          </a:p>
          <a:p>
            <a:pPr>
              <a:lnSpc>
                <a:spcPct val="100000"/>
              </a:lnSpc>
              <a:tabLst>
                <a:tab algn="l" pos="0"/>
              </a:tabLst>
            </a:pPr>
            <a:r>
              <a:rPr b="0" lang="en" sz="1100" spc="-1" strike="noStrike">
                <a:solidFill>
                  <a:srgbClr val="000000"/>
                </a:solidFill>
                <a:latin typeface="Arial"/>
              </a:rPr>
              <a:t>Validation events</a:t>
            </a:r>
            <a:endParaRPr b="0" lang="en-US" sz="11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PlaceHolder 1"/>
          <p:cNvSpPr>
            <a:spLocks noGrp="1"/>
          </p:cNvSpPr>
          <p:nvPr>
            <p:ph type="sldImg"/>
          </p:nvPr>
        </p:nvSpPr>
        <p:spPr>
          <a:xfrm>
            <a:off x="685800" y="1143000"/>
            <a:ext cx="5486040" cy="3085920"/>
          </a:xfrm>
          <a:prstGeom prst="rect">
            <a:avLst/>
          </a:prstGeom>
        </p:spPr>
      </p:sp>
      <p:sp>
        <p:nvSpPr>
          <p:cNvPr id="875"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76"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94D73201-4649-47BC-9F34-1A41511E8A51}"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7" name="PlaceHolder 1"/>
          <p:cNvSpPr>
            <a:spLocks noGrp="1"/>
          </p:cNvSpPr>
          <p:nvPr>
            <p:ph type="sldImg"/>
          </p:nvPr>
        </p:nvSpPr>
        <p:spPr>
          <a:xfrm>
            <a:off x="685800" y="1143000"/>
            <a:ext cx="5486040" cy="3085920"/>
          </a:xfrm>
          <a:prstGeom prst="rect">
            <a:avLst/>
          </a:prstGeom>
        </p:spPr>
      </p:sp>
      <p:sp>
        <p:nvSpPr>
          <p:cNvPr id="878" name="PlaceHolder 2"/>
          <p:cNvSpPr>
            <a:spLocks noGrp="1"/>
          </p:cNvSpPr>
          <p:nvPr>
            <p:ph type="body"/>
          </p:nvPr>
        </p:nvSpPr>
        <p:spPr>
          <a:xfrm>
            <a:off x="685800" y="4400640"/>
            <a:ext cx="5486040" cy="3600000"/>
          </a:xfrm>
          <a:prstGeom prst="rect">
            <a:avLst/>
          </a:prstGeom>
        </p:spPr>
        <p:txBody>
          <a:bodyPr>
            <a:noAutofit/>
          </a:bodyPr>
          <a:p>
            <a:endParaRPr b="0" lang="en-US" sz="2000" spc="-1" strike="noStrike">
              <a:latin typeface="Arial"/>
            </a:endParaRPr>
          </a:p>
        </p:txBody>
      </p:sp>
      <p:sp>
        <p:nvSpPr>
          <p:cNvPr id="879"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EDB17CBC-1320-434C-9B6A-770D478BDA63}"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PlaceHolder 1"/>
          <p:cNvSpPr>
            <a:spLocks noGrp="1"/>
          </p:cNvSpPr>
          <p:nvPr>
            <p:ph type="sldImg"/>
          </p:nvPr>
        </p:nvSpPr>
        <p:spPr>
          <a:xfrm>
            <a:off x="685800" y="1143000"/>
            <a:ext cx="5486040" cy="3085920"/>
          </a:xfrm>
          <a:prstGeom prst="rect">
            <a:avLst/>
          </a:prstGeom>
        </p:spPr>
      </p:sp>
      <p:sp>
        <p:nvSpPr>
          <p:cNvPr id="881" name="PlaceHolder 2"/>
          <p:cNvSpPr>
            <a:spLocks noGrp="1"/>
          </p:cNvSpPr>
          <p:nvPr>
            <p:ph type="body"/>
          </p:nvPr>
        </p:nvSpPr>
        <p:spPr>
          <a:xfrm>
            <a:off x="685800" y="4400640"/>
            <a:ext cx="5486040" cy="3600360"/>
          </a:xfrm>
          <a:prstGeom prst="rect">
            <a:avLst/>
          </a:prstGeom>
        </p:spPr>
        <p:txBody>
          <a:bodyPr>
            <a:noAutofit/>
          </a:bodyPr>
          <a:p>
            <a:endParaRPr b="0" lang="en-US" sz="2000" spc="-1" strike="noStrike">
              <a:latin typeface="Arial"/>
            </a:endParaRPr>
          </a:p>
        </p:txBody>
      </p:sp>
      <p:sp>
        <p:nvSpPr>
          <p:cNvPr id="882"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95D77382-601F-4569-B537-F3F8A76AA346}"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3" name="PlaceHolder 1"/>
          <p:cNvSpPr>
            <a:spLocks noGrp="1"/>
          </p:cNvSpPr>
          <p:nvPr>
            <p:ph type="sldImg"/>
          </p:nvPr>
        </p:nvSpPr>
        <p:spPr>
          <a:xfrm>
            <a:off x="685800" y="1143000"/>
            <a:ext cx="5486040" cy="3085920"/>
          </a:xfrm>
          <a:prstGeom prst="rect">
            <a:avLst/>
          </a:prstGeom>
        </p:spPr>
      </p:sp>
      <p:sp>
        <p:nvSpPr>
          <p:cNvPr id="884"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r>
              <a:rPr b="0" lang="en" sz="1100" spc="-1" strike="noStrike">
                <a:solidFill>
                  <a:srgbClr val="212529"/>
                </a:solidFill>
                <a:latin typeface="Arial"/>
                <a:ea typeface="Arial"/>
              </a:rPr>
              <a:t>To normalize the data a base value for each station is first calculated for each month by averaging all the data from the station on the five international quietest days. This base value is subtracted from each value of one-minute data obtained at the station during that month. </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solidFill>
                  <a:srgbClr val="3a3838"/>
                </a:solidFill>
                <a:latin typeface="Arial"/>
                <a:ea typeface="Arial"/>
              </a:rPr>
              <a:t>The AU and AL indices are intended to express the strongest current intensity of the eastward and westward auroral electrojets, respectively. The AE index represents the overall activity of the electrojets, and the AO index provides a measure of the equivalent zonal current.</a:t>
            </a:r>
            <a:endParaRPr b="0" lang="en-US" sz="1100" spc="-1" strike="noStrike">
              <a:latin typeface="Arial"/>
            </a:endParaRPr>
          </a:p>
        </p:txBody>
      </p:sp>
      <p:sp>
        <p:nvSpPr>
          <p:cNvPr id="885"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F9409588-CBC0-49D8-B56B-2915288D9CFE}"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PlaceHolder 1"/>
          <p:cNvSpPr>
            <a:spLocks noGrp="1"/>
          </p:cNvSpPr>
          <p:nvPr>
            <p:ph type="sldImg"/>
          </p:nvPr>
        </p:nvSpPr>
        <p:spPr>
          <a:xfrm>
            <a:off x="685800" y="1143000"/>
            <a:ext cx="5486040" cy="3085920"/>
          </a:xfrm>
          <a:prstGeom prst="rect">
            <a:avLst/>
          </a:prstGeom>
        </p:spPr>
      </p:sp>
      <p:sp>
        <p:nvSpPr>
          <p:cNvPr id="829" name="PlaceHolder 2"/>
          <p:cNvSpPr>
            <a:spLocks noGrp="1"/>
          </p:cNvSpPr>
          <p:nvPr>
            <p:ph type="body"/>
          </p:nvPr>
        </p:nvSpPr>
        <p:spPr>
          <a:xfrm>
            <a:off x="685800" y="4400640"/>
            <a:ext cx="5486040" cy="3600000"/>
          </a:xfrm>
          <a:prstGeom prst="rect">
            <a:avLst/>
          </a:prstGeom>
        </p:spPr>
        <p:txBody>
          <a:bodyPr>
            <a:noAutofit/>
          </a:bodyPr>
          <a:p>
            <a:pPr algn="just">
              <a:lnSpc>
                <a:spcPct val="115000"/>
              </a:lnSpc>
              <a:tabLst>
                <a:tab algn="l" pos="0"/>
              </a:tabLst>
            </a:pPr>
            <a:r>
              <a:rPr b="0" lang="en" sz="1200" spc="-1" strike="noStrike">
                <a:solidFill>
                  <a:srgbClr val="000000"/>
                </a:solidFill>
                <a:latin typeface="Arial"/>
              </a:rPr>
              <a:t>I will majorly focus on this chain with WSA coronal model, EUHFORIA heliosphere. EUHFORIA is a physics-based heliospheric wind and CME evolution tool. </a:t>
            </a:r>
            <a:endParaRPr b="0" lang="en-US" sz="1200" spc="-1" strike="noStrike">
              <a:latin typeface="Arial"/>
            </a:endParaRPr>
          </a:p>
          <a:p>
            <a:pPr marL="171360" indent="-171000" algn="just">
              <a:lnSpc>
                <a:spcPct val="115000"/>
              </a:lnSpc>
              <a:spcBef>
                <a:spcPts val="1199"/>
              </a:spcBef>
              <a:buClr>
                <a:srgbClr val="000000"/>
              </a:buClr>
              <a:buFont typeface="Calibri"/>
              <a:buChar char="-"/>
              <a:tabLst>
                <a:tab algn="l" pos="0"/>
              </a:tabLst>
            </a:pPr>
            <a:r>
              <a:rPr b="0" lang="en" sz="1200" spc="-1" strike="noStrike">
                <a:solidFill>
                  <a:srgbClr val="000000"/>
                </a:solidFill>
                <a:latin typeface="Arial"/>
              </a:rPr>
              <a:t>It consists of two parts:</a:t>
            </a:r>
            <a:endParaRPr b="0" lang="en-US" sz="1200" spc="-1" strike="noStrike">
              <a:latin typeface="Arial"/>
            </a:endParaRPr>
          </a:p>
          <a:p>
            <a:pPr marL="171360" indent="-171000" algn="just">
              <a:lnSpc>
                <a:spcPct val="115000"/>
              </a:lnSpc>
              <a:spcBef>
                <a:spcPts val="1199"/>
              </a:spcBef>
              <a:buClr>
                <a:srgbClr val="000000"/>
              </a:buClr>
              <a:buFont typeface="Calibri"/>
              <a:buChar char="-"/>
              <a:tabLst>
                <a:tab algn="l" pos="0"/>
              </a:tabLst>
            </a:pPr>
            <a:r>
              <a:rPr b="0" lang="en" sz="1200" spc="-1" strike="noStrike">
                <a:solidFill>
                  <a:srgbClr val="000000"/>
                </a:solidFill>
                <a:latin typeface="Arial"/>
              </a:rPr>
              <a:t>with a semi-empirical coronal domain which provides solar wind plasma parameters at the inner boundary 0.1 AU using a data-driven approach. </a:t>
            </a:r>
            <a:endParaRPr b="0" lang="en-US" sz="1200" spc="-1" strike="noStrike">
              <a:latin typeface="Arial"/>
            </a:endParaRPr>
          </a:p>
          <a:p>
            <a:pPr lvl="1" marL="628560" indent="-171000" algn="just">
              <a:lnSpc>
                <a:spcPct val="115000"/>
              </a:lnSpc>
              <a:spcBef>
                <a:spcPts val="1199"/>
              </a:spcBef>
              <a:buClr>
                <a:srgbClr val="000000"/>
              </a:buClr>
              <a:buFont typeface="Calibri"/>
              <a:buChar char="-"/>
              <a:tabLst>
                <a:tab algn="l" pos="0"/>
              </a:tabLst>
            </a:pPr>
            <a:r>
              <a:rPr b="0" lang="en" sz="1200" spc="-1" strike="noStrike">
                <a:solidFill>
                  <a:srgbClr val="000000"/>
                </a:solidFill>
                <a:latin typeface="Arial"/>
              </a:rPr>
              <a:t>Using the synoptic magnetometer data and assuming current free field, in the lower corona, magnetic field lines are radially extrapolated using the Potential Source Surface (PFSS) model up to 2.6 solar radii. </a:t>
            </a:r>
            <a:endParaRPr b="0" lang="en-US" sz="1200" spc="-1" strike="noStrike">
              <a:latin typeface="Arial"/>
            </a:endParaRPr>
          </a:p>
          <a:p>
            <a:pPr lvl="1" marL="628560" indent="-171000" algn="just">
              <a:lnSpc>
                <a:spcPct val="115000"/>
              </a:lnSpc>
              <a:spcBef>
                <a:spcPts val="1199"/>
              </a:spcBef>
              <a:buClr>
                <a:srgbClr val="000000"/>
              </a:buClr>
              <a:buFont typeface="Calibri"/>
              <a:buChar char="-"/>
              <a:tabLst>
                <a:tab algn="l" pos="0"/>
              </a:tabLst>
            </a:pPr>
            <a:r>
              <a:rPr b="0" lang="en" sz="1200" spc="-1" strike="noStrike">
                <a:solidFill>
                  <a:srgbClr val="000000"/>
                </a:solidFill>
                <a:latin typeface="Arial"/>
              </a:rPr>
              <a:t>In the upper coronal domain, Schatten Current Sheet (SCS) model is employed to extrapolate the field up to 0.1 AU. </a:t>
            </a:r>
            <a:endParaRPr b="0" lang="en-US" sz="1200" spc="-1" strike="noStrike">
              <a:latin typeface="Arial"/>
            </a:endParaRPr>
          </a:p>
          <a:p>
            <a:pPr lvl="1" marL="628560" indent="-171000" algn="just">
              <a:lnSpc>
                <a:spcPct val="115000"/>
              </a:lnSpc>
              <a:spcBef>
                <a:spcPts val="1199"/>
              </a:spcBef>
              <a:buClr>
                <a:srgbClr val="000000"/>
              </a:buClr>
              <a:buFont typeface="Calibri"/>
              <a:buChar char="-"/>
              <a:tabLst>
                <a:tab algn="l" pos="0"/>
              </a:tabLst>
            </a:pPr>
            <a:r>
              <a:rPr b="0" lang="en" sz="1200" spc="-1" strike="noStrike">
                <a:solidFill>
                  <a:srgbClr val="000000"/>
                </a:solidFill>
                <a:latin typeface="Arial"/>
              </a:rPr>
              <a:t>Other plasma parameters are computed using empirical relations using a modified Wang-Sheeley-Arge approach.</a:t>
            </a:r>
            <a:endParaRPr b="0" lang="en-US" sz="1200" spc="-1" strike="noStrike">
              <a:latin typeface="Arial"/>
            </a:endParaRPr>
          </a:p>
          <a:p>
            <a:pPr marL="171360" indent="-171000" algn="just">
              <a:lnSpc>
                <a:spcPct val="115000"/>
              </a:lnSpc>
              <a:spcBef>
                <a:spcPts val="1199"/>
              </a:spcBef>
              <a:buClr>
                <a:srgbClr val="000000"/>
              </a:buClr>
              <a:buFont typeface="Calibri"/>
              <a:buChar char="-"/>
              <a:tabLst>
                <a:tab algn="l" pos="0"/>
              </a:tabLst>
            </a:pPr>
            <a:r>
              <a:rPr b="0" lang="en" sz="1200" spc="-1" strike="noStrike">
                <a:solidFill>
                  <a:srgbClr val="000000"/>
                </a:solidFill>
                <a:latin typeface="Arial"/>
              </a:rPr>
              <a:t>These parameters are used as boundary conditions to drive the 3D time dependent MHD model of inner heliosphere up to 2 AU. </a:t>
            </a:r>
            <a:endParaRPr b="0" lang="en-US" sz="1200" spc="-1" strike="noStrike">
              <a:latin typeface="Arial"/>
            </a:endParaRPr>
          </a:p>
          <a:p>
            <a:pPr lvl="1" marL="628560" indent="-171000" algn="just">
              <a:lnSpc>
                <a:spcPct val="115000"/>
              </a:lnSpc>
              <a:spcBef>
                <a:spcPts val="2401"/>
              </a:spcBef>
              <a:buClr>
                <a:srgbClr val="000000"/>
              </a:buClr>
              <a:buFont typeface="Calibri"/>
              <a:buChar char="-"/>
              <a:tabLst>
                <a:tab algn="l" pos="0"/>
              </a:tabLst>
            </a:pPr>
            <a:r>
              <a:rPr b="0" lang="en" sz="1200" spc="-1" strike="noStrike">
                <a:solidFill>
                  <a:srgbClr val="000000"/>
                </a:solidFill>
                <a:latin typeface="Arial"/>
              </a:rPr>
              <a:t>First, we obtain a steady state solution for the solar wind, to mimic the conditions before the CME was released. </a:t>
            </a:r>
            <a:endParaRPr b="0" lang="en-US" sz="1200" spc="-1" strike="noStrike">
              <a:latin typeface="Arial"/>
            </a:endParaRPr>
          </a:p>
          <a:p>
            <a:pPr lvl="1" marL="628560" indent="-171000" algn="just">
              <a:lnSpc>
                <a:spcPct val="115000"/>
              </a:lnSpc>
              <a:spcBef>
                <a:spcPts val="2401"/>
              </a:spcBef>
              <a:buClr>
                <a:srgbClr val="000000"/>
              </a:buClr>
              <a:buFont typeface="Calibri"/>
              <a:buChar char="-"/>
              <a:tabLst>
                <a:tab algn="l" pos="0"/>
              </a:tabLst>
            </a:pPr>
            <a:r>
              <a:rPr b="0" lang="en" sz="1200" spc="-1" strike="noStrike">
                <a:solidFill>
                  <a:srgbClr val="000000"/>
                </a:solidFill>
                <a:latin typeface="Arial"/>
              </a:rPr>
              <a:t>The figures on the right show equatorial and meridional slice of radial velocity and scaled number density of a steady state solar wind solution. </a:t>
            </a:r>
            <a:endParaRPr b="0" lang="en-US" sz="1200" spc="-1" strike="noStrike">
              <a:latin typeface="Arial"/>
            </a:endParaRPr>
          </a:p>
          <a:p>
            <a:pPr lvl="1" marL="628560" indent="-171000" algn="just">
              <a:lnSpc>
                <a:spcPct val="115000"/>
              </a:lnSpc>
              <a:spcBef>
                <a:spcPts val="2401"/>
              </a:spcBef>
              <a:buClr>
                <a:srgbClr val="000000"/>
              </a:buClr>
              <a:buFont typeface="Calibri"/>
              <a:buChar char="-"/>
              <a:tabLst>
                <a:tab algn="l" pos="0"/>
              </a:tabLst>
            </a:pPr>
            <a:r>
              <a:rPr b="0" lang="en" sz="1200" spc="-1" strike="noStrike">
                <a:solidFill>
                  <a:srgbClr val="000000"/>
                </a:solidFill>
                <a:latin typeface="Arial"/>
              </a:rPr>
              <a:t>Then CMEs are inserted into the domain as time dependent boundary conditions and self-consistently evolved by MHD equations. </a:t>
            </a:r>
            <a:endParaRPr b="0" lang="en-US" sz="1200" spc="-1" strike="noStrike">
              <a:latin typeface="Arial"/>
            </a:endParaRPr>
          </a:p>
          <a:p>
            <a:pPr lvl="1" marL="628560" indent="-171000" algn="just">
              <a:lnSpc>
                <a:spcPct val="115000"/>
              </a:lnSpc>
              <a:spcBef>
                <a:spcPts val="2401"/>
              </a:spcBef>
              <a:buClr>
                <a:srgbClr val="000000"/>
              </a:buClr>
              <a:buFont typeface="Calibri"/>
              <a:buChar char="-"/>
              <a:tabLst>
                <a:tab algn="l" pos="0"/>
              </a:tabLst>
            </a:pPr>
            <a:r>
              <a:rPr b="0" lang="en" sz="1200" spc="-1" strike="noStrike">
                <a:solidFill>
                  <a:srgbClr val="000000"/>
                </a:solidFill>
                <a:latin typeface="Arial"/>
              </a:rPr>
              <a:t>A finite volume numerical scheme and constrained transport approach is applied to advance the magnetic field components in a divergence-free way. </a:t>
            </a:r>
            <a:endParaRPr b="0" lang="en-US" sz="1200" spc="-1" strike="noStrike">
              <a:latin typeface="Arial"/>
            </a:endParaRPr>
          </a:p>
          <a:p>
            <a:pPr lvl="1" marL="628560" indent="-171000" algn="just">
              <a:lnSpc>
                <a:spcPct val="115000"/>
              </a:lnSpc>
              <a:spcBef>
                <a:spcPts val="2401"/>
              </a:spcBef>
              <a:buClr>
                <a:srgbClr val="000000"/>
              </a:buClr>
              <a:buFont typeface="Calibri"/>
              <a:buChar char="-"/>
              <a:tabLst>
                <a:tab algn="l" pos="0"/>
              </a:tabLst>
            </a:pPr>
            <a:r>
              <a:rPr b="0" lang="en" sz="1200" spc="-1" strike="noStrike">
                <a:solidFill>
                  <a:srgbClr val="000000"/>
                </a:solidFill>
                <a:latin typeface="Arial"/>
              </a:rPr>
              <a:t>Finally, the plasma parameters are also evolved using a cell-average finite volume method and forecasting is done at Earth or any point in the 3D domain.</a:t>
            </a:r>
            <a:endParaRPr b="0" lang="en-US" sz="1200" spc="-1" strike="noStrike">
              <a:latin typeface="Arial"/>
            </a:endParaRPr>
          </a:p>
          <a:p>
            <a:pPr>
              <a:lnSpc>
                <a:spcPct val="100000"/>
              </a:lnSpc>
              <a:spcBef>
                <a:spcPts val="1199"/>
              </a:spcBef>
              <a:tabLst>
                <a:tab algn="l" pos="0"/>
              </a:tabLst>
            </a:pPr>
            <a:endParaRPr b="0" lang="en-US" sz="1200" spc="-1" strike="noStrike">
              <a:latin typeface="Arial"/>
            </a:endParaRPr>
          </a:p>
        </p:txBody>
      </p:sp>
      <p:sp>
        <p:nvSpPr>
          <p:cNvPr id="830"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2B97B8EC-2F32-4739-A393-7F0F356B7D91}"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PlaceHolder 1"/>
          <p:cNvSpPr>
            <a:spLocks noGrp="1"/>
          </p:cNvSpPr>
          <p:nvPr>
            <p:ph type="sldImg"/>
          </p:nvPr>
        </p:nvSpPr>
        <p:spPr>
          <a:xfrm>
            <a:off x="381240" y="685800"/>
            <a:ext cx="6095520" cy="3428640"/>
          </a:xfrm>
          <a:prstGeom prst="rect">
            <a:avLst/>
          </a:prstGeom>
        </p:spPr>
      </p:sp>
      <p:sp>
        <p:nvSpPr>
          <p:cNvPr id="832"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solidFill>
                  <a:srgbClr val="000000"/>
                </a:solidFill>
                <a:latin typeface="Arial"/>
              </a:rPr>
              <a:t>… </a:t>
            </a:r>
            <a:r>
              <a:rPr b="0" lang="en" sz="1100" spc="-1" strike="noStrike">
                <a:solidFill>
                  <a:srgbClr val="000000"/>
                </a:solidFill>
                <a:latin typeface="Arial"/>
              </a:rPr>
              <a:t>the CMEs propagates through the interplanetary medium to reach Earth and impacts its magnetosphere. When the magnetic field is oriented southward, i.e., the Bz is negative, the CME causes intense space weather disturbances. Space weather is defined as the solar activity driven conditions in the interplanetary and near-Earth space. Describe the gif.</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solidFill>
                  <a:srgbClr val="000000"/>
                </a:solidFill>
                <a:latin typeface="Arial"/>
              </a:rPr>
              <a:t>We need to quantify the effect of this disturbance. This is done using geomagnetic indices that you might have heard about.</a:t>
            </a:r>
            <a:br/>
            <a:endParaRPr b="0" lang="en-US" sz="1100" spc="-1" strike="noStrike">
              <a:latin typeface="Arial"/>
            </a:endParaRPr>
          </a:p>
          <a:p>
            <a:pPr>
              <a:lnSpc>
                <a:spcPct val="100000"/>
              </a:lnSpc>
              <a:tabLst>
                <a:tab algn="l" pos="0"/>
              </a:tabLst>
            </a:pPr>
            <a:endParaRPr b="0" lang="en-US" sz="1100" spc="-1" strike="noStrike">
              <a:latin typeface="Arial"/>
            </a:endParaRPr>
          </a:p>
          <a:p>
            <a:pPr marL="457200">
              <a:lnSpc>
                <a:spcPct val="100000"/>
              </a:lnSpc>
              <a:tabLst>
                <a:tab algn="l" pos="0"/>
              </a:tabLst>
            </a:pPr>
            <a:endParaRPr b="0" lang="en-US" sz="1100" spc="-1" strike="noStrike">
              <a:latin typeface="Arial"/>
            </a:endParaRPr>
          </a:p>
          <a:p>
            <a:pPr algn="just">
              <a:lnSpc>
                <a:spcPct val="100000"/>
              </a:lnSpc>
              <a:tabLst>
                <a:tab algn="l" pos="0"/>
              </a:tabLst>
            </a:pPr>
            <a:endParaRPr b="0" lang="en-US" sz="11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3" name="PlaceHolder 1"/>
          <p:cNvSpPr>
            <a:spLocks noGrp="1"/>
          </p:cNvSpPr>
          <p:nvPr>
            <p:ph type="sldImg"/>
          </p:nvPr>
        </p:nvSpPr>
        <p:spPr>
          <a:xfrm>
            <a:off x="685800" y="1143000"/>
            <a:ext cx="5486040" cy="3085920"/>
          </a:xfrm>
          <a:prstGeom prst="rect">
            <a:avLst/>
          </a:prstGeom>
        </p:spPr>
      </p:sp>
      <p:sp>
        <p:nvSpPr>
          <p:cNvPr id="834" name="PlaceHolder 2"/>
          <p:cNvSpPr>
            <a:spLocks noGrp="1"/>
          </p:cNvSpPr>
          <p:nvPr>
            <p:ph type="body"/>
          </p:nvPr>
        </p:nvSpPr>
        <p:spPr>
          <a:xfrm>
            <a:off x="685800" y="4400640"/>
            <a:ext cx="5486040" cy="3600000"/>
          </a:xfrm>
          <a:prstGeom prst="rect">
            <a:avLst/>
          </a:prstGeom>
        </p:spPr>
        <p:txBody>
          <a:bodyPr>
            <a:noAutofit/>
          </a:bodyPr>
          <a:p>
            <a:pPr>
              <a:lnSpc>
                <a:spcPct val="100000"/>
              </a:lnSpc>
              <a:tabLst>
                <a:tab algn="l" pos="0"/>
              </a:tabLst>
            </a:pPr>
            <a:endParaRPr b="0" lang="en-US" sz="2000" spc="-1" strike="noStrike">
              <a:latin typeface="Arial"/>
            </a:endParaRPr>
          </a:p>
          <a:p>
            <a:pPr>
              <a:lnSpc>
                <a:spcPct val="100000"/>
              </a:lnSpc>
              <a:tabLst>
                <a:tab algn="l" pos="0"/>
              </a:tabLst>
            </a:pPr>
            <a:r>
              <a:rPr b="0" lang="en" sz="1100" spc="-1" strike="noStrike">
                <a:latin typeface="Arial"/>
              </a:rPr>
              <a:t>The most popular one is the Dst index. I realised this is diverse audience, so let me give you quick glimpse at what exactly we are computing.</a:t>
            </a:r>
            <a:br/>
            <a:r>
              <a:rPr b="0" lang="en" sz="1100" spc="-1" strike="noStrike">
                <a:latin typeface="Arial"/>
              </a:rPr>
              <a:t> </a:t>
            </a:r>
            <a:endParaRPr b="0" lang="en-US" sz="1100" spc="-1" strike="noStrike">
              <a:latin typeface="Arial"/>
            </a:endParaRPr>
          </a:p>
          <a:p>
            <a:pPr>
              <a:lnSpc>
                <a:spcPct val="100000"/>
              </a:lnSpc>
              <a:tabLst>
                <a:tab algn="l" pos="0"/>
              </a:tabLst>
            </a:pPr>
            <a:r>
              <a:rPr b="0" lang="en" sz="1100" spc="-1" strike="noStrike">
                <a:latin typeface="Arial"/>
              </a:rPr>
              <a:t>When the plasma flows towards towards the equator, the electrons and ions drift in opposite directions, giving rise to the ring current – equatorial current. This current induces a magnetic field opposite to the Earth’s magnetic field, hence weakening it. This is measured by the Dst index. The negative the Dst index, the severe the geomagnetic storm is.</a:t>
            </a:r>
            <a:endParaRPr b="0" lang="en-US" sz="1100" spc="-1" strike="noStrike">
              <a:latin typeface="Arial"/>
            </a:endParaRPr>
          </a:p>
        </p:txBody>
      </p:sp>
      <p:sp>
        <p:nvSpPr>
          <p:cNvPr id="835"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9EB12DF3-674A-40EF-A675-A84B7A930CA2}"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PlaceHolder 1"/>
          <p:cNvSpPr>
            <a:spLocks noGrp="1"/>
          </p:cNvSpPr>
          <p:nvPr>
            <p:ph type="sldImg"/>
          </p:nvPr>
        </p:nvSpPr>
        <p:spPr>
          <a:xfrm>
            <a:off x="685800" y="1143000"/>
            <a:ext cx="5486040" cy="3085920"/>
          </a:xfrm>
          <a:prstGeom prst="rect">
            <a:avLst/>
          </a:prstGeom>
        </p:spPr>
      </p:sp>
      <p:sp>
        <p:nvSpPr>
          <p:cNvPr id="837" name="PlaceHolder 2"/>
          <p:cNvSpPr>
            <a:spLocks noGrp="1"/>
          </p:cNvSpPr>
          <p:nvPr>
            <p:ph type="body"/>
          </p:nvPr>
        </p:nvSpPr>
        <p:spPr>
          <a:xfrm>
            <a:off x="685800" y="4400640"/>
            <a:ext cx="5486040" cy="3600360"/>
          </a:xfrm>
          <a:prstGeom prst="rect">
            <a:avLst/>
          </a:prstGeom>
        </p:spPr>
        <p:txBody>
          <a:bodyPr>
            <a:noAutofit/>
          </a:bodyPr>
          <a:p>
            <a:pPr>
              <a:lnSpc>
                <a:spcPct val="100000"/>
              </a:lnSpc>
              <a:tabLst>
                <a:tab algn="l" pos="0"/>
              </a:tabLst>
            </a:pPr>
            <a:r>
              <a:rPr b="0" lang="en" sz="1100" spc="-1" strike="noStrike">
                <a:latin typeface="Arial"/>
              </a:rPr>
              <a:t>Kp index is another metric to quantify the geomagnetic impact and takes into account the contribution from both the equatorial ring current and the auroral electrojets closer to the poles. Kp is an integer value and when it goes above 4, it means the storm is severe.</a:t>
            </a:r>
            <a:endParaRPr b="0" lang="en-US" sz="1100" spc="-1" strike="noStrike">
              <a:latin typeface="Arial"/>
            </a:endParaRPr>
          </a:p>
        </p:txBody>
      </p:sp>
      <p:sp>
        <p:nvSpPr>
          <p:cNvPr id="838" name="TextShape 3"/>
          <p:cNvSpPr txBox="1"/>
          <p:nvPr/>
        </p:nvSpPr>
        <p:spPr>
          <a:xfrm>
            <a:off x="3884760" y="8685360"/>
            <a:ext cx="2971440" cy="458280"/>
          </a:xfrm>
          <a:prstGeom prst="rect">
            <a:avLst/>
          </a:prstGeom>
          <a:noFill/>
          <a:ln>
            <a:noFill/>
          </a:ln>
        </p:spPr>
        <p:txBody>
          <a:bodyPr anchor="b">
            <a:noAutofit/>
          </a:bodyPr>
          <a:p>
            <a:pPr algn="r">
              <a:lnSpc>
                <a:spcPct val="100000"/>
              </a:lnSpc>
              <a:tabLst>
                <a:tab algn="l" pos="0"/>
              </a:tabLst>
            </a:pPr>
            <a:fld id="{B5930BC8-2916-4407-8021-B599ECBBB569}" type="slidenum">
              <a:rPr b="0" lang="en" sz="1400" spc="-1" strike="noStrike">
                <a:solidFill>
                  <a:srgbClr val="000000"/>
                </a:solidFill>
                <a:latin typeface="Arial"/>
                <a:ea typeface="Arial"/>
              </a:rPr>
              <a:t>&lt;number&gt;</a:t>
            </a:fld>
            <a:endParaRPr b="0" lang="en-US" sz="14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PlaceHolder 1"/>
          <p:cNvSpPr>
            <a:spLocks noGrp="1"/>
          </p:cNvSpPr>
          <p:nvPr>
            <p:ph type="sldImg"/>
          </p:nvPr>
        </p:nvSpPr>
        <p:spPr>
          <a:xfrm>
            <a:off x="381240" y="685800"/>
            <a:ext cx="6095520" cy="3428640"/>
          </a:xfrm>
          <a:prstGeom prst="rect">
            <a:avLst/>
          </a:prstGeom>
        </p:spPr>
      </p:sp>
      <p:sp>
        <p:nvSpPr>
          <p:cNvPr id="840"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solidFill>
                  <a:srgbClr val="000000"/>
                </a:solidFill>
                <a:latin typeface="Arial"/>
              </a:rPr>
              <a:t>Coming back to the CMEs. We have established that we need to track the CMEs and forecast their arrival. But how do we track them?</a:t>
            </a:r>
            <a:endParaRPr b="0" lang="en-US" sz="1100" spc="-1" strike="noStrike">
              <a:latin typeface="Arial"/>
            </a:endParaRPr>
          </a:p>
          <a:p>
            <a:pPr>
              <a:lnSpc>
                <a:spcPct val="100000"/>
              </a:lnSpc>
              <a:tabLst>
                <a:tab algn="l" pos="0"/>
              </a:tabLst>
            </a:pPr>
            <a:r>
              <a:rPr b="0" lang="en" sz="1100" spc="-1" strike="noStrike">
                <a:solidFill>
                  <a:srgbClr val="000000"/>
                </a:solidFill>
                <a:latin typeface="Arial"/>
              </a:rPr>
              <a:t>When the CME starts propagating away from the Sun into the interplanetary medium, we call it an interplanetary CME or ICME. We have remote observations of the CME evolving as it travels from Sun to Earth. Again, these observations do not tell us about the internal magnetic field structure of the CMEs. </a:t>
            </a:r>
            <a:endParaRPr b="0" lang="en-US" sz="1100" spc="-1" strike="noStrike">
              <a:latin typeface="Arial"/>
            </a:endParaRPr>
          </a:p>
          <a:p>
            <a:pPr>
              <a:lnSpc>
                <a:spcPct val="100000"/>
              </a:lnSpc>
              <a:tabLst>
                <a:tab algn="l" pos="0"/>
              </a:tabLst>
            </a:pPr>
            <a:endParaRPr b="0" lang="en-US" sz="1100" spc="-1" strike="noStrike">
              <a:latin typeface="Arial"/>
            </a:endParaRPr>
          </a:p>
          <a:p>
            <a:pPr>
              <a:lnSpc>
                <a:spcPct val="100000"/>
              </a:lnSpc>
              <a:tabLst>
                <a:tab algn="l" pos="0"/>
              </a:tabLst>
            </a:pPr>
            <a:r>
              <a:rPr b="0" lang="en" sz="1100" spc="-1" strike="noStrike">
                <a:solidFill>
                  <a:srgbClr val="000000"/>
                </a:solidFill>
                <a:latin typeface="Arial"/>
              </a:rPr>
              <a:t>We need the CME to pass through a SC (in situ) so that we can measure its magnetic field properties. So, how does a CME look like in situ?</a:t>
            </a:r>
            <a:endParaRPr b="0" lang="en-US"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1" name="PlaceHolder 1"/>
          <p:cNvSpPr>
            <a:spLocks noGrp="1"/>
          </p:cNvSpPr>
          <p:nvPr>
            <p:ph type="sldImg"/>
          </p:nvPr>
        </p:nvSpPr>
        <p:spPr>
          <a:xfrm>
            <a:off x="381240" y="685800"/>
            <a:ext cx="6095520" cy="3428640"/>
          </a:xfrm>
          <a:prstGeom prst="rect">
            <a:avLst/>
          </a:prstGeom>
        </p:spPr>
      </p:sp>
      <p:sp>
        <p:nvSpPr>
          <p:cNvPr id="842"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r>
              <a:rPr b="0" lang="en" sz="1100" spc="-1" strike="noStrike">
                <a:latin typeface="Arial"/>
              </a:rPr>
              <a:t>Two types – empirical and physics-based</a:t>
            </a:r>
            <a:endParaRPr b="0" lang="en-US" sz="1100" spc="-1" strike="noStrike">
              <a:latin typeface="Arial"/>
            </a:endParaRPr>
          </a:p>
          <a:p>
            <a:pPr>
              <a:lnSpc>
                <a:spcPct val="100000"/>
              </a:lnSpc>
              <a:tabLst>
                <a:tab algn="l" pos="0"/>
              </a:tabLst>
            </a:pPr>
            <a:r>
              <a:rPr b="0" lang="en" sz="1100" spc="-1" strike="noStrike">
                <a:latin typeface="Arial"/>
              </a:rPr>
              <a:t>Analytical – very easy to run – seconds to minutes time of execution</a:t>
            </a:r>
            <a:endParaRPr b="0" lang="en-US" sz="1100" spc="-1" strike="noStrike">
              <a:latin typeface="Arial"/>
            </a:endParaRPr>
          </a:p>
          <a:p>
            <a:pPr>
              <a:lnSpc>
                <a:spcPct val="100000"/>
              </a:lnSpc>
              <a:tabLst>
                <a:tab algn="l" pos="0"/>
              </a:tabLst>
            </a:pPr>
            <a:r>
              <a:rPr b="0" lang="en" sz="1100" spc="-1" strike="noStrike">
                <a:latin typeface="Arial"/>
              </a:rPr>
              <a:t>In this work, we have considered mainly three kinds of models</a:t>
            </a:r>
            <a:endParaRPr b="0" lang="en-US" sz="11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30"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31"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33"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34"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35"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36"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38"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39"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40"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41"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42"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43"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50"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52"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54"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55"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59"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60"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61"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9"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63"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64"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65"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67"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68"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69"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71"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72"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74"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75"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76"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77"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79"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80"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81"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82"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83"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84"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93"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95"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97"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98"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1"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02"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03"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04"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06"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07"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08"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10"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11"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12"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14"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15"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17"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18"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19"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20"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22"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23"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24"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25"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26"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27"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36"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38"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3"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4"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40"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41"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45"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46"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47"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49"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50"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51"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53"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54"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55"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57"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58"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60"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1"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2"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3"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65"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6"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7"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8"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69"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70"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82"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84"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86"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87"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9"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91"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92"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93"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95"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196"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97"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99"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00"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01"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03"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04"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06"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07"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08"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09"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11"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12"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13"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14"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15"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16"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22"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24"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26"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27"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31"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32"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33"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35"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36"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37"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39"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0"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1"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8"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19"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0"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43"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4"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46"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7"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8"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9"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51"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52"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53"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54"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55"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56"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65" name="PlaceHolder 2"/>
          <p:cNvSpPr>
            <a:spLocks noGrp="1"/>
          </p:cNvSpPr>
          <p:nvPr>
            <p:ph type="subTitle"/>
          </p:nvPr>
        </p:nvSpPr>
        <p:spPr>
          <a:xfrm>
            <a:off x="432000" y="1242000"/>
            <a:ext cx="8280720" cy="3347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67" name="PlaceHolder 2"/>
          <p:cNvSpPr>
            <a:spLocks noGrp="1"/>
          </p:cNvSpPr>
          <p:nvPr>
            <p:ph type="body"/>
          </p:nvPr>
        </p:nvSpPr>
        <p:spPr>
          <a:xfrm>
            <a:off x="432000" y="1242000"/>
            <a:ext cx="828072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69"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70"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432000" y="155160"/>
            <a:ext cx="8280720" cy="40046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74"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75" name="PlaceHolder 3"/>
          <p:cNvSpPr>
            <a:spLocks noGrp="1"/>
          </p:cNvSpPr>
          <p:nvPr>
            <p:ph type="body"/>
          </p:nvPr>
        </p:nvSpPr>
        <p:spPr>
          <a:xfrm>
            <a:off x="467496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76"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2"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3"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4"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78" name="PlaceHolder 2"/>
          <p:cNvSpPr>
            <a:spLocks noGrp="1"/>
          </p:cNvSpPr>
          <p:nvPr>
            <p:ph type="body"/>
          </p:nvPr>
        </p:nvSpPr>
        <p:spPr>
          <a:xfrm>
            <a:off x="432000" y="1242000"/>
            <a:ext cx="4040640" cy="3347640"/>
          </a:xfrm>
          <a:prstGeom prst="rect">
            <a:avLst/>
          </a:prstGeom>
        </p:spPr>
        <p:txBody>
          <a:bodyPr lIns="0" rIns="0" tIns="0" bIns="0">
            <a:normAutofit/>
          </a:bodyPr>
          <a:p>
            <a:endParaRPr b="0" lang="en-US" sz="1400" spc="-1" strike="noStrike">
              <a:solidFill>
                <a:srgbClr val="000000"/>
              </a:solidFill>
              <a:latin typeface="Arial"/>
            </a:endParaRPr>
          </a:p>
        </p:txBody>
      </p:sp>
      <p:sp>
        <p:nvSpPr>
          <p:cNvPr id="279"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80" name="PlaceHolder 4"/>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82"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83"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84"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86" name="PlaceHolder 2"/>
          <p:cNvSpPr>
            <a:spLocks noGrp="1"/>
          </p:cNvSpPr>
          <p:nvPr>
            <p:ph type="body"/>
          </p:nvPr>
        </p:nvSpPr>
        <p:spPr>
          <a:xfrm>
            <a:off x="432000" y="124200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87" name="PlaceHolder 3"/>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89"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0"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1" name="PlaceHolder 4"/>
          <p:cNvSpPr>
            <a:spLocks noGrp="1"/>
          </p:cNvSpPr>
          <p:nvPr>
            <p:ph type="body"/>
          </p:nvPr>
        </p:nvSpPr>
        <p:spPr>
          <a:xfrm>
            <a:off x="43200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2" name="PlaceHolder 5"/>
          <p:cNvSpPr>
            <a:spLocks noGrp="1"/>
          </p:cNvSpPr>
          <p:nvPr>
            <p:ph type="body"/>
          </p:nvPr>
        </p:nvSpPr>
        <p:spPr>
          <a:xfrm>
            <a:off x="4674960" y="299052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94" name="PlaceHolder 2"/>
          <p:cNvSpPr>
            <a:spLocks noGrp="1"/>
          </p:cNvSpPr>
          <p:nvPr>
            <p:ph type="body"/>
          </p:nvPr>
        </p:nvSpPr>
        <p:spPr>
          <a:xfrm>
            <a:off x="4320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5" name="PlaceHolder 3"/>
          <p:cNvSpPr>
            <a:spLocks noGrp="1"/>
          </p:cNvSpPr>
          <p:nvPr>
            <p:ph type="body"/>
          </p:nvPr>
        </p:nvSpPr>
        <p:spPr>
          <a:xfrm>
            <a:off x="323172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6" name="PlaceHolder 4"/>
          <p:cNvSpPr>
            <a:spLocks noGrp="1"/>
          </p:cNvSpPr>
          <p:nvPr>
            <p:ph type="body"/>
          </p:nvPr>
        </p:nvSpPr>
        <p:spPr>
          <a:xfrm>
            <a:off x="6031800" y="124200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7" name="PlaceHolder 5"/>
          <p:cNvSpPr>
            <a:spLocks noGrp="1"/>
          </p:cNvSpPr>
          <p:nvPr>
            <p:ph type="body"/>
          </p:nvPr>
        </p:nvSpPr>
        <p:spPr>
          <a:xfrm>
            <a:off x="4320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8" name="PlaceHolder 6"/>
          <p:cNvSpPr>
            <a:spLocks noGrp="1"/>
          </p:cNvSpPr>
          <p:nvPr>
            <p:ph type="body"/>
          </p:nvPr>
        </p:nvSpPr>
        <p:spPr>
          <a:xfrm>
            <a:off x="323172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99" name="PlaceHolder 7"/>
          <p:cNvSpPr>
            <a:spLocks noGrp="1"/>
          </p:cNvSpPr>
          <p:nvPr>
            <p:ph type="body"/>
          </p:nvPr>
        </p:nvSpPr>
        <p:spPr>
          <a:xfrm>
            <a:off x="6031800" y="2990520"/>
            <a:ext cx="266616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32000" y="155160"/>
            <a:ext cx="8280720" cy="86364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6" name="PlaceHolder 2"/>
          <p:cNvSpPr>
            <a:spLocks noGrp="1"/>
          </p:cNvSpPr>
          <p:nvPr>
            <p:ph type="body"/>
          </p:nvPr>
        </p:nvSpPr>
        <p:spPr>
          <a:xfrm>
            <a:off x="43200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7" name="PlaceHolder 3"/>
          <p:cNvSpPr>
            <a:spLocks noGrp="1"/>
          </p:cNvSpPr>
          <p:nvPr>
            <p:ph type="body"/>
          </p:nvPr>
        </p:nvSpPr>
        <p:spPr>
          <a:xfrm>
            <a:off x="4674960" y="1242000"/>
            <a:ext cx="4040640" cy="1596600"/>
          </a:xfrm>
          <a:prstGeom prst="rect">
            <a:avLst/>
          </a:prstGeom>
        </p:spPr>
        <p:txBody>
          <a:bodyPr lIns="0" rIns="0" tIns="0" bIns="0">
            <a:normAutofit/>
          </a:bodyPr>
          <a:p>
            <a:endParaRPr b="0" lang="en-US" sz="1400" spc="-1" strike="noStrike">
              <a:solidFill>
                <a:srgbClr val="000000"/>
              </a:solidFill>
              <a:latin typeface="Arial"/>
            </a:endParaRPr>
          </a:p>
        </p:txBody>
      </p:sp>
      <p:sp>
        <p:nvSpPr>
          <p:cNvPr id="28" name="PlaceHolder 4"/>
          <p:cNvSpPr>
            <a:spLocks noGrp="1"/>
          </p:cNvSpPr>
          <p:nvPr>
            <p:ph type="body"/>
          </p:nvPr>
        </p:nvSpPr>
        <p:spPr>
          <a:xfrm>
            <a:off x="432000" y="2990520"/>
            <a:ext cx="8280720" cy="159660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6.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7.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8.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1" name="Google Shape;52;p13" descr=""/>
          <p:cNvPicPr/>
          <p:nvPr/>
        </p:nvPicPr>
        <p:blipFill>
          <a:blip r:embed="rId2"/>
          <a:stretch/>
        </p:blipFill>
        <p:spPr>
          <a:xfrm>
            <a:off x="8281080" y="4765320"/>
            <a:ext cx="756000" cy="269640"/>
          </a:xfrm>
          <a:prstGeom prst="rect">
            <a:avLst/>
          </a:prstGeom>
          <a:ln>
            <a:noFill/>
          </a:ln>
        </p:spPr>
      </p:pic>
      <p:sp>
        <p:nvSpPr>
          <p:cNvPr id="2" name="CustomShape 2"/>
          <p:cNvSpPr/>
          <p:nvPr/>
        </p:nvSpPr>
        <p:spPr>
          <a:xfrm>
            <a:off x="0" y="0"/>
            <a:ext cx="9144720" cy="5143320"/>
          </a:xfrm>
          <a:prstGeom prst="rect">
            <a:avLst/>
          </a:prstGeom>
          <a:solidFill>
            <a:schemeClr val="lt1"/>
          </a:solidFill>
          <a:ln>
            <a:noFill/>
          </a:ln>
        </p:spPr>
        <p:style>
          <a:lnRef idx="0"/>
          <a:fillRef idx="0"/>
          <a:effectRef idx="0"/>
          <a:fontRef idx="minor"/>
        </p:style>
      </p:sp>
      <p:sp>
        <p:nvSpPr>
          <p:cNvPr id="3" name="CustomShape 3"/>
          <p:cNvSpPr/>
          <p:nvPr/>
        </p:nvSpPr>
        <p:spPr>
          <a:xfrm>
            <a:off x="0" y="486000"/>
            <a:ext cx="9144720" cy="4657320"/>
          </a:xfrm>
          <a:prstGeom prst="rect">
            <a:avLst/>
          </a:prstGeom>
          <a:solidFill>
            <a:schemeClr val="lt2"/>
          </a:solidFill>
          <a:ln>
            <a:noFill/>
          </a:ln>
        </p:spPr>
        <p:style>
          <a:lnRef idx="0"/>
          <a:fillRef idx="0"/>
          <a:effectRef idx="0"/>
          <a:fontRef idx="minor"/>
        </p:style>
      </p:sp>
      <p:sp>
        <p:nvSpPr>
          <p:cNvPr id="4" name="CustomShape 4"/>
          <p:cNvSpPr/>
          <p:nvPr/>
        </p:nvSpPr>
        <p:spPr>
          <a:xfrm>
            <a:off x="0" y="486000"/>
            <a:ext cx="9144720" cy="3342240"/>
          </a:xfrm>
          <a:prstGeom prst="rect">
            <a:avLst/>
          </a:prstGeom>
          <a:solidFill>
            <a:schemeClr val="accent1"/>
          </a:solidFill>
          <a:ln>
            <a:noFill/>
          </a:ln>
        </p:spPr>
        <p:style>
          <a:lnRef idx="0"/>
          <a:fillRef idx="0"/>
          <a:effectRef idx="0"/>
          <a:fontRef idx="minor"/>
        </p:style>
      </p:sp>
      <p:pic>
        <p:nvPicPr>
          <p:cNvPr id="5" name="Google Shape;62;p14" descr=""/>
          <p:cNvPicPr/>
          <p:nvPr/>
        </p:nvPicPr>
        <p:blipFill>
          <a:blip r:embed="rId3"/>
          <a:stretch/>
        </p:blipFill>
        <p:spPr>
          <a:xfrm>
            <a:off x="270000" y="270000"/>
            <a:ext cx="1513080" cy="539640"/>
          </a:xfrm>
          <a:prstGeom prst="rect">
            <a:avLst/>
          </a:prstGeom>
          <a:ln>
            <a:noFill/>
          </a:ln>
        </p:spPr>
      </p:pic>
      <p:sp>
        <p:nvSpPr>
          <p:cNvPr id="6" name="PlaceHolder 5"/>
          <p:cNvSpPr>
            <a:spLocks noGrp="1"/>
          </p:cNvSpPr>
          <p:nvPr>
            <p:ph type="title"/>
          </p:nvPr>
        </p:nvSpPr>
        <p:spPr>
          <a:xfrm>
            <a:off x="432000" y="810000"/>
            <a:ext cx="4572000" cy="3018240"/>
          </a:xfrm>
          <a:prstGeom prst="rect">
            <a:avLst/>
          </a:prstGeom>
        </p:spPr>
        <p:txBody>
          <a:bodyPr lIns="0" rIns="0" tIns="0" bIns="0" anchor="ctr">
            <a:normAutofit/>
          </a:bodyPr>
          <a:p>
            <a:r>
              <a:rPr b="0" lang="en-US" sz="3000" spc="-1" strike="noStrike">
                <a:solidFill>
                  <a:srgbClr val="000000"/>
                </a:solidFill>
                <a:latin typeface="Arial"/>
              </a:rPr>
              <a:t>Click to edit the title text format</a:t>
            </a:r>
            <a:endParaRPr b="0" lang="en-US" sz="3000" spc="-1" strike="noStrike">
              <a:solidFill>
                <a:srgbClr val="000000"/>
              </a:solidFill>
              <a:latin typeface="Arial"/>
            </a:endParaRPr>
          </a:p>
        </p:txBody>
      </p:sp>
      <p:sp>
        <p:nvSpPr>
          <p:cNvPr id="7" name="PlaceHolder 6"/>
          <p:cNvSpPr>
            <a:spLocks noGrp="1"/>
          </p:cNvSpPr>
          <p:nvPr>
            <p:ph type="body"/>
          </p:nvPr>
        </p:nvSpPr>
        <p:spPr>
          <a:xfrm>
            <a:off x="5436360" y="1240560"/>
            <a:ext cx="3276000" cy="3351240"/>
          </a:xfrm>
          <a:prstGeom prst="rect">
            <a:avLst/>
          </a:prstGeom>
        </p:spPr>
        <p:txBody>
          <a:bodyPr lIns="90000" rIns="90000" tIns="45000" bIns="45000">
            <a:normAutofit fontScale="16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45" name="Google Shape;52;p13" descr=""/>
          <p:cNvPicPr/>
          <p:nvPr/>
        </p:nvPicPr>
        <p:blipFill>
          <a:blip r:embed="rId2"/>
          <a:stretch/>
        </p:blipFill>
        <p:spPr>
          <a:xfrm>
            <a:off x="8281080" y="4765320"/>
            <a:ext cx="756000" cy="269640"/>
          </a:xfrm>
          <a:prstGeom prst="rect">
            <a:avLst/>
          </a:prstGeom>
          <a:ln>
            <a:noFill/>
          </a:ln>
        </p:spPr>
      </p:pic>
      <p:sp>
        <p:nvSpPr>
          <p:cNvPr id="46" name="PlaceHolder 2"/>
          <p:cNvSpPr>
            <a:spLocks noGrp="1"/>
          </p:cNvSpPr>
          <p:nvPr>
            <p:ph type="title"/>
          </p:nvPr>
        </p:nvSpPr>
        <p:spPr>
          <a:xfrm>
            <a:off x="311760" y="444960"/>
            <a:ext cx="8520120" cy="572400"/>
          </a:xfrm>
          <a:prstGeom prst="rect">
            <a:avLst/>
          </a:prstGeom>
        </p:spPr>
        <p:txBody>
          <a:bodyPr lIns="68400" rIns="68400" tIns="68400" bIns="68400">
            <a:normAutofit/>
          </a:bodyPr>
          <a:p>
            <a:r>
              <a:rPr b="0" lang="en-US" sz="3000" spc="-1" strike="noStrike">
                <a:solidFill>
                  <a:srgbClr val="000000"/>
                </a:solidFill>
                <a:latin typeface="Arial"/>
              </a:rPr>
              <a:t>Click to edit the title text format</a:t>
            </a:r>
            <a:endParaRPr b="0" lang="en-US" sz="3000" spc="-1" strike="noStrike">
              <a:solidFill>
                <a:srgbClr val="000000"/>
              </a:solidFill>
              <a:latin typeface="Arial"/>
            </a:endParaRPr>
          </a:p>
        </p:txBody>
      </p:sp>
      <p:sp>
        <p:nvSpPr>
          <p:cNvPr id="47" name="PlaceHolder 3"/>
          <p:cNvSpPr>
            <a:spLocks noGrp="1"/>
          </p:cNvSpPr>
          <p:nvPr>
            <p:ph type="body"/>
          </p:nvPr>
        </p:nvSpPr>
        <p:spPr>
          <a:xfrm>
            <a:off x="311760" y="1152360"/>
            <a:ext cx="8520120" cy="3416040"/>
          </a:xfrm>
          <a:prstGeom prst="rect">
            <a:avLst/>
          </a:prstGeom>
        </p:spPr>
        <p:txBody>
          <a:bodyPr lIns="68400" rIns="68400" tIns="68400" bIns="6840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48" name="PlaceHolder 4"/>
          <p:cNvSpPr>
            <a:spLocks noGrp="1"/>
          </p:cNvSpPr>
          <p:nvPr>
            <p:ph type="sldNum"/>
          </p:nvPr>
        </p:nvSpPr>
        <p:spPr>
          <a:xfrm>
            <a:off x="8472600" y="4663080"/>
            <a:ext cx="548280" cy="393120"/>
          </a:xfrm>
          <a:prstGeom prst="rect">
            <a:avLst/>
          </a:prstGeom>
        </p:spPr>
        <p:txBody>
          <a:bodyPr lIns="68400" rIns="68400" tIns="68400" bIns="68400" anchor="ctr">
            <a:normAutofit/>
          </a:bodyPr>
          <a:p>
            <a:pPr algn="r">
              <a:lnSpc>
                <a:spcPct val="100000"/>
              </a:lnSpc>
              <a:tabLst>
                <a:tab algn="l" pos="0"/>
              </a:tabLst>
            </a:pPr>
            <a:fld id="{776C9437-61C3-4E3B-8B5D-C695CB8336C2}" type="slidenum">
              <a:rPr b="0" lang="en" sz="800" spc="-1" strike="noStrike">
                <a:solidFill>
                  <a:srgbClr val="ffffff"/>
                </a:solidFill>
                <a:latin typeface="Arial"/>
                <a:ea typeface="Arial"/>
              </a:rPr>
              <a:t>&lt;number&gt;</a:t>
            </a:fld>
            <a:endParaRPr b="0" lang="en-US" sz="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86" name="Google Shape;52;p13" descr=""/>
          <p:cNvPicPr/>
          <p:nvPr/>
        </p:nvPicPr>
        <p:blipFill>
          <a:blip r:embed="rId2"/>
          <a:stretch/>
        </p:blipFill>
        <p:spPr>
          <a:xfrm>
            <a:off x="8281080" y="4765320"/>
            <a:ext cx="756000" cy="269640"/>
          </a:xfrm>
          <a:prstGeom prst="rect">
            <a:avLst/>
          </a:prstGeom>
          <a:ln>
            <a:noFill/>
          </a:ln>
        </p:spPr>
      </p:pic>
      <p:sp>
        <p:nvSpPr>
          <p:cNvPr id="87" name="PlaceHolder 2"/>
          <p:cNvSpPr>
            <a:spLocks noGrp="1"/>
          </p:cNvSpPr>
          <p:nvPr>
            <p:ph type="body"/>
          </p:nvPr>
        </p:nvSpPr>
        <p:spPr>
          <a:xfrm>
            <a:off x="432000" y="1242000"/>
            <a:ext cx="8280720" cy="3347640"/>
          </a:xfrm>
          <a:prstGeom prst="rect">
            <a:avLst/>
          </a:prstGeom>
        </p:spPr>
        <p:txBody>
          <a:bodyPr lIns="68400" rIns="68400" tIns="34200" bIns="3420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88" name="PlaceHolder 3"/>
          <p:cNvSpPr>
            <a:spLocks noGrp="1"/>
          </p:cNvSpPr>
          <p:nvPr>
            <p:ph type="dt"/>
          </p:nvPr>
        </p:nvSpPr>
        <p:spPr>
          <a:xfrm>
            <a:off x="1080000" y="4657680"/>
            <a:ext cx="539640" cy="485640"/>
          </a:xfrm>
          <a:prstGeom prst="rect">
            <a:avLst/>
          </a:prstGeom>
        </p:spPr>
        <p:txBody>
          <a:bodyPr lIns="0" rIns="0" tIns="0" bIns="0" anchor="ctr">
            <a:noAutofit/>
          </a:bodyPr>
          <a:p>
            <a:endParaRPr b="0" lang="en-US" sz="2400" spc="-1" strike="noStrike">
              <a:latin typeface="Times New Roman"/>
            </a:endParaRPr>
          </a:p>
        </p:txBody>
      </p:sp>
      <p:sp>
        <p:nvSpPr>
          <p:cNvPr id="89" name="PlaceHolder 4"/>
          <p:cNvSpPr>
            <a:spLocks noGrp="1"/>
          </p:cNvSpPr>
          <p:nvPr>
            <p:ph type="ftr"/>
          </p:nvPr>
        </p:nvSpPr>
        <p:spPr>
          <a:xfrm>
            <a:off x="4525200" y="4657680"/>
            <a:ext cx="3744720" cy="485640"/>
          </a:xfrm>
          <a:prstGeom prst="rect">
            <a:avLst/>
          </a:prstGeom>
        </p:spPr>
        <p:txBody>
          <a:bodyPr lIns="0" rIns="135000" tIns="0" bIns="0" anchor="ctr">
            <a:noAutofit/>
          </a:bodyPr>
          <a:p>
            <a:endParaRPr b="0" lang="en-US" sz="2400" spc="-1" strike="noStrike">
              <a:latin typeface="Times New Roman"/>
            </a:endParaRPr>
          </a:p>
        </p:txBody>
      </p:sp>
      <p:sp>
        <p:nvSpPr>
          <p:cNvPr id="90" name="PlaceHolder 5"/>
          <p:cNvSpPr>
            <a:spLocks noGrp="1"/>
          </p:cNvSpPr>
          <p:nvPr>
            <p:ph type="sldNum"/>
          </p:nvPr>
        </p:nvSpPr>
        <p:spPr>
          <a:xfrm>
            <a:off x="432000" y="4657680"/>
            <a:ext cx="485640" cy="485640"/>
          </a:xfrm>
          <a:prstGeom prst="rect">
            <a:avLst/>
          </a:prstGeom>
        </p:spPr>
        <p:txBody>
          <a:bodyPr lIns="0" rIns="0" tIns="0" bIns="0" anchor="ctr">
            <a:noAutofit/>
          </a:bodyPr>
          <a:p>
            <a:pPr>
              <a:lnSpc>
                <a:spcPct val="100000"/>
              </a:lnSpc>
              <a:tabLst>
                <a:tab algn="l" pos="0"/>
              </a:tabLst>
            </a:pPr>
            <a:fld id="{D63AC3C6-161E-4A56-BF18-9D2322EBD7B0}"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91" name="PlaceHolder 6"/>
          <p:cNvSpPr>
            <a:spLocks noGrp="1"/>
          </p:cNvSpPr>
          <p:nvPr>
            <p:ph type="title"/>
          </p:nvPr>
        </p:nvSpPr>
        <p:spPr>
          <a:xfrm>
            <a:off x="432000" y="155160"/>
            <a:ext cx="8280720" cy="863640"/>
          </a:xfrm>
          <a:prstGeom prst="rect">
            <a:avLst/>
          </a:prstGeom>
        </p:spPr>
        <p:txBody>
          <a:bodyPr lIns="0" rIns="0" tIns="0" bIns="0" anchor="ctr">
            <a:normAutofit/>
          </a:bodyPr>
          <a:p>
            <a:r>
              <a:rPr b="0" lang="en-US" sz="3000" spc="-1" strike="noStrike">
                <a:solidFill>
                  <a:srgbClr val="000000"/>
                </a:solidFill>
                <a:latin typeface="Arial"/>
              </a:rPr>
              <a:t>Click to edit the title text format</a:t>
            </a:r>
            <a:endParaRPr b="0" lang="en-US" sz="3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129" name="Google Shape;52;p13" descr=""/>
          <p:cNvPicPr/>
          <p:nvPr/>
        </p:nvPicPr>
        <p:blipFill>
          <a:blip r:embed="rId2"/>
          <a:stretch/>
        </p:blipFill>
        <p:spPr>
          <a:xfrm>
            <a:off x="8281080" y="4765320"/>
            <a:ext cx="756000" cy="269640"/>
          </a:xfrm>
          <a:prstGeom prst="rect">
            <a:avLst/>
          </a:prstGeom>
          <a:ln>
            <a:noFill/>
          </a:ln>
        </p:spPr>
      </p:pic>
      <p:sp>
        <p:nvSpPr>
          <p:cNvPr id="130" name="PlaceHolder 2"/>
          <p:cNvSpPr>
            <a:spLocks noGrp="1"/>
          </p:cNvSpPr>
          <p:nvPr>
            <p:ph type="body"/>
          </p:nvPr>
        </p:nvSpPr>
        <p:spPr>
          <a:xfrm>
            <a:off x="432000" y="1242000"/>
            <a:ext cx="8280720" cy="3347640"/>
          </a:xfrm>
          <a:prstGeom prst="rect">
            <a:avLst/>
          </a:prstGeom>
        </p:spPr>
        <p:txBody>
          <a:bodyPr lIns="68400" rIns="68400" tIns="34200" bIns="3420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31" name="PlaceHolder 3"/>
          <p:cNvSpPr>
            <a:spLocks noGrp="1"/>
          </p:cNvSpPr>
          <p:nvPr>
            <p:ph type="dt"/>
          </p:nvPr>
        </p:nvSpPr>
        <p:spPr>
          <a:xfrm>
            <a:off x="1080000" y="4657680"/>
            <a:ext cx="539640" cy="485640"/>
          </a:xfrm>
          <a:prstGeom prst="rect">
            <a:avLst/>
          </a:prstGeom>
        </p:spPr>
        <p:txBody>
          <a:bodyPr lIns="0" rIns="0" tIns="0" bIns="0" anchor="ctr">
            <a:noAutofit/>
          </a:bodyPr>
          <a:p>
            <a:endParaRPr b="0" lang="en-US" sz="2400" spc="-1" strike="noStrike">
              <a:latin typeface="Times New Roman"/>
            </a:endParaRPr>
          </a:p>
        </p:txBody>
      </p:sp>
      <p:sp>
        <p:nvSpPr>
          <p:cNvPr id="132" name="PlaceHolder 4"/>
          <p:cNvSpPr>
            <a:spLocks noGrp="1"/>
          </p:cNvSpPr>
          <p:nvPr>
            <p:ph type="ftr"/>
          </p:nvPr>
        </p:nvSpPr>
        <p:spPr>
          <a:xfrm>
            <a:off x="4525200" y="4657680"/>
            <a:ext cx="3744720" cy="485640"/>
          </a:xfrm>
          <a:prstGeom prst="rect">
            <a:avLst/>
          </a:prstGeom>
        </p:spPr>
        <p:txBody>
          <a:bodyPr lIns="0" rIns="135000" tIns="0" bIns="0" anchor="ctr">
            <a:noAutofit/>
          </a:bodyPr>
          <a:p>
            <a:endParaRPr b="0" lang="en-US" sz="2400" spc="-1" strike="noStrike">
              <a:latin typeface="Times New Roman"/>
            </a:endParaRPr>
          </a:p>
        </p:txBody>
      </p:sp>
      <p:sp>
        <p:nvSpPr>
          <p:cNvPr id="133" name="PlaceHolder 5"/>
          <p:cNvSpPr>
            <a:spLocks noGrp="1"/>
          </p:cNvSpPr>
          <p:nvPr>
            <p:ph type="sldNum"/>
          </p:nvPr>
        </p:nvSpPr>
        <p:spPr>
          <a:xfrm>
            <a:off x="432000" y="4657680"/>
            <a:ext cx="485640" cy="485640"/>
          </a:xfrm>
          <a:prstGeom prst="rect">
            <a:avLst/>
          </a:prstGeom>
        </p:spPr>
        <p:txBody>
          <a:bodyPr lIns="0" rIns="0" tIns="0" bIns="0" anchor="ctr">
            <a:noAutofit/>
          </a:bodyPr>
          <a:p>
            <a:pPr>
              <a:lnSpc>
                <a:spcPct val="100000"/>
              </a:lnSpc>
              <a:tabLst>
                <a:tab algn="l" pos="0"/>
              </a:tabLst>
            </a:pPr>
            <a:fld id="{8F143E37-7F3B-4D77-A88D-A32BD8313418}"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134" name="PlaceHolder 6"/>
          <p:cNvSpPr>
            <a:spLocks noGrp="1"/>
          </p:cNvSpPr>
          <p:nvPr>
            <p:ph type="title"/>
          </p:nvPr>
        </p:nvSpPr>
        <p:spPr>
          <a:xfrm>
            <a:off x="432000" y="155160"/>
            <a:ext cx="8280720" cy="863640"/>
          </a:xfrm>
          <a:prstGeom prst="rect">
            <a:avLst/>
          </a:prstGeom>
        </p:spPr>
        <p:txBody>
          <a:bodyPr lIns="0" rIns="0" tIns="0" bIns="0" anchor="ctr">
            <a:normAutofit/>
          </a:bodyPr>
          <a:p>
            <a:r>
              <a:rPr b="0" lang="en-US" sz="3000" spc="-1" strike="noStrike">
                <a:solidFill>
                  <a:srgbClr val="000000"/>
                </a:solidFill>
                <a:latin typeface="Arial"/>
              </a:rPr>
              <a:t>Click to edit the title text format</a:t>
            </a:r>
            <a:endParaRPr b="0" lang="en-US" sz="3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1"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172" name="Google Shape;52;p13" descr=""/>
          <p:cNvPicPr/>
          <p:nvPr/>
        </p:nvPicPr>
        <p:blipFill>
          <a:blip r:embed="rId2"/>
          <a:stretch/>
        </p:blipFill>
        <p:spPr>
          <a:xfrm>
            <a:off x="8281080" y="4765320"/>
            <a:ext cx="756000" cy="269640"/>
          </a:xfrm>
          <a:prstGeom prst="rect">
            <a:avLst/>
          </a:prstGeom>
          <a:ln>
            <a:noFill/>
          </a:ln>
        </p:spPr>
      </p:pic>
      <p:sp>
        <p:nvSpPr>
          <p:cNvPr id="173" name="PlaceHolder 2"/>
          <p:cNvSpPr>
            <a:spLocks noGrp="1"/>
          </p:cNvSpPr>
          <p:nvPr>
            <p:ph type="body"/>
          </p:nvPr>
        </p:nvSpPr>
        <p:spPr>
          <a:xfrm>
            <a:off x="432000" y="1242000"/>
            <a:ext cx="4065840" cy="404640"/>
          </a:xfrm>
          <a:prstGeom prst="rect">
            <a:avLst/>
          </a:prstGeom>
        </p:spPr>
        <p:txBody>
          <a:bodyPr lIns="68400" rIns="68400" tIns="34200" bIns="34200" anchor="b">
            <a:normAutofit fontScale="3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74" name="PlaceHolder 3"/>
          <p:cNvSpPr>
            <a:spLocks noGrp="1"/>
          </p:cNvSpPr>
          <p:nvPr>
            <p:ph type="body"/>
          </p:nvPr>
        </p:nvSpPr>
        <p:spPr>
          <a:xfrm>
            <a:off x="432000" y="1707120"/>
            <a:ext cx="4065840" cy="2877840"/>
          </a:xfrm>
          <a:prstGeom prst="rect">
            <a:avLst/>
          </a:prstGeom>
        </p:spPr>
        <p:txBody>
          <a:bodyPr lIns="68400" rIns="68400" tIns="34200" bIns="34200">
            <a:normAutofit fontScale="79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75" name="PlaceHolder 4"/>
          <p:cNvSpPr>
            <a:spLocks noGrp="1"/>
          </p:cNvSpPr>
          <p:nvPr>
            <p:ph type="body"/>
          </p:nvPr>
        </p:nvSpPr>
        <p:spPr>
          <a:xfrm>
            <a:off x="4629240" y="1242000"/>
            <a:ext cx="4083480" cy="404640"/>
          </a:xfrm>
          <a:prstGeom prst="rect">
            <a:avLst/>
          </a:prstGeom>
        </p:spPr>
        <p:txBody>
          <a:bodyPr lIns="68400" rIns="68400" tIns="34200" bIns="34200" anchor="b">
            <a:normAutofit fontScale="3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76" name="PlaceHolder 5"/>
          <p:cNvSpPr>
            <a:spLocks noGrp="1"/>
          </p:cNvSpPr>
          <p:nvPr>
            <p:ph type="body"/>
          </p:nvPr>
        </p:nvSpPr>
        <p:spPr>
          <a:xfrm>
            <a:off x="4629240" y="1707120"/>
            <a:ext cx="4083480" cy="2877840"/>
          </a:xfrm>
          <a:prstGeom prst="rect">
            <a:avLst/>
          </a:prstGeom>
        </p:spPr>
        <p:txBody>
          <a:bodyPr lIns="68400" rIns="68400" tIns="34200" bIns="34200">
            <a:normAutofit fontScale="79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77" name="PlaceHolder 6"/>
          <p:cNvSpPr>
            <a:spLocks noGrp="1"/>
          </p:cNvSpPr>
          <p:nvPr>
            <p:ph type="dt"/>
          </p:nvPr>
        </p:nvSpPr>
        <p:spPr>
          <a:xfrm>
            <a:off x="1080000" y="4657680"/>
            <a:ext cx="539640" cy="485640"/>
          </a:xfrm>
          <a:prstGeom prst="rect">
            <a:avLst/>
          </a:prstGeom>
        </p:spPr>
        <p:txBody>
          <a:bodyPr lIns="0" rIns="0" tIns="0" bIns="0" anchor="ctr">
            <a:noAutofit/>
          </a:bodyPr>
          <a:p>
            <a:endParaRPr b="0" lang="en-US" sz="2400" spc="-1" strike="noStrike">
              <a:latin typeface="Times New Roman"/>
            </a:endParaRPr>
          </a:p>
        </p:txBody>
      </p:sp>
      <p:sp>
        <p:nvSpPr>
          <p:cNvPr id="178" name="PlaceHolder 7"/>
          <p:cNvSpPr>
            <a:spLocks noGrp="1"/>
          </p:cNvSpPr>
          <p:nvPr>
            <p:ph type="ftr"/>
          </p:nvPr>
        </p:nvSpPr>
        <p:spPr>
          <a:xfrm>
            <a:off x="4525200" y="4657680"/>
            <a:ext cx="3744720" cy="485640"/>
          </a:xfrm>
          <a:prstGeom prst="rect">
            <a:avLst/>
          </a:prstGeom>
        </p:spPr>
        <p:txBody>
          <a:bodyPr lIns="0" rIns="135000" tIns="0" bIns="0" anchor="ctr">
            <a:noAutofit/>
          </a:bodyPr>
          <a:p>
            <a:endParaRPr b="0" lang="en-US" sz="2400" spc="-1" strike="noStrike">
              <a:latin typeface="Times New Roman"/>
            </a:endParaRPr>
          </a:p>
        </p:txBody>
      </p:sp>
      <p:sp>
        <p:nvSpPr>
          <p:cNvPr id="179" name="PlaceHolder 8"/>
          <p:cNvSpPr>
            <a:spLocks noGrp="1"/>
          </p:cNvSpPr>
          <p:nvPr>
            <p:ph type="sldNum"/>
          </p:nvPr>
        </p:nvSpPr>
        <p:spPr>
          <a:xfrm>
            <a:off x="432000" y="4657680"/>
            <a:ext cx="485640" cy="485640"/>
          </a:xfrm>
          <a:prstGeom prst="rect">
            <a:avLst/>
          </a:prstGeom>
        </p:spPr>
        <p:txBody>
          <a:bodyPr lIns="0" rIns="0" tIns="0" bIns="0" anchor="ctr">
            <a:noAutofit/>
          </a:bodyPr>
          <a:p>
            <a:pPr>
              <a:lnSpc>
                <a:spcPct val="100000"/>
              </a:lnSpc>
              <a:tabLst>
                <a:tab algn="l" pos="0"/>
              </a:tabLst>
            </a:pPr>
            <a:fld id="{E1F4FA1B-46C0-40E6-A918-00E13DFC7CFE}"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180" name="PlaceHolder 9"/>
          <p:cNvSpPr>
            <a:spLocks noGrp="1"/>
          </p:cNvSpPr>
          <p:nvPr>
            <p:ph type="title"/>
          </p:nvPr>
        </p:nvSpPr>
        <p:spPr>
          <a:xfrm>
            <a:off x="432000" y="155160"/>
            <a:ext cx="8280720" cy="863640"/>
          </a:xfrm>
          <a:prstGeom prst="rect">
            <a:avLst/>
          </a:prstGeom>
        </p:spPr>
        <p:txBody>
          <a:bodyPr lIns="0" rIns="0" tIns="0" bIns="0" anchor="ctr">
            <a:normAutofit/>
          </a:bodyPr>
          <a:p>
            <a:r>
              <a:rPr b="0" lang="en-US" sz="3000" spc="-1" strike="noStrike">
                <a:solidFill>
                  <a:srgbClr val="000000"/>
                </a:solidFill>
                <a:latin typeface="Arial"/>
              </a:rPr>
              <a:t>Click to edit the title text format</a:t>
            </a:r>
            <a:endParaRPr b="0" lang="en-US" sz="3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7"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218" name="Google Shape;52;p13" descr=""/>
          <p:cNvPicPr/>
          <p:nvPr/>
        </p:nvPicPr>
        <p:blipFill>
          <a:blip r:embed="rId2"/>
          <a:stretch/>
        </p:blipFill>
        <p:spPr>
          <a:xfrm>
            <a:off x="8281080" y="4765320"/>
            <a:ext cx="756000" cy="269640"/>
          </a:xfrm>
          <a:prstGeom prst="rect">
            <a:avLst/>
          </a:prstGeom>
          <a:ln>
            <a:noFill/>
          </a:ln>
        </p:spPr>
      </p:pic>
      <p:sp>
        <p:nvSpPr>
          <p:cNvPr id="219" name="PlaceHolder 2"/>
          <p:cNvSpPr>
            <a:spLocks noGrp="1"/>
          </p:cNvSpPr>
          <p:nvPr>
            <p:ph type="title"/>
          </p:nvPr>
        </p:nvSpPr>
        <p:spPr>
          <a:xfrm>
            <a:off x="432000" y="155160"/>
            <a:ext cx="8280720" cy="863640"/>
          </a:xfrm>
          <a:prstGeom prst="rect">
            <a:avLst/>
          </a:prstGeom>
        </p:spPr>
        <p:txBody>
          <a:bodyPr lIns="0" rIns="0" tIns="0" bIns="0" anchor="ctr">
            <a:normAutofit/>
          </a:bodyPr>
          <a:p>
            <a:r>
              <a:rPr b="0" lang="en-US" sz="3000" spc="-1" strike="noStrike">
                <a:solidFill>
                  <a:srgbClr val="000000"/>
                </a:solidFill>
                <a:latin typeface="Arial"/>
              </a:rPr>
              <a:t>Click to edit the title text format</a:t>
            </a:r>
            <a:endParaRPr b="0" lang="en-US" sz="3000" spc="-1" strike="noStrike">
              <a:solidFill>
                <a:srgbClr val="000000"/>
              </a:solidFill>
              <a:latin typeface="Arial"/>
            </a:endParaRPr>
          </a:p>
        </p:txBody>
      </p:sp>
      <p:sp>
        <p:nvSpPr>
          <p:cNvPr id="220" name="PlaceHolder 3"/>
          <p:cNvSpPr>
            <a:spLocks noGrp="1"/>
          </p:cNvSpPr>
          <p:nvPr>
            <p:ph type="body"/>
          </p:nvPr>
        </p:nvSpPr>
        <p:spPr>
          <a:xfrm>
            <a:off x="457200" y="1015920"/>
            <a:ext cx="8229240" cy="3673080"/>
          </a:xfrm>
          <a:prstGeom prst="rect">
            <a:avLst/>
          </a:prstGeom>
        </p:spPr>
        <p:txBody>
          <a:bodyPr lIns="68400" rIns="68400" tIns="34200" bIns="34200">
            <a:normAutofit/>
          </a:bodyPr>
          <a:p>
            <a:pPr marL="432000" indent="-324000">
              <a:spcBef>
                <a:spcPts val="1417"/>
              </a:spcBef>
              <a:buClr>
                <a:srgbClr val="000000"/>
              </a:buClr>
              <a:buSzPct val="45000"/>
              <a:buFont typeface="Wingdings" charset="2"/>
              <a:buChar char=""/>
            </a:pPr>
            <a:r>
              <a:rPr b="0" lang="en-US" sz="2000" spc="-1" strike="noStrike">
                <a:solidFill>
                  <a:srgbClr val="000000"/>
                </a:solidFill>
                <a:latin typeface="Arial"/>
              </a:rPr>
              <a:t>Click to edit the outline text format</a:t>
            </a:r>
            <a:endParaRPr b="0" lang="en-US" sz="20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Arial"/>
              </a:rPr>
              <a:t>Third Outline Level</a:t>
            </a:r>
            <a:endParaRPr b="0" lang="en-US"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7" name="CustomShape 1"/>
          <p:cNvSpPr/>
          <p:nvPr/>
        </p:nvSpPr>
        <p:spPr>
          <a:xfrm>
            <a:off x="0" y="4657680"/>
            <a:ext cx="9143640" cy="485640"/>
          </a:xfrm>
          <a:prstGeom prst="rect">
            <a:avLst/>
          </a:prstGeom>
          <a:solidFill>
            <a:schemeClr val="accent1"/>
          </a:solidFill>
          <a:ln>
            <a:noFill/>
          </a:ln>
        </p:spPr>
        <p:style>
          <a:lnRef idx="0"/>
          <a:fillRef idx="0"/>
          <a:effectRef idx="0"/>
          <a:fontRef idx="minor"/>
        </p:style>
      </p:sp>
      <p:pic>
        <p:nvPicPr>
          <p:cNvPr id="258" name="Google Shape;52;p13" descr=""/>
          <p:cNvPicPr/>
          <p:nvPr/>
        </p:nvPicPr>
        <p:blipFill>
          <a:blip r:embed="rId2"/>
          <a:stretch/>
        </p:blipFill>
        <p:spPr>
          <a:xfrm>
            <a:off x="8281080" y="4765320"/>
            <a:ext cx="756000" cy="269640"/>
          </a:xfrm>
          <a:prstGeom prst="rect">
            <a:avLst/>
          </a:prstGeom>
          <a:ln>
            <a:noFill/>
          </a:ln>
        </p:spPr>
      </p:pic>
      <p:sp>
        <p:nvSpPr>
          <p:cNvPr id="259" name="PlaceHolder 2"/>
          <p:cNvSpPr>
            <a:spLocks noGrp="1"/>
          </p:cNvSpPr>
          <p:nvPr>
            <p:ph type="dt"/>
          </p:nvPr>
        </p:nvSpPr>
        <p:spPr>
          <a:xfrm>
            <a:off x="1080000" y="4657680"/>
            <a:ext cx="539640" cy="485640"/>
          </a:xfrm>
          <a:prstGeom prst="rect">
            <a:avLst/>
          </a:prstGeom>
        </p:spPr>
        <p:txBody>
          <a:bodyPr lIns="0" rIns="0" tIns="0" bIns="0" anchor="ctr">
            <a:noAutofit/>
          </a:bodyPr>
          <a:p>
            <a:endParaRPr b="0" lang="en-US" sz="2400" spc="-1" strike="noStrike">
              <a:latin typeface="Times New Roman"/>
            </a:endParaRPr>
          </a:p>
        </p:txBody>
      </p:sp>
      <p:sp>
        <p:nvSpPr>
          <p:cNvPr id="260" name="PlaceHolder 3"/>
          <p:cNvSpPr>
            <a:spLocks noGrp="1"/>
          </p:cNvSpPr>
          <p:nvPr>
            <p:ph type="ftr"/>
          </p:nvPr>
        </p:nvSpPr>
        <p:spPr>
          <a:xfrm>
            <a:off x="4525200" y="4657680"/>
            <a:ext cx="3744720" cy="485640"/>
          </a:xfrm>
          <a:prstGeom prst="rect">
            <a:avLst/>
          </a:prstGeom>
        </p:spPr>
        <p:txBody>
          <a:bodyPr lIns="0" rIns="135000" tIns="0" bIns="0" anchor="ctr">
            <a:noAutofit/>
          </a:bodyPr>
          <a:p>
            <a:endParaRPr b="0" lang="en-US" sz="2400" spc="-1" strike="noStrike">
              <a:latin typeface="Times New Roman"/>
            </a:endParaRPr>
          </a:p>
        </p:txBody>
      </p:sp>
      <p:sp>
        <p:nvSpPr>
          <p:cNvPr id="261" name="PlaceHolder 4"/>
          <p:cNvSpPr>
            <a:spLocks noGrp="1"/>
          </p:cNvSpPr>
          <p:nvPr>
            <p:ph type="sldNum"/>
          </p:nvPr>
        </p:nvSpPr>
        <p:spPr>
          <a:xfrm>
            <a:off x="432000" y="4657680"/>
            <a:ext cx="485640" cy="485640"/>
          </a:xfrm>
          <a:prstGeom prst="rect">
            <a:avLst/>
          </a:prstGeom>
        </p:spPr>
        <p:txBody>
          <a:bodyPr lIns="0" rIns="0" tIns="0" bIns="0" anchor="ctr">
            <a:noAutofit/>
          </a:bodyPr>
          <a:p>
            <a:pPr>
              <a:lnSpc>
                <a:spcPct val="100000"/>
              </a:lnSpc>
              <a:tabLst>
                <a:tab algn="l" pos="0"/>
              </a:tabLst>
            </a:pPr>
            <a:fld id="{A4E6A90C-055F-45F6-9EBE-087F91BE5D5F}"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262" name="PlaceHolder 5"/>
          <p:cNvSpPr>
            <a:spLocks noGrp="1"/>
          </p:cNvSpPr>
          <p:nvPr>
            <p:ph type="title"/>
          </p:nvPr>
        </p:nvSpPr>
        <p:spPr>
          <a:xfrm>
            <a:off x="457200" y="205200"/>
            <a:ext cx="8229240" cy="858600"/>
          </a:xfrm>
          <a:prstGeom prst="rect">
            <a:avLst/>
          </a:prstGeom>
        </p:spPr>
        <p:txBody>
          <a:bodyPr lIns="0" rIns="0" tIns="0" bIns="0" anchor="ctr">
            <a:noAutofit/>
          </a:bodyPr>
          <a:p>
            <a:r>
              <a:rPr b="0" lang="en-US" sz="1400" spc="-1" strike="noStrike">
                <a:solidFill>
                  <a:srgbClr val="000000"/>
                </a:solidFill>
                <a:latin typeface="Arial"/>
              </a:rPr>
              <a:t>Click to edit the title text format</a:t>
            </a:r>
            <a:endParaRPr b="0" lang="en-US" sz="1400" spc="-1" strike="noStrike">
              <a:solidFill>
                <a:srgbClr val="000000"/>
              </a:solidFill>
              <a:latin typeface="Arial"/>
            </a:endParaRPr>
          </a:p>
        </p:txBody>
      </p:sp>
      <p:sp>
        <p:nvSpPr>
          <p:cNvPr id="263" name="PlaceHolder 6"/>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gif"/><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slideLayout" Target="../slideLayouts/slideLayout1.xml"/><Relationship Id="rId10"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slideLayout" Target="../slideLayouts/slideLayout25.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slideLayout" Target="../slideLayouts/slideLayout25.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jpeg"/><Relationship Id="rId3" Type="http://schemas.openxmlformats.org/officeDocument/2006/relationships/slideLayout" Target="../slideLayouts/slideLayout25.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jpeg"/><Relationship Id="rId3" Type="http://schemas.openxmlformats.org/officeDocument/2006/relationships/image" Target="../media/image51.png"/><Relationship Id="rId4" Type="http://schemas.openxmlformats.org/officeDocument/2006/relationships/slideLayout" Target="../slideLayouts/slideLayout25.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jpeg"/><Relationship Id="rId3"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jpeg"/><Relationship Id="rId3" Type="http://schemas.openxmlformats.org/officeDocument/2006/relationships/image" Target="../media/image56.png"/><Relationship Id="rId4"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49.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gif"/><Relationship Id="rId3" Type="http://schemas.openxmlformats.org/officeDocument/2006/relationships/image" Target="../media/image60.jpeg"/><Relationship Id="rId4" Type="http://schemas.openxmlformats.org/officeDocument/2006/relationships/slideLayout" Target="../slideLayouts/slideLayout25.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5.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jpeg"/><Relationship Id="rId3" Type="http://schemas.openxmlformats.org/officeDocument/2006/relationships/image" Target="../media/image63.png"/><Relationship Id="rId4" Type="http://schemas.openxmlformats.org/officeDocument/2006/relationships/slideLayout" Target="../slideLayouts/slideLayout37.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jpe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jpeg"/><Relationship Id="rId9"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image" Target="../media/image74.jpeg"/><Relationship Id="rId4" Type="http://schemas.openxmlformats.org/officeDocument/2006/relationships/slideLayout" Target="../slideLayouts/slideLayout15.xml"/>
</Relationships>
</file>

<file path=ppt/slides/_rels/slide24.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png"/><Relationship Id="rId3" Type="http://schemas.openxmlformats.org/officeDocument/2006/relationships/hyperlink" Target="https://www.istockphoto.com/it/foto/gruppo-di-persone-nel-centro-di-controllo-della-missione-che-cercano-di-stabilire-una-gm1328842105-412775014" TargetMode="External"/><Relationship Id="rId4" Type="http://schemas.openxmlformats.org/officeDocument/2006/relationships/image" Target="../media/image77.png"/><Relationship Id="rId5" Type="http://schemas.openxmlformats.org/officeDocument/2006/relationships/slideLayout" Target="../slideLayouts/slideLayout61.xml"/>
</Relationships>
</file>

<file path=ppt/slides/_rels/slide2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gif"/><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hyperlink" Target="mailto:stefaan.poedts@kuleuven.be" TargetMode="External"/><Relationship Id="rId8" Type="http://schemas.openxmlformats.org/officeDocument/2006/relationships/hyperlink" Target="mailto:anwesha.maharana@kuleuven.be" TargetMode="External"/><Relationship Id="rId9"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hyperlink" Target="https://www.istockphoto.com/it/foto/gruppo-di-persone-nel-centro-di-controllo-della-missione-che-cercano-di-stabilire-una-gm1328842105-412775014" TargetMode="External"/><Relationship Id="rId3" Type="http://schemas.openxmlformats.org/officeDocument/2006/relationships/slideLayout" Target="../slideLayouts/slideLayout15.xml"/>
</Relationships>
</file>

<file path=ppt/slides/_rels/slide28.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image" Target="../media/image90.jpeg"/><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15.xml"/><Relationship Id="rId4"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slideLayout" Target="../slideLayouts/slideLayout73.xml"/><Relationship Id="rId6"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jpeg"/><Relationship Id="rId7" Type="http://schemas.openxmlformats.org/officeDocument/2006/relationships/image" Target="../media/image105.jpeg"/><Relationship Id="rId8" Type="http://schemas.openxmlformats.org/officeDocument/2006/relationships/slideLayout" Target="../slideLayouts/slideLayout73.xml"/><Relationship Id="rId9"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106.jpeg"/><Relationship Id="rId2" Type="http://schemas.openxmlformats.org/officeDocument/2006/relationships/slideLayout" Target="../slideLayouts/slideLayout37.xml"/><Relationship Id="rId3" Type="http://schemas.openxmlformats.org/officeDocument/2006/relationships/comments" Target="../comments/comment32.xml"/><Relationship Id="rId4"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07.jpeg"/><Relationship Id="rId2" Type="http://schemas.openxmlformats.org/officeDocument/2006/relationships/image" Target="../media/image108.png"/><Relationship Id="rId3" Type="http://schemas.openxmlformats.org/officeDocument/2006/relationships/slideLayout" Target="../slideLayouts/slideLayout15.xml"/>
</Relationships>
</file>

<file path=ppt/slides/_rels/slide34.xml.rels><?xml version="1.0" encoding="UTF-8"?>
<Relationships xmlns="http://schemas.openxmlformats.org/package/2006/relationships"><Relationship Id="rId1" Type="http://schemas.openxmlformats.org/officeDocument/2006/relationships/image" Target="../media/image109.jpe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slideLayout" Target="../slideLayouts/slideLayout25.xml"/><Relationship Id="rId10"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17.jpeg"/><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slideLayout" Target="../slideLayouts/slideLayout25.xml"/><Relationship Id="rId10"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25.jpeg"/><Relationship Id="rId2" Type="http://schemas.openxmlformats.org/officeDocument/2006/relationships/image" Target="../media/image126.png"/><Relationship Id="rId3" Type="http://schemas.openxmlformats.org/officeDocument/2006/relationships/slideLayout" Target="../slideLayouts/slideLayout25.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27.jpeg"/><Relationship Id="rId2" Type="http://schemas.openxmlformats.org/officeDocument/2006/relationships/slideLayout" Target="../slideLayouts/slideLayout25.xml"/><Relationship Id="rId3" Type="http://schemas.openxmlformats.org/officeDocument/2006/relationships/notesSlide" Target="../notesSlides/notesSlide37.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gif"/><Relationship Id="rId8" Type="http://schemas.openxmlformats.org/officeDocument/2006/relationships/slideLayout" Target="../slideLayouts/slideLayout25.xml"/><Relationship Id="rId9"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gif"/><Relationship Id="rId4" Type="http://schemas.openxmlformats.org/officeDocument/2006/relationships/slideLayout" Target="../slideLayouts/slideLayout37.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25.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jpeg"/><Relationship Id="rId3" Type="http://schemas.openxmlformats.org/officeDocument/2006/relationships/image" Target="../media/image35.png"/><Relationship Id="rId4" Type="http://schemas.openxmlformats.org/officeDocument/2006/relationships/slideLayout" Target="../slideLayouts/slideLayout25.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image" Target="../media/image38.gif"/><Relationship Id="rId4" Type="http://schemas.openxmlformats.org/officeDocument/2006/relationships/slideLayout" Target="../slideLayouts/slideLayout1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49.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TextShape 1"/>
          <p:cNvSpPr txBox="1"/>
          <p:nvPr/>
        </p:nvSpPr>
        <p:spPr>
          <a:xfrm>
            <a:off x="432000" y="811800"/>
            <a:ext cx="4896360" cy="2263680"/>
          </a:xfrm>
          <a:prstGeom prst="rect">
            <a:avLst/>
          </a:prstGeom>
          <a:noFill/>
          <a:ln>
            <a:noFill/>
          </a:ln>
        </p:spPr>
        <p:txBody>
          <a:bodyPr lIns="0" rIns="0" tIns="0" bIns="0" anchor="ctr">
            <a:normAutofit/>
          </a:bodyPr>
          <a:p>
            <a:pPr>
              <a:lnSpc>
                <a:spcPct val="100000"/>
              </a:lnSpc>
              <a:tabLst>
                <a:tab algn="l" pos="0"/>
              </a:tabLst>
            </a:pPr>
            <a:r>
              <a:rPr b="1" lang="en" sz="3000" spc="-1" strike="noStrike">
                <a:solidFill>
                  <a:srgbClr val="ffff00"/>
                </a:solidFill>
                <a:latin typeface="Arial"/>
                <a:ea typeface="Arial"/>
              </a:rPr>
              <a:t>Predicting Geo-Effectiveness Two Days Prior to CME Impact with EUHFORIA</a:t>
            </a:r>
            <a:endParaRPr b="0" lang="en-US" sz="3000" spc="-1" strike="noStrike">
              <a:solidFill>
                <a:srgbClr val="000000"/>
              </a:solidFill>
              <a:latin typeface="Arial"/>
            </a:endParaRPr>
          </a:p>
        </p:txBody>
      </p:sp>
      <p:sp>
        <p:nvSpPr>
          <p:cNvPr id="307" name="TextShape 2"/>
          <p:cNvSpPr txBox="1"/>
          <p:nvPr/>
        </p:nvSpPr>
        <p:spPr>
          <a:xfrm>
            <a:off x="432000" y="3319920"/>
            <a:ext cx="5233680" cy="313920"/>
          </a:xfrm>
          <a:prstGeom prst="rect">
            <a:avLst/>
          </a:prstGeom>
          <a:noFill/>
          <a:ln>
            <a:noFill/>
          </a:ln>
        </p:spPr>
        <p:txBody>
          <a:bodyPr lIns="0" rIns="0" tIns="0" bIns="0">
            <a:noAutofit/>
          </a:bodyPr>
          <a:p>
            <a:pPr>
              <a:lnSpc>
                <a:spcPct val="100000"/>
              </a:lnSpc>
              <a:tabLst>
                <a:tab algn="l" pos="0"/>
              </a:tabLst>
            </a:pPr>
            <a:r>
              <a:rPr b="0" lang="en" sz="2200" spc="-1" strike="noStrike">
                <a:solidFill>
                  <a:srgbClr val="ffffff"/>
                </a:solidFill>
                <a:latin typeface="Arial"/>
                <a:ea typeface="Arial"/>
              </a:rPr>
              <a:t>Anwesha Maharana</a:t>
            </a:r>
            <a:endParaRPr b="0" lang="en-US" sz="2200" spc="-1" strike="noStrike">
              <a:latin typeface="Arial"/>
            </a:endParaRPr>
          </a:p>
        </p:txBody>
      </p:sp>
      <p:pic>
        <p:nvPicPr>
          <p:cNvPr id="308" name="Google Shape;139;p26" descr="cpacolorlogo.jpg"/>
          <p:cNvPicPr/>
          <p:nvPr/>
        </p:nvPicPr>
        <p:blipFill>
          <a:blip r:embed="rId1"/>
          <a:stretch/>
        </p:blipFill>
        <p:spPr>
          <a:xfrm>
            <a:off x="3725640" y="4021560"/>
            <a:ext cx="401400" cy="398160"/>
          </a:xfrm>
          <a:prstGeom prst="rect">
            <a:avLst/>
          </a:prstGeom>
          <a:ln>
            <a:noFill/>
          </a:ln>
        </p:spPr>
      </p:pic>
      <p:pic>
        <p:nvPicPr>
          <p:cNvPr id="309" name="Google Shape;140;p26" descr=""/>
          <p:cNvPicPr/>
          <p:nvPr/>
        </p:nvPicPr>
        <p:blipFill>
          <a:blip r:embed="rId2"/>
          <a:stretch/>
        </p:blipFill>
        <p:spPr>
          <a:xfrm>
            <a:off x="4127400" y="3981960"/>
            <a:ext cx="1181520" cy="477360"/>
          </a:xfrm>
          <a:prstGeom prst="rect">
            <a:avLst/>
          </a:prstGeom>
          <a:ln>
            <a:noFill/>
          </a:ln>
        </p:spPr>
      </p:pic>
      <p:sp>
        <p:nvSpPr>
          <p:cNvPr id="310" name="CustomShape 3"/>
          <p:cNvSpPr/>
          <p:nvPr/>
        </p:nvSpPr>
        <p:spPr>
          <a:xfrm>
            <a:off x="5004360" y="4800600"/>
            <a:ext cx="3961800" cy="281880"/>
          </a:xfrm>
          <a:prstGeom prst="rect">
            <a:avLst/>
          </a:prstGeom>
          <a:noFill/>
          <a:ln>
            <a:noFill/>
          </a:ln>
        </p:spPr>
        <p:style>
          <a:lnRef idx="0"/>
          <a:fillRef idx="0"/>
          <a:effectRef idx="0"/>
          <a:fontRef idx="minor"/>
        </p:style>
        <p:txBody>
          <a:bodyPr lIns="68400" rIns="68400" tIns="34200" bIns="34200">
            <a:spAutoFit/>
          </a:bodyPr>
          <a:p>
            <a:pPr algn="r">
              <a:lnSpc>
                <a:spcPct val="100000"/>
              </a:lnSpc>
              <a:tabLst>
                <a:tab algn="l" pos="0"/>
              </a:tabLst>
            </a:pPr>
            <a:r>
              <a:rPr b="0" i="1" lang="en" sz="1400" spc="-1" strike="noStrike">
                <a:solidFill>
                  <a:srgbClr val="2f4d5d"/>
                </a:solidFill>
                <a:latin typeface="Arial"/>
                <a:ea typeface="Arial"/>
              </a:rPr>
              <a:t>17th ESPM, Turin, 13/09/2024</a:t>
            </a:r>
            <a:endParaRPr b="0" lang="en-US" sz="1400" spc="-1" strike="noStrike">
              <a:latin typeface="Arial"/>
            </a:endParaRPr>
          </a:p>
        </p:txBody>
      </p:sp>
      <p:pic>
        <p:nvPicPr>
          <p:cNvPr id="311" name="Google Shape;142;p26" descr="Logo, company name&#10;&#10;Description automatically generated"/>
          <p:cNvPicPr/>
          <p:nvPr/>
        </p:nvPicPr>
        <p:blipFill>
          <a:blip r:embed="rId3"/>
          <a:stretch/>
        </p:blipFill>
        <p:spPr>
          <a:xfrm>
            <a:off x="4255200" y="261000"/>
            <a:ext cx="1136880" cy="650880"/>
          </a:xfrm>
          <a:prstGeom prst="rect">
            <a:avLst/>
          </a:prstGeom>
          <a:ln>
            <a:noFill/>
          </a:ln>
        </p:spPr>
      </p:pic>
      <p:pic>
        <p:nvPicPr>
          <p:cNvPr id="312" name="Google Shape;143;p26" descr="http://www.esa.int/esalogo/images/logotype/img_colorlogo_darkblue.gif"/>
          <p:cNvPicPr/>
          <p:nvPr/>
        </p:nvPicPr>
        <p:blipFill>
          <a:blip r:embed="rId4"/>
          <a:stretch/>
        </p:blipFill>
        <p:spPr>
          <a:xfrm>
            <a:off x="2043360" y="261000"/>
            <a:ext cx="1487880" cy="650880"/>
          </a:xfrm>
          <a:prstGeom prst="rect">
            <a:avLst/>
          </a:prstGeom>
          <a:ln>
            <a:noFill/>
          </a:ln>
        </p:spPr>
      </p:pic>
      <p:pic>
        <p:nvPicPr>
          <p:cNvPr id="313" name="Google Shape;144;p26" descr="European Union Logo. Vector Illustration. Stock Illustration - Illustration  of logo, union: 127585490"/>
          <p:cNvPicPr/>
          <p:nvPr/>
        </p:nvPicPr>
        <p:blipFill>
          <a:blip r:embed="rId5"/>
          <a:stretch/>
        </p:blipFill>
        <p:spPr>
          <a:xfrm>
            <a:off x="3567960" y="261000"/>
            <a:ext cx="650880" cy="650880"/>
          </a:xfrm>
          <a:prstGeom prst="rect">
            <a:avLst/>
          </a:prstGeom>
          <a:ln>
            <a:noFill/>
          </a:ln>
        </p:spPr>
      </p:pic>
      <p:pic>
        <p:nvPicPr>
          <p:cNvPr id="314" name="Google Shape;145;p26" descr=""/>
          <p:cNvPicPr/>
          <p:nvPr/>
        </p:nvPicPr>
        <p:blipFill>
          <a:blip r:embed="rId6"/>
          <a:srcRect l="0" t="12114" r="0" b="12114"/>
          <a:stretch/>
        </p:blipFill>
        <p:spPr>
          <a:xfrm>
            <a:off x="5557680" y="933840"/>
            <a:ext cx="3557880" cy="3639240"/>
          </a:xfrm>
          <a:prstGeom prst="rect">
            <a:avLst/>
          </a:prstGeom>
          <a:ln>
            <a:noFill/>
          </a:ln>
        </p:spPr>
      </p:pic>
      <p:sp>
        <p:nvSpPr>
          <p:cNvPr id="315" name="CustomShape 4"/>
          <p:cNvSpPr/>
          <p:nvPr/>
        </p:nvSpPr>
        <p:spPr>
          <a:xfrm>
            <a:off x="7928280" y="4210200"/>
            <a:ext cx="1258200" cy="2818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NASA</a:t>
            </a:r>
            <a:endParaRPr b="0" lang="en-US" sz="1400" spc="-1" strike="noStrike">
              <a:latin typeface="Arial"/>
            </a:endParaRPr>
          </a:p>
        </p:txBody>
      </p:sp>
      <p:pic>
        <p:nvPicPr>
          <p:cNvPr id="316" name="Google Shape;147;p26" descr=""/>
          <p:cNvPicPr/>
          <p:nvPr/>
        </p:nvPicPr>
        <p:blipFill>
          <a:blip r:embed="rId7"/>
          <a:stretch/>
        </p:blipFill>
        <p:spPr>
          <a:xfrm>
            <a:off x="5742720" y="261000"/>
            <a:ext cx="3259080" cy="650880"/>
          </a:xfrm>
          <a:prstGeom prst="rect">
            <a:avLst/>
          </a:prstGeom>
          <a:ln>
            <a:noFill/>
          </a:ln>
        </p:spPr>
      </p:pic>
      <p:sp>
        <p:nvSpPr>
          <p:cNvPr id="317" name="CustomShape 5"/>
          <p:cNvSpPr/>
          <p:nvPr/>
        </p:nvSpPr>
        <p:spPr>
          <a:xfrm>
            <a:off x="304920" y="3801960"/>
            <a:ext cx="5233680" cy="1280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000000"/>
                </a:solidFill>
                <a:latin typeface="Arial"/>
                <a:ea typeface="Arial"/>
              </a:rPr>
              <a:t>On behalf of</a:t>
            </a:r>
            <a:br/>
            <a:r>
              <a:rPr b="0" lang="en" sz="1800" spc="-1" strike="noStrike">
                <a:solidFill>
                  <a:srgbClr val="000000"/>
                </a:solidFill>
                <a:latin typeface="Arial"/>
                <a:ea typeface="Arial"/>
              </a:rPr>
              <a:t>Stefaan Poedts, Senne Doumen</a:t>
            </a:r>
            <a:endParaRPr b="0" lang="en-US" sz="1800" spc="-1" strike="noStrike">
              <a:latin typeface="Arial"/>
            </a:endParaRPr>
          </a:p>
          <a:p>
            <a:pPr>
              <a:lnSpc>
                <a:spcPct val="100000"/>
              </a:lnSpc>
              <a:tabLst>
                <a:tab algn="l" pos="0"/>
              </a:tabLst>
            </a:pPr>
            <a:r>
              <a:rPr b="0" lang="en" sz="1800" spc="-1" strike="noStrike">
                <a:solidFill>
                  <a:srgbClr val="000000"/>
                </a:solidFill>
                <a:latin typeface="Arial"/>
                <a:ea typeface="Arial"/>
              </a:rPr>
              <a:t>Collaborators: P. Wintoft (Lund university), </a:t>
            </a:r>
            <a:br/>
            <a:r>
              <a:rPr b="0" lang="en" sz="1800" spc="-1" strike="noStrike">
                <a:solidFill>
                  <a:srgbClr val="000000"/>
                </a:solidFill>
                <a:latin typeface="Arial"/>
                <a:ea typeface="Arial"/>
              </a:rPr>
              <a:t>	</a:t>
            </a:r>
            <a:r>
              <a:rPr b="0" lang="en" sz="1800" spc="-1" strike="noStrike">
                <a:solidFill>
                  <a:srgbClr val="000000"/>
                </a:solidFill>
                <a:latin typeface="Arial"/>
                <a:ea typeface="Arial"/>
              </a:rPr>
              <a:t>	</a:t>
            </a:r>
            <a:r>
              <a:rPr b="0" lang="en" sz="1800" spc="-1" strike="noStrike">
                <a:solidFill>
                  <a:srgbClr val="000000"/>
                </a:solidFill>
                <a:latin typeface="Arial"/>
                <a:ea typeface="Arial"/>
              </a:rPr>
              <a:t>         M. Tahtouh (ONERA, Toulouse)</a:t>
            </a:r>
            <a:endParaRPr b="0" lang="en-US" sz="1800" spc="-1" strike="noStrike">
              <a:latin typeface="Arial"/>
            </a:endParaRPr>
          </a:p>
        </p:txBody>
      </p:sp>
      <p:pic>
        <p:nvPicPr>
          <p:cNvPr id="318" name="Google Shape;149;p26" descr=""/>
          <p:cNvPicPr/>
          <p:nvPr/>
        </p:nvPicPr>
        <p:blipFill>
          <a:blip r:embed="rId8"/>
          <a:stretch/>
        </p:blipFill>
        <p:spPr>
          <a:xfrm>
            <a:off x="7534440" y="937080"/>
            <a:ext cx="1581120" cy="1581120"/>
          </a:xfrm>
          <a:prstGeom prst="rect">
            <a:avLst/>
          </a:prstGeom>
          <a:ln>
            <a:noFill/>
          </a:ln>
        </p:spPr>
      </p:pic>
      <p:sp>
        <p:nvSpPr>
          <p:cNvPr id="319" name="CustomShape 6"/>
          <p:cNvSpPr/>
          <p:nvPr/>
        </p:nvSpPr>
        <p:spPr>
          <a:xfrm>
            <a:off x="5229000" y="937080"/>
            <a:ext cx="3876840" cy="3863520"/>
          </a:xfrm>
          <a:prstGeom prst="rect">
            <a:avLst/>
          </a:prstGeom>
          <a:solidFill>
            <a:srgbClr val="000000"/>
          </a:solidFill>
          <a:ln w="9360">
            <a:solidFill>
              <a:schemeClr val="dk2"/>
            </a:solidFill>
            <a:round/>
          </a:ln>
        </p:spPr>
        <p:style>
          <a:lnRef idx="0"/>
          <a:fillRef idx="0"/>
          <a:effectRef idx="0"/>
          <a:fontRef idx="minor"/>
        </p:style>
        <p:txBody>
          <a:bodyPr tIns="91440" bIns="91440" anchor="ctr">
            <a:noAutofit/>
          </a:bodyPr>
          <a:p>
            <a:pPr marL="457200">
              <a:lnSpc>
                <a:spcPct val="100000"/>
              </a:lnSpc>
              <a:tabLst>
                <a:tab algn="l" pos="0"/>
              </a:tabLst>
            </a:pPr>
            <a:r>
              <a:rPr b="1" lang="en" sz="1800" spc="-1" strike="noStrike">
                <a:solidFill>
                  <a:srgbClr val="ffffff"/>
                </a:solidFill>
                <a:latin typeface="Arial"/>
                <a:ea typeface="Arial"/>
              </a:rPr>
              <a:t>Outline</a:t>
            </a:r>
            <a:br/>
            <a:endParaRPr b="0" lang="en-US" sz="1800" spc="-1" strike="noStrike">
              <a:latin typeface="Arial"/>
            </a:endParaRPr>
          </a:p>
          <a:p>
            <a:pPr marL="457200" indent="-329760">
              <a:lnSpc>
                <a:spcPct val="100000"/>
              </a:lnSpc>
              <a:buClr>
                <a:srgbClr val="ffffff"/>
              </a:buClr>
              <a:buFont typeface="Arial"/>
              <a:buChar char="●"/>
              <a:tabLst>
                <a:tab algn="l" pos="0"/>
              </a:tabLst>
            </a:pPr>
            <a:r>
              <a:rPr b="0" lang="en" sz="1600" spc="-1" strike="noStrike">
                <a:solidFill>
                  <a:srgbClr val="ffffff"/>
                </a:solidFill>
                <a:latin typeface="Arial"/>
                <a:ea typeface="Arial"/>
              </a:rPr>
              <a:t>Introduction and motivation</a:t>
            </a:r>
            <a:br/>
            <a:r>
              <a:rPr b="0" lang="en" sz="1600" spc="-1" strike="noStrike">
                <a:solidFill>
                  <a:srgbClr val="ffffff"/>
                </a:solidFill>
                <a:latin typeface="Arial"/>
              </a:rPr>
              <a:t> </a:t>
            </a:r>
            <a:endParaRPr b="0" lang="en-US" sz="1600" spc="-1" strike="noStrike">
              <a:latin typeface="Arial"/>
            </a:endParaRPr>
          </a:p>
          <a:p>
            <a:pPr marL="457200" indent="-317160">
              <a:lnSpc>
                <a:spcPct val="100000"/>
              </a:lnSpc>
              <a:buClr>
                <a:srgbClr val="ffffff"/>
              </a:buClr>
              <a:buFont typeface="Arial"/>
              <a:buChar char="●"/>
              <a:tabLst>
                <a:tab algn="l" pos="0"/>
              </a:tabLst>
            </a:pPr>
            <a:r>
              <a:rPr b="0" lang="en" sz="1600" spc="-1" strike="noStrike">
                <a:solidFill>
                  <a:srgbClr val="ffffff"/>
                </a:solidFill>
                <a:latin typeface="Arial"/>
                <a:ea typeface="Arial"/>
              </a:rPr>
              <a:t>(Semi-)Empirical models of geomagnetic indices</a:t>
            </a:r>
            <a:r>
              <a:rPr b="0" lang="en" sz="1400" spc="-1" strike="noStrike">
                <a:solidFill>
                  <a:srgbClr val="ffffff"/>
                </a:solidFill>
                <a:latin typeface="Arial"/>
                <a:ea typeface="Arial"/>
              </a:rPr>
              <a:t> </a:t>
            </a:r>
            <a:br/>
            <a:r>
              <a:rPr b="0" lang="en" sz="1400" spc="-1" strike="noStrike">
                <a:solidFill>
                  <a:srgbClr val="ffffff"/>
                </a:solidFill>
                <a:latin typeface="Arial"/>
                <a:ea typeface="Arial"/>
              </a:rPr>
              <a:t>– Master’s thesis of Mr. Senne Doumen</a:t>
            </a:r>
            <a:br/>
            <a:r>
              <a:rPr b="0" lang="en" sz="1400" spc="-1" strike="noStrike">
                <a:solidFill>
                  <a:srgbClr val="ffffff"/>
                </a:solidFill>
                <a:latin typeface="Arial"/>
              </a:rPr>
              <a:t> </a:t>
            </a:r>
            <a:endParaRPr b="0" lang="en-US" sz="1400" spc="-1" strike="noStrike">
              <a:latin typeface="Arial"/>
            </a:endParaRPr>
          </a:p>
          <a:p>
            <a:pPr marL="457200" indent="-317160">
              <a:lnSpc>
                <a:spcPct val="100000"/>
              </a:lnSpc>
              <a:buClr>
                <a:srgbClr val="ffffff"/>
              </a:buClr>
              <a:buFont typeface="Arial"/>
              <a:buChar char="●"/>
              <a:tabLst>
                <a:tab algn="l" pos="0"/>
              </a:tabLst>
            </a:pPr>
            <a:r>
              <a:rPr b="0" lang="en" sz="1600" spc="-1" strike="noStrike">
                <a:solidFill>
                  <a:srgbClr val="ffffff"/>
                </a:solidFill>
                <a:latin typeface="Arial"/>
                <a:ea typeface="Arial"/>
              </a:rPr>
              <a:t>MHD model of geomagnetic indices</a:t>
            </a:r>
            <a:r>
              <a:rPr b="0" lang="en" sz="1400" spc="-1" strike="noStrike">
                <a:solidFill>
                  <a:srgbClr val="ffffff"/>
                </a:solidFill>
                <a:latin typeface="Arial"/>
                <a:ea typeface="Arial"/>
              </a:rPr>
              <a:t> – Maharana+2024a</a:t>
            </a:r>
            <a:br/>
            <a:r>
              <a:rPr b="0" lang="en" sz="1400" spc="-1" strike="noStrike">
                <a:solidFill>
                  <a:srgbClr val="ffffff"/>
                </a:solidFill>
                <a:latin typeface="Arial"/>
              </a:rPr>
              <a:t> </a:t>
            </a:r>
            <a:endParaRPr b="0" lang="en-US" sz="1400" spc="-1" strike="noStrike">
              <a:latin typeface="Arial"/>
            </a:endParaRPr>
          </a:p>
          <a:p>
            <a:pPr marL="457200" indent="-317160">
              <a:lnSpc>
                <a:spcPct val="100000"/>
              </a:lnSpc>
              <a:buClr>
                <a:srgbClr val="ffffff"/>
              </a:buClr>
              <a:buFont typeface="Arial"/>
              <a:buChar char="●"/>
              <a:tabLst>
                <a:tab algn="l" pos="0"/>
              </a:tabLst>
            </a:pPr>
            <a:r>
              <a:rPr b="0" lang="en" sz="1600" spc="-1" strike="noStrike">
                <a:solidFill>
                  <a:srgbClr val="ffffff"/>
                </a:solidFill>
                <a:latin typeface="Arial"/>
                <a:ea typeface="Arial"/>
              </a:rPr>
              <a:t>Insights from CME modelling</a:t>
            </a:r>
            <a:r>
              <a:rPr b="0" lang="en" sz="1400" spc="-1" strike="noStrike">
                <a:solidFill>
                  <a:srgbClr val="ffffff"/>
                </a:solidFill>
                <a:latin typeface="Arial"/>
                <a:ea typeface="Arial"/>
              </a:rPr>
              <a:t> </a:t>
            </a:r>
            <a:br/>
            <a:r>
              <a:rPr b="0" lang="en" sz="1400" spc="-1" strike="noStrike">
                <a:solidFill>
                  <a:srgbClr val="ffffff"/>
                </a:solidFill>
                <a:latin typeface="Arial"/>
                <a:ea typeface="Arial"/>
              </a:rPr>
              <a:t>– Maharana+2022,2024b</a:t>
            </a:r>
            <a:br/>
            <a:r>
              <a:rPr b="0" lang="en" sz="1400" spc="-1" strike="noStrike">
                <a:solidFill>
                  <a:srgbClr val="ffffff"/>
                </a:solidFill>
                <a:latin typeface="Arial"/>
              </a:rPr>
              <a:t> </a:t>
            </a:r>
            <a:endParaRPr b="0" lang="en-US" sz="1400" spc="-1" strike="noStrike">
              <a:latin typeface="Arial"/>
            </a:endParaRPr>
          </a:p>
          <a:p>
            <a:pPr marL="457200" indent="-329760">
              <a:lnSpc>
                <a:spcPct val="100000"/>
              </a:lnSpc>
              <a:buClr>
                <a:srgbClr val="ffffff"/>
              </a:buClr>
              <a:buFont typeface="Arial"/>
              <a:buChar char="●"/>
              <a:tabLst>
                <a:tab algn="l" pos="0"/>
              </a:tabLst>
            </a:pPr>
            <a:r>
              <a:rPr b="0" lang="en" sz="1600" spc="-1" strike="noStrike">
                <a:solidFill>
                  <a:srgbClr val="ffffff"/>
                </a:solidFill>
                <a:latin typeface="Arial"/>
                <a:ea typeface="Arial"/>
              </a:rPr>
              <a:t>Conclusions and outlook</a:t>
            </a:r>
            <a:endParaRPr b="0" lang="en-US" sz="16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Methodology: EUHFORIA in the ESA VSWMC</a:t>
            </a:r>
            <a:endParaRPr b="0" lang="en-US" sz="3000" spc="-1" strike="noStrike">
              <a:solidFill>
                <a:srgbClr val="000000"/>
              </a:solidFill>
              <a:latin typeface="Arial"/>
            </a:endParaRPr>
          </a:p>
        </p:txBody>
      </p:sp>
      <p:pic>
        <p:nvPicPr>
          <p:cNvPr id="485" name="Google Shape;356;p35" descr="cpacolorlogo.jpg"/>
          <p:cNvPicPr/>
          <p:nvPr/>
        </p:nvPicPr>
        <p:blipFill>
          <a:blip r:embed="rId1"/>
          <a:stretch/>
        </p:blipFill>
        <p:spPr>
          <a:xfrm>
            <a:off x="7809480" y="4712040"/>
            <a:ext cx="404640" cy="404640"/>
          </a:xfrm>
          <a:prstGeom prst="rect">
            <a:avLst/>
          </a:prstGeom>
          <a:ln>
            <a:noFill/>
          </a:ln>
        </p:spPr>
      </p:pic>
      <p:sp>
        <p:nvSpPr>
          <p:cNvPr id="486" name="CustomShape 2"/>
          <p:cNvSpPr/>
          <p:nvPr/>
        </p:nvSpPr>
        <p:spPr>
          <a:xfrm>
            <a:off x="6428520" y="4712040"/>
            <a:ext cx="148608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487"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2228FFE9-3EBB-4109-A224-58EE46BAB42F}" type="slidenum">
              <a:rPr b="0" lang="en" sz="800" spc="-1" strike="noStrike">
                <a:solidFill>
                  <a:srgbClr val="ffffff"/>
                </a:solidFill>
                <a:latin typeface="Arial"/>
                <a:ea typeface="Arial"/>
              </a:rPr>
              <a:t>&lt;number&gt;</a:t>
            </a:fld>
            <a:endParaRPr b="0" lang="en-US" sz="800" spc="-1" strike="noStrike">
              <a:latin typeface="Arial"/>
            </a:endParaRPr>
          </a:p>
        </p:txBody>
      </p:sp>
      <p:pic>
        <p:nvPicPr>
          <p:cNvPr id="488" name="Google Shape;359;p35" descr=""/>
          <p:cNvPicPr/>
          <p:nvPr/>
        </p:nvPicPr>
        <p:blipFill>
          <a:blip r:embed="rId2"/>
          <a:srcRect l="16949" t="41078" r="27407" b="13260"/>
          <a:stretch/>
        </p:blipFill>
        <p:spPr>
          <a:xfrm>
            <a:off x="7139880" y="838080"/>
            <a:ext cx="1743480" cy="804600"/>
          </a:xfrm>
          <a:prstGeom prst="rect">
            <a:avLst/>
          </a:prstGeom>
          <a:ln>
            <a:noFill/>
          </a:ln>
        </p:spPr>
      </p:pic>
      <p:pic>
        <p:nvPicPr>
          <p:cNvPr id="489" name="Google Shape;360;p35" descr=""/>
          <p:cNvPicPr/>
          <p:nvPr/>
        </p:nvPicPr>
        <p:blipFill>
          <a:blip r:embed="rId3"/>
          <a:stretch/>
        </p:blipFill>
        <p:spPr>
          <a:xfrm>
            <a:off x="295920" y="956520"/>
            <a:ext cx="4064400" cy="1828440"/>
          </a:xfrm>
          <a:prstGeom prst="rect">
            <a:avLst/>
          </a:prstGeom>
          <a:ln>
            <a:noFill/>
          </a:ln>
        </p:spPr>
      </p:pic>
      <p:pic>
        <p:nvPicPr>
          <p:cNvPr id="490" name="Google Shape;361;p35" descr=""/>
          <p:cNvPicPr/>
          <p:nvPr/>
        </p:nvPicPr>
        <p:blipFill>
          <a:blip r:embed="rId4"/>
          <a:stretch/>
        </p:blipFill>
        <p:spPr>
          <a:xfrm>
            <a:off x="3061440" y="2785320"/>
            <a:ext cx="5785920" cy="1714320"/>
          </a:xfrm>
          <a:prstGeom prst="rect">
            <a:avLst/>
          </a:prstGeom>
          <a:ln>
            <a:noFill/>
          </a:ln>
        </p:spPr>
      </p:pic>
      <p:sp>
        <p:nvSpPr>
          <p:cNvPr id="491" name="CustomShape 4"/>
          <p:cNvSpPr/>
          <p:nvPr/>
        </p:nvSpPr>
        <p:spPr>
          <a:xfrm>
            <a:off x="3329640" y="1470600"/>
            <a:ext cx="997560" cy="863640"/>
          </a:xfrm>
          <a:prstGeom prst="rect">
            <a:avLst/>
          </a:prstGeom>
          <a:noFill/>
          <a:ln w="38160">
            <a:solidFill>
              <a:srgbClr val="ff0000"/>
            </a:solidFill>
            <a:round/>
          </a:ln>
        </p:spPr>
        <p:style>
          <a:lnRef idx="0"/>
          <a:fillRef idx="0"/>
          <a:effectRef idx="0"/>
          <a:fontRef idx="minor"/>
        </p:style>
      </p:sp>
      <p:sp>
        <p:nvSpPr>
          <p:cNvPr id="492" name="CustomShape 5"/>
          <p:cNvSpPr/>
          <p:nvPr/>
        </p:nvSpPr>
        <p:spPr>
          <a:xfrm>
            <a:off x="5954760" y="3280320"/>
            <a:ext cx="1258200" cy="528120"/>
          </a:xfrm>
          <a:prstGeom prst="rect">
            <a:avLst/>
          </a:prstGeom>
          <a:noFill/>
          <a:ln w="38160">
            <a:solidFill>
              <a:srgbClr val="ff0000"/>
            </a:solidFill>
            <a:round/>
          </a:ln>
        </p:spPr>
        <p:style>
          <a:lnRef idx="0"/>
          <a:fillRef idx="0"/>
          <a:effectRef idx="0"/>
          <a:fontRef idx="minor"/>
        </p:style>
      </p:sp>
      <p:sp>
        <p:nvSpPr>
          <p:cNvPr id="493" name="CustomShape 6"/>
          <p:cNvSpPr/>
          <p:nvPr/>
        </p:nvSpPr>
        <p:spPr>
          <a:xfrm>
            <a:off x="355680" y="3691800"/>
            <a:ext cx="4573080" cy="79956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1" i="1" lang="en" sz="1800" spc="-1" strike="noStrike">
                <a:solidFill>
                  <a:srgbClr val="2f4d5d"/>
                </a:solidFill>
                <a:latin typeface="Arial"/>
                <a:ea typeface="Arial"/>
              </a:rPr>
              <a:t>Alternative models:</a:t>
            </a:r>
            <a:endParaRPr b="0" lang="en-US" sz="1800" spc="-1" strike="noStrike">
              <a:latin typeface="Arial"/>
            </a:endParaRPr>
          </a:p>
          <a:p>
            <a:pPr marL="216000" indent="-209160">
              <a:lnSpc>
                <a:spcPct val="100000"/>
              </a:lnSpc>
              <a:buClr>
                <a:srgbClr val="2f4d5d"/>
              </a:buClr>
              <a:buFont typeface="Arial"/>
              <a:buChar char="•"/>
              <a:tabLst>
                <a:tab algn="l" pos="0"/>
              </a:tabLst>
            </a:pPr>
            <a:r>
              <a:rPr b="0" i="1" lang="en" sz="1500" spc="-1" strike="noStrike">
                <a:solidFill>
                  <a:srgbClr val="2f4d5d"/>
                </a:solidFill>
                <a:latin typeface="Arial"/>
                <a:ea typeface="Arial"/>
              </a:rPr>
              <a:t>IRF-Kp model (Wintoft et al. 2017)</a:t>
            </a:r>
            <a:endParaRPr b="0" lang="en-US" sz="1500" spc="-1" strike="noStrike">
              <a:latin typeface="Arial"/>
            </a:endParaRPr>
          </a:p>
          <a:p>
            <a:pPr marL="216000" indent="-209160">
              <a:lnSpc>
                <a:spcPct val="100000"/>
              </a:lnSpc>
              <a:buClr>
                <a:srgbClr val="2f4d5d"/>
              </a:buClr>
              <a:buFont typeface="Arial"/>
              <a:buChar char="•"/>
              <a:tabLst>
                <a:tab algn="l" pos="0"/>
              </a:tabLst>
            </a:pPr>
            <a:r>
              <a:rPr b="0" i="1" lang="en" sz="1500" spc="-1" strike="noStrike">
                <a:solidFill>
                  <a:srgbClr val="2f4d5d"/>
                </a:solidFill>
                <a:latin typeface="Arial"/>
                <a:ea typeface="Arial"/>
              </a:rPr>
              <a:t>SWING model (Dst + Kp, ONERA)</a:t>
            </a:r>
            <a:endParaRPr b="0" lang="en-US" sz="1500" spc="-1" strike="noStrike">
              <a:latin typeface="Arial"/>
            </a:endParaRPr>
          </a:p>
        </p:txBody>
      </p:sp>
      <p:sp>
        <p:nvSpPr>
          <p:cNvPr id="494" name="CustomShape 7"/>
          <p:cNvSpPr/>
          <p:nvPr/>
        </p:nvSpPr>
        <p:spPr>
          <a:xfrm>
            <a:off x="4613400" y="1572480"/>
            <a:ext cx="2892960" cy="70740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i="1" lang="en" sz="1400" spc="-1" strike="noStrike">
                <a:solidFill>
                  <a:srgbClr val="2f4d5d"/>
                </a:solidFill>
                <a:latin typeface="Arial"/>
                <a:ea typeface="Arial"/>
              </a:rPr>
              <a:t>Newell et al. (2008) </a:t>
            </a:r>
            <a:endParaRPr b="0" lang="en-US" sz="1400" spc="-1" strike="noStrike">
              <a:latin typeface="Arial"/>
            </a:endParaRPr>
          </a:p>
          <a:p>
            <a:pPr>
              <a:lnSpc>
                <a:spcPct val="100000"/>
              </a:lnSpc>
              <a:tabLst>
                <a:tab algn="l" pos="0"/>
              </a:tabLst>
            </a:pPr>
            <a:endParaRPr b="0" lang="en-US" sz="1400" spc="-1" strike="noStrike">
              <a:latin typeface="Arial"/>
            </a:endParaRPr>
          </a:p>
          <a:p>
            <a:pPr>
              <a:lnSpc>
                <a:spcPct val="100000"/>
              </a:lnSpc>
              <a:tabLst>
                <a:tab algn="l" pos="0"/>
              </a:tabLst>
            </a:pPr>
            <a:r>
              <a:rPr b="0" i="1" lang="en" sz="1400" spc="-1" strike="noStrike">
                <a:solidFill>
                  <a:srgbClr val="2f4d5d"/>
                </a:solidFill>
                <a:latin typeface="Arial"/>
                <a:ea typeface="Arial"/>
              </a:rPr>
              <a:t>O’Brien &amp; McPherron (2000)    </a:t>
            </a:r>
            <a:endParaRPr b="0" lang="en-US" sz="1400" spc="-1" strike="noStrike">
              <a:latin typeface="Arial"/>
            </a:endParaRPr>
          </a:p>
        </p:txBody>
      </p:sp>
      <p:sp>
        <p:nvSpPr>
          <p:cNvPr id="495" name="CustomShape 8"/>
          <p:cNvSpPr/>
          <p:nvPr/>
        </p:nvSpPr>
        <p:spPr>
          <a:xfrm>
            <a:off x="6614280" y="2623320"/>
            <a:ext cx="2389680" cy="4942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i="1" lang="en" sz="1400" spc="-1" strike="noStrike">
                <a:solidFill>
                  <a:srgbClr val="2f4d5d"/>
                </a:solidFill>
                <a:latin typeface="Roboto"/>
                <a:ea typeface="Roboto"/>
              </a:rPr>
              <a:t>Ayala-Solares et al. (2016)</a:t>
            </a:r>
            <a:endParaRPr b="0" lang="en-US" sz="1400" spc="-1" strike="noStrike">
              <a:latin typeface="Arial"/>
            </a:endParaRPr>
          </a:p>
        </p:txBody>
      </p:sp>
      <p:sp>
        <p:nvSpPr>
          <p:cNvPr id="496" name="CustomShape 9"/>
          <p:cNvSpPr/>
          <p:nvPr/>
        </p:nvSpPr>
        <p:spPr>
          <a:xfrm flipH="1" rot="10800000">
            <a:off x="6754320" y="2916720"/>
            <a:ext cx="458280" cy="489240"/>
          </a:xfrm>
          <a:custGeom>
            <a:avLst/>
            <a:gdLst/>
            <a:ahLst/>
            <a:rect l="l" t="t" r="r" b="b"/>
            <a:pathLst>
              <a:path w="21600" h="21600">
                <a:moveTo>
                  <a:pt x="0" y="0"/>
                </a:moveTo>
                <a:lnTo>
                  <a:pt x="21600" y="21600"/>
                </a:lnTo>
              </a:path>
            </a:pathLst>
          </a:custGeom>
          <a:noFill/>
          <a:ln w="25560">
            <a:solidFill>
              <a:schemeClr val="accent1"/>
            </a:solidFill>
            <a:miter/>
            <a:tailEnd len="med" type="triangle" w="med"/>
          </a:ln>
        </p:spPr>
        <p:style>
          <a:lnRef idx="0"/>
          <a:fillRef idx="0"/>
          <a:effectRef idx="0"/>
          <a:fontRef idx="minor"/>
        </p:style>
      </p:sp>
      <p:sp>
        <p:nvSpPr>
          <p:cNvPr id="497" name="CustomShape 10"/>
          <p:cNvSpPr/>
          <p:nvPr/>
        </p:nvSpPr>
        <p:spPr>
          <a:xfrm>
            <a:off x="4205520" y="1736280"/>
            <a:ext cx="366120" cy="360"/>
          </a:xfrm>
          <a:custGeom>
            <a:avLst/>
            <a:gdLst/>
            <a:ahLst/>
            <a:rect l="l" t="t" r="r" b="b"/>
            <a:pathLst>
              <a:path w="21600" h="21600">
                <a:moveTo>
                  <a:pt x="0" y="0"/>
                </a:moveTo>
                <a:lnTo>
                  <a:pt x="21600" y="21600"/>
                </a:lnTo>
              </a:path>
            </a:pathLst>
          </a:custGeom>
          <a:noFill/>
          <a:ln w="25560">
            <a:solidFill>
              <a:schemeClr val="accent1"/>
            </a:solidFill>
            <a:miter/>
            <a:tailEnd len="med" type="triangle" w="med"/>
          </a:ln>
        </p:spPr>
        <p:style>
          <a:lnRef idx="0"/>
          <a:fillRef idx="0"/>
          <a:effectRef idx="0"/>
          <a:fontRef idx="minor"/>
        </p:style>
      </p:sp>
      <p:sp>
        <p:nvSpPr>
          <p:cNvPr id="498" name="CustomShape 11"/>
          <p:cNvSpPr/>
          <p:nvPr/>
        </p:nvSpPr>
        <p:spPr>
          <a:xfrm>
            <a:off x="4205520" y="2141640"/>
            <a:ext cx="366120" cy="360"/>
          </a:xfrm>
          <a:custGeom>
            <a:avLst/>
            <a:gdLst/>
            <a:ahLst/>
            <a:rect l="l" t="t" r="r" b="b"/>
            <a:pathLst>
              <a:path w="21600" h="21600">
                <a:moveTo>
                  <a:pt x="0" y="0"/>
                </a:moveTo>
                <a:lnTo>
                  <a:pt x="21600" y="21600"/>
                </a:lnTo>
              </a:path>
            </a:pathLst>
          </a:custGeom>
          <a:noFill/>
          <a:ln w="25560">
            <a:solidFill>
              <a:schemeClr val="accent1"/>
            </a:solidFill>
            <a:miter/>
            <a:tailEnd len="med" type="triangle" w="med"/>
          </a:ln>
        </p:spPr>
        <p:style>
          <a:lnRef idx="0"/>
          <a:fillRef idx="0"/>
          <a:effectRef idx="0"/>
          <a:fontRef idx="minor"/>
        </p:style>
      </p:sp>
    </p:spTree>
  </p:cSld>
  <mc:AlternateContent>
    <mc:Choice Requires="p14">
      <p:transition spd="slow" p14:dur="1750">
        <p:fade thruBlk="true"/>
      </p:transition>
    </mc:Choice>
    <mc:Fallback>
      <p:transition spd="slow">
        <p:fade thruBlk="true"/>
      </p:transition>
    </mc:Fallback>
  </mc:AlternateContent>
  <p:timing>
    <p:tnLst>
      <p:par>
        <p:cTn id="71" dur="indefinite" restart="never" nodeType="tmRoot">
          <p:childTnLst>
            <p:seq>
              <p:cTn id="72" dur="indefinite" nodeType="mainSeq">
                <p:childTnLst>
                  <p:par>
                    <p:cTn id="73" fill="hold">
                      <p:stCondLst>
                        <p:cond delay="0"/>
                      </p:stCondLst>
                      <p:childTnLst>
                        <p:par>
                          <p:cTn id="74" fill="hold">
                            <p:stCondLst>
                              <p:cond delay="0"/>
                            </p:stCondLst>
                            <p:childTnLst>
                              <p:par>
                                <p:cTn id="75" nodeType="withEffect" fill="hold" presetClass="entr" presetID="2" presetSubtype="4">
                                  <p:stCondLst>
                                    <p:cond delay="0"/>
                                  </p:stCondLst>
                                  <p:childTnLst>
                                    <p:set>
                                      <p:cBhvr>
                                        <p:cTn id="76" dur="1" fill="hold">
                                          <p:stCondLst>
                                            <p:cond delay="0"/>
                                          </p:stCondLst>
                                        </p:cTn>
                                        <p:tgtEl>
                                          <p:spTgt spid="491"/>
                                        </p:tgtEl>
                                        <p:attrNameLst>
                                          <p:attrName>style.visibility</p:attrName>
                                        </p:attrNameLst>
                                      </p:cBhvr>
                                      <p:to>
                                        <p:strVal val="visible"/>
                                      </p:to>
                                    </p:set>
                                    <p:anim calcmode="lin" valueType="num">
                                      <p:cBhvr additive="repl">
                                        <p:cTn id="77" dur="1000"/>
                                        <p:tgtEl>
                                          <p:spTgt spid="491"/>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nodeType="afterEffect" fill="hold" presetClass="entr" presetID="2" presetSubtype="4">
                                  <p:stCondLst>
                                    <p:cond delay="0"/>
                                  </p:stCondLst>
                                  <p:childTnLst>
                                    <p:set>
                                      <p:cBhvr>
                                        <p:cTn id="80" dur="1" fill="hold">
                                          <p:stCondLst>
                                            <p:cond delay="0"/>
                                          </p:stCondLst>
                                        </p:cTn>
                                        <p:tgtEl>
                                          <p:spTgt spid="492"/>
                                        </p:tgtEl>
                                        <p:attrNameLst>
                                          <p:attrName>style.visibility</p:attrName>
                                        </p:attrNameLst>
                                      </p:cBhvr>
                                      <p:to>
                                        <p:strVal val="visible"/>
                                      </p:to>
                                    </p:set>
                                    <p:anim calcmode="lin" valueType="num">
                                      <p:cBhvr additive="repl">
                                        <p:cTn id="81" dur="1000"/>
                                        <p:tgtEl>
                                          <p:spTgt spid="4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TextShape 1"/>
          <p:cNvSpPr txBox="1"/>
          <p:nvPr/>
        </p:nvSpPr>
        <p:spPr>
          <a:xfrm>
            <a:off x="194040" y="88560"/>
            <a:ext cx="2872800" cy="1977840"/>
          </a:xfrm>
          <a:prstGeom prst="rect">
            <a:avLst/>
          </a:prstGeom>
          <a:noFill/>
          <a:ln>
            <a:noFill/>
          </a:ln>
        </p:spPr>
        <p:txBody>
          <a:bodyPr lIns="0" rIns="0" tIns="0" bIns="0" anchor="ctr">
            <a:noAutofit/>
          </a:bodyPr>
          <a:p>
            <a:pPr>
              <a:lnSpc>
                <a:spcPct val="100000"/>
              </a:lnSpc>
              <a:tabLst>
                <a:tab algn="l" pos="0"/>
              </a:tabLst>
            </a:pPr>
            <a:r>
              <a:rPr b="0" lang="en" sz="2700" spc="-1" strike="noStrike">
                <a:solidFill>
                  <a:srgbClr val="1d8db0"/>
                </a:solidFill>
                <a:latin typeface="Arial"/>
                <a:ea typeface="Arial"/>
              </a:rPr>
              <a:t>Methodology:</a:t>
            </a:r>
            <a:br/>
            <a:r>
              <a:rPr b="0" lang="en" sz="2700" spc="-1" strike="noStrike">
                <a:solidFill>
                  <a:srgbClr val="1d8db0"/>
                </a:solidFill>
                <a:latin typeface="Arial"/>
                <a:ea typeface="Arial"/>
              </a:rPr>
              <a:t>EUHFORIA with magnetised spheromak CME</a:t>
            </a:r>
            <a:endParaRPr b="0" lang="en-US" sz="2700" spc="-1" strike="noStrike">
              <a:solidFill>
                <a:srgbClr val="000000"/>
              </a:solidFill>
              <a:latin typeface="Arial"/>
            </a:endParaRPr>
          </a:p>
        </p:txBody>
      </p:sp>
      <p:pic>
        <p:nvPicPr>
          <p:cNvPr id="500" name="Google Shape;376;p36" descr="cpacolorlogo.jpg"/>
          <p:cNvPicPr/>
          <p:nvPr/>
        </p:nvPicPr>
        <p:blipFill>
          <a:blip r:embed="rId1"/>
          <a:stretch/>
        </p:blipFill>
        <p:spPr>
          <a:xfrm>
            <a:off x="7809480" y="4712040"/>
            <a:ext cx="404640" cy="404640"/>
          </a:xfrm>
          <a:prstGeom prst="rect">
            <a:avLst/>
          </a:prstGeom>
          <a:ln>
            <a:noFill/>
          </a:ln>
        </p:spPr>
      </p:pic>
      <p:sp>
        <p:nvSpPr>
          <p:cNvPr id="501" name="CustomShape 2"/>
          <p:cNvSpPr/>
          <p:nvPr/>
        </p:nvSpPr>
        <p:spPr>
          <a:xfrm>
            <a:off x="6428520" y="4712040"/>
            <a:ext cx="155304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02"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7A8962C6-E3A3-4D6B-8306-0544EBFE4336}" type="slidenum">
              <a:rPr b="0" lang="en" sz="800" spc="-1" strike="noStrike">
                <a:solidFill>
                  <a:srgbClr val="ffffff"/>
                </a:solidFill>
                <a:latin typeface="Arial"/>
                <a:ea typeface="Arial"/>
              </a:rPr>
              <a:t>&lt;number&gt;</a:t>
            </a:fld>
            <a:endParaRPr b="0" lang="en-US" sz="800" spc="-1" strike="noStrike">
              <a:latin typeface="Arial"/>
            </a:endParaRPr>
          </a:p>
        </p:txBody>
      </p:sp>
      <p:grpSp>
        <p:nvGrpSpPr>
          <p:cNvPr id="503" name="Group 4"/>
          <p:cNvGrpSpPr/>
          <p:nvPr/>
        </p:nvGrpSpPr>
        <p:grpSpPr>
          <a:xfrm>
            <a:off x="2993400" y="1440"/>
            <a:ext cx="2826360" cy="4710240"/>
            <a:chOff x="2993400" y="1440"/>
            <a:chExt cx="2826360" cy="4710240"/>
          </a:xfrm>
        </p:grpSpPr>
        <p:pic>
          <p:nvPicPr>
            <p:cNvPr id="504" name="Google Shape;380;p36" descr=""/>
            <p:cNvPicPr/>
            <p:nvPr/>
          </p:nvPicPr>
          <p:blipFill>
            <a:blip r:embed="rId2"/>
            <a:srcRect l="0" t="0" r="67270" b="0"/>
            <a:stretch/>
          </p:blipFill>
          <p:spPr>
            <a:xfrm>
              <a:off x="3304080" y="88560"/>
              <a:ext cx="2515680" cy="4623120"/>
            </a:xfrm>
            <a:prstGeom prst="rect">
              <a:avLst/>
            </a:prstGeom>
            <a:ln>
              <a:noFill/>
            </a:ln>
          </p:spPr>
        </p:pic>
        <p:sp>
          <p:nvSpPr>
            <p:cNvPr id="505" name="CustomShape 5"/>
            <p:cNvSpPr/>
            <p:nvPr/>
          </p:nvSpPr>
          <p:spPr>
            <a:xfrm rot="16200000">
              <a:off x="1748160" y="2171880"/>
              <a:ext cx="2947680" cy="4575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800" spc="-1" strike="noStrike">
                  <a:solidFill>
                    <a:srgbClr val="1d8db0"/>
                  </a:solidFill>
                  <a:latin typeface="Arial"/>
                  <a:ea typeface="Arial"/>
                </a:rPr>
                <a:t>Event 2012, </a:t>
              </a:r>
              <a:r>
                <a:rPr b="0" lang="en" sz="1400" spc="-1" strike="noStrike">
                  <a:solidFill>
                    <a:srgbClr val="1d8db0"/>
                  </a:solidFill>
                  <a:latin typeface="Arial"/>
                  <a:ea typeface="Arial"/>
                </a:rPr>
                <a:t>Scolini+2019</a:t>
              </a:r>
              <a:endParaRPr b="0" lang="en-US" sz="1400" spc="-1" strike="noStrike">
                <a:latin typeface="Arial"/>
              </a:endParaRPr>
            </a:p>
          </p:txBody>
        </p:sp>
        <p:sp>
          <p:nvSpPr>
            <p:cNvPr id="506" name="CustomShape 6"/>
            <p:cNvSpPr/>
            <p:nvPr/>
          </p:nvSpPr>
          <p:spPr>
            <a:xfrm>
              <a:off x="3085920" y="1440"/>
              <a:ext cx="749520" cy="396720"/>
            </a:xfrm>
            <a:prstGeom prst="rect">
              <a:avLst/>
            </a:prstGeom>
            <a:noFill/>
            <a:ln>
              <a:noFill/>
            </a:ln>
          </p:spPr>
          <p:style>
            <a:lnRef idx="0"/>
            <a:fillRef idx="0"/>
            <a:effectRef idx="0"/>
            <a:fontRef idx="minor"/>
          </p:style>
          <p:txBody>
            <a:bodyPr tIns="91440" bIns="91440" anchor="ctr">
              <a:spAutoFit/>
            </a:bodyPr>
            <a:p>
              <a:pPr algn="ctr">
                <a:lnSpc>
                  <a:spcPct val="100000"/>
                </a:lnSpc>
                <a:tabLst>
                  <a:tab algn="l" pos="0"/>
                </a:tabLst>
              </a:pPr>
              <a:r>
                <a:rPr b="0" lang="en" sz="1400" spc="-1" strike="noStrike">
                  <a:solidFill>
                    <a:srgbClr val="2f4d5d"/>
                  </a:solidFill>
                  <a:highlight>
                    <a:srgbClr val="dce7f0"/>
                  </a:highlight>
                  <a:latin typeface="Arial"/>
                  <a:ea typeface="Arial"/>
                </a:rPr>
                <a:t>1 CME</a:t>
              </a:r>
              <a:endParaRPr b="0" lang="en-US" sz="1400" spc="-1" strike="noStrike">
                <a:latin typeface="Arial"/>
              </a:endParaRPr>
            </a:p>
          </p:txBody>
        </p:sp>
      </p:grpSp>
      <p:grpSp>
        <p:nvGrpSpPr>
          <p:cNvPr id="507" name="Group 7"/>
          <p:cNvGrpSpPr/>
          <p:nvPr/>
        </p:nvGrpSpPr>
        <p:grpSpPr>
          <a:xfrm>
            <a:off x="5974560" y="-6120"/>
            <a:ext cx="2860920" cy="4725360"/>
            <a:chOff x="5974560" y="-6120"/>
            <a:chExt cx="2860920" cy="4725360"/>
          </a:xfrm>
        </p:grpSpPr>
        <p:pic>
          <p:nvPicPr>
            <p:cNvPr id="508" name="Google Shape;384;p36" descr=""/>
            <p:cNvPicPr/>
            <p:nvPr/>
          </p:nvPicPr>
          <p:blipFill>
            <a:blip r:embed="rId3"/>
            <a:srcRect l="67270" t="0" r="0" b="1185"/>
            <a:stretch/>
          </p:blipFill>
          <p:spPr>
            <a:xfrm>
              <a:off x="6276240" y="71640"/>
              <a:ext cx="2559240" cy="4647600"/>
            </a:xfrm>
            <a:prstGeom prst="rect">
              <a:avLst/>
            </a:prstGeom>
            <a:ln>
              <a:noFill/>
            </a:ln>
          </p:spPr>
        </p:pic>
        <p:sp>
          <p:nvSpPr>
            <p:cNvPr id="509" name="CustomShape 8"/>
            <p:cNvSpPr/>
            <p:nvPr/>
          </p:nvSpPr>
          <p:spPr>
            <a:xfrm rot="16200000">
              <a:off x="4660200" y="2163960"/>
              <a:ext cx="3085920" cy="4575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800" spc="-1" strike="noStrike">
                  <a:solidFill>
                    <a:srgbClr val="1d8db0"/>
                  </a:solidFill>
                  <a:latin typeface="Arial"/>
                  <a:ea typeface="Arial"/>
                </a:rPr>
                <a:t>Event 2017, </a:t>
              </a:r>
              <a:r>
                <a:rPr b="0" lang="en" sz="1400" spc="-1" strike="noStrike">
                  <a:solidFill>
                    <a:srgbClr val="1d8db0"/>
                  </a:solidFill>
                  <a:latin typeface="Arial"/>
                  <a:ea typeface="Arial"/>
                </a:rPr>
                <a:t>Scolini+2020</a:t>
              </a:r>
              <a:endParaRPr b="0" lang="en-US" sz="1400" spc="-1" strike="noStrike">
                <a:latin typeface="Arial"/>
              </a:endParaRPr>
            </a:p>
          </p:txBody>
        </p:sp>
        <p:sp>
          <p:nvSpPr>
            <p:cNvPr id="510" name="CustomShape 9"/>
            <p:cNvSpPr/>
            <p:nvPr/>
          </p:nvSpPr>
          <p:spPr>
            <a:xfrm>
              <a:off x="6025320" y="-6120"/>
              <a:ext cx="851400" cy="396720"/>
            </a:xfrm>
            <a:prstGeom prst="rect">
              <a:avLst/>
            </a:prstGeom>
            <a:noFill/>
            <a:ln>
              <a:noFill/>
            </a:ln>
          </p:spPr>
          <p:style>
            <a:lnRef idx="0"/>
            <a:fillRef idx="0"/>
            <a:effectRef idx="0"/>
            <a:fontRef idx="minor"/>
          </p:style>
          <p:txBody>
            <a:bodyPr tIns="91440" bIns="91440" anchor="ctr">
              <a:spAutoFit/>
            </a:bodyPr>
            <a:p>
              <a:pPr algn="ctr">
                <a:lnSpc>
                  <a:spcPct val="100000"/>
                </a:lnSpc>
                <a:tabLst>
                  <a:tab algn="l" pos="0"/>
                </a:tabLst>
              </a:pPr>
              <a:r>
                <a:rPr b="0" lang="en" sz="1400" spc="-1" strike="noStrike">
                  <a:solidFill>
                    <a:srgbClr val="2f4d5d"/>
                  </a:solidFill>
                  <a:highlight>
                    <a:srgbClr val="dce7f0"/>
                  </a:highlight>
                  <a:latin typeface="Arial"/>
                  <a:ea typeface="Arial"/>
                </a:rPr>
                <a:t>3 CMEs</a:t>
              </a:r>
              <a:endParaRPr b="0" lang="en-US" sz="1400" spc="-1" strike="noStrike">
                <a:latin typeface="Arial"/>
              </a:endParaRPr>
            </a:p>
          </p:txBody>
        </p:sp>
      </p:grpSp>
      <p:sp>
        <p:nvSpPr>
          <p:cNvPr id="511" name="CustomShape 10"/>
          <p:cNvSpPr/>
          <p:nvPr/>
        </p:nvSpPr>
        <p:spPr>
          <a:xfrm>
            <a:off x="5219640" y="3969720"/>
            <a:ext cx="485640" cy="494280"/>
          </a:xfrm>
          <a:prstGeom prst="rect">
            <a:avLst/>
          </a:prstGeom>
          <a:solidFill>
            <a:schemeClr val="lt2"/>
          </a:solidFill>
          <a:ln w="9360">
            <a:solidFill>
              <a:schemeClr val="dk2"/>
            </a:solidFill>
            <a:round/>
          </a:ln>
        </p:spPr>
        <p:style>
          <a:lnRef idx="0"/>
          <a:fillRef idx="0"/>
          <a:effectRef idx="0"/>
          <a:fontRef idx="minor"/>
        </p:style>
        <p:txBody>
          <a:bodyPr tIns="91440" bIns="91440">
            <a:spAutoFit/>
          </a:bodyPr>
          <a:p>
            <a:pPr algn="ctr">
              <a:lnSpc>
                <a:spcPct val="100000"/>
              </a:lnSpc>
              <a:tabLst>
                <a:tab algn="l" pos="0"/>
              </a:tabLst>
            </a:pPr>
            <a:r>
              <a:rPr b="0" lang="en" sz="1800" spc="-1" strike="noStrike">
                <a:solidFill>
                  <a:srgbClr val="2f4d5d"/>
                </a:solidFill>
                <a:latin typeface="Arial"/>
                <a:ea typeface="Arial"/>
              </a:rPr>
              <a:t>B</a:t>
            </a:r>
            <a:r>
              <a:rPr b="0" lang="en" sz="1800" spc="-1" strike="noStrike" baseline="-25000">
                <a:solidFill>
                  <a:srgbClr val="2f4d5d"/>
                </a:solidFill>
                <a:latin typeface="Arial"/>
                <a:ea typeface="Arial"/>
              </a:rPr>
              <a:t>z</a:t>
            </a:r>
            <a:endParaRPr b="0" lang="en-US" sz="1800" spc="-1" strike="noStrike">
              <a:latin typeface="Arial"/>
            </a:endParaRPr>
          </a:p>
        </p:txBody>
      </p:sp>
      <p:sp>
        <p:nvSpPr>
          <p:cNvPr id="512" name="CustomShape 11"/>
          <p:cNvSpPr/>
          <p:nvPr/>
        </p:nvSpPr>
        <p:spPr>
          <a:xfrm>
            <a:off x="8239320" y="3950640"/>
            <a:ext cx="485640" cy="494280"/>
          </a:xfrm>
          <a:prstGeom prst="rect">
            <a:avLst/>
          </a:prstGeom>
          <a:solidFill>
            <a:schemeClr val="lt2"/>
          </a:solidFill>
          <a:ln w="9360">
            <a:solidFill>
              <a:schemeClr val="dk2"/>
            </a:solidFill>
            <a:round/>
          </a:ln>
        </p:spPr>
        <p:style>
          <a:lnRef idx="0"/>
          <a:fillRef idx="0"/>
          <a:effectRef idx="0"/>
          <a:fontRef idx="minor"/>
        </p:style>
        <p:txBody>
          <a:bodyPr tIns="91440" bIns="91440">
            <a:spAutoFit/>
          </a:bodyPr>
          <a:p>
            <a:pPr algn="ctr">
              <a:lnSpc>
                <a:spcPct val="100000"/>
              </a:lnSpc>
              <a:tabLst>
                <a:tab algn="l" pos="0"/>
              </a:tabLst>
            </a:pPr>
            <a:r>
              <a:rPr b="0" lang="en" sz="1800" spc="-1" strike="noStrike">
                <a:solidFill>
                  <a:srgbClr val="2f4d5d"/>
                </a:solidFill>
                <a:latin typeface="Arial"/>
                <a:ea typeface="Arial"/>
              </a:rPr>
              <a:t>B</a:t>
            </a:r>
            <a:r>
              <a:rPr b="0" lang="en" sz="1800" spc="-1" strike="noStrike" baseline="-25000">
                <a:solidFill>
                  <a:srgbClr val="2f4d5d"/>
                </a:solidFill>
                <a:latin typeface="Arial"/>
                <a:ea typeface="Arial"/>
              </a:rPr>
              <a:t>z</a:t>
            </a:r>
            <a:endParaRPr b="0" lang="en-US" sz="1800" spc="-1" strike="noStrike">
              <a:latin typeface="Arial"/>
            </a:endParaRPr>
          </a:p>
        </p:txBody>
      </p:sp>
      <p:sp>
        <p:nvSpPr>
          <p:cNvPr id="513" name="CustomShape 12"/>
          <p:cNvSpPr/>
          <p:nvPr/>
        </p:nvSpPr>
        <p:spPr>
          <a:xfrm>
            <a:off x="3066840" y="28440"/>
            <a:ext cx="2752560" cy="4711680"/>
          </a:xfrm>
          <a:prstGeom prst="rect">
            <a:avLst/>
          </a:prstGeom>
          <a:noFill/>
          <a:ln w="28440">
            <a:solidFill>
              <a:srgbClr val="ff0000"/>
            </a:solidFill>
            <a:prstDash val="dash"/>
            <a:round/>
          </a:ln>
        </p:spPr>
        <p:style>
          <a:lnRef idx="0"/>
          <a:fillRef idx="0"/>
          <a:effectRef idx="0"/>
          <a:fontRef idx="minor"/>
        </p:style>
      </p:sp>
      <p:sp>
        <p:nvSpPr>
          <p:cNvPr id="514" name="CustomShape 13"/>
          <p:cNvSpPr/>
          <p:nvPr/>
        </p:nvSpPr>
        <p:spPr>
          <a:xfrm>
            <a:off x="171720" y="2935800"/>
            <a:ext cx="2666520" cy="16750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400" spc="-1" strike="noStrike">
                <a:solidFill>
                  <a:srgbClr val="2f4d5d"/>
                </a:solidFill>
                <a:latin typeface="Arial"/>
                <a:ea typeface="Arial"/>
              </a:rPr>
              <a:t>Note: A single forecasting resolution simulation takes max ~2–3 hours on 144 nodes of KU Leuven supercluster.</a:t>
            </a:r>
            <a:br/>
            <a:r>
              <a:rPr b="0" lang="en" sz="1400" spc="-1" strike="noStrike">
                <a:solidFill>
                  <a:srgbClr val="2f4d5d"/>
                </a:solidFill>
                <a:latin typeface="Arial"/>
                <a:ea typeface="Arial"/>
              </a:rPr>
              <a:t> </a:t>
            </a:r>
            <a:br/>
            <a:r>
              <a:rPr b="0" lang="en" sz="1400" spc="-1" strike="noStrike">
                <a:solidFill>
                  <a:srgbClr val="2f4d5d"/>
                </a:solidFill>
                <a:latin typeface="Arial"/>
                <a:ea typeface="Arial"/>
              </a:rPr>
              <a:t>*Subject to changes depending on the complexity of the event.</a:t>
            </a:r>
            <a:endParaRPr b="0" lang="en-US" sz="1400" spc="-1" strike="noStrike">
              <a:latin typeface="Arial"/>
            </a:endParaRPr>
          </a:p>
        </p:txBody>
      </p:sp>
      <p:sp>
        <p:nvSpPr>
          <p:cNvPr id="515" name="CustomShape 14"/>
          <p:cNvSpPr/>
          <p:nvPr/>
        </p:nvSpPr>
        <p:spPr>
          <a:xfrm>
            <a:off x="844920" y="4762080"/>
            <a:ext cx="2639520" cy="2818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Senne Doumen</a:t>
            </a:r>
            <a:endParaRPr b="0" lang="en-US" sz="1400" spc="-1" strike="noStrike">
              <a:latin typeface="Arial"/>
            </a:endParaRPr>
          </a:p>
        </p:txBody>
      </p:sp>
    </p:spTree>
  </p:cSld>
  <mc:AlternateContent>
    <mc:Choice Requires="p14">
      <p:transition spd="slow" p14:dur="1750">
        <p:fade thruBlk="true"/>
      </p:transition>
    </mc:Choice>
    <mc:Fallback>
      <p:transition spd="slow">
        <p:fade thruBlk="true"/>
      </p:transition>
    </mc:Fallback>
  </mc:AlternateContent>
  <p:timing>
    <p:tnLst>
      <p:par>
        <p:cTn id="82" dur="indefinite" restart="never" nodeType="tmRoot">
          <p:childTnLst>
            <p:seq>
              <p:cTn id="83" dur="indefinite" nodeType="mainSeq">
                <p:childTnLst>
                  <p:par>
                    <p:cTn id="84" fill="hold">
                      <p:stCondLst>
                        <p:cond delay="indefinite"/>
                      </p:stCondLst>
                      <p:childTnLst>
                        <p:par>
                          <p:cTn id="85" fill="hold">
                            <p:stCondLst>
                              <p:cond delay="0"/>
                            </p:stCondLst>
                            <p:childTnLst>
                              <p:par>
                                <p:cTn id="86" nodeType="clickEffect" fill="hold" presetClass="entr" presetID="1">
                                  <p:stCondLst>
                                    <p:cond delay="0"/>
                                  </p:stCondLst>
                                  <p:childTnLst>
                                    <p:set>
                                      <p:cBhvr>
                                        <p:cTn id="87"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CustomShape 1"/>
          <p:cNvSpPr/>
          <p:nvPr/>
        </p:nvSpPr>
        <p:spPr>
          <a:xfrm>
            <a:off x="177480" y="2029320"/>
            <a:ext cx="8788320" cy="10843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 sz="2800" spc="-1" strike="noStrike">
                <a:solidFill>
                  <a:srgbClr val="ffffff"/>
                </a:solidFill>
                <a:latin typeface="Arial"/>
                <a:ea typeface="Arial"/>
              </a:rPr>
              <a:t>Results with (semi-)empirical models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Dst models</a:t>
            </a:r>
            <a:endParaRPr b="0" lang="en-US" sz="3000" spc="-1" strike="noStrike">
              <a:solidFill>
                <a:srgbClr val="000000"/>
              </a:solidFill>
              <a:latin typeface="Arial"/>
            </a:endParaRPr>
          </a:p>
        </p:txBody>
      </p:sp>
      <p:pic>
        <p:nvPicPr>
          <p:cNvPr id="518" name="Google Shape;403;p38" descr=""/>
          <p:cNvPicPr/>
          <p:nvPr/>
        </p:nvPicPr>
        <p:blipFill>
          <a:blip r:embed="rId1"/>
          <a:srcRect l="13998" t="8542" r="10929" b="3272"/>
          <a:stretch/>
        </p:blipFill>
        <p:spPr>
          <a:xfrm>
            <a:off x="3363840" y="155160"/>
            <a:ext cx="5348880" cy="3534120"/>
          </a:xfrm>
          <a:prstGeom prst="rect">
            <a:avLst/>
          </a:prstGeom>
          <a:ln>
            <a:noFill/>
          </a:ln>
        </p:spPr>
      </p:pic>
      <p:pic>
        <p:nvPicPr>
          <p:cNvPr id="519" name="Google Shape;404;p38" descr="cpacolorlogo.jpg"/>
          <p:cNvPicPr/>
          <p:nvPr/>
        </p:nvPicPr>
        <p:blipFill>
          <a:blip r:embed="rId2"/>
          <a:stretch/>
        </p:blipFill>
        <p:spPr>
          <a:xfrm>
            <a:off x="7809480" y="4712040"/>
            <a:ext cx="404640" cy="404640"/>
          </a:xfrm>
          <a:prstGeom prst="rect">
            <a:avLst/>
          </a:prstGeom>
          <a:ln>
            <a:noFill/>
          </a:ln>
        </p:spPr>
      </p:pic>
      <p:sp>
        <p:nvSpPr>
          <p:cNvPr id="520" name="CustomShape 2"/>
          <p:cNvSpPr/>
          <p:nvPr/>
        </p:nvSpPr>
        <p:spPr>
          <a:xfrm>
            <a:off x="6428520" y="4712040"/>
            <a:ext cx="155304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21"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91BB94D1-5E50-4020-ACEE-AC9863DF9F84}" type="slidenum">
              <a:rPr b="0" lang="en" sz="800" spc="-1" strike="noStrike">
                <a:solidFill>
                  <a:srgbClr val="ffffff"/>
                </a:solidFill>
                <a:latin typeface="Arial"/>
                <a:ea typeface="Arial"/>
              </a:rPr>
              <a:t>&lt;number&gt;</a:t>
            </a:fld>
            <a:endParaRPr b="0" lang="en-US" sz="800" spc="-1" strike="noStrike">
              <a:latin typeface="Arial"/>
            </a:endParaRPr>
          </a:p>
        </p:txBody>
      </p:sp>
      <p:sp>
        <p:nvSpPr>
          <p:cNvPr id="522" name="CustomShape 4"/>
          <p:cNvSpPr/>
          <p:nvPr/>
        </p:nvSpPr>
        <p:spPr>
          <a:xfrm>
            <a:off x="844920" y="4762080"/>
            <a:ext cx="2639520" cy="2818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Senne Doumen</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CustomShape 1"/>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DFD2FEDB-2E91-4EB0-A042-C32817D9CB40}" type="slidenum">
              <a:rPr b="0" lang="en" sz="800" spc="-1" strike="noStrike">
                <a:solidFill>
                  <a:srgbClr val="ffffff"/>
                </a:solidFill>
                <a:latin typeface="Arial"/>
                <a:ea typeface="Arial"/>
              </a:rPr>
              <a:t>&lt;number&gt;</a:t>
            </a:fld>
            <a:endParaRPr b="0" lang="en-US" sz="800" spc="-1" strike="noStrike">
              <a:latin typeface="Arial"/>
            </a:endParaRPr>
          </a:p>
        </p:txBody>
      </p:sp>
      <p:sp>
        <p:nvSpPr>
          <p:cNvPr id="524" name="CustomShape 2"/>
          <p:cNvSpPr/>
          <p:nvPr/>
        </p:nvSpPr>
        <p:spPr>
          <a:xfrm>
            <a:off x="844920" y="4762080"/>
            <a:ext cx="2639520" cy="2818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Senne Doumen</a:t>
            </a:r>
            <a:endParaRPr b="0" lang="en-US" sz="1400" spc="-1" strike="noStrike">
              <a:latin typeface="Arial"/>
            </a:endParaRPr>
          </a:p>
        </p:txBody>
      </p:sp>
      <p:sp>
        <p:nvSpPr>
          <p:cNvPr id="525" name="TextShape 3"/>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Dst models</a:t>
            </a:r>
            <a:endParaRPr b="0" lang="en-US" sz="3000" spc="-1" strike="noStrike">
              <a:solidFill>
                <a:srgbClr val="000000"/>
              </a:solidFill>
              <a:latin typeface="Arial"/>
            </a:endParaRPr>
          </a:p>
        </p:txBody>
      </p:sp>
      <p:pic>
        <p:nvPicPr>
          <p:cNvPr id="526" name="Google Shape;415;p39" descr=""/>
          <p:cNvPicPr/>
          <p:nvPr/>
        </p:nvPicPr>
        <p:blipFill>
          <a:blip r:embed="rId1"/>
          <a:srcRect l="13998" t="8542" r="10929" b="3272"/>
          <a:stretch/>
        </p:blipFill>
        <p:spPr>
          <a:xfrm>
            <a:off x="4867200" y="155160"/>
            <a:ext cx="4140720" cy="2735640"/>
          </a:xfrm>
          <a:prstGeom prst="rect">
            <a:avLst/>
          </a:prstGeom>
          <a:ln>
            <a:noFill/>
          </a:ln>
        </p:spPr>
      </p:pic>
      <p:sp>
        <p:nvSpPr>
          <p:cNvPr id="527" name="TextShape 4"/>
          <p:cNvSpPr txBox="1"/>
          <p:nvPr/>
        </p:nvSpPr>
        <p:spPr>
          <a:xfrm>
            <a:off x="432000" y="1026720"/>
            <a:ext cx="3787200" cy="3347640"/>
          </a:xfrm>
          <a:prstGeom prst="rect">
            <a:avLst/>
          </a:prstGeom>
          <a:noFill/>
          <a:ln>
            <a:noFill/>
          </a:ln>
        </p:spPr>
        <p:txBody>
          <a:bodyPr lIns="68400" rIns="68400" tIns="34200" bIns="34200">
            <a:normAutofit/>
          </a:bodyPr>
          <a:p>
            <a:pPr>
              <a:lnSpc>
                <a:spcPct val="100000"/>
              </a:lnSpc>
              <a:spcBef>
                <a:spcPts val="799"/>
              </a:spcBef>
              <a:tabLst>
                <a:tab algn="l" pos="0"/>
              </a:tabLst>
            </a:pPr>
            <a:r>
              <a:rPr b="1" lang="en" sz="1800" spc="-1" strike="noStrike">
                <a:solidFill>
                  <a:srgbClr val="2f4d5d"/>
                </a:solidFill>
                <a:latin typeface="Arial"/>
                <a:ea typeface="Arial"/>
              </a:rPr>
              <a:t>Dst</a:t>
            </a:r>
            <a:r>
              <a:rPr b="0" lang="en" sz="1800" spc="-1" strike="noStrike">
                <a:solidFill>
                  <a:srgbClr val="2f4d5d"/>
                </a:solidFill>
                <a:latin typeface="Arial"/>
                <a:ea typeface="Arial"/>
              </a:rPr>
              <a:t> prediction models leaderboard</a:t>
            </a:r>
            <a:endParaRPr b="0" lang="en-US" sz="1800" spc="-1" strike="noStrike">
              <a:solidFill>
                <a:srgbClr val="000000"/>
              </a:solidFill>
              <a:latin typeface="Arial"/>
            </a:endParaRPr>
          </a:p>
          <a:p>
            <a:pPr marL="457200" indent="-317160">
              <a:lnSpc>
                <a:spcPct val="100000"/>
              </a:lnSpc>
              <a:spcBef>
                <a:spcPts val="799"/>
              </a:spcBef>
              <a:buClr>
                <a:srgbClr val="2f4d5d"/>
              </a:buClr>
              <a:buFont typeface="Arial"/>
              <a:buAutoNum type="arabicPeriod"/>
              <a:tabLst>
                <a:tab algn="l" pos="0"/>
              </a:tabLst>
            </a:pPr>
            <a:r>
              <a:rPr b="0" lang="en" sz="1800" spc="-1" strike="noStrike">
                <a:solidFill>
                  <a:srgbClr val="2f4d5d"/>
                </a:solidFill>
                <a:latin typeface="Arial"/>
                <a:ea typeface="Arial"/>
              </a:rPr>
              <a:t>SWING: Recurrent NN</a:t>
            </a:r>
            <a:endParaRPr b="0" lang="en-US" sz="1800" spc="-1" strike="noStrike">
              <a:solidFill>
                <a:srgbClr val="000000"/>
              </a:solidFill>
              <a:latin typeface="Arial"/>
            </a:endParaRPr>
          </a:p>
          <a:p>
            <a:pPr marL="457200" indent="-317160">
              <a:lnSpc>
                <a:spcPct val="100000"/>
              </a:lnSpc>
              <a:buClr>
                <a:srgbClr val="2f4d5d"/>
              </a:buClr>
              <a:buFont typeface="Arial"/>
              <a:buAutoNum type="arabicPeriod"/>
              <a:tabLst>
                <a:tab algn="l" pos="0"/>
              </a:tabLst>
            </a:pPr>
            <a:r>
              <a:rPr b="0" lang="en" sz="1800" spc="-1" strike="noStrike">
                <a:solidFill>
                  <a:srgbClr val="2f4d5d"/>
                </a:solidFill>
                <a:latin typeface="Arial"/>
                <a:ea typeface="Arial"/>
              </a:rPr>
              <a:t>SNGI: NARMAX</a:t>
            </a:r>
            <a:endParaRPr b="0" lang="en-US" sz="1800" spc="-1" strike="noStrike">
              <a:solidFill>
                <a:srgbClr val="000000"/>
              </a:solidFill>
              <a:latin typeface="Arial"/>
            </a:endParaRPr>
          </a:p>
          <a:p>
            <a:pPr marL="457200" indent="-317160">
              <a:lnSpc>
                <a:spcPct val="100000"/>
              </a:lnSpc>
              <a:buClr>
                <a:srgbClr val="2f4d5d"/>
              </a:buClr>
              <a:buFont typeface="Arial"/>
              <a:buAutoNum type="arabicPeriod"/>
              <a:tabLst>
                <a:tab algn="l" pos="0"/>
              </a:tabLst>
            </a:pPr>
            <a:r>
              <a:rPr b="0" lang="en" sz="1800" spc="-1" strike="noStrike">
                <a:solidFill>
                  <a:srgbClr val="2f4d5d"/>
                </a:solidFill>
                <a:latin typeface="Arial"/>
                <a:ea typeface="Arial"/>
              </a:rPr>
              <a:t>O’Brien: Empirical</a:t>
            </a:r>
            <a:endParaRPr b="0" lang="en-US" sz="1800" spc="-1" strike="noStrike">
              <a:solidFill>
                <a:srgbClr val="000000"/>
              </a:solidFill>
              <a:latin typeface="Arial"/>
            </a:endParaRPr>
          </a:p>
        </p:txBody>
      </p:sp>
      <p:pic>
        <p:nvPicPr>
          <p:cNvPr id="528" name="Google Shape;417;p39" descr="cpacolorlogo.jpg"/>
          <p:cNvPicPr/>
          <p:nvPr/>
        </p:nvPicPr>
        <p:blipFill>
          <a:blip r:embed="rId2"/>
          <a:stretch/>
        </p:blipFill>
        <p:spPr>
          <a:xfrm>
            <a:off x="7809480" y="4712040"/>
            <a:ext cx="404640" cy="404640"/>
          </a:xfrm>
          <a:prstGeom prst="rect">
            <a:avLst/>
          </a:prstGeom>
          <a:ln>
            <a:noFill/>
          </a:ln>
        </p:spPr>
      </p:pic>
      <p:sp>
        <p:nvSpPr>
          <p:cNvPr id="529" name="CustomShape 5"/>
          <p:cNvSpPr/>
          <p:nvPr/>
        </p:nvSpPr>
        <p:spPr>
          <a:xfrm>
            <a:off x="6428520" y="4712040"/>
            <a:ext cx="155304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30" name="CustomShape 6"/>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54082F73-42AC-4AE7-B30C-9557906DD166}" type="slidenum">
              <a:rPr b="0" lang="en" sz="800" spc="-1" strike="noStrike">
                <a:solidFill>
                  <a:srgbClr val="ffffff"/>
                </a:solidFill>
                <a:latin typeface="Arial"/>
                <a:ea typeface="Arial"/>
              </a:rPr>
              <a:t>&lt;number&gt;</a:t>
            </a:fld>
            <a:endParaRPr b="0" lang="en-US" sz="800" spc="-1" strike="noStrike">
              <a:latin typeface="Arial"/>
            </a:endParaRPr>
          </a:p>
        </p:txBody>
      </p:sp>
      <p:pic>
        <p:nvPicPr>
          <p:cNvPr id="531" name="Google Shape;420;p39" descr=""/>
          <p:cNvPicPr/>
          <p:nvPr/>
        </p:nvPicPr>
        <p:blipFill>
          <a:blip r:embed="rId3"/>
          <a:srcRect l="48886" t="46341" r="5543" b="9697"/>
          <a:stretch/>
        </p:blipFill>
        <p:spPr>
          <a:xfrm>
            <a:off x="430920" y="2464200"/>
            <a:ext cx="4614480" cy="25034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TextShape 1"/>
          <p:cNvSpPr txBox="1"/>
          <p:nvPr/>
        </p:nvSpPr>
        <p:spPr>
          <a:xfrm>
            <a:off x="432000" y="1242000"/>
            <a:ext cx="8280720" cy="3347640"/>
          </a:xfrm>
          <a:prstGeom prst="rect">
            <a:avLst/>
          </a:prstGeom>
          <a:noFill/>
          <a:ln>
            <a:noFill/>
          </a:ln>
        </p:spPr>
        <p:txBody>
          <a:bodyPr lIns="68400" rIns="68400" tIns="34200" bIns="34200">
            <a:normAutofit/>
          </a:bodyPr>
          <a:p>
            <a:endParaRPr b="0" lang="en-US" sz="1400" spc="-1" strike="noStrike">
              <a:solidFill>
                <a:srgbClr val="000000"/>
              </a:solidFill>
              <a:latin typeface="Arial"/>
            </a:endParaRPr>
          </a:p>
        </p:txBody>
      </p:sp>
      <p:sp>
        <p:nvSpPr>
          <p:cNvPr id="533" name="TextShape 2"/>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Kp models</a:t>
            </a:r>
            <a:endParaRPr b="0" lang="en-US" sz="3000" spc="-1" strike="noStrike">
              <a:solidFill>
                <a:srgbClr val="000000"/>
              </a:solidFill>
              <a:latin typeface="Arial"/>
            </a:endParaRPr>
          </a:p>
        </p:txBody>
      </p:sp>
      <p:pic>
        <p:nvPicPr>
          <p:cNvPr id="534" name="Google Shape;427;p40" descr=""/>
          <p:cNvPicPr/>
          <p:nvPr/>
        </p:nvPicPr>
        <p:blipFill>
          <a:blip r:embed="rId1"/>
          <a:srcRect l="14919" t="9641" r="9906" b="2359"/>
          <a:stretch/>
        </p:blipFill>
        <p:spPr>
          <a:xfrm>
            <a:off x="2990880" y="155160"/>
            <a:ext cx="5722920" cy="3768480"/>
          </a:xfrm>
          <a:prstGeom prst="rect">
            <a:avLst/>
          </a:prstGeom>
          <a:ln>
            <a:noFill/>
          </a:ln>
        </p:spPr>
      </p:pic>
      <p:pic>
        <p:nvPicPr>
          <p:cNvPr id="535" name="Google Shape;428;p40" descr="cpacolorlogo.jpg"/>
          <p:cNvPicPr/>
          <p:nvPr/>
        </p:nvPicPr>
        <p:blipFill>
          <a:blip r:embed="rId2"/>
          <a:stretch/>
        </p:blipFill>
        <p:spPr>
          <a:xfrm>
            <a:off x="7809480" y="4712040"/>
            <a:ext cx="404640" cy="404640"/>
          </a:xfrm>
          <a:prstGeom prst="rect">
            <a:avLst/>
          </a:prstGeom>
          <a:ln>
            <a:noFill/>
          </a:ln>
        </p:spPr>
      </p:pic>
      <p:sp>
        <p:nvSpPr>
          <p:cNvPr id="536" name="CustomShape 3"/>
          <p:cNvSpPr/>
          <p:nvPr/>
        </p:nvSpPr>
        <p:spPr>
          <a:xfrm>
            <a:off x="6428520" y="4712040"/>
            <a:ext cx="155304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37" name="CustomShape 4"/>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FE2DC0FD-F55D-4FA7-A5B6-33161FBB4E3C}" type="slidenum">
              <a:rPr b="0" lang="en" sz="800" spc="-1" strike="noStrike">
                <a:solidFill>
                  <a:srgbClr val="ffffff"/>
                </a:solidFill>
                <a:latin typeface="Arial"/>
                <a:ea typeface="Arial"/>
              </a:rPr>
              <a:t>&lt;number&gt;</a:t>
            </a:fld>
            <a:endParaRPr b="0" lang="en-US" sz="800" spc="-1" strike="noStrike">
              <a:latin typeface="Arial"/>
            </a:endParaRPr>
          </a:p>
        </p:txBody>
      </p:sp>
      <p:sp>
        <p:nvSpPr>
          <p:cNvPr id="538" name="CustomShape 5"/>
          <p:cNvSpPr/>
          <p:nvPr/>
        </p:nvSpPr>
        <p:spPr>
          <a:xfrm>
            <a:off x="844920" y="4762080"/>
            <a:ext cx="2639520" cy="2818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Senne Doumen</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CustomShape 1"/>
          <p:cNvSpPr/>
          <p:nvPr/>
        </p:nvSpPr>
        <p:spPr>
          <a:xfrm>
            <a:off x="844920" y="4762080"/>
            <a:ext cx="2639520" cy="2818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Senne Doumen</a:t>
            </a:r>
            <a:endParaRPr b="0" lang="en-US" sz="1400" spc="-1" strike="noStrike">
              <a:latin typeface="Arial"/>
            </a:endParaRPr>
          </a:p>
        </p:txBody>
      </p:sp>
      <p:sp>
        <p:nvSpPr>
          <p:cNvPr id="540" name="TextShape 2"/>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Kp models</a:t>
            </a:r>
            <a:endParaRPr b="0" lang="en-US" sz="3000" spc="-1" strike="noStrike">
              <a:solidFill>
                <a:srgbClr val="000000"/>
              </a:solidFill>
              <a:latin typeface="Arial"/>
            </a:endParaRPr>
          </a:p>
        </p:txBody>
      </p:sp>
      <p:pic>
        <p:nvPicPr>
          <p:cNvPr id="541" name="Google Shape;438;p41" descr=""/>
          <p:cNvPicPr/>
          <p:nvPr/>
        </p:nvPicPr>
        <p:blipFill>
          <a:blip r:embed="rId1"/>
          <a:srcRect l="14919" t="9641" r="9906" b="2359"/>
          <a:stretch/>
        </p:blipFill>
        <p:spPr>
          <a:xfrm>
            <a:off x="4398120" y="155160"/>
            <a:ext cx="4725360" cy="3111480"/>
          </a:xfrm>
          <a:prstGeom prst="rect">
            <a:avLst/>
          </a:prstGeom>
          <a:ln>
            <a:noFill/>
          </a:ln>
        </p:spPr>
      </p:pic>
      <p:sp>
        <p:nvSpPr>
          <p:cNvPr id="542" name="TextShape 3"/>
          <p:cNvSpPr txBox="1"/>
          <p:nvPr/>
        </p:nvSpPr>
        <p:spPr>
          <a:xfrm>
            <a:off x="432000" y="897840"/>
            <a:ext cx="5382000" cy="3347640"/>
          </a:xfrm>
          <a:prstGeom prst="rect">
            <a:avLst/>
          </a:prstGeom>
          <a:noFill/>
          <a:ln>
            <a:noFill/>
          </a:ln>
        </p:spPr>
        <p:txBody>
          <a:bodyPr lIns="68400" rIns="68400" tIns="34200" bIns="34200">
            <a:normAutofit/>
          </a:bodyPr>
          <a:p>
            <a:pPr>
              <a:lnSpc>
                <a:spcPct val="100000"/>
              </a:lnSpc>
              <a:spcBef>
                <a:spcPts val="799"/>
              </a:spcBef>
              <a:tabLst>
                <a:tab algn="l" pos="0"/>
              </a:tabLst>
            </a:pPr>
            <a:r>
              <a:rPr b="1" lang="en" sz="1800" spc="-1" strike="noStrike">
                <a:solidFill>
                  <a:srgbClr val="2f4d5d"/>
                </a:solidFill>
                <a:latin typeface="Arial"/>
                <a:ea typeface="Arial"/>
              </a:rPr>
              <a:t>Kp</a:t>
            </a:r>
            <a:r>
              <a:rPr b="0" lang="en" sz="1800" spc="-1" strike="noStrike">
                <a:solidFill>
                  <a:srgbClr val="2f4d5d"/>
                </a:solidFill>
                <a:latin typeface="Arial"/>
                <a:ea typeface="Arial"/>
              </a:rPr>
              <a:t> prediction leaderboard</a:t>
            </a:r>
            <a:endParaRPr b="0" lang="en-US" sz="1800" spc="-1" strike="noStrike">
              <a:solidFill>
                <a:srgbClr val="000000"/>
              </a:solidFill>
              <a:latin typeface="Arial"/>
            </a:endParaRPr>
          </a:p>
          <a:p>
            <a:pPr marL="457200" indent="-317160">
              <a:lnSpc>
                <a:spcPct val="100000"/>
              </a:lnSpc>
              <a:spcBef>
                <a:spcPts val="799"/>
              </a:spcBef>
              <a:buClr>
                <a:srgbClr val="2f4d5d"/>
              </a:buClr>
              <a:buFont typeface="Arial"/>
              <a:buAutoNum type="arabicPeriod"/>
              <a:tabLst>
                <a:tab algn="l" pos="0"/>
              </a:tabLst>
            </a:pPr>
            <a:r>
              <a:rPr b="0" lang="en" sz="1800" spc="-1" strike="noStrike">
                <a:solidFill>
                  <a:srgbClr val="2f4d5d"/>
                </a:solidFill>
                <a:latin typeface="Arial"/>
                <a:ea typeface="Arial"/>
              </a:rPr>
              <a:t>Newell (emp.) &amp; SNGI (NARMAX)</a:t>
            </a:r>
            <a:endParaRPr b="0" lang="en-US" sz="1800" spc="-1" strike="noStrike">
              <a:solidFill>
                <a:srgbClr val="000000"/>
              </a:solidFill>
              <a:latin typeface="Arial"/>
            </a:endParaRPr>
          </a:p>
          <a:p>
            <a:pPr marL="457200" indent="-317160">
              <a:lnSpc>
                <a:spcPct val="100000"/>
              </a:lnSpc>
              <a:buClr>
                <a:srgbClr val="2f4d5d"/>
              </a:buClr>
              <a:buFont typeface="Arial"/>
              <a:buAutoNum type="arabicPeriod"/>
              <a:tabLst>
                <a:tab algn="l" pos="0"/>
              </a:tabLst>
            </a:pPr>
            <a:r>
              <a:rPr b="0" lang="en" sz="1800" spc="-1" strike="noStrike">
                <a:solidFill>
                  <a:srgbClr val="2f4d5d"/>
                </a:solidFill>
                <a:latin typeface="Arial"/>
                <a:ea typeface="Arial"/>
              </a:rPr>
              <a:t>SWING: Recurrent NN</a:t>
            </a:r>
            <a:endParaRPr b="0" lang="en-US" sz="1800" spc="-1" strike="noStrike">
              <a:solidFill>
                <a:srgbClr val="000000"/>
              </a:solidFill>
              <a:latin typeface="Arial"/>
            </a:endParaRPr>
          </a:p>
          <a:p>
            <a:pPr marL="457200" indent="-317160">
              <a:lnSpc>
                <a:spcPct val="100000"/>
              </a:lnSpc>
              <a:buClr>
                <a:srgbClr val="2f4d5d"/>
              </a:buClr>
              <a:buFont typeface="Arial"/>
              <a:buAutoNum type="arabicPeriod"/>
              <a:tabLst>
                <a:tab algn="l" pos="0"/>
              </a:tabLst>
            </a:pPr>
            <a:r>
              <a:rPr b="0" lang="en" sz="1800" spc="-1" strike="noStrike">
                <a:solidFill>
                  <a:srgbClr val="2f4d5d"/>
                </a:solidFill>
                <a:latin typeface="Arial"/>
                <a:ea typeface="Arial"/>
              </a:rPr>
              <a:t>Feed-forward NN</a:t>
            </a:r>
            <a:endParaRPr b="0" lang="en-US" sz="1800" spc="-1" strike="noStrike">
              <a:solidFill>
                <a:srgbClr val="000000"/>
              </a:solidFill>
              <a:latin typeface="Arial"/>
            </a:endParaRPr>
          </a:p>
          <a:p>
            <a:pPr>
              <a:lnSpc>
                <a:spcPct val="100000"/>
              </a:lnSpc>
              <a:spcBef>
                <a:spcPts val="799"/>
              </a:spcBef>
              <a:tabLst>
                <a:tab algn="l" pos="0"/>
              </a:tabLst>
            </a:pPr>
            <a:endParaRPr b="0" lang="en-US" sz="1800" spc="-1" strike="noStrike">
              <a:solidFill>
                <a:srgbClr val="000000"/>
              </a:solidFill>
              <a:latin typeface="Arial"/>
            </a:endParaRPr>
          </a:p>
        </p:txBody>
      </p:sp>
      <p:pic>
        <p:nvPicPr>
          <p:cNvPr id="543" name="Google Shape;440;p41" descr="cpacolorlogo.jpg"/>
          <p:cNvPicPr/>
          <p:nvPr/>
        </p:nvPicPr>
        <p:blipFill>
          <a:blip r:embed="rId2"/>
          <a:stretch/>
        </p:blipFill>
        <p:spPr>
          <a:xfrm>
            <a:off x="7809480" y="4712040"/>
            <a:ext cx="404640" cy="404640"/>
          </a:xfrm>
          <a:prstGeom prst="rect">
            <a:avLst/>
          </a:prstGeom>
          <a:ln>
            <a:noFill/>
          </a:ln>
        </p:spPr>
      </p:pic>
      <p:sp>
        <p:nvSpPr>
          <p:cNvPr id="544" name="CustomShape 4"/>
          <p:cNvSpPr/>
          <p:nvPr/>
        </p:nvSpPr>
        <p:spPr>
          <a:xfrm>
            <a:off x="6428520" y="4712040"/>
            <a:ext cx="155304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45" name="CustomShape 5"/>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19886C06-231B-473A-88D1-84606B206D53}" type="slidenum">
              <a:rPr b="0" lang="en" sz="800" spc="-1" strike="noStrike">
                <a:solidFill>
                  <a:srgbClr val="ffffff"/>
                </a:solidFill>
                <a:latin typeface="Arial"/>
                <a:ea typeface="Arial"/>
              </a:rPr>
              <a:t>&lt;number&gt;</a:t>
            </a:fld>
            <a:endParaRPr b="0" lang="en-US" sz="800" spc="-1" strike="noStrike">
              <a:latin typeface="Arial"/>
            </a:endParaRPr>
          </a:p>
        </p:txBody>
      </p:sp>
      <p:pic>
        <p:nvPicPr>
          <p:cNvPr id="546" name="Google Shape;443;p41" descr=""/>
          <p:cNvPicPr/>
          <p:nvPr/>
        </p:nvPicPr>
        <p:blipFill>
          <a:blip r:embed="rId3"/>
          <a:srcRect l="48807" t="26338" r="5545" b="24490"/>
          <a:stretch/>
        </p:blipFill>
        <p:spPr>
          <a:xfrm>
            <a:off x="522360" y="2239200"/>
            <a:ext cx="4594680" cy="2783880"/>
          </a:xfrm>
          <a:prstGeom prst="rect">
            <a:avLst/>
          </a:prstGeom>
          <a:ln>
            <a:noFill/>
          </a:ln>
        </p:spPr>
      </p:pic>
      <p:sp>
        <p:nvSpPr>
          <p:cNvPr id="547" name="CustomShape 6"/>
          <p:cNvSpPr/>
          <p:nvPr/>
        </p:nvSpPr>
        <p:spPr>
          <a:xfrm>
            <a:off x="600480" y="1656720"/>
            <a:ext cx="7943400" cy="154404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tabLst>
                <a:tab algn="l" pos="0"/>
              </a:tabLst>
            </a:pPr>
            <a:r>
              <a:rPr b="1" lang="en" sz="1800" spc="-1" strike="noStrike">
                <a:solidFill>
                  <a:srgbClr val="000000"/>
                </a:solidFill>
                <a:latin typeface="Arial"/>
                <a:ea typeface="Arial"/>
              </a:rPr>
              <a:t>Takeaways!</a:t>
            </a:r>
            <a:br/>
            <a:endParaRPr b="0" lang="en-US" sz="1800" spc="-1" strike="noStrike">
              <a:latin typeface="Arial"/>
            </a:endParaRPr>
          </a:p>
          <a:p>
            <a:pPr marL="457200" algn="ctr">
              <a:lnSpc>
                <a:spcPct val="100000"/>
              </a:lnSpc>
              <a:tabLst>
                <a:tab algn="l" pos="0"/>
              </a:tabLst>
            </a:pPr>
            <a:r>
              <a:rPr b="0" lang="en" sz="1800" spc="-1" strike="noStrike">
                <a:solidFill>
                  <a:srgbClr val="000000"/>
                </a:solidFill>
                <a:latin typeface="Arial"/>
                <a:ea typeface="Arial"/>
              </a:rPr>
              <a:t>Neural network performing as good as/better than empirical models.</a:t>
            </a:r>
            <a:br/>
            <a:r>
              <a:rPr b="0" lang="en" sz="1800" spc="-1" strike="noStrike">
                <a:solidFill>
                  <a:srgbClr val="000000"/>
                </a:solidFill>
                <a:latin typeface="Arial"/>
                <a:ea typeface="Arial"/>
              </a:rPr>
              <a:t>Could be case-dependent (?)</a:t>
            </a:r>
            <a:br/>
            <a:r>
              <a:rPr b="0" lang="en" sz="1800" spc="-1" strike="noStrike">
                <a:solidFill>
                  <a:srgbClr val="000000"/>
                </a:solidFill>
                <a:latin typeface="Arial"/>
                <a:ea typeface="Arial"/>
              </a:rPr>
              <a:t>Need </a:t>
            </a:r>
            <a:r>
              <a:rPr b="1" lang="en" sz="1800" spc="-1" strike="noStrike">
                <a:solidFill>
                  <a:srgbClr val="000000"/>
                </a:solidFill>
                <a:latin typeface="Arial"/>
                <a:ea typeface="Arial"/>
              </a:rPr>
              <a:t>more validation</a:t>
            </a:r>
            <a:r>
              <a:rPr b="0" lang="en" sz="1800" spc="-1" strike="noStrike">
                <a:solidFill>
                  <a:srgbClr val="000000"/>
                </a:solidFill>
                <a:latin typeface="Arial"/>
                <a:ea typeface="Arial"/>
              </a:rPr>
              <a:t> to conclude!!!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CustomShape 1"/>
          <p:cNvSpPr/>
          <p:nvPr/>
        </p:nvSpPr>
        <p:spPr>
          <a:xfrm>
            <a:off x="177480" y="2029320"/>
            <a:ext cx="8788320" cy="10843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 sz="2800" spc="-1" strike="noStrike">
                <a:solidFill>
                  <a:srgbClr val="ffffff"/>
                </a:solidFill>
                <a:latin typeface="Arial"/>
                <a:ea typeface="Arial"/>
              </a:rPr>
              <a:t>Results with MHD model</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TextShape 1"/>
          <p:cNvSpPr txBox="1"/>
          <p:nvPr/>
        </p:nvSpPr>
        <p:spPr>
          <a:xfrm>
            <a:off x="432000" y="1013400"/>
            <a:ext cx="4065840" cy="404640"/>
          </a:xfrm>
          <a:prstGeom prst="rect">
            <a:avLst/>
          </a:prstGeom>
          <a:solidFill>
            <a:srgbClr val="dce7f0"/>
          </a:solidFill>
          <a:ln>
            <a:noFill/>
          </a:ln>
        </p:spPr>
        <p:txBody>
          <a:bodyPr lIns="68400" rIns="68400" tIns="34200" bIns="34200" anchor="b">
            <a:normAutofit/>
          </a:bodyPr>
          <a:p>
            <a:pPr>
              <a:lnSpc>
                <a:spcPct val="100000"/>
              </a:lnSpc>
              <a:spcBef>
                <a:spcPts val="799"/>
              </a:spcBef>
              <a:tabLst>
                <a:tab algn="l" pos="0"/>
              </a:tabLst>
            </a:pPr>
            <a:r>
              <a:rPr b="1" lang="en" sz="1800" spc="-1" strike="noStrike">
                <a:solidFill>
                  <a:srgbClr val="2f4d5d"/>
                </a:solidFill>
                <a:latin typeface="Arial"/>
                <a:ea typeface="Arial"/>
              </a:rPr>
              <a:t>(Semi-)Empirical models</a:t>
            </a:r>
            <a:endParaRPr b="0" lang="en-US" sz="1800" spc="-1" strike="noStrike">
              <a:solidFill>
                <a:srgbClr val="000000"/>
              </a:solidFill>
              <a:latin typeface="Arial"/>
            </a:endParaRPr>
          </a:p>
        </p:txBody>
      </p:sp>
      <p:sp>
        <p:nvSpPr>
          <p:cNvPr id="550" name="TextShape 2"/>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Types of geomagnetic impact prediction models</a:t>
            </a:r>
            <a:endParaRPr b="0" lang="en-US" sz="3000" spc="-1" strike="noStrike">
              <a:solidFill>
                <a:srgbClr val="000000"/>
              </a:solidFill>
              <a:latin typeface="Arial"/>
            </a:endParaRPr>
          </a:p>
        </p:txBody>
      </p:sp>
      <p:sp>
        <p:nvSpPr>
          <p:cNvPr id="551" name="TextShape 3"/>
          <p:cNvSpPr txBox="1"/>
          <p:nvPr/>
        </p:nvSpPr>
        <p:spPr>
          <a:xfrm>
            <a:off x="4629240" y="1013400"/>
            <a:ext cx="4083480" cy="404640"/>
          </a:xfrm>
          <a:prstGeom prst="rect">
            <a:avLst/>
          </a:prstGeom>
          <a:solidFill>
            <a:srgbClr val="dce7f0"/>
          </a:solidFill>
          <a:ln>
            <a:noFill/>
          </a:ln>
        </p:spPr>
        <p:txBody>
          <a:bodyPr lIns="68400" rIns="68400" tIns="34200" bIns="34200" anchor="b">
            <a:normAutofit/>
          </a:bodyPr>
          <a:p>
            <a:pPr>
              <a:lnSpc>
                <a:spcPct val="100000"/>
              </a:lnSpc>
              <a:spcBef>
                <a:spcPts val="799"/>
              </a:spcBef>
              <a:tabLst>
                <a:tab algn="l" pos="0"/>
              </a:tabLst>
            </a:pPr>
            <a:r>
              <a:rPr b="1" lang="en" sz="1800" spc="-1" strike="noStrike">
                <a:solidFill>
                  <a:srgbClr val="2f4d5d"/>
                </a:solidFill>
                <a:latin typeface="Arial"/>
                <a:ea typeface="Arial"/>
              </a:rPr>
              <a:t>3D Physics-based models</a:t>
            </a:r>
            <a:endParaRPr b="0" lang="en-US" sz="1800" spc="-1" strike="noStrike">
              <a:solidFill>
                <a:srgbClr val="000000"/>
              </a:solidFill>
              <a:latin typeface="Arial"/>
            </a:endParaRPr>
          </a:p>
        </p:txBody>
      </p:sp>
      <p:sp>
        <p:nvSpPr>
          <p:cNvPr id="552" name="TextShape 4"/>
          <p:cNvSpPr txBox="1"/>
          <p:nvPr/>
        </p:nvSpPr>
        <p:spPr>
          <a:xfrm>
            <a:off x="4629240" y="1478520"/>
            <a:ext cx="4083480" cy="3113280"/>
          </a:xfrm>
          <a:prstGeom prst="rect">
            <a:avLst/>
          </a:prstGeom>
          <a:noFill/>
          <a:ln>
            <a:noFill/>
          </a:ln>
        </p:spPr>
        <p:txBody>
          <a:bodyPr lIns="68400" rIns="68400" tIns="34200" bIns="34200">
            <a:normAutofit/>
          </a:bodyPr>
          <a:p>
            <a:pPr marL="457200" indent="-329760">
              <a:lnSpc>
                <a:spcPct val="100000"/>
              </a:lnSpc>
              <a:spcBef>
                <a:spcPts val="799"/>
              </a:spcBef>
              <a:buClr>
                <a:srgbClr val="2f4d5d"/>
              </a:buClr>
              <a:buFont typeface="Arial"/>
              <a:buChar char="•"/>
            </a:pPr>
            <a:r>
              <a:rPr b="0" lang="en" sz="1600" spc="-1" strike="noStrike">
                <a:solidFill>
                  <a:srgbClr val="2f4d5d"/>
                </a:solidFill>
                <a:latin typeface="Arial"/>
                <a:ea typeface="Arial"/>
              </a:rPr>
              <a:t>3D output obtained using </a:t>
            </a:r>
            <a:r>
              <a:rPr b="1" lang="en" sz="1600" spc="-1" strike="noStrike">
                <a:solidFill>
                  <a:srgbClr val="2f4d5d"/>
                </a:solidFill>
                <a:latin typeface="Arial"/>
                <a:ea typeface="Arial"/>
              </a:rPr>
              <a:t>MHD model of magnetosphere-ionosphere-thermosphere (MIT)</a:t>
            </a:r>
            <a:r>
              <a:rPr b="0" lang="en" sz="1600" spc="-1" strike="noStrike">
                <a:solidFill>
                  <a:srgbClr val="2f4d5d"/>
                </a:solidFill>
                <a:latin typeface="Arial"/>
                <a:ea typeface="Arial"/>
              </a:rPr>
              <a:t> can be used to drive GIC models.</a:t>
            </a:r>
            <a:br/>
            <a:r>
              <a:rPr b="0" lang="en" sz="1600" spc="-1" strike="noStrike">
                <a:solidFill>
                  <a:srgbClr val="2f4d5d"/>
                </a:solidFill>
                <a:latin typeface="Arial"/>
              </a:rPr>
              <a:t> </a:t>
            </a:r>
            <a:endParaRPr b="0" lang="en-US" sz="1600" spc="-1" strike="noStrike">
              <a:solidFill>
                <a:srgbClr val="000000"/>
              </a:solidFill>
              <a:latin typeface="Arial"/>
            </a:endParaRPr>
          </a:p>
          <a:p>
            <a:pPr marL="457200" indent="-329760">
              <a:lnSpc>
                <a:spcPct val="100000"/>
              </a:lnSpc>
              <a:buClr>
                <a:srgbClr val="2f4d5d"/>
              </a:buClr>
              <a:buFont typeface="Arial"/>
              <a:buChar char="•"/>
            </a:pPr>
            <a:r>
              <a:rPr b="0" lang="en" sz="1600" spc="-1" strike="noStrike">
                <a:solidFill>
                  <a:srgbClr val="2f4d5d"/>
                </a:solidFill>
                <a:latin typeface="Arial"/>
                <a:ea typeface="Arial"/>
              </a:rPr>
              <a:t>Facilitate predicting Auroral Electrojet indices predictions (A-indices) during storms and substorms</a:t>
            </a:r>
            <a:endParaRPr b="0" lang="en-US" sz="1600" spc="-1" strike="noStrike">
              <a:solidFill>
                <a:srgbClr val="000000"/>
              </a:solidFill>
              <a:latin typeface="Arial"/>
            </a:endParaRPr>
          </a:p>
          <a:p>
            <a:pPr>
              <a:lnSpc>
                <a:spcPct val="100000"/>
              </a:lnSpc>
              <a:spcBef>
                <a:spcPts val="799"/>
              </a:spcBef>
              <a:tabLst>
                <a:tab algn="l" pos="0"/>
              </a:tabLst>
            </a:pPr>
            <a:r>
              <a:rPr b="0" lang="en" sz="1600" spc="-1" strike="noStrike">
                <a:solidFill>
                  <a:srgbClr val="2f4d5d"/>
                </a:solidFill>
                <a:latin typeface="Arial"/>
                <a:ea typeface="Arial"/>
              </a:rPr>
              <a:t>e.g., OpenGGCM </a:t>
            </a:r>
            <a:br/>
            <a:r>
              <a:rPr b="0" lang="en" sz="1600" spc="-1" strike="noStrike">
                <a:solidFill>
                  <a:srgbClr val="2f4d5d"/>
                </a:solidFill>
                <a:latin typeface="Arial"/>
                <a:ea typeface="Arial"/>
              </a:rPr>
              <a:t>→simulations take ~</a:t>
            </a:r>
            <a:r>
              <a:rPr b="1" lang="en" sz="1600" spc="-1" strike="noStrike">
                <a:solidFill>
                  <a:srgbClr val="ff0000"/>
                </a:solidFill>
                <a:latin typeface="Arial"/>
                <a:ea typeface="Arial"/>
              </a:rPr>
              <a:t>2–6 hours</a:t>
            </a:r>
            <a:endParaRPr b="0" lang="en-US" sz="1600" spc="-1" strike="noStrike">
              <a:solidFill>
                <a:srgbClr val="000000"/>
              </a:solidFill>
              <a:latin typeface="Arial"/>
            </a:endParaRPr>
          </a:p>
        </p:txBody>
      </p:sp>
      <p:pic>
        <p:nvPicPr>
          <p:cNvPr id="553" name="Google Shape;459;p43" descr="cpacolorlogo.jpg"/>
          <p:cNvPicPr/>
          <p:nvPr/>
        </p:nvPicPr>
        <p:blipFill>
          <a:blip r:embed="rId1"/>
          <a:stretch/>
        </p:blipFill>
        <p:spPr>
          <a:xfrm>
            <a:off x="7809480" y="4712040"/>
            <a:ext cx="404640" cy="404640"/>
          </a:xfrm>
          <a:prstGeom prst="rect">
            <a:avLst/>
          </a:prstGeom>
          <a:ln>
            <a:noFill/>
          </a:ln>
        </p:spPr>
      </p:pic>
      <p:sp>
        <p:nvSpPr>
          <p:cNvPr id="554" name="CustomShape 5"/>
          <p:cNvSpPr/>
          <p:nvPr/>
        </p:nvSpPr>
        <p:spPr>
          <a:xfrm>
            <a:off x="6428520" y="4712040"/>
            <a:ext cx="148608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55" name="TextShape 6"/>
          <p:cNvSpPr txBox="1"/>
          <p:nvPr/>
        </p:nvSpPr>
        <p:spPr>
          <a:xfrm>
            <a:off x="105120" y="4657680"/>
            <a:ext cx="489960" cy="485640"/>
          </a:xfrm>
          <a:prstGeom prst="rect">
            <a:avLst/>
          </a:prstGeom>
          <a:noFill/>
          <a:ln>
            <a:noFill/>
          </a:ln>
        </p:spPr>
        <p:txBody>
          <a:bodyPr lIns="0" rIns="0" tIns="0" bIns="0" anchor="ctr">
            <a:noAutofit/>
          </a:bodyPr>
          <a:p>
            <a:pPr>
              <a:lnSpc>
                <a:spcPct val="100000"/>
              </a:lnSpc>
              <a:tabLst>
                <a:tab algn="l" pos="0"/>
              </a:tabLst>
            </a:pPr>
            <a:fld id="{C81953AE-631A-44E0-B77A-19DB47B85C4C}"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556" name="CustomShape 7"/>
          <p:cNvSpPr/>
          <p:nvPr/>
        </p:nvSpPr>
        <p:spPr>
          <a:xfrm>
            <a:off x="4619520" y="1009800"/>
            <a:ext cx="4065840" cy="3582360"/>
          </a:xfrm>
          <a:prstGeom prst="rect">
            <a:avLst/>
          </a:prstGeom>
          <a:noFill/>
          <a:ln w="28440">
            <a:solidFill>
              <a:srgbClr val="ff0000"/>
            </a:solidFill>
            <a:prstDash val="dash"/>
            <a:round/>
          </a:ln>
        </p:spPr>
        <p:style>
          <a:lnRef idx="0"/>
          <a:fillRef idx="0"/>
          <a:effectRef idx="0"/>
          <a:fontRef idx="minor"/>
        </p:style>
      </p:sp>
      <p:sp>
        <p:nvSpPr>
          <p:cNvPr id="557" name="TextShape 8"/>
          <p:cNvSpPr txBox="1"/>
          <p:nvPr/>
        </p:nvSpPr>
        <p:spPr>
          <a:xfrm>
            <a:off x="384480" y="1478520"/>
            <a:ext cx="4187520" cy="3185640"/>
          </a:xfrm>
          <a:prstGeom prst="rect">
            <a:avLst/>
          </a:prstGeom>
          <a:noFill/>
          <a:ln>
            <a:noFill/>
          </a:ln>
        </p:spPr>
        <p:txBody>
          <a:bodyPr lIns="68400" rIns="68400" tIns="34200" bIns="34200">
            <a:normAutofit fontScale="97000"/>
          </a:bodyPr>
          <a:p>
            <a:pPr>
              <a:lnSpc>
                <a:spcPct val="100000"/>
              </a:lnSpc>
              <a:spcBef>
                <a:spcPts val="799"/>
              </a:spcBef>
              <a:tabLst>
                <a:tab algn="l" pos="0"/>
              </a:tabLst>
            </a:pPr>
            <a:r>
              <a:rPr b="0" lang="en" sz="1600" spc="-1" strike="noStrike">
                <a:solidFill>
                  <a:srgbClr val="2f4d5d"/>
                </a:solidFill>
                <a:latin typeface="Arial"/>
                <a:ea typeface="Arial"/>
              </a:rPr>
              <a:t>Analytical formula executed in </a:t>
            </a:r>
            <a:r>
              <a:rPr b="1" lang="en" sz="1600" spc="-1" strike="noStrike">
                <a:solidFill>
                  <a:srgbClr val="ff0000"/>
                </a:solidFill>
                <a:latin typeface="Arial"/>
                <a:ea typeface="Arial"/>
              </a:rPr>
              <a:t>seconds-minutes</a:t>
            </a:r>
            <a:r>
              <a:rPr b="0" lang="en" sz="1600" spc="-1" strike="noStrike">
                <a:solidFill>
                  <a:srgbClr val="2f4d5d"/>
                </a:solidFill>
                <a:latin typeface="Arial"/>
                <a:ea typeface="Arial"/>
              </a:rPr>
              <a:t> →Faster predictions</a:t>
            </a:r>
            <a:endParaRPr b="0" lang="en-US" sz="1600" spc="-1" strike="noStrike">
              <a:solidFill>
                <a:srgbClr val="000000"/>
              </a:solidFill>
              <a:latin typeface="Arial"/>
            </a:endParaRPr>
          </a:p>
          <a:p>
            <a:pPr>
              <a:lnSpc>
                <a:spcPct val="100000"/>
              </a:lnSpc>
              <a:spcBef>
                <a:spcPts val="799"/>
              </a:spcBef>
              <a:tabLst>
                <a:tab algn="l" pos="0"/>
              </a:tabLst>
            </a:pPr>
            <a:r>
              <a:rPr b="0" lang="en" sz="1600" spc="-1" strike="noStrike">
                <a:solidFill>
                  <a:srgbClr val="2f4d5d"/>
                </a:solidFill>
                <a:latin typeface="Arial"/>
                <a:ea typeface="Arial"/>
              </a:rPr>
              <a:t>e.g., </a:t>
            </a:r>
            <a:br/>
            <a:r>
              <a:rPr b="1" lang="en" sz="1800" spc="-1" strike="noStrike">
                <a:solidFill>
                  <a:srgbClr val="2f4d5d"/>
                </a:solidFill>
                <a:latin typeface="Arial"/>
                <a:ea typeface="Arial"/>
              </a:rPr>
              <a:t>Empirical relations</a:t>
            </a:r>
            <a:endParaRPr b="0" lang="en-US" sz="1800" spc="-1" strike="noStrike">
              <a:solidFill>
                <a:srgbClr val="000000"/>
              </a:solidFill>
              <a:latin typeface="Arial"/>
            </a:endParaRPr>
          </a:p>
          <a:p>
            <a:pPr marL="457200" indent="-317160">
              <a:lnSpc>
                <a:spcPct val="100000"/>
              </a:lnSpc>
              <a:spcBef>
                <a:spcPts val="799"/>
              </a:spcBef>
              <a:buClr>
                <a:srgbClr val="2f4d5d"/>
              </a:buClr>
              <a:buFont typeface="Arial"/>
              <a:buChar char="•"/>
              <a:tabLst>
                <a:tab algn="l" pos="0"/>
              </a:tabLst>
            </a:pPr>
            <a:r>
              <a:rPr b="1" lang="en" sz="1600" spc="-1" strike="noStrike">
                <a:solidFill>
                  <a:srgbClr val="2f4d5d"/>
                </a:solidFill>
                <a:latin typeface="Arial"/>
                <a:ea typeface="Arial"/>
              </a:rPr>
              <a:t>Kp model</a:t>
            </a:r>
            <a:r>
              <a:rPr b="0" lang="en" sz="1600" spc="-1" strike="noStrike">
                <a:solidFill>
                  <a:srgbClr val="2f4d5d"/>
                </a:solidFill>
                <a:latin typeface="Arial"/>
                <a:ea typeface="Arial"/>
              </a:rPr>
              <a:t>: </a:t>
            </a:r>
            <a:r>
              <a:rPr b="0" lang="en" sz="1500" spc="-1" strike="noStrike">
                <a:solidFill>
                  <a:srgbClr val="2f4d5d"/>
                </a:solidFill>
                <a:latin typeface="Arial"/>
                <a:ea typeface="Arial"/>
              </a:rPr>
              <a:t>Newell+2008</a:t>
            </a:r>
            <a:endParaRPr b="0" lang="en-US" sz="15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600" spc="-1" strike="noStrike">
                <a:solidFill>
                  <a:srgbClr val="2f4d5d"/>
                </a:solidFill>
                <a:latin typeface="Arial"/>
                <a:ea typeface="Arial"/>
              </a:rPr>
              <a:t>Dst model</a:t>
            </a:r>
            <a:r>
              <a:rPr b="0" lang="en" sz="1600" spc="-1" strike="noStrike">
                <a:solidFill>
                  <a:srgbClr val="2f4d5d"/>
                </a:solidFill>
                <a:latin typeface="Arial"/>
                <a:ea typeface="Arial"/>
              </a:rPr>
              <a:t>: </a:t>
            </a:r>
            <a:r>
              <a:rPr b="0" lang="en" sz="1500" spc="-1" strike="noStrike">
                <a:solidFill>
                  <a:srgbClr val="2f4d5d"/>
                </a:solidFill>
                <a:latin typeface="Arial"/>
                <a:ea typeface="Arial"/>
              </a:rPr>
              <a:t>O’Brien and McPherron 2000</a:t>
            </a:r>
            <a:endParaRPr b="0" lang="en-US" sz="1500" spc="-1" strike="noStrike">
              <a:solidFill>
                <a:srgbClr val="000000"/>
              </a:solidFill>
              <a:latin typeface="Arial"/>
            </a:endParaRPr>
          </a:p>
          <a:p>
            <a:pPr>
              <a:lnSpc>
                <a:spcPct val="100000"/>
              </a:lnSpc>
              <a:spcBef>
                <a:spcPts val="799"/>
              </a:spcBef>
              <a:tabLst>
                <a:tab algn="l" pos="0"/>
              </a:tabLst>
            </a:pPr>
            <a:r>
              <a:rPr b="1" lang="en" sz="1800" spc="-1" strike="noStrike">
                <a:solidFill>
                  <a:srgbClr val="2f4d5d"/>
                </a:solidFill>
                <a:latin typeface="Arial"/>
                <a:ea typeface="Arial"/>
              </a:rPr>
              <a:t>Neural network models</a:t>
            </a:r>
            <a:endParaRPr b="0" lang="en-US" sz="1800" spc="-1" strike="noStrike">
              <a:solidFill>
                <a:srgbClr val="000000"/>
              </a:solidFill>
              <a:latin typeface="Arial"/>
            </a:endParaRPr>
          </a:p>
          <a:p>
            <a:pPr marL="457200" indent="-317160">
              <a:lnSpc>
                <a:spcPct val="100000"/>
              </a:lnSpc>
              <a:spcBef>
                <a:spcPts val="799"/>
              </a:spcBef>
              <a:buClr>
                <a:srgbClr val="2f4d5d"/>
              </a:buClr>
              <a:buFont typeface="Arial"/>
              <a:buChar char="•"/>
              <a:tabLst>
                <a:tab algn="l" pos="0"/>
              </a:tabLst>
            </a:pPr>
            <a:r>
              <a:rPr b="1" lang="en" sz="1600" spc="-1" strike="noStrike">
                <a:solidFill>
                  <a:srgbClr val="2f4d5d"/>
                </a:solidFill>
                <a:latin typeface="Arial"/>
                <a:ea typeface="Arial"/>
              </a:rPr>
              <a:t>Feed-forward NN (Kp)</a:t>
            </a:r>
            <a:r>
              <a:rPr b="0" lang="en" sz="1600" spc="-1" strike="noStrike">
                <a:solidFill>
                  <a:srgbClr val="2f4d5d"/>
                </a:solidFill>
                <a:latin typeface="Arial"/>
                <a:ea typeface="Arial"/>
              </a:rPr>
              <a:t>: </a:t>
            </a:r>
            <a:r>
              <a:rPr b="0" lang="en" sz="1500" spc="-1" strike="noStrike">
                <a:solidFill>
                  <a:srgbClr val="2f4d5d"/>
                </a:solidFill>
                <a:latin typeface="Arial"/>
                <a:ea typeface="Arial"/>
              </a:rPr>
              <a:t>Wintoft+2017</a:t>
            </a:r>
            <a:endParaRPr b="0" lang="en-US" sz="15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600" spc="-1" strike="noStrike">
                <a:solidFill>
                  <a:srgbClr val="2f4d5d"/>
                </a:solidFill>
                <a:latin typeface="Arial"/>
                <a:ea typeface="Arial"/>
              </a:rPr>
              <a:t>Recurrent NN</a:t>
            </a:r>
            <a:r>
              <a:rPr b="0" lang="en" sz="1600" spc="-1" strike="noStrike">
                <a:solidFill>
                  <a:srgbClr val="2f4d5d"/>
                </a:solidFill>
                <a:latin typeface="Arial"/>
                <a:ea typeface="Arial"/>
              </a:rPr>
              <a:t>: SWING </a:t>
            </a:r>
            <a:r>
              <a:rPr b="0" lang="en" sz="1500" spc="-1" strike="noStrike">
                <a:solidFill>
                  <a:srgbClr val="2f4d5d"/>
                </a:solidFill>
                <a:latin typeface="Arial"/>
                <a:ea typeface="Arial"/>
              </a:rPr>
              <a:t>(ONERA, France)</a:t>
            </a:r>
            <a:endParaRPr b="0" lang="en-US" sz="15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600" spc="-1" strike="noStrike">
                <a:solidFill>
                  <a:srgbClr val="2f4d5d"/>
                </a:solidFill>
                <a:latin typeface="Arial"/>
                <a:ea typeface="Arial"/>
              </a:rPr>
              <a:t>NARMAX model</a:t>
            </a:r>
            <a:r>
              <a:rPr b="0" lang="en" sz="1600" spc="-1" strike="noStrike">
                <a:solidFill>
                  <a:srgbClr val="2f4d5d"/>
                </a:solidFill>
                <a:latin typeface="Arial"/>
                <a:ea typeface="Arial"/>
              </a:rPr>
              <a:t>: SNGI </a:t>
            </a:r>
            <a:r>
              <a:rPr b="0" lang="en" sz="1500" spc="-1" strike="noStrike">
                <a:solidFill>
                  <a:srgbClr val="2f4d5d"/>
                </a:solidFill>
                <a:latin typeface="Arial"/>
                <a:ea typeface="Arial"/>
              </a:rPr>
              <a:t>(University of Sheffield, UK)</a:t>
            </a:r>
            <a:endParaRPr b="0" lang="en-US"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Quantifying geo-effectiveness of CME impact</a:t>
            </a:r>
            <a:endParaRPr b="0" lang="en-US" sz="3000" spc="-1" strike="noStrike">
              <a:solidFill>
                <a:srgbClr val="000000"/>
              </a:solidFill>
              <a:latin typeface="Arial"/>
            </a:endParaRPr>
          </a:p>
        </p:txBody>
      </p:sp>
      <p:pic>
        <p:nvPicPr>
          <p:cNvPr id="559" name="Google Shape;469;p44" descr=""/>
          <p:cNvPicPr/>
          <p:nvPr/>
        </p:nvPicPr>
        <p:blipFill>
          <a:blip r:embed="rId1"/>
          <a:stretch/>
        </p:blipFill>
        <p:spPr>
          <a:xfrm>
            <a:off x="295560" y="1019160"/>
            <a:ext cx="4464720" cy="3637800"/>
          </a:xfrm>
          <a:prstGeom prst="rect">
            <a:avLst/>
          </a:prstGeom>
          <a:ln>
            <a:noFill/>
          </a:ln>
        </p:spPr>
      </p:pic>
      <p:sp>
        <p:nvSpPr>
          <p:cNvPr id="560" name="CustomShape 2"/>
          <p:cNvSpPr/>
          <p:nvPr/>
        </p:nvSpPr>
        <p:spPr>
          <a:xfrm>
            <a:off x="1716840" y="2963880"/>
            <a:ext cx="314280" cy="271440"/>
          </a:xfrm>
          <a:prstGeom prst="rect">
            <a:avLst/>
          </a:prstGeom>
          <a:noFill/>
          <a:ln w="38160">
            <a:solidFill>
              <a:srgbClr val="ffff00"/>
            </a:solidFill>
            <a:round/>
          </a:ln>
        </p:spPr>
        <p:style>
          <a:lnRef idx="0"/>
          <a:fillRef idx="0"/>
          <a:effectRef idx="0"/>
          <a:fontRef idx="minor"/>
        </p:style>
      </p:sp>
      <p:sp>
        <p:nvSpPr>
          <p:cNvPr id="561" name="TextShape 3"/>
          <p:cNvSpPr txBox="1"/>
          <p:nvPr/>
        </p:nvSpPr>
        <p:spPr>
          <a:xfrm>
            <a:off x="4771440" y="3083040"/>
            <a:ext cx="4175640" cy="1455480"/>
          </a:xfrm>
          <a:prstGeom prst="rect">
            <a:avLst/>
          </a:prstGeom>
          <a:noFill/>
          <a:ln>
            <a:noFill/>
          </a:ln>
        </p:spPr>
        <p:txBody>
          <a:bodyPr lIns="68400" rIns="68400" tIns="34200" bIns="34200">
            <a:noAutofit/>
          </a:bodyPr>
          <a:p>
            <a:pPr>
              <a:lnSpc>
                <a:spcPct val="100000"/>
              </a:lnSpc>
              <a:tabLst>
                <a:tab algn="l" pos="0"/>
              </a:tabLst>
            </a:pPr>
            <a:r>
              <a:rPr b="1" lang="en" sz="1800" spc="-1" strike="noStrike">
                <a:solidFill>
                  <a:srgbClr val="223b50"/>
                </a:solidFill>
                <a:latin typeface="Arial"/>
                <a:ea typeface="Arial"/>
              </a:rPr>
              <a:t>Auroral indices</a:t>
            </a:r>
            <a:r>
              <a:rPr b="0" lang="en" sz="1800" spc="-1" strike="noStrike">
                <a:solidFill>
                  <a:srgbClr val="223b50"/>
                </a:solidFill>
                <a:latin typeface="Arial"/>
                <a:ea typeface="Arial"/>
              </a:rPr>
              <a:t> </a:t>
            </a:r>
            <a:br/>
            <a:r>
              <a:rPr b="0" lang="en" sz="1600" spc="-1" strike="noStrike">
                <a:solidFill>
                  <a:srgbClr val="223b50"/>
                </a:solidFill>
                <a:latin typeface="Arial"/>
                <a:ea typeface="Arial"/>
              </a:rPr>
              <a:t>A proxy of the response of the</a:t>
            </a:r>
            <a:r>
              <a:rPr b="1" lang="en" sz="1600" spc="-1" strike="noStrike">
                <a:solidFill>
                  <a:srgbClr val="223b50"/>
                </a:solidFill>
                <a:latin typeface="Arial"/>
                <a:ea typeface="Arial"/>
              </a:rPr>
              <a:t> ionosphere to the substorms </a:t>
            </a:r>
            <a:r>
              <a:rPr b="0" lang="en" sz="1600" spc="-1" strike="noStrike">
                <a:solidFill>
                  <a:srgbClr val="223b50"/>
                </a:solidFill>
                <a:latin typeface="Arial"/>
                <a:ea typeface="Arial"/>
              </a:rPr>
              <a:t>which are quite stochastic and have high temporal variability.</a:t>
            </a:r>
            <a:r>
              <a:rPr b="1" lang="en" sz="1400" spc="-1" strike="noStrike">
                <a:solidFill>
                  <a:srgbClr val="223b50"/>
                </a:solidFill>
                <a:latin typeface="Arial"/>
                <a:ea typeface="Arial"/>
              </a:rPr>
              <a:t> </a:t>
            </a:r>
            <a:br/>
            <a:r>
              <a:rPr b="1" lang="en" sz="1400" spc="-1" strike="noStrike">
                <a:solidFill>
                  <a:srgbClr val="223b50"/>
                </a:solidFill>
                <a:latin typeface="Arial"/>
                <a:ea typeface="Arial"/>
              </a:rPr>
              <a:t>AL, AU, AE = AU - AL</a:t>
            </a:r>
            <a:endParaRPr b="0" lang="en-US" sz="1400" spc="-1" strike="noStrike">
              <a:solidFill>
                <a:srgbClr val="000000"/>
              </a:solidFill>
              <a:latin typeface="Arial"/>
            </a:endParaRPr>
          </a:p>
        </p:txBody>
      </p:sp>
      <p:sp>
        <p:nvSpPr>
          <p:cNvPr id="562" name="CustomShape 4"/>
          <p:cNvSpPr/>
          <p:nvPr/>
        </p:nvSpPr>
        <p:spPr>
          <a:xfrm>
            <a:off x="705240" y="4731120"/>
            <a:ext cx="28033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 sz="1400" spc="-1" strike="noStrike">
                <a:solidFill>
                  <a:srgbClr val="dce7f0"/>
                </a:solidFill>
                <a:latin typeface="Arial"/>
                <a:ea typeface="Arial"/>
              </a:rPr>
              <a:t>Adapted from Pollock+2003</a:t>
            </a:r>
            <a:endParaRPr b="0" lang="en-US" sz="1400" spc="-1" strike="noStrike">
              <a:latin typeface="Arial"/>
            </a:endParaRPr>
          </a:p>
        </p:txBody>
      </p:sp>
      <p:sp>
        <p:nvSpPr>
          <p:cNvPr id="563" name="TextShape 5"/>
          <p:cNvSpPr txBox="1"/>
          <p:nvPr/>
        </p:nvSpPr>
        <p:spPr>
          <a:xfrm>
            <a:off x="105120" y="4657680"/>
            <a:ext cx="489960" cy="485640"/>
          </a:xfrm>
          <a:prstGeom prst="rect">
            <a:avLst/>
          </a:prstGeom>
          <a:noFill/>
          <a:ln>
            <a:noFill/>
          </a:ln>
        </p:spPr>
        <p:txBody>
          <a:bodyPr lIns="0" rIns="0" tIns="0" bIns="0" anchor="ctr">
            <a:noAutofit/>
          </a:bodyPr>
          <a:p>
            <a:pPr>
              <a:lnSpc>
                <a:spcPct val="100000"/>
              </a:lnSpc>
              <a:tabLst>
                <a:tab algn="l" pos="0"/>
              </a:tabLst>
            </a:pPr>
            <a:fld id="{1B74A48D-9A5C-49F4-816B-A8D1B0E27E3E}" type="slidenum">
              <a:rPr b="0" lang="en" sz="800" spc="-1" strike="noStrike">
                <a:solidFill>
                  <a:srgbClr val="ffffff"/>
                </a:solidFill>
                <a:latin typeface="Arial"/>
                <a:ea typeface="Arial"/>
              </a:rPr>
              <a:t>&lt;number&gt;</a:t>
            </a:fld>
            <a:endParaRPr b="0" lang="en-US" sz="800" spc="-1" strike="noStrike">
              <a:latin typeface="Times New Roman"/>
            </a:endParaRPr>
          </a:p>
        </p:txBody>
      </p:sp>
      <p:pic>
        <p:nvPicPr>
          <p:cNvPr id="564" name="Google Shape;474;p44" descr=""/>
          <p:cNvPicPr/>
          <p:nvPr/>
        </p:nvPicPr>
        <p:blipFill>
          <a:blip r:embed="rId2"/>
          <a:srcRect l="0" t="0" r="0" b="10648"/>
          <a:stretch/>
        </p:blipFill>
        <p:spPr>
          <a:xfrm>
            <a:off x="5268600" y="1019160"/>
            <a:ext cx="3181680" cy="1942560"/>
          </a:xfrm>
          <a:prstGeom prst="rect">
            <a:avLst/>
          </a:prstGeom>
          <a:ln>
            <a:noFill/>
          </a:ln>
        </p:spPr>
      </p:pic>
      <p:pic>
        <p:nvPicPr>
          <p:cNvPr id="565" name="Google Shape;475;p44" descr="cpacolorlogo.jpg"/>
          <p:cNvPicPr/>
          <p:nvPr/>
        </p:nvPicPr>
        <p:blipFill>
          <a:blip r:embed="rId3"/>
          <a:stretch/>
        </p:blipFill>
        <p:spPr>
          <a:xfrm>
            <a:off x="7809480" y="4712040"/>
            <a:ext cx="404640" cy="404640"/>
          </a:xfrm>
          <a:prstGeom prst="rect">
            <a:avLst/>
          </a:prstGeom>
          <a:ln>
            <a:noFill/>
          </a:ln>
        </p:spPr>
      </p:pic>
      <p:sp>
        <p:nvSpPr>
          <p:cNvPr id="566" name="CustomShape 6"/>
          <p:cNvSpPr/>
          <p:nvPr/>
        </p:nvSpPr>
        <p:spPr>
          <a:xfrm>
            <a:off x="6428520" y="4712040"/>
            <a:ext cx="148608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567" name="CustomShape 7"/>
          <p:cNvSpPr/>
          <p:nvPr/>
        </p:nvSpPr>
        <p:spPr>
          <a:xfrm rot="21471600">
            <a:off x="1028160" y="2590560"/>
            <a:ext cx="180252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1d8db0"/>
                </a:solidFill>
                <a:highlight>
                  <a:srgbClr val="ffff00"/>
                </a:highlight>
                <a:latin typeface="Arial"/>
                <a:ea typeface="Arial"/>
              </a:rPr>
              <a:t>Auroral electrojets</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311760" y="307800"/>
            <a:ext cx="8520120" cy="572400"/>
          </a:xfrm>
          <a:prstGeom prst="rect">
            <a:avLst/>
          </a:prstGeom>
          <a:noFill/>
          <a:ln>
            <a:noFill/>
          </a:ln>
        </p:spPr>
        <p:txBody>
          <a:bodyPr tIns="91440" bIns="91440">
            <a:normAutofit fontScale="30000"/>
          </a:bodyPr>
          <a:p>
            <a:pPr>
              <a:lnSpc>
                <a:spcPct val="100000"/>
              </a:lnSpc>
              <a:tabLst>
                <a:tab algn="l" pos="0"/>
              </a:tabLst>
            </a:pPr>
            <a:r>
              <a:rPr b="0" lang="en" sz="3000" spc="-1" strike="noStrike">
                <a:solidFill>
                  <a:srgbClr val="1d8db0"/>
                </a:solidFill>
                <a:latin typeface="Arial"/>
                <a:ea typeface="Arial"/>
              </a:rPr>
              <a:t>Coronal &amp; heliospheric modelling for space weather forecasts </a:t>
            </a:r>
            <a:endParaRPr b="0" lang="en-US" sz="3000" spc="-1" strike="noStrike">
              <a:solidFill>
                <a:srgbClr val="000000"/>
              </a:solidFill>
              <a:latin typeface="Arial"/>
            </a:endParaRPr>
          </a:p>
        </p:txBody>
      </p:sp>
      <p:sp>
        <p:nvSpPr>
          <p:cNvPr id="321" name="TextShape 2"/>
          <p:cNvSpPr txBox="1"/>
          <p:nvPr/>
        </p:nvSpPr>
        <p:spPr>
          <a:xfrm>
            <a:off x="8472600" y="4663080"/>
            <a:ext cx="548280" cy="393120"/>
          </a:xfrm>
          <a:prstGeom prst="rect">
            <a:avLst/>
          </a:prstGeom>
          <a:noFill/>
          <a:ln>
            <a:noFill/>
          </a:ln>
        </p:spPr>
        <p:txBody>
          <a:bodyPr tIns="91440" bIns="91440" anchor="ctr">
            <a:normAutofit/>
          </a:bodyPr>
          <a:p>
            <a:pPr algn="r">
              <a:lnSpc>
                <a:spcPct val="100000"/>
              </a:lnSpc>
              <a:tabLst>
                <a:tab algn="l" pos="0"/>
              </a:tabLst>
            </a:pPr>
            <a:fld id="{29B3F5BB-49F9-4E90-8A5E-CD4B06141B97}" type="slidenum">
              <a:rPr b="0" lang="en" sz="800" spc="-1" strike="noStrike">
                <a:solidFill>
                  <a:srgbClr val="ffffff"/>
                </a:solidFill>
                <a:latin typeface="Arial"/>
                <a:ea typeface="Arial"/>
              </a:rPr>
              <a:t>2</a:t>
            </a:fld>
            <a:endParaRPr b="0" lang="en-US" sz="800" spc="-1" strike="noStrike">
              <a:latin typeface="Times New Roman"/>
            </a:endParaRPr>
          </a:p>
        </p:txBody>
      </p:sp>
      <p:sp>
        <p:nvSpPr>
          <p:cNvPr id="322" name="CustomShape 3"/>
          <p:cNvSpPr/>
          <p:nvPr/>
        </p:nvSpPr>
        <p:spPr>
          <a:xfrm rot="5400000">
            <a:off x="2019960" y="673920"/>
            <a:ext cx="1994400" cy="4002480"/>
          </a:xfrm>
          <a:prstGeom prst="flowChartManualOperation">
            <a:avLst/>
          </a:prstGeom>
          <a:gradFill rotWithShape="0">
            <a:gsLst>
              <a:gs pos="0">
                <a:srgbClr val="ffff00">
                  <a:alpha val="0"/>
                </a:srgbClr>
              </a:gs>
              <a:gs pos="100000">
                <a:srgbClr val="ffff00">
                  <a:alpha val="77254"/>
                </a:srgbClr>
              </a:gs>
            </a:gsLst>
            <a:lin ang="10800000"/>
          </a:gradFill>
          <a:ln>
            <a:noFill/>
          </a:ln>
        </p:spPr>
        <p:style>
          <a:lnRef idx="0"/>
          <a:fillRef idx="0"/>
          <a:effectRef idx="0"/>
          <a:fontRef idx="minor"/>
        </p:style>
      </p:sp>
      <p:sp>
        <p:nvSpPr>
          <p:cNvPr id="323" name="CustomShape 4"/>
          <p:cNvSpPr/>
          <p:nvPr/>
        </p:nvSpPr>
        <p:spPr>
          <a:xfrm>
            <a:off x="5060160" y="1076760"/>
            <a:ext cx="360" cy="3256920"/>
          </a:xfrm>
          <a:custGeom>
            <a:avLst/>
            <a:gdLst/>
            <a:ahLst/>
            <a:rect l="l" t="t" r="r" b="b"/>
            <a:pathLst>
              <a:path w="21600" h="21600">
                <a:moveTo>
                  <a:pt x="0" y="0"/>
                </a:moveTo>
                <a:lnTo>
                  <a:pt x="21600" y="21600"/>
                </a:lnTo>
              </a:path>
            </a:pathLst>
          </a:custGeom>
          <a:noFill/>
          <a:ln w="9360">
            <a:solidFill>
              <a:srgbClr val="595959"/>
            </a:solidFill>
            <a:prstDash val="dash"/>
            <a:round/>
          </a:ln>
        </p:spPr>
        <p:style>
          <a:lnRef idx="0"/>
          <a:fillRef idx="0"/>
          <a:effectRef idx="0"/>
          <a:fontRef idx="minor"/>
        </p:style>
      </p:sp>
      <p:sp>
        <p:nvSpPr>
          <p:cNvPr id="324" name="CustomShape 5"/>
          <p:cNvSpPr/>
          <p:nvPr/>
        </p:nvSpPr>
        <p:spPr>
          <a:xfrm>
            <a:off x="5060160" y="4113000"/>
            <a:ext cx="1036080" cy="4575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0.1 AU</a:t>
            </a:r>
            <a:endParaRPr b="0" lang="en-US" sz="1800" spc="-1" strike="noStrike">
              <a:latin typeface="Arial"/>
            </a:endParaRPr>
          </a:p>
        </p:txBody>
      </p:sp>
      <p:sp>
        <p:nvSpPr>
          <p:cNvPr id="325" name="CustomShape 6"/>
          <p:cNvSpPr/>
          <p:nvPr/>
        </p:nvSpPr>
        <p:spPr>
          <a:xfrm>
            <a:off x="7511760" y="1076760"/>
            <a:ext cx="360" cy="3256920"/>
          </a:xfrm>
          <a:custGeom>
            <a:avLst/>
            <a:gdLst/>
            <a:ahLst/>
            <a:rect l="l" t="t" r="r" b="b"/>
            <a:pathLst>
              <a:path w="21600" h="21600">
                <a:moveTo>
                  <a:pt x="0" y="0"/>
                </a:moveTo>
                <a:lnTo>
                  <a:pt x="21600" y="21600"/>
                </a:lnTo>
              </a:path>
            </a:pathLst>
          </a:custGeom>
          <a:noFill/>
          <a:ln w="9360">
            <a:solidFill>
              <a:srgbClr val="595959"/>
            </a:solidFill>
            <a:prstDash val="dash"/>
            <a:round/>
          </a:ln>
        </p:spPr>
        <p:style>
          <a:lnRef idx="0"/>
          <a:fillRef idx="0"/>
          <a:effectRef idx="0"/>
          <a:fontRef idx="minor"/>
        </p:style>
      </p:sp>
      <p:sp>
        <p:nvSpPr>
          <p:cNvPr id="326" name="CustomShape 7"/>
          <p:cNvSpPr/>
          <p:nvPr/>
        </p:nvSpPr>
        <p:spPr>
          <a:xfrm>
            <a:off x="7591680" y="4113000"/>
            <a:ext cx="154908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2.1 AU or 5 AU</a:t>
            </a:r>
            <a:endParaRPr b="0" lang="en-US" sz="1800" spc="-1" strike="noStrike">
              <a:latin typeface="Arial"/>
            </a:endParaRPr>
          </a:p>
        </p:txBody>
      </p:sp>
      <p:sp>
        <p:nvSpPr>
          <p:cNvPr id="327" name="CustomShape 8"/>
          <p:cNvSpPr/>
          <p:nvPr/>
        </p:nvSpPr>
        <p:spPr>
          <a:xfrm>
            <a:off x="2209320" y="3862800"/>
            <a:ext cx="216576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800" spc="-1" strike="noStrike">
                <a:solidFill>
                  <a:srgbClr val="2f4d5d"/>
                </a:solidFill>
                <a:latin typeface="Calibri"/>
                <a:ea typeface="Calibri"/>
              </a:rPr>
              <a:t>“</a:t>
            </a:r>
            <a:r>
              <a:rPr b="1" lang="en" sz="1800" spc="-1" strike="noStrike">
                <a:solidFill>
                  <a:srgbClr val="2f4d5d"/>
                </a:solidFill>
                <a:latin typeface="Calibri"/>
                <a:ea typeface="Calibri"/>
              </a:rPr>
              <a:t>Coronal” model</a:t>
            </a:r>
            <a:endParaRPr b="0" lang="en-US" sz="1800" spc="-1" strike="noStrike">
              <a:latin typeface="Arial"/>
            </a:endParaRPr>
          </a:p>
        </p:txBody>
      </p:sp>
      <p:sp>
        <p:nvSpPr>
          <p:cNvPr id="328" name="CustomShape 9"/>
          <p:cNvSpPr/>
          <p:nvPr/>
        </p:nvSpPr>
        <p:spPr>
          <a:xfrm>
            <a:off x="5217120" y="3768840"/>
            <a:ext cx="233424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800" spc="-1" strike="noStrike">
                <a:solidFill>
                  <a:srgbClr val="2f4d5d"/>
                </a:solidFill>
                <a:latin typeface="Calibri"/>
                <a:ea typeface="Calibri"/>
              </a:rPr>
              <a:t>“</a:t>
            </a:r>
            <a:r>
              <a:rPr b="1" lang="en" sz="1800" spc="-1" strike="noStrike">
                <a:solidFill>
                  <a:srgbClr val="2f4d5d"/>
                </a:solidFill>
                <a:latin typeface="Calibri"/>
                <a:ea typeface="Calibri"/>
              </a:rPr>
              <a:t>Heliospheric” model</a:t>
            </a:r>
            <a:endParaRPr b="0" lang="en-US" sz="1800" spc="-1" strike="noStrike">
              <a:latin typeface="Arial"/>
            </a:endParaRPr>
          </a:p>
        </p:txBody>
      </p:sp>
      <p:sp>
        <p:nvSpPr>
          <p:cNvPr id="329" name="CustomShape 10"/>
          <p:cNvSpPr/>
          <p:nvPr/>
        </p:nvSpPr>
        <p:spPr>
          <a:xfrm>
            <a:off x="-1387080" y="1300320"/>
            <a:ext cx="2809800" cy="2809800"/>
          </a:xfrm>
          <a:prstGeom prst="ellipse">
            <a:avLst/>
          </a:prstGeom>
          <a:solidFill>
            <a:srgbClr val="ffff00"/>
          </a:solidFill>
          <a:ln w="9360">
            <a:solidFill>
              <a:srgbClr val="ffff00"/>
            </a:solidFill>
            <a:round/>
          </a:ln>
        </p:spPr>
        <p:style>
          <a:lnRef idx="0"/>
          <a:fillRef idx="0"/>
          <a:effectRef idx="0"/>
          <a:fontRef idx="minor"/>
        </p:style>
      </p:sp>
      <p:sp>
        <p:nvSpPr>
          <p:cNvPr id="330" name="CustomShape 11"/>
          <p:cNvSpPr/>
          <p:nvPr/>
        </p:nvSpPr>
        <p:spPr>
          <a:xfrm>
            <a:off x="5233320" y="2521440"/>
            <a:ext cx="178920" cy="178920"/>
          </a:xfrm>
          <a:prstGeom prst="ellipse">
            <a:avLst/>
          </a:prstGeom>
          <a:solidFill>
            <a:srgbClr val="595959"/>
          </a:solidFill>
          <a:ln w="9360">
            <a:solidFill>
              <a:srgbClr val="595959"/>
            </a:solidFill>
            <a:round/>
          </a:ln>
        </p:spPr>
        <p:style>
          <a:lnRef idx="0"/>
          <a:fillRef idx="0"/>
          <a:effectRef idx="0"/>
          <a:fontRef idx="minor"/>
        </p:style>
      </p:sp>
      <p:sp>
        <p:nvSpPr>
          <p:cNvPr id="331" name="CustomShape 12"/>
          <p:cNvSpPr/>
          <p:nvPr/>
        </p:nvSpPr>
        <p:spPr>
          <a:xfrm>
            <a:off x="5627160" y="2483640"/>
            <a:ext cx="254520" cy="254520"/>
          </a:xfrm>
          <a:prstGeom prst="ellipse">
            <a:avLst/>
          </a:prstGeom>
          <a:solidFill>
            <a:srgbClr val="ffab40"/>
          </a:solidFill>
          <a:ln w="9360">
            <a:solidFill>
              <a:srgbClr val="ffab40"/>
            </a:solidFill>
            <a:round/>
          </a:ln>
        </p:spPr>
        <p:style>
          <a:lnRef idx="0"/>
          <a:fillRef idx="0"/>
          <a:effectRef idx="0"/>
          <a:fontRef idx="minor"/>
        </p:style>
      </p:sp>
      <p:sp>
        <p:nvSpPr>
          <p:cNvPr id="332" name="CustomShape 13"/>
          <p:cNvSpPr/>
          <p:nvPr/>
        </p:nvSpPr>
        <p:spPr>
          <a:xfrm>
            <a:off x="6096600" y="2483640"/>
            <a:ext cx="268920" cy="268920"/>
          </a:xfrm>
          <a:prstGeom prst="ellipse">
            <a:avLst/>
          </a:prstGeom>
          <a:solidFill>
            <a:srgbClr val="4285f4"/>
          </a:solidFill>
          <a:ln w="9360">
            <a:solidFill>
              <a:srgbClr val="4285f4"/>
            </a:solidFill>
            <a:round/>
          </a:ln>
        </p:spPr>
        <p:style>
          <a:lnRef idx="0"/>
          <a:fillRef idx="0"/>
          <a:effectRef idx="0"/>
          <a:fontRef idx="minor"/>
        </p:style>
      </p:sp>
      <p:sp>
        <p:nvSpPr>
          <p:cNvPr id="333" name="CustomShape 14"/>
          <p:cNvSpPr/>
          <p:nvPr/>
        </p:nvSpPr>
        <p:spPr>
          <a:xfrm>
            <a:off x="6649920" y="2502360"/>
            <a:ext cx="216720" cy="216720"/>
          </a:xfrm>
          <a:prstGeom prst="ellipse">
            <a:avLst/>
          </a:prstGeom>
          <a:solidFill>
            <a:srgbClr val="cc4125"/>
          </a:solidFill>
          <a:ln w="9360">
            <a:solidFill>
              <a:srgbClr val="cc4125"/>
            </a:solidFill>
            <a:round/>
          </a:ln>
        </p:spPr>
        <p:style>
          <a:lnRef idx="0"/>
          <a:fillRef idx="0"/>
          <a:effectRef idx="0"/>
          <a:fontRef idx="minor"/>
        </p:style>
      </p:sp>
      <p:sp>
        <p:nvSpPr>
          <p:cNvPr id="334" name="CustomShape 15"/>
          <p:cNvSpPr/>
          <p:nvPr/>
        </p:nvSpPr>
        <p:spPr>
          <a:xfrm>
            <a:off x="2163240" y="2505240"/>
            <a:ext cx="157932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solar corona</a:t>
            </a:r>
            <a:endParaRPr b="0" lang="en-US" sz="1800" spc="-1" strike="noStrike">
              <a:latin typeface="Arial"/>
            </a:endParaRPr>
          </a:p>
        </p:txBody>
      </p:sp>
      <p:sp>
        <p:nvSpPr>
          <p:cNvPr id="335" name="CustomShape 16"/>
          <p:cNvSpPr/>
          <p:nvPr/>
        </p:nvSpPr>
        <p:spPr>
          <a:xfrm rot="10800000">
            <a:off x="4421880" y="986400"/>
            <a:ext cx="638280" cy="3170880"/>
          </a:xfrm>
          <a:prstGeom prst="moon">
            <a:avLst>
              <a:gd name="adj" fmla="val 50000"/>
            </a:avLst>
          </a:prstGeom>
          <a:solidFill>
            <a:srgbClr val="ffff00"/>
          </a:solidFill>
          <a:ln>
            <a:noFill/>
          </a:ln>
        </p:spPr>
        <p:style>
          <a:lnRef idx="0"/>
          <a:fillRef idx="0"/>
          <a:effectRef idx="0"/>
          <a:fontRef idx="minor"/>
        </p:style>
      </p:sp>
      <p:sp>
        <p:nvSpPr>
          <p:cNvPr id="336" name="CustomShape 17"/>
          <p:cNvSpPr/>
          <p:nvPr/>
        </p:nvSpPr>
        <p:spPr>
          <a:xfrm>
            <a:off x="5498280" y="2905560"/>
            <a:ext cx="1691640" cy="7318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EUHFORIA/ Icarus</a:t>
            </a:r>
            <a:endParaRPr b="0" lang="en-US" sz="1800" spc="-1" strike="noStrike">
              <a:latin typeface="Arial"/>
            </a:endParaRPr>
          </a:p>
        </p:txBody>
      </p:sp>
      <p:sp>
        <p:nvSpPr>
          <p:cNvPr id="337" name="CustomShape 18"/>
          <p:cNvSpPr/>
          <p:nvPr/>
        </p:nvSpPr>
        <p:spPr>
          <a:xfrm>
            <a:off x="1308240" y="1899000"/>
            <a:ext cx="4714560" cy="417600"/>
          </a:xfrm>
          <a:custGeom>
            <a:avLst/>
            <a:gdLst/>
            <a:ahLst/>
            <a:rect l="l" t="t" r="r" b="b"/>
            <a:pathLst>
              <a:path w="129540" h="16712">
                <a:moveTo>
                  <a:pt x="0" y="7661"/>
                </a:moveTo>
                <a:cubicBezTo>
                  <a:pt x="20856" y="7661"/>
                  <a:pt x="41673" y="9902"/>
                  <a:pt x="62529" y="9902"/>
                </a:cubicBezTo>
                <a:cubicBezTo>
                  <a:pt x="66209" y="9902"/>
                  <a:pt x="70684" y="11138"/>
                  <a:pt x="73511" y="8782"/>
                </a:cubicBezTo>
                <a:cubicBezTo>
                  <a:pt x="76572" y="6231"/>
                  <a:pt x="81004" y="-88"/>
                  <a:pt x="83820" y="2731"/>
                </a:cubicBezTo>
                <a:cubicBezTo>
                  <a:pt x="86939" y="5853"/>
                  <a:pt x="88845" y="15228"/>
                  <a:pt x="84492" y="15953"/>
                </a:cubicBezTo>
                <a:cubicBezTo>
                  <a:pt x="83531" y="16113"/>
                  <a:pt x="83062" y="14452"/>
                  <a:pt x="82924" y="13488"/>
                </a:cubicBezTo>
                <a:cubicBezTo>
                  <a:pt x="82180" y="8277"/>
                  <a:pt x="87425" y="-2301"/>
                  <a:pt x="91888" y="489"/>
                </a:cubicBezTo>
                <a:cubicBezTo>
                  <a:pt x="96578" y="3421"/>
                  <a:pt x="99587" y="11749"/>
                  <a:pt x="96595" y="16402"/>
                </a:cubicBezTo>
                <a:cubicBezTo>
                  <a:pt x="95687" y="17814"/>
                  <a:pt x="94332" y="13767"/>
                  <a:pt x="93905" y="12143"/>
                </a:cubicBezTo>
                <a:cubicBezTo>
                  <a:pt x="93037" y="8848"/>
                  <a:pt x="95155" y="4034"/>
                  <a:pt x="98388" y="2955"/>
                </a:cubicBezTo>
                <a:cubicBezTo>
                  <a:pt x="99509" y="2581"/>
                  <a:pt x="101261" y="759"/>
                  <a:pt x="101750" y="1834"/>
                </a:cubicBezTo>
                <a:cubicBezTo>
                  <a:pt x="103797" y="6338"/>
                  <a:pt x="110440" y="16991"/>
                  <a:pt x="105560" y="16178"/>
                </a:cubicBezTo>
                <a:cubicBezTo>
                  <a:pt x="101263" y="15462"/>
                  <a:pt x="104115" y="6525"/>
                  <a:pt x="106904" y="3179"/>
                </a:cubicBezTo>
                <a:cubicBezTo>
                  <a:pt x="108038" y="1818"/>
                  <a:pt x="109983" y="15"/>
                  <a:pt x="111611" y="713"/>
                </a:cubicBezTo>
                <a:cubicBezTo>
                  <a:pt x="113639" y="1583"/>
                  <a:pt x="112833" y="5446"/>
                  <a:pt x="114748" y="6541"/>
                </a:cubicBezTo>
                <a:cubicBezTo>
                  <a:pt x="119030" y="8989"/>
                  <a:pt x="124607" y="6989"/>
                  <a:pt x="129540" y="6989"/>
                </a:cubicBezTo>
              </a:path>
            </a:pathLst>
          </a:custGeom>
          <a:noFill/>
          <a:ln w="19080">
            <a:solidFill>
              <a:srgbClr val="595959"/>
            </a:solidFill>
            <a:prstDash val="dash"/>
            <a:round/>
          </a:ln>
        </p:spPr>
        <p:style>
          <a:lnRef idx="0"/>
          <a:fillRef idx="0"/>
          <a:effectRef idx="0"/>
          <a:fontRef idx="minor"/>
        </p:style>
      </p:sp>
      <p:sp>
        <p:nvSpPr>
          <p:cNvPr id="338" name="CustomShape 19"/>
          <p:cNvSpPr/>
          <p:nvPr/>
        </p:nvSpPr>
        <p:spPr>
          <a:xfrm>
            <a:off x="5101560" y="1550520"/>
            <a:ext cx="328032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PARADISE (particle transport)</a:t>
            </a:r>
            <a:endParaRPr b="0" lang="en-US" sz="1800" spc="-1" strike="noStrike">
              <a:latin typeface="Arial"/>
            </a:endParaRPr>
          </a:p>
        </p:txBody>
      </p:sp>
      <p:pic>
        <p:nvPicPr>
          <p:cNvPr id="339" name="Google Shape;174;p27" descr="cpacolorlogo.jpg"/>
          <p:cNvPicPr/>
          <p:nvPr/>
        </p:nvPicPr>
        <p:blipFill>
          <a:blip r:embed="rId1"/>
          <a:stretch/>
        </p:blipFill>
        <p:spPr>
          <a:xfrm>
            <a:off x="7809480" y="4712040"/>
            <a:ext cx="404640" cy="404640"/>
          </a:xfrm>
          <a:prstGeom prst="rect">
            <a:avLst/>
          </a:prstGeom>
          <a:ln>
            <a:noFill/>
          </a:ln>
        </p:spPr>
      </p:pic>
      <p:sp>
        <p:nvSpPr>
          <p:cNvPr id="340" name="CustomShape 20"/>
          <p:cNvSpPr/>
          <p:nvPr/>
        </p:nvSpPr>
        <p:spPr>
          <a:xfrm>
            <a:off x="6428520" y="4712040"/>
            <a:ext cx="17355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341" name="CustomShape 21"/>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02C8FF38-106A-4C02-BDB8-C9B57FBD4FE7}" type="slidenum">
              <a:rPr b="0" lang="en" sz="800" spc="-1" strike="noStrike">
                <a:solidFill>
                  <a:srgbClr val="ffffff"/>
                </a:solidFill>
                <a:latin typeface="Arial"/>
                <a:ea typeface="Arial"/>
              </a:rPr>
              <a:t>2</a:t>
            </a:fld>
            <a:endParaRPr b="0" lang="en-US" sz="800" spc="-1" strike="noStrike">
              <a:latin typeface="Arial"/>
            </a:endParaRPr>
          </a:p>
        </p:txBody>
      </p:sp>
      <p:sp>
        <p:nvSpPr>
          <p:cNvPr id="342" name="CustomShape 22"/>
          <p:cNvSpPr/>
          <p:nvPr/>
        </p:nvSpPr>
        <p:spPr>
          <a:xfrm>
            <a:off x="844920" y="4762080"/>
            <a:ext cx="2639520" cy="4942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Dr. Michaela Brchnelova</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8" name="Google Shape;482;p45" descr=""/>
          <p:cNvPicPr/>
          <p:nvPr/>
        </p:nvPicPr>
        <p:blipFill>
          <a:blip r:embed="rId1"/>
          <a:srcRect l="32161" t="12546" r="29703" b="6642"/>
          <a:stretch/>
        </p:blipFill>
        <p:spPr>
          <a:xfrm>
            <a:off x="5245200" y="1080"/>
            <a:ext cx="3898440" cy="4647960"/>
          </a:xfrm>
          <a:prstGeom prst="rect">
            <a:avLst/>
          </a:prstGeom>
          <a:ln>
            <a:noFill/>
          </a:ln>
        </p:spPr>
      </p:pic>
      <p:sp>
        <p:nvSpPr>
          <p:cNvPr id="569" name="TextShape 1"/>
          <p:cNvSpPr txBox="1"/>
          <p:nvPr/>
        </p:nvSpPr>
        <p:spPr>
          <a:xfrm>
            <a:off x="432000" y="2880"/>
            <a:ext cx="413964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Validation of coupling</a:t>
            </a:r>
            <a:endParaRPr b="0" lang="en-US" sz="3000" spc="-1" strike="noStrike">
              <a:solidFill>
                <a:srgbClr val="000000"/>
              </a:solidFill>
              <a:latin typeface="Arial"/>
            </a:endParaRPr>
          </a:p>
        </p:txBody>
      </p:sp>
      <p:sp>
        <p:nvSpPr>
          <p:cNvPr id="570" name="CustomShape 2"/>
          <p:cNvSpPr/>
          <p:nvPr/>
        </p:nvSpPr>
        <p:spPr>
          <a:xfrm>
            <a:off x="9947160" y="1353960"/>
            <a:ext cx="5555880" cy="1949400"/>
          </a:xfrm>
          <a:prstGeom prst="rect">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tabLst>
                <a:tab algn="l" pos="0"/>
              </a:tabLst>
            </a:pPr>
            <a:r>
              <a:rPr b="1" lang="en" sz="1400" spc="-1" strike="noStrike">
                <a:solidFill>
                  <a:srgbClr val="000000"/>
                </a:solidFill>
                <a:latin typeface="Arial"/>
                <a:ea typeface="Arial"/>
              </a:rPr>
              <a:t>Outlook</a:t>
            </a:r>
            <a:br/>
            <a:endParaRPr b="0" lang="en-US" sz="1400" spc="-1" strike="noStrike">
              <a:latin typeface="Arial"/>
            </a:endParaRPr>
          </a:p>
          <a:p>
            <a:pPr marL="457200" indent="-304560">
              <a:lnSpc>
                <a:spcPct val="100000"/>
              </a:lnSpc>
              <a:buClr>
                <a:srgbClr val="000000"/>
              </a:buClr>
              <a:buFont typeface="Arial"/>
              <a:buChar char="●"/>
              <a:tabLst>
                <a:tab algn="l" pos="0"/>
              </a:tabLst>
            </a:pPr>
            <a:r>
              <a:rPr b="0" lang="en" sz="1200" spc="-1" strike="noStrike">
                <a:solidFill>
                  <a:srgbClr val="000000"/>
                </a:solidFill>
                <a:latin typeface="Arial"/>
                <a:ea typeface="Arial"/>
              </a:rPr>
              <a:t>Explore other MHD magnetosphere models and benchmark their performance with EUHFORIA simulation - Add smart noise to input!</a:t>
            </a:r>
            <a:br/>
            <a:r>
              <a:rPr b="0" lang="en" sz="1200" spc="-1" strike="noStrike">
                <a:solidFill>
                  <a:srgbClr val="000000"/>
                </a:solidFill>
                <a:latin typeface="Arial"/>
              </a:rPr>
              <a:t> </a:t>
            </a:r>
            <a:endParaRPr b="0" lang="en-US" sz="1200" spc="-1" strike="noStrike">
              <a:latin typeface="Arial"/>
            </a:endParaRPr>
          </a:p>
          <a:p>
            <a:pPr marL="457200" indent="-304560">
              <a:lnSpc>
                <a:spcPct val="100000"/>
              </a:lnSpc>
              <a:buClr>
                <a:srgbClr val="000000"/>
              </a:buClr>
              <a:buFont typeface="Arial"/>
              <a:buChar char="●"/>
              <a:tabLst>
                <a:tab algn="l" pos="0"/>
              </a:tabLst>
            </a:pPr>
            <a:r>
              <a:rPr b="0" lang="en" sz="1200" spc="-1" strike="noStrike">
                <a:solidFill>
                  <a:srgbClr val="000000"/>
                </a:solidFill>
                <a:latin typeface="Arial"/>
                <a:ea typeface="Arial"/>
              </a:rPr>
              <a:t>Assess the capabilities of using MHD magnetosphere models as compared to empirical models </a:t>
            </a:r>
            <a:endParaRPr b="0" lang="en-US" sz="1200" spc="-1" strike="noStrike">
              <a:latin typeface="Arial"/>
            </a:endParaRPr>
          </a:p>
        </p:txBody>
      </p:sp>
      <p:sp>
        <p:nvSpPr>
          <p:cNvPr id="571" name="CustomShape 3"/>
          <p:cNvSpPr/>
          <p:nvPr/>
        </p:nvSpPr>
        <p:spPr>
          <a:xfrm>
            <a:off x="9842400" y="3550320"/>
            <a:ext cx="6680160" cy="812160"/>
          </a:xfrm>
          <a:prstGeom prst="rect">
            <a:avLst/>
          </a:prstGeom>
          <a:solidFill>
            <a:schemeClr val="lt1"/>
          </a:solidFill>
          <a:ln w="9360">
            <a:solidFill>
              <a:schemeClr val="dk1"/>
            </a:solidFill>
            <a:round/>
          </a:ln>
        </p:spPr>
        <p:style>
          <a:lnRef idx="0"/>
          <a:fillRef idx="0"/>
          <a:effectRef idx="0"/>
          <a:fontRef idx="minor"/>
        </p:style>
        <p:txBody>
          <a:bodyPr tIns="91440" bIns="91440">
            <a:spAutoFit/>
          </a:bodyPr>
          <a:p>
            <a:pPr algn="r">
              <a:lnSpc>
                <a:spcPct val="115000"/>
              </a:lnSpc>
              <a:spcAft>
                <a:spcPts val="1199"/>
              </a:spcAft>
              <a:tabLst>
                <a:tab algn="l" pos="0"/>
              </a:tabLst>
            </a:pPr>
            <a:r>
              <a:rPr b="1" i="1" lang="en" sz="1200" spc="-1" strike="noStrike">
                <a:solidFill>
                  <a:srgbClr val="595959"/>
                </a:solidFill>
                <a:latin typeface="Arial"/>
                <a:ea typeface="Arial"/>
              </a:rPr>
              <a:t>Lessons learned:  </a:t>
            </a:r>
            <a:br/>
            <a:r>
              <a:rPr b="0" i="1" lang="en" sz="1200" spc="-1" strike="noStrike">
                <a:solidFill>
                  <a:srgbClr val="595959"/>
                </a:solidFill>
                <a:latin typeface="Arial"/>
                <a:ea typeface="Arial"/>
              </a:rPr>
              <a:t>Stefaan had to push me quite a lot to publish this work. It took me a while to make peace </a:t>
            </a:r>
            <a:br/>
            <a:r>
              <a:rPr b="0" i="1" lang="en" sz="1200" spc="-1" strike="noStrike">
                <a:solidFill>
                  <a:srgbClr val="595959"/>
                </a:solidFill>
                <a:latin typeface="Arial"/>
                <a:ea typeface="Arial"/>
              </a:rPr>
              <a:t>with the state of these results. So, I got delayed in listening to him. But, I finally did. :)</a:t>
            </a:r>
            <a:endParaRPr b="0" lang="en-US" sz="1200" spc="-1" strike="noStrike">
              <a:latin typeface="Arial"/>
            </a:endParaRPr>
          </a:p>
        </p:txBody>
      </p:sp>
      <p:sp>
        <p:nvSpPr>
          <p:cNvPr id="572" name="CustomShape 4"/>
          <p:cNvSpPr/>
          <p:nvPr/>
        </p:nvSpPr>
        <p:spPr>
          <a:xfrm>
            <a:off x="4988160" y="2481120"/>
            <a:ext cx="325440" cy="1863360"/>
          </a:xfrm>
          <a:prstGeom prst="leftBrace">
            <a:avLst>
              <a:gd name="adj1" fmla="val 50000"/>
              <a:gd name="adj2" fmla="val 50000"/>
            </a:avLst>
          </a:prstGeom>
          <a:noFill/>
          <a:ln w="9360">
            <a:solidFill>
              <a:schemeClr val="dk2"/>
            </a:solidFill>
            <a:round/>
          </a:ln>
        </p:spPr>
        <p:style>
          <a:lnRef idx="0"/>
          <a:fillRef idx="0"/>
          <a:effectRef idx="0"/>
          <a:fontRef idx="minor"/>
        </p:style>
      </p:sp>
      <p:sp>
        <p:nvSpPr>
          <p:cNvPr id="573" name="CustomShape 5"/>
          <p:cNvSpPr/>
          <p:nvPr/>
        </p:nvSpPr>
        <p:spPr>
          <a:xfrm flipH="1" rot="10800000">
            <a:off x="6918120" y="1710000"/>
            <a:ext cx="225720" cy="118440"/>
          </a:xfrm>
          <a:custGeom>
            <a:avLst/>
            <a:gdLst/>
            <a:ahLst/>
            <a:rect l="l" t="t" r="r" b="b"/>
            <a:pathLst>
              <a:path w="21600" h="21600">
                <a:moveTo>
                  <a:pt x="0" y="0"/>
                </a:moveTo>
                <a:lnTo>
                  <a:pt x="21600" y="21600"/>
                </a:lnTo>
              </a:path>
            </a:pathLst>
          </a:custGeom>
          <a:noFill/>
          <a:ln w="9360">
            <a:solidFill>
              <a:schemeClr val="dk2"/>
            </a:solidFill>
            <a:round/>
            <a:tailEnd len="med" type="triangle" w="med"/>
          </a:ln>
        </p:spPr>
        <p:style>
          <a:lnRef idx="0"/>
          <a:fillRef idx="0"/>
          <a:effectRef idx="0"/>
          <a:fontRef idx="minor"/>
        </p:style>
      </p:sp>
      <p:sp>
        <p:nvSpPr>
          <p:cNvPr id="574" name="CustomShape 6"/>
          <p:cNvSpPr/>
          <p:nvPr/>
        </p:nvSpPr>
        <p:spPr>
          <a:xfrm flipH="1" rot="10800000">
            <a:off x="6817680" y="2403720"/>
            <a:ext cx="225720" cy="118440"/>
          </a:xfrm>
          <a:custGeom>
            <a:avLst/>
            <a:gdLst/>
            <a:ahLst/>
            <a:rect l="l" t="t" r="r" b="b"/>
            <a:pathLst>
              <a:path w="21600" h="21600">
                <a:moveTo>
                  <a:pt x="0" y="0"/>
                </a:moveTo>
                <a:lnTo>
                  <a:pt x="21600" y="21600"/>
                </a:lnTo>
              </a:path>
            </a:pathLst>
          </a:custGeom>
          <a:noFill/>
          <a:ln w="9360">
            <a:solidFill>
              <a:schemeClr val="dk2"/>
            </a:solidFill>
            <a:round/>
            <a:tailEnd len="med" type="triangle" w="med"/>
          </a:ln>
        </p:spPr>
        <p:style>
          <a:lnRef idx="0"/>
          <a:fillRef idx="0"/>
          <a:effectRef idx="0"/>
          <a:fontRef idx="minor"/>
        </p:style>
      </p:sp>
      <p:pic>
        <p:nvPicPr>
          <p:cNvPr id="575" name="Google Shape;489;p45" descr="cpacolorlogo.jpg"/>
          <p:cNvPicPr/>
          <p:nvPr/>
        </p:nvPicPr>
        <p:blipFill>
          <a:blip r:embed="rId2"/>
          <a:stretch/>
        </p:blipFill>
        <p:spPr>
          <a:xfrm>
            <a:off x="7854480" y="4719240"/>
            <a:ext cx="393120" cy="393120"/>
          </a:xfrm>
          <a:prstGeom prst="rect">
            <a:avLst/>
          </a:prstGeom>
          <a:ln>
            <a:noFill/>
          </a:ln>
        </p:spPr>
      </p:pic>
      <p:sp>
        <p:nvSpPr>
          <p:cNvPr id="576" name="TextShape 7"/>
          <p:cNvSpPr txBox="1"/>
          <p:nvPr/>
        </p:nvSpPr>
        <p:spPr>
          <a:xfrm>
            <a:off x="5834520" y="4673160"/>
            <a:ext cx="2009160" cy="485640"/>
          </a:xfrm>
          <a:prstGeom prst="rect">
            <a:avLst/>
          </a:prstGeom>
          <a:noFill/>
          <a:ln>
            <a:noFill/>
          </a:ln>
        </p:spPr>
        <p:txBody>
          <a:bodyPr lIns="0" rIns="135000" tIns="0" bIns="0" anchor="ctr">
            <a:noAutofit/>
          </a:bodyPr>
          <a:p>
            <a:pPr algn="r">
              <a:lnSpc>
                <a:spcPct val="100000"/>
              </a:lnSpc>
              <a:tabLst>
                <a:tab algn="l" pos="0"/>
              </a:tabLst>
            </a:pPr>
            <a:r>
              <a:rPr b="0" lang="en" sz="1000" spc="-1" strike="noStrike">
                <a:solidFill>
                  <a:srgbClr val="ffffff"/>
                </a:solidFill>
                <a:latin typeface="Arial"/>
                <a:ea typeface="Arial"/>
              </a:rPr>
              <a:t>Centre for mathematical Plasma-Astrophysics</a:t>
            </a:r>
            <a:endParaRPr b="0" lang="en-US" sz="1000" spc="-1" strike="noStrike">
              <a:latin typeface="Times New Roman"/>
            </a:endParaRPr>
          </a:p>
        </p:txBody>
      </p:sp>
      <p:sp>
        <p:nvSpPr>
          <p:cNvPr id="577" name="TextShape 8"/>
          <p:cNvSpPr txBox="1"/>
          <p:nvPr/>
        </p:nvSpPr>
        <p:spPr>
          <a:xfrm>
            <a:off x="105120" y="4657680"/>
            <a:ext cx="489960" cy="485640"/>
          </a:xfrm>
          <a:prstGeom prst="rect">
            <a:avLst/>
          </a:prstGeom>
          <a:noFill/>
          <a:ln>
            <a:noFill/>
          </a:ln>
        </p:spPr>
        <p:txBody>
          <a:bodyPr lIns="0" rIns="0" tIns="0" bIns="0" anchor="ctr">
            <a:noAutofit/>
          </a:bodyPr>
          <a:p>
            <a:pPr>
              <a:lnSpc>
                <a:spcPct val="100000"/>
              </a:lnSpc>
              <a:tabLst>
                <a:tab algn="l" pos="0"/>
              </a:tabLst>
            </a:pPr>
            <a:fld id="{85A45324-EDF3-4587-9CCA-11F622F67283}"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578" name="CustomShape 9"/>
          <p:cNvSpPr/>
          <p:nvPr/>
        </p:nvSpPr>
        <p:spPr>
          <a:xfrm>
            <a:off x="5388480" y="1591920"/>
            <a:ext cx="1577160" cy="5947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900" spc="-1" strike="noStrike">
                <a:solidFill>
                  <a:srgbClr val="0000ff"/>
                </a:solidFill>
                <a:highlight>
                  <a:srgbClr val="dce7f0"/>
                </a:highlight>
                <a:latin typeface="Arial"/>
                <a:ea typeface="Arial"/>
              </a:rPr>
              <a:t>EUHFORIA+OpenGGCM</a:t>
            </a:r>
            <a:endParaRPr b="0" lang="en-US" sz="900" spc="-1" strike="noStrike">
              <a:latin typeface="Arial"/>
            </a:endParaRPr>
          </a:p>
          <a:p>
            <a:pPr>
              <a:lnSpc>
                <a:spcPct val="100000"/>
              </a:lnSpc>
              <a:tabLst>
                <a:tab algn="l" pos="0"/>
              </a:tabLst>
            </a:pPr>
            <a:r>
              <a:rPr b="0" lang="en" sz="900" spc="-1" strike="noStrike">
                <a:solidFill>
                  <a:srgbClr val="000000"/>
                </a:solidFill>
                <a:highlight>
                  <a:srgbClr val="dce7f0"/>
                </a:highlight>
                <a:latin typeface="Arial"/>
                <a:ea typeface="Arial"/>
              </a:rPr>
              <a:t>Observations+OpenGGCM</a:t>
            </a:r>
            <a:endParaRPr b="0" lang="en-US" sz="900" spc="-1" strike="noStrike">
              <a:latin typeface="Arial"/>
            </a:endParaRPr>
          </a:p>
          <a:p>
            <a:pPr>
              <a:lnSpc>
                <a:spcPct val="100000"/>
              </a:lnSpc>
              <a:tabLst>
                <a:tab algn="l" pos="0"/>
              </a:tabLst>
            </a:pPr>
            <a:r>
              <a:rPr b="0" lang="en" sz="900" spc="-1" strike="noStrike">
                <a:solidFill>
                  <a:srgbClr val="000000"/>
                </a:solidFill>
                <a:highlight>
                  <a:srgbClr val="dce7f0"/>
                </a:highlight>
                <a:latin typeface="Arial"/>
                <a:ea typeface="Arial"/>
              </a:rPr>
              <a:t>(reference)</a:t>
            </a:r>
            <a:endParaRPr b="0" lang="en-US" sz="900" spc="-1" strike="noStrike">
              <a:latin typeface="Arial"/>
            </a:endParaRPr>
          </a:p>
        </p:txBody>
      </p:sp>
      <p:sp>
        <p:nvSpPr>
          <p:cNvPr id="579" name="CustomShape 10"/>
          <p:cNvSpPr/>
          <p:nvPr/>
        </p:nvSpPr>
        <p:spPr>
          <a:xfrm>
            <a:off x="506160" y="4716000"/>
            <a:ext cx="285048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400" spc="-1" strike="noStrike">
                <a:solidFill>
                  <a:srgbClr val="dce7f0"/>
                </a:solidFill>
                <a:latin typeface="Arial"/>
                <a:ea typeface="Arial"/>
              </a:rPr>
              <a:t>Maharana+2024a</a:t>
            </a:r>
            <a:endParaRPr b="0" lang="en-US" sz="1400" spc="-1" strike="noStrike">
              <a:latin typeface="Arial"/>
            </a:endParaRPr>
          </a:p>
        </p:txBody>
      </p:sp>
      <p:sp>
        <p:nvSpPr>
          <p:cNvPr id="580" name="TextShape 11"/>
          <p:cNvSpPr txBox="1"/>
          <p:nvPr/>
        </p:nvSpPr>
        <p:spPr>
          <a:xfrm>
            <a:off x="432000" y="778320"/>
            <a:ext cx="4479480" cy="575280"/>
          </a:xfrm>
          <a:prstGeom prst="rect">
            <a:avLst/>
          </a:prstGeom>
          <a:noFill/>
          <a:ln>
            <a:noFill/>
          </a:ln>
        </p:spPr>
        <p:txBody>
          <a:bodyPr lIns="68400" rIns="68400" tIns="34200" bIns="34200">
            <a:noAutofit/>
          </a:bodyPr>
          <a:p>
            <a:pPr>
              <a:lnSpc>
                <a:spcPct val="90000"/>
              </a:lnSpc>
              <a:spcBef>
                <a:spcPts val="799"/>
              </a:spcBef>
              <a:tabLst>
                <a:tab algn="l" pos="0"/>
              </a:tabLst>
            </a:pPr>
            <a:r>
              <a:rPr b="0" lang="en" sz="1810" spc="-1" strike="noStrike">
                <a:solidFill>
                  <a:srgbClr val="2f4d5d"/>
                </a:solidFill>
                <a:latin typeface="Arial"/>
                <a:ea typeface="Arial"/>
              </a:rPr>
              <a:t>Event 2012: Scolini+2019</a:t>
            </a:r>
            <a:endParaRPr b="0" lang="en-US" sz="1810" spc="-1" strike="noStrike">
              <a:solidFill>
                <a:srgbClr val="000000"/>
              </a:solidFill>
              <a:latin typeface="Arial"/>
            </a:endParaRPr>
          </a:p>
        </p:txBody>
      </p:sp>
      <p:sp>
        <p:nvSpPr>
          <p:cNvPr id="581" name="CustomShape 12"/>
          <p:cNvSpPr/>
          <p:nvPr/>
        </p:nvSpPr>
        <p:spPr>
          <a:xfrm>
            <a:off x="506160" y="1117440"/>
            <a:ext cx="4360320" cy="65772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nSpc>
                <a:spcPct val="90000"/>
              </a:lnSpc>
              <a:tabLst>
                <a:tab algn="l" pos="0"/>
              </a:tabLst>
            </a:pPr>
            <a:r>
              <a:rPr b="1" lang="en" sz="1510" spc="-1" strike="noStrike">
                <a:solidFill>
                  <a:srgbClr val="2f4d5d"/>
                </a:solidFill>
                <a:latin typeface="Arial"/>
                <a:ea typeface="Arial"/>
              </a:rPr>
              <a:t>Magnetospheric response</a:t>
            </a:r>
            <a:r>
              <a:rPr b="0" lang="en" sz="1510" spc="-1" strike="noStrike">
                <a:solidFill>
                  <a:srgbClr val="2f4d5d"/>
                </a:solidFill>
                <a:latin typeface="Arial"/>
                <a:ea typeface="Arial"/>
              </a:rPr>
              <a:t>: </a:t>
            </a:r>
            <a:r>
              <a:rPr b="1" lang="en" sz="1510" spc="-1" strike="noStrike">
                <a:solidFill>
                  <a:srgbClr val="2f4d5d"/>
                </a:solidFill>
                <a:latin typeface="Arial"/>
                <a:ea typeface="Arial"/>
              </a:rPr>
              <a:t>Dst index</a:t>
            </a:r>
            <a:r>
              <a:rPr b="0" lang="en" sz="1510" spc="-1" strike="noStrike">
                <a:solidFill>
                  <a:srgbClr val="2f4d5d"/>
                </a:solidFill>
                <a:latin typeface="Arial"/>
                <a:ea typeface="Arial"/>
              </a:rPr>
              <a:t> </a:t>
            </a:r>
            <a:br/>
            <a:r>
              <a:rPr b="0" lang="en" sz="1510" spc="-1" strike="noStrike">
                <a:solidFill>
                  <a:srgbClr val="2f4d5d"/>
                </a:solidFill>
                <a:latin typeface="Arial"/>
                <a:ea typeface="Arial"/>
              </a:rPr>
              <a:t>→ Prediction with EUHFORIA input comparable with those using L1 measurements.</a:t>
            </a:r>
            <a:endParaRPr b="0" lang="en-US" sz="1510" spc="-1" strike="noStrike">
              <a:latin typeface="Arial"/>
            </a:endParaRPr>
          </a:p>
        </p:txBody>
      </p:sp>
      <p:sp>
        <p:nvSpPr>
          <p:cNvPr id="582" name="CustomShape 13"/>
          <p:cNvSpPr/>
          <p:nvPr/>
        </p:nvSpPr>
        <p:spPr>
          <a:xfrm>
            <a:off x="511560" y="1845360"/>
            <a:ext cx="4360320" cy="65772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nSpc>
                <a:spcPct val="90000"/>
              </a:lnSpc>
              <a:tabLst>
                <a:tab algn="l" pos="0"/>
              </a:tabLst>
            </a:pPr>
            <a:r>
              <a:rPr b="1" lang="en" sz="1510" spc="-1" strike="noStrike">
                <a:solidFill>
                  <a:srgbClr val="2f4d5d"/>
                </a:solidFill>
                <a:latin typeface="Arial"/>
                <a:ea typeface="Arial"/>
              </a:rPr>
              <a:t>Ionospheric response</a:t>
            </a:r>
            <a:r>
              <a:rPr b="0" lang="en" sz="1510" spc="-1" strike="noStrike">
                <a:solidFill>
                  <a:srgbClr val="2f4d5d"/>
                </a:solidFill>
                <a:latin typeface="Arial"/>
                <a:ea typeface="Arial"/>
              </a:rPr>
              <a:t>: </a:t>
            </a:r>
            <a:r>
              <a:rPr b="1" lang="en" sz="1510" spc="-1" strike="noStrike">
                <a:solidFill>
                  <a:srgbClr val="2f4d5d"/>
                </a:solidFill>
                <a:latin typeface="Arial"/>
                <a:ea typeface="Arial"/>
              </a:rPr>
              <a:t>Auroral indices</a:t>
            </a:r>
            <a:r>
              <a:rPr b="0" lang="en" sz="1510" spc="-1" strike="noStrike">
                <a:solidFill>
                  <a:srgbClr val="2f4d5d"/>
                </a:solidFill>
                <a:latin typeface="Arial"/>
                <a:ea typeface="Arial"/>
              </a:rPr>
              <a:t> (AU, AL, AE)</a:t>
            </a:r>
            <a:r>
              <a:rPr b="0" lang="en" sz="1500" spc="-1" strike="noStrike">
                <a:solidFill>
                  <a:srgbClr val="2f4d5d"/>
                </a:solidFill>
                <a:latin typeface="Arial"/>
                <a:ea typeface="Arial"/>
              </a:rPr>
              <a:t> →order of magnitude comparable.</a:t>
            </a:r>
            <a:endParaRPr b="0" lang="en-US" sz="1500" spc="-1" strike="noStrike">
              <a:latin typeface="Arial"/>
            </a:endParaRPr>
          </a:p>
        </p:txBody>
      </p:sp>
      <p:sp>
        <p:nvSpPr>
          <p:cNvPr id="583" name="CustomShape 14"/>
          <p:cNvSpPr/>
          <p:nvPr/>
        </p:nvSpPr>
        <p:spPr>
          <a:xfrm>
            <a:off x="4866840" y="1446480"/>
            <a:ext cx="428760" cy="557280"/>
          </a:xfrm>
          <a:custGeom>
            <a:avLst/>
            <a:gdLst/>
            <a:ahLst/>
            <a:rect l="l" t="t" r="r" b="b"/>
            <a:pathLst>
              <a:path w="21600" h="21600">
                <a:moveTo>
                  <a:pt x="0" y="0"/>
                </a:moveTo>
                <a:lnTo>
                  <a:pt x="21600" y="21600"/>
                </a:lnTo>
              </a:path>
            </a:pathLst>
          </a:custGeom>
          <a:noFill/>
          <a:ln w="9360">
            <a:solidFill>
              <a:schemeClr val="dk2"/>
            </a:solidFill>
            <a:round/>
            <a:tailEnd len="med" type="triangle" w="med"/>
          </a:ln>
        </p:spPr>
        <p:style>
          <a:lnRef idx="0"/>
          <a:fillRef idx="0"/>
          <a:effectRef idx="0"/>
          <a:fontRef idx="minor"/>
        </p:style>
      </p:sp>
      <p:sp>
        <p:nvSpPr>
          <p:cNvPr id="584" name="CustomShape 15"/>
          <p:cNvSpPr/>
          <p:nvPr/>
        </p:nvSpPr>
        <p:spPr>
          <a:xfrm>
            <a:off x="2692080" y="2503080"/>
            <a:ext cx="2295720" cy="909720"/>
          </a:xfrm>
          <a:custGeom>
            <a:avLst/>
            <a:gdLst/>
            <a:ahLst/>
            <a:rect l="l" t="t" r="r" b="b"/>
            <a:pathLst>
              <a:path w="21600" h="21600">
                <a:moveTo>
                  <a:pt x="0" y="0"/>
                </a:moveTo>
                <a:lnTo>
                  <a:pt x="21600" y="21600"/>
                </a:lnTo>
              </a:path>
            </a:pathLst>
          </a:custGeom>
          <a:noFill/>
          <a:ln w="9360">
            <a:solidFill>
              <a:schemeClr val="dk2"/>
            </a:solidFill>
            <a:round/>
            <a:tailEnd len="med" type="triangle" w="med"/>
          </a:ln>
        </p:spPr>
        <p:style>
          <a:lnRef idx="0"/>
          <a:fillRef idx="0"/>
          <a:effectRef idx="0"/>
          <a:fontRef idx="minor"/>
        </p:style>
      </p:sp>
      <p:pic>
        <p:nvPicPr>
          <p:cNvPr id="585" name="Google Shape;499;p45" descr=""/>
          <p:cNvPicPr/>
          <p:nvPr/>
        </p:nvPicPr>
        <p:blipFill>
          <a:blip r:embed="rId3"/>
          <a:srcRect l="0" t="6365" r="0" b="0"/>
          <a:stretch/>
        </p:blipFill>
        <p:spPr>
          <a:xfrm>
            <a:off x="306360" y="2810880"/>
            <a:ext cx="4565880" cy="1989360"/>
          </a:xfrm>
          <a:prstGeom prst="rect">
            <a:avLst/>
          </a:prstGeom>
          <a:ln>
            <a:noFill/>
          </a:ln>
        </p:spPr>
      </p:pic>
      <p:sp>
        <p:nvSpPr>
          <p:cNvPr id="586" name="CustomShape 16"/>
          <p:cNvSpPr/>
          <p:nvPr/>
        </p:nvSpPr>
        <p:spPr>
          <a:xfrm>
            <a:off x="1289520" y="1353960"/>
            <a:ext cx="6564960" cy="2216520"/>
          </a:xfrm>
          <a:prstGeom prst="roundRect">
            <a:avLst>
              <a:gd name="adj" fmla="val 16667"/>
            </a:avLst>
          </a:prstGeom>
          <a:solidFill>
            <a:srgbClr val="dce7f0"/>
          </a:solidFill>
          <a:ln w="9360">
            <a:solidFill>
              <a:srgbClr val="1d8db0"/>
            </a:solidFill>
            <a:round/>
          </a:ln>
        </p:spPr>
        <p:style>
          <a:lnRef idx="0"/>
          <a:fillRef idx="0"/>
          <a:effectRef idx="0"/>
          <a:fontRef idx="minor"/>
        </p:style>
        <p:txBody>
          <a:bodyPr tIns="91440" bIns="91440" anchor="ctr">
            <a:noAutofit/>
          </a:bodyPr>
          <a:p>
            <a:pPr algn="ctr">
              <a:lnSpc>
                <a:spcPct val="100000"/>
              </a:lnSpc>
              <a:tabLst>
                <a:tab algn="l" pos="0"/>
              </a:tabLst>
            </a:pPr>
            <a:r>
              <a:rPr b="1" lang="en" sz="1800" spc="-1" strike="noStrike">
                <a:solidFill>
                  <a:srgbClr val="000000"/>
                </a:solidFill>
                <a:latin typeface="Arial"/>
                <a:ea typeface="Arial"/>
              </a:rPr>
              <a:t>TAKEAWAY!</a:t>
            </a:r>
            <a:br/>
            <a:br/>
            <a:r>
              <a:rPr b="0" lang="en" sz="1800" spc="-1" strike="noStrike">
                <a:solidFill>
                  <a:srgbClr val="000000"/>
                </a:solidFill>
                <a:latin typeface="Arial"/>
                <a:ea typeface="Arial"/>
              </a:rPr>
              <a:t>All predictions are sensitive to the </a:t>
            </a:r>
            <a:r>
              <a:rPr b="1" lang="en" sz="1800" spc="-1" strike="noStrike">
                <a:solidFill>
                  <a:srgbClr val="000000"/>
                </a:solidFill>
                <a:latin typeface="Arial"/>
                <a:ea typeface="Arial"/>
              </a:rPr>
              <a:t>B</a:t>
            </a:r>
            <a:r>
              <a:rPr b="1" lang="en" sz="1800" spc="-1" strike="noStrike" baseline="-25000">
                <a:solidFill>
                  <a:srgbClr val="000000"/>
                </a:solidFill>
                <a:latin typeface="Arial"/>
                <a:ea typeface="Arial"/>
              </a:rPr>
              <a:t>z</a:t>
            </a:r>
            <a:r>
              <a:rPr b="1" lang="en" sz="1800" spc="-1" strike="noStrike">
                <a:solidFill>
                  <a:srgbClr val="000000"/>
                </a:solidFill>
                <a:latin typeface="Arial"/>
                <a:ea typeface="Arial"/>
              </a:rPr>
              <a:t> input</a:t>
            </a:r>
            <a:r>
              <a:rPr b="0" lang="en" sz="1800" spc="-1" strike="noStrike">
                <a:solidFill>
                  <a:srgbClr val="000000"/>
                </a:solidFill>
                <a:latin typeface="Arial"/>
                <a:ea typeface="Arial"/>
              </a:rPr>
              <a:t> </a:t>
            </a:r>
            <a:endParaRPr b="0" lang="en-US" sz="1800" spc="-1" strike="noStrike">
              <a:latin typeface="Arial"/>
            </a:endParaRPr>
          </a:p>
          <a:p>
            <a:pPr algn="ctr">
              <a:lnSpc>
                <a:spcPct val="100000"/>
              </a:lnSpc>
              <a:tabLst>
                <a:tab algn="l" pos="0"/>
              </a:tabLst>
            </a:pPr>
            <a:r>
              <a:rPr b="0" lang="en" sz="1800" spc="-1" strike="noStrike">
                <a:solidFill>
                  <a:srgbClr val="000000"/>
                </a:solidFill>
                <a:latin typeface="Arial"/>
                <a:ea typeface="Arial"/>
              </a:rPr>
              <a:t>→</a:t>
            </a:r>
            <a:r>
              <a:rPr b="0" lang="en" sz="1800" spc="-1" strike="noStrike">
                <a:solidFill>
                  <a:srgbClr val="000000"/>
                </a:solidFill>
                <a:latin typeface="Arial"/>
                <a:ea typeface="Arial"/>
              </a:rPr>
              <a:t>emphasis on improving EUHFORIA predictions.</a:t>
            </a:r>
            <a:br/>
            <a:br/>
            <a:r>
              <a:rPr b="0" lang="en" sz="1800" spc="-1" strike="noStrike">
                <a:solidFill>
                  <a:srgbClr val="000000"/>
                </a:solidFill>
                <a:latin typeface="Arial"/>
                <a:ea typeface="Arial"/>
              </a:rPr>
              <a:t>Numerics of the complex MIT models need improvement.</a:t>
            </a:r>
            <a:endParaRPr b="0" lang="en-US" sz="1800" spc="-1" strike="noStrike">
              <a:latin typeface="Arial"/>
            </a:endParaRPr>
          </a:p>
          <a:p>
            <a:pPr>
              <a:lnSpc>
                <a:spcPct val="100000"/>
              </a:lnSpc>
              <a:tabLst>
                <a:tab algn="l" pos="0"/>
              </a:tabLst>
            </a:pP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88" dur="indefinite" restart="never" nodeType="tmRoot">
          <p:childTnLst>
            <p:seq>
              <p:cTn id="89" dur="indefinite" nodeType="mainSeq">
                <p:childTnLst>
                  <p:par>
                    <p:cTn id="90" fill="hold">
                      <p:stCondLst>
                        <p:cond delay="indefinite"/>
                      </p:stCondLst>
                      <p:childTnLst>
                        <p:par>
                          <p:cTn id="91" fill="hold">
                            <p:stCondLst>
                              <p:cond delay="0"/>
                            </p:stCondLst>
                            <p:childTnLst>
                              <p:par>
                                <p:cTn id="92" nodeType="clickEffect" fill="hold" presetClass="entr" presetID="1">
                                  <p:stCondLst>
                                    <p:cond delay="0"/>
                                  </p:stCondLst>
                                  <p:childTnLst>
                                    <p:set>
                                      <p:cBhvr>
                                        <p:cTn id="93" dur="1" fill="hold">
                                          <p:stCondLst>
                                            <p:cond delay="0"/>
                                          </p:stCondLst>
                                        </p:cTn>
                                        <p:tgtEl>
                                          <p:spTgt spid="58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nodeType="clickEffect" fill="hold" presetClass="entr" presetID="1">
                                  <p:stCondLst>
                                    <p:cond delay="0"/>
                                  </p:stCondLst>
                                  <p:childTnLst>
                                    <p:set>
                                      <p:cBhvr>
                                        <p:cTn id="97"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CustomShape 1"/>
          <p:cNvSpPr/>
          <p:nvPr/>
        </p:nvSpPr>
        <p:spPr>
          <a:xfrm>
            <a:off x="177480" y="2050920"/>
            <a:ext cx="8788320" cy="1041120"/>
          </a:xfrm>
          <a:prstGeom prst="rect">
            <a:avLst/>
          </a:prstGeom>
          <a:noFill/>
          <a:ln>
            <a:noFill/>
          </a:ln>
        </p:spPr>
        <p:style>
          <a:lnRef idx="0"/>
          <a:fillRef idx="0"/>
          <a:effectRef idx="0"/>
          <a:fontRef idx="minor"/>
        </p:style>
        <p:txBody>
          <a:bodyPr tIns="91440" bIns="91440">
            <a:noAutofit/>
          </a:bodyPr>
          <a:p>
            <a:pPr marL="457200" algn="ctr">
              <a:lnSpc>
                <a:spcPct val="100000"/>
              </a:lnSpc>
              <a:tabLst>
                <a:tab algn="l" pos="0"/>
              </a:tabLst>
            </a:pPr>
            <a:r>
              <a:rPr b="1" lang="en" sz="2800" spc="-1" strike="noStrike">
                <a:solidFill>
                  <a:srgbClr val="ffffff"/>
                </a:solidFill>
                <a:latin typeface="Arial"/>
                <a:ea typeface="Arial"/>
              </a:rPr>
              <a:t>Have we solved the problem?</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TextShape 1"/>
          <p:cNvSpPr txBox="1"/>
          <p:nvPr/>
        </p:nvSpPr>
        <p:spPr>
          <a:xfrm>
            <a:off x="311760" y="64080"/>
            <a:ext cx="8520120" cy="572400"/>
          </a:xfrm>
          <a:prstGeom prst="rect">
            <a:avLst/>
          </a:prstGeom>
          <a:noFill/>
          <a:ln>
            <a:noFill/>
          </a:ln>
        </p:spPr>
        <p:txBody>
          <a:bodyPr lIns="68400" rIns="68400" tIns="68400" bIns="68400">
            <a:normAutofit/>
          </a:bodyPr>
          <a:p>
            <a:pPr>
              <a:lnSpc>
                <a:spcPct val="100000"/>
              </a:lnSpc>
              <a:tabLst>
                <a:tab algn="l" pos="0"/>
              </a:tabLst>
            </a:pPr>
            <a:r>
              <a:rPr b="0" lang="en" sz="3000" spc="-1" strike="noStrike">
                <a:solidFill>
                  <a:srgbClr val="1d8db0"/>
                </a:solidFill>
                <a:latin typeface="Arial"/>
                <a:ea typeface="Arial"/>
              </a:rPr>
              <a:t>Steps in generating EUHFORIA predictions</a:t>
            </a:r>
            <a:endParaRPr b="0" lang="en-US" sz="3000" spc="-1" strike="noStrike">
              <a:solidFill>
                <a:srgbClr val="000000"/>
              </a:solidFill>
              <a:latin typeface="Arial"/>
            </a:endParaRPr>
          </a:p>
        </p:txBody>
      </p:sp>
      <p:sp>
        <p:nvSpPr>
          <p:cNvPr id="589" name="TextShape 2"/>
          <p:cNvSpPr txBox="1"/>
          <p:nvPr/>
        </p:nvSpPr>
        <p:spPr>
          <a:xfrm>
            <a:off x="1634400" y="2514600"/>
            <a:ext cx="1990440" cy="1844280"/>
          </a:xfrm>
          <a:prstGeom prst="rect">
            <a:avLst/>
          </a:prstGeom>
          <a:noFill/>
          <a:ln>
            <a:noFill/>
          </a:ln>
        </p:spPr>
        <p:txBody>
          <a:bodyPr lIns="68400" rIns="68400" tIns="68400" bIns="68400">
            <a:normAutofit/>
          </a:bodyPr>
          <a:p>
            <a:pPr>
              <a:lnSpc>
                <a:spcPct val="100000"/>
              </a:lnSpc>
              <a:tabLst>
                <a:tab algn="l" pos="0"/>
              </a:tabLst>
            </a:pPr>
            <a:r>
              <a:rPr b="0" lang="en" sz="1800" spc="-1" strike="noStrike">
                <a:solidFill>
                  <a:srgbClr val="2f4d5d"/>
                </a:solidFill>
                <a:latin typeface="Arial"/>
                <a:ea typeface="Arial"/>
              </a:rPr>
              <a:t>Step 1: Constraining CME parameters based on observations</a:t>
            </a:r>
            <a:endParaRPr b="0" lang="en-US" sz="1800" spc="-1" strike="noStrike">
              <a:solidFill>
                <a:srgbClr val="000000"/>
              </a:solidFill>
              <a:latin typeface="Arial"/>
            </a:endParaRPr>
          </a:p>
        </p:txBody>
      </p:sp>
      <p:pic>
        <p:nvPicPr>
          <p:cNvPr id="590" name="Google Shape;513;p47" descr=""/>
          <p:cNvPicPr/>
          <p:nvPr/>
        </p:nvPicPr>
        <p:blipFill>
          <a:blip r:embed="rId1"/>
          <a:srcRect l="53278" t="56598" r="31947" b="16868"/>
          <a:stretch/>
        </p:blipFill>
        <p:spPr>
          <a:xfrm>
            <a:off x="226800" y="2514600"/>
            <a:ext cx="1349640" cy="1363680"/>
          </a:xfrm>
          <a:prstGeom prst="rect">
            <a:avLst/>
          </a:prstGeom>
          <a:ln>
            <a:noFill/>
          </a:ln>
        </p:spPr>
      </p:pic>
      <p:grpSp>
        <p:nvGrpSpPr>
          <p:cNvPr id="591" name="Group 3"/>
          <p:cNvGrpSpPr/>
          <p:nvPr/>
        </p:nvGrpSpPr>
        <p:grpSpPr>
          <a:xfrm>
            <a:off x="75600" y="1055880"/>
            <a:ext cx="1558440" cy="1458360"/>
            <a:chOff x="75600" y="1055880"/>
            <a:chExt cx="1558440" cy="1458360"/>
          </a:xfrm>
        </p:grpSpPr>
        <p:pic>
          <p:nvPicPr>
            <p:cNvPr id="592" name="Google Shape;515;p47" descr=""/>
            <p:cNvPicPr/>
            <p:nvPr/>
          </p:nvPicPr>
          <p:blipFill>
            <a:blip r:embed="rId2"/>
            <a:srcRect l="25951" t="22159" r="51902" b="42989"/>
            <a:stretch/>
          </p:blipFill>
          <p:spPr>
            <a:xfrm>
              <a:off x="75600" y="1055880"/>
              <a:ext cx="1558440" cy="1458360"/>
            </a:xfrm>
            <a:prstGeom prst="rect">
              <a:avLst/>
            </a:prstGeom>
            <a:ln>
              <a:noFill/>
            </a:ln>
          </p:spPr>
        </p:pic>
        <p:sp>
          <p:nvSpPr>
            <p:cNvPr id="593" name="CustomShape 4"/>
            <p:cNvSpPr/>
            <p:nvPr/>
          </p:nvSpPr>
          <p:spPr>
            <a:xfrm>
              <a:off x="586440" y="1570320"/>
              <a:ext cx="599400" cy="230040"/>
            </a:xfrm>
            <a:custGeom>
              <a:avLst/>
              <a:gdLst/>
              <a:ahLst/>
              <a:rect l="l" t="t" r="r" b="b"/>
              <a:pathLst>
                <a:path w="27103" h="9957">
                  <a:moveTo>
                    <a:pt x="0" y="2419"/>
                  </a:moveTo>
                  <a:cubicBezTo>
                    <a:pt x="935" y="5223"/>
                    <a:pt x="4226" y="8456"/>
                    <a:pt x="7094" y="7740"/>
                  </a:cubicBezTo>
                  <a:cubicBezTo>
                    <a:pt x="12545" y="6379"/>
                    <a:pt x="16720" y="-1162"/>
                    <a:pt x="22170" y="202"/>
                  </a:cubicBezTo>
                  <a:cubicBezTo>
                    <a:pt x="25526" y="1042"/>
                    <a:pt x="29000" y="8864"/>
                    <a:pt x="25717" y="9957"/>
                  </a:cubicBezTo>
                </a:path>
              </a:pathLst>
            </a:custGeom>
            <a:noFill/>
            <a:ln w="19080">
              <a:solidFill>
                <a:srgbClr val="ff0000"/>
              </a:solidFill>
              <a:round/>
            </a:ln>
          </p:spPr>
          <p:style>
            <a:lnRef idx="0"/>
            <a:fillRef idx="0"/>
            <a:effectRef idx="0"/>
            <a:fontRef idx="minor"/>
          </p:style>
        </p:sp>
      </p:grpSp>
      <p:grpSp>
        <p:nvGrpSpPr>
          <p:cNvPr id="594" name="Group 5"/>
          <p:cNvGrpSpPr/>
          <p:nvPr/>
        </p:nvGrpSpPr>
        <p:grpSpPr>
          <a:xfrm>
            <a:off x="1573200" y="1055880"/>
            <a:ext cx="1666800" cy="1458360"/>
            <a:chOff x="1573200" y="1055880"/>
            <a:chExt cx="1666800" cy="1458360"/>
          </a:xfrm>
        </p:grpSpPr>
        <p:pic>
          <p:nvPicPr>
            <p:cNvPr id="595" name="Google Shape;518;p47" descr=""/>
            <p:cNvPicPr/>
            <p:nvPr/>
          </p:nvPicPr>
          <p:blipFill>
            <a:blip r:embed="rId3"/>
            <a:srcRect l="50226" t="22898" r="28321" b="42989"/>
            <a:stretch/>
          </p:blipFill>
          <p:spPr>
            <a:xfrm>
              <a:off x="1573200" y="1055880"/>
              <a:ext cx="1666800" cy="1458360"/>
            </a:xfrm>
            <a:prstGeom prst="rect">
              <a:avLst/>
            </a:prstGeom>
            <a:ln>
              <a:noFill/>
            </a:ln>
          </p:spPr>
        </p:pic>
        <p:sp>
          <p:nvSpPr>
            <p:cNvPr id="596" name="CustomShape 6"/>
            <p:cNvSpPr/>
            <p:nvPr/>
          </p:nvSpPr>
          <p:spPr>
            <a:xfrm flipH="1" rot="10800000">
              <a:off x="2070720" y="1418040"/>
              <a:ext cx="765720" cy="566640"/>
            </a:xfrm>
            <a:custGeom>
              <a:avLst/>
              <a:gdLst/>
              <a:ahLst/>
              <a:rect l="l" t="t" r="r" b="b"/>
              <a:pathLst>
                <a:path w="21600" h="21600">
                  <a:moveTo>
                    <a:pt x="0" y="0"/>
                  </a:moveTo>
                  <a:lnTo>
                    <a:pt x="21600" y="21600"/>
                  </a:lnTo>
                </a:path>
              </a:pathLst>
            </a:custGeom>
            <a:noFill/>
            <a:ln w="19080">
              <a:solidFill>
                <a:srgbClr val="2458c6"/>
              </a:solidFill>
              <a:prstDash val="dash"/>
              <a:round/>
              <a:headEnd len="med" type="triangle" w="med"/>
            </a:ln>
          </p:spPr>
          <p:style>
            <a:lnRef idx="0"/>
            <a:fillRef idx="0"/>
            <a:effectRef idx="0"/>
            <a:fontRef idx="minor"/>
          </p:style>
        </p:sp>
      </p:grpSp>
      <p:sp>
        <p:nvSpPr>
          <p:cNvPr id="597" name="CustomShape 7"/>
          <p:cNvSpPr/>
          <p:nvPr/>
        </p:nvSpPr>
        <p:spPr>
          <a:xfrm>
            <a:off x="226800" y="3921120"/>
            <a:ext cx="3219120" cy="7318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800" spc="-1" strike="noStrike">
                <a:solidFill>
                  <a:srgbClr val="ff0000"/>
                </a:solidFill>
                <a:latin typeface="Arial"/>
                <a:ea typeface="Arial"/>
              </a:rPr>
              <a:t>High level of uncertainties</a:t>
            </a:r>
            <a:br/>
            <a:r>
              <a:rPr b="1" lang="en" sz="1800" spc="-1" strike="noStrike">
                <a:solidFill>
                  <a:srgbClr val="ff0000"/>
                </a:solidFill>
                <a:latin typeface="Arial"/>
                <a:ea typeface="Arial"/>
              </a:rPr>
              <a:t>(time-consuming)</a:t>
            </a:r>
            <a:endParaRPr b="0" lang="en-US" sz="1800" spc="-1" strike="noStrike">
              <a:latin typeface="Arial"/>
            </a:endParaRPr>
          </a:p>
        </p:txBody>
      </p:sp>
      <p:pic>
        <p:nvPicPr>
          <p:cNvPr id="598" name="Google Shape;521;p47" descr=""/>
          <p:cNvPicPr/>
          <p:nvPr/>
        </p:nvPicPr>
        <p:blipFill>
          <a:blip r:embed="rId4"/>
          <a:stretch/>
        </p:blipFill>
        <p:spPr>
          <a:xfrm>
            <a:off x="4196160" y="1217880"/>
            <a:ext cx="1751400" cy="2409480"/>
          </a:xfrm>
          <a:prstGeom prst="rect">
            <a:avLst/>
          </a:prstGeom>
          <a:ln>
            <a:noFill/>
          </a:ln>
        </p:spPr>
      </p:pic>
      <p:pic>
        <p:nvPicPr>
          <p:cNvPr id="599" name="Google Shape;522;p47" descr=""/>
          <p:cNvPicPr/>
          <p:nvPr/>
        </p:nvPicPr>
        <p:blipFill>
          <a:blip r:embed="rId5"/>
          <a:srcRect l="50869" t="0" r="0" b="0"/>
          <a:stretch/>
        </p:blipFill>
        <p:spPr>
          <a:xfrm>
            <a:off x="6200640" y="1758600"/>
            <a:ext cx="1349640" cy="2143080"/>
          </a:xfrm>
          <a:prstGeom prst="rect">
            <a:avLst/>
          </a:prstGeom>
          <a:ln w="19080">
            <a:solidFill>
              <a:srgbClr val="000000"/>
            </a:solidFill>
            <a:round/>
          </a:ln>
        </p:spPr>
      </p:pic>
      <p:pic>
        <p:nvPicPr>
          <p:cNvPr id="600" name="Google Shape;523;p47" descr=""/>
          <p:cNvPicPr/>
          <p:nvPr/>
        </p:nvPicPr>
        <p:blipFill>
          <a:blip r:embed="rId6"/>
          <a:srcRect l="36194" t="20240" r="29236" b="18095"/>
          <a:stretch/>
        </p:blipFill>
        <p:spPr>
          <a:xfrm>
            <a:off x="6199200" y="789120"/>
            <a:ext cx="1047960" cy="970920"/>
          </a:xfrm>
          <a:prstGeom prst="rect">
            <a:avLst/>
          </a:prstGeom>
          <a:ln>
            <a:noFill/>
          </a:ln>
        </p:spPr>
      </p:pic>
      <p:sp>
        <p:nvSpPr>
          <p:cNvPr id="601" name="TextShape 8"/>
          <p:cNvSpPr txBox="1"/>
          <p:nvPr/>
        </p:nvSpPr>
        <p:spPr>
          <a:xfrm>
            <a:off x="7772400" y="2514600"/>
            <a:ext cx="1350000" cy="1458720"/>
          </a:xfrm>
          <a:prstGeom prst="rect">
            <a:avLst/>
          </a:prstGeom>
          <a:noFill/>
          <a:ln>
            <a:noFill/>
          </a:ln>
        </p:spPr>
        <p:txBody>
          <a:bodyPr lIns="68400" rIns="68400" tIns="68400" bIns="68400">
            <a:noAutofit/>
          </a:bodyPr>
          <a:p>
            <a:pPr>
              <a:lnSpc>
                <a:spcPct val="100000"/>
              </a:lnSpc>
              <a:tabLst>
                <a:tab algn="l" pos="0"/>
              </a:tabLst>
            </a:pPr>
            <a:r>
              <a:rPr b="0" lang="en" sz="1829" spc="-1" strike="noStrike">
                <a:solidFill>
                  <a:srgbClr val="2f4d5d"/>
                </a:solidFill>
                <a:latin typeface="Arial"/>
                <a:ea typeface="Arial"/>
              </a:rPr>
              <a:t>Step 2: Choice of CME models in EUHFORIA</a:t>
            </a:r>
            <a:endParaRPr b="0" lang="en-US" sz="1829" spc="-1" strike="noStrike">
              <a:solidFill>
                <a:srgbClr val="000000"/>
              </a:solidFill>
              <a:latin typeface="Arial"/>
            </a:endParaRPr>
          </a:p>
        </p:txBody>
      </p:sp>
      <p:sp>
        <p:nvSpPr>
          <p:cNvPr id="602" name="CustomShape 9"/>
          <p:cNvSpPr/>
          <p:nvPr/>
        </p:nvSpPr>
        <p:spPr>
          <a:xfrm>
            <a:off x="3446640" y="2571840"/>
            <a:ext cx="727200" cy="418680"/>
          </a:xfrm>
          <a:prstGeom prst="rightArrow">
            <a:avLst>
              <a:gd name="adj1" fmla="val 50000"/>
              <a:gd name="adj2" fmla="val 50000"/>
            </a:avLst>
          </a:prstGeom>
          <a:solidFill>
            <a:schemeClr val="lt2"/>
          </a:solidFill>
          <a:ln w="9360">
            <a:solidFill>
              <a:schemeClr val="dk2"/>
            </a:solidFill>
            <a:round/>
          </a:ln>
        </p:spPr>
        <p:style>
          <a:lnRef idx="0"/>
          <a:fillRef idx="0"/>
          <a:effectRef idx="0"/>
          <a:fontRef idx="minor"/>
        </p:style>
      </p:sp>
      <p:grpSp>
        <p:nvGrpSpPr>
          <p:cNvPr id="603" name="Group 10"/>
          <p:cNvGrpSpPr/>
          <p:nvPr/>
        </p:nvGrpSpPr>
        <p:grpSpPr>
          <a:xfrm>
            <a:off x="7374240" y="52920"/>
            <a:ext cx="1789200" cy="2020320"/>
            <a:chOff x="7374240" y="52920"/>
            <a:chExt cx="1789200" cy="2020320"/>
          </a:xfrm>
        </p:grpSpPr>
        <p:pic>
          <p:nvPicPr>
            <p:cNvPr id="604" name="Google Shape;527;p47" descr=""/>
            <p:cNvPicPr/>
            <p:nvPr/>
          </p:nvPicPr>
          <p:blipFill>
            <a:blip r:embed="rId7"/>
            <a:stretch/>
          </p:blipFill>
          <p:spPr>
            <a:xfrm>
              <a:off x="7660440" y="52920"/>
              <a:ext cx="1268640" cy="1236960"/>
            </a:xfrm>
            <a:prstGeom prst="rect">
              <a:avLst/>
            </a:prstGeom>
            <a:ln>
              <a:noFill/>
            </a:ln>
          </p:spPr>
        </p:pic>
        <p:sp>
          <p:nvSpPr>
            <p:cNvPr id="605" name="CustomShape 11"/>
            <p:cNvSpPr/>
            <p:nvPr/>
          </p:nvSpPr>
          <p:spPr>
            <a:xfrm>
              <a:off x="7374240" y="1159920"/>
              <a:ext cx="1789200" cy="9133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200" spc="-1" strike="noStrike">
                  <a:solidFill>
                    <a:srgbClr val="000000"/>
                  </a:solidFill>
                  <a:latin typeface="Arial"/>
                  <a:ea typeface="Arial"/>
                </a:rPr>
                <a:t>For more information:  </a:t>
              </a:r>
              <a:br/>
              <a:r>
                <a:rPr b="0" lang="en" sz="1200" spc="-1" strike="noStrike">
                  <a:solidFill>
                    <a:srgbClr val="000000"/>
                  </a:solidFill>
                  <a:latin typeface="Arial"/>
                  <a:ea typeface="Arial"/>
                </a:rPr>
                <a:t>my freshly baked thesis</a:t>
              </a:r>
              <a:br/>
              <a:r>
                <a:rPr b="0" lang="en" sz="1200" spc="-1" strike="noStrike">
                  <a:solidFill>
                    <a:srgbClr val="000000"/>
                  </a:solidFill>
                  <a:latin typeface="Arial"/>
                  <a:ea typeface="Arial"/>
                </a:rPr>
                <a:t>&amp;</a:t>
              </a:r>
              <a:endParaRPr b="0" lang="en-US" sz="1200" spc="-1" strike="noStrike">
                <a:latin typeface="Arial"/>
              </a:endParaRPr>
            </a:p>
            <a:p>
              <a:pPr algn="ctr">
                <a:lnSpc>
                  <a:spcPct val="100000"/>
                </a:lnSpc>
                <a:tabLst>
                  <a:tab algn="l" pos="0"/>
                </a:tabLst>
              </a:pPr>
              <a:r>
                <a:rPr b="1" lang="en" sz="1200" spc="-1" strike="noStrike">
                  <a:solidFill>
                    <a:srgbClr val="000000"/>
                  </a:solidFill>
                  <a:latin typeface="Arial"/>
                  <a:ea typeface="Arial"/>
                </a:rPr>
                <a:t>Poster 27D</a:t>
              </a:r>
              <a:endParaRPr b="0" lang="en-US" sz="1200" spc="-1" strike="noStrike">
                <a:latin typeface="Arial"/>
              </a:endParaRPr>
            </a:p>
          </p:txBody>
        </p:sp>
      </p:grpSp>
      <p:sp>
        <p:nvSpPr>
          <p:cNvPr id="606" name="CustomShape 12"/>
          <p:cNvSpPr/>
          <p:nvPr/>
        </p:nvSpPr>
        <p:spPr>
          <a:xfrm>
            <a:off x="5739480" y="3870360"/>
            <a:ext cx="2185200" cy="8226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1d8db0"/>
                </a:solidFill>
                <a:latin typeface="Arial"/>
                <a:ea typeface="Arial"/>
              </a:rPr>
              <a:t>Horseshoe model</a:t>
            </a:r>
            <a:br/>
            <a:r>
              <a:rPr b="0" lang="en" sz="1400" spc="-1" strike="noStrike">
                <a:solidFill>
                  <a:srgbClr val="1d8db0"/>
                </a:solidFill>
                <a:latin typeface="Arial"/>
                <a:ea typeface="Arial"/>
              </a:rPr>
              <a:t>Linan+2024,</a:t>
            </a:r>
            <a:br/>
            <a:r>
              <a:rPr b="0" lang="en" sz="1400" spc="-1" strike="noStrike">
                <a:solidFill>
                  <a:srgbClr val="1d8db0"/>
                </a:solidFill>
                <a:latin typeface="Arial"/>
                <a:ea typeface="Arial"/>
              </a:rPr>
              <a:t>Maharana+2024b</a:t>
            </a:r>
            <a:endParaRPr b="0" lang="en-US" sz="1400" spc="-1" strike="noStrike">
              <a:latin typeface="Arial"/>
            </a:endParaRPr>
          </a:p>
        </p:txBody>
      </p:sp>
      <p:sp>
        <p:nvSpPr>
          <p:cNvPr id="607" name="CustomShape 13"/>
          <p:cNvSpPr/>
          <p:nvPr/>
        </p:nvSpPr>
        <p:spPr>
          <a:xfrm>
            <a:off x="4367880" y="3641760"/>
            <a:ext cx="1575360" cy="8226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1d8db0"/>
                </a:solidFill>
                <a:latin typeface="Arial"/>
                <a:ea typeface="Arial"/>
              </a:rPr>
              <a:t>FRi3D model</a:t>
            </a:r>
            <a:br/>
            <a:r>
              <a:rPr b="0" lang="en" sz="1400" spc="-1" strike="noStrike">
                <a:solidFill>
                  <a:srgbClr val="1d8db0"/>
                </a:solidFill>
                <a:latin typeface="Arial"/>
                <a:ea typeface="Arial"/>
              </a:rPr>
              <a:t>Isavnin+2016, Maharana+2022</a:t>
            </a:r>
            <a:endParaRPr b="0" lang="en-US" sz="1400" spc="-1" strike="noStrike">
              <a:latin typeface="Arial"/>
            </a:endParaRPr>
          </a:p>
        </p:txBody>
      </p:sp>
      <p:pic>
        <p:nvPicPr>
          <p:cNvPr id="608" name="Google Shape;531;p47" descr="cpacolorlogo.jpg"/>
          <p:cNvPicPr/>
          <p:nvPr/>
        </p:nvPicPr>
        <p:blipFill>
          <a:blip r:embed="rId8"/>
          <a:stretch/>
        </p:blipFill>
        <p:spPr>
          <a:xfrm>
            <a:off x="7809480" y="4712040"/>
            <a:ext cx="404640" cy="404640"/>
          </a:xfrm>
          <a:prstGeom prst="rect">
            <a:avLst/>
          </a:prstGeom>
          <a:ln>
            <a:noFill/>
          </a:ln>
        </p:spPr>
      </p:pic>
      <p:sp>
        <p:nvSpPr>
          <p:cNvPr id="609" name="CustomShape 14"/>
          <p:cNvSpPr/>
          <p:nvPr/>
        </p:nvSpPr>
        <p:spPr>
          <a:xfrm>
            <a:off x="6428520" y="4712040"/>
            <a:ext cx="15753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610" name="CustomShape 15"/>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37B1B03E-3D94-47D6-9CBC-83694B86CADF}" type="slidenum">
              <a:rPr b="0" lang="en" sz="800" spc="-1" strike="noStrike">
                <a:solidFill>
                  <a:srgbClr val="ffffff"/>
                </a:solidFill>
                <a:latin typeface="Arial"/>
                <a:ea typeface="Arial"/>
              </a:rPr>
              <a:t>&lt;number&gt;</a:t>
            </a:fld>
            <a:endParaRPr b="0" lang="en-US" sz="800" spc="-1" strike="noStrike">
              <a:latin typeface="Arial"/>
            </a:endParaRPr>
          </a:p>
        </p:txBody>
      </p:sp>
      <p:sp>
        <p:nvSpPr>
          <p:cNvPr id="611" name="CustomShape 16"/>
          <p:cNvSpPr/>
          <p:nvPr/>
        </p:nvSpPr>
        <p:spPr>
          <a:xfrm>
            <a:off x="4426560" y="2083320"/>
            <a:ext cx="4593240" cy="258120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tabLst>
                <a:tab algn="l" pos="0"/>
              </a:tabLst>
            </a:pPr>
            <a:r>
              <a:rPr b="1" lang="en" sz="1600" spc="-1" strike="noStrike">
                <a:solidFill>
                  <a:srgbClr val="000000"/>
                </a:solidFill>
                <a:latin typeface="Arial"/>
                <a:ea typeface="Arial"/>
              </a:rPr>
              <a:t>For operational space weather forecasting:</a:t>
            </a:r>
            <a:br/>
            <a:endParaRPr b="0" lang="en-US" sz="1600" spc="-1" strike="noStrike">
              <a:latin typeface="Arial"/>
            </a:endParaRPr>
          </a:p>
          <a:p>
            <a:pPr marL="457200" indent="-329760">
              <a:lnSpc>
                <a:spcPct val="100000"/>
              </a:lnSpc>
              <a:buClr>
                <a:srgbClr val="000000"/>
              </a:buClr>
              <a:buFont typeface="Arial"/>
              <a:buAutoNum type="arabicPeriod"/>
              <a:tabLst>
                <a:tab algn="l" pos="0"/>
              </a:tabLst>
            </a:pPr>
            <a:r>
              <a:rPr b="1" lang="en" sz="1600" spc="-1" strike="noStrike">
                <a:solidFill>
                  <a:srgbClr val="000000"/>
                </a:solidFill>
                <a:latin typeface="Arial"/>
                <a:ea typeface="Arial"/>
              </a:rPr>
              <a:t>Accurate</a:t>
            </a:r>
            <a:r>
              <a:rPr b="0" lang="en" sz="1600" spc="-1" strike="noStrike">
                <a:solidFill>
                  <a:srgbClr val="000000"/>
                </a:solidFill>
                <a:latin typeface="Arial"/>
                <a:ea typeface="Arial"/>
              </a:rPr>
              <a:t> geometry and magnetic field predictions</a:t>
            </a:r>
            <a:br/>
            <a:r>
              <a:rPr b="0" lang="en" sz="1600" spc="-1" strike="noStrike">
                <a:solidFill>
                  <a:srgbClr val="000000"/>
                </a:solidFill>
                <a:latin typeface="Arial"/>
              </a:rPr>
              <a:t> </a:t>
            </a:r>
            <a:endParaRPr b="0" lang="en-US" sz="1600" spc="-1" strike="noStrike">
              <a:latin typeface="Arial"/>
            </a:endParaRPr>
          </a:p>
          <a:p>
            <a:pPr marL="457200" indent="-329760">
              <a:lnSpc>
                <a:spcPct val="100000"/>
              </a:lnSpc>
              <a:buClr>
                <a:srgbClr val="000000"/>
              </a:buClr>
              <a:buFont typeface="Arial"/>
              <a:buAutoNum type="arabicPeriod"/>
              <a:tabLst>
                <a:tab algn="l" pos="0"/>
              </a:tabLst>
            </a:pPr>
            <a:r>
              <a:rPr b="0" lang="en" sz="1600" spc="-1" strike="noStrike">
                <a:solidFill>
                  <a:srgbClr val="000000"/>
                </a:solidFill>
                <a:latin typeface="Arial"/>
                <a:ea typeface="Arial"/>
              </a:rPr>
              <a:t>As </a:t>
            </a:r>
            <a:r>
              <a:rPr b="1" lang="en" sz="1600" spc="-1" strike="noStrike">
                <a:solidFill>
                  <a:srgbClr val="000000"/>
                </a:solidFill>
                <a:latin typeface="Arial"/>
                <a:ea typeface="Arial"/>
              </a:rPr>
              <a:t>fast</a:t>
            </a:r>
            <a:r>
              <a:rPr b="0" lang="en" sz="1600" spc="-1" strike="noStrike">
                <a:solidFill>
                  <a:srgbClr val="000000"/>
                </a:solidFill>
                <a:latin typeface="Arial"/>
                <a:ea typeface="Arial"/>
              </a:rPr>
              <a:t> as in real-time for </a:t>
            </a:r>
            <a:r>
              <a:rPr b="1" lang="en" sz="1600" spc="-1" strike="noStrike">
                <a:solidFill>
                  <a:srgbClr val="000000"/>
                </a:solidFill>
                <a:latin typeface="Arial"/>
                <a:ea typeface="Arial"/>
              </a:rPr>
              <a:t>ensemble modelling</a:t>
            </a:r>
            <a:endParaRPr b="0" lang="en-US" sz="1600" spc="-1" strike="noStrike">
              <a:latin typeface="Arial"/>
            </a:endParaRPr>
          </a:p>
        </p:txBody>
      </p:sp>
    </p:spTree>
  </p:cSld>
  <mc:AlternateContent>
    <mc:Choice Requires="p14">
      <p:transition spd="slow" p14:dur="2000"/>
    </mc:Choice>
    <mc:Fallback>
      <p:transition spd="slow"/>
    </mc:Fallback>
  </mc:AlternateContent>
  <p:timing>
    <p:tnLst>
      <p:par>
        <p:cTn id="98" dur="indefinite" restart="never" nodeType="tmRoot">
          <p:childTnLst>
            <p:seq>
              <p:cTn id="99" dur="indefinite" nodeType="mainSeq">
                <p:childTnLst>
                  <p:par>
                    <p:cTn id="100" fill="hold">
                      <p:stCondLst>
                        <p:cond delay="indefinite"/>
                      </p:stCondLst>
                      <p:childTnLst>
                        <p:par>
                          <p:cTn id="101" fill="hold">
                            <p:stCondLst>
                              <p:cond delay="0"/>
                            </p:stCondLst>
                            <p:childTnLst>
                              <p:par>
                                <p:cTn id="102" nodeType="clickEffect" fill="hold" presetClass="entr" presetID="1">
                                  <p:stCondLst>
                                    <p:cond delay="0"/>
                                  </p:stCondLst>
                                  <p:childTnLst>
                                    <p:set>
                                      <p:cBhvr>
                                        <p:cTn id="103" dur="1" fill="hold">
                                          <p:stCondLst>
                                            <p:cond delay="0"/>
                                          </p:stCondLst>
                                        </p:cTn>
                                        <p:tgtEl>
                                          <p:spTgt spid="60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nodeType="clickEffect" fill="hold" presetClass="entr" presetID="1">
                                  <p:stCondLst>
                                    <p:cond delay="0"/>
                                  </p:stCondLst>
                                  <p:childTnLst>
                                    <p:set>
                                      <p:cBhvr>
                                        <p:cTn id="107" dur="1" fill="hold">
                                          <p:stCondLst>
                                            <p:cond delay="0"/>
                                          </p:stCondLst>
                                        </p:cTn>
                                        <p:tgtEl>
                                          <p:spTgt spid="598"/>
                                        </p:tgtEl>
                                        <p:attrNameLst>
                                          <p:attrName>style.visibility</p:attrName>
                                        </p:attrNameLst>
                                      </p:cBhvr>
                                      <p:to>
                                        <p:strVal val="visible"/>
                                      </p:to>
                                    </p:set>
                                  </p:childTnLst>
                                </p:cTn>
                              </p:par>
                              <p:par>
                                <p:cTn id="108" nodeType="withEffect" fill="hold" presetClass="entr" presetID="1">
                                  <p:stCondLst>
                                    <p:cond delay="0"/>
                                  </p:stCondLst>
                                  <p:childTnLst>
                                    <p:set>
                                      <p:cBhvr>
                                        <p:cTn id="109" dur="1" fill="hold">
                                          <p:stCondLst>
                                            <p:cond delay="0"/>
                                          </p:stCondLst>
                                        </p:cTn>
                                        <p:tgtEl>
                                          <p:spTgt spid="599"/>
                                        </p:tgtEl>
                                        <p:attrNameLst>
                                          <p:attrName>style.visibility</p:attrName>
                                        </p:attrNameLst>
                                      </p:cBhvr>
                                      <p:to>
                                        <p:strVal val="visible"/>
                                      </p:to>
                                    </p:set>
                                  </p:childTnLst>
                                </p:cTn>
                              </p:par>
                              <p:par>
                                <p:cTn id="110" nodeType="withEffect" fill="hold" presetClass="entr" presetID="1">
                                  <p:stCondLst>
                                    <p:cond delay="0"/>
                                  </p:stCondLst>
                                  <p:childTnLst>
                                    <p:set>
                                      <p:cBhvr>
                                        <p:cTn id="111" dur="1" fill="hold">
                                          <p:stCondLst>
                                            <p:cond delay="0"/>
                                          </p:stCondLst>
                                        </p:cTn>
                                        <p:tgtEl>
                                          <p:spTgt spid="600"/>
                                        </p:tgtEl>
                                        <p:attrNameLst>
                                          <p:attrName>style.visibility</p:attrName>
                                        </p:attrNameLst>
                                      </p:cBhvr>
                                      <p:to>
                                        <p:strVal val="visible"/>
                                      </p:to>
                                    </p:set>
                                  </p:childTnLst>
                                </p:cTn>
                              </p:par>
                              <p:par>
                                <p:cTn id="112" nodeType="withEffect" fill="hold" presetClass="entr" presetID="1">
                                  <p:stCondLst>
                                    <p:cond delay="0"/>
                                  </p:stCondLst>
                                  <p:childTnLst>
                                    <p:set>
                                      <p:cBhvr>
                                        <p:cTn id="113" dur="1" fill="hold">
                                          <p:stCondLst>
                                            <p:cond delay="0"/>
                                          </p:stCondLst>
                                        </p:cTn>
                                        <p:tgtEl>
                                          <p:spTgt spid="601"/>
                                        </p:tgtEl>
                                        <p:attrNameLst>
                                          <p:attrName>style.visibility</p:attrName>
                                        </p:attrNameLst>
                                      </p:cBhvr>
                                      <p:to>
                                        <p:strVal val="visible"/>
                                      </p:to>
                                    </p:set>
                                  </p:childTnLst>
                                </p:cTn>
                              </p:par>
                              <p:par>
                                <p:cTn id="114" nodeType="withEffect" fill="hold" presetClass="entr" presetID="1">
                                  <p:stCondLst>
                                    <p:cond delay="0"/>
                                  </p:stCondLst>
                                  <p:childTnLst>
                                    <p:set>
                                      <p:cBhvr>
                                        <p:cTn id="115" dur="1" fill="hold">
                                          <p:stCondLst>
                                            <p:cond delay="0"/>
                                          </p:stCondLst>
                                        </p:cTn>
                                        <p:tgtEl>
                                          <p:spTgt spid="603"/>
                                        </p:tgtEl>
                                        <p:attrNameLst>
                                          <p:attrName>style.visibility</p:attrName>
                                        </p:attrNameLst>
                                      </p:cBhvr>
                                      <p:to>
                                        <p:strVal val="visible"/>
                                      </p:to>
                                    </p:set>
                                  </p:childTnLst>
                                </p:cTn>
                              </p:par>
                              <p:par>
                                <p:cTn id="116" nodeType="withEffect" fill="hold" presetClass="entr" presetID="1">
                                  <p:stCondLst>
                                    <p:cond delay="0"/>
                                  </p:stCondLst>
                                  <p:childTnLst>
                                    <p:set>
                                      <p:cBhvr>
                                        <p:cTn id="117" dur="1" fill="hold">
                                          <p:stCondLst>
                                            <p:cond delay="0"/>
                                          </p:stCondLst>
                                        </p:cTn>
                                        <p:tgtEl>
                                          <p:spTgt spid="606"/>
                                        </p:tgtEl>
                                        <p:attrNameLst>
                                          <p:attrName>style.visibility</p:attrName>
                                        </p:attrNameLst>
                                      </p:cBhvr>
                                      <p:to>
                                        <p:strVal val="visible"/>
                                      </p:to>
                                    </p:set>
                                  </p:childTnLst>
                                </p:cTn>
                              </p:par>
                              <p:par>
                                <p:cTn id="118" nodeType="withEffect" fill="hold" presetClass="entr" presetID="1">
                                  <p:stCondLst>
                                    <p:cond delay="0"/>
                                  </p:stCondLst>
                                  <p:childTnLst>
                                    <p:set>
                                      <p:cBhvr>
                                        <p:cTn id="119" dur="1" fill="hold">
                                          <p:stCondLst>
                                            <p:cond delay="0"/>
                                          </p:stCondLst>
                                        </p:cTn>
                                        <p:tgtEl>
                                          <p:spTgt spid="607"/>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nodeType="clickEffect" fill="hold" presetClass="entr" presetID="1">
                                  <p:stCondLst>
                                    <p:cond delay="0"/>
                                  </p:stCondLst>
                                  <p:childTnLst>
                                    <p:set>
                                      <p:cBhvr>
                                        <p:cTn id="123"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TextShape 1"/>
          <p:cNvSpPr txBox="1"/>
          <p:nvPr/>
        </p:nvSpPr>
        <p:spPr>
          <a:xfrm>
            <a:off x="311760" y="140400"/>
            <a:ext cx="4719240" cy="572400"/>
          </a:xfrm>
          <a:prstGeom prst="rect">
            <a:avLst/>
          </a:prstGeom>
          <a:noFill/>
          <a:ln>
            <a:noFill/>
          </a:ln>
        </p:spPr>
        <p:txBody>
          <a:bodyPr lIns="68400" rIns="68400" tIns="68400" bIns="68400">
            <a:normAutofit fontScale="19000"/>
          </a:bodyPr>
          <a:p>
            <a:pPr>
              <a:lnSpc>
                <a:spcPct val="100000"/>
              </a:lnSpc>
              <a:tabLst>
                <a:tab algn="l" pos="0"/>
              </a:tabLst>
            </a:pPr>
            <a:r>
              <a:rPr b="0" lang="en" sz="3000" spc="-1" strike="noStrike">
                <a:solidFill>
                  <a:srgbClr val="1d8db0"/>
                </a:solidFill>
                <a:latin typeface="Arial"/>
                <a:ea typeface="Arial"/>
              </a:rPr>
              <a:t>FR CME models and empirical geo-effect models</a:t>
            </a:r>
            <a:endParaRPr b="0" lang="en-US" sz="3000" spc="-1" strike="noStrike">
              <a:solidFill>
                <a:srgbClr val="000000"/>
              </a:solidFill>
              <a:latin typeface="Arial"/>
            </a:endParaRPr>
          </a:p>
        </p:txBody>
      </p:sp>
      <p:sp>
        <p:nvSpPr>
          <p:cNvPr id="613" name="TextShape 2"/>
          <p:cNvSpPr txBox="1"/>
          <p:nvPr/>
        </p:nvSpPr>
        <p:spPr>
          <a:xfrm>
            <a:off x="311760" y="1208880"/>
            <a:ext cx="4209120" cy="3423960"/>
          </a:xfrm>
          <a:prstGeom prst="rect">
            <a:avLst/>
          </a:prstGeom>
          <a:noFill/>
          <a:ln>
            <a:noFill/>
          </a:ln>
        </p:spPr>
        <p:txBody>
          <a:bodyPr lIns="68400" rIns="68400" tIns="68400" bIns="68400">
            <a:normAutofit/>
          </a:bodyPr>
          <a:p>
            <a:pPr marL="457200">
              <a:lnSpc>
                <a:spcPct val="100000"/>
              </a:lnSpc>
              <a:tabLst>
                <a:tab algn="l" pos="0"/>
              </a:tabLst>
            </a:pPr>
            <a:endParaRPr b="0" lang="en-US" sz="1400" spc="-1" strike="noStrike">
              <a:solidFill>
                <a:srgbClr val="000000"/>
              </a:solidFill>
              <a:latin typeface="Arial"/>
            </a:endParaRPr>
          </a:p>
          <a:p>
            <a:pPr marL="457200" indent="-317160">
              <a:lnSpc>
                <a:spcPct val="100000"/>
              </a:lnSpc>
              <a:buClr>
                <a:srgbClr val="2f4d5d"/>
              </a:buClr>
              <a:buFont typeface="Arial"/>
              <a:buChar char="●"/>
              <a:tabLst>
                <a:tab algn="l" pos="0"/>
              </a:tabLst>
            </a:pPr>
            <a:r>
              <a:rPr b="0" lang="en" sz="1800" spc="-1" strike="noStrike">
                <a:solidFill>
                  <a:srgbClr val="2f4d5d"/>
                </a:solidFill>
                <a:latin typeface="Arial"/>
                <a:ea typeface="Arial"/>
              </a:rPr>
              <a:t>Comparison of Dst compute using </a:t>
            </a:r>
            <a:r>
              <a:rPr b="1" lang="en" sz="1800" spc="-1" strike="noStrike">
                <a:solidFill>
                  <a:srgbClr val="2f4d5d"/>
                </a:solidFill>
                <a:latin typeface="Arial"/>
                <a:ea typeface="Arial"/>
              </a:rPr>
              <a:t>O’brien and McPheron 2000 </a:t>
            </a:r>
            <a:r>
              <a:rPr b="0" lang="en" sz="1800" spc="-1" strike="noStrike">
                <a:solidFill>
                  <a:srgbClr val="2f4d5d"/>
                </a:solidFill>
                <a:latin typeface="Arial"/>
                <a:ea typeface="Arial"/>
              </a:rPr>
              <a:t>(post-event analysis)</a:t>
            </a:r>
            <a:br/>
            <a:r>
              <a:rPr b="0" lang="en" sz="1800" spc="-1" strike="noStrike">
                <a:solidFill>
                  <a:srgbClr val="2f4d5d"/>
                </a:solidFill>
                <a:latin typeface="Arial"/>
              </a:rPr>
              <a:t> </a:t>
            </a:r>
            <a:endParaRPr b="0" lang="en-US" sz="18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800" spc="-1" strike="noStrike">
                <a:solidFill>
                  <a:srgbClr val="2f4d5d"/>
                </a:solidFill>
                <a:latin typeface="Arial"/>
                <a:ea typeface="Arial"/>
              </a:rPr>
              <a:t>Horseshoe model</a:t>
            </a:r>
            <a:r>
              <a:rPr b="0" lang="en" sz="1800" spc="-1" strike="noStrike">
                <a:solidFill>
                  <a:srgbClr val="2f4d5d"/>
                </a:solidFill>
                <a:latin typeface="Arial"/>
                <a:ea typeface="Arial"/>
              </a:rPr>
              <a:t> fast (~spheromak) and accurate (~FRi3D).</a:t>
            </a:r>
            <a:endParaRPr b="0" lang="en-US" sz="1800" spc="-1" strike="noStrike">
              <a:solidFill>
                <a:srgbClr val="000000"/>
              </a:solidFill>
              <a:latin typeface="Arial"/>
            </a:endParaRPr>
          </a:p>
        </p:txBody>
      </p:sp>
      <p:grpSp>
        <p:nvGrpSpPr>
          <p:cNvPr id="614" name="Group 3"/>
          <p:cNvGrpSpPr/>
          <p:nvPr/>
        </p:nvGrpSpPr>
        <p:grpSpPr>
          <a:xfrm>
            <a:off x="4749840" y="0"/>
            <a:ext cx="4283640" cy="4749840"/>
            <a:chOff x="4749840" y="0"/>
            <a:chExt cx="4283640" cy="4749840"/>
          </a:xfrm>
        </p:grpSpPr>
        <p:pic>
          <p:nvPicPr>
            <p:cNvPr id="615" name="Google Shape;542;p48" descr=""/>
            <p:cNvPicPr/>
            <p:nvPr/>
          </p:nvPicPr>
          <p:blipFill>
            <a:blip r:embed="rId1"/>
            <a:srcRect l="23215" t="81337" r="46031" b="9445"/>
            <a:stretch/>
          </p:blipFill>
          <p:spPr>
            <a:xfrm>
              <a:off x="4751640" y="4109400"/>
              <a:ext cx="4281840" cy="640440"/>
            </a:xfrm>
            <a:prstGeom prst="rect">
              <a:avLst/>
            </a:prstGeom>
            <a:ln>
              <a:noFill/>
            </a:ln>
          </p:spPr>
        </p:pic>
        <p:grpSp>
          <p:nvGrpSpPr>
            <p:cNvPr id="616" name="Group 4"/>
            <p:cNvGrpSpPr/>
            <p:nvPr/>
          </p:nvGrpSpPr>
          <p:grpSpPr>
            <a:xfrm>
              <a:off x="4749840" y="0"/>
              <a:ext cx="4282200" cy="4419720"/>
              <a:chOff x="4749840" y="0"/>
              <a:chExt cx="4282200" cy="4419720"/>
            </a:xfrm>
          </p:grpSpPr>
          <p:grpSp>
            <p:nvGrpSpPr>
              <p:cNvPr id="617" name="Group 5"/>
              <p:cNvGrpSpPr/>
              <p:nvPr/>
            </p:nvGrpSpPr>
            <p:grpSpPr>
              <a:xfrm>
                <a:off x="4749840" y="0"/>
                <a:ext cx="4282200" cy="4120200"/>
                <a:chOff x="4749840" y="0"/>
                <a:chExt cx="4282200" cy="4120200"/>
              </a:xfrm>
            </p:grpSpPr>
            <p:grpSp>
              <p:nvGrpSpPr>
                <p:cNvPr id="618" name="Group 6"/>
                <p:cNvGrpSpPr/>
                <p:nvPr/>
              </p:nvGrpSpPr>
              <p:grpSpPr>
                <a:xfrm>
                  <a:off x="4749840" y="344160"/>
                  <a:ext cx="4281840" cy="3776040"/>
                  <a:chOff x="4749840" y="344160"/>
                  <a:chExt cx="4281840" cy="3776040"/>
                </a:xfrm>
              </p:grpSpPr>
              <p:grpSp>
                <p:nvGrpSpPr>
                  <p:cNvPr id="619" name="Group 7"/>
                  <p:cNvGrpSpPr/>
                  <p:nvPr/>
                </p:nvGrpSpPr>
                <p:grpSpPr>
                  <a:xfrm>
                    <a:off x="4749840" y="344160"/>
                    <a:ext cx="4281840" cy="3776040"/>
                    <a:chOff x="4749840" y="344160"/>
                    <a:chExt cx="4281840" cy="3776040"/>
                  </a:xfrm>
                </p:grpSpPr>
                <p:pic>
                  <p:nvPicPr>
                    <p:cNvPr id="620" name="Google Shape;547;p48" descr=""/>
                    <p:cNvPicPr/>
                    <p:nvPr/>
                  </p:nvPicPr>
                  <p:blipFill>
                    <a:blip r:embed="rId2"/>
                    <a:srcRect l="23215" t="18282" r="46031" b="27437"/>
                    <a:stretch/>
                  </p:blipFill>
                  <p:spPr>
                    <a:xfrm>
                      <a:off x="4749840" y="344160"/>
                      <a:ext cx="4281840" cy="3776040"/>
                    </a:xfrm>
                    <a:prstGeom prst="rect">
                      <a:avLst/>
                    </a:prstGeom>
                    <a:ln>
                      <a:noFill/>
                    </a:ln>
                  </p:spPr>
                </p:pic>
                <p:sp>
                  <p:nvSpPr>
                    <p:cNvPr id="621" name="CustomShape 8"/>
                    <p:cNvSpPr/>
                    <p:nvPr/>
                  </p:nvSpPr>
                  <p:spPr>
                    <a:xfrm rot="12022200">
                      <a:off x="7857360" y="3416400"/>
                      <a:ext cx="343080" cy="97920"/>
                    </a:xfrm>
                    <a:prstGeom prst="rightArrow">
                      <a:avLst>
                        <a:gd name="adj1" fmla="val 50000"/>
                        <a:gd name="adj2" fmla="val 50000"/>
                      </a:avLst>
                    </a:prstGeom>
                    <a:solidFill>
                      <a:srgbClr val="dce7f0"/>
                    </a:solidFill>
                    <a:ln w="9360">
                      <a:solidFill>
                        <a:srgbClr val="1d8db0"/>
                      </a:solidFill>
                      <a:round/>
                    </a:ln>
                  </p:spPr>
                  <p:style>
                    <a:lnRef idx="0"/>
                    <a:fillRef idx="0"/>
                    <a:effectRef idx="0"/>
                    <a:fontRef idx="minor"/>
                  </p:style>
                </p:sp>
                <p:sp>
                  <p:nvSpPr>
                    <p:cNvPr id="622" name="CustomShape 9"/>
                    <p:cNvSpPr/>
                    <p:nvPr/>
                  </p:nvSpPr>
                  <p:spPr>
                    <a:xfrm rot="651600">
                      <a:off x="6237000" y="794520"/>
                      <a:ext cx="346680" cy="96840"/>
                    </a:xfrm>
                    <a:prstGeom prst="rightArrow">
                      <a:avLst>
                        <a:gd name="adj1" fmla="val 50000"/>
                        <a:gd name="adj2" fmla="val 50000"/>
                      </a:avLst>
                    </a:prstGeom>
                    <a:solidFill>
                      <a:srgbClr val="dce7f0"/>
                    </a:solidFill>
                    <a:ln w="9360">
                      <a:solidFill>
                        <a:srgbClr val="1d8db0"/>
                      </a:solidFill>
                      <a:round/>
                    </a:ln>
                  </p:spPr>
                  <p:style>
                    <a:lnRef idx="0"/>
                    <a:fillRef idx="0"/>
                    <a:effectRef idx="0"/>
                    <a:fontRef idx="minor"/>
                  </p:style>
                </p:sp>
              </p:grpSp>
              <p:sp>
                <p:nvSpPr>
                  <p:cNvPr id="623" name="CustomShape 10"/>
                  <p:cNvSpPr/>
                  <p:nvPr/>
                </p:nvSpPr>
                <p:spPr>
                  <a:xfrm rot="6787800">
                    <a:off x="7188840" y="2187000"/>
                    <a:ext cx="314640" cy="107280"/>
                  </a:xfrm>
                  <a:prstGeom prst="rightArrow">
                    <a:avLst>
                      <a:gd name="adj1" fmla="val 50000"/>
                      <a:gd name="adj2" fmla="val 50000"/>
                    </a:avLst>
                  </a:prstGeom>
                  <a:solidFill>
                    <a:srgbClr val="dce7f0"/>
                  </a:solidFill>
                  <a:ln w="9360">
                    <a:solidFill>
                      <a:srgbClr val="1d8db0"/>
                    </a:solidFill>
                    <a:round/>
                  </a:ln>
                </p:spPr>
                <p:style>
                  <a:lnRef idx="0"/>
                  <a:fillRef idx="0"/>
                  <a:effectRef idx="0"/>
                  <a:fontRef idx="minor"/>
                </p:style>
              </p:sp>
            </p:grpSp>
            <p:sp>
              <p:nvSpPr>
                <p:cNvPr id="624" name="CustomShape 11"/>
                <p:cNvSpPr/>
                <p:nvPr/>
              </p:nvSpPr>
              <p:spPr>
                <a:xfrm>
                  <a:off x="5205960" y="541440"/>
                  <a:ext cx="48960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2f4d5d"/>
                      </a:solidFill>
                      <a:highlight>
                        <a:srgbClr val="dce7f0"/>
                      </a:highlight>
                      <a:latin typeface="Arial"/>
                      <a:ea typeface="Arial"/>
                    </a:rPr>
                    <a:t>v</a:t>
                  </a:r>
                  <a:endParaRPr b="0" lang="en-US" sz="1400" spc="-1" strike="noStrike">
                    <a:latin typeface="Arial"/>
                  </a:endParaRPr>
                </a:p>
              </p:txBody>
            </p:sp>
            <p:sp>
              <p:nvSpPr>
                <p:cNvPr id="625" name="CustomShape 12"/>
                <p:cNvSpPr/>
                <p:nvPr/>
              </p:nvSpPr>
              <p:spPr>
                <a:xfrm>
                  <a:off x="5154120" y="2900520"/>
                  <a:ext cx="665280" cy="4248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2f4d5d"/>
                      </a:solidFill>
                      <a:highlight>
                        <a:srgbClr val="dce7f0"/>
                      </a:highlight>
                      <a:latin typeface="Arial"/>
                      <a:ea typeface="Arial"/>
                    </a:rPr>
                    <a:t>B</a:t>
                  </a:r>
                  <a:r>
                    <a:rPr b="1" lang="en" sz="1400" spc="-1" strike="noStrike" baseline="-25000">
                      <a:solidFill>
                        <a:srgbClr val="2f4d5d"/>
                      </a:solidFill>
                      <a:highlight>
                        <a:srgbClr val="dce7f0"/>
                      </a:highlight>
                      <a:latin typeface="Arial"/>
                      <a:ea typeface="Arial"/>
                    </a:rPr>
                    <a:t>z</a:t>
                  </a:r>
                  <a:endParaRPr b="0" lang="en-US" sz="1400" spc="-1" strike="noStrike">
                    <a:latin typeface="Arial"/>
                  </a:endParaRPr>
                </a:p>
              </p:txBody>
            </p:sp>
            <p:sp>
              <p:nvSpPr>
                <p:cNvPr id="626" name="CustomShape 13"/>
                <p:cNvSpPr/>
                <p:nvPr/>
              </p:nvSpPr>
              <p:spPr>
                <a:xfrm>
                  <a:off x="5118120" y="2355840"/>
                  <a:ext cx="665280" cy="4248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2f4d5d"/>
                      </a:solidFill>
                      <a:highlight>
                        <a:srgbClr val="dce7f0"/>
                      </a:highlight>
                      <a:latin typeface="Arial"/>
                      <a:ea typeface="Arial"/>
                    </a:rPr>
                    <a:t>B</a:t>
                  </a:r>
                  <a:r>
                    <a:rPr b="1" lang="en" sz="1400" spc="-1" strike="noStrike" baseline="-25000">
                      <a:solidFill>
                        <a:srgbClr val="2f4d5d"/>
                      </a:solidFill>
                      <a:highlight>
                        <a:srgbClr val="dce7f0"/>
                      </a:highlight>
                      <a:latin typeface="Arial"/>
                      <a:ea typeface="Arial"/>
                    </a:rPr>
                    <a:t>y</a:t>
                  </a:r>
                  <a:endParaRPr b="0" lang="en-US" sz="1400" spc="-1" strike="noStrike">
                    <a:latin typeface="Arial"/>
                  </a:endParaRPr>
                </a:p>
              </p:txBody>
            </p:sp>
            <p:sp>
              <p:nvSpPr>
                <p:cNvPr id="627" name="CustomShape 14"/>
                <p:cNvSpPr/>
                <p:nvPr/>
              </p:nvSpPr>
              <p:spPr>
                <a:xfrm>
                  <a:off x="5118120" y="1709280"/>
                  <a:ext cx="665280" cy="4248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2f4d5d"/>
                      </a:solidFill>
                      <a:highlight>
                        <a:srgbClr val="dce7f0"/>
                      </a:highlight>
                      <a:latin typeface="Arial"/>
                      <a:ea typeface="Arial"/>
                    </a:rPr>
                    <a:t>B</a:t>
                  </a:r>
                  <a:r>
                    <a:rPr b="1" lang="en" sz="1400" spc="-1" strike="noStrike" baseline="-25000">
                      <a:solidFill>
                        <a:srgbClr val="2f4d5d"/>
                      </a:solidFill>
                      <a:highlight>
                        <a:srgbClr val="dce7f0"/>
                      </a:highlight>
                      <a:latin typeface="Arial"/>
                      <a:ea typeface="Arial"/>
                    </a:rPr>
                    <a:t>x</a:t>
                  </a:r>
                  <a:endParaRPr b="0" lang="en-US" sz="1400" spc="-1" strike="noStrike">
                    <a:latin typeface="Arial"/>
                  </a:endParaRPr>
                </a:p>
              </p:txBody>
            </p:sp>
            <p:sp>
              <p:nvSpPr>
                <p:cNvPr id="628" name="CustomShape 15"/>
                <p:cNvSpPr/>
                <p:nvPr/>
              </p:nvSpPr>
              <p:spPr>
                <a:xfrm>
                  <a:off x="4751280" y="0"/>
                  <a:ext cx="1398600" cy="4266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600" spc="-1" strike="noStrike">
                      <a:solidFill>
                        <a:srgbClr val="0000ff"/>
                      </a:solidFill>
                      <a:latin typeface="Arial"/>
                      <a:ea typeface="Arial"/>
                    </a:rPr>
                    <a:t>Horseshoe</a:t>
                  </a:r>
                  <a:endParaRPr b="0" lang="en-US" sz="1600" spc="-1" strike="noStrike">
                    <a:latin typeface="Arial"/>
                  </a:endParaRPr>
                </a:p>
              </p:txBody>
            </p:sp>
            <p:sp>
              <p:nvSpPr>
                <p:cNvPr id="629" name="CustomShape 16"/>
                <p:cNvSpPr/>
                <p:nvPr/>
              </p:nvSpPr>
              <p:spPr>
                <a:xfrm>
                  <a:off x="6061320" y="0"/>
                  <a:ext cx="1676880" cy="4266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600" spc="-1" strike="noStrike">
                      <a:solidFill>
                        <a:srgbClr val="6aa84f"/>
                      </a:solidFill>
                      <a:latin typeface="Arial"/>
                      <a:ea typeface="Arial"/>
                    </a:rPr>
                    <a:t>FRi3D</a:t>
                  </a:r>
                  <a:endParaRPr b="0" lang="en-US" sz="1600" spc="-1" strike="noStrike">
                    <a:latin typeface="Arial"/>
                  </a:endParaRPr>
                </a:p>
              </p:txBody>
            </p:sp>
            <p:sp>
              <p:nvSpPr>
                <p:cNvPr id="630" name="CustomShape 17"/>
                <p:cNvSpPr/>
                <p:nvPr/>
              </p:nvSpPr>
              <p:spPr>
                <a:xfrm>
                  <a:off x="7522200" y="0"/>
                  <a:ext cx="1509840" cy="4266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600" spc="-1" strike="noStrike">
                      <a:solidFill>
                        <a:srgbClr val="ff00ff"/>
                      </a:solidFill>
                      <a:latin typeface="Arial"/>
                      <a:ea typeface="Arial"/>
                    </a:rPr>
                    <a:t>spheromak</a:t>
                  </a:r>
                  <a:endParaRPr b="0" lang="en-US" sz="1600" spc="-1" strike="noStrike">
                    <a:latin typeface="Arial"/>
                  </a:endParaRPr>
                </a:p>
              </p:txBody>
            </p:sp>
          </p:grpSp>
          <p:sp>
            <p:nvSpPr>
              <p:cNvPr id="631" name="CustomShape 18"/>
              <p:cNvSpPr/>
              <p:nvPr/>
            </p:nvSpPr>
            <p:spPr>
              <a:xfrm>
                <a:off x="5091120" y="4023360"/>
                <a:ext cx="93564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2f4d5d"/>
                    </a:solidFill>
                    <a:highlight>
                      <a:srgbClr val="dce7f0"/>
                    </a:highlight>
                    <a:latin typeface="Arial"/>
                    <a:ea typeface="Arial"/>
                  </a:rPr>
                  <a:t>Dst</a:t>
                </a:r>
                <a:endParaRPr b="0" lang="en-US" sz="1400" spc="-1" strike="noStrike">
                  <a:latin typeface="Arial"/>
                </a:endParaRPr>
              </a:p>
            </p:txBody>
          </p:sp>
        </p:grpSp>
      </p:grpSp>
      <p:sp>
        <p:nvSpPr>
          <p:cNvPr id="632" name="CustomShape 19"/>
          <p:cNvSpPr/>
          <p:nvPr/>
        </p:nvSpPr>
        <p:spPr>
          <a:xfrm>
            <a:off x="2739960" y="2611080"/>
            <a:ext cx="2052720" cy="1587960"/>
          </a:xfrm>
          <a:custGeom>
            <a:avLst/>
            <a:gdLst/>
            <a:ahLst/>
            <a:rect l="l" t="t" r="r" b="b"/>
            <a:pathLst>
              <a:path w="21600" h="21600">
                <a:moveTo>
                  <a:pt x="0" y="0"/>
                </a:moveTo>
                <a:lnTo>
                  <a:pt x="21600" y="21600"/>
                </a:lnTo>
              </a:path>
            </a:pathLst>
          </a:custGeom>
          <a:noFill/>
          <a:ln w="28440">
            <a:solidFill>
              <a:schemeClr val="dk2"/>
            </a:solidFill>
            <a:round/>
            <a:tailEnd len="med" type="triangle" w="med"/>
          </a:ln>
        </p:spPr>
        <p:style>
          <a:lnRef idx="0"/>
          <a:fillRef idx="0"/>
          <a:effectRef idx="0"/>
          <a:fontRef idx="minor"/>
        </p:style>
      </p:sp>
      <p:pic>
        <p:nvPicPr>
          <p:cNvPr id="633" name="Google Shape;560;p48" descr="cpacolorlogo.jpg"/>
          <p:cNvPicPr/>
          <p:nvPr/>
        </p:nvPicPr>
        <p:blipFill>
          <a:blip r:embed="rId3"/>
          <a:stretch/>
        </p:blipFill>
        <p:spPr>
          <a:xfrm>
            <a:off x="7809480" y="4712040"/>
            <a:ext cx="404640" cy="404640"/>
          </a:xfrm>
          <a:prstGeom prst="rect">
            <a:avLst/>
          </a:prstGeom>
          <a:ln>
            <a:noFill/>
          </a:ln>
        </p:spPr>
      </p:pic>
      <p:sp>
        <p:nvSpPr>
          <p:cNvPr id="634" name="CustomShape 20"/>
          <p:cNvSpPr/>
          <p:nvPr/>
        </p:nvSpPr>
        <p:spPr>
          <a:xfrm>
            <a:off x="6428520" y="4712040"/>
            <a:ext cx="15753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635" name="CustomShape 21"/>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889DD98F-6916-4943-AF9B-3A0C0E60467B}" type="slidenum">
              <a:rPr b="0" lang="en" sz="800" spc="-1" strike="noStrike">
                <a:solidFill>
                  <a:srgbClr val="ffffff"/>
                </a:solidFill>
                <a:latin typeface="Arial"/>
                <a:ea typeface="Arial"/>
              </a:rPr>
              <a:t>&lt;number&gt;</a:t>
            </a:fld>
            <a:endParaRPr b="0" lang="en-US" sz="800" spc="-1" strike="noStrike">
              <a:latin typeface="Arial"/>
            </a:endParaRPr>
          </a:p>
        </p:txBody>
      </p:sp>
      <p:sp>
        <p:nvSpPr>
          <p:cNvPr id="636" name="CustomShape 22"/>
          <p:cNvSpPr/>
          <p:nvPr/>
        </p:nvSpPr>
        <p:spPr>
          <a:xfrm>
            <a:off x="862920" y="4712040"/>
            <a:ext cx="3353400" cy="344520"/>
          </a:xfrm>
          <a:prstGeom prst="rect">
            <a:avLst/>
          </a:prstGeom>
          <a:noFill/>
          <a:ln>
            <a:noFill/>
          </a:ln>
        </p:spPr>
        <p:style>
          <a:lnRef idx="0"/>
          <a:fillRef idx="0"/>
          <a:effectRef idx="0"/>
          <a:fontRef idx="minor"/>
        </p:style>
        <p:txBody>
          <a:bodyPr lIns="68400" rIns="68400" tIns="68400" bIns="68400">
            <a:noAutofit/>
          </a:bodyPr>
          <a:p>
            <a:pPr>
              <a:lnSpc>
                <a:spcPct val="100000"/>
              </a:lnSpc>
              <a:tabLst>
                <a:tab algn="l" pos="0"/>
              </a:tabLst>
            </a:pPr>
            <a:r>
              <a:rPr b="0" lang="en" sz="1400" spc="-1" strike="noStrike">
                <a:solidFill>
                  <a:srgbClr val="ffffff"/>
                </a:solidFill>
                <a:latin typeface="Arial"/>
                <a:ea typeface="Arial"/>
              </a:rPr>
              <a:t>Maharana et al. (2024b)</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TextShape 1"/>
          <p:cNvSpPr txBox="1"/>
          <p:nvPr/>
        </p:nvSpPr>
        <p:spPr>
          <a:xfrm>
            <a:off x="6170760" y="311040"/>
            <a:ext cx="2673360" cy="863640"/>
          </a:xfrm>
          <a:prstGeom prst="rect">
            <a:avLst/>
          </a:prstGeom>
          <a:noFill/>
          <a:ln>
            <a:noFill/>
          </a:ln>
        </p:spPr>
        <p:txBody>
          <a:bodyPr lIns="0" rIns="0" tIns="0" bIns="0" anchor="ctr">
            <a:normAutofit/>
          </a:bodyPr>
          <a:p>
            <a:pPr algn="r">
              <a:lnSpc>
                <a:spcPct val="100000"/>
              </a:lnSpc>
              <a:tabLst>
                <a:tab algn="l" pos="0"/>
              </a:tabLst>
            </a:pPr>
            <a:r>
              <a:rPr b="0" lang="en" sz="3000" spc="-1" strike="noStrike">
                <a:solidFill>
                  <a:srgbClr val="1d8db0"/>
                </a:solidFill>
                <a:latin typeface="Arial"/>
                <a:ea typeface="Arial"/>
              </a:rPr>
              <a:t>Conclusion </a:t>
            </a:r>
            <a:br/>
            <a:r>
              <a:rPr b="0" lang="en" sz="3000" spc="-1" strike="noStrike">
                <a:solidFill>
                  <a:srgbClr val="1d8db0"/>
                </a:solidFill>
                <a:latin typeface="Arial"/>
                <a:ea typeface="Arial"/>
              </a:rPr>
              <a:t>and Outlook</a:t>
            </a:r>
            <a:endParaRPr b="0" lang="en-US" sz="3000" spc="-1" strike="noStrike">
              <a:solidFill>
                <a:srgbClr val="000000"/>
              </a:solidFill>
              <a:latin typeface="Arial"/>
            </a:endParaRPr>
          </a:p>
        </p:txBody>
      </p:sp>
      <p:sp>
        <p:nvSpPr>
          <p:cNvPr id="638" name="TextShape 2"/>
          <p:cNvSpPr txBox="1"/>
          <p:nvPr/>
        </p:nvSpPr>
        <p:spPr>
          <a:xfrm>
            <a:off x="212040" y="482400"/>
            <a:ext cx="5007600" cy="4174560"/>
          </a:xfrm>
          <a:prstGeom prst="rect">
            <a:avLst/>
          </a:prstGeom>
          <a:noFill/>
          <a:ln>
            <a:noFill/>
          </a:ln>
        </p:spPr>
        <p:txBody>
          <a:bodyPr lIns="68400" rIns="68400" tIns="34200" bIns="34200">
            <a:noAutofit/>
          </a:bodyPr>
          <a:p>
            <a:pPr marL="177840" indent="-145800">
              <a:lnSpc>
                <a:spcPct val="100000"/>
              </a:lnSpc>
              <a:buClr>
                <a:srgbClr val="2f4d5d"/>
              </a:buClr>
              <a:buFont typeface="Arial"/>
              <a:buChar char="•"/>
            </a:pPr>
            <a:r>
              <a:rPr b="0" lang="en" sz="1500" spc="-1" strike="noStrike">
                <a:solidFill>
                  <a:srgbClr val="2f4d5d"/>
                </a:solidFill>
                <a:latin typeface="Arial"/>
                <a:ea typeface="Arial"/>
              </a:rPr>
              <a:t>We presented the current state-of-the-art in predicting geomagnetic indices 1-2 days ahead of time using synthetic EUHFORIA predictions with magnetised CMEs.</a:t>
            </a:r>
            <a:endParaRPr b="0" lang="en-US" sz="1500" spc="-1" strike="noStrike">
              <a:solidFill>
                <a:srgbClr val="000000"/>
              </a:solidFill>
              <a:latin typeface="Arial"/>
            </a:endParaRPr>
          </a:p>
          <a:p>
            <a:pPr marL="177840" indent="-171000">
              <a:lnSpc>
                <a:spcPct val="100000"/>
              </a:lnSpc>
              <a:spcBef>
                <a:spcPts val="1701"/>
              </a:spcBef>
              <a:buClr>
                <a:srgbClr val="2f4d5d"/>
              </a:buClr>
              <a:buFont typeface="Arial"/>
              <a:buChar char="•"/>
            </a:pPr>
            <a:r>
              <a:rPr b="1" lang="en" sz="1500" spc="-1" strike="noStrike">
                <a:solidFill>
                  <a:srgbClr val="2f4d5d"/>
                </a:solidFill>
                <a:latin typeface="Arial"/>
                <a:ea typeface="Arial"/>
              </a:rPr>
              <a:t>(Semi-)Empirical models</a:t>
            </a:r>
            <a:r>
              <a:rPr b="0" lang="en" sz="1500" spc="-1" strike="noStrike">
                <a:solidFill>
                  <a:srgbClr val="2f4d5d"/>
                </a:solidFill>
                <a:latin typeface="Arial"/>
                <a:ea typeface="Arial"/>
              </a:rPr>
              <a:t> are promising for fast geo-effectiveness predictions.</a:t>
            </a:r>
            <a:endParaRPr b="0" lang="en-US" sz="1500" spc="-1" strike="noStrike">
              <a:solidFill>
                <a:srgbClr val="000000"/>
              </a:solidFill>
              <a:latin typeface="Arial"/>
            </a:endParaRPr>
          </a:p>
          <a:p>
            <a:pPr marL="177840" indent="-171000">
              <a:lnSpc>
                <a:spcPct val="100000"/>
              </a:lnSpc>
              <a:spcBef>
                <a:spcPts val="1701"/>
              </a:spcBef>
              <a:buClr>
                <a:srgbClr val="2f4d5d"/>
              </a:buClr>
              <a:buFont typeface="Arial"/>
              <a:buChar char="•"/>
            </a:pPr>
            <a:r>
              <a:rPr b="1" lang="en" sz="1500" spc="-1" strike="noStrike">
                <a:solidFill>
                  <a:srgbClr val="2f4d5d"/>
                </a:solidFill>
                <a:latin typeface="Arial"/>
                <a:ea typeface="Arial"/>
              </a:rPr>
              <a:t>3D magnetosphere-ionosphere-thermosphere</a:t>
            </a:r>
            <a:r>
              <a:rPr b="0" lang="en" sz="1500" spc="-1" strike="noStrike">
                <a:solidFill>
                  <a:srgbClr val="2f4d5d"/>
                </a:solidFill>
                <a:latin typeface="Arial"/>
                <a:ea typeface="Arial"/>
              </a:rPr>
              <a:t> models for </a:t>
            </a:r>
            <a:r>
              <a:rPr b="1" lang="en" sz="1500" spc="-1" strike="noStrike">
                <a:solidFill>
                  <a:srgbClr val="2f4d5d"/>
                </a:solidFill>
                <a:latin typeface="Arial"/>
                <a:ea typeface="Arial"/>
              </a:rPr>
              <a:t>complex phenomena like substorms</a:t>
            </a:r>
            <a:r>
              <a:rPr b="0" lang="en" sz="1500" spc="-1" strike="noStrike">
                <a:solidFill>
                  <a:srgbClr val="2f4d5d"/>
                </a:solidFill>
                <a:latin typeface="Arial"/>
                <a:ea typeface="Arial"/>
              </a:rPr>
              <a:t> and for driving the GIC models.</a:t>
            </a:r>
            <a:endParaRPr b="0" lang="en-US" sz="1500" spc="-1" strike="noStrike">
              <a:solidFill>
                <a:srgbClr val="000000"/>
              </a:solidFill>
              <a:latin typeface="Arial"/>
            </a:endParaRPr>
          </a:p>
          <a:p>
            <a:pPr marL="177840" indent="-171000">
              <a:lnSpc>
                <a:spcPct val="100000"/>
              </a:lnSpc>
              <a:spcBef>
                <a:spcPts val="1199"/>
              </a:spcBef>
              <a:buClr>
                <a:srgbClr val="2f4d5d"/>
              </a:buClr>
              <a:buFont typeface="Arial"/>
              <a:buChar char="•"/>
            </a:pPr>
            <a:r>
              <a:rPr b="0" lang="en" sz="1500" spc="-1" strike="noStrike">
                <a:solidFill>
                  <a:srgbClr val="2f4d5d"/>
                </a:solidFill>
                <a:latin typeface="Arial"/>
                <a:ea typeface="Arial"/>
              </a:rPr>
              <a:t>Further </a:t>
            </a:r>
            <a:r>
              <a:rPr b="1" lang="en" sz="1500" spc="-1" strike="noStrike">
                <a:solidFill>
                  <a:srgbClr val="2f4d5d"/>
                </a:solidFill>
                <a:latin typeface="Arial"/>
                <a:ea typeface="Arial"/>
              </a:rPr>
              <a:t>statistical validation</a:t>
            </a:r>
            <a:r>
              <a:rPr b="0" lang="en" sz="1500" spc="-1" strike="noStrike">
                <a:solidFill>
                  <a:srgbClr val="2f4d5d"/>
                </a:solidFill>
                <a:latin typeface="Arial"/>
                <a:ea typeface="Arial"/>
              </a:rPr>
              <a:t> studies are needed to assess the performance and reliability of geo-effect indices predictions based on synthetic L1 data. </a:t>
            </a:r>
            <a:br/>
            <a:r>
              <a:rPr b="0" lang="en" sz="1500" spc="-1" strike="noStrike">
                <a:solidFill>
                  <a:srgbClr val="2f4d5d"/>
                </a:solidFill>
                <a:latin typeface="Arial"/>
              </a:rPr>
              <a:t> </a:t>
            </a:r>
            <a:endParaRPr b="0" lang="en-US" sz="1500" spc="-1" strike="noStrike">
              <a:solidFill>
                <a:srgbClr val="000000"/>
              </a:solidFill>
              <a:latin typeface="Arial"/>
            </a:endParaRPr>
          </a:p>
          <a:p>
            <a:pPr marL="177840" indent="-145800">
              <a:lnSpc>
                <a:spcPct val="100000"/>
              </a:lnSpc>
              <a:buClr>
                <a:srgbClr val="2f4d5d"/>
              </a:buClr>
              <a:buFont typeface="Arial"/>
              <a:buChar char="•"/>
            </a:pPr>
            <a:r>
              <a:rPr b="0" lang="en" sz="1500" spc="-1" strike="noStrike">
                <a:solidFill>
                  <a:srgbClr val="2f4d5d"/>
                </a:solidFill>
                <a:latin typeface="Arial"/>
                <a:ea typeface="Arial"/>
              </a:rPr>
              <a:t>Improved CME models like FRi3D and Horseshoe models will be employed for accuracy.</a:t>
            </a:r>
            <a:endParaRPr b="0" lang="en-US" sz="1500" spc="-1" strike="noStrike">
              <a:solidFill>
                <a:srgbClr val="000000"/>
              </a:solidFill>
              <a:latin typeface="Arial"/>
            </a:endParaRPr>
          </a:p>
        </p:txBody>
      </p:sp>
      <p:pic>
        <p:nvPicPr>
          <p:cNvPr id="639" name="Google Shape;570;p49" descr="cpacolorlogo.jpg"/>
          <p:cNvPicPr/>
          <p:nvPr/>
        </p:nvPicPr>
        <p:blipFill>
          <a:blip r:embed="rId1"/>
          <a:stretch/>
        </p:blipFill>
        <p:spPr>
          <a:xfrm>
            <a:off x="7809480" y="4712040"/>
            <a:ext cx="404640" cy="404640"/>
          </a:xfrm>
          <a:prstGeom prst="rect">
            <a:avLst/>
          </a:prstGeom>
          <a:ln>
            <a:noFill/>
          </a:ln>
        </p:spPr>
      </p:pic>
      <p:sp>
        <p:nvSpPr>
          <p:cNvPr id="640" name="CustomShape 3"/>
          <p:cNvSpPr/>
          <p:nvPr/>
        </p:nvSpPr>
        <p:spPr>
          <a:xfrm>
            <a:off x="6428520" y="4712040"/>
            <a:ext cx="173592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641" name="CustomShape 4"/>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741DCF8B-868F-43FB-960A-9F012525903C}" type="slidenum">
              <a:rPr b="0" lang="en" sz="800" spc="-1" strike="noStrike">
                <a:solidFill>
                  <a:srgbClr val="ffffff"/>
                </a:solidFill>
                <a:latin typeface="Arial"/>
                <a:ea typeface="Arial"/>
              </a:rPr>
              <a:t>&lt;number&gt;</a:t>
            </a:fld>
            <a:endParaRPr b="0" lang="en-US" sz="800" spc="-1" strike="noStrike">
              <a:latin typeface="Arial"/>
            </a:endParaRPr>
          </a:p>
        </p:txBody>
      </p:sp>
      <p:grpSp>
        <p:nvGrpSpPr>
          <p:cNvPr id="642" name="Group 5"/>
          <p:cNvGrpSpPr/>
          <p:nvPr/>
        </p:nvGrpSpPr>
        <p:grpSpPr>
          <a:xfrm>
            <a:off x="3362040" y="1646280"/>
            <a:ext cx="5108400" cy="772920"/>
            <a:chOff x="3362040" y="1646280"/>
            <a:chExt cx="5108400" cy="772920"/>
          </a:xfrm>
        </p:grpSpPr>
        <p:sp>
          <p:nvSpPr>
            <p:cNvPr id="643" name="CustomShape 6"/>
            <p:cNvSpPr/>
            <p:nvPr/>
          </p:nvSpPr>
          <p:spPr>
            <a:xfrm>
              <a:off x="4879800" y="1646280"/>
              <a:ext cx="3590640" cy="77292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nSpc>
                  <a:spcPct val="100000"/>
                </a:lnSpc>
                <a:tabLst>
                  <a:tab algn="l" pos="0"/>
                </a:tabLst>
              </a:pPr>
              <a:r>
                <a:rPr b="0" lang="en" sz="1600" spc="-1" strike="noStrike">
                  <a:solidFill>
                    <a:srgbClr val="ff0000"/>
                  </a:solidFill>
                  <a:latin typeface="Arial"/>
                  <a:ea typeface="Arial"/>
                </a:rPr>
                <a:t>Bottleneck</a:t>
              </a:r>
              <a:r>
                <a:rPr b="0" lang="en" sz="1600" spc="-1" strike="noStrike">
                  <a:solidFill>
                    <a:srgbClr val="2f4d5d"/>
                  </a:solidFill>
                  <a:latin typeface="Arial"/>
                  <a:ea typeface="Arial"/>
                </a:rPr>
                <a:t> ⇒ Accuracy of CME and solar wind predictions at Earth</a:t>
              </a:r>
              <a:endParaRPr b="0" lang="en-US" sz="1600" spc="-1" strike="noStrike">
                <a:latin typeface="Arial"/>
              </a:endParaRPr>
            </a:p>
          </p:txBody>
        </p:sp>
        <p:sp>
          <p:nvSpPr>
            <p:cNvPr id="644" name="CustomShape 7"/>
            <p:cNvSpPr/>
            <p:nvPr/>
          </p:nvSpPr>
          <p:spPr>
            <a:xfrm>
              <a:off x="3362040" y="2032920"/>
              <a:ext cx="1517400" cy="360"/>
            </a:xfrm>
            <a:custGeom>
              <a:avLst/>
              <a:gdLst/>
              <a:ahLst/>
              <a:rect l="l" t="t" r="r" b="b"/>
              <a:pathLst>
                <a:path w="21600" h="21600">
                  <a:moveTo>
                    <a:pt x="0" y="0"/>
                  </a:moveTo>
                  <a:lnTo>
                    <a:pt x="21600" y="21600"/>
                  </a:lnTo>
                </a:path>
              </a:pathLst>
            </a:custGeom>
            <a:noFill/>
            <a:ln w="38160">
              <a:solidFill>
                <a:schemeClr val="dk2"/>
              </a:solidFill>
              <a:round/>
              <a:tailEnd len="med" type="triangle" w="med"/>
            </a:ln>
          </p:spPr>
          <p:style>
            <a:lnRef idx="0"/>
            <a:fillRef idx="0"/>
            <a:effectRef idx="0"/>
            <a:fontRef idx="minor"/>
          </p:style>
        </p:sp>
      </p:grpSp>
      <p:grpSp>
        <p:nvGrpSpPr>
          <p:cNvPr id="645" name="Group 8"/>
          <p:cNvGrpSpPr/>
          <p:nvPr/>
        </p:nvGrpSpPr>
        <p:grpSpPr>
          <a:xfrm>
            <a:off x="4135680" y="3182400"/>
            <a:ext cx="4708080" cy="1409400"/>
            <a:chOff x="4135680" y="3182400"/>
            <a:chExt cx="4708080" cy="1409400"/>
          </a:xfrm>
        </p:grpSpPr>
        <p:sp>
          <p:nvSpPr>
            <p:cNvPr id="646" name="CustomShape 9"/>
            <p:cNvSpPr/>
            <p:nvPr/>
          </p:nvSpPr>
          <p:spPr>
            <a:xfrm>
              <a:off x="5653440" y="3182400"/>
              <a:ext cx="3190320" cy="140940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nSpc>
                  <a:spcPct val="100000"/>
                </a:lnSpc>
                <a:tabLst>
                  <a:tab algn="l" pos="0"/>
                </a:tabLst>
              </a:pPr>
              <a:r>
                <a:rPr b="0" lang="en" sz="1600" spc="-1" strike="noStrike">
                  <a:solidFill>
                    <a:srgbClr val="ff0000"/>
                  </a:solidFill>
                  <a:latin typeface="Arial"/>
                  <a:ea typeface="Arial"/>
                </a:rPr>
                <a:t>Bottleneck</a:t>
              </a:r>
              <a:r>
                <a:rPr b="0" lang="en" sz="1600" spc="-1" strike="noStrike">
                  <a:solidFill>
                    <a:srgbClr val="2f4d5d"/>
                  </a:solidFill>
                  <a:latin typeface="Arial"/>
                  <a:ea typeface="Arial"/>
                </a:rPr>
                <a:t> ⇒ Constraining initial parameters of the CME</a:t>
              </a:r>
              <a:br/>
              <a:br/>
              <a:r>
                <a:rPr b="0" lang="en" sz="1600" spc="-1" strike="noStrike">
                  <a:solidFill>
                    <a:srgbClr val="6aa84f"/>
                  </a:solidFill>
                  <a:latin typeface="Arial"/>
                  <a:ea typeface="Arial"/>
                </a:rPr>
                <a:t>Potential solution</a:t>
              </a:r>
              <a:r>
                <a:rPr b="0" lang="en" sz="1600" spc="-1" strike="noStrike">
                  <a:solidFill>
                    <a:srgbClr val="2f4d5d"/>
                  </a:solidFill>
                  <a:latin typeface="Arial"/>
                  <a:ea typeface="Arial"/>
                </a:rPr>
                <a:t> </a:t>
              </a:r>
              <a:br/>
              <a:r>
                <a:rPr b="0" lang="en" sz="1600" spc="-1" strike="noStrike">
                  <a:solidFill>
                    <a:srgbClr val="2f4d5d"/>
                  </a:solidFill>
                  <a:latin typeface="Arial"/>
                  <a:ea typeface="Arial"/>
                </a:rPr>
                <a:t>⇒ Ensemble modelling</a:t>
              </a:r>
              <a:endParaRPr b="0" lang="en-US" sz="1600" spc="-1" strike="noStrike">
                <a:latin typeface="Arial"/>
              </a:endParaRPr>
            </a:p>
          </p:txBody>
        </p:sp>
        <p:sp>
          <p:nvSpPr>
            <p:cNvPr id="647" name="CustomShape 10"/>
            <p:cNvSpPr/>
            <p:nvPr/>
          </p:nvSpPr>
          <p:spPr>
            <a:xfrm>
              <a:off x="4135680" y="4452480"/>
              <a:ext cx="1517400" cy="360"/>
            </a:xfrm>
            <a:custGeom>
              <a:avLst/>
              <a:gdLst/>
              <a:ahLst/>
              <a:rect l="l" t="t" r="r" b="b"/>
              <a:pathLst>
                <a:path w="21600" h="21600">
                  <a:moveTo>
                    <a:pt x="0" y="0"/>
                  </a:moveTo>
                  <a:lnTo>
                    <a:pt x="21600" y="21600"/>
                  </a:lnTo>
                </a:path>
              </a:pathLst>
            </a:custGeom>
            <a:noFill/>
            <a:ln w="38160">
              <a:solidFill>
                <a:schemeClr val="dk2"/>
              </a:solidFill>
              <a:round/>
              <a:tailEnd len="med" type="triangle" w="med"/>
            </a:ln>
          </p:spPr>
          <p:style>
            <a:lnRef idx="0"/>
            <a:fillRef idx="0"/>
            <a:effectRef idx="0"/>
            <a:fontRef idx="minor"/>
          </p:style>
        </p:sp>
      </p:grpSp>
      <p:grpSp>
        <p:nvGrpSpPr>
          <p:cNvPr id="648" name="Group 11"/>
          <p:cNvGrpSpPr/>
          <p:nvPr/>
        </p:nvGrpSpPr>
        <p:grpSpPr>
          <a:xfrm>
            <a:off x="2087280" y="1011600"/>
            <a:ext cx="4969440" cy="3119760"/>
            <a:chOff x="2087280" y="1011600"/>
            <a:chExt cx="4969440" cy="3119760"/>
          </a:xfrm>
        </p:grpSpPr>
        <p:grpSp>
          <p:nvGrpSpPr>
            <p:cNvPr id="649" name="Group 12"/>
            <p:cNvGrpSpPr/>
            <p:nvPr/>
          </p:nvGrpSpPr>
          <p:grpSpPr>
            <a:xfrm>
              <a:off x="2087280" y="1011600"/>
              <a:ext cx="4969440" cy="3119760"/>
              <a:chOff x="2087280" y="1011600"/>
              <a:chExt cx="4969440" cy="3119760"/>
            </a:xfrm>
          </p:grpSpPr>
          <p:pic>
            <p:nvPicPr>
              <p:cNvPr id="650" name="Google Shape;581;p49" descr=""/>
              <p:cNvPicPr/>
              <p:nvPr/>
            </p:nvPicPr>
            <p:blipFill>
              <a:blip r:embed="rId2"/>
              <a:stretch/>
            </p:blipFill>
            <p:spPr>
              <a:xfrm>
                <a:off x="2087280" y="1016640"/>
                <a:ext cx="4969440" cy="3114720"/>
              </a:xfrm>
              <a:prstGeom prst="rect">
                <a:avLst/>
              </a:prstGeom>
              <a:ln>
                <a:noFill/>
              </a:ln>
            </p:spPr>
          </p:pic>
          <p:sp>
            <p:nvSpPr>
              <p:cNvPr id="651" name="CustomShape 13"/>
              <p:cNvSpPr/>
              <p:nvPr/>
            </p:nvSpPr>
            <p:spPr>
              <a:xfrm>
                <a:off x="4525200" y="3647880"/>
                <a:ext cx="2531160" cy="33552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0" lang="en" sz="1000" spc="-1" strike="noStrike">
                    <a:solidFill>
                      <a:srgbClr val="ffffff"/>
                    </a:solidFill>
                    <a:latin typeface="Arial"/>
                    <a:ea typeface="Arial"/>
                  </a:rPr>
                  <a:t>Source: </a:t>
                </a:r>
                <a:r>
                  <a:rPr b="0" lang="en" sz="1000" spc="-1" strike="noStrike" u="sng">
                    <a:solidFill>
                      <a:srgbClr val="466e87"/>
                    </a:solidFill>
                    <a:uFillTx/>
                    <a:latin typeface="Arial"/>
                    <a:ea typeface="Arial"/>
                    <a:hlinkClick r:id="rId3"/>
                  </a:rPr>
                  <a:t>iStock</a:t>
                </a:r>
                <a:endParaRPr b="0" lang="en-US" sz="1000" spc="-1" strike="noStrike">
                  <a:latin typeface="Arial"/>
                </a:endParaRPr>
              </a:p>
            </p:txBody>
          </p:sp>
          <p:sp>
            <p:nvSpPr>
              <p:cNvPr id="652" name="CustomShape 14"/>
              <p:cNvSpPr/>
              <p:nvPr/>
            </p:nvSpPr>
            <p:spPr>
              <a:xfrm>
                <a:off x="4268880" y="1011600"/>
                <a:ext cx="2771280" cy="60948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1" lang="en" sz="1400" spc="-1" strike="noStrike">
                    <a:solidFill>
                      <a:srgbClr val="ffffff"/>
                    </a:solidFill>
                    <a:latin typeface="Arial"/>
                    <a:ea typeface="Arial"/>
                  </a:rPr>
                  <a:t>Need a platoon </a:t>
                </a:r>
                <a:br/>
                <a:r>
                  <a:rPr b="1" lang="en" sz="1400" spc="-1" strike="noStrike">
                    <a:solidFill>
                      <a:srgbClr val="ffffff"/>
                    </a:solidFill>
                    <a:latin typeface="Arial"/>
                    <a:ea typeface="Arial"/>
                  </a:rPr>
                  <a:t>of forecaster…</a:t>
                </a:r>
                <a:endParaRPr b="0" lang="en-US" sz="1400" spc="-1" strike="noStrike">
                  <a:latin typeface="Arial"/>
                </a:endParaRPr>
              </a:p>
            </p:txBody>
          </p:sp>
        </p:grpSp>
        <p:pic>
          <p:nvPicPr>
            <p:cNvPr id="653" name="Google Shape;584;p49" descr=""/>
            <p:cNvPicPr/>
            <p:nvPr/>
          </p:nvPicPr>
          <p:blipFill>
            <a:blip r:embed="rId4"/>
            <a:srcRect l="0" t="1184" r="0" b="4891"/>
            <a:stretch/>
          </p:blipFill>
          <p:spPr>
            <a:xfrm>
              <a:off x="3400560" y="1176120"/>
              <a:ext cx="1009800" cy="984960"/>
            </a:xfrm>
            <a:prstGeom prst="rect">
              <a:avLst/>
            </a:prstGeom>
            <a:ln>
              <a:noFill/>
            </a:ln>
          </p:spPr>
        </p:pic>
      </p:grpSp>
    </p:spTree>
  </p:cSld>
  <mc:AlternateContent>
    <mc:Choice Requires="p14">
      <p:transition spd="slow" p14:dur="2000"/>
    </mc:Choice>
    <mc:Fallback>
      <p:transition spd="slow"/>
    </mc:Fallback>
  </mc:AlternateContent>
  <p:timing>
    <p:tnLst>
      <p:par>
        <p:cTn id="124" dur="indefinite" restart="never" nodeType="tmRoot">
          <p:childTnLst>
            <p:seq>
              <p:cTn id="125" dur="indefinite" nodeType="mainSeq">
                <p:childTnLst>
                  <p:par>
                    <p:cTn id="126" fill="hold">
                      <p:stCondLst>
                        <p:cond delay="indefinite"/>
                      </p:stCondLst>
                      <p:childTnLst>
                        <p:par>
                          <p:cTn id="127" fill="hold">
                            <p:stCondLst>
                              <p:cond delay="0"/>
                            </p:stCondLst>
                            <p:childTnLst>
                              <p:par>
                                <p:cTn id="128" nodeType="clickEffect" fill="hold" presetClass="entr" presetID="1">
                                  <p:stCondLst>
                                    <p:cond delay="0"/>
                                  </p:stCondLst>
                                  <p:childTnLst>
                                    <p:set>
                                      <p:cBhvr>
                                        <p:cTn id="129" dur="1" fill="hold">
                                          <p:stCondLst>
                                            <p:cond delay="0"/>
                                          </p:stCondLst>
                                        </p:cTn>
                                        <p:tgtEl>
                                          <p:spTgt spid="64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nodeType="clickEffect" fill="hold" presetClass="entr" presetID="1">
                                  <p:stCondLst>
                                    <p:cond delay="0"/>
                                  </p:stCondLst>
                                  <p:childTnLst>
                                    <p:set>
                                      <p:cBhvr>
                                        <p:cTn id="133" dur="1" fill="hold">
                                          <p:stCondLst>
                                            <p:cond delay="0"/>
                                          </p:stCondLst>
                                        </p:cTn>
                                        <p:tgtEl>
                                          <p:spTgt spid="645"/>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nodeType="clickEffect" fill="hold" presetClass="entr" presetID="1">
                                  <p:stCondLst>
                                    <p:cond delay="0"/>
                                  </p:stCondLst>
                                  <p:childTnLst>
                                    <p:set>
                                      <p:cBhvr>
                                        <p:cTn id="137"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CustomShape 1"/>
          <p:cNvSpPr/>
          <p:nvPr/>
        </p:nvSpPr>
        <p:spPr>
          <a:xfrm>
            <a:off x="432000" y="2238480"/>
            <a:ext cx="8307720" cy="2246400"/>
          </a:xfrm>
          <a:prstGeom prst="rect">
            <a:avLst/>
          </a:prstGeom>
          <a:noFill/>
          <a:ln>
            <a:noFill/>
          </a:ln>
        </p:spPr>
        <p:style>
          <a:lnRef idx="0"/>
          <a:fillRef idx="0"/>
          <a:effectRef idx="0"/>
          <a:fontRef idx="minor"/>
        </p:style>
      </p:sp>
      <p:sp>
        <p:nvSpPr>
          <p:cNvPr id="655" name="CustomShape 2"/>
          <p:cNvSpPr/>
          <p:nvPr/>
        </p:nvSpPr>
        <p:spPr>
          <a:xfrm>
            <a:off x="90360" y="78120"/>
            <a:ext cx="1053360" cy="40284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100" spc="-1" strike="noStrike">
                <a:solidFill>
                  <a:srgbClr val="ffffff"/>
                </a:solidFill>
                <a:latin typeface="Arial"/>
                <a:ea typeface="Arial"/>
              </a:rPr>
              <a:t>Credit: NASA Goddard</a:t>
            </a:r>
            <a:endParaRPr b="0" lang="en-US" sz="1100" spc="-1" strike="noStrike">
              <a:latin typeface="Arial"/>
            </a:endParaRPr>
          </a:p>
        </p:txBody>
      </p:sp>
      <p:sp>
        <p:nvSpPr>
          <p:cNvPr id="656" name="TextShape 3"/>
          <p:cNvSpPr txBox="1"/>
          <p:nvPr/>
        </p:nvSpPr>
        <p:spPr>
          <a:xfrm>
            <a:off x="432000" y="4657680"/>
            <a:ext cx="485640" cy="485640"/>
          </a:xfrm>
          <a:prstGeom prst="rect">
            <a:avLst/>
          </a:prstGeom>
          <a:noFill/>
          <a:ln>
            <a:noFill/>
          </a:ln>
        </p:spPr>
        <p:txBody>
          <a:bodyPr lIns="0" rIns="0" tIns="0" bIns="0" anchor="ctr">
            <a:noAutofit/>
          </a:bodyPr>
          <a:p>
            <a:pPr>
              <a:lnSpc>
                <a:spcPct val="100000"/>
              </a:lnSpc>
              <a:tabLst>
                <a:tab algn="l" pos="0"/>
              </a:tabLst>
            </a:pPr>
            <a:fld id="{614CFB3F-B50E-4F43-80A4-BA970CAE1885}"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657" name="TextShape 4"/>
          <p:cNvSpPr txBox="1"/>
          <p:nvPr/>
        </p:nvSpPr>
        <p:spPr>
          <a:xfrm>
            <a:off x="374760" y="2302560"/>
            <a:ext cx="8659800" cy="2387520"/>
          </a:xfrm>
          <a:prstGeom prst="rect">
            <a:avLst/>
          </a:prstGeom>
          <a:noFill/>
          <a:ln>
            <a:noFill/>
          </a:ln>
        </p:spPr>
        <p:txBody>
          <a:bodyPr lIns="68400" rIns="68400" tIns="34200" bIns="34200">
            <a:normAutofit/>
          </a:bodyPr>
          <a:p>
            <a:pPr>
              <a:lnSpc>
                <a:spcPct val="100000"/>
              </a:lnSpc>
              <a:tabLst>
                <a:tab algn="l" pos="0"/>
              </a:tabLst>
            </a:pPr>
            <a:r>
              <a:rPr b="1" lang="en" sz="1600" spc="-1" strike="noStrike">
                <a:solidFill>
                  <a:srgbClr val="2f4d5d"/>
                </a:solidFill>
                <a:latin typeface="Arial"/>
                <a:ea typeface="Arial"/>
              </a:rPr>
              <a:t>Acknowledgements: </a:t>
            </a:r>
            <a:r>
              <a:rPr b="0" lang="en" sz="1600" spc="-1" strike="noStrike">
                <a:solidFill>
                  <a:srgbClr val="2f4d5d"/>
                </a:solidFill>
                <a:latin typeface="Arial"/>
                <a:ea typeface="Arial"/>
              </a:rPr>
              <a:t>EU H2020 project </a:t>
            </a:r>
            <a:r>
              <a:rPr b="1" lang="en" sz="1600" spc="-1" strike="noStrike">
                <a:solidFill>
                  <a:srgbClr val="2f4d5d"/>
                </a:solidFill>
                <a:latin typeface="Arial"/>
                <a:ea typeface="Arial"/>
              </a:rPr>
              <a:t>EUHFORIA 2.0  </a:t>
            </a:r>
            <a:r>
              <a:rPr b="0" i="1" lang="en" sz="1600" spc="-1" strike="noStrike">
                <a:solidFill>
                  <a:srgbClr val="2f4d5d"/>
                </a:solidFill>
                <a:latin typeface="Arial"/>
                <a:ea typeface="Arial"/>
              </a:rPr>
              <a:t>(Project 870405) </a:t>
            </a:r>
            <a:r>
              <a:rPr b="0" lang="en" sz="1600" spc="-1" strike="noStrike">
                <a:solidFill>
                  <a:srgbClr val="2f4d5d"/>
                </a:solidFill>
                <a:latin typeface="Arial"/>
                <a:ea typeface="Arial"/>
              </a:rPr>
              <a:t>+ ESA project ITT AO/1-10125/19/NL/HK (Heliospheric Modelling Techniques). Funded also by the European Union. Views and opinions expressed are however those of the author(s) only and do not necessarily reflect those of the European Union or [name of the granting authority]. Neither the European Union nor the granting authority can be held responsible for them. This project (Open SESAME) has received funding under the Horizon Europe programme (ERC-AdG agreement No 101141362).</a:t>
            </a:r>
            <a:endParaRPr b="0" lang="en-US" sz="1600" spc="-1" strike="noStrike">
              <a:solidFill>
                <a:srgbClr val="000000"/>
              </a:solidFill>
              <a:latin typeface="Arial"/>
            </a:endParaRPr>
          </a:p>
          <a:p>
            <a:pPr>
              <a:lnSpc>
                <a:spcPct val="100000"/>
              </a:lnSpc>
              <a:tabLst>
                <a:tab algn="l" pos="0"/>
              </a:tabLst>
            </a:pPr>
            <a:endParaRPr b="0" lang="en-US" sz="1600" spc="-1" strike="noStrike">
              <a:solidFill>
                <a:srgbClr val="000000"/>
              </a:solidFill>
              <a:latin typeface="Arial"/>
            </a:endParaRPr>
          </a:p>
          <a:p>
            <a:pPr>
              <a:lnSpc>
                <a:spcPct val="100000"/>
              </a:lnSpc>
              <a:tabLst>
                <a:tab algn="l" pos="0"/>
              </a:tabLst>
            </a:pPr>
            <a:r>
              <a:rPr b="0" lang="en" sz="1300" spc="-1" strike="noStrike">
                <a:solidFill>
                  <a:srgbClr val="2f4d5d"/>
                </a:solidFill>
                <a:latin typeface="Arial"/>
                <a:ea typeface="Arial"/>
              </a:rPr>
              <a:t>Other references: </a:t>
            </a:r>
            <a:r>
              <a:rPr b="1" lang="en" sz="1300" spc="-1" strike="noStrike">
                <a:solidFill>
                  <a:srgbClr val="ff0000"/>
                </a:solidFill>
                <a:latin typeface="Arial"/>
                <a:ea typeface="Arial"/>
              </a:rPr>
              <a:t>EUHFORIA web page</a:t>
            </a:r>
            <a:endParaRPr b="0" lang="en-US" sz="1300" spc="-1" strike="noStrike">
              <a:solidFill>
                <a:srgbClr val="000000"/>
              </a:solidFill>
              <a:latin typeface="Arial"/>
            </a:endParaRPr>
          </a:p>
        </p:txBody>
      </p:sp>
      <p:pic>
        <p:nvPicPr>
          <p:cNvPr id="658" name="Google Shape;593;p50" descr="Logo, company name&#10;&#10;Description automatically generated"/>
          <p:cNvPicPr/>
          <p:nvPr/>
        </p:nvPicPr>
        <p:blipFill>
          <a:blip r:embed="rId1"/>
          <a:stretch/>
        </p:blipFill>
        <p:spPr>
          <a:xfrm>
            <a:off x="7260480" y="152280"/>
            <a:ext cx="1705680" cy="976320"/>
          </a:xfrm>
          <a:prstGeom prst="rect">
            <a:avLst/>
          </a:prstGeom>
          <a:ln>
            <a:noFill/>
          </a:ln>
        </p:spPr>
      </p:pic>
      <p:pic>
        <p:nvPicPr>
          <p:cNvPr id="659" name="Google Shape;594;p50" descr="http://www.esa.int/esalogo/images/logotype/img_colorlogo_darkblue.gif"/>
          <p:cNvPicPr/>
          <p:nvPr/>
        </p:nvPicPr>
        <p:blipFill>
          <a:blip r:embed="rId2"/>
          <a:stretch/>
        </p:blipFill>
        <p:spPr>
          <a:xfrm>
            <a:off x="3969720" y="152280"/>
            <a:ext cx="2232000" cy="976320"/>
          </a:xfrm>
          <a:prstGeom prst="rect">
            <a:avLst/>
          </a:prstGeom>
          <a:ln>
            <a:noFill/>
          </a:ln>
        </p:spPr>
      </p:pic>
      <p:pic>
        <p:nvPicPr>
          <p:cNvPr id="660" name="Google Shape;595;p50" descr="European Union Logo. Vector Illustration. Stock Illustration - Illustration  of logo, union: 127585490"/>
          <p:cNvPicPr/>
          <p:nvPr/>
        </p:nvPicPr>
        <p:blipFill>
          <a:blip r:embed="rId3"/>
          <a:stretch/>
        </p:blipFill>
        <p:spPr>
          <a:xfrm>
            <a:off x="6243840" y="152280"/>
            <a:ext cx="976320" cy="976320"/>
          </a:xfrm>
          <a:prstGeom prst="rect">
            <a:avLst/>
          </a:prstGeom>
          <a:ln>
            <a:noFill/>
          </a:ln>
        </p:spPr>
      </p:pic>
      <p:pic>
        <p:nvPicPr>
          <p:cNvPr id="661" name="Google Shape;596;p50" descr="cpacolorlogo.jpg"/>
          <p:cNvPicPr/>
          <p:nvPr/>
        </p:nvPicPr>
        <p:blipFill>
          <a:blip r:embed="rId4"/>
          <a:stretch/>
        </p:blipFill>
        <p:spPr>
          <a:xfrm>
            <a:off x="7846560" y="4709880"/>
            <a:ext cx="404640" cy="404640"/>
          </a:xfrm>
          <a:prstGeom prst="rect">
            <a:avLst/>
          </a:prstGeom>
          <a:ln>
            <a:noFill/>
          </a:ln>
        </p:spPr>
      </p:pic>
      <p:sp>
        <p:nvSpPr>
          <p:cNvPr id="662" name="TextShape 5"/>
          <p:cNvSpPr txBox="1"/>
          <p:nvPr/>
        </p:nvSpPr>
        <p:spPr>
          <a:xfrm>
            <a:off x="6534000" y="4657680"/>
            <a:ext cx="1735560" cy="485640"/>
          </a:xfrm>
          <a:prstGeom prst="rect">
            <a:avLst/>
          </a:prstGeom>
          <a:noFill/>
          <a:ln>
            <a:noFill/>
          </a:ln>
        </p:spPr>
        <p:txBody>
          <a:bodyPr lIns="0" rIns="135000" tIns="0" bIns="0" anchor="ctr">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Times New Roman"/>
            </a:endParaRPr>
          </a:p>
        </p:txBody>
      </p:sp>
      <p:pic>
        <p:nvPicPr>
          <p:cNvPr id="663" name="Google Shape;598;p50" descr=""/>
          <p:cNvPicPr/>
          <p:nvPr/>
        </p:nvPicPr>
        <p:blipFill>
          <a:blip r:embed="rId5"/>
          <a:stretch/>
        </p:blipFill>
        <p:spPr>
          <a:xfrm>
            <a:off x="2575080" y="152280"/>
            <a:ext cx="1353240" cy="976320"/>
          </a:xfrm>
          <a:prstGeom prst="rect">
            <a:avLst/>
          </a:prstGeom>
          <a:ln>
            <a:noFill/>
          </a:ln>
        </p:spPr>
      </p:pic>
      <p:pic>
        <p:nvPicPr>
          <p:cNvPr id="664" name="Google Shape;599;p50" descr=""/>
          <p:cNvPicPr/>
          <p:nvPr/>
        </p:nvPicPr>
        <p:blipFill>
          <a:blip r:embed="rId6"/>
          <a:stretch/>
        </p:blipFill>
        <p:spPr>
          <a:xfrm>
            <a:off x="1144440" y="131400"/>
            <a:ext cx="1353240" cy="1018440"/>
          </a:xfrm>
          <a:prstGeom prst="rect">
            <a:avLst/>
          </a:prstGeom>
          <a:ln>
            <a:noFill/>
          </a:ln>
        </p:spPr>
      </p:pic>
      <p:sp>
        <p:nvSpPr>
          <p:cNvPr id="665" name="CustomShape 6"/>
          <p:cNvSpPr/>
          <p:nvPr/>
        </p:nvSpPr>
        <p:spPr>
          <a:xfrm>
            <a:off x="432000" y="1506240"/>
            <a:ext cx="3924000" cy="6400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3000" spc="-1" strike="noStrike">
                <a:solidFill>
                  <a:srgbClr val="2f4d5d"/>
                </a:solidFill>
                <a:latin typeface="Arial"/>
                <a:ea typeface="Arial"/>
              </a:rPr>
              <a:t>Thank you!</a:t>
            </a:r>
            <a:endParaRPr b="0" lang="en-US" sz="3000" spc="-1" strike="noStrike">
              <a:latin typeface="Arial"/>
            </a:endParaRPr>
          </a:p>
        </p:txBody>
      </p:sp>
      <p:sp>
        <p:nvSpPr>
          <p:cNvPr id="666" name="CustomShape 7"/>
          <p:cNvSpPr/>
          <p:nvPr/>
        </p:nvSpPr>
        <p:spPr>
          <a:xfrm>
            <a:off x="5194440" y="1459800"/>
            <a:ext cx="3771720" cy="7318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u="sng">
                <a:solidFill>
                  <a:srgbClr val="466e87"/>
                </a:solidFill>
                <a:uFillTx/>
                <a:latin typeface="Arial"/>
                <a:ea typeface="Arial"/>
                <a:hlinkClick r:id="rId7"/>
              </a:rPr>
              <a:t>stefaan.poedts@kuleuven.be</a:t>
            </a:r>
            <a:br/>
            <a:r>
              <a:rPr b="0" lang="en" sz="1800" spc="-1" strike="noStrike" u="sng">
                <a:solidFill>
                  <a:srgbClr val="466e87"/>
                </a:solidFill>
                <a:uFillTx/>
                <a:latin typeface="Arial"/>
                <a:ea typeface="Arial"/>
                <a:hlinkClick r:id="rId8"/>
              </a:rPr>
              <a:t>anwesha.maharana@kuleuven.be</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38" dur="indefinite" restart="never" nodeType="tmRoot">
          <p:childTnLst>
            <p:seq>
              <p:cTn id="139" dur="indefinite" nodeType="mainSeq">
                <p:childTnLst>
                  <p:par>
                    <p:cTn id="140" fill="hold">
                      <p:stCondLst>
                        <p:cond delay="0"/>
                      </p:stCondLst>
                      <p:childTnLst>
                        <p:par>
                          <p:cTn id="141" fill="hold">
                            <p:stCondLst>
                              <p:cond delay="0"/>
                            </p:stCondLst>
                            <p:childTnLst>
                              <p:par>
                                <p:cTn id="142" nodeType="withEffect" fill="hold" presetClass="entr" presetID="10">
                                  <p:stCondLst>
                                    <p:cond delay="0"/>
                                  </p:stCondLst>
                                  <p:childTnLst>
                                    <p:set>
                                      <p:cBhvr>
                                        <p:cTn id="143" dur="1" fill="hold">
                                          <p:stCondLst>
                                            <p:cond delay="0"/>
                                          </p:stCondLst>
                                        </p:cTn>
                                        <p:tgtEl>
                                          <p:spTgt spid="654">
                                            <p:txEl>
                                              <p:pRg st="0" end="0"/>
                                            </p:txEl>
                                          </p:spTgt>
                                        </p:tgtEl>
                                        <p:attrNameLst>
                                          <p:attrName>style.visibility</p:attrName>
                                        </p:attrNameLst>
                                      </p:cBhvr>
                                      <p:to>
                                        <p:strVal val="visible"/>
                                      </p:to>
                                    </p:set>
                                    <p:animEffect filter="fade" transition="in">
                                      <p:cBhvr additive="repl">
                                        <p:cTn id="144" dur="500"/>
                                        <p:tgtEl>
                                          <p:spTgt spid="654">
                                            <p:txEl>
                                              <p:pRg st="0" end="0"/>
                                            </p:txEl>
                                          </p:spTgt>
                                        </p:tgtEl>
                                      </p:cBhvr>
                                    </p:animEffect>
                                  </p:childTnLst>
                                </p:cTn>
                              </p:par>
                            </p:childTnLst>
                          </p:cTn>
                        </p:par>
                        <p:par>
                          <p:cTn id="145" fill="hold">
                            <p:stCondLst>
                              <p:cond delay="500"/>
                            </p:stCondLst>
                            <p:childTnLst>
                              <p:par>
                                <p:cTn id="146" nodeType="afterEffect" fill="hold" presetClass="entr" presetID="10">
                                  <p:stCondLst>
                                    <p:cond delay="0"/>
                                  </p:stCondLst>
                                  <p:childTnLst>
                                    <p:set>
                                      <p:cBhvr>
                                        <p:cTn id="147" dur="1" fill="hold">
                                          <p:stCondLst>
                                            <p:cond delay="0"/>
                                          </p:stCondLst>
                                        </p:cTn>
                                        <p:tgtEl>
                                          <p:spTgt spid="657">
                                            <p:txEl>
                                              <p:pRg st="0" end="0"/>
                                            </p:txEl>
                                          </p:spTgt>
                                        </p:tgtEl>
                                        <p:attrNameLst>
                                          <p:attrName>style.visibility</p:attrName>
                                        </p:attrNameLst>
                                      </p:cBhvr>
                                      <p:to>
                                        <p:strVal val="visible"/>
                                      </p:to>
                                    </p:set>
                                    <p:animEffect filter="fade" transition="in">
                                      <p:cBhvr additive="repl">
                                        <p:cTn id="148" dur="1000"/>
                                        <p:tgtEl>
                                          <p:spTgt spid="657">
                                            <p:txEl>
                                              <p:pRg st="0" end="0"/>
                                            </p:txEl>
                                          </p:spTgt>
                                        </p:tgtEl>
                                      </p:cBhvr>
                                    </p:animEffect>
                                  </p:childTnLst>
                                </p:cTn>
                              </p:par>
                            </p:childTnLst>
                          </p:cTn>
                        </p:par>
                        <p:par>
                          <p:cTn id="149" fill="hold">
                            <p:stCondLst>
                              <p:cond delay="1500"/>
                            </p:stCondLst>
                            <p:childTnLst>
                              <p:par>
                                <p:cTn id="150" nodeType="afterEffect" fill="hold" presetClass="entr" presetID="10">
                                  <p:stCondLst>
                                    <p:cond delay="0"/>
                                  </p:stCondLst>
                                  <p:childTnLst>
                                    <p:set>
                                      <p:cBhvr>
                                        <p:cTn id="151" dur="1" fill="hold">
                                          <p:stCondLst>
                                            <p:cond delay="0"/>
                                          </p:stCondLst>
                                        </p:cTn>
                                        <p:tgtEl>
                                          <p:spTgt spid="657">
                                            <p:txEl>
                                              <p:pRg st="1" end="1"/>
                                            </p:txEl>
                                          </p:spTgt>
                                        </p:tgtEl>
                                        <p:attrNameLst>
                                          <p:attrName>style.visibility</p:attrName>
                                        </p:attrNameLst>
                                      </p:cBhvr>
                                      <p:to>
                                        <p:strVal val="visible"/>
                                      </p:to>
                                    </p:set>
                                    <p:animEffect filter="fade" transition="in">
                                      <p:cBhvr additive="repl">
                                        <p:cTn id="152" dur="1000"/>
                                        <p:tgtEl>
                                          <p:spTgt spid="657">
                                            <p:txEl>
                                              <p:pRg st="1" end="1"/>
                                            </p:txEl>
                                          </p:spTgt>
                                        </p:tgtEl>
                                      </p:cBhvr>
                                    </p:animEffect>
                                  </p:childTnLst>
                                </p:cTn>
                              </p:par>
                            </p:childTnLst>
                          </p:cTn>
                        </p:par>
                        <p:par>
                          <p:cTn id="153" fill="hold">
                            <p:stCondLst>
                              <p:cond delay="2500"/>
                            </p:stCondLst>
                            <p:childTnLst>
                              <p:par>
                                <p:cTn id="154" nodeType="afterEffect" fill="hold" presetClass="entr" presetID="10">
                                  <p:stCondLst>
                                    <p:cond delay="0"/>
                                  </p:stCondLst>
                                  <p:childTnLst>
                                    <p:set>
                                      <p:cBhvr>
                                        <p:cTn id="155" dur="1" fill="hold">
                                          <p:stCondLst>
                                            <p:cond delay="0"/>
                                          </p:stCondLst>
                                        </p:cTn>
                                        <p:tgtEl>
                                          <p:spTgt spid="657">
                                            <p:txEl>
                                              <p:pRg st="2" end="2"/>
                                            </p:txEl>
                                          </p:spTgt>
                                        </p:tgtEl>
                                        <p:attrNameLst>
                                          <p:attrName>style.visibility</p:attrName>
                                        </p:attrNameLst>
                                      </p:cBhvr>
                                      <p:to>
                                        <p:strVal val="visible"/>
                                      </p:to>
                                    </p:set>
                                    <p:animEffect filter="fade" transition="in">
                                      <p:cBhvr additive="repl">
                                        <p:cTn id="156" dur="1000"/>
                                        <p:tgtEl>
                                          <p:spTgt spid="65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TextShape 1"/>
          <p:cNvSpPr txBox="1"/>
          <p:nvPr/>
        </p:nvSpPr>
        <p:spPr>
          <a:xfrm>
            <a:off x="432000" y="1242000"/>
            <a:ext cx="8280720" cy="3347640"/>
          </a:xfrm>
          <a:prstGeom prst="rect">
            <a:avLst/>
          </a:prstGeom>
          <a:noFill/>
          <a:ln>
            <a:noFill/>
          </a:ln>
        </p:spPr>
        <p:txBody>
          <a:bodyPr lIns="68400" rIns="68400" tIns="34200" bIns="34200">
            <a:normAutofit/>
          </a:bodyPr>
          <a:p>
            <a:endParaRPr b="0" lang="en-US" sz="1400" spc="-1" strike="noStrike">
              <a:solidFill>
                <a:srgbClr val="000000"/>
              </a:solidFill>
              <a:latin typeface="Arial"/>
            </a:endParaRPr>
          </a:p>
        </p:txBody>
      </p:sp>
      <p:sp>
        <p:nvSpPr>
          <p:cNvPr id="668" name="TextShape 2"/>
          <p:cNvSpPr txBox="1"/>
          <p:nvPr/>
        </p:nvSpPr>
        <p:spPr>
          <a:xfrm>
            <a:off x="431640" y="1612440"/>
            <a:ext cx="8280720" cy="863640"/>
          </a:xfrm>
          <a:prstGeom prst="rect">
            <a:avLst/>
          </a:prstGeom>
          <a:noFill/>
          <a:ln>
            <a:noFill/>
          </a:ln>
        </p:spPr>
        <p:txBody>
          <a:bodyPr lIns="0" rIns="0" tIns="0" bIns="0" anchor="ctr">
            <a:normAutofit/>
          </a:bodyPr>
          <a:p>
            <a:pPr algn="ctr">
              <a:lnSpc>
                <a:spcPct val="100000"/>
              </a:lnSpc>
              <a:tabLst>
                <a:tab algn="l" pos="0"/>
              </a:tabLst>
            </a:pPr>
            <a:r>
              <a:rPr b="0" lang="en" sz="4800" spc="-1" strike="noStrike">
                <a:solidFill>
                  <a:srgbClr val="1d8db0"/>
                </a:solidFill>
                <a:latin typeface="Arial"/>
                <a:ea typeface="Arial"/>
              </a:rPr>
              <a:t>Extras</a:t>
            </a:r>
            <a:endParaRPr b="0" lang="en-US" sz="4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TextShape 1"/>
          <p:cNvSpPr txBox="1"/>
          <p:nvPr/>
        </p:nvSpPr>
        <p:spPr>
          <a:xfrm>
            <a:off x="311760" y="444960"/>
            <a:ext cx="8520120" cy="572400"/>
          </a:xfrm>
          <a:prstGeom prst="rect">
            <a:avLst/>
          </a:prstGeom>
          <a:noFill/>
          <a:ln>
            <a:noFill/>
          </a:ln>
        </p:spPr>
        <p:txBody>
          <a:bodyPr lIns="68400" rIns="68400" tIns="68400" bIns="68400">
            <a:normAutofit/>
          </a:bodyPr>
          <a:p>
            <a:pPr>
              <a:lnSpc>
                <a:spcPct val="100000"/>
              </a:lnSpc>
              <a:tabLst>
                <a:tab algn="l" pos="0"/>
              </a:tabLst>
            </a:pPr>
            <a:r>
              <a:rPr b="0" lang="en" sz="3000" spc="-1" strike="noStrike">
                <a:solidFill>
                  <a:srgbClr val="1d8db0"/>
                </a:solidFill>
                <a:latin typeface="Arial"/>
                <a:ea typeface="Arial"/>
              </a:rPr>
              <a:t>Outlook</a:t>
            </a:r>
            <a:endParaRPr b="0" lang="en-US" sz="3000" spc="-1" strike="noStrike">
              <a:solidFill>
                <a:srgbClr val="000000"/>
              </a:solidFill>
              <a:latin typeface="Arial"/>
            </a:endParaRPr>
          </a:p>
        </p:txBody>
      </p:sp>
      <p:sp>
        <p:nvSpPr>
          <p:cNvPr id="670" name="TextShape 2"/>
          <p:cNvSpPr txBox="1"/>
          <p:nvPr/>
        </p:nvSpPr>
        <p:spPr>
          <a:xfrm>
            <a:off x="311760" y="923760"/>
            <a:ext cx="8520120" cy="3416040"/>
          </a:xfrm>
          <a:prstGeom prst="rect">
            <a:avLst/>
          </a:prstGeom>
          <a:noFill/>
          <a:ln>
            <a:noFill/>
          </a:ln>
        </p:spPr>
        <p:txBody>
          <a:bodyPr lIns="68400" rIns="68400" tIns="68400" bIns="68400">
            <a:normAutofit/>
          </a:bodyPr>
          <a:p>
            <a:pPr marL="457200" indent="-317160">
              <a:lnSpc>
                <a:spcPct val="100000"/>
              </a:lnSpc>
              <a:buClr>
                <a:srgbClr val="2f4d5d"/>
              </a:buClr>
              <a:buFont typeface="Arial"/>
              <a:buChar char="●"/>
            </a:pPr>
            <a:r>
              <a:rPr b="0" lang="en" sz="1800" spc="-1" strike="noStrike">
                <a:solidFill>
                  <a:srgbClr val="2f4d5d"/>
                </a:solidFill>
                <a:latin typeface="Arial"/>
                <a:ea typeface="Arial"/>
              </a:rPr>
              <a:t>(Semi-)Empirical models are promising for fast geo-effectiveness predictions</a:t>
            </a:r>
            <a:br/>
            <a:r>
              <a:rPr b="0" lang="en" sz="1800" spc="-1" strike="noStrike">
                <a:solidFill>
                  <a:srgbClr val="ff0000"/>
                </a:solidFill>
                <a:latin typeface="Arial"/>
                <a:ea typeface="Arial"/>
              </a:rPr>
              <a:t>Bottleneck</a:t>
            </a:r>
            <a:r>
              <a:rPr b="0" lang="en" sz="1800" spc="-1" strike="noStrike">
                <a:solidFill>
                  <a:srgbClr val="2f4d5d"/>
                </a:solidFill>
                <a:latin typeface="Arial"/>
                <a:ea typeface="Arial"/>
              </a:rPr>
              <a:t> ⇒ Accuracy of CME and solar wind predictions at Earth.</a:t>
            </a:r>
            <a:br/>
            <a:r>
              <a:rPr b="0" lang="en" sz="1800" spc="-1" strike="noStrike">
                <a:solidFill>
                  <a:srgbClr val="2f4d5d"/>
                </a:solidFill>
                <a:latin typeface="Arial"/>
              </a:rPr>
              <a:t> </a:t>
            </a:r>
            <a:endParaRPr b="0" lang="en-US" sz="1800" spc="-1" strike="noStrike">
              <a:solidFill>
                <a:srgbClr val="000000"/>
              </a:solidFill>
              <a:latin typeface="Arial"/>
            </a:endParaRPr>
          </a:p>
          <a:p>
            <a:pPr marL="457200" indent="-317160">
              <a:lnSpc>
                <a:spcPct val="100000"/>
              </a:lnSpc>
              <a:buClr>
                <a:srgbClr val="2f4d5d"/>
              </a:buClr>
              <a:buFont typeface="Arial"/>
              <a:buChar char="●"/>
            </a:pPr>
            <a:r>
              <a:rPr b="0" lang="en" sz="1800" spc="-1" strike="noStrike">
                <a:solidFill>
                  <a:srgbClr val="2f4d5d"/>
                </a:solidFill>
                <a:latin typeface="Arial"/>
                <a:ea typeface="Arial"/>
              </a:rPr>
              <a:t>Even if we make fast running CME models</a:t>
            </a:r>
            <a:br/>
            <a:r>
              <a:rPr b="0" lang="en" sz="1800" spc="-1" strike="noStrike">
                <a:solidFill>
                  <a:srgbClr val="ff0000"/>
                </a:solidFill>
                <a:latin typeface="Arial"/>
                <a:ea typeface="Arial"/>
              </a:rPr>
              <a:t>Bottleneck</a:t>
            </a:r>
            <a:r>
              <a:rPr b="0" lang="en" sz="1800" spc="-1" strike="noStrike">
                <a:solidFill>
                  <a:srgbClr val="2f4d5d"/>
                </a:solidFill>
                <a:latin typeface="Arial"/>
                <a:ea typeface="Arial"/>
              </a:rPr>
              <a:t> ⇒ Constraining initial parameters of the CME</a:t>
            </a:r>
            <a:br/>
            <a:r>
              <a:rPr b="0" lang="en" sz="1800" spc="-1" strike="noStrike">
                <a:solidFill>
                  <a:srgbClr val="6aa84f"/>
                </a:solidFill>
                <a:latin typeface="Arial"/>
                <a:ea typeface="Arial"/>
              </a:rPr>
              <a:t>Potential solution</a:t>
            </a:r>
            <a:r>
              <a:rPr b="0" lang="en" sz="1800" spc="-1" strike="noStrike">
                <a:solidFill>
                  <a:srgbClr val="2f4d5d"/>
                </a:solidFill>
                <a:latin typeface="Arial"/>
                <a:ea typeface="Arial"/>
              </a:rPr>
              <a:t> ⇒ Ensemble modelling</a:t>
            </a:r>
            <a:endParaRPr b="0" lang="en-US" sz="1800" spc="-1" strike="noStrike">
              <a:solidFill>
                <a:srgbClr val="000000"/>
              </a:solidFill>
              <a:latin typeface="Arial"/>
            </a:endParaRPr>
          </a:p>
        </p:txBody>
      </p:sp>
      <p:grpSp>
        <p:nvGrpSpPr>
          <p:cNvPr id="671" name="Group 3"/>
          <p:cNvGrpSpPr/>
          <p:nvPr/>
        </p:nvGrpSpPr>
        <p:grpSpPr>
          <a:xfrm>
            <a:off x="2697840" y="2809080"/>
            <a:ext cx="3747960" cy="2145600"/>
            <a:chOff x="2697840" y="2809080"/>
            <a:chExt cx="3747960" cy="2145600"/>
          </a:xfrm>
        </p:grpSpPr>
        <p:pic>
          <p:nvPicPr>
            <p:cNvPr id="672" name="Google Shape;615;p52" descr=""/>
            <p:cNvPicPr/>
            <p:nvPr/>
          </p:nvPicPr>
          <p:blipFill>
            <a:blip r:embed="rId1"/>
            <a:stretch/>
          </p:blipFill>
          <p:spPr>
            <a:xfrm>
              <a:off x="2697840" y="2812680"/>
              <a:ext cx="3747960" cy="2138400"/>
            </a:xfrm>
            <a:prstGeom prst="rect">
              <a:avLst/>
            </a:prstGeom>
            <a:ln>
              <a:noFill/>
            </a:ln>
          </p:spPr>
        </p:pic>
        <p:sp>
          <p:nvSpPr>
            <p:cNvPr id="673" name="CustomShape 4"/>
            <p:cNvSpPr/>
            <p:nvPr/>
          </p:nvSpPr>
          <p:spPr>
            <a:xfrm>
              <a:off x="4536720" y="4619160"/>
              <a:ext cx="1909080" cy="33552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0" lang="en" sz="1000" spc="-1" strike="noStrike">
                  <a:solidFill>
                    <a:srgbClr val="ffffff"/>
                  </a:solidFill>
                  <a:latin typeface="Arial"/>
                  <a:ea typeface="Arial"/>
                </a:rPr>
                <a:t>Source: </a:t>
              </a:r>
              <a:r>
                <a:rPr b="0" lang="en" sz="1000" spc="-1" strike="noStrike" u="sng">
                  <a:solidFill>
                    <a:srgbClr val="466e87"/>
                  </a:solidFill>
                  <a:uFillTx/>
                  <a:latin typeface="Arial"/>
                  <a:ea typeface="Arial"/>
                  <a:hlinkClick r:id="rId2"/>
                </a:rPr>
                <a:t>iStock</a:t>
              </a:r>
              <a:endParaRPr b="0" lang="en-US" sz="1000" spc="-1" strike="noStrike">
                <a:latin typeface="Arial"/>
              </a:endParaRPr>
            </a:p>
          </p:txBody>
        </p:sp>
        <p:sp>
          <p:nvSpPr>
            <p:cNvPr id="674" name="CustomShape 5"/>
            <p:cNvSpPr/>
            <p:nvPr/>
          </p:nvSpPr>
          <p:spPr>
            <a:xfrm>
              <a:off x="4720320" y="2809080"/>
              <a:ext cx="1713240" cy="60948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0" lang="en" sz="1400" spc="-1" strike="noStrike">
                  <a:solidFill>
                    <a:srgbClr val="ffffff"/>
                  </a:solidFill>
                  <a:latin typeface="Arial"/>
                  <a:ea typeface="Arial"/>
                </a:rPr>
                <a:t>Not just one forecaster…</a:t>
              </a:r>
              <a:endParaRPr b="0" lang="en-US" sz="1400" spc="-1" strike="noStrike">
                <a:latin typeface="Arial"/>
              </a:endParaRPr>
            </a:p>
          </p:txBody>
        </p:sp>
      </p:grpSp>
      <p:sp>
        <p:nvSpPr>
          <p:cNvPr id="675" name="CustomShape 6"/>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46E0C275-6D41-4749-901C-189DF72DE990}" type="slidenum">
              <a:rPr b="0" lang="en" sz="800" spc="-1" strike="noStrike">
                <a:solidFill>
                  <a:srgbClr val="ffffff"/>
                </a:solidFill>
                <a:latin typeface="Arial"/>
                <a:ea typeface="Arial"/>
              </a:rPr>
              <a:t>&lt;number&gt;</a:t>
            </a:fld>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TextShape 1"/>
          <p:cNvSpPr txBox="1"/>
          <p:nvPr/>
        </p:nvSpPr>
        <p:spPr>
          <a:xfrm>
            <a:off x="311760" y="307800"/>
            <a:ext cx="8520120" cy="572400"/>
          </a:xfrm>
          <a:prstGeom prst="rect">
            <a:avLst/>
          </a:prstGeom>
          <a:noFill/>
          <a:ln>
            <a:noFill/>
          </a:ln>
        </p:spPr>
        <p:txBody>
          <a:bodyPr tIns="91440" bIns="91440">
            <a:normAutofit fontScale="86000"/>
          </a:bodyPr>
          <a:p>
            <a:pPr>
              <a:lnSpc>
                <a:spcPct val="100000"/>
              </a:lnSpc>
              <a:tabLst>
                <a:tab algn="l" pos="0"/>
              </a:tabLst>
            </a:pPr>
            <a:r>
              <a:rPr b="0" lang="en" sz="3000" spc="-1" strike="noStrike">
                <a:solidFill>
                  <a:srgbClr val="1d8db0"/>
                </a:solidFill>
                <a:latin typeface="Arial"/>
                <a:ea typeface="Arial"/>
              </a:rPr>
              <a:t>FR CME models in EUHFORIA I</a:t>
            </a:r>
            <a:endParaRPr b="0" lang="en-US" sz="3000" spc="-1" strike="noStrike">
              <a:solidFill>
                <a:srgbClr val="000000"/>
              </a:solidFill>
              <a:latin typeface="Arial"/>
            </a:endParaRPr>
          </a:p>
        </p:txBody>
      </p:sp>
      <p:sp>
        <p:nvSpPr>
          <p:cNvPr id="677" name="TextShape 2"/>
          <p:cNvSpPr txBox="1"/>
          <p:nvPr/>
        </p:nvSpPr>
        <p:spPr>
          <a:xfrm>
            <a:off x="8472600" y="4663080"/>
            <a:ext cx="548280" cy="393120"/>
          </a:xfrm>
          <a:prstGeom prst="rect">
            <a:avLst/>
          </a:prstGeom>
          <a:noFill/>
          <a:ln>
            <a:noFill/>
          </a:ln>
        </p:spPr>
        <p:txBody>
          <a:bodyPr tIns="91440" bIns="91440" anchor="ctr">
            <a:normAutofit/>
          </a:bodyPr>
          <a:p>
            <a:pPr algn="r">
              <a:lnSpc>
                <a:spcPct val="100000"/>
              </a:lnSpc>
              <a:tabLst>
                <a:tab algn="l" pos="0"/>
              </a:tabLst>
            </a:pPr>
            <a:fld id="{21A8C82B-466E-4C9D-ACFC-98747D2AB0BA}" type="slidenum">
              <a:rPr b="0" lang="en" sz="800" spc="-1" strike="noStrike">
                <a:solidFill>
                  <a:srgbClr val="ffffff"/>
                </a:solidFill>
                <a:latin typeface="Arial"/>
                <a:ea typeface="Arial"/>
              </a:rPr>
              <a:t>&lt;number&gt;</a:t>
            </a:fld>
            <a:endParaRPr b="0" lang="en-US" sz="800" spc="-1" strike="noStrike">
              <a:latin typeface="Times New Roman"/>
            </a:endParaRPr>
          </a:p>
        </p:txBody>
      </p:sp>
      <p:pic>
        <p:nvPicPr>
          <p:cNvPr id="678" name="Google Shape;625;p53" descr="cpacolorlogo.jpg"/>
          <p:cNvPicPr/>
          <p:nvPr/>
        </p:nvPicPr>
        <p:blipFill>
          <a:blip r:embed="rId1"/>
          <a:stretch/>
        </p:blipFill>
        <p:spPr>
          <a:xfrm>
            <a:off x="7809480" y="4712040"/>
            <a:ext cx="404640" cy="404640"/>
          </a:xfrm>
          <a:prstGeom prst="rect">
            <a:avLst/>
          </a:prstGeom>
          <a:ln>
            <a:noFill/>
          </a:ln>
        </p:spPr>
      </p:pic>
      <p:sp>
        <p:nvSpPr>
          <p:cNvPr id="679" name="CustomShape 3"/>
          <p:cNvSpPr/>
          <p:nvPr/>
        </p:nvSpPr>
        <p:spPr>
          <a:xfrm>
            <a:off x="6428520" y="4712040"/>
            <a:ext cx="17355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680" name="CustomShape 4"/>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F61CB56F-E4D2-4FEB-898E-D00A0A946EFA}" type="slidenum">
              <a:rPr b="0" lang="en" sz="800" spc="-1" strike="noStrike">
                <a:solidFill>
                  <a:srgbClr val="ffffff"/>
                </a:solidFill>
                <a:latin typeface="Arial"/>
                <a:ea typeface="Arial"/>
              </a:rPr>
              <a:t>&lt;number&gt;</a:t>
            </a:fld>
            <a:endParaRPr b="0" lang="en-US" sz="800" spc="-1" strike="noStrike">
              <a:latin typeface="Arial"/>
            </a:endParaRPr>
          </a:p>
        </p:txBody>
      </p:sp>
      <p:sp>
        <p:nvSpPr>
          <p:cNvPr id="681" name="CustomShape 5"/>
          <p:cNvSpPr/>
          <p:nvPr/>
        </p:nvSpPr>
        <p:spPr>
          <a:xfrm>
            <a:off x="862920" y="4712040"/>
            <a:ext cx="3353400" cy="344160"/>
          </a:xfrm>
          <a:prstGeom prst="rect">
            <a:avLst/>
          </a:prstGeom>
          <a:noFill/>
          <a:ln>
            <a:noFill/>
          </a:ln>
        </p:spPr>
        <p:style>
          <a:lnRef idx="0"/>
          <a:fillRef idx="0"/>
          <a:effectRef idx="0"/>
          <a:fontRef idx="minor"/>
        </p:style>
        <p:txBody>
          <a:bodyPr lIns="68400" rIns="68400" tIns="68400" bIns="68400">
            <a:noAutofit/>
          </a:bodyPr>
          <a:p>
            <a:pPr>
              <a:lnSpc>
                <a:spcPct val="100000"/>
              </a:lnSpc>
              <a:tabLst>
                <a:tab algn="l" pos="0"/>
              </a:tabLst>
            </a:pPr>
            <a:r>
              <a:rPr b="0" lang="en" sz="1400" spc="-1" strike="noStrike">
                <a:solidFill>
                  <a:srgbClr val="ffffff"/>
                </a:solidFill>
                <a:latin typeface="Arial"/>
                <a:ea typeface="Arial"/>
              </a:rPr>
              <a:t>Maharana et al. (2022): FRi3D model</a:t>
            </a:r>
            <a:endParaRPr b="0" lang="en-US" sz="1400" spc="-1" strike="noStrike">
              <a:latin typeface="Arial"/>
            </a:endParaRPr>
          </a:p>
        </p:txBody>
      </p:sp>
      <p:pic>
        <p:nvPicPr>
          <p:cNvPr id="682" name="Google Shape;629;p53" descr=""/>
          <p:cNvPicPr/>
          <p:nvPr/>
        </p:nvPicPr>
        <p:blipFill>
          <a:blip r:embed="rId2"/>
          <a:stretch/>
        </p:blipFill>
        <p:spPr>
          <a:xfrm>
            <a:off x="472320" y="1308600"/>
            <a:ext cx="2286360" cy="3145320"/>
          </a:xfrm>
          <a:prstGeom prst="rect">
            <a:avLst/>
          </a:prstGeom>
          <a:ln>
            <a:noFill/>
          </a:ln>
        </p:spPr>
      </p:pic>
      <p:sp>
        <p:nvSpPr>
          <p:cNvPr id="683" name="CustomShape 6"/>
          <p:cNvSpPr/>
          <p:nvPr/>
        </p:nvSpPr>
        <p:spPr>
          <a:xfrm>
            <a:off x="9204480" y="776880"/>
            <a:ext cx="4663440" cy="57096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i="1" lang="en" sz="1100" spc="-1" strike="noStrike">
                <a:solidFill>
                  <a:srgbClr val="2f4d5d"/>
                </a:solidFill>
                <a:latin typeface="Arial"/>
                <a:ea typeface="Arial"/>
              </a:rPr>
              <a:t>3D visualization of the EUHFORIA simulation results of the CME that erupted on 12 July 2012 using the FRi3D model, evolving in the heliospheric domain of EUHFORIA.</a:t>
            </a:r>
            <a:endParaRPr b="0" lang="en-US" sz="1100" spc="-1" strike="noStrike">
              <a:latin typeface="Arial"/>
            </a:endParaRPr>
          </a:p>
        </p:txBody>
      </p:sp>
      <p:sp>
        <p:nvSpPr>
          <p:cNvPr id="684" name="CustomShape 7"/>
          <p:cNvSpPr/>
          <p:nvPr/>
        </p:nvSpPr>
        <p:spPr>
          <a:xfrm>
            <a:off x="1014480" y="4409280"/>
            <a:ext cx="2286360" cy="2512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i="1" lang="en" sz="1200" spc="-1" strike="noStrike">
                <a:solidFill>
                  <a:srgbClr val="2f4d5d"/>
                </a:solidFill>
                <a:latin typeface="Arial"/>
                <a:ea typeface="Arial"/>
              </a:rPr>
              <a:t>FRi3D flux rope geometry.</a:t>
            </a:r>
            <a:endParaRPr b="0" lang="en-US" sz="1200" spc="-1" strike="noStrike">
              <a:latin typeface="Arial"/>
            </a:endParaRPr>
          </a:p>
        </p:txBody>
      </p:sp>
      <p:pic>
        <p:nvPicPr>
          <p:cNvPr id="685" name="Google Shape;632;p53" descr=""/>
          <p:cNvPicPr/>
          <p:nvPr/>
        </p:nvPicPr>
        <p:blipFill>
          <a:blip r:embed="rId3"/>
          <a:stretch/>
        </p:blipFill>
        <p:spPr>
          <a:xfrm>
            <a:off x="3255120" y="1223280"/>
            <a:ext cx="3729960" cy="3145320"/>
          </a:xfrm>
          <a:prstGeom prst="rect">
            <a:avLst/>
          </a:prstGeom>
          <a:ln w="19080">
            <a:solidFill>
              <a:srgbClr val="000000"/>
            </a:solidFill>
            <a:round/>
          </a:ln>
        </p:spPr>
      </p:pic>
      <p:grpSp>
        <p:nvGrpSpPr>
          <p:cNvPr id="686" name="Group 8"/>
          <p:cNvGrpSpPr/>
          <p:nvPr/>
        </p:nvGrpSpPr>
        <p:grpSpPr>
          <a:xfrm>
            <a:off x="7376040" y="138600"/>
            <a:ext cx="1785960" cy="2020320"/>
            <a:chOff x="7376040" y="138600"/>
            <a:chExt cx="1785960" cy="2020320"/>
          </a:xfrm>
        </p:grpSpPr>
        <p:pic>
          <p:nvPicPr>
            <p:cNvPr id="687" name="Google Shape;634;p53" descr=""/>
            <p:cNvPicPr/>
            <p:nvPr/>
          </p:nvPicPr>
          <p:blipFill>
            <a:blip r:embed="rId4"/>
            <a:stretch/>
          </p:blipFill>
          <p:spPr>
            <a:xfrm>
              <a:off x="7660440" y="138600"/>
              <a:ext cx="1268640" cy="1236960"/>
            </a:xfrm>
            <a:prstGeom prst="rect">
              <a:avLst/>
            </a:prstGeom>
            <a:ln>
              <a:noFill/>
            </a:ln>
          </p:spPr>
        </p:pic>
        <p:sp>
          <p:nvSpPr>
            <p:cNvPr id="688" name="CustomShape 9"/>
            <p:cNvSpPr/>
            <p:nvPr/>
          </p:nvSpPr>
          <p:spPr>
            <a:xfrm>
              <a:off x="7376040" y="1245600"/>
              <a:ext cx="1785960" cy="9133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200" spc="-1" strike="noStrike">
                  <a:solidFill>
                    <a:srgbClr val="000000"/>
                  </a:solidFill>
                  <a:latin typeface="Arial"/>
                  <a:ea typeface="Arial"/>
                </a:rPr>
                <a:t>For more information:  </a:t>
              </a:r>
              <a:br/>
              <a:r>
                <a:rPr b="0" lang="en" sz="1200" spc="-1" strike="noStrike">
                  <a:solidFill>
                    <a:srgbClr val="000000"/>
                  </a:solidFill>
                  <a:latin typeface="Arial"/>
                  <a:ea typeface="Arial"/>
                </a:rPr>
                <a:t>my freshly baked thesis</a:t>
              </a:r>
              <a:endParaRPr b="0" lang="en-US" sz="1200" spc="-1" strike="noStrike">
                <a:latin typeface="Arial"/>
              </a:endParaRPr>
            </a:p>
            <a:p>
              <a:pPr algn="ctr">
                <a:lnSpc>
                  <a:spcPct val="100000"/>
                </a:lnSpc>
                <a:tabLst>
                  <a:tab algn="l" pos="0"/>
                </a:tabLst>
              </a:pPr>
              <a:r>
                <a:rPr b="0" lang="en" sz="1200" spc="-1" strike="noStrike">
                  <a:solidFill>
                    <a:srgbClr val="000000"/>
                  </a:solidFill>
                  <a:latin typeface="Arial"/>
                  <a:ea typeface="Arial"/>
                </a:rPr>
                <a:t>&amp;</a:t>
              </a:r>
              <a:endParaRPr b="0" lang="en-US" sz="1200" spc="-1" strike="noStrike">
                <a:latin typeface="Arial"/>
              </a:endParaRPr>
            </a:p>
            <a:p>
              <a:pPr algn="ctr">
                <a:lnSpc>
                  <a:spcPct val="100000"/>
                </a:lnSpc>
                <a:tabLst>
                  <a:tab algn="l" pos="0"/>
                </a:tabLst>
              </a:pPr>
              <a:r>
                <a:rPr b="1" lang="en" sz="1200" spc="-1" strike="noStrike">
                  <a:solidFill>
                    <a:srgbClr val="000000"/>
                  </a:solidFill>
                  <a:latin typeface="Arial"/>
                  <a:ea typeface="Arial"/>
                </a:rPr>
                <a:t>Poster 27D</a:t>
              </a:r>
              <a:endParaRPr b="0" lang="en-US" sz="1200" spc="-1" strike="noStrike">
                <a:latin typeface="Arial"/>
              </a:endParaRPr>
            </a:p>
          </p:txBody>
        </p:sp>
      </p:grpSp>
      <p:sp>
        <p:nvSpPr>
          <p:cNvPr id="689" name="CustomShape 10"/>
          <p:cNvSpPr/>
          <p:nvPr/>
        </p:nvSpPr>
        <p:spPr>
          <a:xfrm>
            <a:off x="6087960" y="307800"/>
            <a:ext cx="1393200" cy="7930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2000" spc="-1" strike="noStrike">
                <a:solidFill>
                  <a:srgbClr val="1d8db0"/>
                </a:solidFill>
                <a:latin typeface="Arial"/>
                <a:ea typeface="Arial"/>
              </a:rPr>
              <a:t>FRi3D model</a:t>
            </a:r>
            <a:endParaRPr b="0" lang="en-US" sz="2000" spc="-1" strike="noStrike">
              <a:latin typeface="Arial"/>
            </a:endParaRPr>
          </a:p>
        </p:txBody>
      </p:sp>
      <p:sp>
        <p:nvSpPr>
          <p:cNvPr id="690" name="CustomShape 11"/>
          <p:cNvSpPr/>
          <p:nvPr/>
        </p:nvSpPr>
        <p:spPr>
          <a:xfrm>
            <a:off x="6931440" y="2683800"/>
            <a:ext cx="2160720" cy="1886760"/>
          </a:xfrm>
          <a:prstGeom prst="rect">
            <a:avLst/>
          </a:prstGeom>
          <a:noFill/>
          <a:ln>
            <a:noFill/>
          </a:ln>
        </p:spPr>
        <p:style>
          <a:lnRef idx="0"/>
          <a:fillRef idx="0"/>
          <a:effectRef idx="0"/>
          <a:fontRef idx="minor"/>
        </p:style>
        <p:txBody>
          <a:bodyPr tIns="91440" bIns="91440">
            <a:spAutoFit/>
          </a:bodyPr>
          <a:p>
            <a:pPr marL="457200" indent="-329760">
              <a:lnSpc>
                <a:spcPct val="100000"/>
              </a:lnSpc>
              <a:buClr>
                <a:srgbClr val="2f4d5d"/>
              </a:buClr>
              <a:buFont typeface="Arial"/>
              <a:buChar char="●"/>
            </a:pPr>
            <a:r>
              <a:rPr b="0" lang="en" sz="1600" spc="-1" strike="noStrike">
                <a:solidFill>
                  <a:srgbClr val="2f4d5d"/>
                </a:solidFill>
                <a:latin typeface="Arial"/>
                <a:ea typeface="Arial"/>
              </a:rPr>
              <a:t>Flexible deformable flux rope structure</a:t>
            </a:r>
            <a:br/>
            <a:r>
              <a:rPr b="0" lang="en" sz="1600" spc="-1" strike="noStrike">
                <a:solidFill>
                  <a:srgbClr val="2f4d5d"/>
                </a:solidFill>
                <a:latin typeface="Arial"/>
              </a:rPr>
              <a:t> </a:t>
            </a:r>
            <a:endParaRPr b="0" lang="en-US" sz="1600" spc="-1" strike="noStrike">
              <a:latin typeface="Arial"/>
            </a:endParaRPr>
          </a:p>
          <a:p>
            <a:pPr marL="457200" indent="-329760">
              <a:lnSpc>
                <a:spcPct val="100000"/>
              </a:lnSpc>
              <a:buClr>
                <a:srgbClr val="2f4d5d"/>
              </a:buClr>
              <a:buFont typeface="Arial"/>
              <a:buChar char="●"/>
            </a:pPr>
            <a:r>
              <a:rPr b="0" lang="en" sz="1600" spc="-1" strike="noStrike">
                <a:solidFill>
                  <a:srgbClr val="2f4d5d"/>
                </a:solidFill>
                <a:latin typeface="Arial"/>
                <a:ea typeface="Arial"/>
              </a:rPr>
              <a:t>Modified Lundquist type topology</a:t>
            </a:r>
            <a:endParaRPr b="0" lang="en-US" sz="1600" spc="-1" strike="noStrike">
              <a:latin typeface="Arial"/>
            </a:endParaRPr>
          </a:p>
        </p:txBody>
      </p:sp>
      <p:sp>
        <p:nvSpPr>
          <p:cNvPr id="691" name="CustomShape 12"/>
          <p:cNvSpPr/>
          <p:nvPr/>
        </p:nvSpPr>
        <p:spPr>
          <a:xfrm>
            <a:off x="1521720" y="1590840"/>
            <a:ext cx="6100560" cy="258120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tabLst>
                <a:tab algn="l" pos="0"/>
              </a:tabLst>
            </a:pPr>
            <a:r>
              <a:rPr b="1" lang="en" sz="1800" spc="-1" strike="noStrike">
                <a:solidFill>
                  <a:srgbClr val="000000"/>
                </a:solidFill>
                <a:latin typeface="Arial"/>
                <a:ea typeface="Arial"/>
              </a:rPr>
              <a:t>For operational space weather forecasting:</a:t>
            </a:r>
            <a:br/>
            <a:endParaRPr b="0" lang="en-US" sz="1800" spc="-1" strike="noStrike">
              <a:latin typeface="Arial"/>
            </a:endParaRPr>
          </a:p>
          <a:p>
            <a:pPr marL="457200" indent="-342720">
              <a:lnSpc>
                <a:spcPct val="100000"/>
              </a:lnSpc>
              <a:buClr>
                <a:srgbClr val="000000"/>
              </a:buClr>
              <a:buFont typeface="Arial"/>
              <a:buAutoNum type="arabicPeriod"/>
              <a:tabLst>
                <a:tab algn="l" pos="0"/>
              </a:tabLst>
            </a:pPr>
            <a:r>
              <a:rPr b="0" lang="en" sz="1800" spc="-1" strike="noStrike">
                <a:solidFill>
                  <a:srgbClr val="000000"/>
                </a:solidFill>
                <a:latin typeface="Arial"/>
                <a:ea typeface="Arial"/>
              </a:rPr>
              <a:t>Accurate geometry and magnetic field predictions</a:t>
            </a:r>
            <a:br/>
            <a:r>
              <a:rPr b="0" lang="en" sz="1800" spc="-1" strike="noStrike">
                <a:solidFill>
                  <a:srgbClr val="000000"/>
                </a:solidFill>
                <a:latin typeface="Arial"/>
              </a:rPr>
              <a:t> </a:t>
            </a:r>
            <a:endParaRPr b="0" lang="en-US" sz="1800" spc="-1" strike="noStrike">
              <a:latin typeface="Arial"/>
            </a:endParaRPr>
          </a:p>
          <a:p>
            <a:pPr marL="457200" indent="-342720">
              <a:lnSpc>
                <a:spcPct val="100000"/>
              </a:lnSpc>
              <a:buClr>
                <a:srgbClr val="000000"/>
              </a:buClr>
              <a:buFont typeface="Arial"/>
              <a:buAutoNum type="arabicPeriod"/>
              <a:tabLst>
                <a:tab algn="l" pos="0"/>
              </a:tabLst>
            </a:pPr>
            <a:r>
              <a:rPr b="0" lang="en" sz="1800" spc="-1" strike="noStrike">
                <a:solidFill>
                  <a:srgbClr val="000000"/>
                </a:solidFill>
                <a:latin typeface="Arial"/>
                <a:ea typeface="Arial"/>
              </a:rPr>
              <a:t>As fast as in real-time for ensemble modelling</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57" dur="indefinite" restart="never" nodeType="tmRoot">
          <p:childTnLst>
            <p:seq>
              <p:cTn id="158" dur="indefinite" nodeType="mainSeq">
                <p:childTnLst>
                  <p:par>
                    <p:cTn id="159" fill="hold">
                      <p:stCondLst>
                        <p:cond delay="indefinite"/>
                      </p:stCondLst>
                      <p:childTnLst>
                        <p:par>
                          <p:cTn id="160" fill="hold">
                            <p:stCondLst>
                              <p:cond delay="0"/>
                            </p:stCondLst>
                            <p:childTnLst>
                              <p:par>
                                <p:cTn id="161" nodeType="clickEffect" fill="hold" presetClass="entr" presetID="1">
                                  <p:stCondLst>
                                    <p:cond delay="0"/>
                                  </p:stCondLst>
                                  <p:childTnLst>
                                    <p:set>
                                      <p:cBhvr>
                                        <p:cTn id="162" dur="1" fill="hold">
                                          <p:stCondLst>
                                            <p:cond delay="0"/>
                                          </p:stCondLst>
                                        </p:cTn>
                                        <p:tgtEl>
                                          <p:spTgt spid="68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1">
                                  <p:stCondLst>
                                    <p:cond delay="0"/>
                                  </p:stCondLst>
                                  <p:childTnLst>
                                    <p:set>
                                      <p:cBhvr>
                                        <p:cTn id="166"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TextShape 1"/>
          <p:cNvSpPr txBox="1"/>
          <p:nvPr/>
        </p:nvSpPr>
        <p:spPr>
          <a:xfrm>
            <a:off x="311760" y="307800"/>
            <a:ext cx="8520120" cy="572400"/>
          </a:xfrm>
          <a:prstGeom prst="rect">
            <a:avLst/>
          </a:prstGeom>
          <a:noFill/>
          <a:ln>
            <a:noFill/>
          </a:ln>
        </p:spPr>
        <p:txBody>
          <a:bodyPr tIns="91440" bIns="91440">
            <a:normAutofit fontScale="86000"/>
          </a:bodyPr>
          <a:p>
            <a:pPr>
              <a:lnSpc>
                <a:spcPct val="100000"/>
              </a:lnSpc>
              <a:tabLst>
                <a:tab algn="l" pos="0"/>
              </a:tabLst>
            </a:pPr>
            <a:r>
              <a:rPr b="0" lang="en" sz="3000" spc="-1" strike="noStrike">
                <a:solidFill>
                  <a:srgbClr val="1d8db0"/>
                </a:solidFill>
                <a:latin typeface="Arial"/>
                <a:ea typeface="Arial"/>
              </a:rPr>
              <a:t>FR CME models in EUHFORIA II</a:t>
            </a:r>
            <a:endParaRPr b="0" lang="en-US" sz="3000" spc="-1" strike="noStrike">
              <a:solidFill>
                <a:srgbClr val="000000"/>
              </a:solidFill>
              <a:latin typeface="Arial"/>
            </a:endParaRPr>
          </a:p>
        </p:txBody>
      </p:sp>
      <p:sp>
        <p:nvSpPr>
          <p:cNvPr id="693" name="TextShape 2"/>
          <p:cNvSpPr txBox="1"/>
          <p:nvPr/>
        </p:nvSpPr>
        <p:spPr>
          <a:xfrm>
            <a:off x="8472600" y="4663080"/>
            <a:ext cx="548280" cy="393120"/>
          </a:xfrm>
          <a:prstGeom prst="rect">
            <a:avLst/>
          </a:prstGeom>
          <a:noFill/>
          <a:ln>
            <a:noFill/>
          </a:ln>
        </p:spPr>
        <p:txBody>
          <a:bodyPr tIns="91440" bIns="91440" anchor="ctr">
            <a:normAutofit/>
          </a:bodyPr>
          <a:p>
            <a:endParaRPr b="0" lang="en-US" sz="2400" spc="-1" strike="noStrike">
              <a:latin typeface="Times New Roman"/>
            </a:endParaRPr>
          </a:p>
        </p:txBody>
      </p:sp>
      <p:pic>
        <p:nvPicPr>
          <p:cNvPr id="694" name="Google Shape;645;p54" descr="cpacolorlogo.jpg"/>
          <p:cNvPicPr/>
          <p:nvPr/>
        </p:nvPicPr>
        <p:blipFill>
          <a:blip r:embed="rId1"/>
          <a:stretch/>
        </p:blipFill>
        <p:spPr>
          <a:xfrm>
            <a:off x="7809480" y="4712040"/>
            <a:ext cx="404640" cy="404640"/>
          </a:xfrm>
          <a:prstGeom prst="rect">
            <a:avLst/>
          </a:prstGeom>
          <a:ln>
            <a:noFill/>
          </a:ln>
        </p:spPr>
      </p:pic>
      <p:sp>
        <p:nvSpPr>
          <p:cNvPr id="695" name="CustomShape 3"/>
          <p:cNvSpPr/>
          <p:nvPr/>
        </p:nvSpPr>
        <p:spPr>
          <a:xfrm>
            <a:off x="6428520" y="4712040"/>
            <a:ext cx="15753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696" name="CustomShape 4"/>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199039FF-8150-4CC7-A367-80A69EEBE09F}" type="slidenum">
              <a:rPr b="0" lang="en" sz="800" spc="-1" strike="noStrike">
                <a:solidFill>
                  <a:srgbClr val="ffffff"/>
                </a:solidFill>
                <a:latin typeface="Arial"/>
                <a:ea typeface="Arial"/>
              </a:rPr>
              <a:t>&lt;number&gt;</a:t>
            </a:fld>
            <a:endParaRPr b="0" lang="en-US" sz="800" spc="-1" strike="noStrike">
              <a:latin typeface="Arial"/>
            </a:endParaRPr>
          </a:p>
        </p:txBody>
      </p:sp>
      <p:sp>
        <p:nvSpPr>
          <p:cNvPr id="697" name="CustomShape 5"/>
          <p:cNvSpPr/>
          <p:nvPr/>
        </p:nvSpPr>
        <p:spPr>
          <a:xfrm>
            <a:off x="863280" y="4712040"/>
            <a:ext cx="4203720" cy="344520"/>
          </a:xfrm>
          <a:prstGeom prst="rect">
            <a:avLst/>
          </a:prstGeom>
          <a:noFill/>
          <a:ln>
            <a:noFill/>
          </a:ln>
        </p:spPr>
        <p:style>
          <a:lnRef idx="0"/>
          <a:fillRef idx="0"/>
          <a:effectRef idx="0"/>
          <a:fontRef idx="minor"/>
        </p:style>
        <p:txBody>
          <a:bodyPr lIns="68400" rIns="68400" tIns="68400" bIns="68400">
            <a:noAutofit/>
          </a:bodyPr>
          <a:p>
            <a:pPr>
              <a:lnSpc>
                <a:spcPct val="100000"/>
              </a:lnSpc>
              <a:tabLst>
                <a:tab algn="l" pos="0"/>
              </a:tabLst>
            </a:pPr>
            <a:r>
              <a:rPr b="0" lang="en" sz="1400" spc="-1" strike="noStrike">
                <a:solidFill>
                  <a:srgbClr val="ffffff"/>
                </a:solidFill>
                <a:latin typeface="Arial"/>
                <a:ea typeface="Arial"/>
              </a:rPr>
              <a:t>Maharana et al. (2024b): Horseshoe model</a:t>
            </a:r>
            <a:endParaRPr b="0" lang="en-US" sz="1400" spc="-1" strike="noStrike">
              <a:latin typeface="Arial"/>
            </a:endParaRPr>
          </a:p>
        </p:txBody>
      </p:sp>
      <p:pic>
        <p:nvPicPr>
          <p:cNvPr id="698" name="Google Shape;649;p54" descr=""/>
          <p:cNvPicPr/>
          <p:nvPr/>
        </p:nvPicPr>
        <p:blipFill>
          <a:blip r:embed="rId2"/>
          <a:srcRect l="50869" t="0" r="0" b="0"/>
          <a:stretch/>
        </p:blipFill>
        <p:spPr>
          <a:xfrm>
            <a:off x="3194640" y="1458720"/>
            <a:ext cx="1789560" cy="2840760"/>
          </a:xfrm>
          <a:prstGeom prst="rect">
            <a:avLst/>
          </a:prstGeom>
          <a:ln w="19080">
            <a:solidFill>
              <a:srgbClr val="000000"/>
            </a:solidFill>
            <a:round/>
          </a:ln>
        </p:spPr>
      </p:pic>
      <p:pic>
        <p:nvPicPr>
          <p:cNvPr id="699" name="Google Shape;650;p54" descr=""/>
          <p:cNvPicPr/>
          <p:nvPr/>
        </p:nvPicPr>
        <p:blipFill>
          <a:blip r:embed="rId3"/>
          <a:srcRect l="50869" t="0" r="0" b="0"/>
          <a:stretch/>
        </p:blipFill>
        <p:spPr>
          <a:xfrm>
            <a:off x="5106240" y="1458720"/>
            <a:ext cx="1789560" cy="2840760"/>
          </a:xfrm>
          <a:prstGeom prst="rect">
            <a:avLst/>
          </a:prstGeom>
          <a:ln w="19080">
            <a:solidFill>
              <a:srgbClr val="000000"/>
            </a:solidFill>
            <a:round/>
          </a:ln>
        </p:spPr>
      </p:pic>
      <p:pic>
        <p:nvPicPr>
          <p:cNvPr id="700" name="Google Shape;651;p54" descr=""/>
          <p:cNvPicPr/>
          <p:nvPr/>
        </p:nvPicPr>
        <p:blipFill>
          <a:blip r:embed="rId4"/>
          <a:srcRect l="36194" t="20240" r="29236" b="18095"/>
          <a:stretch/>
        </p:blipFill>
        <p:spPr>
          <a:xfrm>
            <a:off x="588960" y="1240560"/>
            <a:ext cx="1430640" cy="1325520"/>
          </a:xfrm>
          <a:prstGeom prst="rect">
            <a:avLst/>
          </a:prstGeom>
          <a:ln>
            <a:noFill/>
          </a:ln>
        </p:spPr>
      </p:pic>
      <p:grpSp>
        <p:nvGrpSpPr>
          <p:cNvPr id="701" name="Group 6"/>
          <p:cNvGrpSpPr/>
          <p:nvPr/>
        </p:nvGrpSpPr>
        <p:grpSpPr>
          <a:xfrm>
            <a:off x="7374240" y="138600"/>
            <a:ext cx="1789200" cy="2020320"/>
            <a:chOff x="7374240" y="138600"/>
            <a:chExt cx="1789200" cy="2020320"/>
          </a:xfrm>
        </p:grpSpPr>
        <p:pic>
          <p:nvPicPr>
            <p:cNvPr id="702" name="Google Shape;653;p54" descr=""/>
            <p:cNvPicPr/>
            <p:nvPr/>
          </p:nvPicPr>
          <p:blipFill>
            <a:blip r:embed="rId5"/>
            <a:stretch/>
          </p:blipFill>
          <p:spPr>
            <a:xfrm>
              <a:off x="7660440" y="138600"/>
              <a:ext cx="1268640" cy="1236960"/>
            </a:xfrm>
            <a:prstGeom prst="rect">
              <a:avLst/>
            </a:prstGeom>
            <a:ln>
              <a:noFill/>
            </a:ln>
          </p:spPr>
        </p:pic>
        <p:sp>
          <p:nvSpPr>
            <p:cNvPr id="703" name="CustomShape 7"/>
            <p:cNvSpPr/>
            <p:nvPr/>
          </p:nvSpPr>
          <p:spPr>
            <a:xfrm>
              <a:off x="7374240" y="1245600"/>
              <a:ext cx="1789200" cy="9133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200" spc="-1" strike="noStrike">
                  <a:solidFill>
                    <a:srgbClr val="000000"/>
                  </a:solidFill>
                  <a:latin typeface="Arial"/>
                  <a:ea typeface="Arial"/>
                </a:rPr>
                <a:t>For more information:  </a:t>
              </a:r>
              <a:br/>
              <a:r>
                <a:rPr b="0" lang="en" sz="1200" spc="-1" strike="noStrike">
                  <a:solidFill>
                    <a:srgbClr val="000000"/>
                  </a:solidFill>
                  <a:latin typeface="Arial"/>
                  <a:ea typeface="Arial"/>
                </a:rPr>
                <a:t>my freshly baked thesis</a:t>
              </a:r>
              <a:br/>
              <a:r>
                <a:rPr b="0" lang="en" sz="1200" spc="-1" strike="noStrike">
                  <a:solidFill>
                    <a:srgbClr val="000000"/>
                  </a:solidFill>
                  <a:latin typeface="Arial"/>
                  <a:ea typeface="Arial"/>
                </a:rPr>
                <a:t>&amp;</a:t>
              </a:r>
              <a:endParaRPr b="0" lang="en-US" sz="1200" spc="-1" strike="noStrike">
                <a:latin typeface="Arial"/>
              </a:endParaRPr>
            </a:p>
            <a:p>
              <a:pPr algn="ctr">
                <a:lnSpc>
                  <a:spcPct val="100000"/>
                </a:lnSpc>
                <a:tabLst>
                  <a:tab algn="l" pos="0"/>
                </a:tabLst>
              </a:pPr>
              <a:r>
                <a:rPr b="1" lang="en" sz="1200" spc="-1" strike="noStrike">
                  <a:solidFill>
                    <a:srgbClr val="000000"/>
                  </a:solidFill>
                  <a:latin typeface="Arial"/>
                  <a:ea typeface="Arial"/>
                </a:rPr>
                <a:t>Poster 27D</a:t>
              </a:r>
              <a:endParaRPr b="0" lang="en-US" sz="1200" spc="-1" strike="noStrike">
                <a:latin typeface="Arial"/>
              </a:endParaRPr>
            </a:p>
          </p:txBody>
        </p:sp>
      </p:grpSp>
      <p:sp>
        <p:nvSpPr>
          <p:cNvPr id="704" name="CustomShape 8"/>
          <p:cNvSpPr/>
          <p:nvPr/>
        </p:nvSpPr>
        <p:spPr>
          <a:xfrm>
            <a:off x="5905800" y="307800"/>
            <a:ext cx="1575360" cy="7930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2000" spc="-1" strike="noStrike">
                <a:solidFill>
                  <a:srgbClr val="1d8db0"/>
                </a:solidFill>
                <a:latin typeface="Arial"/>
                <a:ea typeface="Arial"/>
              </a:rPr>
              <a:t>Horseshoe model</a:t>
            </a:r>
            <a:endParaRPr b="0" lang="en-US" sz="2000" spc="-1" strike="noStrike">
              <a:latin typeface="Arial"/>
            </a:endParaRPr>
          </a:p>
        </p:txBody>
      </p:sp>
      <p:pic>
        <p:nvPicPr>
          <p:cNvPr id="705" name="Google Shape;656;p54" descr=""/>
          <p:cNvPicPr/>
          <p:nvPr/>
        </p:nvPicPr>
        <p:blipFill>
          <a:blip r:embed="rId6"/>
          <a:srcRect l="0" t="1526" r="31150" b="1386"/>
          <a:stretch/>
        </p:blipFill>
        <p:spPr>
          <a:xfrm>
            <a:off x="0" y="2566440"/>
            <a:ext cx="2608920" cy="2069280"/>
          </a:xfrm>
          <a:prstGeom prst="rect">
            <a:avLst/>
          </a:prstGeom>
          <a:ln>
            <a:noFill/>
          </a:ln>
        </p:spPr>
      </p:pic>
      <p:sp>
        <p:nvSpPr>
          <p:cNvPr id="706" name="CustomShape 9"/>
          <p:cNvSpPr/>
          <p:nvPr/>
        </p:nvSpPr>
        <p:spPr>
          <a:xfrm>
            <a:off x="6931440" y="2190960"/>
            <a:ext cx="2160720" cy="2130120"/>
          </a:xfrm>
          <a:prstGeom prst="rect">
            <a:avLst/>
          </a:prstGeom>
          <a:noFill/>
          <a:ln>
            <a:noFill/>
          </a:ln>
        </p:spPr>
        <p:style>
          <a:lnRef idx="0"/>
          <a:fillRef idx="0"/>
          <a:effectRef idx="0"/>
          <a:fontRef idx="minor"/>
        </p:style>
        <p:txBody>
          <a:bodyPr tIns="91440" bIns="91440">
            <a:spAutoFit/>
          </a:bodyPr>
          <a:p>
            <a:pPr marL="457200" indent="-329760">
              <a:lnSpc>
                <a:spcPct val="100000"/>
              </a:lnSpc>
              <a:buClr>
                <a:srgbClr val="2f4d5d"/>
              </a:buClr>
              <a:buFont typeface="Arial"/>
              <a:buChar char="●"/>
            </a:pPr>
            <a:r>
              <a:rPr b="0" lang="en" sz="1600" spc="-1" strike="noStrike">
                <a:solidFill>
                  <a:srgbClr val="2f4d5d"/>
                </a:solidFill>
                <a:latin typeface="Arial"/>
                <a:ea typeface="Arial"/>
              </a:rPr>
              <a:t>3/4th Torus model</a:t>
            </a:r>
            <a:br/>
            <a:r>
              <a:rPr b="0" lang="en" sz="1600" spc="-1" strike="noStrike">
                <a:solidFill>
                  <a:srgbClr val="2f4d5d"/>
                </a:solidFill>
                <a:latin typeface="Arial"/>
              </a:rPr>
              <a:t> </a:t>
            </a:r>
            <a:endParaRPr b="0" lang="en-US" sz="1600" spc="-1" strike="noStrike">
              <a:latin typeface="Arial"/>
            </a:endParaRPr>
          </a:p>
          <a:p>
            <a:pPr marL="457200" indent="-329760">
              <a:lnSpc>
                <a:spcPct val="100000"/>
              </a:lnSpc>
              <a:buClr>
                <a:srgbClr val="2f4d5d"/>
              </a:buClr>
              <a:buFont typeface="Arial"/>
              <a:buChar char="●"/>
            </a:pPr>
            <a:r>
              <a:rPr b="0" lang="en" sz="1600" spc="-1" strike="noStrike">
                <a:solidFill>
                  <a:srgbClr val="2f4d5d"/>
                </a:solidFill>
                <a:latin typeface="Arial"/>
                <a:ea typeface="Arial"/>
              </a:rPr>
              <a:t>Analytical, almost force-free modified Miller-Turner topology</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TextShape 1"/>
          <p:cNvSpPr txBox="1"/>
          <p:nvPr/>
        </p:nvSpPr>
        <p:spPr>
          <a:xfrm>
            <a:off x="8472600" y="4663080"/>
            <a:ext cx="548280" cy="393120"/>
          </a:xfrm>
          <a:prstGeom prst="rect">
            <a:avLst/>
          </a:prstGeom>
          <a:noFill/>
          <a:ln>
            <a:noFill/>
          </a:ln>
        </p:spPr>
        <p:txBody>
          <a:bodyPr tIns="91440" bIns="91440" anchor="ctr">
            <a:normAutofit/>
          </a:bodyPr>
          <a:p>
            <a:pPr algn="r">
              <a:lnSpc>
                <a:spcPct val="100000"/>
              </a:lnSpc>
              <a:tabLst>
                <a:tab algn="l" pos="0"/>
              </a:tabLst>
            </a:pPr>
            <a:fld id="{4433B8A8-F95B-48B7-A9B8-DA3CF302E482}" type="slidenum">
              <a:rPr b="0" lang="en" sz="800" spc="-1" strike="noStrike">
                <a:solidFill>
                  <a:srgbClr val="ffffff"/>
                </a:solidFill>
                <a:latin typeface="Arial"/>
                <a:ea typeface="Arial"/>
              </a:rPr>
              <a:t>3</a:t>
            </a:fld>
            <a:endParaRPr b="0" lang="en-US" sz="800" spc="-1" strike="noStrike">
              <a:latin typeface="Times New Roman"/>
            </a:endParaRPr>
          </a:p>
        </p:txBody>
      </p:sp>
      <p:sp>
        <p:nvSpPr>
          <p:cNvPr id="344" name="CustomShape 2"/>
          <p:cNvSpPr/>
          <p:nvPr/>
        </p:nvSpPr>
        <p:spPr>
          <a:xfrm rot="5400000">
            <a:off x="1867680" y="673920"/>
            <a:ext cx="1994400" cy="4002480"/>
          </a:xfrm>
          <a:prstGeom prst="flowChartManualOperation">
            <a:avLst/>
          </a:prstGeom>
          <a:gradFill rotWithShape="0">
            <a:gsLst>
              <a:gs pos="0">
                <a:srgbClr val="ffff00">
                  <a:alpha val="0"/>
                </a:srgbClr>
              </a:gs>
              <a:gs pos="100000">
                <a:srgbClr val="ffff00">
                  <a:alpha val="77254"/>
                </a:srgbClr>
              </a:gs>
            </a:gsLst>
            <a:lin ang="10800000"/>
          </a:gradFill>
          <a:ln>
            <a:noFill/>
          </a:ln>
        </p:spPr>
        <p:style>
          <a:lnRef idx="0"/>
          <a:fillRef idx="0"/>
          <a:effectRef idx="0"/>
          <a:fontRef idx="minor"/>
        </p:style>
      </p:sp>
      <p:sp>
        <p:nvSpPr>
          <p:cNvPr id="345" name="CustomShape 3"/>
          <p:cNvSpPr/>
          <p:nvPr/>
        </p:nvSpPr>
        <p:spPr>
          <a:xfrm>
            <a:off x="4907880" y="1076760"/>
            <a:ext cx="360" cy="3256920"/>
          </a:xfrm>
          <a:custGeom>
            <a:avLst/>
            <a:gdLst/>
            <a:ahLst/>
            <a:rect l="l" t="t" r="r" b="b"/>
            <a:pathLst>
              <a:path w="21600" h="21600">
                <a:moveTo>
                  <a:pt x="0" y="0"/>
                </a:moveTo>
                <a:lnTo>
                  <a:pt x="21600" y="21600"/>
                </a:lnTo>
              </a:path>
            </a:pathLst>
          </a:custGeom>
          <a:noFill/>
          <a:ln w="9360">
            <a:solidFill>
              <a:srgbClr val="595959"/>
            </a:solidFill>
            <a:prstDash val="dash"/>
            <a:round/>
          </a:ln>
        </p:spPr>
        <p:style>
          <a:lnRef idx="0"/>
          <a:fillRef idx="0"/>
          <a:effectRef idx="0"/>
          <a:fontRef idx="minor"/>
        </p:style>
      </p:sp>
      <p:sp>
        <p:nvSpPr>
          <p:cNvPr id="346" name="CustomShape 4"/>
          <p:cNvSpPr/>
          <p:nvPr/>
        </p:nvSpPr>
        <p:spPr>
          <a:xfrm>
            <a:off x="4907880" y="4113000"/>
            <a:ext cx="1036080" cy="4575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0.1 AU</a:t>
            </a:r>
            <a:endParaRPr b="0" lang="en-US" sz="1800" spc="-1" strike="noStrike">
              <a:latin typeface="Arial"/>
            </a:endParaRPr>
          </a:p>
        </p:txBody>
      </p:sp>
      <p:sp>
        <p:nvSpPr>
          <p:cNvPr id="347" name="CustomShape 5"/>
          <p:cNvSpPr/>
          <p:nvPr/>
        </p:nvSpPr>
        <p:spPr>
          <a:xfrm>
            <a:off x="7359480" y="1076760"/>
            <a:ext cx="360" cy="3256920"/>
          </a:xfrm>
          <a:custGeom>
            <a:avLst/>
            <a:gdLst/>
            <a:ahLst/>
            <a:rect l="l" t="t" r="r" b="b"/>
            <a:pathLst>
              <a:path w="21600" h="21600">
                <a:moveTo>
                  <a:pt x="0" y="0"/>
                </a:moveTo>
                <a:lnTo>
                  <a:pt x="21600" y="21600"/>
                </a:lnTo>
              </a:path>
            </a:pathLst>
          </a:custGeom>
          <a:noFill/>
          <a:ln w="9360">
            <a:solidFill>
              <a:srgbClr val="595959"/>
            </a:solidFill>
            <a:prstDash val="dash"/>
            <a:round/>
          </a:ln>
        </p:spPr>
        <p:style>
          <a:lnRef idx="0"/>
          <a:fillRef idx="0"/>
          <a:effectRef idx="0"/>
          <a:fontRef idx="minor"/>
        </p:style>
      </p:sp>
      <p:sp>
        <p:nvSpPr>
          <p:cNvPr id="348" name="CustomShape 6"/>
          <p:cNvSpPr/>
          <p:nvPr/>
        </p:nvSpPr>
        <p:spPr>
          <a:xfrm>
            <a:off x="2056680" y="3862800"/>
            <a:ext cx="216612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800" spc="-1" strike="noStrike">
                <a:solidFill>
                  <a:srgbClr val="2f4d5d"/>
                </a:solidFill>
                <a:latin typeface="Calibri"/>
                <a:ea typeface="Calibri"/>
              </a:rPr>
              <a:t>“</a:t>
            </a:r>
            <a:r>
              <a:rPr b="1" lang="en" sz="1800" spc="-1" strike="noStrike">
                <a:solidFill>
                  <a:srgbClr val="2f4d5d"/>
                </a:solidFill>
                <a:latin typeface="Calibri"/>
                <a:ea typeface="Calibri"/>
              </a:rPr>
              <a:t>Coronal” model</a:t>
            </a:r>
            <a:endParaRPr b="0" lang="en-US" sz="1800" spc="-1" strike="noStrike">
              <a:latin typeface="Arial"/>
            </a:endParaRPr>
          </a:p>
        </p:txBody>
      </p:sp>
      <p:sp>
        <p:nvSpPr>
          <p:cNvPr id="349" name="CustomShape 7"/>
          <p:cNvSpPr/>
          <p:nvPr/>
        </p:nvSpPr>
        <p:spPr>
          <a:xfrm>
            <a:off x="5064840" y="3768840"/>
            <a:ext cx="233424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800" spc="-1" strike="noStrike">
                <a:solidFill>
                  <a:srgbClr val="2f4d5d"/>
                </a:solidFill>
                <a:latin typeface="Calibri"/>
                <a:ea typeface="Calibri"/>
              </a:rPr>
              <a:t>“</a:t>
            </a:r>
            <a:r>
              <a:rPr b="1" lang="en" sz="1800" spc="-1" strike="noStrike">
                <a:solidFill>
                  <a:srgbClr val="2f4d5d"/>
                </a:solidFill>
                <a:latin typeface="Calibri"/>
                <a:ea typeface="Calibri"/>
              </a:rPr>
              <a:t>Heliospheric” model</a:t>
            </a:r>
            <a:endParaRPr b="0" lang="en-US" sz="1800" spc="-1" strike="noStrike">
              <a:latin typeface="Arial"/>
            </a:endParaRPr>
          </a:p>
        </p:txBody>
      </p:sp>
      <p:sp>
        <p:nvSpPr>
          <p:cNvPr id="350" name="CustomShape 8"/>
          <p:cNvSpPr/>
          <p:nvPr/>
        </p:nvSpPr>
        <p:spPr>
          <a:xfrm>
            <a:off x="-1539360" y="1300320"/>
            <a:ext cx="2809800" cy="2809800"/>
          </a:xfrm>
          <a:prstGeom prst="ellipse">
            <a:avLst/>
          </a:prstGeom>
          <a:solidFill>
            <a:srgbClr val="ffff00"/>
          </a:solidFill>
          <a:ln w="9360">
            <a:solidFill>
              <a:srgbClr val="ffff00"/>
            </a:solidFill>
            <a:round/>
          </a:ln>
        </p:spPr>
        <p:style>
          <a:lnRef idx="0"/>
          <a:fillRef idx="0"/>
          <a:effectRef idx="0"/>
          <a:fontRef idx="minor"/>
        </p:style>
      </p:sp>
      <p:sp>
        <p:nvSpPr>
          <p:cNvPr id="351" name="CustomShape 9"/>
          <p:cNvSpPr/>
          <p:nvPr/>
        </p:nvSpPr>
        <p:spPr>
          <a:xfrm>
            <a:off x="5080680" y="2521440"/>
            <a:ext cx="178920" cy="178920"/>
          </a:xfrm>
          <a:prstGeom prst="ellipse">
            <a:avLst/>
          </a:prstGeom>
          <a:solidFill>
            <a:srgbClr val="595959"/>
          </a:solidFill>
          <a:ln w="9360">
            <a:solidFill>
              <a:srgbClr val="595959"/>
            </a:solidFill>
            <a:round/>
          </a:ln>
        </p:spPr>
        <p:style>
          <a:lnRef idx="0"/>
          <a:fillRef idx="0"/>
          <a:effectRef idx="0"/>
          <a:fontRef idx="minor"/>
        </p:style>
      </p:sp>
      <p:sp>
        <p:nvSpPr>
          <p:cNvPr id="352" name="CustomShape 10"/>
          <p:cNvSpPr/>
          <p:nvPr/>
        </p:nvSpPr>
        <p:spPr>
          <a:xfrm>
            <a:off x="5474880" y="2483640"/>
            <a:ext cx="254520" cy="254520"/>
          </a:xfrm>
          <a:prstGeom prst="ellipse">
            <a:avLst/>
          </a:prstGeom>
          <a:solidFill>
            <a:srgbClr val="ffab40"/>
          </a:solidFill>
          <a:ln w="9360">
            <a:solidFill>
              <a:srgbClr val="ffab40"/>
            </a:solidFill>
            <a:round/>
          </a:ln>
        </p:spPr>
        <p:style>
          <a:lnRef idx="0"/>
          <a:fillRef idx="0"/>
          <a:effectRef idx="0"/>
          <a:fontRef idx="minor"/>
        </p:style>
      </p:sp>
      <p:sp>
        <p:nvSpPr>
          <p:cNvPr id="353" name="CustomShape 11"/>
          <p:cNvSpPr/>
          <p:nvPr/>
        </p:nvSpPr>
        <p:spPr>
          <a:xfrm>
            <a:off x="5944320" y="2483640"/>
            <a:ext cx="268920" cy="268920"/>
          </a:xfrm>
          <a:prstGeom prst="ellipse">
            <a:avLst/>
          </a:prstGeom>
          <a:solidFill>
            <a:srgbClr val="4285f4"/>
          </a:solidFill>
          <a:ln w="9360">
            <a:solidFill>
              <a:srgbClr val="4285f4"/>
            </a:solidFill>
            <a:round/>
          </a:ln>
        </p:spPr>
        <p:style>
          <a:lnRef idx="0"/>
          <a:fillRef idx="0"/>
          <a:effectRef idx="0"/>
          <a:fontRef idx="minor"/>
        </p:style>
      </p:sp>
      <p:sp>
        <p:nvSpPr>
          <p:cNvPr id="354" name="CustomShape 12"/>
          <p:cNvSpPr/>
          <p:nvPr/>
        </p:nvSpPr>
        <p:spPr>
          <a:xfrm>
            <a:off x="6497640" y="2502360"/>
            <a:ext cx="216720" cy="216720"/>
          </a:xfrm>
          <a:prstGeom prst="ellipse">
            <a:avLst/>
          </a:prstGeom>
          <a:solidFill>
            <a:srgbClr val="cc4125"/>
          </a:solidFill>
          <a:ln w="9360">
            <a:solidFill>
              <a:srgbClr val="cc4125"/>
            </a:solidFill>
            <a:round/>
          </a:ln>
        </p:spPr>
        <p:style>
          <a:lnRef idx="0"/>
          <a:fillRef idx="0"/>
          <a:effectRef idx="0"/>
          <a:fontRef idx="minor"/>
        </p:style>
      </p:sp>
      <p:sp>
        <p:nvSpPr>
          <p:cNvPr id="355" name="CustomShape 13"/>
          <p:cNvSpPr/>
          <p:nvPr/>
        </p:nvSpPr>
        <p:spPr>
          <a:xfrm>
            <a:off x="2010960" y="2505240"/>
            <a:ext cx="157932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solar corona</a:t>
            </a:r>
            <a:endParaRPr b="0" lang="en-US" sz="1800" spc="-1" strike="noStrike">
              <a:latin typeface="Arial"/>
            </a:endParaRPr>
          </a:p>
        </p:txBody>
      </p:sp>
      <p:sp>
        <p:nvSpPr>
          <p:cNvPr id="356" name="CustomShape 14"/>
          <p:cNvSpPr/>
          <p:nvPr/>
        </p:nvSpPr>
        <p:spPr>
          <a:xfrm rot="10800000">
            <a:off x="4269600" y="986400"/>
            <a:ext cx="638280" cy="3170880"/>
          </a:xfrm>
          <a:prstGeom prst="moon">
            <a:avLst>
              <a:gd name="adj" fmla="val 50000"/>
            </a:avLst>
          </a:prstGeom>
          <a:solidFill>
            <a:srgbClr val="ffff00"/>
          </a:solidFill>
          <a:ln>
            <a:noFill/>
          </a:ln>
        </p:spPr>
        <p:style>
          <a:lnRef idx="0"/>
          <a:fillRef idx="0"/>
          <a:effectRef idx="0"/>
          <a:fontRef idx="minor"/>
        </p:style>
      </p:sp>
      <p:sp>
        <p:nvSpPr>
          <p:cNvPr id="357" name="CustomShape 15"/>
          <p:cNvSpPr/>
          <p:nvPr/>
        </p:nvSpPr>
        <p:spPr>
          <a:xfrm>
            <a:off x="5346000" y="2905560"/>
            <a:ext cx="1691640" cy="7318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EUHFORIA/ Icarus</a:t>
            </a:r>
            <a:endParaRPr b="0" lang="en-US" sz="1800" spc="-1" strike="noStrike">
              <a:latin typeface="Arial"/>
            </a:endParaRPr>
          </a:p>
        </p:txBody>
      </p:sp>
      <p:sp>
        <p:nvSpPr>
          <p:cNvPr id="358" name="CustomShape 16"/>
          <p:cNvSpPr/>
          <p:nvPr/>
        </p:nvSpPr>
        <p:spPr>
          <a:xfrm>
            <a:off x="1155600" y="1899000"/>
            <a:ext cx="4714560" cy="417600"/>
          </a:xfrm>
          <a:custGeom>
            <a:avLst/>
            <a:gdLst/>
            <a:ahLst/>
            <a:rect l="l" t="t" r="r" b="b"/>
            <a:pathLst>
              <a:path w="129540" h="16712">
                <a:moveTo>
                  <a:pt x="0" y="7661"/>
                </a:moveTo>
                <a:cubicBezTo>
                  <a:pt x="20856" y="7661"/>
                  <a:pt x="41673" y="9902"/>
                  <a:pt x="62529" y="9902"/>
                </a:cubicBezTo>
                <a:cubicBezTo>
                  <a:pt x="66209" y="9902"/>
                  <a:pt x="70684" y="11138"/>
                  <a:pt x="73511" y="8782"/>
                </a:cubicBezTo>
                <a:cubicBezTo>
                  <a:pt x="76572" y="6231"/>
                  <a:pt x="81004" y="-88"/>
                  <a:pt x="83820" y="2731"/>
                </a:cubicBezTo>
                <a:cubicBezTo>
                  <a:pt x="86939" y="5853"/>
                  <a:pt x="88845" y="15228"/>
                  <a:pt x="84492" y="15953"/>
                </a:cubicBezTo>
                <a:cubicBezTo>
                  <a:pt x="83531" y="16113"/>
                  <a:pt x="83062" y="14452"/>
                  <a:pt x="82924" y="13488"/>
                </a:cubicBezTo>
                <a:cubicBezTo>
                  <a:pt x="82180" y="8277"/>
                  <a:pt x="87425" y="-2301"/>
                  <a:pt x="91888" y="489"/>
                </a:cubicBezTo>
                <a:cubicBezTo>
                  <a:pt x="96578" y="3421"/>
                  <a:pt x="99587" y="11749"/>
                  <a:pt x="96595" y="16402"/>
                </a:cubicBezTo>
                <a:cubicBezTo>
                  <a:pt x="95687" y="17814"/>
                  <a:pt x="94332" y="13767"/>
                  <a:pt x="93905" y="12143"/>
                </a:cubicBezTo>
                <a:cubicBezTo>
                  <a:pt x="93037" y="8848"/>
                  <a:pt x="95155" y="4034"/>
                  <a:pt x="98388" y="2955"/>
                </a:cubicBezTo>
                <a:cubicBezTo>
                  <a:pt x="99509" y="2581"/>
                  <a:pt x="101261" y="759"/>
                  <a:pt x="101750" y="1834"/>
                </a:cubicBezTo>
                <a:cubicBezTo>
                  <a:pt x="103797" y="6338"/>
                  <a:pt x="110440" y="16991"/>
                  <a:pt x="105560" y="16178"/>
                </a:cubicBezTo>
                <a:cubicBezTo>
                  <a:pt x="101263" y="15462"/>
                  <a:pt x="104115" y="6525"/>
                  <a:pt x="106904" y="3179"/>
                </a:cubicBezTo>
                <a:cubicBezTo>
                  <a:pt x="108038" y="1818"/>
                  <a:pt x="109983" y="15"/>
                  <a:pt x="111611" y="713"/>
                </a:cubicBezTo>
                <a:cubicBezTo>
                  <a:pt x="113639" y="1583"/>
                  <a:pt x="112833" y="5446"/>
                  <a:pt x="114748" y="6541"/>
                </a:cubicBezTo>
                <a:cubicBezTo>
                  <a:pt x="119030" y="8989"/>
                  <a:pt x="124607" y="6989"/>
                  <a:pt x="129540" y="6989"/>
                </a:cubicBezTo>
              </a:path>
            </a:pathLst>
          </a:custGeom>
          <a:noFill/>
          <a:ln w="19080">
            <a:solidFill>
              <a:srgbClr val="595959"/>
            </a:solidFill>
            <a:prstDash val="dash"/>
            <a:round/>
          </a:ln>
        </p:spPr>
        <p:style>
          <a:lnRef idx="0"/>
          <a:fillRef idx="0"/>
          <a:effectRef idx="0"/>
          <a:fontRef idx="minor"/>
        </p:style>
      </p:sp>
      <p:sp>
        <p:nvSpPr>
          <p:cNvPr id="359" name="CustomShape 17"/>
          <p:cNvSpPr/>
          <p:nvPr/>
        </p:nvSpPr>
        <p:spPr>
          <a:xfrm>
            <a:off x="4949280" y="1550520"/>
            <a:ext cx="3280320" cy="7311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800" spc="-1" strike="noStrike">
                <a:solidFill>
                  <a:srgbClr val="2f4d5d"/>
                </a:solidFill>
                <a:latin typeface="Calibri"/>
                <a:ea typeface="Calibri"/>
              </a:rPr>
              <a:t>PARADISE (particle transport)</a:t>
            </a:r>
            <a:endParaRPr b="0" lang="en-US" sz="1800" spc="-1" strike="noStrike">
              <a:latin typeface="Arial"/>
            </a:endParaRPr>
          </a:p>
        </p:txBody>
      </p:sp>
      <p:pic>
        <p:nvPicPr>
          <p:cNvPr id="360" name="Google Shape;199;p28" descr="cpacolorlogo.jpg"/>
          <p:cNvPicPr/>
          <p:nvPr/>
        </p:nvPicPr>
        <p:blipFill>
          <a:blip r:embed="rId1"/>
          <a:stretch/>
        </p:blipFill>
        <p:spPr>
          <a:xfrm>
            <a:off x="7809480" y="4712040"/>
            <a:ext cx="404640" cy="404640"/>
          </a:xfrm>
          <a:prstGeom prst="rect">
            <a:avLst/>
          </a:prstGeom>
          <a:ln>
            <a:noFill/>
          </a:ln>
        </p:spPr>
      </p:pic>
      <p:sp>
        <p:nvSpPr>
          <p:cNvPr id="361" name="CustomShape 18"/>
          <p:cNvSpPr/>
          <p:nvPr/>
        </p:nvSpPr>
        <p:spPr>
          <a:xfrm>
            <a:off x="6428520" y="4712040"/>
            <a:ext cx="15339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362" name="CustomShape 19"/>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5E3BFC05-CB12-4890-8017-A015103572B4}" type="slidenum">
              <a:rPr b="0" lang="en" sz="800" spc="-1" strike="noStrike">
                <a:solidFill>
                  <a:srgbClr val="ffffff"/>
                </a:solidFill>
                <a:latin typeface="Arial"/>
                <a:ea typeface="Arial"/>
              </a:rPr>
              <a:t>3</a:t>
            </a:fld>
            <a:endParaRPr b="0" lang="en-US" sz="800" spc="-1" strike="noStrike">
              <a:latin typeface="Arial"/>
            </a:endParaRPr>
          </a:p>
        </p:txBody>
      </p:sp>
      <p:sp>
        <p:nvSpPr>
          <p:cNvPr id="363" name="CustomShape 20"/>
          <p:cNvSpPr/>
          <p:nvPr/>
        </p:nvSpPr>
        <p:spPr>
          <a:xfrm>
            <a:off x="844920" y="4762080"/>
            <a:ext cx="2639520" cy="49428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lang="en" sz="1400" spc="-1" strike="noStrike">
                <a:solidFill>
                  <a:srgbClr val="ffffff"/>
                </a:solidFill>
                <a:latin typeface="Arial"/>
                <a:ea typeface="Arial"/>
              </a:rPr>
              <a:t>Credit: Dr. Michaela Brchnelova</a:t>
            </a:r>
            <a:endParaRPr b="0" lang="en-US" sz="1400" spc="-1" strike="noStrike">
              <a:latin typeface="Arial"/>
            </a:endParaRPr>
          </a:p>
        </p:txBody>
      </p:sp>
      <p:sp>
        <p:nvSpPr>
          <p:cNvPr id="364" name="TextShape 21"/>
          <p:cNvSpPr txBox="1"/>
          <p:nvPr/>
        </p:nvSpPr>
        <p:spPr>
          <a:xfrm>
            <a:off x="311760" y="307800"/>
            <a:ext cx="8520120" cy="572400"/>
          </a:xfrm>
          <a:prstGeom prst="rect">
            <a:avLst/>
          </a:prstGeom>
          <a:noFill/>
          <a:ln>
            <a:noFill/>
          </a:ln>
        </p:spPr>
        <p:txBody>
          <a:bodyPr tIns="91440" bIns="91440">
            <a:normAutofit fontScale="30000"/>
          </a:bodyPr>
          <a:p>
            <a:pPr>
              <a:lnSpc>
                <a:spcPct val="100000"/>
              </a:lnSpc>
              <a:tabLst>
                <a:tab algn="l" pos="0"/>
              </a:tabLst>
            </a:pPr>
            <a:r>
              <a:rPr b="0" lang="en" sz="3000" spc="-1" strike="noStrike">
                <a:solidFill>
                  <a:srgbClr val="1d8db0"/>
                </a:solidFill>
                <a:latin typeface="Arial"/>
                <a:ea typeface="Arial"/>
              </a:rPr>
              <a:t>Coronal &amp; heliospheric &amp; </a:t>
            </a:r>
            <a:r>
              <a:rPr b="1" lang="en" sz="3000" spc="-1" strike="noStrike">
                <a:solidFill>
                  <a:srgbClr val="1d8db0"/>
                </a:solidFill>
                <a:latin typeface="Arial"/>
                <a:ea typeface="Arial"/>
              </a:rPr>
              <a:t>magnetospheric</a:t>
            </a:r>
            <a:r>
              <a:rPr b="0" lang="en" sz="3000" spc="-1" strike="noStrike">
                <a:solidFill>
                  <a:srgbClr val="1d8db0"/>
                </a:solidFill>
                <a:latin typeface="Arial"/>
                <a:ea typeface="Arial"/>
              </a:rPr>
              <a:t> modelling for space weather forecasts </a:t>
            </a:r>
            <a:endParaRPr b="0" lang="en-US" sz="3000" spc="-1" strike="noStrike">
              <a:solidFill>
                <a:srgbClr val="000000"/>
              </a:solidFill>
              <a:latin typeface="Arial"/>
            </a:endParaRPr>
          </a:p>
        </p:txBody>
      </p:sp>
      <p:pic>
        <p:nvPicPr>
          <p:cNvPr id="365" name="Google Shape;204;p28" descr=""/>
          <p:cNvPicPr/>
          <p:nvPr/>
        </p:nvPicPr>
        <p:blipFill>
          <a:blip r:embed="rId2"/>
          <a:stretch/>
        </p:blipFill>
        <p:spPr>
          <a:xfrm>
            <a:off x="7461000" y="2079360"/>
            <a:ext cx="1341720" cy="1192320"/>
          </a:xfrm>
          <a:prstGeom prst="rect">
            <a:avLst/>
          </a:prstGeom>
          <a:ln w="9360">
            <a:solidFill>
              <a:schemeClr val="dk2"/>
            </a:solidFill>
            <a:round/>
          </a:ln>
        </p:spPr>
      </p:pic>
      <p:sp>
        <p:nvSpPr>
          <p:cNvPr id="366" name="CustomShape 22"/>
          <p:cNvSpPr/>
          <p:nvPr/>
        </p:nvSpPr>
        <p:spPr>
          <a:xfrm flipH="1" rot="10800000">
            <a:off x="6079680" y="2079720"/>
            <a:ext cx="1375920" cy="403920"/>
          </a:xfrm>
          <a:custGeom>
            <a:avLst/>
            <a:gdLst/>
            <a:ahLst/>
            <a:rect l="l" t="t" r="r" b="b"/>
            <a:pathLst>
              <a:path w="21600" h="21600">
                <a:moveTo>
                  <a:pt x="0" y="0"/>
                </a:moveTo>
                <a:lnTo>
                  <a:pt x="21600" y="21600"/>
                </a:lnTo>
              </a:path>
            </a:pathLst>
          </a:custGeom>
          <a:noFill/>
          <a:ln w="9360">
            <a:solidFill>
              <a:schemeClr val="dk2"/>
            </a:solidFill>
            <a:round/>
          </a:ln>
        </p:spPr>
        <p:style>
          <a:lnRef idx="0"/>
          <a:fillRef idx="0"/>
          <a:effectRef idx="0"/>
          <a:fontRef idx="minor"/>
        </p:style>
      </p:sp>
      <p:sp>
        <p:nvSpPr>
          <p:cNvPr id="367" name="CustomShape 23"/>
          <p:cNvSpPr/>
          <p:nvPr/>
        </p:nvSpPr>
        <p:spPr>
          <a:xfrm>
            <a:off x="6078960" y="2752920"/>
            <a:ext cx="1383120" cy="521640"/>
          </a:xfrm>
          <a:custGeom>
            <a:avLst/>
            <a:gdLst/>
            <a:ahLst/>
            <a:rect l="l" t="t" r="r" b="b"/>
            <a:pathLst>
              <a:path w="21600" h="21600">
                <a:moveTo>
                  <a:pt x="0" y="0"/>
                </a:moveTo>
                <a:lnTo>
                  <a:pt x="21600" y="21600"/>
                </a:lnTo>
              </a:path>
            </a:pathLst>
          </a:custGeom>
          <a:noFill/>
          <a:ln w="9360">
            <a:solidFill>
              <a:schemeClr val="dk2"/>
            </a:solidFill>
            <a:round/>
          </a:ln>
        </p:spPr>
        <p:style>
          <a:lnRef idx="0"/>
          <a:fillRef idx="0"/>
          <a:effectRef idx="0"/>
          <a:fontRef idx="minor"/>
        </p:style>
      </p:sp>
      <p:sp>
        <p:nvSpPr>
          <p:cNvPr id="368" name="CustomShape 24"/>
          <p:cNvSpPr/>
          <p:nvPr/>
        </p:nvSpPr>
        <p:spPr>
          <a:xfrm>
            <a:off x="7257600" y="3811320"/>
            <a:ext cx="1958760" cy="10054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800" spc="-1" strike="noStrike">
                <a:solidFill>
                  <a:srgbClr val="2f4d5d"/>
                </a:solidFill>
                <a:latin typeface="Calibri"/>
                <a:ea typeface="Calibri"/>
              </a:rPr>
              <a:t>“</a:t>
            </a:r>
            <a:r>
              <a:rPr b="1" lang="en" sz="1800" spc="-1" strike="noStrike">
                <a:solidFill>
                  <a:srgbClr val="2f4d5d"/>
                </a:solidFill>
                <a:latin typeface="Calibri"/>
                <a:ea typeface="Calibri"/>
              </a:rPr>
              <a:t>Magnetospheric” </a:t>
            </a:r>
            <a:br/>
            <a:r>
              <a:rPr b="1" lang="en" sz="1800" spc="-1" strike="noStrike">
                <a:solidFill>
                  <a:srgbClr val="2f4d5d"/>
                </a:solidFill>
                <a:latin typeface="Calibri"/>
                <a:ea typeface="Calibri"/>
              </a:rPr>
              <a:t>model</a:t>
            </a:r>
            <a:endParaRPr b="0" lang="en-US" sz="1800" spc="-1" strike="noStrike">
              <a:latin typeface="Arial"/>
            </a:endParaRPr>
          </a:p>
        </p:txBody>
      </p:sp>
      <p:sp>
        <p:nvSpPr>
          <p:cNvPr id="369" name="CustomShape 25"/>
          <p:cNvSpPr/>
          <p:nvPr/>
        </p:nvSpPr>
        <p:spPr>
          <a:xfrm>
            <a:off x="7352640" y="3207600"/>
            <a:ext cx="1886040" cy="91260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600" spc="-1" strike="noStrike">
                <a:solidFill>
                  <a:srgbClr val="2f4d5d"/>
                </a:solidFill>
                <a:latin typeface="Calibri"/>
                <a:ea typeface="Calibri"/>
              </a:rPr>
              <a:t>Geomagnetic</a:t>
            </a:r>
            <a:br/>
            <a:r>
              <a:rPr b="0" lang="en" sz="1600" spc="-1" strike="noStrike">
                <a:solidFill>
                  <a:srgbClr val="2f4d5d"/>
                </a:solidFill>
                <a:latin typeface="Calibri"/>
                <a:ea typeface="Calibri"/>
              </a:rPr>
              <a:t>indices – Dst, Kp, AE</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CustomShape 1"/>
          <p:cNvSpPr/>
          <p:nvPr/>
        </p:nvSpPr>
        <p:spPr>
          <a:xfrm>
            <a:off x="5193000" y="2951280"/>
            <a:ext cx="3769920" cy="1231920"/>
          </a:xfrm>
          <a:prstGeom prst="rect">
            <a:avLst/>
          </a:prstGeom>
          <a:noFill/>
          <a:ln>
            <a:noFill/>
          </a:ln>
        </p:spPr>
        <p:style>
          <a:lnRef idx="0"/>
          <a:fillRef idx="0"/>
          <a:effectRef idx="0"/>
          <a:fontRef idx="minor"/>
        </p:style>
        <p:txBody>
          <a:bodyPr tIns="91440" bIns="91440">
            <a:spAutoFit/>
          </a:bodyPr>
          <a:p>
            <a:pPr marL="457200" indent="-304560">
              <a:lnSpc>
                <a:spcPct val="115000"/>
              </a:lnSpc>
              <a:spcBef>
                <a:spcPts val="1199"/>
              </a:spcBef>
              <a:buClr>
                <a:srgbClr val="2f4d5d"/>
              </a:buClr>
              <a:buFont typeface="Arial"/>
              <a:buChar char="●"/>
            </a:pPr>
            <a:r>
              <a:rPr b="0" lang="en" sz="1200" spc="-1" strike="noStrike">
                <a:solidFill>
                  <a:srgbClr val="2f4d5d"/>
                </a:solidFill>
                <a:latin typeface="Arial"/>
                <a:ea typeface="Arial"/>
              </a:rPr>
              <a:t>CME parameters are constrained independently from remote observations.</a:t>
            </a:r>
            <a:endParaRPr b="0" lang="en-US" sz="1200" spc="-1" strike="noStrike">
              <a:latin typeface="Arial"/>
            </a:endParaRPr>
          </a:p>
          <a:p>
            <a:pPr marL="457200" indent="-304560">
              <a:lnSpc>
                <a:spcPct val="115000"/>
              </a:lnSpc>
              <a:buClr>
                <a:srgbClr val="2f4d5d"/>
              </a:buClr>
              <a:buFont typeface="Arial"/>
              <a:buChar char="●"/>
            </a:pPr>
            <a:r>
              <a:rPr b="0" lang="en" sz="1200" spc="-1" strike="noStrike">
                <a:solidFill>
                  <a:srgbClr val="2f4d5d"/>
                </a:solidFill>
                <a:latin typeface="Arial"/>
                <a:ea typeface="Arial"/>
              </a:rPr>
              <a:t>Geometrical parameters obtained using the FRi3D 3D reconstruction tool using multi-viewpoint observations. </a:t>
            </a:r>
            <a:endParaRPr b="0" lang="en-US" sz="1200" spc="-1" strike="noStrike">
              <a:latin typeface="Arial"/>
            </a:endParaRPr>
          </a:p>
        </p:txBody>
      </p:sp>
      <p:sp>
        <p:nvSpPr>
          <p:cNvPr id="708" name="CustomShape 2"/>
          <p:cNvSpPr/>
          <p:nvPr/>
        </p:nvSpPr>
        <p:spPr>
          <a:xfrm>
            <a:off x="2462760" y="3787920"/>
            <a:ext cx="843480" cy="357480"/>
          </a:xfrm>
          <a:prstGeom prst="rect">
            <a:avLst/>
          </a:prstGeom>
          <a:noFill/>
          <a:ln>
            <a:noFill/>
          </a:ln>
        </p:spPr>
        <p:style>
          <a:lnRef idx="0"/>
          <a:fillRef idx="0"/>
          <a:effectRef idx="0"/>
          <a:fontRef idx="minor"/>
        </p:style>
        <p:txBody>
          <a:bodyPr tIns="91440" bIns="91440">
            <a:spAutoFit/>
          </a:bodyPr>
          <a:p>
            <a:pPr algn="r">
              <a:lnSpc>
                <a:spcPct val="115000"/>
              </a:lnSpc>
              <a:spcBef>
                <a:spcPts val="1199"/>
              </a:spcBef>
              <a:spcAft>
                <a:spcPts val="1199"/>
              </a:spcAft>
              <a:tabLst>
                <a:tab algn="l" pos="0"/>
              </a:tabLst>
            </a:pPr>
            <a:r>
              <a:rPr b="1" lang="en" sz="1000" spc="-1" strike="noStrike">
                <a:solidFill>
                  <a:srgbClr val="ffffff"/>
                </a:solidFill>
                <a:latin typeface="Arial"/>
                <a:ea typeface="Arial"/>
              </a:rPr>
              <a:t>STEREO A </a:t>
            </a:r>
            <a:endParaRPr b="0" lang="en-US" sz="1000" spc="-1" strike="noStrike">
              <a:latin typeface="Arial"/>
            </a:endParaRPr>
          </a:p>
        </p:txBody>
      </p:sp>
      <p:sp>
        <p:nvSpPr>
          <p:cNvPr id="709" name="CustomShape 3"/>
          <p:cNvSpPr/>
          <p:nvPr/>
        </p:nvSpPr>
        <p:spPr>
          <a:xfrm>
            <a:off x="432000" y="3787920"/>
            <a:ext cx="843480" cy="357480"/>
          </a:xfrm>
          <a:prstGeom prst="rect">
            <a:avLst/>
          </a:prstGeom>
          <a:noFill/>
          <a:ln>
            <a:noFill/>
          </a:ln>
        </p:spPr>
        <p:style>
          <a:lnRef idx="0"/>
          <a:fillRef idx="0"/>
          <a:effectRef idx="0"/>
          <a:fontRef idx="minor"/>
        </p:style>
        <p:txBody>
          <a:bodyPr tIns="91440" bIns="91440">
            <a:spAutoFit/>
          </a:bodyPr>
          <a:p>
            <a:pPr>
              <a:lnSpc>
                <a:spcPct val="115000"/>
              </a:lnSpc>
              <a:spcBef>
                <a:spcPts val="1199"/>
              </a:spcBef>
              <a:spcAft>
                <a:spcPts val="1199"/>
              </a:spcAft>
              <a:tabLst>
                <a:tab algn="l" pos="0"/>
              </a:tabLst>
            </a:pPr>
            <a:r>
              <a:rPr b="1" lang="en" sz="1000" spc="-1" strike="noStrike">
                <a:solidFill>
                  <a:srgbClr val="ffffff"/>
                </a:solidFill>
                <a:latin typeface="Arial"/>
                <a:ea typeface="Arial"/>
              </a:rPr>
              <a:t>STEREO B</a:t>
            </a:r>
            <a:endParaRPr b="0" lang="en-US" sz="1000" spc="-1" strike="noStrike">
              <a:latin typeface="Arial"/>
            </a:endParaRPr>
          </a:p>
        </p:txBody>
      </p:sp>
      <p:sp>
        <p:nvSpPr>
          <p:cNvPr id="710" name="TextShape 4"/>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Validation event - 12 July 2012</a:t>
            </a:r>
            <a:endParaRPr b="0" lang="en-US" sz="3000" spc="-1" strike="noStrike">
              <a:solidFill>
                <a:srgbClr val="000000"/>
              </a:solidFill>
              <a:latin typeface="Arial"/>
            </a:endParaRPr>
          </a:p>
        </p:txBody>
      </p:sp>
      <p:sp>
        <p:nvSpPr>
          <p:cNvPr id="711" name="CustomShape 5"/>
          <p:cNvSpPr/>
          <p:nvPr/>
        </p:nvSpPr>
        <p:spPr>
          <a:xfrm>
            <a:off x="3467520" y="3048840"/>
            <a:ext cx="1548720" cy="24336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Toroidal height</a:t>
            </a:r>
            <a:endParaRPr b="0" lang="en-US" sz="1200" spc="-1" strike="noStrike">
              <a:latin typeface="Arial"/>
            </a:endParaRPr>
          </a:p>
        </p:txBody>
      </p:sp>
      <p:sp>
        <p:nvSpPr>
          <p:cNvPr id="712" name="CustomShape 6"/>
          <p:cNvSpPr/>
          <p:nvPr/>
        </p:nvSpPr>
        <p:spPr>
          <a:xfrm>
            <a:off x="3467520" y="3314520"/>
            <a:ext cx="1548720" cy="24336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Poloidal height</a:t>
            </a:r>
            <a:endParaRPr b="0" lang="en-US" sz="1200" spc="-1" strike="noStrike">
              <a:latin typeface="Arial"/>
            </a:endParaRPr>
          </a:p>
        </p:txBody>
      </p:sp>
      <p:sp>
        <p:nvSpPr>
          <p:cNvPr id="713" name="CustomShape 7"/>
          <p:cNvSpPr/>
          <p:nvPr/>
        </p:nvSpPr>
        <p:spPr>
          <a:xfrm>
            <a:off x="3473280" y="1564920"/>
            <a:ext cx="1568520" cy="22752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Insertion time</a:t>
            </a:r>
            <a:endParaRPr b="0" lang="en-US" sz="1200" spc="-1" strike="noStrike">
              <a:latin typeface="Arial"/>
            </a:endParaRPr>
          </a:p>
        </p:txBody>
      </p:sp>
      <p:sp>
        <p:nvSpPr>
          <p:cNvPr id="714" name="CustomShape 8"/>
          <p:cNvSpPr/>
          <p:nvPr/>
        </p:nvSpPr>
        <p:spPr>
          <a:xfrm>
            <a:off x="3457440" y="2044800"/>
            <a:ext cx="1568520" cy="22752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Longitude</a:t>
            </a:r>
            <a:endParaRPr b="0" lang="en-US" sz="1200" spc="-1" strike="noStrike">
              <a:latin typeface="Arial"/>
            </a:endParaRPr>
          </a:p>
        </p:txBody>
      </p:sp>
      <p:sp>
        <p:nvSpPr>
          <p:cNvPr id="715" name="CustomShape 9"/>
          <p:cNvSpPr/>
          <p:nvPr/>
        </p:nvSpPr>
        <p:spPr>
          <a:xfrm>
            <a:off x="3457440" y="1804680"/>
            <a:ext cx="1568520" cy="22752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Latitude</a:t>
            </a:r>
            <a:endParaRPr b="0" lang="en-US" sz="1200" spc="-1" strike="noStrike">
              <a:latin typeface="Arial"/>
            </a:endParaRPr>
          </a:p>
        </p:txBody>
      </p:sp>
      <p:sp>
        <p:nvSpPr>
          <p:cNvPr id="716" name="CustomShape 10"/>
          <p:cNvSpPr/>
          <p:nvPr/>
        </p:nvSpPr>
        <p:spPr>
          <a:xfrm>
            <a:off x="3457440" y="3663000"/>
            <a:ext cx="1584720" cy="22752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Speed</a:t>
            </a:r>
            <a:endParaRPr b="0" lang="en-US" sz="1200" spc="-1" strike="noStrike">
              <a:latin typeface="Arial"/>
            </a:endParaRPr>
          </a:p>
        </p:txBody>
      </p:sp>
      <p:pic>
        <p:nvPicPr>
          <p:cNvPr id="717" name="Google Shape;672;p55" descr=""/>
          <p:cNvPicPr/>
          <p:nvPr/>
        </p:nvPicPr>
        <p:blipFill>
          <a:blip r:embed="rId1"/>
          <a:stretch/>
        </p:blipFill>
        <p:spPr>
          <a:xfrm>
            <a:off x="5950800" y="936000"/>
            <a:ext cx="2456640" cy="1965240"/>
          </a:xfrm>
          <a:prstGeom prst="rect">
            <a:avLst/>
          </a:prstGeom>
          <a:ln w="19080">
            <a:solidFill>
              <a:schemeClr val="dk2"/>
            </a:solidFill>
            <a:round/>
          </a:ln>
        </p:spPr>
      </p:pic>
      <p:sp>
        <p:nvSpPr>
          <p:cNvPr id="718" name="CustomShape 11"/>
          <p:cNvSpPr/>
          <p:nvPr/>
        </p:nvSpPr>
        <p:spPr>
          <a:xfrm>
            <a:off x="6297480" y="952560"/>
            <a:ext cx="7124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800" spc="-1" strike="noStrike">
                <a:solidFill>
                  <a:srgbClr val="4a86e8"/>
                </a:solidFill>
                <a:latin typeface="Arial"/>
                <a:ea typeface="Arial"/>
              </a:rPr>
              <a:t>STEREO-B</a:t>
            </a:r>
            <a:endParaRPr b="0" lang="en-US" sz="800" spc="-1" strike="noStrike">
              <a:latin typeface="Arial"/>
            </a:endParaRPr>
          </a:p>
        </p:txBody>
      </p:sp>
      <p:sp>
        <p:nvSpPr>
          <p:cNvPr id="719" name="CustomShape 12"/>
          <p:cNvSpPr/>
          <p:nvPr/>
        </p:nvSpPr>
        <p:spPr>
          <a:xfrm>
            <a:off x="7695000" y="905040"/>
            <a:ext cx="7124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800" spc="-1" strike="noStrike">
                <a:solidFill>
                  <a:srgbClr val="ff0000"/>
                </a:solidFill>
                <a:latin typeface="Arial"/>
                <a:ea typeface="Arial"/>
              </a:rPr>
              <a:t>STEREO-A</a:t>
            </a:r>
            <a:endParaRPr b="0" lang="en-US" sz="800" spc="-1" strike="noStrike">
              <a:latin typeface="Arial"/>
            </a:endParaRPr>
          </a:p>
        </p:txBody>
      </p:sp>
      <p:sp>
        <p:nvSpPr>
          <p:cNvPr id="720" name="CustomShape 13"/>
          <p:cNvSpPr/>
          <p:nvPr/>
        </p:nvSpPr>
        <p:spPr>
          <a:xfrm>
            <a:off x="430920" y="906480"/>
            <a:ext cx="2964960" cy="396360"/>
          </a:xfrm>
          <a:prstGeom prst="rect">
            <a:avLst/>
          </a:prstGeom>
          <a:solidFill>
            <a:srgbClr val="b6d7a8"/>
          </a:solid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000000"/>
                </a:solidFill>
                <a:latin typeface="Arial"/>
                <a:ea typeface="Arial"/>
              </a:rPr>
              <a:t>Geometrical parameters</a:t>
            </a:r>
            <a:endParaRPr b="0" lang="en-US" sz="1400" spc="-1" strike="noStrike">
              <a:latin typeface="Arial"/>
            </a:endParaRPr>
          </a:p>
        </p:txBody>
      </p:sp>
      <p:sp>
        <p:nvSpPr>
          <p:cNvPr id="721" name="CustomShape 14"/>
          <p:cNvSpPr/>
          <p:nvPr/>
        </p:nvSpPr>
        <p:spPr>
          <a:xfrm>
            <a:off x="1406160" y="4170240"/>
            <a:ext cx="1014120" cy="3657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200" spc="-1" strike="noStrike">
                <a:solidFill>
                  <a:srgbClr val="e7b037"/>
                </a:solidFill>
                <a:latin typeface="Arial"/>
                <a:ea typeface="Arial"/>
              </a:rPr>
              <a:t>CME shell</a:t>
            </a:r>
            <a:endParaRPr b="0" lang="en-US" sz="1200" spc="-1" strike="noStrike">
              <a:latin typeface="Arial"/>
            </a:endParaRPr>
          </a:p>
        </p:txBody>
      </p:sp>
      <p:pic>
        <p:nvPicPr>
          <p:cNvPr id="722" name="Google Shape;677;p55" descr=""/>
          <p:cNvPicPr/>
          <p:nvPr/>
        </p:nvPicPr>
        <p:blipFill>
          <a:blip r:embed="rId2"/>
          <a:srcRect l="53287" t="30635" r="13772" b="16868"/>
          <a:stretch/>
        </p:blipFill>
        <p:spPr>
          <a:xfrm>
            <a:off x="432000" y="1388520"/>
            <a:ext cx="3011040" cy="2699640"/>
          </a:xfrm>
          <a:prstGeom prst="rect">
            <a:avLst/>
          </a:prstGeom>
          <a:ln>
            <a:noFill/>
          </a:ln>
        </p:spPr>
      </p:pic>
      <p:sp>
        <p:nvSpPr>
          <p:cNvPr id="723" name="CustomShape 15"/>
          <p:cNvSpPr/>
          <p:nvPr/>
        </p:nvSpPr>
        <p:spPr>
          <a:xfrm>
            <a:off x="1492560" y="3673440"/>
            <a:ext cx="427320" cy="564840"/>
          </a:xfrm>
          <a:custGeom>
            <a:avLst/>
            <a:gdLst/>
            <a:ahLst/>
            <a:rect l="l" t="t" r="r" b="b"/>
            <a:pathLst>
              <a:path w="21600" h="21600">
                <a:moveTo>
                  <a:pt x="0" y="0"/>
                </a:moveTo>
                <a:lnTo>
                  <a:pt x="21600" y="21600"/>
                </a:lnTo>
              </a:path>
            </a:pathLst>
          </a:custGeom>
          <a:noFill/>
          <a:ln w="28440">
            <a:solidFill>
              <a:schemeClr val="dk2"/>
            </a:solidFill>
            <a:round/>
          </a:ln>
        </p:spPr>
        <p:style>
          <a:lnRef idx="0"/>
          <a:fillRef idx="0"/>
          <a:effectRef idx="0"/>
          <a:fontRef idx="minor"/>
        </p:style>
      </p:sp>
      <p:sp>
        <p:nvSpPr>
          <p:cNvPr id="724" name="CustomShape 16"/>
          <p:cNvSpPr/>
          <p:nvPr/>
        </p:nvSpPr>
        <p:spPr>
          <a:xfrm flipH="1">
            <a:off x="1920240" y="3622680"/>
            <a:ext cx="383760" cy="601200"/>
          </a:xfrm>
          <a:custGeom>
            <a:avLst/>
            <a:gdLst/>
            <a:ahLst/>
            <a:rect l="l" t="t" r="r" b="b"/>
            <a:pathLst>
              <a:path w="21600" h="21600">
                <a:moveTo>
                  <a:pt x="0" y="0"/>
                </a:moveTo>
                <a:lnTo>
                  <a:pt x="21600" y="21600"/>
                </a:lnTo>
              </a:path>
            </a:pathLst>
          </a:custGeom>
          <a:noFill/>
          <a:ln w="28440">
            <a:solidFill>
              <a:schemeClr val="dk2"/>
            </a:solidFill>
            <a:round/>
          </a:ln>
        </p:spPr>
        <p:style>
          <a:lnRef idx="0"/>
          <a:fillRef idx="0"/>
          <a:effectRef idx="0"/>
          <a:fontRef idx="minor"/>
        </p:style>
      </p:sp>
      <p:sp>
        <p:nvSpPr>
          <p:cNvPr id="725" name="CustomShape 17"/>
          <p:cNvSpPr/>
          <p:nvPr/>
        </p:nvSpPr>
        <p:spPr>
          <a:xfrm>
            <a:off x="3467520" y="2411640"/>
            <a:ext cx="1548720" cy="24336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Half-width</a:t>
            </a:r>
            <a:endParaRPr b="0" lang="en-US" sz="1200" spc="-1" strike="noStrike">
              <a:latin typeface="Arial"/>
            </a:endParaRPr>
          </a:p>
        </p:txBody>
      </p:sp>
      <p:sp>
        <p:nvSpPr>
          <p:cNvPr id="726" name="CustomShape 18"/>
          <p:cNvSpPr/>
          <p:nvPr/>
        </p:nvSpPr>
        <p:spPr>
          <a:xfrm>
            <a:off x="3467520" y="2674440"/>
            <a:ext cx="1548720" cy="24336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200" spc="-1" strike="noStrike">
                <a:solidFill>
                  <a:srgbClr val="000000"/>
                </a:solidFill>
                <a:latin typeface="Arial"/>
                <a:ea typeface="Arial"/>
              </a:rPr>
              <a:t>Half-height</a:t>
            </a:r>
            <a:endParaRPr b="0" lang="en-US" sz="1200" spc="-1" strike="noStrike">
              <a:latin typeface="Arial"/>
            </a:endParaRPr>
          </a:p>
        </p:txBody>
      </p:sp>
      <p:sp>
        <p:nvSpPr>
          <p:cNvPr id="727" name="CustomShape 19"/>
          <p:cNvSpPr/>
          <p:nvPr/>
        </p:nvSpPr>
        <p:spPr>
          <a:xfrm>
            <a:off x="2539080" y="3738600"/>
            <a:ext cx="843480" cy="322200"/>
          </a:xfrm>
          <a:prstGeom prst="rect">
            <a:avLst/>
          </a:prstGeom>
          <a:noFill/>
          <a:ln>
            <a:noFill/>
          </a:ln>
        </p:spPr>
        <p:style>
          <a:lnRef idx="0"/>
          <a:fillRef idx="0"/>
          <a:effectRef idx="0"/>
          <a:fontRef idx="minor"/>
        </p:style>
        <p:txBody>
          <a:bodyPr tIns="91440" bIns="91440">
            <a:spAutoFit/>
          </a:bodyPr>
          <a:p>
            <a:pPr algn="r">
              <a:lnSpc>
                <a:spcPct val="115000"/>
              </a:lnSpc>
              <a:spcBef>
                <a:spcPts val="1199"/>
              </a:spcBef>
              <a:spcAft>
                <a:spcPts val="1199"/>
              </a:spcAft>
              <a:tabLst>
                <a:tab algn="l" pos="0"/>
              </a:tabLst>
            </a:pPr>
            <a:r>
              <a:rPr b="1" lang="en" sz="800" spc="-1" strike="noStrike">
                <a:solidFill>
                  <a:srgbClr val="ffffff"/>
                </a:solidFill>
                <a:latin typeface="Arial"/>
                <a:ea typeface="Arial"/>
              </a:rPr>
              <a:t>STEREO A </a:t>
            </a:r>
            <a:endParaRPr b="0" lang="en-US" sz="800" spc="-1" strike="noStrike">
              <a:latin typeface="Arial"/>
            </a:endParaRPr>
          </a:p>
        </p:txBody>
      </p:sp>
      <p:sp>
        <p:nvSpPr>
          <p:cNvPr id="728" name="CustomShape 20"/>
          <p:cNvSpPr/>
          <p:nvPr/>
        </p:nvSpPr>
        <p:spPr>
          <a:xfrm>
            <a:off x="432000" y="3738600"/>
            <a:ext cx="843480" cy="322200"/>
          </a:xfrm>
          <a:prstGeom prst="rect">
            <a:avLst/>
          </a:prstGeom>
          <a:noFill/>
          <a:ln>
            <a:noFill/>
          </a:ln>
        </p:spPr>
        <p:style>
          <a:lnRef idx="0"/>
          <a:fillRef idx="0"/>
          <a:effectRef idx="0"/>
          <a:fontRef idx="minor"/>
        </p:style>
        <p:txBody>
          <a:bodyPr tIns="91440" bIns="91440">
            <a:spAutoFit/>
          </a:bodyPr>
          <a:p>
            <a:pPr>
              <a:lnSpc>
                <a:spcPct val="115000"/>
              </a:lnSpc>
              <a:spcBef>
                <a:spcPts val="1199"/>
              </a:spcBef>
              <a:spcAft>
                <a:spcPts val="1199"/>
              </a:spcAft>
              <a:tabLst>
                <a:tab algn="l" pos="0"/>
              </a:tabLst>
            </a:pPr>
            <a:r>
              <a:rPr b="1" lang="en" sz="800" spc="-1" strike="noStrike">
                <a:solidFill>
                  <a:srgbClr val="ffffff"/>
                </a:solidFill>
                <a:latin typeface="Arial"/>
                <a:ea typeface="Arial"/>
              </a:rPr>
              <a:t>STEREO B</a:t>
            </a:r>
            <a:endParaRPr b="0" lang="en-US" sz="800" spc="-1" strike="noStrike">
              <a:latin typeface="Arial"/>
            </a:endParaRPr>
          </a:p>
        </p:txBody>
      </p:sp>
      <p:pic>
        <p:nvPicPr>
          <p:cNvPr id="729" name="Google Shape;684;p55" descr="cpacolorlogo.jpg"/>
          <p:cNvPicPr/>
          <p:nvPr/>
        </p:nvPicPr>
        <p:blipFill>
          <a:blip r:embed="rId3"/>
          <a:stretch/>
        </p:blipFill>
        <p:spPr>
          <a:xfrm>
            <a:off x="7854480" y="4719240"/>
            <a:ext cx="393120" cy="393120"/>
          </a:xfrm>
          <a:prstGeom prst="rect">
            <a:avLst/>
          </a:prstGeom>
          <a:ln>
            <a:noFill/>
          </a:ln>
        </p:spPr>
      </p:pic>
      <p:sp>
        <p:nvSpPr>
          <p:cNvPr id="730" name="CustomShape 21"/>
          <p:cNvSpPr/>
          <p:nvPr/>
        </p:nvSpPr>
        <p:spPr>
          <a:xfrm>
            <a:off x="5834520" y="4673160"/>
            <a:ext cx="2009160" cy="485640"/>
          </a:xfrm>
          <a:prstGeom prst="rect">
            <a:avLst/>
          </a:prstGeom>
          <a:noFill/>
          <a:ln>
            <a:noFill/>
          </a:ln>
        </p:spPr>
        <p:style>
          <a:lnRef idx="0"/>
          <a:fillRef idx="0"/>
          <a:effectRef idx="0"/>
          <a:fontRef idx="minor"/>
        </p:style>
        <p:txBody>
          <a:bodyPr lIns="0" rIns="135000" tIns="0" bIns="0" anchor="ctr">
            <a:noAutofit/>
          </a:bodyPr>
          <a:p>
            <a:pPr algn="r">
              <a:lnSpc>
                <a:spcPct val="100000"/>
              </a:lnSpc>
              <a:tabLst>
                <a:tab algn="l" pos="0"/>
              </a:tabLst>
            </a:pPr>
            <a:r>
              <a:rPr b="0" lang="en" sz="1000" spc="-1" strike="noStrike">
                <a:solidFill>
                  <a:srgbClr val="ffffff"/>
                </a:solidFill>
                <a:latin typeface="Arial"/>
                <a:ea typeface="Arial"/>
              </a:rPr>
              <a:t>Centre for mathematical Plasma-Astrophysics</a:t>
            </a:r>
            <a:endParaRPr b="0" lang="en-US" sz="1000" spc="-1" strike="noStrike">
              <a:latin typeface="Arial"/>
            </a:endParaRPr>
          </a:p>
        </p:txBody>
      </p:sp>
      <p:pic>
        <p:nvPicPr>
          <p:cNvPr id="731" name="Google Shape;686;p55" descr="cpacolorlogo.jpg"/>
          <p:cNvPicPr/>
          <p:nvPr/>
        </p:nvPicPr>
        <p:blipFill>
          <a:blip r:embed="rId4"/>
          <a:stretch/>
        </p:blipFill>
        <p:spPr>
          <a:xfrm>
            <a:off x="7854480" y="4719240"/>
            <a:ext cx="393120" cy="393120"/>
          </a:xfrm>
          <a:prstGeom prst="rect">
            <a:avLst/>
          </a:prstGeom>
          <a:ln>
            <a:noFill/>
          </a:ln>
        </p:spPr>
      </p:pic>
      <p:sp>
        <p:nvSpPr>
          <p:cNvPr id="732" name="TextShape 22"/>
          <p:cNvSpPr txBox="1"/>
          <p:nvPr/>
        </p:nvSpPr>
        <p:spPr>
          <a:xfrm>
            <a:off x="432000" y="4657680"/>
            <a:ext cx="485640" cy="485640"/>
          </a:xfrm>
          <a:prstGeom prst="rect">
            <a:avLst/>
          </a:prstGeom>
          <a:noFill/>
          <a:ln>
            <a:noFill/>
          </a:ln>
        </p:spPr>
        <p:txBody>
          <a:bodyPr lIns="0" rIns="0" tIns="0" bIns="0" anchor="ctr">
            <a:noAutofit/>
          </a:bodyPr>
          <a:p>
            <a:pPr>
              <a:lnSpc>
                <a:spcPct val="100000"/>
              </a:lnSpc>
              <a:tabLst>
                <a:tab algn="l" pos="0"/>
              </a:tabLst>
            </a:pPr>
            <a:fld id="{A2CD56BF-EDDB-4ECC-A95B-6955E4C94098}" type="slidenum">
              <a:rPr b="0" lang="en" sz="800" spc="-1" strike="noStrike">
                <a:solidFill>
                  <a:srgbClr val="ffffff"/>
                </a:solidFill>
                <a:latin typeface="Arial"/>
                <a:ea typeface="Arial"/>
              </a:rPr>
              <a:t>&lt;number&gt;</a:t>
            </a:fld>
            <a:endParaRPr b="0" lang="en-US" sz="800" spc="-1" strike="noStrike">
              <a:latin typeface="Times New Roman"/>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Validation event - 12 July 2012</a:t>
            </a:r>
            <a:endParaRPr b="0" lang="en-US" sz="3000" spc="-1" strike="noStrike">
              <a:solidFill>
                <a:srgbClr val="000000"/>
              </a:solidFill>
              <a:latin typeface="Arial"/>
            </a:endParaRPr>
          </a:p>
        </p:txBody>
      </p:sp>
      <p:sp>
        <p:nvSpPr>
          <p:cNvPr id="734" name="CustomShape 2"/>
          <p:cNvSpPr/>
          <p:nvPr/>
        </p:nvSpPr>
        <p:spPr>
          <a:xfrm>
            <a:off x="415440" y="898560"/>
            <a:ext cx="2964960" cy="396360"/>
          </a:xfrm>
          <a:prstGeom prst="rect">
            <a:avLst/>
          </a:prstGeom>
          <a:solidFill>
            <a:srgbClr val="ea9999"/>
          </a:solid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000000"/>
                </a:solidFill>
                <a:latin typeface="Arial"/>
                <a:ea typeface="Arial"/>
              </a:rPr>
              <a:t>Magnetic field parameters</a:t>
            </a:r>
            <a:endParaRPr b="0" lang="en-US" sz="1400" spc="-1" strike="noStrike">
              <a:latin typeface="Arial"/>
            </a:endParaRPr>
          </a:p>
        </p:txBody>
      </p:sp>
      <p:sp>
        <p:nvSpPr>
          <p:cNvPr id="735" name="CustomShape 3"/>
          <p:cNvSpPr/>
          <p:nvPr/>
        </p:nvSpPr>
        <p:spPr>
          <a:xfrm>
            <a:off x="5559840" y="2814120"/>
            <a:ext cx="1775520" cy="28080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300" spc="-1" strike="noStrike">
                <a:solidFill>
                  <a:srgbClr val="2f4d5d"/>
                </a:solidFill>
                <a:latin typeface="Arial"/>
                <a:ea typeface="Arial"/>
              </a:rPr>
              <a:t>Polarity</a:t>
            </a:r>
            <a:endParaRPr b="0" lang="en-US" sz="1300" spc="-1" strike="noStrike">
              <a:latin typeface="Arial"/>
            </a:endParaRPr>
          </a:p>
        </p:txBody>
      </p:sp>
      <p:sp>
        <p:nvSpPr>
          <p:cNvPr id="736" name="CustomShape 4"/>
          <p:cNvSpPr/>
          <p:nvPr/>
        </p:nvSpPr>
        <p:spPr>
          <a:xfrm>
            <a:off x="5562000" y="1085400"/>
            <a:ext cx="3083760" cy="1278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endParaRPr b="0" lang="en-US" sz="1800" spc="-1" strike="noStrike">
              <a:latin typeface="Arial"/>
            </a:endParaRPr>
          </a:p>
          <a:p>
            <a:pPr>
              <a:lnSpc>
                <a:spcPct val="100000"/>
              </a:lnSpc>
              <a:tabLst>
                <a:tab algn="l" pos="0"/>
              </a:tabLst>
            </a:pPr>
            <a:r>
              <a:rPr b="1" lang="en" sz="1200" spc="-1" strike="noStrike">
                <a:solidFill>
                  <a:srgbClr val="2f4d5d"/>
                </a:solidFill>
                <a:latin typeface="Arial"/>
                <a:ea typeface="Arial"/>
              </a:rPr>
              <a:t>EUV/X-ray sigmoid </a:t>
            </a:r>
            <a:endParaRPr b="0" lang="en-US" sz="1200" spc="-1" strike="noStrike">
              <a:latin typeface="Arial"/>
            </a:endParaRPr>
          </a:p>
          <a:p>
            <a:pPr>
              <a:lnSpc>
                <a:spcPct val="100000"/>
              </a:lnSpc>
              <a:tabLst>
                <a:tab algn="l" pos="0"/>
              </a:tabLst>
            </a:pPr>
            <a:r>
              <a:rPr b="0" i="1" lang="en" sz="1200" spc="-1" strike="noStrike">
                <a:solidFill>
                  <a:srgbClr val="1d8db0"/>
                </a:solidFill>
                <a:latin typeface="Arial"/>
                <a:ea typeface="Arial"/>
              </a:rPr>
              <a:t>[Demoulin &amp; Pariat 2009, Palmerio+2017]</a:t>
            </a:r>
            <a:endParaRPr b="0" lang="en-US" sz="1200" spc="-1" strike="noStrike">
              <a:latin typeface="Arial"/>
            </a:endParaRPr>
          </a:p>
          <a:p>
            <a:pPr marL="343080" indent="-247320">
              <a:lnSpc>
                <a:spcPct val="100000"/>
              </a:lnSpc>
              <a:buClr>
                <a:srgbClr val="2f4d5d"/>
              </a:buClr>
              <a:buFont typeface="Arial"/>
              <a:buChar char="➢"/>
              <a:tabLst>
                <a:tab algn="l" pos="0"/>
              </a:tabLst>
            </a:pPr>
            <a:r>
              <a:rPr b="1" lang="en" sz="1200" spc="-1" strike="noStrike">
                <a:solidFill>
                  <a:srgbClr val="2f4d5d"/>
                </a:solidFill>
                <a:latin typeface="Arial"/>
                <a:ea typeface="Arial"/>
              </a:rPr>
              <a:t>Chirality</a:t>
            </a:r>
            <a:br/>
            <a:r>
              <a:rPr b="0" lang="en" sz="1200" spc="-1" strike="noStrike">
                <a:solidFill>
                  <a:srgbClr val="2f4d5d"/>
                </a:solidFill>
                <a:latin typeface="Arial"/>
                <a:ea typeface="Arial"/>
              </a:rPr>
              <a:t>Forward S-shaped sigmoid implies  right-handed FR</a:t>
            </a:r>
            <a:endParaRPr b="0" lang="en-US" sz="1200" spc="-1" strike="noStrike">
              <a:latin typeface="Arial"/>
            </a:endParaRPr>
          </a:p>
        </p:txBody>
      </p:sp>
      <p:sp>
        <p:nvSpPr>
          <p:cNvPr id="737" name="CustomShape 5"/>
          <p:cNvSpPr/>
          <p:nvPr/>
        </p:nvSpPr>
        <p:spPr>
          <a:xfrm>
            <a:off x="5498640" y="3391560"/>
            <a:ext cx="3355200" cy="9133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200" spc="-1" strike="noStrike">
                <a:solidFill>
                  <a:srgbClr val="2f4d5d"/>
                </a:solidFill>
                <a:latin typeface="Arial"/>
                <a:ea typeface="Arial"/>
              </a:rPr>
              <a:t>Polarity inversion line (PIL) </a:t>
            </a:r>
            <a:endParaRPr b="0" lang="en-US" sz="1200" spc="-1" strike="noStrike">
              <a:latin typeface="Arial"/>
            </a:endParaRPr>
          </a:p>
          <a:p>
            <a:pPr>
              <a:lnSpc>
                <a:spcPct val="100000"/>
              </a:lnSpc>
              <a:tabLst>
                <a:tab algn="l" pos="0"/>
              </a:tabLst>
            </a:pPr>
            <a:r>
              <a:rPr b="0" i="1" lang="en" sz="1200" spc="-1" strike="noStrike">
                <a:solidFill>
                  <a:srgbClr val="1d8db0"/>
                </a:solidFill>
                <a:latin typeface="Arial"/>
                <a:ea typeface="Arial"/>
              </a:rPr>
              <a:t>[Palmerio+2017, Scolini+2019]</a:t>
            </a:r>
            <a:endParaRPr b="0" lang="en-US" sz="1200" spc="-1" strike="noStrike">
              <a:latin typeface="Arial"/>
            </a:endParaRPr>
          </a:p>
          <a:p>
            <a:pPr marL="399960" indent="-247320">
              <a:lnSpc>
                <a:spcPct val="100000"/>
              </a:lnSpc>
              <a:buClr>
                <a:srgbClr val="2f4d5d"/>
              </a:buClr>
              <a:buFont typeface="Arial"/>
              <a:buChar char="➢"/>
              <a:tabLst>
                <a:tab algn="l" pos="0"/>
              </a:tabLst>
            </a:pPr>
            <a:r>
              <a:rPr b="1" lang="en" sz="1200" spc="-1" strike="noStrike">
                <a:solidFill>
                  <a:srgbClr val="2f4d5d"/>
                </a:solidFill>
                <a:latin typeface="Arial"/>
                <a:ea typeface="Arial"/>
              </a:rPr>
              <a:t>Tilt:</a:t>
            </a:r>
            <a:r>
              <a:rPr b="0" lang="en" sz="1200" spc="-1" strike="noStrike">
                <a:solidFill>
                  <a:srgbClr val="2f4d5d"/>
                </a:solidFill>
                <a:latin typeface="Arial"/>
                <a:ea typeface="Arial"/>
              </a:rPr>
              <a:t> 45°</a:t>
            </a:r>
            <a:endParaRPr b="0" lang="en-US" sz="1200" spc="-1" strike="noStrike">
              <a:latin typeface="Arial"/>
            </a:endParaRPr>
          </a:p>
          <a:p>
            <a:pPr marL="399960" indent="-247320">
              <a:lnSpc>
                <a:spcPct val="100000"/>
              </a:lnSpc>
              <a:buClr>
                <a:srgbClr val="2f4d5d"/>
              </a:buClr>
              <a:buFont typeface="Arial"/>
              <a:buChar char="➢"/>
              <a:tabLst>
                <a:tab algn="l" pos="0"/>
              </a:tabLst>
            </a:pPr>
            <a:r>
              <a:rPr b="1" lang="en" sz="1200" spc="-1" strike="noStrike">
                <a:solidFill>
                  <a:srgbClr val="2f4d5d"/>
                </a:solidFill>
                <a:latin typeface="Arial"/>
                <a:ea typeface="Arial"/>
              </a:rPr>
              <a:t>Axial magnetic field</a:t>
            </a:r>
            <a:r>
              <a:rPr b="0" lang="en" sz="1200" spc="-1" strike="noStrike">
                <a:solidFill>
                  <a:srgbClr val="2f4d5d"/>
                </a:solidFill>
                <a:latin typeface="Arial"/>
                <a:ea typeface="Arial"/>
              </a:rPr>
              <a:t>: South-Eastward</a:t>
            </a:r>
            <a:endParaRPr b="0" lang="en-US" sz="1200" spc="-1" strike="noStrike">
              <a:latin typeface="Arial"/>
            </a:endParaRPr>
          </a:p>
        </p:txBody>
      </p:sp>
      <p:pic>
        <p:nvPicPr>
          <p:cNvPr id="738" name="Google Shape;697;p56" descr=""/>
          <p:cNvPicPr/>
          <p:nvPr/>
        </p:nvPicPr>
        <p:blipFill>
          <a:blip r:embed="rId1"/>
          <a:srcRect l="0" t="0" r="0" b="8715"/>
          <a:stretch/>
        </p:blipFill>
        <p:spPr>
          <a:xfrm>
            <a:off x="7646400" y="2322000"/>
            <a:ext cx="1289160" cy="1047960"/>
          </a:xfrm>
          <a:prstGeom prst="rect">
            <a:avLst/>
          </a:prstGeom>
          <a:ln w="9360">
            <a:solidFill>
              <a:schemeClr val="dk2"/>
            </a:solidFill>
            <a:round/>
          </a:ln>
        </p:spPr>
      </p:pic>
      <p:sp>
        <p:nvSpPr>
          <p:cNvPr id="739" name="CustomShape 6"/>
          <p:cNvSpPr/>
          <p:nvPr/>
        </p:nvSpPr>
        <p:spPr>
          <a:xfrm>
            <a:off x="5559840" y="3110400"/>
            <a:ext cx="1775520" cy="28080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300" spc="-1" strike="noStrike">
                <a:solidFill>
                  <a:srgbClr val="2f4d5d"/>
                </a:solidFill>
                <a:latin typeface="Arial"/>
                <a:ea typeface="Arial"/>
              </a:rPr>
              <a:t>Tilt</a:t>
            </a:r>
            <a:endParaRPr b="0" lang="en-US" sz="1300" spc="-1" strike="noStrike">
              <a:latin typeface="Arial"/>
            </a:endParaRPr>
          </a:p>
        </p:txBody>
      </p:sp>
      <p:grpSp>
        <p:nvGrpSpPr>
          <p:cNvPr id="740" name="Group 7"/>
          <p:cNvGrpSpPr/>
          <p:nvPr/>
        </p:nvGrpSpPr>
        <p:grpSpPr>
          <a:xfrm>
            <a:off x="3552840" y="1019160"/>
            <a:ext cx="2008440" cy="1779480"/>
            <a:chOff x="3552840" y="1019160"/>
            <a:chExt cx="2008440" cy="1779480"/>
          </a:xfrm>
        </p:grpSpPr>
        <p:pic>
          <p:nvPicPr>
            <p:cNvPr id="741" name="Google Shape;700;p56" descr=""/>
            <p:cNvPicPr/>
            <p:nvPr/>
          </p:nvPicPr>
          <p:blipFill>
            <a:blip r:embed="rId2"/>
            <a:srcRect l="25951" t="22159" r="51902" b="42989"/>
            <a:stretch/>
          </p:blipFill>
          <p:spPr>
            <a:xfrm>
              <a:off x="3552840" y="1019160"/>
              <a:ext cx="2008440" cy="1779480"/>
            </a:xfrm>
            <a:prstGeom prst="rect">
              <a:avLst/>
            </a:prstGeom>
            <a:ln>
              <a:noFill/>
            </a:ln>
          </p:spPr>
        </p:pic>
        <p:sp>
          <p:nvSpPr>
            <p:cNvPr id="742" name="CustomShape 8"/>
            <p:cNvSpPr/>
            <p:nvPr/>
          </p:nvSpPr>
          <p:spPr>
            <a:xfrm>
              <a:off x="4211280" y="1647000"/>
              <a:ext cx="772560" cy="280800"/>
            </a:xfrm>
            <a:custGeom>
              <a:avLst/>
              <a:gdLst/>
              <a:ahLst/>
              <a:rect l="l" t="t" r="r" b="b"/>
              <a:pathLst>
                <a:path w="27103" h="9957">
                  <a:moveTo>
                    <a:pt x="0" y="2419"/>
                  </a:moveTo>
                  <a:cubicBezTo>
                    <a:pt x="935" y="5223"/>
                    <a:pt x="4226" y="8456"/>
                    <a:pt x="7094" y="7740"/>
                  </a:cubicBezTo>
                  <a:cubicBezTo>
                    <a:pt x="12545" y="6379"/>
                    <a:pt x="16720" y="-1162"/>
                    <a:pt x="22170" y="202"/>
                  </a:cubicBezTo>
                  <a:cubicBezTo>
                    <a:pt x="25526" y="1042"/>
                    <a:pt x="29000" y="8864"/>
                    <a:pt x="25717" y="9957"/>
                  </a:cubicBezTo>
                </a:path>
              </a:pathLst>
            </a:custGeom>
            <a:noFill/>
            <a:ln w="19080">
              <a:solidFill>
                <a:srgbClr val="ff0000"/>
              </a:solidFill>
              <a:round/>
            </a:ln>
          </p:spPr>
          <p:style>
            <a:lnRef idx="0"/>
            <a:fillRef idx="0"/>
            <a:effectRef idx="0"/>
            <a:fontRef idx="minor"/>
          </p:style>
        </p:sp>
      </p:grpSp>
      <p:grpSp>
        <p:nvGrpSpPr>
          <p:cNvPr id="743" name="Group 9"/>
          <p:cNvGrpSpPr/>
          <p:nvPr/>
        </p:nvGrpSpPr>
        <p:grpSpPr>
          <a:xfrm>
            <a:off x="3552480" y="2967480"/>
            <a:ext cx="1945800" cy="1661760"/>
            <a:chOff x="3552480" y="2967480"/>
            <a:chExt cx="1945800" cy="1661760"/>
          </a:xfrm>
        </p:grpSpPr>
        <p:pic>
          <p:nvPicPr>
            <p:cNvPr id="744" name="Google Shape;703;p56" descr=""/>
            <p:cNvPicPr/>
            <p:nvPr/>
          </p:nvPicPr>
          <p:blipFill>
            <a:blip r:embed="rId3"/>
            <a:srcRect l="50226" t="22898" r="28321" b="42989"/>
            <a:stretch/>
          </p:blipFill>
          <p:spPr>
            <a:xfrm>
              <a:off x="3552480" y="2967480"/>
              <a:ext cx="1945800" cy="1661760"/>
            </a:xfrm>
            <a:prstGeom prst="rect">
              <a:avLst/>
            </a:prstGeom>
            <a:ln>
              <a:noFill/>
            </a:ln>
          </p:spPr>
        </p:pic>
        <p:sp>
          <p:nvSpPr>
            <p:cNvPr id="745" name="CustomShape 10"/>
            <p:cNvSpPr/>
            <p:nvPr/>
          </p:nvSpPr>
          <p:spPr>
            <a:xfrm flipH="1" rot="10800000">
              <a:off x="4134600" y="3380040"/>
              <a:ext cx="893520" cy="645840"/>
            </a:xfrm>
            <a:custGeom>
              <a:avLst/>
              <a:gdLst/>
              <a:ahLst/>
              <a:rect l="l" t="t" r="r" b="b"/>
              <a:pathLst>
                <a:path w="21600" h="21600">
                  <a:moveTo>
                    <a:pt x="0" y="0"/>
                  </a:moveTo>
                  <a:lnTo>
                    <a:pt x="21600" y="21600"/>
                  </a:lnTo>
                </a:path>
              </a:pathLst>
            </a:custGeom>
            <a:noFill/>
            <a:ln w="19080">
              <a:solidFill>
                <a:srgbClr val="2458c6"/>
              </a:solidFill>
              <a:prstDash val="dash"/>
              <a:round/>
              <a:headEnd len="med" type="triangle" w="med"/>
            </a:ln>
          </p:spPr>
          <p:style>
            <a:lnRef idx="0"/>
            <a:fillRef idx="0"/>
            <a:effectRef idx="0"/>
            <a:fontRef idx="minor"/>
          </p:style>
        </p:sp>
      </p:grpSp>
      <p:sp>
        <p:nvSpPr>
          <p:cNvPr id="746" name="CustomShape 11"/>
          <p:cNvSpPr/>
          <p:nvPr/>
        </p:nvSpPr>
        <p:spPr>
          <a:xfrm>
            <a:off x="5559840" y="1019160"/>
            <a:ext cx="1775520" cy="280800"/>
          </a:xfrm>
          <a:prstGeom prst="round2DiagRect">
            <a:avLst>
              <a:gd name="adj1" fmla="val 50000"/>
              <a:gd name="adj2" fmla="val 0"/>
            </a:avLst>
          </a:prstGeom>
          <a:solidFill>
            <a:srgbClr val="ffe599"/>
          </a:solidFill>
          <a:ln w="9360">
            <a:solidFill>
              <a:schemeClr val="dk2"/>
            </a:solidFill>
            <a:round/>
          </a:ln>
        </p:spPr>
        <p:style>
          <a:lnRef idx="0"/>
          <a:fillRef idx="0"/>
          <a:effectRef idx="0"/>
          <a:fontRef idx="minor"/>
        </p:style>
        <p:txBody>
          <a:bodyPr lIns="75960" rIns="75960" tIns="75960" bIns="75960" anchor="ctr">
            <a:noAutofit/>
          </a:bodyPr>
          <a:p>
            <a:pPr algn="ctr">
              <a:lnSpc>
                <a:spcPct val="100000"/>
              </a:lnSpc>
              <a:tabLst>
                <a:tab algn="l" pos="0"/>
              </a:tabLst>
            </a:pPr>
            <a:r>
              <a:rPr b="0" lang="en" sz="1300" spc="-1" strike="noStrike">
                <a:solidFill>
                  <a:srgbClr val="2f4d5d"/>
                </a:solidFill>
                <a:latin typeface="Arial"/>
                <a:ea typeface="Arial"/>
              </a:rPr>
              <a:t>Chirality</a:t>
            </a:r>
            <a:endParaRPr b="0" lang="en-US" sz="1300" spc="-1" strike="noStrike">
              <a:latin typeface="Arial"/>
            </a:endParaRPr>
          </a:p>
        </p:txBody>
      </p:sp>
      <p:grpSp>
        <p:nvGrpSpPr>
          <p:cNvPr id="747" name="Group 12"/>
          <p:cNvGrpSpPr/>
          <p:nvPr/>
        </p:nvGrpSpPr>
        <p:grpSpPr>
          <a:xfrm>
            <a:off x="336600" y="2433240"/>
            <a:ext cx="3553200" cy="2469600"/>
            <a:chOff x="336600" y="2433240"/>
            <a:chExt cx="3553200" cy="2469600"/>
          </a:xfrm>
        </p:grpSpPr>
        <p:grpSp>
          <p:nvGrpSpPr>
            <p:cNvPr id="748" name="Group 13"/>
            <p:cNvGrpSpPr/>
            <p:nvPr/>
          </p:nvGrpSpPr>
          <p:grpSpPr>
            <a:xfrm>
              <a:off x="415440" y="2433240"/>
              <a:ext cx="3474360" cy="2469600"/>
              <a:chOff x="415440" y="2433240"/>
              <a:chExt cx="3474360" cy="2469600"/>
            </a:xfrm>
          </p:grpSpPr>
          <p:grpSp>
            <p:nvGrpSpPr>
              <p:cNvPr id="749" name="Group 14"/>
              <p:cNvGrpSpPr/>
              <p:nvPr/>
            </p:nvGrpSpPr>
            <p:grpSpPr>
              <a:xfrm>
                <a:off x="415440" y="2433240"/>
                <a:ext cx="3385800" cy="2229480"/>
                <a:chOff x="415440" y="2433240"/>
                <a:chExt cx="3385800" cy="2229480"/>
              </a:xfrm>
            </p:grpSpPr>
            <p:grpSp>
              <p:nvGrpSpPr>
                <p:cNvPr id="750" name="Group 15"/>
                <p:cNvGrpSpPr/>
                <p:nvPr/>
              </p:nvGrpSpPr>
              <p:grpSpPr>
                <a:xfrm>
                  <a:off x="415440" y="2433240"/>
                  <a:ext cx="3385800" cy="2229480"/>
                  <a:chOff x="415440" y="2433240"/>
                  <a:chExt cx="3385800" cy="2229480"/>
                </a:xfrm>
              </p:grpSpPr>
              <p:pic>
                <p:nvPicPr>
                  <p:cNvPr id="751" name="Google Shape;710;p56" descr=""/>
                  <p:cNvPicPr/>
                  <p:nvPr/>
                </p:nvPicPr>
                <p:blipFill>
                  <a:blip r:embed="rId4"/>
                  <a:srcRect l="45730" t="25428" r="19159" b="32703"/>
                  <a:stretch/>
                </p:blipFill>
                <p:spPr>
                  <a:xfrm>
                    <a:off x="415440" y="2433240"/>
                    <a:ext cx="3385800" cy="2229480"/>
                  </a:xfrm>
                  <a:prstGeom prst="rect">
                    <a:avLst/>
                  </a:prstGeom>
                  <a:ln>
                    <a:noFill/>
                  </a:ln>
                </p:spPr>
              </p:pic>
              <p:sp>
                <p:nvSpPr>
                  <p:cNvPr id="752" name="CustomShape 16"/>
                  <p:cNvSpPr/>
                  <p:nvPr/>
                </p:nvSpPr>
                <p:spPr>
                  <a:xfrm>
                    <a:off x="426600" y="4421520"/>
                    <a:ext cx="245520" cy="240840"/>
                  </a:xfrm>
                  <a:prstGeom prst="rect">
                    <a:avLst/>
                  </a:prstGeom>
                  <a:solidFill>
                    <a:schemeClr val="lt1"/>
                  </a:solidFill>
                  <a:ln w="9360">
                    <a:solidFill>
                      <a:schemeClr val="lt1"/>
                    </a:solidFill>
                    <a:round/>
                  </a:ln>
                </p:spPr>
                <p:style>
                  <a:lnRef idx="0"/>
                  <a:fillRef idx="0"/>
                  <a:effectRef idx="0"/>
                  <a:fontRef idx="minor"/>
                </p:style>
              </p:sp>
            </p:grpSp>
            <p:sp>
              <p:nvSpPr>
                <p:cNvPr id="753" name="CustomShape 17"/>
                <p:cNvSpPr/>
                <p:nvPr/>
              </p:nvSpPr>
              <p:spPr>
                <a:xfrm>
                  <a:off x="1015920" y="3093480"/>
                  <a:ext cx="2067840" cy="882720"/>
                </a:xfrm>
                <a:custGeom>
                  <a:avLst/>
                  <a:gdLst/>
                  <a:ahLst/>
                  <a:rect l="l" t="t" r="r" b="b"/>
                  <a:pathLst>
                    <a:path w="102348" h="43715">
                      <a:moveTo>
                        <a:pt x="3608" y="33334"/>
                      </a:moveTo>
                      <a:cubicBezTo>
                        <a:pt x="752" y="35047"/>
                        <a:pt x="-1582" y="42323"/>
                        <a:pt x="1649" y="43131"/>
                      </a:cubicBezTo>
                      <a:cubicBezTo>
                        <a:pt x="10216" y="45274"/>
                        <a:pt x="19566" y="39611"/>
                        <a:pt x="26631" y="34313"/>
                      </a:cubicBezTo>
                      <a:cubicBezTo>
                        <a:pt x="32126" y="30193"/>
                        <a:pt x="38613" y="27587"/>
                        <a:pt x="44756" y="24516"/>
                      </a:cubicBezTo>
                      <a:cubicBezTo>
                        <a:pt x="48686" y="22551"/>
                        <a:pt x="50623" y="17662"/>
                        <a:pt x="54553" y="15699"/>
                      </a:cubicBezTo>
                      <a:cubicBezTo>
                        <a:pt x="63634" y="11163"/>
                        <a:pt x="72559" y="6241"/>
                        <a:pt x="81985" y="2473"/>
                      </a:cubicBezTo>
                      <a:cubicBezTo>
                        <a:pt x="87597" y="230"/>
                        <a:pt x="95080" y="-1367"/>
                        <a:pt x="100110" y="1983"/>
                      </a:cubicBezTo>
                      <a:cubicBezTo>
                        <a:pt x="103954" y="4543"/>
                        <a:pt x="102281" y="13634"/>
                        <a:pt x="98150" y="15699"/>
                      </a:cubicBezTo>
                    </a:path>
                  </a:pathLst>
                </a:custGeom>
                <a:noFill/>
                <a:ln w="28440">
                  <a:solidFill>
                    <a:srgbClr val="ff0000"/>
                  </a:solidFill>
                  <a:round/>
                </a:ln>
              </p:spPr>
              <p:style>
                <a:lnRef idx="0"/>
                <a:fillRef idx="0"/>
                <a:effectRef idx="0"/>
                <a:fontRef idx="minor"/>
              </p:style>
            </p:sp>
            <p:sp>
              <p:nvSpPr>
                <p:cNvPr id="754" name="CustomShape 18"/>
                <p:cNvSpPr/>
                <p:nvPr/>
              </p:nvSpPr>
              <p:spPr>
                <a:xfrm flipH="1" rot="10800000">
                  <a:off x="1063800" y="3216960"/>
                  <a:ext cx="2067840" cy="1171800"/>
                </a:xfrm>
                <a:custGeom>
                  <a:avLst/>
                  <a:gdLst/>
                  <a:ahLst/>
                  <a:rect l="l" t="t" r="r" b="b"/>
                  <a:pathLst>
                    <a:path w="21600" h="21600">
                      <a:moveTo>
                        <a:pt x="0" y="0"/>
                      </a:moveTo>
                      <a:lnTo>
                        <a:pt x="21600" y="21600"/>
                      </a:lnTo>
                    </a:path>
                  </a:pathLst>
                </a:custGeom>
                <a:noFill/>
                <a:ln w="28440">
                  <a:solidFill>
                    <a:srgbClr val="2458c6"/>
                  </a:solidFill>
                  <a:prstDash val="dash"/>
                  <a:round/>
                </a:ln>
              </p:spPr>
              <p:style>
                <a:lnRef idx="0"/>
                <a:fillRef idx="0"/>
                <a:effectRef idx="0"/>
                <a:fontRef idx="minor"/>
              </p:style>
            </p:sp>
          </p:grpSp>
          <p:sp>
            <p:nvSpPr>
              <p:cNvPr id="755" name="CustomShape 19"/>
              <p:cNvSpPr/>
              <p:nvPr/>
            </p:nvSpPr>
            <p:spPr>
              <a:xfrm rot="19841400">
                <a:off x="1254960" y="3890520"/>
                <a:ext cx="2724840" cy="3657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i="1" lang="en" sz="1200" spc="-1" strike="noStrike">
                    <a:solidFill>
                      <a:srgbClr val="1d8db0"/>
                    </a:solidFill>
                    <a:latin typeface="Arial"/>
                    <a:ea typeface="Arial"/>
                  </a:rPr>
                  <a:t>[Longcope &amp; Beveridge, 2007]</a:t>
                </a:r>
                <a:endParaRPr b="0" lang="en-US" sz="1200" spc="-1" strike="noStrike">
                  <a:latin typeface="Arial"/>
                </a:endParaRPr>
              </a:p>
            </p:txBody>
          </p:sp>
        </p:grpSp>
        <p:sp>
          <p:nvSpPr>
            <p:cNvPr id="756" name="CustomShape 20"/>
            <p:cNvSpPr/>
            <p:nvPr/>
          </p:nvSpPr>
          <p:spPr>
            <a:xfrm>
              <a:off x="336600" y="3540240"/>
              <a:ext cx="767520" cy="3657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200" spc="-1" strike="noStrike">
                  <a:solidFill>
                    <a:srgbClr val="ff0000"/>
                  </a:solidFill>
                  <a:latin typeface="Arial"/>
                  <a:ea typeface="Arial"/>
                </a:rPr>
                <a:t>Sigmoid</a:t>
              </a:r>
              <a:endParaRPr b="0" lang="en-US" sz="1200" spc="-1" strike="noStrike">
                <a:latin typeface="Arial"/>
              </a:endParaRPr>
            </a:p>
          </p:txBody>
        </p:sp>
        <p:sp>
          <p:nvSpPr>
            <p:cNvPr id="757" name="CustomShape 21"/>
            <p:cNvSpPr/>
            <p:nvPr/>
          </p:nvSpPr>
          <p:spPr>
            <a:xfrm>
              <a:off x="942840" y="4042800"/>
              <a:ext cx="39312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000" spc="-1" strike="noStrike">
                  <a:solidFill>
                    <a:srgbClr val="0000ff"/>
                  </a:solidFill>
                  <a:highlight>
                    <a:srgbClr val="ffffff"/>
                  </a:highlight>
                  <a:latin typeface="Arial"/>
                  <a:ea typeface="Arial"/>
                </a:rPr>
                <a:t>PIL</a:t>
              </a:r>
              <a:endParaRPr b="0" lang="en-US" sz="1000" spc="-1" strike="noStrike">
                <a:latin typeface="Arial"/>
              </a:endParaRPr>
            </a:p>
          </p:txBody>
        </p:sp>
      </p:grpSp>
      <p:pic>
        <p:nvPicPr>
          <p:cNvPr id="758" name="Google Shape;717;p56" descr=""/>
          <p:cNvPicPr/>
          <p:nvPr/>
        </p:nvPicPr>
        <p:blipFill>
          <a:blip r:embed="rId5"/>
          <a:srcRect l="25561" t="26138" r="57415" b="30138"/>
          <a:stretch/>
        </p:blipFill>
        <p:spPr>
          <a:xfrm>
            <a:off x="415440" y="1300320"/>
            <a:ext cx="1289160" cy="1829160"/>
          </a:xfrm>
          <a:prstGeom prst="rect">
            <a:avLst/>
          </a:prstGeom>
          <a:ln>
            <a:noFill/>
          </a:ln>
        </p:spPr>
      </p:pic>
      <p:sp>
        <p:nvSpPr>
          <p:cNvPr id="759" name="CustomShape 22"/>
          <p:cNvSpPr/>
          <p:nvPr/>
        </p:nvSpPr>
        <p:spPr>
          <a:xfrm>
            <a:off x="830160" y="2732400"/>
            <a:ext cx="39312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800" spc="-1" strike="noStrike">
                <a:solidFill>
                  <a:srgbClr val="0000ff"/>
                </a:solidFill>
                <a:highlight>
                  <a:srgbClr val="ffffff"/>
                </a:highlight>
                <a:latin typeface="Arial"/>
                <a:ea typeface="Arial"/>
              </a:rPr>
              <a:t>PIL</a:t>
            </a:r>
            <a:endParaRPr b="0" lang="en-US" sz="800" spc="-1" strike="noStrike">
              <a:latin typeface="Arial"/>
            </a:endParaRPr>
          </a:p>
        </p:txBody>
      </p:sp>
      <p:sp>
        <p:nvSpPr>
          <p:cNvPr id="760" name="CustomShape 23"/>
          <p:cNvSpPr/>
          <p:nvPr/>
        </p:nvSpPr>
        <p:spPr>
          <a:xfrm>
            <a:off x="1457280" y="1371600"/>
            <a:ext cx="881280" cy="3355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000" spc="-1" strike="noStrike">
                <a:solidFill>
                  <a:srgbClr val="1d8db0"/>
                </a:solidFill>
                <a:latin typeface="Arial"/>
                <a:ea typeface="Arial"/>
              </a:rPr>
              <a:t>Side view </a:t>
            </a:r>
            <a:endParaRPr b="0" lang="en-US" sz="1000" spc="-1" strike="noStrike">
              <a:latin typeface="Arial"/>
            </a:endParaRPr>
          </a:p>
        </p:txBody>
      </p:sp>
      <p:pic>
        <p:nvPicPr>
          <p:cNvPr id="761" name="Google Shape;720;p56" descr="cpacolorlogo.jpg"/>
          <p:cNvPicPr/>
          <p:nvPr/>
        </p:nvPicPr>
        <p:blipFill>
          <a:blip r:embed="rId6"/>
          <a:stretch/>
        </p:blipFill>
        <p:spPr>
          <a:xfrm>
            <a:off x="7854480" y="4719240"/>
            <a:ext cx="393120" cy="393120"/>
          </a:xfrm>
          <a:prstGeom prst="rect">
            <a:avLst/>
          </a:prstGeom>
          <a:ln>
            <a:noFill/>
          </a:ln>
        </p:spPr>
      </p:pic>
      <p:sp>
        <p:nvSpPr>
          <p:cNvPr id="762" name="CustomShape 24"/>
          <p:cNvSpPr/>
          <p:nvPr/>
        </p:nvSpPr>
        <p:spPr>
          <a:xfrm>
            <a:off x="5834520" y="4673160"/>
            <a:ext cx="2009160" cy="485640"/>
          </a:xfrm>
          <a:prstGeom prst="rect">
            <a:avLst/>
          </a:prstGeom>
          <a:noFill/>
          <a:ln>
            <a:noFill/>
          </a:ln>
        </p:spPr>
        <p:style>
          <a:lnRef idx="0"/>
          <a:fillRef idx="0"/>
          <a:effectRef idx="0"/>
          <a:fontRef idx="minor"/>
        </p:style>
        <p:txBody>
          <a:bodyPr lIns="0" rIns="135000" tIns="0" bIns="0" anchor="ctr">
            <a:noAutofit/>
          </a:bodyPr>
          <a:p>
            <a:pPr algn="r">
              <a:lnSpc>
                <a:spcPct val="100000"/>
              </a:lnSpc>
              <a:tabLst>
                <a:tab algn="l" pos="0"/>
              </a:tabLst>
            </a:pPr>
            <a:r>
              <a:rPr b="0" lang="en" sz="1000" spc="-1" strike="noStrike">
                <a:solidFill>
                  <a:srgbClr val="ffffff"/>
                </a:solidFill>
                <a:latin typeface="Arial"/>
                <a:ea typeface="Arial"/>
              </a:rPr>
              <a:t>Centre for mathematical Plasma-Astrophysics</a:t>
            </a:r>
            <a:endParaRPr b="0" lang="en-US" sz="1000" spc="-1" strike="noStrike">
              <a:latin typeface="Arial"/>
            </a:endParaRPr>
          </a:p>
        </p:txBody>
      </p:sp>
      <p:pic>
        <p:nvPicPr>
          <p:cNvPr id="763" name="Google Shape;722;p56" descr="cpacolorlogo.jpg"/>
          <p:cNvPicPr/>
          <p:nvPr/>
        </p:nvPicPr>
        <p:blipFill>
          <a:blip r:embed="rId7"/>
          <a:stretch/>
        </p:blipFill>
        <p:spPr>
          <a:xfrm>
            <a:off x="7854480" y="4719240"/>
            <a:ext cx="393120" cy="393120"/>
          </a:xfrm>
          <a:prstGeom prst="rect">
            <a:avLst/>
          </a:prstGeom>
          <a:ln>
            <a:noFill/>
          </a:ln>
        </p:spPr>
      </p:pic>
      <p:sp>
        <p:nvSpPr>
          <p:cNvPr id="764" name="TextShape 25"/>
          <p:cNvSpPr txBox="1"/>
          <p:nvPr/>
        </p:nvSpPr>
        <p:spPr>
          <a:xfrm>
            <a:off x="432000" y="4657680"/>
            <a:ext cx="485640" cy="485640"/>
          </a:xfrm>
          <a:prstGeom prst="rect">
            <a:avLst/>
          </a:prstGeom>
          <a:noFill/>
          <a:ln>
            <a:noFill/>
          </a:ln>
        </p:spPr>
        <p:txBody>
          <a:bodyPr lIns="0" rIns="0" tIns="0" bIns="0" anchor="ctr">
            <a:noAutofit/>
          </a:bodyPr>
          <a:p>
            <a:pPr>
              <a:lnSpc>
                <a:spcPct val="100000"/>
              </a:lnSpc>
              <a:tabLst>
                <a:tab algn="l" pos="0"/>
              </a:tabLst>
            </a:pPr>
            <a:fld id="{954FDAE4-EEEB-4DF1-B38B-845418222D80}" type="slidenum">
              <a:rPr b="0" lang="en" sz="800" spc="-1" strike="noStrike">
                <a:solidFill>
                  <a:srgbClr val="ffffff"/>
                </a:solidFill>
                <a:latin typeface="Arial"/>
                <a:ea typeface="Arial"/>
              </a:rPr>
              <a:t>&lt;number&gt;</a:t>
            </a:fld>
            <a:endParaRPr b="0" lang="en-US" sz="800" spc="-1" strike="noStrike">
              <a:latin typeface="Times New Roman"/>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TextShape 1"/>
          <p:cNvSpPr txBox="1"/>
          <p:nvPr/>
        </p:nvSpPr>
        <p:spPr>
          <a:xfrm>
            <a:off x="9295200" y="1072440"/>
            <a:ext cx="3582360" cy="2998440"/>
          </a:xfrm>
          <a:prstGeom prst="rect">
            <a:avLst/>
          </a:prstGeom>
          <a:noFill/>
          <a:ln>
            <a:noFill/>
          </a:ln>
        </p:spPr>
        <p:txBody>
          <a:bodyPr lIns="68400" rIns="68400" tIns="34200" bIns="34200">
            <a:normAutofit/>
          </a:bodyPr>
          <a:p>
            <a:pPr marL="457200" indent="-304560">
              <a:lnSpc>
                <a:spcPct val="100000"/>
              </a:lnSpc>
              <a:spcBef>
                <a:spcPts val="799"/>
              </a:spcBef>
              <a:buClr>
                <a:srgbClr val="2f4d5d"/>
              </a:buClr>
              <a:buFont typeface="Arial"/>
              <a:buChar char="●"/>
            </a:pPr>
            <a:r>
              <a:rPr b="0" lang="en" sz="1200" spc="-1" strike="noStrike">
                <a:solidFill>
                  <a:srgbClr val="2f4d5d"/>
                </a:solidFill>
                <a:latin typeface="Arial"/>
                <a:ea typeface="Arial"/>
              </a:rPr>
              <a:t>OpenGGCM (an MHD model of magnetosphere-ionosphere-thermosphere) is driven by solar wind data at L1 from </a:t>
            </a:r>
            <a:br/>
            <a:r>
              <a:rPr b="0" lang="en" sz="1200" spc="-1" strike="noStrike">
                <a:solidFill>
                  <a:srgbClr val="2f4d5d"/>
                </a:solidFill>
                <a:latin typeface="Arial"/>
              </a:rPr>
              <a:t> </a:t>
            </a:r>
            <a:endParaRPr b="0" lang="en-US" sz="1200" spc="-1" strike="noStrike">
              <a:solidFill>
                <a:srgbClr val="000000"/>
              </a:solidFill>
              <a:latin typeface="Arial"/>
            </a:endParaRPr>
          </a:p>
          <a:p>
            <a:pPr lvl="1" marL="914400" indent="-304560">
              <a:lnSpc>
                <a:spcPct val="100000"/>
              </a:lnSpc>
              <a:buClr>
                <a:srgbClr val="2f4d5d"/>
              </a:buClr>
              <a:buFont typeface="Arial"/>
              <a:buChar char="○"/>
            </a:pPr>
            <a:r>
              <a:rPr b="0" lang="en" sz="1200" spc="-1" strike="noStrike">
                <a:solidFill>
                  <a:srgbClr val="2f4d5d"/>
                </a:solidFill>
                <a:latin typeface="Arial"/>
                <a:ea typeface="Arial"/>
              </a:rPr>
              <a:t>in-situ observations: Wind (</a:t>
            </a:r>
            <a:r>
              <a:rPr b="0" i="1" lang="en" sz="1200" spc="-1" strike="noStrike">
                <a:solidFill>
                  <a:srgbClr val="2f4d5d"/>
                </a:solidFill>
                <a:latin typeface="Arial"/>
                <a:ea typeface="Arial"/>
              </a:rPr>
              <a:t>Reference for comparison</a:t>
            </a:r>
            <a:r>
              <a:rPr b="0" lang="en" sz="1200" spc="-1" strike="noStrike">
                <a:solidFill>
                  <a:srgbClr val="2f4d5d"/>
                </a:solidFill>
                <a:latin typeface="Arial"/>
                <a:ea typeface="Arial"/>
              </a:rPr>
              <a:t>)</a:t>
            </a:r>
            <a:br/>
            <a:r>
              <a:rPr b="0" lang="en" sz="1200" spc="-1" strike="noStrike">
                <a:solidFill>
                  <a:srgbClr val="2f4d5d"/>
                </a:solidFill>
                <a:latin typeface="Arial"/>
              </a:rPr>
              <a:t> </a:t>
            </a:r>
            <a:endParaRPr b="0" lang="en-US" sz="1200" spc="-1" strike="noStrike">
              <a:solidFill>
                <a:srgbClr val="000000"/>
              </a:solidFill>
              <a:latin typeface="Arial"/>
            </a:endParaRPr>
          </a:p>
          <a:p>
            <a:pPr lvl="1" marL="914400" indent="-304560">
              <a:lnSpc>
                <a:spcPct val="100000"/>
              </a:lnSpc>
              <a:buClr>
                <a:srgbClr val="2f4d5d"/>
              </a:buClr>
              <a:buFont typeface="Arial"/>
              <a:buChar char="○"/>
            </a:pPr>
            <a:r>
              <a:rPr b="0" lang="en" sz="1200" spc="-1" strike="noStrike">
                <a:solidFill>
                  <a:srgbClr val="2f4d5d"/>
                </a:solidFill>
                <a:latin typeface="Arial"/>
                <a:ea typeface="Arial"/>
              </a:rPr>
              <a:t>MHD simulations: EUHFORIA (with magnetised CME models)</a:t>
            </a:r>
            <a:endParaRPr b="0" lang="en-US" sz="1200" spc="-1" strike="noStrike">
              <a:solidFill>
                <a:srgbClr val="000000"/>
              </a:solidFill>
              <a:latin typeface="Arial"/>
            </a:endParaRPr>
          </a:p>
        </p:txBody>
      </p:sp>
      <p:pic>
        <p:nvPicPr>
          <p:cNvPr id="766" name="Google Shape;729;p57" descr="cpacolorlogo.jpg"/>
          <p:cNvPicPr/>
          <p:nvPr/>
        </p:nvPicPr>
        <p:blipFill>
          <a:blip r:embed="rId1"/>
          <a:stretch/>
        </p:blipFill>
        <p:spPr>
          <a:xfrm>
            <a:off x="7854480" y="4719240"/>
            <a:ext cx="393120" cy="393120"/>
          </a:xfrm>
          <a:prstGeom prst="rect">
            <a:avLst/>
          </a:prstGeom>
          <a:ln>
            <a:noFill/>
          </a:ln>
        </p:spPr>
      </p:pic>
      <p:sp>
        <p:nvSpPr>
          <p:cNvPr id="767" name="TextShape 2"/>
          <p:cNvSpPr txBox="1"/>
          <p:nvPr/>
        </p:nvSpPr>
        <p:spPr>
          <a:xfrm>
            <a:off x="5834520" y="4673160"/>
            <a:ext cx="2009160" cy="485640"/>
          </a:xfrm>
          <a:prstGeom prst="rect">
            <a:avLst/>
          </a:prstGeom>
          <a:noFill/>
          <a:ln>
            <a:noFill/>
          </a:ln>
        </p:spPr>
        <p:txBody>
          <a:bodyPr lIns="0" rIns="135000" tIns="0" bIns="0" anchor="ctr">
            <a:noAutofit/>
          </a:bodyPr>
          <a:p>
            <a:pPr algn="r">
              <a:lnSpc>
                <a:spcPct val="100000"/>
              </a:lnSpc>
              <a:tabLst>
                <a:tab algn="l" pos="0"/>
              </a:tabLst>
            </a:pPr>
            <a:r>
              <a:rPr b="0" lang="en" sz="1000" spc="-1" strike="noStrike">
                <a:solidFill>
                  <a:srgbClr val="ffffff"/>
                </a:solidFill>
                <a:latin typeface="Arial"/>
                <a:ea typeface="Arial"/>
              </a:rPr>
              <a:t>Centre for mathematical Plasma-Astrophysics</a:t>
            </a:r>
            <a:endParaRPr b="0" lang="en-US" sz="1000" spc="-1" strike="noStrike">
              <a:latin typeface="Times New Roman"/>
            </a:endParaRPr>
          </a:p>
        </p:txBody>
      </p:sp>
      <p:sp>
        <p:nvSpPr>
          <p:cNvPr id="768" name="TextShape 3"/>
          <p:cNvSpPr txBox="1"/>
          <p:nvPr/>
        </p:nvSpPr>
        <p:spPr>
          <a:xfrm>
            <a:off x="105120" y="4657680"/>
            <a:ext cx="489960" cy="485640"/>
          </a:xfrm>
          <a:prstGeom prst="rect">
            <a:avLst/>
          </a:prstGeom>
          <a:noFill/>
          <a:ln>
            <a:noFill/>
          </a:ln>
        </p:spPr>
        <p:txBody>
          <a:bodyPr lIns="0" rIns="0" tIns="0" bIns="0" anchor="ctr">
            <a:noAutofit/>
          </a:bodyPr>
          <a:p>
            <a:pPr>
              <a:lnSpc>
                <a:spcPct val="100000"/>
              </a:lnSpc>
              <a:tabLst>
                <a:tab algn="l" pos="0"/>
              </a:tabLst>
            </a:pPr>
            <a:fld id="{35815AC1-4B19-42BC-8662-6B8E83BC538E}"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769" name="TextShape 4"/>
          <p:cNvSpPr txBox="1"/>
          <p:nvPr/>
        </p:nvSpPr>
        <p:spPr>
          <a:xfrm>
            <a:off x="595440" y="208440"/>
            <a:ext cx="251964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Rationale</a:t>
            </a:r>
            <a:endParaRPr b="0" lang="en-US" sz="3000" spc="-1" strike="noStrike">
              <a:solidFill>
                <a:srgbClr val="000000"/>
              </a:solidFill>
              <a:latin typeface="Arial"/>
            </a:endParaRPr>
          </a:p>
        </p:txBody>
      </p:sp>
      <p:sp>
        <p:nvSpPr>
          <p:cNvPr id="770" name="TextShape 5"/>
          <p:cNvSpPr txBox="1"/>
          <p:nvPr/>
        </p:nvSpPr>
        <p:spPr>
          <a:xfrm>
            <a:off x="595440" y="3327120"/>
            <a:ext cx="7755480" cy="1036080"/>
          </a:xfrm>
          <a:prstGeom prst="rect">
            <a:avLst/>
          </a:prstGeom>
          <a:noFill/>
          <a:ln>
            <a:noFill/>
          </a:ln>
        </p:spPr>
        <p:txBody>
          <a:bodyPr lIns="68400" rIns="68400" tIns="34200" bIns="34200">
            <a:normAutofit/>
          </a:bodyPr>
          <a:p>
            <a:pPr>
              <a:lnSpc>
                <a:spcPct val="100000"/>
              </a:lnSpc>
              <a:spcBef>
                <a:spcPts val="799"/>
              </a:spcBef>
              <a:tabLst>
                <a:tab algn="l" pos="0"/>
              </a:tabLst>
            </a:pPr>
            <a:endParaRPr b="0" lang="en-US" sz="1400" spc="-1" strike="noStrike">
              <a:solidFill>
                <a:srgbClr val="000000"/>
              </a:solidFill>
              <a:latin typeface="Arial"/>
            </a:endParaRPr>
          </a:p>
          <a:p>
            <a:pPr>
              <a:lnSpc>
                <a:spcPct val="100000"/>
              </a:lnSpc>
              <a:spcBef>
                <a:spcPts val="799"/>
              </a:spcBef>
              <a:tabLst>
                <a:tab algn="l" pos="0"/>
              </a:tabLst>
            </a:pPr>
            <a:endParaRPr b="0" lang="en-US" sz="1400" spc="-1" strike="noStrike">
              <a:solidFill>
                <a:srgbClr val="000000"/>
              </a:solidFill>
              <a:latin typeface="Arial"/>
            </a:endParaRPr>
          </a:p>
        </p:txBody>
      </p:sp>
      <p:sp>
        <p:nvSpPr>
          <p:cNvPr id="771" name="CustomShape 6"/>
          <p:cNvSpPr/>
          <p:nvPr/>
        </p:nvSpPr>
        <p:spPr>
          <a:xfrm>
            <a:off x="1851480" y="1590840"/>
            <a:ext cx="2521440" cy="122256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nSpc>
                <a:spcPct val="100000"/>
              </a:lnSpc>
              <a:spcBef>
                <a:spcPts val="799"/>
              </a:spcBef>
              <a:tabLst>
                <a:tab algn="l" pos="0"/>
              </a:tabLst>
            </a:pPr>
            <a:r>
              <a:rPr b="1" lang="en" sz="1600" spc="-1" strike="noStrike">
                <a:solidFill>
                  <a:srgbClr val="2f4d5d"/>
                </a:solidFill>
                <a:latin typeface="Arial"/>
                <a:ea typeface="Arial"/>
              </a:rPr>
              <a:t>Nowcasting</a:t>
            </a:r>
            <a:r>
              <a:rPr b="0" lang="en" sz="1600" spc="-1" strike="noStrike">
                <a:solidFill>
                  <a:srgbClr val="2f4d5d"/>
                </a:solidFill>
                <a:latin typeface="Arial"/>
                <a:ea typeface="Arial"/>
              </a:rPr>
              <a:t> using real-time solar wind data obtained at L1 ~1 hour in advance</a:t>
            </a:r>
            <a:endParaRPr b="0" lang="en-US" sz="1600" spc="-1" strike="noStrike">
              <a:latin typeface="Arial"/>
            </a:endParaRPr>
          </a:p>
        </p:txBody>
      </p:sp>
      <p:sp>
        <p:nvSpPr>
          <p:cNvPr id="772" name="CustomShape 7"/>
          <p:cNvSpPr/>
          <p:nvPr/>
        </p:nvSpPr>
        <p:spPr>
          <a:xfrm>
            <a:off x="4582080" y="1590840"/>
            <a:ext cx="2521440" cy="122256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nSpc>
                <a:spcPct val="100000"/>
              </a:lnSpc>
              <a:spcBef>
                <a:spcPts val="799"/>
              </a:spcBef>
              <a:tabLst>
                <a:tab algn="l" pos="0"/>
              </a:tabLst>
            </a:pPr>
            <a:r>
              <a:rPr b="1" lang="en" sz="1600" spc="-1" strike="noStrike">
                <a:solidFill>
                  <a:srgbClr val="2f4d5d"/>
                </a:solidFill>
                <a:latin typeface="Arial"/>
                <a:ea typeface="Arial"/>
              </a:rPr>
              <a:t>Forecasting</a:t>
            </a:r>
            <a:r>
              <a:rPr b="0" lang="en" sz="1600" spc="-1" strike="noStrike">
                <a:solidFill>
                  <a:srgbClr val="2f4d5d"/>
                </a:solidFill>
                <a:latin typeface="Arial"/>
                <a:ea typeface="Arial"/>
              </a:rPr>
              <a:t> using EUHFORIA simulated inputs ~1–2 days in advance</a:t>
            </a:r>
            <a:endParaRPr b="0" lang="en-US" sz="1600" spc="-1" strike="noStrike">
              <a:latin typeface="Arial"/>
            </a:endParaRPr>
          </a:p>
        </p:txBody>
      </p:sp>
      <p:sp>
        <p:nvSpPr>
          <p:cNvPr id="773" name="CustomShape 8"/>
          <p:cNvSpPr/>
          <p:nvPr/>
        </p:nvSpPr>
        <p:spPr>
          <a:xfrm>
            <a:off x="2331720" y="997560"/>
            <a:ext cx="4282920" cy="485640"/>
          </a:xfrm>
          <a:prstGeom prst="rect">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spcBef>
                <a:spcPts val="799"/>
              </a:spcBef>
              <a:tabLst>
                <a:tab algn="l" pos="0"/>
              </a:tabLst>
            </a:pPr>
            <a:r>
              <a:rPr b="1" lang="en" sz="1800" spc="-1" strike="noStrike">
                <a:solidFill>
                  <a:srgbClr val="2f4d5d"/>
                </a:solidFill>
                <a:latin typeface="Arial"/>
                <a:ea typeface="Arial"/>
              </a:rPr>
              <a:t>Predicting geomagnetic indices</a:t>
            </a:r>
            <a:endParaRPr b="0" lang="en-US" sz="1800" spc="-1" strike="noStrike">
              <a:latin typeface="Arial"/>
            </a:endParaRPr>
          </a:p>
        </p:txBody>
      </p:sp>
      <p:sp>
        <p:nvSpPr>
          <p:cNvPr id="774" name="CustomShape 9"/>
          <p:cNvSpPr/>
          <p:nvPr/>
        </p:nvSpPr>
        <p:spPr>
          <a:xfrm>
            <a:off x="484920" y="2976120"/>
            <a:ext cx="7976880" cy="1501560"/>
          </a:xfrm>
          <a:prstGeom prst="rect">
            <a:avLst/>
          </a:prstGeom>
          <a:noFill/>
          <a:ln>
            <a:noFill/>
          </a:ln>
        </p:spPr>
        <p:style>
          <a:lnRef idx="0"/>
          <a:fillRef idx="0"/>
          <a:effectRef idx="0"/>
          <a:fontRef idx="minor"/>
        </p:style>
        <p:txBody>
          <a:bodyPr tIns="91440" bIns="91440">
            <a:spAutoFit/>
          </a:bodyPr>
          <a:p>
            <a:pPr marL="457200" indent="-329760">
              <a:lnSpc>
                <a:spcPct val="100000"/>
              </a:lnSpc>
              <a:spcBef>
                <a:spcPts val="799"/>
              </a:spcBef>
              <a:buClr>
                <a:srgbClr val="2f4d5d"/>
              </a:buClr>
              <a:buFont typeface="Arial"/>
              <a:buChar char="●"/>
            </a:pPr>
            <a:r>
              <a:rPr b="1" lang="en" sz="1600" spc="-1" strike="noStrike">
                <a:solidFill>
                  <a:srgbClr val="0e4658"/>
                </a:solidFill>
                <a:latin typeface="Arial"/>
                <a:ea typeface="Arial"/>
              </a:rPr>
              <a:t>Realistic flux-rope CME models </a:t>
            </a:r>
            <a:r>
              <a:rPr b="0" i="1" lang="en" sz="1600" spc="-1" strike="noStrike">
                <a:solidFill>
                  <a:srgbClr val="0e4658"/>
                </a:solidFill>
                <a:latin typeface="Arial"/>
                <a:ea typeface="Arial"/>
              </a:rPr>
              <a:t>in </a:t>
            </a:r>
            <a:r>
              <a:rPr b="0" lang="en" sz="1600" spc="-1" strike="noStrike">
                <a:solidFill>
                  <a:srgbClr val="0e4658"/>
                </a:solidFill>
                <a:latin typeface="Arial"/>
                <a:ea typeface="Arial"/>
              </a:rPr>
              <a:t>EUHFORIA</a:t>
            </a:r>
            <a:r>
              <a:rPr b="0" i="1" lang="en" sz="1600" spc="-1" strike="noStrike">
                <a:solidFill>
                  <a:srgbClr val="0e4658"/>
                </a:solidFill>
                <a:latin typeface="Arial"/>
                <a:ea typeface="Arial"/>
              </a:rPr>
              <a:t> </a:t>
            </a:r>
            <a:r>
              <a:rPr b="0" lang="en" sz="1600" spc="-1" strike="noStrike">
                <a:solidFill>
                  <a:srgbClr val="0e4658"/>
                </a:solidFill>
                <a:latin typeface="Arial"/>
                <a:ea typeface="Arial"/>
              </a:rPr>
              <a:t>→predict the CME and wind parameters at L1/Earth 1–2 days before their actual arrival.</a:t>
            </a:r>
            <a:endParaRPr b="0" lang="en-US" sz="1600" spc="-1" strike="noStrike">
              <a:latin typeface="Arial"/>
            </a:endParaRPr>
          </a:p>
          <a:p>
            <a:pPr marL="457200" indent="-329760">
              <a:lnSpc>
                <a:spcPct val="100000"/>
              </a:lnSpc>
              <a:spcBef>
                <a:spcPts val="799"/>
              </a:spcBef>
              <a:buClr>
                <a:srgbClr val="0e4658"/>
              </a:buClr>
              <a:buFont typeface="Arial"/>
              <a:buChar char="●"/>
            </a:pPr>
            <a:r>
              <a:rPr b="1" lang="en" sz="1600" spc="-1" strike="noStrike">
                <a:solidFill>
                  <a:srgbClr val="0e4658"/>
                </a:solidFill>
                <a:latin typeface="Arial"/>
                <a:ea typeface="Arial"/>
              </a:rPr>
              <a:t>Synthetic L1 data </a:t>
            </a:r>
            <a:r>
              <a:rPr b="0" lang="en" sz="1600" spc="-1" strike="noStrike">
                <a:solidFill>
                  <a:srgbClr val="0e4658"/>
                </a:solidFill>
                <a:latin typeface="Arial"/>
                <a:ea typeface="Arial"/>
              </a:rPr>
              <a:t>can be used as input for magnetosphere models and (semi-)empirical and neural network (NN) models for prediction of geo-effect indices (Dst, Kp, AE, etc.).</a:t>
            </a: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TextShape 1"/>
          <p:cNvSpPr txBox="1"/>
          <p:nvPr/>
        </p:nvSpPr>
        <p:spPr>
          <a:xfrm>
            <a:off x="311760" y="307800"/>
            <a:ext cx="8520120" cy="572400"/>
          </a:xfrm>
          <a:prstGeom prst="rect">
            <a:avLst/>
          </a:prstGeom>
          <a:noFill/>
          <a:ln>
            <a:noFill/>
          </a:ln>
        </p:spPr>
        <p:txBody>
          <a:bodyPr tIns="91440" bIns="91440">
            <a:normAutofit fontScale="86000"/>
          </a:bodyPr>
          <a:p>
            <a:pPr>
              <a:lnSpc>
                <a:spcPct val="100000"/>
              </a:lnSpc>
              <a:tabLst>
                <a:tab algn="l" pos="0"/>
              </a:tabLst>
            </a:pPr>
            <a:r>
              <a:rPr b="0" lang="en" sz="3000" spc="-1" strike="noStrike">
                <a:solidFill>
                  <a:srgbClr val="1d8db0"/>
                </a:solidFill>
                <a:latin typeface="Arial"/>
                <a:ea typeface="Arial"/>
              </a:rPr>
              <a:t>Geo-effectiveness</a:t>
            </a:r>
            <a:endParaRPr b="0" lang="en-US" sz="3000" spc="-1" strike="noStrike">
              <a:solidFill>
                <a:srgbClr val="000000"/>
              </a:solidFill>
              <a:latin typeface="Arial"/>
            </a:endParaRPr>
          </a:p>
        </p:txBody>
      </p:sp>
      <p:sp>
        <p:nvSpPr>
          <p:cNvPr id="776" name="TextShape 2"/>
          <p:cNvSpPr txBox="1"/>
          <p:nvPr/>
        </p:nvSpPr>
        <p:spPr>
          <a:xfrm>
            <a:off x="8472600" y="4663080"/>
            <a:ext cx="548280" cy="393120"/>
          </a:xfrm>
          <a:prstGeom prst="rect">
            <a:avLst/>
          </a:prstGeom>
          <a:noFill/>
          <a:ln>
            <a:noFill/>
          </a:ln>
        </p:spPr>
        <p:txBody>
          <a:bodyPr tIns="91440" bIns="91440" anchor="ctr">
            <a:normAutofit/>
          </a:bodyPr>
          <a:p>
            <a:pPr algn="r">
              <a:lnSpc>
                <a:spcPct val="100000"/>
              </a:lnSpc>
              <a:tabLst>
                <a:tab algn="l" pos="0"/>
              </a:tabLst>
            </a:pPr>
            <a:fld id="{68B80127-2E56-4274-BFCD-F4A452A33FC8}" type="slidenum">
              <a:rPr b="0" lang="en" sz="800" spc="-1" strike="noStrike">
                <a:solidFill>
                  <a:srgbClr val="ffffff"/>
                </a:solidFill>
                <a:latin typeface="Arial"/>
                <a:ea typeface="Arial"/>
              </a:rPr>
              <a:t>&lt;number&gt;</a:t>
            </a:fld>
            <a:endParaRPr b="0" lang="en-US" sz="800" spc="-1" strike="noStrike">
              <a:latin typeface="Times New Roman"/>
            </a:endParaRPr>
          </a:p>
        </p:txBody>
      </p:sp>
      <p:pic>
        <p:nvPicPr>
          <p:cNvPr id="777" name="Google Shape;744;p58" descr="cpacolorlogo.jpg"/>
          <p:cNvPicPr/>
          <p:nvPr/>
        </p:nvPicPr>
        <p:blipFill>
          <a:blip r:embed="rId1"/>
          <a:stretch/>
        </p:blipFill>
        <p:spPr>
          <a:xfrm>
            <a:off x="7809480" y="4712040"/>
            <a:ext cx="404640" cy="404640"/>
          </a:xfrm>
          <a:prstGeom prst="rect">
            <a:avLst/>
          </a:prstGeom>
          <a:ln>
            <a:noFill/>
          </a:ln>
        </p:spPr>
      </p:pic>
      <p:sp>
        <p:nvSpPr>
          <p:cNvPr id="778" name="CustomShape 3"/>
          <p:cNvSpPr/>
          <p:nvPr/>
        </p:nvSpPr>
        <p:spPr>
          <a:xfrm>
            <a:off x="6428520" y="4712040"/>
            <a:ext cx="17355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779" name="CustomShape 4"/>
          <p:cNvSpPr/>
          <p:nvPr/>
        </p:nvSpPr>
        <p:spPr>
          <a:xfrm>
            <a:off x="432000" y="4657680"/>
            <a:ext cx="485640" cy="485640"/>
          </a:xfrm>
          <a:prstGeom prst="rect">
            <a:avLst/>
          </a:prstGeom>
          <a:noFill/>
          <a:ln>
            <a:noFill/>
          </a:ln>
        </p:spPr>
        <p:style>
          <a:lnRef idx="0"/>
          <a:fillRef idx="0"/>
          <a:effectRef idx="0"/>
          <a:fontRef idx="minor"/>
        </p:style>
        <p:txBody>
          <a:bodyPr lIns="68400" rIns="68400" tIns="68400" bIns="68400" anchor="ctr">
            <a:normAutofit/>
          </a:bodyPr>
          <a:p>
            <a:pPr>
              <a:lnSpc>
                <a:spcPct val="100000"/>
              </a:lnSpc>
              <a:tabLst>
                <a:tab algn="l" pos="0"/>
              </a:tabLst>
            </a:pPr>
            <a:fld id="{2872325A-91D8-4027-BA30-416FD7451430}" type="slidenum">
              <a:rPr b="0" lang="en" sz="800" spc="-1" strike="noStrike">
                <a:solidFill>
                  <a:srgbClr val="ffffff"/>
                </a:solidFill>
                <a:latin typeface="Arial"/>
                <a:ea typeface="Arial"/>
              </a:rPr>
              <a:t>&lt;number&gt;</a:t>
            </a:fld>
            <a:endParaRPr b="0" lang="en-US" sz="800" spc="-1" strike="noStrike">
              <a:latin typeface="Arial"/>
            </a:endParaRPr>
          </a:p>
        </p:txBody>
      </p:sp>
      <p:sp>
        <p:nvSpPr>
          <p:cNvPr id="780" name="CustomShape 5"/>
          <p:cNvSpPr/>
          <p:nvPr/>
        </p:nvSpPr>
        <p:spPr>
          <a:xfrm>
            <a:off x="862920" y="4712040"/>
            <a:ext cx="3353400" cy="344160"/>
          </a:xfrm>
          <a:prstGeom prst="rect">
            <a:avLst/>
          </a:prstGeom>
          <a:noFill/>
          <a:ln>
            <a:noFill/>
          </a:ln>
        </p:spPr>
        <p:style>
          <a:lnRef idx="0"/>
          <a:fillRef idx="0"/>
          <a:effectRef idx="0"/>
          <a:fontRef idx="minor"/>
        </p:style>
        <p:txBody>
          <a:bodyPr lIns="68400" rIns="68400" tIns="68400" bIns="68400">
            <a:noAutofit/>
          </a:bodyPr>
          <a:p>
            <a:pPr>
              <a:lnSpc>
                <a:spcPct val="100000"/>
              </a:lnSpc>
              <a:tabLst>
                <a:tab algn="l" pos="0"/>
              </a:tabLst>
            </a:pPr>
            <a:r>
              <a:rPr b="0" lang="en" sz="1200" spc="-1" strike="noStrike">
                <a:solidFill>
                  <a:srgbClr val="ffffff"/>
                </a:solidFill>
                <a:latin typeface="Arial"/>
                <a:ea typeface="Arial"/>
              </a:rPr>
              <a:t>Maharana et al. (2022): FRi3D model</a:t>
            </a:r>
            <a:endParaRPr b="0" lang="en-US" sz="1200" spc="-1" strike="noStrike">
              <a:latin typeface="Arial"/>
            </a:endParaRPr>
          </a:p>
        </p:txBody>
      </p:sp>
      <p:sp>
        <p:nvSpPr>
          <p:cNvPr id="781" name="CustomShape 6"/>
          <p:cNvSpPr/>
          <p:nvPr/>
        </p:nvSpPr>
        <p:spPr>
          <a:xfrm>
            <a:off x="432000" y="739080"/>
            <a:ext cx="3010320" cy="395064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1" i="1" lang="en" sz="1200" spc="-1" strike="noStrike">
                <a:solidFill>
                  <a:srgbClr val="2f4d5d"/>
                </a:solidFill>
                <a:latin typeface="Arial"/>
                <a:ea typeface="Arial"/>
              </a:rPr>
              <a:t>Using a spheromak and FRi3D CME.</a:t>
            </a:r>
            <a:endParaRPr b="0" lang="en-US" sz="1200" spc="-1" strike="noStrike">
              <a:latin typeface="Arial"/>
            </a:endParaRPr>
          </a:p>
          <a:p>
            <a:pPr>
              <a:lnSpc>
                <a:spcPct val="100000"/>
              </a:lnSpc>
              <a:tabLst>
                <a:tab algn="l" pos="0"/>
              </a:tabLst>
            </a:pPr>
            <a:endParaRPr b="0" lang="en-US" sz="1200" spc="-1" strike="noStrike">
              <a:latin typeface="Arial"/>
            </a:endParaRPr>
          </a:p>
          <a:p>
            <a:pPr>
              <a:lnSpc>
                <a:spcPct val="100000"/>
              </a:lnSpc>
              <a:tabLst>
                <a:tab algn="l" pos="0"/>
              </a:tabLst>
            </a:pPr>
            <a:r>
              <a:rPr b="0" i="1" lang="en" sz="1200" spc="-1" strike="noStrike">
                <a:solidFill>
                  <a:srgbClr val="2f4d5d"/>
                </a:solidFill>
                <a:latin typeface="Arial"/>
                <a:ea typeface="Arial"/>
              </a:rPr>
              <a:t>Comparison of the geoeffectiveness predictions employing the empirical </a:t>
            </a:r>
            <a:r>
              <a:rPr b="1" i="1" lang="en" sz="1200" spc="-1" strike="noStrike">
                <a:solidFill>
                  <a:srgbClr val="2f4d5d"/>
                </a:solidFill>
                <a:latin typeface="Arial"/>
                <a:ea typeface="Arial"/>
              </a:rPr>
              <a:t>Dst formalism of O’Brien and McPherron (2000a,b) </a:t>
            </a:r>
            <a:r>
              <a:rPr b="0" i="1" lang="en" sz="1200" spc="-1" strike="noStrike">
                <a:solidFill>
                  <a:srgbClr val="2f4d5d"/>
                </a:solidFill>
                <a:latin typeface="Arial"/>
                <a:ea typeface="Arial"/>
              </a:rPr>
              <a:t>and the empirical </a:t>
            </a:r>
            <a:r>
              <a:rPr b="1" i="1" lang="en" sz="1200" spc="-1" strike="noStrike">
                <a:solidFill>
                  <a:srgbClr val="2f4d5d"/>
                </a:solidFill>
                <a:latin typeface="Arial"/>
                <a:ea typeface="Arial"/>
              </a:rPr>
              <a:t>Kp-index formalism of Newell et al. (2007, 2008) </a:t>
            </a:r>
            <a:r>
              <a:rPr b="0" i="1" lang="en" sz="1200" spc="-1" strike="noStrike">
                <a:solidFill>
                  <a:srgbClr val="2f4d5d"/>
                </a:solidFill>
                <a:latin typeface="Arial"/>
                <a:ea typeface="Arial"/>
              </a:rPr>
              <a:t>with observations. The empirical Dst (panel 4) and Kp index (panel 5) computed using the measured Wind data (green dashed line), and EUHFORIA simulated solar wind data using the spheromak (in red solid line) and FRi3D (in blue solid line) are compared with their measured values. The solar wind parameters (v; n</a:t>
            </a:r>
            <a:r>
              <a:rPr b="0" i="1" lang="en" sz="1200" spc="-1" strike="noStrike" baseline="-25000">
                <a:solidFill>
                  <a:srgbClr val="2f4d5d"/>
                </a:solidFill>
                <a:latin typeface="Arial"/>
                <a:ea typeface="Arial"/>
              </a:rPr>
              <a:t>p</a:t>
            </a:r>
            <a:r>
              <a:rPr b="0" i="1" lang="en" sz="1200" spc="-1" strike="noStrike">
                <a:solidFill>
                  <a:srgbClr val="2f4d5d"/>
                </a:solidFill>
                <a:latin typeface="Arial"/>
                <a:ea typeface="Arial"/>
              </a:rPr>
              <a:t>; B</a:t>
            </a:r>
            <a:r>
              <a:rPr b="0" i="1" lang="en" sz="1200" spc="-1" strike="noStrike" baseline="-25000">
                <a:solidFill>
                  <a:srgbClr val="2f4d5d"/>
                </a:solidFill>
                <a:latin typeface="Arial"/>
                <a:ea typeface="Arial"/>
              </a:rPr>
              <a:t>z</a:t>
            </a:r>
            <a:r>
              <a:rPr b="0" i="1" lang="en" sz="1200" spc="-1" strike="noStrike">
                <a:solidFill>
                  <a:srgbClr val="2f4d5d"/>
                </a:solidFill>
                <a:latin typeface="Arial"/>
                <a:ea typeface="Arial"/>
              </a:rPr>
              <a:t>) at Earth are additionally plotted to show their correlation with the geomagnetic indices. </a:t>
            </a:r>
            <a:r>
              <a:rPr b="1" i="1" lang="en" sz="1200" spc="-1" strike="noStrike">
                <a:solidFill>
                  <a:srgbClr val="2f4d5d"/>
                </a:solidFill>
                <a:latin typeface="Arial"/>
                <a:ea typeface="Arial"/>
              </a:rPr>
              <a:t>For example, B</a:t>
            </a:r>
            <a:r>
              <a:rPr b="1" i="1" lang="en" sz="1200" spc="-1" strike="noStrike" baseline="-25000">
                <a:solidFill>
                  <a:srgbClr val="2f4d5d"/>
                </a:solidFill>
                <a:latin typeface="Arial"/>
                <a:ea typeface="Arial"/>
              </a:rPr>
              <a:t>z</a:t>
            </a:r>
            <a:r>
              <a:rPr b="1" i="1" lang="en" sz="1200" spc="-1" strike="noStrike">
                <a:solidFill>
                  <a:srgbClr val="2f4d5d"/>
                </a:solidFill>
                <a:latin typeface="Arial"/>
                <a:ea typeface="Arial"/>
              </a:rPr>
              <a:t> and n</a:t>
            </a:r>
            <a:r>
              <a:rPr b="1" i="1" lang="en" sz="1200" spc="-1" strike="noStrike" baseline="-25000">
                <a:solidFill>
                  <a:srgbClr val="2f4d5d"/>
                </a:solidFill>
                <a:latin typeface="Arial"/>
                <a:ea typeface="Arial"/>
              </a:rPr>
              <a:t>p</a:t>
            </a:r>
            <a:r>
              <a:rPr b="1" i="1" lang="en" sz="1200" spc="-1" strike="noStrike">
                <a:solidFill>
                  <a:srgbClr val="2f4d5d"/>
                </a:solidFill>
                <a:latin typeface="Arial"/>
                <a:ea typeface="Arial"/>
              </a:rPr>
              <a:t> strongly influence Dst and Kp index respectively.</a:t>
            </a:r>
            <a:endParaRPr b="0" lang="en-US" sz="1200" spc="-1" strike="noStrike">
              <a:latin typeface="Arial"/>
            </a:endParaRPr>
          </a:p>
        </p:txBody>
      </p:sp>
      <p:pic>
        <p:nvPicPr>
          <p:cNvPr id="782" name="Google Shape;749;p58" descr=""/>
          <p:cNvPicPr/>
          <p:nvPr/>
        </p:nvPicPr>
        <p:blipFill>
          <a:blip r:embed="rId2"/>
          <a:stretch/>
        </p:blipFill>
        <p:spPr>
          <a:xfrm>
            <a:off x="3579840" y="0"/>
            <a:ext cx="5563800" cy="5143320"/>
          </a:xfrm>
          <a:prstGeom prst="rect">
            <a:avLst/>
          </a:prstGeom>
          <a:ln>
            <a:noFill/>
          </a:ln>
        </p:spPr>
      </p:pic>
      <p:sp>
        <p:nvSpPr>
          <p:cNvPr id="783" name="CustomShape 7"/>
          <p:cNvSpPr/>
          <p:nvPr/>
        </p:nvSpPr>
        <p:spPr>
          <a:xfrm>
            <a:off x="2285640" y="2460960"/>
            <a:ext cx="4570920" cy="310320"/>
          </a:xfrm>
          <a:prstGeom prst="rect">
            <a:avLst/>
          </a:prstGeom>
          <a:noFill/>
          <a:ln>
            <a:noFill/>
          </a:ln>
        </p:spPr>
        <p:style>
          <a:lnRef idx="0"/>
          <a:fillRef idx="0"/>
          <a:effectRef idx="0"/>
          <a:fontRef idx="minor"/>
        </p:style>
        <p:txBody>
          <a:bodyPr lIns="68400" rIns="68400" tIns="34200" bIns="34200">
            <a:spAutoFit/>
          </a:bodyPr>
          <a:p>
            <a:pPr>
              <a:lnSpc>
                <a:spcPct val="100000"/>
              </a:lnSpc>
              <a:tabLst>
                <a:tab algn="l" pos="0"/>
              </a:tabLst>
            </a:pPr>
            <a:r>
              <a:rPr b="0" i="1" lang="en" sz="1400" spc="-1" strike="noStrike" baseline="-25000">
                <a:solidFill>
                  <a:srgbClr val="2f4d5d"/>
                </a:solidFill>
                <a:latin typeface="Arial"/>
                <a:ea typeface="Arial"/>
              </a:rPr>
              <a:t>p</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Kp </a:t>
            </a:r>
            <a:r>
              <a:rPr b="0" lang="en" sz="2400" spc="-1" strike="noStrike">
                <a:solidFill>
                  <a:srgbClr val="1d8db0"/>
                </a:solidFill>
                <a:latin typeface="Arial"/>
                <a:ea typeface="Arial"/>
              </a:rPr>
              <a:t>predictions</a:t>
            </a:r>
            <a:endParaRPr b="0" lang="en-US" sz="2400" spc="-1" strike="noStrike">
              <a:solidFill>
                <a:srgbClr val="000000"/>
              </a:solidFill>
              <a:latin typeface="Arial"/>
            </a:endParaRPr>
          </a:p>
        </p:txBody>
      </p:sp>
      <p:pic>
        <p:nvPicPr>
          <p:cNvPr id="785" name="Google Shape;757;p59" descr="cpacolorlogo.jpg"/>
          <p:cNvPicPr/>
          <p:nvPr/>
        </p:nvPicPr>
        <p:blipFill>
          <a:blip r:embed="rId1"/>
          <a:stretch/>
        </p:blipFill>
        <p:spPr>
          <a:xfrm>
            <a:off x="7809480" y="4712040"/>
            <a:ext cx="404640" cy="404640"/>
          </a:xfrm>
          <a:prstGeom prst="rect">
            <a:avLst/>
          </a:prstGeom>
          <a:ln>
            <a:noFill/>
          </a:ln>
        </p:spPr>
      </p:pic>
      <p:sp>
        <p:nvSpPr>
          <p:cNvPr id="786" name="CustomShape 2"/>
          <p:cNvSpPr/>
          <p:nvPr/>
        </p:nvSpPr>
        <p:spPr>
          <a:xfrm>
            <a:off x="6428520" y="4712040"/>
            <a:ext cx="17355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787"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4FBBA97D-BEDE-4D15-A6DF-A4925D45F8BF}" type="slidenum">
              <a:rPr b="0" lang="en" sz="800" spc="-1" strike="noStrike">
                <a:solidFill>
                  <a:srgbClr val="ffffff"/>
                </a:solidFill>
                <a:latin typeface="Arial"/>
                <a:ea typeface="Arial"/>
              </a:rPr>
              <a:t>&lt;number&gt;</a:t>
            </a:fld>
            <a:endParaRPr b="0" lang="en-US" sz="800" spc="-1" strike="noStrike">
              <a:latin typeface="Arial"/>
            </a:endParaRPr>
          </a:p>
        </p:txBody>
      </p:sp>
      <p:pic>
        <p:nvPicPr>
          <p:cNvPr id="788" name="Google Shape;760;p59" descr="A graph of a graph showing the value of a number of values&#10;&#10;Description automatically generated with medium confidence"/>
          <p:cNvPicPr/>
          <p:nvPr/>
        </p:nvPicPr>
        <p:blipFill>
          <a:blip r:embed="rId2"/>
          <a:stretch/>
        </p:blipFill>
        <p:spPr>
          <a:xfrm>
            <a:off x="685800" y="20162520"/>
            <a:ext cx="4114440" cy="2742840"/>
          </a:xfrm>
          <a:prstGeom prst="rect">
            <a:avLst/>
          </a:prstGeom>
          <a:ln>
            <a:noFill/>
          </a:ln>
        </p:spPr>
      </p:pic>
      <p:pic>
        <p:nvPicPr>
          <p:cNvPr id="789" name="Google Shape;761;p59" descr="A graph of data on a white background&#10;&#10;Description automatically generated"/>
          <p:cNvPicPr/>
          <p:nvPr/>
        </p:nvPicPr>
        <p:blipFill>
          <a:blip r:embed="rId3"/>
          <a:stretch/>
        </p:blipFill>
        <p:spPr>
          <a:xfrm>
            <a:off x="685800" y="22974480"/>
            <a:ext cx="4114440" cy="2742840"/>
          </a:xfrm>
          <a:prstGeom prst="rect">
            <a:avLst/>
          </a:prstGeom>
          <a:ln>
            <a:noFill/>
          </a:ln>
        </p:spPr>
      </p:pic>
      <p:pic>
        <p:nvPicPr>
          <p:cNvPr id="790" name="Google Shape;762;p59" descr="A graph of data showing the value of a network&#10;&#10;Description automatically generated"/>
          <p:cNvPicPr/>
          <p:nvPr/>
        </p:nvPicPr>
        <p:blipFill>
          <a:blip r:embed="rId4"/>
          <a:stretch/>
        </p:blipFill>
        <p:spPr>
          <a:xfrm>
            <a:off x="685800" y="25714800"/>
            <a:ext cx="4114440" cy="2742840"/>
          </a:xfrm>
          <a:prstGeom prst="rect">
            <a:avLst/>
          </a:prstGeom>
          <a:ln>
            <a:noFill/>
          </a:ln>
        </p:spPr>
      </p:pic>
      <p:sp>
        <p:nvSpPr>
          <p:cNvPr id="791" name="CustomShape 4"/>
          <p:cNvSpPr/>
          <p:nvPr/>
        </p:nvSpPr>
        <p:spPr>
          <a:xfrm>
            <a:off x="5065920" y="20846160"/>
            <a:ext cx="2934720" cy="7245000"/>
          </a:xfrm>
          <a:prstGeom prst="rect">
            <a:avLst/>
          </a:prstGeom>
          <a:solidFill>
            <a:schemeClr val="lt2"/>
          </a:solidFill>
          <a:ln>
            <a:noFill/>
          </a:ln>
        </p:spPr>
        <p:style>
          <a:lnRef idx="0"/>
          <a:fillRef idx="0"/>
          <a:effectRef idx="0"/>
          <a:fontRef idx="minor"/>
        </p:style>
        <p:txBody>
          <a:bodyPr tIns="91440" bIns="91440">
            <a:noAutofit/>
          </a:bodyPr>
          <a:p>
            <a:pPr>
              <a:lnSpc>
                <a:spcPct val="100000"/>
              </a:lnSpc>
              <a:tabLst>
                <a:tab algn="l" pos="0"/>
              </a:tabLst>
            </a:pPr>
            <a:endParaRPr b="0" lang="en-US" sz="1800" spc="-1" strike="noStrike">
              <a:latin typeface="Arial"/>
            </a:endParaRPr>
          </a:p>
          <a:p>
            <a:pPr>
              <a:lnSpc>
                <a:spcPct val="100000"/>
              </a:lnSpc>
              <a:spcBef>
                <a:spcPts val="901"/>
              </a:spcBef>
              <a:tabLst>
                <a:tab algn="l" pos="0"/>
              </a:tabLst>
            </a:pPr>
            <a:r>
              <a:rPr b="0" lang="en" sz="1800" spc="-1" strike="noStrike">
                <a:solidFill>
                  <a:srgbClr val="2f4d5d"/>
                </a:solidFill>
                <a:latin typeface="Arial"/>
                <a:ea typeface="Arial"/>
              </a:rPr>
              <a:t>Top: Kp obtained with the </a:t>
            </a:r>
            <a:r>
              <a:rPr b="0" i="1" lang="en" sz="1800" spc="-1" strike="noStrike">
                <a:solidFill>
                  <a:srgbClr val="2f4d5d"/>
                </a:solidFill>
                <a:latin typeface="Arial"/>
                <a:ea typeface="Arial"/>
              </a:rPr>
              <a:t>Newell et al. (2008) </a:t>
            </a:r>
            <a:r>
              <a:rPr b="0" lang="en" sz="1800" spc="-1" strike="noStrike">
                <a:solidFill>
                  <a:srgbClr val="2f4d5d"/>
                </a:solidFill>
                <a:latin typeface="Arial"/>
                <a:ea typeface="Arial"/>
              </a:rPr>
              <a:t> formula for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NS and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EW. </a:t>
            </a: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r>
              <a:rPr b="0" lang="en" sz="1800" spc="-1" strike="noStrike">
                <a:solidFill>
                  <a:srgbClr val="2f4d5d"/>
                </a:solidFill>
                <a:latin typeface="Arial"/>
                <a:ea typeface="Arial"/>
              </a:rPr>
              <a:t>Middle: Kp obtained with IRF-Kp model of </a:t>
            </a:r>
            <a:r>
              <a:rPr b="0" i="1" lang="en" sz="1800" spc="-1" strike="noStrike">
                <a:solidFill>
                  <a:srgbClr val="2f4d5d"/>
                </a:solidFill>
                <a:latin typeface="Arial"/>
                <a:ea typeface="Arial"/>
              </a:rPr>
              <a:t>Wintoft et al. (2017) </a:t>
            </a:r>
            <a:r>
              <a:rPr b="0" lang="en" sz="1800" spc="-1" strike="noStrike">
                <a:solidFill>
                  <a:srgbClr val="2f4d5d"/>
                </a:solidFill>
                <a:latin typeface="Arial"/>
                <a:ea typeface="Arial"/>
              </a:rPr>
              <a:t>for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NS and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EW. </a:t>
            </a: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spcAft>
                <a:spcPts val="901"/>
              </a:spcAft>
              <a:tabLst>
                <a:tab algn="l" pos="0"/>
              </a:tabLst>
            </a:pPr>
            <a:r>
              <a:rPr b="0" lang="en" sz="1800" spc="-1" strike="noStrike">
                <a:solidFill>
                  <a:srgbClr val="2f4d5d"/>
                </a:solidFill>
                <a:latin typeface="Arial"/>
                <a:ea typeface="Arial"/>
              </a:rPr>
              <a:t>Bottom: comparison of the two predictions with each other and with OMNI data.   </a:t>
            </a:r>
            <a:endParaRPr b="0" lang="en-US" sz="1800" spc="-1" strike="noStrike">
              <a:latin typeface="Arial"/>
            </a:endParaRPr>
          </a:p>
        </p:txBody>
      </p:sp>
      <p:pic>
        <p:nvPicPr>
          <p:cNvPr id="792" name="Google Shape;764;p59" descr="A graph of a graph showing the value of a number of values&#10;&#10;Description automatically generated with medium confidence"/>
          <p:cNvPicPr/>
          <p:nvPr/>
        </p:nvPicPr>
        <p:blipFill>
          <a:blip r:embed="rId5"/>
          <a:stretch/>
        </p:blipFill>
        <p:spPr>
          <a:xfrm>
            <a:off x="8084880" y="20162520"/>
            <a:ext cx="4114440" cy="2742840"/>
          </a:xfrm>
          <a:prstGeom prst="rect">
            <a:avLst/>
          </a:prstGeom>
          <a:ln>
            <a:noFill/>
          </a:ln>
        </p:spPr>
      </p:pic>
      <p:pic>
        <p:nvPicPr>
          <p:cNvPr id="793" name="Google Shape;765;p59" descr="A graph of data on a white background&#10;&#10;Description automatically generated"/>
          <p:cNvPicPr/>
          <p:nvPr/>
        </p:nvPicPr>
        <p:blipFill>
          <a:blip r:embed="rId6"/>
          <a:stretch/>
        </p:blipFill>
        <p:spPr>
          <a:xfrm>
            <a:off x="8084880" y="22974480"/>
            <a:ext cx="4114440" cy="2742840"/>
          </a:xfrm>
          <a:prstGeom prst="rect">
            <a:avLst/>
          </a:prstGeom>
          <a:ln>
            <a:noFill/>
          </a:ln>
        </p:spPr>
      </p:pic>
      <p:pic>
        <p:nvPicPr>
          <p:cNvPr id="794" name="Google Shape;766;p59" descr="A graph of data showing the value of a network&#10;&#10;Description automatically generated"/>
          <p:cNvPicPr/>
          <p:nvPr/>
        </p:nvPicPr>
        <p:blipFill>
          <a:blip r:embed="rId7"/>
          <a:stretch/>
        </p:blipFill>
        <p:spPr>
          <a:xfrm>
            <a:off x="8084880" y="25700400"/>
            <a:ext cx="4114440" cy="2742840"/>
          </a:xfrm>
          <a:prstGeom prst="rect">
            <a:avLst/>
          </a:prstGeom>
          <a:ln>
            <a:noFill/>
          </a:ln>
        </p:spPr>
      </p:pic>
      <p:sp>
        <p:nvSpPr>
          <p:cNvPr id="795" name="CustomShape 5"/>
          <p:cNvSpPr/>
          <p:nvPr/>
        </p:nvSpPr>
        <p:spPr>
          <a:xfrm>
            <a:off x="2278080" y="28601280"/>
            <a:ext cx="8328600" cy="646560"/>
          </a:xfrm>
          <a:prstGeom prst="rect">
            <a:avLst/>
          </a:prstGeom>
          <a:solidFill>
            <a:srgbClr val="adc6d6"/>
          </a:solidFill>
          <a:ln>
            <a:noFill/>
          </a:ln>
        </p:spPr>
        <p:style>
          <a:lnRef idx="0"/>
          <a:fillRef idx="0"/>
          <a:effectRef idx="0"/>
          <a:fontRef idx="minor"/>
        </p:style>
        <p:txBody>
          <a:bodyPr tIns="91440" bIns="91440">
            <a:noAutofit/>
          </a:bodyPr>
          <a:p>
            <a:pPr>
              <a:lnSpc>
                <a:spcPct val="100000"/>
              </a:lnSpc>
              <a:spcAft>
                <a:spcPts val="901"/>
              </a:spcAft>
              <a:tabLst>
                <a:tab algn="l" pos="0"/>
              </a:tabLst>
            </a:pPr>
            <a:r>
              <a:rPr b="1" lang="en" sz="1800" spc="-1" strike="noStrike">
                <a:solidFill>
                  <a:srgbClr val="2f4d5d"/>
                </a:solidFill>
                <a:latin typeface="Arial"/>
                <a:ea typeface="Arial"/>
              </a:rPr>
              <a:t>Figures: Kp predictions based on the above EUHFORIA simulation results </a:t>
            </a:r>
            <a:r>
              <a:rPr b="0" lang="en" sz="1800" spc="-1" strike="noStrike">
                <a:solidFill>
                  <a:srgbClr val="2f4d5d"/>
                </a:solidFill>
                <a:latin typeface="Arial"/>
                <a:ea typeface="Arial"/>
              </a:rPr>
              <a:t>for the </a:t>
            </a:r>
            <a:r>
              <a:rPr b="1" lang="en" sz="1800" spc="-1" strike="noStrike">
                <a:solidFill>
                  <a:srgbClr val="2f4d5d"/>
                </a:solidFill>
                <a:latin typeface="Arial"/>
                <a:ea typeface="Arial"/>
              </a:rPr>
              <a:t>12.07.2012 </a:t>
            </a:r>
            <a:r>
              <a:rPr b="0" lang="en" sz="1800" spc="-1" strike="noStrike">
                <a:solidFill>
                  <a:srgbClr val="2f4d5d"/>
                </a:solidFill>
                <a:latin typeface="Arial"/>
                <a:ea typeface="Arial"/>
              </a:rPr>
              <a:t>event (on the left)  and for the </a:t>
            </a:r>
            <a:r>
              <a:rPr b="1" lang="en" sz="1800" spc="-1" strike="noStrike">
                <a:solidFill>
                  <a:srgbClr val="2f4d5d"/>
                </a:solidFill>
                <a:latin typeface="Arial"/>
                <a:ea typeface="Arial"/>
              </a:rPr>
              <a:t>04.09.2017</a:t>
            </a:r>
            <a:r>
              <a:rPr b="0" lang="en" sz="1800" spc="-1" strike="noStrike">
                <a:solidFill>
                  <a:srgbClr val="2f4d5d"/>
                </a:solidFill>
                <a:latin typeface="Arial"/>
                <a:ea typeface="Arial"/>
              </a:rPr>
              <a:t> event (on the right).</a:t>
            </a:r>
            <a:endParaRPr b="0" lang="en-US" sz="1800" spc="-1" strike="noStrike">
              <a:latin typeface="Arial"/>
            </a:endParaRPr>
          </a:p>
        </p:txBody>
      </p:sp>
      <p:pic>
        <p:nvPicPr>
          <p:cNvPr id="796" name="Google Shape;768;p59" descr=""/>
          <p:cNvPicPr/>
          <p:nvPr/>
        </p:nvPicPr>
        <p:blipFill>
          <a:blip r:embed="rId8"/>
          <a:stretch/>
        </p:blipFill>
        <p:spPr>
          <a:xfrm>
            <a:off x="2621520" y="0"/>
            <a:ext cx="6522120" cy="5143320"/>
          </a:xfrm>
          <a:prstGeom prst="rect">
            <a:avLst/>
          </a:prstGeom>
          <a:ln>
            <a:noFill/>
          </a:ln>
        </p:spPr>
      </p:pic>
    </p:spTree>
  </p:cSld>
  <mc:AlternateContent>
    <mc:Choice Requires="p14">
      <p:transition spd="slow" p14:dur="1750">
        <p:fade thruBlk="true"/>
      </p:transition>
    </mc:Choice>
    <mc:Fallback>
      <p:transition spd="slow">
        <p:fade thruBlk="true"/>
      </p:transition>
    </mc:Fallback>
  </mc:AlternateContent>
  <p:timing>
    <p:tnLst>
      <p:par>
        <p:cTn id="167" dur="indefinite" restart="never" nodeType="tmRoot">
          <p:childTnLst>
            <p:seq>
              <p:cTn id="168" dur="indefinite" nodeType="mainSeq">
                <p:childTnLst>
                  <p:par>
                    <p:cTn id="169" fill="hold">
                      <p:stCondLst>
                        <p:cond delay="0"/>
                      </p:stCondLst>
                      <p:childTnLst>
                        <p:par>
                          <p:cTn id="170" fill="hold">
                            <p:stCondLst>
                              <p:cond delay="0"/>
                            </p:stCondLst>
                            <p:childTnLst>
                              <p:par>
                                <p:cTn id="171" nodeType="withEffect" fill="hold" presetClass="entr" presetID="10">
                                  <p:stCondLst>
                                    <p:cond delay="0"/>
                                  </p:stCondLst>
                                  <p:childTnLst>
                                    <p:set>
                                      <p:cBhvr>
                                        <p:cTn id="172" dur="1" fill="hold">
                                          <p:stCondLst>
                                            <p:cond delay="0"/>
                                          </p:stCondLst>
                                        </p:cTn>
                                        <p:tgtEl>
                                          <p:spTgt spid="791"/>
                                        </p:tgtEl>
                                        <p:attrNameLst>
                                          <p:attrName>style.visibility</p:attrName>
                                        </p:attrNameLst>
                                      </p:cBhvr>
                                      <p:to>
                                        <p:strVal val="visible"/>
                                      </p:to>
                                    </p:set>
                                    <p:animEffect filter="fade" transition="in">
                                      <p:cBhvr additive="repl">
                                        <p:cTn id="173" dur="1000"/>
                                        <p:tgtEl>
                                          <p:spTgt spid="791"/>
                                        </p:tgtEl>
                                      </p:cBhvr>
                                    </p:animEffect>
                                  </p:childTnLst>
                                </p:cTn>
                              </p:par>
                              <p:par>
                                <p:cTn id="174" nodeType="withEffect" fill="hold" presetClass="entr" presetID="10">
                                  <p:stCondLst>
                                    <p:cond delay="0"/>
                                  </p:stCondLst>
                                  <p:childTnLst>
                                    <p:set>
                                      <p:cBhvr>
                                        <p:cTn id="175" dur="1" fill="hold">
                                          <p:stCondLst>
                                            <p:cond delay="0"/>
                                          </p:stCondLst>
                                        </p:cTn>
                                        <p:tgtEl>
                                          <p:spTgt spid="795"/>
                                        </p:tgtEl>
                                        <p:attrNameLst>
                                          <p:attrName>style.visibility</p:attrName>
                                        </p:attrNameLst>
                                      </p:cBhvr>
                                      <p:to>
                                        <p:strVal val="visible"/>
                                      </p:to>
                                    </p:set>
                                    <p:animEffect filter="fade" transition="in">
                                      <p:cBhvr additive="repl">
                                        <p:cTn id="176" dur="1000"/>
                                        <p:tgtEl>
                                          <p:spTgt spid="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Dst </a:t>
            </a:r>
            <a:r>
              <a:rPr b="0" lang="en" sz="2400" spc="-1" strike="noStrike">
                <a:solidFill>
                  <a:srgbClr val="1d8db0"/>
                </a:solidFill>
                <a:latin typeface="Arial"/>
                <a:ea typeface="Arial"/>
              </a:rPr>
              <a:t>predictions</a:t>
            </a:r>
            <a:endParaRPr b="0" lang="en-US" sz="2400" spc="-1" strike="noStrike">
              <a:solidFill>
                <a:srgbClr val="000000"/>
              </a:solidFill>
              <a:latin typeface="Arial"/>
            </a:endParaRPr>
          </a:p>
        </p:txBody>
      </p:sp>
      <p:pic>
        <p:nvPicPr>
          <p:cNvPr id="798" name="Google Shape;775;p60" descr="cpacolorlogo.jpg"/>
          <p:cNvPicPr/>
          <p:nvPr/>
        </p:nvPicPr>
        <p:blipFill>
          <a:blip r:embed="rId1"/>
          <a:stretch/>
        </p:blipFill>
        <p:spPr>
          <a:xfrm>
            <a:off x="7809480" y="4712040"/>
            <a:ext cx="404640" cy="404640"/>
          </a:xfrm>
          <a:prstGeom prst="rect">
            <a:avLst/>
          </a:prstGeom>
          <a:ln>
            <a:noFill/>
          </a:ln>
        </p:spPr>
      </p:pic>
      <p:sp>
        <p:nvSpPr>
          <p:cNvPr id="799" name="CustomShape 2"/>
          <p:cNvSpPr/>
          <p:nvPr/>
        </p:nvSpPr>
        <p:spPr>
          <a:xfrm>
            <a:off x="6428520" y="4712040"/>
            <a:ext cx="17355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800"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E3E14926-7C92-4106-ABB8-1BF7ADBC0DAB}" type="slidenum">
              <a:rPr b="0" lang="en" sz="800" spc="-1" strike="noStrike">
                <a:solidFill>
                  <a:srgbClr val="ffffff"/>
                </a:solidFill>
                <a:latin typeface="Arial"/>
                <a:ea typeface="Arial"/>
              </a:rPr>
              <a:t>&lt;number&gt;</a:t>
            </a:fld>
            <a:endParaRPr b="0" lang="en-US" sz="800" spc="-1" strike="noStrike">
              <a:latin typeface="Arial"/>
            </a:endParaRPr>
          </a:p>
        </p:txBody>
      </p:sp>
      <p:pic>
        <p:nvPicPr>
          <p:cNvPr id="801" name="Google Shape;778;p60" descr="A graph of a graph showing the value of a number of values&#10;&#10;Description automatically generated with medium confidence"/>
          <p:cNvPicPr/>
          <p:nvPr/>
        </p:nvPicPr>
        <p:blipFill>
          <a:blip r:embed="rId2"/>
          <a:stretch/>
        </p:blipFill>
        <p:spPr>
          <a:xfrm>
            <a:off x="685800" y="20162520"/>
            <a:ext cx="4114440" cy="2742840"/>
          </a:xfrm>
          <a:prstGeom prst="rect">
            <a:avLst/>
          </a:prstGeom>
          <a:ln>
            <a:noFill/>
          </a:ln>
        </p:spPr>
      </p:pic>
      <p:pic>
        <p:nvPicPr>
          <p:cNvPr id="802" name="Google Shape;779;p60" descr="A graph of data on a white background&#10;&#10;Description automatically generated"/>
          <p:cNvPicPr/>
          <p:nvPr/>
        </p:nvPicPr>
        <p:blipFill>
          <a:blip r:embed="rId3"/>
          <a:stretch/>
        </p:blipFill>
        <p:spPr>
          <a:xfrm>
            <a:off x="685800" y="22974480"/>
            <a:ext cx="4114440" cy="2742840"/>
          </a:xfrm>
          <a:prstGeom prst="rect">
            <a:avLst/>
          </a:prstGeom>
          <a:ln>
            <a:noFill/>
          </a:ln>
        </p:spPr>
      </p:pic>
      <p:pic>
        <p:nvPicPr>
          <p:cNvPr id="803" name="Google Shape;780;p60" descr="A graph of data showing the value of a network&#10;&#10;Description automatically generated"/>
          <p:cNvPicPr/>
          <p:nvPr/>
        </p:nvPicPr>
        <p:blipFill>
          <a:blip r:embed="rId4"/>
          <a:stretch/>
        </p:blipFill>
        <p:spPr>
          <a:xfrm>
            <a:off x="685800" y="25714800"/>
            <a:ext cx="4114440" cy="2742840"/>
          </a:xfrm>
          <a:prstGeom prst="rect">
            <a:avLst/>
          </a:prstGeom>
          <a:ln>
            <a:noFill/>
          </a:ln>
        </p:spPr>
      </p:pic>
      <p:sp>
        <p:nvSpPr>
          <p:cNvPr id="804" name="CustomShape 4"/>
          <p:cNvSpPr/>
          <p:nvPr/>
        </p:nvSpPr>
        <p:spPr>
          <a:xfrm>
            <a:off x="5065920" y="20846160"/>
            <a:ext cx="2934720" cy="7245000"/>
          </a:xfrm>
          <a:prstGeom prst="rect">
            <a:avLst/>
          </a:prstGeom>
          <a:solidFill>
            <a:schemeClr val="lt2"/>
          </a:solidFill>
          <a:ln>
            <a:noFill/>
          </a:ln>
        </p:spPr>
        <p:style>
          <a:lnRef idx="0"/>
          <a:fillRef idx="0"/>
          <a:effectRef idx="0"/>
          <a:fontRef idx="minor"/>
        </p:style>
        <p:txBody>
          <a:bodyPr tIns="91440" bIns="91440">
            <a:noAutofit/>
          </a:bodyPr>
          <a:p>
            <a:pPr>
              <a:lnSpc>
                <a:spcPct val="100000"/>
              </a:lnSpc>
              <a:tabLst>
                <a:tab algn="l" pos="0"/>
              </a:tabLst>
            </a:pPr>
            <a:endParaRPr b="0" lang="en-US" sz="1800" spc="-1" strike="noStrike">
              <a:latin typeface="Arial"/>
            </a:endParaRPr>
          </a:p>
          <a:p>
            <a:pPr>
              <a:lnSpc>
                <a:spcPct val="100000"/>
              </a:lnSpc>
              <a:spcBef>
                <a:spcPts val="901"/>
              </a:spcBef>
              <a:tabLst>
                <a:tab algn="l" pos="0"/>
              </a:tabLst>
            </a:pPr>
            <a:r>
              <a:rPr b="0" lang="en" sz="1800" spc="-1" strike="noStrike">
                <a:solidFill>
                  <a:srgbClr val="2f4d5d"/>
                </a:solidFill>
                <a:latin typeface="Arial"/>
                <a:ea typeface="Arial"/>
              </a:rPr>
              <a:t>Top: Kp obtained with the </a:t>
            </a:r>
            <a:r>
              <a:rPr b="0" i="1" lang="en" sz="1800" spc="-1" strike="noStrike">
                <a:solidFill>
                  <a:srgbClr val="2f4d5d"/>
                </a:solidFill>
                <a:latin typeface="Arial"/>
                <a:ea typeface="Arial"/>
              </a:rPr>
              <a:t>Newell et al. (2008) </a:t>
            </a:r>
            <a:r>
              <a:rPr b="0" lang="en" sz="1800" spc="-1" strike="noStrike">
                <a:solidFill>
                  <a:srgbClr val="2f4d5d"/>
                </a:solidFill>
                <a:latin typeface="Arial"/>
                <a:ea typeface="Arial"/>
              </a:rPr>
              <a:t> formula for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NS and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EW. </a:t>
            </a: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r>
              <a:rPr b="0" lang="en" sz="1800" spc="-1" strike="noStrike">
                <a:solidFill>
                  <a:srgbClr val="2f4d5d"/>
                </a:solidFill>
                <a:latin typeface="Arial"/>
                <a:ea typeface="Arial"/>
              </a:rPr>
              <a:t>Middle: Kp obtained with IRF-Kp model of </a:t>
            </a:r>
            <a:r>
              <a:rPr b="0" i="1" lang="en" sz="1800" spc="-1" strike="noStrike">
                <a:solidFill>
                  <a:srgbClr val="2f4d5d"/>
                </a:solidFill>
                <a:latin typeface="Arial"/>
                <a:ea typeface="Arial"/>
              </a:rPr>
              <a:t>Wintoft et al. (2017) </a:t>
            </a:r>
            <a:r>
              <a:rPr b="0" lang="en" sz="1800" spc="-1" strike="noStrike">
                <a:solidFill>
                  <a:srgbClr val="2f4d5d"/>
                </a:solidFill>
                <a:latin typeface="Arial"/>
                <a:ea typeface="Arial"/>
              </a:rPr>
              <a:t>for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NS and L1 ± 5</a:t>
            </a:r>
            <a:r>
              <a:rPr b="0" lang="en" sz="1800" spc="-1" strike="noStrike" baseline="30000">
                <a:solidFill>
                  <a:srgbClr val="2f4d5d"/>
                </a:solidFill>
                <a:latin typeface="Arial"/>
                <a:ea typeface="Arial"/>
              </a:rPr>
              <a:t>o</a:t>
            </a:r>
            <a:r>
              <a:rPr b="0" lang="en" sz="1800" spc="-1" strike="noStrike">
                <a:solidFill>
                  <a:srgbClr val="2f4d5d"/>
                </a:solidFill>
                <a:latin typeface="Arial"/>
                <a:ea typeface="Arial"/>
              </a:rPr>
              <a:t> EW. </a:t>
            </a: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tabLst>
                <a:tab algn="l" pos="0"/>
              </a:tabLst>
            </a:pPr>
            <a:endParaRPr b="0" lang="en-US" sz="1800" spc="-1" strike="noStrike">
              <a:latin typeface="Arial"/>
            </a:endParaRPr>
          </a:p>
          <a:p>
            <a:pPr>
              <a:lnSpc>
                <a:spcPct val="100000"/>
              </a:lnSpc>
              <a:spcBef>
                <a:spcPts val="901"/>
              </a:spcBef>
              <a:spcAft>
                <a:spcPts val="901"/>
              </a:spcAft>
              <a:tabLst>
                <a:tab algn="l" pos="0"/>
              </a:tabLst>
            </a:pPr>
            <a:r>
              <a:rPr b="0" lang="en" sz="1800" spc="-1" strike="noStrike">
                <a:solidFill>
                  <a:srgbClr val="2f4d5d"/>
                </a:solidFill>
                <a:latin typeface="Arial"/>
                <a:ea typeface="Arial"/>
              </a:rPr>
              <a:t>Bottom: comparison of the two predictions with each other and with OMNI data.   </a:t>
            </a:r>
            <a:endParaRPr b="0" lang="en-US" sz="1800" spc="-1" strike="noStrike">
              <a:latin typeface="Arial"/>
            </a:endParaRPr>
          </a:p>
        </p:txBody>
      </p:sp>
      <p:pic>
        <p:nvPicPr>
          <p:cNvPr id="805" name="Google Shape;782;p60" descr="A graph of a graph showing the value of a number of values&#10;&#10;Description automatically generated with medium confidence"/>
          <p:cNvPicPr/>
          <p:nvPr/>
        </p:nvPicPr>
        <p:blipFill>
          <a:blip r:embed="rId5"/>
          <a:stretch/>
        </p:blipFill>
        <p:spPr>
          <a:xfrm>
            <a:off x="8084880" y="20162520"/>
            <a:ext cx="4114440" cy="2742840"/>
          </a:xfrm>
          <a:prstGeom prst="rect">
            <a:avLst/>
          </a:prstGeom>
          <a:ln>
            <a:noFill/>
          </a:ln>
        </p:spPr>
      </p:pic>
      <p:pic>
        <p:nvPicPr>
          <p:cNvPr id="806" name="Google Shape;783;p60" descr="A graph of data on a white background&#10;&#10;Description automatically generated"/>
          <p:cNvPicPr/>
          <p:nvPr/>
        </p:nvPicPr>
        <p:blipFill>
          <a:blip r:embed="rId6"/>
          <a:stretch/>
        </p:blipFill>
        <p:spPr>
          <a:xfrm>
            <a:off x="8084880" y="22974480"/>
            <a:ext cx="4114440" cy="2742840"/>
          </a:xfrm>
          <a:prstGeom prst="rect">
            <a:avLst/>
          </a:prstGeom>
          <a:ln>
            <a:noFill/>
          </a:ln>
        </p:spPr>
      </p:pic>
      <p:pic>
        <p:nvPicPr>
          <p:cNvPr id="807" name="Google Shape;784;p60" descr="A graph of data showing the value of a network&#10;&#10;Description automatically generated"/>
          <p:cNvPicPr/>
          <p:nvPr/>
        </p:nvPicPr>
        <p:blipFill>
          <a:blip r:embed="rId7"/>
          <a:stretch/>
        </p:blipFill>
        <p:spPr>
          <a:xfrm>
            <a:off x="8084880" y="25700400"/>
            <a:ext cx="4114440" cy="2742840"/>
          </a:xfrm>
          <a:prstGeom prst="rect">
            <a:avLst/>
          </a:prstGeom>
          <a:ln>
            <a:noFill/>
          </a:ln>
        </p:spPr>
      </p:pic>
      <p:sp>
        <p:nvSpPr>
          <p:cNvPr id="808" name="CustomShape 5"/>
          <p:cNvSpPr/>
          <p:nvPr/>
        </p:nvSpPr>
        <p:spPr>
          <a:xfrm>
            <a:off x="2278080" y="28601280"/>
            <a:ext cx="8328600" cy="646560"/>
          </a:xfrm>
          <a:prstGeom prst="rect">
            <a:avLst/>
          </a:prstGeom>
          <a:solidFill>
            <a:srgbClr val="adc6d6"/>
          </a:solidFill>
          <a:ln>
            <a:noFill/>
          </a:ln>
        </p:spPr>
        <p:style>
          <a:lnRef idx="0"/>
          <a:fillRef idx="0"/>
          <a:effectRef idx="0"/>
          <a:fontRef idx="minor"/>
        </p:style>
        <p:txBody>
          <a:bodyPr tIns="91440" bIns="91440">
            <a:noAutofit/>
          </a:bodyPr>
          <a:p>
            <a:pPr>
              <a:lnSpc>
                <a:spcPct val="100000"/>
              </a:lnSpc>
              <a:spcAft>
                <a:spcPts val="901"/>
              </a:spcAft>
              <a:tabLst>
                <a:tab algn="l" pos="0"/>
              </a:tabLst>
            </a:pPr>
            <a:r>
              <a:rPr b="1" lang="en" sz="1800" spc="-1" strike="noStrike">
                <a:solidFill>
                  <a:srgbClr val="2f4d5d"/>
                </a:solidFill>
                <a:latin typeface="Arial"/>
                <a:ea typeface="Arial"/>
              </a:rPr>
              <a:t>Figures: Kp predictions based on the above EUHFORIA simulation results </a:t>
            </a:r>
            <a:r>
              <a:rPr b="0" lang="en" sz="1800" spc="-1" strike="noStrike">
                <a:solidFill>
                  <a:srgbClr val="2f4d5d"/>
                </a:solidFill>
                <a:latin typeface="Arial"/>
                <a:ea typeface="Arial"/>
              </a:rPr>
              <a:t>for the </a:t>
            </a:r>
            <a:r>
              <a:rPr b="1" lang="en" sz="1800" spc="-1" strike="noStrike">
                <a:solidFill>
                  <a:srgbClr val="2f4d5d"/>
                </a:solidFill>
                <a:latin typeface="Arial"/>
                <a:ea typeface="Arial"/>
              </a:rPr>
              <a:t>12.07.2012 </a:t>
            </a:r>
            <a:r>
              <a:rPr b="0" lang="en" sz="1800" spc="-1" strike="noStrike">
                <a:solidFill>
                  <a:srgbClr val="2f4d5d"/>
                </a:solidFill>
                <a:latin typeface="Arial"/>
                <a:ea typeface="Arial"/>
              </a:rPr>
              <a:t>event (on the left)  and for the </a:t>
            </a:r>
            <a:r>
              <a:rPr b="1" lang="en" sz="1800" spc="-1" strike="noStrike">
                <a:solidFill>
                  <a:srgbClr val="2f4d5d"/>
                </a:solidFill>
                <a:latin typeface="Arial"/>
                <a:ea typeface="Arial"/>
              </a:rPr>
              <a:t>04.09.2017</a:t>
            </a:r>
            <a:r>
              <a:rPr b="0" lang="en" sz="1800" spc="-1" strike="noStrike">
                <a:solidFill>
                  <a:srgbClr val="2f4d5d"/>
                </a:solidFill>
                <a:latin typeface="Arial"/>
                <a:ea typeface="Arial"/>
              </a:rPr>
              <a:t> event (on the right).</a:t>
            </a:r>
            <a:endParaRPr b="0" lang="en-US" sz="1800" spc="-1" strike="noStrike">
              <a:latin typeface="Arial"/>
            </a:endParaRPr>
          </a:p>
        </p:txBody>
      </p:sp>
      <p:pic>
        <p:nvPicPr>
          <p:cNvPr id="809" name="Google Shape;786;p60" descr=""/>
          <p:cNvPicPr/>
          <p:nvPr/>
        </p:nvPicPr>
        <p:blipFill>
          <a:blip r:embed="rId8"/>
          <a:stretch/>
        </p:blipFill>
        <p:spPr>
          <a:xfrm>
            <a:off x="-2160" y="862560"/>
            <a:ext cx="9142560" cy="4335480"/>
          </a:xfrm>
          <a:prstGeom prst="rect">
            <a:avLst/>
          </a:prstGeom>
          <a:ln>
            <a:noFill/>
          </a:ln>
        </p:spPr>
      </p:pic>
    </p:spTree>
  </p:cSld>
  <mc:AlternateContent>
    <mc:Choice Requires="p14">
      <p:transition spd="slow" p14:dur="1750">
        <p:fade thruBlk="true"/>
      </p:transition>
    </mc:Choice>
    <mc:Fallback>
      <p:transition spd="slow">
        <p:fade thruBlk="true"/>
      </p:transition>
    </mc:Fallback>
  </mc:AlternateContent>
  <p:timing>
    <p:tnLst>
      <p:par>
        <p:cTn id="177" dur="indefinite" restart="never" nodeType="tmRoot">
          <p:childTnLst>
            <p:seq>
              <p:cTn id="178" dur="indefinite" nodeType="mainSeq">
                <p:childTnLst>
                  <p:par>
                    <p:cTn id="179" fill="hold">
                      <p:stCondLst>
                        <p:cond delay="0"/>
                      </p:stCondLst>
                      <p:childTnLst>
                        <p:par>
                          <p:cTn id="180" fill="hold">
                            <p:stCondLst>
                              <p:cond delay="0"/>
                            </p:stCondLst>
                            <p:childTnLst>
                              <p:par>
                                <p:cTn id="181" nodeType="withEffect" fill="hold" presetClass="entr" presetID="10">
                                  <p:stCondLst>
                                    <p:cond delay="0"/>
                                  </p:stCondLst>
                                  <p:childTnLst>
                                    <p:set>
                                      <p:cBhvr>
                                        <p:cTn id="182" dur="1" fill="hold">
                                          <p:stCondLst>
                                            <p:cond delay="0"/>
                                          </p:stCondLst>
                                        </p:cTn>
                                        <p:tgtEl>
                                          <p:spTgt spid="804"/>
                                        </p:tgtEl>
                                        <p:attrNameLst>
                                          <p:attrName>style.visibility</p:attrName>
                                        </p:attrNameLst>
                                      </p:cBhvr>
                                      <p:to>
                                        <p:strVal val="visible"/>
                                      </p:to>
                                    </p:set>
                                    <p:animEffect filter="fade" transition="in">
                                      <p:cBhvr additive="repl">
                                        <p:cTn id="183" dur="1000"/>
                                        <p:tgtEl>
                                          <p:spTgt spid="804"/>
                                        </p:tgtEl>
                                      </p:cBhvr>
                                    </p:animEffect>
                                  </p:childTnLst>
                                </p:cTn>
                              </p:par>
                              <p:par>
                                <p:cTn id="184" nodeType="withEffect" fill="hold" presetClass="entr" presetID="10">
                                  <p:stCondLst>
                                    <p:cond delay="0"/>
                                  </p:stCondLst>
                                  <p:childTnLst>
                                    <p:set>
                                      <p:cBhvr>
                                        <p:cTn id="185" dur="1" fill="hold">
                                          <p:stCondLst>
                                            <p:cond delay="0"/>
                                          </p:stCondLst>
                                        </p:cTn>
                                        <p:tgtEl>
                                          <p:spTgt spid="808"/>
                                        </p:tgtEl>
                                        <p:attrNameLst>
                                          <p:attrName>style.visibility</p:attrName>
                                        </p:attrNameLst>
                                      </p:cBhvr>
                                      <p:to>
                                        <p:strVal val="visible"/>
                                      </p:to>
                                    </p:set>
                                    <p:animEffect filter="fade" transition="in">
                                      <p:cBhvr additive="repl">
                                        <p:cTn id="186" dur="1000"/>
                                        <p:tgtEl>
                                          <p:spTgt spid="8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TextShape 1"/>
          <p:cNvSpPr txBox="1"/>
          <p:nvPr/>
        </p:nvSpPr>
        <p:spPr>
          <a:xfrm>
            <a:off x="5093280" y="155160"/>
            <a:ext cx="361908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EUHFORIA </a:t>
            </a:r>
            <a:r>
              <a:rPr b="0" lang="en" sz="2700" spc="-1" strike="noStrike">
                <a:solidFill>
                  <a:srgbClr val="1d8db0"/>
                </a:solidFill>
                <a:latin typeface="Arial"/>
                <a:ea typeface="Arial"/>
              </a:rPr>
              <a:t>with spheromak CME</a:t>
            </a:r>
            <a:endParaRPr b="0" lang="en-US" sz="2700" spc="-1" strike="noStrike">
              <a:solidFill>
                <a:srgbClr val="000000"/>
              </a:solidFill>
              <a:latin typeface="Arial"/>
            </a:endParaRPr>
          </a:p>
        </p:txBody>
      </p:sp>
      <p:pic>
        <p:nvPicPr>
          <p:cNvPr id="811" name="Google Shape;793;p61" descr="cpacolorlogo.jpg"/>
          <p:cNvPicPr/>
          <p:nvPr/>
        </p:nvPicPr>
        <p:blipFill>
          <a:blip r:embed="rId1"/>
          <a:stretch/>
        </p:blipFill>
        <p:spPr>
          <a:xfrm>
            <a:off x="7809480" y="4712040"/>
            <a:ext cx="404640" cy="404640"/>
          </a:xfrm>
          <a:prstGeom prst="rect">
            <a:avLst/>
          </a:prstGeom>
          <a:ln>
            <a:noFill/>
          </a:ln>
        </p:spPr>
      </p:pic>
      <p:sp>
        <p:nvSpPr>
          <p:cNvPr id="812" name="CustomShape 2"/>
          <p:cNvSpPr/>
          <p:nvPr/>
        </p:nvSpPr>
        <p:spPr>
          <a:xfrm>
            <a:off x="6428520" y="4712040"/>
            <a:ext cx="173592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813"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B67F2D11-4419-4C33-9605-ACA9F2B4D77C}" type="slidenum">
              <a:rPr b="0" lang="en" sz="800" spc="-1" strike="noStrike">
                <a:solidFill>
                  <a:srgbClr val="ffffff"/>
                </a:solidFill>
                <a:latin typeface="Arial"/>
                <a:ea typeface="Arial"/>
              </a:rPr>
              <a:t>&lt;number&gt;</a:t>
            </a:fld>
            <a:endParaRPr b="0" lang="en-US" sz="800" spc="-1" strike="noStrike">
              <a:latin typeface="Arial"/>
            </a:endParaRPr>
          </a:p>
        </p:txBody>
      </p:sp>
      <p:pic>
        <p:nvPicPr>
          <p:cNvPr id="814" name="Google Shape;796;p61" descr=""/>
          <p:cNvPicPr/>
          <p:nvPr/>
        </p:nvPicPr>
        <p:blipFill>
          <a:blip r:embed="rId2"/>
          <a:stretch/>
        </p:blipFill>
        <p:spPr>
          <a:xfrm>
            <a:off x="247680" y="0"/>
            <a:ext cx="3800520" cy="5067360"/>
          </a:xfrm>
          <a:prstGeom prst="rect">
            <a:avLst/>
          </a:prstGeom>
          <a:ln>
            <a:noFill/>
          </a:ln>
        </p:spPr>
      </p:pic>
    </p:spTree>
  </p:cSld>
  <mc:AlternateContent>
    <mc:Choice Requires="p14">
      <p:transition spd="slow" p14:dur="1750">
        <p:fade thruBlk="true"/>
      </p:transition>
    </mc:Choice>
    <mc:Fallback>
      <p:transition spd="slow">
        <p:fade thruBlk="true"/>
      </p:transition>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TextShape 1"/>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1" lang="en" sz="3000" spc="-1" strike="noStrike">
                <a:solidFill>
                  <a:srgbClr val="1d8db0"/>
                </a:solidFill>
                <a:latin typeface="Arial"/>
                <a:ea typeface="Arial"/>
              </a:rPr>
              <a:t>Auroral Electrojet (AE, AL, AO, AU) indices</a:t>
            </a:r>
            <a:endParaRPr b="0" lang="en-US" sz="3000" spc="-1" strike="noStrike">
              <a:solidFill>
                <a:srgbClr val="000000"/>
              </a:solidFill>
              <a:latin typeface="Arial"/>
            </a:endParaRPr>
          </a:p>
        </p:txBody>
      </p:sp>
      <p:pic>
        <p:nvPicPr>
          <p:cNvPr id="816" name="Google Shape;803;p62" descr="cpacolorlogo.jpg"/>
          <p:cNvPicPr/>
          <p:nvPr/>
        </p:nvPicPr>
        <p:blipFill>
          <a:blip r:embed="rId1"/>
          <a:stretch/>
        </p:blipFill>
        <p:spPr>
          <a:xfrm>
            <a:off x="7809480" y="4712040"/>
            <a:ext cx="404640" cy="404640"/>
          </a:xfrm>
          <a:prstGeom prst="rect">
            <a:avLst/>
          </a:prstGeom>
          <a:ln>
            <a:noFill/>
          </a:ln>
        </p:spPr>
      </p:pic>
      <p:sp>
        <p:nvSpPr>
          <p:cNvPr id="817" name="TextShape 2"/>
          <p:cNvSpPr txBox="1"/>
          <p:nvPr/>
        </p:nvSpPr>
        <p:spPr>
          <a:xfrm>
            <a:off x="6534000" y="4657680"/>
            <a:ext cx="1735560" cy="485640"/>
          </a:xfrm>
          <a:prstGeom prst="rect">
            <a:avLst/>
          </a:prstGeom>
          <a:noFill/>
          <a:ln>
            <a:noFill/>
          </a:ln>
        </p:spPr>
        <p:txBody>
          <a:bodyPr lIns="0" rIns="135000" tIns="0" bIns="0" anchor="ctr">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Times New Roman"/>
            </a:endParaRPr>
          </a:p>
        </p:txBody>
      </p:sp>
      <p:sp>
        <p:nvSpPr>
          <p:cNvPr id="818" name="TextShape 3"/>
          <p:cNvSpPr txBox="1"/>
          <p:nvPr/>
        </p:nvSpPr>
        <p:spPr>
          <a:xfrm>
            <a:off x="432000" y="4657680"/>
            <a:ext cx="485640" cy="485640"/>
          </a:xfrm>
          <a:prstGeom prst="rect">
            <a:avLst/>
          </a:prstGeom>
          <a:noFill/>
          <a:ln>
            <a:noFill/>
          </a:ln>
        </p:spPr>
        <p:txBody>
          <a:bodyPr lIns="0" rIns="0" tIns="0" bIns="0" anchor="ctr">
            <a:noAutofit/>
          </a:bodyPr>
          <a:p>
            <a:pPr>
              <a:lnSpc>
                <a:spcPct val="100000"/>
              </a:lnSpc>
              <a:tabLst>
                <a:tab algn="l" pos="0"/>
              </a:tabLst>
            </a:pPr>
            <a:fld id="{D16083EE-4227-4BF3-9407-B59EDAFB6558}" type="slidenum">
              <a:rPr b="0" lang="en" sz="800" spc="-1" strike="noStrike">
                <a:solidFill>
                  <a:srgbClr val="ffffff"/>
                </a:solidFill>
                <a:latin typeface="Arial"/>
                <a:ea typeface="Arial"/>
              </a:rPr>
              <a:t>&lt;number&gt;</a:t>
            </a:fld>
            <a:endParaRPr b="0" lang="en-US" sz="800" spc="-1" strike="noStrike">
              <a:latin typeface="Times New Roman"/>
            </a:endParaRPr>
          </a:p>
        </p:txBody>
      </p:sp>
      <p:sp>
        <p:nvSpPr>
          <p:cNvPr id="819" name="TextShape 4"/>
          <p:cNvSpPr txBox="1"/>
          <p:nvPr/>
        </p:nvSpPr>
        <p:spPr>
          <a:xfrm>
            <a:off x="432000" y="948960"/>
            <a:ext cx="8367480" cy="3640680"/>
          </a:xfrm>
          <a:prstGeom prst="rect">
            <a:avLst/>
          </a:prstGeom>
          <a:noFill/>
          <a:ln>
            <a:noFill/>
          </a:ln>
        </p:spPr>
        <p:txBody>
          <a:bodyPr lIns="68400" rIns="68400" tIns="34200" bIns="34200">
            <a:noAutofit/>
          </a:bodyPr>
          <a:p>
            <a:pPr marL="177840" indent="-177480">
              <a:lnSpc>
                <a:spcPct val="100000"/>
              </a:lnSpc>
              <a:buClr>
                <a:srgbClr val="223b50"/>
              </a:buClr>
              <a:buFont typeface="Arial"/>
              <a:buChar char="•"/>
            </a:pPr>
            <a:r>
              <a:rPr b="1" lang="en" sz="1800" spc="-1" strike="noStrike">
                <a:solidFill>
                  <a:srgbClr val="223b50"/>
                </a:solidFill>
                <a:latin typeface="Arial"/>
                <a:ea typeface="Arial"/>
              </a:rPr>
              <a:t>AE index </a:t>
            </a:r>
            <a:r>
              <a:rPr b="0" lang="en" sz="1800" spc="-1" strike="noStrike">
                <a:solidFill>
                  <a:srgbClr val="223b50"/>
                </a:solidFill>
                <a:latin typeface="Arial"/>
                <a:ea typeface="Arial"/>
              </a:rPr>
              <a:t>is a </a:t>
            </a:r>
            <a:r>
              <a:rPr b="1" i="1" lang="en" sz="1800" spc="-1" strike="noStrike">
                <a:solidFill>
                  <a:srgbClr val="223b50"/>
                </a:solidFill>
                <a:latin typeface="Arial"/>
                <a:ea typeface="Arial"/>
              </a:rPr>
              <a:t>proxy of the response of the ionosphere to the substorms </a:t>
            </a:r>
            <a:r>
              <a:rPr b="0" lang="en" sz="1800" spc="-1" strike="noStrike">
                <a:solidFill>
                  <a:srgbClr val="223b50"/>
                </a:solidFill>
                <a:latin typeface="Arial"/>
                <a:ea typeface="Arial"/>
              </a:rPr>
              <a:t>which are quite </a:t>
            </a:r>
            <a:r>
              <a:rPr b="0" i="1" lang="en" sz="1800" spc="-1" strike="noStrike">
                <a:solidFill>
                  <a:srgbClr val="223b50"/>
                </a:solidFill>
                <a:latin typeface="Arial"/>
                <a:ea typeface="Arial"/>
              </a:rPr>
              <a:t>stochastic</a:t>
            </a:r>
            <a:r>
              <a:rPr b="0" lang="en" sz="1800" spc="-1" strike="noStrike">
                <a:solidFill>
                  <a:srgbClr val="223b50"/>
                </a:solidFill>
                <a:latin typeface="Arial"/>
                <a:ea typeface="Arial"/>
              </a:rPr>
              <a:t> and </a:t>
            </a:r>
            <a:r>
              <a:rPr b="0" i="1" lang="en" sz="1800" spc="-1" strike="noStrike">
                <a:solidFill>
                  <a:srgbClr val="223b50"/>
                </a:solidFill>
                <a:latin typeface="Arial"/>
                <a:ea typeface="Arial"/>
              </a:rPr>
              <a:t>have high temporal variability</a:t>
            </a:r>
            <a:r>
              <a:rPr b="0" lang="en" sz="1800" spc="-1" strike="noStrike">
                <a:solidFill>
                  <a:srgbClr val="223b50"/>
                </a:solidFill>
                <a:latin typeface="Arial"/>
                <a:ea typeface="Arial"/>
              </a:rPr>
              <a:t>. It is derived from geomagnetic variations in the horizontal component observed at selected (10-13) observatories along the auroral zone in the northern hemisphere. </a:t>
            </a:r>
            <a:endParaRPr b="0" lang="en-US" sz="1800" spc="-1" strike="noStrike">
              <a:solidFill>
                <a:srgbClr val="000000"/>
              </a:solidFill>
              <a:latin typeface="Arial"/>
            </a:endParaRPr>
          </a:p>
          <a:p>
            <a:pPr marL="177840" indent="-177480">
              <a:lnSpc>
                <a:spcPct val="100000"/>
              </a:lnSpc>
              <a:spcBef>
                <a:spcPts val="799"/>
              </a:spcBef>
              <a:buClr>
                <a:srgbClr val="223b50"/>
              </a:buClr>
              <a:buFont typeface="Arial"/>
              <a:buChar char="•"/>
            </a:pPr>
            <a:r>
              <a:rPr b="1" lang="en" sz="1800" spc="-1" strike="noStrike">
                <a:solidFill>
                  <a:srgbClr val="223b50"/>
                </a:solidFill>
                <a:latin typeface="Arial"/>
                <a:ea typeface="Arial"/>
              </a:rPr>
              <a:t>AU and AL indices </a:t>
            </a:r>
            <a:r>
              <a:rPr b="0" lang="en" sz="1800" spc="-1" strike="noStrike">
                <a:solidFill>
                  <a:srgbClr val="223b50"/>
                </a:solidFill>
                <a:latin typeface="Arial"/>
                <a:ea typeface="Arial"/>
              </a:rPr>
              <a:t>are, respectively, defined by the </a:t>
            </a:r>
            <a:r>
              <a:rPr b="0" i="1" lang="en" sz="1800" spc="-1" strike="noStrike">
                <a:solidFill>
                  <a:srgbClr val="223b50"/>
                </a:solidFill>
                <a:latin typeface="Arial"/>
                <a:ea typeface="Arial"/>
              </a:rPr>
              <a:t>largest</a:t>
            </a:r>
            <a:r>
              <a:rPr b="0" lang="en" sz="1800" spc="-1" strike="noStrike">
                <a:solidFill>
                  <a:srgbClr val="223b50"/>
                </a:solidFill>
                <a:latin typeface="Arial"/>
                <a:ea typeface="Arial"/>
              </a:rPr>
              <a:t> and the </a:t>
            </a:r>
            <a:r>
              <a:rPr b="0" i="1" lang="en" sz="1800" spc="-1" strike="noStrike">
                <a:solidFill>
                  <a:srgbClr val="223b50"/>
                </a:solidFill>
                <a:latin typeface="Arial"/>
                <a:ea typeface="Arial"/>
              </a:rPr>
              <a:t>smallest</a:t>
            </a:r>
            <a:r>
              <a:rPr b="0" lang="en" sz="1800" spc="-1" strike="noStrike">
                <a:solidFill>
                  <a:srgbClr val="223b50"/>
                </a:solidFill>
                <a:latin typeface="Arial"/>
                <a:ea typeface="Arial"/>
              </a:rPr>
              <a:t> (normalized) values selected from all the stations. The symbols, AU and AL, derive from the fact that these values form the upper and lower envelopes of the superposed plots of all the data from these stations as functions of UT. </a:t>
            </a:r>
            <a:endParaRPr b="0" lang="en-US" sz="1800" spc="-1" strike="noStrike">
              <a:solidFill>
                <a:srgbClr val="000000"/>
              </a:solidFill>
              <a:latin typeface="Arial"/>
            </a:endParaRPr>
          </a:p>
          <a:p>
            <a:pPr marL="177840" indent="-177480">
              <a:lnSpc>
                <a:spcPct val="100000"/>
              </a:lnSpc>
              <a:spcBef>
                <a:spcPts val="799"/>
              </a:spcBef>
              <a:buClr>
                <a:srgbClr val="223b50"/>
              </a:buClr>
              <a:buFont typeface="Arial"/>
              <a:buChar char="•"/>
            </a:pPr>
            <a:r>
              <a:rPr b="0" lang="en" sz="1800" spc="-1" strike="noStrike">
                <a:solidFill>
                  <a:srgbClr val="223b50"/>
                </a:solidFill>
                <a:latin typeface="Arial"/>
                <a:ea typeface="Arial"/>
              </a:rPr>
              <a:t>The difference, </a:t>
            </a:r>
            <a:r>
              <a:rPr b="1" lang="en" sz="1800" spc="-1" strike="noStrike">
                <a:solidFill>
                  <a:srgbClr val="223b50"/>
                </a:solidFill>
                <a:latin typeface="Arial"/>
                <a:ea typeface="Arial"/>
              </a:rPr>
              <a:t>AU - AL, defines the AE index</a:t>
            </a:r>
            <a:r>
              <a:rPr b="0" lang="en" sz="1800" spc="-1" strike="noStrike">
                <a:solidFill>
                  <a:srgbClr val="223b50"/>
                </a:solidFill>
                <a:latin typeface="Arial"/>
                <a:ea typeface="Arial"/>
              </a:rPr>
              <a:t>, and the mean value of the AU and AL, i.e. (AU+AL)/2, defines the </a:t>
            </a:r>
            <a:r>
              <a:rPr b="1" lang="en" sz="1800" spc="-1" strike="noStrike">
                <a:solidFill>
                  <a:srgbClr val="223b50"/>
                </a:solidFill>
                <a:latin typeface="Arial"/>
                <a:ea typeface="Arial"/>
              </a:rPr>
              <a:t>AO index</a:t>
            </a:r>
            <a:r>
              <a:rPr b="0" lang="en" sz="1800" spc="-1" strike="noStrike">
                <a:solidFill>
                  <a:srgbClr val="223b50"/>
                </a:solidFill>
                <a:latin typeface="Arial"/>
                <a:ea typeface="Arial"/>
              </a:rPr>
              <a:t>. </a:t>
            </a:r>
            <a:endParaRPr b="0" lang="en-US" sz="1800" spc="-1" strike="noStrike">
              <a:solidFill>
                <a:srgbClr val="000000"/>
              </a:solidFill>
              <a:latin typeface="Arial"/>
            </a:endParaRPr>
          </a:p>
          <a:p>
            <a:pPr>
              <a:lnSpc>
                <a:spcPct val="100000"/>
              </a:lnSpc>
              <a:spcBef>
                <a:spcPts val="799"/>
              </a:spcBef>
              <a:tabLst>
                <a:tab algn="l" pos="0"/>
              </a:tabLst>
            </a:pPr>
            <a:br/>
            <a:r>
              <a:rPr b="0" lang="en" sz="1500" spc="-1" strike="noStrike">
                <a:solidFill>
                  <a:srgbClr val="223b50"/>
                </a:solidFill>
                <a:latin typeface="Arial"/>
                <a:ea typeface="Arial"/>
              </a:rPr>
              <a:t>The term "AE indices" is usually used to represent these four indices (AU, AL, AE and AO). </a:t>
            </a:r>
            <a:endParaRPr b="0" lang="en-US" sz="1500" spc="-1" strike="noStrike">
              <a:solidFill>
                <a:srgbClr val="000000"/>
              </a:solidFill>
              <a:latin typeface="Arial"/>
            </a:endParaRPr>
          </a:p>
        </p:txBody>
      </p:sp>
      <p:sp>
        <p:nvSpPr>
          <p:cNvPr id="820" name="CustomShape 5"/>
          <p:cNvSpPr/>
          <p:nvPr/>
        </p:nvSpPr>
        <p:spPr>
          <a:xfrm>
            <a:off x="862920" y="4712040"/>
            <a:ext cx="3353400" cy="344160"/>
          </a:xfrm>
          <a:prstGeom prst="rect">
            <a:avLst/>
          </a:prstGeom>
          <a:noFill/>
          <a:ln>
            <a:noFill/>
          </a:ln>
        </p:spPr>
        <p:style>
          <a:lnRef idx="0"/>
          <a:fillRef idx="0"/>
          <a:effectRef idx="0"/>
          <a:fontRef idx="minor"/>
        </p:style>
        <p:txBody>
          <a:bodyPr lIns="68400" rIns="68400" tIns="68400" bIns="68400">
            <a:noAutofit/>
          </a:bodyPr>
          <a:p>
            <a:pPr>
              <a:lnSpc>
                <a:spcPct val="100000"/>
              </a:lnSpc>
              <a:tabLst>
                <a:tab algn="l" pos="0"/>
              </a:tabLst>
            </a:pPr>
            <a:r>
              <a:rPr b="0" lang="en" sz="1500" spc="-1" strike="noStrike">
                <a:solidFill>
                  <a:srgbClr val="ffffff"/>
                </a:solidFill>
                <a:latin typeface="Arial"/>
                <a:ea typeface="Arial"/>
              </a:rPr>
              <a:t>Maharana et al. (2024)</a:t>
            </a:r>
            <a:endParaRPr b="0" lang="en-US" sz="1500" spc="-1" strike="noStrike">
              <a:latin typeface="Arial"/>
            </a:endParaRPr>
          </a:p>
        </p:txBody>
      </p:sp>
    </p:spTree>
  </p:cSld>
  <mc:AlternateContent>
    <mc:Choice Requires="p14">
      <p:transition spd="slow" p14:dur="2200">
        <p:fade thruBlk="true"/>
      </p:transition>
    </mc:Choice>
    <mc:Fallback>
      <p:transition spd="slow">
        <p:fade thruBlk="tru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0" name="Google Shape;214;p29" descr=""/>
          <p:cNvPicPr/>
          <p:nvPr/>
        </p:nvPicPr>
        <p:blipFill>
          <a:blip r:embed="rId1"/>
          <a:srcRect l="0" t="0" r="0" b="29227"/>
          <a:stretch/>
        </p:blipFill>
        <p:spPr>
          <a:xfrm>
            <a:off x="5077800" y="1676880"/>
            <a:ext cx="2469600" cy="1223280"/>
          </a:xfrm>
          <a:prstGeom prst="rect">
            <a:avLst/>
          </a:prstGeom>
          <a:ln>
            <a:noFill/>
          </a:ln>
        </p:spPr>
      </p:pic>
      <p:pic>
        <p:nvPicPr>
          <p:cNvPr id="371" name="Google Shape;215;p29" descr=""/>
          <p:cNvPicPr/>
          <p:nvPr/>
        </p:nvPicPr>
        <p:blipFill>
          <a:blip r:embed="rId2"/>
          <a:srcRect l="0" t="0" r="0" b="21686"/>
          <a:stretch/>
        </p:blipFill>
        <p:spPr>
          <a:xfrm>
            <a:off x="5077800" y="2890800"/>
            <a:ext cx="2469600" cy="1353600"/>
          </a:xfrm>
          <a:prstGeom prst="rect">
            <a:avLst/>
          </a:prstGeom>
          <a:ln>
            <a:noFill/>
          </a:ln>
        </p:spPr>
      </p:pic>
      <p:sp>
        <p:nvSpPr>
          <p:cNvPr id="372" name="CustomShape 1"/>
          <p:cNvSpPr/>
          <p:nvPr/>
        </p:nvSpPr>
        <p:spPr>
          <a:xfrm>
            <a:off x="4883400" y="4310280"/>
            <a:ext cx="2858040" cy="608760"/>
          </a:xfrm>
          <a:prstGeom prst="rect">
            <a:avLst/>
          </a:prstGeom>
          <a:solidFill>
            <a:schemeClr val="lt1"/>
          </a:solidFill>
          <a:ln>
            <a:noFill/>
          </a:ln>
        </p:spPr>
        <p:style>
          <a:lnRef idx="0"/>
          <a:fillRef idx="0"/>
          <a:effectRef idx="0"/>
          <a:fontRef idx="minor"/>
        </p:style>
      </p:sp>
      <p:pic>
        <p:nvPicPr>
          <p:cNvPr id="373" name="Google Shape;217;p29" descr=""/>
          <p:cNvPicPr/>
          <p:nvPr/>
        </p:nvPicPr>
        <p:blipFill>
          <a:blip r:embed="rId3"/>
          <a:stretch/>
        </p:blipFill>
        <p:spPr>
          <a:xfrm>
            <a:off x="7515720" y="20880"/>
            <a:ext cx="1579680" cy="904320"/>
          </a:xfrm>
          <a:prstGeom prst="rect">
            <a:avLst/>
          </a:prstGeom>
          <a:ln>
            <a:noFill/>
          </a:ln>
        </p:spPr>
      </p:pic>
      <p:grpSp>
        <p:nvGrpSpPr>
          <p:cNvPr id="374" name="Group 2"/>
          <p:cNvGrpSpPr/>
          <p:nvPr/>
        </p:nvGrpSpPr>
        <p:grpSpPr>
          <a:xfrm>
            <a:off x="844920" y="976680"/>
            <a:ext cx="6808680" cy="3667680"/>
            <a:chOff x="844920" y="976680"/>
            <a:chExt cx="6808680" cy="3667680"/>
          </a:xfrm>
        </p:grpSpPr>
        <p:sp>
          <p:nvSpPr>
            <p:cNvPr id="375" name="CustomShape 3"/>
            <p:cNvSpPr/>
            <p:nvPr/>
          </p:nvSpPr>
          <p:spPr>
            <a:xfrm>
              <a:off x="844920" y="976680"/>
              <a:ext cx="3602520" cy="3345840"/>
            </a:xfrm>
            <a:prstGeom prst="roundRect">
              <a:avLst>
                <a:gd name="adj" fmla="val 16667"/>
              </a:avLst>
            </a:prstGeom>
            <a:noFill/>
            <a:ln w="9360">
              <a:solidFill>
                <a:srgbClr val="9900ff"/>
              </a:solidFill>
              <a:prstDash val="dash"/>
              <a:round/>
            </a:ln>
          </p:spPr>
          <p:style>
            <a:lnRef idx="0"/>
            <a:fillRef idx="0"/>
            <a:effectRef idx="0"/>
            <a:fontRef idx="minor"/>
          </p:style>
        </p:sp>
        <p:sp>
          <p:nvSpPr>
            <p:cNvPr id="376" name="CustomShape 4"/>
            <p:cNvSpPr/>
            <p:nvPr/>
          </p:nvSpPr>
          <p:spPr>
            <a:xfrm>
              <a:off x="1260000" y="1022760"/>
              <a:ext cx="2658240" cy="342000"/>
            </a:xfrm>
            <a:prstGeom prst="roundRect">
              <a:avLst>
                <a:gd name="adj" fmla="val 16667"/>
              </a:avLst>
            </a:prstGeom>
            <a:noFill/>
            <a:ln w="9360">
              <a:solidFill>
                <a:srgbClr val="0000ff"/>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1" lang="en" sz="900" spc="-1" strike="noStrike">
                  <a:solidFill>
                    <a:srgbClr val="2f4d5d"/>
                  </a:solidFill>
                  <a:latin typeface="Arial"/>
                  <a:ea typeface="Arial"/>
                </a:rPr>
                <a:t>Corona: </a:t>
              </a:r>
              <a:br/>
              <a:r>
                <a:rPr b="1" lang="en" sz="900" spc="-1" strike="noStrike">
                  <a:solidFill>
                    <a:srgbClr val="2f4d5d"/>
                  </a:solidFill>
                  <a:latin typeface="Arial"/>
                  <a:ea typeface="Arial"/>
                </a:rPr>
                <a:t>Semi-Empirical WSA model</a:t>
              </a:r>
              <a:endParaRPr b="0" lang="en-US" sz="900" spc="-1" strike="noStrike">
                <a:latin typeface="Arial"/>
              </a:endParaRPr>
            </a:p>
          </p:txBody>
        </p:sp>
        <p:sp>
          <p:nvSpPr>
            <p:cNvPr id="377" name="CustomShape 5"/>
            <p:cNvSpPr/>
            <p:nvPr/>
          </p:nvSpPr>
          <p:spPr>
            <a:xfrm>
              <a:off x="1060920" y="1393560"/>
              <a:ext cx="2003760" cy="308520"/>
            </a:xfrm>
            <a:prstGeom prst="roundRect">
              <a:avLst>
                <a:gd name="adj" fmla="val 16667"/>
              </a:avLst>
            </a:prstGeom>
            <a:solidFill>
              <a:schemeClr val="lt2"/>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1" lang="en" sz="900" spc="-1" strike="noStrike">
                  <a:solidFill>
                    <a:srgbClr val="2f4d5d"/>
                  </a:solidFill>
                  <a:latin typeface="Arial"/>
                  <a:ea typeface="Arial"/>
                </a:rPr>
                <a:t>Synoptic Magnetogram</a:t>
              </a:r>
              <a:r>
                <a:rPr b="0" lang="en" sz="900" spc="-1" strike="noStrike">
                  <a:solidFill>
                    <a:srgbClr val="2f4d5d"/>
                  </a:solidFill>
                  <a:latin typeface="Arial"/>
                  <a:ea typeface="Arial"/>
                </a:rPr>
                <a:t> (1 R</a:t>
              </a:r>
              <a:r>
                <a:rPr b="0" lang="en" sz="900" spc="-1" strike="noStrike" baseline="-25000">
                  <a:solidFill>
                    <a:srgbClr val="2f4d5d"/>
                  </a:solidFill>
                  <a:latin typeface="Arial"/>
                  <a:ea typeface="Arial"/>
                </a:rPr>
                <a:t>sun</a:t>
              </a:r>
              <a:r>
                <a:rPr b="0" lang="en" sz="900" spc="-1" strike="noStrike">
                  <a:solidFill>
                    <a:srgbClr val="2f4d5d"/>
                  </a:solidFill>
                  <a:latin typeface="Arial"/>
                  <a:ea typeface="Arial"/>
                </a:rPr>
                <a:t>)</a:t>
              </a:r>
              <a:endParaRPr b="0" lang="en-US" sz="900" spc="-1" strike="noStrike">
                <a:latin typeface="Arial"/>
              </a:endParaRPr>
            </a:p>
          </p:txBody>
        </p:sp>
        <p:sp>
          <p:nvSpPr>
            <p:cNvPr id="378" name="CustomShape 6"/>
            <p:cNvSpPr/>
            <p:nvPr/>
          </p:nvSpPr>
          <p:spPr>
            <a:xfrm>
              <a:off x="3022920" y="2210040"/>
              <a:ext cx="1200240" cy="362880"/>
            </a:xfrm>
            <a:prstGeom prst="roundRect">
              <a:avLst>
                <a:gd name="adj" fmla="val 16667"/>
              </a:avLst>
            </a:prstGeom>
            <a:solidFill>
              <a:schemeClr val="lt2"/>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1" lang="en" sz="900" spc="-1" strike="noStrike">
                  <a:solidFill>
                    <a:srgbClr val="2f4d5d"/>
                  </a:solidFill>
                  <a:latin typeface="Arial"/>
                  <a:ea typeface="Arial"/>
                </a:rPr>
                <a:t>PFSS model</a:t>
              </a:r>
              <a:endParaRPr b="0" lang="en-US" sz="900" spc="-1" strike="noStrike">
                <a:latin typeface="Arial"/>
              </a:endParaRPr>
            </a:p>
            <a:p>
              <a:pPr algn="ctr">
                <a:lnSpc>
                  <a:spcPct val="100000"/>
                </a:lnSpc>
                <a:tabLst>
                  <a:tab algn="l" pos="0"/>
                </a:tabLst>
              </a:pPr>
              <a:r>
                <a:rPr b="0" lang="en" sz="900" spc="-1" strike="noStrike">
                  <a:solidFill>
                    <a:srgbClr val="2f4d5d"/>
                  </a:solidFill>
                  <a:latin typeface="Arial"/>
                  <a:ea typeface="Arial"/>
                </a:rPr>
                <a:t>(1 - 2.6 R</a:t>
              </a:r>
              <a:r>
                <a:rPr b="0" lang="en" sz="900" spc="-1" strike="noStrike" baseline="-25000">
                  <a:solidFill>
                    <a:srgbClr val="2f4d5d"/>
                  </a:solidFill>
                  <a:latin typeface="Arial"/>
                  <a:ea typeface="Arial"/>
                </a:rPr>
                <a:t>sun</a:t>
              </a:r>
              <a:r>
                <a:rPr b="0" lang="en" sz="900" spc="-1" strike="noStrike">
                  <a:solidFill>
                    <a:srgbClr val="2f4d5d"/>
                  </a:solidFill>
                  <a:latin typeface="Arial"/>
                  <a:ea typeface="Arial"/>
                </a:rPr>
                <a:t>)</a:t>
              </a:r>
              <a:endParaRPr b="0" lang="en-US" sz="900" spc="-1" strike="noStrike">
                <a:latin typeface="Arial"/>
              </a:endParaRPr>
            </a:p>
          </p:txBody>
        </p:sp>
        <p:sp>
          <p:nvSpPr>
            <p:cNvPr id="379" name="CustomShape 7"/>
            <p:cNvSpPr/>
            <p:nvPr/>
          </p:nvSpPr>
          <p:spPr>
            <a:xfrm>
              <a:off x="2996640" y="2828160"/>
              <a:ext cx="1200240" cy="414000"/>
            </a:xfrm>
            <a:prstGeom prst="roundRect">
              <a:avLst>
                <a:gd name="adj" fmla="val 16667"/>
              </a:avLst>
            </a:prstGeom>
            <a:solidFill>
              <a:schemeClr val="lt2"/>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1" lang="en" sz="900" spc="-1" strike="noStrike">
                  <a:solidFill>
                    <a:srgbClr val="2f4d5d"/>
                  </a:solidFill>
                  <a:latin typeface="Arial"/>
                  <a:ea typeface="Arial"/>
                </a:rPr>
                <a:t>SCS model</a:t>
              </a:r>
              <a:endParaRPr b="0" lang="en-US" sz="900" spc="-1" strike="noStrike">
                <a:latin typeface="Arial"/>
              </a:endParaRPr>
            </a:p>
            <a:p>
              <a:pPr algn="ctr">
                <a:lnSpc>
                  <a:spcPct val="100000"/>
                </a:lnSpc>
                <a:tabLst>
                  <a:tab algn="l" pos="0"/>
                </a:tabLst>
              </a:pPr>
              <a:r>
                <a:rPr b="0" lang="en" sz="900" spc="-1" strike="noStrike">
                  <a:solidFill>
                    <a:srgbClr val="2f4d5d"/>
                  </a:solidFill>
                  <a:latin typeface="Arial"/>
                  <a:ea typeface="Arial"/>
                </a:rPr>
                <a:t>(2.3 R</a:t>
              </a:r>
              <a:r>
                <a:rPr b="0" lang="en" sz="900" spc="-1" strike="noStrike" baseline="-25000">
                  <a:solidFill>
                    <a:srgbClr val="2f4d5d"/>
                  </a:solidFill>
                  <a:latin typeface="Arial"/>
                  <a:ea typeface="Arial"/>
                </a:rPr>
                <a:t>sun </a:t>
              </a:r>
              <a:r>
                <a:rPr b="0" lang="en" sz="900" spc="-1" strike="noStrike">
                  <a:solidFill>
                    <a:srgbClr val="2f4d5d"/>
                  </a:solidFill>
                  <a:latin typeface="Arial"/>
                  <a:ea typeface="Arial"/>
                </a:rPr>
                <a:t>- 0.1 AU)</a:t>
              </a:r>
              <a:endParaRPr b="0" lang="en-US" sz="900" spc="-1" strike="noStrike">
                <a:latin typeface="Arial"/>
              </a:endParaRPr>
            </a:p>
          </p:txBody>
        </p:sp>
        <p:sp>
          <p:nvSpPr>
            <p:cNvPr id="380" name="CustomShape 8"/>
            <p:cNvSpPr/>
            <p:nvPr/>
          </p:nvSpPr>
          <p:spPr>
            <a:xfrm>
              <a:off x="1113120" y="3736080"/>
              <a:ext cx="1899360" cy="414000"/>
            </a:xfrm>
            <a:prstGeom prst="roundRect">
              <a:avLst>
                <a:gd name="adj" fmla="val 16667"/>
              </a:avLst>
            </a:prstGeom>
            <a:solidFill>
              <a:schemeClr val="lt2"/>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1" lang="en" sz="900" spc="-1" strike="noStrike">
                  <a:solidFill>
                    <a:srgbClr val="2f4d5d"/>
                  </a:solidFill>
                  <a:latin typeface="Arial"/>
                  <a:ea typeface="Arial"/>
                </a:rPr>
                <a:t>MHD parameters </a:t>
              </a:r>
              <a:r>
                <a:rPr b="0" lang="en" sz="900" spc="-1" strike="noStrike">
                  <a:solidFill>
                    <a:srgbClr val="2f4d5d"/>
                  </a:solidFill>
                  <a:latin typeface="Arial"/>
                  <a:ea typeface="Arial"/>
                </a:rPr>
                <a:t>(0.1 AU) using empirical relations</a:t>
              </a:r>
              <a:endParaRPr b="0" lang="en-US" sz="900" spc="-1" strike="noStrike">
                <a:latin typeface="Arial"/>
              </a:endParaRPr>
            </a:p>
          </p:txBody>
        </p:sp>
        <p:sp>
          <p:nvSpPr>
            <p:cNvPr id="381" name="CustomShape 9"/>
            <p:cNvSpPr/>
            <p:nvPr/>
          </p:nvSpPr>
          <p:spPr>
            <a:xfrm>
              <a:off x="4964760" y="1030680"/>
              <a:ext cx="2445120" cy="362880"/>
            </a:xfrm>
            <a:prstGeom prst="roundRect">
              <a:avLst>
                <a:gd name="adj" fmla="val 16667"/>
              </a:avLst>
            </a:prstGeom>
            <a:noFill/>
            <a:ln w="9360">
              <a:solidFill>
                <a:srgbClr val="0000ff"/>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1" lang="en" sz="900" spc="-1" strike="noStrike">
                  <a:solidFill>
                    <a:srgbClr val="2f4d5d"/>
                  </a:solidFill>
                  <a:latin typeface="Arial"/>
                  <a:ea typeface="Arial"/>
                </a:rPr>
                <a:t>Heliosphere: </a:t>
              </a:r>
              <a:br/>
              <a:r>
                <a:rPr b="1" lang="en" sz="900" spc="-1" strike="noStrike">
                  <a:solidFill>
                    <a:srgbClr val="2f4d5d"/>
                  </a:solidFill>
                  <a:latin typeface="Arial"/>
                  <a:ea typeface="Arial"/>
                </a:rPr>
                <a:t>3D time dependent ideal MHD model</a:t>
              </a:r>
              <a:endParaRPr b="0" lang="en-US" sz="900" spc="-1" strike="noStrike">
                <a:latin typeface="Arial"/>
              </a:endParaRPr>
            </a:p>
          </p:txBody>
        </p:sp>
        <p:sp>
          <p:nvSpPr>
            <p:cNvPr id="382" name="CustomShape 10"/>
            <p:cNvSpPr/>
            <p:nvPr/>
          </p:nvSpPr>
          <p:spPr>
            <a:xfrm>
              <a:off x="4939200" y="1363680"/>
              <a:ext cx="2470680" cy="207000"/>
            </a:xfrm>
            <a:prstGeom prst="rect">
              <a:avLst/>
            </a:prstGeom>
            <a:noFill/>
            <a:ln>
              <a:noFill/>
            </a:ln>
          </p:spPr>
          <p:style>
            <a:lnRef idx="0"/>
            <a:fillRef idx="0"/>
            <a:effectRef idx="0"/>
            <a:fontRef idx="minor"/>
          </p:style>
          <p:txBody>
            <a:bodyPr lIns="56880" rIns="56880" tIns="56880" bIns="56880">
              <a:noAutofit/>
            </a:bodyPr>
            <a:p>
              <a:pPr algn="ctr">
                <a:lnSpc>
                  <a:spcPct val="100000"/>
                </a:lnSpc>
                <a:tabLst>
                  <a:tab algn="l" pos="0"/>
                </a:tabLst>
              </a:pPr>
              <a:r>
                <a:rPr b="0" lang="en" sz="800" spc="-1" strike="noStrike">
                  <a:solidFill>
                    <a:srgbClr val="2f4d5d"/>
                  </a:solidFill>
                  <a:latin typeface="Arial"/>
                  <a:ea typeface="Arial"/>
                </a:rPr>
                <a:t>Evolves MHD parameters </a:t>
              </a:r>
              <a:r>
                <a:rPr b="1" i="1" lang="en" sz="800" spc="-1" strike="noStrike">
                  <a:solidFill>
                    <a:srgbClr val="2f4d5d"/>
                  </a:solidFill>
                  <a:latin typeface="Arial"/>
                  <a:ea typeface="Arial"/>
                </a:rPr>
                <a:t>v</a:t>
              </a:r>
              <a:r>
                <a:rPr b="0" lang="en" sz="800" spc="-1" strike="noStrike">
                  <a:solidFill>
                    <a:srgbClr val="2f4d5d"/>
                  </a:solidFill>
                  <a:latin typeface="Arial"/>
                  <a:ea typeface="Arial"/>
                </a:rPr>
                <a:t>, </a:t>
              </a:r>
              <a:r>
                <a:rPr b="0" i="1" lang="en" sz="800" spc="-1" strike="noStrike">
                  <a:solidFill>
                    <a:srgbClr val="2f4d5d"/>
                  </a:solidFill>
                  <a:latin typeface="Arial"/>
                  <a:ea typeface="Arial"/>
                </a:rPr>
                <a:t>n</a:t>
              </a:r>
              <a:r>
                <a:rPr b="0" lang="en" sz="800" spc="-1" strike="noStrike">
                  <a:solidFill>
                    <a:srgbClr val="2f4d5d"/>
                  </a:solidFill>
                  <a:latin typeface="Arial"/>
                  <a:ea typeface="Arial"/>
                </a:rPr>
                <a:t>, </a:t>
              </a:r>
              <a:r>
                <a:rPr b="1" i="1" lang="en" sz="800" spc="-1" strike="noStrike">
                  <a:solidFill>
                    <a:srgbClr val="2f4d5d"/>
                  </a:solidFill>
                  <a:latin typeface="Arial"/>
                  <a:ea typeface="Arial"/>
                </a:rPr>
                <a:t>B</a:t>
              </a:r>
              <a:r>
                <a:rPr b="0" lang="en" sz="800" spc="-1" strike="noStrike">
                  <a:solidFill>
                    <a:srgbClr val="2f4d5d"/>
                  </a:solidFill>
                  <a:latin typeface="Arial"/>
                  <a:ea typeface="Arial"/>
                </a:rPr>
                <a:t>, </a:t>
              </a:r>
              <a:r>
                <a:rPr b="0" i="1" lang="en" sz="800" spc="-1" strike="noStrike">
                  <a:solidFill>
                    <a:srgbClr val="2f4d5d"/>
                  </a:solidFill>
                  <a:latin typeface="Arial"/>
                  <a:ea typeface="Arial"/>
                </a:rPr>
                <a:t>T</a:t>
              </a:r>
              <a:endParaRPr b="0" lang="en-US" sz="800" spc="-1" strike="noStrike">
                <a:latin typeface="Arial"/>
              </a:endParaRPr>
            </a:p>
            <a:p>
              <a:pPr algn="ctr">
                <a:lnSpc>
                  <a:spcPct val="100000"/>
                </a:lnSpc>
                <a:tabLst>
                  <a:tab algn="l" pos="0"/>
                </a:tabLst>
              </a:pPr>
              <a:r>
                <a:rPr b="0" lang="en" sz="800" spc="-1" strike="noStrike">
                  <a:solidFill>
                    <a:srgbClr val="2f4d5d"/>
                  </a:solidFill>
                  <a:latin typeface="Arial"/>
                  <a:ea typeface="Arial"/>
                </a:rPr>
                <a:t> </a:t>
              </a:r>
              <a:r>
                <a:rPr b="0" lang="en" sz="800" spc="-1" strike="noStrike">
                  <a:solidFill>
                    <a:srgbClr val="2f4d5d"/>
                  </a:solidFill>
                  <a:latin typeface="Arial"/>
                  <a:ea typeface="Arial"/>
                </a:rPr>
                <a:t>(0.1 - 2.0 AU)</a:t>
              </a:r>
              <a:endParaRPr b="0" lang="en-US" sz="800" spc="-1" strike="noStrike">
                <a:latin typeface="Arial"/>
              </a:endParaRPr>
            </a:p>
          </p:txBody>
        </p:sp>
        <p:sp>
          <p:nvSpPr>
            <p:cNvPr id="383" name="CustomShape 11"/>
            <p:cNvSpPr/>
            <p:nvPr/>
          </p:nvSpPr>
          <p:spPr>
            <a:xfrm>
              <a:off x="4714200" y="2210040"/>
              <a:ext cx="250200" cy="124200"/>
            </a:xfrm>
            <a:prstGeom prst="rect">
              <a:avLst/>
            </a:prstGeom>
            <a:noFill/>
            <a:ln>
              <a:noFill/>
            </a:ln>
          </p:spPr>
          <p:style>
            <a:lnRef idx="0"/>
            <a:fillRef idx="0"/>
            <a:effectRef idx="0"/>
            <a:fontRef idx="minor"/>
          </p:style>
          <p:txBody>
            <a:bodyPr lIns="56880" rIns="56880" tIns="56880" bIns="56880">
              <a:noAutofit/>
            </a:bodyPr>
            <a:p>
              <a:pPr>
                <a:lnSpc>
                  <a:spcPct val="100000"/>
                </a:lnSpc>
                <a:tabLst>
                  <a:tab algn="l" pos="0"/>
                </a:tabLst>
              </a:pPr>
              <a:r>
                <a:rPr b="1" i="1" lang="en" sz="900" spc="-1" strike="noStrike">
                  <a:solidFill>
                    <a:srgbClr val="2f4d5d"/>
                  </a:solidFill>
                  <a:latin typeface="Arial"/>
                  <a:ea typeface="Arial"/>
                </a:rPr>
                <a:t>v</a:t>
              </a:r>
              <a:r>
                <a:rPr b="1" i="1" lang="en" sz="900" spc="-1" strike="noStrike" baseline="-25000">
                  <a:solidFill>
                    <a:srgbClr val="2f4d5d"/>
                  </a:solidFill>
                  <a:latin typeface="Arial"/>
                  <a:ea typeface="Arial"/>
                </a:rPr>
                <a:t>r</a:t>
              </a:r>
              <a:endParaRPr b="0" lang="en-US" sz="900" spc="-1" strike="noStrike">
                <a:latin typeface="Arial"/>
              </a:endParaRPr>
            </a:p>
          </p:txBody>
        </p:sp>
        <p:sp>
          <p:nvSpPr>
            <p:cNvPr id="384" name="CustomShape 12"/>
            <p:cNvSpPr/>
            <p:nvPr/>
          </p:nvSpPr>
          <p:spPr>
            <a:xfrm>
              <a:off x="4750560" y="3411360"/>
              <a:ext cx="158040" cy="227880"/>
            </a:xfrm>
            <a:prstGeom prst="rect">
              <a:avLst/>
            </a:prstGeom>
            <a:noFill/>
            <a:ln>
              <a:noFill/>
            </a:ln>
          </p:spPr>
          <p:style>
            <a:lnRef idx="0"/>
            <a:fillRef idx="0"/>
            <a:effectRef idx="0"/>
            <a:fontRef idx="minor"/>
          </p:style>
          <p:txBody>
            <a:bodyPr lIns="56880" rIns="56880" tIns="56880" bIns="56880">
              <a:noAutofit/>
            </a:bodyPr>
            <a:p>
              <a:pPr>
                <a:lnSpc>
                  <a:spcPct val="100000"/>
                </a:lnSpc>
                <a:tabLst>
                  <a:tab algn="l" pos="0"/>
                </a:tabLst>
              </a:pPr>
              <a:r>
                <a:rPr b="1" i="1" lang="en" sz="900" spc="-1" strike="noStrike">
                  <a:solidFill>
                    <a:srgbClr val="2f4d5d"/>
                  </a:solidFill>
                  <a:latin typeface="Arial"/>
                  <a:ea typeface="Arial"/>
                </a:rPr>
                <a:t>n</a:t>
              </a:r>
              <a:endParaRPr b="0" lang="en-US" sz="900" spc="-1" strike="noStrike">
                <a:latin typeface="Arial"/>
              </a:endParaRPr>
            </a:p>
          </p:txBody>
        </p:sp>
        <p:sp>
          <p:nvSpPr>
            <p:cNvPr id="385" name="CustomShape 13"/>
            <p:cNvSpPr/>
            <p:nvPr/>
          </p:nvSpPr>
          <p:spPr>
            <a:xfrm>
              <a:off x="1109160" y="4390560"/>
              <a:ext cx="1373760" cy="253800"/>
            </a:xfrm>
            <a:prstGeom prst="rect">
              <a:avLst/>
            </a:prstGeom>
            <a:solidFill>
              <a:srgbClr val="b4a7d6"/>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0" lang="en" sz="900" spc="-1" strike="noStrike">
                  <a:solidFill>
                    <a:srgbClr val="2f4d5d"/>
                  </a:solidFill>
                  <a:latin typeface="Arial"/>
                  <a:ea typeface="Arial"/>
                </a:rPr>
                <a:t>Solar wind relaxation</a:t>
              </a:r>
              <a:endParaRPr b="0" lang="en-US" sz="900" spc="-1" strike="noStrike">
                <a:latin typeface="Arial"/>
              </a:endParaRPr>
            </a:p>
          </p:txBody>
        </p:sp>
        <p:sp>
          <p:nvSpPr>
            <p:cNvPr id="386" name="CustomShape 14"/>
            <p:cNvSpPr/>
            <p:nvPr/>
          </p:nvSpPr>
          <p:spPr>
            <a:xfrm>
              <a:off x="3544560" y="4390560"/>
              <a:ext cx="1489680" cy="253800"/>
            </a:xfrm>
            <a:prstGeom prst="rect">
              <a:avLst/>
            </a:prstGeom>
            <a:solidFill>
              <a:srgbClr val="9fc5e8"/>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0" lang="en" sz="900" spc="-1" strike="noStrike">
                  <a:solidFill>
                    <a:srgbClr val="2f4d5d"/>
                  </a:solidFill>
                  <a:latin typeface="Arial"/>
                  <a:ea typeface="Arial"/>
                </a:rPr>
                <a:t>CME insertion @0.1 AU</a:t>
              </a:r>
              <a:endParaRPr b="0" lang="en-US" sz="900" spc="-1" strike="noStrike">
                <a:latin typeface="Arial"/>
              </a:endParaRPr>
            </a:p>
          </p:txBody>
        </p:sp>
        <p:sp>
          <p:nvSpPr>
            <p:cNvPr id="387" name="CustomShape 15"/>
            <p:cNvSpPr/>
            <p:nvPr/>
          </p:nvSpPr>
          <p:spPr>
            <a:xfrm>
              <a:off x="6279840" y="4390560"/>
              <a:ext cx="1373760" cy="253800"/>
            </a:xfrm>
            <a:prstGeom prst="rect">
              <a:avLst/>
            </a:prstGeom>
            <a:solidFill>
              <a:srgbClr val="c9daf8"/>
            </a:solidFill>
            <a:ln w="9360">
              <a:solidFill>
                <a:schemeClr val="dk2"/>
              </a:solidFill>
              <a:round/>
            </a:ln>
          </p:spPr>
          <p:style>
            <a:lnRef idx="0"/>
            <a:fillRef idx="0"/>
            <a:effectRef idx="0"/>
            <a:fontRef idx="minor"/>
          </p:style>
          <p:txBody>
            <a:bodyPr lIns="56880" rIns="56880" tIns="56880" bIns="56880" anchor="ctr">
              <a:noAutofit/>
            </a:bodyPr>
            <a:p>
              <a:pPr algn="ctr">
                <a:lnSpc>
                  <a:spcPct val="100000"/>
                </a:lnSpc>
                <a:tabLst>
                  <a:tab algn="l" pos="0"/>
                </a:tabLst>
              </a:pPr>
              <a:r>
                <a:rPr b="0" lang="en" sz="900" spc="-1" strike="noStrike">
                  <a:solidFill>
                    <a:srgbClr val="2f4d5d"/>
                  </a:solidFill>
                  <a:latin typeface="Arial"/>
                  <a:ea typeface="Arial"/>
                </a:rPr>
                <a:t>Forecasting</a:t>
              </a:r>
              <a:endParaRPr b="0" lang="en-US" sz="900" spc="-1" strike="noStrike">
                <a:latin typeface="Arial"/>
              </a:endParaRPr>
            </a:p>
          </p:txBody>
        </p:sp>
        <p:sp>
          <p:nvSpPr>
            <p:cNvPr id="388" name="CustomShape 16"/>
            <p:cNvSpPr/>
            <p:nvPr/>
          </p:nvSpPr>
          <p:spPr>
            <a:xfrm>
              <a:off x="2833560" y="4476240"/>
              <a:ext cx="360000" cy="124200"/>
            </a:xfrm>
            <a:prstGeom prst="rightArrow">
              <a:avLst>
                <a:gd name="adj1" fmla="val 50000"/>
                <a:gd name="adj2" fmla="val 50000"/>
              </a:avLst>
            </a:prstGeom>
            <a:solidFill>
              <a:schemeClr val="lt2"/>
            </a:solidFill>
            <a:ln w="9360">
              <a:solidFill>
                <a:schemeClr val="dk2"/>
              </a:solidFill>
              <a:round/>
            </a:ln>
          </p:spPr>
          <p:style>
            <a:lnRef idx="0"/>
            <a:fillRef idx="0"/>
            <a:effectRef idx="0"/>
            <a:fontRef idx="minor"/>
          </p:style>
        </p:sp>
        <p:sp>
          <p:nvSpPr>
            <p:cNvPr id="389" name="CustomShape 17"/>
            <p:cNvSpPr/>
            <p:nvPr/>
          </p:nvSpPr>
          <p:spPr>
            <a:xfrm>
              <a:off x="5477040" y="4455720"/>
              <a:ext cx="360000" cy="124200"/>
            </a:xfrm>
            <a:prstGeom prst="rightArrow">
              <a:avLst>
                <a:gd name="adj1" fmla="val 50000"/>
                <a:gd name="adj2" fmla="val 50000"/>
              </a:avLst>
            </a:prstGeom>
            <a:solidFill>
              <a:schemeClr val="lt2"/>
            </a:solidFill>
            <a:ln w="9360">
              <a:solidFill>
                <a:schemeClr val="dk2"/>
              </a:solidFill>
              <a:round/>
            </a:ln>
          </p:spPr>
          <p:style>
            <a:lnRef idx="0"/>
            <a:fillRef idx="0"/>
            <a:effectRef idx="0"/>
            <a:fontRef idx="minor"/>
          </p:style>
        </p:sp>
        <p:pic>
          <p:nvPicPr>
            <p:cNvPr id="390" name="Google Shape;234;p29" descr=""/>
            <p:cNvPicPr/>
            <p:nvPr/>
          </p:nvPicPr>
          <p:blipFill>
            <a:blip r:embed="rId4"/>
            <a:srcRect l="24404" t="28351" r="17974" b="23873"/>
            <a:stretch/>
          </p:blipFill>
          <p:spPr>
            <a:xfrm>
              <a:off x="1128960" y="1734840"/>
              <a:ext cx="1867320" cy="863280"/>
            </a:xfrm>
            <a:prstGeom prst="rect">
              <a:avLst/>
            </a:prstGeom>
            <a:ln>
              <a:noFill/>
            </a:ln>
          </p:spPr>
        </p:pic>
        <p:pic>
          <p:nvPicPr>
            <p:cNvPr id="391" name="Google Shape;235;p29" descr=""/>
            <p:cNvPicPr/>
            <p:nvPr/>
          </p:nvPicPr>
          <p:blipFill>
            <a:blip r:embed="rId5"/>
            <a:srcRect l="11156" t="5329" r="2494" b="0"/>
            <a:stretch/>
          </p:blipFill>
          <p:spPr>
            <a:xfrm>
              <a:off x="1128960" y="2737080"/>
              <a:ext cx="1867320" cy="967320"/>
            </a:xfrm>
            <a:prstGeom prst="rect">
              <a:avLst/>
            </a:prstGeom>
            <a:ln>
              <a:noFill/>
            </a:ln>
          </p:spPr>
        </p:pic>
        <p:sp>
          <p:nvSpPr>
            <p:cNvPr id="392" name="CustomShape 18"/>
            <p:cNvSpPr/>
            <p:nvPr/>
          </p:nvSpPr>
          <p:spPr>
            <a:xfrm rot="5400000">
              <a:off x="3225960" y="1901160"/>
              <a:ext cx="185760" cy="250200"/>
            </a:xfrm>
            <a:prstGeom prst="bentArrow">
              <a:avLst>
                <a:gd name="adj1" fmla="val 25000"/>
                <a:gd name="adj2" fmla="val 25000"/>
                <a:gd name="adj3" fmla="val 25000"/>
                <a:gd name="adj4" fmla="val 43750"/>
              </a:avLst>
            </a:prstGeom>
            <a:solidFill>
              <a:schemeClr val="lt2"/>
            </a:solidFill>
            <a:ln w="9360">
              <a:solidFill>
                <a:schemeClr val="dk2"/>
              </a:solidFill>
              <a:round/>
            </a:ln>
          </p:spPr>
          <p:style>
            <a:lnRef idx="0"/>
            <a:fillRef idx="0"/>
            <a:effectRef idx="0"/>
            <a:fontRef idx="minor"/>
          </p:style>
        </p:sp>
        <p:sp>
          <p:nvSpPr>
            <p:cNvPr id="393" name="CustomShape 19"/>
            <p:cNvSpPr/>
            <p:nvPr/>
          </p:nvSpPr>
          <p:spPr>
            <a:xfrm>
              <a:off x="3444120" y="2642760"/>
              <a:ext cx="113040" cy="117360"/>
            </a:xfrm>
            <a:prstGeom prst="downArrow">
              <a:avLst>
                <a:gd name="adj1" fmla="val 50000"/>
                <a:gd name="adj2" fmla="val 50000"/>
              </a:avLst>
            </a:prstGeom>
            <a:solidFill>
              <a:schemeClr val="lt2"/>
            </a:solidFill>
            <a:ln w="9360">
              <a:solidFill>
                <a:schemeClr val="dk2"/>
              </a:solidFill>
              <a:round/>
            </a:ln>
          </p:spPr>
          <p:style>
            <a:lnRef idx="0"/>
            <a:fillRef idx="0"/>
            <a:effectRef idx="0"/>
            <a:fontRef idx="minor"/>
          </p:style>
        </p:sp>
        <p:sp>
          <p:nvSpPr>
            <p:cNvPr id="394" name="CustomShape 20"/>
            <p:cNvSpPr/>
            <p:nvPr/>
          </p:nvSpPr>
          <p:spPr>
            <a:xfrm rot="10800000">
              <a:off x="3281760" y="3262680"/>
              <a:ext cx="203760" cy="227880"/>
            </a:xfrm>
            <a:prstGeom prst="bentArrow">
              <a:avLst>
                <a:gd name="adj1" fmla="val 25000"/>
                <a:gd name="adj2" fmla="val 25000"/>
                <a:gd name="adj3" fmla="val 25000"/>
                <a:gd name="adj4" fmla="val 43750"/>
              </a:avLst>
            </a:prstGeom>
            <a:solidFill>
              <a:schemeClr val="lt2"/>
            </a:solidFill>
            <a:ln w="9360">
              <a:solidFill>
                <a:schemeClr val="dk2"/>
              </a:solidFill>
              <a:round/>
            </a:ln>
          </p:spPr>
          <p:style>
            <a:lnRef idx="0"/>
            <a:fillRef idx="0"/>
            <a:effectRef idx="0"/>
            <a:fontRef idx="minor"/>
          </p:style>
        </p:sp>
        <p:sp>
          <p:nvSpPr>
            <p:cNvPr id="395" name="CustomShape 21"/>
            <p:cNvSpPr/>
            <p:nvPr/>
          </p:nvSpPr>
          <p:spPr>
            <a:xfrm>
              <a:off x="2104920" y="2531520"/>
              <a:ext cx="319680" cy="143280"/>
            </a:xfrm>
            <a:prstGeom prst="rect">
              <a:avLst/>
            </a:prstGeom>
            <a:noFill/>
            <a:ln>
              <a:noFill/>
            </a:ln>
          </p:spPr>
          <p:style>
            <a:lnRef idx="0"/>
            <a:fillRef idx="0"/>
            <a:effectRef idx="0"/>
            <a:fontRef idx="minor"/>
          </p:style>
          <p:txBody>
            <a:bodyPr lIns="56880" rIns="56880" tIns="56880" bIns="56880">
              <a:noAutofit/>
            </a:bodyPr>
            <a:p>
              <a:pPr>
                <a:lnSpc>
                  <a:spcPct val="100000"/>
                </a:lnSpc>
                <a:tabLst>
                  <a:tab algn="l" pos="0"/>
                </a:tabLst>
              </a:pPr>
              <a:r>
                <a:rPr b="1" i="1" lang="en" sz="900" spc="-1" strike="noStrike">
                  <a:solidFill>
                    <a:srgbClr val="2f4d5d"/>
                  </a:solidFill>
                  <a:latin typeface="Arial"/>
                  <a:ea typeface="Arial"/>
                </a:rPr>
                <a:t>v</a:t>
              </a:r>
              <a:r>
                <a:rPr b="1" i="1" lang="en" sz="900" spc="-1" strike="noStrike" baseline="-25000">
                  <a:solidFill>
                    <a:srgbClr val="2f4d5d"/>
                  </a:solidFill>
                  <a:latin typeface="Arial"/>
                  <a:ea typeface="Arial"/>
                </a:rPr>
                <a:t>r</a:t>
              </a:r>
              <a:endParaRPr b="0" lang="en-US" sz="900" spc="-1" strike="noStrike">
                <a:latin typeface="Arial"/>
              </a:endParaRPr>
            </a:p>
          </p:txBody>
        </p:sp>
      </p:grpSp>
      <p:sp>
        <p:nvSpPr>
          <p:cNvPr id="396" name="CustomShape 22"/>
          <p:cNvSpPr/>
          <p:nvPr/>
        </p:nvSpPr>
        <p:spPr>
          <a:xfrm>
            <a:off x="7632360" y="4016880"/>
            <a:ext cx="1463040" cy="373680"/>
          </a:xfrm>
          <a:prstGeom prst="rect">
            <a:avLst/>
          </a:prstGeom>
          <a:noFill/>
          <a:ln>
            <a:noFill/>
          </a:ln>
        </p:spPr>
        <p:style>
          <a:lnRef idx="0"/>
          <a:fillRef idx="0"/>
          <a:effectRef idx="0"/>
          <a:fontRef idx="minor"/>
        </p:style>
        <p:txBody>
          <a:bodyPr lIns="56880" rIns="56880" tIns="56880" bIns="56880">
            <a:noAutofit/>
          </a:bodyPr>
          <a:p>
            <a:pPr algn="r">
              <a:lnSpc>
                <a:spcPct val="100000"/>
              </a:lnSpc>
              <a:tabLst>
                <a:tab algn="l" pos="0"/>
              </a:tabLst>
            </a:pPr>
            <a:r>
              <a:rPr b="0" i="1" lang="en" sz="900" spc="-1" strike="noStrike">
                <a:solidFill>
                  <a:srgbClr val="2f4d5d"/>
                </a:solidFill>
                <a:latin typeface="Arial"/>
                <a:ea typeface="Arial"/>
              </a:rPr>
              <a:t>Pomoell &amp; Poedts, 2018</a:t>
            </a:r>
            <a:endParaRPr b="0" lang="en-US" sz="900" spc="-1" strike="noStrike">
              <a:latin typeface="Arial"/>
            </a:endParaRPr>
          </a:p>
        </p:txBody>
      </p:sp>
      <p:sp>
        <p:nvSpPr>
          <p:cNvPr id="397" name="CustomShape 23"/>
          <p:cNvSpPr/>
          <p:nvPr/>
        </p:nvSpPr>
        <p:spPr>
          <a:xfrm>
            <a:off x="4709160" y="4658040"/>
            <a:ext cx="3329280" cy="374760"/>
          </a:xfrm>
          <a:prstGeom prst="rect">
            <a:avLst/>
          </a:prstGeom>
          <a:solidFill>
            <a:schemeClr val="accent1"/>
          </a:solidFill>
          <a:ln>
            <a:noFill/>
          </a:ln>
        </p:spPr>
        <p:style>
          <a:lnRef idx="0"/>
          <a:fillRef idx="0"/>
          <a:effectRef idx="0"/>
          <a:fontRef idx="minor"/>
        </p:style>
      </p:sp>
      <p:sp>
        <p:nvSpPr>
          <p:cNvPr id="398" name="TextShape 24"/>
          <p:cNvSpPr txBox="1"/>
          <p:nvPr/>
        </p:nvSpPr>
        <p:spPr>
          <a:xfrm>
            <a:off x="311760" y="292680"/>
            <a:ext cx="8520120" cy="572400"/>
          </a:xfrm>
          <a:prstGeom prst="rect">
            <a:avLst/>
          </a:prstGeom>
          <a:noFill/>
          <a:ln>
            <a:noFill/>
          </a:ln>
        </p:spPr>
        <p:txBody>
          <a:bodyPr lIns="0" rIns="0" tIns="0" bIns="0" anchor="ctr">
            <a:normAutofit fontScale="71000"/>
          </a:bodyPr>
          <a:p>
            <a:pPr>
              <a:lnSpc>
                <a:spcPct val="100000"/>
              </a:lnSpc>
              <a:tabLst>
                <a:tab algn="l" pos="0"/>
              </a:tabLst>
            </a:pPr>
            <a:r>
              <a:rPr b="0" lang="en" sz="3000" spc="-1" strike="noStrike">
                <a:solidFill>
                  <a:srgbClr val="1d8db0"/>
                </a:solidFill>
                <a:latin typeface="Arial"/>
                <a:ea typeface="Arial"/>
              </a:rPr>
              <a:t>EUHFORIA </a:t>
            </a:r>
            <a:br/>
            <a:r>
              <a:rPr b="0" i="1" lang="en" sz="2000" spc="-1" strike="noStrike">
                <a:solidFill>
                  <a:srgbClr val="1d8db0"/>
                </a:solidFill>
                <a:latin typeface="Arial"/>
                <a:ea typeface="Arial"/>
              </a:rPr>
              <a:t>‘European heliospheric forecasting information asset’</a:t>
            </a:r>
            <a:endParaRPr b="0" lang="en-US" sz="2000" spc="-1" strike="noStrike">
              <a:solidFill>
                <a:srgbClr val="000000"/>
              </a:solidFill>
              <a:latin typeface="Arial"/>
            </a:endParaRPr>
          </a:p>
        </p:txBody>
      </p:sp>
      <p:sp>
        <p:nvSpPr>
          <p:cNvPr id="399" name="TextShape 25"/>
          <p:cNvSpPr txBox="1"/>
          <p:nvPr/>
        </p:nvSpPr>
        <p:spPr>
          <a:xfrm>
            <a:off x="432000" y="4657680"/>
            <a:ext cx="485640" cy="485640"/>
          </a:xfrm>
          <a:prstGeom prst="rect">
            <a:avLst/>
          </a:prstGeom>
          <a:noFill/>
          <a:ln>
            <a:noFill/>
          </a:ln>
        </p:spPr>
        <p:txBody>
          <a:bodyPr lIns="0" rIns="0" tIns="0" bIns="0" anchor="ctr">
            <a:noAutofit/>
          </a:bodyPr>
          <a:p>
            <a:pPr>
              <a:lnSpc>
                <a:spcPct val="100000"/>
              </a:lnSpc>
              <a:tabLst>
                <a:tab algn="l" pos="0"/>
              </a:tabLst>
            </a:pPr>
            <a:fld id="{D1EE7EC6-300F-4BFC-9E2F-36A9E0675392}" type="slidenum">
              <a:rPr b="0" lang="en" sz="800" spc="-1" strike="noStrike">
                <a:solidFill>
                  <a:srgbClr val="ffffff"/>
                </a:solidFill>
                <a:latin typeface="Arial"/>
                <a:ea typeface="Arial"/>
              </a:rPr>
              <a:t>4</a:t>
            </a:fld>
            <a:endParaRPr b="0" lang="en-US" sz="800" spc="-1" strike="noStrike">
              <a:latin typeface="Times New Roman"/>
            </a:endParaRPr>
          </a:p>
        </p:txBody>
      </p:sp>
      <p:sp>
        <p:nvSpPr>
          <p:cNvPr id="400" name="CustomShape 26"/>
          <p:cNvSpPr/>
          <p:nvPr/>
        </p:nvSpPr>
        <p:spPr>
          <a:xfrm>
            <a:off x="4632840" y="972720"/>
            <a:ext cx="3108960" cy="3345840"/>
          </a:xfrm>
          <a:prstGeom prst="roundRect">
            <a:avLst>
              <a:gd name="adj" fmla="val 16667"/>
            </a:avLst>
          </a:prstGeom>
          <a:noFill/>
          <a:ln w="9360">
            <a:solidFill>
              <a:srgbClr val="9900ff"/>
            </a:solidFill>
            <a:prstDash val="dash"/>
            <a:round/>
          </a:ln>
        </p:spPr>
        <p:style>
          <a:lnRef idx="0"/>
          <a:fillRef idx="0"/>
          <a:effectRef idx="0"/>
          <a:fontRef idx="minor"/>
        </p:style>
      </p:sp>
      <p:pic>
        <p:nvPicPr>
          <p:cNvPr id="401" name="Google Shape;245;p29" descr="cpacolorlogo.jpg"/>
          <p:cNvPicPr/>
          <p:nvPr/>
        </p:nvPicPr>
        <p:blipFill>
          <a:blip r:embed="rId6"/>
          <a:stretch/>
        </p:blipFill>
        <p:spPr>
          <a:xfrm>
            <a:off x="7809480" y="4712040"/>
            <a:ext cx="404640" cy="404640"/>
          </a:xfrm>
          <a:prstGeom prst="rect">
            <a:avLst/>
          </a:prstGeom>
          <a:ln>
            <a:noFill/>
          </a:ln>
        </p:spPr>
      </p:pic>
      <p:sp>
        <p:nvSpPr>
          <p:cNvPr id="402" name="CustomShape 27"/>
          <p:cNvSpPr/>
          <p:nvPr/>
        </p:nvSpPr>
        <p:spPr>
          <a:xfrm>
            <a:off x="6428520" y="4712040"/>
            <a:ext cx="15339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pic>
        <p:nvPicPr>
          <p:cNvPr id="403" name="Google Shape;247;p29" descr=""/>
          <p:cNvPicPr/>
          <p:nvPr/>
        </p:nvPicPr>
        <p:blipFill>
          <a:blip r:embed="rId7"/>
          <a:stretch/>
        </p:blipFill>
        <p:spPr>
          <a:xfrm>
            <a:off x="4250160" y="1770840"/>
            <a:ext cx="4780080" cy="3345840"/>
          </a:xfrm>
          <a:prstGeom prst="rect">
            <a:avLst/>
          </a:prstGeom>
          <a:ln w="9360">
            <a:solidFill>
              <a:srgbClr val="9900ff"/>
            </a:solidFill>
            <a:prstDash val="dash"/>
            <a:round/>
          </a:ln>
        </p:spPr>
      </p:pic>
    </p:spTree>
  </p:cSld>
  <mc:AlternateContent>
    <mc:Choice Requires="p14">
      <p:transition spd="slow" p14:dur="1700">
        <p:fade thruBlk="true"/>
      </p:transition>
    </mc:Choice>
    <mc:Fallback>
      <p:transition spd="slow">
        <p:fade thruBlk="true"/>
      </p:transition>
    </mc:Fallback>
  </mc:AlternateContent>
  <p:timing>
    <p:tnLst>
      <p:par>
        <p:cTn id="11" dur="indefinite" restart="never" nodeType="tmRoot">
          <p:childTnLst>
            <p:seq>
              <p:cTn id="12" dur="indefinite" nodeType="mainSeq">
                <p:childTnLst>
                  <p:par>
                    <p:cTn id="13" fill="hold">
                      <p:stCondLst>
                        <p:cond delay="0"/>
                      </p:stCondLst>
                      <p:childTnLst>
                        <p:par>
                          <p:cTn id="14" fill="hold">
                            <p:stCondLst>
                              <p:cond delay="0"/>
                            </p:stCondLst>
                            <p:childTnLst>
                              <p:par>
                                <p:cTn id="15" nodeType="withEffect" fill="hold" presetClass="entr" presetID="1">
                                  <p:stCondLst>
                                    <p:cond delay="0"/>
                                  </p:stCondLst>
                                  <p:childTnLst>
                                    <p:set>
                                      <p:cBhvr>
                                        <p:cTn id="16" dur="1" fill="hold">
                                          <p:stCondLst>
                                            <p:cond delay="0"/>
                                          </p:stCondLst>
                                        </p:cTn>
                                        <p:tgtEl>
                                          <p:spTgt spid="370"/>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3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04" name="Google Shape;252;p30" descr=""/>
          <p:cNvPicPr/>
          <p:nvPr/>
        </p:nvPicPr>
        <p:blipFill>
          <a:blip r:embed="rId1"/>
          <a:stretch/>
        </p:blipFill>
        <p:spPr>
          <a:xfrm>
            <a:off x="0" y="56880"/>
            <a:ext cx="9143640" cy="5229000"/>
          </a:xfrm>
          <a:prstGeom prst="rect">
            <a:avLst/>
          </a:prstGeom>
          <a:ln>
            <a:noFill/>
          </a:ln>
        </p:spPr>
      </p:pic>
      <p:sp>
        <p:nvSpPr>
          <p:cNvPr id="405" name="TextShape 1"/>
          <p:cNvSpPr txBox="1"/>
          <p:nvPr/>
        </p:nvSpPr>
        <p:spPr>
          <a:xfrm>
            <a:off x="432000" y="4657680"/>
            <a:ext cx="485640" cy="485640"/>
          </a:xfrm>
          <a:prstGeom prst="rect">
            <a:avLst/>
          </a:prstGeom>
          <a:noFill/>
          <a:ln>
            <a:noFill/>
          </a:ln>
        </p:spPr>
        <p:txBody>
          <a:bodyPr lIns="0" rIns="0" tIns="0" bIns="0" anchor="ctr">
            <a:noAutofit/>
          </a:bodyPr>
          <a:p>
            <a:pPr>
              <a:lnSpc>
                <a:spcPct val="100000"/>
              </a:lnSpc>
              <a:tabLst>
                <a:tab algn="l" pos="0"/>
              </a:tabLst>
            </a:pPr>
            <a:fld id="{055FBE88-0065-4D35-B0EA-565D229A4BE1}" type="slidenum">
              <a:rPr b="0" lang="en" sz="800" spc="-1" strike="noStrike">
                <a:solidFill>
                  <a:srgbClr val="ffffff"/>
                </a:solidFill>
                <a:latin typeface="Arial"/>
                <a:ea typeface="Arial"/>
              </a:rPr>
              <a:t>4</a:t>
            </a:fld>
            <a:endParaRPr b="0" lang="en-US" sz="800" spc="-1" strike="noStrike">
              <a:latin typeface="Times New Roman"/>
            </a:endParaRPr>
          </a:p>
        </p:txBody>
      </p:sp>
      <p:sp>
        <p:nvSpPr>
          <p:cNvPr id="406" name="TextShape 2"/>
          <p:cNvSpPr txBox="1"/>
          <p:nvPr/>
        </p:nvSpPr>
        <p:spPr>
          <a:xfrm>
            <a:off x="431640" y="44640"/>
            <a:ext cx="8280720" cy="863640"/>
          </a:xfrm>
          <a:prstGeom prst="rect">
            <a:avLst/>
          </a:prstGeom>
          <a:noFill/>
          <a:ln>
            <a:noFill/>
          </a:ln>
        </p:spPr>
        <p:txBody>
          <a:bodyPr lIns="0" rIns="0" tIns="0" bIns="0" anchor="ctr">
            <a:normAutofit/>
          </a:bodyPr>
          <a:p>
            <a:pPr algn="ctr">
              <a:lnSpc>
                <a:spcPct val="100000"/>
              </a:lnSpc>
              <a:tabLst>
                <a:tab algn="l" pos="0"/>
              </a:tabLst>
            </a:pPr>
            <a:r>
              <a:rPr b="0" lang="en" sz="3000" spc="-1" strike="noStrike">
                <a:solidFill>
                  <a:srgbClr val="ffff00"/>
                </a:solidFill>
                <a:latin typeface="Arial"/>
                <a:ea typeface="Arial"/>
              </a:rPr>
              <a:t>CMEs and Space Weather</a:t>
            </a:r>
            <a:endParaRPr b="0" lang="en-US" sz="3000" spc="-1" strike="noStrike">
              <a:solidFill>
                <a:srgbClr val="000000"/>
              </a:solidFill>
              <a:latin typeface="Arial"/>
            </a:endParaRPr>
          </a:p>
        </p:txBody>
      </p:sp>
      <p:sp>
        <p:nvSpPr>
          <p:cNvPr id="407" name="CustomShape 3"/>
          <p:cNvSpPr/>
          <p:nvPr/>
        </p:nvSpPr>
        <p:spPr>
          <a:xfrm>
            <a:off x="1721520" y="1551960"/>
            <a:ext cx="892080" cy="890640"/>
          </a:xfrm>
          <a:custGeom>
            <a:avLst/>
            <a:gdLst/>
            <a:ahLst/>
            <a:rect l="l" t="t" r="r" b="b"/>
            <a:pathLst>
              <a:path w="43517" h="67126">
                <a:moveTo>
                  <a:pt x="0" y="0"/>
                </a:moveTo>
                <a:cubicBezTo>
                  <a:pt x="17754" y="0"/>
                  <a:pt x="37189" y="15597"/>
                  <a:pt x="42066" y="32668"/>
                </a:cubicBezTo>
                <a:cubicBezTo>
                  <a:pt x="45371" y="44236"/>
                  <a:pt x="43357" y="67126"/>
                  <a:pt x="31326" y="67126"/>
                </a:cubicBezTo>
              </a:path>
            </a:pathLst>
          </a:custGeom>
          <a:noFill/>
          <a:ln w="38160">
            <a:solidFill>
              <a:srgbClr val="ff0000"/>
            </a:solidFill>
            <a:prstDash val="lgDash"/>
            <a:round/>
          </a:ln>
        </p:spPr>
        <p:style>
          <a:lnRef idx="0"/>
          <a:fillRef idx="0"/>
          <a:effectRef idx="0"/>
          <a:fontRef idx="minor"/>
        </p:style>
      </p:sp>
      <p:sp>
        <p:nvSpPr>
          <p:cNvPr id="408" name="CustomShape 4"/>
          <p:cNvSpPr/>
          <p:nvPr/>
        </p:nvSpPr>
        <p:spPr>
          <a:xfrm>
            <a:off x="2030400" y="1334160"/>
            <a:ext cx="1190160" cy="1199880"/>
          </a:xfrm>
          <a:custGeom>
            <a:avLst/>
            <a:gdLst/>
            <a:ahLst/>
            <a:rect l="l" t="t" r="r" b="b"/>
            <a:pathLst>
              <a:path w="43517" h="67126">
                <a:moveTo>
                  <a:pt x="0" y="0"/>
                </a:moveTo>
                <a:cubicBezTo>
                  <a:pt x="17754" y="0"/>
                  <a:pt x="37189" y="15597"/>
                  <a:pt x="42066" y="32668"/>
                </a:cubicBezTo>
                <a:cubicBezTo>
                  <a:pt x="45371" y="44236"/>
                  <a:pt x="43357" y="67126"/>
                  <a:pt x="31326" y="67126"/>
                </a:cubicBezTo>
              </a:path>
            </a:pathLst>
          </a:custGeom>
          <a:noFill/>
          <a:ln w="38160">
            <a:solidFill>
              <a:srgbClr val="ff0000"/>
            </a:solidFill>
            <a:prstDash val="lgDash"/>
            <a:round/>
          </a:ln>
        </p:spPr>
        <p:style>
          <a:lnRef idx="0"/>
          <a:fillRef idx="0"/>
          <a:effectRef idx="0"/>
          <a:fontRef idx="minor"/>
        </p:style>
      </p:sp>
      <p:sp>
        <p:nvSpPr>
          <p:cNvPr id="409" name="CustomShape 5"/>
          <p:cNvSpPr/>
          <p:nvPr/>
        </p:nvSpPr>
        <p:spPr>
          <a:xfrm>
            <a:off x="-19800" y="3086640"/>
            <a:ext cx="3432240" cy="45720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000" spc="-1" strike="noStrike">
                <a:solidFill>
                  <a:srgbClr val="2f4d5d"/>
                </a:solidFill>
                <a:latin typeface="Roboto"/>
                <a:ea typeface="Roboto"/>
              </a:rPr>
              <a:t>Fig. A CME observed in visible light </a:t>
            </a:r>
            <a:br/>
            <a:r>
              <a:rPr b="0" i="1" lang="en" sz="800" spc="-1" strike="noStrike">
                <a:solidFill>
                  <a:srgbClr val="2f4d5d"/>
                </a:solidFill>
                <a:latin typeface="Roboto"/>
                <a:ea typeface="Roboto"/>
              </a:rPr>
              <a:t>[Temmer &amp; Bothmer, 2023]</a:t>
            </a:r>
            <a:endParaRPr b="0" lang="en-US" sz="800" spc="-1" strike="noStrike">
              <a:latin typeface="Arial"/>
            </a:endParaRPr>
          </a:p>
        </p:txBody>
      </p:sp>
      <p:sp>
        <p:nvSpPr>
          <p:cNvPr id="410" name="CustomShape 6"/>
          <p:cNvSpPr/>
          <p:nvPr/>
        </p:nvSpPr>
        <p:spPr>
          <a:xfrm rot="5400000">
            <a:off x="-1298160" y="314280"/>
            <a:ext cx="4688280" cy="4840560"/>
          </a:xfrm>
          <a:prstGeom prst="ellipse">
            <a:avLst/>
          </a:prstGeom>
          <a:blipFill rotWithShape="0">
            <a:blip r:embed="rId2"/>
            <a:stretch>
              <a:fillRect l="47453" t="37978" r="268" b="43715"/>
            </a:stretch>
          </a:blipFill>
          <a:ln>
            <a:noFill/>
          </a:ln>
        </p:spPr>
        <p:style>
          <a:lnRef idx="0"/>
          <a:fillRef idx="0"/>
          <a:effectRef idx="0"/>
          <a:fontRef idx="minor"/>
        </p:style>
      </p:sp>
      <p:sp>
        <p:nvSpPr>
          <p:cNvPr id="411" name="CustomShape 7"/>
          <p:cNvSpPr/>
          <p:nvPr/>
        </p:nvSpPr>
        <p:spPr>
          <a:xfrm>
            <a:off x="1698120" y="4898160"/>
            <a:ext cx="166104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000" spc="-1" strike="noStrike">
                <a:solidFill>
                  <a:srgbClr val="dce7f0"/>
                </a:solidFill>
                <a:latin typeface="Arial"/>
                <a:ea typeface="Arial"/>
              </a:rPr>
              <a:t>Source: SOHO/LASCO</a:t>
            </a:r>
            <a:endParaRPr b="0" lang="en-US" sz="1000" spc="-1" strike="noStrike">
              <a:latin typeface="Arial"/>
            </a:endParaRPr>
          </a:p>
        </p:txBody>
      </p:sp>
      <p:sp>
        <p:nvSpPr>
          <p:cNvPr id="412" name="CustomShape 8"/>
          <p:cNvSpPr/>
          <p:nvPr/>
        </p:nvSpPr>
        <p:spPr>
          <a:xfrm>
            <a:off x="2030400" y="3936240"/>
            <a:ext cx="2364840" cy="950760"/>
          </a:xfrm>
          <a:prstGeom prst="rect">
            <a:avLst/>
          </a:prstGeom>
          <a:solidFill>
            <a:srgbClr val="000000"/>
          </a:solidFill>
          <a:ln>
            <a:noFill/>
          </a:ln>
        </p:spPr>
        <p:style>
          <a:lnRef idx="0"/>
          <a:fillRef idx="0"/>
          <a:effectRef idx="0"/>
          <a:fontRef idx="minor"/>
        </p:style>
        <p:txBody>
          <a:bodyPr tIns="91440" bIns="91440">
            <a:noAutofit/>
          </a:bodyPr>
          <a:p>
            <a:pPr algn="ctr">
              <a:lnSpc>
                <a:spcPct val="100000"/>
              </a:lnSpc>
              <a:tabLst>
                <a:tab algn="l" pos="0"/>
              </a:tabLst>
            </a:pPr>
            <a:r>
              <a:rPr b="0" lang="en" sz="1600" spc="-1" strike="noStrike">
                <a:solidFill>
                  <a:srgbClr val="ffffff"/>
                </a:solidFill>
                <a:latin typeface="Arial"/>
                <a:ea typeface="Arial"/>
              </a:rPr>
              <a:t>CMEs propagate through the heliosphere to reach Earth.</a:t>
            </a:r>
            <a:endParaRPr b="0" lang="en-US" sz="1600" spc="-1" strike="noStrike">
              <a:latin typeface="Arial"/>
            </a:endParaRPr>
          </a:p>
        </p:txBody>
      </p:sp>
      <p:sp>
        <p:nvSpPr>
          <p:cNvPr id="413" name="CustomShape 9"/>
          <p:cNvSpPr/>
          <p:nvPr/>
        </p:nvSpPr>
        <p:spPr>
          <a:xfrm>
            <a:off x="2474640" y="2442960"/>
            <a:ext cx="360" cy="483120"/>
          </a:xfrm>
          <a:custGeom>
            <a:avLst/>
            <a:gdLst/>
            <a:ahLst/>
            <a:rect l="l" t="t" r="r" b="b"/>
            <a:pathLst>
              <a:path w="21600" h="21600">
                <a:moveTo>
                  <a:pt x="0" y="0"/>
                </a:moveTo>
                <a:lnTo>
                  <a:pt x="21600" y="21600"/>
                </a:lnTo>
              </a:path>
            </a:pathLst>
          </a:custGeom>
          <a:noFill/>
          <a:ln w="28440">
            <a:solidFill>
              <a:srgbClr val="ffff00"/>
            </a:solidFill>
            <a:round/>
            <a:tailEnd len="med" type="triangle" w="med"/>
          </a:ln>
        </p:spPr>
        <p:style>
          <a:lnRef idx="0"/>
          <a:fillRef idx="0"/>
          <a:effectRef idx="0"/>
          <a:fontRef idx="minor"/>
        </p:style>
      </p:sp>
      <p:sp>
        <p:nvSpPr>
          <p:cNvPr id="414" name="CustomShape 10"/>
          <p:cNvSpPr/>
          <p:nvPr/>
        </p:nvSpPr>
        <p:spPr>
          <a:xfrm>
            <a:off x="4806000" y="4713480"/>
            <a:ext cx="3128040" cy="39636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0" lang="en" sz="1400" spc="-1" strike="noStrike">
                <a:solidFill>
                  <a:srgbClr val="ffffff"/>
                </a:solidFill>
                <a:latin typeface="Arial"/>
                <a:ea typeface="Arial"/>
              </a:rPr>
              <a:t>Note: Illustration not-to-scale</a:t>
            </a:r>
            <a:endParaRPr b="0" lang="en-US" sz="1400" spc="-1" strike="noStrike">
              <a:latin typeface="Arial"/>
            </a:endParaRPr>
          </a:p>
        </p:txBody>
      </p:sp>
      <p:sp>
        <p:nvSpPr>
          <p:cNvPr id="415" name="CustomShape 11"/>
          <p:cNvSpPr/>
          <p:nvPr/>
        </p:nvSpPr>
        <p:spPr>
          <a:xfrm>
            <a:off x="2203560" y="2874600"/>
            <a:ext cx="548280" cy="4942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800" spc="-1" strike="noStrike">
                <a:solidFill>
                  <a:srgbClr val="ffff00"/>
                </a:solidFill>
                <a:latin typeface="Arial"/>
                <a:ea typeface="Arial"/>
              </a:rPr>
              <a:t>B</a:t>
            </a:r>
            <a:r>
              <a:rPr b="0" lang="en" sz="1800" spc="-1" strike="noStrike" baseline="-25000">
                <a:solidFill>
                  <a:srgbClr val="ffff00"/>
                </a:solidFill>
                <a:latin typeface="Arial"/>
                <a:ea typeface="Arial"/>
              </a:rPr>
              <a:t>z</a:t>
            </a:r>
            <a:endParaRPr b="0" lang="en-US" sz="1800" spc="-1" strike="noStrike">
              <a:latin typeface="Arial"/>
            </a:endParaRPr>
          </a:p>
        </p:txBody>
      </p:sp>
      <p:sp>
        <p:nvSpPr>
          <p:cNvPr id="416" name="CustomShape 12"/>
          <p:cNvSpPr/>
          <p:nvPr/>
        </p:nvSpPr>
        <p:spPr>
          <a:xfrm rot="10800000">
            <a:off x="5427360" y="2328120"/>
            <a:ext cx="360" cy="538200"/>
          </a:xfrm>
          <a:custGeom>
            <a:avLst/>
            <a:gdLst/>
            <a:ahLst/>
            <a:rect l="l" t="t" r="r" b="b"/>
            <a:pathLst>
              <a:path w="21600" h="21600">
                <a:moveTo>
                  <a:pt x="0" y="0"/>
                </a:moveTo>
                <a:lnTo>
                  <a:pt x="21600" y="21600"/>
                </a:lnTo>
              </a:path>
            </a:pathLst>
          </a:custGeom>
          <a:noFill/>
          <a:ln w="28440">
            <a:solidFill>
              <a:srgbClr val="ffff00"/>
            </a:solidFill>
            <a:round/>
            <a:tailEnd len="med" type="triangle" w="med"/>
          </a:ln>
        </p:spPr>
        <p:style>
          <a:lnRef idx="0"/>
          <a:fillRef idx="0"/>
          <a:effectRef idx="0"/>
          <a:fontRef idx="minor"/>
        </p:style>
      </p:sp>
      <p:pic>
        <p:nvPicPr>
          <p:cNvPr id="417" name="Google Shape;265;p30" descr=""/>
          <p:cNvPicPr/>
          <p:nvPr/>
        </p:nvPicPr>
        <p:blipFill>
          <a:blip r:embed="rId3"/>
          <a:srcRect l="0" t="12330" r="0" b="13194"/>
          <a:stretch/>
        </p:blipFill>
        <p:spPr>
          <a:xfrm>
            <a:off x="4935600" y="1500840"/>
            <a:ext cx="4208040" cy="2141280"/>
          </a:xfrm>
          <a:prstGeom prst="rect">
            <a:avLst/>
          </a:prstGeom>
          <a:ln>
            <a:noFill/>
          </a:ln>
        </p:spPr>
      </p:pic>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childTnLst>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TextShape 1"/>
          <p:cNvSpPr txBox="1"/>
          <p:nvPr/>
        </p:nvSpPr>
        <p:spPr>
          <a:xfrm>
            <a:off x="32976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Quantifying geo-effectiveness of CME impact</a:t>
            </a:r>
            <a:endParaRPr b="0" lang="en-US" sz="3000" spc="-1" strike="noStrike">
              <a:solidFill>
                <a:srgbClr val="000000"/>
              </a:solidFill>
              <a:latin typeface="Arial"/>
            </a:endParaRPr>
          </a:p>
        </p:txBody>
      </p:sp>
      <p:pic>
        <p:nvPicPr>
          <p:cNvPr id="419" name="Google Shape;272;p31" descr="cpacolorlogo.jpg"/>
          <p:cNvPicPr/>
          <p:nvPr/>
        </p:nvPicPr>
        <p:blipFill>
          <a:blip r:embed="rId1"/>
          <a:stretch/>
        </p:blipFill>
        <p:spPr>
          <a:xfrm>
            <a:off x="7809480" y="4712040"/>
            <a:ext cx="404640" cy="404640"/>
          </a:xfrm>
          <a:prstGeom prst="rect">
            <a:avLst/>
          </a:prstGeom>
          <a:ln>
            <a:noFill/>
          </a:ln>
        </p:spPr>
      </p:pic>
      <p:sp>
        <p:nvSpPr>
          <p:cNvPr id="420" name="CustomShape 2"/>
          <p:cNvSpPr/>
          <p:nvPr/>
        </p:nvSpPr>
        <p:spPr>
          <a:xfrm>
            <a:off x="6428520" y="4712040"/>
            <a:ext cx="173556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421" name="CustomShape 3"/>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4579DB7F-E9EA-4784-B92F-AD9FD9B0817F}" type="slidenum">
              <a:rPr b="0" lang="en" sz="800" spc="-1" strike="noStrike">
                <a:solidFill>
                  <a:srgbClr val="ffffff"/>
                </a:solidFill>
                <a:latin typeface="Arial"/>
                <a:ea typeface="Arial"/>
              </a:rPr>
              <a:t>6</a:t>
            </a:fld>
            <a:endParaRPr b="0" lang="en-US" sz="800" spc="-1" strike="noStrike">
              <a:latin typeface="Arial"/>
            </a:endParaRPr>
          </a:p>
        </p:txBody>
      </p:sp>
      <p:sp>
        <p:nvSpPr>
          <p:cNvPr id="422" name="TextShape 4"/>
          <p:cNvSpPr txBox="1"/>
          <p:nvPr/>
        </p:nvSpPr>
        <p:spPr>
          <a:xfrm>
            <a:off x="4794840" y="969120"/>
            <a:ext cx="4175640" cy="1826280"/>
          </a:xfrm>
          <a:prstGeom prst="rect">
            <a:avLst/>
          </a:prstGeom>
          <a:noFill/>
          <a:ln>
            <a:noFill/>
          </a:ln>
        </p:spPr>
        <p:txBody>
          <a:bodyPr lIns="68400" rIns="68400" tIns="34200" bIns="34200">
            <a:noAutofit/>
          </a:bodyPr>
          <a:p>
            <a:pPr>
              <a:lnSpc>
                <a:spcPct val="100000"/>
              </a:lnSpc>
              <a:tabLst>
                <a:tab algn="l" pos="0"/>
              </a:tabLst>
            </a:pPr>
            <a:r>
              <a:rPr b="1" lang="en" sz="1600" spc="-1" strike="noStrike">
                <a:solidFill>
                  <a:srgbClr val="223b50"/>
                </a:solidFill>
                <a:latin typeface="Arial"/>
                <a:ea typeface="Arial"/>
              </a:rPr>
              <a:t>Disturbance storm time </a:t>
            </a:r>
            <a:r>
              <a:rPr b="0" lang="en" sz="1600" spc="-1" strike="noStrike">
                <a:solidFill>
                  <a:srgbClr val="223b50"/>
                </a:solidFill>
                <a:latin typeface="Arial"/>
                <a:ea typeface="Arial"/>
              </a:rPr>
              <a:t>(</a:t>
            </a:r>
            <a:r>
              <a:rPr b="1" lang="en" sz="1600" spc="-1" strike="noStrike">
                <a:solidFill>
                  <a:srgbClr val="223b50"/>
                </a:solidFill>
                <a:latin typeface="Arial"/>
                <a:ea typeface="Arial"/>
              </a:rPr>
              <a:t>Dst</a:t>
            </a:r>
            <a:r>
              <a:rPr b="0" lang="en" sz="1600" spc="-1" strike="noStrike">
                <a:solidFill>
                  <a:srgbClr val="223b50"/>
                </a:solidFill>
                <a:latin typeface="Arial"/>
                <a:ea typeface="Arial"/>
              </a:rPr>
              <a:t>) </a:t>
            </a:r>
            <a:r>
              <a:rPr b="1" lang="en" sz="1600" spc="-1" strike="noStrike">
                <a:solidFill>
                  <a:srgbClr val="223b50"/>
                </a:solidFill>
                <a:latin typeface="Arial"/>
                <a:ea typeface="Arial"/>
              </a:rPr>
              <a:t>index</a:t>
            </a:r>
            <a:r>
              <a:rPr b="0" lang="en" sz="1600" spc="-1" strike="noStrike">
                <a:solidFill>
                  <a:srgbClr val="223b50"/>
                </a:solidFill>
                <a:latin typeface="Arial"/>
                <a:ea typeface="Arial"/>
              </a:rPr>
              <a:t> </a:t>
            </a:r>
            <a:br/>
            <a:r>
              <a:rPr b="0" lang="en" sz="1400" spc="-1" strike="noStrike">
                <a:solidFill>
                  <a:srgbClr val="223b50"/>
                </a:solidFill>
                <a:latin typeface="Arial"/>
                <a:ea typeface="Arial"/>
              </a:rPr>
              <a:t>The strength of the </a:t>
            </a:r>
            <a:r>
              <a:rPr b="1" lang="en" sz="1400" spc="-1" strike="noStrike">
                <a:solidFill>
                  <a:srgbClr val="223b50"/>
                </a:solidFill>
                <a:latin typeface="Arial"/>
                <a:ea typeface="Arial"/>
              </a:rPr>
              <a:t>ring current, </a:t>
            </a:r>
            <a:endParaRPr b="0" lang="en-US" sz="1400" spc="-1" strike="noStrike">
              <a:solidFill>
                <a:srgbClr val="000000"/>
              </a:solidFill>
              <a:latin typeface="Arial"/>
            </a:endParaRPr>
          </a:p>
        </p:txBody>
      </p:sp>
      <p:pic>
        <p:nvPicPr>
          <p:cNvPr id="423" name="Google Shape;276;p31" descr=""/>
          <p:cNvPicPr/>
          <p:nvPr/>
        </p:nvPicPr>
        <p:blipFill>
          <a:blip r:embed="rId2"/>
          <a:stretch/>
        </p:blipFill>
        <p:spPr>
          <a:xfrm>
            <a:off x="329760" y="1019160"/>
            <a:ext cx="4464720" cy="3637800"/>
          </a:xfrm>
          <a:prstGeom prst="rect">
            <a:avLst/>
          </a:prstGeom>
          <a:ln>
            <a:noFill/>
          </a:ln>
        </p:spPr>
      </p:pic>
      <p:sp>
        <p:nvSpPr>
          <p:cNvPr id="424" name="CustomShape 5"/>
          <p:cNvSpPr/>
          <p:nvPr/>
        </p:nvSpPr>
        <p:spPr>
          <a:xfrm>
            <a:off x="705240" y="4731120"/>
            <a:ext cx="28033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 sz="1400" spc="-1" strike="noStrike">
                <a:solidFill>
                  <a:srgbClr val="dce7f0"/>
                </a:solidFill>
                <a:latin typeface="Arial"/>
                <a:ea typeface="Arial"/>
              </a:rPr>
              <a:t>Adapted from Pollock+2003</a:t>
            </a:r>
            <a:endParaRPr b="0" lang="en-US" sz="1400" spc="-1" strike="noStrike">
              <a:latin typeface="Arial"/>
            </a:endParaRPr>
          </a:p>
        </p:txBody>
      </p:sp>
      <p:sp>
        <p:nvSpPr>
          <p:cNvPr id="425" name="CustomShape 6"/>
          <p:cNvSpPr/>
          <p:nvPr/>
        </p:nvSpPr>
        <p:spPr>
          <a:xfrm>
            <a:off x="2677680" y="3304800"/>
            <a:ext cx="314280" cy="271440"/>
          </a:xfrm>
          <a:prstGeom prst="rect">
            <a:avLst/>
          </a:prstGeom>
          <a:noFill/>
          <a:ln w="38160">
            <a:solidFill>
              <a:srgbClr val="ffff00"/>
            </a:solidFill>
            <a:round/>
          </a:ln>
        </p:spPr>
        <p:style>
          <a:lnRef idx="0"/>
          <a:fillRef idx="0"/>
          <a:effectRef idx="0"/>
          <a:fontRef idx="minor"/>
        </p:style>
      </p:sp>
      <p:grpSp>
        <p:nvGrpSpPr>
          <p:cNvPr id="426" name="Group 7"/>
          <p:cNvGrpSpPr/>
          <p:nvPr/>
        </p:nvGrpSpPr>
        <p:grpSpPr>
          <a:xfrm>
            <a:off x="5191920" y="2316600"/>
            <a:ext cx="3636000" cy="2413800"/>
            <a:chOff x="5191920" y="2316600"/>
            <a:chExt cx="3636000" cy="2413800"/>
          </a:xfrm>
        </p:grpSpPr>
        <p:grpSp>
          <p:nvGrpSpPr>
            <p:cNvPr id="427" name="Group 8"/>
            <p:cNvGrpSpPr/>
            <p:nvPr/>
          </p:nvGrpSpPr>
          <p:grpSpPr>
            <a:xfrm>
              <a:off x="5191920" y="2316600"/>
              <a:ext cx="3636000" cy="2413800"/>
              <a:chOff x="5191920" y="2316600"/>
              <a:chExt cx="3636000" cy="2413800"/>
            </a:xfrm>
          </p:grpSpPr>
          <p:pic>
            <p:nvPicPr>
              <p:cNvPr id="428" name="Google Shape;281;p31" descr=""/>
              <p:cNvPicPr/>
              <p:nvPr/>
            </p:nvPicPr>
            <p:blipFill>
              <a:blip r:embed="rId3"/>
              <a:stretch/>
            </p:blipFill>
            <p:spPr>
              <a:xfrm>
                <a:off x="5191920" y="2316600"/>
                <a:ext cx="3636000" cy="2156760"/>
              </a:xfrm>
              <a:prstGeom prst="rect">
                <a:avLst/>
              </a:prstGeom>
              <a:ln>
                <a:noFill/>
              </a:ln>
            </p:spPr>
          </p:pic>
          <p:sp>
            <p:nvSpPr>
              <p:cNvPr id="429" name="CustomShape 9"/>
              <p:cNvSpPr/>
              <p:nvPr/>
            </p:nvSpPr>
            <p:spPr>
              <a:xfrm>
                <a:off x="6024960" y="4394880"/>
                <a:ext cx="2802960" cy="33552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0" i="1" lang="en" sz="1000" spc="-1" strike="noStrike">
                    <a:solidFill>
                      <a:srgbClr val="1d8db0"/>
                    </a:solidFill>
                    <a:latin typeface="Arial"/>
                    <a:ea typeface="Arial"/>
                  </a:rPr>
                  <a:t>Adapted from Kallenrode 2004</a:t>
                </a:r>
                <a:endParaRPr b="0" lang="en-US" sz="1000" spc="-1" strike="noStrike">
                  <a:latin typeface="Arial"/>
                </a:endParaRPr>
              </a:p>
            </p:txBody>
          </p:sp>
        </p:grpSp>
        <p:sp>
          <p:nvSpPr>
            <p:cNvPr id="430" name="CustomShape 10"/>
            <p:cNvSpPr/>
            <p:nvPr/>
          </p:nvSpPr>
          <p:spPr>
            <a:xfrm>
              <a:off x="5758560" y="3490920"/>
              <a:ext cx="2925360" cy="360"/>
            </a:xfrm>
            <a:custGeom>
              <a:avLst/>
              <a:gdLst/>
              <a:ahLst/>
              <a:rect l="l" t="t" r="r" b="b"/>
              <a:pathLst>
                <a:path w="21600" h="21600">
                  <a:moveTo>
                    <a:pt x="0" y="0"/>
                  </a:moveTo>
                  <a:lnTo>
                    <a:pt x="21600" y="21600"/>
                  </a:lnTo>
                </a:path>
              </a:pathLst>
            </a:custGeom>
            <a:noFill/>
            <a:ln w="19080">
              <a:solidFill>
                <a:srgbClr val="ff0000"/>
              </a:solidFill>
              <a:prstDash val="dash"/>
              <a:round/>
            </a:ln>
          </p:spPr>
          <p:style>
            <a:lnRef idx="0"/>
            <a:fillRef idx="0"/>
            <a:effectRef idx="0"/>
            <a:fontRef idx="minor"/>
          </p:style>
        </p:sp>
        <p:sp>
          <p:nvSpPr>
            <p:cNvPr id="431" name="CustomShape 11"/>
            <p:cNvSpPr/>
            <p:nvPr/>
          </p:nvSpPr>
          <p:spPr>
            <a:xfrm>
              <a:off x="7990560" y="3505320"/>
              <a:ext cx="360" cy="529200"/>
            </a:xfrm>
            <a:custGeom>
              <a:avLst/>
              <a:gdLst/>
              <a:ahLst/>
              <a:rect l="l" t="t" r="r" b="b"/>
              <a:pathLst>
                <a:path w="21600" h="21600">
                  <a:moveTo>
                    <a:pt x="0" y="0"/>
                  </a:moveTo>
                  <a:lnTo>
                    <a:pt x="21600" y="21600"/>
                  </a:lnTo>
                </a:path>
              </a:pathLst>
            </a:custGeom>
            <a:noFill/>
            <a:ln w="19080">
              <a:solidFill>
                <a:srgbClr val="ff0000"/>
              </a:solidFill>
              <a:prstDash val="dash"/>
              <a:round/>
              <a:headEnd len="med" type="triangle" w="med"/>
              <a:tailEnd len="med" type="triangle" w="med"/>
            </a:ln>
          </p:spPr>
          <p:style>
            <a:lnRef idx="0"/>
            <a:fillRef idx="0"/>
            <a:effectRef idx="0"/>
            <a:fontRef idx="minor"/>
          </p:style>
        </p:sp>
        <p:sp>
          <p:nvSpPr>
            <p:cNvPr id="432" name="CustomShape 12"/>
            <p:cNvSpPr/>
            <p:nvPr/>
          </p:nvSpPr>
          <p:spPr>
            <a:xfrm>
              <a:off x="7983360" y="3483720"/>
              <a:ext cx="672840" cy="5482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200" spc="-1" strike="noStrike">
                  <a:solidFill>
                    <a:srgbClr val="000000"/>
                  </a:solidFill>
                  <a:latin typeface="Arial"/>
                  <a:ea typeface="Arial"/>
                </a:rPr>
                <a:t>severe</a:t>
              </a:r>
              <a:br/>
              <a:r>
                <a:rPr b="0" lang="en" sz="1200" spc="-1" strike="noStrike">
                  <a:solidFill>
                    <a:srgbClr val="000000"/>
                  </a:solidFill>
                  <a:latin typeface="Arial"/>
                  <a:ea typeface="Arial"/>
                </a:rPr>
                <a:t>storm</a:t>
              </a:r>
              <a:endParaRPr b="0" lang="en-US" sz="1200" spc="-1" strike="noStrike">
                <a:latin typeface="Arial"/>
              </a:endParaRPr>
            </a:p>
          </p:txBody>
        </p:sp>
      </p:grpSp>
      <p:sp>
        <p:nvSpPr>
          <p:cNvPr id="433" name="CustomShape 13"/>
          <p:cNvSpPr/>
          <p:nvPr/>
        </p:nvSpPr>
        <p:spPr>
          <a:xfrm rot="21471600">
            <a:off x="2286000" y="3533400"/>
            <a:ext cx="128556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400" spc="-1" strike="noStrike">
                <a:solidFill>
                  <a:srgbClr val="1d8db0"/>
                </a:solidFill>
                <a:highlight>
                  <a:srgbClr val="ffff00"/>
                </a:highlight>
                <a:latin typeface="Arial"/>
                <a:ea typeface="Arial"/>
              </a:rPr>
              <a:t>Ring current</a:t>
            </a:r>
            <a:endParaRPr b="0" lang="en-US" sz="1400" spc="-1" strike="noStrike">
              <a:latin typeface="Arial"/>
            </a:endParaRPr>
          </a:p>
        </p:txBody>
      </p:sp>
    </p:spTree>
  </p:cSld>
  <mc:AlternateContent>
    <mc:Choice Requires="p14">
      <p:transition spd="slow" p14:dur="1700">
        <p:fade thruBlk="true"/>
      </p:transition>
    </mc:Choice>
    <mc:Fallback>
      <p:transition spd="slow">
        <p:fade thruBlk="true"/>
      </p:transition>
    </mc:Fallback>
  </mc:AlternateContent>
  <p:timing>
    <p:tnLst>
      <p:par>
        <p:cTn id="29" dur="indefinite" restart="never" nodeType="tmRoot">
          <p:childTnLst>
            <p:seq>
              <p:cTn id="30" dur="indefinite" nodeType="mainSeq">
                <p:childTnLst>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4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4" name="Google Shape;292;p32" descr=""/>
          <p:cNvPicPr/>
          <p:nvPr/>
        </p:nvPicPr>
        <p:blipFill>
          <a:blip r:embed="rId1"/>
          <a:stretch/>
        </p:blipFill>
        <p:spPr>
          <a:xfrm>
            <a:off x="329760" y="1019160"/>
            <a:ext cx="4464720" cy="3637800"/>
          </a:xfrm>
          <a:prstGeom prst="rect">
            <a:avLst/>
          </a:prstGeom>
          <a:ln>
            <a:noFill/>
          </a:ln>
        </p:spPr>
      </p:pic>
      <p:pic>
        <p:nvPicPr>
          <p:cNvPr id="435" name="Google Shape;293;p32" descr="cpacolorlogo.jpg"/>
          <p:cNvPicPr/>
          <p:nvPr/>
        </p:nvPicPr>
        <p:blipFill>
          <a:blip r:embed="rId2"/>
          <a:stretch/>
        </p:blipFill>
        <p:spPr>
          <a:xfrm>
            <a:off x="7809480" y="4712040"/>
            <a:ext cx="404640" cy="404640"/>
          </a:xfrm>
          <a:prstGeom prst="rect">
            <a:avLst/>
          </a:prstGeom>
          <a:ln>
            <a:noFill/>
          </a:ln>
        </p:spPr>
      </p:pic>
      <p:sp>
        <p:nvSpPr>
          <p:cNvPr id="436" name="CustomShape 1"/>
          <p:cNvSpPr/>
          <p:nvPr/>
        </p:nvSpPr>
        <p:spPr>
          <a:xfrm>
            <a:off x="6428520" y="4712040"/>
            <a:ext cx="173592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437" name="CustomShape 2"/>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AF2B0B85-0527-4893-A0CD-1C7853B8EF61}" type="slidenum">
              <a:rPr b="0" lang="en" sz="800" spc="-1" strike="noStrike">
                <a:solidFill>
                  <a:srgbClr val="ffffff"/>
                </a:solidFill>
                <a:latin typeface="Arial"/>
                <a:ea typeface="Arial"/>
              </a:rPr>
              <a:t>6</a:t>
            </a:fld>
            <a:endParaRPr b="0" lang="en-US" sz="800" spc="-1" strike="noStrike">
              <a:latin typeface="Arial"/>
            </a:endParaRPr>
          </a:p>
        </p:txBody>
      </p:sp>
      <p:sp>
        <p:nvSpPr>
          <p:cNvPr id="438" name="TextShape 3"/>
          <p:cNvSpPr txBox="1"/>
          <p:nvPr/>
        </p:nvSpPr>
        <p:spPr>
          <a:xfrm>
            <a:off x="4879800" y="1019160"/>
            <a:ext cx="3747960" cy="1119240"/>
          </a:xfrm>
          <a:prstGeom prst="rect">
            <a:avLst/>
          </a:prstGeom>
          <a:noFill/>
          <a:ln>
            <a:noFill/>
          </a:ln>
        </p:spPr>
        <p:txBody>
          <a:bodyPr lIns="68400" rIns="68400" tIns="34200" bIns="34200">
            <a:noAutofit/>
          </a:bodyPr>
          <a:p>
            <a:pPr>
              <a:lnSpc>
                <a:spcPct val="100000"/>
              </a:lnSpc>
              <a:tabLst>
                <a:tab algn="l" pos="0"/>
              </a:tabLst>
            </a:pPr>
            <a:r>
              <a:rPr b="1" lang="en" sz="1600" spc="-1" strike="noStrike">
                <a:solidFill>
                  <a:srgbClr val="223b50"/>
                </a:solidFill>
                <a:latin typeface="Arial"/>
                <a:ea typeface="Arial"/>
              </a:rPr>
              <a:t>Kp-index</a:t>
            </a:r>
            <a:endParaRPr b="0" lang="en-US" sz="1600" spc="-1" strike="noStrike">
              <a:solidFill>
                <a:srgbClr val="000000"/>
              </a:solidFill>
              <a:latin typeface="Arial"/>
            </a:endParaRPr>
          </a:p>
          <a:p>
            <a:pPr>
              <a:lnSpc>
                <a:spcPct val="100000"/>
              </a:lnSpc>
              <a:tabLst>
                <a:tab algn="l" pos="0"/>
              </a:tabLst>
            </a:pPr>
            <a:r>
              <a:rPr b="0" lang="en" sz="1400" spc="-1" strike="noStrike">
                <a:solidFill>
                  <a:srgbClr val="223b50"/>
                </a:solidFill>
                <a:latin typeface="Arial"/>
                <a:ea typeface="Arial"/>
              </a:rPr>
              <a:t>The contribution of </a:t>
            </a:r>
            <a:r>
              <a:rPr b="1" lang="en" sz="1400" spc="-1" strike="noStrike">
                <a:solidFill>
                  <a:srgbClr val="223b50"/>
                </a:solidFill>
                <a:latin typeface="Arial"/>
                <a:ea typeface="Arial"/>
              </a:rPr>
              <a:t>ring current</a:t>
            </a:r>
            <a:r>
              <a:rPr b="0" lang="en" sz="1400" spc="-1" strike="noStrike">
                <a:solidFill>
                  <a:srgbClr val="223b50"/>
                </a:solidFill>
                <a:latin typeface="Arial"/>
                <a:ea typeface="Arial"/>
              </a:rPr>
              <a:t> and the </a:t>
            </a:r>
            <a:r>
              <a:rPr b="1" lang="en" sz="1400" spc="-1" strike="noStrike">
                <a:solidFill>
                  <a:srgbClr val="223b50"/>
                </a:solidFill>
                <a:latin typeface="Arial"/>
                <a:ea typeface="Arial"/>
              </a:rPr>
              <a:t>auroral electrojets</a:t>
            </a:r>
            <a:r>
              <a:rPr b="0" lang="en" sz="1400" spc="-1" strike="noStrike">
                <a:solidFill>
                  <a:srgbClr val="223b50"/>
                </a:solidFill>
                <a:latin typeface="Arial"/>
                <a:ea typeface="Arial"/>
              </a:rPr>
              <a:t> to quantify geomagnetic activity. </a:t>
            </a:r>
            <a:endParaRPr b="0" lang="en-US" sz="1400" spc="-1" strike="noStrike">
              <a:solidFill>
                <a:srgbClr val="000000"/>
              </a:solidFill>
              <a:latin typeface="Arial"/>
            </a:endParaRPr>
          </a:p>
        </p:txBody>
      </p:sp>
      <p:sp>
        <p:nvSpPr>
          <p:cNvPr id="439" name="CustomShape 4"/>
          <p:cNvSpPr/>
          <p:nvPr/>
        </p:nvSpPr>
        <p:spPr>
          <a:xfrm>
            <a:off x="705240" y="4731120"/>
            <a:ext cx="28033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 sz="1400" spc="-1" strike="noStrike">
                <a:solidFill>
                  <a:srgbClr val="dce7f0"/>
                </a:solidFill>
                <a:latin typeface="Arial"/>
                <a:ea typeface="Arial"/>
              </a:rPr>
              <a:t>Adapted from Pollock+2003</a:t>
            </a:r>
            <a:endParaRPr b="0" lang="en-US" sz="1400" spc="-1" strike="noStrike">
              <a:latin typeface="Arial"/>
            </a:endParaRPr>
          </a:p>
        </p:txBody>
      </p:sp>
      <p:sp>
        <p:nvSpPr>
          <p:cNvPr id="440" name="CustomShape 5"/>
          <p:cNvSpPr/>
          <p:nvPr/>
        </p:nvSpPr>
        <p:spPr>
          <a:xfrm>
            <a:off x="1716840" y="2944800"/>
            <a:ext cx="314280" cy="271440"/>
          </a:xfrm>
          <a:prstGeom prst="rect">
            <a:avLst/>
          </a:prstGeom>
          <a:noFill/>
          <a:ln w="38160">
            <a:solidFill>
              <a:srgbClr val="ffff00"/>
            </a:solidFill>
            <a:round/>
          </a:ln>
        </p:spPr>
        <p:style>
          <a:lnRef idx="0"/>
          <a:fillRef idx="0"/>
          <a:effectRef idx="0"/>
          <a:fontRef idx="minor"/>
        </p:style>
      </p:sp>
      <p:grpSp>
        <p:nvGrpSpPr>
          <p:cNvPr id="441" name="Group 6"/>
          <p:cNvGrpSpPr/>
          <p:nvPr/>
        </p:nvGrpSpPr>
        <p:grpSpPr>
          <a:xfrm>
            <a:off x="5240160" y="2138760"/>
            <a:ext cx="3930840" cy="2268000"/>
            <a:chOff x="5240160" y="2138760"/>
            <a:chExt cx="3930840" cy="2268000"/>
          </a:xfrm>
        </p:grpSpPr>
        <p:pic>
          <p:nvPicPr>
            <p:cNvPr id="442" name="Google Shape;300;p32" descr=""/>
            <p:cNvPicPr/>
            <p:nvPr/>
          </p:nvPicPr>
          <p:blipFill>
            <a:blip r:embed="rId3"/>
            <a:srcRect l="10092" t="0" r="10100" b="0"/>
            <a:stretch/>
          </p:blipFill>
          <p:spPr>
            <a:xfrm>
              <a:off x="5240160" y="2138760"/>
              <a:ext cx="3027600" cy="2268000"/>
            </a:xfrm>
            <a:prstGeom prst="rect">
              <a:avLst/>
            </a:prstGeom>
            <a:ln>
              <a:noFill/>
            </a:ln>
          </p:spPr>
        </p:pic>
        <p:sp>
          <p:nvSpPr>
            <p:cNvPr id="443" name="CustomShape 7"/>
            <p:cNvSpPr/>
            <p:nvPr/>
          </p:nvSpPr>
          <p:spPr>
            <a:xfrm>
              <a:off x="8214480" y="2665800"/>
              <a:ext cx="914040" cy="3657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200" spc="-1" strike="noStrike">
                  <a:solidFill>
                    <a:srgbClr val="ff0000"/>
                  </a:solidFill>
                  <a:latin typeface="Arial"/>
                  <a:ea typeface="Arial"/>
                </a:rPr>
                <a:t>Severe</a:t>
              </a:r>
              <a:endParaRPr b="0" lang="en-US" sz="1200" spc="-1" strike="noStrike">
                <a:latin typeface="Arial"/>
              </a:endParaRPr>
            </a:p>
          </p:txBody>
        </p:sp>
        <p:sp>
          <p:nvSpPr>
            <p:cNvPr id="444" name="CustomShape 8"/>
            <p:cNvSpPr/>
            <p:nvPr/>
          </p:nvSpPr>
          <p:spPr>
            <a:xfrm>
              <a:off x="8214480" y="2982600"/>
              <a:ext cx="914040" cy="3657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200" spc="-1" strike="noStrike">
                  <a:solidFill>
                    <a:srgbClr val="ffff00"/>
                  </a:solidFill>
                  <a:latin typeface="Arial"/>
                  <a:ea typeface="Arial"/>
                </a:rPr>
                <a:t>Moderate</a:t>
              </a:r>
              <a:endParaRPr b="0" lang="en-US" sz="1200" spc="-1" strike="noStrike">
                <a:latin typeface="Arial"/>
              </a:endParaRPr>
            </a:p>
          </p:txBody>
        </p:sp>
        <p:sp>
          <p:nvSpPr>
            <p:cNvPr id="445" name="CustomShape 9"/>
            <p:cNvSpPr/>
            <p:nvPr/>
          </p:nvSpPr>
          <p:spPr>
            <a:xfrm>
              <a:off x="8256960" y="3351960"/>
              <a:ext cx="914040" cy="3657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200" spc="-1" strike="noStrike">
                  <a:solidFill>
                    <a:srgbClr val="00ff00"/>
                  </a:solidFill>
                  <a:latin typeface="Arial"/>
                  <a:ea typeface="Arial"/>
                </a:rPr>
                <a:t>Quiet</a:t>
              </a:r>
              <a:endParaRPr b="0" lang="en-US" sz="1200" spc="-1" strike="noStrike">
                <a:latin typeface="Arial"/>
              </a:endParaRPr>
            </a:p>
          </p:txBody>
        </p:sp>
      </p:grpSp>
      <p:sp>
        <p:nvSpPr>
          <p:cNvPr id="446" name="TextShape 10"/>
          <p:cNvSpPr txBox="1"/>
          <p:nvPr/>
        </p:nvSpPr>
        <p:spPr>
          <a:xfrm>
            <a:off x="32976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Quantifying geo-effectiveness of CME impact</a:t>
            </a:r>
            <a:endParaRPr b="0" lang="en-US" sz="3000" spc="-1" strike="noStrike">
              <a:solidFill>
                <a:srgbClr val="000000"/>
              </a:solidFill>
              <a:latin typeface="Arial"/>
            </a:endParaRPr>
          </a:p>
        </p:txBody>
      </p:sp>
      <p:sp>
        <p:nvSpPr>
          <p:cNvPr id="447" name="CustomShape 11"/>
          <p:cNvSpPr/>
          <p:nvPr/>
        </p:nvSpPr>
        <p:spPr>
          <a:xfrm>
            <a:off x="2677680" y="3304800"/>
            <a:ext cx="314280" cy="271440"/>
          </a:xfrm>
          <a:prstGeom prst="rect">
            <a:avLst/>
          </a:prstGeom>
          <a:noFill/>
          <a:ln w="38160">
            <a:solidFill>
              <a:srgbClr val="ffff00"/>
            </a:solidFill>
            <a:round/>
          </a:ln>
        </p:spPr>
        <p:style>
          <a:lnRef idx="0"/>
          <a:fillRef idx="0"/>
          <a:effectRef idx="0"/>
          <a:fontRef idx="minor"/>
        </p:style>
      </p:sp>
      <p:sp>
        <p:nvSpPr>
          <p:cNvPr id="448" name="CustomShape 12"/>
          <p:cNvSpPr/>
          <p:nvPr/>
        </p:nvSpPr>
        <p:spPr>
          <a:xfrm rot="21471600">
            <a:off x="2286000" y="3533400"/>
            <a:ext cx="128556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 sz="1400" spc="-1" strike="noStrike">
                <a:solidFill>
                  <a:srgbClr val="1d8db0"/>
                </a:solidFill>
                <a:highlight>
                  <a:srgbClr val="ffff00"/>
                </a:highlight>
                <a:latin typeface="Arial"/>
                <a:ea typeface="Arial"/>
              </a:rPr>
              <a:t>Ring current</a:t>
            </a:r>
            <a:endParaRPr b="0" lang="en-US" sz="1400" spc="-1" strike="noStrike">
              <a:latin typeface="Arial"/>
            </a:endParaRPr>
          </a:p>
        </p:txBody>
      </p:sp>
      <p:sp>
        <p:nvSpPr>
          <p:cNvPr id="449" name="CustomShape 13"/>
          <p:cNvSpPr/>
          <p:nvPr/>
        </p:nvSpPr>
        <p:spPr>
          <a:xfrm rot="21471600">
            <a:off x="1094760" y="2562120"/>
            <a:ext cx="180252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 sz="1400" spc="-1" strike="noStrike">
                <a:solidFill>
                  <a:srgbClr val="1d8db0"/>
                </a:solidFill>
                <a:highlight>
                  <a:srgbClr val="ffff00"/>
                </a:highlight>
                <a:latin typeface="Arial"/>
                <a:ea typeface="Arial"/>
              </a:rPr>
              <a:t>Auroral electrojets</a:t>
            </a:r>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childTnLst>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50" name="TextShape 1"/>
          <p:cNvSpPr txBox="1"/>
          <p:nvPr/>
        </p:nvSpPr>
        <p:spPr>
          <a:xfrm>
            <a:off x="311760" y="321120"/>
            <a:ext cx="8520120" cy="57240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ffff00"/>
                </a:solidFill>
                <a:latin typeface="Arial"/>
                <a:ea typeface="Arial"/>
              </a:rPr>
              <a:t>Rationale</a:t>
            </a:r>
            <a:endParaRPr b="0" lang="en-US" sz="3000" spc="-1" strike="noStrike">
              <a:solidFill>
                <a:srgbClr val="000000"/>
              </a:solidFill>
              <a:latin typeface="Arial"/>
            </a:endParaRPr>
          </a:p>
        </p:txBody>
      </p:sp>
      <p:pic>
        <p:nvPicPr>
          <p:cNvPr id="451" name="Google Shape;313;p33" descr="cpacolorlogo.jpg"/>
          <p:cNvPicPr/>
          <p:nvPr/>
        </p:nvPicPr>
        <p:blipFill>
          <a:blip r:embed="rId1"/>
          <a:stretch/>
        </p:blipFill>
        <p:spPr>
          <a:xfrm>
            <a:off x="7951680" y="4719240"/>
            <a:ext cx="393120" cy="393120"/>
          </a:xfrm>
          <a:prstGeom prst="rect">
            <a:avLst/>
          </a:prstGeom>
          <a:ln>
            <a:noFill/>
          </a:ln>
        </p:spPr>
      </p:pic>
      <p:sp>
        <p:nvSpPr>
          <p:cNvPr id="452" name="TextShape 2"/>
          <p:cNvSpPr txBox="1"/>
          <p:nvPr/>
        </p:nvSpPr>
        <p:spPr>
          <a:xfrm>
            <a:off x="5931360" y="4673160"/>
            <a:ext cx="2009160" cy="485640"/>
          </a:xfrm>
          <a:prstGeom prst="rect">
            <a:avLst/>
          </a:prstGeom>
          <a:noFill/>
          <a:ln>
            <a:noFill/>
          </a:ln>
        </p:spPr>
        <p:txBody>
          <a:bodyPr lIns="0" rIns="135000" tIns="0" bIns="0" anchor="ctr">
            <a:noAutofit/>
          </a:bodyPr>
          <a:p>
            <a:pPr algn="r">
              <a:lnSpc>
                <a:spcPct val="100000"/>
              </a:lnSpc>
              <a:tabLst>
                <a:tab algn="l" pos="0"/>
              </a:tabLst>
            </a:pPr>
            <a:r>
              <a:rPr b="0" lang="en" sz="1000" spc="-1" strike="noStrike">
                <a:solidFill>
                  <a:srgbClr val="ffffff"/>
                </a:solidFill>
                <a:latin typeface="Arial"/>
                <a:ea typeface="Arial"/>
              </a:rPr>
              <a:t>Centre for mathematical Plasma-Astrophysics</a:t>
            </a:r>
            <a:endParaRPr b="0" lang="en-US" sz="1000" spc="-1" strike="noStrike">
              <a:latin typeface="Times New Roman"/>
            </a:endParaRPr>
          </a:p>
        </p:txBody>
      </p:sp>
      <p:sp>
        <p:nvSpPr>
          <p:cNvPr id="453" name="TextShape 3"/>
          <p:cNvSpPr txBox="1"/>
          <p:nvPr/>
        </p:nvSpPr>
        <p:spPr>
          <a:xfrm>
            <a:off x="166680" y="4663080"/>
            <a:ext cx="548280" cy="393120"/>
          </a:xfrm>
          <a:prstGeom prst="rect">
            <a:avLst/>
          </a:prstGeom>
          <a:noFill/>
          <a:ln>
            <a:noFill/>
          </a:ln>
        </p:spPr>
        <p:txBody>
          <a:bodyPr lIns="0" rIns="0" tIns="0" bIns="0" anchor="ctr">
            <a:noAutofit/>
          </a:bodyPr>
          <a:p>
            <a:pPr algn="r">
              <a:lnSpc>
                <a:spcPct val="100000"/>
              </a:lnSpc>
              <a:tabLst>
                <a:tab algn="l" pos="0"/>
              </a:tabLst>
            </a:pPr>
            <a:fld id="{3C6E112E-E9A2-4CD0-9DC3-6C9C6BADD03E}" type="slidenum">
              <a:rPr b="0" lang="en" sz="800" spc="-1" strike="noStrike">
                <a:solidFill>
                  <a:srgbClr val="ffffff"/>
                </a:solidFill>
                <a:latin typeface="Arial"/>
                <a:ea typeface="Arial"/>
              </a:rPr>
              <a:t>&lt;number&gt;</a:t>
            </a:fld>
            <a:endParaRPr b="0" lang="en-US" sz="800" spc="-1" strike="noStrike">
              <a:latin typeface="Times New Roman"/>
            </a:endParaRPr>
          </a:p>
        </p:txBody>
      </p:sp>
      <p:grpSp>
        <p:nvGrpSpPr>
          <p:cNvPr id="454" name="Group 4"/>
          <p:cNvGrpSpPr/>
          <p:nvPr/>
        </p:nvGrpSpPr>
        <p:grpSpPr>
          <a:xfrm>
            <a:off x="164160" y="835920"/>
            <a:ext cx="2472120" cy="2161440"/>
            <a:chOff x="164160" y="835920"/>
            <a:chExt cx="2472120" cy="2161440"/>
          </a:xfrm>
        </p:grpSpPr>
        <p:pic>
          <p:nvPicPr>
            <p:cNvPr id="455" name="Google Shape;317;p33" descr=""/>
            <p:cNvPicPr/>
            <p:nvPr/>
          </p:nvPicPr>
          <p:blipFill>
            <a:blip r:embed="rId2"/>
            <a:srcRect l="5443" t="0" r="3863" b="0"/>
            <a:stretch/>
          </p:blipFill>
          <p:spPr>
            <a:xfrm>
              <a:off x="164160" y="835920"/>
              <a:ext cx="2472120" cy="2161440"/>
            </a:xfrm>
            <a:prstGeom prst="rect">
              <a:avLst/>
            </a:prstGeom>
            <a:ln>
              <a:noFill/>
            </a:ln>
          </p:spPr>
        </p:pic>
        <p:sp>
          <p:nvSpPr>
            <p:cNvPr id="456" name="CustomShape 5"/>
            <p:cNvSpPr/>
            <p:nvPr/>
          </p:nvSpPr>
          <p:spPr>
            <a:xfrm>
              <a:off x="1839240" y="1908360"/>
              <a:ext cx="75708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800" spc="-1" strike="noStrike">
                  <a:solidFill>
                    <a:srgbClr val="ff0000"/>
                  </a:solidFill>
                  <a:latin typeface="Arial"/>
                  <a:ea typeface="Arial"/>
                </a:rPr>
                <a:t>STEREO-A</a:t>
              </a:r>
              <a:endParaRPr b="0" lang="en-US" sz="800" spc="-1" strike="noStrike">
                <a:latin typeface="Arial"/>
              </a:endParaRPr>
            </a:p>
          </p:txBody>
        </p:sp>
        <p:sp>
          <p:nvSpPr>
            <p:cNvPr id="457" name="CustomShape 6"/>
            <p:cNvSpPr/>
            <p:nvPr/>
          </p:nvSpPr>
          <p:spPr>
            <a:xfrm>
              <a:off x="518040" y="1839240"/>
              <a:ext cx="105552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800" spc="-1" strike="noStrike">
                  <a:solidFill>
                    <a:srgbClr val="4a86e8"/>
                  </a:solidFill>
                  <a:latin typeface="Arial"/>
                  <a:ea typeface="Arial"/>
                </a:rPr>
                <a:t>STEREO-B</a:t>
              </a:r>
              <a:endParaRPr b="0" lang="en-US" sz="800" spc="-1" strike="noStrike">
                <a:latin typeface="Arial"/>
              </a:endParaRPr>
            </a:p>
          </p:txBody>
        </p:sp>
      </p:grpSp>
      <p:sp>
        <p:nvSpPr>
          <p:cNvPr id="458" name="CustomShape 7"/>
          <p:cNvSpPr/>
          <p:nvPr/>
        </p:nvSpPr>
        <p:spPr>
          <a:xfrm>
            <a:off x="1792800" y="2808720"/>
            <a:ext cx="1100520" cy="335520"/>
          </a:xfrm>
          <a:prstGeom prst="rect">
            <a:avLst/>
          </a:prstGeom>
          <a:noFill/>
          <a:ln>
            <a:noFill/>
          </a:ln>
        </p:spPr>
        <p:style>
          <a:lnRef idx="0"/>
          <a:fillRef idx="0"/>
          <a:effectRef idx="0"/>
          <a:fontRef idx="minor"/>
        </p:style>
        <p:txBody>
          <a:bodyPr tIns="91440" bIns="91440">
            <a:spAutoFit/>
          </a:bodyPr>
          <a:p>
            <a:pPr algn="r">
              <a:lnSpc>
                <a:spcPct val="100000"/>
              </a:lnSpc>
              <a:tabLst>
                <a:tab algn="l" pos="0"/>
              </a:tabLst>
            </a:pPr>
            <a:r>
              <a:rPr b="0" lang="en" sz="1000" spc="-1" strike="noStrike">
                <a:solidFill>
                  <a:srgbClr val="dce7f0"/>
                </a:solidFill>
                <a:latin typeface="Arial"/>
                <a:ea typeface="Arial"/>
              </a:rPr>
              <a:t>Source: NASA</a:t>
            </a:r>
            <a:endParaRPr b="0" lang="en-US" sz="1000" spc="-1" strike="noStrike">
              <a:latin typeface="Arial"/>
            </a:endParaRPr>
          </a:p>
        </p:txBody>
      </p:sp>
      <p:sp>
        <p:nvSpPr>
          <p:cNvPr id="459" name="CustomShape 8"/>
          <p:cNvSpPr/>
          <p:nvPr/>
        </p:nvSpPr>
        <p:spPr>
          <a:xfrm>
            <a:off x="1863360" y="1915200"/>
            <a:ext cx="757080" cy="292680"/>
          </a:xfrm>
          <a:prstGeom prst="roundRect">
            <a:avLst>
              <a:gd name="adj" fmla="val 16667"/>
            </a:avLst>
          </a:prstGeom>
          <a:noFill/>
          <a:ln w="28440">
            <a:solidFill>
              <a:srgbClr val="1d8db0"/>
            </a:solidFill>
            <a:round/>
          </a:ln>
        </p:spPr>
        <p:style>
          <a:lnRef idx="0"/>
          <a:fillRef idx="0"/>
          <a:effectRef idx="0"/>
          <a:fontRef idx="minor"/>
        </p:style>
      </p:sp>
      <p:sp>
        <p:nvSpPr>
          <p:cNvPr id="460" name="CustomShape 9"/>
          <p:cNvSpPr/>
          <p:nvPr/>
        </p:nvSpPr>
        <p:spPr>
          <a:xfrm>
            <a:off x="1546920" y="1269000"/>
            <a:ext cx="95760" cy="527400"/>
          </a:xfrm>
          <a:prstGeom prst="downArrow">
            <a:avLst>
              <a:gd name="adj1" fmla="val 50000"/>
              <a:gd name="adj2" fmla="val 50000"/>
            </a:avLst>
          </a:prstGeom>
          <a:solidFill>
            <a:srgbClr val="dce7f0"/>
          </a:solidFill>
          <a:ln w="9360">
            <a:solidFill>
              <a:srgbClr val="1d8db0"/>
            </a:solidFill>
            <a:round/>
          </a:ln>
        </p:spPr>
        <p:style>
          <a:lnRef idx="0"/>
          <a:fillRef idx="0"/>
          <a:effectRef idx="0"/>
          <a:fontRef idx="minor"/>
        </p:style>
      </p:sp>
      <p:sp>
        <p:nvSpPr>
          <p:cNvPr id="461" name="CustomShape 10"/>
          <p:cNvSpPr/>
          <p:nvPr/>
        </p:nvSpPr>
        <p:spPr>
          <a:xfrm>
            <a:off x="1087560" y="1555560"/>
            <a:ext cx="54828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 sz="1100" spc="-1" strike="noStrike">
                <a:solidFill>
                  <a:srgbClr val="ffffff"/>
                </a:solidFill>
                <a:latin typeface="Arial"/>
                <a:ea typeface="Arial"/>
              </a:rPr>
              <a:t>CME</a:t>
            </a:r>
            <a:endParaRPr b="0" lang="en-US" sz="1100" spc="-1" strike="noStrike">
              <a:latin typeface="Arial"/>
            </a:endParaRPr>
          </a:p>
        </p:txBody>
      </p:sp>
      <p:sp>
        <p:nvSpPr>
          <p:cNvPr id="462" name="CustomShape 11"/>
          <p:cNvSpPr/>
          <p:nvPr/>
        </p:nvSpPr>
        <p:spPr>
          <a:xfrm rot="16200000">
            <a:off x="2403000" y="1315800"/>
            <a:ext cx="438480" cy="760320"/>
          </a:xfrm>
          <a:prstGeom prst="bentConnector2">
            <a:avLst/>
          </a:prstGeom>
          <a:noFill/>
          <a:ln w="38160">
            <a:solidFill>
              <a:schemeClr val="dk2"/>
            </a:solidFill>
            <a:round/>
            <a:tailEnd len="med" type="triangle" w="med"/>
          </a:ln>
        </p:spPr>
        <p:style>
          <a:lnRef idx="0"/>
          <a:fillRef idx="0"/>
          <a:effectRef idx="0"/>
          <a:fontRef idx="minor"/>
        </p:style>
      </p:sp>
      <p:sp>
        <p:nvSpPr>
          <p:cNvPr id="463" name="CustomShape 12"/>
          <p:cNvSpPr/>
          <p:nvPr/>
        </p:nvSpPr>
        <p:spPr>
          <a:xfrm rot="8100000">
            <a:off x="1123560" y="1007640"/>
            <a:ext cx="942480" cy="961200"/>
          </a:xfrm>
          <a:prstGeom prst="arc">
            <a:avLst>
              <a:gd name="adj1" fmla="val 16200000"/>
              <a:gd name="adj2" fmla="val 0"/>
            </a:avLst>
          </a:prstGeom>
          <a:noFill/>
          <a:ln w="28440">
            <a:solidFill>
              <a:schemeClr val="dk2"/>
            </a:solidFill>
            <a:round/>
          </a:ln>
        </p:spPr>
        <p:style>
          <a:lnRef idx="0"/>
          <a:fillRef idx="0"/>
          <a:effectRef idx="0"/>
          <a:fontRef idx="minor"/>
        </p:style>
      </p:sp>
      <p:grpSp>
        <p:nvGrpSpPr>
          <p:cNvPr id="464" name="Group 13"/>
          <p:cNvGrpSpPr/>
          <p:nvPr/>
        </p:nvGrpSpPr>
        <p:grpSpPr>
          <a:xfrm>
            <a:off x="1356840" y="2206800"/>
            <a:ext cx="475920" cy="341280"/>
            <a:chOff x="1356840" y="2206800"/>
            <a:chExt cx="475920" cy="341280"/>
          </a:xfrm>
        </p:grpSpPr>
        <p:sp>
          <p:nvSpPr>
            <p:cNvPr id="465" name="CustomShape 14"/>
            <p:cNvSpPr/>
            <p:nvPr/>
          </p:nvSpPr>
          <p:spPr>
            <a:xfrm>
              <a:off x="1546920" y="2206800"/>
              <a:ext cx="95760" cy="86400"/>
            </a:xfrm>
            <a:prstGeom prst="rect">
              <a:avLst/>
            </a:prstGeom>
            <a:solidFill>
              <a:schemeClr val="lt2"/>
            </a:solidFill>
            <a:ln w="9360">
              <a:solidFill>
                <a:schemeClr val="dk2"/>
              </a:solidFill>
              <a:round/>
            </a:ln>
          </p:spPr>
          <p:style>
            <a:lnRef idx="0"/>
            <a:fillRef idx="0"/>
            <a:effectRef idx="0"/>
            <a:fontRef idx="minor"/>
          </p:style>
        </p:sp>
        <p:sp>
          <p:nvSpPr>
            <p:cNvPr id="466" name="CustomShape 15"/>
            <p:cNvSpPr/>
            <p:nvPr/>
          </p:nvSpPr>
          <p:spPr>
            <a:xfrm>
              <a:off x="1356840" y="2212560"/>
              <a:ext cx="475920" cy="3355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lang="en" sz="1000" spc="-1" strike="noStrike">
                  <a:solidFill>
                    <a:srgbClr val="ffffff"/>
                  </a:solidFill>
                  <a:latin typeface="Arial"/>
                  <a:ea typeface="Arial"/>
                </a:rPr>
                <a:t>SC</a:t>
              </a:r>
              <a:endParaRPr b="0" lang="en-US" sz="1000" spc="-1" strike="noStrike">
                <a:latin typeface="Arial"/>
              </a:endParaRPr>
            </a:p>
          </p:txBody>
        </p:sp>
      </p:grpSp>
      <p:sp>
        <p:nvSpPr>
          <p:cNvPr id="467" name="CustomShape 16"/>
          <p:cNvSpPr/>
          <p:nvPr/>
        </p:nvSpPr>
        <p:spPr>
          <a:xfrm>
            <a:off x="1799280" y="3414240"/>
            <a:ext cx="2521440" cy="116172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spcBef>
                <a:spcPts val="799"/>
              </a:spcBef>
              <a:tabLst>
                <a:tab algn="l" pos="0"/>
              </a:tabLst>
            </a:pPr>
            <a:r>
              <a:rPr b="1" lang="en" sz="1600" spc="-1" strike="noStrike">
                <a:solidFill>
                  <a:srgbClr val="2f4d5d"/>
                </a:solidFill>
                <a:latin typeface="Arial"/>
                <a:ea typeface="Arial"/>
              </a:rPr>
              <a:t>Nowcasting</a:t>
            </a:r>
            <a:r>
              <a:rPr b="0" lang="en" sz="1600" spc="-1" strike="noStrike">
                <a:solidFill>
                  <a:srgbClr val="2f4d5d"/>
                </a:solidFill>
                <a:latin typeface="Arial"/>
                <a:ea typeface="Arial"/>
              </a:rPr>
              <a:t> using real-time solar wind data obtained at L1 ~1 hour in advance</a:t>
            </a:r>
            <a:endParaRPr b="0" lang="en-US" sz="1600" spc="-1" strike="noStrike">
              <a:latin typeface="Arial"/>
            </a:endParaRPr>
          </a:p>
        </p:txBody>
      </p:sp>
      <p:sp>
        <p:nvSpPr>
          <p:cNvPr id="468" name="CustomShape 17"/>
          <p:cNvSpPr/>
          <p:nvPr/>
        </p:nvSpPr>
        <p:spPr>
          <a:xfrm>
            <a:off x="4419720" y="3414240"/>
            <a:ext cx="2521440" cy="1161720"/>
          </a:xfrm>
          <a:prstGeom prst="roundRect">
            <a:avLst>
              <a:gd name="adj" fmla="val 16667"/>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spcBef>
                <a:spcPts val="799"/>
              </a:spcBef>
              <a:tabLst>
                <a:tab algn="l" pos="0"/>
              </a:tabLst>
            </a:pPr>
            <a:r>
              <a:rPr b="1" lang="en" sz="1600" spc="-1" strike="noStrike">
                <a:solidFill>
                  <a:srgbClr val="2f4d5d"/>
                </a:solidFill>
                <a:latin typeface="Arial"/>
                <a:ea typeface="Arial"/>
              </a:rPr>
              <a:t>Forecasting</a:t>
            </a:r>
            <a:r>
              <a:rPr b="0" lang="en" sz="1600" spc="-1" strike="noStrike">
                <a:solidFill>
                  <a:srgbClr val="2f4d5d"/>
                </a:solidFill>
                <a:latin typeface="Arial"/>
                <a:ea typeface="Arial"/>
              </a:rPr>
              <a:t> using EUHFORIA simulated inputs ~1–2 days in advance</a:t>
            </a:r>
            <a:endParaRPr b="0" lang="en-US" sz="1600" spc="-1" strike="noStrike">
              <a:latin typeface="Arial"/>
            </a:endParaRPr>
          </a:p>
        </p:txBody>
      </p:sp>
      <p:sp>
        <p:nvSpPr>
          <p:cNvPr id="469" name="CustomShape 18"/>
          <p:cNvSpPr/>
          <p:nvPr/>
        </p:nvSpPr>
        <p:spPr>
          <a:xfrm>
            <a:off x="88200" y="3355560"/>
            <a:ext cx="1612080" cy="1279080"/>
          </a:xfrm>
          <a:prstGeom prst="rect">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tabLst>
                <a:tab algn="l" pos="0"/>
              </a:tabLst>
            </a:pPr>
            <a:r>
              <a:rPr b="1" lang="en" sz="1800" spc="-1" strike="noStrike">
                <a:solidFill>
                  <a:srgbClr val="2f4d5d"/>
                </a:solidFill>
                <a:latin typeface="Arial"/>
                <a:ea typeface="Arial"/>
              </a:rPr>
              <a:t>Predicting geomagnetic indices</a:t>
            </a:r>
            <a:endParaRPr b="0" lang="en-US" sz="1800" spc="-1" strike="noStrike">
              <a:latin typeface="Arial"/>
            </a:endParaRPr>
          </a:p>
        </p:txBody>
      </p:sp>
      <p:sp>
        <p:nvSpPr>
          <p:cNvPr id="470" name="CustomShape 19"/>
          <p:cNvSpPr/>
          <p:nvPr/>
        </p:nvSpPr>
        <p:spPr>
          <a:xfrm>
            <a:off x="6771240" y="3414240"/>
            <a:ext cx="1612080" cy="609480"/>
          </a:xfrm>
          <a:prstGeom prst="rect">
            <a:avLst/>
          </a:prstGeom>
          <a:solidFill>
            <a:srgbClr val="b6d7a8"/>
          </a:solidFill>
          <a:ln w="9360">
            <a:solidFill>
              <a:srgbClr val="274e13"/>
            </a:solidFill>
            <a:round/>
          </a:ln>
        </p:spPr>
        <p:style>
          <a:lnRef idx="0"/>
          <a:fillRef idx="0"/>
          <a:effectRef idx="0"/>
          <a:fontRef idx="minor"/>
        </p:style>
        <p:txBody>
          <a:bodyPr tIns="91440" bIns="91440">
            <a:spAutoFit/>
          </a:bodyPr>
          <a:p>
            <a:pPr>
              <a:lnSpc>
                <a:spcPct val="100000"/>
              </a:lnSpc>
              <a:spcBef>
                <a:spcPts val="799"/>
              </a:spcBef>
              <a:tabLst>
                <a:tab algn="l" pos="0"/>
              </a:tabLst>
            </a:pPr>
            <a:r>
              <a:rPr b="0" lang="en" sz="1400" spc="-1" strike="noStrike">
                <a:solidFill>
                  <a:srgbClr val="0e4658"/>
                </a:solidFill>
                <a:latin typeface="Arial"/>
                <a:ea typeface="Arial"/>
              </a:rPr>
              <a:t>Realistic flux-rope CME models</a:t>
            </a:r>
            <a:endParaRPr b="0" lang="en-US" sz="1400" spc="-1" strike="noStrike">
              <a:latin typeface="Arial"/>
            </a:endParaRPr>
          </a:p>
        </p:txBody>
      </p:sp>
      <p:sp>
        <p:nvSpPr>
          <p:cNvPr id="471" name="CustomShape 20"/>
          <p:cNvSpPr/>
          <p:nvPr/>
        </p:nvSpPr>
        <p:spPr>
          <a:xfrm>
            <a:off x="4099680" y="3414240"/>
            <a:ext cx="548280" cy="485640"/>
          </a:xfrm>
          <a:prstGeom prst="ellipse">
            <a:avLst/>
          </a:prstGeom>
          <a:solidFill>
            <a:schemeClr val="lt2"/>
          </a:solidFill>
          <a:ln w="9360">
            <a:solidFill>
              <a:schemeClr val="dk2"/>
            </a:solidFill>
            <a:round/>
          </a:ln>
        </p:spPr>
        <p:style>
          <a:lnRef idx="0"/>
          <a:fillRef idx="0"/>
          <a:effectRef idx="0"/>
          <a:fontRef idx="minor"/>
        </p:style>
        <p:txBody>
          <a:bodyPr tIns="91440" bIns="91440" anchor="ctr">
            <a:noAutofit/>
          </a:bodyPr>
          <a:p>
            <a:pPr algn="ctr">
              <a:lnSpc>
                <a:spcPct val="100000"/>
              </a:lnSpc>
              <a:tabLst>
                <a:tab algn="l" pos="0"/>
              </a:tabLst>
            </a:pPr>
            <a:r>
              <a:rPr b="0" lang="en" sz="1400" spc="-1" strike="noStrike">
                <a:solidFill>
                  <a:srgbClr val="000000"/>
                </a:solidFill>
                <a:latin typeface="Arial"/>
                <a:ea typeface="Arial"/>
              </a:rPr>
              <a:t>vs</a:t>
            </a:r>
            <a:endParaRPr b="0" lang="en-US" sz="1400" spc="-1" strike="noStrike">
              <a:latin typeface="Arial"/>
            </a:endParaRPr>
          </a:p>
        </p:txBody>
      </p:sp>
      <p:sp>
        <p:nvSpPr>
          <p:cNvPr id="472" name="CustomShape 21"/>
          <p:cNvSpPr/>
          <p:nvPr/>
        </p:nvSpPr>
        <p:spPr>
          <a:xfrm>
            <a:off x="7101720" y="3957480"/>
            <a:ext cx="1612080" cy="609480"/>
          </a:xfrm>
          <a:prstGeom prst="rect">
            <a:avLst/>
          </a:prstGeom>
          <a:solidFill>
            <a:srgbClr val="b6d7a8"/>
          </a:solidFill>
          <a:ln w="9360">
            <a:solidFill>
              <a:srgbClr val="274e13"/>
            </a:solidFill>
            <a:round/>
          </a:ln>
        </p:spPr>
        <p:style>
          <a:lnRef idx="0"/>
          <a:fillRef idx="0"/>
          <a:effectRef idx="0"/>
          <a:fontRef idx="minor"/>
        </p:style>
        <p:txBody>
          <a:bodyPr tIns="91440" bIns="91440">
            <a:spAutoFit/>
          </a:bodyPr>
          <a:p>
            <a:pPr>
              <a:lnSpc>
                <a:spcPct val="100000"/>
              </a:lnSpc>
              <a:spcBef>
                <a:spcPts val="799"/>
              </a:spcBef>
              <a:tabLst>
                <a:tab algn="l" pos="0"/>
              </a:tabLst>
            </a:pPr>
            <a:r>
              <a:rPr b="0" lang="en" sz="1400" spc="-1" strike="noStrike">
                <a:solidFill>
                  <a:srgbClr val="0e4658"/>
                </a:solidFill>
                <a:latin typeface="Arial"/>
                <a:ea typeface="Arial"/>
              </a:rPr>
              <a:t>Internal magnetic field topology</a:t>
            </a:r>
            <a:endParaRPr b="0" lang="en-US" sz="1400" spc="-1" strike="noStrike">
              <a:latin typeface="Arial"/>
            </a:endParaRPr>
          </a:p>
        </p:txBody>
      </p:sp>
      <p:sp>
        <p:nvSpPr>
          <p:cNvPr id="473" name="CustomShape 22"/>
          <p:cNvSpPr/>
          <p:nvPr/>
        </p:nvSpPr>
        <p:spPr>
          <a:xfrm>
            <a:off x="7940880" y="4514040"/>
            <a:ext cx="1191240" cy="609480"/>
          </a:xfrm>
          <a:prstGeom prst="rect">
            <a:avLst/>
          </a:prstGeom>
          <a:solidFill>
            <a:srgbClr val="b6d7a8"/>
          </a:solidFill>
          <a:ln w="9360">
            <a:solidFill>
              <a:srgbClr val="274e13"/>
            </a:solidFill>
            <a:round/>
          </a:ln>
        </p:spPr>
        <p:style>
          <a:lnRef idx="0"/>
          <a:fillRef idx="0"/>
          <a:effectRef idx="0"/>
          <a:fontRef idx="minor"/>
        </p:style>
        <p:txBody>
          <a:bodyPr tIns="91440" bIns="91440">
            <a:spAutoFit/>
          </a:bodyPr>
          <a:p>
            <a:pPr>
              <a:lnSpc>
                <a:spcPct val="100000"/>
              </a:lnSpc>
              <a:spcBef>
                <a:spcPts val="799"/>
              </a:spcBef>
              <a:tabLst>
                <a:tab algn="l" pos="0"/>
              </a:tabLst>
            </a:pPr>
            <a:r>
              <a:rPr b="0" lang="en" sz="1400" spc="-1" strike="noStrike">
                <a:solidFill>
                  <a:srgbClr val="0e4658"/>
                </a:solidFill>
                <a:latin typeface="Arial"/>
                <a:ea typeface="Arial"/>
              </a:rPr>
              <a:t>Operational forecasting</a:t>
            </a:r>
            <a:endParaRPr b="0" lang="en-US" sz="1400" spc="-1" strike="noStrike">
              <a:latin typeface="Arial"/>
            </a:endParaRPr>
          </a:p>
        </p:txBody>
      </p:sp>
      <p:pic>
        <p:nvPicPr>
          <p:cNvPr id="474" name="" descr=""/>
          <p:cNvPicPr/>
          <p:nvPr/>
        </p:nvPicPr>
        <p:blipFill>
          <a:blip r:embed="rId3"/>
          <a:srcRect l="2413" t="4741" r="3181" b="12882"/>
          <a:stretch/>
        </p:blipFill>
        <p:spPr>
          <a:xfrm>
            <a:off x="3108960" y="321120"/>
            <a:ext cx="5767560" cy="2834640"/>
          </a:xfrm>
          <a:prstGeom prst="rect">
            <a:avLst/>
          </a:prstGeom>
          <a:ln>
            <a:noFill/>
          </a:ln>
        </p:spPr>
      </p:pic>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childTnLst>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4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467"/>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471"/>
                                        </p:tgtEl>
                                        <p:attrNameLst>
                                          <p:attrName>style.visibility</p:attrName>
                                        </p:attrNameLst>
                                      </p:cBhvr>
                                      <p:to>
                                        <p:strVal val="visible"/>
                                      </p:to>
                                    </p:set>
                                  </p:childTnLst>
                                </p:cTn>
                              </p:par>
                              <p:par>
                                <p:cTn id="57" nodeType="withEffect" fill="hold" presetClass="entr" presetID="1">
                                  <p:stCondLst>
                                    <p:cond delay="0"/>
                                  </p:stCondLst>
                                  <p:childTnLst>
                                    <p:set>
                                      <p:cBhvr>
                                        <p:cTn id="58" dur="1" fill="hold">
                                          <p:stCondLst>
                                            <p:cond delay="0"/>
                                          </p:stCondLst>
                                        </p:cTn>
                                        <p:tgtEl>
                                          <p:spTgt spid="4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4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4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TextShape 1"/>
          <p:cNvSpPr txBox="1"/>
          <p:nvPr/>
        </p:nvSpPr>
        <p:spPr>
          <a:xfrm>
            <a:off x="432000" y="1013400"/>
            <a:ext cx="4065840" cy="404640"/>
          </a:xfrm>
          <a:prstGeom prst="rect">
            <a:avLst/>
          </a:prstGeom>
          <a:solidFill>
            <a:srgbClr val="dce7f0"/>
          </a:solidFill>
          <a:ln>
            <a:noFill/>
          </a:ln>
        </p:spPr>
        <p:txBody>
          <a:bodyPr lIns="68400" rIns="68400" tIns="34200" bIns="34200" anchor="b">
            <a:normAutofit/>
          </a:bodyPr>
          <a:p>
            <a:pPr>
              <a:lnSpc>
                <a:spcPct val="100000"/>
              </a:lnSpc>
              <a:spcBef>
                <a:spcPts val="799"/>
              </a:spcBef>
              <a:tabLst>
                <a:tab algn="l" pos="0"/>
              </a:tabLst>
            </a:pPr>
            <a:r>
              <a:rPr b="1" lang="en" sz="1800" spc="-1" strike="noStrike">
                <a:solidFill>
                  <a:srgbClr val="2f4d5d"/>
                </a:solidFill>
                <a:latin typeface="Arial"/>
                <a:ea typeface="Arial"/>
              </a:rPr>
              <a:t>(Semi-)Empirical models</a:t>
            </a:r>
            <a:endParaRPr b="0" lang="en-US" sz="1800" spc="-1" strike="noStrike">
              <a:solidFill>
                <a:srgbClr val="000000"/>
              </a:solidFill>
              <a:latin typeface="Arial"/>
            </a:endParaRPr>
          </a:p>
        </p:txBody>
      </p:sp>
      <p:sp>
        <p:nvSpPr>
          <p:cNvPr id="476" name="TextShape 2"/>
          <p:cNvSpPr txBox="1"/>
          <p:nvPr/>
        </p:nvSpPr>
        <p:spPr>
          <a:xfrm>
            <a:off x="432000" y="155160"/>
            <a:ext cx="8280720" cy="863640"/>
          </a:xfrm>
          <a:prstGeom prst="rect">
            <a:avLst/>
          </a:prstGeom>
          <a:noFill/>
          <a:ln>
            <a:noFill/>
          </a:ln>
        </p:spPr>
        <p:txBody>
          <a:bodyPr lIns="0" rIns="0" tIns="0" bIns="0" anchor="ctr">
            <a:normAutofit/>
          </a:bodyPr>
          <a:p>
            <a:pPr>
              <a:lnSpc>
                <a:spcPct val="100000"/>
              </a:lnSpc>
              <a:tabLst>
                <a:tab algn="l" pos="0"/>
              </a:tabLst>
            </a:pPr>
            <a:r>
              <a:rPr b="0" lang="en" sz="3000" spc="-1" strike="noStrike">
                <a:solidFill>
                  <a:srgbClr val="1d8db0"/>
                </a:solidFill>
                <a:latin typeface="Arial"/>
                <a:ea typeface="Arial"/>
              </a:rPr>
              <a:t>Types of geomagnetic impact prediction models</a:t>
            </a:r>
            <a:endParaRPr b="0" lang="en-US" sz="3000" spc="-1" strike="noStrike">
              <a:solidFill>
                <a:srgbClr val="000000"/>
              </a:solidFill>
              <a:latin typeface="Arial"/>
            </a:endParaRPr>
          </a:p>
        </p:txBody>
      </p:sp>
      <p:sp>
        <p:nvSpPr>
          <p:cNvPr id="477" name="TextShape 3"/>
          <p:cNvSpPr txBox="1"/>
          <p:nvPr/>
        </p:nvSpPr>
        <p:spPr>
          <a:xfrm>
            <a:off x="384480" y="1478520"/>
            <a:ext cx="4187520" cy="3185640"/>
          </a:xfrm>
          <a:prstGeom prst="rect">
            <a:avLst/>
          </a:prstGeom>
          <a:noFill/>
          <a:ln>
            <a:noFill/>
          </a:ln>
        </p:spPr>
        <p:txBody>
          <a:bodyPr lIns="68400" rIns="68400" tIns="34200" bIns="34200">
            <a:normAutofit fontScale="97000"/>
          </a:bodyPr>
          <a:p>
            <a:pPr>
              <a:lnSpc>
                <a:spcPct val="100000"/>
              </a:lnSpc>
              <a:spcBef>
                <a:spcPts val="799"/>
              </a:spcBef>
              <a:tabLst>
                <a:tab algn="l" pos="0"/>
              </a:tabLst>
            </a:pPr>
            <a:r>
              <a:rPr b="0" lang="en" sz="1600" spc="-1" strike="noStrike">
                <a:solidFill>
                  <a:srgbClr val="2f4d5d"/>
                </a:solidFill>
                <a:latin typeface="Arial"/>
                <a:ea typeface="Arial"/>
              </a:rPr>
              <a:t>Analytical formula executed in </a:t>
            </a:r>
            <a:r>
              <a:rPr b="1" lang="en" sz="1600" spc="-1" strike="noStrike">
                <a:solidFill>
                  <a:srgbClr val="ff0000"/>
                </a:solidFill>
                <a:latin typeface="Arial"/>
                <a:ea typeface="Arial"/>
              </a:rPr>
              <a:t>seconds-minutes</a:t>
            </a:r>
            <a:r>
              <a:rPr b="0" lang="en" sz="1600" spc="-1" strike="noStrike">
                <a:solidFill>
                  <a:srgbClr val="2f4d5d"/>
                </a:solidFill>
                <a:latin typeface="Arial"/>
                <a:ea typeface="Arial"/>
              </a:rPr>
              <a:t> →Faster predictions</a:t>
            </a:r>
            <a:endParaRPr b="0" lang="en-US" sz="1600" spc="-1" strike="noStrike">
              <a:solidFill>
                <a:srgbClr val="000000"/>
              </a:solidFill>
              <a:latin typeface="Arial"/>
            </a:endParaRPr>
          </a:p>
          <a:p>
            <a:pPr>
              <a:lnSpc>
                <a:spcPct val="100000"/>
              </a:lnSpc>
              <a:spcBef>
                <a:spcPts val="799"/>
              </a:spcBef>
              <a:tabLst>
                <a:tab algn="l" pos="0"/>
              </a:tabLst>
            </a:pPr>
            <a:r>
              <a:rPr b="0" lang="en" sz="1600" spc="-1" strike="noStrike">
                <a:solidFill>
                  <a:srgbClr val="2f4d5d"/>
                </a:solidFill>
                <a:latin typeface="Arial"/>
                <a:ea typeface="Arial"/>
              </a:rPr>
              <a:t>e.g., </a:t>
            </a:r>
            <a:br/>
            <a:r>
              <a:rPr b="1" lang="en" sz="1800" spc="-1" strike="noStrike">
                <a:solidFill>
                  <a:srgbClr val="2f4d5d"/>
                </a:solidFill>
                <a:latin typeface="Arial"/>
                <a:ea typeface="Arial"/>
              </a:rPr>
              <a:t>Empirical relations</a:t>
            </a:r>
            <a:endParaRPr b="0" lang="en-US" sz="1800" spc="-1" strike="noStrike">
              <a:solidFill>
                <a:srgbClr val="000000"/>
              </a:solidFill>
              <a:latin typeface="Arial"/>
            </a:endParaRPr>
          </a:p>
          <a:p>
            <a:pPr marL="457200" indent="-317160">
              <a:lnSpc>
                <a:spcPct val="100000"/>
              </a:lnSpc>
              <a:spcBef>
                <a:spcPts val="799"/>
              </a:spcBef>
              <a:buClr>
                <a:srgbClr val="2f4d5d"/>
              </a:buClr>
              <a:buFont typeface="Arial"/>
              <a:buChar char="•"/>
              <a:tabLst>
                <a:tab algn="l" pos="0"/>
              </a:tabLst>
            </a:pPr>
            <a:r>
              <a:rPr b="1" lang="en" sz="1600" spc="-1" strike="noStrike">
                <a:solidFill>
                  <a:srgbClr val="2f4d5d"/>
                </a:solidFill>
                <a:latin typeface="Arial"/>
                <a:ea typeface="Arial"/>
              </a:rPr>
              <a:t>Kp model</a:t>
            </a:r>
            <a:r>
              <a:rPr b="0" lang="en" sz="1600" spc="-1" strike="noStrike">
                <a:solidFill>
                  <a:srgbClr val="2f4d5d"/>
                </a:solidFill>
                <a:latin typeface="Arial"/>
                <a:ea typeface="Arial"/>
              </a:rPr>
              <a:t>: </a:t>
            </a:r>
            <a:r>
              <a:rPr b="0" lang="en" sz="1500" spc="-1" strike="noStrike">
                <a:solidFill>
                  <a:srgbClr val="2f4d5d"/>
                </a:solidFill>
                <a:latin typeface="Arial"/>
                <a:ea typeface="Arial"/>
              </a:rPr>
              <a:t>Newell+2008</a:t>
            </a:r>
            <a:endParaRPr b="0" lang="en-US" sz="15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600" spc="-1" strike="noStrike">
                <a:solidFill>
                  <a:srgbClr val="2f4d5d"/>
                </a:solidFill>
                <a:latin typeface="Arial"/>
                <a:ea typeface="Arial"/>
              </a:rPr>
              <a:t>Dst model</a:t>
            </a:r>
            <a:r>
              <a:rPr b="0" lang="en" sz="1600" spc="-1" strike="noStrike">
                <a:solidFill>
                  <a:srgbClr val="2f4d5d"/>
                </a:solidFill>
                <a:latin typeface="Arial"/>
                <a:ea typeface="Arial"/>
              </a:rPr>
              <a:t>: </a:t>
            </a:r>
            <a:r>
              <a:rPr b="0" lang="en" sz="1500" spc="-1" strike="noStrike">
                <a:solidFill>
                  <a:srgbClr val="2f4d5d"/>
                </a:solidFill>
                <a:latin typeface="Arial"/>
                <a:ea typeface="Arial"/>
              </a:rPr>
              <a:t>O’Brien and McPherron 2000</a:t>
            </a:r>
            <a:endParaRPr b="0" lang="en-US" sz="1500" spc="-1" strike="noStrike">
              <a:solidFill>
                <a:srgbClr val="000000"/>
              </a:solidFill>
              <a:latin typeface="Arial"/>
            </a:endParaRPr>
          </a:p>
          <a:p>
            <a:pPr>
              <a:lnSpc>
                <a:spcPct val="100000"/>
              </a:lnSpc>
              <a:spcBef>
                <a:spcPts val="799"/>
              </a:spcBef>
              <a:tabLst>
                <a:tab algn="l" pos="0"/>
              </a:tabLst>
            </a:pPr>
            <a:r>
              <a:rPr b="1" lang="en" sz="1800" spc="-1" strike="noStrike">
                <a:solidFill>
                  <a:srgbClr val="2f4d5d"/>
                </a:solidFill>
                <a:latin typeface="Arial"/>
                <a:ea typeface="Arial"/>
              </a:rPr>
              <a:t>Neural network models</a:t>
            </a:r>
            <a:endParaRPr b="0" lang="en-US" sz="1800" spc="-1" strike="noStrike">
              <a:solidFill>
                <a:srgbClr val="000000"/>
              </a:solidFill>
              <a:latin typeface="Arial"/>
            </a:endParaRPr>
          </a:p>
          <a:p>
            <a:pPr marL="457200" indent="-317160">
              <a:lnSpc>
                <a:spcPct val="100000"/>
              </a:lnSpc>
              <a:spcBef>
                <a:spcPts val="799"/>
              </a:spcBef>
              <a:buClr>
                <a:srgbClr val="2f4d5d"/>
              </a:buClr>
              <a:buFont typeface="Arial"/>
              <a:buChar char="•"/>
              <a:tabLst>
                <a:tab algn="l" pos="0"/>
              </a:tabLst>
            </a:pPr>
            <a:r>
              <a:rPr b="1" lang="en" sz="1600" spc="-1" strike="noStrike">
                <a:solidFill>
                  <a:srgbClr val="2f4d5d"/>
                </a:solidFill>
                <a:latin typeface="Arial"/>
                <a:ea typeface="Arial"/>
              </a:rPr>
              <a:t>Feed-forward NN (Kp)</a:t>
            </a:r>
            <a:r>
              <a:rPr b="0" lang="en" sz="1600" spc="-1" strike="noStrike">
                <a:solidFill>
                  <a:srgbClr val="2f4d5d"/>
                </a:solidFill>
                <a:latin typeface="Arial"/>
                <a:ea typeface="Arial"/>
              </a:rPr>
              <a:t>: </a:t>
            </a:r>
            <a:r>
              <a:rPr b="0" lang="en" sz="1500" spc="-1" strike="noStrike">
                <a:solidFill>
                  <a:srgbClr val="2f4d5d"/>
                </a:solidFill>
                <a:latin typeface="Arial"/>
                <a:ea typeface="Arial"/>
              </a:rPr>
              <a:t>Wintoft+2017</a:t>
            </a:r>
            <a:endParaRPr b="0" lang="en-US" sz="15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600" spc="-1" strike="noStrike">
                <a:solidFill>
                  <a:srgbClr val="2f4d5d"/>
                </a:solidFill>
                <a:latin typeface="Arial"/>
                <a:ea typeface="Arial"/>
              </a:rPr>
              <a:t>Recurrent NN</a:t>
            </a:r>
            <a:r>
              <a:rPr b="0" lang="en" sz="1600" spc="-1" strike="noStrike">
                <a:solidFill>
                  <a:srgbClr val="2f4d5d"/>
                </a:solidFill>
                <a:latin typeface="Arial"/>
                <a:ea typeface="Arial"/>
              </a:rPr>
              <a:t>: SWING </a:t>
            </a:r>
            <a:r>
              <a:rPr b="0" lang="en" sz="1500" spc="-1" strike="noStrike">
                <a:solidFill>
                  <a:srgbClr val="2f4d5d"/>
                </a:solidFill>
                <a:latin typeface="Arial"/>
                <a:ea typeface="Arial"/>
              </a:rPr>
              <a:t>(ONERA, France)</a:t>
            </a:r>
            <a:endParaRPr b="0" lang="en-US" sz="1500" spc="-1" strike="noStrike">
              <a:solidFill>
                <a:srgbClr val="000000"/>
              </a:solidFill>
              <a:latin typeface="Arial"/>
            </a:endParaRPr>
          </a:p>
          <a:p>
            <a:pPr marL="457200" indent="-317160">
              <a:lnSpc>
                <a:spcPct val="100000"/>
              </a:lnSpc>
              <a:buClr>
                <a:srgbClr val="2f4d5d"/>
              </a:buClr>
              <a:buFont typeface="Arial"/>
              <a:buChar char="•"/>
              <a:tabLst>
                <a:tab algn="l" pos="0"/>
              </a:tabLst>
            </a:pPr>
            <a:r>
              <a:rPr b="1" lang="en" sz="1600" spc="-1" strike="noStrike">
                <a:solidFill>
                  <a:srgbClr val="2f4d5d"/>
                </a:solidFill>
                <a:latin typeface="Arial"/>
                <a:ea typeface="Arial"/>
              </a:rPr>
              <a:t>NARMAX model</a:t>
            </a:r>
            <a:r>
              <a:rPr b="0" lang="en" sz="1600" spc="-1" strike="noStrike">
                <a:solidFill>
                  <a:srgbClr val="2f4d5d"/>
                </a:solidFill>
                <a:latin typeface="Arial"/>
                <a:ea typeface="Arial"/>
              </a:rPr>
              <a:t>: SNGI </a:t>
            </a:r>
            <a:r>
              <a:rPr b="0" lang="en" sz="1500" spc="-1" strike="noStrike">
                <a:solidFill>
                  <a:srgbClr val="2f4d5d"/>
                </a:solidFill>
                <a:latin typeface="Arial"/>
                <a:ea typeface="Arial"/>
              </a:rPr>
              <a:t>(University of Sheffield, UK)</a:t>
            </a:r>
            <a:endParaRPr b="0" lang="en-US" sz="1500" spc="-1" strike="noStrike">
              <a:solidFill>
                <a:srgbClr val="000000"/>
              </a:solidFill>
              <a:latin typeface="Arial"/>
            </a:endParaRPr>
          </a:p>
        </p:txBody>
      </p:sp>
      <p:sp>
        <p:nvSpPr>
          <p:cNvPr id="478" name="TextShape 4"/>
          <p:cNvSpPr txBox="1"/>
          <p:nvPr/>
        </p:nvSpPr>
        <p:spPr>
          <a:xfrm>
            <a:off x="4629240" y="1013400"/>
            <a:ext cx="4083480" cy="404640"/>
          </a:xfrm>
          <a:prstGeom prst="rect">
            <a:avLst/>
          </a:prstGeom>
          <a:solidFill>
            <a:srgbClr val="dce7f0"/>
          </a:solidFill>
          <a:ln>
            <a:noFill/>
          </a:ln>
        </p:spPr>
        <p:txBody>
          <a:bodyPr lIns="68400" rIns="68400" tIns="34200" bIns="34200" anchor="b">
            <a:normAutofit/>
          </a:bodyPr>
          <a:p>
            <a:pPr>
              <a:lnSpc>
                <a:spcPct val="100000"/>
              </a:lnSpc>
              <a:spcBef>
                <a:spcPts val="799"/>
              </a:spcBef>
              <a:tabLst>
                <a:tab algn="l" pos="0"/>
              </a:tabLst>
            </a:pPr>
            <a:r>
              <a:rPr b="1" lang="en" sz="1800" spc="-1" strike="noStrike">
                <a:solidFill>
                  <a:srgbClr val="2f4d5d"/>
                </a:solidFill>
                <a:latin typeface="Arial"/>
                <a:ea typeface="Arial"/>
              </a:rPr>
              <a:t>3D Physics-based models</a:t>
            </a:r>
            <a:endParaRPr b="0" lang="en-US" sz="1800" spc="-1" strike="noStrike">
              <a:solidFill>
                <a:srgbClr val="000000"/>
              </a:solidFill>
              <a:latin typeface="Arial"/>
            </a:endParaRPr>
          </a:p>
        </p:txBody>
      </p:sp>
      <p:sp>
        <p:nvSpPr>
          <p:cNvPr id="479" name="TextShape 5"/>
          <p:cNvSpPr txBox="1"/>
          <p:nvPr/>
        </p:nvSpPr>
        <p:spPr>
          <a:xfrm>
            <a:off x="4629240" y="1478520"/>
            <a:ext cx="4083480" cy="2877840"/>
          </a:xfrm>
          <a:prstGeom prst="rect">
            <a:avLst/>
          </a:prstGeom>
          <a:noFill/>
          <a:ln>
            <a:noFill/>
          </a:ln>
        </p:spPr>
        <p:txBody>
          <a:bodyPr lIns="68400" rIns="68400" tIns="34200" bIns="34200">
            <a:normAutofit/>
          </a:bodyPr>
          <a:p>
            <a:pPr marL="457200" indent="-329760">
              <a:lnSpc>
                <a:spcPct val="100000"/>
              </a:lnSpc>
              <a:spcBef>
                <a:spcPts val="799"/>
              </a:spcBef>
              <a:buClr>
                <a:srgbClr val="2f4d5d"/>
              </a:buClr>
              <a:buFont typeface="Arial"/>
              <a:buChar char="•"/>
            </a:pPr>
            <a:r>
              <a:rPr b="0" lang="en" sz="1600" spc="-1" strike="noStrike">
                <a:solidFill>
                  <a:srgbClr val="2f4d5d"/>
                </a:solidFill>
                <a:latin typeface="Arial"/>
                <a:ea typeface="Arial"/>
              </a:rPr>
              <a:t>3D output obtained using </a:t>
            </a:r>
            <a:r>
              <a:rPr b="1" lang="en" sz="1600" spc="-1" strike="noStrike">
                <a:solidFill>
                  <a:srgbClr val="2f4d5d"/>
                </a:solidFill>
                <a:latin typeface="Arial"/>
                <a:ea typeface="Arial"/>
              </a:rPr>
              <a:t>MHD model of magnetosphere</a:t>
            </a:r>
            <a:r>
              <a:rPr b="0" lang="en" sz="1600" spc="-1" strike="noStrike">
                <a:solidFill>
                  <a:srgbClr val="2f4d5d"/>
                </a:solidFill>
                <a:latin typeface="Arial"/>
                <a:ea typeface="Arial"/>
              </a:rPr>
              <a:t> can be used to drive GIC models.</a:t>
            </a:r>
            <a:br/>
            <a:r>
              <a:rPr b="0" lang="en" sz="1600" spc="-1" strike="noStrike">
                <a:solidFill>
                  <a:srgbClr val="2f4d5d"/>
                </a:solidFill>
                <a:latin typeface="Arial"/>
              </a:rPr>
              <a:t> </a:t>
            </a:r>
            <a:endParaRPr b="0" lang="en-US" sz="1600" spc="-1" strike="noStrike">
              <a:solidFill>
                <a:srgbClr val="000000"/>
              </a:solidFill>
              <a:latin typeface="Arial"/>
            </a:endParaRPr>
          </a:p>
          <a:p>
            <a:pPr marL="457200" indent="-329760">
              <a:lnSpc>
                <a:spcPct val="100000"/>
              </a:lnSpc>
              <a:buClr>
                <a:srgbClr val="2f4d5d"/>
              </a:buClr>
              <a:buFont typeface="Arial"/>
              <a:buChar char="•"/>
            </a:pPr>
            <a:r>
              <a:rPr b="0" lang="en" sz="1600" spc="-1" strike="noStrike">
                <a:solidFill>
                  <a:srgbClr val="2f4d5d"/>
                </a:solidFill>
                <a:latin typeface="Arial"/>
                <a:ea typeface="Arial"/>
              </a:rPr>
              <a:t>Facilitate predicting Auroral Electrojet indices predictions (A-indices) during storms and substorms</a:t>
            </a:r>
            <a:endParaRPr b="0" lang="en-US" sz="1600" spc="-1" strike="noStrike">
              <a:solidFill>
                <a:srgbClr val="000000"/>
              </a:solidFill>
              <a:latin typeface="Arial"/>
            </a:endParaRPr>
          </a:p>
          <a:p>
            <a:pPr>
              <a:lnSpc>
                <a:spcPct val="100000"/>
              </a:lnSpc>
              <a:spcBef>
                <a:spcPts val="799"/>
              </a:spcBef>
              <a:tabLst>
                <a:tab algn="l" pos="0"/>
              </a:tabLst>
            </a:pPr>
            <a:r>
              <a:rPr b="0" lang="en" sz="1600" spc="-1" strike="noStrike">
                <a:solidFill>
                  <a:srgbClr val="2f4d5d"/>
                </a:solidFill>
                <a:latin typeface="Arial"/>
                <a:ea typeface="Arial"/>
              </a:rPr>
              <a:t>e.g., OpenGGCM</a:t>
            </a:r>
            <a:endParaRPr b="0" lang="en-US" sz="1600" spc="-1" strike="noStrike">
              <a:solidFill>
                <a:srgbClr val="000000"/>
              </a:solidFill>
              <a:latin typeface="Arial"/>
            </a:endParaRPr>
          </a:p>
        </p:txBody>
      </p:sp>
      <p:pic>
        <p:nvPicPr>
          <p:cNvPr id="480" name="Google Shape;346;p34" descr="cpacolorlogo.jpg"/>
          <p:cNvPicPr/>
          <p:nvPr/>
        </p:nvPicPr>
        <p:blipFill>
          <a:blip r:embed="rId1"/>
          <a:stretch/>
        </p:blipFill>
        <p:spPr>
          <a:xfrm>
            <a:off x="7809480" y="4712040"/>
            <a:ext cx="404640" cy="404640"/>
          </a:xfrm>
          <a:prstGeom prst="rect">
            <a:avLst/>
          </a:prstGeom>
          <a:ln>
            <a:noFill/>
          </a:ln>
        </p:spPr>
      </p:pic>
      <p:sp>
        <p:nvSpPr>
          <p:cNvPr id="481" name="CustomShape 6"/>
          <p:cNvSpPr/>
          <p:nvPr/>
        </p:nvSpPr>
        <p:spPr>
          <a:xfrm>
            <a:off x="6428520" y="4712040"/>
            <a:ext cx="1486080" cy="485640"/>
          </a:xfrm>
          <a:prstGeom prst="rect">
            <a:avLst/>
          </a:prstGeom>
          <a:noFill/>
          <a:ln>
            <a:noFill/>
          </a:ln>
        </p:spPr>
        <p:style>
          <a:lnRef idx="0"/>
          <a:fillRef idx="0"/>
          <a:effectRef idx="0"/>
          <a:fontRef idx="minor"/>
        </p:style>
        <p:txBody>
          <a:bodyPr lIns="68400" rIns="68400" tIns="34200" bIns="34200">
            <a:noAutofit/>
          </a:bodyPr>
          <a:p>
            <a:pPr>
              <a:lnSpc>
                <a:spcPct val="100000"/>
              </a:lnSpc>
              <a:tabLst>
                <a:tab algn="l" pos="0"/>
              </a:tabLst>
            </a:pPr>
            <a:r>
              <a:rPr b="0" lang="en" sz="900" spc="-1" strike="noStrike">
                <a:solidFill>
                  <a:srgbClr val="ffffff"/>
                </a:solidFill>
                <a:latin typeface="Arial"/>
                <a:ea typeface="Arial"/>
              </a:rPr>
              <a:t>Centre for mathematical </a:t>
            </a:r>
            <a:br/>
            <a:r>
              <a:rPr b="0" lang="en" sz="900" spc="-1" strike="noStrike">
                <a:solidFill>
                  <a:srgbClr val="ffffff"/>
                </a:solidFill>
                <a:latin typeface="Arial"/>
                <a:ea typeface="Arial"/>
              </a:rPr>
              <a:t>Plasma Astrophysics</a:t>
            </a:r>
            <a:endParaRPr b="0" lang="en-US" sz="900" spc="-1" strike="noStrike">
              <a:latin typeface="Arial"/>
            </a:endParaRPr>
          </a:p>
        </p:txBody>
      </p:sp>
      <p:sp>
        <p:nvSpPr>
          <p:cNvPr id="482" name="CustomShape 7"/>
          <p:cNvSpPr/>
          <p:nvPr/>
        </p:nvSpPr>
        <p:spPr>
          <a:xfrm>
            <a:off x="432000" y="4657680"/>
            <a:ext cx="485640" cy="485640"/>
          </a:xfrm>
          <a:prstGeom prst="rect">
            <a:avLst/>
          </a:prstGeom>
          <a:noFill/>
          <a:ln>
            <a:noFill/>
          </a:ln>
        </p:spPr>
        <p:style>
          <a:lnRef idx="0"/>
          <a:fillRef idx="0"/>
          <a:effectRef idx="0"/>
          <a:fontRef idx="minor"/>
        </p:style>
        <p:txBody>
          <a:bodyPr lIns="0" rIns="0" tIns="0" bIns="0" anchor="ctr">
            <a:noAutofit/>
          </a:bodyPr>
          <a:p>
            <a:pPr>
              <a:lnSpc>
                <a:spcPct val="100000"/>
              </a:lnSpc>
              <a:tabLst>
                <a:tab algn="l" pos="0"/>
              </a:tabLst>
            </a:pPr>
            <a:fld id="{24D22C30-C0B7-4122-BBA6-88EFDF261DF9}" type="slidenum">
              <a:rPr b="0" lang="en" sz="800" spc="-1" strike="noStrike">
                <a:solidFill>
                  <a:srgbClr val="ffffff"/>
                </a:solidFill>
                <a:latin typeface="Arial"/>
                <a:ea typeface="Arial"/>
              </a:rPr>
              <a:t>&lt;number&gt;</a:t>
            </a:fld>
            <a:endParaRPr b="0" lang="en-US" sz="800" spc="-1" strike="noStrike">
              <a:latin typeface="Arial"/>
            </a:endParaRPr>
          </a:p>
        </p:txBody>
      </p:sp>
      <p:sp>
        <p:nvSpPr>
          <p:cNvPr id="483" name="CustomShape 8"/>
          <p:cNvSpPr/>
          <p:nvPr/>
        </p:nvSpPr>
        <p:spPr>
          <a:xfrm>
            <a:off x="428760" y="1009800"/>
            <a:ext cx="4065840" cy="3582360"/>
          </a:xfrm>
          <a:prstGeom prst="rect">
            <a:avLst/>
          </a:prstGeom>
          <a:noFill/>
          <a:ln w="28440">
            <a:solidFill>
              <a:srgbClr val="ff0000"/>
            </a:solidFill>
            <a:prstDash val="dash"/>
            <a:round/>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2024-09-12T14:50:33Z</dcterms:modified>
  <cp:revision>1</cp:revision>
  <dc:subject/>
  <dc:title/>
</cp:coreProperties>
</file>