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94" r:id="rId2"/>
  </p:sldMasterIdLst>
  <p:notesMasterIdLst>
    <p:notesMasterId r:id="rId20"/>
  </p:notesMasterIdLst>
  <p:handoutMasterIdLst>
    <p:handoutMasterId r:id="rId21"/>
  </p:handoutMasterIdLst>
  <p:sldIdLst>
    <p:sldId id="287" r:id="rId3"/>
    <p:sldId id="370" r:id="rId4"/>
    <p:sldId id="369" r:id="rId5"/>
    <p:sldId id="380" r:id="rId6"/>
    <p:sldId id="272" r:id="rId7"/>
    <p:sldId id="371" r:id="rId8"/>
    <p:sldId id="332" r:id="rId9"/>
    <p:sldId id="321" r:id="rId10"/>
    <p:sldId id="381" r:id="rId11"/>
    <p:sldId id="378" r:id="rId12"/>
    <p:sldId id="376" r:id="rId13"/>
    <p:sldId id="372" r:id="rId14"/>
    <p:sldId id="373" r:id="rId15"/>
    <p:sldId id="379" r:id="rId16"/>
    <p:sldId id="375" r:id="rId17"/>
    <p:sldId id="292" r:id="rId18"/>
    <p:sldId id="284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5D"/>
    <a:srgbClr val="1D8DB0"/>
    <a:srgbClr val="FF8F8F"/>
    <a:srgbClr val="005E77"/>
    <a:srgbClr val="DCE7F0"/>
    <a:srgbClr val="000000"/>
    <a:srgbClr val="250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71267" autoAdjust="0"/>
  </p:normalViewPr>
  <p:slideViewPr>
    <p:cSldViewPr snapToGrid="0" snapToObjects="1">
      <p:cViewPr varScale="1">
        <p:scale>
          <a:sx n="93" d="100"/>
          <a:sy n="9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11-9-2024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367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97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08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 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735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9627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991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543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989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42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92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347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795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81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016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6736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62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0560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-Kapitelfolie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6F93CDFD-9131-FC43-8246-70ED1A8AC8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360000" tIns="360000"/>
          <a:lstStyle>
            <a:lvl1pPr marL="53760" marR="0" indent="-53760" algn="l" defTabSz="63299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384" i="1"/>
            </a:lvl1pPr>
          </a:lstStyle>
          <a:p>
            <a:r>
              <a:rPr lang="de-DE" dirty="0"/>
              <a:t>Klicken um Bild einzufügen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F48C18-52F9-844A-B387-B6D19AFCB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185" y="6651381"/>
            <a:ext cx="3421409" cy="206619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667"/>
            </a:lvl1pPr>
          </a:lstStyle>
          <a:p>
            <a:pPr lvl="0"/>
            <a:r>
              <a:rPr lang="de-DE"/>
              <a:t>Copyright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FF145A-3ACB-CC49-81DC-BA62DAC8BC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Headline Kapitelfolie</a:t>
            </a:r>
          </a:p>
        </p:txBody>
      </p:sp>
    </p:spTree>
    <p:extLst>
      <p:ext uri="{BB962C8B-B14F-4D97-AF65-F5344CB8AC3E}">
        <p14:creationId xmlns:p14="http://schemas.microsoft.com/office/powerpoint/2010/main" val="1393425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1">
          <p15:clr>
            <a:srgbClr val="FBAE40"/>
          </p15:clr>
        </p15:guide>
        <p15:guide id="2" orient="horz" pos="795">
          <p15:clr>
            <a:srgbClr val="FBAE40"/>
          </p15:clr>
        </p15:guide>
        <p15:guide id="3" orient="horz" pos="275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LID4096"/>
              <a:t>12/09/2024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17th European Solar Physics Meeting (ESPM-17), 9-13 September 2024, Turin, ITALY.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98" r:id="rId10"/>
    <p:sldLayoutId id="2147483699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LID4096"/>
              <a:t>12/09/2024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17th European Solar Physics Meeting (ESPM-17), 9-13 September 2024, Turin, ITALY.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mitryUlyanov/Multicore-TSNE?tab=readme-ov-fi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684176"/>
            <a:ext cx="10921056" cy="162719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Parametrization of SHARP Vector Magnetic Field Using Disentangled Representation Learning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0" t="14290" r="47334" b="55265"/>
          <a:stretch/>
        </p:blipFill>
        <p:spPr>
          <a:xfrm>
            <a:off x="81954" y="5859792"/>
            <a:ext cx="1109856" cy="752354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CD169B6F-9794-38F2-883F-E71690FC2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985" y="6036073"/>
            <a:ext cx="2401361" cy="399793"/>
          </a:xfrm>
          <a:prstGeom prst="rect">
            <a:avLst/>
          </a:prstGeom>
        </p:spPr>
      </p:pic>
      <p:pic>
        <p:nvPicPr>
          <p:cNvPr id="12" name="Picture 11" descr="A black background with blue stars&#10;&#10;Description automatically generated">
            <a:extLst>
              <a:ext uri="{FF2B5EF4-FFF2-40B4-BE49-F238E27FC236}">
                <a16:creationId xmlns:a16="http://schemas.microsoft.com/office/drawing/2014/main" id="{2037E88C-641B-59CF-910C-66FCC0656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461" y="5988654"/>
            <a:ext cx="1858873" cy="50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32D86-109E-EC3A-F5AC-B86F59E22385}"/>
              </a:ext>
            </a:extLst>
          </p:cNvPr>
          <p:cNvSpPr txBox="1"/>
          <p:nvPr/>
        </p:nvSpPr>
        <p:spPr>
          <a:xfrm>
            <a:off x="576000" y="3232761"/>
            <a:ext cx="815075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Ekaterina Dineva</a:t>
            </a:r>
            <a:r>
              <a:rPr lang="en-US" sz="2400" b="1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Giovanni Lapenta†, George Miloshevich</a:t>
            </a:r>
            <a:r>
              <a:rPr lang="en-US" sz="2400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and Jasmina </a:t>
            </a:r>
            <a:r>
              <a:rPr lang="en-US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Magdalenić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Zhukov</a:t>
            </a:r>
            <a:r>
              <a:rPr lang="en-US" sz="2400" b="1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  <a:p>
            <a:endParaRPr lang="en-US" sz="2400" b="1" baseline="30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aseline="30000" dirty="0">
                <a:solidFill>
                  <a:srgbClr val="DCE7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dirty="0">
                <a:solidFill>
                  <a:srgbClr val="DCE7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KU Leuven, Centre for mathematical Plasma-Astrophysics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7" name="Picture 6" descr="A black and white sign with white letters&#10;&#10;Description automatically generated">
            <a:extLst>
              <a:ext uri="{FF2B5EF4-FFF2-40B4-BE49-F238E27FC236}">
                <a16:creationId xmlns:a16="http://schemas.microsoft.com/office/drawing/2014/main" id="{F5C2482D-B0F2-18BA-7D2C-7CEE19A1A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4637" y="-9625"/>
            <a:ext cx="2566988" cy="676275"/>
          </a:xfrm>
          <a:prstGeom prst="rect">
            <a:avLst/>
          </a:prstGeom>
        </p:spPr>
      </p:pic>
      <p:pic>
        <p:nvPicPr>
          <p:cNvPr id="6" name="Picture 5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726009D2-9A65-E561-E7D0-E8765A932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997" y="5518098"/>
            <a:ext cx="1236955" cy="10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5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6000" y="1760"/>
            <a:ext cx="11041200" cy="1152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MulticoreTSNE: Exploring the VAE Features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7CF5-2C75-9A88-48B6-49330762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B485E-D710-8BD0-BD6B-5719A001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CB1647-561A-4896-7BF5-CCDE0B4BC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031" y="1649798"/>
            <a:ext cx="4021200" cy="32268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55D4A0-387E-1935-7AAE-8BC86569A6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96511" y="1625182"/>
            <a:ext cx="3850416" cy="31639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52DBCF-E048-58EB-043A-357FFDF624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60079" y="1687177"/>
            <a:ext cx="3788311" cy="303995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56EF51D-3850-6097-3305-687C5F4D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12" y="4898574"/>
            <a:ext cx="3464157" cy="92373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ABSNJZH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Absolute value of the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net current helicity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[G</a:t>
            </a:r>
            <a:r>
              <a:rPr lang="en-US" sz="1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/m]</a:t>
            </a:r>
          </a:p>
          <a:p>
            <a:pPr marL="0" indent="0"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DCAAA7C-AFA3-89A9-9D94-E688E58E514B}"/>
              </a:ext>
            </a:extLst>
          </p:cNvPr>
          <p:cNvSpPr txBox="1">
            <a:spLocks/>
          </p:cNvSpPr>
          <p:nvPr/>
        </p:nvSpPr>
        <p:spPr>
          <a:xfrm>
            <a:off x="4103357" y="4888505"/>
            <a:ext cx="3743688" cy="814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SAVNCPP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Sum of the absolute value of the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net currents per polarity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[A]</a:t>
            </a:r>
          </a:p>
          <a:p>
            <a:pPr marL="0" indent="0">
              <a:buFont typeface="Arial"/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8FB7E5C1-D47F-80BB-0907-3B485008643E}"/>
              </a:ext>
            </a:extLst>
          </p:cNvPr>
          <p:cNvSpPr txBox="1">
            <a:spLocks/>
          </p:cNvSpPr>
          <p:nvPr/>
        </p:nvSpPr>
        <p:spPr>
          <a:xfrm>
            <a:off x="8310532" y="4852389"/>
            <a:ext cx="3306668" cy="720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HARP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number</a:t>
            </a:r>
          </a:p>
          <a:p>
            <a:pPr marL="0" indent="0">
              <a:buFont typeface="Arial"/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3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6000" y="1760"/>
            <a:ext cx="11041200" cy="1152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MulticoreTSNE: Exploring the VAE Features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7CF5-2C75-9A88-48B6-49330762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B485E-D710-8BD0-BD6B-5719A001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CB1647-561A-4896-7BF5-CCDE0B4BC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822" y="1547106"/>
            <a:ext cx="3805585" cy="3204000"/>
          </a:xfrm>
          <a:prstGeom prst="rect">
            <a:avLst/>
          </a:prstGeom>
        </p:spPr>
      </p:pic>
      <p:pic>
        <p:nvPicPr>
          <p:cNvPr id="27" name="Picture 26" descr="A blue and green circle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2055D4A0-387E-1935-7AAE-8BC86569A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56" y="1547106"/>
            <a:ext cx="4036727" cy="3189458"/>
          </a:xfrm>
          <a:prstGeom prst="rect">
            <a:avLst/>
          </a:prstGeom>
        </p:spPr>
      </p:pic>
      <p:pic>
        <p:nvPicPr>
          <p:cNvPr id="29" name="Picture 28" descr="A blue and yellow circle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4152DBCF-E048-58EB-043A-357FFDF62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449" y="1547106"/>
            <a:ext cx="3943571" cy="3189457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56EF51D-3850-6097-3305-687C5F4D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12" y="4833256"/>
            <a:ext cx="3464157" cy="92373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TOTPOT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photospheric magnetic energy density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[ergs/cm</a:t>
            </a:r>
            <a:r>
              <a:rPr lang="en-US" sz="1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]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DCAAA7C-AFA3-89A9-9D94-E688E58E514B}"/>
              </a:ext>
            </a:extLst>
          </p:cNvPr>
          <p:cNvSpPr txBox="1">
            <a:spLocks/>
          </p:cNvSpPr>
          <p:nvPr/>
        </p:nvSpPr>
        <p:spPr>
          <a:xfrm>
            <a:off x="4103357" y="4823187"/>
            <a:ext cx="3585068" cy="6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TOTUSJH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unsigned current helicity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[G</a:t>
            </a:r>
            <a:r>
              <a:rPr lang="en-US" sz="1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/m]</a:t>
            </a:r>
          </a:p>
          <a:p>
            <a:pPr marL="0" indent="0">
              <a:buFont typeface="Arial"/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8FB7E5C1-D47F-80BB-0907-3B485008643E}"/>
              </a:ext>
            </a:extLst>
          </p:cNvPr>
          <p:cNvSpPr txBox="1">
            <a:spLocks/>
          </p:cNvSpPr>
          <p:nvPr/>
        </p:nvSpPr>
        <p:spPr>
          <a:xfrm>
            <a:off x="8310532" y="4787071"/>
            <a:ext cx="3306668" cy="720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USFLUX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unsigned flux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[Mx]</a:t>
            </a:r>
          </a:p>
          <a:p>
            <a:pPr marL="0" indent="0">
              <a:buFont typeface="Arial"/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34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MulticoreTSNE: Exploring the VAE Features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7CF5-2C75-9A88-48B6-49330762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B485E-D710-8BD0-BD6B-5719A001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pic>
        <p:nvPicPr>
          <p:cNvPr id="9" name="Picture 8" descr="A group of images of different colored maps&#10;&#10;Description automatically generated">
            <a:extLst>
              <a:ext uri="{FF2B5EF4-FFF2-40B4-BE49-F238E27FC236}">
                <a16:creationId xmlns:a16="http://schemas.microsoft.com/office/drawing/2014/main" id="{BB4E00F7-EB7F-D800-72CE-626B49FF4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7" r="33592" b="66760"/>
          <a:stretch/>
        </p:blipFill>
        <p:spPr>
          <a:xfrm>
            <a:off x="8611404" y="1139804"/>
            <a:ext cx="3365744" cy="2279608"/>
          </a:xfrm>
          <a:prstGeom prst="rect">
            <a:avLst/>
          </a:prstGeom>
        </p:spPr>
      </p:pic>
      <p:pic>
        <p:nvPicPr>
          <p:cNvPr id="11" name="Picture 10" descr="A group of images of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BB44FCE5-10A3-2FBC-BB27-36C890AA5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760" r="66632"/>
          <a:stretch/>
        </p:blipFill>
        <p:spPr>
          <a:xfrm>
            <a:off x="1784618" y="3598185"/>
            <a:ext cx="3414136" cy="2279609"/>
          </a:xfrm>
          <a:prstGeom prst="rect">
            <a:avLst/>
          </a:prstGeom>
        </p:spPr>
      </p:pic>
      <p:pic>
        <p:nvPicPr>
          <p:cNvPr id="13" name="Picture 12" descr="A group of images of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8A18A714-49B6-052C-D2B9-C0E62E261F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78" r="33426" b="66760"/>
          <a:stretch/>
        </p:blipFill>
        <p:spPr>
          <a:xfrm>
            <a:off x="5164456" y="3573232"/>
            <a:ext cx="3365744" cy="2279608"/>
          </a:xfrm>
          <a:prstGeom prst="rect">
            <a:avLst/>
          </a:prstGeom>
        </p:spPr>
      </p:pic>
      <p:pic>
        <p:nvPicPr>
          <p:cNvPr id="15" name="Picture 14" descr="A group of images of different colors&#10;&#10;Description automatically generated">
            <a:extLst>
              <a:ext uri="{FF2B5EF4-FFF2-40B4-BE49-F238E27FC236}">
                <a16:creationId xmlns:a16="http://schemas.microsoft.com/office/drawing/2014/main" id="{7910EC0D-78AF-FC82-0A70-F958B3AB5F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83" r="33744" b="66760"/>
          <a:stretch/>
        </p:blipFill>
        <p:spPr>
          <a:xfrm>
            <a:off x="8611405" y="3573232"/>
            <a:ext cx="3365743" cy="2279608"/>
          </a:xfrm>
          <a:prstGeom prst="rect">
            <a:avLst/>
          </a:prstGeom>
        </p:spPr>
      </p:pic>
      <p:pic>
        <p:nvPicPr>
          <p:cNvPr id="17" name="Picture 16" descr="A group of images of different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12199EA6-656B-AE56-CE73-096B9125A3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6760" r="66971"/>
          <a:stretch/>
        </p:blipFill>
        <p:spPr>
          <a:xfrm>
            <a:off x="5164456" y="1249420"/>
            <a:ext cx="3365743" cy="227960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D4B1E0-6A9E-D8DE-2A9C-40C63EF93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30817"/>
            <a:ext cx="4350564" cy="330913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Where are the individual HARP active regions in the TSNE embedding?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Color-coded according to total unsigned flux (USFLUX)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72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Exploring the VAE Features: HARP 3341 aka NOAA 11890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7CF5-2C75-9A88-48B6-49330762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B485E-D710-8BD0-BD6B-5719A001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pic>
        <p:nvPicPr>
          <p:cNvPr id="14" name="Picture 13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DFD3B8CE-767B-C33D-B905-5E5D8A52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69" y="1711482"/>
            <a:ext cx="5461852" cy="4360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D77C3E-377A-D074-33CD-5867614C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49526" y="1711482"/>
            <a:ext cx="5461852" cy="4355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84766-1EC6-A59F-2836-626722640821}"/>
              </a:ext>
            </a:extLst>
          </p:cNvPr>
          <p:cNvSpPr txBox="1"/>
          <p:nvPr/>
        </p:nvSpPr>
        <p:spPr>
          <a:xfrm>
            <a:off x="576000" y="127047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ABSNJZH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Absolute value of the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net current helicity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[G</a:t>
            </a:r>
            <a:r>
              <a:rPr lang="en-US" sz="18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/m]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412950-5E33-CBBB-8809-981A220D325C}"/>
              </a:ext>
            </a:extLst>
          </p:cNvPr>
          <p:cNvSpPr txBox="1"/>
          <p:nvPr/>
        </p:nvSpPr>
        <p:spPr>
          <a:xfrm>
            <a:off x="6673554" y="1270474"/>
            <a:ext cx="533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TOTUSJH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unsigned current helicity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[G</a:t>
            </a:r>
            <a:r>
              <a:rPr lang="en-US" sz="18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/m]</a:t>
            </a:r>
          </a:p>
        </p:txBody>
      </p:sp>
    </p:spTree>
    <p:extLst>
      <p:ext uri="{BB962C8B-B14F-4D97-AF65-F5344CB8AC3E}">
        <p14:creationId xmlns:p14="http://schemas.microsoft.com/office/powerpoint/2010/main" val="366853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Exploring the VAE Features : HARP 3341 aka NOAA 11890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7CF5-2C75-9A88-48B6-49330762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B485E-D710-8BD0-BD6B-5719A001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D3B8CE-767B-C33D-B905-5E5D8A52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369" y="1639806"/>
            <a:ext cx="5461852" cy="4360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D77C3E-377A-D074-33CD-5867614C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52974" y="1711482"/>
            <a:ext cx="5454955" cy="4355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84766-1EC6-A59F-2836-626722640821}"/>
              </a:ext>
            </a:extLst>
          </p:cNvPr>
          <p:cNvSpPr txBox="1"/>
          <p:nvPr/>
        </p:nvSpPr>
        <p:spPr>
          <a:xfrm>
            <a:off x="576000" y="127047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USFLUX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unsigned flux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[Mx]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412950-5E33-CBBB-8809-981A220D325C}"/>
              </a:ext>
            </a:extLst>
          </p:cNvPr>
          <p:cNvSpPr txBox="1"/>
          <p:nvPr/>
        </p:nvSpPr>
        <p:spPr>
          <a:xfrm>
            <a:off x="6212590" y="1270474"/>
            <a:ext cx="5914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00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AREA_ACR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strong field pixels in the active region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22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ML Features vs. SHARP Parameters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7CF5-2C75-9A88-48B6-49330762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B485E-D710-8BD0-BD6B-5719A001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D3B8CE-767B-C33D-B905-5E5D8A52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66292" y="1160114"/>
            <a:ext cx="7967559" cy="497721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FD56DA-21A7-BA1D-EE6A-4EB894BF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512226"/>
            <a:ext cx="3408171" cy="383354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HARP 3341 aka NOAA 11890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unsigned flux (USFLUX) – </a:t>
            </a: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magnetic complexity 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Not all latent variables carry “relatable”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Although some linearity exists, the relation between physical parameters and ML-features appear more complicated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Pro: have a potential to bring additional information to forecasting schemes involving human-made and ML features</a:t>
            </a:r>
          </a:p>
          <a:p>
            <a:pPr marL="0" indent="0"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0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5400" y="1359036"/>
            <a:ext cx="11041200" cy="4635363"/>
          </a:xfrm>
        </p:spPr>
        <p:txBody>
          <a:bodyPr>
            <a:normAutofit/>
          </a:bodyPr>
          <a:lstStyle/>
          <a:p>
            <a:pPr marL="365760" indent="-36576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Successful parametrization of SHARP B</a:t>
            </a:r>
            <a:r>
              <a:rPr lang="en-US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maps using VAE ML features, which describe the morphological evolution of the HARP active regions.</a:t>
            </a:r>
          </a:p>
          <a:p>
            <a:pPr marL="365760" indent="-36576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Some of the ML features show similar evolution to the SHARP parameters.</a:t>
            </a:r>
          </a:p>
          <a:p>
            <a:pPr marL="365760" indent="-36576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non-linear relation between empirical and ML-based parameters has a potential to facilitate a joined analysis and space weather forecasting schemes.</a:t>
            </a:r>
          </a:p>
          <a:p>
            <a:pPr marL="365760" indent="-36576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Future work</a:t>
            </a:r>
          </a:p>
          <a:p>
            <a:pPr marL="822960" lvl="1" indent="-36576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Statistical exploration of the ML features with respect to the AR evolutionary stages</a:t>
            </a:r>
          </a:p>
          <a:p>
            <a:pPr marL="822960" lvl="1" indent="-36576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Supervised forecasting models with VAE as part of AI system  </a:t>
            </a:r>
          </a:p>
          <a:p>
            <a:pPr marL="822960" lvl="1" indent="-36576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Add more information to the  parametrization (AARP AIA 1600 Å dataset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cs typeface="Calibri Light" panose="020F0302020204030204" pitchFamily="34" charset="0"/>
              </a:rPr>
              <a:t>: </a:t>
            </a:r>
            <a:r>
              <a:rPr lang="en-GB" sz="2000" b="0" i="0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Dissauer</a:t>
            </a:r>
            <a:r>
              <a:rPr lang="en-GB" sz="2000" b="0" i="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et al. 2022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Takeaway and Future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4DF8A-720D-B06A-7DD4-10438FEC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A3B2A-94C9-1D86-ECB8-EBA5BD84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980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Musik, Messing, Licht enthält.&#10;&#10;Automatisch generierte Beschreibung">
            <a:extLst>
              <a:ext uri="{FF2B5EF4-FFF2-40B4-BE49-F238E27FC236}">
                <a16:creationId xmlns:a16="http://schemas.microsoft.com/office/drawing/2014/main" id="{E3D3D099-4A94-4C4E-9A50-CAF95D7402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" b="15"/>
          <a:stretch>
            <a:fillRect/>
          </a:stretch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6BAADB-E215-0148-A444-610C0C5A5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© NASA/SDO/A. Diercke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37AC6A-BC1B-B04E-A7F9-E850F7B64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30" y="2910600"/>
            <a:ext cx="7639940" cy="1036800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 for your attention!</a:t>
            </a:r>
            <a:endParaRPr lang="de-DE" sz="5000" dirty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6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5400" y="1176180"/>
            <a:ext cx="11041200" cy="4505640"/>
          </a:xfrm>
        </p:spPr>
        <p:txBody>
          <a:bodyPr>
            <a:normAutofit/>
          </a:bodyPr>
          <a:lstStyle/>
          <a:p>
            <a:pPr marL="320400" indent="-320040"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idea: Machine Learning (ML) forecasting framework,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which combines human-made parameters and ML features. </a:t>
            </a:r>
          </a:p>
          <a:p>
            <a:pPr marL="274320" indent="-320040">
              <a:buFont typeface="Wingdings" panose="05000000000000000000" pitchFamily="2" charset="2"/>
              <a:buChar char="q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Variational Autoencoders for feature extraction</a:t>
            </a:r>
          </a:p>
          <a:p>
            <a:pPr marL="914400" lvl="1" indent="-320040">
              <a:buFont typeface="+mj-lt"/>
              <a:buAutoNum type="arabicPeriod"/>
            </a:pP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Study the potential of ML features for active region parametrization.</a:t>
            </a:r>
          </a:p>
          <a:p>
            <a:pPr marL="914400" lvl="1" indent="-320040">
              <a:buFont typeface="+mj-lt"/>
              <a:buAutoNum type="arabicPeriod"/>
            </a:pP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How does it connect to dynamical changes associated with emergence (and redistribution) of surface magnetic flux?</a:t>
            </a:r>
          </a:p>
          <a:p>
            <a:pPr marL="914400" lvl="1" indent="-320040">
              <a:buFont typeface="+mj-lt"/>
              <a:buAutoNum type="arabicPeriod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Use this information to identify features in the VAE-based dataset, which can indicate changes in the active regions' evolution and potentially eruptions. </a:t>
            </a:r>
          </a:p>
          <a:p>
            <a:pPr marL="320400" indent="-32004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Goal: Compare/combining empirical (human-made) parameters and ML features for active region classification and flare forecasting. </a:t>
            </a:r>
            <a:endParaRPr lang="bg-BG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Motivation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BC74C-5298-63EE-A09C-4CBA97EB9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39F7F-6E44-CE0F-33F8-27568392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805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Variational Autoencoder</a:t>
            </a:r>
          </a:p>
        </p:txBody>
      </p:sp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7CDDFCEE-15EA-5EBA-32E6-F22AB705773B}"/>
              </a:ext>
            </a:extLst>
          </p:cNvPr>
          <p:cNvSpPr/>
          <p:nvPr/>
        </p:nvSpPr>
        <p:spPr>
          <a:xfrm rot="10800000">
            <a:off x="6530963" y="428621"/>
            <a:ext cx="5239999" cy="600175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99084-4DD3-D4C2-1CA3-82ABD6AC234C}"/>
              </a:ext>
            </a:extLst>
          </p:cNvPr>
          <p:cNvSpPr txBox="1"/>
          <p:nvPr/>
        </p:nvSpPr>
        <p:spPr>
          <a:xfrm>
            <a:off x="7565411" y="17650"/>
            <a:ext cx="3037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Reconstruction Loss + Latent Loss</a:t>
            </a:r>
            <a:endParaRPr lang="LID4096" sz="16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4E95482-91CC-EB63-F54F-052639292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92" y="1217024"/>
            <a:ext cx="5496169" cy="4897057"/>
          </a:xfrm>
        </p:spPr>
        <p:txBody>
          <a:bodyPr>
            <a:normAutofit/>
          </a:bodyPr>
          <a:lstStyle/>
          <a:p>
            <a:pPr marL="320040" indent="-32004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VAE latent space aims to generalize the information contained in the input </a:t>
            </a:r>
          </a:p>
          <a:p>
            <a:pPr marL="320040" indent="-32004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VAE can be used to generate new information</a:t>
            </a:r>
          </a:p>
          <a:p>
            <a:pPr marL="320040" indent="-32004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VAE:</a:t>
            </a:r>
          </a:p>
          <a:p>
            <a:pPr marL="777240" lvl="1" indent="-32004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Dimensionality reduction </a:t>
            </a:r>
            <a:r>
              <a:rPr lang="en-US" sz="1700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while keeping fundamental information about structure</a:t>
            </a:r>
          </a:p>
          <a:p>
            <a:pPr marL="777240" lvl="1" indent="-32004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Latent space: </a:t>
            </a:r>
            <a:r>
              <a:rPr lang="en-US" sz="1700" b="1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ML features for active region parametrization</a:t>
            </a:r>
            <a:endParaRPr lang="en-US" sz="1700" dirty="0">
              <a:solidFill>
                <a:srgbClr val="2F4D5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77240" lvl="1" indent="-32004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Anomaly detection and pattern recognition</a:t>
            </a:r>
          </a:p>
          <a:p>
            <a:pPr marL="457200" lvl="1" indent="0">
              <a:buNone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A8E3212-4ABC-E33E-97C4-3E590FB64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70743" y="1083418"/>
            <a:ext cx="5480278" cy="234945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91D34-27F2-A73C-6F6A-A53828D3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677F582-0065-C037-51E4-155E3C04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417F376-BD1D-9820-028B-01B0544AEC81}"/>
              </a:ext>
            </a:extLst>
          </p:cNvPr>
          <p:cNvSpPr txBox="1">
            <a:spLocks/>
          </p:cNvSpPr>
          <p:nvPr/>
        </p:nvSpPr>
        <p:spPr>
          <a:xfrm>
            <a:off x="291354" y="4288722"/>
            <a:ext cx="5804646" cy="2868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1596_time_series_5">
            <a:hlinkClick r:id="" action="ppaction://media"/>
            <a:extLst>
              <a:ext uri="{FF2B5EF4-FFF2-40B4-BE49-F238E27FC236}">
                <a16:creationId xmlns:a16="http://schemas.microsoft.com/office/drawing/2014/main" id="{072E7A1E-CC0D-1A3F-D9FA-E972F5401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3522" y="4486554"/>
            <a:ext cx="2859114" cy="169259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D18B01-E0BE-438C-716F-3CC7DCEC6D0B}"/>
              </a:ext>
            </a:extLst>
          </p:cNvPr>
          <p:cNvCxnSpPr>
            <a:endCxn id="7" idx="1"/>
          </p:cNvCxnSpPr>
          <p:nvPr/>
        </p:nvCxnSpPr>
        <p:spPr>
          <a:xfrm>
            <a:off x="5072250" y="3572359"/>
            <a:ext cx="4101272" cy="1760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384ED-B333-43C1-E188-093A5984D6D8}"/>
              </a:ext>
            </a:extLst>
          </p:cNvPr>
          <p:cNvSpPr/>
          <p:nvPr/>
        </p:nvSpPr>
        <p:spPr>
          <a:xfrm>
            <a:off x="6989736" y="1083418"/>
            <a:ext cx="4463511" cy="3064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86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Variational Autoencoder</a:t>
            </a:r>
          </a:p>
        </p:txBody>
      </p:sp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7CDDFCEE-15EA-5EBA-32E6-F22AB705773B}"/>
              </a:ext>
            </a:extLst>
          </p:cNvPr>
          <p:cNvSpPr/>
          <p:nvPr/>
        </p:nvSpPr>
        <p:spPr>
          <a:xfrm rot="10800000">
            <a:off x="6530963" y="428621"/>
            <a:ext cx="5239999" cy="600175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99084-4DD3-D4C2-1CA3-82ABD6AC234C}"/>
              </a:ext>
            </a:extLst>
          </p:cNvPr>
          <p:cNvSpPr txBox="1"/>
          <p:nvPr/>
        </p:nvSpPr>
        <p:spPr>
          <a:xfrm>
            <a:off x="7565411" y="17650"/>
            <a:ext cx="3037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Reconstruction Loss + Latent Loss</a:t>
            </a:r>
            <a:endParaRPr lang="LID4096" sz="16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4E95482-91CC-EB63-F54F-052639292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92" y="1217024"/>
            <a:ext cx="5496169" cy="4897057"/>
          </a:xfrm>
        </p:spPr>
        <p:txBody>
          <a:bodyPr>
            <a:normAutofit fontScale="92500" lnSpcReduction="10000"/>
          </a:bodyPr>
          <a:lstStyle/>
          <a:p>
            <a:pPr marL="320040" indent="-320040">
              <a:buFont typeface="Wingdings" panose="05000000000000000000" pitchFamily="2" charset="2"/>
              <a:buChar char="q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VAE latent space aims to generalize the information contained in the input </a:t>
            </a:r>
          </a:p>
          <a:p>
            <a:pPr marL="320040" indent="-320040">
              <a:buFont typeface="Wingdings" panose="05000000000000000000" pitchFamily="2" charset="2"/>
              <a:buChar char="q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VAE can be used to generate new information</a:t>
            </a:r>
          </a:p>
          <a:p>
            <a:pPr marL="320040" indent="-320040">
              <a:buFont typeface="Wingdings" panose="05000000000000000000" pitchFamily="2" charset="2"/>
              <a:buChar char="q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VAE:</a:t>
            </a:r>
          </a:p>
          <a:p>
            <a:pPr marL="777240" lvl="1" indent="-32004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Dimensionality reduction </a:t>
            </a:r>
            <a:r>
              <a:rPr lang="en-US" sz="1800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while keeping fundamental information about structure</a:t>
            </a:r>
          </a:p>
          <a:p>
            <a:pPr marL="777240" lvl="1" indent="-32004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Latent space: </a:t>
            </a:r>
            <a:r>
              <a:rPr lang="en-US" sz="1800" b="1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ML features for active region parametrization</a:t>
            </a:r>
            <a:endParaRPr lang="en-US" sz="1800" dirty="0">
              <a:solidFill>
                <a:srgbClr val="2F4D5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77240" lvl="1" indent="-32004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Anomaly detection and pattern recognition</a:t>
            </a:r>
          </a:p>
          <a:p>
            <a:pPr marL="457200" lvl="1" indent="0">
              <a:buNone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Disentangled representation: a single latent variable is sensitive to a specific data generative factor</a:t>
            </a:r>
          </a:p>
          <a:p>
            <a:pPr marL="320040" indent="-320040">
              <a:buFont typeface="Wingdings" panose="05000000000000000000" pitchFamily="2" charset="2"/>
              <a:buChar char="q"/>
            </a:pPr>
            <a:r>
              <a:rPr lang="el-GR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-VAE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: an implementation of the VAE framework that employs an adjustable hyperparameter </a:t>
            </a:r>
            <a:r>
              <a:rPr lang="el-GR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endParaRPr lang="en-US"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r>
              <a:rPr lang="el-GR" sz="1900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en-US" sz="1900" dirty="0">
                <a:solidFill>
                  <a:srgbClr val="2F4D5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&gt; 1 results in more disentangled latent representation</a:t>
            </a:r>
          </a:p>
          <a:p>
            <a:pPr marL="0" indent="0">
              <a:buNone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A8E3212-4ABC-E33E-97C4-3E590FB64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70743" y="1083418"/>
            <a:ext cx="5480278" cy="234945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91D34-27F2-A73C-6F6A-A53828D3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677F582-0065-C037-51E4-155E3C04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417F376-BD1D-9820-028B-01B0544AEC81}"/>
              </a:ext>
            </a:extLst>
          </p:cNvPr>
          <p:cNvSpPr txBox="1">
            <a:spLocks/>
          </p:cNvSpPr>
          <p:nvPr/>
        </p:nvSpPr>
        <p:spPr>
          <a:xfrm>
            <a:off x="291354" y="4288722"/>
            <a:ext cx="5804646" cy="2868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1D07A-D7E0-BCD7-013B-FFAF006411B3}"/>
              </a:ext>
            </a:extLst>
          </p:cNvPr>
          <p:cNvSpPr txBox="1"/>
          <p:nvPr/>
        </p:nvSpPr>
        <p:spPr>
          <a:xfrm>
            <a:off x="8089807" y="3675679"/>
            <a:ext cx="1314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Reconstruction Loss</a:t>
            </a:r>
            <a:endParaRPr lang="LID4096" sz="11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A1B64A-CB9B-34BD-F027-B177163150D6}"/>
              </a:ext>
            </a:extLst>
          </p:cNvPr>
          <p:cNvSpPr txBox="1"/>
          <p:nvPr/>
        </p:nvSpPr>
        <p:spPr>
          <a:xfrm>
            <a:off x="10565436" y="3672436"/>
            <a:ext cx="832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Latent Loss</a:t>
            </a:r>
            <a:endParaRPr lang="LID4096" sz="11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67B4B7A-0177-3FB3-BDD7-D21AFD02B5EB}"/>
              </a:ext>
            </a:extLst>
          </p:cNvPr>
          <p:cNvSpPr/>
          <p:nvPr/>
        </p:nvSpPr>
        <p:spPr>
          <a:xfrm rot="5400000">
            <a:off x="8629401" y="3101106"/>
            <a:ext cx="150201" cy="17281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D2481892-63A1-0452-83F7-03B05EC59D13}"/>
              </a:ext>
            </a:extLst>
          </p:cNvPr>
          <p:cNvSpPr/>
          <p:nvPr/>
        </p:nvSpPr>
        <p:spPr>
          <a:xfrm rot="16200000">
            <a:off x="10891023" y="3095649"/>
            <a:ext cx="161114" cy="17281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74B8D-B1BD-6F1B-EC36-D19EEB370F8F}"/>
              </a:ext>
            </a:extLst>
          </p:cNvPr>
          <p:cNvSpPr/>
          <p:nvPr/>
        </p:nvSpPr>
        <p:spPr>
          <a:xfrm>
            <a:off x="9810824" y="4045519"/>
            <a:ext cx="218112" cy="281148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1596_time_series_5">
            <a:hlinkClick r:id="" action="ppaction://media"/>
            <a:extLst>
              <a:ext uri="{FF2B5EF4-FFF2-40B4-BE49-F238E27FC236}">
                <a16:creationId xmlns:a16="http://schemas.microsoft.com/office/drawing/2014/main" id="{072E7A1E-CC0D-1A3F-D9FA-E972F5401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3522" y="4486554"/>
            <a:ext cx="2859114" cy="169259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D18B01-E0BE-438C-716F-3CC7DCEC6D0B}"/>
              </a:ext>
            </a:extLst>
          </p:cNvPr>
          <p:cNvCxnSpPr>
            <a:endCxn id="7" idx="1"/>
          </p:cNvCxnSpPr>
          <p:nvPr/>
        </p:nvCxnSpPr>
        <p:spPr>
          <a:xfrm>
            <a:off x="5072250" y="3572359"/>
            <a:ext cx="4101272" cy="1760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AC360-A713-8991-2A92-F3E01B893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520" y="4045519"/>
            <a:ext cx="5766077" cy="3436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8384ED-B333-43C1-E188-093A5984D6D8}"/>
              </a:ext>
            </a:extLst>
          </p:cNvPr>
          <p:cNvSpPr/>
          <p:nvPr/>
        </p:nvSpPr>
        <p:spPr>
          <a:xfrm>
            <a:off x="6989736" y="1083418"/>
            <a:ext cx="4463511" cy="3064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F708F5-2E95-2138-843C-67D0A3BA256D}"/>
              </a:ext>
            </a:extLst>
          </p:cNvPr>
          <p:cNvSpPr/>
          <p:nvPr/>
        </p:nvSpPr>
        <p:spPr>
          <a:xfrm>
            <a:off x="9810824" y="4070579"/>
            <a:ext cx="218112" cy="281148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2713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75999" y="1582171"/>
                <a:ext cx="11156217" cy="3693658"/>
              </a:xfrm>
            </p:spPr>
            <p:txBody>
              <a:bodyPr>
                <a:normAutofit/>
              </a:bodyPr>
              <a:lstStyle/>
              <a:p>
                <a:pPr marL="0" indent="3960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t-Distribution Stochastic Embedding (TSNE) </a:t>
                </a:r>
              </a:p>
              <a:p>
                <a:pPr marL="0" indent="3960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Manifold learning, non-linear dimensionality reduction </a:t>
                </a:r>
              </a:p>
              <a:p>
                <a:pPr marL="0" indent="3960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Low-dimensional embedding of high-dimensional data:</a:t>
                </a:r>
              </a:p>
              <a:p>
                <a:pPr marL="457200" lvl="1" indent="3960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high dimensional input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</a:t>
                </a: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Gaussian distribution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</a:p>
              <a:p>
                <a:pPr marL="457200" lvl="1" indent="3960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lower dimensional output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Student t-distribution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</a:p>
              <a:p>
                <a:pPr marL="457200" lvl="1" indent="3960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cost function: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𝐾𝐿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||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endPara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0" indent="3960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MulticoreTSNE implementation hyperparameters (</a:t>
                </a: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  <a:hlinkClick r:id="rId3"/>
                  </a:rPr>
                  <a:t>https://github.com/DmitryUlyanov/Multicore-TSNE</a:t>
                </a:r>
                <a:r>
                  <a:rPr lang="en-US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457200" lvl="2" indent="396000">
                  <a:buFont typeface="Wingdings" panose="05000000000000000000" pitchFamily="2" charset="2"/>
                  <a:buChar char="q"/>
                </a:pPr>
                <a:r>
                  <a:rPr 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Perplexity p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nearest neighbor </a:t>
                </a:r>
              </a:p>
              <a:p>
                <a:pPr marL="457200" lvl="2" indent="396000">
                  <a:buFont typeface="Wingdings" panose="05000000000000000000" pitchFamily="2" charset="2"/>
                  <a:buChar char="q"/>
                </a:pPr>
                <a:r>
                  <a:rPr 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Angular size </a:t>
                </a:r>
                <a:r>
                  <a:rPr lang="el-GR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ϑ 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l-GR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</a:t>
                </a:r>
                <a:r>
                  <a:rPr lang="en-GB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trade-off </a:t>
                </a:r>
                <a:r>
                  <a:rPr 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speed vs. accuracy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582171"/>
                <a:ext cx="11156217" cy="3693658"/>
              </a:xfrm>
              <a:blipFill>
                <a:blip r:embed="rId4"/>
                <a:stretch>
                  <a:fillRect l="-492" t="-99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Machine Learning Algorithms TSNE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5BDF063-4B09-46D3-2BAF-02F317C39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23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000" y="210312"/>
            <a:ext cx="11041200" cy="1152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Empirical Parameters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CFEB7-F267-3C3F-E67B-5BBAC61D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282" y="401862"/>
            <a:ext cx="5316105" cy="5349515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566FBF95-BA24-F0F8-9A5E-5DB76EF20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291545"/>
            <a:ext cx="5049193" cy="4673415"/>
          </a:xfrm>
        </p:spPr>
        <p:txBody>
          <a:bodyPr>
            <a:noAutofit/>
          </a:bodyPr>
          <a:lstStyle/>
          <a:p>
            <a:pPr marL="273600" indent="-27360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Based on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SDO </a:t>
            </a:r>
            <a:r>
              <a:rPr lang="en-US" sz="1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Helioseismic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and Magnetic Imager (HMI)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LOS magnetograms and intensity full-disk images.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Cadence: 12 minutes</a:t>
            </a:r>
          </a:p>
          <a:p>
            <a:pPr marL="274320" indent="-27360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HMI Active Region Patch (HARP): automatic detection based on strong filed concentration</a:t>
            </a:r>
          </a:p>
          <a:p>
            <a:pPr marL="274320" indent="-27360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May contain multiple NOAA active regions</a:t>
            </a:r>
          </a:p>
          <a:p>
            <a:pPr marL="274320" indent="-27360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SHARP datasets:</a:t>
            </a:r>
          </a:p>
          <a:p>
            <a:pPr marL="731520" lvl="1" indent="-27360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Segments: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magnetic flux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intensity, Doppler</a:t>
            </a:r>
          </a:p>
          <a:p>
            <a:pPr marL="731520" lvl="1" indent="-27360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16+ empirical parameters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Two types of datasets:</a:t>
            </a:r>
          </a:p>
          <a:p>
            <a:pPr marL="731520" lvl="1" indent="-27432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Near-real-time (NRT) SHARP data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≈ 3h</a:t>
            </a:r>
          </a:p>
          <a:p>
            <a:pPr marL="731520" lvl="1" indent="-27432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Definitive SHARP data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≈ 5 weeks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(is what we are using)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90350-E937-43C7-6FCF-75711B227639}"/>
              </a:ext>
            </a:extLst>
          </p:cNvPr>
          <p:cNvSpPr txBox="1"/>
          <p:nvPr/>
        </p:nvSpPr>
        <p:spPr>
          <a:xfrm>
            <a:off x="7188373" y="5750024"/>
            <a:ext cx="327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Bobra et al., 2014,</a:t>
            </a:r>
            <a:r>
              <a:rPr lang="en-GB" sz="1800" i="1" u="none" strike="noStrike" baseline="0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Solar Phys 289</a:t>
            </a:r>
            <a:endParaRPr lang="LID4096" i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F90D928-9CFD-126A-2893-1933BEA9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E42606D-590F-782E-D595-086EA488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216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0656C-5356-2460-2E52-09889980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3023D7-841D-B4DE-3DDD-2CA6174F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1259B1-BC80-D0A9-3E1B-72BF56EF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6DF723-6541-72B6-AECF-3B46857C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3" y="1800000"/>
            <a:ext cx="11301866" cy="2386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Results: How does disentanglement manifests? </a:t>
            </a:r>
            <a:endParaRPr lang="LID4096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978863-0319-816A-048C-7541A59DBB02}"/>
              </a:ext>
            </a:extLst>
          </p:cNvPr>
          <p:cNvSpPr/>
          <p:nvPr/>
        </p:nvSpPr>
        <p:spPr>
          <a:xfrm>
            <a:off x="578499" y="1489045"/>
            <a:ext cx="1511559" cy="923731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SHARP VMF map</a:t>
            </a:r>
            <a:endParaRPr lang="LID4096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73DDDC-A227-F66C-1A8B-A612618BCE35}"/>
              </a:ext>
            </a:extLst>
          </p:cNvPr>
          <p:cNvCxnSpPr/>
          <p:nvPr/>
        </p:nvCxnSpPr>
        <p:spPr>
          <a:xfrm>
            <a:off x="2239348" y="1955576"/>
            <a:ext cx="7837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CBF46DD-F718-2D44-1D1A-7578905A9BDC}"/>
              </a:ext>
            </a:extLst>
          </p:cNvPr>
          <p:cNvSpPr/>
          <p:nvPr/>
        </p:nvSpPr>
        <p:spPr>
          <a:xfrm>
            <a:off x="3191070" y="947870"/>
            <a:ext cx="279918" cy="20527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B2FD4F-CE17-EEBF-D9A5-88BDC031DD9F}"/>
              </a:ext>
            </a:extLst>
          </p:cNvPr>
          <p:cNvCxnSpPr/>
          <p:nvPr/>
        </p:nvCxnSpPr>
        <p:spPr>
          <a:xfrm>
            <a:off x="3666931" y="1955576"/>
            <a:ext cx="7091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9173A61-CCDB-6510-C28B-6E71A823FA6D}"/>
              </a:ext>
            </a:extLst>
          </p:cNvPr>
          <p:cNvSpPr/>
          <p:nvPr/>
        </p:nvSpPr>
        <p:spPr>
          <a:xfrm>
            <a:off x="4345549" y="1268970"/>
            <a:ext cx="992155" cy="6997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81A600-772D-6A7F-EDD4-D4FC7E62D0BA}"/>
              </a:ext>
            </a:extLst>
          </p:cNvPr>
          <p:cNvSpPr/>
          <p:nvPr/>
        </p:nvSpPr>
        <p:spPr>
          <a:xfrm>
            <a:off x="5054676" y="2136717"/>
            <a:ext cx="466530" cy="38174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0E73A4-EBF3-A8D7-ADD2-EDEDC89F4FFC}"/>
              </a:ext>
            </a:extLst>
          </p:cNvPr>
          <p:cNvSpPr/>
          <p:nvPr/>
        </p:nvSpPr>
        <p:spPr>
          <a:xfrm>
            <a:off x="5521206" y="1707509"/>
            <a:ext cx="982825" cy="69978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884FE-844D-A609-FB59-747283EA304B}"/>
              </a:ext>
            </a:extLst>
          </p:cNvPr>
          <p:cNvSpPr txBox="1"/>
          <p:nvPr/>
        </p:nvSpPr>
        <p:spPr>
          <a:xfrm>
            <a:off x="1954764" y="326378"/>
            <a:ext cx="278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VAE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latent variables</a:t>
            </a:r>
            <a:endParaRPr lang="LID4096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BC231-356C-AE55-0AE1-B68CE7586CF4}"/>
              </a:ext>
            </a:extLst>
          </p:cNvPr>
          <p:cNvSpPr txBox="1"/>
          <p:nvPr/>
        </p:nvSpPr>
        <p:spPr>
          <a:xfrm>
            <a:off x="5521206" y="1198186"/>
            <a:ext cx="213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Classification</a:t>
            </a:r>
            <a:endParaRPr lang="LID4096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33284AC-A425-6DDC-67B5-982E5AF36854}"/>
              </a:ext>
            </a:extLst>
          </p:cNvPr>
          <p:cNvSpPr/>
          <p:nvPr/>
        </p:nvSpPr>
        <p:spPr>
          <a:xfrm rot="11203804">
            <a:off x="2397592" y="699409"/>
            <a:ext cx="1500722" cy="675833"/>
          </a:xfrm>
          <a:prstGeom prst="arc">
            <a:avLst>
              <a:gd name="adj1" fmla="val 16200000"/>
              <a:gd name="adj2" fmla="val 268588"/>
            </a:avLst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2657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Preparation and Reconstruction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13D084-5BBC-948C-020C-108B8353D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30817"/>
            <a:ext cx="4441770" cy="2299919"/>
          </a:xfrm>
        </p:spPr>
        <p:txBody>
          <a:bodyPr>
            <a:normAutofit fontScale="92500" lnSpcReduction="20000"/>
          </a:bodyPr>
          <a:lstStyle/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Dataset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731520" lvl="1" indent="-274320">
              <a:buFont typeface="Wingdings" panose="05000000000000000000" pitchFamily="2" charset="2"/>
              <a:buChar char="q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44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HARPs and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54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NOAA active regions</a:t>
            </a:r>
          </a:p>
          <a:p>
            <a:pPr marL="731520" lvl="1" indent="-274320">
              <a:buFont typeface="Wingdings" panose="05000000000000000000" pitchFamily="2" charset="2"/>
              <a:buChar char="q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images: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49 900+</a:t>
            </a:r>
          </a:p>
          <a:p>
            <a:pPr marL="731520" lvl="1" indent="-27432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Solar Cycle 24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2010 – 2019 year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Segment: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CEA VMF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2000" b="1" baseline="-2500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2000" b="1" baseline="-25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maps 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Cut-off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at +/- 2000 G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Converted to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gray-scale images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CDE0C83-DE14-5982-C7F2-01D8316BEA8C}"/>
              </a:ext>
            </a:extLst>
          </p:cNvPr>
          <p:cNvSpPr txBox="1">
            <a:spLocks/>
          </p:cNvSpPr>
          <p:nvPr/>
        </p:nvSpPr>
        <p:spPr>
          <a:xfrm>
            <a:off x="5326038" y="1469020"/>
            <a:ext cx="5841072" cy="23177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Images are normalized (0,1) 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before passing to the NN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Excluded images: 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solar-limb observations (corrupted images)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Resized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: 128 x 256 pix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Dataset split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: 50/50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Final dataset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: 8-dimensional latent vector per image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7CF5-2C75-9A88-48B6-49330762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B485E-D710-8BD0-BD6B-5719A001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91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Preparation and Reconstruction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13D084-5BBC-948C-020C-108B8353D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30817"/>
            <a:ext cx="4441770" cy="2299919"/>
          </a:xfrm>
        </p:spPr>
        <p:txBody>
          <a:bodyPr>
            <a:normAutofit fontScale="92500" lnSpcReduction="20000"/>
          </a:bodyPr>
          <a:lstStyle/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Dataset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731520" lvl="1" indent="-274320">
              <a:buFont typeface="Wingdings" panose="05000000000000000000" pitchFamily="2" charset="2"/>
              <a:buChar char="q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44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HARPs and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54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NOAA active regions</a:t>
            </a:r>
          </a:p>
          <a:p>
            <a:pPr marL="731520" lvl="1" indent="-274320">
              <a:buFont typeface="Wingdings" panose="05000000000000000000" pitchFamily="2" charset="2"/>
              <a:buChar char="q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images: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49 900+</a:t>
            </a:r>
          </a:p>
          <a:p>
            <a:pPr marL="731520" lvl="1" indent="-27432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Solar Cycle 24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2010 – 2019 year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Segment: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CEA VMF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2000" b="1" baseline="-2500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2000" b="1" baseline="-25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maps 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Cut-off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at +/- 2000 G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Converted to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gray-scale images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CDE0C83-DE14-5982-C7F2-01D8316BEA8C}"/>
              </a:ext>
            </a:extLst>
          </p:cNvPr>
          <p:cNvSpPr txBox="1">
            <a:spLocks/>
          </p:cNvSpPr>
          <p:nvPr/>
        </p:nvSpPr>
        <p:spPr>
          <a:xfrm>
            <a:off x="5326038" y="1469020"/>
            <a:ext cx="5841072" cy="23177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Images are normalized (0,1) 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before passing to the NN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Excluded images: 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solar-limb observations (corrupted images)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Resized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: 128 x 256 pix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Dataset split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: 50/50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Final dataset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: 8-dimensional latent vector per image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0040" indent="-320040">
              <a:buFont typeface="Wingdings" panose="05000000000000000000" pitchFamily="2" charset="2"/>
              <a:buChar char="q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7CF5-2C75-9A88-48B6-49330762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12/09/2024</a:t>
            </a:r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B485E-D710-8BD0-BD6B-5719A001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17th European Solar Physics Meeting (ESPM-17), 9-13 September 2024, Turin, ITALY.</a:t>
            </a:r>
            <a:endParaRPr lang="nl-NL"/>
          </a:p>
        </p:txBody>
      </p:sp>
      <p:pic>
        <p:nvPicPr>
          <p:cNvPr id="2" name="Picture 1" descr="A close-up of a greyscale image&#10;&#10;Description automatically generated">
            <a:extLst>
              <a:ext uri="{FF2B5EF4-FFF2-40B4-BE49-F238E27FC236}">
                <a16:creationId xmlns:a16="http://schemas.microsoft.com/office/drawing/2014/main" id="{EEE2AA2E-9920-4B74-76AE-AA35936D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732"/>
            <a:ext cx="12192000" cy="22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26522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1256</Words>
  <Application>Microsoft Office PowerPoint</Application>
  <PresentationFormat>Widescreen</PresentationFormat>
  <Paragraphs>185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New Roman</vt:lpstr>
      <vt:lpstr>Verdana</vt:lpstr>
      <vt:lpstr>Wingdings</vt:lpstr>
      <vt:lpstr>KU Leuven</vt:lpstr>
      <vt:lpstr>KU Leuven Sedes</vt:lpstr>
      <vt:lpstr>Parametrization of SHARP Vector Magnetic Field Using Disentangled Representation Learning</vt:lpstr>
      <vt:lpstr>Motivation </vt:lpstr>
      <vt:lpstr>Variational Autoencoder</vt:lpstr>
      <vt:lpstr>Variational Autoencoder</vt:lpstr>
      <vt:lpstr>Machine Learning Algorithms TSNE</vt:lpstr>
      <vt:lpstr>Empirical Parameters </vt:lpstr>
      <vt:lpstr>Results: How does disentanglement manifests? </vt:lpstr>
      <vt:lpstr>Data Preparation and Reconstruction</vt:lpstr>
      <vt:lpstr>Data Preparation and Reconstruction</vt:lpstr>
      <vt:lpstr>MulticoreTSNE: Exploring the VAE Features</vt:lpstr>
      <vt:lpstr>MulticoreTSNE: Exploring the VAE Features</vt:lpstr>
      <vt:lpstr>MulticoreTSNE: Exploring the VAE Features</vt:lpstr>
      <vt:lpstr>Exploring the VAE Features: HARP 3341 aka NOAA 11890</vt:lpstr>
      <vt:lpstr>Exploring the VAE Features : HARP 3341 aka NOAA 11890</vt:lpstr>
      <vt:lpstr>ML Features vs. SHARP Parameters</vt:lpstr>
      <vt:lpstr>Takeaway and Future work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2022-11-30T14:47:09Z</dcterms:created>
  <dcterms:modified xsi:type="dcterms:W3CDTF">2024-09-11T20:00:50Z</dcterms:modified>
</cp:coreProperties>
</file>