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60" r:id="rId5"/>
  </p:sldMasterIdLst>
  <p:notesMasterIdLst>
    <p:notesMasterId r:id="rId7"/>
  </p:notesMasterIdLst>
  <p:handoutMasterIdLst>
    <p:handoutMasterId r:id="rId8"/>
  </p:handoutMasterIdLst>
  <p:sldIdLst>
    <p:sldId id="257" r:id="rId6"/>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BC712-3143-45B6-B8E2-2462EF6A449E}" v="623" dt="2024-08-26T08:12:50.9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611" autoAdjust="0"/>
  </p:normalViewPr>
  <p:slideViewPr>
    <p:cSldViewPr snapToGrid="0" snapToObjects="1" showGuides="1">
      <p:cViewPr varScale="1">
        <p:scale>
          <a:sx n="46" d="100"/>
          <a:sy n="46" d="100"/>
        </p:scale>
        <p:origin x="5179" y="92"/>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Labrosse" userId="8a77d67f-e948-478c-b7c4-9cd47355a0f8" providerId="ADAL" clId="{9B1BC712-3143-45B6-B8E2-2462EF6A449E}"/>
    <pc:docChg chg="undo redo custSel modSld modMainMaster">
      <pc:chgData name="Nicolas Labrosse" userId="8a77d67f-e948-478c-b7c4-9cd47355a0f8" providerId="ADAL" clId="{9B1BC712-3143-45B6-B8E2-2462EF6A449E}" dt="2024-08-26T08:13:34.726" v="1170"/>
      <pc:docMkLst>
        <pc:docMk/>
      </pc:docMkLst>
      <pc:sldChg chg="addSp delSp modSp mod">
        <pc:chgData name="Nicolas Labrosse" userId="8a77d67f-e948-478c-b7c4-9cd47355a0f8" providerId="ADAL" clId="{9B1BC712-3143-45B6-B8E2-2462EF6A449E}" dt="2024-08-26T08:13:34.726" v="1170"/>
        <pc:sldMkLst>
          <pc:docMk/>
          <pc:sldMk cId="3742088974" sldId="257"/>
        </pc:sldMkLst>
        <pc:spChg chg="mod">
          <ac:chgData name="Nicolas Labrosse" userId="8a77d67f-e948-478c-b7c4-9cd47355a0f8" providerId="ADAL" clId="{9B1BC712-3143-45B6-B8E2-2462EF6A449E}" dt="2024-08-26T08:09:41.211" v="1078" actId="20577"/>
          <ac:spMkLst>
            <pc:docMk/>
            <pc:sldMk cId="3742088974" sldId="257"/>
            <ac:spMk id="4" creationId="{E6D88418-2C32-23A4-50E1-BFDE3FFC2D31}"/>
          </ac:spMkLst>
        </pc:spChg>
        <pc:spChg chg="mod">
          <ac:chgData name="Nicolas Labrosse" userId="8a77d67f-e948-478c-b7c4-9cd47355a0f8" providerId="ADAL" clId="{9B1BC712-3143-45B6-B8E2-2462EF6A449E}" dt="2024-08-26T08:12:39.804" v="1162" actId="6549"/>
          <ac:spMkLst>
            <pc:docMk/>
            <pc:sldMk cId="3742088974" sldId="257"/>
            <ac:spMk id="8" creationId="{2B167EFE-AFED-6902-D06D-2F227318EE00}"/>
          </ac:spMkLst>
        </pc:spChg>
        <pc:spChg chg="add del">
          <ac:chgData name="Nicolas Labrosse" userId="8a77d67f-e948-478c-b7c4-9cd47355a0f8" providerId="ADAL" clId="{9B1BC712-3143-45B6-B8E2-2462EF6A449E}" dt="2024-08-26T07:47:27.992" v="25" actId="22"/>
          <ac:spMkLst>
            <pc:docMk/>
            <pc:sldMk cId="3742088974" sldId="257"/>
            <ac:spMk id="9" creationId="{E7238798-261F-DF01-D6CA-08BFAAECC1D0}"/>
          </ac:spMkLst>
        </pc:spChg>
        <pc:spChg chg="add del mod">
          <ac:chgData name="Nicolas Labrosse" userId="8a77d67f-e948-478c-b7c4-9cd47355a0f8" providerId="ADAL" clId="{9B1BC712-3143-45B6-B8E2-2462EF6A449E}" dt="2024-08-26T07:47:46.476" v="36" actId="478"/>
          <ac:spMkLst>
            <pc:docMk/>
            <pc:sldMk cId="3742088974" sldId="257"/>
            <ac:spMk id="11" creationId="{5C01EB44-3CCB-17B0-2F0B-142A5DC1A30A}"/>
          </ac:spMkLst>
        </pc:spChg>
        <pc:spChg chg="add mod">
          <ac:chgData name="Nicolas Labrosse" userId="8a77d67f-e948-478c-b7c4-9cd47355a0f8" providerId="ADAL" clId="{9B1BC712-3143-45B6-B8E2-2462EF6A449E}" dt="2024-08-26T08:06:09.343" v="849" actId="6549"/>
          <ac:spMkLst>
            <pc:docMk/>
            <pc:sldMk cId="3742088974" sldId="257"/>
            <ac:spMk id="14" creationId="{7B5695F9-5F1E-520B-E81F-35358A97EC2C}"/>
          </ac:spMkLst>
        </pc:spChg>
        <pc:spChg chg="mod">
          <ac:chgData name="Nicolas Labrosse" userId="8a77d67f-e948-478c-b7c4-9cd47355a0f8" providerId="ADAL" clId="{9B1BC712-3143-45B6-B8E2-2462EF6A449E}" dt="2024-08-26T07:58:56.706" v="573" actId="1036"/>
          <ac:spMkLst>
            <pc:docMk/>
            <pc:sldMk cId="3742088974" sldId="257"/>
            <ac:spMk id="16" creationId="{B69E4B10-5854-CC23-ADB4-B840E4BDA77D}"/>
          </ac:spMkLst>
        </pc:spChg>
        <pc:spChg chg="add mod">
          <ac:chgData name="Nicolas Labrosse" userId="8a77d67f-e948-478c-b7c4-9cd47355a0f8" providerId="ADAL" clId="{9B1BC712-3143-45B6-B8E2-2462EF6A449E}" dt="2024-08-26T08:06:13.822" v="852" actId="6549"/>
          <ac:spMkLst>
            <pc:docMk/>
            <pc:sldMk cId="3742088974" sldId="257"/>
            <ac:spMk id="17" creationId="{3F8A3DE2-3931-A035-B105-5CD51D9EFE4E}"/>
          </ac:spMkLst>
        </pc:spChg>
        <pc:spChg chg="add mod">
          <ac:chgData name="Nicolas Labrosse" userId="8a77d67f-e948-478c-b7c4-9cd47355a0f8" providerId="ADAL" clId="{9B1BC712-3143-45B6-B8E2-2462EF6A449E}" dt="2024-08-26T08:03:26.693" v="808" actId="6549"/>
          <ac:spMkLst>
            <pc:docMk/>
            <pc:sldMk cId="3742088974" sldId="257"/>
            <ac:spMk id="18" creationId="{4797BC45-783A-8F2D-1FE0-84908D436C74}"/>
          </ac:spMkLst>
        </pc:spChg>
        <pc:spChg chg="add mod">
          <ac:chgData name="Nicolas Labrosse" userId="8a77d67f-e948-478c-b7c4-9cd47355a0f8" providerId="ADAL" clId="{9B1BC712-3143-45B6-B8E2-2462EF6A449E}" dt="2024-08-26T08:07:10.712" v="979" actId="20577"/>
          <ac:spMkLst>
            <pc:docMk/>
            <pc:sldMk cId="3742088974" sldId="257"/>
            <ac:spMk id="19" creationId="{417205C9-1D6C-28D3-F287-BE1C5BD5C2AB}"/>
          </ac:spMkLst>
        </pc:spChg>
        <pc:spChg chg="mod">
          <ac:chgData name="Nicolas Labrosse" userId="8a77d67f-e948-478c-b7c4-9cd47355a0f8" providerId="ADAL" clId="{9B1BC712-3143-45B6-B8E2-2462EF6A449E}" dt="2024-08-26T08:13:34.726" v="1170"/>
          <ac:spMkLst>
            <pc:docMk/>
            <pc:sldMk cId="3742088974" sldId="257"/>
            <ac:spMk id="21" creationId="{939AC226-9D96-C8E4-751C-0860AD61FB5B}"/>
          </ac:spMkLst>
        </pc:spChg>
        <pc:spChg chg="mod">
          <ac:chgData name="Nicolas Labrosse" userId="8a77d67f-e948-478c-b7c4-9cd47355a0f8" providerId="ADAL" clId="{9B1BC712-3143-45B6-B8E2-2462EF6A449E}" dt="2024-08-26T08:12:50.943" v="1165" actId="20577"/>
          <ac:spMkLst>
            <pc:docMk/>
            <pc:sldMk cId="3742088974" sldId="257"/>
            <ac:spMk id="25" creationId="{6A51AF15-DBF0-F18F-054A-8D02B74D1FE6}"/>
          </ac:spMkLst>
        </pc:spChg>
        <pc:spChg chg="add del">
          <ac:chgData name="Nicolas Labrosse" userId="8a77d67f-e948-478c-b7c4-9cd47355a0f8" providerId="ADAL" clId="{9B1BC712-3143-45B6-B8E2-2462EF6A449E}" dt="2024-08-26T07:53:30.237" v="417" actId="21"/>
          <ac:spMkLst>
            <pc:docMk/>
            <pc:sldMk cId="3742088974" sldId="257"/>
            <ac:spMk id="26" creationId="{37A4F724-E1A0-9F9E-6BCB-C2BB067F32B9}"/>
          </ac:spMkLst>
        </pc:spChg>
        <pc:spChg chg="mod">
          <ac:chgData name="Nicolas Labrosse" userId="8a77d67f-e948-478c-b7c4-9cd47355a0f8" providerId="ADAL" clId="{9B1BC712-3143-45B6-B8E2-2462EF6A449E}" dt="2024-08-26T08:09:27.233" v="1075" actId="20577"/>
          <ac:spMkLst>
            <pc:docMk/>
            <pc:sldMk cId="3742088974" sldId="257"/>
            <ac:spMk id="28" creationId="{3F0F9E90-FAA0-694D-A385-A29160674B09}"/>
          </ac:spMkLst>
        </pc:spChg>
        <pc:spChg chg="mod">
          <ac:chgData name="Nicolas Labrosse" userId="8a77d67f-e948-478c-b7c4-9cd47355a0f8" providerId="ADAL" clId="{9B1BC712-3143-45B6-B8E2-2462EF6A449E}" dt="2024-08-26T07:51:07.898" v="297" actId="1036"/>
          <ac:spMkLst>
            <pc:docMk/>
            <pc:sldMk cId="3742088974" sldId="257"/>
            <ac:spMk id="30" creationId="{F756C91F-A769-8746-9736-6A1E2B721D6B}"/>
          </ac:spMkLst>
        </pc:spChg>
        <pc:spChg chg="mod">
          <ac:chgData name="Nicolas Labrosse" userId="8a77d67f-e948-478c-b7c4-9cd47355a0f8" providerId="ADAL" clId="{9B1BC712-3143-45B6-B8E2-2462EF6A449E}" dt="2024-08-26T07:59:18.388" v="593" actId="1036"/>
          <ac:spMkLst>
            <pc:docMk/>
            <pc:sldMk cId="3742088974" sldId="257"/>
            <ac:spMk id="31" creationId="{4D8E9A6E-E5FF-AB49-84AA-3A4E1523DDE0}"/>
          </ac:spMkLst>
        </pc:spChg>
        <pc:spChg chg="mod">
          <ac:chgData name="Nicolas Labrosse" userId="8a77d67f-e948-478c-b7c4-9cd47355a0f8" providerId="ADAL" clId="{9B1BC712-3143-45B6-B8E2-2462EF6A449E}" dt="2024-08-26T07:59:01.121" v="574" actId="20577"/>
          <ac:spMkLst>
            <pc:docMk/>
            <pc:sldMk cId="3742088974" sldId="257"/>
            <ac:spMk id="33" creationId="{B987F76A-25E5-8F4D-A08D-EFFBEAFC4DDD}"/>
          </ac:spMkLst>
        </pc:spChg>
        <pc:spChg chg="mod">
          <ac:chgData name="Nicolas Labrosse" userId="8a77d67f-e948-478c-b7c4-9cd47355a0f8" providerId="ADAL" clId="{9B1BC712-3143-45B6-B8E2-2462EF6A449E}" dt="2024-08-26T07:59:06.630" v="575" actId="404"/>
          <ac:spMkLst>
            <pc:docMk/>
            <pc:sldMk cId="3742088974" sldId="257"/>
            <ac:spMk id="34" creationId="{7D41EBDE-1609-3448-80A4-1C45137E7020}"/>
          </ac:spMkLst>
        </pc:spChg>
        <pc:spChg chg="mod">
          <ac:chgData name="Nicolas Labrosse" userId="8a77d67f-e948-478c-b7c4-9cd47355a0f8" providerId="ADAL" clId="{9B1BC712-3143-45B6-B8E2-2462EF6A449E}" dt="2024-08-26T08:10:21.237" v="1095" actId="6549"/>
          <ac:spMkLst>
            <pc:docMk/>
            <pc:sldMk cId="3742088974" sldId="257"/>
            <ac:spMk id="37" creationId="{3B540C16-8ABD-8B40-A51F-D32095A92519}"/>
          </ac:spMkLst>
        </pc:spChg>
        <pc:spChg chg="mod">
          <ac:chgData name="Nicolas Labrosse" userId="8a77d67f-e948-478c-b7c4-9cd47355a0f8" providerId="ADAL" clId="{9B1BC712-3143-45B6-B8E2-2462EF6A449E}" dt="2024-08-26T08:11:54.175" v="1143" actId="20577"/>
          <ac:spMkLst>
            <pc:docMk/>
            <pc:sldMk cId="3742088974" sldId="257"/>
            <ac:spMk id="40" creationId="{4E095D28-F987-E544-B047-DF5F82B6C3C9}"/>
          </ac:spMkLst>
        </pc:spChg>
        <pc:picChg chg="mod">
          <ac:chgData name="Nicolas Labrosse" userId="8a77d67f-e948-478c-b7c4-9cd47355a0f8" providerId="ADAL" clId="{9B1BC712-3143-45B6-B8E2-2462EF6A449E}" dt="2024-08-26T07:51:26.916" v="305" actId="14100"/>
          <ac:picMkLst>
            <pc:docMk/>
            <pc:sldMk cId="3742088974" sldId="257"/>
            <ac:picMk id="2" creationId="{DD1D868F-E3CD-6BA7-9EAD-E8B7BEEAC1A6}"/>
          </ac:picMkLst>
        </pc:picChg>
        <pc:picChg chg="mod">
          <ac:chgData name="Nicolas Labrosse" userId="8a77d67f-e948-478c-b7c4-9cd47355a0f8" providerId="ADAL" clId="{9B1BC712-3143-45B6-B8E2-2462EF6A449E}" dt="2024-08-26T07:51:31.835" v="306" actId="14100"/>
          <ac:picMkLst>
            <pc:docMk/>
            <pc:sldMk cId="3742088974" sldId="257"/>
            <ac:picMk id="3" creationId="{00319C00-14FC-9A0B-A157-7C86A78DC15F}"/>
          </ac:picMkLst>
        </pc:picChg>
        <pc:picChg chg="mod">
          <ac:chgData name="Nicolas Labrosse" userId="8a77d67f-e948-478c-b7c4-9cd47355a0f8" providerId="ADAL" clId="{9B1BC712-3143-45B6-B8E2-2462EF6A449E}" dt="2024-08-26T07:58:36.960" v="540" actId="14100"/>
          <ac:picMkLst>
            <pc:docMk/>
            <pc:sldMk cId="3742088974" sldId="257"/>
            <ac:picMk id="15" creationId="{6E2E92F6-A36D-FD6B-1DB4-35A11863009E}"/>
          </ac:picMkLst>
        </pc:picChg>
        <pc:picChg chg="mod">
          <ac:chgData name="Nicolas Labrosse" userId="8a77d67f-e948-478c-b7c4-9cd47355a0f8" providerId="ADAL" clId="{9B1BC712-3143-45B6-B8E2-2462EF6A449E}" dt="2024-08-26T07:59:18.388" v="593" actId="1036"/>
          <ac:picMkLst>
            <pc:docMk/>
            <pc:sldMk cId="3742088974" sldId="257"/>
            <ac:picMk id="22" creationId="{A96902D1-A3CC-9A11-437D-AF44CE63ED3C}"/>
          </ac:picMkLst>
        </pc:picChg>
        <pc:picChg chg="mod">
          <ac:chgData name="Nicolas Labrosse" userId="8a77d67f-e948-478c-b7c4-9cd47355a0f8" providerId="ADAL" clId="{9B1BC712-3143-45B6-B8E2-2462EF6A449E}" dt="2024-08-26T07:59:18.388" v="593" actId="1036"/>
          <ac:picMkLst>
            <pc:docMk/>
            <pc:sldMk cId="3742088974" sldId="257"/>
            <ac:picMk id="23" creationId="{A535B31E-29E8-7AA5-7603-46FC68F315F4}"/>
          </ac:picMkLst>
        </pc:picChg>
        <pc:picChg chg="mod">
          <ac:chgData name="Nicolas Labrosse" userId="8a77d67f-e948-478c-b7c4-9cd47355a0f8" providerId="ADAL" clId="{9B1BC712-3143-45B6-B8E2-2462EF6A449E}" dt="2024-08-26T07:59:18.388" v="593" actId="1036"/>
          <ac:picMkLst>
            <pc:docMk/>
            <pc:sldMk cId="3742088974" sldId="257"/>
            <ac:picMk id="24" creationId="{CB4F313A-FB2D-1FA5-071D-D21DCC361F3B}"/>
          </ac:picMkLst>
        </pc:picChg>
      </pc:sldChg>
      <pc:sldMasterChg chg="delSp mod">
        <pc:chgData name="Nicolas Labrosse" userId="8a77d67f-e948-478c-b7c4-9cd47355a0f8" providerId="ADAL" clId="{9B1BC712-3143-45B6-B8E2-2462EF6A449E}" dt="2024-08-26T07:54:29.776" v="418" actId="478"/>
        <pc:sldMasterMkLst>
          <pc:docMk/>
          <pc:sldMasterMk cId="0" sldId="2147483650"/>
        </pc:sldMasterMkLst>
        <pc:spChg chg="del">
          <ac:chgData name="Nicolas Labrosse" userId="8a77d67f-e948-478c-b7c4-9cd47355a0f8" providerId="ADAL" clId="{9B1BC712-3143-45B6-B8E2-2462EF6A449E}" dt="2024-08-26T07:54:29.776" v="418" actId="478"/>
          <ac:spMkLst>
            <pc:docMk/>
            <pc:sldMasterMk cId="0" sldId="2147483650"/>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8/30/2024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8/30/2024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40616" y="5365572"/>
            <a:ext cx="10101856" cy="2781838"/>
          </a:xfrm>
        </p:spPr>
        <p:txBody>
          <a:bodyPr/>
          <a:lstStyle/>
          <a:p>
            <a:r>
              <a:rPr lang="en-US" altLang="zh-CN" sz="2800" dirty="0"/>
              <a:t>Objective: generating parameters’ maps (pixel level) by SPICE data (DOI:10.48326/idoc.medoc.spice.4.0) acquired from a first dedicated observation of off-limb solar prominence by SPICE on 7~8 UT, April 15</a:t>
            </a:r>
            <a:r>
              <a:rPr lang="en-US" altLang="zh-CN" sz="2800" baseline="30000" dirty="0"/>
              <a:t>th</a:t>
            </a:r>
            <a:r>
              <a:rPr lang="en-US" altLang="zh-CN" sz="2800" dirty="0"/>
              <a:t>, 2023 (Fig. 1).</a:t>
            </a:r>
          </a:p>
          <a:p>
            <a:endParaRPr lang="en-US" altLang="zh-CN" sz="2000" i="1" dirty="0">
              <a:latin typeface="Cambria Math" panose="02040503050406030204" pitchFamily="18" charset="0"/>
            </a:endParaRPr>
          </a:p>
          <a:p>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449463" y="4785018"/>
            <a:ext cx="10093882" cy="681848"/>
          </a:xfrm>
        </p:spPr>
        <p:txBody>
          <a:bodyPr/>
          <a:lstStyle/>
          <a:p>
            <a:r>
              <a:rPr lang="en-US" sz="3600" u="none" dirty="0"/>
              <a:t>Introduction</a:t>
            </a:r>
            <a:endParaRPr lang="en-US" u="none" dirty="0"/>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239373" y="14418166"/>
            <a:ext cx="10096349" cy="681848"/>
          </a:xfrm>
        </p:spPr>
        <p:txBody>
          <a:bodyPr/>
          <a:lstStyle/>
          <a:p>
            <a:r>
              <a:rPr lang="en-US" sz="3600" u="none" dirty="0"/>
              <a:t>Method</a:t>
            </a:r>
            <a:endParaRPr lang="en-US" u="none" dirty="0"/>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10540728" y="16597302"/>
            <a:ext cx="10093752" cy="681848"/>
          </a:xfrm>
        </p:spPr>
        <p:txBody>
          <a:bodyPr/>
          <a:lstStyle/>
          <a:p>
            <a:r>
              <a:rPr lang="en-US" sz="3600" u="none" dirty="0"/>
              <a:t>Result</a:t>
            </a: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10605796" y="26741088"/>
            <a:ext cx="10090978" cy="681848"/>
          </a:xfrm>
        </p:spPr>
        <p:txBody>
          <a:bodyPr/>
          <a:lstStyle/>
          <a:p>
            <a:r>
              <a:rPr lang="en-US" sz="3600" u="none" dirty="0"/>
              <a:t>References</a:t>
            </a:r>
            <a:endParaRPr lang="en-US" u="none" dirty="0"/>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601927" y="27585664"/>
            <a:ext cx="10094847" cy="1944685"/>
          </a:xfrm>
        </p:spPr>
        <p:txBody>
          <a:bodyPr/>
          <a:lstStyle/>
          <a:p>
            <a:r>
              <a:rPr lang="en-US" sz="2400" dirty="0"/>
              <a:t>[1] Labrosse, N., </a:t>
            </a:r>
            <a:r>
              <a:rPr lang="en-US" sz="2400" dirty="0" err="1"/>
              <a:t>Gouttebroze</a:t>
            </a:r>
            <a:r>
              <a:rPr lang="en-US" sz="2400" dirty="0"/>
              <a:t>, P., &amp; Vial, J. C. (2007). A&amp;A 463(3): 1171-1179.</a:t>
            </a:r>
          </a:p>
          <a:p>
            <a:r>
              <a:rPr lang="en-US" sz="2400" dirty="0"/>
              <a:t>[2] Labrosse, N. et al. (2008). Ann. </a:t>
            </a:r>
            <a:r>
              <a:rPr lang="en-US" sz="2400" dirty="0" err="1"/>
              <a:t>Geophys</a:t>
            </a:r>
            <a:r>
              <a:rPr lang="en-US" sz="2400" dirty="0"/>
              <a:t>. 26: 2961-2965.</a:t>
            </a:r>
          </a:p>
          <a:p>
            <a:r>
              <a:rPr lang="en-US" sz="2400" dirty="0"/>
              <a:t>[3] Labrosse, N., &amp; McGlinchey, K. (2012). A&amp;A 537.</a:t>
            </a:r>
          </a:p>
        </p:txBody>
      </p:sp>
      <mc:AlternateContent xmlns:mc="http://schemas.openxmlformats.org/markup-compatibility/2006" xmlns:a14="http://schemas.microsoft.com/office/drawing/2010/main">
        <mc:Choice Requires="a14">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49463" y="14950387"/>
                <a:ext cx="10102728" cy="1612287"/>
              </a:xfrm>
            </p:spPr>
            <p:txBody>
              <a:bodyPr/>
              <a:lstStyle/>
              <a:p>
                <a:r>
                  <a:rPr lang="en-US" sz="2800" dirty="0"/>
                  <a:t>As a first approach, w</a:t>
                </a:r>
                <a:r>
                  <a:rPr lang="en-US" altLang="zh-CN" sz="2800" dirty="0"/>
                  <a:t>e divide the intensity map of </a:t>
                </a:r>
                <a:r>
                  <a:rPr lang="pt-BR" altLang="zh-CN" sz="2800" dirty="0"/>
                  <a:t>Ly</a:t>
                </a:r>
                <a:r>
                  <a:rPr lang="en-GB" altLang="zh-CN" sz="2800" b="0" dirty="0"/>
                  <a:t>-</a:t>
                </a:r>
                <a14:m>
                  <m:oMath xmlns:m="http://schemas.openxmlformats.org/officeDocument/2006/math">
                    <m:r>
                      <a:rPr lang="en-GB" altLang="zh-CN" sz="2800" b="0" i="1" smtClean="0">
                        <a:latin typeface="Cambria Math" panose="02040503050406030204" pitchFamily="18" charset="0"/>
                      </a:rPr>
                      <m:t>𝛽</m:t>
                    </m:r>
                  </m:oMath>
                </a14:m>
                <a:r>
                  <a:rPr lang="zh-CN" altLang="pt-BR" sz="2800" dirty="0"/>
                  <a:t> </a:t>
                </a:r>
                <a:r>
                  <a:rPr lang="pt-BR" altLang="zh-CN" sz="2800" dirty="0"/>
                  <a:t>and Ly</a:t>
                </a:r>
                <a:r>
                  <a:rPr lang="en-GB" altLang="zh-CN" sz="2800" dirty="0"/>
                  <a:t>-</a:t>
                </a:r>
                <a14:m>
                  <m:oMath xmlns:m="http://schemas.openxmlformats.org/officeDocument/2006/math">
                    <m:r>
                      <a:rPr lang="en-GB" altLang="zh-CN" sz="2800" b="0" i="1" smtClean="0">
                        <a:latin typeface="Cambria Math" panose="02040503050406030204" pitchFamily="18" charset="0"/>
                      </a:rPr>
                      <m:t>𝛾</m:t>
                    </m:r>
                  </m:oMath>
                </a14:m>
                <a:r>
                  <a:rPr lang="en-US" altLang="zh-CN" sz="2800" dirty="0"/>
                  <a:t> into 9 regions inside the prominence. For each region, the intensity is the mean of that region (Fig. 2).</a:t>
                </a:r>
                <a:endParaRPr lang="en-US" sz="2800" dirty="0"/>
              </a:p>
            </p:txBody>
          </p:sp>
        </mc:Choice>
        <mc:Fallback xmlns="">
          <p:sp>
            <p:nvSpPr>
              <p:cNvPr id="37" name="Text Placeholder 36">
                <a:extLst>
                  <a:ext uri="{FF2B5EF4-FFF2-40B4-BE49-F238E27FC236}">
                    <a16:creationId xmlns:a16="http://schemas.microsoft.com/office/drawing/2014/main" id="{3B540C16-8ABD-8B40-A51F-D32095A92519}"/>
                  </a:ext>
                </a:extLst>
              </p:cNvPr>
              <p:cNvSpPr>
                <a:spLocks noGrp="1" noRot="1" noChangeAspect="1" noMove="1" noResize="1" noEditPoints="1" noAdjustHandles="1" noChangeArrowheads="1" noChangeShapeType="1" noTextEdit="1"/>
              </p:cNvSpPr>
              <p:nvPr>
                <p:ph type="body" sz="quarter" idx="96"/>
              </p:nvPr>
            </p:nvSpPr>
            <p:spPr>
              <a:xfrm>
                <a:off x="449463" y="14950387"/>
                <a:ext cx="10102728" cy="1612287"/>
              </a:xfrm>
              <a:blipFill>
                <a:blip r:embed="rId3"/>
                <a:stretch>
                  <a:fillRect l="-604" b="-2642"/>
                </a:stretch>
              </a:blipFill>
            </p:spPr>
            <p:txBody>
              <a:bodyPr/>
              <a:lstStyle/>
              <a:p>
                <a:r>
                  <a:rPr lang="en-GB">
                    <a:noFill/>
                  </a:rPr>
                  <a:t> </a:t>
                </a:r>
              </a:p>
            </p:txBody>
          </p:sp>
        </mc:Fallback>
      </mc:AlternateContent>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554249"/>
            <a:ext cx="15608232" cy="634879"/>
          </a:xfrm>
        </p:spPr>
        <p:txBody>
          <a:bodyPr>
            <a:normAutofit fontScale="62500" lnSpcReduction="20000"/>
          </a:bodyPr>
          <a:lstStyle/>
          <a:p>
            <a:r>
              <a:rPr lang="en-US" altLang="zh-CN" dirty="0"/>
              <a:t>(1)</a:t>
            </a:r>
            <a:r>
              <a:rPr lang="zh-CN" altLang="en-US" dirty="0"/>
              <a:t> </a:t>
            </a:r>
            <a:r>
              <a:rPr lang="en-US" altLang="zh-CN" sz="4400" dirty="0">
                <a:latin typeface="Arial" panose="020B0604020202020204" pitchFamily="34" charset="0"/>
                <a:cs typeface="Arial" panose="020B0604020202020204" pitchFamily="34" charset="0"/>
              </a:rPr>
              <a:t>University of Glasgow;</a:t>
            </a:r>
            <a:r>
              <a:rPr lang="zh-CN" altLang="en-US" sz="4400" dirty="0">
                <a:latin typeface="Arial" panose="020B0604020202020204" pitchFamily="34" charset="0"/>
                <a:cs typeface="Arial" panose="020B0604020202020204" pitchFamily="34" charset="0"/>
              </a:rPr>
              <a:t> </a:t>
            </a:r>
            <a:r>
              <a:rPr lang="en-US" altLang="zh-CN" sz="4400" dirty="0">
                <a:latin typeface="Arial" panose="020B0604020202020204" pitchFamily="34" charset="0"/>
                <a:cs typeface="Arial" panose="020B0604020202020204" pitchFamily="34" charset="0"/>
              </a:rPr>
              <a:t>(2)</a:t>
            </a:r>
            <a:r>
              <a:rPr lang="fr-FR" altLang="zh-CN" sz="4400" dirty="0">
                <a:latin typeface="Arial" panose="020B0604020202020204" pitchFamily="34" charset="0"/>
                <a:cs typeface="Arial" panose="020B0604020202020204" pitchFamily="34" charset="0"/>
              </a:rPr>
              <a:t> Université Paris Saclay</a:t>
            </a:r>
            <a:r>
              <a:rPr lang="en-US" altLang="zh-CN" sz="4400" dirty="0">
                <a:latin typeface="Arial" panose="020B0604020202020204" pitchFamily="34" charset="0"/>
                <a:cs typeface="Arial" panose="020B0604020202020204" pitchFamily="34" charset="0"/>
              </a:rPr>
              <a:t>; (3) NASA Goddard Space Flight Center</a:t>
            </a:r>
            <a:endParaRPr lang="fr-FR" altLang="zh-CN" sz="4400" dirty="0">
              <a:latin typeface="Arial" panose="020B0604020202020204" pitchFamily="34" charset="0"/>
              <a:cs typeface="Arial" panose="020B0604020202020204" pitchFamily="34" charset="0"/>
            </a:endParaRPr>
          </a:p>
          <a:p>
            <a:endParaRPr lang="en-US" altLang="zh-CN" dirty="0"/>
          </a:p>
          <a:p>
            <a:endParaRPr lang="en-US"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459279" y="2375463"/>
            <a:ext cx="16790280" cy="1318684"/>
          </a:xfrm>
        </p:spPr>
        <p:txBody>
          <a:bodyPr>
            <a:normAutofit/>
          </a:bodyPr>
          <a:lstStyle/>
          <a:p>
            <a:r>
              <a:rPr lang="en-US" altLang="zh-CN" sz="4000" dirty="0">
                <a:latin typeface="Arial" panose="020B0604020202020204" pitchFamily="34" charset="0"/>
                <a:cs typeface="Arial" panose="020B0604020202020204" pitchFamily="34" charset="0"/>
              </a:rPr>
              <a:t>Yong Zhang</a:t>
            </a:r>
            <a:r>
              <a:rPr lang="en-US" altLang="zh-CN" sz="4000" baseline="30000" dirty="0">
                <a:latin typeface="Arial" panose="020B0604020202020204" pitchFamily="34" charset="0"/>
                <a:cs typeface="Arial" panose="020B0604020202020204" pitchFamily="34" charset="0"/>
              </a:rPr>
              <a:t>(1)</a:t>
            </a:r>
            <a:r>
              <a:rPr lang="en-US" altLang="zh-CN" sz="4000" dirty="0">
                <a:latin typeface="Arial" panose="020B0604020202020204" pitchFamily="34" charset="0"/>
                <a:cs typeface="Arial" panose="020B0604020202020204" pitchFamily="34" charset="0"/>
              </a:rPr>
              <a:t>,</a:t>
            </a:r>
            <a:r>
              <a:rPr lang="zh-CN" altLang="en-US" sz="4000" dirty="0">
                <a:latin typeface="Arial" panose="020B0604020202020204" pitchFamily="34" charset="0"/>
                <a:cs typeface="Arial" panose="020B0604020202020204" pitchFamily="34" charset="0"/>
              </a:rPr>
              <a:t> </a:t>
            </a:r>
            <a:r>
              <a:rPr lang="en-US" altLang="zh-CN" sz="4000" dirty="0">
                <a:latin typeface="Arial" panose="020B0604020202020204" pitchFamily="34" charset="0"/>
                <a:cs typeface="Arial" panose="020B0604020202020204" pitchFamily="34" charset="0"/>
              </a:rPr>
              <a:t>Nicolas Labrosse</a:t>
            </a:r>
            <a:r>
              <a:rPr lang="en-US" altLang="zh-CN" sz="4000" baseline="30000" dirty="0">
                <a:latin typeface="Arial" panose="020B0604020202020204" pitchFamily="34" charset="0"/>
                <a:cs typeface="Arial" panose="020B0604020202020204" pitchFamily="34" charset="0"/>
              </a:rPr>
              <a:t>(1)</a:t>
            </a:r>
            <a:r>
              <a:rPr lang="en-US" altLang="zh-CN" sz="4000" dirty="0">
                <a:latin typeface="Arial" panose="020B0604020202020204" pitchFamily="34" charset="0"/>
                <a:cs typeface="Arial" panose="020B0604020202020204" pitchFamily="34" charset="0"/>
              </a:rPr>
              <a:t>,</a:t>
            </a:r>
            <a:r>
              <a:rPr lang="zh-CN" altLang="en-US" sz="4000" dirty="0">
                <a:latin typeface="Arial" panose="020B0604020202020204" pitchFamily="34" charset="0"/>
                <a:cs typeface="Arial" panose="020B0604020202020204" pitchFamily="34" charset="0"/>
              </a:rPr>
              <a:t> </a:t>
            </a:r>
            <a:r>
              <a:rPr lang="en-US" altLang="zh-CN" sz="4000" dirty="0">
                <a:latin typeface="Arial" panose="020B0604020202020204" pitchFamily="34" charset="0"/>
                <a:cs typeface="Arial" panose="020B0604020202020204" pitchFamily="34" charset="0"/>
              </a:rPr>
              <a:t>Susanna Parenti</a:t>
            </a:r>
            <a:r>
              <a:rPr lang="en-US" altLang="zh-CN" sz="4000" baseline="30000" dirty="0">
                <a:latin typeface="Arial" panose="020B0604020202020204" pitchFamily="34" charset="0"/>
                <a:cs typeface="Arial" panose="020B0604020202020204" pitchFamily="34" charset="0"/>
              </a:rPr>
              <a:t>(2)</a:t>
            </a:r>
            <a:r>
              <a:rPr lang="en-US" altLang="zh-CN" sz="4000" dirty="0">
                <a:latin typeface="Arial" panose="020B0604020202020204" pitchFamily="34" charset="0"/>
                <a:cs typeface="Arial" panose="020B0604020202020204" pitchFamily="34" charset="0"/>
              </a:rPr>
              <a:t>,</a:t>
            </a:r>
            <a:r>
              <a:rPr lang="zh-CN" altLang="en-US" sz="4000" dirty="0">
                <a:latin typeface="Arial" panose="020B0604020202020204" pitchFamily="34" charset="0"/>
                <a:cs typeface="Arial" panose="020B0604020202020204" pitchFamily="34" charset="0"/>
              </a:rPr>
              <a:t> </a:t>
            </a:r>
            <a:r>
              <a:rPr lang="fr-FR" altLang="zh-CN" sz="4000" dirty="0">
                <a:latin typeface="Arial" panose="020B0604020202020204" pitchFamily="34" charset="0"/>
                <a:cs typeface="Arial" panose="020B0604020202020204" pitchFamily="34" charset="0"/>
              </a:rPr>
              <a:t>Therese Kucera</a:t>
            </a:r>
            <a:r>
              <a:rPr lang="en-US" altLang="zh-CN" sz="4000" baseline="30000" dirty="0">
                <a:latin typeface="Arial" panose="020B0604020202020204" pitchFamily="34" charset="0"/>
                <a:cs typeface="Arial" panose="020B0604020202020204" pitchFamily="34" charset="0"/>
              </a:rPr>
              <a:t>(3)</a:t>
            </a:r>
            <a:endParaRPr lang="en-US" sz="4000" dirty="0"/>
          </a:p>
        </p:txBody>
      </p:sp>
      <mc:AlternateContent xmlns:mc="http://schemas.openxmlformats.org/markup-compatibility/2006" xmlns:a14="http://schemas.microsoft.com/office/drawing/2010/main">
        <mc:Choice Requires="a14">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078320" y="389920"/>
                <a:ext cx="17428879" cy="1886907"/>
              </a:xfrm>
            </p:spPr>
            <p:txBody>
              <a:bodyPr>
                <a:normAutofit/>
              </a:bodyPr>
              <a:lstStyle/>
              <a:p>
                <a:r>
                  <a:rPr lang="en-US" sz="6000" dirty="0"/>
                  <a:t>Parameters’ Maps Generated by H Ly-</a:t>
                </a:r>
                <a14:m>
                  <m:oMath xmlns:m="http://schemas.openxmlformats.org/officeDocument/2006/math">
                    <m:r>
                      <a:rPr lang="en-US" sz="6000" i="1" dirty="0" smtClean="0">
                        <a:latin typeface="Cambria Math" panose="02040503050406030204" pitchFamily="18" charset="0"/>
                        <a:ea typeface="Cambria Math" panose="02040503050406030204" pitchFamily="18" charset="0"/>
                      </a:rPr>
                      <m:t>𝜷</m:t>
                    </m:r>
                  </m:oMath>
                </a14:m>
                <a:r>
                  <a:rPr lang="en-US" sz="6000" dirty="0"/>
                  <a:t> and H Ly-</a:t>
                </a:r>
                <a14:m>
                  <m:oMath xmlns:m="http://schemas.openxmlformats.org/officeDocument/2006/math">
                    <m:r>
                      <a:rPr lang="en-US" sz="6000" i="1" dirty="0" smtClean="0">
                        <a:latin typeface="Cambria Math" panose="02040503050406030204" pitchFamily="18" charset="0"/>
                        <a:ea typeface="Cambria Math" panose="02040503050406030204" pitchFamily="18" charset="0"/>
                      </a:rPr>
                      <m:t>𝜸</m:t>
                    </m:r>
                  </m:oMath>
                </a14:m>
                <a:r>
                  <a:rPr lang="en-US" sz="6000" dirty="0"/>
                  <a:t> Lines from SPICE Data and Non-LTE Modeling</a:t>
                </a:r>
              </a:p>
              <a:p>
                <a:endParaRPr lang="en-US" sz="3200" dirty="0"/>
              </a:p>
            </p:txBody>
          </p:sp>
        </mc:Choice>
        <mc:Fallback xmlns="">
          <p:sp>
            <p:nvSpPr>
              <p:cNvPr id="40" name="Text Placeholder 39">
                <a:extLst>
                  <a:ext uri="{FF2B5EF4-FFF2-40B4-BE49-F238E27FC236}">
                    <a16:creationId xmlns:a16="http://schemas.microsoft.com/office/drawing/2014/main" id="{4E095D28-F987-E544-B047-DF5F82B6C3C9}"/>
                  </a:ext>
                </a:extLst>
              </p:cNvPr>
              <p:cNvSpPr>
                <a:spLocks noGrp="1" noRot="1" noChangeAspect="1" noMove="1" noResize="1" noEditPoints="1" noAdjustHandles="1" noChangeArrowheads="1" noChangeShapeType="1" noTextEdit="1"/>
              </p:cNvSpPr>
              <p:nvPr>
                <p:ph type="body" sz="quarter" idx="153"/>
              </p:nvPr>
            </p:nvSpPr>
            <p:spPr>
              <a:xfrm>
                <a:off x="2078320" y="389920"/>
                <a:ext cx="17428879" cy="1886907"/>
              </a:xfrm>
              <a:blipFill>
                <a:blip r:embed="rId4"/>
                <a:stretch>
                  <a:fillRect t="-11003" b="-22977"/>
                </a:stretch>
              </a:blipFill>
            </p:spPr>
            <p:txBody>
              <a:bodyPr/>
              <a:lstStyle/>
              <a:p>
                <a:r>
                  <a:rPr lang="en-GB">
                    <a:noFill/>
                  </a:rPr>
                  <a:t> </a:t>
                </a:r>
              </a:p>
            </p:txBody>
          </p:sp>
        </mc:Fallback>
      </mc:AlternateContent>
      <p:pic>
        <p:nvPicPr>
          <p:cNvPr id="2" name="图片 1">
            <a:extLst>
              <a:ext uri="{FF2B5EF4-FFF2-40B4-BE49-F238E27FC236}">
                <a16:creationId xmlns:a16="http://schemas.microsoft.com/office/drawing/2014/main" id="{DD1D868F-E3CD-6BA7-9EAD-E8B7BEEAC1A6}"/>
              </a:ext>
            </a:extLst>
          </p:cNvPr>
          <p:cNvPicPr>
            <a:picLocks noChangeAspect="1"/>
          </p:cNvPicPr>
          <p:nvPr/>
        </p:nvPicPr>
        <p:blipFill>
          <a:blip r:embed="rId5"/>
          <a:stretch>
            <a:fillRect/>
          </a:stretch>
        </p:blipFill>
        <p:spPr>
          <a:xfrm>
            <a:off x="593186" y="7366916"/>
            <a:ext cx="4526884" cy="3434662"/>
          </a:xfrm>
          <a:prstGeom prst="rect">
            <a:avLst/>
          </a:prstGeom>
        </p:spPr>
      </p:pic>
      <p:pic>
        <p:nvPicPr>
          <p:cNvPr id="3" name="图片 2">
            <a:extLst>
              <a:ext uri="{FF2B5EF4-FFF2-40B4-BE49-F238E27FC236}">
                <a16:creationId xmlns:a16="http://schemas.microsoft.com/office/drawing/2014/main" id="{00319C00-14FC-9A0B-A157-7C86A78DC15F}"/>
              </a:ext>
            </a:extLst>
          </p:cNvPr>
          <p:cNvPicPr>
            <a:picLocks noChangeAspect="1"/>
          </p:cNvPicPr>
          <p:nvPr/>
        </p:nvPicPr>
        <p:blipFill>
          <a:blip r:embed="rId6"/>
          <a:stretch>
            <a:fillRect/>
          </a:stretch>
        </p:blipFill>
        <p:spPr>
          <a:xfrm>
            <a:off x="5104755" y="7366916"/>
            <a:ext cx="4579548" cy="3434661"/>
          </a:xfrm>
          <a:prstGeom prst="rect">
            <a:avLst/>
          </a:prstGeom>
        </p:spPr>
      </p:pic>
      <mc:AlternateContent xmlns:mc="http://schemas.openxmlformats.org/markup-compatibility/2006" xmlns:a14="http://schemas.microsoft.com/office/drawing/2010/main">
        <mc:Choice Requires="a14">
          <p:sp>
            <p:nvSpPr>
              <p:cNvPr id="4" name="Text Placeholder 27">
                <a:extLst>
                  <a:ext uri="{FF2B5EF4-FFF2-40B4-BE49-F238E27FC236}">
                    <a16:creationId xmlns:a16="http://schemas.microsoft.com/office/drawing/2014/main" id="{E6D88418-2C32-23A4-50E1-BFDE3FFC2D31}"/>
                  </a:ext>
                </a:extLst>
              </p:cNvPr>
              <p:cNvSpPr txBox="1">
                <a:spLocks/>
              </p:cNvSpPr>
              <p:nvPr/>
            </p:nvSpPr>
            <p:spPr>
              <a:xfrm>
                <a:off x="478880" y="11804129"/>
                <a:ext cx="10101856" cy="2474061"/>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sz="2800" dirty="0"/>
                  <a:t>To interpret the data, we use 1D prominence slab model [1, 2, 3]. Free parameters include central &amp; surface temperature, central &amp; surface pressure, </a:t>
                </a:r>
                <a14:m>
                  <m:oMath xmlns:m="http://schemas.openxmlformats.org/officeDocument/2006/math">
                    <m:r>
                      <a:rPr lang="en-US" altLang="zh-CN" sz="2800" i="1" dirty="0">
                        <a:latin typeface="Cambria Math" panose="02040503050406030204" pitchFamily="18" charset="0"/>
                      </a:rPr>
                      <m:t>𝛾</m:t>
                    </m:r>
                  </m:oMath>
                </a14:m>
                <a:r>
                  <a:rPr lang="en-US" altLang="zh-CN" sz="2800" dirty="0"/>
                  <a:t> (indicating the steepness of the temperature profile), column mass, microturbulent velocity, altitude, and radial velocity of the moving prominence.</a:t>
                </a:r>
              </a:p>
            </p:txBody>
          </p:sp>
        </mc:Choice>
        <mc:Fallback xmlns="">
          <p:sp>
            <p:nvSpPr>
              <p:cNvPr id="4" name="Text Placeholder 27">
                <a:extLst>
                  <a:ext uri="{FF2B5EF4-FFF2-40B4-BE49-F238E27FC236}">
                    <a16:creationId xmlns:a16="http://schemas.microsoft.com/office/drawing/2014/main" id="{E6D88418-2C32-23A4-50E1-BFDE3FFC2D31}"/>
                  </a:ext>
                </a:extLst>
              </p:cNvPr>
              <p:cNvSpPr txBox="1">
                <a:spLocks noRot="1" noChangeAspect="1" noMove="1" noResize="1" noEditPoints="1" noAdjustHandles="1" noChangeArrowheads="1" noChangeShapeType="1" noTextEdit="1"/>
              </p:cNvSpPr>
              <p:nvPr/>
            </p:nvSpPr>
            <p:spPr>
              <a:xfrm>
                <a:off x="478880" y="11804129"/>
                <a:ext cx="10101856" cy="2474061"/>
              </a:xfrm>
              <a:prstGeom prst="rect">
                <a:avLst/>
              </a:prstGeom>
              <a:blipFill>
                <a:blip r:embed="rId7"/>
                <a:stretch>
                  <a:fillRect l="-604" b="-1478"/>
                </a:stretch>
              </a:blipFill>
            </p:spPr>
            <p:txBody>
              <a:bodyPr/>
              <a:lstStyle/>
              <a:p>
                <a:r>
                  <a:rPr lang="en-GB">
                    <a:noFill/>
                  </a:rPr>
                  <a:t> </a:t>
                </a:r>
              </a:p>
            </p:txBody>
          </p:sp>
        </mc:Fallback>
      </mc:AlternateContent>
      <p:pic>
        <p:nvPicPr>
          <p:cNvPr id="6" name="图片 5">
            <a:extLst>
              <a:ext uri="{FF2B5EF4-FFF2-40B4-BE49-F238E27FC236}">
                <a16:creationId xmlns:a16="http://schemas.microsoft.com/office/drawing/2014/main" id="{55C1BB81-915C-10EE-D883-147614F0B81D}"/>
              </a:ext>
            </a:extLst>
          </p:cNvPr>
          <p:cNvPicPr>
            <a:picLocks noChangeAspect="1"/>
          </p:cNvPicPr>
          <p:nvPr/>
        </p:nvPicPr>
        <p:blipFill>
          <a:blip r:embed="rId8"/>
          <a:stretch>
            <a:fillRect/>
          </a:stretch>
        </p:blipFill>
        <p:spPr>
          <a:xfrm>
            <a:off x="5112128" y="16621482"/>
            <a:ext cx="4254631" cy="3190973"/>
          </a:xfrm>
          <a:prstGeom prst="rect">
            <a:avLst/>
          </a:prstGeom>
        </p:spPr>
      </p:pic>
      <p:pic>
        <p:nvPicPr>
          <p:cNvPr id="7" name="图片 6">
            <a:extLst>
              <a:ext uri="{FF2B5EF4-FFF2-40B4-BE49-F238E27FC236}">
                <a16:creationId xmlns:a16="http://schemas.microsoft.com/office/drawing/2014/main" id="{B4D770F4-EFC6-572A-23F9-C24FB0AB459B}"/>
              </a:ext>
            </a:extLst>
          </p:cNvPr>
          <p:cNvPicPr>
            <a:picLocks noChangeAspect="1"/>
          </p:cNvPicPr>
          <p:nvPr/>
        </p:nvPicPr>
        <p:blipFill>
          <a:blip r:embed="rId9"/>
          <a:stretch>
            <a:fillRect/>
          </a:stretch>
        </p:blipFill>
        <p:spPr>
          <a:xfrm>
            <a:off x="890954" y="16621482"/>
            <a:ext cx="4254631" cy="3190973"/>
          </a:xfrm>
          <a:prstGeom prst="rect">
            <a:avLst/>
          </a:prstGeom>
        </p:spPr>
      </p:pic>
      <mc:AlternateContent xmlns:mc="http://schemas.openxmlformats.org/markup-compatibility/2006" xmlns:a14="http://schemas.microsoft.com/office/drawing/2010/main">
        <mc:Choice Requires="a14">
          <p:sp>
            <p:nvSpPr>
              <p:cNvPr id="8" name="Text Placeholder 36">
                <a:extLst>
                  <a:ext uri="{FF2B5EF4-FFF2-40B4-BE49-F238E27FC236}">
                    <a16:creationId xmlns:a16="http://schemas.microsoft.com/office/drawing/2014/main" id="{2B167EFE-AFED-6902-D06D-2F227318EE00}"/>
                  </a:ext>
                </a:extLst>
              </p:cNvPr>
              <p:cNvSpPr txBox="1">
                <a:spLocks/>
              </p:cNvSpPr>
              <p:nvPr/>
            </p:nvSpPr>
            <p:spPr>
              <a:xfrm>
                <a:off x="478008" y="20774919"/>
                <a:ext cx="10102728" cy="9023546"/>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sz="2800" kern="100" dirty="0">
                    <a:ea typeface="等线" panose="02010600030101010101" pitchFamily="2" charset="-122"/>
                    <a:cs typeface="Arial" panose="020B0604020202020204" pitchFamily="34" charset="0"/>
                  </a:rPr>
                  <a:t>We generate 1000 random models based on our estimate of parameters’ ranges. </a:t>
                </a:r>
              </a:p>
              <a:p>
                <a:r>
                  <a:rPr lang="en-US" altLang="zh-CN" sz="2800" dirty="0"/>
                  <a:t>Our procedure to obtain the best model which has the closest intensity with both </a:t>
                </a:r>
                <a:r>
                  <a:rPr lang="pt-BR" altLang="zh-CN" sz="2800" dirty="0"/>
                  <a:t>Ly</a:t>
                </a:r>
                <a:r>
                  <a:rPr lang="en-GB" altLang="zh-CN" sz="2800" b="0" dirty="0"/>
                  <a:t>-</a:t>
                </a:r>
                <a14:m>
                  <m:oMath xmlns:m="http://schemas.openxmlformats.org/officeDocument/2006/math">
                    <m:r>
                      <a:rPr lang="en-GB" altLang="zh-CN" sz="2800" b="0" i="1" smtClean="0">
                        <a:latin typeface="Cambria Math" panose="02040503050406030204" pitchFamily="18" charset="0"/>
                      </a:rPr>
                      <m:t>𝛽</m:t>
                    </m:r>
                  </m:oMath>
                </a14:m>
                <a:r>
                  <a:rPr lang="zh-CN" altLang="pt-BR" sz="2800" dirty="0"/>
                  <a:t> </a:t>
                </a:r>
                <a:r>
                  <a:rPr lang="pt-BR" altLang="zh-CN" sz="2800" dirty="0"/>
                  <a:t>and Ly</a:t>
                </a:r>
                <a:r>
                  <a:rPr lang="en-GB" altLang="zh-CN" sz="2800" dirty="0"/>
                  <a:t>-</a:t>
                </a:r>
                <a14:m>
                  <m:oMath xmlns:m="http://schemas.openxmlformats.org/officeDocument/2006/math">
                    <m:r>
                      <a:rPr lang="en-GB" altLang="zh-CN" sz="2800" b="0" i="1" smtClean="0">
                        <a:latin typeface="Cambria Math" panose="02040503050406030204" pitchFamily="18" charset="0"/>
                      </a:rPr>
                      <m:t>𝛾</m:t>
                    </m:r>
                  </m:oMath>
                </a14:m>
                <a:r>
                  <a:rPr lang="zh-CN" altLang="en-US" sz="2800" dirty="0"/>
                  <a:t> </a:t>
                </a:r>
                <a:r>
                  <a:rPr lang="en-US" altLang="zh-CN" sz="2800" dirty="0"/>
                  <a:t>lines is: </a:t>
                </a:r>
              </a:p>
              <a:p>
                <a:r>
                  <a:rPr lang="en-US" altLang="zh-CN" sz="2800" kern="100" dirty="0">
                    <a:ea typeface="等线" panose="02010600030101010101" pitchFamily="2" charset="-122"/>
                    <a:cs typeface="Arial" panose="020B0604020202020204" pitchFamily="34" charset="0"/>
                  </a:rPr>
                  <a:t>1. For each pixel, we find model A and model B. Model A is the model that has the closest H </a:t>
                </a:r>
                <a:r>
                  <a:rPr lang="pt-BR" altLang="zh-CN" sz="2800" dirty="0"/>
                  <a:t>Ly</a:t>
                </a:r>
                <a:r>
                  <a:rPr lang="en-GB" altLang="zh-CN" sz="2800" b="0" dirty="0"/>
                  <a:t>-</a:t>
                </a:r>
                <a14:m>
                  <m:oMath xmlns:m="http://schemas.openxmlformats.org/officeDocument/2006/math">
                    <m:r>
                      <a:rPr lang="en-GB" altLang="zh-CN" sz="2800" b="0" i="1" smtClean="0">
                        <a:latin typeface="Cambria Math" panose="02040503050406030204" pitchFamily="18" charset="0"/>
                      </a:rPr>
                      <m:t>𝛽</m:t>
                    </m:r>
                  </m:oMath>
                </a14:m>
                <a:r>
                  <a:rPr lang="en-US" altLang="zh-CN" sz="2800" kern="100" dirty="0">
                    <a:ea typeface="等线" panose="02010600030101010101" pitchFamily="2" charset="-122"/>
                    <a:cs typeface="Arial" panose="020B0604020202020204" pitchFamily="34" charset="0"/>
                  </a:rPr>
                  <a:t> intensity with observation among the 1000 random models. Model B is the model that has the closest H </a:t>
                </a:r>
                <a:r>
                  <a:rPr lang="pt-BR" altLang="zh-CN" sz="2800" dirty="0"/>
                  <a:t>Ly</a:t>
                </a:r>
                <a:r>
                  <a:rPr lang="en-GB" altLang="zh-CN" sz="2800" dirty="0"/>
                  <a:t>-</a:t>
                </a:r>
                <a14:m>
                  <m:oMath xmlns:m="http://schemas.openxmlformats.org/officeDocument/2006/math">
                    <m:r>
                      <a:rPr lang="en-GB" altLang="zh-CN" sz="2800" i="1">
                        <a:latin typeface="Cambria Math" panose="02040503050406030204" pitchFamily="18" charset="0"/>
                      </a:rPr>
                      <m:t>𝛾</m:t>
                    </m:r>
                  </m:oMath>
                </a14:m>
                <a:r>
                  <a:rPr lang="en-US" altLang="zh-CN" sz="2800" kern="100" dirty="0">
                    <a:ea typeface="等线" panose="02010600030101010101" pitchFamily="2" charset="-122"/>
                    <a:cs typeface="Arial" panose="020B0604020202020204" pitchFamily="34" charset="0"/>
                  </a:rPr>
                  <a:t> intensity with observation among the 1000 random models;</a:t>
                </a:r>
              </a:p>
              <a:p>
                <a14:m>
                  <m:oMath xmlns:m="http://schemas.openxmlformats.org/officeDocument/2006/math">
                    <m:r>
                      <a:rPr lang="en-US" altLang="zh-CN" sz="2800" b="0" i="1" smtClean="0">
                        <a:latin typeface="Cambria Math" panose="02040503050406030204" pitchFamily="18" charset="0"/>
                      </a:rPr>
                      <m:t>2</m:t>
                    </m:r>
                  </m:oMath>
                </a14:m>
                <a:r>
                  <a:rPr lang="en-US" sz="2800" dirty="0"/>
                  <a:t>. The new temperature (pressure) profiles are obtained by taking a linear combination of </a:t>
                </a:r>
                <a14:m>
                  <m:oMath xmlns:m="http://schemas.openxmlformats.org/officeDocument/2006/math">
                    <m:sSub>
                      <m:sSubPr>
                        <m:ctrlPr>
                          <a:rPr lang="zh-CN" altLang="zh-CN" sz="2800" i="1">
                            <a:latin typeface="Cambria Math" panose="02040503050406030204" pitchFamily="18" charset="0"/>
                          </a:rPr>
                        </m:ctrlPr>
                      </m:sSubPr>
                      <m:e>
                        <m:r>
                          <a:rPr lang="en-US" altLang="zh-CN" sz="2800">
                            <a:latin typeface="Cambria Math" panose="02040503050406030204" pitchFamily="18" charset="0"/>
                          </a:rPr>
                          <m:t>𝑇</m:t>
                        </m:r>
                      </m:e>
                      <m:sub>
                        <m:r>
                          <m:rPr>
                            <m:sty m:val="p"/>
                          </m:rPr>
                          <a:rPr lang="en-US" altLang="zh-CN" sz="2800" b="0" i="0" smtClean="0">
                            <a:latin typeface="Cambria Math" panose="02040503050406030204" pitchFamily="18" charset="0"/>
                          </a:rPr>
                          <m:t>A</m:t>
                        </m:r>
                      </m:sub>
                    </m:sSub>
                  </m:oMath>
                </a14:m>
                <a:r>
                  <a:rPr lang="en-US" altLang="zh-CN" sz="2800" dirty="0"/>
                  <a:t> and </a:t>
                </a:r>
                <a14:m>
                  <m:oMath xmlns:m="http://schemas.openxmlformats.org/officeDocument/2006/math">
                    <m:sSub>
                      <m:sSubPr>
                        <m:ctrlPr>
                          <a:rPr lang="zh-CN" altLang="zh-CN" sz="2800" i="1">
                            <a:latin typeface="Cambria Math" panose="02040503050406030204" pitchFamily="18" charset="0"/>
                          </a:rPr>
                        </m:ctrlPr>
                      </m:sSubPr>
                      <m:e>
                        <m:r>
                          <a:rPr lang="en-US" altLang="zh-CN" sz="2800">
                            <a:latin typeface="Cambria Math" panose="02040503050406030204" pitchFamily="18" charset="0"/>
                          </a:rPr>
                          <m:t>𝑇</m:t>
                        </m:r>
                      </m:e>
                      <m:sub>
                        <m:r>
                          <m:rPr>
                            <m:sty m:val="p"/>
                          </m:rPr>
                          <a:rPr lang="en-US" altLang="zh-CN" sz="2800">
                            <a:latin typeface="Cambria Math" panose="02040503050406030204" pitchFamily="18" charset="0"/>
                          </a:rPr>
                          <m:t>B</m:t>
                        </m:r>
                      </m:sub>
                    </m:sSub>
                  </m:oMath>
                </a14:m>
                <a:r>
                  <a:rPr lang="en-US" altLang="zh-CN" sz="2800" dirty="0"/>
                  <a:t> (</a:t>
                </a:r>
                <a14:m>
                  <m:oMath xmlns:m="http://schemas.openxmlformats.org/officeDocument/2006/math">
                    <m:sSub>
                      <m:sSubPr>
                        <m:ctrlPr>
                          <a:rPr lang="zh-CN" altLang="zh-CN" sz="2800" i="1">
                            <a:latin typeface="Cambria Math" panose="02040503050406030204" pitchFamily="18" charset="0"/>
                          </a:rPr>
                        </m:ctrlPr>
                      </m:sSubPr>
                      <m:e>
                        <m:r>
                          <a:rPr lang="en-US" altLang="zh-CN" sz="2800">
                            <a:latin typeface="Cambria Math" panose="02040503050406030204" pitchFamily="18" charset="0"/>
                          </a:rPr>
                          <m:t>𝑝</m:t>
                        </m:r>
                      </m:e>
                      <m:sub>
                        <m:r>
                          <m:rPr>
                            <m:sty m:val="p"/>
                          </m:rPr>
                          <a:rPr lang="en-US" altLang="zh-CN" sz="2800" b="0" i="0" smtClean="0">
                            <a:latin typeface="Cambria Math" panose="02040503050406030204" pitchFamily="18" charset="0"/>
                          </a:rPr>
                          <m:t>A</m:t>
                        </m:r>
                      </m:sub>
                    </m:sSub>
                  </m:oMath>
                </a14:m>
                <a:r>
                  <a:rPr lang="en-US" altLang="zh-CN" sz="2800" dirty="0"/>
                  <a:t> and </a:t>
                </a:r>
                <a14:m>
                  <m:oMath xmlns:m="http://schemas.openxmlformats.org/officeDocument/2006/math">
                    <m:sSub>
                      <m:sSubPr>
                        <m:ctrlPr>
                          <a:rPr lang="zh-CN" altLang="zh-CN" sz="2800" i="1">
                            <a:latin typeface="Cambria Math" panose="02040503050406030204" pitchFamily="18" charset="0"/>
                          </a:rPr>
                        </m:ctrlPr>
                      </m:sSubPr>
                      <m:e>
                        <m:r>
                          <a:rPr lang="en-US" altLang="zh-CN" sz="2800">
                            <a:latin typeface="Cambria Math" panose="02040503050406030204" pitchFamily="18" charset="0"/>
                          </a:rPr>
                          <m:t>𝑝</m:t>
                        </m:r>
                      </m:e>
                      <m:sub>
                        <m:r>
                          <m:rPr>
                            <m:sty m:val="p"/>
                          </m:rPr>
                          <a:rPr lang="en-US" altLang="zh-CN" sz="2800" b="0" i="0" smtClean="0">
                            <a:latin typeface="Cambria Math" panose="02040503050406030204" pitchFamily="18" charset="0"/>
                          </a:rPr>
                          <m:t>B</m:t>
                        </m:r>
                      </m:sub>
                    </m:sSub>
                  </m:oMath>
                </a14:m>
                <a:r>
                  <a:rPr lang="en-US" altLang="zh-CN" sz="2800" dirty="0"/>
                  <a:t>), where the coefficient is determined by how the contribution function of </a:t>
                </a:r>
                <a:r>
                  <a:rPr lang="pt-BR" altLang="zh-CN" sz="2800" dirty="0"/>
                  <a:t>Ly</a:t>
                </a:r>
                <a:r>
                  <a:rPr lang="en-GB" altLang="zh-CN" sz="2800" dirty="0"/>
                  <a:t>-</a:t>
                </a:r>
                <a14:m>
                  <m:oMath xmlns:m="http://schemas.openxmlformats.org/officeDocument/2006/math">
                    <m:r>
                      <a:rPr lang="en-GB" altLang="zh-CN" sz="2800" i="1">
                        <a:latin typeface="Cambria Math" panose="02040503050406030204" pitchFamily="18" charset="0"/>
                      </a:rPr>
                      <m:t>𝛽</m:t>
                    </m:r>
                  </m:oMath>
                </a14:m>
                <a:r>
                  <a:rPr lang="zh-CN" altLang="pt-BR" sz="2800" dirty="0"/>
                  <a:t> </a:t>
                </a:r>
                <a:r>
                  <a:rPr lang="pt-BR" altLang="zh-CN" sz="2800" dirty="0"/>
                  <a:t>and Ly</a:t>
                </a:r>
                <a:r>
                  <a:rPr lang="en-GB" altLang="zh-CN" sz="2800" dirty="0"/>
                  <a:t>-</a:t>
                </a:r>
                <a14:m>
                  <m:oMath xmlns:m="http://schemas.openxmlformats.org/officeDocument/2006/math">
                    <m:r>
                      <a:rPr lang="en-GB" altLang="zh-CN" sz="2800" i="1">
                        <a:latin typeface="Cambria Math" panose="02040503050406030204" pitchFamily="18" charset="0"/>
                      </a:rPr>
                      <m:t>𝛾</m:t>
                    </m:r>
                  </m:oMath>
                </a14:m>
                <a:r>
                  <a:rPr lang="zh-CN" altLang="en-US" sz="2800" dirty="0"/>
                  <a:t> </a:t>
                </a:r>
                <a:r>
                  <a:rPr lang="en-US" altLang="zh-CN" sz="2800" dirty="0"/>
                  <a:t>lines vary inside the prominence slab;</a:t>
                </a:r>
              </a:p>
              <a:p>
                <a:r>
                  <a:rPr lang="en-US" altLang="zh-CN" sz="2800" dirty="0"/>
                  <a:t>3. In practice,  we find that taking the average of </a:t>
                </a:r>
                <a14:m>
                  <m:oMath xmlns:m="http://schemas.openxmlformats.org/officeDocument/2006/math">
                    <m:sSub>
                      <m:sSubPr>
                        <m:ctrlPr>
                          <a:rPr lang="zh-CN" altLang="zh-CN" sz="2800" i="1" smtClean="0">
                            <a:latin typeface="Cambria Math" panose="02040503050406030204" pitchFamily="18" charset="0"/>
                          </a:rPr>
                        </m:ctrlPr>
                      </m:sSubPr>
                      <m:e>
                        <m:r>
                          <a:rPr lang="en-US" altLang="zh-CN" sz="2800">
                            <a:latin typeface="Cambria Math" panose="02040503050406030204" pitchFamily="18" charset="0"/>
                          </a:rPr>
                          <m:t>𝑇</m:t>
                        </m:r>
                      </m:e>
                      <m:sub>
                        <m:r>
                          <m:rPr>
                            <m:sty m:val="p"/>
                          </m:rPr>
                          <a:rPr lang="en-US" altLang="zh-CN" sz="2800" b="0" i="0" smtClean="0">
                            <a:latin typeface="Cambria Math" panose="02040503050406030204" pitchFamily="18" charset="0"/>
                          </a:rPr>
                          <m:t>A</m:t>
                        </m:r>
                      </m:sub>
                    </m:sSub>
                  </m:oMath>
                </a14:m>
                <a:r>
                  <a:rPr lang="en-US" altLang="zh-CN" sz="2800" dirty="0"/>
                  <a:t> and </a:t>
                </a:r>
                <a14:m>
                  <m:oMath xmlns:m="http://schemas.openxmlformats.org/officeDocument/2006/math">
                    <m:sSub>
                      <m:sSubPr>
                        <m:ctrlPr>
                          <a:rPr lang="zh-CN" altLang="zh-CN" sz="2800" i="1">
                            <a:latin typeface="Cambria Math" panose="02040503050406030204" pitchFamily="18" charset="0"/>
                          </a:rPr>
                        </m:ctrlPr>
                      </m:sSubPr>
                      <m:e>
                        <m:r>
                          <a:rPr lang="en-US" altLang="zh-CN" sz="2800">
                            <a:latin typeface="Cambria Math" panose="02040503050406030204" pitchFamily="18" charset="0"/>
                          </a:rPr>
                          <m:t>𝑇</m:t>
                        </m:r>
                      </m:e>
                      <m:sub>
                        <m:r>
                          <m:rPr>
                            <m:sty m:val="p"/>
                          </m:rPr>
                          <a:rPr lang="en-US" altLang="zh-CN" sz="2800">
                            <a:latin typeface="Cambria Math" panose="02040503050406030204" pitchFamily="18" charset="0"/>
                          </a:rPr>
                          <m:t>B</m:t>
                        </m:r>
                      </m:sub>
                    </m:sSub>
                  </m:oMath>
                </a14:m>
                <a:r>
                  <a:rPr lang="en-US" altLang="zh-CN" sz="2800" dirty="0"/>
                  <a:t> (</a:t>
                </a:r>
                <a14:m>
                  <m:oMath xmlns:m="http://schemas.openxmlformats.org/officeDocument/2006/math">
                    <m:sSub>
                      <m:sSubPr>
                        <m:ctrlPr>
                          <a:rPr lang="zh-CN" altLang="zh-CN" sz="2800" i="1">
                            <a:latin typeface="Cambria Math" panose="02040503050406030204" pitchFamily="18" charset="0"/>
                          </a:rPr>
                        </m:ctrlPr>
                      </m:sSubPr>
                      <m:e>
                        <m:r>
                          <a:rPr lang="en-US" altLang="zh-CN" sz="2800">
                            <a:latin typeface="Cambria Math" panose="02040503050406030204" pitchFamily="18" charset="0"/>
                          </a:rPr>
                          <m:t>𝑝</m:t>
                        </m:r>
                      </m:e>
                      <m:sub>
                        <m:r>
                          <m:rPr>
                            <m:sty m:val="p"/>
                          </m:rPr>
                          <a:rPr lang="en-US" altLang="zh-CN" sz="2800" b="0" i="0" smtClean="0">
                            <a:latin typeface="Cambria Math" panose="02040503050406030204" pitchFamily="18" charset="0"/>
                          </a:rPr>
                          <m:t>A</m:t>
                        </m:r>
                      </m:sub>
                    </m:sSub>
                  </m:oMath>
                </a14:m>
                <a:r>
                  <a:rPr lang="en-US" altLang="zh-CN" sz="2800" dirty="0"/>
                  <a:t> and </a:t>
                </a:r>
                <a14:m>
                  <m:oMath xmlns:m="http://schemas.openxmlformats.org/officeDocument/2006/math">
                    <m:sSub>
                      <m:sSubPr>
                        <m:ctrlPr>
                          <a:rPr lang="zh-CN" altLang="zh-CN" sz="2800" i="1">
                            <a:latin typeface="Cambria Math" panose="02040503050406030204" pitchFamily="18" charset="0"/>
                          </a:rPr>
                        </m:ctrlPr>
                      </m:sSubPr>
                      <m:e>
                        <m:r>
                          <a:rPr lang="en-US" altLang="zh-CN" sz="2800">
                            <a:latin typeface="Cambria Math" panose="02040503050406030204" pitchFamily="18" charset="0"/>
                          </a:rPr>
                          <m:t>𝑝</m:t>
                        </m:r>
                      </m:e>
                      <m:sub>
                        <m:r>
                          <m:rPr>
                            <m:sty m:val="p"/>
                          </m:rPr>
                          <a:rPr lang="en-US" altLang="zh-CN" sz="2800" b="0" i="0" smtClean="0">
                            <a:latin typeface="Cambria Math" panose="02040503050406030204" pitchFamily="18" charset="0"/>
                          </a:rPr>
                          <m:t>B</m:t>
                        </m:r>
                      </m:sub>
                    </m:sSub>
                  </m:oMath>
                </a14:m>
                <a:r>
                  <a:rPr lang="en-US" altLang="zh-CN" sz="2800" dirty="0"/>
                  <a:t>) works well for most positions to give a good agreement between computed and observed intensity simultaneously for both </a:t>
                </a:r>
                <a:r>
                  <a:rPr lang="pt-BR" altLang="zh-CN" sz="2800" dirty="0"/>
                  <a:t>Ly</a:t>
                </a:r>
                <a:r>
                  <a:rPr lang="en-GB" altLang="zh-CN" sz="2800" dirty="0"/>
                  <a:t>-</a:t>
                </a:r>
                <a14:m>
                  <m:oMath xmlns:m="http://schemas.openxmlformats.org/officeDocument/2006/math">
                    <m:r>
                      <a:rPr lang="en-GB" altLang="zh-CN" sz="2800" i="1">
                        <a:latin typeface="Cambria Math" panose="02040503050406030204" pitchFamily="18" charset="0"/>
                      </a:rPr>
                      <m:t>𝛽</m:t>
                    </m:r>
                  </m:oMath>
                </a14:m>
                <a:r>
                  <a:rPr lang="zh-CN" altLang="pt-BR" sz="2800" dirty="0"/>
                  <a:t> </a:t>
                </a:r>
                <a:r>
                  <a:rPr lang="pt-BR" altLang="zh-CN" sz="2800" dirty="0"/>
                  <a:t>and Ly</a:t>
                </a:r>
                <a:r>
                  <a:rPr lang="en-GB" altLang="zh-CN" sz="2800" dirty="0"/>
                  <a:t>-</a:t>
                </a:r>
                <a14:m>
                  <m:oMath xmlns:m="http://schemas.openxmlformats.org/officeDocument/2006/math">
                    <m:r>
                      <a:rPr lang="en-GB" altLang="zh-CN" sz="2800" i="1">
                        <a:latin typeface="Cambria Math" panose="02040503050406030204" pitchFamily="18" charset="0"/>
                      </a:rPr>
                      <m:t>𝛾</m:t>
                    </m:r>
                  </m:oMath>
                </a14:m>
                <a:r>
                  <a:rPr lang="en-US" altLang="zh-CN" sz="2800" dirty="0"/>
                  <a:t> lines;</a:t>
                </a:r>
              </a:p>
              <a:p>
                <a:r>
                  <a:rPr lang="en-US" altLang="zh-CN" sz="2800" dirty="0"/>
                  <a:t>4. We ensure a monotonic variation for the new temperature (pressure) profiles inside the prominence slab.</a:t>
                </a:r>
              </a:p>
              <a:p>
                <a:r>
                  <a:rPr lang="en-US" altLang="zh-CN" sz="2800" dirty="0"/>
                  <a:t>Figure 3 shows the results.</a:t>
                </a:r>
                <a:endParaRPr lang="zh-CN" altLang="zh-CN" sz="2800" dirty="0"/>
              </a:p>
            </p:txBody>
          </p:sp>
        </mc:Choice>
        <mc:Fallback xmlns="">
          <p:sp>
            <p:nvSpPr>
              <p:cNvPr id="8" name="Text Placeholder 36">
                <a:extLst>
                  <a:ext uri="{FF2B5EF4-FFF2-40B4-BE49-F238E27FC236}">
                    <a16:creationId xmlns:a16="http://schemas.microsoft.com/office/drawing/2014/main" id="{2B167EFE-AFED-6902-D06D-2F227318EE00}"/>
                  </a:ext>
                </a:extLst>
              </p:cNvPr>
              <p:cNvSpPr txBox="1">
                <a:spLocks noRot="1" noChangeAspect="1" noMove="1" noResize="1" noEditPoints="1" noAdjustHandles="1" noChangeArrowheads="1" noChangeShapeType="1" noTextEdit="1"/>
              </p:cNvSpPr>
              <p:nvPr/>
            </p:nvSpPr>
            <p:spPr>
              <a:xfrm>
                <a:off x="478008" y="20774919"/>
                <a:ext cx="10102728" cy="9023546"/>
              </a:xfrm>
              <a:prstGeom prst="rect">
                <a:avLst/>
              </a:prstGeom>
              <a:blipFill>
                <a:blip r:embed="rId10"/>
                <a:stretch>
                  <a:fillRect l="-543" r="-12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939AC226-9D96-C8E4-751C-0860AD61FB5B}"/>
                  </a:ext>
                </a:extLst>
              </p:cNvPr>
              <p:cNvSpPr txBox="1"/>
              <p:nvPr/>
            </p:nvSpPr>
            <p:spPr>
              <a:xfrm>
                <a:off x="10488347" y="17301071"/>
                <a:ext cx="10325877" cy="1815882"/>
              </a:xfrm>
              <a:prstGeom prst="rect">
                <a:avLst/>
              </a:prstGeom>
              <a:noFill/>
            </p:spPr>
            <p:txBody>
              <a:bodyPr wrap="square">
                <a:spAutoFit/>
              </a:bodyPr>
              <a:lstStyle/>
              <a:p>
                <a:r>
                  <a:rPr lang="en-US" altLang="zh-CN" sz="2800" dirty="0">
                    <a:solidFill>
                      <a:schemeClr val="accent5">
                        <a:lumMod val="50000"/>
                      </a:schemeClr>
                    </a:solidFill>
                    <a:latin typeface="Times New Roman" panose="02020603050405020304" pitchFamily="18" charset="0"/>
                    <a:cs typeface="Times New Roman" panose="02020603050405020304" pitchFamily="18" charset="0"/>
                  </a:rPr>
                  <a:t>By the method mentioned above, we find the best model for all pixels. By information from those models, we generate parameters’ maps for three parameters that are most related to the intensity of </a:t>
                </a:r>
                <a:r>
                  <a:rPr kumimoji="0" lang="pt-BR" altLang="zh-CN"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rPr>
                  <a:t>Ly</a:t>
                </a:r>
                <a:r>
                  <a:rPr kumimoji="0" lang="en-GB" altLang="zh-CN"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r>
                      <a:rPr kumimoji="0" lang="en-GB" altLang="zh-CN" sz="2800" b="0" i="1" u="none" strike="noStrike" kern="1200" cap="none" spc="0" normalizeH="0" baseline="0" noProof="0" smtClean="0">
                        <a:ln>
                          <a:noFill/>
                        </a:ln>
                        <a:solidFill>
                          <a:srgbClr val="4472C4">
                            <a:lumMod val="50000"/>
                          </a:srgbClr>
                        </a:solidFill>
                        <a:effectLst/>
                        <a:uLnTx/>
                        <a:uFillTx/>
                        <a:latin typeface="Cambria Math" panose="02040503050406030204" pitchFamily="18" charset="0"/>
                      </a:rPr>
                      <m:t>𝛽</m:t>
                    </m:r>
                  </m:oMath>
                </a14:m>
                <a:r>
                  <a:rPr kumimoji="0" lang="zh-CN" altLang="pt-BR"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pt-BR" altLang="zh-CN"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rPr>
                  <a:t>and Ly</a:t>
                </a:r>
                <a:r>
                  <a:rPr kumimoji="0" lang="en-GB" altLang="zh-CN" sz="2800" b="0" i="0" u="none" strike="noStrike" kern="1200" cap="none" spc="0" normalizeH="0" baseline="0" noProof="0" dirty="0">
                    <a:ln>
                      <a:noFill/>
                    </a:ln>
                    <a:solidFill>
                      <a:srgbClr val="4472C4">
                        <a:lumMod val="50000"/>
                      </a:srgbClr>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r>
                      <a:rPr kumimoji="0" lang="en-GB" altLang="zh-CN" sz="2800" b="0" i="1" u="none" strike="noStrike" kern="1200" cap="none" spc="0" normalizeH="0" baseline="0" noProof="0" smtClean="0">
                        <a:ln>
                          <a:noFill/>
                        </a:ln>
                        <a:solidFill>
                          <a:srgbClr val="4472C4">
                            <a:lumMod val="50000"/>
                          </a:srgbClr>
                        </a:solidFill>
                        <a:effectLst/>
                        <a:uLnTx/>
                        <a:uFillTx/>
                        <a:latin typeface="Cambria Math" panose="02040503050406030204" pitchFamily="18" charset="0"/>
                      </a:rPr>
                      <m:t>𝛾</m:t>
                    </m:r>
                    <m:r>
                      <a:rPr kumimoji="0" lang="en-GB" altLang="zh-CN" sz="2800" b="0" i="1" u="none" strike="noStrike" kern="1200" cap="none" spc="0" normalizeH="0" baseline="0" noProof="0" smtClean="0">
                        <a:ln>
                          <a:noFill/>
                        </a:ln>
                        <a:solidFill>
                          <a:srgbClr val="4472C4">
                            <a:lumMod val="50000"/>
                          </a:srgbClr>
                        </a:solidFill>
                        <a:effectLst/>
                        <a:uLnTx/>
                        <a:uFillTx/>
                        <a:latin typeface="Cambria Math" panose="02040503050406030204" pitchFamily="18" charset="0"/>
                      </a:rPr>
                      <m:t> </m:t>
                    </m:r>
                  </m:oMath>
                </a14:m>
                <a:r>
                  <a:rPr lang="en-US" altLang="zh-CN" sz="2800" dirty="0">
                    <a:solidFill>
                      <a:schemeClr val="accent5">
                        <a:lumMod val="50000"/>
                      </a:schemeClr>
                    </a:solidFill>
                    <a:latin typeface="Times New Roman" panose="02020603050405020304" pitchFamily="18" charset="0"/>
                    <a:cs typeface="Times New Roman" panose="02020603050405020304" pitchFamily="18" charset="0"/>
                  </a:rPr>
                  <a:t>lines: Temperature, pressure, and column mass (Fig. 4).</a:t>
                </a:r>
              </a:p>
            </p:txBody>
          </p:sp>
        </mc:Choice>
        <mc:Fallback xmlns="">
          <p:sp>
            <p:nvSpPr>
              <p:cNvPr id="21" name="文本框 20">
                <a:extLst>
                  <a:ext uri="{FF2B5EF4-FFF2-40B4-BE49-F238E27FC236}">
                    <a16:creationId xmlns:a16="http://schemas.microsoft.com/office/drawing/2014/main" id="{939AC226-9D96-C8E4-751C-0860AD61FB5B}"/>
                  </a:ext>
                </a:extLst>
              </p:cNvPr>
              <p:cNvSpPr txBox="1">
                <a:spLocks noRot="1" noChangeAspect="1" noMove="1" noResize="1" noEditPoints="1" noAdjustHandles="1" noChangeArrowheads="1" noChangeShapeType="1" noTextEdit="1"/>
              </p:cNvSpPr>
              <p:nvPr/>
            </p:nvSpPr>
            <p:spPr>
              <a:xfrm>
                <a:off x="10488347" y="17301071"/>
                <a:ext cx="10325877" cy="1815882"/>
              </a:xfrm>
              <a:prstGeom prst="rect">
                <a:avLst/>
              </a:prstGeom>
              <a:blipFill>
                <a:blip r:embed="rId11"/>
                <a:stretch>
                  <a:fillRect l="-1240" t="-3356" r="-709" b="-8389"/>
                </a:stretch>
              </a:blipFill>
            </p:spPr>
            <p:txBody>
              <a:bodyPr/>
              <a:lstStyle/>
              <a:p>
                <a:r>
                  <a:rPr lang="en-GB">
                    <a:noFill/>
                  </a:rPr>
                  <a:t> </a:t>
                </a:r>
              </a:p>
            </p:txBody>
          </p:sp>
        </mc:Fallback>
      </mc:AlternateContent>
      <p:pic>
        <p:nvPicPr>
          <p:cNvPr id="22" name="图片 21">
            <a:extLst>
              <a:ext uri="{FF2B5EF4-FFF2-40B4-BE49-F238E27FC236}">
                <a16:creationId xmlns:a16="http://schemas.microsoft.com/office/drawing/2014/main" id="{A96902D1-A3CC-9A11-437D-AF44CE63ED3C}"/>
              </a:ext>
            </a:extLst>
          </p:cNvPr>
          <p:cNvPicPr>
            <a:picLocks noChangeAspect="1"/>
          </p:cNvPicPr>
          <p:nvPr/>
        </p:nvPicPr>
        <p:blipFill>
          <a:blip r:embed="rId12"/>
          <a:stretch>
            <a:fillRect/>
          </a:stretch>
        </p:blipFill>
        <p:spPr>
          <a:xfrm>
            <a:off x="17581368" y="19614871"/>
            <a:ext cx="3659420" cy="2744566"/>
          </a:xfrm>
          <a:prstGeom prst="rect">
            <a:avLst/>
          </a:prstGeom>
        </p:spPr>
      </p:pic>
      <p:pic>
        <p:nvPicPr>
          <p:cNvPr id="23" name="图片 22">
            <a:extLst>
              <a:ext uri="{FF2B5EF4-FFF2-40B4-BE49-F238E27FC236}">
                <a16:creationId xmlns:a16="http://schemas.microsoft.com/office/drawing/2014/main" id="{A535B31E-29E8-7AA5-7603-46FC68F315F4}"/>
              </a:ext>
            </a:extLst>
          </p:cNvPr>
          <p:cNvPicPr>
            <a:picLocks noChangeAspect="1"/>
          </p:cNvPicPr>
          <p:nvPr/>
        </p:nvPicPr>
        <p:blipFill>
          <a:blip r:embed="rId13"/>
          <a:stretch>
            <a:fillRect/>
          </a:stretch>
        </p:blipFill>
        <p:spPr>
          <a:xfrm>
            <a:off x="10488347" y="19614871"/>
            <a:ext cx="3659420" cy="2744566"/>
          </a:xfrm>
          <a:prstGeom prst="rect">
            <a:avLst/>
          </a:prstGeom>
        </p:spPr>
      </p:pic>
      <p:pic>
        <p:nvPicPr>
          <p:cNvPr id="24" name="图片 23">
            <a:extLst>
              <a:ext uri="{FF2B5EF4-FFF2-40B4-BE49-F238E27FC236}">
                <a16:creationId xmlns:a16="http://schemas.microsoft.com/office/drawing/2014/main" id="{CB4F313A-FB2D-1FA5-071D-D21DCC361F3B}"/>
              </a:ext>
            </a:extLst>
          </p:cNvPr>
          <p:cNvPicPr>
            <a:picLocks noChangeAspect="1"/>
          </p:cNvPicPr>
          <p:nvPr/>
        </p:nvPicPr>
        <p:blipFill>
          <a:blip r:embed="rId14"/>
          <a:stretch>
            <a:fillRect/>
          </a:stretch>
        </p:blipFill>
        <p:spPr>
          <a:xfrm>
            <a:off x="14132494" y="19614871"/>
            <a:ext cx="3659420" cy="2744566"/>
          </a:xfrm>
          <a:prstGeom prst="rect">
            <a:avLst/>
          </a:prstGeom>
        </p:spPr>
      </p:pic>
      <p:sp>
        <p:nvSpPr>
          <p:cNvPr id="25" name="文本框 24">
            <a:extLst>
              <a:ext uri="{FF2B5EF4-FFF2-40B4-BE49-F238E27FC236}">
                <a16:creationId xmlns:a16="http://schemas.microsoft.com/office/drawing/2014/main" id="{6A51AF15-DBF0-F18F-054A-8D02B74D1FE6}"/>
              </a:ext>
            </a:extLst>
          </p:cNvPr>
          <p:cNvSpPr txBox="1"/>
          <p:nvPr/>
        </p:nvSpPr>
        <p:spPr>
          <a:xfrm>
            <a:off x="10583060" y="24494319"/>
            <a:ext cx="10009087" cy="2246769"/>
          </a:xfrm>
          <a:prstGeom prst="rect">
            <a:avLst/>
          </a:prstGeom>
          <a:noFill/>
        </p:spPr>
        <p:txBody>
          <a:bodyPr wrap="square">
            <a:spAutoFit/>
          </a:bodyPr>
          <a:lstStyle/>
          <a:p>
            <a:r>
              <a:rPr lang="en-US" altLang="zh-CN" sz="2800" dirty="0">
                <a:solidFill>
                  <a:schemeClr val="accent5">
                    <a:lumMod val="50000"/>
                  </a:schemeClr>
                </a:solidFill>
                <a:latin typeface="Times New Roman" panose="02020603050405020304" pitchFamily="18" charset="0"/>
                <a:cs typeface="Times New Roman" panose="02020603050405020304" pitchFamily="18" charset="0"/>
              </a:rPr>
              <a:t>This is a new method to identify parameters of solar prominence </a:t>
            </a:r>
            <a:r>
              <a:rPr lang="en-US" altLang="zh-CN" sz="2800">
                <a:solidFill>
                  <a:schemeClr val="accent5">
                    <a:lumMod val="50000"/>
                  </a:schemeClr>
                </a:solidFill>
                <a:latin typeface="Times New Roman" panose="02020603050405020304" pitchFamily="18" charset="0"/>
                <a:cs typeface="Times New Roman" panose="02020603050405020304" pitchFamily="18" charset="0"/>
              </a:rPr>
              <a:t>in pixel level </a:t>
            </a:r>
            <a:r>
              <a:rPr lang="en-US" altLang="zh-CN" sz="2800" dirty="0">
                <a:solidFill>
                  <a:schemeClr val="accent5">
                    <a:lumMod val="50000"/>
                  </a:schemeClr>
                </a:solidFill>
                <a:latin typeface="Times New Roman" panose="02020603050405020304" pitchFamily="18" charset="0"/>
                <a:cs typeface="Times New Roman" panose="02020603050405020304" pitchFamily="18" charset="0"/>
              </a:rPr>
              <a:t>by SPICE data, which could be applied easily to future SPICE prominence observations. This approach can be extended by using a larger number of models and comparing models and data for other lines.</a:t>
            </a:r>
          </a:p>
        </p:txBody>
      </p:sp>
      <p:pic>
        <p:nvPicPr>
          <p:cNvPr id="41" name="图片 40">
            <a:extLst>
              <a:ext uri="{FF2B5EF4-FFF2-40B4-BE49-F238E27FC236}">
                <a16:creationId xmlns:a16="http://schemas.microsoft.com/office/drawing/2014/main" id="{47AF2CAF-7F0D-2CCD-FFF9-0D24FEB44D42}"/>
              </a:ext>
            </a:extLst>
          </p:cNvPr>
          <p:cNvPicPr>
            <a:picLocks noChangeAspect="1"/>
          </p:cNvPicPr>
          <p:nvPr/>
        </p:nvPicPr>
        <p:blipFill>
          <a:blip r:embed="rId15"/>
          <a:stretch>
            <a:fillRect/>
          </a:stretch>
        </p:blipFill>
        <p:spPr>
          <a:xfrm>
            <a:off x="10580736" y="7587500"/>
            <a:ext cx="10519763" cy="7889823"/>
          </a:xfrm>
          <a:prstGeom prst="rect">
            <a:avLst/>
          </a:prstGeom>
        </p:spPr>
      </p:pic>
      <p:sp>
        <p:nvSpPr>
          <p:cNvPr id="12" name="矩形 11">
            <a:extLst>
              <a:ext uri="{FF2B5EF4-FFF2-40B4-BE49-F238E27FC236}">
                <a16:creationId xmlns:a16="http://schemas.microsoft.com/office/drawing/2014/main" id="{B62C2AC5-60EC-BE3F-419B-04ACCA9B9F02}"/>
              </a:ext>
            </a:extLst>
          </p:cNvPr>
          <p:cNvSpPr/>
          <p:nvPr/>
        </p:nvSpPr>
        <p:spPr bwMode="auto">
          <a:xfrm>
            <a:off x="1185220" y="8751932"/>
            <a:ext cx="2781355" cy="381184"/>
          </a:xfrm>
          <a:prstGeom prst="rect">
            <a:avLst/>
          </a:prstGeom>
          <a:noFill/>
          <a:ln w="25400" cap="flat" cmpd="sng" algn="ctr">
            <a:solidFill>
              <a:srgbClr val="CF1C20"/>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sp>
        <p:nvSpPr>
          <p:cNvPr id="13" name="矩形 12">
            <a:extLst>
              <a:ext uri="{FF2B5EF4-FFF2-40B4-BE49-F238E27FC236}">
                <a16:creationId xmlns:a16="http://schemas.microsoft.com/office/drawing/2014/main" id="{341A19CE-FFC1-8A8E-DFB0-6F413DC9009B}"/>
              </a:ext>
            </a:extLst>
          </p:cNvPr>
          <p:cNvSpPr/>
          <p:nvPr/>
        </p:nvSpPr>
        <p:spPr bwMode="auto">
          <a:xfrm>
            <a:off x="5673969" y="8751931"/>
            <a:ext cx="2836985" cy="381185"/>
          </a:xfrm>
          <a:prstGeom prst="rect">
            <a:avLst/>
          </a:prstGeom>
          <a:noFill/>
          <a:ln w="25400" cap="flat" cmpd="sng" algn="ctr">
            <a:solidFill>
              <a:srgbClr val="CF1C20"/>
            </a:solidFill>
            <a:prstDash val="soli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zh-CN" altLang="en-US" sz="2400" b="0" i="0" u="none" strike="noStrike" kern="0" cap="none" spc="0" normalizeH="0" baseline="0" noProof="0">
              <a:ln>
                <a:noFill/>
              </a:ln>
              <a:solidFill>
                <a:srgbClr val="002542"/>
              </a:solidFill>
              <a:effectLst/>
              <a:uLnTx/>
              <a:uFillTx/>
              <a:latin typeface="Arial" charset="0"/>
              <a:ea typeface="ＭＳ Ｐゴシック" charset="-128"/>
              <a:cs typeface="ＭＳ Ｐゴシック" charset="-128"/>
            </a:endParaRPr>
          </a:p>
        </p:txBody>
      </p:sp>
      <p:pic>
        <p:nvPicPr>
          <p:cNvPr id="15" name="图片 14">
            <a:extLst>
              <a:ext uri="{FF2B5EF4-FFF2-40B4-BE49-F238E27FC236}">
                <a16:creationId xmlns:a16="http://schemas.microsoft.com/office/drawing/2014/main" id="{6E2E92F6-A36D-FD6B-1DB4-35A11863009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0069" t="44941" r="6871" b="44299"/>
          <a:stretch/>
        </p:blipFill>
        <p:spPr>
          <a:xfrm>
            <a:off x="17272000" y="5605217"/>
            <a:ext cx="3828499" cy="1869180"/>
          </a:xfrm>
          <a:prstGeom prst="rect">
            <a:avLst/>
          </a:prstGeom>
        </p:spPr>
      </p:pic>
      <p:sp>
        <p:nvSpPr>
          <p:cNvPr id="16" name="Text Placeholder 32">
            <a:extLst>
              <a:ext uri="{FF2B5EF4-FFF2-40B4-BE49-F238E27FC236}">
                <a16:creationId xmlns:a16="http://schemas.microsoft.com/office/drawing/2014/main" id="{B69E4B10-5854-CC23-ADB4-B840E4BDA77D}"/>
              </a:ext>
            </a:extLst>
          </p:cNvPr>
          <p:cNvSpPr txBox="1">
            <a:spLocks/>
          </p:cNvSpPr>
          <p:nvPr/>
        </p:nvSpPr>
        <p:spPr>
          <a:xfrm>
            <a:off x="10723246" y="23536232"/>
            <a:ext cx="10090978" cy="68184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3600" u="none" dirty="0"/>
              <a:t>Conclusion</a:t>
            </a:r>
            <a:endParaRPr lang="en-US" u="none" dirty="0"/>
          </a:p>
        </p:txBody>
      </p:sp>
      <p:sp>
        <p:nvSpPr>
          <p:cNvPr id="14" name="Text Placeholder 27">
            <a:extLst>
              <a:ext uri="{FF2B5EF4-FFF2-40B4-BE49-F238E27FC236}">
                <a16:creationId xmlns:a16="http://schemas.microsoft.com/office/drawing/2014/main" id="{7B5695F9-5F1E-520B-E81F-35358A97EC2C}"/>
              </a:ext>
            </a:extLst>
          </p:cNvPr>
          <p:cNvSpPr txBox="1">
            <a:spLocks/>
          </p:cNvSpPr>
          <p:nvPr/>
        </p:nvSpPr>
        <p:spPr>
          <a:xfrm>
            <a:off x="413569" y="10679277"/>
            <a:ext cx="9270734" cy="1058289"/>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sz="2400" b="1" dirty="0"/>
              <a:t>Fig. 1: </a:t>
            </a:r>
            <a:r>
              <a:rPr lang="en-US" altLang="zh-CN" sz="2400" dirty="0"/>
              <a:t>Limb prominence observed by SPICE on 15 April 2023. The red </a:t>
            </a:r>
            <a:br>
              <a:rPr lang="en-US" altLang="zh-CN" sz="2400" dirty="0"/>
            </a:br>
            <a:r>
              <a:rPr lang="en-US" altLang="zh-CN" sz="2400" dirty="0"/>
              <a:t>rectangle indicates the prominence pixels analyzed in this work.</a:t>
            </a:r>
          </a:p>
        </p:txBody>
      </p:sp>
      <p:sp>
        <p:nvSpPr>
          <p:cNvPr id="17" name="Text Placeholder 27">
            <a:extLst>
              <a:ext uri="{FF2B5EF4-FFF2-40B4-BE49-F238E27FC236}">
                <a16:creationId xmlns:a16="http://schemas.microsoft.com/office/drawing/2014/main" id="{3F8A3DE2-3931-A035-B105-5CD51D9EFE4E}"/>
              </a:ext>
            </a:extLst>
          </p:cNvPr>
          <p:cNvSpPr txBox="1">
            <a:spLocks/>
          </p:cNvSpPr>
          <p:nvPr/>
        </p:nvSpPr>
        <p:spPr>
          <a:xfrm>
            <a:off x="631259" y="19759551"/>
            <a:ext cx="8715707" cy="1501487"/>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altLang="zh-CN" sz="2400" b="1" dirty="0"/>
              <a:t>Fig. 2: </a:t>
            </a:r>
            <a:r>
              <a:rPr lang="en-US" altLang="zh-CN" sz="2400" dirty="0"/>
              <a:t>Intensity map in prominence region initially divided in 9 pixels to develop our method.</a:t>
            </a:r>
          </a:p>
          <a:p>
            <a:endParaRPr lang="en-US" altLang="zh-CN" sz="2400" dirty="0"/>
          </a:p>
        </p:txBody>
      </p:sp>
      <mc:AlternateContent xmlns:mc="http://schemas.openxmlformats.org/markup-compatibility/2006" xmlns:a14="http://schemas.microsoft.com/office/drawing/2010/main">
        <mc:Choice Requires="a14">
          <p:sp>
            <p:nvSpPr>
              <p:cNvPr id="18" name="Text Placeholder 27">
                <a:extLst>
                  <a:ext uri="{FF2B5EF4-FFF2-40B4-BE49-F238E27FC236}">
                    <a16:creationId xmlns:a16="http://schemas.microsoft.com/office/drawing/2014/main" id="{4797BC45-783A-8F2D-1FE0-84908D436C74}"/>
                  </a:ext>
                </a:extLst>
              </p:cNvPr>
              <p:cNvSpPr txBox="1">
                <a:spLocks/>
              </p:cNvSpPr>
              <p:nvPr/>
            </p:nvSpPr>
            <p:spPr>
              <a:xfrm>
                <a:off x="10470542" y="15498297"/>
                <a:ext cx="10629957" cy="1058289"/>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GB" altLang="zh-CN" sz="2400" b="1" dirty="0"/>
                  <a:t>Fig. 3</a:t>
                </a:r>
                <a:r>
                  <a:rPr lang="en-GB" altLang="zh-CN" sz="2400" b="0" dirty="0"/>
                  <a:t>: </a:t>
                </a:r>
                <a:r>
                  <a:rPr lang="en-US" altLang="zh-CN" sz="2400" dirty="0"/>
                  <a:t>Temperature profiles for the 9 pixels shown in Fig. 2. </a:t>
                </a:r>
                <a:r>
                  <a:rPr lang="en-GB" altLang="zh-CN" sz="2400" b="0" dirty="0"/>
                  <a:t>Contribution functions for Ly-</a:t>
                </a:r>
                <a14:m>
                  <m:oMath xmlns:m="http://schemas.openxmlformats.org/officeDocument/2006/math">
                    <m:r>
                      <a:rPr lang="en-GB" altLang="zh-CN" sz="2400" b="0" i="1" smtClean="0">
                        <a:latin typeface="Cambria Math" panose="02040503050406030204" pitchFamily="18" charset="0"/>
                      </a:rPr>
                      <m:t>𝛽</m:t>
                    </m:r>
                  </m:oMath>
                </a14:m>
                <a:r>
                  <a:rPr lang="en-GB" altLang="zh-CN" sz="2400" b="0" dirty="0"/>
                  <a:t> and Ly-</a:t>
                </a:r>
                <a14:m>
                  <m:oMath xmlns:m="http://schemas.openxmlformats.org/officeDocument/2006/math">
                    <m:r>
                      <a:rPr lang="en-GB" altLang="zh-CN" sz="2400" b="0" i="1" smtClean="0">
                        <a:latin typeface="Cambria Math" panose="02040503050406030204" pitchFamily="18" charset="0"/>
                      </a:rPr>
                      <m:t>𝛾</m:t>
                    </m:r>
                  </m:oMath>
                </a14:m>
                <a:r>
                  <a:rPr lang="en-GB" altLang="zh-CN" sz="2400" b="0" dirty="0"/>
                  <a:t> are also shown.</a:t>
                </a:r>
                <a:endParaRPr lang="en-US" altLang="zh-CN" sz="2400" dirty="0"/>
              </a:p>
            </p:txBody>
          </p:sp>
        </mc:Choice>
        <mc:Fallback xmlns="">
          <p:sp>
            <p:nvSpPr>
              <p:cNvPr id="18" name="Text Placeholder 27">
                <a:extLst>
                  <a:ext uri="{FF2B5EF4-FFF2-40B4-BE49-F238E27FC236}">
                    <a16:creationId xmlns:a16="http://schemas.microsoft.com/office/drawing/2014/main" id="{4797BC45-783A-8F2D-1FE0-84908D436C74}"/>
                  </a:ext>
                </a:extLst>
              </p:cNvPr>
              <p:cNvSpPr txBox="1">
                <a:spLocks noRot="1" noChangeAspect="1" noMove="1" noResize="1" noEditPoints="1" noAdjustHandles="1" noChangeArrowheads="1" noChangeShapeType="1" noTextEdit="1"/>
              </p:cNvSpPr>
              <p:nvPr/>
            </p:nvSpPr>
            <p:spPr>
              <a:xfrm>
                <a:off x="10470542" y="15498297"/>
                <a:ext cx="10629957" cy="1058289"/>
              </a:xfrm>
              <a:prstGeom prst="rect">
                <a:avLst/>
              </a:prstGeom>
              <a:blipFill>
                <a:blip r:embed="rId17"/>
                <a:stretch>
                  <a:fillRect l="-287" r="-172" b="-1724"/>
                </a:stretch>
              </a:blipFill>
            </p:spPr>
            <p:txBody>
              <a:bodyPr/>
              <a:lstStyle/>
              <a:p>
                <a:r>
                  <a:rPr lang="en-GB">
                    <a:noFill/>
                  </a:rPr>
                  <a:t> </a:t>
                </a:r>
              </a:p>
            </p:txBody>
          </p:sp>
        </mc:Fallback>
      </mc:AlternateContent>
      <p:sp>
        <p:nvSpPr>
          <p:cNvPr id="19" name="Text Placeholder 27">
            <a:extLst>
              <a:ext uri="{FF2B5EF4-FFF2-40B4-BE49-F238E27FC236}">
                <a16:creationId xmlns:a16="http://schemas.microsoft.com/office/drawing/2014/main" id="{417205C9-1D6C-28D3-F287-BE1C5BD5C2AB}"/>
              </a:ext>
            </a:extLst>
          </p:cNvPr>
          <p:cNvSpPr txBox="1">
            <a:spLocks/>
          </p:cNvSpPr>
          <p:nvPr/>
        </p:nvSpPr>
        <p:spPr>
          <a:xfrm>
            <a:off x="10334371" y="22252581"/>
            <a:ext cx="10629957" cy="1058289"/>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GB" altLang="zh-CN" sz="2400" b="1" dirty="0"/>
              <a:t>Fig. 4</a:t>
            </a:r>
            <a:r>
              <a:rPr lang="en-GB" altLang="zh-CN" sz="2400" b="0" dirty="0"/>
              <a:t>: </a:t>
            </a:r>
            <a:r>
              <a:rPr lang="en-GB" altLang="zh-CN" sz="2400" dirty="0"/>
              <a:t>Parameters map in the prominence region shown in Fig. 1 for mean temperature, mean pressure, and column mass.</a:t>
            </a:r>
            <a:endParaRPr lang="en-US" altLang="zh-CN" sz="2400" dirty="0"/>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4D423C594C654E9CF78CBC63211A2E" ma:contentTypeVersion="11" ma:contentTypeDescription="Create a new document." ma:contentTypeScope="" ma:versionID="a82a2edc3ce65c408d2aa56ab17329aa">
  <xsd:schema xmlns:xsd="http://www.w3.org/2001/XMLSchema" xmlns:xs="http://www.w3.org/2001/XMLSchema" xmlns:p="http://schemas.microsoft.com/office/2006/metadata/properties" xmlns:ns2="92bf8514-4e8e-4ded-acfb-876a80029238" xmlns:ns3="0a5f4f67-c995-4918-8af8-8edfe0c4f1f1" targetNamespace="http://schemas.microsoft.com/office/2006/metadata/properties" ma:root="true" ma:fieldsID="34f7217c174f249e01e774ff52aa4b7b" ns2:_="" ns3:_="">
    <xsd:import namespace="92bf8514-4e8e-4ded-acfb-876a80029238"/>
    <xsd:import namespace="0a5f4f67-c995-4918-8af8-8edfe0c4f1f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bf8514-4e8e-4ded-acfb-876a800292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306b285-ac2c-4225-b56d-e54690cf9c97"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5f4f67-c995-4918-8af8-8edfe0c4f1f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17ff636-d4cb-4b29-a296-54a99c6281a3}" ma:internalName="TaxCatchAll" ma:showField="CatchAllData" ma:web="0a5f4f67-c995-4918-8af8-8edfe0c4f1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a5f4f67-c995-4918-8af8-8edfe0c4f1f1" xsi:nil="true"/>
    <lcf76f155ced4ddcb4097134ff3c332f xmlns="92bf8514-4e8e-4ded-acfb-876a8002923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DB72BB-67E7-4058-84CA-14313F213A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bf8514-4e8e-4ded-acfb-876a80029238"/>
    <ds:schemaRef ds:uri="0a5f4f67-c995-4918-8af8-8edfe0c4f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675A6B-3E53-48B6-A489-7C4FC9B6441D}">
  <ds:schemaRefs>
    <ds:schemaRef ds:uri="http://schemas.microsoft.com/office/2006/metadata/properties"/>
    <ds:schemaRef ds:uri="http://schemas.microsoft.com/office/infopath/2007/PartnerControls"/>
    <ds:schemaRef ds:uri="0a5f4f67-c995-4918-8af8-8edfe0c4f1f1"/>
    <ds:schemaRef ds:uri="92bf8514-4e8e-4ded-acfb-876a80029238"/>
  </ds:schemaRefs>
</ds:datastoreItem>
</file>

<file path=customXml/itemProps3.xml><?xml version="1.0" encoding="utf-8"?>
<ds:datastoreItem xmlns:ds="http://schemas.openxmlformats.org/officeDocument/2006/customXml" ds:itemID="{8629423B-79CC-428C-8476-E153BEE99E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PosterPresentations.com-100CMx140CM</Template>
  <TotalTime>35</TotalTime>
  <Words>713</Words>
  <Application>Microsoft Office PowerPoint</Application>
  <PresentationFormat>自定义</PresentationFormat>
  <Paragraphs>28</Paragraphs>
  <Slides>1</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vt:i4>
      </vt:variant>
    </vt:vector>
  </HeadingPairs>
  <TitlesOfParts>
    <vt:vector size="10" baseType="lpstr">
      <vt:lpstr>等线</vt:lpstr>
      <vt:lpstr>Arial</vt:lpstr>
      <vt:lpstr>Arial Black</vt:lpstr>
      <vt:lpstr>Calibri</vt:lpstr>
      <vt:lpstr>Cambria Math</vt:lpstr>
      <vt:lpstr>Times New Roman</vt:lpstr>
      <vt:lpstr>Trebuchet MS</vt:lpstr>
      <vt:lpstr>A1 Template</vt:lpstr>
      <vt:lpstr>Without Guides</vt:lpstr>
      <vt:lpstr>PowerPoint 演示文稿</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 </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Yong Zhang (PGR)</cp:lastModifiedBy>
  <cp:revision>45</cp:revision>
  <dcterms:created xsi:type="dcterms:W3CDTF">2012-02-10T00:21:22Z</dcterms:created>
  <dcterms:modified xsi:type="dcterms:W3CDTF">2024-08-30T16:36:34Z</dcterms:modified>
  <cp:category>Research poster templates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0x010100234D423C594C654E9CF78CBC63211A2E</vt:lpwstr>
  </property>
</Properties>
</file>