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  <p:sldMasterId id="2147483676" r:id="rId5"/>
  </p:sldMasterIdLst>
  <p:notesMasterIdLst>
    <p:notesMasterId r:id="rId19"/>
  </p:notesMasterIdLst>
  <p:handoutMasterIdLst>
    <p:handoutMasterId r:id="rId20"/>
  </p:handoutMasterIdLst>
  <p:sldIdLst>
    <p:sldId id="1032" r:id="rId6"/>
    <p:sldId id="421" r:id="rId7"/>
    <p:sldId id="1022" r:id="rId8"/>
    <p:sldId id="386" r:id="rId9"/>
    <p:sldId id="400" r:id="rId10"/>
    <p:sldId id="418" r:id="rId11"/>
    <p:sldId id="408" r:id="rId12"/>
    <p:sldId id="410" r:id="rId13"/>
    <p:sldId id="390" r:id="rId14"/>
    <p:sldId id="416" r:id="rId15"/>
    <p:sldId id="417" r:id="rId16"/>
    <p:sldId id="404" r:id="rId17"/>
    <p:sldId id="397" r:id="rId18"/>
  </p:sldIdLst>
  <p:sldSz cx="12192000" cy="6858000"/>
  <p:notesSz cx="6858000" cy="9144000"/>
  <p:defaultTextStyle>
    <a:defPPr rtl="0"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or" initials="A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FFEFE"/>
    <a:srgbClr val="343467"/>
    <a:srgbClr val="B2B2B2"/>
    <a:srgbClr val="F8F8F8"/>
    <a:srgbClr val="F07F0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Estilo claro 3 - Acento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307" autoAdjust="0"/>
    <p:restoredTop sz="97234" autoAdjust="0"/>
  </p:normalViewPr>
  <p:slideViewPr>
    <p:cSldViewPr snapToGrid="0">
      <p:cViewPr varScale="1">
        <p:scale>
          <a:sx n="161" d="100"/>
          <a:sy n="161" d="100"/>
        </p:scale>
        <p:origin x="224" y="45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5184"/>
    </p:cViewPr>
    <p:sldLst>
      <p:sld r:id="rId1" collapse="1"/>
    </p:sldLst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-152"/>
    </p:cViewPr>
  </p:sorterViewPr>
  <p:notesViewPr>
    <p:cSldViewPr snapToGrid="0">
      <p:cViewPr varScale="1">
        <p:scale>
          <a:sx n="71" d="100"/>
          <a:sy n="71" d="100"/>
        </p:scale>
        <p:origin x="3029" y="3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customXml" Target="../customXml/item3.xml"/><Relationship Id="rId21" Type="http://schemas.openxmlformats.org/officeDocument/2006/relationships/commentAuthors" Target="commentAuthor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presProps" Target="presProps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B2881E41-BEA6-4045-87F3-886815B2E617}" type="datetime1">
              <a:rPr lang="es-ES" smtClean="0"/>
              <a:t>7/9/24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5" name="Marcador de posición de número de diapositiva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1BFD8258-7E2F-4F20-99D5-8D7AFB62F0B2}" type="datetime1">
              <a:rPr lang="es-ES" noProof="0" smtClean="0"/>
              <a:t>7/9/24</a:t>
            </a:fld>
            <a:endParaRPr lang="es-ES" noProof="0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s-ES" noProof="0"/>
          </a:p>
        </p:txBody>
      </p:sp>
      <p:sp>
        <p:nvSpPr>
          <p:cNvPr id="5" name="Marcador de posición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es-ES" noProof="0" smtClean="0"/>
              <a:t>‹#›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179565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es-ES" baseline="0"/>
              <a:t>This is a very good design also in terms of optical quality…</a:t>
            </a:r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531331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4712245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084544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2BE9C0-6793-A241-A2FA-75FF7AD55A11}" type="slidenum">
              <a:rPr lang="es-ES" smtClean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065511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583761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956342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Very low parasitic light (&lt; 1%): optimization of cavity ratio, reflectivities and prefilter width</a:t>
            </a:r>
          </a:p>
          <a:p>
            <a:pPr rtl="0"/>
            <a:endParaRPr lang="es-ES" baseline="0" dirty="0"/>
          </a:p>
          <a:p>
            <a:pPr rtl="0"/>
            <a:endParaRPr lang="es-ES" baseline="0" dirty="0"/>
          </a:p>
          <a:p>
            <a:pPr rtl="0"/>
            <a:r>
              <a:rPr lang="es-ES" baseline="0" dirty="0"/>
              <a:t>Parasitic light decreases with increasing reflectivities of FP1 and FP2</a:t>
            </a:r>
          </a:p>
          <a:p>
            <a:pPr rtl="0"/>
            <a:r>
              <a:rPr lang="es-ES" baseline="0" dirty="0"/>
              <a:t>Transmission at peak wavelength decreases with increasing reflectivity of FP2</a:t>
            </a:r>
          </a:p>
          <a:p>
            <a:pPr rtl="0"/>
            <a:r>
              <a:rPr lang="es-ES" baseline="0" dirty="0"/>
              <a:t>Strehl at optimum refocus decreases with increasing reflectivity of FP1</a:t>
            </a:r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782988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331382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07131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es-ES" baseline="0"/>
              <a:t>This is a very good design also in terms of optical quality…</a:t>
            </a:r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614583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baseline="0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091431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e título con ima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Marcador de posición de imagen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presentación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3" name="Marcador de posición de conteni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conteni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Marcador de posición de contenido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1" name="Marcador de texto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es-ES" noProof="0"/>
              <a:t>Agregue un pie de página</a:t>
            </a:r>
          </a:p>
        </p:txBody>
      </p:sp>
      <p:sp>
        <p:nvSpPr>
          <p:cNvPr id="6" name="Marcador de posición de número de diapositiva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7" name="Título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a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5" name="Marcador de texto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7" name="Marcador de texto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6" name="Subtítulo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presentación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Haga clic para modificar el estilo de título del patrón</a:t>
            </a:r>
          </a:p>
        </p:txBody>
      </p:sp>
      <p:sp>
        <p:nvSpPr>
          <p:cNvPr id="2" name="Marcador de pie de pá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3" name="Marcador de posición de pie de página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2" name="Marcador de pie de página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AB6DE3-209B-4441-B614-351DC86C61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6260" y="170114"/>
            <a:ext cx="11614067" cy="656153"/>
          </a:xfrm>
        </p:spPr>
        <p:txBody>
          <a:bodyPr>
            <a:normAutofit/>
          </a:bodyPr>
          <a:lstStyle>
            <a:lvl1pPr>
              <a:defRPr sz="3700"/>
            </a:lvl1pPr>
          </a:lstStyle>
          <a:p>
            <a:r>
              <a:rPr lang="en-US" dirty="0"/>
              <a:t>Click to edit Master title style</a:t>
            </a:r>
            <a:endParaRPr lang="es-E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D3BCEA-D39A-2340-856B-E637365D08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9E0088-10C7-1047-9821-8B00045BAFD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1F78CE6F-B7A6-2640-8C57-B69E554DAF3B}" type="datetimeFigureOut">
              <a:rPr lang="es-ES" smtClean="0"/>
              <a:t>7/9/24</a:t>
            </a:fld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7E987F-EE11-C743-BAF6-2CC7A4B5E2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06CBE62-C899-4146-B0EC-C033BDE4E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D21D159-851B-D547-A961-C99B21BB2641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018768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0FF8667-605A-4E91-AFEA-86DF01AB0E2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B533B39C-3830-4AFB-A075-E7787829FA8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52690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ivisoria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Haga clic para modificar el estilo de título del patrón</a:t>
            </a:r>
          </a:p>
        </p:txBody>
      </p:sp>
      <p:sp>
        <p:nvSpPr>
          <p:cNvPr id="2" name="Marcador de pie de pá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9" name="Marcador de posición de imagen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211FBF0-A041-4C49-9898-478ECE9B44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4E97541-F1A4-44BF-95B1-1E2829855B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9646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20490D5-B0BC-4DA3-8CD2-91DD48C081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AD3AE51-610C-4016-81A0-9738DA89D0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5324565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4DE0CE3-7DD5-456B-BEF9-4355A0EC18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2A41600-B8F6-47FB-8CFB-1D0873F70BF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C9C8C09F-9C49-4B41-8245-A63DEA1857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4009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2510EB-C21F-4541-862B-6799200CBF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D9F8215-A916-490C-9B1A-6085371A66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7961C547-CEBC-4136-9B9F-61C59901A8E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542AE9F8-6808-401A-9D54-17750E0DE7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F6AECF50-44BD-49D2-B391-57F8B9A3364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8249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FE8AE1F-B3C9-4BF4-AF88-7E43F73DBF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02733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516471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34334C7-24B3-4F6B-A92D-5C42720584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5B95B0B-8110-4169-A8C7-B2BC600161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F4EFDCC-2C37-4970-9A2A-E2014DCC1DA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02508965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880050F-9651-4ED5-A74B-589F4CB2CA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9E6C6E24-4761-4EE6-B919-BBE0C212043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0FAC8025-1C31-4668-827D-378057A1E6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70183995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6C03353-2083-4166-A1EC-FAA635FC6E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779CE2EF-A2BC-4DDD-B103-A5056A2E55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3714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85FADFB6-41B2-4244-B1DD-653E762661C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61AB04AF-236B-48C1-B5B4-8D76699B8B8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363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ivisori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Haga clic para editar el estilo de título del patrón</a:t>
            </a:r>
          </a:p>
        </p:txBody>
      </p:sp>
      <p:sp>
        <p:nvSpPr>
          <p:cNvPr id="2" name="Marcador de pie de pá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  <p:sp>
        <p:nvSpPr>
          <p:cNvPr id="7" name="Marcador de posición de imagen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seño de tex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  <p:sp>
        <p:nvSpPr>
          <p:cNvPr id="13" name="Marcador de posición de imagen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de tex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4" name="Marcador de posición de imagen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mparación izquierdo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Editar estilos de texto del patrón</a:t>
            </a:r>
          </a:p>
        </p:txBody>
      </p:sp>
      <p:sp>
        <p:nvSpPr>
          <p:cNvPr id="4" name="Marcador de contenido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1" name="Marcador de número de diapositiva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5" name="Marcador de posición de pie de página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13" name="Rectángulo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4" name="Marcador de posición de texto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es-ES" noProof="0"/>
              <a:t>Editar estilos de texto del patrón</a:t>
            </a:r>
          </a:p>
        </p:txBody>
      </p:sp>
      <p:sp>
        <p:nvSpPr>
          <p:cNvPr id="16" name="Marcador de posición de contenido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de fotografía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contenido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Escriba la leyenda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grafía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posición de imagen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es-ES" noProof="0"/>
              <a:t>Inserte o arrastre y coloque su foto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Escriba la leyenda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racia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Marcador de posición de imagen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es-ES" noProof="0"/>
              <a:t>Inserte o arrastre y coloque su foto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Gracias</a:t>
            </a:r>
          </a:p>
        </p:txBody>
      </p:sp>
      <p:sp>
        <p:nvSpPr>
          <p:cNvPr id="7" name="Marcador de texto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Nombre completo</a:t>
            </a:r>
          </a:p>
        </p:txBody>
      </p:sp>
      <p:sp>
        <p:nvSpPr>
          <p:cNvPr id="8" name="Marcador de texto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Número de teléfono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Identificador de red social o correo electrónico</a:t>
            </a:r>
          </a:p>
        </p:txBody>
      </p:sp>
      <p:sp>
        <p:nvSpPr>
          <p:cNvPr id="10" name="Marcador de texto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Sitio web de la empresa</a:t>
            </a:r>
          </a:p>
        </p:txBody>
      </p:sp>
      <p:sp>
        <p:nvSpPr>
          <p:cNvPr id="100" name="Forma libre: Forma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6" name="Marcador de posición de número de diapositiva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‹#›</a:t>
            </a:fld>
            <a:endParaRPr lang="es-ES" noProof="0"/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1" name="Cuadro de texto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929189" y="6272135"/>
            <a:ext cx="2310506" cy="527834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es-ES" sz="12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LO MEJOR PARA </a:t>
            </a:r>
            <a:r>
              <a:rPr lang="es-ES" sz="12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usted</a:t>
            </a:r>
            <a:br>
              <a:rPr lang="es-ES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s-ES" sz="500" spc="30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EMPRESA DE COMPUESTOS ORGÁNICOS</a:t>
            </a:r>
            <a:endParaRPr lang="es-ES" sz="500" spc="3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  <p:sldLayoutId id="2147483688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97CA9AA0-DCC0-4DCB-A8B6-62636C78D3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E775C53-46B6-4E26-B0E0-3F7A954D45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2746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jp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1.emf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0" Type="http://schemas.openxmlformats.org/officeDocument/2006/relationships/image" Target="../media/image7.png"/><Relationship Id="rId4" Type="http://schemas.openxmlformats.org/officeDocument/2006/relationships/image" Target="../media/image17.emf"/><Relationship Id="rId9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2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11" Type="http://schemas.openxmlformats.org/officeDocument/2006/relationships/image" Target="../media/image23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15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5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3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0" Type="http://schemas.openxmlformats.org/officeDocument/2006/relationships/image" Target="../media/image7.png"/><Relationship Id="rId4" Type="http://schemas.openxmlformats.org/officeDocument/2006/relationships/image" Target="../media/image14.png"/><Relationship Id="rId9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6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7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0" Type="http://schemas.openxmlformats.org/officeDocument/2006/relationships/image" Target="../media/image7.png"/><Relationship Id="rId4" Type="http://schemas.openxmlformats.org/officeDocument/2006/relationships/image" Target="../media/image18.png"/><Relationship Id="rId9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16.jp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7.emf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7.emf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1" Type="http://schemas.openxmlformats.org/officeDocument/2006/relationships/image" Target="../media/image20.png"/><Relationship Id="rId5" Type="http://schemas.openxmlformats.org/officeDocument/2006/relationships/image" Target="../media/image4.png"/><Relationship Id="rId10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715864CA-6F41-FD4C-9BCC-CA39F2C0C48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659"/>
          <a:stretch/>
        </p:blipFill>
        <p:spPr>
          <a:xfrm>
            <a:off x="-9331" y="1"/>
            <a:ext cx="12192000" cy="6264156"/>
          </a:xfrm>
          <a:prstGeom prst="rect">
            <a:avLst/>
          </a:prstGeom>
        </p:spPr>
      </p:pic>
      <p:sp>
        <p:nvSpPr>
          <p:cNvPr id="3" name="Subtítulo 2">
            <a:extLst>
              <a:ext uri="{FF2B5EF4-FFF2-40B4-BE49-F238E27FC236}">
                <a16:creationId xmlns:a16="http://schemas.microsoft.com/office/drawing/2014/main" id="{A556DA1C-E325-46EB-BB52-94A7B8EAD8F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9331" y="1603126"/>
            <a:ext cx="12192000" cy="1546474"/>
          </a:xfrm>
        </p:spPr>
        <p:txBody>
          <a:bodyPr>
            <a:noAutofit/>
          </a:bodyPr>
          <a:lstStyle/>
          <a:p>
            <a:pPr>
              <a:lnSpc>
                <a:spcPct val="110000"/>
              </a:lnSpc>
            </a:pPr>
            <a:r>
              <a:rPr lang="en-US" sz="30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Tunable Imaging Spectropolarimeters and                                          Fixed-Band Imagers for the                                                                                                  European Solar Telescope</a:t>
            </a:r>
          </a:p>
          <a:p>
            <a:pPr>
              <a:lnSpc>
                <a:spcPct val="100000"/>
              </a:lnSpc>
            </a:pPr>
            <a:endParaRPr lang="en-US" sz="35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BC5AA87-58CC-7342-A90B-AE1EB194EA03}"/>
              </a:ext>
            </a:extLst>
          </p:cNvPr>
          <p:cNvSpPr/>
          <p:nvPr/>
        </p:nvSpPr>
        <p:spPr>
          <a:xfrm>
            <a:off x="0" y="6344816"/>
            <a:ext cx="12192000" cy="5131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Imagen 25">
            <a:extLst>
              <a:ext uri="{FF2B5EF4-FFF2-40B4-BE49-F238E27FC236}">
                <a16:creationId xmlns:a16="http://schemas.microsoft.com/office/drawing/2014/main" id="{55DE0D31-5571-C146-B730-2021F80911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7" name="Imagen 26">
            <a:extLst>
              <a:ext uri="{FF2B5EF4-FFF2-40B4-BE49-F238E27FC236}">
                <a16:creationId xmlns:a16="http://schemas.microsoft.com/office/drawing/2014/main" id="{C8DCAFB0-1DDC-2F45-B469-8ADB1E1A10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9" name="Imagen 28">
            <a:extLst>
              <a:ext uri="{FF2B5EF4-FFF2-40B4-BE49-F238E27FC236}">
                <a16:creationId xmlns:a16="http://schemas.microsoft.com/office/drawing/2014/main" id="{5CBE3364-75BC-1846-9829-CE737B2E8FE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10" name="Imagen 29">
            <a:extLst>
              <a:ext uri="{FF2B5EF4-FFF2-40B4-BE49-F238E27FC236}">
                <a16:creationId xmlns:a16="http://schemas.microsoft.com/office/drawing/2014/main" id="{0F8501CB-658B-6C43-8A82-560D1BE30FC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11" name="Imagen 30">
            <a:extLst>
              <a:ext uri="{FF2B5EF4-FFF2-40B4-BE49-F238E27FC236}">
                <a16:creationId xmlns:a16="http://schemas.microsoft.com/office/drawing/2014/main" id="{C2433B16-BB3C-5A42-889A-D26B1587B32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12" name="Imagen 31">
            <a:extLst>
              <a:ext uri="{FF2B5EF4-FFF2-40B4-BE49-F238E27FC236}">
                <a16:creationId xmlns:a16="http://schemas.microsoft.com/office/drawing/2014/main" id="{1765E4BA-352D-1C47-86FC-25DE8BD1092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13" name="Imagen 32">
            <a:extLst>
              <a:ext uri="{FF2B5EF4-FFF2-40B4-BE49-F238E27FC236}">
                <a16:creationId xmlns:a16="http://schemas.microsoft.com/office/drawing/2014/main" id="{0B9A7359-BF92-7740-A698-E5826D6E2F6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sp>
        <p:nvSpPr>
          <p:cNvPr id="18" name="Subtitle 2">
            <a:extLst>
              <a:ext uri="{FF2B5EF4-FFF2-40B4-BE49-F238E27FC236}">
                <a16:creationId xmlns:a16="http://schemas.microsoft.com/office/drawing/2014/main" id="{33EFB5F1-799B-4749-B28D-F2C953D70C9E}"/>
              </a:ext>
            </a:extLst>
          </p:cNvPr>
          <p:cNvSpPr txBox="1">
            <a:spLocks/>
          </p:cNvSpPr>
          <p:nvPr/>
        </p:nvSpPr>
        <p:spPr>
          <a:xfrm>
            <a:off x="1076961" y="3532366"/>
            <a:ext cx="10128738" cy="68501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594" indent="-228594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Luis Bellot Rubio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Francisco J. Bailén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Javier Sánchez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J.C. del Toro Iniesta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Luca Giovannelli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Francesco Berrilli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Matteo Munari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Ilaria Ermolli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Göran Scharmer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s-ES" sz="1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Mihalis Mathioudakis</a:t>
            </a:r>
            <a:r>
              <a:rPr lang="es-ES" sz="18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5313C8D-7E84-A242-9F87-B92A2C292BEB}"/>
              </a:ext>
            </a:extLst>
          </p:cNvPr>
          <p:cNvSpPr/>
          <p:nvPr/>
        </p:nvSpPr>
        <p:spPr>
          <a:xfrm>
            <a:off x="2182460" y="4624206"/>
            <a:ext cx="7770950" cy="515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sz="13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s-ES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Instituto de Astrofísica de Andalucía (IAA-CSIC), </a:t>
            </a:r>
            <a:r>
              <a:rPr lang="es-ES" sz="13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s-ES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Università di Roma Tor Vergata, </a:t>
            </a:r>
            <a:r>
              <a:rPr lang="es-ES" sz="13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s-ES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Istituto Nazionale di Astrofisica (INAF), </a:t>
            </a:r>
            <a:r>
              <a:rPr lang="es-ES" sz="13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s-ES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Institute for Solar Physics (Stockholm University), </a:t>
            </a:r>
            <a:r>
              <a:rPr lang="es-ES" sz="1300" baseline="30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s-ES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Queen’s University Belfast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C9B8E720-32AF-BE40-B38A-BB1A7065D2A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525493" y="6383134"/>
            <a:ext cx="1291571" cy="3816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5556B962-F052-E743-918E-76AC32516A91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b="34138"/>
          <a:stretch/>
        </p:blipFill>
        <p:spPr>
          <a:xfrm>
            <a:off x="8210430" y="6280832"/>
            <a:ext cx="750582" cy="494352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064A9ECC-1DA6-8449-9284-E33166BE66C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61012" y="6431148"/>
            <a:ext cx="583664" cy="297912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D209B890-7DF8-F640-8D08-E598C33C30C4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40181"/>
          <a:stretch/>
        </p:blipFill>
        <p:spPr>
          <a:xfrm>
            <a:off x="10817064" y="6371983"/>
            <a:ext cx="1333912" cy="40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32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173"/>
    </mc:Choice>
    <mc:Fallback xmlns="">
      <p:transition spd="slow" advTm="33173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3B1764E-E334-1B4F-81AE-734AD588C9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60710" y="2965232"/>
            <a:ext cx="7500382" cy="884800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75D4EA3D-CAAE-DA4A-A4B1-24D6286E9F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21" y="1362827"/>
            <a:ext cx="11551420" cy="135531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FBI optical design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657399" y="4297211"/>
            <a:ext cx="11265668" cy="1890822"/>
          </a:xfrm>
        </p:spPr>
        <p:txBody>
          <a:bodyPr/>
          <a:lstStyle/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FBI provides broad-band images at very high cadence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Also used to correct TIS/FBI observations for seeing effects and telescope aberrations (MOMFBD-PD)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Design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recipe (based on CRISP/CHROMIS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Similar TIS 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FBI channels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introduce </a:t>
            </a: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similar optical aberrations</a:t>
            </a: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err="1">
                <a:latin typeface="Arial" panose="020B0604020202020204" pitchFamily="34" charset="0"/>
                <a:cs typeface="Arial" panose="020B0604020202020204" pitchFamily="34" charset="0"/>
              </a:rPr>
              <a:t>two</a:t>
            </a: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 large doublets can 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be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excluded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as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they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have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limited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impact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aberrations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/>
          </a:p>
        </p:txBody>
      </p:sp>
      <p:sp>
        <p:nvSpPr>
          <p:cNvPr id="7" name="Elipse 6"/>
          <p:cNvSpPr/>
          <p:nvPr/>
        </p:nvSpPr>
        <p:spPr>
          <a:xfrm>
            <a:off x="10536935" y="1762384"/>
            <a:ext cx="380015" cy="428625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ángulo redondeado 8"/>
          <p:cNvSpPr/>
          <p:nvPr/>
        </p:nvSpPr>
        <p:spPr>
          <a:xfrm>
            <a:off x="439980" y="1568049"/>
            <a:ext cx="11483087" cy="840515"/>
          </a:xfrm>
          <a:prstGeom prst="round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uadroTexto 9"/>
          <p:cNvSpPr txBox="1"/>
          <p:nvPr/>
        </p:nvSpPr>
        <p:spPr>
          <a:xfrm>
            <a:off x="5356985" y="1226965"/>
            <a:ext cx="17359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TIS (~ 4.7 m)</a:t>
            </a:r>
          </a:p>
        </p:txBody>
      </p:sp>
      <p:sp>
        <p:nvSpPr>
          <p:cNvPr id="11" name="Rectángulo redondeado 10"/>
          <p:cNvSpPr/>
          <p:nvPr/>
        </p:nvSpPr>
        <p:spPr>
          <a:xfrm>
            <a:off x="2106706" y="2892256"/>
            <a:ext cx="8057741" cy="994893"/>
          </a:xfrm>
          <a:prstGeom prst="round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Elipse 46"/>
          <p:cNvSpPr/>
          <p:nvPr/>
        </p:nvSpPr>
        <p:spPr>
          <a:xfrm>
            <a:off x="1342248" y="1744082"/>
            <a:ext cx="380015" cy="428625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Conector recto de flecha 14"/>
          <p:cNvCxnSpPr>
            <a:cxnSpLocks/>
          </p:cNvCxnSpPr>
          <p:nvPr/>
        </p:nvCxnSpPr>
        <p:spPr>
          <a:xfrm>
            <a:off x="1748142" y="2172707"/>
            <a:ext cx="2331632" cy="89829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ector recto de flecha 49"/>
          <p:cNvCxnSpPr>
            <a:cxnSpLocks/>
          </p:cNvCxnSpPr>
          <p:nvPr/>
        </p:nvCxnSpPr>
        <p:spPr>
          <a:xfrm flipH="1">
            <a:off x="8094098" y="2172707"/>
            <a:ext cx="2415698" cy="964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Imagen 25">
            <a:extLst>
              <a:ext uri="{FF2B5EF4-FFF2-40B4-BE49-F238E27FC236}">
                <a16:creationId xmlns:a16="http://schemas.microsoft.com/office/drawing/2014/main" id="{B4C95EEA-546C-5747-8FD0-85B7192F871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39" name="Imagen 26">
            <a:extLst>
              <a:ext uri="{FF2B5EF4-FFF2-40B4-BE49-F238E27FC236}">
                <a16:creationId xmlns:a16="http://schemas.microsoft.com/office/drawing/2014/main" id="{B8A6D7EB-67CD-CA40-9888-D016FF54DA6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40" name="Imagen 28">
            <a:extLst>
              <a:ext uri="{FF2B5EF4-FFF2-40B4-BE49-F238E27FC236}">
                <a16:creationId xmlns:a16="http://schemas.microsoft.com/office/drawing/2014/main" id="{009A8336-1543-C048-959C-FC93585FF75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43" name="Imagen 29">
            <a:extLst>
              <a:ext uri="{FF2B5EF4-FFF2-40B4-BE49-F238E27FC236}">
                <a16:creationId xmlns:a16="http://schemas.microsoft.com/office/drawing/2014/main" id="{D7A5BA8C-FB04-8242-A43D-1211CA1ADBA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44" name="Imagen 30">
            <a:extLst>
              <a:ext uri="{FF2B5EF4-FFF2-40B4-BE49-F238E27FC236}">
                <a16:creationId xmlns:a16="http://schemas.microsoft.com/office/drawing/2014/main" id="{C529C126-C418-EC4F-9F3D-9F71145FA4D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45" name="Imagen 31">
            <a:extLst>
              <a:ext uri="{FF2B5EF4-FFF2-40B4-BE49-F238E27FC236}">
                <a16:creationId xmlns:a16="http://schemas.microsoft.com/office/drawing/2014/main" id="{6E415D60-63E1-B14A-ACF4-9CEEFDF8FD7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48" name="Imagen 32">
            <a:extLst>
              <a:ext uri="{FF2B5EF4-FFF2-40B4-BE49-F238E27FC236}">
                <a16:creationId xmlns:a16="http://schemas.microsoft.com/office/drawing/2014/main" id="{3615D33A-5AAB-604F-B27F-6068B406499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sp>
        <p:nvSpPr>
          <p:cNvPr id="52" name="CuadroTexto 9">
            <a:extLst>
              <a:ext uri="{FF2B5EF4-FFF2-40B4-BE49-F238E27FC236}">
                <a16:creationId xmlns:a16="http://schemas.microsoft.com/office/drawing/2014/main" id="{4A1C7F8D-DBFA-7343-8E2A-27A0F42DE542}"/>
              </a:ext>
            </a:extLst>
          </p:cNvPr>
          <p:cNvSpPr txBox="1"/>
          <p:nvPr/>
        </p:nvSpPr>
        <p:spPr>
          <a:xfrm>
            <a:off x="5429371" y="2526752"/>
            <a:ext cx="16117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FBI (~ 1.4 m)</a:t>
            </a:r>
          </a:p>
        </p:txBody>
      </p:sp>
      <p:sp>
        <p:nvSpPr>
          <p:cNvPr id="54" name="Elipse 46">
            <a:extLst>
              <a:ext uri="{FF2B5EF4-FFF2-40B4-BE49-F238E27FC236}">
                <a16:creationId xmlns:a16="http://schemas.microsoft.com/office/drawing/2014/main" id="{EAA0DFB6-4350-3947-9F8A-E3C054BFA2F1}"/>
              </a:ext>
            </a:extLst>
          </p:cNvPr>
          <p:cNvSpPr/>
          <p:nvPr/>
        </p:nvSpPr>
        <p:spPr>
          <a:xfrm>
            <a:off x="4132061" y="2982689"/>
            <a:ext cx="726809" cy="750169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Elipse 46">
            <a:extLst>
              <a:ext uri="{FF2B5EF4-FFF2-40B4-BE49-F238E27FC236}">
                <a16:creationId xmlns:a16="http://schemas.microsoft.com/office/drawing/2014/main" id="{D094CC55-4A9F-7E43-8F1E-521F0DFC39A0}"/>
              </a:ext>
            </a:extLst>
          </p:cNvPr>
          <p:cNvSpPr/>
          <p:nvPr/>
        </p:nvSpPr>
        <p:spPr>
          <a:xfrm>
            <a:off x="7381966" y="3020971"/>
            <a:ext cx="712132" cy="750169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145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7360"/>
    </mc:Choice>
    <mc:Fallback xmlns="">
      <p:transition spd="slow" advTm="5736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905A10A7-B593-874D-B421-B2D8FBDD5F9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2053" b="8579"/>
          <a:stretch/>
        </p:blipFill>
        <p:spPr>
          <a:xfrm>
            <a:off x="603022" y="1455488"/>
            <a:ext cx="6616751" cy="458280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r>
              <a:rPr lang="es-ES" sz="3200" b="0" dirty="0">
                <a:latin typeface="Arial" panose="020B0604020202020204" pitchFamily="34" charset="0"/>
                <a:cs typeface="Arial" panose="020B0604020202020204" pitchFamily="34" charset="0"/>
              </a:rPr>
              <a:t>FBI-V image quality</a:t>
            </a:r>
          </a:p>
        </p:txBody>
      </p:sp>
      <p:sp>
        <p:nvSpPr>
          <p:cNvPr id="3" name="CuadroTexto 2"/>
          <p:cNvSpPr txBox="1"/>
          <p:nvPr/>
        </p:nvSpPr>
        <p:spPr>
          <a:xfrm>
            <a:off x="8390466" y="1896098"/>
            <a:ext cx="2709161" cy="40862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s-ES"/>
              <a:t>Diffraction-limited design</a:t>
            </a:r>
            <a:endParaRPr lang="en-US"/>
          </a:p>
        </p:txBody>
      </p:sp>
      <p:sp>
        <p:nvSpPr>
          <p:cNvPr id="14" name="CuadroTexto 13"/>
          <p:cNvSpPr txBox="1"/>
          <p:nvPr/>
        </p:nvSpPr>
        <p:spPr>
          <a:xfrm>
            <a:off x="7188224" y="974850"/>
            <a:ext cx="10333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Airy disk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Imagen 25">
            <a:extLst>
              <a:ext uri="{FF2B5EF4-FFF2-40B4-BE49-F238E27FC236}">
                <a16:creationId xmlns:a16="http://schemas.microsoft.com/office/drawing/2014/main" id="{CC20754F-05B2-AF4A-A479-80B87ABB91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28" name="Imagen 26">
            <a:extLst>
              <a:ext uri="{FF2B5EF4-FFF2-40B4-BE49-F238E27FC236}">
                <a16:creationId xmlns:a16="http://schemas.microsoft.com/office/drawing/2014/main" id="{DD3BF85F-1AA4-8B41-B0E8-E1399CCBA48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id="{11564A16-1E9F-DE4E-929A-AD4B49DEC96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id="{2ED250E3-2A4F-F040-B951-47A335088A6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31" name="Imagen 30">
            <a:extLst>
              <a:ext uri="{FF2B5EF4-FFF2-40B4-BE49-F238E27FC236}">
                <a16:creationId xmlns:a16="http://schemas.microsoft.com/office/drawing/2014/main" id="{3F97E082-858D-B544-BEA2-D99C51824A6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32" name="Imagen 31">
            <a:extLst>
              <a:ext uri="{FF2B5EF4-FFF2-40B4-BE49-F238E27FC236}">
                <a16:creationId xmlns:a16="http://schemas.microsoft.com/office/drawing/2014/main" id="{039E45AB-CFE8-C649-B4EC-FE6F4B8787C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FDF07F48-57C5-7242-824F-0D80BCB6FAF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cxnSp>
        <p:nvCxnSpPr>
          <p:cNvPr id="8" name="Conector recto de flecha 7"/>
          <p:cNvCxnSpPr>
            <a:cxnSpLocks/>
          </p:cNvCxnSpPr>
          <p:nvPr/>
        </p:nvCxnSpPr>
        <p:spPr>
          <a:xfrm flipH="1">
            <a:off x="7096296" y="1349198"/>
            <a:ext cx="504825" cy="5460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CuadroTexto 13">
            <a:extLst>
              <a:ext uri="{FF2B5EF4-FFF2-40B4-BE49-F238E27FC236}">
                <a16:creationId xmlns:a16="http://schemas.microsoft.com/office/drawing/2014/main" id="{C1FA6915-CD1D-8043-A391-2766CC1A9FBB}"/>
              </a:ext>
            </a:extLst>
          </p:cNvPr>
          <p:cNvSpPr txBox="1"/>
          <p:nvPr/>
        </p:nvSpPr>
        <p:spPr>
          <a:xfrm>
            <a:off x="7704898" y="4061679"/>
            <a:ext cx="4009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Strehl ratios for FBI-V with 12 </a:t>
            </a:r>
            <a:r>
              <a:rPr lang="es-ES">
                <a:latin typeface="Symbol" pitchFamily="2" charset="2"/>
                <a:cs typeface="Arial" panose="020B0604020202020204" pitchFamily="34" charset="0"/>
              </a:rPr>
              <a:t>m</a:t>
            </a:r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m pixels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6580CBE-2602-9D41-935A-54463A56DB1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8047" r="21657" b="19504"/>
          <a:stretch/>
        </p:blipFill>
        <p:spPr>
          <a:xfrm>
            <a:off x="7704898" y="4518211"/>
            <a:ext cx="4101620" cy="15215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69809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 rot="20127669">
                <a:off x="3843799" y="1659091"/>
                <a:ext cx="139546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>
                    <a:solidFill>
                      <a:schemeClr val="bg1"/>
                    </a:solidFill>
                  </a:rPr>
                  <a:t>TIS (</a:t>
                </a:r>
                <a14:m>
                  <m:oMath xmlns:m="http://schemas.openxmlformats.org/officeDocument/2006/math">
                    <m:r>
                      <a:rPr lang="es-ES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∼6</m:t>
                    </m:r>
                  </m:oMath>
                </a14:m>
                <a:r>
                  <a:rPr lang="es-ES">
                    <a:solidFill>
                      <a:schemeClr val="bg1"/>
                    </a:solidFill>
                  </a:rPr>
                  <a:t> m)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0127669">
                <a:off x="3843799" y="1659091"/>
                <a:ext cx="1395465" cy="369332"/>
              </a:xfrm>
              <a:prstGeom prst="rect">
                <a:avLst/>
              </a:prstGeom>
              <a:blipFill>
                <a:blip r:embed="rId15"/>
                <a:stretch>
                  <a:fillRect l="-4274" b="-112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/>
              <p:cNvSpPr txBox="1"/>
              <p:nvPr/>
            </p:nvSpPr>
            <p:spPr>
              <a:xfrm rot="482089">
                <a:off x="8806006" y="945634"/>
                <a:ext cx="158726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>
                    <a:solidFill>
                      <a:schemeClr val="bg1"/>
                    </a:solidFill>
                  </a:rPr>
                  <a:t>FBI (</a:t>
                </a:r>
                <a14:m>
                  <m:oMath xmlns:m="http://schemas.openxmlformats.org/officeDocument/2006/math">
                    <m:r>
                      <a:rPr lang="es-ES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∼1.5 </m:t>
                    </m:r>
                  </m:oMath>
                </a14:m>
                <a:r>
                  <a:rPr lang="es-ES">
                    <a:solidFill>
                      <a:schemeClr val="bg1"/>
                    </a:solidFill>
                  </a:rPr>
                  <a:t>m)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24" name="CuadroTexto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482089">
                <a:off x="8806006" y="945634"/>
                <a:ext cx="1587260" cy="369332"/>
              </a:xfrm>
              <a:prstGeom prst="rect">
                <a:avLst/>
              </a:prstGeom>
              <a:blipFill>
                <a:blip r:embed="rId16"/>
                <a:stretch>
                  <a:fillRect l="-3745" t="-6186" b="-123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0" name="Group 59">
            <a:extLst>
              <a:ext uri="{FF2B5EF4-FFF2-40B4-BE49-F238E27FC236}">
                <a16:creationId xmlns:a16="http://schemas.microsoft.com/office/drawing/2014/main" id="{42E12A98-387E-8E40-89A8-E57FEA53970C}"/>
              </a:ext>
            </a:extLst>
          </p:cNvPr>
          <p:cNvGrpSpPr/>
          <p:nvPr/>
        </p:nvGrpSpPr>
        <p:grpSpPr>
          <a:xfrm>
            <a:off x="0" y="-207034"/>
            <a:ext cx="12192001" cy="7065034"/>
            <a:chOff x="0" y="-207034"/>
            <a:chExt cx="12192001" cy="706503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EBF7B15-2C32-2741-94D8-91695875509D}"/>
                </a:ext>
              </a:extLst>
            </p:cNvPr>
            <p:cNvSpPr/>
            <p:nvPr/>
          </p:nvSpPr>
          <p:spPr>
            <a:xfrm>
              <a:off x="0" y="-207034"/>
              <a:ext cx="12192000" cy="727175"/>
            </a:xfrm>
            <a:prstGeom prst="rect">
              <a:avLst/>
            </a:prstGeom>
            <a:solidFill>
              <a:srgbClr val="343467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196F54F-0F17-A54D-9825-9BD3F9CEFDE1}"/>
                </a:ext>
              </a:extLst>
            </p:cNvPr>
            <p:cNvSpPr/>
            <p:nvPr/>
          </p:nvSpPr>
          <p:spPr>
            <a:xfrm>
              <a:off x="0" y="6253575"/>
              <a:ext cx="12192000" cy="604425"/>
            </a:xfrm>
            <a:prstGeom prst="rect">
              <a:avLst/>
            </a:prstGeom>
            <a:solidFill>
              <a:srgbClr val="AFFEFE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24A0C914-D07F-5045-B861-04ED208D3665}"/>
                </a:ext>
              </a:extLst>
            </p:cNvPr>
            <p:cNvGrpSpPr/>
            <p:nvPr/>
          </p:nvGrpSpPr>
          <p:grpSpPr>
            <a:xfrm>
              <a:off x="1" y="440531"/>
              <a:ext cx="12192000" cy="6006239"/>
              <a:chOff x="1" y="279664"/>
              <a:chExt cx="12192000" cy="600623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CF46AEA2-B8E0-024E-99F1-EB054C8DC5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7"/>
              <a:srcRect l="4447" r="6259"/>
              <a:stretch/>
            </p:blipFill>
            <p:spPr>
              <a:xfrm>
                <a:off x="1" y="295503"/>
                <a:ext cx="12192000" cy="5990400"/>
              </a:xfrm>
              <a:prstGeom prst="rect">
                <a:avLst/>
              </a:prstGeom>
            </p:spPr>
          </p:pic>
          <p:sp>
            <p:nvSpPr>
              <p:cNvPr id="7" name="CuadroTexto 6"/>
              <p:cNvSpPr txBox="1"/>
              <p:nvPr/>
            </p:nvSpPr>
            <p:spPr>
              <a:xfrm>
                <a:off x="686359" y="3600302"/>
                <a:ext cx="8382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F3</a:t>
                </a:r>
              </a:p>
            </p:txBody>
          </p:sp>
          <p:cxnSp>
            <p:nvCxnSpPr>
              <p:cNvPr id="30" name="Conector recto de flecha 4">
                <a:extLst>
                  <a:ext uri="{FF2B5EF4-FFF2-40B4-BE49-F238E27FC236}">
                    <a16:creationId xmlns:a16="http://schemas.microsoft.com/office/drawing/2014/main" id="{7FA88746-3F1E-8A4E-96C0-CAB34398E5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29669" y="279664"/>
                <a:ext cx="7271331" cy="3199102"/>
              </a:xfrm>
              <a:prstGeom prst="straightConnector1">
                <a:avLst/>
              </a:prstGeom>
              <a:ln w="28575">
                <a:solidFill>
                  <a:schemeClr val="bg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CuadroTexto 9">
                <a:extLst>
                  <a:ext uri="{FF2B5EF4-FFF2-40B4-BE49-F238E27FC236}">
                    <a16:creationId xmlns:a16="http://schemas.microsoft.com/office/drawing/2014/main" id="{0912FD94-6E70-0943-A081-594C1A1CD5B9}"/>
                  </a:ext>
                </a:extLst>
              </p:cNvPr>
              <p:cNvSpPr txBox="1"/>
              <p:nvPr/>
            </p:nvSpPr>
            <p:spPr>
              <a:xfrm rot="20232268">
                <a:off x="3670345" y="1295234"/>
                <a:ext cx="182313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TIS (~ 4.7 m)</a:t>
                </a:r>
                <a:endParaRPr lang="en-US" sz="200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CuadroTexto 23">
                <a:extLst>
                  <a:ext uri="{FF2B5EF4-FFF2-40B4-BE49-F238E27FC236}">
                    <a16:creationId xmlns:a16="http://schemas.microsoft.com/office/drawing/2014/main" id="{A0960039-704E-B34C-897C-3A8545A4FF49}"/>
                  </a:ext>
                </a:extLst>
              </p:cNvPr>
              <p:cNvSpPr txBox="1"/>
              <p:nvPr/>
            </p:nvSpPr>
            <p:spPr>
              <a:xfrm rot="1184402">
                <a:off x="1537973" y="4722233"/>
                <a:ext cx="184313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FBI (~1.4 m)</a:t>
                </a:r>
                <a:endParaRPr lang="en-US" sz="200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50" name="Conector recto de flecha 19">
                <a:extLst>
                  <a:ext uri="{FF2B5EF4-FFF2-40B4-BE49-F238E27FC236}">
                    <a16:creationId xmlns:a16="http://schemas.microsoft.com/office/drawing/2014/main" id="{27DC2C46-8A92-1D45-8C7A-2A91FD2A22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5226" y="4077170"/>
                <a:ext cx="3156374" cy="1149713"/>
              </a:xfrm>
              <a:prstGeom prst="straightConnector1">
                <a:avLst/>
              </a:prstGeom>
              <a:ln w="28575">
                <a:solidFill>
                  <a:schemeClr val="bg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099728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204"/>
    </mc:Choice>
    <mc:Fallback xmlns="">
      <p:transition spd="slow" advTm="17204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Summary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Marcador de contenido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759733" y="1450639"/>
                <a:ext cx="10437185" cy="4849160"/>
              </a:xfrm>
            </p:spPr>
            <p:txBody>
              <a:bodyPr/>
              <a:lstStyle/>
              <a:p>
                <a:pPr>
                  <a:lnSpc>
                    <a:spcPct val="100000"/>
                  </a:lnSpc>
                  <a:buSzPct val="120000"/>
                  <a:buFont typeface="Arial" panose="020B0604020202020204" pitchFamily="34" charset="0"/>
                  <a:buChar char="•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TIS/FBI capabilities in a nutshell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Excellent optical quality (diffraction-limited)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10</a:t>
                </a:r>
                <a:r>
                  <a:rPr lang="es-ES" baseline="30000">
                    <a:latin typeface="Arial" panose="020B0604020202020204" pitchFamily="34" charset="0"/>
                    <a:cs typeface="Arial" panose="020B0604020202020204" pitchFamily="34" charset="0"/>
                  </a:rPr>
                  <a:t>-3 </a:t>
                </a: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polarimetric sensitivity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Large FOV: 60” </a:t>
                </a:r>
                <a:r>
                  <a:rPr lang="es-ES" b="0">
                    <a:latin typeface="Arial" panose="020B0604020202020204" pitchFamily="34" charset="0"/>
                    <a:cs typeface="Arial" panose="020B0604020202020204" pitchFamily="34" charset="0"/>
                  </a:rPr>
                  <a:t>circular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Powerful diagnostics: observation of three spectral lines simultaneously at very high cadence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Simple (all-refractive) design, high throughput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Moderate dimensions (4.7m x 1.4m)</a:t>
                </a:r>
                <a:endParaRPr lang="es-E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buSzPct val="120000"/>
                  <a:buFont typeface="Arial" panose="020B0604020202020204" pitchFamily="34" charset="0"/>
                  <a:buChar char="•"/>
                </a:pPr>
                <a:r>
                  <a:rPr lang="es-ES">
                    <a:latin typeface="Arial" panose="020B0604020202020204" pitchFamily="34" charset="0"/>
                    <a:cs typeface="Arial" panose="020B0604020202020204" pitchFamily="34" charset="0"/>
                  </a:rPr>
                  <a:t>Challenges</a:t>
                </a:r>
                <a:endParaRPr lang="es-E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 sz="1700">
                    <a:latin typeface="Arial" panose="020B0604020202020204" pitchFamily="34" charset="0"/>
                    <a:cs typeface="Arial" panose="020B0604020202020204" pitchFamily="34" charset="0"/>
                  </a:rPr>
                  <a:t>Large-format etalons (cost driver and difficult to manufacture)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 sz="1700">
                    <a:latin typeface="Arial" panose="020B0604020202020204" pitchFamily="34" charset="0"/>
                    <a:cs typeface="Arial" panose="020B0604020202020204" pitchFamily="34" charset="0"/>
                  </a:rPr>
                  <a:t>Large-format prefilters and LCVRs (difficult to manufacture, slow switching times)</a:t>
                </a:r>
              </a:p>
              <a:p>
                <a:pPr lvl="1">
                  <a:lnSpc>
                    <a:spcPct val="100000"/>
                  </a:lnSpc>
                  <a:buClr>
                    <a:schemeClr val="accent1"/>
                  </a:buClr>
                  <a:buSzPct val="120000"/>
                  <a:buFont typeface="System Font Regular"/>
                  <a:buChar char="−"/>
                </a:pPr>
                <a:r>
                  <a:rPr lang="es-ES" sz="1700">
                    <a:latin typeface="Arial" panose="020B0604020202020204" pitchFamily="34" charset="0"/>
                    <a:cs typeface="Arial" panose="020B0604020202020204" pitchFamily="34" charset="0"/>
                  </a:rPr>
                  <a:t>Data rate per TIS/FBI (</a:t>
                </a:r>
                <a14:m>
                  <m:oMath xmlns:m="http://schemas.openxmlformats.org/officeDocument/2006/math">
                    <m:r>
                      <a:rPr lang="es-ES" sz="1700">
                        <a:latin typeface="Cambria Math" panose="02040503050406030204" pitchFamily="18" charset="0"/>
                      </a:rPr>
                      <m:t>4</m:t>
                    </m:r>
                  </m:oMath>
                </a14:m>
                <a:r>
                  <a:rPr lang="es-ES" sz="1700">
                    <a:latin typeface="Arial" panose="020B0604020202020204" pitchFamily="34" charset="0"/>
                    <a:cs typeface="Arial" panose="020B0604020202020204" pitchFamily="34" charset="0"/>
                  </a:rPr>
                  <a:t> detectors of 6k x 6k at 30 fps): ~100 </a:t>
                </a:r>
                <a:r>
                  <a:rPr lang="es-ES" sz="1700" dirty="0">
                    <a:latin typeface="Arial" panose="020B0604020202020204" pitchFamily="34" charset="0"/>
                    <a:cs typeface="Arial" panose="020B0604020202020204" pitchFamily="34" charset="0"/>
                  </a:rPr>
                  <a:t>TB/</a:t>
                </a:r>
                <a:r>
                  <a:rPr lang="es-ES" sz="17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hour</a:t>
                </a:r>
                <a:r>
                  <a:rPr lang="es-ES" sz="1700" dirty="0">
                    <a:latin typeface="Arial" panose="020B0604020202020204" pitchFamily="34" charset="0"/>
                    <a:cs typeface="Arial" panose="020B0604020202020204" pitchFamily="34" charset="0"/>
                  </a:rPr>
                  <a:t> (</a:t>
                </a:r>
                <a:r>
                  <a:rPr lang="es-ES" sz="17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raw</a:t>
                </a:r>
                <a:r>
                  <a:rPr lang="es-ES" sz="1700" dirty="0">
                    <a:latin typeface="Arial" panose="020B0604020202020204" pitchFamily="34" charset="0"/>
                    <a:cs typeface="Arial" panose="020B0604020202020204" pitchFamily="34" charset="0"/>
                  </a:rPr>
                  <a:t>)</a:t>
                </a:r>
              </a:p>
              <a:p>
                <a:pPr>
                  <a:lnSpc>
                    <a:spcPct val="100000"/>
                  </a:lnSpc>
                  <a:buSzPct val="120000"/>
                  <a:buFont typeface="Arial" panose="020B0604020202020204" pitchFamily="34" charset="0"/>
                  <a:buChar char="•"/>
                </a:pPr>
                <a:r>
                  <a:rPr lang="es-ES" dirty="0">
                    <a:latin typeface="Arial" panose="020B0604020202020204" pitchFamily="34" charset="0"/>
                    <a:cs typeface="Arial" panose="020B0604020202020204" pitchFamily="34" charset="0"/>
                  </a:rPr>
                  <a:t>Current status</a:t>
                </a:r>
              </a:p>
              <a:p>
                <a:pPr lvl="1">
                  <a:lnSpc>
                    <a:spcPct val="100000"/>
                  </a:lnSpc>
                  <a:buSzPct val="120000"/>
                  <a:buFont typeface="System Font Regular"/>
                  <a:buChar char="−"/>
                </a:pPr>
                <a:r>
                  <a:rPr lang="es-ES" sz="1700" dirty="0">
                    <a:latin typeface="Arial" panose="020B0604020202020204" pitchFamily="34" charset="0"/>
                    <a:cs typeface="Arial" panose="020B0604020202020204" pitchFamily="34" charset="0"/>
                  </a:rPr>
                  <a:t>Preparing for CoDR (early 2025): finalizing optical design, detector selection, cost estimate</a:t>
                </a:r>
              </a:p>
            </p:txBody>
          </p:sp>
        </mc:Choice>
        <mc:Fallback xmlns="">
          <p:sp>
            <p:nvSpPr>
              <p:cNvPr id="5" name="Marcador de contenido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759733" y="1450639"/>
                <a:ext cx="10437185" cy="4849160"/>
              </a:xfrm>
              <a:blipFill>
                <a:blip r:embed="rId3"/>
                <a:stretch>
                  <a:fillRect l="-1582" t="-18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7" name="Imagen 25">
            <a:extLst>
              <a:ext uri="{FF2B5EF4-FFF2-40B4-BE49-F238E27FC236}">
                <a16:creationId xmlns:a16="http://schemas.microsoft.com/office/drawing/2014/main" id="{A5FA6464-F7F0-0A40-898D-2FED934060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18" name="Imagen 26">
            <a:extLst>
              <a:ext uri="{FF2B5EF4-FFF2-40B4-BE49-F238E27FC236}">
                <a16:creationId xmlns:a16="http://schemas.microsoft.com/office/drawing/2014/main" id="{FE12A9BE-5B4C-2D42-A01A-64CBDB3886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19" name="Imagen 28">
            <a:extLst>
              <a:ext uri="{FF2B5EF4-FFF2-40B4-BE49-F238E27FC236}">
                <a16:creationId xmlns:a16="http://schemas.microsoft.com/office/drawing/2014/main" id="{770FA4FF-D3C3-C443-BC06-9034BF78EF2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20" name="Imagen 29">
            <a:extLst>
              <a:ext uri="{FF2B5EF4-FFF2-40B4-BE49-F238E27FC236}">
                <a16:creationId xmlns:a16="http://schemas.microsoft.com/office/drawing/2014/main" id="{15F19F21-0B21-1C42-9063-2B88F7F0B01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22" name="Imagen 30">
            <a:extLst>
              <a:ext uri="{FF2B5EF4-FFF2-40B4-BE49-F238E27FC236}">
                <a16:creationId xmlns:a16="http://schemas.microsoft.com/office/drawing/2014/main" id="{00211078-C8BA-AA44-9AFD-A60E8301C75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23" name="Imagen 31">
            <a:extLst>
              <a:ext uri="{FF2B5EF4-FFF2-40B4-BE49-F238E27FC236}">
                <a16:creationId xmlns:a16="http://schemas.microsoft.com/office/drawing/2014/main" id="{7A388D17-3684-3E40-825F-2135AD9ED8A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24" name="Imagen 32">
            <a:extLst>
              <a:ext uri="{FF2B5EF4-FFF2-40B4-BE49-F238E27FC236}">
                <a16:creationId xmlns:a16="http://schemas.microsoft.com/office/drawing/2014/main" id="{35DC09A0-2A48-644B-A6B5-E22AFDC4191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9075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858"/>
    </mc:Choice>
    <mc:Fallback xmlns="">
      <p:transition spd="slow" advTm="49858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EST and the TIS/FBI instruments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76225" y="2515147"/>
            <a:ext cx="5164908" cy="3373199"/>
          </a:xfrm>
        </p:spPr>
        <p:txBody>
          <a:bodyPr rtlCol="0"/>
          <a:lstStyle/>
          <a:p>
            <a:pPr marL="285750" lvl="1" indent="-285750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s-ES" sz="1800">
                <a:latin typeface="Arial" panose="020B0604020202020204" pitchFamily="34" charset="0"/>
                <a:cs typeface="Arial" panose="020B0604020202020204" pitchFamily="34" charset="0"/>
              </a:rPr>
              <a:t>Largest telescope ever built in Europe (4.2 m) </a:t>
            </a:r>
          </a:p>
          <a:p>
            <a:pPr marL="285750" lvl="1" indent="-285750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s-ES" sz="1800">
                <a:latin typeface="Arial" panose="020B0604020202020204" pitchFamily="34" charset="0"/>
                <a:cs typeface="Arial" panose="020B0604020202020204" pitchFamily="34" charset="0"/>
              </a:rPr>
              <a:t>Optimized to study the magnetic and dynamic coupling of the solar atmosphere </a:t>
            </a:r>
          </a:p>
          <a:p>
            <a:pPr marL="285750" lvl="1" indent="-285750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s-ES" sz="1800">
                <a:latin typeface="Arial" panose="020B0604020202020204" pitchFamily="34" charset="0"/>
                <a:cs typeface="Arial" panose="020B0604020202020204" pitchFamily="34" charset="0"/>
              </a:rPr>
              <a:t>Simultaneous measurement of photospheric     and chromospheric magnetic fields</a:t>
            </a:r>
          </a:p>
          <a:p>
            <a:pPr marL="285750" lvl="1" indent="-285750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s-ES" sz="1800">
                <a:latin typeface="Arial" panose="020B0604020202020204" pitchFamily="34" charset="0"/>
                <a:cs typeface="Arial" panose="020B0604020202020204" pitchFamily="34" charset="0"/>
              </a:rPr>
              <a:t>45% of programs in EST SRD require            large FOVs</a:t>
            </a:r>
          </a:p>
          <a:p>
            <a:pPr marL="285750" lvl="1" indent="-285750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s-ES" sz="1800">
                <a:latin typeface="Arial" panose="020B0604020202020204" pitchFamily="34" charset="0"/>
                <a:cs typeface="Arial" panose="020B0604020202020204" pitchFamily="34" charset="0"/>
              </a:rPr>
              <a:t>TIS/FBIs: etalon-based imaging spectropolarimeters, covering three spectral bands (380-500, 500-680, 680-1000 nm)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6909" y="2725092"/>
            <a:ext cx="6426004" cy="3527821"/>
          </a:xfrm>
          <a:prstGeom prst="rect">
            <a:avLst/>
          </a:prstGeom>
        </p:spPr>
      </p:pic>
      <p:sp>
        <p:nvSpPr>
          <p:cNvPr id="9" name="Elipse 8"/>
          <p:cNvSpPr/>
          <p:nvPr/>
        </p:nvSpPr>
        <p:spPr>
          <a:xfrm>
            <a:off x="8720504" y="4816444"/>
            <a:ext cx="1095658" cy="986827"/>
          </a:xfrm>
          <a:prstGeom prst="ellipse">
            <a:avLst/>
          </a:prstGeom>
          <a:noFill/>
          <a:ln w="571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Elipse 22"/>
          <p:cNvSpPr/>
          <p:nvPr/>
        </p:nvSpPr>
        <p:spPr>
          <a:xfrm>
            <a:off x="9914933" y="4840559"/>
            <a:ext cx="1095658" cy="986827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Elipse 23"/>
          <p:cNvSpPr/>
          <p:nvPr/>
        </p:nvSpPr>
        <p:spPr>
          <a:xfrm>
            <a:off x="7532680" y="3457571"/>
            <a:ext cx="1095658" cy="98682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40" t="19885" r="21045" b="26220"/>
          <a:stretch/>
        </p:blipFill>
        <p:spPr>
          <a:xfrm>
            <a:off x="7746019" y="48179"/>
            <a:ext cx="4239931" cy="2518367"/>
          </a:xfrm>
          <a:prstGeom prst="rect">
            <a:avLst/>
          </a:prstGeom>
        </p:spPr>
      </p:pic>
      <p:pic>
        <p:nvPicPr>
          <p:cNvPr id="21" name="Imagen 25">
            <a:extLst>
              <a:ext uri="{FF2B5EF4-FFF2-40B4-BE49-F238E27FC236}">
                <a16:creationId xmlns:a16="http://schemas.microsoft.com/office/drawing/2014/main" id="{B9BD6897-BD2C-1E41-B7F4-AB9EC560AFF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22" name="Imagen 26">
            <a:extLst>
              <a:ext uri="{FF2B5EF4-FFF2-40B4-BE49-F238E27FC236}">
                <a16:creationId xmlns:a16="http://schemas.microsoft.com/office/drawing/2014/main" id="{323BE922-412F-CD4F-BD0A-D6F8262CDB7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25" name="Imagen 28">
            <a:extLst>
              <a:ext uri="{FF2B5EF4-FFF2-40B4-BE49-F238E27FC236}">
                <a16:creationId xmlns:a16="http://schemas.microsoft.com/office/drawing/2014/main" id="{5DC0FBCD-0C5F-4045-9326-33DCB5D5AC5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37" name="Imagen 29">
            <a:extLst>
              <a:ext uri="{FF2B5EF4-FFF2-40B4-BE49-F238E27FC236}">
                <a16:creationId xmlns:a16="http://schemas.microsoft.com/office/drawing/2014/main" id="{A28EE00A-1030-4648-94F0-1251CF1843E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38" name="Imagen 30">
            <a:extLst>
              <a:ext uri="{FF2B5EF4-FFF2-40B4-BE49-F238E27FC236}">
                <a16:creationId xmlns:a16="http://schemas.microsoft.com/office/drawing/2014/main" id="{79ED3335-D275-4544-A513-2B761C5B4A4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39" name="Imagen 31">
            <a:extLst>
              <a:ext uri="{FF2B5EF4-FFF2-40B4-BE49-F238E27FC236}">
                <a16:creationId xmlns:a16="http://schemas.microsoft.com/office/drawing/2014/main" id="{41387A8C-1169-A64A-88F7-EEB894E2BB7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40" name="Imagen 32">
            <a:extLst>
              <a:ext uri="{FF2B5EF4-FFF2-40B4-BE49-F238E27FC236}">
                <a16:creationId xmlns:a16="http://schemas.microsoft.com/office/drawing/2014/main" id="{F21B8F44-210A-FC43-8758-3EF92FC955C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364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030"/>
    </mc:Choice>
    <mc:Fallback xmlns="">
      <p:transition spd="slow" advTm="7003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SST_20140516_fluxemergence_Gosic_et_al_ApJ_2021">
            <a:hlinkClick r:id="" action="ppaction://media"/>
            <a:extLst>
              <a:ext uri="{FF2B5EF4-FFF2-40B4-BE49-F238E27FC236}">
                <a16:creationId xmlns:a16="http://schemas.microsoft.com/office/drawing/2014/main" id="{83CAD0F4-EF85-7C40-B932-D322F784068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547669" y="614742"/>
            <a:ext cx="7929926" cy="6015326"/>
          </a:xfrm>
          <a:prstGeom prst="rect">
            <a:avLst/>
          </a:prstGeom>
        </p:spPr>
      </p:pic>
      <p:sp>
        <p:nvSpPr>
          <p:cNvPr id="29" name="CuadroTexto 9">
            <a:extLst>
              <a:ext uri="{FF2B5EF4-FFF2-40B4-BE49-F238E27FC236}">
                <a16:creationId xmlns:a16="http://schemas.microsoft.com/office/drawing/2014/main" id="{7503B832-181F-924C-97E0-C45722125385}"/>
              </a:ext>
            </a:extLst>
          </p:cNvPr>
          <p:cNvSpPr txBox="1"/>
          <p:nvPr/>
        </p:nvSpPr>
        <p:spPr>
          <a:xfrm>
            <a:off x="1199773" y="661313"/>
            <a:ext cx="125132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CA0202"/>
                </a:solidFill>
                <a:latin typeface="Arial" charset="0"/>
              </a:rPr>
              <a:t>Ca 8542</a:t>
            </a:r>
          </a:p>
        </p:txBody>
      </p:sp>
      <p:sp>
        <p:nvSpPr>
          <p:cNvPr id="30" name="CuadroTexto 10">
            <a:extLst>
              <a:ext uri="{FF2B5EF4-FFF2-40B4-BE49-F238E27FC236}">
                <a16:creationId xmlns:a16="http://schemas.microsoft.com/office/drawing/2014/main" id="{249FE735-30CE-934B-913E-91F0CEDC5750}"/>
              </a:ext>
            </a:extLst>
          </p:cNvPr>
          <p:cNvSpPr txBox="1"/>
          <p:nvPr/>
        </p:nvSpPr>
        <p:spPr>
          <a:xfrm>
            <a:off x="1168502" y="2490113"/>
            <a:ext cx="128259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CA0202"/>
                </a:solidFill>
                <a:latin typeface="Arial" charset="0"/>
              </a:rPr>
              <a:t>Mg 5173</a:t>
            </a:r>
            <a:endParaRPr lang="es-ES_tradnl" sz="2200" baseline="30000">
              <a:solidFill>
                <a:srgbClr val="CA0202"/>
              </a:solidFill>
              <a:latin typeface="Arial" charset="0"/>
            </a:endParaRPr>
          </a:p>
        </p:txBody>
      </p:sp>
      <p:sp>
        <p:nvSpPr>
          <p:cNvPr id="35" name="CuadroTexto 17">
            <a:extLst>
              <a:ext uri="{FF2B5EF4-FFF2-40B4-BE49-F238E27FC236}">
                <a16:creationId xmlns:a16="http://schemas.microsoft.com/office/drawing/2014/main" id="{9DC91860-FB30-864F-8950-91ECAA8D2FA2}"/>
              </a:ext>
            </a:extLst>
          </p:cNvPr>
          <p:cNvSpPr txBox="1"/>
          <p:nvPr/>
        </p:nvSpPr>
        <p:spPr>
          <a:xfrm>
            <a:off x="1118006" y="1035740"/>
            <a:ext cx="13343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1400">
                <a:solidFill>
                  <a:srgbClr val="C00000"/>
                </a:solidFill>
                <a:latin typeface="Arial" charset="0"/>
              </a:rPr>
              <a:t>Low chromosphere</a:t>
            </a:r>
          </a:p>
        </p:txBody>
      </p:sp>
      <p:sp>
        <p:nvSpPr>
          <p:cNvPr id="36" name="Text Box 5">
            <a:extLst>
              <a:ext uri="{FF2B5EF4-FFF2-40B4-BE49-F238E27FC236}">
                <a16:creationId xmlns:a16="http://schemas.microsoft.com/office/drawing/2014/main" id="{056CB6EA-B653-B84F-BBCC-BB8886075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3693" y="197520"/>
            <a:ext cx="524832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000">
                <a:solidFill>
                  <a:srgbClr val="000000"/>
                </a:solidFill>
                <a:latin typeface="Arial" charset="0"/>
              </a:rPr>
              <a:t>SST/CRISP</a:t>
            </a:r>
          </a:p>
        </p:txBody>
      </p:sp>
      <p:sp>
        <p:nvSpPr>
          <p:cNvPr id="37" name="Rectángulo 21">
            <a:extLst>
              <a:ext uri="{FF2B5EF4-FFF2-40B4-BE49-F238E27FC236}">
                <a16:creationId xmlns:a16="http://schemas.microsoft.com/office/drawing/2014/main" id="{D1923E5A-1B0A-E044-B724-2DCC80018D73}"/>
              </a:ext>
            </a:extLst>
          </p:cNvPr>
          <p:cNvSpPr/>
          <p:nvPr/>
        </p:nvSpPr>
        <p:spPr bwMode="auto">
          <a:xfrm>
            <a:off x="2070100" y="4292600"/>
            <a:ext cx="304800" cy="137160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742950" indent="-285750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endParaRPr lang="es-ES_tradnl" sz="2200">
              <a:solidFill>
                <a:srgbClr val="3333CC"/>
              </a:solidFill>
              <a:latin typeface="Arial" charset="0"/>
            </a:endParaRPr>
          </a:p>
        </p:txBody>
      </p:sp>
      <p:sp>
        <p:nvSpPr>
          <p:cNvPr id="38" name="Rectángulo 22">
            <a:extLst>
              <a:ext uri="{FF2B5EF4-FFF2-40B4-BE49-F238E27FC236}">
                <a16:creationId xmlns:a16="http://schemas.microsoft.com/office/drawing/2014/main" id="{096C24B9-FF06-1146-B20B-E4A158848C36}"/>
              </a:ext>
            </a:extLst>
          </p:cNvPr>
          <p:cNvSpPr/>
          <p:nvPr/>
        </p:nvSpPr>
        <p:spPr bwMode="auto">
          <a:xfrm>
            <a:off x="2146300" y="4826000"/>
            <a:ext cx="228600" cy="914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742950" marR="0" lvl="0" indent="-28575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2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0" name="CuadroTexto 11">
            <a:extLst>
              <a:ext uri="{FF2B5EF4-FFF2-40B4-BE49-F238E27FC236}">
                <a16:creationId xmlns:a16="http://schemas.microsoft.com/office/drawing/2014/main" id="{61945A1E-2D6C-0B43-8A33-5C5732A10BD5}"/>
              </a:ext>
            </a:extLst>
          </p:cNvPr>
          <p:cNvSpPr txBox="1"/>
          <p:nvPr/>
        </p:nvSpPr>
        <p:spPr>
          <a:xfrm>
            <a:off x="1179132" y="4368800"/>
            <a:ext cx="121991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CA0202"/>
                </a:solidFill>
                <a:latin typeface="Arial" charset="0"/>
              </a:rPr>
              <a:t>Fe 6173</a:t>
            </a:r>
            <a:endParaRPr lang="es-ES_tradnl" sz="2200" baseline="30000">
              <a:solidFill>
                <a:srgbClr val="CA0202"/>
              </a:solidFill>
              <a:latin typeface="Arial" charset="0"/>
            </a:endParaRPr>
          </a:p>
        </p:txBody>
      </p:sp>
      <p:sp>
        <p:nvSpPr>
          <p:cNvPr id="46" name="CuadroTexto 17">
            <a:extLst>
              <a:ext uri="{FF2B5EF4-FFF2-40B4-BE49-F238E27FC236}">
                <a16:creationId xmlns:a16="http://schemas.microsoft.com/office/drawing/2014/main" id="{38AAB5EC-9DB1-D944-8F24-48910169A194}"/>
              </a:ext>
            </a:extLst>
          </p:cNvPr>
          <p:cNvSpPr txBox="1"/>
          <p:nvPr/>
        </p:nvSpPr>
        <p:spPr>
          <a:xfrm>
            <a:off x="1102371" y="2918604"/>
            <a:ext cx="13343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1400">
                <a:solidFill>
                  <a:srgbClr val="C00000"/>
                </a:solidFill>
                <a:latin typeface="Arial" charset="0"/>
              </a:rPr>
              <a:t>Upper photosphere</a:t>
            </a:r>
          </a:p>
        </p:txBody>
      </p:sp>
      <p:sp>
        <p:nvSpPr>
          <p:cNvPr id="47" name="CuadroTexto 17">
            <a:extLst>
              <a:ext uri="{FF2B5EF4-FFF2-40B4-BE49-F238E27FC236}">
                <a16:creationId xmlns:a16="http://schemas.microsoft.com/office/drawing/2014/main" id="{9CD16D6B-DCA4-0644-ACEE-CDB3D5A98811}"/>
              </a:ext>
            </a:extLst>
          </p:cNvPr>
          <p:cNvSpPr txBox="1"/>
          <p:nvPr/>
        </p:nvSpPr>
        <p:spPr>
          <a:xfrm>
            <a:off x="1083601" y="4737968"/>
            <a:ext cx="13343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1400">
                <a:solidFill>
                  <a:srgbClr val="C00000"/>
                </a:solidFill>
                <a:latin typeface="Arial" charset="0"/>
              </a:rPr>
              <a:t>Low photosphere</a:t>
            </a:r>
          </a:p>
        </p:txBody>
      </p:sp>
      <p:sp>
        <p:nvSpPr>
          <p:cNvPr id="51" name="CuadroTexto 13">
            <a:extLst>
              <a:ext uri="{FF2B5EF4-FFF2-40B4-BE49-F238E27FC236}">
                <a16:creationId xmlns:a16="http://schemas.microsoft.com/office/drawing/2014/main" id="{C5CDB35A-1218-EF47-AF27-3AE6197605F6}"/>
              </a:ext>
            </a:extLst>
          </p:cNvPr>
          <p:cNvSpPr txBox="1"/>
          <p:nvPr/>
        </p:nvSpPr>
        <p:spPr>
          <a:xfrm>
            <a:off x="6243937" y="633512"/>
            <a:ext cx="40411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FFFFFF"/>
                </a:solidFill>
                <a:latin typeface="Arial" charset="0"/>
              </a:rPr>
              <a:t>Q</a:t>
            </a:r>
            <a:endParaRPr lang="es-ES_tradnl" sz="2200" baseline="3000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2" name="CuadroTexto 14">
            <a:extLst>
              <a:ext uri="{FF2B5EF4-FFF2-40B4-BE49-F238E27FC236}">
                <a16:creationId xmlns:a16="http://schemas.microsoft.com/office/drawing/2014/main" id="{A22BB318-C8B0-484D-ADD4-C8C2AF3980B0}"/>
              </a:ext>
            </a:extLst>
          </p:cNvPr>
          <p:cNvSpPr txBox="1"/>
          <p:nvPr/>
        </p:nvSpPr>
        <p:spPr>
          <a:xfrm>
            <a:off x="4481814" y="633512"/>
            <a:ext cx="26305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FFFFFF"/>
                </a:solidFill>
                <a:latin typeface="Arial" charset="0"/>
              </a:rPr>
              <a:t>I</a:t>
            </a:r>
            <a:endParaRPr lang="es-ES_tradnl" sz="2200" baseline="3000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3" name="CuadroTexto 15">
            <a:extLst>
              <a:ext uri="{FF2B5EF4-FFF2-40B4-BE49-F238E27FC236}">
                <a16:creationId xmlns:a16="http://schemas.microsoft.com/office/drawing/2014/main" id="{8C375350-3607-BD4D-96DD-4B774EC916DC}"/>
              </a:ext>
            </a:extLst>
          </p:cNvPr>
          <p:cNvSpPr txBox="1"/>
          <p:nvPr/>
        </p:nvSpPr>
        <p:spPr>
          <a:xfrm>
            <a:off x="8202022" y="633512"/>
            <a:ext cx="38841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FFFFFF"/>
                </a:solidFill>
                <a:latin typeface="Arial" charset="0"/>
              </a:rPr>
              <a:t>U</a:t>
            </a:r>
            <a:endParaRPr lang="es-ES_tradnl" sz="2200" baseline="3000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4" name="CuadroTexto 16">
            <a:extLst>
              <a:ext uri="{FF2B5EF4-FFF2-40B4-BE49-F238E27FC236}">
                <a16:creationId xmlns:a16="http://schemas.microsoft.com/office/drawing/2014/main" id="{5E870B81-4448-D84C-8B10-0674E30C64CF}"/>
              </a:ext>
            </a:extLst>
          </p:cNvPr>
          <p:cNvSpPr txBox="1"/>
          <p:nvPr/>
        </p:nvSpPr>
        <p:spPr>
          <a:xfrm>
            <a:off x="10030822" y="633512"/>
            <a:ext cx="40267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s-ES_tradnl" sz="2200">
                <a:solidFill>
                  <a:srgbClr val="FFFFFF"/>
                </a:solidFill>
                <a:latin typeface="Arial" charset="0"/>
              </a:rPr>
              <a:t>V</a:t>
            </a:r>
            <a:endParaRPr lang="es-ES_tradnl" sz="2200" baseline="3000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5" name="Rectángulo 7">
            <a:extLst>
              <a:ext uri="{FF2B5EF4-FFF2-40B4-BE49-F238E27FC236}">
                <a16:creationId xmlns:a16="http://schemas.microsoft.com/office/drawing/2014/main" id="{9D1F8A1E-C638-D344-8A76-9FBF28125AFB}"/>
              </a:ext>
            </a:extLst>
          </p:cNvPr>
          <p:cNvSpPr/>
          <p:nvPr/>
        </p:nvSpPr>
        <p:spPr>
          <a:xfrm>
            <a:off x="7571202" y="372902"/>
            <a:ext cx="286229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sz="1400">
                <a:solidFill>
                  <a:srgbClr val="3333CC"/>
                </a:solidFill>
                <a:latin typeface="Arial" charset="0"/>
                <a:ea typeface="MS PGothic" pitchFamily="34" charset="-128"/>
                <a:cs typeface="MS PGothic" pitchFamily="34" charset="-128"/>
              </a:rPr>
              <a:t>Gošić et al, ApJ, 2021</a:t>
            </a:r>
            <a:endParaRPr kumimoji="1" lang="es-ES_tradnl" sz="1400">
              <a:solidFill>
                <a:srgbClr val="0099FF"/>
              </a:solidFill>
              <a:latin typeface="Arial" charset="0"/>
              <a:ea typeface="MS PGothic" pitchFamily="34" charset="-128"/>
              <a:cs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66280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176"/>
    </mc:Choice>
    <mc:Fallback xmlns="">
      <p:transition spd="slow" advTm="2017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5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  <p:extLst mod="1">
    <p:ext uri="{E180D4A7-C9FB-4DFB-919C-405C955672EB}">
      <p14:showEvtLst xmlns:p14="http://schemas.microsoft.com/office/powerpoint/2010/main">
        <p14:playEvt time="7" objId="2"/>
        <p14:stopEvt time="20176" objId="2"/>
      </p14:showEvt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TIS/FBI scientific requirements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64243" y="1643006"/>
            <a:ext cx="10671265" cy="275006"/>
          </a:xfrm>
        </p:spPr>
        <p:txBody>
          <a:bodyPr rtlCol="0"/>
          <a:lstStyle/>
          <a:p>
            <a:pPr marL="0" indent="0">
              <a:buNone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Tunable Imaging Spectropolarimeters (TIS) and Fixed-Band Imagers (FBI) are part of same instrument</a:t>
            </a:r>
          </a:p>
          <a:p>
            <a:endParaRPr lang="es-ES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0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" name="Tabla 1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36756545"/>
                  </p:ext>
                </p:extLst>
              </p:nvPr>
            </p:nvGraphicFramePr>
            <p:xfrm>
              <a:off x="1057739" y="2062722"/>
              <a:ext cx="9740398" cy="3683000"/>
            </p:xfrm>
            <a:graphic>
              <a:graphicData uri="http://schemas.openxmlformats.org/drawingml/2006/table">
                <a:tbl>
                  <a:tblPr firstRow="1" bandRow="1">
                    <a:tableStyleId>{69CF1AB2-1976-4502-BF36-3FF5EA218861}</a:tableStyleId>
                  </a:tblPr>
                  <a:tblGrid>
                    <a:gridCol w="3342246">
                      <a:extLst>
                        <a:ext uri="{9D8B030D-6E8A-4147-A177-3AD203B41FA5}">
                          <a16:colId xmlns:a16="http://schemas.microsoft.com/office/drawing/2014/main" val="1776992869"/>
                        </a:ext>
                      </a:extLst>
                    </a:gridCol>
                    <a:gridCol w="6398152">
                      <a:extLst>
                        <a:ext uri="{9D8B030D-6E8A-4147-A177-3AD203B41FA5}">
                          <a16:colId xmlns:a16="http://schemas.microsoft.com/office/drawing/2014/main" val="1572319918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Operation modes (simultaneous)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Narrowband spectropolarimeter (TIS)</a:t>
                          </a:r>
                        </a:p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Broadband context imager (FBI)</a:t>
                          </a:r>
                          <a:endParaRPr lang="en-US" sz="1700" b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42127179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Spatial resolution</a:t>
                          </a:r>
                          <a:endParaRPr lang="en-US" sz="1700" b="1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Diffraction-limited. Critical sampling:</a:t>
                          </a:r>
                        </a:p>
                        <a:p>
                          <a:pPr algn="l"/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0.010” at 396 nm, 0.013” at 517 nm, 0.017” at 854 nm</a:t>
                          </a:r>
                          <a:endParaRPr lang="en-US" sz="1700" b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41056907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FOV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70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60” diameter circular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565946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Tunable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n-US" sz="1700" i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4-5 spectral lines in each spectral arm</a:t>
                          </a:r>
                          <a:endParaRPr lang="en-US" sz="170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7545404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Resolving power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50 000 at 396 nm, 100 000 at 630 nm, 80 000 at 854 nm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69863617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Spectral sampling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 </a:t>
                          </a:r>
                          <a:r>
                            <a:rPr lang="en-U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wavelength positions</a:t>
                          </a:r>
                          <a:r>
                            <a:rPr lang="en-U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per line </a:t>
                          </a:r>
                          <a:r>
                            <a:rPr lang="en-U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(goal: 20 positions)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9680514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Scanning</a:t>
                          </a:r>
                          <a:r>
                            <a:rPr lang="es-ES" sz="1700" b="1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time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n-U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 s</a:t>
                          </a:r>
                          <a:r>
                            <a:rPr lang="en-U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per spectral </a:t>
                          </a:r>
                          <a:r>
                            <a:rPr lang="es-E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line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62724371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Polarimetry (TIS mode)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Polarimetri</a:t>
                          </a:r>
                          <a:r>
                            <a:rPr lang="es-ES" sz="1700" baseline="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</a:t>
                          </a:r>
                          <a:r>
                            <a:rPr lang="es-ES" sz="1700" baseline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</a:t>
                          </a:r>
                          <a:r>
                            <a:rPr lang="es-ES" sz="1700" baseline="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</a:t>
                          </a:r>
                          <a:r>
                            <a:rPr lang="es-ES" sz="170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ensitivity</a:t>
                          </a:r>
                          <a:r>
                            <a:rPr lang="es-ES" sz="170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of 10</a:t>
                          </a:r>
                          <a:r>
                            <a:rPr lang="es-ES" sz="1700" baseline="3000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-3</a:t>
                          </a:r>
                          <a:r>
                            <a:rPr lang="es-ES" sz="1700" baseline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sty m:val="p"/>
                                </m:rPr>
                                <a:rPr lang="es-ES" sz="1700" b="0" i="0" smtClean="0">
                                  <a:latin typeface="Cambria Math" panose="02040503050406030204" pitchFamily="18" charset="0"/>
                                </a:rPr>
                                <m:t>of</m:t>
                              </m:r>
                              <m:r>
                                <a:rPr lang="es-ES" sz="1700" b="0" i="0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1700" b="0" i="1" smtClean="0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  <m:r>
                                <m:rPr>
                                  <m:sty m:val="p"/>
                                </m:rPr>
                                <a:rPr lang="es-ES" sz="1700" b="0" i="0" baseline="-25000" smtClean="0">
                                  <a:latin typeface="Cambria Math" panose="02040503050406030204" pitchFamily="18" charset="0"/>
                                </a:rPr>
                                <m:t>cont</m:t>
                              </m:r>
                            </m:oMath>
                          </a14:m>
                          <a:endParaRPr lang="en-US" sz="1700" baseline="-250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Dual-</a:t>
                          </a:r>
                          <a:r>
                            <a:rPr lang="es-ES" sz="170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beam</a:t>
                          </a:r>
                          <a:r>
                            <a:rPr lang="es-ES" sz="1700" baseline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to reduce </a:t>
                          </a:r>
                          <a:r>
                            <a:rPr lang="es-ES" sz="1700" baseline="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seeing-induced</a:t>
                          </a:r>
                          <a:r>
                            <a:rPr lang="es-ES" sz="1700" baseline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</a:t>
                          </a:r>
                          <a:r>
                            <a:rPr lang="es-ES" sz="1700" baseline="0" dirty="0" err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crosstalk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131130769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" name="Tabla 1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36756545"/>
                  </p:ext>
                </p:extLst>
              </p:nvPr>
            </p:nvGraphicFramePr>
            <p:xfrm>
              <a:off x="1057739" y="2062722"/>
              <a:ext cx="9740398" cy="3683000"/>
            </p:xfrm>
            <a:graphic>
              <a:graphicData uri="http://schemas.openxmlformats.org/drawingml/2006/table">
                <a:tbl>
                  <a:tblPr firstRow="1" bandRow="1">
                    <a:tableStyleId>{69CF1AB2-1976-4502-BF36-3FF5EA218861}</a:tableStyleId>
                  </a:tblPr>
                  <a:tblGrid>
                    <a:gridCol w="3342246">
                      <a:extLst>
                        <a:ext uri="{9D8B030D-6E8A-4147-A177-3AD203B41FA5}">
                          <a16:colId xmlns:a16="http://schemas.microsoft.com/office/drawing/2014/main" val="1776992869"/>
                        </a:ext>
                      </a:extLst>
                    </a:gridCol>
                    <a:gridCol w="6398152">
                      <a:extLst>
                        <a:ext uri="{9D8B030D-6E8A-4147-A177-3AD203B41FA5}">
                          <a16:colId xmlns:a16="http://schemas.microsoft.com/office/drawing/2014/main" val="1572319918"/>
                        </a:ext>
                      </a:extLst>
                    </a:gridCol>
                  </a:tblGrid>
                  <a:tr h="60960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Operation modes (simultaneous)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Narrowband spectropolarimeter (TIS)</a:t>
                          </a:r>
                        </a:p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Broadband context imager (FBI)</a:t>
                          </a:r>
                          <a:endParaRPr lang="en-US" sz="1700" b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42127179"/>
                      </a:ext>
                    </a:extLst>
                  </a:tr>
                  <a:tr h="60960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Spatial resolution</a:t>
                          </a:r>
                          <a:endParaRPr lang="en-US" sz="1700" b="1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Diffraction-limited. Critical sampling:</a:t>
                          </a:r>
                        </a:p>
                        <a:p>
                          <a:pPr algn="l"/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0.010” at 396 nm, 0.013” at 517 nm, 0.017” at 854 nm</a:t>
                          </a:r>
                          <a:endParaRPr lang="en-US" sz="1700" b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41056907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FOV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70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60” diameter circular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565946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Tunable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n-US" sz="1700" i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4-5 spectral lines in each spectral arm</a:t>
                          </a:r>
                          <a:endParaRPr lang="en-US" sz="170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7545404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Resolving power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50 000 at 396 nm, 100 000 at 630 nm, 80 000 at 854 nm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69863617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Spectral sampling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s-E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 </a:t>
                          </a:r>
                          <a:r>
                            <a:rPr lang="en-US" sz="1700" b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wavelength positions</a:t>
                          </a:r>
                          <a:r>
                            <a:rPr lang="en-U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per line </a:t>
                          </a:r>
                          <a:r>
                            <a:rPr lang="en-U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(goal: 20 positions)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9680514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Scanning</a:t>
                          </a:r>
                          <a:r>
                            <a:rPr lang="es-ES" sz="1700" b="1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time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indent="0">
                            <a:buSzPct val="120000"/>
                            <a:buFont typeface="+mj-lt"/>
                            <a:buNone/>
                          </a:pPr>
                          <a:r>
                            <a:rPr lang="en-US" sz="170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 s</a:t>
                          </a:r>
                          <a:r>
                            <a:rPr lang="en-U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per spectral </a:t>
                          </a:r>
                          <a:r>
                            <a:rPr lang="es-ES" sz="1700" baseline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line</a:t>
                          </a:r>
                          <a:endParaRPr lang="en-US" sz="170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627243716"/>
                      </a:ext>
                    </a:extLst>
                  </a:tr>
                  <a:tr h="609600">
                    <a:tc>
                      <a:txBody>
                        <a:bodyPr/>
                        <a:lstStyle/>
                        <a:p>
                          <a:r>
                            <a:rPr lang="es-ES" sz="1700" b="1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Polarimetry (TIS mode)</a:t>
                          </a:r>
                          <a:endParaRPr lang="en-US" sz="1700" b="1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s-E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2579" t="-510417" b="-125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131130769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17" name="Imagen 25">
            <a:extLst>
              <a:ext uri="{FF2B5EF4-FFF2-40B4-BE49-F238E27FC236}">
                <a16:creationId xmlns:a16="http://schemas.microsoft.com/office/drawing/2014/main" id="{773CE150-C780-0D49-920F-51D4080675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18" name="Imagen 26">
            <a:extLst>
              <a:ext uri="{FF2B5EF4-FFF2-40B4-BE49-F238E27FC236}">
                <a16:creationId xmlns:a16="http://schemas.microsoft.com/office/drawing/2014/main" id="{D18C78DF-407C-9143-A2EE-DB9CA95889C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19" name="Imagen 28">
            <a:extLst>
              <a:ext uri="{FF2B5EF4-FFF2-40B4-BE49-F238E27FC236}">
                <a16:creationId xmlns:a16="http://schemas.microsoft.com/office/drawing/2014/main" id="{2E155063-912B-0547-A629-95F856D69A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20" name="Imagen 29">
            <a:extLst>
              <a:ext uri="{FF2B5EF4-FFF2-40B4-BE49-F238E27FC236}">
                <a16:creationId xmlns:a16="http://schemas.microsoft.com/office/drawing/2014/main" id="{B269C218-BE5B-5543-A268-845AC6BA55E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21" name="Imagen 30">
            <a:extLst>
              <a:ext uri="{FF2B5EF4-FFF2-40B4-BE49-F238E27FC236}">
                <a16:creationId xmlns:a16="http://schemas.microsoft.com/office/drawing/2014/main" id="{BCE08F57-0AA6-1141-8B52-8FACC84B5DC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22" name="Imagen 31">
            <a:extLst>
              <a:ext uri="{FF2B5EF4-FFF2-40B4-BE49-F238E27FC236}">
                <a16:creationId xmlns:a16="http://schemas.microsoft.com/office/drawing/2014/main" id="{D4E4B4BD-CC96-6342-8E52-FBE9D68F2A2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23" name="Imagen 32">
            <a:extLst>
              <a:ext uri="{FF2B5EF4-FFF2-40B4-BE49-F238E27FC236}">
                <a16:creationId xmlns:a16="http://schemas.microsoft.com/office/drawing/2014/main" id="{2F64D6EF-0A82-074E-B27B-A81FD2F5786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22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336"/>
    </mc:Choice>
    <mc:Fallback xmlns="">
      <p:transition spd="slow" advTm="96336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TIS/FBI concept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387383" y="2389734"/>
            <a:ext cx="6500369" cy="3561616"/>
          </a:xfrm>
        </p:spPr>
        <p:txBody>
          <a:bodyPr/>
          <a:lstStyle/>
          <a:p>
            <a:pPr>
              <a:lnSpc>
                <a:spcPct val="100000"/>
              </a:lnSpc>
              <a:buSzPct val="120000"/>
              <a:buFont typeface="Arial" panose="020B0604020202020204" pitchFamily="34" charset="0"/>
              <a:buChar char="•"/>
            </a:pP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Pre-filter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allows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only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narrow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spectral band                         (~0.5 nm) to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enter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instrument</a:t>
            </a:r>
            <a:endParaRPr lang="es-E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SzPct val="120000"/>
              <a:buFont typeface="Arial" panose="020B0604020202020204" pitchFamily="34" charset="0"/>
              <a:buChar char="•"/>
            </a:pP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Light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divided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between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TIS (95%) and FBI (5%)</a:t>
            </a:r>
          </a:p>
          <a:p>
            <a:pPr>
              <a:buSzPct val="120000"/>
              <a:buFont typeface="Arial" panose="020B0604020202020204" pitchFamily="34" charset="0"/>
              <a:buChar char="•"/>
            </a:pP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TIS channel</a:t>
            </a:r>
            <a:endParaRPr lang="es-E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Polarization modulation using 2 nematic LCVRs</a:t>
            </a: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Spectral analysis by dual-FPI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system</a:t>
            </a:r>
            <a:endParaRPr lang="es-E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Polarization analysis using polarizing BS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buClr>
                <a:srgbClr val="F07F09"/>
              </a:buClr>
              <a:buSzPct val="120000"/>
              <a:buFont typeface="Arial" panose="020B0604020202020204" pitchFamily="34" charset="0"/>
              <a:buChar char="•"/>
            </a:pPr>
            <a:r>
              <a:rPr lang="es-ES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FBI channel</a:t>
            </a:r>
            <a:endParaRPr lang="es-E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Focused camera for image reconstruction (MOMFBD)</a:t>
            </a:r>
          </a:p>
          <a:p>
            <a:pPr marL="619125" lvl="1" indent="-342900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Defocused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camera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to extend MOMFBD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Phase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            </a:t>
            </a:r>
            <a:r>
              <a:rPr lang="es-ES" dirty="0" err="1">
                <a:latin typeface="Arial" panose="020B0604020202020204" pitchFamily="34" charset="0"/>
                <a:cs typeface="Arial" panose="020B0604020202020204" pitchFamily="34" charset="0"/>
              </a:rPr>
              <a:t>Diversity 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dirty="0" err="1">
                <a:latin typeface="Arial" panose="020B0604020202020204" pitchFamily="34" charset="0"/>
                <a:cs typeface="Arial" panose="020B0604020202020204" pitchFamily="34" charset="0"/>
              </a:rPr>
              <a:t>Scharmer</a:t>
            </a:r>
            <a:r>
              <a:rPr lang="fr-FR" dirty="0">
                <a:latin typeface="Arial" panose="020B0604020202020204" pitchFamily="34" charset="0"/>
                <a:cs typeface="Arial" panose="020B0604020202020204" pitchFamily="34" charset="0"/>
              </a:rPr>
              <a:t> et al. 2010; Löfdahl &amp; </a:t>
            </a:r>
            <a:r>
              <a:rPr lang="fr-FR" dirty="0" err="1">
                <a:latin typeface="Arial" panose="020B0604020202020204" pitchFamily="34" charset="0"/>
                <a:cs typeface="Arial" panose="020B0604020202020204" pitchFamily="34" charset="0"/>
              </a:rPr>
              <a:t>Hillberg 2022</a:t>
            </a:r>
            <a:r>
              <a:rPr lang="es-ES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Conector recto 6"/>
          <p:cNvCxnSpPr/>
          <p:nvPr/>
        </p:nvCxnSpPr>
        <p:spPr>
          <a:xfrm>
            <a:off x="4459198" y="1438413"/>
            <a:ext cx="2489703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/>
          <p:cNvCxnSpPr/>
          <p:nvPr/>
        </p:nvCxnSpPr>
        <p:spPr>
          <a:xfrm>
            <a:off x="4459198" y="1581762"/>
            <a:ext cx="2489703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ector recto 39"/>
          <p:cNvCxnSpPr/>
          <p:nvPr/>
        </p:nvCxnSpPr>
        <p:spPr>
          <a:xfrm>
            <a:off x="4459198" y="1648626"/>
            <a:ext cx="2489703" cy="0"/>
          </a:xfrm>
          <a:prstGeom prst="line">
            <a:avLst/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ector recto 40"/>
          <p:cNvCxnSpPr/>
          <p:nvPr/>
        </p:nvCxnSpPr>
        <p:spPr>
          <a:xfrm>
            <a:off x="4459527" y="1511812"/>
            <a:ext cx="2489703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42"/>
          <p:cNvCxnSpPr/>
          <p:nvPr/>
        </p:nvCxnSpPr>
        <p:spPr>
          <a:xfrm>
            <a:off x="7296764" y="1581762"/>
            <a:ext cx="2942389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ector recto 43"/>
          <p:cNvCxnSpPr/>
          <p:nvPr/>
        </p:nvCxnSpPr>
        <p:spPr>
          <a:xfrm>
            <a:off x="7296764" y="1515488"/>
            <a:ext cx="1896735" cy="6701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upo 55"/>
          <p:cNvGrpSpPr/>
          <p:nvPr/>
        </p:nvGrpSpPr>
        <p:grpSpPr>
          <a:xfrm>
            <a:off x="7648902" y="1164806"/>
            <a:ext cx="688850" cy="704851"/>
            <a:chOff x="7643151" y="1136051"/>
            <a:chExt cx="688850" cy="704851"/>
          </a:xfrm>
          <a:noFill/>
        </p:grpSpPr>
        <p:sp>
          <p:nvSpPr>
            <p:cNvPr id="42" name="Rectángulo 41"/>
            <p:cNvSpPr/>
            <p:nvPr/>
          </p:nvSpPr>
          <p:spPr>
            <a:xfrm>
              <a:off x="7643151" y="1144307"/>
              <a:ext cx="683099" cy="690844"/>
            </a:xfrm>
            <a:prstGeom prst="rect">
              <a:avLst/>
            </a:prstGeom>
            <a:grpFill/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" name="Conector recto 26"/>
            <p:cNvCxnSpPr/>
            <p:nvPr/>
          </p:nvCxnSpPr>
          <p:spPr>
            <a:xfrm>
              <a:off x="7648903" y="1136051"/>
              <a:ext cx="683098" cy="704851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" name="Conector recto 62"/>
          <p:cNvCxnSpPr/>
          <p:nvPr/>
        </p:nvCxnSpPr>
        <p:spPr>
          <a:xfrm>
            <a:off x="9304784" y="1581762"/>
            <a:ext cx="2128091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ectángulo 64"/>
          <p:cNvSpPr/>
          <p:nvPr/>
        </p:nvSpPr>
        <p:spPr>
          <a:xfrm>
            <a:off x="9669431" y="979466"/>
            <a:ext cx="263685" cy="105242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" name="Grupo 65"/>
          <p:cNvGrpSpPr/>
          <p:nvPr/>
        </p:nvGrpSpPr>
        <p:grpSpPr>
          <a:xfrm>
            <a:off x="10351698" y="1219139"/>
            <a:ext cx="688850" cy="704851"/>
            <a:chOff x="7643151" y="1136051"/>
            <a:chExt cx="688850" cy="704851"/>
          </a:xfrm>
          <a:noFill/>
        </p:grpSpPr>
        <p:sp>
          <p:nvSpPr>
            <p:cNvPr id="67" name="Rectángulo 66"/>
            <p:cNvSpPr/>
            <p:nvPr/>
          </p:nvSpPr>
          <p:spPr>
            <a:xfrm>
              <a:off x="7643151" y="1144307"/>
              <a:ext cx="683099" cy="690844"/>
            </a:xfrm>
            <a:prstGeom prst="rect">
              <a:avLst/>
            </a:prstGeom>
            <a:grpFill/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" name="Conector recto 67"/>
            <p:cNvCxnSpPr/>
            <p:nvPr/>
          </p:nvCxnSpPr>
          <p:spPr>
            <a:xfrm>
              <a:off x="7648903" y="1136051"/>
              <a:ext cx="683098" cy="704851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1" name="Conector recto 70"/>
          <p:cNvCxnSpPr/>
          <p:nvPr/>
        </p:nvCxnSpPr>
        <p:spPr>
          <a:xfrm>
            <a:off x="10693247" y="1613941"/>
            <a:ext cx="0" cy="674934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onector recto 75"/>
          <p:cNvCxnSpPr/>
          <p:nvPr/>
        </p:nvCxnSpPr>
        <p:spPr>
          <a:xfrm>
            <a:off x="11432875" y="1322717"/>
            <a:ext cx="0" cy="541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Conector recto 77"/>
          <p:cNvCxnSpPr/>
          <p:nvPr/>
        </p:nvCxnSpPr>
        <p:spPr>
          <a:xfrm flipH="1">
            <a:off x="10460966" y="2288875"/>
            <a:ext cx="57383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ector recto 86"/>
          <p:cNvCxnSpPr/>
          <p:nvPr/>
        </p:nvCxnSpPr>
        <p:spPr>
          <a:xfrm>
            <a:off x="7964332" y="1616439"/>
            <a:ext cx="23314" cy="2714836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Conector recto 87"/>
          <p:cNvCxnSpPr/>
          <p:nvPr/>
        </p:nvCxnSpPr>
        <p:spPr>
          <a:xfrm flipH="1" flipV="1">
            <a:off x="8060678" y="3570926"/>
            <a:ext cx="806877" cy="2751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Conector recto 91"/>
          <p:cNvCxnSpPr/>
          <p:nvPr/>
        </p:nvCxnSpPr>
        <p:spPr>
          <a:xfrm>
            <a:off x="8035271" y="3644196"/>
            <a:ext cx="830659" cy="4305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44"/>
          <p:cNvCxnSpPr/>
          <p:nvPr/>
        </p:nvCxnSpPr>
        <p:spPr>
          <a:xfrm>
            <a:off x="8038692" y="1613941"/>
            <a:ext cx="21986" cy="2717334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Conector recto 82"/>
          <p:cNvCxnSpPr/>
          <p:nvPr/>
        </p:nvCxnSpPr>
        <p:spPr>
          <a:xfrm>
            <a:off x="8865930" y="3352086"/>
            <a:ext cx="0" cy="541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CuadroTexto 107"/>
          <p:cNvSpPr txBox="1"/>
          <p:nvPr/>
        </p:nvSpPr>
        <p:spPr>
          <a:xfrm>
            <a:off x="9995118" y="3976730"/>
            <a:ext cx="2048381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filter wheel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beam splitter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LCVRs: 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Liquid crystal variable retarders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FPI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Fabry-Pérot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interferometer</a:t>
            </a:r>
            <a:endParaRPr lang="es-ES" sz="15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focal plane</a:t>
            </a:r>
          </a:p>
        </p:txBody>
      </p:sp>
      <p:sp>
        <p:nvSpPr>
          <p:cNvPr id="10" name="Rectángulo 9"/>
          <p:cNvSpPr/>
          <p:nvPr/>
        </p:nvSpPr>
        <p:spPr>
          <a:xfrm>
            <a:off x="6948901" y="605862"/>
            <a:ext cx="348192" cy="1295369"/>
          </a:xfrm>
          <a:prstGeom prst="rect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ángulo 10"/>
          <p:cNvSpPr/>
          <p:nvPr/>
        </p:nvSpPr>
        <p:spPr>
          <a:xfrm>
            <a:off x="6996248" y="1253546"/>
            <a:ext cx="253497" cy="539040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CuadroTexto 112"/>
          <p:cNvSpPr txBox="1"/>
          <p:nvPr/>
        </p:nvSpPr>
        <p:spPr>
          <a:xfrm>
            <a:off x="6859687" y="282331"/>
            <a:ext cx="661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CuadroTexto 113"/>
          <p:cNvSpPr txBox="1"/>
          <p:nvPr/>
        </p:nvSpPr>
        <p:spPr>
          <a:xfrm>
            <a:off x="7731388" y="817971"/>
            <a:ext cx="4820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CuadroTexto 114"/>
          <p:cNvSpPr txBox="1"/>
          <p:nvPr/>
        </p:nvSpPr>
        <p:spPr>
          <a:xfrm>
            <a:off x="7213722" y="3490095"/>
            <a:ext cx="661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CuadroTexto 115"/>
          <p:cNvSpPr txBox="1"/>
          <p:nvPr/>
        </p:nvSpPr>
        <p:spPr>
          <a:xfrm>
            <a:off x="10127434" y="819519"/>
            <a:ext cx="12125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BS 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uadroTexto 116"/>
              <p:cNvSpPr txBox="1"/>
              <p:nvPr/>
            </p:nvSpPr>
            <p:spPr>
              <a:xfrm>
                <a:off x="8984858" y="405239"/>
                <a:ext cx="67977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1600">
                    <a:latin typeface="Arial" panose="020B0604020202020204" pitchFamily="34" charset="0"/>
                    <a:cs typeface="Arial" panose="020B0604020202020204" pitchFamily="34" charset="0"/>
                  </a:rPr>
                  <a:t>FPI</a:t>
                </a:r>
                <a14:m>
                  <m:oMath xmlns:m="http://schemas.openxmlformats.org/officeDocument/2006/math">
                    <m:r>
                      <a:rPr lang="es-ES" sz="1600" b="0" i="0" smtClean="0">
                        <a:latin typeface="Cambria Math" panose="02040503050406030204" pitchFamily="18" charset="0"/>
                      </a:rPr>
                      <m:t>#</m:t>
                    </m:r>
                    <m:r>
                      <a:rPr lang="es-ES" sz="1600" b="0" i="1" smtClean="0">
                        <a:latin typeface="Cambria Math" panose="02040503050406030204" pitchFamily="18" charset="0"/>
                      </a:rPr>
                      <m:t>1</m:t>
                    </m:r>
                  </m:oMath>
                </a14:m>
                <a:endParaRPr lang="en-US" sz="1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17" name="CuadroTexto 1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84858" y="405239"/>
                <a:ext cx="679775" cy="584775"/>
              </a:xfrm>
              <a:prstGeom prst="rect">
                <a:avLst/>
              </a:prstGeom>
              <a:blipFill>
                <a:blip r:embed="rId3"/>
                <a:stretch>
                  <a:fillRect t="-21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CuadroTexto 117"/>
              <p:cNvSpPr txBox="1"/>
              <p:nvPr/>
            </p:nvSpPr>
            <p:spPr>
              <a:xfrm>
                <a:off x="9453124" y="406468"/>
                <a:ext cx="67977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1600">
                    <a:latin typeface="Arial" panose="020B0604020202020204" pitchFamily="34" charset="0"/>
                    <a:cs typeface="Arial" panose="020B0604020202020204" pitchFamily="34" charset="0"/>
                  </a:rPr>
                  <a:t>FPI</a:t>
                </a:r>
                <a14:m>
                  <m:oMath xmlns:m="http://schemas.openxmlformats.org/officeDocument/2006/math">
                    <m:r>
                      <a:rPr lang="es-ES" sz="1600" b="0" i="0" smtClean="0">
                        <a:latin typeface="Cambria Math" panose="02040503050406030204" pitchFamily="18" charset="0"/>
                      </a:rPr>
                      <m:t>#</m:t>
                    </m:r>
                    <m:r>
                      <a:rPr lang="es-ES" sz="1600" b="0" i="1" smtClean="0"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endParaRPr lang="en-US" sz="1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18" name="CuadroTexto 1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3124" y="406468"/>
                <a:ext cx="679775" cy="584775"/>
              </a:xfrm>
              <a:prstGeom prst="rect">
                <a:avLst/>
              </a:prstGeom>
              <a:blipFill>
                <a:blip r:embed="rId4"/>
                <a:stretch>
                  <a:fillRect t="-21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9" name="CuadroTexto 118"/>
          <p:cNvSpPr txBox="1"/>
          <p:nvPr/>
        </p:nvSpPr>
        <p:spPr>
          <a:xfrm>
            <a:off x="7532532" y="4368803"/>
            <a:ext cx="10445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F (focused)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CuadroTexto 119"/>
          <p:cNvSpPr txBox="1"/>
          <p:nvPr/>
        </p:nvSpPr>
        <p:spPr>
          <a:xfrm>
            <a:off x="8813580" y="3358363"/>
            <a:ext cx="757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F  (def)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1" name="Rectángulo 120"/>
          <p:cNvSpPr/>
          <p:nvPr/>
        </p:nvSpPr>
        <p:spPr>
          <a:xfrm>
            <a:off x="10564768" y="2321053"/>
            <a:ext cx="30970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122" name="Rectángulo 121"/>
          <p:cNvSpPr/>
          <p:nvPr/>
        </p:nvSpPr>
        <p:spPr>
          <a:xfrm>
            <a:off x="11483922" y="1419356"/>
            <a:ext cx="36740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F </a:t>
            </a:r>
          </a:p>
        </p:txBody>
      </p:sp>
      <p:grpSp>
        <p:nvGrpSpPr>
          <p:cNvPr id="57" name="Grupo 56"/>
          <p:cNvGrpSpPr/>
          <p:nvPr/>
        </p:nvGrpSpPr>
        <p:grpSpPr>
          <a:xfrm>
            <a:off x="7697798" y="3277630"/>
            <a:ext cx="688850" cy="704851"/>
            <a:chOff x="7643151" y="1136051"/>
            <a:chExt cx="688850" cy="704851"/>
          </a:xfrm>
          <a:noFill/>
        </p:grpSpPr>
        <p:sp>
          <p:nvSpPr>
            <p:cNvPr id="58" name="Rectángulo 57"/>
            <p:cNvSpPr/>
            <p:nvPr/>
          </p:nvSpPr>
          <p:spPr>
            <a:xfrm>
              <a:off x="7643151" y="1144307"/>
              <a:ext cx="683099" cy="690844"/>
            </a:xfrm>
            <a:prstGeom prst="rect">
              <a:avLst/>
            </a:prstGeom>
            <a:grpFill/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" name="Conector recto 58"/>
            <p:cNvCxnSpPr/>
            <p:nvPr/>
          </p:nvCxnSpPr>
          <p:spPr>
            <a:xfrm>
              <a:off x="7648903" y="1136051"/>
              <a:ext cx="683098" cy="704851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3" name="Rectángulo 122"/>
          <p:cNvSpPr/>
          <p:nvPr/>
        </p:nvSpPr>
        <p:spPr>
          <a:xfrm>
            <a:off x="8593256" y="980277"/>
            <a:ext cx="263685" cy="105242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CuadroTexto 123"/>
          <p:cNvSpPr txBox="1"/>
          <p:nvPr/>
        </p:nvSpPr>
        <p:spPr>
          <a:xfrm>
            <a:off x="8349502" y="637583"/>
            <a:ext cx="8382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>
                <a:latin typeface="Arial" panose="020B0604020202020204" pitchFamily="34" charset="0"/>
                <a:cs typeface="Arial" panose="020B0604020202020204" pitchFamily="34" charset="0"/>
              </a:rPr>
              <a:t>LCVRs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Rectángulo 59"/>
          <p:cNvSpPr/>
          <p:nvPr/>
        </p:nvSpPr>
        <p:spPr>
          <a:xfrm>
            <a:off x="9193499" y="986925"/>
            <a:ext cx="263685" cy="105242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2" name="Conector recto 81"/>
          <p:cNvCxnSpPr/>
          <p:nvPr/>
        </p:nvCxnSpPr>
        <p:spPr>
          <a:xfrm flipH="1">
            <a:off x="7737725" y="4331275"/>
            <a:ext cx="57383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ángulo redondeado 12"/>
          <p:cNvSpPr/>
          <p:nvPr/>
        </p:nvSpPr>
        <p:spPr>
          <a:xfrm>
            <a:off x="8380897" y="282331"/>
            <a:ext cx="3433565" cy="2437471"/>
          </a:xfrm>
          <a:prstGeom prst="round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ángulo redondeado 13"/>
          <p:cNvSpPr/>
          <p:nvPr/>
        </p:nvSpPr>
        <p:spPr>
          <a:xfrm>
            <a:off x="7180269" y="3106124"/>
            <a:ext cx="2346216" cy="1847454"/>
          </a:xfrm>
          <a:prstGeom prst="round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uadroTexto 14"/>
          <p:cNvSpPr txBox="1"/>
          <p:nvPr/>
        </p:nvSpPr>
        <p:spPr>
          <a:xfrm>
            <a:off x="9966062" y="2757549"/>
            <a:ext cx="6329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>
                <a:latin typeface="Arial" panose="020B0604020202020204" pitchFamily="34" charset="0"/>
                <a:cs typeface="Arial" panose="020B0604020202020204" pitchFamily="34" charset="0"/>
              </a:rPr>
              <a:t>TIS</a:t>
            </a:r>
            <a:endParaRPr lang="en-US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CuadroTexto 15"/>
          <p:cNvSpPr txBox="1"/>
          <p:nvPr/>
        </p:nvSpPr>
        <p:spPr>
          <a:xfrm>
            <a:off x="8092954" y="5049048"/>
            <a:ext cx="575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>
                <a:latin typeface="Arial" panose="020B0604020202020204" pitchFamily="34" charset="0"/>
                <a:cs typeface="Arial" panose="020B0604020202020204" pitchFamily="34" charset="0"/>
              </a:rPr>
              <a:t>FBI</a:t>
            </a:r>
            <a:endParaRPr lang="en-US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9" name="Conector recto de flecha 18"/>
          <p:cNvCxnSpPr/>
          <p:nvPr/>
        </p:nvCxnSpPr>
        <p:spPr>
          <a:xfrm flipV="1">
            <a:off x="4459198" y="1156525"/>
            <a:ext cx="1952900" cy="1653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CuadroTexto 19"/>
          <p:cNvSpPr txBox="1"/>
          <p:nvPr/>
        </p:nvSpPr>
        <p:spPr>
          <a:xfrm>
            <a:off x="4426922" y="838514"/>
            <a:ext cx="22414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Light from telescope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4" name="Imagen 25">
            <a:extLst>
              <a:ext uri="{FF2B5EF4-FFF2-40B4-BE49-F238E27FC236}">
                <a16:creationId xmlns:a16="http://schemas.microsoft.com/office/drawing/2014/main" id="{25438702-14C8-6C4F-BD0A-93E47598BF6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69" name="Imagen 26">
            <a:extLst>
              <a:ext uri="{FF2B5EF4-FFF2-40B4-BE49-F238E27FC236}">
                <a16:creationId xmlns:a16="http://schemas.microsoft.com/office/drawing/2014/main" id="{E650538B-F817-9E41-99B2-0745D4E8AEE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70" name="Imagen 28">
            <a:extLst>
              <a:ext uri="{FF2B5EF4-FFF2-40B4-BE49-F238E27FC236}">
                <a16:creationId xmlns:a16="http://schemas.microsoft.com/office/drawing/2014/main" id="{B48F0398-1046-0444-A3D5-47A7F9172C0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72" name="Imagen 29">
            <a:extLst>
              <a:ext uri="{FF2B5EF4-FFF2-40B4-BE49-F238E27FC236}">
                <a16:creationId xmlns:a16="http://schemas.microsoft.com/office/drawing/2014/main" id="{C99FF8FF-E7F9-8D45-BA06-5A832FF9989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73" name="Imagen 30">
            <a:extLst>
              <a:ext uri="{FF2B5EF4-FFF2-40B4-BE49-F238E27FC236}">
                <a16:creationId xmlns:a16="http://schemas.microsoft.com/office/drawing/2014/main" id="{01F287B8-4057-0047-B1CA-442EA2074779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74" name="Imagen 31">
            <a:extLst>
              <a:ext uri="{FF2B5EF4-FFF2-40B4-BE49-F238E27FC236}">
                <a16:creationId xmlns:a16="http://schemas.microsoft.com/office/drawing/2014/main" id="{6AC02104-051A-674A-8063-B26955857EC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75" name="Imagen 32">
            <a:extLst>
              <a:ext uri="{FF2B5EF4-FFF2-40B4-BE49-F238E27FC236}">
                <a16:creationId xmlns:a16="http://schemas.microsoft.com/office/drawing/2014/main" id="{5D7AD87E-56B6-D644-B689-6DD39D95F13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40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519"/>
    </mc:Choice>
    <mc:Fallback xmlns="">
      <p:transition spd="slow" advTm="77519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FPI optimization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Marcador de contenido 4"/>
          <p:cNvSpPr>
            <a:spLocks noGrp="1"/>
          </p:cNvSpPr>
          <p:nvPr>
            <p:ph sz="half" idx="1"/>
          </p:nvPr>
        </p:nvSpPr>
        <p:spPr>
          <a:xfrm>
            <a:off x="502553" y="3275733"/>
            <a:ext cx="6041122" cy="3131607"/>
          </a:xfrm>
        </p:spPr>
        <p:txBody>
          <a:bodyPr/>
          <a:lstStyle/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High image quality (Strehl &gt; 95%): telecentric mount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n-US" spc="-2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Small pupil apodization effects: F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-ratio of 147 at etalons 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Required FOV: 60” circular</a:t>
            </a:r>
          </a:p>
          <a:p>
            <a:pPr>
              <a:lnSpc>
                <a:spcPct val="100000"/>
              </a:lnSpc>
              <a:buSzPct val="110000"/>
              <a:buFont typeface="Arial" panose="020B0604020202020204" pitchFamily="34" charset="0"/>
              <a:buChar char="•"/>
            </a:pPr>
            <a:endParaRPr lang="es-ES" sz="1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Required resolving power: R=100 000 at 630 nm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Very low parasitic light (&lt;1%)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High transmission at peak wavelength (&gt;90%)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Reflectivities/cavity ratios chosen as in Scharmer (2006)</a:t>
            </a:r>
          </a:p>
          <a:p>
            <a:pPr marL="0" indent="0">
              <a:buSzPct val="110000"/>
              <a:buNone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buSzPct val="110000"/>
              <a:buNone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1" name="Imagen 25">
            <a:extLst>
              <a:ext uri="{FF2B5EF4-FFF2-40B4-BE49-F238E27FC236}">
                <a16:creationId xmlns:a16="http://schemas.microsoft.com/office/drawing/2014/main" id="{F9AFE47F-6D7D-044B-B84C-55A1A54943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42" name="Imagen 26">
            <a:extLst>
              <a:ext uri="{FF2B5EF4-FFF2-40B4-BE49-F238E27FC236}">
                <a16:creationId xmlns:a16="http://schemas.microsoft.com/office/drawing/2014/main" id="{4F783539-365E-2A4E-A098-6F9956B4A2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43" name="Imagen 28">
            <a:extLst>
              <a:ext uri="{FF2B5EF4-FFF2-40B4-BE49-F238E27FC236}">
                <a16:creationId xmlns:a16="http://schemas.microsoft.com/office/drawing/2014/main" id="{3DB82078-647B-384A-A575-71945CA8600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44" name="Imagen 29">
            <a:extLst>
              <a:ext uri="{FF2B5EF4-FFF2-40B4-BE49-F238E27FC236}">
                <a16:creationId xmlns:a16="http://schemas.microsoft.com/office/drawing/2014/main" id="{93B2F124-C4DA-E44F-94B2-D75CD9473FF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45" name="Imagen 30">
            <a:extLst>
              <a:ext uri="{FF2B5EF4-FFF2-40B4-BE49-F238E27FC236}">
                <a16:creationId xmlns:a16="http://schemas.microsoft.com/office/drawing/2014/main" id="{28B1D298-DFCD-B944-B58E-9C1C0610E3F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47" name="Imagen 31">
            <a:extLst>
              <a:ext uri="{FF2B5EF4-FFF2-40B4-BE49-F238E27FC236}">
                <a16:creationId xmlns:a16="http://schemas.microsoft.com/office/drawing/2014/main" id="{B94D61A0-37EC-0048-B99F-5CA23DBAC04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48" name="Imagen 32">
            <a:extLst>
              <a:ext uri="{FF2B5EF4-FFF2-40B4-BE49-F238E27FC236}">
                <a16:creationId xmlns:a16="http://schemas.microsoft.com/office/drawing/2014/main" id="{22A55A11-4AF9-F84C-A8D2-72C708DC41B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graphicFrame>
        <p:nvGraphicFramePr>
          <p:cNvPr id="36" name="Tabla 15">
            <a:extLst>
              <a:ext uri="{FF2B5EF4-FFF2-40B4-BE49-F238E27FC236}">
                <a16:creationId xmlns:a16="http://schemas.microsoft.com/office/drawing/2014/main" id="{1F42174C-EFCF-A045-94B4-C418AB9157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867347" y="3349285"/>
          <a:ext cx="4911055" cy="25920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555433">
                  <a:extLst>
                    <a:ext uri="{9D8B030D-6E8A-4147-A177-3AD203B41FA5}">
                      <a16:colId xmlns:a16="http://schemas.microsoft.com/office/drawing/2014/main" val="1776992869"/>
                    </a:ext>
                  </a:extLst>
                </a:gridCol>
                <a:gridCol w="2355622">
                  <a:extLst>
                    <a:ext uri="{9D8B030D-6E8A-4147-A177-3AD203B41FA5}">
                      <a16:colId xmlns:a16="http://schemas.microsoft.com/office/drawing/2014/main" val="1572319918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Etalon clear aperture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 mm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4212717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r>
                        <a:rPr lang="es-E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Cavity ratio (d</a:t>
                      </a:r>
                      <a:r>
                        <a:rPr lang="es-ES" sz="1300" b="0" baseline="-25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es-E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/d</a:t>
                      </a:r>
                      <a:r>
                        <a:rPr lang="es-ES" sz="1300" b="0" baseline="-25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es-E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)</a:t>
                      </a:r>
                      <a:endParaRPr lang="en-US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0.382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410569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lang="es-E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Reflectivities</a:t>
                      </a:r>
                      <a:endParaRPr lang="en-US" sz="13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FP1: 94%. FP2: 86%</a:t>
                      </a:r>
                      <a:endParaRPr lang="en-US" sz="13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65946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Assumed rms cavity error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i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 nm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7545404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Parasitic light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i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0.91%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6986361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Transm. at peak wavelength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93.5%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680514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Strehl at optimum refocus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indent="0">
                        <a:buSzPct val="120000"/>
                        <a:buFont typeface="+mj-lt"/>
                        <a:buNone/>
                      </a:pPr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95.8%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2724371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lang="en-US" sz="13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FWHM for f/147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6.41 pm (R = 98,300)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31130769"/>
                  </a:ext>
                </a:extLst>
              </a:tr>
            </a:tbl>
          </a:graphicData>
        </a:graphic>
      </p:graphicFrame>
      <p:sp>
        <p:nvSpPr>
          <p:cNvPr id="37" name="CuadroTexto 14">
            <a:extLst>
              <a:ext uri="{FF2B5EF4-FFF2-40B4-BE49-F238E27FC236}">
                <a16:creationId xmlns:a16="http://schemas.microsoft.com/office/drawing/2014/main" id="{6ED86844-721D-D14C-9E72-DCCD4E46D6F1}"/>
              </a:ext>
            </a:extLst>
          </p:cNvPr>
          <p:cNvSpPr txBox="1"/>
          <p:nvPr/>
        </p:nvSpPr>
        <p:spPr>
          <a:xfrm>
            <a:off x="6754124" y="3018053"/>
            <a:ext cx="32788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>
                <a:latin typeface="Arial" panose="020B0604020202020204" pitchFamily="34" charset="0"/>
                <a:cs typeface="Arial" panose="020B0604020202020204" pitchFamily="34" charset="0"/>
              </a:rPr>
              <a:t>TIS-V specs (at 630.2 nm)</a:t>
            </a:r>
            <a:endParaRPr lang="en-US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 Box 2">
            <a:extLst>
              <a:ext uri="{FF2B5EF4-FFF2-40B4-BE49-F238E27FC236}">
                <a16:creationId xmlns:a16="http://schemas.microsoft.com/office/drawing/2014/main" id="{BA388CEF-9589-FA42-95CC-B2B79F79E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114" y="2746014"/>
            <a:ext cx="624378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eaLnBrk="1" hangingPunct="1">
              <a:spcBef>
                <a:spcPct val="0"/>
              </a:spcBef>
            </a:pPr>
            <a:r>
              <a:rPr kumimoji="1" lang="en-US" altLang="ja-JP" sz="2000">
                <a:solidFill>
                  <a:srgbClr val="CA0202"/>
                </a:solidFill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Optimization drivers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59FB12E-7A05-EA43-A28C-2B36BA5C3EC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187835" y="166632"/>
            <a:ext cx="3590567" cy="2552700"/>
          </a:xfrm>
          <a:prstGeom prst="rect">
            <a:avLst/>
          </a:prstGeom>
        </p:spPr>
      </p:pic>
      <p:sp>
        <p:nvSpPr>
          <p:cNvPr id="23" name="Text Box 2">
            <a:extLst>
              <a:ext uri="{FF2B5EF4-FFF2-40B4-BE49-F238E27FC236}">
                <a16:creationId xmlns:a16="http://schemas.microsoft.com/office/drawing/2014/main" id="{E19F4403-FE0E-E249-8E4B-40C340D11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4254" y="102576"/>
            <a:ext cx="170590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algn="r" eaLnBrk="1" hangingPunct="1">
              <a:spcBef>
                <a:spcPct val="0"/>
              </a:spcBef>
            </a:pPr>
            <a:r>
              <a:rPr kumimoji="1" lang="en-US" altLang="ja-JP" sz="1200"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ICOS ET150</a:t>
            </a:r>
          </a:p>
          <a:p>
            <a:pPr algn="r" eaLnBrk="1" hangingPunct="1">
              <a:spcBef>
                <a:spcPct val="0"/>
              </a:spcBef>
            </a:pPr>
            <a:r>
              <a:rPr kumimoji="1" lang="en-US" altLang="ja-JP" sz="1200"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Courtesy: UTOV</a:t>
            </a:r>
          </a:p>
        </p:txBody>
      </p:sp>
      <p:sp>
        <p:nvSpPr>
          <p:cNvPr id="24" name="Text Box 2">
            <a:extLst>
              <a:ext uri="{FF2B5EF4-FFF2-40B4-BE49-F238E27FC236}">
                <a16:creationId xmlns:a16="http://schemas.microsoft.com/office/drawing/2014/main" id="{E24F226D-FDA4-F440-A272-8DA9AAA19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113" y="1535359"/>
            <a:ext cx="624378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0"/>
              </a:spcBef>
            </a:pPr>
            <a:r>
              <a:rPr kumimoji="1" lang="en-US" altLang="ja-JP" sz="2000"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Carried out by G. Scharmer (ISP)</a:t>
            </a:r>
            <a:endParaRPr kumimoji="1" lang="en-US" altLang="ja-JP" sz="2000">
              <a:solidFill>
                <a:srgbClr val="CA0202"/>
              </a:solidFill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75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055"/>
    </mc:Choice>
    <mc:Fallback xmlns="">
      <p:transition spd="slow" advTm="127055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08A792B-DB69-F445-AE1D-3E0839B4B2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015" y="1302444"/>
            <a:ext cx="11551420" cy="135531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TIS optical design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Marcador de contenido 4"/>
          <p:cNvSpPr>
            <a:spLocks noGrp="1"/>
          </p:cNvSpPr>
          <p:nvPr>
            <p:ph sz="half" idx="1"/>
          </p:nvPr>
        </p:nvSpPr>
        <p:spPr>
          <a:xfrm>
            <a:off x="502551" y="3269393"/>
            <a:ext cx="8074182" cy="2855096"/>
          </a:xfrm>
        </p:spPr>
        <p:txBody>
          <a:bodyPr/>
          <a:lstStyle/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First design by UTOV, updated by ISP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Simple, all-refractive design similar to CRISP/CHROMIS</a:t>
            </a:r>
          </a:p>
          <a:p>
            <a:pPr>
              <a:lnSpc>
                <a:spcPct val="100000"/>
              </a:lnSpc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Etalons illuminated with f/147 telecentric 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beam to reduce pupil apodization problems (</a:t>
            </a:r>
            <a:r>
              <a:rPr lang="en-US" sz="1700">
                <a:latin typeface="Arial" panose="020B0604020202020204" pitchFamily="34" charset="0"/>
                <a:cs typeface="Arial" panose="020B0604020202020204" pitchFamily="34" charset="0"/>
              </a:rPr>
              <a:t>Beckers 1998, von der Lühe &amp; Kentischer 2000, Bailén et al. 2020)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No folding mirrors needed 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High throughput, no instrumental polarization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Compact linear design, ~4700 mm for each TIS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Etalons mounted vertically: same deformation as horizontally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(Greco et al. 2022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75" name="CuadroTexto 74"/>
          <p:cNvSpPr txBox="1"/>
          <p:nvPr/>
        </p:nvSpPr>
        <p:spPr>
          <a:xfrm>
            <a:off x="594693" y="2384169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6" name="Conector recto de flecha 75"/>
          <p:cNvCxnSpPr/>
          <p:nvPr/>
        </p:nvCxnSpPr>
        <p:spPr>
          <a:xfrm flipV="1">
            <a:off x="869013" y="2107565"/>
            <a:ext cx="24040" cy="27660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CuadroTexto 76"/>
          <p:cNvSpPr txBox="1"/>
          <p:nvPr/>
        </p:nvSpPr>
        <p:spPr>
          <a:xfrm>
            <a:off x="1038775" y="2357875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Conector recto de flecha 77"/>
          <p:cNvCxnSpPr>
            <a:cxnSpLocks/>
          </p:cNvCxnSpPr>
          <p:nvPr/>
        </p:nvCxnSpPr>
        <p:spPr>
          <a:xfrm flipH="1" flipV="1">
            <a:off x="1125565" y="2114981"/>
            <a:ext cx="68486" cy="2503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CuadroTexto 78"/>
          <p:cNvSpPr txBox="1"/>
          <p:nvPr/>
        </p:nvSpPr>
        <p:spPr>
          <a:xfrm>
            <a:off x="5508522" y="2219173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FP1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CuadroTexto 79"/>
          <p:cNvSpPr txBox="1"/>
          <p:nvPr/>
        </p:nvSpPr>
        <p:spPr>
          <a:xfrm>
            <a:off x="6796054" y="2219173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FP2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1" name="Conector recto de flecha 80"/>
          <p:cNvCxnSpPr/>
          <p:nvPr/>
        </p:nvCxnSpPr>
        <p:spPr>
          <a:xfrm>
            <a:off x="681158" y="1568568"/>
            <a:ext cx="110990" cy="2415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CuadroTexto 81"/>
          <p:cNvSpPr txBox="1"/>
          <p:nvPr/>
        </p:nvSpPr>
        <p:spPr>
          <a:xfrm>
            <a:off x="2246749" y="2505213"/>
            <a:ext cx="148995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Transfer optics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3" name="Conector recto de flecha 82"/>
          <p:cNvCxnSpPr>
            <a:cxnSpLocks/>
          </p:cNvCxnSpPr>
          <p:nvPr/>
        </p:nvCxnSpPr>
        <p:spPr>
          <a:xfrm flipH="1" flipV="1">
            <a:off x="1827952" y="2106206"/>
            <a:ext cx="1128087" cy="3830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cto de flecha 83"/>
          <p:cNvCxnSpPr>
            <a:cxnSpLocks/>
          </p:cNvCxnSpPr>
          <p:nvPr/>
        </p:nvCxnSpPr>
        <p:spPr>
          <a:xfrm flipV="1">
            <a:off x="2956039" y="2201567"/>
            <a:ext cx="1687021" cy="2876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uadroTexto 13"/>
          <p:cNvSpPr txBox="1"/>
          <p:nvPr/>
        </p:nvSpPr>
        <p:spPr>
          <a:xfrm>
            <a:off x="516344" y="1339014"/>
            <a:ext cx="603005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 F3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0" name="Conector recto de flecha 89"/>
          <p:cNvCxnSpPr/>
          <p:nvPr/>
        </p:nvCxnSpPr>
        <p:spPr>
          <a:xfrm flipV="1">
            <a:off x="6374164" y="2288340"/>
            <a:ext cx="13816" cy="2387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/>
          <p:cNvSpPr txBox="1"/>
          <p:nvPr/>
        </p:nvSpPr>
        <p:spPr>
          <a:xfrm>
            <a:off x="6211578" y="2559672"/>
            <a:ext cx="407054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IM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4" name="Conector recto de flecha 93"/>
          <p:cNvCxnSpPr/>
          <p:nvPr/>
        </p:nvCxnSpPr>
        <p:spPr>
          <a:xfrm flipH="1">
            <a:off x="11952999" y="1384633"/>
            <a:ext cx="52883" cy="4054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/>
          <p:cNvSpPr txBox="1"/>
          <p:nvPr/>
        </p:nvSpPr>
        <p:spPr>
          <a:xfrm>
            <a:off x="11901849" y="1100716"/>
            <a:ext cx="26838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CuadroTexto 97"/>
          <p:cNvSpPr txBox="1"/>
          <p:nvPr/>
        </p:nvSpPr>
        <p:spPr>
          <a:xfrm>
            <a:off x="9634303" y="3042916"/>
            <a:ext cx="2408200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F3: 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focal plane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provided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telescope (f/50)</a:t>
            </a:r>
            <a:endParaRPr lang="es-ES" sz="15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filter wheel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LCVRs: 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 modulator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beam splitter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IM: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intermediate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image plane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(f/147)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FP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Fabry-Pérot etalon 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final focal plane</a:t>
            </a:r>
          </a:p>
        </p:txBody>
      </p:sp>
      <p:cxnSp>
        <p:nvCxnSpPr>
          <p:cNvPr id="40" name="Conector recto de flecha 39"/>
          <p:cNvCxnSpPr>
            <a:cxnSpLocks/>
          </p:cNvCxnSpPr>
          <p:nvPr/>
        </p:nvCxnSpPr>
        <p:spPr>
          <a:xfrm>
            <a:off x="166679" y="1916298"/>
            <a:ext cx="489525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Imagen 25">
            <a:extLst>
              <a:ext uri="{FF2B5EF4-FFF2-40B4-BE49-F238E27FC236}">
                <a16:creationId xmlns:a16="http://schemas.microsoft.com/office/drawing/2014/main" id="{F9AFE47F-6D7D-044B-B84C-55A1A54943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42" name="Imagen 26">
            <a:extLst>
              <a:ext uri="{FF2B5EF4-FFF2-40B4-BE49-F238E27FC236}">
                <a16:creationId xmlns:a16="http://schemas.microsoft.com/office/drawing/2014/main" id="{4F783539-365E-2A4E-A098-6F9956B4A2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43" name="Imagen 28">
            <a:extLst>
              <a:ext uri="{FF2B5EF4-FFF2-40B4-BE49-F238E27FC236}">
                <a16:creationId xmlns:a16="http://schemas.microsoft.com/office/drawing/2014/main" id="{3DB82078-647B-384A-A575-71945CA8600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44" name="Imagen 29">
            <a:extLst>
              <a:ext uri="{FF2B5EF4-FFF2-40B4-BE49-F238E27FC236}">
                <a16:creationId xmlns:a16="http://schemas.microsoft.com/office/drawing/2014/main" id="{93B2F124-C4DA-E44F-94B2-D75CD9473F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45" name="Imagen 30">
            <a:extLst>
              <a:ext uri="{FF2B5EF4-FFF2-40B4-BE49-F238E27FC236}">
                <a16:creationId xmlns:a16="http://schemas.microsoft.com/office/drawing/2014/main" id="{28B1D298-DFCD-B944-B58E-9C1C0610E3F7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47" name="Imagen 31">
            <a:extLst>
              <a:ext uri="{FF2B5EF4-FFF2-40B4-BE49-F238E27FC236}">
                <a16:creationId xmlns:a16="http://schemas.microsoft.com/office/drawing/2014/main" id="{B94D61A0-37EC-0048-B99F-5CA23DBAC04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48" name="Imagen 32">
            <a:extLst>
              <a:ext uri="{FF2B5EF4-FFF2-40B4-BE49-F238E27FC236}">
                <a16:creationId xmlns:a16="http://schemas.microsoft.com/office/drawing/2014/main" id="{22A55A11-4AF9-F84C-A8D2-72C708DC41B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sp>
        <p:nvSpPr>
          <p:cNvPr id="36" name="CuadroTexto 76">
            <a:extLst>
              <a:ext uri="{FF2B5EF4-FFF2-40B4-BE49-F238E27FC236}">
                <a16:creationId xmlns:a16="http://schemas.microsoft.com/office/drawing/2014/main" id="{890916FF-6362-2F41-A9C7-2E8A8F4A6C52}"/>
              </a:ext>
            </a:extLst>
          </p:cNvPr>
          <p:cNvSpPr txBox="1"/>
          <p:nvPr/>
        </p:nvSpPr>
        <p:spPr>
          <a:xfrm>
            <a:off x="1393347" y="1363948"/>
            <a:ext cx="80256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LCVRs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Conector recto de flecha 77">
            <a:extLst>
              <a:ext uri="{FF2B5EF4-FFF2-40B4-BE49-F238E27FC236}">
                <a16:creationId xmlns:a16="http://schemas.microsoft.com/office/drawing/2014/main" id="{DADE70D9-EFD7-BD4E-B4FE-6DEB418B6535}"/>
              </a:ext>
            </a:extLst>
          </p:cNvPr>
          <p:cNvCxnSpPr>
            <a:cxnSpLocks/>
          </p:cNvCxnSpPr>
          <p:nvPr/>
        </p:nvCxnSpPr>
        <p:spPr>
          <a:xfrm flipH="1">
            <a:off x="1369384" y="1621767"/>
            <a:ext cx="138299" cy="1630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uadroTexto 76">
            <a:extLst>
              <a:ext uri="{FF2B5EF4-FFF2-40B4-BE49-F238E27FC236}">
                <a16:creationId xmlns:a16="http://schemas.microsoft.com/office/drawing/2014/main" id="{5ECC1F1F-BD67-BE46-AE57-3A6E3B99EF83}"/>
              </a:ext>
            </a:extLst>
          </p:cNvPr>
          <p:cNvSpPr txBox="1"/>
          <p:nvPr/>
        </p:nvSpPr>
        <p:spPr>
          <a:xfrm>
            <a:off x="11003805" y="1126422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0" name="Conector recto de flecha 77">
            <a:extLst>
              <a:ext uri="{FF2B5EF4-FFF2-40B4-BE49-F238E27FC236}">
                <a16:creationId xmlns:a16="http://schemas.microsoft.com/office/drawing/2014/main" id="{C2C35602-7D97-904E-A6DC-14685CC148CE}"/>
              </a:ext>
            </a:extLst>
          </p:cNvPr>
          <p:cNvCxnSpPr>
            <a:cxnSpLocks/>
          </p:cNvCxnSpPr>
          <p:nvPr/>
        </p:nvCxnSpPr>
        <p:spPr>
          <a:xfrm flipH="1">
            <a:off x="11202975" y="1434384"/>
            <a:ext cx="1" cy="2813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uadroTexto 81">
            <a:extLst>
              <a:ext uri="{FF2B5EF4-FFF2-40B4-BE49-F238E27FC236}">
                <a16:creationId xmlns:a16="http://schemas.microsoft.com/office/drawing/2014/main" id="{12CDCD45-8BD7-174A-97FA-A9329BFE0BE4}"/>
              </a:ext>
            </a:extLst>
          </p:cNvPr>
          <p:cNvSpPr txBox="1"/>
          <p:nvPr/>
        </p:nvSpPr>
        <p:spPr>
          <a:xfrm>
            <a:off x="8436619" y="2516051"/>
            <a:ext cx="148995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Transfer optics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2" name="Conector recto de flecha 82">
            <a:extLst>
              <a:ext uri="{FF2B5EF4-FFF2-40B4-BE49-F238E27FC236}">
                <a16:creationId xmlns:a16="http://schemas.microsoft.com/office/drawing/2014/main" id="{F38A1950-3FDC-3C47-8E74-B4A751773EBE}"/>
              </a:ext>
            </a:extLst>
          </p:cNvPr>
          <p:cNvCxnSpPr>
            <a:cxnSpLocks/>
          </p:cNvCxnSpPr>
          <p:nvPr/>
        </p:nvCxnSpPr>
        <p:spPr>
          <a:xfrm flipH="1" flipV="1">
            <a:off x="8033956" y="2212405"/>
            <a:ext cx="1111954" cy="287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cto de flecha 83">
            <a:extLst>
              <a:ext uri="{FF2B5EF4-FFF2-40B4-BE49-F238E27FC236}">
                <a16:creationId xmlns:a16="http://schemas.microsoft.com/office/drawing/2014/main" id="{1DF27519-4C29-A547-8F02-A784D63DE436}"/>
              </a:ext>
            </a:extLst>
          </p:cNvPr>
          <p:cNvCxnSpPr>
            <a:cxnSpLocks/>
          </p:cNvCxnSpPr>
          <p:nvPr/>
        </p:nvCxnSpPr>
        <p:spPr>
          <a:xfrm flipV="1">
            <a:off x="9145909" y="2106206"/>
            <a:ext cx="1654206" cy="3938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704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468"/>
    </mc:Choice>
    <mc:Fallback xmlns="">
      <p:transition spd="slow" advTm="91468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08A792B-DB69-F445-AE1D-3E0839B4B2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015" y="1302444"/>
            <a:ext cx="11551420" cy="135531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pPr rtl="0"/>
            <a:r>
              <a:rPr lang="es-ES" sz="3200" b="0">
                <a:latin typeface="Arial" panose="020B0604020202020204" pitchFamily="34" charset="0"/>
                <a:cs typeface="Arial" panose="020B0604020202020204" pitchFamily="34" charset="0"/>
              </a:rPr>
              <a:t>TIS optical design</a:t>
            </a:r>
            <a:endParaRPr lang="es-ES" sz="32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Marcador de contenido 4"/>
          <p:cNvSpPr>
            <a:spLocks noGrp="1"/>
          </p:cNvSpPr>
          <p:nvPr>
            <p:ph sz="half" idx="1"/>
          </p:nvPr>
        </p:nvSpPr>
        <p:spPr>
          <a:xfrm>
            <a:off x="502551" y="3269393"/>
            <a:ext cx="7934067" cy="2855096"/>
          </a:xfrm>
        </p:spPr>
        <p:txBody>
          <a:bodyPr/>
          <a:lstStyle/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Total instrument transmission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TIS-B: 46.7%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TIS-V: 63.2%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TIS-R: 67.3%</a:t>
            </a:r>
          </a:p>
          <a:p>
            <a:pPr>
              <a:buSzPct val="110000"/>
              <a:buFont typeface="Arial" panose="020B0604020202020204" pitchFamily="34" charset="0"/>
              <a:buChar char="•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FOV of 60” on sky creates beam of 61 mm diameter at F3</a:t>
            </a:r>
          </a:p>
          <a:p>
            <a:pPr lvl="1">
              <a:lnSpc>
                <a:spcPct val="100000"/>
              </a:lnSpc>
              <a:buClr>
                <a:schemeClr val="accent1"/>
              </a:buClr>
              <a:buSzPct val="120000"/>
              <a:buFont typeface="System Font Regular"/>
              <a:buChar char="−"/>
            </a:pPr>
            <a:r>
              <a:rPr lang="es-ES">
                <a:latin typeface="Arial" panose="020B0604020202020204" pitchFamily="34" charset="0"/>
                <a:cs typeface="Arial" panose="020B0604020202020204" pitchFamily="34" charset="0"/>
              </a:rPr>
              <a:t>Prefilters and LCVRs need to have 65 mm </a:t>
            </a:r>
            <a:r>
              <a:rPr lang="es-ES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clear aperture </a:t>
            </a:r>
          </a:p>
          <a:p>
            <a:pPr marL="0" indent="0">
              <a:buSzPct val="110000"/>
              <a:buNone/>
            </a:pPr>
            <a:endParaRPr lang="es-E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CuadroTexto 74"/>
          <p:cNvSpPr txBox="1"/>
          <p:nvPr/>
        </p:nvSpPr>
        <p:spPr>
          <a:xfrm>
            <a:off x="594693" y="2384169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6" name="Conector recto de flecha 75"/>
          <p:cNvCxnSpPr/>
          <p:nvPr/>
        </p:nvCxnSpPr>
        <p:spPr>
          <a:xfrm flipV="1">
            <a:off x="869013" y="2107565"/>
            <a:ext cx="24040" cy="27660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CuadroTexto 76"/>
          <p:cNvSpPr txBox="1"/>
          <p:nvPr/>
        </p:nvSpPr>
        <p:spPr>
          <a:xfrm>
            <a:off x="1038775" y="2357875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Conector recto de flecha 77"/>
          <p:cNvCxnSpPr>
            <a:cxnSpLocks/>
          </p:cNvCxnSpPr>
          <p:nvPr/>
        </p:nvCxnSpPr>
        <p:spPr>
          <a:xfrm flipH="1" flipV="1">
            <a:off x="1125565" y="2114981"/>
            <a:ext cx="68486" cy="2503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CuadroTexto 78"/>
          <p:cNvSpPr txBox="1"/>
          <p:nvPr/>
        </p:nvSpPr>
        <p:spPr>
          <a:xfrm>
            <a:off x="5508522" y="2219173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FP1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CuadroTexto 79"/>
          <p:cNvSpPr txBox="1"/>
          <p:nvPr/>
        </p:nvSpPr>
        <p:spPr>
          <a:xfrm>
            <a:off x="6796054" y="2219173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FP2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1" name="Conector recto de flecha 80"/>
          <p:cNvCxnSpPr/>
          <p:nvPr/>
        </p:nvCxnSpPr>
        <p:spPr>
          <a:xfrm>
            <a:off x="681158" y="1568568"/>
            <a:ext cx="110990" cy="2415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CuadroTexto 81"/>
          <p:cNvSpPr txBox="1"/>
          <p:nvPr/>
        </p:nvSpPr>
        <p:spPr>
          <a:xfrm>
            <a:off x="2246749" y="2505213"/>
            <a:ext cx="148995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Transfer optics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3" name="Conector recto de flecha 82"/>
          <p:cNvCxnSpPr>
            <a:cxnSpLocks/>
          </p:cNvCxnSpPr>
          <p:nvPr/>
        </p:nvCxnSpPr>
        <p:spPr>
          <a:xfrm flipH="1" flipV="1">
            <a:off x="1827952" y="2106206"/>
            <a:ext cx="1128087" cy="3830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cto de flecha 83"/>
          <p:cNvCxnSpPr>
            <a:cxnSpLocks/>
          </p:cNvCxnSpPr>
          <p:nvPr/>
        </p:nvCxnSpPr>
        <p:spPr>
          <a:xfrm flipV="1">
            <a:off x="2956039" y="2201567"/>
            <a:ext cx="1687021" cy="2876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uadroTexto 13"/>
          <p:cNvSpPr txBox="1"/>
          <p:nvPr/>
        </p:nvSpPr>
        <p:spPr>
          <a:xfrm>
            <a:off x="516344" y="1339014"/>
            <a:ext cx="603005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 F3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0" name="Conector recto de flecha 89"/>
          <p:cNvCxnSpPr/>
          <p:nvPr/>
        </p:nvCxnSpPr>
        <p:spPr>
          <a:xfrm flipV="1">
            <a:off x="6374164" y="2288340"/>
            <a:ext cx="13816" cy="2387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/>
          <p:cNvSpPr txBox="1"/>
          <p:nvPr/>
        </p:nvSpPr>
        <p:spPr>
          <a:xfrm>
            <a:off x="6211578" y="2559672"/>
            <a:ext cx="407054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IM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4" name="Conector recto de flecha 93"/>
          <p:cNvCxnSpPr/>
          <p:nvPr/>
        </p:nvCxnSpPr>
        <p:spPr>
          <a:xfrm flipH="1">
            <a:off x="11952999" y="1384633"/>
            <a:ext cx="52883" cy="4054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/>
          <p:cNvSpPr txBox="1"/>
          <p:nvPr/>
        </p:nvSpPr>
        <p:spPr>
          <a:xfrm>
            <a:off x="11884915" y="1100716"/>
            <a:ext cx="43720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CuadroTexto 97"/>
          <p:cNvSpPr txBox="1"/>
          <p:nvPr/>
        </p:nvSpPr>
        <p:spPr>
          <a:xfrm>
            <a:off x="9634303" y="3042916"/>
            <a:ext cx="2408200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F3: 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focal plane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provided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telescope (f/50)</a:t>
            </a:r>
            <a:endParaRPr lang="es-ES" sz="15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FW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filter wheel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LCVRs: 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 modulator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beam splitter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IM: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intermediate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5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image plane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(f/147)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FP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Fabry-Pérot etalon </a:t>
            </a:r>
          </a:p>
          <a:p>
            <a:r>
              <a:rPr lang="es-ES" sz="15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r>
              <a:rPr lang="es-ES" sz="1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final focal plane</a:t>
            </a:r>
          </a:p>
        </p:txBody>
      </p:sp>
      <p:cxnSp>
        <p:nvCxnSpPr>
          <p:cNvPr id="40" name="Conector recto de flecha 39"/>
          <p:cNvCxnSpPr>
            <a:cxnSpLocks/>
          </p:cNvCxnSpPr>
          <p:nvPr/>
        </p:nvCxnSpPr>
        <p:spPr>
          <a:xfrm>
            <a:off x="166679" y="1916298"/>
            <a:ext cx="489525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Imagen 25">
            <a:extLst>
              <a:ext uri="{FF2B5EF4-FFF2-40B4-BE49-F238E27FC236}">
                <a16:creationId xmlns:a16="http://schemas.microsoft.com/office/drawing/2014/main" id="{F9AFE47F-6D7D-044B-B84C-55A1A54943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42" name="Imagen 26">
            <a:extLst>
              <a:ext uri="{FF2B5EF4-FFF2-40B4-BE49-F238E27FC236}">
                <a16:creationId xmlns:a16="http://schemas.microsoft.com/office/drawing/2014/main" id="{4F783539-365E-2A4E-A098-6F9956B4A2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43" name="Imagen 28">
            <a:extLst>
              <a:ext uri="{FF2B5EF4-FFF2-40B4-BE49-F238E27FC236}">
                <a16:creationId xmlns:a16="http://schemas.microsoft.com/office/drawing/2014/main" id="{3DB82078-647B-384A-A575-71945CA8600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44" name="Imagen 29">
            <a:extLst>
              <a:ext uri="{FF2B5EF4-FFF2-40B4-BE49-F238E27FC236}">
                <a16:creationId xmlns:a16="http://schemas.microsoft.com/office/drawing/2014/main" id="{93B2F124-C4DA-E44F-94B2-D75CD9473F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45" name="Imagen 30">
            <a:extLst>
              <a:ext uri="{FF2B5EF4-FFF2-40B4-BE49-F238E27FC236}">
                <a16:creationId xmlns:a16="http://schemas.microsoft.com/office/drawing/2014/main" id="{28B1D298-DFCD-B944-B58E-9C1C0610E3F7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47" name="Imagen 31">
            <a:extLst>
              <a:ext uri="{FF2B5EF4-FFF2-40B4-BE49-F238E27FC236}">
                <a16:creationId xmlns:a16="http://schemas.microsoft.com/office/drawing/2014/main" id="{B94D61A0-37EC-0048-B99F-5CA23DBAC04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48" name="Imagen 32">
            <a:extLst>
              <a:ext uri="{FF2B5EF4-FFF2-40B4-BE49-F238E27FC236}">
                <a16:creationId xmlns:a16="http://schemas.microsoft.com/office/drawing/2014/main" id="{22A55A11-4AF9-F84C-A8D2-72C708DC41B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sp>
        <p:nvSpPr>
          <p:cNvPr id="36" name="CuadroTexto 76">
            <a:extLst>
              <a:ext uri="{FF2B5EF4-FFF2-40B4-BE49-F238E27FC236}">
                <a16:creationId xmlns:a16="http://schemas.microsoft.com/office/drawing/2014/main" id="{890916FF-6362-2F41-A9C7-2E8A8F4A6C52}"/>
              </a:ext>
            </a:extLst>
          </p:cNvPr>
          <p:cNvSpPr txBox="1"/>
          <p:nvPr/>
        </p:nvSpPr>
        <p:spPr>
          <a:xfrm>
            <a:off x="1393347" y="1363948"/>
            <a:ext cx="80256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LCVRs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Conector recto de flecha 77">
            <a:extLst>
              <a:ext uri="{FF2B5EF4-FFF2-40B4-BE49-F238E27FC236}">
                <a16:creationId xmlns:a16="http://schemas.microsoft.com/office/drawing/2014/main" id="{DADE70D9-EFD7-BD4E-B4FE-6DEB418B6535}"/>
              </a:ext>
            </a:extLst>
          </p:cNvPr>
          <p:cNvCxnSpPr>
            <a:cxnSpLocks/>
          </p:cNvCxnSpPr>
          <p:nvPr/>
        </p:nvCxnSpPr>
        <p:spPr>
          <a:xfrm flipH="1">
            <a:off x="1369384" y="1621767"/>
            <a:ext cx="138299" cy="1630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uadroTexto 76">
            <a:extLst>
              <a:ext uri="{FF2B5EF4-FFF2-40B4-BE49-F238E27FC236}">
                <a16:creationId xmlns:a16="http://schemas.microsoft.com/office/drawing/2014/main" id="{5ECC1F1F-BD67-BE46-AE57-3A6E3B99EF83}"/>
              </a:ext>
            </a:extLst>
          </p:cNvPr>
          <p:cNvSpPr txBox="1"/>
          <p:nvPr/>
        </p:nvSpPr>
        <p:spPr>
          <a:xfrm>
            <a:off x="11003805" y="1126422"/>
            <a:ext cx="54864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BS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0" name="Conector recto de flecha 77">
            <a:extLst>
              <a:ext uri="{FF2B5EF4-FFF2-40B4-BE49-F238E27FC236}">
                <a16:creationId xmlns:a16="http://schemas.microsoft.com/office/drawing/2014/main" id="{C2C35602-7D97-904E-A6DC-14685CC148CE}"/>
              </a:ext>
            </a:extLst>
          </p:cNvPr>
          <p:cNvCxnSpPr>
            <a:cxnSpLocks/>
          </p:cNvCxnSpPr>
          <p:nvPr/>
        </p:nvCxnSpPr>
        <p:spPr>
          <a:xfrm flipH="1">
            <a:off x="11202975" y="1434384"/>
            <a:ext cx="1" cy="2813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uadroTexto 81">
            <a:extLst>
              <a:ext uri="{FF2B5EF4-FFF2-40B4-BE49-F238E27FC236}">
                <a16:creationId xmlns:a16="http://schemas.microsoft.com/office/drawing/2014/main" id="{12CDCD45-8BD7-174A-97FA-A9329BFE0BE4}"/>
              </a:ext>
            </a:extLst>
          </p:cNvPr>
          <p:cNvSpPr txBox="1"/>
          <p:nvPr/>
        </p:nvSpPr>
        <p:spPr>
          <a:xfrm>
            <a:off x="8436619" y="2516051"/>
            <a:ext cx="148995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00">
                <a:latin typeface="Arial" panose="020B0604020202020204" pitchFamily="34" charset="0"/>
                <a:cs typeface="Arial" panose="020B0604020202020204" pitchFamily="34" charset="0"/>
              </a:rPr>
              <a:t>Transfer optics</a:t>
            </a:r>
            <a:endParaRPr lang="en-US" sz="13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2" name="Conector recto de flecha 82">
            <a:extLst>
              <a:ext uri="{FF2B5EF4-FFF2-40B4-BE49-F238E27FC236}">
                <a16:creationId xmlns:a16="http://schemas.microsoft.com/office/drawing/2014/main" id="{F38A1950-3FDC-3C47-8E74-B4A751773EBE}"/>
              </a:ext>
            </a:extLst>
          </p:cNvPr>
          <p:cNvCxnSpPr>
            <a:cxnSpLocks/>
          </p:cNvCxnSpPr>
          <p:nvPr/>
        </p:nvCxnSpPr>
        <p:spPr>
          <a:xfrm flipH="1" flipV="1">
            <a:off x="8033956" y="2212405"/>
            <a:ext cx="1111954" cy="287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cto de flecha 83">
            <a:extLst>
              <a:ext uri="{FF2B5EF4-FFF2-40B4-BE49-F238E27FC236}">
                <a16:creationId xmlns:a16="http://schemas.microsoft.com/office/drawing/2014/main" id="{1DF27519-4C29-A547-8F02-A784D63DE436}"/>
              </a:ext>
            </a:extLst>
          </p:cNvPr>
          <p:cNvCxnSpPr>
            <a:cxnSpLocks/>
          </p:cNvCxnSpPr>
          <p:nvPr/>
        </p:nvCxnSpPr>
        <p:spPr>
          <a:xfrm flipV="1">
            <a:off x="9145909" y="2106206"/>
            <a:ext cx="1654206" cy="3938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2225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948"/>
    </mc:Choice>
    <mc:Fallback xmlns="">
      <p:transition spd="slow" advTm="20948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544" y="425450"/>
            <a:ext cx="11152680" cy="704850"/>
          </a:xfr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/>
          <a:lstStyle/>
          <a:p>
            <a:r>
              <a:rPr lang="es-ES" sz="3200" b="0" dirty="0">
                <a:latin typeface="Arial" panose="020B0604020202020204" pitchFamily="34" charset="0"/>
                <a:cs typeface="Arial" panose="020B0604020202020204" pitchFamily="34" charset="0"/>
              </a:rPr>
              <a:t>TIS-V image quality</a:t>
            </a:r>
          </a:p>
        </p:txBody>
      </p:sp>
      <p:sp>
        <p:nvSpPr>
          <p:cNvPr id="3" name="CuadroTexto 2"/>
          <p:cNvSpPr txBox="1"/>
          <p:nvPr/>
        </p:nvSpPr>
        <p:spPr>
          <a:xfrm>
            <a:off x="8390466" y="1896098"/>
            <a:ext cx="2709161" cy="40862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s-ES"/>
              <a:t>Diffraction-limited design</a:t>
            </a:r>
            <a:endParaRPr lang="en-US"/>
          </a:p>
        </p:txBody>
      </p:sp>
      <p:sp>
        <p:nvSpPr>
          <p:cNvPr id="14" name="CuadroTexto 13"/>
          <p:cNvSpPr txBox="1"/>
          <p:nvPr/>
        </p:nvSpPr>
        <p:spPr>
          <a:xfrm>
            <a:off x="7188224" y="974850"/>
            <a:ext cx="10333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Airy disk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Imagen 25">
            <a:extLst>
              <a:ext uri="{FF2B5EF4-FFF2-40B4-BE49-F238E27FC236}">
                <a16:creationId xmlns:a16="http://schemas.microsoft.com/office/drawing/2014/main" id="{CC20754F-05B2-AF4A-A479-80B87ABB91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193" y="6367384"/>
            <a:ext cx="1509406" cy="431572"/>
          </a:xfrm>
          <a:prstGeom prst="rect">
            <a:avLst/>
          </a:prstGeom>
        </p:spPr>
      </p:pic>
      <p:pic>
        <p:nvPicPr>
          <p:cNvPr id="28" name="Imagen 26">
            <a:extLst>
              <a:ext uri="{FF2B5EF4-FFF2-40B4-BE49-F238E27FC236}">
                <a16:creationId xmlns:a16="http://schemas.microsoft.com/office/drawing/2014/main" id="{DD3BF85F-1AA4-8B41-B0E8-E1399CCBA48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6144" y="6391983"/>
            <a:ext cx="428502" cy="410291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id="{11564A16-1E9F-DE4E-929A-AD4B49DEC96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64" y="6481952"/>
            <a:ext cx="929165" cy="227646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id="{2ED250E3-2A4F-F040-B951-47A335088A6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5258" y="6452142"/>
            <a:ext cx="1169877" cy="266248"/>
          </a:xfrm>
          <a:prstGeom prst="rect">
            <a:avLst/>
          </a:prstGeom>
        </p:spPr>
      </p:pic>
      <p:pic>
        <p:nvPicPr>
          <p:cNvPr id="31" name="Imagen 30">
            <a:extLst>
              <a:ext uri="{FF2B5EF4-FFF2-40B4-BE49-F238E27FC236}">
                <a16:creationId xmlns:a16="http://schemas.microsoft.com/office/drawing/2014/main" id="{3F97E082-858D-B544-BEA2-D99C51824A6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0" t="22131" r="17138" b="22553"/>
          <a:stretch/>
        </p:blipFill>
        <p:spPr>
          <a:xfrm>
            <a:off x="4604240" y="6368119"/>
            <a:ext cx="937791" cy="396615"/>
          </a:xfrm>
          <a:prstGeom prst="rect">
            <a:avLst/>
          </a:prstGeom>
        </p:spPr>
      </p:pic>
      <p:pic>
        <p:nvPicPr>
          <p:cNvPr id="32" name="Imagen 31">
            <a:extLst>
              <a:ext uri="{FF2B5EF4-FFF2-40B4-BE49-F238E27FC236}">
                <a16:creationId xmlns:a16="http://schemas.microsoft.com/office/drawing/2014/main" id="{039E45AB-CFE8-C649-B4EC-FE6F4B8787C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56" y="6453654"/>
            <a:ext cx="487517" cy="235189"/>
          </a:xfrm>
          <a:prstGeom prst="rect">
            <a:avLst/>
          </a:prstGeom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FDF07F48-57C5-7242-824F-0D80BCB6FA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69" y="6463634"/>
            <a:ext cx="690573" cy="24913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051401E-5EEA-9647-935B-A30E34DBFA90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b="7933"/>
          <a:stretch/>
        </p:blipFill>
        <p:spPr>
          <a:xfrm>
            <a:off x="640873" y="1497999"/>
            <a:ext cx="6654332" cy="4503177"/>
          </a:xfrm>
          <a:prstGeom prst="rect">
            <a:avLst/>
          </a:prstGeom>
        </p:spPr>
      </p:pic>
      <p:cxnSp>
        <p:nvCxnSpPr>
          <p:cNvPr id="8" name="Conector recto de flecha 7"/>
          <p:cNvCxnSpPr>
            <a:cxnSpLocks/>
          </p:cNvCxnSpPr>
          <p:nvPr/>
        </p:nvCxnSpPr>
        <p:spPr>
          <a:xfrm flipH="1">
            <a:off x="7096296" y="1349198"/>
            <a:ext cx="504825" cy="5460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>
            <a:extLst>
              <a:ext uri="{FF2B5EF4-FFF2-40B4-BE49-F238E27FC236}">
                <a16:creationId xmlns:a16="http://schemas.microsoft.com/office/drawing/2014/main" id="{010A5EAE-8731-5349-8212-5C1AF3436080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2665" b="23852"/>
          <a:stretch/>
        </p:blipFill>
        <p:spPr>
          <a:xfrm>
            <a:off x="7696272" y="4355775"/>
            <a:ext cx="4183811" cy="1645401"/>
          </a:xfrm>
          <a:prstGeom prst="rect">
            <a:avLst/>
          </a:prstGeom>
        </p:spPr>
      </p:pic>
      <p:sp>
        <p:nvSpPr>
          <p:cNvPr id="46" name="CuadroTexto 13">
            <a:extLst>
              <a:ext uri="{FF2B5EF4-FFF2-40B4-BE49-F238E27FC236}">
                <a16:creationId xmlns:a16="http://schemas.microsoft.com/office/drawing/2014/main" id="{C1FA6915-CD1D-8043-A391-2766CC1A9FBB}"/>
              </a:ext>
            </a:extLst>
          </p:cNvPr>
          <p:cNvSpPr txBox="1"/>
          <p:nvPr/>
        </p:nvSpPr>
        <p:spPr>
          <a:xfrm>
            <a:off x="7704898" y="4061679"/>
            <a:ext cx="4009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Strehl ratios for TIS-V with 12 </a:t>
            </a:r>
            <a:r>
              <a:rPr lang="es-ES">
                <a:latin typeface="Symbol" pitchFamily="2" charset="2"/>
                <a:cs typeface="Arial" panose="020B0604020202020204" pitchFamily="34" charset="0"/>
              </a:rPr>
              <a:t>m</a:t>
            </a:r>
            <a:r>
              <a:rPr lang="es-ES" sz="1600">
                <a:latin typeface="Arial" panose="020B0604020202020204" pitchFamily="34" charset="0"/>
                <a:cs typeface="Arial" panose="020B0604020202020204" pitchFamily="34" charset="0"/>
              </a:rPr>
              <a:t>m pixels</a:t>
            </a:r>
            <a:endParaRPr lang="en-US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024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258"/>
    </mc:Choice>
    <mc:Fallback xmlns="">
      <p:transition spd="slow" advTm="24258"/>
    </mc:Fallback>
  </mc:AlternateContent>
</p:sld>
</file>

<file path=ppt/theme/theme1.xml><?xml version="1.0" encoding="utf-8"?>
<a:theme xmlns:a="http://schemas.openxmlformats.org/drawingml/2006/main" name="Tema de Office">
  <a:themeElements>
    <a:clrScheme name="Aspecto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F07F09"/>
      </a:accent1>
      <a:accent2>
        <a:srgbClr val="9F2936"/>
      </a:accent2>
      <a:accent3>
        <a:srgbClr val="1B587C"/>
      </a:accent3>
      <a:accent4>
        <a:srgbClr val="4E8542"/>
      </a:accent4>
      <a:accent5>
        <a:srgbClr val="604878"/>
      </a:accent5>
      <a:accent6>
        <a:srgbClr val="C19859"/>
      </a:accent6>
      <a:hlink>
        <a:srgbClr val="6B9F25"/>
      </a:hlink>
      <a:folHlink>
        <a:srgbClr val="B26B02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711_TF78453729" id="{B3EBC9CA-2BB5-45F7-AE90-258FA939C811}" vid="{50223CCE-5501-4DAE-8602-479AB07604BD}"/>
    </a:ext>
  </a:extLst>
</a:theme>
</file>

<file path=ppt/theme/theme2.xml><?xml version="1.0" encoding="utf-8"?>
<a:theme xmlns:a="http://schemas.openxmlformats.org/drawingml/2006/main" name="1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258AE14-BE87-4F2F-9922-71301CC22076}">
  <ds:schemaRefs>
    <ds:schemaRef ds:uri="http://schemas.microsoft.com/office/2006/documentManagement/types"/>
    <ds:schemaRef ds:uri="http://purl.org/dc/dcmitype/"/>
    <ds:schemaRef ds:uri="http://www.w3.org/XML/1998/namespace"/>
    <ds:schemaRef ds:uri="http://schemas.microsoft.com/sharepoint/v3"/>
    <ds:schemaRef ds:uri="http://schemas.microsoft.com/office/2006/metadata/properties"/>
    <ds:schemaRef ds:uri="http://schemas.openxmlformats.org/package/2006/metadata/core-properties"/>
    <ds:schemaRef ds:uri="http://schemas.microsoft.com/office/infopath/2007/PartnerControls"/>
    <ds:schemaRef ds:uri="http://purl.org/dc/elements/1.1/"/>
    <ds:schemaRef ds:uri="fb0879af-3eba-417a-a55a-ffe6dcd6ca77"/>
    <ds:schemaRef ds:uri="6dc4bcd6-49db-4c07-9060-8acfc67cef9f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Presentación orgánica</Template>
  <TotalTime>0</TotalTime>
  <Words>1145</Words>
  <Application>Microsoft Macintosh PowerPoint</Application>
  <PresentationFormat>Widescreen</PresentationFormat>
  <Paragraphs>208</Paragraphs>
  <Slides>13</Slides>
  <Notes>12</Notes>
  <HiddenSlides>1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5" baseType="lpstr">
      <vt:lpstr>MS PGothic</vt:lpstr>
      <vt:lpstr>Arial</vt:lpstr>
      <vt:lpstr>Calibri</vt:lpstr>
      <vt:lpstr>Calibri Light</vt:lpstr>
      <vt:lpstr>Cambria Math</vt:lpstr>
      <vt:lpstr>Corbel</vt:lpstr>
      <vt:lpstr>Garamond</vt:lpstr>
      <vt:lpstr>Symbol</vt:lpstr>
      <vt:lpstr>System Font Regular</vt:lpstr>
      <vt:lpstr>Times New Roman</vt:lpstr>
      <vt:lpstr>Tema de Office</vt:lpstr>
      <vt:lpstr>1_Tema de Office</vt:lpstr>
      <vt:lpstr>PowerPoint Presentation</vt:lpstr>
      <vt:lpstr>EST and the TIS/FBI instruments</vt:lpstr>
      <vt:lpstr>PowerPoint Presentation</vt:lpstr>
      <vt:lpstr>TIS/FBI scientific requirements</vt:lpstr>
      <vt:lpstr>TIS/FBI concept</vt:lpstr>
      <vt:lpstr>FPI optimization</vt:lpstr>
      <vt:lpstr>TIS optical design</vt:lpstr>
      <vt:lpstr>TIS optical design</vt:lpstr>
      <vt:lpstr>TIS-V image quality</vt:lpstr>
      <vt:lpstr>FBI optical design</vt:lpstr>
      <vt:lpstr>FBI-V image quality</vt:lpstr>
      <vt:lpstr>PowerPoint Presentation</vt:lpstr>
      <vt:lpstr>Summary</vt:lpstr>
    </vt:vector>
  </TitlesOfParts>
  <Company/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2019-08-22T11:22:46Z</dcterms:created>
  <dcterms:modified xsi:type="dcterms:W3CDTF">2024-09-07T16:45:15Z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