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8"/>
  </p:notesMasterIdLst>
  <p:sldIdLst>
    <p:sldId id="311" r:id="rId2"/>
    <p:sldId id="260" r:id="rId3"/>
    <p:sldId id="271" r:id="rId4"/>
    <p:sldId id="261" r:id="rId5"/>
    <p:sldId id="269" r:id="rId6"/>
    <p:sldId id="301" r:id="rId7"/>
    <p:sldId id="303" r:id="rId8"/>
    <p:sldId id="302" r:id="rId9"/>
    <p:sldId id="275" r:id="rId10"/>
    <p:sldId id="270" r:id="rId11"/>
    <p:sldId id="272" r:id="rId12"/>
    <p:sldId id="277" r:id="rId13"/>
    <p:sldId id="274" r:id="rId14"/>
    <p:sldId id="278"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79" r:id="rId28"/>
    <p:sldId id="297" r:id="rId29"/>
    <p:sldId id="304" r:id="rId30"/>
    <p:sldId id="298" r:id="rId31"/>
    <p:sldId id="309" r:id="rId32"/>
    <p:sldId id="312" r:id="rId33"/>
    <p:sldId id="313" r:id="rId34"/>
    <p:sldId id="314" r:id="rId35"/>
    <p:sldId id="315" r:id="rId36"/>
    <p:sldId id="310" r:id="rId3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A9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70"/>
    <p:restoredTop sz="72381"/>
  </p:normalViewPr>
  <p:slideViewPr>
    <p:cSldViewPr snapToGrid="0">
      <p:cViewPr>
        <p:scale>
          <a:sx n="120" d="100"/>
          <a:sy n="120" d="100"/>
        </p:scale>
        <p:origin x="140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0759B6-05D8-CC45-9486-AB537AE94B33}" type="datetimeFigureOut">
              <a:rPr lang="en-NO" smtClean="0"/>
              <a:t>10/09/2024</a:t>
            </a:fld>
            <a:endParaRPr lang="en-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26DB6B-2E16-AC49-B7D2-B87BD171FA8D}" type="slidenum">
              <a:rPr lang="en-NO" smtClean="0"/>
              <a:t>‹#›</a:t>
            </a:fld>
            <a:endParaRPr lang="en-NO"/>
          </a:p>
        </p:txBody>
      </p:sp>
    </p:spTree>
    <p:extLst>
      <p:ext uri="{BB962C8B-B14F-4D97-AF65-F5344CB8AC3E}">
        <p14:creationId xmlns:p14="http://schemas.microsoft.com/office/powerpoint/2010/main" val="414145160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Slide 1: (30 seconds)</a:t>
            </a:r>
            <a:endParaRPr lang="en-NO"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685800" rtl="0" eaLnBrk="1" fontAlgn="auto" latinLnBrk="0" hangingPunct="1">
              <a:lnSpc>
                <a:spcPct val="115000"/>
              </a:lnSpc>
              <a:spcBef>
                <a:spcPts val="0"/>
              </a:spcBef>
              <a:spcAft>
                <a:spcPts val="80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Hello, it’s lovely to be here talking today. My name is George Cherry, I am a PhD student at the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Rosseland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Centre for Solar physics in Oslo, and I work with our simulations code Bifrost. Today I want to talk about our thermal conductivity in the upper solar atmosphere and what is important to consider  when choosing how to calculate this term in different simulations</a:t>
            </a:r>
            <a:endParaRPr lang="en-NO"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D3E7786-CC68-6C45-ADC5-9F402855917C}" type="slidenum">
              <a:rPr lang="en-NO" smtClean="0"/>
              <a:t>1</a:t>
            </a:fld>
            <a:endParaRPr lang="en-NO"/>
          </a:p>
        </p:txBody>
      </p:sp>
    </p:spTree>
    <p:extLst>
      <p:ext uri="{BB962C8B-B14F-4D97-AF65-F5344CB8AC3E}">
        <p14:creationId xmlns:p14="http://schemas.microsoft.com/office/powerpoint/2010/main" val="1220007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Slide 10 (1 minute):</a:t>
            </a:r>
          </a:p>
          <a:p>
            <a:pPr>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final method is a hyperbolic approximation, following the equations set out in Rempel 2016. It is an explicit method that converges to the spitzer equation in time. Due to the wave-like nature of the solutions, it is more robust to instability and has a similar time-step range as the implicit method.</a:t>
            </a:r>
          </a:p>
          <a:p>
            <a:pPr>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685800" rtl="0" eaLnBrk="1" fontAlgn="auto" latinLnBrk="0" hangingPunct="1">
              <a:lnSpc>
                <a:spcPct val="115000"/>
              </a:lnSpc>
              <a:spcBef>
                <a:spcPts val="0"/>
              </a:spcBef>
              <a:spcAft>
                <a:spcPts val="80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Tau sets the rate of convergence, which scales with the time-step squared. The Courant condition now scales with 1/dt, so although lower dt means a shorter convergence time, it also leads to instability.</a:t>
            </a:r>
          </a:p>
          <a:p>
            <a:pPr>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saturation factor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fsat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included here *point* lengthens the convergence time, but increases the stability of the method for larger time-steps.</a:t>
            </a:r>
          </a:p>
        </p:txBody>
      </p:sp>
      <p:sp>
        <p:nvSpPr>
          <p:cNvPr id="4" name="Slide Number Placeholder 3"/>
          <p:cNvSpPr>
            <a:spLocks noGrp="1"/>
          </p:cNvSpPr>
          <p:nvPr>
            <p:ph type="sldNum" sz="quarter" idx="5"/>
          </p:nvPr>
        </p:nvSpPr>
        <p:spPr/>
        <p:txBody>
          <a:bodyPr/>
          <a:lstStyle/>
          <a:p>
            <a:fld id="{AD3E7786-CC68-6C45-ADC5-9F402855917C}" type="slidenum">
              <a:rPr lang="en-NO" smtClean="0"/>
              <a:t>10</a:t>
            </a:fld>
            <a:endParaRPr lang="en-NO"/>
          </a:p>
        </p:txBody>
      </p:sp>
    </p:spTree>
    <p:extLst>
      <p:ext uri="{BB962C8B-B14F-4D97-AF65-F5344CB8AC3E}">
        <p14:creationId xmlns:p14="http://schemas.microsoft.com/office/powerpoint/2010/main" val="1118399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Slide 11: (2 seconds)</a:t>
            </a:r>
            <a:endParaRPr lang="en-NO" dirty="0"/>
          </a:p>
        </p:txBody>
      </p:sp>
      <p:sp>
        <p:nvSpPr>
          <p:cNvPr id="4" name="Slide Number Placeholder 3"/>
          <p:cNvSpPr>
            <a:spLocks noGrp="1"/>
          </p:cNvSpPr>
          <p:nvPr>
            <p:ph type="sldNum" sz="quarter" idx="5"/>
          </p:nvPr>
        </p:nvSpPr>
        <p:spPr/>
        <p:txBody>
          <a:bodyPr/>
          <a:lstStyle/>
          <a:p>
            <a:fld id="{AD3E7786-CC68-6C45-ADC5-9F402855917C}" type="slidenum">
              <a:rPr lang="en-NO" smtClean="0"/>
              <a:t>11</a:t>
            </a:fld>
            <a:endParaRPr lang="en-NO"/>
          </a:p>
        </p:txBody>
      </p:sp>
    </p:spTree>
    <p:extLst>
      <p:ext uri="{BB962C8B-B14F-4D97-AF65-F5344CB8AC3E}">
        <p14:creationId xmlns:p14="http://schemas.microsoft.com/office/powerpoint/2010/main" val="410694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NO"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Slide 12: (45 seconds) In order to test the robustness of these methods, we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analyse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the thermal diffusion of an initial Gaussian temperature profile in coronal conditions, with background temperature 10^4 Kelvin. </a:t>
            </a: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can be compared to a self-similar approximation for the long-term diffusion of a point source with the same total quantity. The 1st order analytical solution deviates from the physical solution at the feet, so we focus on the solutions around the peak. If you are interested in the equations, I am presenting this in the poster sessions. </a:t>
            </a:r>
          </a:p>
          <a:p>
            <a:pPr>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Tot: 5 mins 15</a:t>
            </a:r>
            <a:endParaRPr lang="en-NO"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NO" dirty="0"/>
          </a:p>
        </p:txBody>
      </p:sp>
      <p:sp>
        <p:nvSpPr>
          <p:cNvPr id="4" name="Slide Number Placeholder 3"/>
          <p:cNvSpPr>
            <a:spLocks noGrp="1"/>
          </p:cNvSpPr>
          <p:nvPr>
            <p:ph type="sldNum" sz="quarter" idx="5"/>
          </p:nvPr>
        </p:nvSpPr>
        <p:spPr/>
        <p:txBody>
          <a:bodyPr/>
          <a:lstStyle/>
          <a:p>
            <a:fld id="{AD3E7786-CC68-6C45-ADC5-9F402855917C}" type="slidenum">
              <a:rPr lang="en-NO" smtClean="0"/>
              <a:t>12</a:t>
            </a:fld>
            <a:endParaRPr lang="en-NO"/>
          </a:p>
        </p:txBody>
      </p:sp>
    </p:spTree>
    <p:extLst>
      <p:ext uri="{BB962C8B-B14F-4D97-AF65-F5344CB8AC3E}">
        <p14:creationId xmlns:p14="http://schemas.microsoft.com/office/powerpoint/2010/main" val="1089692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Slide 13: (2 seconds)</a:t>
            </a:r>
            <a:endParaRPr lang="en-NO" dirty="0"/>
          </a:p>
        </p:txBody>
      </p:sp>
      <p:sp>
        <p:nvSpPr>
          <p:cNvPr id="4" name="Slide Number Placeholder 3"/>
          <p:cNvSpPr>
            <a:spLocks noGrp="1"/>
          </p:cNvSpPr>
          <p:nvPr>
            <p:ph type="sldNum" sz="quarter" idx="5"/>
          </p:nvPr>
        </p:nvSpPr>
        <p:spPr/>
        <p:txBody>
          <a:bodyPr/>
          <a:lstStyle/>
          <a:p>
            <a:fld id="{AD3E7786-CC68-6C45-ADC5-9F402855917C}" type="slidenum">
              <a:rPr lang="en-NO" smtClean="0"/>
              <a:t>13</a:t>
            </a:fld>
            <a:endParaRPr lang="en-NO"/>
          </a:p>
        </p:txBody>
      </p:sp>
    </p:spTree>
    <p:extLst>
      <p:ext uri="{BB962C8B-B14F-4D97-AF65-F5344CB8AC3E}">
        <p14:creationId xmlns:p14="http://schemas.microsoft.com/office/powerpoint/2010/main" val="2704430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Slide 14:</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(10 seconds) Here we see the relative error for the first three seconds of the simulation. We tested each methods with both constant and adaptive time-stepping</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a:t>
            </a:r>
            <a:endParaRPr lang="en-NO"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NO" dirty="0"/>
          </a:p>
        </p:txBody>
      </p:sp>
      <p:sp>
        <p:nvSpPr>
          <p:cNvPr id="4" name="Slide Number Placeholder 3"/>
          <p:cNvSpPr>
            <a:spLocks noGrp="1"/>
          </p:cNvSpPr>
          <p:nvPr>
            <p:ph type="sldNum" sz="quarter" idx="5"/>
          </p:nvPr>
        </p:nvSpPr>
        <p:spPr/>
        <p:txBody>
          <a:bodyPr/>
          <a:lstStyle/>
          <a:p>
            <a:fld id="{AD3E7786-CC68-6C45-ADC5-9F402855917C}" type="slidenum">
              <a:rPr lang="en-NO" smtClean="0"/>
              <a:t>14</a:t>
            </a:fld>
            <a:endParaRPr lang="en-NO"/>
          </a:p>
        </p:txBody>
      </p:sp>
    </p:spTree>
    <p:extLst>
      <p:ext uri="{BB962C8B-B14F-4D97-AF65-F5344CB8AC3E}">
        <p14:creationId xmlns:p14="http://schemas.microsoft.com/office/powerpoint/2010/main" val="311514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Slide 15: (10 seconds) The explicit method converges quickly towards the solution, with most of the work being done in the 1</a:t>
            </a:r>
            <a:r>
              <a:rPr lang="en-US" sz="1800" kern="100" baseline="30000" dirty="0">
                <a:effectLst/>
                <a:latin typeface="Aptos" panose="020B0004020202020204" pitchFamily="34" charset="0"/>
                <a:ea typeface="Aptos" panose="020B0004020202020204" pitchFamily="34" charset="0"/>
                <a:cs typeface="Times New Roman" panose="02020603050405020304" pitchFamily="18" charset="0"/>
              </a:rPr>
              <a:t>st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second.</a:t>
            </a:r>
            <a:endParaRPr lang="en-NO" dirty="0"/>
          </a:p>
        </p:txBody>
      </p:sp>
      <p:sp>
        <p:nvSpPr>
          <p:cNvPr id="4" name="Slide Number Placeholder 3"/>
          <p:cNvSpPr>
            <a:spLocks noGrp="1"/>
          </p:cNvSpPr>
          <p:nvPr>
            <p:ph type="sldNum" sz="quarter" idx="5"/>
          </p:nvPr>
        </p:nvSpPr>
        <p:spPr/>
        <p:txBody>
          <a:bodyPr/>
          <a:lstStyle/>
          <a:p>
            <a:fld id="{AD3E7786-CC68-6C45-ADC5-9F402855917C}" type="slidenum">
              <a:rPr lang="en-NO" smtClean="0"/>
              <a:t>15</a:t>
            </a:fld>
            <a:endParaRPr lang="en-NO"/>
          </a:p>
        </p:txBody>
      </p:sp>
    </p:spTree>
    <p:extLst>
      <p:ext uri="{BB962C8B-B14F-4D97-AF65-F5344CB8AC3E}">
        <p14:creationId xmlns:p14="http://schemas.microsoft.com/office/powerpoint/2010/main" val="1583991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Slide 16: (10 seconds) The unsaturated wave method for constant dt behaves almost identically to the explicit method. This is not replicated in the variable dt case, where it struggles with much greater deviance from the solution.</a:t>
            </a:r>
            <a:endParaRPr lang="en-NO" dirty="0"/>
          </a:p>
        </p:txBody>
      </p:sp>
      <p:sp>
        <p:nvSpPr>
          <p:cNvPr id="4" name="Slide Number Placeholder 3"/>
          <p:cNvSpPr>
            <a:spLocks noGrp="1"/>
          </p:cNvSpPr>
          <p:nvPr>
            <p:ph type="sldNum" sz="quarter" idx="5"/>
          </p:nvPr>
        </p:nvSpPr>
        <p:spPr/>
        <p:txBody>
          <a:bodyPr/>
          <a:lstStyle/>
          <a:p>
            <a:fld id="{AD3E7786-CC68-6C45-ADC5-9F402855917C}" type="slidenum">
              <a:rPr lang="en-NO" smtClean="0"/>
              <a:t>16</a:t>
            </a:fld>
            <a:endParaRPr lang="en-NO"/>
          </a:p>
        </p:txBody>
      </p:sp>
    </p:spTree>
    <p:extLst>
      <p:ext uri="{BB962C8B-B14F-4D97-AF65-F5344CB8AC3E}">
        <p14:creationId xmlns:p14="http://schemas.microsoft.com/office/powerpoint/2010/main" val="3628379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Slide 17: (15 seconds) The wave method performs similarly for both constant and adaptive time-stepping. There are high frequency waves in the adaptive method, but it is robust enough to handle them. Both the wave method..</a:t>
            </a:r>
            <a:endParaRPr lang="en-US" sz="1800" kern="100" dirty="0">
              <a:effectLst/>
              <a:latin typeface="Aptos" panose="020B0004020202020204" pitchFamily="34"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cs typeface="Times New Roman" panose="02020603050405020304" pitchFamily="18" charset="0"/>
              </a:rPr>
              <a:t>Tot: 6 minutes (?)</a:t>
            </a:r>
            <a:endParaRPr lang="en-NO" dirty="0"/>
          </a:p>
        </p:txBody>
      </p:sp>
      <p:sp>
        <p:nvSpPr>
          <p:cNvPr id="4" name="Slide Number Placeholder 3"/>
          <p:cNvSpPr>
            <a:spLocks noGrp="1"/>
          </p:cNvSpPr>
          <p:nvPr>
            <p:ph type="sldNum" sz="quarter" idx="5"/>
          </p:nvPr>
        </p:nvSpPr>
        <p:spPr/>
        <p:txBody>
          <a:bodyPr/>
          <a:lstStyle/>
          <a:p>
            <a:fld id="{AD3E7786-CC68-6C45-ADC5-9F402855917C}" type="slidenum">
              <a:rPr lang="en-NO" smtClean="0"/>
              <a:t>17</a:t>
            </a:fld>
            <a:endParaRPr lang="en-NO"/>
          </a:p>
        </p:txBody>
      </p:sp>
    </p:spTree>
    <p:extLst>
      <p:ext uri="{BB962C8B-B14F-4D97-AF65-F5344CB8AC3E}">
        <p14:creationId xmlns:p14="http://schemas.microsoft.com/office/powerpoint/2010/main" val="202368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Slide 18: (10 seconds) ...and the implicit method lag behind the analytical solution initially.</a:t>
            </a:r>
          </a:p>
        </p:txBody>
      </p:sp>
      <p:sp>
        <p:nvSpPr>
          <p:cNvPr id="4" name="Slide Number Placeholder 3"/>
          <p:cNvSpPr>
            <a:spLocks noGrp="1"/>
          </p:cNvSpPr>
          <p:nvPr>
            <p:ph type="sldNum" sz="quarter" idx="5"/>
          </p:nvPr>
        </p:nvSpPr>
        <p:spPr/>
        <p:txBody>
          <a:bodyPr/>
          <a:lstStyle/>
          <a:p>
            <a:fld id="{AD3E7786-CC68-6C45-ADC5-9F402855917C}" type="slidenum">
              <a:rPr lang="en-NO" smtClean="0"/>
              <a:t>18</a:t>
            </a:fld>
            <a:endParaRPr lang="en-NO"/>
          </a:p>
        </p:txBody>
      </p:sp>
    </p:spTree>
    <p:extLst>
      <p:ext uri="{BB962C8B-B14F-4D97-AF65-F5344CB8AC3E}">
        <p14:creationId xmlns:p14="http://schemas.microsoft.com/office/powerpoint/2010/main" val="885681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Slide 19: (10 seconds)  If we compare the performances of these methods, the implicit method seems to perform better here…</a:t>
            </a:r>
            <a:endParaRPr lang="en-NO"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NO" dirty="0"/>
          </a:p>
        </p:txBody>
      </p:sp>
      <p:sp>
        <p:nvSpPr>
          <p:cNvPr id="4" name="Slide Number Placeholder 3"/>
          <p:cNvSpPr>
            <a:spLocks noGrp="1"/>
          </p:cNvSpPr>
          <p:nvPr>
            <p:ph type="sldNum" sz="quarter" idx="5"/>
          </p:nvPr>
        </p:nvSpPr>
        <p:spPr/>
        <p:txBody>
          <a:bodyPr/>
          <a:lstStyle/>
          <a:p>
            <a:fld id="{AD3E7786-CC68-6C45-ADC5-9F402855917C}" type="slidenum">
              <a:rPr lang="en-NO" smtClean="0"/>
              <a:t>19</a:t>
            </a:fld>
            <a:endParaRPr lang="en-NO"/>
          </a:p>
        </p:txBody>
      </p:sp>
    </p:spTree>
    <p:extLst>
      <p:ext uri="{BB962C8B-B14F-4D97-AF65-F5344CB8AC3E}">
        <p14:creationId xmlns:p14="http://schemas.microsoft.com/office/powerpoint/2010/main" val="2429743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Slide 2: (30 sec) Thermal conductivity is an important heat transfer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mechanismfor</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the chromosphere and corona, </a:t>
            </a:r>
            <a:r>
              <a:rPr lang="en-NO" sz="1800" kern="1200" dirty="0">
                <a:effectLst/>
                <a:latin typeface="+mn-lt"/>
                <a:ea typeface="+mn-ea"/>
                <a:cs typeface="+mn-cs"/>
              </a:rPr>
              <a:t>and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is embodied as an additional term in the energy equation, through the divergence of the heat flux.</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Bifrost assumes Spitzer conductivity, which takes the heat flux parallel to the magnetic field, and therefore the conduction term acts as a non-linear diffusion equation, dependent on the temperature.</a:t>
            </a:r>
            <a:endParaRPr lang="en-NO"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D3E7786-CC68-6C45-ADC5-9F402855917C}" type="slidenum">
              <a:rPr lang="en-NO" smtClean="0"/>
              <a:t>2</a:t>
            </a:fld>
            <a:endParaRPr lang="en-NO"/>
          </a:p>
        </p:txBody>
      </p:sp>
    </p:spTree>
    <p:extLst>
      <p:ext uri="{BB962C8B-B14F-4D97-AF65-F5344CB8AC3E}">
        <p14:creationId xmlns:p14="http://schemas.microsoft.com/office/powerpoint/2010/main" val="532186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Slide 20: (20 seconds)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 but in the long run this error continues to builds up, whilst the wave method converges to the analytical solution.</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is a buildup of approximation errors within the multigrid solver and the choice of iterations for each level. However, we can see that the buildup is only small so only becomes significant in longer-running simulations.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7 minutes (pause)</a:t>
            </a:r>
          </a:p>
        </p:txBody>
      </p:sp>
      <p:sp>
        <p:nvSpPr>
          <p:cNvPr id="4" name="Slide Number Placeholder 3"/>
          <p:cNvSpPr>
            <a:spLocks noGrp="1"/>
          </p:cNvSpPr>
          <p:nvPr>
            <p:ph type="sldNum" sz="quarter" idx="5"/>
          </p:nvPr>
        </p:nvSpPr>
        <p:spPr/>
        <p:txBody>
          <a:bodyPr/>
          <a:lstStyle/>
          <a:p>
            <a:fld id="{AD3E7786-CC68-6C45-ADC5-9F402855917C}" type="slidenum">
              <a:rPr lang="en-NO" smtClean="0"/>
              <a:t>20</a:t>
            </a:fld>
            <a:endParaRPr lang="en-NO"/>
          </a:p>
        </p:txBody>
      </p:sp>
    </p:spTree>
    <p:extLst>
      <p:ext uri="{BB962C8B-B14F-4D97-AF65-F5344CB8AC3E}">
        <p14:creationId xmlns:p14="http://schemas.microsoft.com/office/powerpoint/2010/main" val="10144586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kern="100" dirty="0">
                <a:effectLst/>
                <a:latin typeface="Aptos" panose="020B0004020202020204" pitchFamily="34" charset="0"/>
                <a:ea typeface="Aptos" panose="020B0004020202020204" pitchFamily="34" charset="0"/>
                <a:cs typeface="Times New Roman" panose="02020603050405020304" pitchFamily="18" charset="0"/>
              </a:rPr>
              <a:t>Slide 21 (30 seconds):</a:t>
            </a:r>
            <a:r>
              <a:rPr lang="en-US" sz="9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00" dirty="0">
                <a:effectLst/>
                <a:latin typeface="Aptos" panose="020B0004020202020204" pitchFamily="34" charset="0"/>
                <a:ea typeface="Aptos" panose="020B0004020202020204" pitchFamily="34" charset="0"/>
                <a:cs typeface="Times New Roman" panose="02020603050405020304" pitchFamily="18" charset="0"/>
              </a:rPr>
              <a:t>In the first three seconds of the adaptive time-step runs, both the implicit and wave methods have reached time steps up to an order higher than the explicit method.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00" dirty="0">
                <a:effectLst/>
                <a:latin typeface="Aptos" panose="020B0004020202020204" pitchFamily="34" charset="0"/>
                <a:ea typeface="Aptos" panose="020B0004020202020204" pitchFamily="34" charset="0"/>
                <a:cs typeface="Times New Roman" panose="02020603050405020304" pitchFamily="18" charset="0"/>
              </a:rPr>
              <a:t>We can see that the wave method is much more sensitive in the control of dt because it must control the initial waviness of the solution, before increasing the time-step. Within Bifrost we can use localized diffusivity (known as </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hyperdiffusion</a:t>
            </a:r>
            <a:r>
              <a:rPr lang="en-US" sz="900" kern="100" dirty="0">
                <a:effectLst/>
                <a:latin typeface="Aptos" panose="020B0004020202020204" pitchFamily="34" charset="0"/>
                <a:ea typeface="Aptos" panose="020B0004020202020204" pitchFamily="34" charset="0"/>
                <a:cs typeface="Times New Roman" panose="02020603050405020304" pitchFamily="18" charset="0"/>
              </a:rPr>
              <a:t>) to aid this control.</a:t>
            </a:r>
            <a:endParaRPr lang="en-NO" sz="9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D3E7786-CC68-6C45-ADC5-9F402855917C}" type="slidenum">
              <a:rPr lang="en-NO" smtClean="0"/>
              <a:t>21</a:t>
            </a:fld>
            <a:endParaRPr lang="en-NO"/>
          </a:p>
        </p:txBody>
      </p:sp>
    </p:spTree>
    <p:extLst>
      <p:ext uri="{BB962C8B-B14F-4D97-AF65-F5344CB8AC3E}">
        <p14:creationId xmlns:p14="http://schemas.microsoft.com/office/powerpoint/2010/main" val="42150886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Slide 22 (15 seconds ):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Hyperdiffusion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also allows us to reach lower starting timesteps, which should help the method to converge faster due to tau's dependence on dt.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NO" dirty="0"/>
          </a:p>
          <a:p>
            <a:r>
              <a:rPr lang="en-NO" dirty="0"/>
              <a:t>Tot: 7 min 45</a:t>
            </a:r>
          </a:p>
        </p:txBody>
      </p:sp>
      <p:sp>
        <p:nvSpPr>
          <p:cNvPr id="4" name="Slide Number Placeholder 3"/>
          <p:cNvSpPr>
            <a:spLocks noGrp="1"/>
          </p:cNvSpPr>
          <p:nvPr>
            <p:ph type="sldNum" sz="quarter" idx="5"/>
          </p:nvPr>
        </p:nvSpPr>
        <p:spPr/>
        <p:txBody>
          <a:bodyPr/>
          <a:lstStyle/>
          <a:p>
            <a:fld id="{AD3E7786-CC68-6C45-ADC5-9F402855917C}" type="slidenum">
              <a:rPr lang="en-NO" smtClean="0"/>
              <a:t>22</a:t>
            </a:fld>
            <a:endParaRPr lang="en-NO"/>
          </a:p>
        </p:txBody>
      </p:sp>
    </p:spTree>
    <p:extLst>
      <p:ext uri="{BB962C8B-B14F-4D97-AF65-F5344CB8AC3E}">
        <p14:creationId xmlns:p14="http://schemas.microsoft.com/office/powerpoint/2010/main" val="2173870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NO"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Slide 23 (20 seconds): Without hyper-diffusion we can only start the simulation at a time-step of at least 10^-4 seconds. The method is more unstable for smaller dt and tries to recover stability by keeping the time-step lower, which creates the two dips seen in the time-step evolution.</a:t>
            </a:r>
            <a:endParaRPr lang="en-NO"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NO" dirty="0"/>
          </a:p>
        </p:txBody>
      </p:sp>
      <p:sp>
        <p:nvSpPr>
          <p:cNvPr id="4" name="Slide Number Placeholder 3"/>
          <p:cNvSpPr>
            <a:spLocks noGrp="1"/>
          </p:cNvSpPr>
          <p:nvPr>
            <p:ph type="sldNum" sz="quarter" idx="5"/>
          </p:nvPr>
        </p:nvSpPr>
        <p:spPr/>
        <p:txBody>
          <a:bodyPr/>
          <a:lstStyle/>
          <a:p>
            <a:fld id="{AD3E7786-CC68-6C45-ADC5-9F402855917C}" type="slidenum">
              <a:rPr lang="en-NO" smtClean="0"/>
              <a:t>23</a:t>
            </a:fld>
            <a:endParaRPr lang="en-NO"/>
          </a:p>
        </p:txBody>
      </p:sp>
    </p:spTree>
    <p:extLst>
      <p:ext uri="{BB962C8B-B14F-4D97-AF65-F5344CB8AC3E}">
        <p14:creationId xmlns:p14="http://schemas.microsoft.com/office/powerpoint/2010/main" val="21946484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NO"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Slide 24 (10 seconds): In the hyper-diffusive case, the second dip in timestep is completely avoided and the relative error also decreases quicker in the long-term, showing faster convergence.</a:t>
            </a:r>
            <a:endParaRPr lang="en-NO"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NO" dirty="0"/>
          </a:p>
          <a:p>
            <a:r>
              <a:rPr lang="en-NO" dirty="0"/>
              <a:t>Tot: 8 minutes 15</a:t>
            </a:r>
          </a:p>
        </p:txBody>
      </p:sp>
      <p:sp>
        <p:nvSpPr>
          <p:cNvPr id="4" name="Slide Number Placeholder 3"/>
          <p:cNvSpPr>
            <a:spLocks noGrp="1"/>
          </p:cNvSpPr>
          <p:nvPr>
            <p:ph type="sldNum" sz="quarter" idx="5"/>
          </p:nvPr>
        </p:nvSpPr>
        <p:spPr/>
        <p:txBody>
          <a:bodyPr/>
          <a:lstStyle/>
          <a:p>
            <a:fld id="{AD3E7786-CC68-6C45-ADC5-9F402855917C}" type="slidenum">
              <a:rPr lang="en-NO" smtClean="0"/>
              <a:t>24</a:t>
            </a:fld>
            <a:endParaRPr lang="en-NO"/>
          </a:p>
        </p:txBody>
      </p:sp>
    </p:spTree>
    <p:extLst>
      <p:ext uri="{BB962C8B-B14F-4D97-AF65-F5344CB8AC3E}">
        <p14:creationId xmlns:p14="http://schemas.microsoft.com/office/powerpoint/2010/main" val="33578233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Slide 25 (10 seconds): The run starting with the lowest time-step, 10^-5 seconds, gives the best results both in terms of relative error, and time-stepping.</a:t>
            </a:r>
            <a:endParaRPr lang="en-NO"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NO" dirty="0"/>
          </a:p>
        </p:txBody>
      </p:sp>
      <p:sp>
        <p:nvSpPr>
          <p:cNvPr id="4" name="Slide Number Placeholder 3"/>
          <p:cNvSpPr>
            <a:spLocks noGrp="1"/>
          </p:cNvSpPr>
          <p:nvPr>
            <p:ph type="sldNum" sz="quarter" idx="5"/>
          </p:nvPr>
        </p:nvSpPr>
        <p:spPr/>
        <p:txBody>
          <a:bodyPr/>
          <a:lstStyle/>
          <a:p>
            <a:fld id="{AD3E7786-CC68-6C45-ADC5-9F402855917C}" type="slidenum">
              <a:rPr lang="en-NO" smtClean="0"/>
              <a:t>25</a:t>
            </a:fld>
            <a:endParaRPr lang="en-NO"/>
          </a:p>
        </p:txBody>
      </p:sp>
    </p:spTree>
    <p:extLst>
      <p:ext uri="{BB962C8B-B14F-4D97-AF65-F5344CB8AC3E}">
        <p14:creationId xmlns:p14="http://schemas.microsoft.com/office/powerpoint/2010/main" val="36156676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Slide 26 (5 seconds):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 looked at the performance for each method at two points in time.</a:t>
            </a:r>
            <a:endParaRPr lang="en-NO" dirty="0"/>
          </a:p>
        </p:txBody>
      </p:sp>
      <p:sp>
        <p:nvSpPr>
          <p:cNvPr id="4" name="Slide Number Placeholder 3"/>
          <p:cNvSpPr>
            <a:spLocks noGrp="1"/>
          </p:cNvSpPr>
          <p:nvPr>
            <p:ph type="sldNum" sz="quarter" idx="5"/>
          </p:nvPr>
        </p:nvSpPr>
        <p:spPr/>
        <p:txBody>
          <a:bodyPr/>
          <a:lstStyle/>
          <a:p>
            <a:fld id="{AD3E7786-CC68-6C45-ADC5-9F402855917C}" type="slidenum">
              <a:rPr lang="en-NO" smtClean="0"/>
              <a:t>26</a:t>
            </a:fld>
            <a:endParaRPr lang="en-NO"/>
          </a:p>
        </p:txBody>
      </p:sp>
    </p:spTree>
    <p:extLst>
      <p:ext uri="{BB962C8B-B14F-4D97-AF65-F5344CB8AC3E}">
        <p14:creationId xmlns:p14="http://schemas.microsoft.com/office/powerpoint/2010/main" val="25192939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Slide 27 (30 seconds): At 1</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.6 seconds, the wave time-step finally overtakes the implicit time-step. We can see that, the implicit simulations, in pink, have run for less iterations, but are still almost twice as computationally expensive as the wave runs in blue and yellow.</a:t>
            </a:r>
            <a:endParaRPr lang="en-NO" dirty="0"/>
          </a:p>
        </p:txBody>
      </p:sp>
      <p:sp>
        <p:nvSpPr>
          <p:cNvPr id="4" name="Slide Number Placeholder 3"/>
          <p:cNvSpPr>
            <a:spLocks noGrp="1"/>
          </p:cNvSpPr>
          <p:nvPr>
            <p:ph type="sldNum" sz="quarter" idx="5"/>
          </p:nvPr>
        </p:nvSpPr>
        <p:spPr/>
        <p:txBody>
          <a:bodyPr/>
          <a:lstStyle/>
          <a:p>
            <a:fld id="{AD3E7786-CC68-6C45-ADC5-9F402855917C}" type="slidenum">
              <a:rPr lang="en-NO" smtClean="0"/>
              <a:t>27</a:t>
            </a:fld>
            <a:endParaRPr lang="en-NO"/>
          </a:p>
        </p:txBody>
      </p:sp>
    </p:spTree>
    <p:extLst>
      <p:ext uri="{BB962C8B-B14F-4D97-AF65-F5344CB8AC3E}">
        <p14:creationId xmlns:p14="http://schemas.microsoft.com/office/powerpoint/2010/main" val="10004244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15000"/>
              </a:lnSpc>
              <a:spcBef>
                <a:spcPts val="0"/>
              </a:spcBef>
              <a:spcAft>
                <a:spcPts val="800"/>
              </a:spcAft>
              <a:buClrTx/>
              <a:buSzTx/>
              <a:buFontTx/>
              <a:buNone/>
              <a:tabLst/>
              <a:defRP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Slide 28 (1 minute)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Later on at 3 seconds, the wave method still wins computationally, as expected, but now we start to see the sensitivity of the method to different set-ups.</a:t>
            </a:r>
          </a:p>
          <a:p>
            <a:pPr marL="0" marR="0" lvl="0" indent="0" algn="l" defTabSz="685800" rtl="0" eaLnBrk="1" fontAlgn="auto" latinLnBrk="0" hangingPunct="1">
              <a:lnSpc>
                <a:spcPct val="115000"/>
              </a:lnSpc>
              <a:spcBef>
                <a:spcPts val="0"/>
              </a:spcBef>
              <a:spcAft>
                <a:spcPts val="80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685800" rtl="0" eaLnBrk="1" fontAlgn="auto" latinLnBrk="0" hangingPunct="1">
              <a:lnSpc>
                <a:spcPct val="115000"/>
              </a:lnSpc>
              <a:spcBef>
                <a:spcPts val="0"/>
              </a:spcBef>
              <a:spcAft>
                <a:spcPts val="80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 yellow we have the wave method with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hyperdiffusion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applied. The run starting the timestep at 10^-4 seconds runs faster and has less iterations than the same run without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hyperdiffusion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in blue. This is because the method reaches longer time-steps in a shorter period of time.</a:t>
            </a:r>
          </a:p>
          <a:p>
            <a:pPr marL="0" marR="0" lvl="0" indent="0" algn="l" defTabSz="685800" rtl="0" eaLnBrk="1" fontAlgn="auto" latinLnBrk="0" hangingPunct="1">
              <a:lnSpc>
                <a:spcPct val="115000"/>
              </a:lnSpc>
              <a:spcBef>
                <a:spcPts val="0"/>
              </a:spcBef>
              <a:spcAft>
                <a:spcPts val="800"/>
              </a:spcAft>
              <a:buClrTx/>
              <a:buSzTx/>
              <a:buFontTx/>
              <a:buNone/>
              <a:tabLst/>
              <a:defRPr/>
            </a:pPr>
            <a:endParaRPr lang="en-NO"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But if we look at the run starting the timestep at with 10^-5 seconds, it produces so many iterations to begin with that it counteracts the speed at which the method reaches higher time-steps so it becomes computationally slower.</a:t>
            </a:r>
          </a:p>
          <a:p>
            <a:pPr>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There is also some play-off between computation speed, and accuracy. </a:t>
            </a:r>
            <a:endParaRPr lang="en-NO"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D3E7786-CC68-6C45-ADC5-9F402855917C}" type="slidenum">
              <a:rPr lang="en-NO" smtClean="0"/>
              <a:t>28</a:t>
            </a:fld>
            <a:endParaRPr lang="en-NO"/>
          </a:p>
        </p:txBody>
      </p:sp>
    </p:spTree>
    <p:extLst>
      <p:ext uri="{BB962C8B-B14F-4D97-AF65-F5344CB8AC3E}">
        <p14:creationId xmlns:p14="http://schemas.microsoft.com/office/powerpoint/2010/main" val="1729484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Slide 29 (30 seconds):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Let’s focus on two wave runs.  In blue is the wave run starting at timestep 0.5 milliseconds and in yellow starting at timestep 0.1 milliseconds, We can see that the blue run is computationally faster than the yellow run, so is superior for speed.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But in terms of relative error at this time…</a:t>
            </a:r>
            <a:endParaRPr lang="en-NO"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NO" dirty="0"/>
          </a:p>
        </p:txBody>
      </p:sp>
      <p:sp>
        <p:nvSpPr>
          <p:cNvPr id="4" name="Slide Number Placeholder 3"/>
          <p:cNvSpPr>
            <a:spLocks noGrp="1"/>
          </p:cNvSpPr>
          <p:nvPr>
            <p:ph type="sldNum" sz="quarter" idx="5"/>
          </p:nvPr>
        </p:nvSpPr>
        <p:spPr/>
        <p:txBody>
          <a:bodyPr/>
          <a:lstStyle/>
          <a:p>
            <a:fld id="{AD3E7786-CC68-6C45-ADC5-9F402855917C}" type="slidenum">
              <a:rPr lang="en-NO" smtClean="0"/>
              <a:t>29</a:t>
            </a:fld>
            <a:endParaRPr lang="en-NO"/>
          </a:p>
        </p:txBody>
      </p:sp>
    </p:spTree>
    <p:extLst>
      <p:ext uri="{BB962C8B-B14F-4D97-AF65-F5344CB8AC3E}">
        <p14:creationId xmlns:p14="http://schemas.microsoft.com/office/powerpoint/2010/main" val="4037114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Slide 3: (10 seconds) Bifrost has 3 methods of solving Thermal conductivity.</a:t>
            </a:r>
            <a:endParaRPr lang="en-NO"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NO" dirty="0"/>
          </a:p>
        </p:txBody>
      </p:sp>
      <p:sp>
        <p:nvSpPr>
          <p:cNvPr id="4" name="Slide Number Placeholder 3"/>
          <p:cNvSpPr>
            <a:spLocks noGrp="1"/>
          </p:cNvSpPr>
          <p:nvPr>
            <p:ph type="sldNum" sz="quarter" idx="5"/>
          </p:nvPr>
        </p:nvSpPr>
        <p:spPr/>
        <p:txBody>
          <a:bodyPr/>
          <a:lstStyle/>
          <a:p>
            <a:fld id="{AD3E7786-CC68-6C45-ADC5-9F402855917C}" type="slidenum">
              <a:rPr lang="en-NO" smtClean="0"/>
              <a:t>3</a:t>
            </a:fld>
            <a:endParaRPr lang="en-NO"/>
          </a:p>
        </p:txBody>
      </p:sp>
    </p:spTree>
    <p:extLst>
      <p:ext uri="{BB962C8B-B14F-4D97-AF65-F5344CB8AC3E}">
        <p14:creationId xmlns:p14="http://schemas.microsoft.com/office/powerpoint/2010/main" val="19487956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Slide 30 (15 seconds):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  the yellow run is by far superior. We can calculate that, for a nearly 15 % increase in computation time, we gain an 87.5% reduction in the average relative error. So the optimal set up may change dependent on the priorities of the simulation.</a:t>
            </a:r>
            <a:endParaRPr lang="en-NO"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NO" dirty="0"/>
          </a:p>
        </p:txBody>
      </p:sp>
      <p:sp>
        <p:nvSpPr>
          <p:cNvPr id="4" name="Slide Number Placeholder 3"/>
          <p:cNvSpPr>
            <a:spLocks noGrp="1"/>
          </p:cNvSpPr>
          <p:nvPr>
            <p:ph type="sldNum" sz="quarter" idx="5"/>
          </p:nvPr>
        </p:nvSpPr>
        <p:spPr/>
        <p:txBody>
          <a:bodyPr/>
          <a:lstStyle/>
          <a:p>
            <a:fld id="{AD3E7786-CC68-6C45-ADC5-9F402855917C}" type="slidenum">
              <a:rPr lang="en-NO" smtClean="0"/>
              <a:t>30</a:t>
            </a:fld>
            <a:endParaRPr lang="en-NO"/>
          </a:p>
        </p:txBody>
      </p:sp>
    </p:spTree>
    <p:extLst>
      <p:ext uri="{BB962C8B-B14F-4D97-AF65-F5344CB8AC3E}">
        <p14:creationId xmlns:p14="http://schemas.microsoft.com/office/powerpoint/2010/main" val="475537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Slide 31 (1 minute 30)</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15000"/>
              </a:lnSpc>
              <a:spcAft>
                <a:spcPts val="800"/>
              </a:spcAft>
            </a:pPr>
            <a:endParaRPr lang="en-NO"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 used this pure thermal test to find the extreme limits of each method, and to understand how the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behaviour</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of each one might influence a more complex simulation.</a:t>
            </a:r>
          </a:p>
          <a:p>
            <a:pPr>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inclusion of more physics is likely to create natural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stabilisers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for these methods, such that conditions for stability become less strict.</a:t>
            </a:r>
            <a:endParaRPr lang="en-NO"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226DB6B-2E16-AC49-B7D2-B87BD171FA8D}" type="slidenum">
              <a:rPr lang="en-NO" smtClean="0"/>
              <a:t>31</a:t>
            </a:fld>
            <a:endParaRPr lang="en-NO"/>
          </a:p>
        </p:txBody>
      </p:sp>
    </p:spTree>
    <p:extLst>
      <p:ext uri="{BB962C8B-B14F-4D97-AF65-F5344CB8AC3E}">
        <p14:creationId xmlns:p14="http://schemas.microsoft.com/office/powerpoint/2010/main" val="41938756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15000"/>
              </a:lnSpc>
              <a:spcBef>
                <a:spcPts val="0"/>
              </a:spcBef>
              <a:spcAft>
                <a:spcPts val="80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wave method is by far superior for longer simulations. We have shown it can be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optimised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for either accuracy or efficiency.</a:t>
            </a:r>
            <a:r>
              <a:rPr lang="en-NO" sz="1800" kern="100" dirty="0">
                <a:effectLst/>
                <a:latin typeface="Aptos" panose="020B0004020202020204" pitchFamily="34" charset="0"/>
                <a:ea typeface="Aptos" panose="020B000402020202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5226DB6B-2E16-AC49-B7D2-B87BD171FA8D}" type="slidenum">
              <a:rPr lang="en-NO" smtClean="0"/>
              <a:t>32</a:t>
            </a:fld>
            <a:endParaRPr lang="en-NO"/>
          </a:p>
        </p:txBody>
      </p:sp>
    </p:spTree>
    <p:extLst>
      <p:ext uri="{BB962C8B-B14F-4D97-AF65-F5344CB8AC3E}">
        <p14:creationId xmlns:p14="http://schemas.microsoft.com/office/powerpoint/2010/main" val="35984042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15000"/>
              </a:lnSpc>
              <a:spcBef>
                <a:spcPts val="0"/>
              </a:spcBef>
              <a:spcAft>
                <a:spcPts val="80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There are two disadvantages to this method: </a:t>
            </a:r>
          </a:p>
          <a:p>
            <a:pPr marL="0" marR="0" lvl="0" indent="0" algn="l" defTabSz="685800" rtl="0" eaLnBrk="1" fontAlgn="auto" latinLnBrk="0" hangingPunct="1">
              <a:lnSpc>
                <a:spcPct val="115000"/>
              </a:lnSpc>
              <a:spcBef>
                <a:spcPts val="0"/>
              </a:spcBef>
              <a:spcAft>
                <a:spcPts val="80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Firstly that the code becomes unstable for smaller time-steps, which can be useful when starting or restarting a simulation. </a:t>
            </a:r>
          </a:p>
          <a:p>
            <a:pPr marL="0" marR="0" lvl="0" indent="0" algn="l" defTabSz="685800" rtl="0" eaLnBrk="1" fontAlgn="auto" latinLnBrk="0" hangingPunct="1">
              <a:lnSpc>
                <a:spcPct val="115000"/>
              </a:lnSpc>
              <a:spcBef>
                <a:spcPts val="0"/>
              </a:spcBef>
              <a:spcAft>
                <a:spcPts val="80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685800" rtl="0" eaLnBrk="1" fontAlgn="auto" latinLnBrk="0" hangingPunct="1">
              <a:lnSpc>
                <a:spcPct val="115000"/>
              </a:lnSpc>
              <a:spcBef>
                <a:spcPts val="0"/>
              </a:spcBef>
              <a:spcAft>
                <a:spcPts val="80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Secondly that the accuracy of the wave method can be poor for a significant period of time initially, which can have knock-on effects to other processes in the simulation.</a:t>
            </a:r>
          </a:p>
        </p:txBody>
      </p:sp>
      <p:sp>
        <p:nvSpPr>
          <p:cNvPr id="4" name="Slide Number Placeholder 3"/>
          <p:cNvSpPr>
            <a:spLocks noGrp="1"/>
          </p:cNvSpPr>
          <p:nvPr>
            <p:ph type="sldNum" sz="quarter" idx="5"/>
          </p:nvPr>
        </p:nvSpPr>
        <p:spPr/>
        <p:txBody>
          <a:bodyPr/>
          <a:lstStyle/>
          <a:p>
            <a:fld id="{5226DB6B-2E16-AC49-B7D2-B87BD171FA8D}" type="slidenum">
              <a:rPr lang="en-NO" smtClean="0"/>
              <a:t>33</a:t>
            </a:fld>
            <a:endParaRPr lang="en-NO"/>
          </a:p>
        </p:txBody>
      </p:sp>
    </p:spTree>
    <p:extLst>
      <p:ext uri="{BB962C8B-B14F-4D97-AF65-F5344CB8AC3E}">
        <p14:creationId xmlns:p14="http://schemas.microsoft.com/office/powerpoint/2010/main" val="32607136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endParaRPr lang="en-NO"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explicit method makes a good alternative for the first problem, and the implicit method can be used for the second, but currently there is no way to switch between different methods in one simulation.</a:t>
            </a: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With more complexity, the computation  time from the implicit multigrid is also likely to be much higher, because of the need for more iterations within each level. </a:t>
            </a:r>
            <a:endParaRPr lang="en-NO"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226DB6B-2E16-AC49-B7D2-B87BD171FA8D}" type="slidenum">
              <a:rPr lang="en-NO" smtClean="0"/>
              <a:t>34</a:t>
            </a:fld>
            <a:endParaRPr lang="en-NO"/>
          </a:p>
        </p:txBody>
      </p:sp>
    </p:spTree>
    <p:extLst>
      <p:ext uri="{BB962C8B-B14F-4D97-AF65-F5344CB8AC3E}">
        <p14:creationId xmlns:p14="http://schemas.microsoft.com/office/powerpoint/2010/main" val="39230742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leaves opportunity for a new method as a better alternative for short and complex simulations.</a:t>
            </a:r>
            <a:endParaRPr lang="en-NO"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226DB6B-2E16-AC49-B7D2-B87BD171FA8D}" type="slidenum">
              <a:rPr lang="en-NO" smtClean="0"/>
              <a:t>35</a:t>
            </a:fld>
            <a:endParaRPr lang="en-NO"/>
          </a:p>
        </p:txBody>
      </p:sp>
    </p:spTree>
    <p:extLst>
      <p:ext uri="{BB962C8B-B14F-4D97-AF65-F5344CB8AC3E}">
        <p14:creationId xmlns:p14="http://schemas.microsoft.com/office/powerpoint/2010/main" val="29961316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endParaRPr lang="en-NO"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D3E7786-CC68-6C45-ADC5-9F402855917C}" type="slidenum">
              <a:rPr lang="en-NO" smtClean="0"/>
              <a:t>36</a:t>
            </a:fld>
            <a:endParaRPr lang="en-NO"/>
          </a:p>
        </p:txBody>
      </p:sp>
    </p:spTree>
    <p:extLst>
      <p:ext uri="{BB962C8B-B14F-4D97-AF65-F5344CB8AC3E}">
        <p14:creationId xmlns:p14="http://schemas.microsoft.com/office/powerpoint/2010/main" val="2127520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Slide 4: (30 seconds) The first is an explicit Euler method. This is a computationally fast calculation with a good degree of accuracy, but the second-order derivatives, mean the courant condition will scale with the square of the spatial step. So there is a strict limit on the time-step.</a:t>
            </a:r>
            <a:endParaRPr lang="en-NO"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D3E7786-CC68-6C45-ADC5-9F402855917C}" type="slidenum">
              <a:rPr lang="en-NO" smtClean="0"/>
              <a:t>4</a:t>
            </a:fld>
            <a:endParaRPr lang="en-NO"/>
          </a:p>
        </p:txBody>
      </p:sp>
    </p:spTree>
    <p:extLst>
      <p:ext uri="{BB962C8B-B14F-4D97-AF65-F5344CB8AC3E}">
        <p14:creationId xmlns:p14="http://schemas.microsoft.com/office/powerpoint/2010/main" val="3093164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NO"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685800" rtl="0" eaLnBrk="1" fontAlgn="auto" latinLnBrk="0" hangingPunct="1">
              <a:lnSpc>
                <a:spcPct val="115000"/>
              </a:lnSpc>
              <a:spcBef>
                <a:spcPts val="0"/>
              </a:spcBef>
              <a:spcAft>
                <a:spcPts val="80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Slide 5-8: (30 seconds)  The second method is an implicit solver, which is unconditionally stable and so a much larger range in time-steps available. First the explicit heat flux is used to approximate the new energy term. </a:t>
            </a:r>
            <a:endParaRPr lang="en-NO" dirty="0"/>
          </a:p>
        </p:txBody>
      </p:sp>
      <p:sp>
        <p:nvSpPr>
          <p:cNvPr id="4" name="Slide Number Placeholder 3"/>
          <p:cNvSpPr>
            <a:spLocks noGrp="1"/>
          </p:cNvSpPr>
          <p:nvPr>
            <p:ph type="sldNum" sz="quarter" idx="5"/>
          </p:nvPr>
        </p:nvSpPr>
        <p:spPr/>
        <p:txBody>
          <a:bodyPr/>
          <a:lstStyle/>
          <a:p>
            <a:fld id="{AD3E7786-CC68-6C45-ADC5-9F402855917C}" type="slidenum">
              <a:rPr lang="en-NO" smtClean="0"/>
              <a:t>5</a:t>
            </a:fld>
            <a:endParaRPr lang="en-NO"/>
          </a:p>
        </p:txBody>
      </p:sp>
    </p:spTree>
    <p:extLst>
      <p:ext uri="{BB962C8B-B14F-4D97-AF65-F5344CB8AC3E}">
        <p14:creationId xmlns:p14="http://schemas.microsoft.com/office/powerpoint/2010/main" val="3069981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00" dirty="0">
                <a:effectLst/>
                <a:latin typeface="Aptos" panose="020B0004020202020204" pitchFamily="34" charset="0"/>
                <a:ea typeface="Aptos" panose="020B0004020202020204" pitchFamily="34" charset="0"/>
                <a:cs typeface="Times New Roman" panose="02020603050405020304" pitchFamily="18" charset="0"/>
              </a:rPr>
              <a:t>This acts an intermediate time-step, e star, and is used as the source term for the implicit calculation. </a:t>
            </a:r>
            <a:endParaRPr lang="en-NO" dirty="0"/>
          </a:p>
        </p:txBody>
      </p:sp>
      <p:sp>
        <p:nvSpPr>
          <p:cNvPr id="4" name="Slide Number Placeholder 3"/>
          <p:cNvSpPr>
            <a:spLocks noGrp="1"/>
          </p:cNvSpPr>
          <p:nvPr>
            <p:ph type="sldNum" sz="quarter" idx="5"/>
          </p:nvPr>
        </p:nvSpPr>
        <p:spPr/>
        <p:txBody>
          <a:bodyPr/>
          <a:lstStyle/>
          <a:p>
            <a:fld id="{AD3E7786-CC68-6C45-ADC5-9F402855917C}" type="slidenum">
              <a:rPr lang="en-NO" smtClean="0"/>
              <a:t>6</a:t>
            </a:fld>
            <a:endParaRPr lang="en-NO"/>
          </a:p>
        </p:txBody>
      </p:sp>
    </p:spTree>
    <p:extLst>
      <p:ext uri="{BB962C8B-B14F-4D97-AF65-F5344CB8AC3E}">
        <p14:creationId xmlns:p14="http://schemas.microsoft.com/office/powerpoint/2010/main" val="1975569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00" dirty="0">
                <a:effectLst/>
                <a:latin typeface="Aptos" panose="020B0004020202020204" pitchFamily="34" charset="0"/>
                <a:ea typeface="Aptos" panose="020B0004020202020204" pitchFamily="34" charset="0"/>
                <a:cs typeface="Times New Roman" panose="02020603050405020304" pitchFamily="18" charset="0"/>
              </a:rPr>
              <a:t>Then a Crank-Nicholson scheme relaxes the approximation to a converged solution. Here theta is a weighting between the explicit and implicit parts of the method.</a:t>
            </a:r>
            <a:endParaRPr lang="en-NO" dirty="0"/>
          </a:p>
        </p:txBody>
      </p:sp>
      <p:sp>
        <p:nvSpPr>
          <p:cNvPr id="4" name="Slide Number Placeholder 3"/>
          <p:cNvSpPr>
            <a:spLocks noGrp="1"/>
          </p:cNvSpPr>
          <p:nvPr>
            <p:ph type="sldNum" sz="quarter" idx="5"/>
          </p:nvPr>
        </p:nvSpPr>
        <p:spPr/>
        <p:txBody>
          <a:bodyPr/>
          <a:lstStyle/>
          <a:p>
            <a:fld id="{AD3E7786-CC68-6C45-ADC5-9F402855917C}" type="slidenum">
              <a:rPr lang="en-NO" smtClean="0"/>
              <a:t>7</a:t>
            </a:fld>
            <a:endParaRPr lang="en-NO"/>
          </a:p>
        </p:txBody>
      </p:sp>
    </p:spTree>
    <p:extLst>
      <p:ext uri="{BB962C8B-B14F-4D97-AF65-F5344CB8AC3E}">
        <p14:creationId xmlns:p14="http://schemas.microsoft.com/office/powerpoint/2010/main" val="2718511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00" dirty="0">
                <a:effectLst/>
                <a:latin typeface="Aptos" panose="020B0004020202020204" pitchFamily="34" charset="0"/>
                <a:ea typeface="Aptos" panose="020B0004020202020204" pitchFamily="34" charset="0"/>
                <a:cs typeface="Times New Roman" panose="02020603050405020304" pitchFamily="18" charset="0"/>
              </a:rPr>
              <a:t>To accelerate the convergence, a multi-grid solver is also implemented.</a:t>
            </a:r>
            <a:endParaRPr lang="en-NO" dirty="0"/>
          </a:p>
        </p:txBody>
      </p:sp>
      <p:sp>
        <p:nvSpPr>
          <p:cNvPr id="4" name="Slide Number Placeholder 3"/>
          <p:cNvSpPr>
            <a:spLocks noGrp="1"/>
          </p:cNvSpPr>
          <p:nvPr>
            <p:ph type="sldNum" sz="quarter" idx="5"/>
          </p:nvPr>
        </p:nvSpPr>
        <p:spPr/>
        <p:txBody>
          <a:bodyPr/>
          <a:lstStyle/>
          <a:p>
            <a:fld id="{AD3E7786-CC68-6C45-ADC5-9F402855917C}" type="slidenum">
              <a:rPr lang="en-NO" smtClean="0"/>
              <a:t>8</a:t>
            </a:fld>
            <a:endParaRPr lang="en-NO"/>
          </a:p>
        </p:txBody>
      </p:sp>
    </p:spTree>
    <p:extLst>
      <p:ext uri="{BB962C8B-B14F-4D97-AF65-F5344CB8AC3E}">
        <p14:creationId xmlns:p14="http://schemas.microsoft.com/office/powerpoint/2010/main" val="3037883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Slide 9: (45 seconds) The multi-grid takes the original approximation, and performs corrections on a series of coarser grids before making its way back to the original resolution.</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Each individual level and the full cycle can be repeated, until the solution is appropriately converged.</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the coarsest grid size, the calculations happen on only one core and this can become computationally expensive with complex parallelization.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(3 minutes 30)</a:t>
            </a:r>
          </a:p>
        </p:txBody>
      </p:sp>
      <p:sp>
        <p:nvSpPr>
          <p:cNvPr id="4" name="Slide Number Placeholder 3"/>
          <p:cNvSpPr>
            <a:spLocks noGrp="1"/>
          </p:cNvSpPr>
          <p:nvPr>
            <p:ph type="sldNum" sz="quarter" idx="5"/>
          </p:nvPr>
        </p:nvSpPr>
        <p:spPr/>
        <p:txBody>
          <a:bodyPr/>
          <a:lstStyle/>
          <a:p>
            <a:fld id="{AD3E7786-CC68-6C45-ADC5-9F402855917C}" type="slidenum">
              <a:rPr lang="en-NO" smtClean="0"/>
              <a:t>9</a:t>
            </a:fld>
            <a:endParaRPr lang="en-NO"/>
          </a:p>
        </p:txBody>
      </p:sp>
    </p:spTree>
    <p:extLst>
      <p:ext uri="{BB962C8B-B14F-4D97-AF65-F5344CB8AC3E}">
        <p14:creationId xmlns:p14="http://schemas.microsoft.com/office/powerpoint/2010/main" val="1147024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6F8A740-2562-7B49-96D0-EB0FA71D03E5}" type="datetimeFigureOut">
              <a:rPr lang="en-NO" smtClean="0"/>
              <a:t>10/09/2024</a:t>
            </a:fld>
            <a:endParaRPr lang="en-NO"/>
          </a:p>
        </p:txBody>
      </p:sp>
      <p:sp>
        <p:nvSpPr>
          <p:cNvPr id="5" name="Footer Placeholder 4"/>
          <p:cNvSpPr>
            <a:spLocks noGrp="1"/>
          </p:cNvSpPr>
          <p:nvPr>
            <p:ph type="ftr" sz="quarter" idx="11"/>
          </p:nvPr>
        </p:nvSpPr>
        <p:spPr/>
        <p:txBody>
          <a:bodyPr/>
          <a:lstStyle/>
          <a:p>
            <a:endParaRPr lang="en-NO"/>
          </a:p>
        </p:txBody>
      </p:sp>
      <p:sp>
        <p:nvSpPr>
          <p:cNvPr id="6" name="Slide Number Placeholder 5"/>
          <p:cNvSpPr>
            <a:spLocks noGrp="1"/>
          </p:cNvSpPr>
          <p:nvPr>
            <p:ph type="sldNum" sz="quarter" idx="12"/>
          </p:nvPr>
        </p:nvSpPr>
        <p:spPr/>
        <p:txBody>
          <a:bodyPr/>
          <a:lstStyle/>
          <a:p>
            <a:fld id="{A8A0A7D5-1D90-4943-854F-32FC102D615E}" type="slidenum">
              <a:rPr lang="en-NO" smtClean="0"/>
              <a:t>‹#›</a:t>
            </a:fld>
            <a:endParaRPr lang="en-NO"/>
          </a:p>
        </p:txBody>
      </p:sp>
    </p:spTree>
    <p:extLst>
      <p:ext uri="{BB962C8B-B14F-4D97-AF65-F5344CB8AC3E}">
        <p14:creationId xmlns:p14="http://schemas.microsoft.com/office/powerpoint/2010/main" val="3356177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6F8A740-2562-7B49-96D0-EB0FA71D03E5}" type="datetimeFigureOut">
              <a:rPr lang="en-NO" smtClean="0"/>
              <a:t>10/09/2024</a:t>
            </a:fld>
            <a:endParaRPr lang="en-NO"/>
          </a:p>
        </p:txBody>
      </p:sp>
      <p:sp>
        <p:nvSpPr>
          <p:cNvPr id="5" name="Footer Placeholder 4"/>
          <p:cNvSpPr>
            <a:spLocks noGrp="1"/>
          </p:cNvSpPr>
          <p:nvPr>
            <p:ph type="ftr" sz="quarter" idx="11"/>
          </p:nvPr>
        </p:nvSpPr>
        <p:spPr/>
        <p:txBody>
          <a:bodyPr/>
          <a:lstStyle/>
          <a:p>
            <a:endParaRPr lang="en-NO"/>
          </a:p>
        </p:txBody>
      </p:sp>
      <p:sp>
        <p:nvSpPr>
          <p:cNvPr id="6" name="Slide Number Placeholder 5"/>
          <p:cNvSpPr>
            <a:spLocks noGrp="1"/>
          </p:cNvSpPr>
          <p:nvPr>
            <p:ph type="sldNum" sz="quarter" idx="12"/>
          </p:nvPr>
        </p:nvSpPr>
        <p:spPr/>
        <p:txBody>
          <a:bodyPr/>
          <a:lstStyle/>
          <a:p>
            <a:fld id="{A8A0A7D5-1D90-4943-854F-32FC102D615E}" type="slidenum">
              <a:rPr lang="en-NO" smtClean="0"/>
              <a:t>‹#›</a:t>
            </a:fld>
            <a:endParaRPr lang="en-NO"/>
          </a:p>
        </p:txBody>
      </p:sp>
    </p:spTree>
    <p:extLst>
      <p:ext uri="{BB962C8B-B14F-4D97-AF65-F5344CB8AC3E}">
        <p14:creationId xmlns:p14="http://schemas.microsoft.com/office/powerpoint/2010/main" val="994142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6F8A740-2562-7B49-96D0-EB0FA71D03E5}" type="datetimeFigureOut">
              <a:rPr lang="en-NO" smtClean="0"/>
              <a:t>10/09/2024</a:t>
            </a:fld>
            <a:endParaRPr lang="en-NO"/>
          </a:p>
        </p:txBody>
      </p:sp>
      <p:sp>
        <p:nvSpPr>
          <p:cNvPr id="5" name="Footer Placeholder 4"/>
          <p:cNvSpPr>
            <a:spLocks noGrp="1"/>
          </p:cNvSpPr>
          <p:nvPr>
            <p:ph type="ftr" sz="quarter" idx="11"/>
          </p:nvPr>
        </p:nvSpPr>
        <p:spPr/>
        <p:txBody>
          <a:bodyPr/>
          <a:lstStyle/>
          <a:p>
            <a:endParaRPr lang="en-NO"/>
          </a:p>
        </p:txBody>
      </p:sp>
      <p:sp>
        <p:nvSpPr>
          <p:cNvPr id="6" name="Slide Number Placeholder 5"/>
          <p:cNvSpPr>
            <a:spLocks noGrp="1"/>
          </p:cNvSpPr>
          <p:nvPr>
            <p:ph type="sldNum" sz="quarter" idx="12"/>
          </p:nvPr>
        </p:nvSpPr>
        <p:spPr/>
        <p:txBody>
          <a:bodyPr/>
          <a:lstStyle/>
          <a:p>
            <a:fld id="{A8A0A7D5-1D90-4943-854F-32FC102D615E}" type="slidenum">
              <a:rPr lang="en-NO" smtClean="0"/>
              <a:t>‹#›</a:t>
            </a:fld>
            <a:endParaRPr lang="en-NO"/>
          </a:p>
        </p:txBody>
      </p:sp>
    </p:spTree>
    <p:extLst>
      <p:ext uri="{BB962C8B-B14F-4D97-AF65-F5344CB8AC3E}">
        <p14:creationId xmlns:p14="http://schemas.microsoft.com/office/powerpoint/2010/main" val="294327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6F8A740-2562-7B49-96D0-EB0FA71D03E5}" type="datetimeFigureOut">
              <a:rPr lang="en-NO" smtClean="0"/>
              <a:t>10/09/2024</a:t>
            </a:fld>
            <a:endParaRPr lang="en-NO"/>
          </a:p>
        </p:txBody>
      </p:sp>
      <p:sp>
        <p:nvSpPr>
          <p:cNvPr id="5" name="Footer Placeholder 4"/>
          <p:cNvSpPr>
            <a:spLocks noGrp="1"/>
          </p:cNvSpPr>
          <p:nvPr>
            <p:ph type="ftr" sz="quarter" idx="11"/>
          </p:nvPr>
        </p:nvSpPr>
        <p:spPr/>
        <p:txBody>
          <a:bodyPr/>
          <a:lstStyle/>
          <a:p>
            <a:endParaRPr lang="en-NO"/>
          </a:p>
        </p:txBody>
      </p:sp>
      <p:sp>
        <p:nvSpPr>
          <p:cNvPr id="6" name="Slide Number Placeholder 5"/>
          <p:cNvSpPr>
            <a:spLocks noGrp="1"/>
          </p:cNvSpPr>
          <p:nvPr>
            <p:ph type="sldNum" sz="quarter" idx="12"/>
          </p:nvPr>
        </p:nvSpPr>
        <p:spPr/>
        <p:txBody>
          <a:bodyPr/>
          <a:lstStyle/>
          <a:p>
            <a:fld id="{A8A0A7D5-1D90-4943-854F-32FC102D615E}" type="slidenum">
              <a:rPr lang="en-NO" smtClean="0"/>
              <a:t>‹#›</a:t>
            </a:fld>
            <a:endParaRPr lang="en-NO"/>
          </a:p>
        </p:txBody>
      </p:sp>
    </p:spTree>
    <p:extLst>
      <p:ext uri="{BB962C8B-B14F-4D97-AF65-F5344CB8AC3E}">
        <p14:creationId xmlns:p14="http://schemas.microsoft.com/office/powerpoint/2010/main" val="1395483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6F8A740-2562-7B49-96D0-EB0FA71D03E5}" type="datetimeFigureOut">
              <a:rPr lang="en-NO" smtClean="0"/>
              <a:t>10/09/2024</a:t>
            </a:fld>
            <a:endParaRPr lang="en-NO"/>
          </a:p>
        </p:txBody>
      </p:sp>
      <p:sp>
        <p:nvSpPr>
          <p:cNvPr id="5" name="Footer Placeholder 4"/>
          <p:cNvSpPr>
            <a:spLocks noGrp="1"/>
          </p:cNvSpPr>
          <p:nvPr>
            <p:ph type="ftr" sz="quarter" idx="11"/>
          </p:nvPr>
        </p:nvSpPr>
        <p:spPr/>
        <p:txBody>
          <a:bodyPr/>
          <a:lstStyle/>
          <a:p>
            <a:endParaRPr lang="en-NO"/>
          </a:p>
        </p:txBody>
      </p:sp>
      <p:sp>
        <p:nvSpPr>
          <p:cNvPr id="6" name="Slide Number Placeholder 5"/>
          <p:cNvSpPr>
            <a:spLocks noGrp="1"/>
          </p:cNvSpPr>
          <p:nvPr>
            <p:ph type="sldNum" sz="quarter" idx="12"/>
          </p:nvPr>
        </p:nvSpPr>
        <p:spPr/>
        <p:txBody>
          <a:bodyPr/>
          <a:lstStyle/>
          <a:p>
            <a:fld id="{A8A0A7D5-1D90-4943-854F-32FC102D615E}" type="slidenum">
              <a:rPr lang="en-NO" smtClean="0"/>
              <a:t>‹#›</a:t>
            </a:fld>
            <a:endParaRPr lang="en-NO"/>
          </a:p>
        </p:txBody>
      </p:sp>
    </p:spTree>
    <p:extLst>
      <p:ext uri="{BB962C8B-B14F-4D97-AF65-F5344CB8AC3E}">
        <p14:creationId xmlns:p14="http://schemas.microsoft.com/office/powerpoint/2010/main" val="2651498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6F8A740-2562-7B49-96D0-EB0FA71D03E5}" type="datetimeFigureOut">
              <a:rPr lang="en-NO" smtClean="0"/>
              <a:t>10/09/2024</a:t>
            </a:fld>
            <a:endParaRPr lang="en-NO"/>
          </a:p>
        </p:txBody>
      </p:sp>
      <p:sp>
        <p:nvSpPr>
          <p:cNvPr id="6" name="Footer Placeholder 5"/>
          <p:cNvSpPr>
            <a:spLocks noGrp="1"/>
          </p:cNvSpPr>
          <p:nvPr>
            <p:ph type="ftr" sz="quarter" idx="11"/>
          </p:nvPr>
        </p:nvSpPr>
        <p:spPr/>
        <p:txBody>
          <a:bodyPr/>
          <a:lstStyle/>
          <a:p>
            <a:endParaRPr lang="en-NO"/>
          </a:p>
        </p:txBody>
      </p:sp>
      <p:sp>
        <p:nvSpPr>
          <p:cNvPr id="7" name="Slide Number Placeholder 6"/>
          <p:cNvSpPr>
            <a:spLocks noGrp="1"/>
          </p:cNvSpPr>
          <p:nvPr>
            <p:ph type="sldNum" sz="quarter" idx="12"/>
          </p:nvPr>
        </p:nvSpPr>
        <p:spPr/>
        <p:txBody>
          <a:bodyPr/>
          <a:lstStyle/>
          <a:p>
            <a:fld id="{A8A0A7D5-1D90-4943-854F-32FC102D615E}" type="slidenum">
              <a:rPr lang="en-NO" smtClean="0"/>
              <a:t>‹#›</a:t>
            </a:fld>
            <a:endParaRPr lang="en-NO"/>
          </a:p>
        </p:txBody>
      </p:sp>
    </p:spTree>
    <p:extLst>
      <p:ext uri="{BB962C8B-B14F-4D97-AF65-F5344CB8AC3E}">
        <p14:creationId xmlns:p14="http://schemas.microsoft.com/office/powerpoint/2010/main" val="4009904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6F8A740-2562-7B49-96D0-EB0FA71D03E5}" type="datetimeFigureOut">
              <a:rPr lang="en-NO" smtClean="0"/>
              <a:t>10/09/2024</a:t>
            </a:fld>
            <a:endParaRPr lang="en-NO"/>
          </a:p>
        </p:txBody>
      </p:sp>
      <p:sp>
        <p:nvSpPr>
          <p:cNvPr id="8" name="Footer Placeholder 7"/>
          <p:cNvSpPr>
            <a:spLocks noGrp="1"/>
          </p:cNvSpPr>
          <p:nvPr>
            <p:ph type="ftr" sz="quarter" idx="11"/>
          </p:nvPr>
        </p:nvSpPr>
        <p:spPr/>
        <p:txBody>
          <a:bodyPr/>
          <a:lstStyle/>
          <a:p>
            <a:endParaRPr lang="en-NO"/>
          </a:p>
        </p:txBody>
      </p:sp>
      <p:sp>
        <p:nvSpPr>
          <p:cNvPr id="9" name="Slide Number Placeholder 8"/>
          <p:cNvSpPr>
            <a:spLocks noGrp="1"/>
          </p:cNvSpPr>
          <p:nvPr>
            <p:ph type="sldNum" sz="quarter" idx="12"/>
          </p:nvPr>
        </p:nvSpPr>
        <p:spPr/>
        <p:txBody>
          <a:bodyPr/>
          <a:lstStyle/>
          <a:p>
            <a:fld id="{A8A0A7D5-1D90-4943-854F-32FC102D615E}" type="slidenum">
              <a:rPr lang="en-NO" smtClean="0"/>
              <a:t>‹#›</a:t>
            </a:fld>
            <a:endParaRPr lang="en-NO"/>
          </a:p>
        </p:txBody>
      </p:sp>
    </p:spTree>
    <p:extLst>
      <p:ext uri="{BB962C8B-B14F-4D97-AF65-F5344CB8AC3E}">
        <p14:creationId xmlns:p14="http://schemas.microsoft.com/office/powerpoint/2010/main" val="2301697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6F8A740-2562-7B49-96D0-EB0FA71D03E5}" type="datetimeFigureOut">
              <a:rPr lang="en-NO" smtClean="0"/>
              <a:t>10/09/2024</a:t>
            </a:fld>
            <a:endParaRPr lang="en-NO"/>
          </a:p>
        </p:txBody>
      </p:sp>
      <p:sp>
        <p:nvSpPr>
          <p:cNvPr id="4" name="Footer Placeholder 3"/>
          <p:cNvSpPr>
            <a:spLocks noGrp="1"/>
          </p:cNvSpPr>
          <p:nvPr>
            <p:ph type="ftr" sz="quarter" idx="11"/>
          </p:nvPr>
        </p:nvSpPr>
        <p:spPr/>
        <p:txBody>
          <a:bodyPr/>
          <a:lstStyle/>
          <a:p>
            <a:endParaRPr lang="en-NO"/>
          </a:p>
        </p:txBody>
      </p:sp>
      <p:sp>
        <p:nvSpPr>
          <p:cNvPr id="5" name="Slide Number Placeholder 4"/>
          <p:cNvSpPr>
            <a:spLocks noGrp="1"/>
          </p:cNvSpPr>
          <p:nvPr>
            <p:ph type="sldNum" sz="quarter" idx="12"/>
          </p:nvPr>
        </p:nvSpPr>
        <p:spPr/>
        <p:txBody>
          <a:bodyPr/>
          <a:lstStyle/>
          <a:p>
            <a:fld id="{A8A0A7D5-1D90-4943-854F-32FC102D615E}" type="slidenum">
              <a:rPr lang="en-NO" smtClean="0"/>
              <a:t>‹#›</a:t>
            </a:fld>
            <a:endParaRPr lang="en-NO"/>
          </a:p>
        </p:txBody>
      </p:sp>
    </p:spTree>
    <p:extLst>
      <p:ext uri="{BB962C8B-B14F-4D97-AF65-F5344CB8AC3E}">
        <p14:creationId xmlns:p14="http://schemas.microsoft.com/office/powerpoint/2010/main" val="2315655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F8A740-2562-7B49-96D0-EB0FA71D03E5}" type="datetimeFigureOut">
              <a:rPr lang="en-NO" smtClean="0"/>
              <a:t>10/09/2024</a:t>
            </a:fld>
            <a:endParaRPr lang="en-NO"/>
          </a:p>
        </p:txBody>
      </p:sp>
      <p:sp>
        <p:nvSpPr>
          <p:cNvPr id="3" name="Footer Placeholder 2"/>
          <p:cNvSpPr>
            <a:spLocks noGrp="1"/>
          </p:cNvSpPr>
          <p:nvPr>
            <p:ph type="ftr" sz="quarter" idx="11"/>
          </p:nvPr>
        </p:nvSpPr>
        <p:spPr/>
        <p:txBody>
          <a:bodyPr/>
          <a:lstStyle/>
          <a:p>
            <a:endParaRPr lang="en-NO"/>
          </a:p>
        </p:txBody>
      </p:sp>
      <p:sp>
        <p:nvSpPr>
          <p:cNvPr id="4" name="Slide Number Placeholder 3"/>
          <p:cNvSpPr>
            <a:spLocks noGrp="1"/>
          </p:cNvSpPr>
          <p:nvPr>
            <p:ph type="sldNum" sz="quarter" idx="12"/>
          </p:nvPr>
        </p:nvSpPr>
        <p:spPr/>
        <p:txBody>
          <a:bodyPr/>
          <a:lstStyle/>
          <a:p>
            <a:fld id="{A8A0A7D5-1D90-4943-854F-32FC102D615E}" type="slidenum">
              <a:rPr lang="en-NO" smtClean="0"/>
              <a:t>‹#›</a:t>
            </a:fld>
            <a:endParaRPr lang="en-NO"/>
          </a:p>
        </p:txBody>
      </p:sp>
    </p:spTree>
    <p:extLst>
      <p:ext uri="{BB962C8B-B14F-4D97-AF65-F5344CB8AC3E}">
        <p14:creationId xmlns:p14="http://schemas.microsoft.com/office/powerpoint/2010/main" val="1743579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16F8A740-2562-7B49-96D0-EB0FA71D03E5}" type="datetimeFigureOut">
              <a:rPr lang="en-NO" smtClean="0"/>
              <a:t>10/09/2024</a:t>
            </a:fld>
            <a:endParaRPr lang="en-NO"/>
          </a:p>
        </p:txBody>
      </p:sp>
      <p:sp>
        <p:nvSpPr>
          <p:cNvPr id="6" name="Footer Placeholder 5"/>
          <p:cNvSpPr>
            <a:spLocks noGrp="1"/>
          </p:cNvSpPr>
          <p:nvPr>
            <p:ph type="ftr" sz="quarter" idx="11"/>
          </p:nvPr>
        </p:nvSpPr>
        <p:spPr/>
        <p:txBody>
          <a:bodyPr/>
          <a:lstStyle/>
          <a:p>
            <a:endParaRPr lang="en-NO"/>
          </a:p>
        </p:txBody>
      </p:sp>
      <p:sp>
        <p:nvSpPr>
          <p:cNvPr id="7" name="Slide Number Placeholder 6"/>
          <p:cNvSpPr>
            <a:spLocks noGrp="1"/>
          </p:cNvSpPr>
          <p:nvPr>
            <p:ph type="sldNum" sz="quarter" idx="12"/>
          </p:nvPr>
        </p:nvSpPr>
        <p:spPr/>
        <p:txBody>
          <a:bodyPr/>
          <a:lstStyle/>
          <a:p>
            <a:fld id="{A8A0A7D5-1D90-4943-854F-32FC102D615E}" type="slidenum">
              <a:rPr lang="en-NO" smtClean="0"/>
              <a:t>‹#›</a:t>
            </a:fld>
            <a:endParaRPr lang="en-NO"/>
          </a:p>
        </p:txBody>
      </p:sp>
    </p:spTree>
    <p:extLst>
      <p:ext uri="{BB962C8B-B14F-4D97-AF65-F5344CB8AC3E}">
        <p14:creationId xmlns:p14="http://schemas.microsoft.com/office/powerpoint/2010/main" val="2787917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16F8A740-2562-7B49-96D0-EB0FA71D03E5}" type="datetimeFigureOut">
              <a:rPr lang="en-NO" smtClean="0"/>
              <a:t>10/09/2024</a:t>
            </a:fld>
            <a:endParaRPr lang="en-NO"/>
          </a:p>
        </p:txBody>
      </p:sp>
      <p:sp>
        <p:nvSpPr>
          <p:cNvPr id="6" name="Footer Placeholder 5"/>
          <p:cNvSpPr>
            <a:spLocks noGrp="1"/>
          </p:cNvSpPr>
          <p:nvPr>
            <p:ph type="ftr" sz="quarter" idx="11"/>
          </p:nvPr>
        </p:nvSpPr>
        <p:spPr/>
        <p:txBody>
          <a:bodyPr/>
          <a:lstStyle/>
          <a:p>
            <a:endParaRPr lang="en-NO"/>
          </a:p>
        </p:txBody>
      </p:sp>
      <p:sp>
        <p:nvSpPr>
          <p:cNvPr id="7" name="Slide Number Placeholder 6"/>
          <p:cNvSpPr>
            <a:spLocks noGrp="1"/>
          </p:cNvSpPr>
          <p:nvPr>
            <p:ph type="sldNum" sz="quarter" idx="12"/>
          </p:nvPr>
        </p:nvSpPr>
        <p:spPr/>
        <p:txBody>
          <a:bodyPr/>
          <a:lstStyle/>
          <a:p>
            <a:fld id="{A8A0A7D5-1D90-4943-854F-32FC102D615E}" type="slidenum">
              <a:rPr lang="en-NO" smtClean="0"/>
              <a:t>‹#›</a:t>
            </a:fld>
            <a:endParaRPr lang="en-NO"/>
          </a:p>
        </p:txBody>
      </p:sp>
    </p:spTree>
    <p:extLst>
      <p:ext uri="{BB962C8B-B14F-4D97-AF65-F5344CB8AC3E}">
        <p14:creationId xmlns:p14="http://schemas.microsoft.com/office/powerpoint/2010/main" val="3360171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F8A740-2562-7B49-96D0-EB0FA71D03E5}" type="datetimeFigureOut">
              <a:rPr lang="en-NO" smtClean="0"/>
              <a:t>10/09/2024</a:t>
            </a:fld>
            <a:endParaRPr lang="en-NO"/>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NO"/>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8A0A7D5-1D90-4943-854F-32FC102D615E}" type="slidenum">
              <a:rPr lang="en-NO" smtClean="0"/>
              <a:t>‹#›</a:t>
            </a:fld>
            <a:endParaRPr lang="en-NO"/>
          </a:p>
        </p:txBody>
      </p:sp>
    </p:spTree>
    <p:extLst>
      <p:ext uri="{BB962C8B-B14F-4D97-AF65-F5344CB8AC3E}">
        <p14:creationId xmlns:p14="http://schemas.microsoft.com/office/powerpoint/2010/main" val="405319154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30.emf"/><Relationship Id="rId4" Type="http://schemas.openxmlformats.org/officeDocument/2006/relationships/image" Target="../media/image29.emf"/></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1.emf"/><Relationship Id="rId4" Type="http://schemas.openxmlformats.org/officeDocument/2006/relationships/image" Target="../media/image32.emf"/></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4.emf"/><Relationship Id="rId4" Type="http://schemas.openxmlformats.org/officeDocument/2006/relationships/image" Target="../media/image33.emf"/></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5.emf"/><Relationship Id="rId4" Type="http://schemas.openxmlformats.org/officeDocument/2006/relationships/image" Target="../media/image33.emf"/></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6.emf"/><Relationship Id="rId4" Type="http://schemas.openxmlformats.org/officeDocument/2006/relationships/image" Target="../media/image33.emf"/></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image" Target="../media/image33.emf"/></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image" Target="../media/image33.emf"/></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3.emf"/><Relationship Id="rId4" Type="http://schemas.openxmlformats.org/officeDocument/2006/relationships/image" Target="../media/image38.emf"/></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3.emf"/><Relationship Id="rId4" Type="http://schemas.openxmlformats.org/officeDocument/2006/relationships/image" Target="../media/image39.emf"/></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9.emf"/><Relationship Id="rId4" Type="http://schemas.openxmlformats.org/officeDocument/2006/relationships/image" Target="../media/image33.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0.emf"/><Relationship Id="rId4" Type="http://schemas.openxmlformats.org/officeDocument/2006/relationships/image" Target="../media/image39.emf"/></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omputer&#10;&#10;Description automatically generated">
            <a:extLst>
              <a:ext uri="{FF2B5EF4-FFF2-40B4-BE49-F238E27FC236}">
                <a16:creationId xmlns:a16="http://schemas.microsoft.com/office/drawing/2014/main" id="{CBA7C981-A03A-1FBE-3A2D-E877FE2EFA4C}"/>
              </a:ext>
            </a:extLst>
          </p:cNvPr>
          <p:cNvPicPr>
            <a:picLocks noChangeAspect="1"/>
          </p:cNvPicPr>
          <p:nvPr/>
        </p:nvPicPr>
        <p:blipFill rotWithShape="1">
          <a:blip r:embed="rId3"/>
          <a:srcRect l="12458" t="12756" r="29724" b="24142"/>
          <a:stretch/>
        </p:blipFill>
        <p:spPr>
          <a:xfrm>
            <a:off x="2152748" y="850"/>
            <a:ext cx="6991252" cy="5142650"/>
          </a:xfrm>
          <a:prstGeom prst="rect">
            <a:avLst/>
          </a:prstGeom>
        </p:spPr>
      </p:pic>
      <p:sp>
        <p:nvSpPr>
          <p:cNvPr id="6" name="Rectangle 5">
            <a:extLst>
              <a:ext uri="{FF2B5EF4-FFF2-40B4-BE49-F238E27FC236}">
                <a16:creationId xmlns:a16="http://schemas.microsoft.com/office/drawing/2014/main" id="{D57244B5-2BCF-7E49-8E7B-46C75FC4913E}"/>
              </a:ext>
            </a:extLst>
          </p:cNvPr>
          <p:cNvSpPr/>
          <p:nvPr/>
        </p:nvSpPr>
        <p:spPr>
          <a:xfrm>
            <a:off x="0" y="0"/>
            <a:ext cx="7217923" cy="5143500"/>
          </a:xfrm>
          <a:prstGeom prst="rect">
            <a:avLst/>
          </a:prstGeom>
          <a:gradFill flip="none" rotWithShape="1">
            <a:gsLst>
              <a:gs pos="44000">
                <a:schemeClr val="bg1"/>
              </a:gs>
              <a:gs pos="100000">
                <a:schemeClr val="bg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 name="Title 1">
            <a:extLst>
              <a:ext uri="{FF2B5EF4-FFF2-40B4-BE49-F238E27FC236}">
                <a16:creationId xmlns:a16="http://schemas.microsoft.com/office/drawing/2014/main" id="{594EC357-19F9-3194-CA76-444605FC6641}"/>
              </a:ext>
            </a:extLst>
          </p:cNvPr>
          <p:cNvSpPr>
            <a:spLocks noGrp="1"/>
          </p:cNvSpPr>
          <p:nvPr>
            <p:ph type="ctrTitle"/>
          </p:nvPr>
        </p:nvSpPr>
        <p:spPr>
          <a:xfrm>
            <a:off x="358486" y="841773"/>
            <a:ext cx="3017520" cy="2403101"/>
          </a:xfrm>
        </p:spPr>
        <p:txBody>
          <a:bodyPr anchor="b">
            <a:noAutofit/>
          </a:bodyPr>
          <a:lstStyle/>
          <a:p>
            <a:pPr algn="l"/>
            <a:r>
              <a:rPr lang="en-NO" sz="2700" dirty="0">
                <a:latin typeface="Baskerville" panose="02020502070401020303" pitchFamily="18" charset="0"/>
                <a:ea typeface="Baskerville" panose="02020502070401020303" pitchFamily="18" charset="0"/>
              </a:rPr>
              <a:t>Implementation of thermal conduction energy transfer models in the  Bifrost code</a:t>
            </a:r>
          </a:p>
        </p:txBody>
      </p:sp>
      <p:sp>
        <p:nvSpPr>
          <p:cNvPr id="3" name="Subtitle 2">
            <a:extLst>
              <a:ext uri="{FF2B5EF4-FFF2-40B4-BE49-F238E27FC236}">
                <a16:creationId xmlns:a16="http://schemas.microsoft.com/office/drawing/2014/main" id="{D805E779-F032-36FF-6A2F-CE89C9EEADAF}"/>
              </a:ext>
            </a:extLst>
          </p:cNvPr>
          <p:cNvSpPr>
            <a:spLocks noGrp="1"/>
          </p:cNvSpPr>
          <p:nvPr>
            <p:ph type="subTitle" idx="1"/>
          </p:nvPr>
        </p:nvSpPr>
        <p:spPr>
          <a:xfrm>
            <a:off x="358487" y="3654693"/>
            <a:ext cx="3017519" cy="906106"/>
          </a:xfrm>
        </p:spPr>
        <p:txBody>
          <a:bodyPr>
            <a:normAutofit/>
          </a:bodyPr>
          <a:lstStyle/>
          <a:p>
            <a:pPr algn="l"/>
            <a:r>
              <a:rPr lang="en-NO" sz="1500" dirty="0">
                <a:latin typeface="Baskerville" panose="02020502070401020303" pitchFamily="18" charset="0"/>
                <a:ea typeface="Baskerville" panose="02020502070401020303" pitchFamily="18" charset="0"/>
              </a:rPr>
              <a:t>George Cherry, </a:t>
            </a:r>
          </a:p>
          <a:p>
            <a:pPr algn="l"/>
            <a:r>
              <a:rPr lang="en-NO" sz="1500" dirty="0">
                <a:latin typeface="Baskerville" panose="02020502070401020303" pitchFamily="18" charset="0"/>
                <a:ea typeface="Baskerville" panose="02020502070401020303" pitchFamily="18" charset="0"/>
              </a:rPr>
              <a:t>Mikolaj Szydlarski, Boris Gudiksen</a:t>
            </a:r>
          </a:p>
        </p:txBody>
      </p:sp>
      <p:pic>
        <p:nvPicPr>
          <p:cNvPr id="22" name="Picture 21" descr="A yellow circle in the dark&#10;&#10;Description automatically generated">
            <a:extLst>
              <a:ext uri="{FF2B5EF4-FFF2-40B4-BE49-F238E27FC236}">
                <a16:creationId xmlns:a16="http://schemas.microsoft.com/office/drawing/2014/main" id="{C196981E-11B5-B430-0B33-1C911A6A66B9}"/>
              </a:ext>
            </a:extLst>
          </p:cNvPr>
          <p:cNvPicPr>
            <a:picLocks noChangeAspect="1"/>
          </p:cNvPicPr>
          <p:nvPr/>
        </p:nvPicPr>
        <p:blipFill>
          <a:blip r:embed="rId4"/>
          <a:stretch>
            <a:fillRect/>
          </a:stretch>
        </p:blipFill>
        <p:spPr>
          <a:xfrm>
            <a:off x="6781632" y="-549756"/>
            <a:ext cx="2585144" cy="2265632"/>
          </a:xfrm>
          <a:prstGeom prst="rect">
            <a:avLst/>
          </a:prstGeom>
        </p:spPr>
      </p:pic>
      <p:sp>
        <p:nvSpPr>
          <p:cNvPr id="24" name="Subtitle 2">
            <a:extLst>
              <a:ext uri="{FF2B5EF4-FFF2-40B4-BE49-F238E27FC236}">
                <a16:creationId xmlns:a16="http://schemas.microsoft.com/office/drawing/2014/main" id="{D6A772D9-9491-FB50-292F-1D0A33E4125B}"/>
              </a:ext>
            </a:extLst>
          </p:cNvPr>
          <p:cNvSpPr txBox="1">
            <a:spLocks/>
          </p:cNvSpPr>
          <p:nvPr/>
        </p:nvSpPr>
        <p:spPr>
          <a:xfrm>
            <a:off x="358486" y="4808730"/>
            <a:ext cx="3017519" cy="323774"/>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NO" sz="1200" dirty="0">
                <a:solidFill>
                  <a:schemeClr val="bg1"/>
                </a:solidFill>
                <a:latin typeface="Baskerville" panose="02020502070401020303" pitchFamily="18" charset="0"/>
                <a:ea typeface="Baskerville" panose="02020502070401020303" pitchFamily="18" charset="0"/>
              </a:rPr>
              <a:t>georgche@astro.uio.no</a:t>
            </a:r>
          </a:p>
        </p:txBody>
      </p:sp>
      <p:sp>
        <p:nvSpPr>
          <p:cNvPr id="8" name="TextBox 7">
            <a:extLst>
              <a:ext uri="{FF2B5EF4-FFF2-40B4-BE49-F238E27FC236}">
                <a16:creationId xmlns:a16="http://schemas.microsoft.com/office/drawing/2014/main" id="{DCECC4BC-0FB2-4C6F-567D-7BBE9463C109}"/>
              </a:ext>
            </a:extLst>
          </p:cNvPr>
          <p:cNvSpPr txBox="1"/>
          <p:nvPr/>
        </p:nvSpPr>
        <p:spPr>
          <a:xfrm>
            <a:off x="361810" y="4584004"/>
            <a:ext cx="2333623" cy="307777"/>
          </a:xfrm>
          <a:prstGeom prst="rect">
            <a:avLst/>
          </a:prstGeom>
          <a:noFill/>
        </p:spPr>
        <p:txBody>
          <a:bodyPr wrap="square" rtlCol="0">
            <a:spAutoFit/>
          </a:bodyPr>
          <a:lstStyle/>
          <a:p>
            <a:r>
              <a:rPr lang="en-NO" sz="1400" dirty="0">
                <a:latin typeface="Baskerville" panose="02020502070401020303" pitchFamily="18" charset="0"/>
                <a:ea typeface="Baskerville" panose="02020502070401020303" pitchFamily="18" charset="0"/>
              </a:rPr>
              <a:t>georgche@uio.no</a:t>
            </a:r>
          </a:p>
        </p:txBody>
      </p:sp>
      <p:grpSp>
        <p:nvGrpSpPr>
          <p:cNvPr id="4" name="Group 3">
            <a:extLst>
              <a:ext uri="{FF2B5EF4-FFF2-40B4-BE49-F238E27FC236}">
                <a16:creationId xmlns:a16="http://schemas.microsoft.com/office/drawing/2014/main" id="{3133F4BD-3C2B-E663-187D-255B15CFB3C4}"/>
              </a:ext>
            </a:extLst>
          </p:cNvPr>
          <p:cNvGrpSpPr>
            <a:grpSpLocks noChangeAspect="1"/>
          </p:cNvGrpSpPr>
          <p:nvPr/>
        </p:nvGrpSpPr>
        <p:grpSpPr>
          <a:xfrm>
            <a:off x="358486" y="124018"/>
            <a:ext cx="3962880" cy="458683"/>
            <a:chOff x="167099" y="166885"/>
            <a:chExt cx="3111499" cy="360140"/>
          </a:xfrm>
        </p:grpSpPr>
        <p:pic>
          <p:nvPicPr>
            <p:cNvPr id="5" name="Picture 4">
              <a:extLst>
                <a:ext uri="{FF2B5EF4-FFF2-40B4-BE49-F238E27FC236}">
                  <a16:creationId xmlns:a16="http://schemas.microsoft.com/office/drawing/2014/main" id="{15CFCEEA-6A6B-A30E-8CC0-CA1CFB1A1AEB}"/>
                </a:ext>
              </a:extLst>
            </p:cNvPr>
            <p:cNvPicPr>
              <a:picLocks noChangeAspect="1"/>
            </p:cNvPicPr>
            <p:nvPr/>
          </p:nvPicPr>
          <p:blipFill>
            <a:blip r:embed="rId5"/>
            <a:stretch>
              <a:fillRect/>
            </a:stretch>
          </p:blipFill>
          <p:spPr>
            <a:xfrm>
              <a:off x="167099" y="166885"/>
              <a:ext cx="3111499" cy="352809"/>
            </a:xfrm>
            <a:prstGeom prst="rect">
              <a:avLst/>
            </a:prstGeom>
          </p:spPr>
        </p:pic>
        <p:pic>
          <p:nvPicPr>
            <p:cNvPr id="9" name="Picture 8">
              <a:extLst>
                <a:ext uri="{FF2B5EF4-FFF2-40B4-BE49-F238E27FC236}">
                  <a16:creationId xmlns:a16="http://schemas.microsoft.com/office/drawing/2014/main" id="{899F07F8-F73B-2595-E650-5B0333579E17}"/>
                </a:ext>
              </a:extLst>
            </p:cNvPr>
            <p:cNvPicPr>
              <a:picLocks noChangeAspect="1"/>
            </p:cNvPicPr>
            <p:nvPr/>
          </p:nvPicPr>
          <p:blipFill rotWithShape="1">
            <a:blip r:embed="rId6">
              <a:extLst>
                <a:ext uri="{BEBA8EAE-BF5A-486C-A8C5-ECC9F3942E4B}">
                  <a14:imgProps xmlns:a14="http://schemas.microsoft.com/office/drawing/2010/main">
                    <a14:imgLayer r:embed="rId7">
                      <a14:imgEffect>
                        <a14:artisticPhotocopy/>
                      </a14:imgEffect>
                      <a14:imgEffect>
                        <a14:colorTemperature colorTemp="11200"/>
                      </a14:imgEffect>
                      <a14:imgEffect>
                        <a14:saturation sat="0"/>
                      </a14:imgEffect>
                    </a14:imgLayer>
                  </a14:imgProps>
                </a:ext>
              </a:extLst>
            </a:blip>
            <a:srcRect l="18495"/>
            <a:stretch/>
          </p:blipFill>
          <p:spPr>
            <a:xfrm>
              <a:off x="742587" y="174216"/>
              <a:ext cx="2536010" cy="352809"/>
            </a:xfrm>
            <a:prstGeom prst="rect">
              <a:avLst/>
            </a:prstGeom>
          </p:spPr>
        </p:pic>
      </p:grpSp>
      <p:pic>
        <p:nvPicPr>
          <p:cNvPr id="1028" name="Picture 4">
            <a:extLst>
              <a:ext uri="{FF2B5EF4-FFF2-40B4-BE49-F238E27FC236}">
                <a16:creationId xmlns:a16="http://schemas.microsoft.com/office/drawing/2014/main" id="{DA9AD9D2-F6A1-1640-9D98-58D74CD18AF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34259" y="-294553"/>
            <a:ext cx="2924318" cy="1503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664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9768F153-B57E-F0EB-9214-4F980BA2AE48}"/>
              </a:ext>
            </a:extLst>
          </p:cNvPr>
          <p:cNvSpPr>
            <a:spLocks noChangeAspect="1"/>
          </p:cNvSpPr>
          <p:nvPr/>
        </p:nvSpPr>
        <p:spPr>
          <a:xfrm>
            <a:off x="-3373256" y="-552106"/>
            <a:ext cx="6485258" cy="6247711"/>
          </a:xfrm>
          <a:prstGeom prst="ellipse">
            <a:avLst/>
          </a:prstGeom>
          <a:solidFill>
            <a:srgbClr val="E8A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 name="Title 1">
            <a:extLst>
              <a:ext uri="{FF2B5EF4-FFF2-40B4-BE49-F238E27FC236}">
                <a16:creationId xmlns:a16="http://schemas.microsoft.com/office/drawing/2014/main" id="{B9AB7235-655E-AAF7-B233-B76A051731F9}"/>
              </a:ext>
            </a:extLst>
          </p:cNvPr>
          <p:cNvSpPr>
            <a:spLocks noGrp="1"/>
          </p:cNvSpPr>
          <p:nvPr>
            <p:ph type="title"/>
          </p:nvPr>
        </p:nvSpPr>
        <p:spPr>
          <a:xfrm>
            <a:off x="515126" y="865180"/>
            <a:ext cx="2400300" cy="3345872"/>
          </a:xfrm>
        </p:spPr>
        <p:txBody>
          <a:bodyPr>
            <a:normAutofit/>
          </a:bodyPr>
          <a:lstStyle/>
          <a:p>
            <a:r>
              <a:rPr lang="en-NO" dirty="0">
                <a:solidFill>
                  <a:srgbClr val="FFFFFF"/>
                </a:solidFill>
                <a:latin typeface="Baskerville" panose="02020502070401020303" pitchFamily="18" charset="0"/>
                <a:ea typeface="Baskerville" panose="02020502070401020303" pitchFamily="18" charset="0"/>
              </a:rPr>
              <a:t>Numerical methods</a:t>
            </a:r>
          </a:p>
        </p:txBody>
      </p:sp>
      <p:sp>
        <p:nvSpPr>
          <p:cNvPr id="3" name="Content Placeholder 2">
            <a:extLst>
              <a:ext uri="{FF2B5EF4-FFF2-40B4-BE49-F238E27FC236}">
                <a16:creationId xmlns:a16="http://schemas.microsoft.com/office/drawing/2014/main" id="{540D72FD-9A06-7661-CD71-8F434FD360DC}"/>
              </a:ext>
            </a:extLst>
          </p:cNvPr>
          <p:cNvSpPr>
            <a:spLocks noGrp="1"/>
          </p:cNvSpPr>
          <p:nvPr>
            <p:ph idx="1"/>
          </p:nvPr>
        </p:nvSpPr>
        <p:spPr>
          <a:xfrm>
            <a:off x="3335482" y="443509"/>
            <a:ext cx="5179868" cy="4189214"/>
          </a:xfrm>
        </p:spPr>
        <p:txBody>
          <a:bodyPr anchor="t">
            <a:normAutofit/>
          </a:bodyPr>
          <a:lstStyle/>
          <a:p>
            <a:pPr marL="0" indent="0" algn="ctr">
              <a:buNone/>
            </a:pPr>
            <a:r>
              <a:rPr lang="en-NO" dirty="0">
                <a:latin typeface="Baskerville" panose="02020502070401020303" pitchFamily="18" charset="0"/>
                <a:ea typeface="Baskerville" panose="02020502070401020303" pitchFamily="18" charset="0"/>
              </a:rPr>
              <a:t>The wave method</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D047A3D-CF85-1578-F61E-24D6D92190D4}"/>
                  </a:ext>
                </a:extLst>
              </p:cNvPr>
              <p:cNvSpPr txBox="1"/>
              <p:nvPr/>
            </p:nvSpPr>
            <p:spPr>
              <a:xfrm>
                <a:off x="3666310" y="1307404"/>
                <a:ext cx="4518212" cy="6694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𝑞</m:t>
                          </m:r>
                        </m:num>
                        <m:den>
                          <m:r>
                            <a:rPr lang="en-US" b="0" i="1" smtClean="0">
                              <a:latin typeface="Cambria Math" panose="02040503050406030204" pitchFamily="18" charset="0"/>
                            </a:rPr>
                            <m:t>𝜕</m:t>
                          </m:r>
                          <m:r>
                            <a:rPr lang="en-US" b="0" i="1" smtClean="0">
                              <a:latin typeface="Cambria Math" panose="02040503050406030204" pitchFamily="18" charset="0"/>
                            </a:rPr>
                            <m:t>𝑡</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𝜏</m:t>
                          </m:r>
                        </m:den>
                      </m:f>
                      <m:d>
                        <m:dPr>
                          <m:begChr m:val=""/>
                          <m:ctrlPr>
                            <a:rPr lang="en-US" b="0" i="1" smtClean="0">
                              <a:latin typeface="Cambria Math" panose="02040503050406030204" pitchFamily="18" charset="0"/>
                            </a:rPr>
                          </m:ctrlPr>
                        </m:dPr>
                        <m:e>
                          <m:d>
                            <m:dPr>
                              <m:endChr m:val=""/>
                              <m:ctrlPr>
                                <a:rPr lang="en-US" b="0" i="1" smtClean="0">
                                  <a:latin typeface="Cambria Math" panose="02040503050406030204" pitchFamily="18" charset="0"/>
                                </a:rPr>
                              </m:ctrlPr>
                            </m:dPr>
                            <m:e>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𝑞</m:t>
                                      </m:r>
                                    </m:e>
                                    <m:sup>
                                      <m:r>
                                        <a:rPr lang="en-US" b="0" i="1" smtClean="0">
                                          <a:latin typeface="Cambria Math" panose="02040503050406030204" pitchFamily="18" charset="0"/>
                                        </a:rPr>
                                        <m:t>∗</m:t>
                                      </m:r>
                                    </m:sup>
                                  </m:sSup>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m:rPr>
                                          <m:sty m:val="p"/>
                                        </m:rPr>
                                        <a:rPr lang="en-US" b="0" i="0" smtClean="0">
                                          <a:latin typeface="Cambria Math" panose="02040503050406030204" pitchFamily="18" charset="0"/>
                                        </a:rPr>
                                        <m:t>sat</m:t>
                                      </m:r>
                                    </m:sub>
                                  </m:sSub>
                                </m:den>
                              </m:f>
                              <m:r>
                                <a:rPr lang="en-US" b="0" i="1" smtClean="0">
                                  <a:latin typeface="Cambria Math" panose="02040503050406030204" pitchFamily="18" charset="0"/>
                                </a:rPr>
                                <m:t>−</m:t>
                              </m:r>
                              <m:r>
                                <a:rPr lang="en-US" b="0" i="1" smtClean="0">
                                  <a:latin typeface="Cambria Math" panose="02040503050406030204" pitchFamily="18" charset="0"/>
                                </a:rPr>
                                <m:t>𝑞</m:t>
                              </m:r>
                            </m:e>
                          </m:d>
                        </m:e>
                      </m:d>
                    </m:oMath>
                  </m:oMathPara>
                </a14:m>
                <a:endParaRPr lang="en-NO" dirty="0"/>
              </a:p>
            </p:txBody>
          </p:sp>
        </mc:Choice>
        <mc:Fallback xmlns="">
          <p:sp>
            <p:nvSpPr>
              <p:cNvPr id="6" name="TextBox 5">
                <a:extLst>
                  <a:ext uri="{FF2B5EF4-FFF2-40B4-BE49-F238E27FC236}">
                    <a16:creationId xmlns:a16="http://schemas.microsoft.com/office/drawing/2014/main" id="{3D047A3D-CF85-1578-F61E-24D6D92190D4}"/>
                  </a:ext>
                </a:extLst>
              </p:cNvPr>
              <p:cNvSpPr txBox="1">
                <a:spLocks noRot="1" noChangeAspect="1" noMove="1" noResize="1" noEditPoints="1" noAdjustHandles="1" noChangeArrowheads="1" noChangeShapeType="1" noTextEdit="1"/>
              </p:cNvSpPr>
              <p:nvPr/>
            </p:nvSpPr>
            <p:spPr>
              <a:xfrm>
                <a:off x="3666310" y="1307404"/>
                <a:ext cx="4518212" cy="669414"/>
              </a:xfrm>
              <a:prstGeom prst="rect">
                <a:avLst/>
              </a:prstGeom>
              <a:blipFill>
                <a:blip r:embed="rId3"/>
                <a:stretch>
                  <a:fillRect t="-148148" b="-220370"/>
                </a:stretch>
              </a:blipFill>
            </p:spPr>
            <p:txBody>
              <a:bodyPr/>
              <a:lstStyle/>
              <a:p>
                <a:r>
                  <a:rPr lang="en-NO">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7681B85-2663-2963-9253-0FB6DAF119A5}"/>
                  </a:ext>
                </a:extLst>
              </p:cNvPr>
              <p:cNvSpPr txBox="1"/>
              <p:nvPr/>
            </p:nvSpPr>
            <p:spPr>
              <a:xfrm>
                <a:off x="4983227" y="2343219"/>
                <a:ext cx="1794786" cy="5943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m:rPr>
                              <m:sty m:val="p"/>
                            </m:rPr>
                            <a:rPr lang="en-US" b="0" i="0" smtClean="0">
                              <a:latin typeface="Cambria Math" panose="02040503050406030204" pitchFamily="18" charset="0"/>
                            </a:rPr>
                            <m:t>sat</m:t>
                          </m:r>
                        </m:sub>
                      </m:sSub>
                      <m:r>
                        <a:rPr lang="en-US" b="0" i="1" smtClean="0">
                          <a:latin typeface="Cambria Math" panose="02040503050406030204" pitchFamily="18" charset="0"/>
                        </a:rPr>
                        <m:t>=1+</m:t>
                      </m:r>
                      <m:f>
                        <m:fPr>
                          <m:ctrlPr>
                            <a:rPr lang="en-US" b="0" i="1" smtClean="0">
                              <a:latin typeface="Cambria Math" panose="02040503050406030204" pitchFamily="18" charset="0"/>
                            </a:rPr>
                          </m:ctrlPr>
                        </m:fPr>
                        <m:num>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𝑞</m:t>
                                  </m:r>
                                </m:e>
                                <m:sup>
                                  <m:r>
                                    <a:rPr lang="en-US" b="0" i="1" smtClean="0">
                                      <a:latin typeface="Cambria Math" panose="02040503050406030204" pitchFamily="18" charset="0"/>
                                    </a:rPr>
                                    <m:t>∗</m:t>
                                  </m:r>
                                </m:sup>
                              </m:sSup>
                            </m:e>
                          </m:d>
                        </m:num>
                        <m:den>
                          <m:r>
                            <a:rPr lang="en-US" b="0" i="1" smtClean="0">
                              <a:latin typeface="Cambria Math" panose="02040503050406030204" pitchFamily="18" charset="0"/>
                            </a:rPr>
                            <m:t>1.5</m:t>
                          </m:r>
                          <m:r>
                            <a:rPr lang="en-US" b="0" i="1" smtClean="0">
                              <a:latin typeface="Cambria Math" panose="02040503050406030204" pitchFamily="18" charset="0"/>
                            </a:rPr>
                            <m:t>𝜌</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𝐶</m:t>
                              </m:r>
                            </m:e>
                            <m:sub>
                              <m:r>
                                <a:rPr lang="en-US" b="0" i="1" smtClean="0">
                                  <a:latin typeface="Cambria Math" panose="02040503050406030204" pitchFamily="18" charset="0"/>
                                </a:rPr>
                                <m:t>𝑠</m:t>
                              </m:r>
                            </m:sub>
                            <m:sup>
                              <m:r>
                                <a:rPr lang="en-US" b="0" i="1" smtClean="0">
                                  <a:latin typeface="Cambria Math" panose="02040503050406030204" pitchFamily="18" charset="0"/>
                                </a:rPr>
                                <m:t>3</m:t>
                              </m:r>
                            </m:sup>
                          </m:sSubSup>
                        </m:den>
                      </m:f>
                    </m:oMath>
                  </m:oMathPara>
                </a14:m>
                <a:endParaRPr lang="en-NO" dirty="0"/>
              </a:p>
            </p:txBody>
          </p:sp>
        </mc:Choice>
        <mc:Fallback xmlns="">
          <p:sp>
            <p:nvSpPr>
              <p:cNvPr id="7" name="TextBox 6">
                <a:extLst>
                  <a:ext uri="{FF2B5EF4-FFF2-40B4-BE49-F238E27FC236}">
                    <a16:creationId xmlns:a16="http://schemas.microsoft.com/office/drawing/2014/main" id="{C7681B85-2663-2963-9253-0FB6DAF119A5}"/>
                  </a:ext>
                </a:extLst>
              </p:cNvPr>
              <p:cNvSpPr txBox="1">
                <a:spLocks noRot="1" noChangeAspect="1" noMove="1" noResize="1" noEditPoints="1" noAdjustHandles="1" noChangeArrowheads="1" noChangeShapeType="1" noTextEdit="1"/>
              </p:cNvSpPr>
              <p:nvPr/>
            </p:nvSpPr>
            <p:spPr>
              <a:xfrm>
                <a:off x="4983227" y="2343219"/>
                <a:ext cx="1794786" cy="594393"/>
              </a:xfrm>
              <a:prstGeom prst="rect">
                <a:avLst/>
              </a:prstGeom>
              <a:blipFill>
                <a:blip r:embed="rId4"/>
                <a:stretch>
                  <a:fillRect l="-4225" r="-704" b="-16667"/>
                </a:stretch>
              </a:blipFill>
            </p:spPr>
            <p:txBody>
              <a:bodyPr/>
              <a:lstStyle/>
              <a:p>
                <a:r>
                  <a:rPr lang="en-NO">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42883B5-5AB9-56C0-6CC2-A58972F36419}"/>
                  </a:ext>
                </a:extLst>
              </p:cNvPr>
              <p:cNvSpPr txBox="1"/>
              <p:nvPr/>
            </p:nvSpPr>
            <p:spPr>
              <a:xfrm>
                <a:off x="4213537" y="3304013"/>
                <a:ext cx="3423758" cy="68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𝜏</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ctrlPr>
                                <a:rPr lang="en-US" b="0" i="1" smtClean="0">
                                  <a:latin typeface="Cambria Math" panose="02040503050406030204" pitchFamily="18" charset="0"/>
                                </a:rPr>
                              </m:ctrlPr>
                            </m:dPr>
                            <m:e>
                              <m:d>
                                <m:dPr>
                                  <m:endChr m:val=""/>
                                  <m:ctrlPr>
                                    <a:rPr lang="en-US" b="0" i="1" smtClean="0">
                                      <a:latin typeface="Cambria Math" panose="02040503050406030204" pitchFamily="18" charset="0"/>
                                    </a:rPr>
                                  </m:ctrlPr>
                                </m:dPr>
                                <m:e>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m:rPr>
                                          <m:sty m:val="p"/>
                                        </m:rPr>
                                        <a:rPr lang="en-US" b="0" i="0" smtClean="0">
                                          <a:latin typeface="Cambria Math" panose="02040503050406030204" pitchFamily="18" charset="0"/>
                                        </a:rPr>
                                        <m:t>CFL</m:t>
                                      </m:r>
                                    </m:sub>
                                  </m:sSub>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m:rPr>
                                              <m:sty m:val="p"/>
                                            </m:rPr>
                                            <a:rPr lang="en-US" b="0" i="0" smtClean="0">
                                              <a:latin typeface="Cambria Math" panose="02040503050406030204" pitchFamily="18" charset="0"/>
                                            </a:rPr>
                                            <m:t>min</m:t>
                                          </m:r>
                                        </m:sub>
                                      </m:sSub>
                                    </m:num>
                                    <m:den>
                                      <m:r>
                                        <m:rPr>
                                          <m:sty m:val="p"/>
                                        </m:rPr>
                                        <a:rPr lang="en-US" b="0" i="0" smtClean="0">
                                          <a:latin typeface="Cambria Math" panose="02040503050406030204" pitchFamily="18" charset="0"/>
                                        </a:rPr>
                                        <m:t>Δ</m:t>
                                      </m:r>
                                      <m:r>
                                        <a:rPr lang="en-US" b="0" i="1" smtClean="0">
                                          <a:latin typeface="Cambria Math" panose="02040503050406030204" pitchFamily="18" charset="0"/>
                                        </a:rPr>
                                        <m:t>𝑡</m:t>
                                      </m:r>
                                    </m:den>
                                  </m:f>
                                  <m:r>
                                    <a:rPr lang="en-US" b="0" i="0"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𝑣</m:t>
                                      </m:r>
                                    </m:e>
                                  </m:d>
                                </m:e>
                              </m:d>
                            </m:e>
                          </m:d>
                        </m:e>
                        <m:sup>
                          <m:r>
                            <a:rPr lang="en-US" b="0" i="1" smtClean="0">
                              <a:latin typeface="Cambria Math" panose="02040503050406030204" pitchFamily="18" charset="0"/>
                            </a:rPr>
                            <m:t>−2</m:t>
                          </m:r>
                        </m:sup>
                      </m:sSup>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m:rPr>
                                  <m:sty m:val="p"/>
                                </m:rPr>
                                <a:rPr lang="en-US" b="0" i="0" smtClean="0">
                                  <a:latin typeface="Cambria Math" panose="02040503050406030204" pitchFamily="18" charset="0"/>
                                </a:rPr>
                                <m:t>sat</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𝜅</m:t>
                              </m:r>
                            </m:e>
                            <m:sub>
                              <m:r>
                                <a:rPr lang="en-US" b="0" i="1" smtClean="0">
                                  <a:latin typeface="Cambria Math" panose="02040503050406030204" pitchFamily="18" charset="0"/>
                                </a:rPr>
                                <m:t>0</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𝑇</m:t>
                              </m:r>
                            </m:e>
                            <m:sup>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2</m:t>
                                  </m:r>
                                </m:den>
                              </m:f>
                            </m:sup>
                          </m:sSup>
                        </m:num>
                        <m:den>
                          <m:r>
                            <a:rPr lang="en-US" b="0" i="1" smtClean="0">
                              <a:latin typeface="Cambria Math" panose="02040503050406030204" pitchFamily="18" charset="0"/>
                            </a:rPr>
                            <m:t>𝑒</m:t>
                          </m:r>
                        </m:den>
                      </m:f>
                    </m:oMath>
                  </m:oMathPara>
                </a14:m>
                <a:endParaRPr lang="en-NO" dirty="0"/>
              </a:p>
            </p:txBody>
          </p:sp>
        </mc:Choice>
        <mc:Fallback xmlns="">
          <p:sp>
            <p:nvSpPr>
              <p:cNvPr id="8" name="TextBox 7">
                <a:extLst>
                  <a:ext uri="{FF2B5EF4-FFF2-40B4-BE49-F238E27FC236}">
                    <a16:creationId xmlns:a16="http://schemas.microsoft.com/office/drawing/2014/main" id="{742883B5-5AB9-56C0-6CC2-A58972F36419}"/>
                  </a:ext>
                </a:extLst>
              </p:cNvPr>
              <p:cNvSpPr txBox="1">
                <a:spLocks noRot="1" noChangeAspect="1" noMove="1" noResize="1" noEditPoints="1" noAdjustHandles="1" noChangeArrowheads="1" noChangeShapeType="1" noTextEdit="1"/>
              </p:cNvSpPr>
              <p:nvPr/>
            </p:nvSpPr>
            <p:spPr>
              <a:xfrm>
                <a:off x="4213537" y="3304013"/>
                <a:ext cx="3423758" cy="685444"/>
              </a:xfrm>
              <a:prstGeom prst="rect">
                <a:avLst/>
              </a:prstGeom>
              <a:blipFill>
                <a:blip r:embed="rId5"/>
                <a:stretch>
                  <a:fillRect l="-13284" t="-135185" b="-235185"/>
                </a:stretch>
              </a:blipFill>
            </p:spPr>
            <p:txBody>
              <a:bodyPr/>
              <a:lstStyle/>
              <a:p>
                <a:r>
                  <a:rPr lang="en-NO">
                    <a:noFill/>
                  </a:rPr>
                  <a:t> </a:t>
                </a:r>
              </a:p>
            </p:txBody>
          </p:sp>
        </mc:Fallback>
      </mc:AlternateContent>
      <p:sp>
        <p:nvSpPr>
          <p:cNvPr id="4" name="TextBox 3">
            <a:extLst>
              <a:ext uri="{FF2B5EF4-FFF2-40B4-BE49-F238E27FC236}">
                <a16:creationId xmlns:a16="http://schemas.microsoft.com/office/drawing/2014/main" id="{77AAAD20-2B7A-AD81-ED3C-096C8E983F9C}"/>
              </a:ext>
            </a:extLst>
          </p:cNvPr>
          <p:cNvSpPr txBox="1"/>
          <p:nvPr/>
        </p:nvSpPr>
        <p:spPr>
          <a:xfrm>
            <a:off x="7777514" y="4653498"/>
            <a:ext cx="1255872" cy="323165"/>
          </a:xfrm>
          <a:prstGeom prst="rect">
            <a:avLst/>
          </a:prstGeom>
          <a:noFill/>
        </p:spPr>
        <p:txBody>
          <a:bodyPr wrap="square" rtlCol="0">
            <a:spAutoFit/>
          </a:bodyPr>
          <a:lstStyle/>
          <a:p>
            <a:r>
              <a:rPr lang="en-NO" sz="1500" dirty="0">
                <a:latin typeface="Baskerville" panose="02020502070401020303" pitchFamily="18" charset="0"/>
                <a:ea typeface="Baskerville" panose="02020502070401020303" pitchFamily="18" charset="0"/>
              </a:rPr>
              <a:t>Rempel 2016</a:t>
            </a:r>
          </a:p>
        </p:txBody>
      </p:sp>
    </p:spTree>
    <p:extLst>
      <p:ext uri="{BB962C8B-B14F-4D97-AF65-F5344CB8AC3E}">
        <p14:creationId xmlns:p14="http://schemas.microsoft.com/office/powerpoint/2010/main" val="3454671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818" y="0"/>
            <a:ext cx="7472363" cy="51435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0"/>
            <a:ext cx="7461504" cy="51435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38527BB6-7DB3-479C-B525-FA0009B6DF62}"/>
              </a:ext>
            </a:extLst>
          </p:cNvPr>
          <p:cNvSpPr txBox="1">
            <a:spLocks/>
          </p:cNvSpPr>
          <p:nvPr/>
        </p:nvSpPr>
        <p:spPr>
          <a:xfrm>
            <a:off x="1143002" y="1499711"/>
            <a:ext cx="6858000" cy="20730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5400" kern="1200" dirty="0">
                <a:solidFill>
                  <a:schemeClr val="tx1"/>
                </a:solidFill>
                <a:latin typeface="+mj-lt"/>
                <a:ea typeface="+mj-ea"/>
                <a:cs typeface="+mj-cs"/>
              </a:rPr>
              <a:t>Testing</a:t>
            </a:r>
          </a:p>
        </p:txBody>
      </p:sp>
      <p:sp>
        <p:nvSpPr>
          <p:cNvPr id="17" name="Rectangle 16">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20" y="4143589"/>
            <a:ext cx="3566160" cy="20574"/>
          </a:xfrm>
          <a:prstGeom prst="rect">
            <a:avLst/>
          </a:prstGeom>
          <a:solidFill>
            <a:srgbClr val="E8A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7779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6">
            <a:extLst>
              <a:ext uri="{FF2B5EF4-FFF2-40B4-BE49-F238E27FC236}">
                <a16:creationId xmlns:a16="http://schemas.microsoft.com/office/drawing/2014/main" id="{FC5DB76C-F283-D6CF-983B-C1454A0EE509}"/>
              </a:ext>
            </a:extLst>
          </p:cNvPr>
          <p:cNvPicPr>
            <a:picLocks noChangeAspect="1"/>
          </p:cNvPicPr>
          <p:nvPr/>
        </p:nvPicPr>
        <p:blipFill>
          <a:blip r:embed="rId3"/>
          <a:stretch>
            <a:fillRect/>
          </a:stretch>
        </p:blipFill>
        <p:spPr>
          <a:xfrm>
            <a:off x="-1" y="-1"/>
            <a:ext cx="4163787" cy="3143163"/>
          </a:xfrm>
          <a:prstGeom prst="rect">
            <a:avLst/>
          </a:prstGeom>
        </p:spPr>
      </p:pic>
      <p:sp>
        <p:nvSpPr>
          <p:cNvPr id="2" name="Title 1">
            <a:extLst>
              <a:ext uri="{FF2B5EF4-FFF2-40B4-BE49-F238E27FC236}">
                <a16:creationId xmlns:a16="http://schemas.microsoft.com/office/drawing/2014/main" id="{B9AB7235-655E-AAF7-B233-B76A051731F9}"/>
              </a:ext>
            </a:extLst>
          </p:cNvPr>
          <p:cNvSpPr>
            <a:spLocks noGrp="1"/>
          </p:cNvSpPr>
          <p:nvPr>
            <p:ph type="title"/>
          </p:nvPr>
        </p:nvSpPr>
        <p:spPr>
          <a:xfrm>
            <a:off x="630937" y="929468"/>
            <a:ext cx="2733367" cy="1810866"/>
          </a:xfrm>
        </p:spPr>
        <p:txBody>
          <a:bodyPr anchor="t">
            <a:normAutofit/>
          </a:bodyPr>
          <a:lstStyle/>
          <a:p>
            <a:r>
              <a:rPr lang="en-NO" sz="4050" dirty="0">
                <a:solidFill>
                  <a:srgbClr val="FFFFFF"/>
                </a:solidFill>
                <a:latin typeface="Baskerville" panose="02020502070401020303" pitchFamily="18" charset="0"/>
                <a:ea typeface="Baskerville" panose="02020502070401020303" pitchFamily="18" charset="0"/>
              </a:rPr>
              <a:t>The self-similar test</a:t>
            </a:r>
          </a:p>
        </p:txBody>
      </p:sp>
      <p:sp>
        <p:nvSpPr>
          <p:cNvPr id="3" name="Content Placeholder 2">
            <a:extLst>
              <a:ext uri="{FF2B5EF4-FFF2-40B4-BE49-F238E27FC236}">
                <a16:creationId xmlns:a16="http://schemas.microsoft.com/office/drawing/2014/main" id="{540D72FD-9A06-7661-CD71-8F434FD360DC}"/>
              </a:ext>
            </a:extLst>
          </p:cNvPr>
          <p:cNvSpPr>
            <a:spLocks noGrp="1"/>
          </p:cNvSpPr>
          <p:nvPr>
            <p:ph idx="1"/>
          </p:nvPr>
        </p:nvSpPr>
        <p:spPr>
          <a:xfrm>
            <a:off x="4572000" y="428655"/>
            <a:ext cx="3941066" cy="2303339"/>
          </a:xfrm>
        </p:spPr>
        <p:txBody>
          <a:bodyPr>
            <a:normAutofit/>
          </a:bodyPr>
          <a:lstStyle/>
          <a:p>
            <a:pPr marL="0" indent="0" algn="ctr">
              <a:buNone/>
            </a:pPr>
            <a:r>
              <a:rPr lang="en-NO" sz="1650" dirty="0">
                <a:latin typeface="Baskerville" panose="02020502070401020303" pitchFamily="18" charset="0"/>
                <a:ea typeface="Baskerville" panose="02020502070401020303" pitchFamily="18" charset="0"/>
              </a:rPr>
              <a:t>Analytical 1st order approximation by Furuseth et al. (2024)</a:t>
            </a:r>
          </a:p>
          <a:p>
            <a:pPr marL="0" indent="0" algn="ctr">
              <a:buNone/>
            </a:pPr>
            <a:endParaRPr lang="en-NO" sz="1650" dirty="0">
              <a:latin typeface="Baskerville" panose="02020502070401020303" pitchFamily="18" charset="0"/>
              <a:ea typeface="Baskerville" panose="02020502070401020303" pitchFamily="18" charset="0"/>
            </a:endParaRPr>
          </a:p>
          <a:p>
            <a:pPr marL="0" indent="0" algn="ctr">
              <a:buNone/>
            </a:pPr>
            <a:r>
              <a:rPr lang="en-NO" sz="1400" dirty="0">
                <a:latin typeface="Baskerville" panose="02020502070401020303" pitchFamily="18" charset="0"/>
                <a:ea typeface="Baskerville" panose="02020502070401020303" pitchFamily="18" charset="0"/>
              </a:rPr>
              <a:t>(See poster 187 topic 5)</a:t>
            </a:r>
          </a:p>
        </p:txBody>
      </p:sp>
      <p:pic>
        <p:nvPicPr>
          <p:cNvPr id="5" name="Picture 4">
            <a:extLst>
              <a:ext uri="{FF2B5EF4-FFF2-40B4-BE49-F238E27FC236}">
                <a16:creationId xmlns:a16="http://schemas.microsoft.com/office/drawing/2014/main" id="{59476BFB-85D0-C1BB-7D40-C7621574413A}"/>
              </a:ext>
            </a:extLst>
          </p:cNvPr>
          <p:cNvPicPr>
            <a:picLocks noChangeAspect="1"/>
          </p:cNvPicPr>
          <p:nvPr/>
        </p:nvPicPr>
        <p:blipFill>
          <a:blip r:embed="rId4"/>
          <a:stretch>
            <a:fillRect/>
          </a:stretch>
        </p:blipFill>
        <p:spPr>
          <a:xfrm>
            <a:off x="2605002" y="2305954"/>
            <a:ext cx="6538998" cy="2727697"/>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070D5CF-8631-E872-B702-68C9F974374A}"/>
                  </a:ext>
                </a:extLst>
              </p:cNvPr>
              <p:cNvSpPr txBox="1"/>
              <p:nvPr/>
            </p:nvSpPr>
            <p:spPr>
              <a:xfrm>
                <a:off x="137160" y="3718144"/>
                <a:ext cx="2467842" cy="740524"/>
              </a:xfrm>
              <a:prstGeom prst="rect">
                <a:avLst/>
              </a:prstGeom>
              <a:noFill/>
            </p:spPr>
            <p:txBody>
              <a:bodyPr wrap="square" rtlCol="0">
                <a:spAutoFit/>
              </a:bodyPr>
              <a:lstStyle/>
              <a:p>
                <a:r>
                  <a:rPr lang="en-GB" sz="1050" dirty="0">
                    <a:latin typeface="Baskerville" panose="02020502070401020303" pitchFamily="18" charset="0"/>
                    <a:ea typeface="Baskerville" panose="02020502070401020303" pitchFamily="18" charset="0"/>
                  </a:rPr>
                  <a:t>D</a:t>
                </a:r>
                <a:r>
                  <a:rPr lang="en-NO" sz="1050" dirty="0">
                    <a:latin typeface="Baskerville" panose="02020502070401020303" pitchFamily="18" charset="0"/>
                    <a:ea typeface="Baskerville" panose="02020502070401020303" pitchFamily="18" charset="0"/>
                  </a:rPr>
                  <a:t>ensity:   		</a:t>
                </a:r>
                <a14:m>
                  <m:oMath xmlns:m="http://schemas.openxmlformats.org/officeDocument/2006/math">
                    <m:sSup>
                      <m:sSupPr>
                        <m:ctrlPr>
                          <a:rPr lang="en-US" sz="1050" b="0" i="1" smtClean="0">
                            <a:latin typeface="Cambria Math" panose="02040503050406030204" pitchFamily="18" charset="0"/>
                          </a:rPr>
                        </m:ctrlPr>
                      </m:sSupPr>
                      <m:e>
                        <m:r>
                          <a:rPr lang="en-US" sz="1050" b="0" i="1" smtClean="0">
                            <a:latin typeface="Cambria Math" panose="02040503050406030204" pitchFamily="18" charset="0"/>
                          </a:rPr>
                          <m:t>10</m:t>
                        </m:r>
                      </m:e>
                      <m:sup>
                        <m:r>
                          <a:rPr lang="en-US" sz="1050" b="0" i="1" smtClean="0">
                            <a:latin typeface="Cambria Math" panose="02040503050406030204" pitchFamily="18" charset="0"/>
                          </a:rPr>
                          <m:t>−15</m:t>
                        </m:r>
                      </m:sup>
                    </m:sSup>
                  </m:oMath>
                </a14:m>
                <a:r>
                  <a:rPr lang="en-NO" sz="1050" dirty="0">
                    <a:latin typeface="Baskerville" panose="02020502070401020303" pitchFamily="18" charset="0"/>
                    <a:ea typeface="Baskerville" panose="02020502070401020303" pitchFamily="18" charset="0"/>
                  </a:rPr>
                  <a:t> g cm</a:t>
                </a:r>
                <a:r>
                  <a:rPr lang="en-NO" sz="1050" baseline="30000" dirty="0">
                    <a:latin typeface="Baskerville" panose="02020502070401020303" pitchFamily="18" charset="0"/>
                    <a:ea typeface="Baskerville" panose="02020502070401020303" pitchFamily="18" charset="0"/>
                  </a:rPr>
                  <a:t>-2</a:t>
                </a:r>
              </a:p>
              <a:p>
                <a:r>
                  <a:rPr lang="en-NO" sz="1050" dirty="0">
                    <a:latin typeface="Baskerville" panose="02020502070401020303" pitchFamily="18" charset="0"/>
                    <a:ea typeface="Baskerville" panose="02020502070401020303" pitchFamily="18" charset="0"/>
                  </a:rPr>
                  <a:t>Magnetic field:    	0.316 </a:t>
                </a:r>
                <a14:m>
                  <m:oMath xmlns:m="http://schemas.openxmlformats.org/officeDocument/2006/math">
                    <m:acc>
                      <m:accPr>
                        <m:chr m:val="̂"/>
                        <m:ctrlPr>
                          <a:rPr lang="en-US" sz="1050" b="1" i="1" smtClean="0">
                            <a:latin typeface="Cambria Math" panose="02040503050406030204" pitchFamily="18" charset="0"/>
                          </a:rPr>
                        </m:ctrlPr>
                      </m:accPr>
                      <m:e>
                        <m:r>
                          <a:rPr lang="en-US" sz="1050" b="1" i="1" smtClean="0">
                            <a:latin typeface="Cambria Math" panose="02040503050406030204" pitchFamily="18" charset="0"/>
                          </a:rPr>
                          <m:t>𝒙</m:t>
                        </m:r>
                      </m:e>
                    </m:acc>
                  </m:oMath>
                </a14:m>
                <a:r>
                  <a:rPr lang="en-NO" sz="1050" dirty="0">
                    <a:latin typeface="Baskerville" panose="02020502070401020303" pitchFamily="18" charset="0"/>
                    <a:ea typeface="Baskerville" panose="02020502070401020303" pitchFamily="18" charset="0"/>
                  </a:rPr>
                  <a:t> G</a:t>
                </a:r>
              </a:p>
              <a:p>
                <a:r>
                  <a:rPr lang="en-NO" sz="1050" dirty="0">
                    <a:latin typeface="Baskerville" panose="02020502070401020303" pitchFamily="18" charset="0"/>
                    <a:ea typeface="Baskerville" panose="02020502070401020303" pitchFamily="18" charset="0"/>
                  </a:rPr>
                  <a:t>Velocities:          		</a:t>
                </a:r>
                <a:r>
                  <a:rPr lang="en-NO" sz="1050" b="1" dirty="0">
                    <a:latin typeface="Baskerville" panose="02020502070401020303" pitchFamily="18" charset="0"/>
                    <a:ea typeface="Baskerville" panose="02020502070401020303" pitchFamily="18" charset="0"/>
                  </a:rPr>
                  <a:t>u </a:t>
                </a:r>
                <a:r>
                  <a:rPr lang="en-NO" sz="1050" dirty="0">
                    <a:latin typeface="Baskerville" panose="02020502070401020303" pitchFamily="18" charset="0"/>
                    <a:ea typeface="Baskerville" panose="02020502070401020303" pitchFamily="18" charset="0"/>
                  </a:rPr>
                  <a:t>= </a:t>
                </a:r>
                <a:r>
                  <a:rPr lang="en-NO" sz="1050" b="1" dirty="0">
                    <a:latin typeface="Baskerville" panose="02020502070401020303" pitchFamily="18" charset="0"/>
                    <a:ea typeface="Baskerville" panose="02020502070401020303" pitchFamily="18" charset="0"/>
                  </a:rPr>
                  <a:t>0 </a:t>
                </a:r>
                <a:r>
                  <a:rPr lang="en-NO" sz="1050" dirty="0">
                    <a:latin typeface="Baskerville" panose="02020502070401020303" pitchFamily="18" charset="0"/>
                    <a:ea typeface="Baskerville" panose="02020502070401020303" pitchFamily="18" charset="0"/>
                  </a:rPr>
                  <a:t>m s</a:t>
                </a:r>
                <a:r>
                  <a:rPr lang="en-NO" sz="1050" baseline="30000" dirty="0">
                    <a:latin typeface="Baskerville" panose="02020502070401020303" pitchFamily="18" charset="0"/>
                    <a:ea typeface="Baskerville" panose="02020502070401020303" pitchFamily="18" charset="0"/>
                  </a:rPr>
                  <a:t>-1</a:t>
                </a:r>
              </a:p>
              <a:p>
                <a:r>
                  <a:rPr lang="en-NO" sz="1050" dirty="0">
                    <a:latin typeface="Baskerville" panose="02020502070401020303" pitchFamily="18" charset="0"/>
                    <a:ea typeface="Baskerville" panose="02020502070401020303" pitchFamily="18" charset="0"/>
                  </a:rPr>
                  <a:t>Background temp: 	</a:t>
                </a:r>
                <a14:m>
                  <m:oMath xmlns:m="http://schemas.openxmlformats.org/officeDocument/2006/math">
                    <m:sSup>
                      <m:sSupPr>
                        <m:ctrlPr>
                          <a:rPr lang="en-US" sz="1050" b="0" i="1" smtClean="0">
                            <a:latin typeface="Cambria Math" panose="02040503050406030204" pitchFamily="18" charset="0"/>
                            <a:ea typeface="Baskerville" panose="02020502070401020303" pitchFamily="18" charset="0"/>
                          </a:rPr>
                        </m:ctrlPr>
                      </m:sSupPr>
                      <m:e>
                        <m:r>
                          <a:rPr lang="en-US" sz="1050" b="0" i="1" smtClean="0">
                            <a:latin typeface="Cambria Math" panose="02040503050406030204" pitchFamily="18" charset="0"/>
                            <a:ea typeface="Baskerville" panose="02020502070401020303" pitchFamily="18" charset="0"/>
                          </a:rPr>
                          <m:t>10</m:t>
                        </m:r>
                      </m:e>
                      <m:sup>
                        <m:r>
                          <a:rPr lang="en-US" sz="1050" b="0" i="1" smtClean="0">
                            <a:latin typeface="Cambria Math" panose="02040503050406030204" pitchFamily="18" charset="0"/>
                            <a:ea typeface="Baskerville" panose="02020502070401020303" pitchFamily="18" charset="0"/>
                          </a:rPr>
                          <m:t>4</m:t>
                        </m:r>
                      </m:sup>
                    </m:sSup>
                  </m:oMath>
                </a14:m>
                <a:r>
                  <a:rPr lang="en-NO" sz="1050" dirty="0">
                    <a:latin typeface="Baskerville" panose="02020502070401020303" pitchFamily="18" charset="0"/>
                    <a:ea typeface="Baskerville" panose="02020502070401020303" pitchFamily="18" charset="0"/>
                  </a:rPr>
                  <a:t> K</a:t>
                </a:r>
              </a:p>
            </p:txBody>
          </p:sp>
        </mc:Choice>
        <mc:Fallback xmlns="">
          <p:sp>
            <p:nvSpPr>
              <p:cNvPr id="7" name="TextBox 6">
                <a:extLst>
                  <a:ext uri="{FF2B5EF4-FFF2-40B4-BE49-F238E27FC236}">
                    <a16:creationId xmlns:a16="http://schemas.microsoft.com/office/drawing/2014/main" id="{E070D5CF-8631-E872-B702-68C9F974374A}"/>
                  </a:ext>
                </a:extLst>
              </p:cNvPr>
              <p:cNvSpPr txBox="1">
                <a:spLocks noRot="1" noChangeAspect="1" noMove="1" noResize="1" noEditPoints="1" noAdjustHandles="1" noChangeArrowheads="1" noChangeShapeType="1" noTextEdit="1"/>
              </p:cNvSpPr>
              <p:nvPr/>
            </p:nvSpPr>
            <p:spPr>
              <a:xfrm>
                <a:off x="137160" y="3718144"/>
                <a:ext cx="2467842" cy="740524"/>
              </a:xfrm>
              <a:prstGeom prst="rect">
                <a:avLst/>
              </a:prstGeom>
              <a:blipFill>
                <a:blip r:embed="rId5"/>
                <a:stretch>
                  <a:fillRect b="-6780"/>
                </a:stretch>
              </a:blipFill>
            </p:spPr>
            <p:txBody>
              <a:bodyPr/>
              <a:lstStyle/>
              <a:p>
                <a:r>
                  <a:rPr lang="en-NO">
                    <a:noFill/>
                  </a:rPr>
                  <a:t> </a:t>
                </a:r>
              </a:p>
            </p:txBody>
          </p:sp>
        </mc:Fallback>
      </mc:AlternateContent>
    </p:spTree>
    <p:extLst>
      <p:ext uri="{BB962C8B-B14F-4D97-AF65-F5344CB8AC3E}">
        <p14:creationId xmlns:p14="http://schemas.microsoft.com/office/powerpoint/2010/main" val="2600140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818" y="0"/>
            <a:ext cx="7472363" cy="51435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0"/>
            <a:ext cx="7461504" cy="51435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38527BB6-7DB3-479C-B525-FA0009B6DF62}"/>
              </a:ext>
            </a:extLst>
          </p:cNvPr>
          <p:cNvSpPr txBox="1">
            <a:spLocks/>
          </p:cNvSpPr>
          <p:nvPr/>
        </p:nvSpPr>
        <p:spPr>
          <a:xfrm>
            <a:off x="1143002" y="1499711"/>
            <a:ext cx="6858000" cy="20730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5400" kern="1200" dirty="0">
                <a:solidFill>
                  <a:schemeClr val="tx1"/>
                </a:solidFill>
                <a:latin typeface="+mj-lt"/>
                <a:ea typeface="+mj-ea"/>
                <a:cs typeface="+mj-cs"/>
              </a:rPr>
              <a:t>Results</a:t>
            </a:r>
          </a:p>
        </p:txBody>
      </p:sp>
      <p:sp>
        <p:nvSpPr>
          <p:cNvPr id="17" name="Rectangle 16">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20" y="4143589"/>
            <a:ext cx="3566160" cy="20574"/>
          </a:xfrm>
          <a:prstGeom prst="rect">
            <a:avLst/>
          </a:prstGeom>
          <a:solidFill>
            <a:srgbClr val="E8A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7585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6">
            <a:extLst>
              <a:ext uri="{FF2B5EF4-FFF2-40B4-BE49-F238E27FC236}">
                <a16:creationId xmlns:a16="http://schemas.microsoft.com/office/drawing/2014/main" id="{CDE6DD64-6CC4-24EA-300B-D5ED63181CE1}"/>
              </a:ext>
            </a:extLst>
          </p:cNvPr>
          <p:cNvPicPr>
            <a:picLocks noChangeAspect="1"/>
          </p:cNvPicPr>
          <p:nvPr/>
        </p:nvPicPr>
        <p:blipFill>
          <a:blip r:embed="rId3"/>
          <a:stretch>
            <a:fillRect/>
          </a:stretch>
        </p:blipFill>
        <p:spPr>
          <a:xfrm>
            <a:off x="-1" y="-1"/>
            <a:ext cx="4163787" cy="3143163"/>
          </a:xfrm>
          <a:prstGeom prst="rect">
            <a:avLst/>
          </a:prstGeom>
        </p:spPr>
      </p:pic>
      <p:sp>
        <p:nvSpPr>
          <p:cNvPr id="2" name="Title 1">
            <a:extLst>
              <a:ext uri="{FF2B5EF4-FFF2-40B4-BE49-F238E27FC236}">
                <a16:creationId xmlns:a16="http://schemas.microsoft.com/office/drawing/2014/main" id="{B9AB7235-655E-AAF7-B233-B76A051731F9}"/>
              </a:ext>
            </a:extLst>
          </p:cNvPr>
          <p:cNvSpPr>
            <a:spLocks noGrp="1"/>
          </p:cNvSpPr>
          <p:nvPr>
            <p:ph type="title"/>
          </p:nvPr>
        </p:nvSpPr>
        <p:spPr>
          <a:xfrm>
            <a:off x="630937" y="929468"/>
            <a:ext cx="2733367" cy="1810866"/>
          </a:xfrm>
        </p:spPr>
        <p:txBody>
          <a:bodyPr anchor="t">
            <a:normAutofit/>
          </a:bodyPr>
          <a:lstStyle/>
          <a:p>
            <a:r>
              <a:rPr lang="en-NO" sz="4050" dirty="0">
                <a:solidFill>
                  <a:srgbClr val="FFFFFF"/>
                </a:solidFill>
                <a:latin typeface="Baskerville" panose="02020502070401020303" pitchFamily="18" charset="0"/>
                <a:ea typeface="Baskerville" panose="02020502070401020303" pitchFamily="18" charset="0"/>
              </a:rPr>
              <a:t>Accuracy</a:t>
            </a:r>
          </a:p>
        </p:txBody>
      </p:sp>
      <p:pic>
        <p:nvPicPr>
          <p:cNvPr id="12" name="Picture 11">
            <a:extLst>
              <a:ext uri="{FF2B5EF4-FFF2-40B4-BE49-F238E27FC236}">
                <a16:creationId xmlns:a16="http://schemas.microsoft.com/office/drawing/2014/main" id="{D4F5C036-C511-5535-8466-AACD585D4FF9}"/>
              </a:ext>
            </a:extLst>
          </p:cNvPr>
          <p:cNvPicPr>
            <a:picLocks noChangeAspect="1"/>
          </p:cNvPicPr>
          <p:nvPr/>
        </p:nvPicPr>
        <p:blipFill>
          <a:blip r:embed="rId4"/>
          <a:stretch>
            <a:fillRect/>
          </a:stretch>
        </p:blipFill>
        <p:spPr>
          <a:xfrm>
            <a:off x="4261974" y="1135308"/>
            <a:ext cx="4388120" cy="2872886"/>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59F012D-88B2-72AD-A6D2-BD1D0A6559EF}"/>
                  </a:ext>
                </a:extLst>
              </p:cNvPr>
              <p:cNvSpPr txBox="1"/>
              <p:nvPr/>
            </p:nvSpPr>
            <p:spPr>
              <a:xfrm>
                <a:off x="409567" y="3503598"/>
                <a:ext cx="3344649" cy="669992"/>
              </a:xfrm>
              <a:prstGeom prst="rect">
                <a:avLst/>
              </a:prstGeom>
              <a:noFill/>
            </p:spPr>
            <p:txBody>
              <a:bodyPr wrap="square" rtlCol="0">
                <a:spAutoFit/>
              </a:bodyPr>
              <a:lstStyle/>
              <a:p>
                <a:r>
                  <a:rPr lang="en-NO" sz="2400" dirty="0">
                    <a:latin typeface="Baskerville" panose="02020502070401020303" pitchFamily="18" charset="0"/>
                    <a:ea typeface="Baskerville" panose="02020502070401020303" pitchFamily="18" charset="0"/>
                  </a:rPr>
                  <a:t>Relative error </a:t>
                </a:r>
                <a14:m>
                  <m:oMath xmlns:m="http://schemas.openxmlformats.org/officeDocument/2006/math">
                    <m:r>
                      <a:rPr lang="en-US" sz="2400" smtClean="0">
                        <a:latin typeface="Cambria Math" panose="02040503050406030204" pitchFamily="18" charset="0"/>
                      </a:rPr>
                      <m:t>=</m:t>
                    </m:r>
                    <m:f>
                      <m:fPr>
                        <m:ctrlPr>
                          <a:rPr lang="en-US" sz="2400" i="1" smtClean="0">
                            <a:latin typeface="Cambria Math" panose="02040503050406030204" pitchFamily="18" charset="0"/>
                          </a:rPr>
                        </m:ctrlPr>
                      </m:fPr>
                      <m:num>
                        <m:sSub>
                          <m:sSubPr>
                            <m:ctrlPr>
                              <a:rPr lang="en-US" sz="2400" i="1" smtClean="0">
                                <a:latin typeface="Cambria Math" panose="02040503050406030204" pitchFamily="18" charset="0"/>
                              </a:rPr>
                            </m:ctrlPr>
                          </m:sSubPr>
                          <m:e>
                            <m:r>
                              <m:rPr>
                                <m:sty m:val="p"/>
                              </m:rPr>
                              <a:rPr lang="en-US" sz="2400" i="1" smtClean="0">
                                <a:latin typeface="Cambria Math" panose="02040503050406030204" pitchFamily="18" charset="0"/>
                              </a:rPr>
                              <m:t>T</m:t>
                            </m:r>
                          </m:e>
                          <m:sub>
                            <m:r>
                              <m:rPr>
                                <m:sty m:val="p"/>
                              </m:rPr>
                              <a:rPr lang="en-US" sz="2400" i="1" smtClean="0">
                                <a:latin typeface="Cambria Math" panose="02040503050406030204" pitchFamily="18" charset="0"/>
                              </a:rPr>
                              <m:t>n</m:t>
                            </m:r>
                          </m:sub>
                        </m:sSub>
                        <m:r>
                          <a:rPr lang="en-US" sz="2400" i="1" smtClean="0">
                            <a:latin typeface="Cambria Math" panose="02040503050406030204" pitchFamily="18" charset="0"/>
                          </a:rPr>
                          <m:t>−</m:t>
                        </m:r>
                        <m:sSub>
                          <m:sSubPr>
                            <m:ctrlPr>
                              <a:rPr lang="en-US" sz="2400" i="1" smtClean="0">
                                <a:latin typeface="Cambria Math" panose="02040503050406030204" pitchFamily="18" charset="0"/>
                              </a:rPr>
                            </m:ctrlPr>
                          </m:sSubPr>
                          <m:e>
                            <m:r>
                              <m:rPr>
                                <m:sty m:val="p"/>
                              </m:rPr>
                              <a:rPr lang="en-US" sz="2400" i="1" smtClean="0">
                                <a:latin typeface="Cambria Math" panose="02040503050406030204" pitchFamily="18" charset="0"/>
                              </a:rPr>
                              <m:t>T</m:t>
                            </m:r>
                          </m:e>
                          <m:sub>
                            <m:r>
                              <m:rPr>
                                <m:sty m:val="p"/>
                              </m:rPr>
                              <a:rPr lang="en-US" sz="2400" i="1" smtClean="0">
                                <a:latin typeface="Cambria Math" panose="02040503050406030204" pitchFamily="18" charset="0"/>
                              </a:rPr>
                              <m:t>a</m:t>
                            </m:r>
                          </m:sub>
                        </m:sSub>
                      </m:num>
                      <m:den>
                        <m:sSub>
                          <m:sSubPr>
                            <m:ctrlPr>
                              <a:rPr lang="en-US" sz="2400" i="1" smtClean="0">
                                <a:latin typeface="Cambria Math" panose="02040503050406030204" pitchFamily="18" charset="0"/>
                              </a:rPr>
                            </m:ctrlPr>
                          </m:sSubPr>
                          <m:e>
                            <m:r>
                              <m:rPr>
                                <m:sty m:val="p"/>
                              </m:rPr>
                              <a:rPr lang="en-US" sz="2400" i="1" smtClean="0">
                                <a:latin typeface="Cambria Math" panose="02040503050406030204" pitchFamily="18" charset="0"/>
                              </a:rPr>
                              <m:t>T</m:t>
                            </m:r>
                          </m:e>
                          <m:sub>
                            <m:r>
                              <m:rPr>
                                <m:sty m:val="p"/>
                              </m:rPr>
                              <a:rPr lang="en-US" sz="2400" i="1" smtClean="0">
                                <a:latin typeface="Cambria Math" panose="02040503050406030204" pitchFamily="18" charset="0"/>
                              </a:rPr>
                              <m:t>a</m:t>
                            </m:r>
                          </m:sub>
                        </m:sSub>
                      </m:den>
                    </m:f>
                  </m:oMath>
                </a14:m>
                <a:endParaRPr lang="en-NO" sz="2400" dirty="0">
                  <a:latin typeface="Baskerville" panose="02020502070401020303" pitchFamily="18" charset="0"/>
                  <a:ea typeface="Baskerville" panose="02020502070401020303" pitchFamily="18" charset="0"/>
                </a:endParaRPr>
              </a:p>
            </p:txBody>
          </p:sp>
        </mc:Choice>
        <mc:Fallback xmlns="">
          <p:sp>
            <p:nvSpPr>
              <p:cNvPr id="6" name="TextBox 5">
                <a:extLst>
                  <a:ext uri="{FF2B5EF4-FFF2-40B4-BE49-F238E27FC236}">
                    <a16:creationId xmlns:a16="http://schemas.microsoft.com/office/drawing/2014/main" id="{A59F012D-88B2-72AD-A6D2-BD1D0A6559EF}"/>
                  </a:ext>
                </a:extLst>
              </p:cNvPr>
              <p:cNvSpPr txBox="1">
                <a:spLocks noRot="1" noChangeAspect="1" noMove="1" noResize="1" noEditPoints="1" noAdjustHandles="1" noChangeArrowheads="1" noChangeShapeType="1" noTextEdit="1"/>
              </p:cNvSpPr>
              <p:nvPr/>
            </p:nvSpPr>
            <p:spPr>
              <a:xfrm>
                <a:off x="409567" y="3503598"/>
                <a:ext cx="3344649" cy="669992"/>
              </a:xfrm>
              <a:prstGeom prst="rect">
                <a:avLst/>
              </a:prstGeom>
              <a:blipFill>
                <a:blip r:embed="rId5"/>
                <a:stretch>
                  <a:fillRect l="-3030" b="-1887"/>
                </a:stretch>
              </a:blipFill>
            </p:spPr>
            <p:txBody>
              <a:bodyPr/>
              <a:lstStyle/>
              <a:p>
                <a:r>
                  <a:rPr lang="en-NO">
                    <a:noFill/>
                  </a:rPr>
                  <a:t> </a:t>
                </a:r>
              </a:p>
            </p:txBody>
          </p:sp>
        </mc:Fallback>
      </mc:AlternateContent>
    </p:spTree>
    <p:extLst>
      <p:ext uri="{BB962C8B-B14F-4D97-AF65-F5344CB8AC3E}">
        <p14:creationId xmlns:p14="http://schemas.microsoft.com/office/powerpoint/2010/main" val="2423353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a:extLst>
              <a:ext uri="{FF2B5EF4-FFF2-40B4-BE49-F238E27FC236}">
                <a16:creationId xmlns:a16="http://schemas.microsoft.com/office/drawing/2014/main" id="{CE842DCC-98AA-A102-0052-4C7D417A661F}"/>
              </a:ext>
            </a:extLst>
          </p:cNvPr>
          <p:cNvPicPr>
            <a:picLocks noChangeAspect="1"/>
          </p:cNvPicPr>
          <p:nvPr/>
        </p:nvPicPr>
        <p:blipFill>
          <a:blip r:embed="rId3"/>
          <a:stretch>
            <a:fillRect/>
          </a:stretch>
        </p:blipFill>
        <p:spPr>
          <a:xfrm>
            <a:off x="-1" y="-1"/>
            <a:ext cx="4163787" cy="3143163"/>
          </a:xfrm>
          <a:prstGeom prst="rect">
            <a:avLst/>
          </a:prstGeom>
        </p:spPr>
      </p:pic>
      <p:sp>
        <p:nvSpPr>
          <p:cNvPr id="2" name="Title 1">
            <a:extLst>
              <a:ext uri="{FF2B5EF4-FFF2-40B4-BE49-F238E27FC236}">
                <a16:creationId xmlns:a16="http://schemas.microsoft.com/office/drawing/2014/main" id="{B9AB7235-655E-AAF7-B233-B76A051731F9}"/>
              </a:ext>
            </a:extLst>
          </p:cNvPr>
          <p:cNvSpPr>
            <a:spLocks noGrp="1"/>
          </p:cNvSpPr>
          <p:nvPr>
            <p:ph type="title"/>
          </p:nvPr>
        </p:nvSpPr>
        <p:spPr>
          <a:xfrm>
            <a:off x="630937" y="929468"/>
            <a:ext cx="2733367" cy="1810866"/>
          </a:xfrm>
        </p:spPr>
        <p:txBody>
          <a:bodyPr anchor="t">
            <a:normAutofit/>
          </a:bodyPr>
          <a:lstStyle/>
          <a:p>
            <a:r>
              <a:rPr lang="en-NO" sz="4050" dirty="0">
                <a:solidFill>
                  <a:srgbClr val="FFFFFF"/>
                </a:solidFill>
                <a:latin typeface="Baskerville" panose="02020502070401020303" pitchFamily="18" charset="0"/>
                <a:ea typeface="Baskerville" panose="02020502070401020303" pitchFamily="18" charset="0"/>
              </a:rPr>
              <a:t>Accuracy</a:t>
            </a:r>
          </a:p>
        </p:txBody>
      </p:sp>
      <p:pic>
        <p:nvPicPr>
          <p:cNvPr id="3" name="Picture 2">
            <a:extLst>
              <a:ext uri="{FF2B5EF4-FFF2-40B4-BE49-F238E27FC236}">
                <a16:creationId xmlns:a16="http://schemas.microsoft.com/office/drawing/2014/main" id="{8CA5C203-2753-E7B0-7C8C-259A29E73A3B}"/>
              </a:ext>
            </a:extLst>
          </p:cNvPr>
          <p:cNvPicPr>
            <a:picLocks noChangeAspect="1"/>
          </p:cNvPicPr>
          <p:nvPr/>
        </p:nvPicPr>
        <p:blipFill>
          <a:blip r:embed="rId4"/>
          <a:stretch>
            <a:fillRect/>
          </a:stretch>
        </p:blipFill>
        <p:spPr>
          <a:xfrm>
            <a:off x="4261974" y="1135309"/>
            <a:ext cx="4388120" cy="2872885"/>
          </a:xfrm>
          <a:prstGeom prst="rect">
            <a:avLst/>
          </a:prstGeom>
        </p:spPr>
      </p:pic>
      <p:pic>
        <p:nvPicPr>
          <p:cNvPr id="9" name="Picture 8">
            <a:extLst>
              <a:ext uri="{FF2B5EF4-FFF2-40B4-BE49-F238E27FC236}">
                <a16:creationId xmlns:a16="http://schemas.microsoft.com/office/drawing/2014/main" id="{250D5E9C-5229-CF64-25C4-92E78A8D2A42}"/>
              </a:ext>
            </a:extLst>
          </p:cNvPr>
          <p:cNvPicPr>
            <a:picLocks noChangeAspect="1"/>
          </p:cNvPicPr>
          <p:nvPr/>
        </p:nvPicPr>
        <p:blipFill>
          <a:blip r:embed="rId5"/>
          <a:stretch>
            <a:fillRect/>
          </a:stretch>
        </p:blipFill>
        <p:spPr>
          <a:xfrm>
            <a:off x="1825718" y="3011752"/>
            <a:ext cx="2746282" cy="1992877"/>
          </a:xfrm>
          <a:prstGeom prst="rect">
            <a:avLst/>
          </a:prstGeom>
        </p:spPr>
      </p:pic>
    </p:spTree>
    <p:extLst>
      <p:ext uri="{BB962C8B-B14F-4D97-AF65-F5344CB8AC3E}">
        <p14:creationId xmlns:p14="http://schemas.microsoft.com/office/powerpoint/2010/main" val="3997931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Content Placeholder 6">
            <a:extLst>
              <a:ext uri="{FF2B5EF4-FFF2-40B4-BE49-F238E27FC236}">
                <a16:creationId xmlns:a16="http://schemas.microsoft.com/office/drawing/2014/main" id="{A9924927-DC7A-E37F-BC87-8DFB3BA1F282}"/>
              </a:ext>
            </a:extLst>
          </p:cNvPr>
          <p:cNvPicPr>
            <a:picLocks noChangeAspect="1"/>
          </p:cNvPicPr>
          <p:nvPr/>
        </p:nvPicPr>
        <p:blipFill>
          <a:blip r:embed="rId3"/>
          <a:stretch>
            <a:fillRect/>
          </a:stretch>
        </p:blipFill>
        <p:spPr>
          <a:xfrm>
            <a:off x="-1" y="-1"/>
            <a:ext cx="4163787" cy="3143163"/>
          </a:xfrm>
          <a:prstGeom prst="rect">
            <a:avLst/>
          </a:prstGeom>
        </p:spPr>
      </p:pic>
      <p:sp>
        <p:nvSpPr>
          <p:cNvPr id="2" name="Title 1">
            <a:extLst>
              <a:ext uri="{FF2B5EF4-FFF2-40B4-BE49-F238E27FC236}">
                <a16:creationId xmlns:a16="http://schemas.microsoft.com/office/drawing/2014/main" id="{B9AB7235-655E-AAF7-B233-B76A051731F9}"/>
              </a:ext>
            </a:extLst>
          </p:cNvPr>
          <p:cNvSpPr>
            <a:spLocks noGrp="1"/>
          </p:cNvSpPr>
          <p:nvPr>
            <p:ph type="title"/>
          </p:nvPr>
        </p:nvSpPr>
        <p:spPr>
          <a:xfrm>
            <a:off x="630937" y="929468"/>
            <a:ext cx="2733367" cy="1810866"/>
          </a:xfrm>
        </p:spPr>
        <p:txBody>
          <a:bodyPr anchor="t">
            <a:normAutofit/>
          </a:bodyPr>
          <a:lstStyle/>
          <a:p>
            <a:r>
              <a:rPr lang="en-NO" sz="4050" dirty="0">
                <a:solidFill>
                  <a:srgbClr val="FFFFFF"/>
                </a:solidFill>
                <a:latin typeface="Baskerville" panose="02020502070401020303" pitchFamily="18" charset="0"/>
                <a:ea typeface="Baskerville" panose="02020502070401020303" pitchFamily="18" charset="0"/>
              </a:rPr>
              <a:t>Accuracy</a:t>
            </a:r>
          </a:p>
        </p:txBody>
      </p:sp>
      <p:pic>
        <p:nvPicPr>
          <p:cNvPr id="6" name="Picture 5">
            <a:extLst>
              <a:ext uri="{FF2B5EF4-FFF2-40B4-BE49-F238E27FC236}">
                <a16:creationId xmlns:a16="http://schemas.microsoft.com/office/drawing/2014/main" id="{4595609C-C6F1-8BFB-0DB7-EAA343683EDA}"/>
              </a:ext>
            </a:extLst>
          </p:cNvPr>
          <p:cNvPicPr>
            <a:picLocks noChangeAspect="1"/>
          </p:cNvPicPr>
          <p:nvPr/>
        </p:nvPicPr>
        <p:blipFill>
          <a:blip r:embed="rId4"/>
          <a:stretch>
            <a:fillRect/>
          </a:stretch>
        </p:blipFill>
        <p:spPr>
          <a:xfrm>
            <a:off x="4261972" y="1135309"/>
            <a:ext cx="4388120" cy="2872885"/>
          </a:xfrm>
          <a:prstGeom prst="rect">
            <a:avLst/>
          </a:prstGeom>
        </p:spPr>
      </p:pic>
      <p:pic>
        <p:nvPicPr>
          <p:cNvPr id="7" name="Picture 6">
            <a:extLst>
              <a:ext uri="{FF2B5EF4-FFF2-40B4-BE49-F238E27FC236}">
                <a16:creationId xmlns:a16="http://schemas.microsoft.com/office/drawing/2014/main" id="{B3F494D1-98FF-8724-2D12-C25789A4652C}"/>
              </a:ext>
            </a:extLst>
          </p:cNvPr>
          <p:cNvPicPr>
            <a:picLocks noChangeAspect="1"/>
          </p:cNvPicPr>
          <p:nvPr/>
        </p:nvPicPr>
        <p:blipFill>
          <a:blip r:embed="rId5"/>
          <a:stretch>
            <a:fillRect/>
          </a:stretch>
        </p:blipFill>
        <p:spPr>
          <a:xfrm>
            <a:off x="241989" y="3137590"/>
            <a:ext cx="2577061" cy="1870080"/>
          </a:xfrm>
          <a:prstGeom prst="rect">
            <a:avLst/>
          </a:prstGeom>
        </p:spPr>
      </p:pic>
      <p:pic>
        <p:nvPicPr>
          <p:cNvPr id="9" name="Picture 8">
            <a:extLst>
              <a:ext uri="{FF2B5EF4-FFF2-40B4-BE49-F238E27FC236}">
                <a16:creationId xmlns:a16="http://schemas.microsoft.com/office/drawing/2014/main" id="{C4515A69-164C-733A-E3DA-739CCDB3CAA9}"/>
              </a:ext>
            </a:extLst>
          </p:cNvPr>
          <p:cNvPicPr>
            <a:picLocks noChangeAspect="1"/>
          </p:cNvPicPr>
          <p:nvPr/>
        </p:nvPicPr>
        <p:blipFill>
          <a:blip r:embed="rId6"/>
          <a:stretch>
            <a:fillRect/>
          </a:stretch>
        </p:blipFill>
        <p:spPr>
          <a:xfrm>
            <a:off x="2875577" y="3143162"/>
            <a:ext cx="2577060" cy="1870079"/>
          </a:xfrm>
          <a:prstGeom prst="rect">
            <a:avLst/>
          </a:prstGeom>
        </p:spPr>
      </p:pic>
      <p:sp>
        <p:nvSpPr>
          <p:cNvPr id="12" name="TextBox 11">
            <a:extLst>
              <a:ext uri="{FF2B5EF4-FFF2-40B4-BE49-F238E27FC236}">
                <a16:creationId xmlns:a16="http://schemas.microsoft.com/office/drawing/2014/main" id="{4288E74D-F92F-6F7B-CE14-C826C0F37592}"/>
              </a:ext>
            </a:extLst>
          </p:cNvPr>
          <p:cNvSpPr txBox="1"/>
          <p:nvPr/>
        </p:nvSpPr>
        <p:spPr>
          <a:xfrm>
            <a:off x="4369969" y="4127871"/>
            <a:ext cx="4774032" cy="261610"/>
          </a:xfrm>
          <a:prstGeom prst="rect">
            <a:avLst/>
          </a:prstGeom>
          <a:noFill/>
        </p:spPr>
        <p:txBody>
          <a:bodyPr wrap="square" rtlCol="0">
            <a:spAutoFit/>
          </a:bodyPr>
          <a:lstStyle/>
          <a:p>
            <a:r>
              <a:rPr lang="en-NO" sz="1100" i="1" dirty="0"/>
              <a:t>Fig 2: </a:t>
            </a:r>
            <a:r>
              <a:rPr lang="en-GB" sz="1100" i="1" dirty="0"/>
              <a:t>The average relative error around the peak (T &gt; 10</a:t>
            </a:r>
            <a:r>
              <a:rPr lang="en-GB" sz="1100" i="1" baseline="30000" dirty="0"/>
              <a:t>5</a:t>
            </a:r>
            <a:r>
              <a:rPr lang="en-GB" sz="1100" i="1" dirty="0"/>
              <a:t> K) for various set ups.</a:t>
            </a:r>
            <a:endParaRPr lang="en-NO" sz="1100" i="1" dirty="0"/>
          </a:p>
        </p:txBody>
      </p:sp>
      <p:sp>
        <p:nvSpPr>
          <p:cNvPr id="4" name="TextBox 3">
            <a:extLst>
              <a:ext uri="{FF2B5EF4-FFF2-40B4-BE49-F238E27FC236}">
                <a16:creationId xmlns:a16="http://schemas.microsoft.com/office/drawing/2014/main" id="{5FB07FF3-4CC5-2080-C889-544F311A88DF}"/>
              </a:ext>
            </a:extLst>
          </p:cNvPr>
          <p:cNvSpPr txBox="1"/>
          <p:nvPr/>
        </p:nvSpPr>
        <p:spPr>
          <a:xfrm>
            <a:off x="748145" y="3171086"/>
            <a:ext cx="982858" cy="261610"/>
          </a:xfrm>
          <a:prstGeom prst="rect">
            <a:avLst/>
          </a:prstGeom>
          <a:noFill/>
        </p:spPr>
        <p:txBody>
          <a:bodyPr wrap="square" rtlCol="0">
            <a:spAutoFit/>
          </a:bodyPr>
          <a:lstStyle/>
          <a:p>
            <a:r>
              <a:rPr lang="en-NO" sz="1100" dirty="0">
                <a:latin typeface="Baskerville" panose="02020502070401020303" pitchFamily="18" charset="0"/>
                <a:ea typeface="Baskerville" panose="02020502070401020303" pitchFamily="18" charset="0"/>
              </a:rPr>
              <a:t>Constant dt</a:t>
            </a:r>
          </a:p>
        </p:txBody>
      </p:sp>
      <p:sp>
        <p:nvSpPr>
          <p:cNvPr id="5" name="TextBox 4">
            <a:extLst>
              <a:ext uri="{FF2B5EF4-FFF2-40B4-BE49-F238E27FC236}">
                <a16:creationId xmlns:a16="http://schemas.microsoft.com/office/drawing/2014/main" id="{76523BE3-D488-79E9-67F9-AE1F2F126340}"/>
              </a:ext>
            </a:extLst>
          </p:cNvPr>
          <p:cNvSpPr txBox="1"/>
          <p:nvPr/>
        </p:nvSpPr>
        <p:spPr>
          <a:xfrm>
            <a:off x="3387111" y="3171086"/>
            <a:ext cx="982858" cy="261610"/>
          </a:xfrm>
          <a:prstGeom prst="rect">
            <a:avLst/>
          </a:prstGeom>
          <a:noFill/>
        </p:spPr>
        <p:txBody>
          <a:bodyPr wrap="square" rtlCol="0">
            <a:spAutoFit/>
          </a:bodyPr>
          <a:lstStyle/>
          <a:p>
            <a:r>
              <a:rPr lang="en-NO" sz="1100" dirty="0">
                <a:latin typeface="Baskerville" panose="02020502070401020303" pitchFamily="18" charset="0"/>
                <a:ea typeface="Baskerville" panose="02020502070401020303" pitchFamily="18" charset="0"/>
              </a:rPr>
              <a:t>Adaptive dt</a:t>
            </a:r>
          </a:p>
        </p:txBody>
      </p:sp>
    </p:spTree>
    <p:extLst>
      <p:ext uri="{BB962C8B-B14F-4D97-AF65-F5344CB8AC3E}">
        <p14:creationId xmlns:p14="http://schemas.microsoft.com/office/powerpoint/2010/main" val="332833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a:extLst>
              <a:ext uri="{FF2B5EF4-FFF2-40B4-BE49-F238E27FC236}">
                <a16:creationId xmlns:a16="http://schemas.microsoft.com/office/drawing/2014/main" id="{D5CD85C2-6F3C-1C5F-A616-3DE55D089210}"/>
              </a:ext>
            </a:extLst>
          </p:cNvPr>
          <p:cNvPicPr>
            <a:picLocks noChangeAspect="1"/>
          </p:cNvPicPr>
          <p:nvPr/>
        </p:nvPicPr>
        <p:blipFill>
          <a:blip r:embed="rId3"/>
          <a:stretch>
            <a:fillRect/>
          </a:stretch>
        </p:blipFill>
        <p:spPr>
          <a:xfrm>
            <a:off x="-1" y="-1"/>
            <a:ext cx="4163787" cy="3143163"/>
          </a:xfrm>
          <a:prstGeom prst="rect">
            <a:avLst/>
          </a:prstGeom>
        </p:spPr>
      </p:pic>
      <p:sp>
        <p:nvSpPr>
          <p:cNvPr id="2" name="Title 1">
            <a:extLst>
              <a:ext uri="{FF2B5EF4-FFF2-40B4-BE49-F238E27FC236}">
                <a16:creationId xmlns:a16="http://schemas.microsoft.com/office/drawing/2014/main" id="{B9AB7235-655E-AAF7-B233-B76A051731F9}"/>
              </a:ext>
            </a:extLst>
          </p:cNvPr>
          <p:cNvSpPr>
            <a:spLocks noGrp="1"/>
          </p:cNvSpPr>
          <p:nvPr>
            <p:ph type="title"/>
          </p:nvPr>
        </p:nvSpPr>
        <p:spPr>
          <a:xfrm>
            <a:off x="630937" y="929468"/>
            <a:ext cx="2733367" cy="1810866"/>
          </a:xfrm>
        </p:spPr>
        <p:txBody>
          <a:bodyPr anchor="t">
            <a:normAutofit/>
          </a:bodyPr>
          <a:lstStyle/>
          <a:p>
            <a:r>
              <a:rPr lang="en-NO" sz="4050" dirty="0">
                <a:solidFill>
                  <a:srgbClr val="FFFFFF"/>
                </a:solidFill>
                <a:latin typeface="Baskerville" panose="02020502070401020303" pitchFamily="18" charset="0"/>
                <a:ea typeface="Baskerville" panose="02020502070401020303" pitchFamily="18" charset="0"/>
              </a:rPr>
              <a:t>Accuracy</a:t>
            </a:r>
          </a:p>
        </p:txBody>
      </p:sp>
      <p:pic>
        <p:nvPicPr>
          <p:cNvPr id="3" name="Picture 2">
            <a:extLst>
              <a:ext uri="{FF2B5EF4-FFF2-40B4-BE49-F238E27FC236}">
                <a16:creationId xmlns:a16="http://schemas.microsoft.com/office/drawing/2014/main" id="{A00E21B0-BC6C-E77A-2437-34944FAE2EEC}"/>
              </a:ext>
            </a:extLst>
          </p:cNvPr>
          <p:cNvPicPr>
            <a:picLocks noChangeAspect="1"/>
          </p:cNvPicPr>
          <p:nvPr/>
        </p:nvPicPr>
        <p:blipFill>
          <a:blip r:embed="rId4"/>
          <a:stretch>
            <a:fillRect/>
          </a:stretch>
        </p:blipFill>
        <p:spPr>
          <a:xfrm>
            <a:off x="4261973" y="1135308"/>
            <a:ext cx="4388118" cy="2872884"/>
          </a:xfrm>
          <a:prstGeom prst="rect">
            <a:avLst/>
          </a:prstGeom>
        </p:spPr>
      </p:pic>
      <p:pic>
        <p:nvPicPr>
          <p:cNvPr id="11" name="Picture 10">
            <a:extLst>
              <a:ext uri="{FF2B5EF4-FFF2-40B4-BE49-F238E27FC236}">
                <a16:creationId xmlns:a16="http://schemas.microsoft.com/office/drawing/2014/main" id="{E59CCA73-6136-BAFB-CAAB-236695890EF3}"/>
              </a:ext>
            </a:extLst>
          </p:cNvPr>
          <p:cNvPicPr>
            <a:picLocks noChangeAspect="1"/>
          </p:cNvPicPr>
          <p:nvPr/>
        </p:nvPicPr>
        <p:blipFill>
          <a:blip r:embed="rId5"/>
          <a:stretch>
            <a:fillRect/>
          </a:stretch>
        </p:blipFill>
        <p:spPr>
          <a:xfrm>
            <a:off x="242882" y="3143162"/>
            <a:ext cx="2577059" cy="1870078"/>
          </a:xfrm>
          <a:prstGeom prst="rect">
            <a:avLst/>
          </a:prstGeom>
        </p:spPr>
      </p:pic>
      <p:pic>
        <p:nvPicPr>
          <p:cNvPr id="13" name="Picture 12">
            <a:extLst>
              <a:ext uri="{FF2B5EF4-FFF2-40B4-BE49-F238E27FC236}">
                <a16:creationId xmlns:a16="http://schemas.microsoft.com/office/drawing/2014/main" id="{21F61DCD-C48C-DC64-2E74-D8D7127844A2}"/>
              </a:ext>
            </a:extLst>
          </p:cNvPr>
          <p:cNvPicPr>
            <a:picLocks noChangeAspect="1"/>
          </p:cNvPicPr>
          <p:nvPr/>
        </p:nvPicPr>
        <p:blipFill>
          <a:blip r:embed="rId6"/>
          <a:stretch>
            <a:fillRect/>
          </a:stretch>
        </p:blipFill>
        <p:spPr>
          <a:xfrm>
            <a:off x="2875256" y="3137592"/>
            <a:ext cx="2577059" cy="1870078"/>
          </a:xfrm>
          <a:prstGeom prst="rect">
            <a:avLst/>
          </a:prstGeom>
        </p:spPr>
      </p:pic>
      <p:sp>
        <p:nvSpPr>
          <p:cNvPr id="4" name="TextBox 3">
            <a:extLst>
              <a:ext uri="{FF2B5EF4-FFF2-40B4-BE49-F238E27FC236}">
                <a16:creationId xmlns:a16="http://schemas.microsoft.com/office/drawing/2014/main" id="{E8C1803F-4A3E-A5DB-DDAA-F55EE9F94FA9}"/>
              </a:ext>
            </a:extLst>
          </p:cNvPr>
          <p:cNvSpPr txBox="1"/>
          <p:nvPr/>
        </p:nvSpPr>
        <p:spPr>
          <a:xfrm>
            <a:off x="748145" y="3171086"/>
            <a:ext cx="982858" cy="261610"/>
          </a:xfrm>
          <a:prstGeom prst="rect">
            <a:avLst/>
          </a:prstGeom>
          <a:noFill/>
        </p:spPr>
        <p:txBody>
          <a:bodyPr wrap="square" rtlCol="0">
            <a:spAutoFit/>
          </a:bodyPr>
          <a:lstStyle/>
          <a:p>
            <a:r>
              <a:rPr lang="en-NO" sz="1100" dirty="0">
                <a:latin typeface="Baskerville" panose="02020502070401020303" pitchFamily="18" charset="0"/>
                <a:ea typeface="Baskerville" panose="02020502070401020303" pitchFamily="18" charset="0"/>
              </a:rPr>
              <a:t>Constant dt</a:t>
            </a:r>
          </a:p>
        </p:txBody>
      </p:sp>
      <p:sp>
        <p:nvSpPr>
          <p:cNvPr id="6" name="TextBox 5">
            <a:extLst>
              <a:ext uri="{FF2B5EF4-FFF2-40B4-BE49-F238E27FC236}">
                <a16:creationId xmlns:a16="http://schemas.microsoft.com/office/drawing/2014/main" id="{22A2160F-F8D2-26E6-E208-9140A9257B48}"/>
              </a:ext>
            </a:extLst>
          </p:cNvPr>
          <p:cNvSpPr txBox="1"/>
          <p:nvPr/>
        </p:nvSpPr>
        <p:spPr>
          <a:xfrm>
            <a:off x="3387111" y="3171086"/>
            <a:ext cx="982858" cy="261610"/>
          </a:xfrm>
          <a:prstGeom prst="rect">
            <a:avLst/>
          </a:prstGeom>
          <a:noFill/>
        </p:spPr>
        <p:txBody>
          <a:bodyPr wrap="square" rtlCol="0">
            <a:spAutoFit/>
          </a:bodyPr>
          <a:lstStyle/>
          <a:p>
            <a:r>
              <a:rPr lang="en-NO" sz="1100" dirty="0">
                <a:latin typeface="Baskerville" panose="02020502070401020303" pitchFamily="18" charset="0"/>
                <a:ea typeface="Baskerville" panose="02020502070401020303" pitchFamily="18" charset="0"/>
              </a:rPr>
              <a:t>Adaptive dt</a:t>
            </a:r>
          </a:p>
        </p:txBody>
      </p:sp>
    </p:spTree>
    <p:extLst>
      <p:ext uri="{BB962C8B-B14F-4D97-AF65-F5344CB8AC3E}">
        <p14:creationId xmlns:p14="http://schemas.microsoft.com/office/powerpoint/2010/main" val="1880998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6">
            <a:extLst>
              <a:ext uri="{FF2B5EF4-FFF2-40B4-BE49-F238E27FC236}">
                <a16:creationId xmlns:a16="http://schemas.microsoft.com/office/drawing/2014/main" id="{88A18441-8134-37F0-DEBA-551F1444A60E}"/>
              </a:ext>
            </a:extLst>
          </p:cNvPr>
          <p:cNvPicPr>
            <a:picLocks noChangeAspect="1"/>
          </p:cNvPicPr>
          <p:nvPr/>
        </p:nvPicPr>
        <p:blipFill>
          <a:blip r:embed="rId3"/>
          <a:stretch>
            <a:fillRect/>
          </a:stretch>
        </p:blipFill>
        <p:spPr>
          <a:xfrm>
            <a:off x="-1" y="-1"/>
            <a:ext cx="4163787" cy="3143163"/>
          </a:xfrm>
          <a:prstGeom prst="rect">
            <a:avLst/>
          </a:prstGeom>
        </p:spPr>
      </p:pic>
      <p:sp>
        <p:nvSpPr>
          <p:cNvPr id="2" name="Title 1">
            <a:extLst>
              <a:ext uri="{FF2B5EF4-FFF2-40B4-BE49-F238E27FC236}">
                <a16:creationId xmlns:a16="http://schemas.microsoft.com/office/drawing/2014/main" id="{B9AB7235-655E-AAF7-B233-B76A051731F9}"/>
              </a:ext>
            </a:extLst>
          </p:cNvPr>
          <p:cNvSpPr>
            <a:spLocks noGrp="1"/>
          </p:cNvSpPr>
          <p:nvPr>
            <p:ph type="title"/>
          </p:nvPr>
        </p:nvSpPr>
        <p:spPr>
          <a:xfrm>
            <a:off x="630937" y="929468"/>
            <a:ext cx="2733367" cy="1810866"/>
          </a:xfrm>
        </p:spPr>
        <p:txBody>
          <a:bodyPr anchor="t">
            <a:normAutofit/>
          </a:bodyPr>
          <a:lstStyle/>
          <a:p>
            <a:r>
              <a:rPr lang="en-NO" sz="4050" dirty="0">
                <a:solidFill>
                  <a:srgbClr val="FFFFFF"/>
                </a:solidFill>
                <a:latin typeface="Baskerville" panose="02020502070401020303" pitchFamily="18" charset="0"/>
                <a:ea typeface="Baskerville" panose="02020502070401020303" pitchFamily="18" charset="0"/>
              </a:rPr>
              <a:t>Accuracy</a:t>
            </a:r>
          </a:p>
        </p:txBody>
      </p:sp>
      <p:pic>
        <p:nvPicPr>
          <p:cNvPr id="5" name="Picture 4">
            <a:extLst>
              <a:ext uri="{FF2B5EF4-FFF2-40B4-BE49-F238E27FC236}">
                <a16:creationId xmlns:a16="http://schemas.microsoft.com/office/drawing/2014/main" id="{2976455E-1B92-224F-618F-E5DD3879E3EA}"/>
              </a:ext>
            </a:extLst>
          </p:cNvPr>
          <p:cNvPicPr>
            <a:picLocks noChangeAspect="1"/>
          </p:cNvPicPr>
          <p:nvPr/>
        </p:nvPicPr>
        <p:blipFill>
          <a:blip r:embed="rId4"/>
          <a:stretch>
            <a:fillRect/>
          </a:stretch>
        </p:blipFill>
        <p:spPr>
          <a:xfrm>
            <a:off x="4261974" y="1135310"/>
            <a:ext cx="4388117" cy="2872883"/>
          </a:xfrm>
          <a:prstGeom prst="rect">
            <a:avLst/>
          </a:prstGeom>
        </p:spPr>
      </p:pic>
      <p:pic>
        <p:nvPicPr>
          <p:cNvPr id="9" name="Picture 8">
            <a:extLst>
              <a:ext uri="{FF2B5EF4-FFF2-40B4-BE49-F238E27FC236}">
                <a16:creationId xmlns:a16="http://schemas.microsoft.com/office/drawing/2014/main" id="{5B547DC4-1A6C-FBEC-7877-1F10A75C9A3D}"/>
              </a:ext>
            </a:extLst>
          </p:cNvPr>
          <p:cNvPicPr>
            <a:picLocks noChangeAspect="1"/>
          </p:cNvPicPr>
          <p:nvPr/>
        </p:nvPicPr>
        <p:blipFill>
          <a:blip r:embed="rId5"/>
          <a:stretch>
            <a:fillRect/>
          </a:stretch>
        </p:blipFill>
        <p:spPr>
          <a:xfrm>
            <a:off x="242225" y="3141859"/>
            <a:ext cx="2577061" cy="1870079"/>
          </a:xfrm>
          <a:prstGeom prst="rect">
            <a:avLst/>
          </a:prstGeom>
        </p:spPr>
      </p:pic>
      <p:pic>
        <p:nvPicPr>
          <p:cNvPr id="4" name="Picture 3">
            <a:extLst>
              <a:ext uri="{FF2B5EF4-FFF2-40B4-BE49-F238E27FC236}">
                <a16:creationId xmlns:a16="http://schemas.microsoft.com/office/drawing/2014/main" id="{502718C2-3C76-E09A-1060-BB80C74F1BC1}"/>
              </a:ext>
            </a:extLst>
          </p:cNvPr>
          <p:cNvPicPr>
            <a:picLocks noChangeAspect="1"/>
          </p:cNvPicPr>
          <p:nvPr/>
        </p:nvPicPr>
        <p:blipFill>
          <a:blip r:embed="rId6"/>
          <a:stretch>
            <a:fillRect/>
          </a:stretch>
        </p:blipFill>
        <p:spPr>
          <a:xfrm>
            <a:off x="2878665" y="3134549"/>
            <a:ext cx="2577060" cy="1870079"/>
          </a:xfrm>
          <a:prstGeom prst="rect">
            <a:avLst/>
          </a:prstGeom>
        </p:spPr>
      </p:pic>
      <p:sp>
        <p:nvSpPr>
          <p:cNvPr id="8" name="TextBox 7">
            <a:extLst>
              <a:ext uri="{FF2B5EF4-FFF2-40B4-BE49-F238E27FC236}">
                <a16:creationId xmlns:a16="http://schemas.microsoft.com/office/drawing/2014/main" id="{8C91D6F8-FD05-EADF-6EF9-986BFC3E8A9C}"/>
              </a:ext>
            </a:extLst>
          </p:cNvPr>
          <p:cNvSpPr txBox="1"/>
          <p:nvPr/>
        </p:nvSpPr>
        <p:spPr>
          <a:xfrm>
            <a:off x="748145" y="3171086"/>
            <a:ext cx="982858" cy="261610"/>
          </a:xfrm>
          <a:prstGeom prst="rect">
            <a:avLst/>
          </a:prstGeom>
          <a:noFill/>
        </p:spPr>
        <p:txBody>
          <a:bodyPr wrap="square" rtlCol="0">
            <a:spAutoFit/>
          </a:bodyPr>
          <a:lstStyle/>
          <a:p>
            <a:r>
              <a:rPr lang="en-NO" sz="1100" dirty="0">
                <a:latin typeface="Baskerville" panose="02020502070401020303" pitchFamily="18" charset="0"/>
                <a:ea typeface="Baskerville" panose="02020502070401020303" pitchFamily="18" charset="0"/>
              </a:rPr>
              <a:t>Implicit</a:t>
            </a:r>
          </a:p>
        </p:txBody>
      </p:sp>
      <p:sp>
        <p:nvSpPr>
          <p:cNvPr id="10" name="TextBox 9">
            <a:extLst>
              <a:ext uri="{FF2B5EF4-FFF2-40B4-BE49-F238E27FC236}">
                <a16:creationId xmlns:a16="http://schemas.microsoft.com/office/drawing/2014/main" id="{87EC3306-B160-B097-05C3-68F0A8DF52AD}"/>
              </a:ext>
            </a:extLst>
          </p:cNvPr>
          <p:cNvSpPr txBox="1"/>
          <p:nvPr/>
        </p:nvSpPr>
        <p:spPr>
          <a:xfrm>
            <a:off x="3387111" y="3171086"/>
            <a:ext cx="982858" cy="261610"/>
          </a:xfrm>
          <a:prstGeom prst="rect">
            <a:avLst/>
          </a:prstGeom>
          <a:noFill/>
        </p:spPr>
        <p:txBody>
          <a:bodyPr wrap="square" rtlCol="0">
            <a:spAutoFit/>
          </a:bodyPr>
          <a:lstStyle/>
          <a:p>
            <a:r>
              <a:rPr lang="en-NO" sz="1100" dirty="0">
                <a:latin typeface="Baskerville" panose="02020502070401020303" pitchFamily="18" charset="0"/>
                <a:ea typeface="Baskerville" panose="02020502070401020303" pitchFamily="18" charset="0"/>
              </a:rPr>
              <a:t>Explicit</a:t>
            </a:r>
          </a:p>
        </p:txBody>
      </p:sp>
    </p:spTree>
    <p:extLst>
      <p:ext uri="{BB962C8B-B14F-4D97-AF65-F5344CB8AC3E}">
        <p14:creationId xmlns:p14="http://schemas.microsoft.com/office/powerpoint/2010/main" val="3900721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a:extLst>
              <a:ext uri="{FF2B5EF4-FFF2-40B4-BE49-F238E27FC236}">
                <a16:creationId xmlns:a16="http://schemas.microsoft.com/office/drawing/2014/main" id="{FF720F00-E7BB-5B55-DD2A-72595D914855}"/>
              </a:ext>
            </a:extLst>
          </p:cNvPr>
          <p:cNvPicPr>
            <a:picLocks noChangeAspect="1"/>
          </p:cNvPicPr>
          <p:nvPr/>
        </p:nvPicPr>
        <p:blipFill>
          <a:blip r:embed="rId3"/>
          <a:stretch>
            <a:fillRect/>
          </a:stretch>
        </p:blipFill>
        <p:spPr>
          <a:xfrm>
            <a:off x="-1" y="-1"/>
            <a:ext cx="4163787" cy="3143163"/>
          </a:xfrm>
          <a:prstGeom prst="rect">
            <a:avLst/>
          </a:prstGeom>
        </p:spPr>
      </p:pic>
      <p:sp>
        <p:nvSpPr>
          <p:cNvPr id="2" name="Title 1">
            <a:extLst>
              <a:ext uri="{FF2B5EF4-FFF2-40B4-BE49-F238E27FC236}">
                <a16:creationId xmlns:a16="http://schemas.microsoft.com/office/drawing/2014/main" id="{B9AB7235-655E-AAF7-B233-B76A051731F9}"/>
              </a:ext>
            </a:extLst>
          </p:cNvPr>
          <p:cNvSpPr>
            <a:spLocks noGrp="1"/>
          </p:cNvSpPr>
          <p:nvPr>
            <p:ph type="title"/>
          </p:nvPr>
        </p:nvSpPr>
        <p:spPr>
          <a:xfrm>
            <a:off x="630937" y="929468"/>
            <a:ext cx="2733367" cy="1810866"/>
          </a:xfrm>
        </p:spPr>
        <p:txBody>
          <a:bodyPr anchor="t">
            <a:normAutofit/>
          </a:bodyPr>
          <a:lstStyle/>
          <a:p>
            <a:r>
              <a:rPr lang="en-NO" sz="4050" dirty="0">
                <a:solidFill>
                  <a:srgbClr val="FFFFFF"/>
                </a:solidFill>
                <a:latin typeface="Baskerville" panose="02020502070401020303" pitchFamily="18" charset="0"/>
                <a:ea typeface="Baskerville" panose="02020502070401020303" pitchFamily="18" charset="0"/>
              </a:rPr>
              <a:t>Accuracy</a:t>
            </a:r>
          </a:p>
        </p:txBody>
      </p:sp>
      <p:pic>
        <p:nvPicPr>
          <p:cNvPr id="3" name="Picture 2">
            <a:extLst>
              <a:ext uri="{FF2B5EF4-FFF2-40B4-BE49-F238E27FC236}">
                <a16:creationId xmlns:a16="http://schemas.microsoft.com/office/drawing/2014/main" id="{515A181B-3A00-C74E-D2E0-8BFCE44F5957}"/>
              </a:ext>
            </a:extLst>
          </p:cNvPr>
          <p:cNvPicPr>
            <a:picLocks noChangeAspect="1"/>
          </p:cNvPicPr>
          <p:nvPr/>
        </p:nvPicPr>
        <p:blipFill>
          <a:blip r:embed="rId4"/>
          <a:stretch>
            <a:fillRect/>
          </a:stretch>
        </p:blipFill>
        <p:spPr>
          <a:xfrm>
            <a:off x="4261972" y="1134400"/>
            <a:ext cx="4388120" cy="2872885"/>
          </a:xfrm>
          <a:prstGeom prst="rect">
            <a:avLst/>
          </a:prstGeom>
        </p:spPr>
      </p:pic>
    </p:spTree>
    <p:extLst>
      <p:ext uri="{BB962C8B-B14F-4D97-AF65-F5344CB8AC3E}">
        <p14:creationId xmlns:p14="http://schemas.microsoft.com/office/powerpoint/2010/main" val="3884708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DE7B02B5-AE59-488F-F7A9-1F1557C2126A}"/>
              </a:ext>
            </a:extLst>
          </p:cNvPr>
          <p:cNvSpPr>
            <a:spLocks noChangeAspect="1"/>
          </p:cNvSpPr>
          <p:nvPr/>
        </p:nvSpPr>
        <p:spPr>
          <a:xfrm>
            <a:off x="-3373256" y="-552106"/>
            <a:ext cx="6485258" cy="6247711"/>
          </a:xfrm>
          <a:prstGeom prst="ellipse">
            <a:avLst/>
          </a:prstGeom>
          <a:solidFill>
            <a:srgbClr val="E8A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 name="Title 1">
            <a:extLst>
              <a:ext uri="{FF2B5EF4-FFF2-40B4-BE49-F238E27FC236}">
                <a16:creationId xmlns:a16="http://schemas.microsoft.com/office/drawing/2014/main" id="{B9AB7235-655E-AAF7-B233-B76A051731F9}"/>
              </a:ext>
            </a:extLst>
          </p:cNvPr>
          <p:cNvSpPr>
            <a:spLocks noGrp="1"/>
          </p:cNvSpPr>
          <p:nvPr>
            <p:ph type="title"/>
          </p:nvPr>
        </p:nvSpPr>
        <p:spPr>
          <a:xfrm>
            <a:off x="515126" y="865180"/>
            <a:ext cx="2400300" cy="3345872"/>
          </a:xfrm>
        </p:spPr>
        <p:txBody>
          <a:bodyPr>
            <a:normAutofit/>
          </a:bodyPr>
          <a:lstStyle/>
          <a:p>
            <a:r>
              <a:rPr lang="en-NO" dirty="0">
                <a:solidFill>
                  <a:srgbClr val="FFFFFF"/>
                </a:solidFill>
                <a:latin typeface="Baskerville" panose="02020502070401020303" pitchFamily="18" charset="0"/>
                <a:ea typeface="Baskerville" panose="02020502070401020303" pitchFamily="18" charset="0"/>
              </a:rPr>
              <a:t>Thermal conductivity</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1AFD9B3-0E3D-F078-CD88-D4C29866786C}"/>
                  </a:ext>
                </a:extLst>
              </p:cNvPr>
              <p:cNvSpPr txBox="1"/>
              <p:nvPr/>
            </p:nvSpPr>
            <p:spPr>
              <a:xfrm>
                <a:off x="3428266" y="1853608"/>
                <a:ext cx="4572723" cy="7945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a:rPr lang="en-US" sz="2400" i="1">
                              <a:latin typeface="Cambria Math" panose="02040503050406030204" pitchFamily="18" charset="0"/>
                            </a:rPr>
                            <m:t>𝜕</m:t>
                          </m:r>
                          <m:r>
                            <a:rPr lang="en-US" sz="2400" i="1">
                              <a:latin typeface="Cambria Math" panose="02040503050406030204" pitchFamily="18" charset="0"/>
                            </a:rPr>
                            <m:t>𝑒</m:t>
                          </m:r>
                        </m:num>
                        <m:den>
                          <m:r>
                            <a:rPr lang="en-US" sz="2400" i="1">
                              <a:latin typeface="Cambria Math" panose="02040503050406030204" pitchFamily="18" charset="0"/>
                            </a:rPr>
                            <m:t>𝜕</m:t>
                          </m:r>
                          <m:r>
                            <a:rPr lang="en-US" sz="2400" i="1">
                              <a:latin typeface="Cambria Math" panose="02040503050406030204" pitchFamily="18" charset="0"/>
                            </a:rPr>
                            <m:t>𝑡</m:t>
                          </m:r>
                        </m:den>
                      </m:f>
                      <m:r>
                        <a:rPr lang="en-US" sz="2400" i="1">
                          <a:latin typeface="Cambria Math" panose="02040503050406030204" pitchFamily="18" charset="0"/>
                        </a:rPr>
                        <m:t>=…</m:t>
                      </m:r>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m:rPr>
                              <m:sty m:val="p"/>
                            </m:rPr>
                            <a:rPr lang="en-US" sz="2400">
                              <a:latin typeface="Cambria Math" panose="02040503050406030204" pitchFamily="18" charset="0"/>
                            </a:rPr>
                            <m:t>∇</m:t>
                          </m:r>
                        </m:e>
                        <m:sub>
                          <m:r>
                            <a:rPr lang="en-US" sz="2400" i="1">
                              <a:latin typeface="Cambria Math" panose="02040503050406030204" pitchFamily="18" charset="0"/>
                            </a:rPr>
                            <m:t>∥</m:t>
                          </m:r>
                        </m:sub>
                      </m:sSub>
                      <m:r>
                        <a:rPr lang="en-US" sz="2400" i="1">
                          <a:latin typeface="Cambria Math" panose="02040503050406030204" pitchFamily="18" charset="0"/>
                        </a:rPr>
                        <m:t>⋅</m:t>
                      </m:r>
                      <m:r>
                        <a:rPr lang="en-US" sz="2400" b="1">
                          <a:latin typeface="Cambria Math" panose="02040503050406030204" pitchFamily="18" charset="0"/>
                        </a:rPr>
                        <m:t>𝐪</m:t>
                      </m:r>
                    </m:oMath>
                  </m:oMathPara>
                </a14:m>
                <a:endParaRPr lang="en-US" sz="2400" dirty="0">
                  <a:latin typeface="Baskerville" panose="02020502070401020303" pitchFamily="18" charset="0"/>
                  <a:ea typeface="Baskerville" panose="02020502070401020303" pitchFamily="18" charset="0"/>
                </a:endParaRPr>
              </a:p>
            </p:txBody>
          </p:sp>
        </mc:Choice>
        <mc:Fallback xmlns="">
          <p:sp>
            <p:nvSpPr>
              <p:cNvPr id="5" name="TextBox 4">
                <a:extLst>
                  <a:ext uri="{FF2B5EF4-FFF2-40B4-BE49-F238E27FC236}">
                    <a16:creationId xmlns:a16="http://schemas.microsoft.com/office/drawing/2014/main" id="{F1AFD9B3-0E3D-F078-CD88-D4C29866786C}"/>
                  </a:ext>
                </a:extLst>
              </p:cNvPr>
              <p:cNvSpPr txBox="1">
                <a:spLocks noRot="1" noChangeAspect="1" noMove="1" noResize="1" noEditPoints="1" noAdjustHandles="1" noChangeArrowheads="1" noChangeShapeType="1" noTextEdit="1"/>
              </p:cNvSpPr>
              <p:nvPr/>
            </p:nvSpPr>
            <p:spPr>
              <a:xfrm>
                <a:off x="3428266" y="1853608"/>
                <a:ext cx="4572723" cy="794576"/>
              </a:xfrm>
              <a:prstGeom prst="rect">
                <a:avLst/>
              </a:prstGeom>
              <a:blipFill>
                <a:blip r:embed="rId3"/>
                <a:stretch>
                  <a:fillRect b="-7813"/>
                </a:stretch>
              </a:blipFill>
            </p:spPr>
            <p:txBody>
              <a:bodyPr/>
              <a:lstStyle/>
              <a:p>
                <a:r>
                  <a:rPr lang="en-NO">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E65FF13-2DD5-0DD0-1A35-AF7F97EACE61}"/>
                  </a:ext>
                </a:extLst>
              </p:cNvPr>
              <p:cNvSpPr txBox="1"/>
              <p:nvPr/>
            </p:nvSpPr>
            <p:spPr>
              <a:xfrm>
                <a:off x="3550971" y="2904115"/>
                <a:ext cx="4935155" cy="49193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400" b="1">
                          <a:latin typeface="Cambria Math" panose="02040503050406030204" pitchFamily="18" charset="0"/>
                        </a:rPr>
                        <m:t>𝐪</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𝜅</m:t>
                          </m:r>
                        </m:e>
                        <m:sub>
                          <m:r>
                            <a:rPr lang="en-US" sz="2400" i="1">
                              <a:latin typeface="Cambria Math" panose="02040503050406030204" pitchFamily="18" charset="0"/>
                            </a:rPr>
                            <m:t>0</m:t>
                          </m:r>
                        </m:sub>
                      </m:sSub>
                      <m:sSup>
                        <m:sSupPr>
                          <m:ctrlPr>
                            <a:rPr lang="en-US" sz="2400" i="1">
                              <a:latin typeface="Cambria Math" panose="02040503050406030204" pitchFamily="18" charset="0"/>
                            </a:rPr>
                          </m:ctrlPr>
                        </m:sSupPr>
                        <m:e>
                          <m:r>
                            <a:rPr lang="en-US" sz="2400" i="1">
                              <a:latin typeface="Cambria Math" panose="02040503050406030204" pitchFamily="18" charset="0"/>
                            </a:rPr>
                            <m:t>𝑇</m:t>
                          </m:r>
                        </m:e>
                        <m:sup>
                          <m:r>
                            <a:rPr lang="en-US" sz="2400" i="1">
                              <a:latin typeface="Cambria Math" panose="02040503050406030204" pitchFamily="18" charset="0"/>
                            </a:rPr>
                            <m:t>5/2</m:t>
                          </m:r>
                        </m:sup>
                      </m:sSup>
                      <m:r>
                        <a:rPr lang="en-US" sz="2400" i="1">
                          <a:latin typeface="Cambria Math" panose="02040503050406030204" pitchFamily="18" charset="0"/>
                        </a:rPr>
                        <m:t> </m:t>
                      </m:r>
                      <m:sSub>
                        <m:sSubPr>
                          <m:ctrlPr>
                            <a:rPr lang="en-US" sz="2400" i="1">
                              <a:latin typeface="Cambria Math" panose="02040503050406030204" pitchFamily="18" charset="0"/>
                            </a:rPr>
                          </m:ctrlPr>
                        </m:sSubPr>
                        <m:e>
                          <m:r>
                            <m:rPr>
                              <m:sty m:val="p"/>
                            </m:rPr>
                            <a:rPr lang="en-US" sz="2400">
                              <a:latin typeface="Cambria Math" panose="02040503050406030204" pitchFamily="18" charset="0"/>
                            </a:rPr>
                            <m:t>∇</m:t>
                          </m:r>
                        </m:e>
                        <m:sub>
                          <m:r>
                            <a:rPr lang="en-US" sz="2400" i="1">
                              <a:latin typeface="Cambria Math" panose="02040503050406030204" pitchFamily="18" charset="0"/>
                            </a:rPr>
                            <m:t>∥</m:t>
                          </m:r>
                        </m:sub>
                      </m:sSub>
                      <m:r>
                        <a:rPr lang="en-US" sz="2400" i="1">
                          <a:latin typeface="Cambria Math" panose="02040503050406030204" pitchFamily="18" charset="0"/>
                        </a:rPr>
                        <m:t>𝑇</m:t>
                      </m:r>
                    </m:oMath>
                  </m:oMathPara>
                </a14:m>
                <a:endParaRPr lang="en-US" sz="2400" b="1" dirty="0">
                  <a:latin typeface="Baskerville" panose="02020502070401020303" pitchFamily="18" charset="0"/>
                  <a:ea typeface="Baskerville" panose="02020502070401020303" pitchFamily="18" charset="0"/>
                </a:endParaRPr>
              </a:p>
            </p:txBody>
          </p:sp>
        </mc:Choice>
        <mc:Fallback xmlns="">
          <p:sp>
            <p:nvSpPr>
              <p:cNvPr id="11" name="TextBox 10">
                <a:extLst>
                  <a:ext uri="{FF2B5EF4-FFF2-40B4-BE49-F238E27FC236}">
                    <a16:creationId xmlns:a16="http://schemas.microsoft.com/office/drawing/2014/main" id="{4E65FF13-2DD5-0DD0-1A35-AF7F97EACE61}"/>
                  </a:ext>
                </a:extLst>
              </p:cNvPr>
              <p:cNvSpPr txBox="1">
                <a:spLocks noRot="1" noChangeAspect="1" noMove="1" noResize="1" noEditPoints="1" noAdjustHandles="1" noChangeArrowheads="1" noChangeShapeType="1" noTextEdit="1"/>
              </p:cNvSpPr>
              <p:nvPr/>
            </p:nvSpPr>
            <p:spPr>
              <a:xfrm>
                <a:off x="3550971" y="2904115"/>
                <a:ext cx="4935155" cy="491930"/>
              </a:xfrm>
              <a:prstGeom prst="rect">
                <a:avLst/>
              </a:prstGeom>
              <a:blipFill>
                <a:blip r:embed="rId4"/>
                <a:stretch>
                  <a:fillRect b="-20000"/>
                </a:stretch>
              </a:blipFill>
            </p:spPr>
            <p:txBody>
              <a:bodyPr/>
              <a:lstStyle/>
              <a:p>
                <a:r>
                  <a:rPr lang="en-NO">
                    <a:noFill/>
                  </a:rPr>
                  <a:t> </a:t>
                </a:r>
              </a:p>
            </p:txBody>
          </p:sp>
        </mc:Fallback>
      </mc:AlternateContent>
    </p:spTree>
    <p:extLst>
      <p:ext uri="{BB962C8B-B14F-4D97-AF65-F5344CB8AC3E}">
        <p14:creationId xmlns:p14="http://schemas.microsoft.com/office/powerpoint/2010/main" val="3633403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6">
            <a:extLst>
              <a:ext uri="{FF2B5EF4-FFF2-40B4-BE49-F238E27FC236}">
                <a16:creationId xmlns:a16="http://schemas.microsoft.com/office/drawing/2014/main" id="{44C08DE3-05CB-00EE-C09A-2CD81BDE80F0}"/>
              </a:ext>
            </a:extLst>
          </p:cNvPr>
          <p:cNvPicPr>
            <a:picLocks noChangeAspect="1"/>
          </p:cNvPicPr>
          <p:nvPr/>
        </p:nvPicPr>
        <p:blipFill>
          <a:blip r:embed="rId3"/>
          <a:stretch>
            <a:fillRect/>
          </a:stretch>
        </p:blipFill>
        <p:spPr>
          <a:xfrm>
            <a:off x="-1" y="-1"/>
            <a:ext cx="4163787" cy="3143163"/>
          </a:xfrm>
          <a:prstGeom prst="rect">
            <a:avLst/>
          </a:prstGeom>
        </p:spPr>
      </p:pic>
      <p:sp>
        <p:nvSpPr>
          <p:cNvPr id="2" name="Title 1">
            <a:extLst>
              <a:ext uri="{FF2B5EF4-FFF2-40B4-BE49-F238E27FC236}">
                <a16:creationId xmlns:a16="http://schemas.microsoft.com/office/drawing/2014/main" id="{B9AB7235-655E-AAF7-B233-B76A051731F9}"/>
              </a:ext>
            </a:extLst>
          </p:cNvPr>
          <p:cNvSpPr>
            <a:spLocks noGrp="1"/>
          </p:cNvSpPr>
          <p:nvPr>
            <p:ph type="title"/>
          </p:nvPr>
        </p:nvSpPr>
        <p:spPr>
          <a:xfrm>
            <a:off x="630937" y="929468"/>
            <a:ext cx="2733367" cy="1810866"/>
          </a:xfrm>
        </p:spPr>
        <p:txBody>
          <a:bodyPr anchor="t">
            <a:normAutofit/>
          </a:bodyPr>
          <a:lstStyle/>
          <a:p>
            <a:r>
              <a:rPr lang="en-NO" sz="4050" dirty="0">
                <a:solidFill>
                  <a:srgbClr val="FFFFFF"/>
                </a:solidFill>
                <a:latin typeface="Baskerville" panose="02020502070401020303" pitchFamily="18" charset="0"/>
                <a:ea typeface="Baskerville" panose="02020502070401020303" pitchFamily="18" charset="0"/>
              </a:rPr>
              <a:t>Accuracy</a:t>
            </a:r>
          </a:p>
        </p:txBody>
      </p:sp>
      <p:pic>
        <p:nvPicPr>
          <p:cNvPr id="7" name="Picture 6">
            <a:extLst>
              <a:ext uri="{FF2B5EF4-FFF2-40B4-BE49-F238E27FC236}">
                <a16:creationId xmlns:a16="http://schemas.microsoft.com/office/drawing/2014/main" id="{8D211A87-0C5B-0242-8FCC-4F20E8790E2D}"/>
              </a:ext>
            </a:extLst>
          </p:cNvPr>
          <p:cNvPicPr>
            <a:picLocks noChangeAspect="1"/>
          </p:cNvPicPr>
          <p:nvPr/>
        </p:nvPicPr>
        <p:blipFill>
          <a:blip r:embed="rId4"/>
          <a:stretch>
            <a:fillRect/>
          </a:stretch>
        </p:blipFill>
        <p:spPr>
          <a:xfrm>
            <a:off x="3883269" y="2249533"/>
            <a:ext cx="4800320" cy="1850403"/>
          </a:xfrm>
          <a:prstGeom prst="rect">
            <a:avLst/>
          </a:prstGeom>
        </p:spPr>
      </p:pic>
      <p:pic>
        <p:nvPicPr>
          <p:cNvPr id="9" name="Picture 8">
            <a:extLst>
              <a:ext uri="{FF2B5EF4-FFF2-40B4-BE49-F238E27FC236}">
                <a16:creationId xmlns:a16="http://schemas.microsoft.com/office/drawing/2014/main" id="{F07B71F6-AB5A-362E-45F6-A169E5E5BA49}"/>
              </a:ext>
            </a:extLst>
          </p:cNvPr>
          <p:cNvPicPr>
            <a:picLocks noChangeAspect="1"/>
          </p:cNvPicPr>
          <p:nvPr/>
        </p:nvPicPr>
        <p:blipFill>
          <a:blip r:embed="rId5"/>
          <a:stretch>
            <a:fillRect/>
          </a:stretch>
        </p:blipFill>
        <p:spPr>
          <a:xfrm>
            <a:off x="6009091" y="118366"/>
            <a:ext cx="2826353" cy="1850402"/>
          </a:xfrm>
          <a:prstGeom prst="rect">
            <a:avLst/>
          </a:prstGeom>
        </p:spPr>
      </p:pic>
    </p:spTree>
    <p:extLst>
      <p:ext uri="{BB962C8B-B14F-4D97-AF65-F5344CB8AC3E}">
        <p14:creationId xmlns:p14="http://schemas.microsoft.com/office/powerpoint/2010/main" val="15165409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6">
            <a:extLst>
              <a:ext uri="{FF2B5EF4-FFF2-40B4-BE49-F238E27FC236}">
                <a16:creationId xmlns:a16="http://schemas.microsoft.com/office/drawing/2014/main" id="{3B731FFA-1DB3-DBC0-0C29-027D0E40B330}"/>
              </a:ext>
            </a:extLst>
          </p:cNvPr>
          <p:cNvPicPr>
            <a:picLocks noChangeAspect="1"/>
          </p:cNvPicPr>
          <p:nvPr/>
        </p:nvPicPr>
        <p:blipFill>
          <a:blip r:embed="rId3"/>
          <a:stretch>
            <a:fillRect/>
          </a:stretch>
        </p:blipFill>
        <p:spPr>
          <a:xfrm>
            <a:off x="-1" y="-1"/>
            <a:ext cx="4163787" cy="3143163"/>
          </a:xfrm>
          <a:prstGeom prst="rect">
            <a:avLst/>
          </a:prstGeom>
        </p:spPr>
      </p:pic>
      <p:sp>
        <p:nvSpPr>
          <p:cNvPr id="2" name="Title 1">
            <a:extLst>
              <a:ext uri="{FF2B5EF4-FFF2-40B4-BE49-F238E27FC236}">
                <a16:creationId xmlns:a16="http://schemas.microsoft.com/office/drawing/2014/main" id="{B9AB7235-655E-AAF7-B233-B76A051731F9}"/>
              </a:ext>
            </a:extLst>
          </p:cNvPr>
          <p:cNvSpPr>
            <a:spLocks noGrp="1"/>
          </p:cNvSpPr>
          <p:nvPr>
            <p:ph type="title"/>
          </p:nvPr>
        </p:nvSpPr>
        <p:spPr>
          <a:xfrm>
            <a:off x="630937" y="929468"/>
            <a:ext cx="2733367" cy="1810866"/>
          </a:xfrm>
        </p:spPr>
        <p:txBody>
          <a:bodyPr anchor="t">
            <a:normAutofit/>
          </a:bodyPr>
          <a:lstStyle/>
          <a:p>
            <a:r>
              <a:rPr lang="en-NO" sz="4050" dirty="0">
                <a:solidFill>
                  <a:srgbClr val="FFFFFF"/>
                </a:solidFill>
                <a:latin typeface="Baskerville" panose="02020502070401020303" pitchFamily="18" charset="0"/>
                <a:ea typeface="Baskerville" panose="02020502070401020303" pitchFamily="18" charset="0"/>
              </a:rPr>
              <a:t>Time-stepping</a:t>
            </a:r>
          </a:p>
        </p:txBody>
      </p:sp>
      <p:pic>
        <p:nvPicPr>
          <p:cNvPr id="6" name="Content Placeholder 5">
            <a:extLst>
              <a:ext uri="{FF2B5EF4-FFF2-40B4-BE49-F238E27FC236}">
                <a16:creationId xmlns:a16="http://schemas.microsoft.com/office/drawing/2014/main" id="{4F5A9F1F-B448-0CF7-8D36-ACDA3A9BE643}"/>
              </a:ext>
            </a:extLst>
          </p:cNvPr>
          <p:cNvPicPr>
            <a:picLocks noGrp="1" noChangeAspect="1"/>
          </p:cNvPicPr>
          <p:nvPr>
            <p:ph idx="1"/>
          </p:nvPr>
        </p:nvPicPr>
        <p:blipFill>
          <a:blip r:embed="rId4"/>
          <a:stretch>
            <a:fillRect/>
          </a:stretch>
        </p:blipFill>
        <p:spPr>
          <a:xfrm>
            <a:off x="4061513" y="1560659"/>
            <a:ext cx="4642567" cy="1943400"/>
          </a:xfrm>
        </p:spPr>
      </p:pic>
    </p:spTree>
    <p:extLst>
      <p:ext uri="{BB962C8B-B14F-4D97-AF65-F5344CB8AC3E}">
        <p14:creationId xmlns:p14="http://schemas.microsoft.com/office/powerpoint/2010/main" val="3399146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6">
            <a:extLst>
              <a:ext uri="{FF2B5EF4-FFF2-40B4-BE49-F238E27FC236}">
                <a16:creationId xmlns:a16="http://schemas.microsoft.com/office/drawing/2014/main" id="{B7A0A7F6-1030-77F8-D923-F9B0DBCE299E}"/>
              </a:ext>
            </a:extLst>
          </p:cNvPr>
          <p:cNvPicPr>
            <a:picLocks noChangeAspect="1"/>
          </p:cNvPicPr>
          <p:nvPr/>
        </p:nvPicPr>
        <p:blipFill>
          <a:blip r:embed="rId3"/>
          <a:stretch>
            <a:fillRect/>
          </a:stretch>
        </p:blipFill>
        <p:spPr>
          <a:xfrm>
            <a:off x="-1" y="-1"/>
            <a:ext cx="4163787" cy="3143163"/>
          </a:xfrm>
          <a:prstGeom prst="rect">
            <a:avLst/>
          </a:prstGeom>
        </p:spPr>
      </p:pic>
      <p:sp>
        <p:nvSpPr>
          <p:cNvPr id="2" name="Title 1">
            <a:extLst>
              <a:ext uri="{FF2B5EF4-FFF2-40B4-BE49-F238E27FC236}">
                <a16:creationId xmlns:a16="http://schemas.microsoft.com/office/drawing/2014/main" id="{B9AB7235-655E-AAF7-B233-B76A051731F9}"/>
              </a:ext>
            </a:extLst>
          </p:cNvPr>
          <p:cNvSpPr>
            <a:spLocks noGrp="1"/>
          </p:cNvSpPr>
          <p:nvPr>
            <p:ph type="title"/>
          </p:nvPr>
        </p:nvSpPr>
        <p:spPr>
          <a:xfrm>
            <a:off x="630937" y="929468"/>
            <a:ext cx="2733367" cy="1810866"/>
          </a:xfrm>
        </p:spPr>
        <p:txBody>
          <a:bodyPr anchor="t">
            <a:normAutofit/>
          </a:bodyPr>
          <a:lstStyle/>
          <a:p>
            <a:r>
              <a:rPr lang="en-NO" sz="4050" dirty="0">
                <a:solidFill>
                  <a:srgbClr val="FFFFFF"/>
                </a:solidFill>
                <a:latin typeface="Baskerville" panose="02020502070401020303" pitchFamily="18" charset="0"/>
                <a:ea typeface="Baskerville" panose="02020502070401020303" pitchFamily="18" charset="0"/>
              </a:rPr>
              <a:t>Time-stepping</a:t>
            </a:r>
          </a:p>
        </p:txBody>
      </p:sp>
      <p:pic>
        <p:nvPicPr>
          <p:cNvPr id="6" name="Content Placeholder 5">
            <a:extLst>
              <a:ext uri="{FF2B5EF4-FFF2-40B4-BE49-F238E27FC236}">
                <a16:creationId xmlns:a16="http://schemas.microsoft.com/office/drawing/2014/main" id="{4F5A9F1F-B448-0CF7-8D36-ACDA3A9BE643}"/>
              </a:ext>
            </a:extLst>
          </p:cNvPr>
          <p:cNvPicPr>
            <a:picLocks noGrp="1" noChangeAspect="1"/>
          </p:cNvPicPr>
          <p:nvPr>
            <p:ph idx="1"/>
          </p:nvPr>
        </p:nvPicPr>
        <p:blipFill>
          <a:blip r:embed="rId4"/>
          <a:stretch>
            <a:fillRect/>
          </a:stretch>
        </p:blipFill>
        <p:spPr>
          <a:xfrm>
            <a:off x="5723651" y="228840"/>
            <a:ext cx="3005775" cy="1258232"/>
          </a:xfrm>
        </p:spPr>
      </p:pic>
      <p:pic>
        <p:nvPicPr>
          <p:cNvPr id="5" name="Picture 4">
            <a:extLst>
              <a:ext uri="{FF2B5EF4-FFF2-40B4-BE49-F238E27FC236}">
                <a16:creationId xmlns:a16="http://schemas.microsoft.com/office/drawing/2014/main" id="{46B6C497-A52C-2C59-BDAD-9B01F7361910}"/>
              </a:ext>
            </a:extLst>
          </p:cNvPr>
          <p:cNvPicPr>
            <a:picLocks noChangeAspect="1"/>
          </p:cNvPicPr>
          <p:nvPr/>
        </p:nvPicPr>
        <p:blipFill>
          <a:blip r:embed="rId5"/>
          <a:stretch>
            <a:fillRect/>
          </a:stretch>
        </p:blipFill>
        <p:spPr>
          <a:xfrm>
            <a:off x="4207477" y="1620707"/>
            <a:ext cx="4218716" cy="2820312"/>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C5917C5-3C96-08E0-88B9-F00C887FDE5A}"/>
                  </a:ext>
                </a:extLst>
              </p:cNvPr>
              <p:cNvSpPr txBox="1"/>
              <p:nvPr/>
            </p:nvSpPr>
            <p:spPr>
              <a:xfrm>
                <a:off x="1671491" y="3552168"/>
                <a:ext cx="820802" cy="520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𝜏</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m:rPr>
                              <m:sty m:val="p"/>
                            </m:rPr>
                            <a:rPr lang="en-US" b="0" i="0" smtClean="0">
                              <a:latin typeface="Cambria Math" panose="02040503050406030204" pitchFamily="18" charset="0"/>
                            </a:rPr>
                            <m:t>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den>
                      </m:f>
                    </m:oMath>
                  </m:oMathPara>
                </a14:m>
                <a:endParaRPr lang="en-NO" dirty="0"/>
              </a:p>
            </p:txBody>
          </p:sp>
        </mc:Choice>
        <mc:Fallback xmlns="">
          <p:sp>
            <p:nvSpPr>
              <p:cNvPr id="8" name="TextBox 7">
                <a:extLst>
                  <a:ext uri="{FF2B5EF4-FFF2-40B4-BE49-F238E27FC236}">
                    <a16:creationId xmlns:a16="http://schemas.microsoft.com/office/drawing/2014/main" id="{CC5917C5-3C96-08E0-88B9-F00C887FDE5A}"/>
                  </a:ext>
                </a:extLst>
              </p:cNvPr>
              <p:cNvSpPr txBox="1">
                <a:spLocks noRot="1" noChangeAspect="1" noMove="1" noResize="1" noEditPoints="1" noAdjustHandles="1" noChangeArrowheads="1" noChangeShapeType="1" noTextEdit="1"/>
              </p:cNvSpPr>
              <p:nvPr/>
            </p:nvSpPr>
            <p:spPr>
              <a:xfrm>
                <a:off x="1671491" y="3552168"/>
                <a:ext cx="820802" cy="520463"/>
              </a:xfrm>
              <a:prstGeom prst="rect">
                <a:avLst/>
              </a:prstGeom>
              <a:blipFill>
                <a:blip r:embed="rId6"/>
                <a:stretch>
                  <a:fillRect l="-6061" t="-4762" r="-1515" b="-11905"/>
                </a:stretch>
              </a:blipFill>
            </p:spPr>
            <p:txBody>
              <a:bodyPr/>
              <a:lstStyle/>
              <a:p>
                <a:r>
                  <a:rPr lang="en-NO">
                    <a:noFill/>
                  </a:rPr>
                  <a:t> </a:t>
                </a:r>
              </a:p>
            </p:txBody>
          </p:sp>
        </mc:Fallback>
      </mc:AlternateContent>
    </p:spTree>
    <p:extLst>
      <p:ext uri="{BB962C8B-B14F-4D97-AF65-F5344CB8AC3E}">
        <p14:creationId xmlns:p14="http://schemas.microsoft.com/office/powerpoint/2010/main" val="4079556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6">
            <a:extLst>
              <a:ext uri="{FF2B5EF4-FFF2-40B4-BE49-F238E27FC236}">
                <a16:creationId xmlns:a16="http://schemas.microsoft.com/office/drawing/2014/main" id="{A32D92C8-1EB7-C3FD-B5FD-B432006AA0D9}"/>
              </a:ext>
            </a:extLst>
          </p:cNvPr>
          <p:cNvPicPr>
            <a:picLocks noChangeAspect="1"/>
          </p:cNvPicPr>
          <p:nvPr/>
        </p:nvPicPr>
        <p:blipFill>
          <a:blip r:embed="rId3"/>
          <a:stretch>
            <a:fillRect/>
          </a:stretch>
        </p:blipFill>
        <p:spPr>
          <a:xfrm>
            <a:off x="-1" y="-1"/>
            <a:ext cx="4163787" cy="3143163"/>
          </a:xfrm>
          <a:prstGeom prst="rect">
            <a:avLst/>
          </a:prstGeom>
        </p:spPr>
      </p:pic>
      <p:sp>
        <p:nvSpPr>
          <p:cNvPr id="2" name="Title 1">
            <a:extLst>
              <a:ext uri="{FF2B5EF4-FFF2-40B4-BE49-F238E27FC236}">
                <a16:creationId xmlns:a16="http://schemas.microsoft.com/office/drawing/2014/main" id="{B9AB7235-655E-AAF7-B233-B76A051731F9}"/>
              </a:ext>
            </a:extLst>
          </p:cNvPr>
          <p:cNvSpPr>
            <a:spLocks noGrp="1"/>
          </p:cNvSpPr>
          <p:nvPr>
            <p:ph type="title"/>
          </p:nvPr>
        </p:nvSpPr>
        <p:spPr>
          <a:xfrm>
            <a:off x="630937" y="929468"/>
            <a:ext cx="2733367" cy="1810866"/>
          </a:xfrm>
        </p:spPr>
        <p:txBody>
          <a:bodyPr anchor="t">
            <a:normAutofit/>
          </a:bodyPr>
          <a:lstStyle/>
          <a:p>
            <a:r>
              <a:rPr lang="en-NO" sz="4050" dirty="0">
                <a:solidFill>
                  <a:srgbClr val="FFFFFF"/>
                </a:solidFill>
                <a:latin typeface="Baskerville" panose="02020502070401020303" pitchFamily="18" charset="0"/>
                <a:ea typeface="Baskerville" panose="02020502070401020303" pitchFamily="18" charset="0"/>
              </a:rPr>
              <a:t>Time-stepping</a:t>
            </a:r>
          </a:p>
        </p:txBody>
      </p:sp>
      <p:pic>
        <p:nvPicPr>
          <p:cNvPr id="6" name="Content Placeholder 5">
            <a:extLst>
              <a:ext uri="{FF2B5EF4-FFF2-40B4-BE49-F238E27FC236}">
                <a16:creationId xmlns:a16="http://schemas.microsoft.com/office/drawing/2014/main" id="{4F5A9F1F-B448-0CF7-8D36-ACDA3A9BE643}"/>
              </a:ext>
            </a:extLst>
          </p:cNvPr>
          <p:cNvPicPr>
            <a:picLocks noGrp="1" noChangeAspect="1"/>
          </p:cNvPicPr>
          <p:nvPr>
            <p:ph idx="1"/>
          </p:nvPr>
        </p:nvPicPr>
        <p:blipFill>
          <a:blip r:embed="rId4"/>
          <a:stretch>
            <a:fillRect/>
          </a:stretch>
        </p:blipFill>
        <p:spPr>
          <a:xfrm>
            <a:off x="5723651" y="228840"/>
            <a:ext cx="3005775" cy="1258232"/>
          </a:xfrm>
        </p:spPr>
      </p:pic>
      <p:pic>
        <p:nvPicPr>
          <p:cNvPr id="7" name="Picture 6">
            <a:extLst>
              <a:ext uri="{FF2B5EF4-FFF2-40B4-BE49-F238E27FC236}">
                <a16:creationId xmlns:a16="http://schemas.microsoft.com/office/drawing/2014/main" id="{6B011D3B-FFF6-92A1-0BF3-49FF075BDE27}"/>
              </a:ext>
            </a:extLst>
          </p:cNvPr>
          <p:cNvPicPr>
            <a:picLocks noChangeAspect="1"/>
          </p:cNvPicPr>
          <p:nvPr/>
        </p:nvPicPr>
        <p:blipFill>
          <a:blip r:embed="rId5"/>
          <a:stretch>
            <a:fillRect/>
          </a:stretch>
        </p:blipFill>
        <p:spPr>
          <a:xfrm>
            <a:off x="4207477" y="1620708"/>
            <a:ext cx="4218716" cy="2820311"/>
          </a:xfrm>
          <a:prstGeom prst="rect">
            <a:avLst/>
          </a:prstGeom>
        </p:spPr>
      </p:pic>
    </p:spTree>
    <p:extLst>
      <p:ext uri="{BB962C8B-B14F-4D97-AF65-F5344CB8AC3E}">
        <p14:creationId xmlns:p14="http://schemas.microsoft.com/office/powerpoint/2010/main" val="1345926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6">
            <a:extLst>
              <a:ext uri="{FF2B5EF4-FFF2-40B4-BE49-F238E27FC236}">
                <a16:creationId xmlns:a16="http://schemas.microsoft.com/office/drawing/2014/main" id="{62EBA83A-5DB6-139D-2EA9-FEA317C3EACC}"/>
              </a:ext>
            </a:extLst>
          </p:cNvPr>
          <p:cNvPicPr>
            <a:picLocks noChangeAspect="1"/>
          </p:cNvPicPr>
          <p:nvPr/>
        </p:nvPicPr>
        <p:blipFill>
          <a:blip r:embed="rId3"/>
          <a:stretch>
            <a:fillRect/>
          </a:stretch>
        </p:blipFill>
        <p:spPr>
          <a:xfrm>
            <a:off x="-1" y="-1"/>
            <a:ext cx="4163787" cy="3143163"/>
          </a:xfrm>
          <a:prstGeom prst="rect">
            <a:avLst/>
          </a:prstGeom>
        </p:spPr>
      </p:pic>
      <p:sp>
        <p:nvSpPr>
          <p:cNvPr id="2" name="Title 1">
            <a:extLst>
              <a:ext uri="{FF2B5EF4-FFF2-40B4-BE49-F238E27FC236}">
                <a16:creationId xmlns:a16="http://schemas.microsoft.com/office/drawing/2014/main" id="{B9AB7235-655E-AAF7-B233-B76A051731F9}"/>
              </a:ext>
            </a:extLst>
          </p:cNvPr>
          <p:cNvSpPr>
            <a:spLocks noGrp="1"/>
          </p:cNvSpPr>
          <p:nvPr>
            <p:ph type="title"/>
          </p:nvPr>
        </p:nvSpPr>
        <p:spPr>
          <a:xfrm>
            <a:off x="630937" y="929468"/>
            <a:ext cx="2733367" cy="1810866"/>
          </a:xfrm>
        </p:spPr>
        <p:txBody>
          <a:bodyPr anchor="t">
            <a:normAutofit/>
          </a:bodyPr>
          <a:lstStyle/>
          <a:p>
            <a:r>
              <a:rPr lang="en-NO" sz="4050" dirty="0">
                <a:solidFill>
                  <a:srgbClr val="FFFFFF"/>
                </a:solidFill>
                <a:latin typeface="Baskerville" panose="02020502070401020303" pitchFamily="18" charset="0"/>
                <a:ea typeface="Baskerville" panose="02020502070401020303" pitchFamily="18" charset="0"/>
              </a:rPr>
              <a:t>Time-stepping</a:t>
            </a:r>
          </a:p>
        </p:txBody>
      </p:sp>
      <p:pic>
        <p:nvPicPr>
          <p:cNvPr id="6" name="Content Placeholder 5">
            <a:extLst>
              <a:ext uri="{FF2B5EF4-FFF2-40B4-BE49-F238E27FC236}">
                <a16:creationId xmlns:a16="http://schemas.microsoft.com/office/drawing/2014/main" id="{4F5A9F1F-B448-0CF7-8D36-ACDA3A9BE643}"/>
              </a:ext>
            </a:extLst>
          </p:cNvPr>
          <p:cNvPicPr>
            <a:picLocks noGrp="1" noChangeAspect="1"/>
          </p:cNvPicPr>
          <p:nvPr>
            <p:ph idx="1"/>
          </p:nvPr>
        </p:nvPicPr>
        <p:blipFill>
          <a:blip r:embed="rId4"/>
          <a:stretch>
            <a:fillRect/>
          </a:stretch>
        </p:blipFill>
        <p:spPr>
          <a:xfrm>
            <a:off x="5723651" y="228840"/>
            <a:ext cx="3005775" cy="1258232"/>
          </a:xfrm>
        </p:spPr>
      </p:pic>
      <p:pic>
        <p:nvPicPr>
          <p:cNvPr id="7" name="Picture 6">
            <a:extLst>
              <a:ext uri="{FF2B5EF4-FFF2-40B4-BE49-F238E27FC236}">
                <a16:creationId xmlns:a16="http://schemas.microsoft.com/office/drawing/2014/main" id="{0067F749-8580-7C6F-B6DE-BBBA5F7ECB4F}"/>
              </a:ext>
            </a:extLst>
          </p:cNvPr>
          <p:cNvPicPr>
            <a:picLocks noChangeAspect="1"/>
          </p:cNvPicPr>
          <p:nvPr/>
        </p:nvPicPr>
        <p:blipFill>
          <a:blip r:embed="rId5"/>
          <a:stretch>
            <a:fillRect/>
          </a:stretch>
        </p:blipFill>
        <p:spPr>
          <a:xfrm>
            <a:off x="4207477" y="1620707"/>
            <a:ext cx="4218716" cy="2820312"/>
          </a:xfrm>
          <a:prstGeom prst="rect">
            <a:avLst/>
          </a:prstGeom>
        </p:spPr>
      </p:pic>
    </p:spTree>
    <p:extLst>
      <p:ext uri="{BB962C8B-B14F-4D97-AF65-F5344CB8AC3E}">
        <p14:creationId xmlns:p14="http://schemas.microsoft.com/office/powerpoint/2010/main" val="2763958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6">
            <a:extLst>
              <a:ext uri="{FF2B5EF4-FFF2-40B4-BE49-F238E27FC236}">
                <a16:creationId xmlns:a16="http://schemas.microsoft.com/office/drawing/2014/main" id="{6E28D7E2-E179-710A-2E49-0601D287EEC2}"/>
              </a:ext>
            </a:extLst>
          </p:cNvPr>
          <p:cNvPicPr>
            <a:picLocks noChangeAspect="1"/>
          </p:cNvPicPr>
          <p:nvPr/>
        </p:nvPicPr>
        <p:blipFill>
          <a:blip r:embed="rId3"/>
          <a:stretch>
            <a:fillRect/>
          </a:stretch>
        </p:blipFill>
        <p:spPr>
          <a:xfrm>
            <a:off x="-1" y="-1"/>
            <a:ext cx="4163787" cy="3143163"/>
          </a:xfrm>
          <a:prstGeom prst="rect">
            <a:avLst/>
          </a:prstGeom>
        </p:spPr>
      </p:pic>
      <p:sp>
        <p:nvSpPr>
          <p:cNvPr id="2" name="Title 1">
            <a:extLst>
              <a:ext uri="{FF2B5EF4-FFF2-40B4-BE49-F238E27FC236}">
                <a16:creationId xmlns:a16="http://schemas.microsoft.com/office/drawing/2014/main" id="{B9AB7235-655E-AAF7-B233-B76A051731F9}"/>
              </a:ext>
            </a:extLst>
          </p:cNvPr>
          <p:cNvSpPr>
            <a:spLocks noGrp="1"/>
          </p:cNvSpPr>
          <p:nvPr>
            <p:ph type="title"/>
          </p:nvPr>
        </p:nvSpPr>
        <p:spPr>
          <a:xfrm>
            <a:off x="630937" y="929468"/>
            <a:ext cx="2733367" cy="1810866"/>
          </a:xfrm>
        </p:spPr>
        <p:txBody>
          <a:bodyPr anchor="t">
            <a:normAutofit/>
          </a:bodyPr>
          <a:lstStyle/>
          <a:p>
            <a:r>
              <a:rPr lang="en-NO" sz="4050" dirty="0">
                <a:solidFill>
                  <a:srgbClr val="FFFFFF"/>
                </a:solidFill>
                <a:latin typeface="Baskerville" panose="02020502070401020303" pitchFamily="18" charset="0"/>
                <a:ea typeface="Baskerville" panose="02020502070401020303" pitchFamily="18" charset="0"/>
              </a:rPr>
              <a:t>Time-stepping</a:t>
            </a:r>
          </a:p>
        </p:txBody>
      </p:sp>
      <p:pic>
        <p:nvPicPr>
          <p:cNvPr id="6" name="Content Placeholder 5">
            <a:extLst>
              <a:ext uri="{FF2B5EF4-FFF2-40B4-BE49-F238E27FC236}">
                <a16:creationId xmlns:a16="http://schemas.microsoft.com/office/drawing/2014/main" id="{4F5A9F1F-B448-0CF7-8D36-ACDA3A9BE643}"/>
              </a:ext>
            </a:extLst>
          </p:cNvPr>
          <p:cNvPicPr>
            <a:picLocks noGrp="1" noChangeAspect="1"/>
          </p:cNvPicPr>
          <p:nvPr>
            <p:ph idx="1"/>
          </p:nvPr>
        </p:nvPicPr>
        <p:blipFill>
          <a:blip r:embed="rId4"/>
          <a:stretch>
            <a:fillRect/>
          </a:stretch>
        </p:blipFill>
        <p:spPr>
          <a:xfrm>
            <a:off x="5723651" y="228840"/>
            <a:ext cx="3005775" cy="1258232"/>
          </a:xfrm>
        </p:spPr>
      </p:pic>
      <p:pic>
        <p:nvPicPr>
          <p:cNvPr id="9" name="Picture 8">
            <a:extLst>
              <a:ext uri="{FF2B5EF4-FFF2-40B4-BE49-F238E27FC236}">
                <a16:creationId xmlns:a16="http://schemas.microsoft.com/office/drawing/2014/main" id="{0E84C34C-BE83-8684-9427-82B03399F277}"/>
              </a:ext>
            </a:extLst>
          </p:cNvPr>
          <p:cNvPicPr>
            <a:picLocks noChangeAspect="1"/>
          </p:cNvPicPr>
          <p:nvPr/>
        </p:nvPicPr>
        <p:blipFill>
          <a:blip r:embed="rId5"/>
          <a:stretch>
            <a:fillRect/>
          </a:stretch>
        </p:blipFill>
        <p:spPr>
          <a:xfrm>
            <a:off x="4207475" y="1620707"/>
            <a:ext cx="4218717" cy="2820312"/>
          </a:xfrm>
          <a:prstGeom prst="rect">
            <a:avLst/>
          </a:prstGeom>
        </p:spPr>
      </p:pic>
    </p:spTree>
    <p:extLst>
      <p:ext uri="{BB962C8B-B14F-4D97-AF65-F5344CB8AC3E}">
        <p14:creationId xmlns:p14="http://schemas.microsoft.com/office/powerpoint/2010/main" val="3562029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6">
            <a:extLst>
              <a:ext uri="{FF2B5EF4-FFF2-40B4-BE49-F238E27FC236}">
                <a16:creationId xmlns:a16="http://schemas.microsoft.com/office/drawing/2014/main" id="{0AE5019F-1113-3C55-FA8E-099024B20AFF}"/>
              </a:ext>
            </a:extLst>
          </p:cNvPr>
          <p:cNvPicPr>
            <a:picLocks noChangeAspect="1"/>
          </p:cNvPicPr>
          <p:nvPr/>
        </p:nvPicPr>
        <p:blipFill>
          <a:blip r:embed="rId3"/>
          <a:stretch>
            <a:fillRect/>
          </a:stretch>
        </p:blipFill>
        <p:spPr>
          <a:xfrm>
            <a:off x="-1" y="-1"/>
            <a:ext cx="4163787" cy="3143163"/>
          </a:xfrm>
          <a:prstGeom prst="rect">
            <a:avLst/>
          </a:prstGeom>
        </p:spPr>
      </p:pic>
      <p:pic>
        <p:nvPicPr>
          <p:cNvPr id="6" name="Content Placeholder 5">
            <a:extLst>
              <a:ext uri="{FF2B5EF4-FFF2-40B4-BE49-F238E27FC236}">
                <a16:creationId xmlns:a16="http://schemas.microsoft.com/office/drawing/2014/main" id="{4F5A9F1F-B448-0CF7-8D36-ACDA3A9BE643}"/>
              </a:ext>
            </a:extLst>
          </p:cNvPr>
          <p:cNvPicPr>
            <a:picLocks noGrp="1" noChangeAspect="1"/>
          </p:cNvPicPr>
          <p:nvPr>
            <p:ph idx="1"/>
          </p:nvPr>
        </p:nvPicPr>
        <p:blipFill>
          <a:blip r:embed="rId4"/>
          <a:stretch>
            <a:fillRect/>
          </a:stretch>
        </p:blipFill>
        <p:spPr>
          <a:xfrm>
            <a:off x="5723651" y="228840"/>
            <a:ext cx="3005775" cy="1258232"/>
          </a:xfrm>
        </p:spPr>
      </p:pic>
      <p:pic>
        <p:nvPicPr>
          <p:cNvPr id="9" name="Picture 8">
            <a:extLst>
              <a:ext uri="{FF2B5EF4-FFF2-40B4-BE49-F238E27FC236}">
                <a16:creationId xmlns:a16="http://schemas.microsoft.com/office/drawing/2014/main" id="{0E84C34C-BE83-8684-9427-82B03399F277}"/>
              </a:ext>
            </a:extLst>
          </p:cNvPr>
          <p:cNvPicPr>
            <a:picLocks noChangeAspect="1"/>
          </p:cNvPicPr>
          <p:nvPr/>
        </p:nvPicPr>
        <p:blipFill>
          <a:blip r:embed="rId5"/>
          <a:stretch>
            <a:fillRect/>
          </a:stretch>
        </p:blipFill>
        <p:spPr>
          <a:xfrm>
            <a:off x="4207475" y="1620707"/>
            <a:ext cx="4218717" cy="2820312"/>
          </a:xfrm>
          <a:prstGeom prst="rect">
            <a:avLst/>
          </a:prstGeom>
        </p:spPr>
      </p:pic>
      <p:cxnSp>
        <p:nvCxnSpPr>
          <p:cNvPr id="5" name="Straight Connector 4">
            <a:extLst>
              <a:ext uri="{FF2B5EF4-FFF2-40B4-BE49-F238E27FC236}">
                <a16:creationId xmlns:a16="http://schemas.microsoft.com/office/drawing/2014/main" id="{A801105C-2796-3E16-17EC-BF739A4C1D2E}"/>
              </a:ext>
            </a:extLst>
          </p:cNvPr>
          <p:cNvCxnSpPr/>
          <p:nvPr/>
        </p:nvCxnSpPr>
        <p:spPr>
          <a:xfrm flipV="1">
            <a:off x="7397688" y="112222"/>
            <a:ext cx="0" cy="145888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9879F0F-42D5-E2D2-9046-9E2B44DD19F1}"/>
              </a:ext>
            </a:extLst>
          </p:cNvPr>
          <p:cNvCxnSpPr/>
          <p:nvPr/>
        </p:nvCxnSpPr>
        <p:spPr>
          <a:xfrm flipV="1">
            <a:off x="8651471" y="112222"/>
            <a:ext cx="0" cy="145888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C8FE332-0257-2969-F771-4BF775C0B137}"/>
              </a:ext>
            </a:extLst>
          </p:cNvPr>
          <p:cNvCxnSpPr>
            <a:cxnSpLocks/>
          </p:cNvCxnSpPr>
          <p:nvPr/>
        </p:nvCxnSpPr>
        <p:spPr>
          <a:xfrm flipV="1">
            <a:off x="5566555" y="1571107"/>
            <a:ext cx="0" cy="286991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4EA566F-11FF-7F29-5B5C-B02A86F44C39}"/>
              </a:ext>
            </a:extLst>
          </p:cNvPr>
          <p:cNvCxnSpPr>
            <a:cxnSpLocks/>
          </p:cNvCxnSpPr>
          <p:nvPr/>
        </p:nvCxnSpPr>
        <p:spPr>
          <a:xfrm flipV="1">
            <a:off x="6289678" y="1571107"/>
            <a:ext cx="0" cy="286991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F1F59C7B-39E3-3E64-9220-F966B2277A6A}"/>
              </a:ext>
            </a:extLst>
          </p:cNvPr>
          <p:cNvSpPr txBox="1">
            <a:spLocks/>
          </p:cNvSpPr>
          <p:nvPr/>
        </p:nvSpPr>
        <p:spPr>
          <a:xfrm>
            <a:off x="630937" y="929468"/>
            <a:ext cx="2846114" cy="1810866"/>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NO" sz="4050" dirty="0">
                <a:solidFill>
                  <a:srgbClr val="FFFFFF"/>
                </a:solidFill>
                <a:latin typeface="Baskerville" panose="02020502070401020303" pitchFamily="18" charset="0"/>
                <a:ea typeface="Baskerville" panose="02020502070401020303" pitchFamily="18" charset="0"/>
              </a:rPr>
              <a:t>Performance</a:t>
            </a:r>
          </a:p>
        </p:txBody>
      </p:sp>
    </p:spTree>
    <p:extLst>
      <p:ext uri="{BB962C8B-B14F-4D97-AF65-F5344CB8AC3E}">
        <p14:creationId xmlns:p14="http://schemas.microsoft.com/office/powerpoint/2010/main" val="197617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6">
            <a:extLst>
              <a:ext uri="{FF2B5EF4-FFF2-40B4-BE49-F238E27FC236}">
                <a16:creationId xmlns:a16="http://schemas.microsoft.com/office/drawing/2014/main" id="{3ADB329C-851A-B704-F225-B2AC3ABFC4D8}"/>
              </a:ext>
            </a:extLst>
          </p:cNvPr>
          <p:cNvPicPr>
            <a:picLocks noChangeAspect="1"/>
          </p:cNvPicPr>
          <p:nvPr/>
        </p:nvPicPr>
        <p:blipFill>
          <a:blip r:embed="rId3"/>
          <a:stretch>
            <a:fillRect/>
          </a:stretch>
        </p:blipFill>
        <p:spPr>
          <a:xfrm>
            <a:off x="-1" y="-1"/>
            <a:ext cx="4163787" cy="3143163"/>
          </a:xfrm>
          <a:prstGeom prst="rect">
            <a:avLst/>
          </a:prstGeom>
        </p:spPr>
      </p:pic>
      <p:pic>
        <p:nvPicPr>
          <p:cNvPr id="11" name="Picture 10">
            <a:extLst>
              <a:ext uri="{FF2B5EF4-FFF2-40B4-BE49-F238E27FC236}">
                <a16:creationId xmlns:a16="http://schemas.microsoft.com/office/drawing/2014/main" id="{DF1F6408-F805-6D18-76A9-AB974EB551C4}"/>
              </a:ext>
            </a:extLst>
          </p:cNvPr>
          <p:cNvPicPr>
            <a:picLocks noChangeAspect="1"/>
          </p:cNvPicPr>
          <p:nvPr/>
        </p:nvPicPr>
        <p:blipFill>
          <a:blip r:embed="rId4"/>
          <a:stretch>
            <a:fillRect/>
          </a:stretch>
        </p:blipFill>
        <p:spPr>
          <a:xfrm>
            <a:off x="4140379" y="1906204"/>
            <a:ext cx="4511091" cy="3125075"/>
          </a:xfrm>
          <a:prstGeom prst="rect">
            <a:avLst/>
          </a:prstGeom>
        </p:spPr>
      </p:pic>
      <p:pic>
        <p:nvPicPr>
          <p:cNvPr id="6" name="Content Placeholder 5">
            <a:extLst>
              <a:ext uri="{FF2B5EF4-FFF2-40B4-BE49-F238E27FC236}">
                <a16:creationId xmlns:a16="http://schemas.microsoft.com/office/drawing/2014/main" id="{31D7142E-A485-15E4-7A4E-0E06F418E9BA}"/>
              </a:ext>
            </a:extLst>
          </p:cNvPr>
          <p:cNvPicPr>
            <a:picLocks noGrp="1" noChangeAspect="1"/>
          </p:cNvPicPr>
          <p:nvPr>
            <p:ph idx="1"/>
          </p:nvPr>
        </p:nvPicPr>
        <p:blipFill>
          <a:blip r:embed="rId5"/>
          <a:stretch>
            <a:fillRect/>
          </a:stretch>
        </p:blipFill>
        <p:spPr>
          <a:xfrm>
            <a:off x="5723651" y="228840"/>
            <a:ext cx="3005775" cy="1258232"/>
          </a:xfrm>
        </p:spPr>
      </p:pic>
      <p:cxnSp>
        <p:nvCxnSpPr>
          <p:cNvPr id="7" name="Straight Connector 6">
            <a:extLst>
              <a:ext uri="{FF2B5EF4-FFF2-40B4-BE49-F238E27FC236}">
                <a16:creationId xmlns:a16="http://schemas.microsoft.com/office/drawing/2014/main" id="{2169C9F0-ABFF-9DFA-AC19-D9E8C084E524}"/>
              </a:ext>
            </a:extLst>
          </p:cNvPr>
          <p:cNvCxnSpPr/>
          <p:nvPr/>
        </p:nvCxnSpPr>
        <p:spPr>
          <a:xfrm flipV="1">
            <a:off x="7397688" y="112222"/>
            <a:ext cx="0" cy="145888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CE43C0A-BA21-99FC-17F9-353F03226DE0}"/>
              </a:ext>
            </a:extLst>
          </p:cNvPr>
          <p:cNvCxnSpPr/>
          <p:nvPr/>
        </p:nvCxnSpPr>
        <p:spPr>
          <a:xfrm flipV="1">
            <a:off x="8651471" y="112222"/>
            <a:ext cx="0" cy="1458884"/>
          </a:xfrm>
          <a:prstGeom prst="line">
            <a:avLst/>
          </a:prstGeom>
          <a:ln>
            <a:solidFill>
              <a:schemeClr val="bg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F572C1C-EB04-2766-961C-67DA54EECF40}"/>
              </a:ext>
            </a:extLst>
          </p:cNvPr>
          <p:cNvSpPr txBox="1"/>
          <p:nvPr/>
        </p:nvSpPr>
        <p:spPr>
          <a:xfrm>
            <a:off x="1598978" y="3669803"/>
            <a:ext cx="1878073" cy="400110"/>
          </a:xfrm>
          <a:prstGeom prst="rect">
            <a:avLst/>
          </a:prstGeom>
          <a:noFill/>
        </p:spPr>
        <p:txBody>
          <a:bodyPr wrap="square" rtlCol="0">
            <a:spAutoFit/>
          </a:bodyPr>
          <a:lstStyle/>
          <a:p>
            <a:r>
              <a:rPr lang="en-GB" sz="2000" dirty="0">
                <a:latin typeface="Baskerville" panose="02020502070401020303" pitchFamily="18" charset="0"/>
                <a:ea typeface="Baskerville" panose="02020502070401020303" pitchFamily="18" charset="0"/>
              </a:rPr>
              <a:t>t = 1.6 seconds</a:t>
            </a:r>
          </a:p>
        </p:txBody>
      </p:sp>
      <p:pic>
        <p:nvPicPr>
          <p:cNvPr id="12" name="Content Placeholder 6">
            <a:extLst>
              <a:ext uri="{FF2B5EF4-FFF2-40B4-BE49-F238E27FC236}">
                <a16:creationId xmlns:a16="http://schemas.microsoft.com/office/drawing/2014/main" id="{94244E9B-108F-36D2-DF99-E9A8E3D0F821}"/>
              </a:ext>
            </a:extLst>
          </p:cNvPr>
          <p:cNvPicPr>
            <a:picLocks noChangeAspect="1"/>
          </p:cNvPicPr>
          <p:nvPr/>
        </p:nvPicPr>
        <p:blipFill>
          <a:blip r:embed="rId3"/>
          <a:stretch>
            <a:fillRect/>
          </a:stretch>
        </p:blipFill>
        <p:spPr>
          <a:xfrm>
            <a:off x="0" y="0"/>
            <a:ext cx="4163787" cy="3143163"/>
          </a:xfrm>
          <a:prstGeom prst="rect">
            <a:avLst/>
          </a:prstGeom>
        </p:spPr>
      </p:pic>
      <p:sp>
        <p:nvSpPr>
          <p:cNvPr id="2" name="Title 1">
            <a:extLst>
              <a:ext uri="{FF2B5EF4-FFF2-40B4-BE49-F238E27FC236}">
                <a16:creationId xmlns:a16="http://schemas.microsoft.com/office/drawing/2014/main" id="{B9AB7235-655E-AAF7-B233-B76A051731F9}"/>
              </a:ext>
            </a:extLst>
          </p:cNvPr>
          <p:cNvSpPr>
            <a:spLocks noGrp="1"/>
          </p:cNvSpPr>
          <p:nvPr>
            <p:ph type="title"/>
          </p:nvPr>
        </p:nvSpPr>
        <p:spPr>
          <a:xfrm>
            <a:off x="630937" y="929468"/>
            <a:ext cx="2846114" cy="1810866"/>
          </a:xfrm>
        </p:spPr>
        <p:txBody>
          <a:bodyPr anchor="t">
            <a:normAutofit/>
          </a:bodyPr>
          <a:lstStyle/>
          <a:p>
            <a:r>
              <a:rPr lang="en-NO" sz="4050" dirty="0">
                <a:solidFill>
                  <a:srgbClr val="FFFFFF"/>
                </a:solidFill>
                <a:latin typeface="Baskerville" panose="02020502070401020303" pitchFamily="18" charset="0"/>
                <a:ea typeface="Baskerville" panose="02020502070401020303" pitchFamily="18" charset="0"/>
              </a:rPr>
              <a:t>Performance</a:t>
            </a:r>
          </a:p>
        </p:txBody>
      </p:sp>
    </p:spTree>
    <p:extLst>
      <p:ext uri="{BB962C8B-B14F-4D97-AF65-F5344CB8AC3E}">
        <p14:creationId xmlns:p14="http://schemas.microsoft.com/office/powerpoint/2010/main" val="2649885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975516F-2C85-8E96-81A7-492DC2B592C9}"/>
              </a:ext>
            </a:extLst>
          </p:cNvPr>
          <p:cNvSpPr/>
          <p:nvPr/>
        </p:nvSpPr>
        <p:spPr>
          <a:xfrm>
            <a:off x="6792483" y="2511380"/>
            <a:ext cx="1051356" cy="1806348"/>
          </a:xfrm>
          <a:prstGeom prst="rect">
            <a:avLst/>
          </a:prstGeom>
          <a:noFill/>
          <a:ln>
            <a:solidFill>
              <a:srgbClr val="E8A90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8" name="Rectangle 17">
            <a:extLst>
              <a:ext uri="{FF2B5EF4-FFF2-40B4-BE49-F238E27FC236}">
                <a16:creationId xmlns:a16="http://schemas.microsoft.com/office/drawing/2014/main" id="{E85C9A9E-0A5B-A06C-E79D-3B548CE3E5CD}"/>
              </a:ext>
            </a:extLst>
          </p:cNvPr>
          <p:cNvSpPr/>
          <p:nvPr/>
        </p:nvSpPr>
        <p:spPr>
          <a:xfrm>
            <a:off x="7281644" y="2432807"/>
            <a:ext cx="1052818" cy="473978"/>
          </a:xfrm>
          <a:prstGeom prst="rect">
            <a:avLst/>
          </a:prstGeom>
          <a:solidFill>
            <a:schemeClr val="bg1">
              <a:alpha val="67419"/>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pic>
        <p:nvPicPr>
          <p:cNvPr id="3" name="Content Placeholder 6">
            <a:extLst>
              <a:ext uri="{FF2B5EF4-FFF2-40B4-BE49-F238E27FC236}">
                <a16:creationId xmlns:a16="http://schemas.microsoft.com/office/drawing/2014/main" id="{72F773B6-44E9-A37B-9227-D0189AAAE920}"/>
              </a:ext>
            </a:extLst>
          </p:cNvPr>
          <p:cNvPicPr>
            <a:picLocks noChangeAspect="1"/>
          </p:cNvPicPr>
          <p:nvPr/>
        </p:nvPicPr>
        <p:blipFill>
          <a:blip r:embed="rId3"/>
          <a:stretch>
            <a:fillRect/>
          </a:stretch>
        </p:blipFill>
        <p:spPr>
          <a:xfrm>
            <a:off x="-1" y="-1"/>
            <a:ext cx="4163787" cy="3143163"/>
          </a:xfrm>
          <a:prstGeom prst="rect">
            <a:avLst/>
          </a:prstGeom>
        </p:spPr>
      </p:pic>
      <p:sp>
        <p:nvSpPr>
          <p:cNvPr id="2" name="Title 1">
            <a:extLst>
              <a:ext uri="{FF2B5EF4-FFF2-40B4-BE49-F238E27FC236}">
                <a16:creationId xmlns:a16="http://schemas.microsoft.com/office/drawing/2014/main" id="{B9AB7235-655E-AAF7-B233-B76A051731F9}"/>
              </a:ext>
            </a:extLst>
          </p:cNvPr>
          <p:cNvSpPr>
            <a:spLocks noGrp="1"/>
          </p:cNvSpPr>
          <p:nvPr>
            <p:ph type="title"/>
          </p:nvPr>
        </p:nvSpPr>
        <p:spPr>
          <a:xfrm>
            <a:off x="630937" y="929468"/>
            <a:ext cx="2846114" cy="1810866"/>
          </a:xfrm>
        </p:spPr>
        <p:txBody>
          <a:bodyPr anchor="t">
            <a:normAutofit/>
          </a:bodyPr>
          <a:lstStyle/>
          <a:p>
            <a:r>
              <a:rPr lang="en-NO" sz="4050" dirty="0">
                <a:solidFill>
                  <a:srgbClr val="FFFFFF"/>
                </a:solidFill>
                <a:latin typeface="Baskerville" panose="02020502070401020303" pitchFamily="18" charset="0"/>
                <a:ea typeface="Baskerville" panose="02020502070401020303" pitchFamily="18" charset="0"/>
              </a:rPr>
              <a:t>Performance</a:t>
            </a:r>
          </a:p>
        </p:txBody>
      </p:sp>
      <p:pic>
        <p:nvPicPr>
          <p:cNvPr id="21" name="Picture 20">
            <a:extLst>
              <a:ext uri="{FF2B5EF4-FFF2-40B4-BE49-F238E27FC236}">
                <a16:creationId xmlns:a16="http://schemas.microsoft.com/office/drawing/2014/main" id="{B8561527-DFA6-212E-38DD-B9D05FB630CB}"/>
              </a:ext>
            </a:extLst>
          </p:cNvPr>
          <p:cNvPicPr>
            <a:picLocks noChangeAspect="1"/>
          </p:cNvPicPr>
          <p:nvPr/>
        </p:nvPicPr>
        <p:blipFill>
          <a:blip r:embed="rId4"/>
          <a:stretch>
            <a:fillRect/>
          </a:stretch>
        </p:blipFill>
        <p:spPr>
          <a:xfrm>
            <a:off x="4064322" y="1798474"/>
            <a:ext cx="4615606" cy="3116186"/>
          </a:xfrm>
          <a:prstGeom prst="rect">
            <a:avLst/>
          </a:prstGeom>
        </p:spPr>
      </p:pic>
      <p:pic>
        <p:nvPicPr>
          <p:cNvPr id="13" name="Content Placeholder 5">
            <a:extLst>
              <a:ext uri="{FF2B5EF4-FFF2-40B4-BE49-F238E27FC236}">
                <a16:creationId xmlns:a16="http://schemas.microsoft.com/office/drawing/2014/main" id="{429F089B-67FB-6CCF-564D-06FCBA5D7C0C}"/>
              </a:ext>
            </a:extLst>
          </p:cNvPr>
          <p:cNvPicPr>
            <a:picLocks noGrp="1" noChangeAspect="1"/>
          </p:cNvPicPr>
          <p:nvPr>
            <p:ph idx="1"/>
          </p:nvPr>
        </p:nvPicPr>
        <p:blipFill>
          <a:blip r:embed="rId5"/>
          <a:stretch>
            <a:fillRect/>
          </a:stretch>
        </p:blipFill>
        <p:spPr>
          <a:xfrm>
            <a:off x="5723651" y="228840"/>
            <a:ext cx="3005775" cy="1258232"/>
          </a:xfrm>
        </p:spPr>
      </p:pic>
      <p:cxnSp>
        <p:nvCxnSpPr>
          <p:cNvPr id="14" name="Straight Connector 13">
            <a:extLst>
              <a:ext uri="{FF2B5EF4-FFF2-40B4-BE49-F238E27FC236}">
                <a16:creationId xmlns:a16="http://schemas.microsoft.com/office/drawing/2014/main" id="{00D06C1C-F943-947F-3BD7-B12EB589DE8B}"/>
              </a:ext>
            </a:extLst>
          </p:cNvPr>
          <p:cNvCxnSpPr/>
          <p:nvPr/>
        </p:nvCxnSpPr>
        <p:spPr>
          <a:xfrm flipV="1">
            <a:off x="7397688" y="112222"/>
            <a:ext cx="0" cy="1458884"/>
          </a:xfrm>
          <a:prstGeom prst="line">
            <a:avLst/>
          </a:prstGeom>
          <a:ln>
            <a:solidFill>
              <a:schemeClr val="bg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12DB33C-7E3E-14E5-8214-EE096D6C9EDB}"/>
              </a:ext>
            </a:extLst>
          </p:cNvPr>
          <p:cNvCxnSpPr/>
          <p:nvPr/>
        </p:nvCxnSpPr>
        <p:spPr>
          <a:xfrm flipV="1">
            <a:off x="8651471" y="112222"/>
            <a:ext cx="0" cy="145888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B65E072-2274-C5CD-62C2-2A38F4EEDEAD}"/>
              </a:ext>
            </a:extLst>
          </p:cNvPr>
          <p:cNvCxnSpPr>
            <a:cxnSpLocks/>
          </p:cNvCxnSpPr>
          <p:nvPr/>
        </p:nvCxnSpPr>
        <p:spPr>
          <a:xfrm flipV="1">
            <a:off x="5070764" y="2511380"/>
            <a:ext cx="1721718" cy="1116881"/>
          </a:xfrm>
          <a:prstGeom prst="line">
            <a:avLst/>
          </a:prstGeom>
          <a:ln>
            <a:solidFill>
              <a:srgbClr val="E8A90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990DE37-FE71-C587-68EB-566CBA13E811}"/>
              </a:ext>
            </a:extLst>
          </p:cNvPr>
          <p:cNvCxnSpPr>
            <a:cxnSpLocks/>
          </p:cNvCxnSpPr>
          <p:nvPr/>
        </p:nvCxnSpPr>
        <p:spPr>
          <a:xfrm flipV="1">
            <a:off x="5070764" y="4317728"/>
            <a:ext cx="1721718" cy="78238"/>
          </a:xfrm>
          <a:prstGeom prst="line">
            <a:avLst/>
          </a:prstGeom>
          <a:ln>
            <a:solidFill>
              <a:srgbClr val="E8A90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C6214412-12BB-DF9C-5AE3-1E1F44FF37D8}"/>
              </a:ext>
            </a:extLst>
          </p:cNvPr>
          <p:cNvSpPr/>
          <p:nvPr/>
        </p:nvSpPr>
        <p:spPr>
          <a:xfrm>
            <a:off x="4606229" y="3628261"/>
            <a:ext cx="464535" cy="767705"/>
          </a:xfrm>
          <a:prstGeom prst="rect">
            <a:avLst/>
          </a:prstGeom>
          <a:noFill/>
          <a:ln>
            <a:solidFill>
              <a:srgbClr val="E8A9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9" name="TextBox 18">
            <a:extLst>
              <a:ext uri="{FF2B5EF4-FFF2-40B4-BE49-F238E27FC236}">
                <a16:creationId xmlns:a16="http://schemas.microsoft.com/office/drawing/2014/main" id="{37145F2C-E62E-BDBB-FA2A-E2F005DE2335}"/>
              </a:ext>
            </a:extLst>
          </p:cNvPr>
          <p:cNvSpPr txBox="1"/>
          <p:nvPr/>
        </p:nvSpPr>
        <p:spPr>
          <a:xfrm>
            <a:off x="1598978" y="3669803"/>
            <a:ext cx="1878073" cy="400110"/>
          </a:xfrm>
          <a:prstGeom prst="rect">
            <a:avLst/>
          </a:prstGeom>
          <a:noFill/>
        </p:spPr>
        <p:txBody>
          <a:bodyPr wrap="square" rtlCol="0">
            <a:spAutoFit/>
          </a:bodyPr>
          <a:lstStyle/>
          <a:p>
            <a:r>
              <a:rPr lang="en-GB" sz="2000" dirty="0">
                <a:latin typeface="Baskerville" panose="02020502070401020303" pitchFamily="18" charset="0"/>
                <a:ea typeface="Baskerville" panose="02020502070401020303" pitchFamily="18" charset="0"/>
              </a:rPr>
              <a:t>t = 3.0 seconds</a:t>
            </a:r>
          </a:p>
        </p:txBody>
      </p:sp>
    </p:spTree>
    <p:extLst>
      <p:ext uri="{BB962C8B-B14F-4D97-AF65-F5344CB8AC3E}">
        <p14:creationId xmlns:p14="http://schemas.microsoft.com/office/powerpoint/2010/main" val="1421883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6">
            <a:extLst>
              <a:ext uri="{FF2B5EF4-FFF2-40B4-BE49-F238E27FC236}">
                <a16:creationId xmlns:a16="http://schemas.microsoft.com/office/drawing/2014/main" id="{72F773B6-44E9-A37B-9227-D0189AAAE920}"/>
              </a:ext>
            </a:extLst>
          </p:cNvPr>
          <p:cNvPicPr>
            <a:picLocks noChangeAspect="1"/>
          </p:cNvPicPr>
          <p:nvPr/>
        </p:nvPicPr>
        <p:blipFill>
          <a:blip r:embed="rId3"/>
          <a:stretch>
            <a:fillRect/>
          </a:stretch>
        </p:blipFill>
        <p:spPr>
          <a:xfrm>
            <a:off x="-1" y="-1"/>
            <a:ext cx="4163787" cy="3143163"/>
          </a:xfrm>
          <a:prstGeom prst="rect">
            <a:avLst/>
          </a:prstGeom>
        </p:spPr>
      </p:pic>
      <p:sp>
        <p:nvSpPr>
          <p:cNvPr id="2" name="Title 1">
            <a:extLst>
              <a:ext uri="{FF2B5EF4-FFF2-40B4-BE49-F238E27FC236}">
                <a16:creationId xmlns:a16="http://schemas.microsoft.com/office/drawing/2014/main" id="{B9AB7235-655E-AAF7-B233-B76A051731F9}"/>
              </a:ext>
            </a:extLst>
          </p:cNvPr>
          <p:cNvSpPr>
            <a:spLocks noGrp="1"/>
          </p:cNvSpPr>
          <p:nvPr>
            <p:ph type="title"/>
          </p:nvPr>
        </p:nvSpPr>
        <p:spPr>
          <a:xfrm>
            <a:off x="630937" y="929468"/>
            <a:ext cx="2846114" cy="1810866"/>
          </a:xfrm>
        </p:spPr>
        <p:txBody>
          <a:bodyPr anchor="t">
            <a:normAutofit/>
          </a:bodyPr>
          <a:lstStyle/>
          <a:p>
            <a:r>
              <a:rPr lang="en-NO" sz="4050" dirty="0">
                <a:solidFill>
                  <a:srgbClr val="FFFFFF"/>
                </a:solidFill>
                <a:latin typeface="Baskerville" panose="02020502070401020303" pitchFamily="18" charset="0"/>
                <a:ea typeface="Baskerville" panose="02020502070401020303" pitchFamily="18" charset="0"/>
              </a:rPr>
              <a:t>Performance</a:t>
            </a:r>
          </a:p>
        </p:txBody>
      </p:sp>
      <p:pic>
        <p:nvPicPr>
          <p:cNvPr id="13" name="Content Placeholder 5">
            <a:extLst>
              <a:ext uri="{FF2B5EF4-FFF2-40B4-BE49-F238E27FC236}">
                <a16:creationId xmlns:a16="http://schemas.microsoft.com/office/drawing/2014/main" id="{429F089B-67FB-6CCF-564D-06FCBA5D7C0C}"/>
              </a:ext>
            </a:extLst>
          </p:cNvPr>
          <p:cNvPicPr>
            <a:picLocks noGrp="1" noChangeAspect="1"/>
          </p:cNvPicPr>
          <p:nvPr>
            <p:ph idx="1"/>
          </p:nvPr>
        </p:nvPicPr>
        <p:blipFill>
          <a:blip r:embed="rId4"/>
          <a:stretch>
            <a:fillRect/>
          </a:stretch>
        </p:blipFill>
        <p:spPr>
          <a:xfrm>
            <a:off x="5723651" y="228840"/>
            <a:ext cx="3005775" cy="1258232"/>
          </a:xfrm>
        </p:spPr>
      </p:pic>
      <p:cxnSp>
        <p:nvCxnSpPr>
          <p:cNvPr id="14" name="Straight Connector 13">
            <a:extLst>
              <a:ext uri="{FF2B5EF4-FFF2-40B4-BE49-F238E27FC236}">
                <a16:creationId xmlns:a16="http://schemas.microsoft.com/office/drawing/2014/main" id="{00D06C1C-F943-947F-3BD7-B12EB589DE8B}"/>
              </a:ext>
            </a:extLst>
          </p:cNvPr>
          <p:cNvCxnSpPr/>
          <p:nvPr/>
        </p:nvCxnSpPr>
        <p:spPr>
          <a:xfrm flipV="1">
            <a:off x="7397688" y="112222"/>
            <a:ext cx="0" cy="1458884"/>
          </a:xfrm>
          <a:prstGeom prst="line">
            <a:avLst/>
          </a:prstGeom>
          <a:ln>
            <a:solidFill>
              <a:schemeClr val="bg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12DB33C-7E3E-14E5-8214-EE096D6C9EDB}"/>
              </a:ext>
            </a:extLst>
          </p:cNvPr>
          <p:cNvCxnSpPr/>
          <p:nvPr/>
        </p:nvCxnSpPr>
        <p:spPr>
          <a:xfrm flipV="1">
            <a:off x="8651471" y="112222"/>
            <a:ext cx="0" cy="145888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89FAFF91-E7C5-5046-7110-97DF7135FF30}"/>
              </a:ext>
            </a:extLst>
          </p:cNvPr>
          <p:cNvSpPr/>
          <p:nvPr/>
        </p:nvSpPr>
        <p:spPr>
          <a:xfrm>
            <a:off x="7165913" y="3772174"/>
            <a:ext cx="209939" cy="2504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sz="1013"/>
          </a:p>
        </p:txBody>
      </p:sp>
      <p:sp>
        <p:nvSpPr>
          <p:cNvPr id="31" name="Oval 30">
            <a:extLst>
              <a:ext uri="{FF2B5EF4-FFF2-40B4-BE49-F238E27FC236}">
                <a16:creationId xmlns:a16="http://schemas.microsoft.com/office/drawing/2014/main" id="{42706CD7-6B98-CD11-B87C-EAA735667F94}"/>
              </a:ext>
            </a:extLst>
          </p:cNvPr>
          <p:cNvSpPr/>
          <p:nvPr/>
        </p:nvSpPr>
        <p:spPr>
          <a:xfrm>
            <a:off x="6948975" y="3859291"/>
            <a:ext cx="314909" cy="34074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sz="1013"/>
          </a:p>
        </p:txBody>
      </p:sp>
      <p:sp>
        <p:nvSpPr>
          <p:cNvPr id="7" name="TextBox 6">
            <a:extLst>
              <a:ext uri="{FF2B5EF4-FFF2-40B4-BE49-F238E27FC236}">
                <a16:creationId xmlns:a16="http://schemas.microsoft.com/office/drawing/2014/main" id="{B63C283E-E1B8-ACCF-DD8C-0F0D672307B1}"/>
              </a:ext>
            </a:extLst>
          </p:cNvPr>
          <p:cNvSpPr txBox="1"/>
          <p:nvPr/>
        </p:nvSpPr>
        <p:spPr>
          <a:xfrm>
            <a:off x="1598978" y="3669803"/>
            <a:ext cx="1878073" cy="400110"/>
          </a:xfrm>
          <a:prstGeom prst="rect">
            <a:avLst/>
          </a:prstGeom>
          <a:noFill/>
        </p:spPr>
        <p:txBody>
          <a:bodyPr wrap="square" rtlCol="0">
            <a:spAutoFit/>
          </a:bodyPr>
          <a:lstStyle/>
          <a:p>
            <a:r>
              <a:rPr lang="en-GB" sz="2000" dirty="0">
                <a:latin typeface="Baskerville" panose="02020502070401020303" pitchFamily="18" charset="0"/>
                <a:ea typeface="Baskerville" panose="02020502070401020303" pitchFamily="18" charset="0"/>
              </a:rPr>
              <a:t>t = 3.0 seconds</a:t>
            </a:r>
          </a:p>
        </p:txBody>
      </p:sp>
      <p:pic>
        <p:nvPicPr>
          <p:cNvPr id="8" name="Picture 7">
            <a:extLst>
              <a:ext uri="{FF2B5EF4-FFF2-40B4-BE49-F238E27FC236}">
                <a16:creationId xmlns:a16="http://schemas.microsoft.com/office/drawing/2014/main" id="{ED2A64EA-BF5B-978C-C74C-147CB082E851}"/>
              </a:ext>
            </a:extLst>
          </p:cNvPr>
          <p:cNvPicPr>
            <a:picLocks noChangeAspect="1"/>
          </p:cNvPicPr>
          <p:nvPr/>
        </p:nvPicPr>
        <p:blipFill>
          <a:blip r:embed="rId5"/>
          <a:stretch>
            <a:fillRect/>
          </a:stretch>
        </p:blipFill>
        <p:spPr>
          <a:xfrm>
            <a:off x="4064322" y="1798474"/>
            <a:ext cx="4615606" cy="3116186"/>
          </a:xfrm>
          <a:prstGeom prst="rect">
            <a:avLst/>
          </a:prstGeom>
        </p:spPr>
      </p:pic>
    </p:spTree>
    <p:extLst>
      <p:ext uri="{BB962C8B-B14F-4D97-AF65-F5344CB8AC3E}">
        <p14:creationId xmlns:p14="http://schemas.microsoft.com/office/powerpoint/2010/main" val="4245392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Shape 23">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818" y="0"/>
            <a:ext cx="7472363" cy="51435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0"/>
            <a:ext cx="7461504" cy="51435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38527BB6-7DB3-479C-B525-FA0009B6DF62}"/>
              </a:ext>
            </a:extLst>
          </p:cNvPr>
          <p:cNvSpPr txBox="1">
            <a:spLocks/>
          </p:cNvSpPr>
          <p:nvPr/>
        </p:nvSpPr>
        <p:spPr>
          <a:xfrm>
            <a:off x="1143002" y="1499711"/>
            <a:ext cx="6858000" cy="20730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5400" kern="1200" dirty="0">
                <a:solidFill>
                  <a:schemeClr val="tx1"/>
                </a:solidFill>
                <a:latin typeface="+mj-lt"/>
                <a:ea typeface="+mj-ea"/>
                <a:cs typeface="+mj-cs"/>
              </a:rPr>
              <a:t>Methods</a:t>
            </a:r>
          </a:p>
        </p:txBody>
      </p:sp>
      <p:sp>
        <p:nvSpPr>
          <p:cNvPr id="28" name="Rectangle 27">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20" y="4143589"/>
            <a:ext cx="3566160" cy="20574"/>
          </a:xfrm>
          <a:prstGeom prst="rect">
            <a:avLst/>
          </a:prstGeom>
          <a:solidFill>
            <a:srgbClr val="E8A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82066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6">
            <a:extLst>
              <a:ext uri="{FF2B5EF4-FFF2-40B4-BE49-F238E27FC236}">
                <a16:creationId xmlns:a16="http://schemas.microsoft.com/office/drawing/2014/main" id="{2A40931B-4848-58E5-1C57-A97A8A1ADD85}"/>
              </a:ext>
            </a:extLst>
          </p:cNvPr>
          <p:cNvPicPr>
            <a:picLocks noChangeAspect="1"/>
          </p:cNvPicPr>
          <p:nvPr/>
        </p:nvPicPr>
        <p:blipFill>
          <a:blip r:embed="rId3"/>
          <a:stretch>
            <a:fillRect/>
          </a:stretch>
        </p:blipFill>
        <p:spPr>
          <a:xfrm>
            <a:off x="-1" y="-1"/>
            <a:ext cx="4163787" cy="3143163"/>
          </a:xfrm>
          <a:prstGeom prst="rect">
            <a:avLst/>
          </a:prstGeom>
        </p:spPr>
      </p:pic>
      <p:pic>
        <p:nvPicPr>
          <p:cNvPr id="4" name="Picture 3">
            <a:extLst>
              <a:ext uri="{FF2B5EF4-FFF2-40B4-BE49-F238E27FC236}">
                <a16:creationId xmlns:a16="http://schemas.microsoft.com/office/drawing/2014/main" id="{7B8CB808-6164-BCDD-6A95-CC1332F8B4A2}"/>
              </a:ext>
            </a:extLst>
          </p:cNvPr>
          <p:cNvPicPr>
            <a:picLocks noChangeAspect="1"/>
          </p:cNvPicPr>
          <p:nvPr/>
        </p:nvPicPr>
        <p:blipFill>
          <a:blip r:embed="rId4"/>
          <a:stretch>
            <a:fillRect/>
          </a:stretch>
        </p:blipFill>
        <p:spPr>
          <a:xfrm>
            <a:off x="4586201" y="116703"/>
            <a:ext cx="4398379" cy="2969527"/>
          </a:xfrm>
          <a:prstGeom prst="rect">
            <a:avLst/>
          </a:prstGeom>
        </p:spPr>
      </p:pic>
      <p:sp>
        <p:nvSpPr>
          <p:cNvPr id="2" name="Title 1">
            <a:extLst>
              <a:ext uri="{FF2B5EF4-FFF2-40B4-BE49-F238E27FC236}">
                <a16:creationId xmlns:a16="http://schemas.microsoft.com/office/drawing/2014/main" id="{B9AB7235-655E-AAF7-B233-B76A051731F9}"/>
              </a:ext>
            </a:extLst>
          </p:cNvPr>
          <p:cNvSpPr>
            <a:spLocks noGrp="1"/>
          </p:cNvSpPr>
          <p:nvPr>
            <p:ph type="title"/>
          </p:nvPr>
        </p:nvSpPr>
        <p:spPr>
          <a:xfrm>
            <a:off x="630937" y="929468"/>
            <a:ext cx="2846114" cy="1810866"/>
          </a:xfrm>
        </p:spPr>
        <p:txBody>
          <a:bodyPr anchor="t">
            <a:normAutofit/>
          </a:bodyPr>
          <a:lstStyle/>
          <a:p>
            <a:r>
              <a:rPr lang="en-NO" sz="4050">
                <a:solidFill>
                  <a:srgbClr val="FFFFFF"/>
                </a:solidFill>
                <a:latin typeface="Baskerville" panose="02020502070401020303" pitchFamily="18" charset="0"/>
                <a:ea typeface="Baskerville" panose="02020502070401020303" pitchFamily="18" charset="0"/>
              </a:rPr>
              <a:t>Performance</a:t>
            </a:r>
            <a:endParaRPr lang="en-NO" sz="4050" dirty="0">
              <a:solidFill>
                <a:srgbClr val="FFFFFF"/>
              </a:solidFill>
              <a:latin typeface="Baskerville" panose="02020502070401020303" pitchFamily="18" charset="0"/>
              <a:ea typeface="Baskerville" panose="02020502070401020303" pitchFamily="18" charset="0"/>
            </a:endParaRPr>
          </a:p>
        </p:txBody>
      </p:sp>
      <p:sp>
        <p:nvSpPr>
          <p:cNvPr id="8" name="Oval 7">
            <a:extLst>
              <a:ext uri="{FF2B5EF4-FFF2-40B4-BE49-F238E27FC236}">
                <a16:creationId xmlns:a16="http://schemas.microsoft.com/office/drawing/2014/main" id="{D8F8E8B4-6EDA-1F22-6E8D-2CDFB2D5B7B0}"/>
              </a:ext>
            </a:extLst>
          </p:cNvPr>
          <p:cNvSpPr/>
          <p:nvPr/>
        </p:nvSpPr>
        <p:spPr>
          <a:xfrm>
            <a:off x="7553556" y="1992375"/>
            <a:ext cx="209939" cy="2504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sz="1013"/>
          </a:p>
        </p:txBody>
      </p:sp>
      <p:sp>
        <p:nvSpPr>
          <p:cNvPr id="16" name="Oval 15">
            <a:extLst>
              <a:ext uri="{FF2B5EF4-FFF2-40B4-BE49-F238E27FC236}">
                <a16:creationId xmlns:a16="http://schemas.microsoft.com/office/drawing/2014/main" id="{2E01CC90-C052-D809-1109-6E3D1B269E04}"/>
              </a:ext>
            </a:extLst>
          </p:cNvPr>
          <p:cNvSpPr/>
          <p:nvPr/>
        </p:nvSpPr>
        <p:spPr>
          <a:xfrm>
            <a:off x="7343616" y="2066555"/>
            <a:ext cx="314909" cy="34074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sz="1013"/>
          </a:p>
        </p:txBody>
      </p:sp>
      <p:pic>
        <p:nvPicPr>
          <p:cNvPr id="22" name="Picture 21">
            <a:extLst>
              <a:ext uri="{FF2B5EF4-FFF2-40B4-BE49-F238E27FC236}">
                <a16:creationId xmlns:a16="http://schemas.microsoft.com/office/drawing/2014/main" id="{E68A5694-F363-4DC1-4DAF-4748271E2000}"/>
              </a:ext>
            </a:extLst>
          </p:cNvPr>
          <p:cNvPicPr>
            <a:picLocks noChangeAspect="1"/>
          </p:cNvPicPr>
          <p:nvPr/>
        </p:nvPicPr>
        <p:blipFill>
          <a:blip r:embed="rId5"/>
          <a:stretch>
            <a:fillRect/>
          </a:stretch>
        </p:blipFill>
        <p:spPr>
          <a:xfrm>
            <a:off x="4102344" y="3173249"/>
            <a:ext cx="4822252" cy="1853679"/>
          </a:xfrm>
          <a:prstGeom prst="rect">
            <a:avLst/>
          </a:prstGeom>
        </p:spPr>
      </p:pic>
      <p:cxnSp>
        <p:nvCxnSpPr>
          <p:cNvPr id="23" name="Straight Connector 22">
            <a:extLst>
              <a:ext uri="{FF2B5EF4-FFF2-40B4-BE49-F238E27FC236}">
                <a16:creationId xmlns:a16="http://schemas.microsoft.com/office/drawing/2014/main" id="{D6C147E3-DF2E-A58D-858B-6B50EF3F48FC}"/>
              </a:ext>
            </a:extLst>
          </p:cNvPr>
          <p:cNvCxnSpPr/>
          <p:nvPr/>
        </p:nvCxnSpPr>
        <p:spPr>
          <a:xfrm flipV="1">
            <a:off x="6480956" y="3394264"/>
            <a:ext cx="0" cy="145888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C4A8E17-E4EC-1F48-7359-6F3073E5F5AE}"/>
              </a:ext>
            </a:extLst>
          </p:cNvPr>
          <p:cNvSpPr txBox="1"/>
          <p:nvPr/>
        </p:nvSpPr>
        <p:spPr>
          <a:xfrm>
            <a:off x="310896" y="3300984"/>
            <a:ext cx="3511296" cy="307777"/>
          </a:xfrm>
          <a:prstGeom prst="rect">
            <a:avLst/>
          </a:prstGeom>
          <a:noFill/>
        </p:spPr>
        <p:txBody>
          <a:bodyPr wrap="square" rtlCol="0">
            <a:spAutoFit/>
          </a:bodyPr>
          <a:lstStyle/>
          <a:p>
            <a:r>
              <a:rPr lang="en-NO" sz="1400" dirty="0">
                <a:latin typeface="Baskerville" panose="02020502070401020303" pitchFamily="18" charset="0"/>
                <a:ea typeface="Baskerville" panose="02020502070401020303" pitchFamily="18" charset="0"/>
              </a:rPr>
              <a:t>At 3.0 simulated seconds:</a:t>
            </a:r>
          </a:p>
        </p:txBody>
      </p:sp>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7011D66F-DE92-95E2-9D71-223ECC1BE3AD}"/>
                  </a:ext>
                </a:extLst>
              </p:cNvPr>
              <p:cNvGraphicFramePr>
                <a:graphicFrameLocks noGrp="1"/>
              </p:cNvGraphicFramePr>
              <p:nvPr>
                <p:extLst>
                  <p:ext uri="{D42A27DB-BD31-4B8C-83A1-F6EECF244321}">
                    <p14:modId xmlns:p14="http://schemas.microsoft.com/office/powerpoint/2010/main" val="1402620131"/>
                  </p:ext>
                </p:extLst>
              </p:nvPr>
            </p:nvGraphicFramePr>
            <p:xfrm>
              <a:off x="219404" y="3630108"/>
              <a:ext cx="3817914" cy="1391823"/>
            </p:xfrm>
            <a:graphic>
              <a:graphicData uri="http://schemas.openxmlformats.org/drawingml/2006/table">
                <a:tbl>
                  <a:tblPr firstRow="1" bandRow="1">
                    <a:tableStyleId>{073A0DAA-6AF3-43AB-8588-CEC1D06C72B9}</a:tableStyleId>
                  </a:tblPr>
                  <a:tblGrid>
                    <a:gridCol w="1272638">
                      <a:extLst>
                        <a:ext uri="{9D8B030D-6E8A-4147-A177-3AD203B41FA5}">
                          <a16:colId xmlns:a16="http://schemas.microsoft.com/office/drawing/2014/main" val="2976261497"/>
                        </a:ext>
                      </a:extLst>
                    </a:gridCol>
                    <a:gridCol w="1272638">
                      <a:extLst>
                        <a:ext uri="{9D8B030D-6E8A-4147-A177-3AD203B41FA5}">
                          <a16:colId xmlns:a16="http://schemas.microsoft.com/office/drawing/2014/main" val="1283769074"/>
                        </a:ext>
                      </a:extLst>
                    </a:gridCol>
                    <a:gridCol w="1272638">
                      <a:extLst>
                        <a:ext uri="{9D8B030D-6E8A-4147-A177-3AD203B41FA5}">
                          <a16:colId xmlns:a16="http://schemas.microsoft.com/office/drawing/2014/main" val="2840696869"/>
                        </a:ext>
                      </a:extLst>
                    </a:gridCol>
                  </a:tblGrid>
                  <a:tr h="422501">
                    <a:tc>
                      <a:txBody>
                        <a:bodyPr/>
                        <a:lstStyle/>
                        <a:p>
                          <a:r>
                            <a:rPr lang="en-NO" sz="1200" b="1" i="0" dirty="0">
                              <a:latin typeface="Baskerville SemiBold" panose="02020502070401020303" pitchFamily="18" charset="0"/>
                              <a:ea typeface="Baskerville SemiBold" panose="02020502070401020303" pitchFamily="18" charset="0"/>
                            </a:rPr>
                            <a:t>Starting time-step (s)</a:t>
                          </a:r>
                        </a:p>
                      </a:txBody>
                      <a:tcPr/>
                    </a:tc>
                    <a:tc>
                      <a:txBody>
                        <a:bodyPr/>
                        <a:lstStyle/>
                        <a:p>
                          <a:r>
                            <a:rPr lang="en-NO" sz="1200" b="1" i="0" dirty="0">
                              <a:latin typeface="Baskerville SemiBold" panose="02020502070401020303" pitchFamily="18" charset="0"/>
                              <a:ea typeface="Baskerville SemiBold" panose="02020502070401020303" pitchFamily="18" charset="0"/>
                            </a:rPr>
                            <a:t>Computation time (s)</a:t>
                          </a:r>
                        </a:p>
                      </a:txBody>
                      <a:tcPr/>
                    </a:tc>
                    <a:tc>
                      <a:txBody>
                        <a:bodyPr/>
                        <a:lstStyle/>
                        <a:p>
                          <a:r>
                            <a:rPr lang="en-NO" sz="1200" b="1" i="0" dirty="0">
                              <a:latin typeface="Baskerville SemiBold" panose="02020502070401020303" pitchFamily="18" charset="0"/>
                              <a:ea typeface="Baskerville SemiBold" panose="02020502070401020303" pitchFamily="18" charset="0"/>
                            </a:rPr>
                            <a:t>Average relative error</a:t>
                          </a:r>
                        </a:p>
                      </a:txBody>
                      <a:tcPr/>
                    </a:tc>
                    <a:extLst>
                      <a:ext uri="{0D108BD9-81ED-4DB2-BD59-A6C34878D82A}">
                        <a16:rowId xmlns:a16="http://schemas.microsoft.com/office/drawing/2014/main" val="1654152827"/>
                      </a:ext>
                    </a:extLst>
                  </a:tr>
                  <a:tr h="311541">
                    <a:tc>
                      <a:txBody>
                        <a:bodyPr/>
                        <a:lstStyle/>
                        <a:p>
                          <a:pPr algn="ctr"/>
                          <a14:m>
                            <m:oMath xmlns:m="http://schemas.openxmlformats.org/officeDocument/2006/math">
                              <m:r>
                                <a:rPr lang="en-US" sz="1200" b="0" i="0" smtClean="0">
                                  <a:latin typeface="Cambria Math" panose="02040503050406030204" pitchFamily="18" charset="0"/>
                                </a:rPr>
                                <m:t>5 ×</m:t>
                              </m:r>
                              <m:sSup>
                                <m:sSupPr>
                                  <m:ctrlPr>
                                    <a:rPr lang="en-US" sz="1200" b="0" i="1" smtClean="0">
                                      <a:latin typeface="Cambria Math" panose="02040503050406030204" pitchFamily="18" charset="0"/>
                                    </a:rPr>
                                  </m:ctrlPr>
                                </m:sSupPr>
                                <m:e>
                                  <m:r>
                                    <a:rPr lang="en-US" sz="1200" b="0" i="0" smtClean="0">
                                      <a:latin typeface="Cambria Math" panose="02040503050406030204" pitchFamily="18" charset="0"/>
                                    </a:rPr>
                                    <m:t>10</m:t>
                                  </m:r>
                                </m:e>
                                <m:sup>
                                  <m:r>
                                    <a:rPr lang="en-US" sz="1200" b="0" i="0" smtClean="0">
                                      <a:latin typeface="Cambria Math" panose="02040503050406030204" pitchFamily="18" charset="0"/>
                                    </a:rPr>
                                    <m:t>−4</m:t>
                                  </m:r>
                                </m:sup>
                              </m:sSup>
                              <m:r>
                                <a:rPr lang="en-US" sz="1200" b="0" i="0" smtClean="0">
                                  <a:latin typeface="Cambria Math" panose="02040503050406030204" pitchFamily="18" charset="0"/>
                                </a:rPr>
                                <m:t> </m:t>
                              </m:r>
                            </m:oMath>
                          </a14:m>
                          <a:r>
                            <a:rPr lang="en-NO" sz="1200" b="0" i="0" dirty="0">
                              <a:latin typeface="Baskerville" panose="02020502070401020303" pitchFamily="18" charset="0"/>
                              <a:ea typeface="Baskerville" panose="02020502070401020303" pitchFamily="18" charset="0"/>
                            </a:rPr>
                            <a:t>  </a:t>
                          </a:r>
                        </a:p>
                      </a:txBody>
                      <a:tcPr/>
                    </a:tc>
                    <a:tc>
                      <a:txBody>
                        <a:bodyPr/>
                        <a:lstStyle/>
                        <a:p>
                          <a:r>
                            <a:rPr lang="en-NO" sz="1200" b="0" i="0" dirty="0">
                              <a:latin typeface="Baskerville" panose="02020502070401020303" pitchFamily="18" charset="0"/>
                              <a:ea typeface="Baskerville" panose="02020502070401020303" pitchFamily="18" charset="0"/>
                            </a:rPr>
                            <a:t>2.8094</a:t>
                          </a:r>
                        </a:p>
                      </a:txBody>
                      <a:tcPr/>
                    </a:tc>
                    <a:tc>
                      <a:txBody>
                        <a:bodyPr/>
                        <a:lstStyle/>
                        <a:p>
                          <a:r>
                            <a:rPr lang="en-NO" sz="1200" b="0" i="0" dirty="0">
                              <a:latin typeface="Baskerville" panose="02020502070401020303" pitchFamily="18" charset="0"/>
                              <a:ea typeface="Baskerville" panose="02020502070401020303" pitchFamily="18" charset="0"/>
                            </a:rPr>
                            <a:t>0.01824</a:t>
                          </a:r>
                        </a:p>
                      </a:txBody>
                      <a:tcPr/>
                    </a:tc>
                    <a:extLst>
                      <a:ext uri="{0D108BD9-81ED-4DB2-BD59-A6C34878D82A}">
                        <a16:rowId xmlns:a16="http://schemas.microsoft.com/office/drawing/2014/main" val="1025781158"/>
                      </a:ext>
                    </a:extLst>
                  </a:tr>
                  <a:tr h="311541">
                    <a:tc>
                      <a:txBody>
                        <a:bodyPr/>
                        <a:lstStyle/>
                        <a:p>
                          <a:pPr algn="ctr"/>
                          <a14:m>
                            <m:oMath xmlns:m="http://schemas.openxmlformats.org/officeDocument/2006/math">
                              <m:sSup>
                                <m:sSupPr>
                                  <m:ctrlPr>
                                    <a:rPr lang="en-US" sz="1200" b="0" i="1" smtClean="0">
                                      <a:latin typeface="Cambria Math" panose="02040503050406030204" pitchFamily="18" charset="0"/>
                                      <a:ea typeface="Baskerville" panose="02020502070401020303" pitchFamily="18" charset="0"/>
                                    </a:rPr>
                                  </m:ctrlPr>
                                </m:sSupPr>
                                <m:e>
                                  <m:r>
                                    <a:rPr lang="en-US" sz="1200" b="0" i="0" smtClean="0">
                                      <a:latin typeface="Cambria Math" panose="02040503050406030204" pitchFamily="18" charset="0"/>
                                      <a:ea typeface="Baskerville" panose="02020502070401020303" pitchFamily="18" charset="0"/>
                                    </a:rPr>
                                    <m:t>10</m:t>
                                  </m:r>
                                </m:e>
                                <m:sup>
                                  <m:r>
                                    <a:rPr lang="en-US" sz="1200" b="0" i="0" smtClean="0">
                                      <a:latin typeface="Cambria Math" panose="02040503050406030204" pitchFamily="18" charset="0"/>
                                      <a:ea typeface="Baskerville" panose="02020502070401020303" pitchFamily="18" charset="0"/>
                                    </a:rPr>
                                    <m:t>−4</m:t>
                                  </m:r>
                                </m:sup>
                              </m:sSup>
                              <m:r>
                                <a:rPr lang="en-US" sz="1200" b="0" i="0" smtClean="0">
                                  <a:latin typeface="Cambria Math" panose="02040503050406030204" pitchFamily="18" charset="0"/>
                                  <a:ea typeface="Baskerville" panose="02020502070401020303" pitchFamily="18" charset="0"/>
                                </a:rPr>
                                <m:t> </m:t>
                              </m:r>
                            </m:oMath>
                          </a14:m>
                          <a:r>
                            <a:rPr lang="en-NO" sz="1200" b="0" i="0" dirty="0">
                              <a:latin typeface="Baskerville" panose="02020502070401020303" pitchFamily="18" charset="0"/>
                              <a:ea typeface="Baskerville" panose="02020502070401020303" pitchFamily="18" charset="0"/>
                            </a:rPr>
                            <a:t>*</a:t>
                          </a:r>
                        </a:p>
                      </a:txBody>
                      <a:tcPr/>
                    </a:tc>
                    <a:tc>
                      <a:txBody>
                        <a:bodyPr/>
                        <a:lstStyle/>
                        <a:p>
                          <a:r>
                            <a:rPr lang="en-NO" sz="1200" b="0" i="0" dirty="0">
                              <a:latin typeface="Baskerville" panose="02020502070401020303" pitchFamily="18" charset="0"/>
                              <a:ea typeface="Baskerville" panose="02020502070401020303" pitchFamily="18" charset="0"/>
                            </a:rPr>
                            <a:t>3.2243</a:t>
                          </a:r>
                        </a:p>
                      </a:txBody>
                      <a:tcPr/>
                    </a:tc>
                    <a:tc>
                      <a:txBody>
                        <a:bodyPr/>
                        <a:lstStyle/>
                        <a:p>
                          <a:r>
                            <a:rPr lang="en-NO" sz="1200" b="0" i="0" dirty="0">
                              <a:latin typeface="Baskerville" panose="02020502070401020303" pitchFamily="18" charset="0"/>
                              <a:ea typeface="Baskerville" panose="02020502070401020303" pitchFamily="18" charset="0"/>
                            </a:rPr>
                            <a:t>0.00228</a:t>
                          </a:r>
                        </a:p>
                      </a:txBody>
                      <a:tcPr/>
                    </a:tc>
                    <a:extLst>
                      <a:ext uri="{0D108BD9-81ED-4DB2-BD59-A6C34878D82A}">
                        <a16:rowId xmlns:a16="http://schemas.microsoft.com/office/drawing/2014/main" val="4286688044"/>
                      </a:ext>
                    </a:extLst>
                  </a:tr>
                  <a:tr h="311541">
                    <a:tc>
                      <a:txBody>
                        <a:bodyPr/>
                        <a:lstStyle/>
                        <a:p>
                          <a:r>
                            <a:rPr lang="en-NO" sz="1200" b="1" i="0" dirty="0">
                              <a:latin typeface="Baskerville SemiBold" panose="02020502070401020303" pitchFamily="18" charset="0"/>
                              <a:ea typeface="Baskerville SemiBold" panose="02020502070401020303" pitchFamily="18" charset="0"/>
                            </a:rPr>
                            <a:t>% change</a:t>
                          </a:r>
                        </a:p>
                      </a:txBody>
                      <a:tcPr/>
                    </a:tc>
                    <a:tc>
                      <a:txBody>
                        <a:bodyPr/>
                        <a:lstStyle/>
                        <a:p>
                          <a:r>
                            <a:rPr lang="en-NO" sz="1200" b="0" i="0" dirty="0">
                              <a:latin typeface="Baskerville" panose="02020502070401020303" pitchFamily="18" charset="0"/>
                              <a:ea typeface="Baskerville" panose="02020502070401020303" pitchFamily="18" charset="0"/>
                            </a:rPr>
                            <a:t>+14.8%</a:t>
                          </a:r>
                        </a:p>
                      </a:txBody>
                      <a:tcPr/>
                    </a:tc>
                    <a:tc>
                      <a:txBody>
                        <a:bodyPr/>
                        <a:lstStyle/>
                        <a:p>
                          <a:r>
                            <a:rPr lang="en-NO" sz="1200" b="0" i="0" dirty="0">
                              <a:latin typeface="Baskerville" panose="02020502070401020303" pitchFamily="18" charset="0"/>
                              <a:ea typeface="Baskerville" panose="02020502070401020303" pitchFamily="18" charset="0"/>
                            </a:rPr>
                            <a:t>-87.5%</a:t>
                          </a:r>
                        </a:p>
                      </a:txBody>
                      <a:tcPr/>
                    </a:tc>
                    <a:extLst>
                      <a:ext uri="{0D108BD9-81ED-4DB2-BD59-A6C34878D82A}">
                        <a16:rowId xmlns:a16="http://schemas.microsoft.com/office/drawing/2014/main" val="3981860022"/>
                      </a:ext>
                    </a:extLst>
                  </a:tr>
                </a:tbl>
              </a:graphicData>
            </a:graphic>
          </p:graphicFrame>
        </mc:Choice>
        <mc:Fallback xmlns="">
          <p:graphicFrame>
            <p:nvGraphicFramePr>
              <p:cNvPr id="6" name="Table 6">
                <a:extLst>
                  <a:ext uri="{FF2B5EF4-FFF2-40B4-BE49-F238E27FC236}">
                    <a16:creationId xmlns:a16="http://schemas.microsoft.com/office/drawing/2014/main" id="{7011D66F-DE92-95E2-9D71-223ECC1BE3AD}"/>
                  </a:ext>
                </a:extLst>
              </p:cNvPr>
              <p:cNvGraphicFramePr>
                <a:graphicFrameLocks noGrp="1"/>
              </p:cNvGraphicFramePr>
              <p:nvPr>
                <p:extLst>
                  <p:ext uri="{D42A27DB-BD31-4B8C-83A1-F6EECF244321}">
                    <p14:modId xmlns:p14="http://schemas.microsoft.com/office/powerpoint/2010/main" val="1402620131"/>
                  </p:ext>
                </p:extLst>
              </p:nvPr>
            </p:nvGraphicFramePr>
            <p:xfrm>
              <a:off x="219404" y="3630108"/>
              <a:ext cx="3817914" cy="1391823"/>
            </p:xfrm>
            <a:graphic>
              <a:graphicData uri="http://schemas.openxmlformats.org/drawingml/2006/table">
                <a:tbl>
                  <a:tblPr firstRow="1" bandRow="1">
                    <a:tableStyleId>{073A0DAA-6AF3-43AB-8588-CEC1D06C72B9}</a:tableStyleId>
                  </a:tblPr>
                  <a:tblGrid>
                    <a:gridCol w="1272638">
                      <a:extLst>
                        <a:ext uri="{9D8B030D-6E8A-4147-A177-3AD203B41FA5}">
                          <a16:colId xmlns:a16="http://schemas.microsoft.com/office/drawing/2014/main" val="2976261497"/>
                        </a:ext>
                      </a:extLst>
                    </a:gridCol>
                    <a:gridCol w="1272638">
                      <a:extLst>
                        <a:ext uri="{9D8B030D-6E8A-4147-A177-3AD203B41FA5}">
                          <a16:colId xmlns:a16="http://schemas.microsoft.com/office/drawing/2014/main" val="1283769074"/>
                        </a:ext>
                      </a:extLst>
                    </a:gridCol>
                    <a:gridCol w="1272638">
                      <a:extLst>
                        <a:ext uri="{9D8B030D-6E8A-4147-A177-3AD203B41FA5}">
                          <a16:colId xmlns:a16="http://schemas.microsoft.com/office/drawing/2014/main" val="2840696869"/>
                        </a:ext>
                      </a:extLst>
                    </a:gridCol>
                  </a:tblGrid>
                  <a:tr h="457200">
                    <a:tc>
                      <a:txBody>
                        <a:bodyPr/>
                        <a:lstStyle/>
                        <a:p>
                          <a:r>
                            <a:rPr lang="en-NO" sz="1200" b="1" i="0" dirty="0">
                              <a:latin typeface="Baskerville SemiBold" panose="02020502070401020303" pitchFamily="18" charset="0"/>
                              <a:ea typeface="Baskerville SemiBold" panose="02020502070401020303" pitchFamily="18" charset="0"/>
                            </a:rPr>
                            <a:t>Starting time-step (s)</a:t>
                          </a:r>
                        </a:p>
                      </a:txBody>
                      <a:tcPr/>
                    </a:tc>
                    <a:tc>
                      <a:txBody>
                        <a:bodyPr/>
                        <a:lstStyle/>
                        <a:p>
                          <a:r>
                            <a:rPr lang="en-NO" sz="1200" b="1" i="0" dirty="0">
                              <a:latin typeface="Baskerville SemiBold" panose="02020502070401020303" pitchFamily="18" charset="0"/>
                              <a:ea typeface="Baskerville SemiBold" panose="02020502070401020303" pitchFamily="18" charset="0"/>
                            </a:rPr>
                            <a:t>Computation time (s)</a:t>
                          </a:r>
                        </a:p>
                      </a:txBody>
                      <a:tcPr/>
                    </a:tc>
                    <a:tc>
                      <a:txBody>
                        <a:bodyPr/>
                        <a:lstStyle/>
                        <a:p>
                          <a:r>
                            <a:rPr lang="en-NO" sz="1200" b="1" i="0" dirty="0">
                              <a:latin typeface="Baskerville SemiBold" panose="02020502070401020303" pitchFamily="18" charset="0"/>
                              <a:ea typeface="Baskerville SemiBold" panose="02020502070401020303" pitchFamily="18" charset="0"/>
                            </a:rPr>
                            <a:t>Average relative error</a:t>
                          </a:r>
                        </a:p>
                      </a:txBody>
                      <a:tcPr/>
                    </a:tc>
                    <a:extLst>
                      <a:ext uri="{0D108BD9-81ED-4DB2-BD59-A6C34878D82A}">
                        <a16:rowId xmlns:a16="http://schemas.microsoft.com/office/drawing/2014/main" val="1654152827"/>
                      </a:ext>
                    </a:extLst>
                  </a:tr>
                  <a:tr h="311541">
                    <a:tc>
                      <a:txBody>
                        <a:bodyPr/>
                        <a:lstStyle/>
                        <a:p>
                          <a:endParaRPr lang="en-NO"/>
                        </a:p>
                      </a:txBody>
                      <a:tcPr>
                        <a:blipFill>
                          <a:blip r:embed="rId6"/>
                          <a:stretch>
                            <a:fillRect l="-1000" t="-144000" r="-204000" b="-204000"/>
                          </a:stretch>
                        </a:blipFill>
                      </a:tcPr>
                    </a:tc>
                    <a:tc>
                      <a:txBody>
                        <a:bodyPr/>
                        <a:lstStyle/>
                        <a:p>
                          <a:r>
                            <a:rPr lang="en-NO" sz="1200" b="0" i="0" dirty="0">
                              <a:latin typeface="Baskerville" panose="02020502070401020303" pitchFamily="18" charset="0"/>
                              <a:ea typeface="Baskerville" panose="02020502070401020303" pitchFamily="18" charset="0"/>
                            </a:rPr>
                            <a:t>2.8094</a:t>
                          </a:r>
                        </a:p>
                      </a:txBody>
                      <a:tcPr/>
                    </a:tc>
                    <a:tc>
                      <a:txBody>
                        <a:bodyPr/>
                        <a:lstStyle/>
                        <a:p>
                          <a:r>
                            <a:rPr lang="en-NO" sz="1200" b="0" i="0" dirty="0">
                              <a:latin typeface="Baskerville" panose="02020502070401020303" pitchFamily="18" charset="0"/>
                              <a:ea typeface="Baskerville" panose="02020502070401020303" pitchFamily="18" charset="0"/>
                            </a:rPr>
                            <a:t>0.01824</a:t>
                          </a:r>
                        </a:p>
                      </a:txBody>
                      <a:tcPr/>
                    </a:tc>
                    <a:extLst>
                      <a:ext uri="{0D108BD9-81ED-4DB2-BD59-A6C34878D82A}">
                        <a16:rowId xmlns:a16="http://schemas.microsoft.com/office/drawing/2014/main" val="1025781158"/>
                      </a:ext>
                    </a:extLst>
                  </a:tr>
                  <a:tr h="311541">
                    <a:tc>
                      <a:txBody>
                        <a:bodyPr/>
                        <a:lstStyle/>
                        <a:p>
                          <a:endParaRPr lang="en-NO"/>
                        </a:p>
                      </a:txBody>
                      <a:tcPr>
                        <a:blipFill>
                          <a:blip r:embed="rId6"/>
                          <a:stretch>
                            <a:fillRect l="-1000" t="-244000" r="-204000" b="-104000"/>
                          </a:stretch>
                        </a:blipFill>
                      </a:tcPr>
                    </a:tc>
                    <a:tc>
                      <a:txBody>
                        <a:bodyPr/>
                        <a:lstStyle/>
                        <a:p>
                          <a:r>
                            <a:rPr lang="en-NO" sz="1200" b="0" i="0" dirty="0">
                              <a:latin typeface="Baskerville" panose="02020502070401020303" pitchFamily="18" charset="0"/>
                              <a:ea typeface="Baskerville" panose="02020502070401020303" pitchFamily="18" charset="0"/>
                            </a:rPr>
                            <a:t>3.2243</a:t>
                          </a:r>
                        </a:p>
                      </a:txBody>
                      <a:tcPr/>
                    </a:tc>
                    <a:tc>
                      <a:txBody>
                        <a:bodyPr/>
                        <a:lstStyle/>
                        <a:p>
                          <a:r>
                            <a:rPr lang="en-NO" sz="1200" b="0" i="0" dirty="0">
                              <a:latin typeface="Baskerville" panose="02020502070401020303" pitchFamily="18" charset="0"/>
                              <a:ea typeface="Baskerville" panose="02020502070401020303" pitchFamily="18" charset="0"/>
                            </a:rPr>
                            <a:t>0.00228</a:t>
                          </a:r>
                        </a:p>
                      </a:txBody>
                      <a:tcPr/>
                    </a:tc>
                    <a:extLst>
                      <a:ext uri="{0D108BD9-81ED-4DB2-BD59-A6C34878D82A}">
                        <a16:rowId xmlns:a16="http://schemas.microsoft.com/office/drawing/2014/main" val="4286688044"/>
                      </a:ext>
                    </a:extLst>
                  </a:tr>
                  <a:tr h="311541">
                    <a:tc>
                      <a:txBody>
                        <a:bodyPr/>
                        <a:lstStyle/>
                        <a:p>
                          <a:r>
                            <a:rPr lang="en-NO" sz="1200" b="1" i="0" dirty="0">
                              <a:latin typeface="Baskerville SemiBold" panose="02020502070401020303" pitchFamily="18" charset="0"/>
                              <a:ea typeface="Baskerville SemiBold" panose="02020502070401020303" pitchFamily="18" charset="0"/>
                            </a:rPr>
                            <a:t>% change</a:t>
                          </a:r>
                        </a:p>
                      </a:txBody>
                      <a:tcPr/>
                    </a:tc>
                    <a:tc>
                      <a:txBody>
                        <a:bodyPr/>
                        <a:lstStyle/>
                        <a:p>
                          <a:r>
                            <a:rPr lang="en-NO" sz="1200" b="0" i="0" dirty="0">
                              <a:latin typeface="Baskerville" panose="02020502070401020303" pitchFamily="18" charset="0"/>
                              <a:ea typeface="Baskerville" panose="02020502070401020303" pitchFamily="18" charset="0"/>
                            </a:rPr>
                            <a:t>+14.8%</a:t>
                          </a:r>
                        </a:p>
                      </a:txBody>
                      <a:tcPr/>
                    </a:tc>
                    <a:tc>
                      <a:txBody>
                        <a:bodyPr/>
                        <a:lstStyle/>
                        <a:p>
                          <a:r>
                            <a:rPr lang="en-NO" sz="1200" b="0" i="0" dirty="0">
                              <a:latin typeface="Baskerville" panose="02020502070401020303" pitchFamily="18" charset="0"/>
                              <a:ea typeface="Baskerville" panose="02020502070401020303" pitchFamily="18" charset="0"/>
                            </a:rPr>
                            <a:t>-87.5%</a:t>
                          </a:r>
                        </a:p>
                      </a:txBody>
                      <a:tcPr/>
                    </a:tc>
                    <a:extLst>
                      <a:ext uri="{0D108BD9-81ED-4DB2-BD59-A6C34878D82A}">
                        <a16:rowId xmlns:a16="http://schemas.microsoft.com/office/drawing/2014/main" val="3981860022"/>
                      </a:ext>
                    </a:extLst>
                  </a:tr>
                </a:tbl>
              </a:graphicData>
            </a:graphic>
          </p:graphicFrame>
        </mc:Fallback>
      </mc:AlternateContent>
    </p:spTree>
    <p:extLst>
      <p:ext uri="{BB962C8B-B14F-4D97-AF65-F5344CB8AC3E}">
        <p14:creationId xmlns:p14="http://schemas.microsoft.com/office/powerpoint/2010/main" val="1715103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2F3A50-E603-F87A-CE63-E327C445A6E4}"/>
              </a:ext>
            </a:extLst>
          </p:cNvPr>
          <p:cNvPicPr>
            <a:picLocks noChangeAspect="1"/>
          </p:cNvPicPr>
          <p:nvPr/>
        </p:nvPicPr>
        <p:blipFill>
          <a:blip r:embed="rId3"/>
          <a:stretch>
            <a:fillRect/>
          </a:stretch>
        </p:blipFill>
        <p:spPr>
          <a:xfrm>
            <a:off x="0" y="-5362"/>
            <a:ext cx="9144000" cy="5148862"/>
          </a:xfrm>
          <a:prstGeom prst="rect">
            <a:avLst/>
          </a:prstGeom>
        </p:spPr>
      </p:pic>
      <p:sp>
        <p:nvSpPr>
          <p:cNvPr id="2" name="Title 1">
            <a:extLst>
              <a:ext uri="{FF2B5EF4-FFF2-40B4-BE49-F238E27FC236}">
                <a16:creationId xmlns:a16="http://schemas.microsoft.com/office/drawing/2014/main" id="{57C4EB79-8E3C-F76D-2023-8F7C6D2D5E84}"/>
              </a:ext>
            </a:extLst>
          </p:cNvPr>
          <p:cNvSpPr>
            <a:spLocks noGrp="1"/>
          </p:cNvSpPr>
          <p:nvPr>
            <p:ph type="title"/>
          </p:nvPr>
        </p:nvSpPr>
        <p:spPr>
          <a:xfrm>
            <a:off x="3028951" y="994277"/>
            <a:ext cx="5733470" cy="689841"/>
          </a:xfrm>
        </p:spPr>
        <p:txBody>
          <a:bodyPr vert="horz" lIns="68580" tIns="34290" rIns="68580" bIns="34290" rtlCol="0" anchor="b">
            <a:normAutofit/>
          </a:bodyPr>
          <a:lstStyle/>
          <a:p>
            <a:pPr algn="r"/>
            <a:r>
              <a:rPr lang="en-US" sz="4500" dirty="0">
                <a:latin typeface="Baskerville" panose="02020502070401020303" pitchFamily="18" charset="0"/>
                <a:ea typeface="Baskerville" panose="02020502070401020303" pitchFamily="18" charset="0"/>
              </a:rPr>
              <a:t>Conclusions</a:t>
            </a:r>
          </a:p>
        </p:txBody>
      </p:sp>
      <p:pic>
        <p:nvPicPr>
          <p:cNvPr id="5" name="Picture 4" descr="A yellow circle in the dark&#10;&#10;Description automatically generated">
            <a:extLst>
              <a:ext uri="{FF2B5EF4-FFF2-40B4-BE49-F238E27FC236}">
                <a16:creationId xmlns:a16="http://schemas.microsoft.com/office/drawing/2014/main" id="{83E4930B-F853-94D4-8FAC-C37B4C73813F}"/>
              </a:ext>
            </a:extLst>
          </p:cNvPr>
          <p:cNvPicPr>
            <a:picLocks noChangeAspect="1"/>
          </p:cNvPicPr>
          <p:nvPr/>
        </p:nvPicPr>
        <p:blipFill>
          <a:blip r:embed="rId4"/>
          <a:stretch>
            <a:fillRect/>
          </a:stretch>
        </p:blipFill>
        <p:spPr>
          <a:xfrm>
            <a:off x="-218258" y="3460993"/>
            <a:ext cx="2585144" cy="2265632"/>
          </a:xfrm>
          <a:prstGeom prst="rect">
            <a:avLst/>
          </a:prstGeom>
        </p:spPr>
      </p:pic>
      <p:pic>
        <p:nvPicPr>
          <p:cNvPr id="8" name="Picture 7">
            <a:extLst>
              <a:ext uri="{FF2B5EF4-FFF2-40B4-BE49-F238E27FC236}">
                <a16:creationId xmlns:a16="http://schemas.microsoft.com/office/drawing/2014/main" id="{FB86396A-0343-DB54-FF10-5298AEBB3566}"/>
              </a:ext>
            </a:extLst>
          </p:cNvPr>
          <p:cNvPicPr>
            <a:picLocks noChangeAspect="1"/>
          </p:cNvPicPr>
          <p:nvPr/>
        </p:nvPicPr>
        <p:blipFill>
          <a:blip r:embed="rId5"/>
          <a:stretch>
            <a:fillRect/>
          </a:stretch>
        </p:blipFill>
        <p:spPr>
          <a:xfrm>
            <a:off x="361811" y="124018"/>
            <a:ext cx="3963600" cy="449428"/>
          </a:xfrm>
          <a:prstGeom prst="rect">
            <a:avLst/>
          </a:prstGeom>
        </p:spPr>
      </p:pic>
      <p:sp>
        <p:nvSpPr>
          <p:cNvPr id="3" name="TextBox 2">
            <a:extLst>
              <a:ext uri="{FF2B5EF4-FFF2-40B4-BE49-F238E27FC236}">
                <a16:creationId xmlns:a16="http://schemas.microsoft.com/office/drawing/2014/main" id="{BA6A7B68-26B6-EB44-FBF4-FA0C1EBA9A41}"/>
              </a:ext>
            </a:extLst>
          </p:cNvPr>
          <p:cNvSpPr txBox="1"/>
          <p:nvPr/>
        </p:nvSpPr>
        <p:spPr>
          <a:xfrm>
            <a:off x="4623661" y="1947620"/>
            <a:ext cx="4138760" cy="1200329"/>
          </a:xfrm>
          <a:prstGeom prst="rect">
            <a:avLst/>
          </a:prstGeom>
          <a:noFill/>
        </p:spPr>
        <p:txBody>
          <a:bodyPr wrap="square" rtlCol="0">
            <a:spAutoFit/>
          </a:bodyPr>
          <a:lstStyle/>
          <a:p>
            <a:pPr marL="285750" indent="-285750">
              <a:buFont typeface="Arial" panose="020B0604020202020204" pitchFamily="34" charset="0"/>
              <a:buChar char="•"/>
            </a:pPr>
            <a:r>
              <a:rPr lang="en-NO" dirty="0">
                <a:latin typeface="Baskerville" panose="02020502070401020303" pitchFamily="18" charset="0"/>
                <a:ea typeface="Baskerville" panose="02020502070401020303" pitchFamily="18" charset="0"/>
              </a:rPr>
              <a:t>Pure thermal testing to find extreme limits of the methods</a:t>
            </a:r>
          </a:p>
          <a:p>
            <a:pPr marL="742950" lvl="1" indent="-285750">
              <a:buFont typeface="Arial" panose="020B0604020202020204" pitchFamily="34" charset="0"/>
              <a:buChar char="•"/>
            </a:pPr>
            <a:endParaRPr lang="en-NO" dirty="0">
              <a:latin typeface="Baskerville" panose="02020502070401020303" pitchFamily="18" charset="0"/>
              <a:ea typeface="Baskerville" panose="02020502070401020303" pitchFamily="18" charset="0"/>
            </a:endParaRPr>
          </a:p>
          <a:p>
            <a:pPr marL="742950" lvl="1" indent="-285750">
              <a:buFont typeface="Arial" panose="020B0604020202020204" pitchFamily="34" charset="0"/>
              <a:buChar char="•"/>
            </a:pPr>
            <a:endParaRPr lang="en-NO" dirty="0">
              <a:latin typeface="Baskerville" panose="02020502070401020303" pitchFamily="18" charset="0"/>
              <a:ea typeface="Baskerville" panose="02020502070401020303" pitchFamily="18" charset="0"/>
            </a:endParaRPr>
          </a:p>
        </p:txBody>
      </p:sp>
      <p:pic>
        <p:nvPicPr>
          <p:cNvPr id="6" name="Picture 4">
            <a:extLst>
              <a:ext uri="{FF2B5EF4-FFF2-40B4-BE49-F238E27FC236}">
                <a16:creationId xmlns:a16="http://schemas.microsoft.com/office/drawing/2014/main" id="{FBFC07C4-214D-7590-0424-2648D601A3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258" y="444338"/>
            <a:ext cx="2924318" cy="1503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5899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2F3A50-E603-F87A-CE63-E327C445A6E4}"/>
              </a:ext>
            </a:extLst>
          </p:cNvPr>
          <p:cNvPicPr>
            <a:picLocks noChangeAspect="1"/>
          </p:cNvPicPr>
          <p:nvPr/>
        </p:nvPicPr>
        <p:blipFill>
          <a:blip r:embed="rId3"/>
          <a:stretch>
            <a:fillRect/>
          </a:stretch>
        </p:blipFill>
        <p:spPr>
          <a:xfrm>
            <a:off x="0" y="-5362"/>
            <a:ext cx="9144000" cy="5148862"/>
          </a:xfrm>
          <a:prstGeom prst="rect">
            <a:avLst/>
          </a:prstGeom>
        </p:spPr>
      </p:pic>
      <p:sp>
        <p:nvSpPr>
          <p:cNvPr id="2" name="Title 1">
            <a:extLst>
              <a:ext uri="{FF2B5EF4-FFF2-40B4-BE49-F238E27FC236}">
                <a16:creationId xmlns:a16="http://schemas.microsoft.com/office/drawing/2014/main" id="{57C4EB79-8E3C-F76D-2023-8F7C6D2D5E84}"/>
              </a:ext>
            </a:extLst>
          </p:cNvPr>
          <p:cNvSpPr>
            <a:spLocks noGrp="1"/>
          </p:cNvSpPr>
          <p:nvPr>
            <p:ph type="title"/>
          </p:nvPr>
        </p:nvSpPr>
        <p:spPr>
          <a:xfrm>
            <a:off x="3028951" y="994277"/>
            <a:ext cx="5733470" cy="689841"/>
          </a:xfrm>
        </p:spPr>
        <p:txBody>
          <a:bodyPr vert="horz" lIns="68580" tIns="34290" rIns="68580" bIns="34290" rtlCol="0" anchor="b">
            <a:normAutofit/>
          </a:bodyPr>
          <a:lstStyle/>
          <a:p>
            <a:pPr algn="r"/>
            <a:r>
              <a:rPr lang="en-US" sz="4500" dirty="0">
                <a:latin typeface="Baskerville" panose="02020502070401020303" pitchFamily="18" charset="0"/>
                <a:ea typeface="Baskerville" panose="02020502070401020303" pitchFamily="18" charset="0"/>
              </a:rPr>
              <a:t>Conclusions</a:t>
            </a:r>
          </a:p>
        </p:txBody>
      </p:sp>
      <p:pic>
        <p:nvPicPr>
          <p:cNvPr id="5" name="Picture 4" descr="A yellow circle in the dark&#10;&#10;Description automatically generated">
            <a:extLst>
              <a:ext uri="{FF2B5EF4-FFF2-40B4-BE49-F238E27FC236}">
                <a16:creationId xmlns:a16="http://schemas.microsoft.com/office/drawing/2014/main" id="{83E4930B-F853-94D4-8FAC-C37B4C73813F}"/>
              </a:ext>
            </a:extLst>
          </p:cNvPr>
          <p:cNvPicPr>
            <a:picLocks noChangeAspect="1"/>
          </p:cNvPicPr>
          <p:nvPr/>
        </p:nvPicPr>
        <p:blipFill>
          <a:blip r:embed="rId4"/>
          <a:stretch>
            <a:fillRect/>
          </a:stretch>
        </p:blipFill>
        <p:spPr>
          <a:xfrm>
            <a:off x="-218258" y="3460993"/>
            <a:ext cx="2585144" cy="2265632"/>
          </a:xfrm>
          <a:prstGeom prst="rect">
            <a:avLst/>
          </a:prstGeom>
        </p:spPr>
      </p:pic>
      <p:pic>
        <p:nvPicPr>
          <p:cNvPr id="8" name="Picture 7">
            <a:extLst>
              <a:ext uri="{FF2B5EF4-FFF2-40B4-BE49-F238E27FC236}">
                <a16:creationId xmlns:a16="http://schemas.microsoft.com/office/drawing/2014/main" id="{FB86396A-0343-DB54-FF10-5298AEBB3566}"/>
              </a:ext>
            </a:extLst>
          </p:cNvPr>
          <p:cNvPicPr>
            <a:picLocks noChangeAspect="1"/>
          </p:cNvPicPr>
          <p:nvPr/>
        </p:nvPicPr>
        <p:blipFill>
          <a:blip r:embed="rId5"/>
          <a:stretch>
            <a:fillRect/>
          </a:stretch>
        </p:blipFill>
        <p:spPr>
          <a:xfrm>
            <a:off x="361811" y="124018"/>
            <a:ext cx="3963600" cy="449428"/>
          </a:xfrm>
          <a:prstGeom prst="rect">
            <a:avLst/>
          </a:prstGeom>
        </p:spPr>
      </p:pic>
      <p:sp>
        <p:nvSpPr>
          <p:cNvPr id="3" name="TextBox 2">
            <a:extLst>
              <a:ext uri="{FF2B5EF4-FFF2-40B4-BE49-F238E27FC236}">
                <a16:creationId xmlns:a16="http://schemas.microsoft.com/office/drawing/2014/main" id="{BA6A7B68-26B6-EB44-FBF4-FA0C1EBA9A41}"/>
              </a:ext>
            </a:extLst>
          </p:cNvPr>
          <p:cNvSpPr txBox="1"/>
          <p:nvPr/>
        </p:nvSpPr>
        <p:spPr>
          <a:xfrm>
            <a:off x="4623661" y="1947620"/>
            <a:ext cx="4138760" cy="1754326"/>
          </a:xfrm>
          <a:prstGeom prst="rect">
            <a:avLst/>
          </a:prstGeom>
          <a:noFill/>
        </p:spPr>
        <p:txBody>
          <a:bodyPr wrap="square" rtlCol="0">
            <a:spAutoFit/>
          </a:bodyPr>
          <a:lstStyle/>
          <a:p>
            <a:pPr marL="285750" indent="-285750">
              <a:buFont typeface="Arial" panose="020B0604020202020204" pitchFamily="34" charset="0"/>
              <a:buChar char="•"/>
            </a:pPr>
            <a:r>
              <a:rPr lang="en-NO" dirty="0">
                <a:latin typeface="Baskerville" panose="02020502070401020303" pitchFamily="18" charset="0"/>
                <a:ea typeface="Baskerville" panose="02020502070401020303" pitchFamily="18" charset="0"/>
              </a:rPr>
              <a:t>Pure thermal testing to find extreme limits of the methods</a:t>
            </a:r>
          </a:p>
          <a:p>
            <a:pPr marL="285750" indent="-285750">
              <a:buFont typeface="Arial" panose="020B0604020202020204" pitchFamily="34" charset="0"/>
              <a:buChar char="•"/>
            </a:pPr>
            <a:r>
              <a:rPr lang="en-GB" dirty="0">
                <a:latin typeface="Baskerville" panose="02020502070401020303" pitchFamily="18" charset="0"/>
                <a:ea typeface="Baskerville" panose="02020502070401020303" pitchFamily="18" charset="0"/>
              </a:rPr>
              <a:t>Optimise the wave method with initial dt</a:t>
            </a:r>
            <a:endParaRPr lang="en-NO" dirty="0">
              <a:latin typeface="Baskerville" panose="02020502070401020303" pitchFamily="18" charset="0"/>
              <a:ea typeface="Baskerville" panose="02020502070401020303" pitchFamily="18" charset="0"/>
            </a:endParaRPr>
          </a:p>
          <a:p>
            <a:pPr marL="742950" lvl="1" indent="-285750">
              <a:buFont typeface="Arial" panose="020B0604020202020204" pitchFamily="34" charset="0"/>
              <a:buChar char="•"/>
            </a:pPr>
            <a:endParaRPr lang="en-NO" dirty="0">
              <a:latin typeface="Baskerville" panose="02020502070401020303" pitchFamily="18" charset="0"/>
              <a:ea typeface="Baskerville" panose="02020502070401020303" pitchFamily="18" charset="0"/>
            </a:endParaRPr>
          </a:p>
          <a:p>
            <a:pPr marL="742950" lvl="1" indent="-285750">
              <a:buFont typeface="Arial" panose="020B0604020202020204" pitchFamily="34" charset="0"/>
              <a:buChar char="•"/>
            </a:pPr>
            <a:endParaRPr lang="en-NO" dirty="0">
              <a:latin typeface="Baskerville" panose="02020502070401020303" pitchFamily="18" charset="0"/>
              <a:ea typeface="Baskerville" panose="02020502070401020303" pitchFamily="18" charset="0"/>
            </a:endParaRPr>
          </a:p>
        </p:txBody>
      </p:sp>
      <p:pic>
        <p:nvPicPr>
          <p:cNvPr id="6" name="Picture 4">
            <a:extLst>
              <a:ext uri="{FF2B5EF4-FFF2-40B4-BE49-F238E27FC236}">
                <a16:creationId xmlns:a16="http://schemas.microsoft.com/office/drawing/2014/main" id="{A71DE147-6316-5D25-82DC-094B44C5E7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258" y="444338"/>
            <a:ext cx="2924318" cy="1503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0763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2F3A50-E603-F87A-CE63-E327C445A6E4}"/>
              </a:ext>
            </a:extLst>
          </p:cNvPr>
          <p:cNvPicPr>
            <a:picLocks noChangeAspect="1"/>
          </p:cNvPicPr>
          <p:nvPr/>
        </p:nvPicPr>
        <p:blipFill>
          <a:blip r:embed="rId3"/>
          <a:stretch>
            <a:fillRect/>
          </a:stretch>
        </p:blipFill>
        <p:spPr>
          <a:xfrm>
            <a:off x="0" y="-5362"/>
            <a:ext cx="9144000" cy="5148862"/>
          </a:xfrm>
          <a:prstGeom prst="rect">
            <a:avLst/>
          </a:prstGeom>
        </p:spPr>
      </p:pic>
      <p:sp>
        <p:nvSpPr>
          <p:cNvPr id="2" name="Title 1">
            <a:extLst>
              <a:ext uri="{FF2B5EF4-FFF2-40B4-BE49-F238E27FC236}">
                <a16:creationId xmlns:a16="http://schemas.microsoft.com/office/drawing/2014/main" id="{57C4EB79-8E3C-F76D-2023-8F7C6D2D5E84}"/>
              </a:ext>
            </a:extLst>
          </p:cNvPr>
          <p:cNvSpPr>
            <a:spLocks noGrp="1"/>
          </p:cNvSpPr>
          <p:nvPr>
            <p:ph type="title"/>
          </p:nvPr>
        </p:nvSpPr>
        <p:spPr>
          <a:xfrm>
            <a:off x="3028951" y="994277"/>
            <a:ext cx="5733470" cy="689841"/>
          </a:xfrm>
        </p:spPr>
        <p:txBody>
          <a:bodyPr vert="horz" lIns="68580" tIns="34290" rIns="68580" bIns="34290" rtlCol="0" anchor="b">
            <a:normAutofit/>
          </a:bodyPr>
          <a:lstStyle/>
          <a:p>
            <a:pPr algn="r"/>
            <a:r>
              <a:rPr lang="en-US" sz="4500" dirty="0">
                <a:latin typeface="Baskerville" panose="02020502070401020303" pitchFamily="18" charset="0"/>
                <a:ea typeface="Baskerville" panose="02020502070401020303" pitchFamily="18" charset="0"/>
              </a:rPr>
              <a:t>Conclusions</a:t>
            </a:r>
          </a:p>
        </p:txBody>
      </p:sp>
      <p:pic>
        <p:nvPicPr>
          <p:cNvPr id="5" name="Picture 4" descr="A yellow circle in the dark&#10;&#10;Description automatically generated">
            <a:extLst>
              <a:ext uri="{FF2B5EF4-FFF2-40B4-BE49-F238E27FC236}">
                <a16:creationId xmlns:a16="http://schemas.microsoft.com/office/drawing/2014/main" id="{83E4930B-F853-94D4-8FAC-C37B4C73813F}"/>
              </a:ext>
            </a:extLst>
          </p:cNvPr>
          <p:cNvPicPr>
            <a:picLocks noChangeAspect="1"/>
          </p:cNvPicPr>
          <p:nvPr/>
        </p:nvPicPr>
        <p:blipFill>
          <a:blip r:embed="rId4"/>
          <a:stretch>
            <a:fillRect/>
          </a:stretch>
        </p:blipFill>
        <p:spPr>
          <a:xfrm>
            <a:off x="-218258" y="3460993"/>
            <a:ext cx="2585144" cy="2265632"/>
          </a:xfrm>
          <a:prstGeom prst="rect">
            <a:avLst/>
          </a:prstGeom>
        </p:spPr>
      </p:pic>
      <p:pic>
        <p:nvPicPr>
          <p:cNvPr id="8" name="Picture 7">
            <a:extLst>
              <a:ext uri="{FF2B5EF4-FFF2-40B4-BE49-F238E27FC236}">
                <a16:creationId xmlns:a16="http://schemas.microsoft.com/office/drawing/2014/main" id="{FB86396A-0343-DB54-FF10-5298AEBB3566}"/>
              </a:ext>
            </a:extLst>
          </p:cNvPr>
          <p:cNvPicPr>
            <a:picLocks noChangeAspect="1"/>
          </p:cNvPicPr>
          <p:nvPr/>
        </p:nvPicPr>
        <p:blipFill>
          <a:blip r:embed="rId5"/>
          <a:stretch>
            <a:fillRect/>
          </a:stretch>
        </p:blipFill>
        <p:spPr>
          <a:xfrm>
            <a:off x="361811" y="124018"/>
            <a:ext cx="3963600" cy="449428"/>
          </a:xfrm>
          <a:prstGeom prst="rect">
            <a:avLst/>
          </a:prstGeom>
        </p:spPr>
      </p:pic>
      <p:sp>
        <p:nvSpPr>
          <p:cNvPr id="3" name="TextBox 2">
            <a:extLst>
              <a:ext uri="{FF2B5EF4-FFF2-40B4-BE49-F238E27FC236}">
                <a16:creationId xmlns:a16="http://schemas.microsoft.com/office/drawing/2014/main" id="{BA6A7B68-26B6-EB44-FBF4-FA0C1EBA9A41}"/>
              </a:ext>
            </a:extLst>
          </p:cNvPr>
          <p:cNvSpPr txBox="1"/>
          <p:nvPr/>
        </p:nvSpPr>
        <p:spPr>
          <a:xfrm>
            <a:off x="4623661" y="1947620"/>
            <a:ext cx="4138760" cy="2862322"/>
          </a:xfrm>
          <a:prstGeom prst="rect">
            <a:avLst/>
          </a:prstGeom>
          <a:noFill/>
        </p:spPr>
        <p:txBody>
          <a:bodyPr wrap="square" rtlCol="0">
            <a:spAutoFit/>
          </a:bodyPr>
          <a:lstStyle/>
          <a:p>
            <a:pPr marL="285750" indent="-285750">
              <a:buFont typeface="Arial" panose="020B0604020202020204" pitchFamily="34" charset="0"/>
              <a:buChar char="•"/>
            </a:pPr>
            <a:r>
              <a:rPr lang="en-NO" dirty="0">
                <a:latin typeface="Baskerville" panose="02020502070401020303" pitchFamily="18" charset="0"/>
                <a:ea typeface="Baskerville" panose="02020502070401020303" pitchFamily="18" charset="0"/>
              </a:rPr>
              <a:t>Pure thermal testing to find extreme limits of the methods</a:t>
            </a:r>
          </a:p>
          <a:p>
            <a:pPr marL="285750" indent="-285750">
              <a:buFont typeface="Arial" panose="020B0604020202020204" pitchFamily="34" charset="0"/>
              <a:buChar char="•"/>
            </a:pPr>
            <a:r>
              <a:rPr lang="en-GB" dirty="0">
                <a:latin typeface="Baskerville" panose="02020502070401020303" pitchFamily="18" charset="0"/>
                <a:ea typeface="Baskerville" panose="02020502070401020303" pitchFamily="18" charset="0"/>
              </a:rPr>
              <a:t>Optimise the wave method with initial dt</a:t>
            </a:r>
            <a:endParaRPr lang="en-NO" dirty="0">
              <a:latin typeface="Baskerville" panose="02020502070401020303" pitchFamily="18" charset="0"/>
              <a:ea typeface="Baskerville" panose="02020502070401020303" pitchFamily="18" charset="0"/>
            </a:endParaRPr>
          </a:p>
          <a:p>
            <a:pPr marL="285750" indent="-285750">
              <a:buFont typeface="Arial" panose="020B0604020202020204" pitchFamily="34" charset="0"/>
              <a:buChar char="•"/>
            </a:pPr>
            <a:r>
              <a:rPr lang="en-NO" dirty="0">
                <a:latin typeface="Baskerville" panose="02020502070401020303" pitchFamily="18" charset="0"/>
                <a:ea typeface="Baskerville" panose="02020502070401020303" pitchFamily="18" charset="0"/>
              </a:rPr>
              <a:t>Wave method superior except for…</a:t>
            </a:r>
          </a:p>
          <a:p>
            <a:pPr marL="800100" lvl="1" indent="-342900">
              <a:buFont typeface="+mj-lt"/>
              <a:buAutoNum type="arabicPeriod"/>
            </a:pPr>
            <a:r>
              <a:rPr lang="en-NO" dirty="0">
                <a:latin typeface="Baskerville" panose="02020502070401020303" pitchFamily="18" charset="0"/>
                <a:ea typeface="Baskerville" panose="02020502070401020303" pitchFamily="18" charset="0"/>
              </a:rPr>
              <a:t>Small dt</a:t>
            </a:r>
          </a:p>
          <a:p>
            <a:pPr marL="800100" lvl="1" indent="-342900">
              <a:buFont typeface="+mj-lt"/>
              <a:buAutoNum type="arabicPeriod"/>
            </a:pPr>
            <a:r>
              <a:rPr lang="en-GB" dirty="0">
                <a:latin typeface="Baskerville" panose="02020502070401020303" pitchFamily="18" charset="0"/>
                <a:ea typeface="Baskerville" panose="02020502070401020303" pitchFamily="18" charset="0"/>
              </a:rPr>
              <a:t>S</a:t>
            </a:r>
            <a:r>
              <a:rPr lang="en-NO" dirty="0">
                <a:latin typeface="Baskerville" panose="02020502070401020303" pitchFamily="18" charset="0"/>
                <a:ea typeface="Baskerville" panose="02020502070401020303" pitchFamily="18" charset="0"/>
              </a:rPr>
              <a:t>hort simulations and dependent quantities</a:t>
            </a:r>
          </a:p>
          <a:p>
            <a:pPr marL="742950" lvl="1" indent="-285750">
              <a:buFont typeface="Arial" panose="020B0604020202020204" pitchFamily="34" charset="0"/>
              <a:buChar char="•"/>
            </a:pPr>
            <a:endParaRPr lang="en-NO" dirty="0">
              <a:latin typeface="Baskerville" panose="02020502070401020303" pitchFamily="18" charset="0"/>
              <a:ea typeface="Baskerville" panose="02020502070401020303" pitchFamily="18" charset="0"/>
            </a:endParaRPr>
          </a:p>
          <a:p>
            <a:pPr marL="742950" lvl="1" indent="-285750">
              <a:buFont typeface="Arial" panose="020B0604020202020204" pitchFamily="34" charset="0"/>
              <a:buChar char="•"/>
            </a:pPr>
            <a:endParaRPr lang="en-NO" dirty="0">
              <a:latin typeface="Baskerville" panose="02020502070401020303" pitchFamily="18" charset="0"/>
              <a:ea typeface="Baskerville" panose="02020502070401020303" pitchFamily="18" charset="0"/>
            </a:endParaRPr>
          </a:p>
        </p:txBody>
      </p:sp>
      <p:pic>
        <p:nvPicPr>
          <p:cNvPr id="6" name="Picture 4">
            <a:extLst>
              <a:ext uri="{FF2B5EF4-FFF2-40B4-BE49-F238E27FC236}">
                <a16:creationId xmlns:a16="http://schemas.microsoft.com/office/drawing/2014/main" id="{08BB229B-8ED1-0B38-0273-E6EEDE4013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258" y="444338"/>
            <a:ext cx="2924318" cy="1503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2321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2F3A50-E603-F87A-CE63-E327C445A6E4}"/>
              </a:ext>
            </a:extLst>
          </p:cNvPr>
          <p:cNvPicPr>
            <a:picLocks noChangeAspect="1"/>
          </p:cNvPicPr>
          <p:nvPr/>
        </p:nvPicPr>
        <p:blipFill>
          <a:blip r:embed="rId3"/>
          <a:stretch>
            <a:fillRect/>
          </a:stretch>
        </p:blipFill>
        <p:spPr>
          <a:xfrm>
            <a:off x="0" y="-5362"/>
            <a:ext cx="9144000" cy="5148862"/>
          </a:xfrm>
          <a:prstGeom prst="rect">
            <a:avLst/>
          </a:prstGeom>
        </p:spPr>
      </p:pic>
      <p:sp>
        <p:nvSpPr>
          <p:cNvPr id="2" name="Title 1">
            <a:extLst>
              <a:ext uri="{FF2B5EF4-FFF2-40B4-BE49-F238E27FC236}">
                <a16:creationId xmlns:a16="http://schemas.microsoft.com/office/drawing/2014/main" id="{57C4EB79-8E3C-F76D-2023-8F7C6D2D5E84}"/>
              </a:ext>
            </a:extLst>
          </p:cNvPr>
          <p:cNvSpPr>
            <a:spLocks noGrp="1"/>
          </p:cNvSpPr>
          <p:nvPr>
            <p:ph type="title"/>
          </p:nvPr>
        </p:nvSpPr>
        <p:spPr>
          <a:xfrm>
            <a:off x="3028951" y="994277"/>
            <a:ext cx="5733470" cy="689841"/>
          </a:xfrm>
        </p:spPr>
        <p:txBody>
          <a:bodyPr vert="horz" lIns="68580" tIns="34290" rIns="68580" bIns="34290" rtlCol="0" anchor="b">
            <a:normAutofit/>
          </a:bodyPr>
          <a:lstStyle/>
          <a:p>
            <a:pPr algn="r"/>
            <a:r>
              <a:rPr lang="en-US" sz="4500" dirty="0">
                <a:latin typeface="Baskerville" panose="02020502070401020303" pitchFamily="18" charset="0"/>
                <a:ea typeface="Baskerville" panose="02020502070401020303" pitchFamily="18" charset="0"/>
              </a:rPr>
              <a:t>Conclusions</a:t>
            </a:r>
          </a:p>
        </p:txBody>
      </p:sp>
      <p:pic>
        <p:nvPicPr>
          <p:cNvPr id="5" name="Picture 4" descr="A yellow circle in the dark&#10;&#10;Description automatically generated">
            <a:extLst>
              <a:ext uri="{FF2B5EF4-FFF2-40B4-BE49-F238E27FC236}">
                <a16:creationId xmlns:a16="http://schemas.microsoft.com/office/drawing/2014/main" id="{83E4930B-F853-94D4-8FAC-C37B4C73813F}"/>
              </a:ext>
            </a:extLst>
          </p:cNvPr>
          <p:cNvPicPr>
            <a:picLocks noChangeAspect="1"/>
          </p:cNvPicPr>
          <p:nvPr/>
        </p:nvPicPr>
        <p:blipFill>
          <a:blip r:embed="rId4"/>
          <a:stretch>
            <a:fillRect/>
          </a:stretch>
        </p:blipFill>
        <p:spPr>
          <a:xfrm>
            <a:off x="-218258" y="3460993"/>
            <a:ext cx="2585144" cy="2265632"/>
          </a:xfrm>
          <a:prstGeom prst="rect">
            <a:avLst/>
          </a:prstGeom>
        </p:spPr>
      </p:pic>
      <p:pic>
        <p:nvPicPr>
          <p:cNvPr id="8" name="Picture 7">
            <a:extLst>
              <a:ext uri="{FF2B5EF4-FFF2-40B4-BE49-F238E27FC236}">
                <a16:creationId xmlns:a16="http://schemas.microsoft.com/office/drawing/2014/main" id="{FB86396A-0343-DB54-FF10-5298AEBB3566}"/>
              </a:ext>
            </a:extLst>
          </p:cNvPr>
          <p:cNvPicPr>
            <a:picLocks noChangeAspect="1"/>
          </p:cNvPicPr>
          <p:nvPr/>
        </p:nvPicPr>
        <p:blipFill>
          <a:blip r:embed="rId5"/>
          <a:stretch>
            <a:fillRect/>
          </a:stretch>
        </p:blipFill>
        <p:spPr>
          <a:xfrm>
            <a:off x="361811" y="124018"/>
            <a:ext cx="3963600" cy="449428"/>
          </a:xfrm>
          <a:prstGeom prst="rect">
            <a:avLst/>
          </a:prstGeom>
        </p:spPr>
      </p:pic>
      <p:sp>
        <p:nvSpPr>
          <p:cNvPr id="3" name="TextBox 2">
            <a:extLst>
              <a:ext uri="{FF2B5EF4-FFF2-40B4-BE49-F238E27FC236}">
                <a16:creationId xmlns:a16="http://schemas.microsoft.com/office/drawing/2014/main" id="{BA6A7B68-26B6-EB44-FBF4-FA0C1EBA9A41}"/>
              </a:ext>
            </a:extLst>
          </p:cNvPr>
          <p:cNvSpPr txBox="1"/>
          <p:nvPr/>
        </p:nvSpPr>
        <p:spPr>
          <a:xfrm>
            <a:off x="4623661" y="1947620"/>
            <a:ext cx="4138760" cy="3139321"/>
          </a:xfrm>
          <a:prstGeom prst="rect">
            <a:avLst/>
          </a:prstGeom>
          <a:noFill/>
        </p:spPr>
        <p:txBody>
          <a:bodyPr wrap="square" rtlCol="0">
            <a:spAutoFit/>
          </a:bodyPr>
          <a:lstStyle/>
          <a:p>
            <a:pPr marL="285750" indent="-285750">
              <a:buFont typeface="Arial" panose="020B0604020202020204" pitchFamily="34" charset="0"/>
              <a:buChar char="•"/>
            </a:pPr>
            <a:r>
              <a:rPr lang="en-NO" dirty="0">
                <a:latin typeface="Baskerville" panose="02020502070401020303" pitchFamily="18" charset="0"/>
                <a:ea typeface="Baskerville" panose="02020502070401020303" pitchFamily="18" charset="0"/>
              </a:rPr>
              <a:t>Pure thermal testing to find extreme limits of the methods</a:t>
            </a:r>
          </a:p>
          <a:p>
            <a:pPr marL="285750" indent="-285750">
              <a:buFont typeface="Arial" panose="020B0604020202020204" pitchFamily="34" charset="0"/>
              <a:buChar char="•"/>
            </a:pPr>
            <a:r>
              <a:rPr lang="en-GB" dirty="0">
                <a:latin typeface="Baskerville" panose="02020502070401020303" pitchFamily="18" charset="0"/>
                <a:ea typeface="Baskerville" panose="02020502070401020303" pitchFamily="18" charset="0"/>
              </a:rPr>
              <a:t>Optimise the wave method with initial dt</a:t>
            </a:r>
            <a:endParaRPr lang="en-NO" dirty="0">
              <a:latin typeface="Baskerville" panose="02020502070401020303" pitchFamily="18" charset="0"/>
              <a:ea typeface="Baskerville" panose="02020502070401020303" pitchFamily="18" charset="0"/>
            </a:endParaRPr>
          </a:p>
          <a:p>
            <a:pPr marL="285750" indent="-285750">
              <a:buFont typeface="Arial" panose="020B0604020202020204" pitchFamily="34" charset="0"/>
              <a:buChar char="•"/>
            </a:pPr>
            <a:r>
              <a:rPr lang="en-NO" dirty="0">
                <a:latin typeface="Baskerville" panose="02020502070401020303" pitchFamily="18" charset="0"/>
                <a:ea typeface="Baskerville" panose="02020502070401020303" pitchFamily="18" charset="0"/>
              </a:rPr>
              <a:t>Wave method superior except for…</a:t>
            </a:r>
          </a:p>
          <a:p>
            <a:pPr marL="800100" lvl="1" indent="-342900">
              <a:buFont typeface="+mj-lt"/>
              <a:buAutoNum type="arabicPeriod"/>
            </a:pPr>
            <a:r>
              <a:rPr lang="en-NO" dirty="0">
                <a:latin typeface="Baskerville" panose="02020502070401020303" pitchFamily="18" charset="0"/>
                <a:ea typeface="Baskerville" panose="02020502070401020303" pitchFamily="18" charset="0"/>
              </a:rPr>
              <a:t>Small dt</a:t>
            </a:r>
          </a:p>
          <a:p>
            <a:pPr marL="800100" lvl="1" indent="-342900">
              <a:buFont typeface="+mj-lt"/>
              <a:buAutoNum type="arabicPeriod"/>
            </a:pPr>
            <a:r>
              <a:rPr lang="en-GB" dirty="0">
                <a:latin typeface="Baskerville" panose="02020502070401020303" pitchFamily="18" charset="0"/>
                <a:ea typeface="Baskerville" panose="02020502070401020303" pitchFamily="18" charset="0"/>
              </a:rPr>
              <a:t>S</a:t>
            </a:r>
            <a:r>
              <a:rPr lang="en-NO" dirty="0">
                <a:latin typeface="Baskerville" panose="02020502070401020303" pitchFamily="18" charset="0"/>
                <a:ea typeface="Baskerville" panose="02020502070401020303" pitchFamily="18" charset="0"/>
              </a:rPr>
              <a:t>hort simulations and dependent quantities</a:t>
            </a:r>
          </a:p>
          <a:p>
            <a:pPr marL="285750" indent="-285750">
              <a:buFont typeface="Arial" panose="020B0604020202020204" pitchFamily="34" charset="0"/>
              <a:buChar char="•"/>
            </a:pPr>
            <a:r>
              <a:rPr lang="en-GB" dirty="0">
                <a:latin typeface="Baskerville" panose="02020502070401020303" pitchFamily="18" charset="0"/>
                <a:ea typeface="Baskerville" panose="02020502070401020303" pitchFamily="18" charset="0"/>
              </a:rPr>
              <a:t>… instead use explicit (1) or implicit (2)</a:t>
            </a:r>
            <a:endParaRPr lang="en-NO" dirty="0">
              <a:latin typeface="Baskerville" panose="02020502070401020303" pitchFamily="18" charset="0"/>
              <a:ea typeface="Baskerville" panose="02020502070401020303" pitchFamily="18" charset="0"/>
            </a:endParaRPr>
          </a:p>
          <a:p>
            <a:pPr marL="742950" lvl="1" indent="-285750">
              <a:buFont typeface="Arial" panose="020B0604020202020204" pitchFamily="34" charset="0"/>
              <a:buChar char="•"/>
            </a:pPr>
            <a:endParaRPr lang="en-NO" dirty="0">
              <a:latin typeface="Baskerville" panose="02020502070401020303" pitchFamily="18" charset="0"/>
              <a:ea typeface="Baskerville" panose="02020502070401020303" pitchFamily="18" charset="0"/>
            </a:endParaRPr>
          </a:p>
          <a:p>
            <a:pPr marL="742950" lvl="1" indent="-285750">
              <a:buFont typeface="Arial" panose="020B0604020202020204" pitchFamily="34" charset="0"/>
              <a:buChar char="•"/>
            </a:pPr>
            <a:endParaRPr lang="en-NO" dirty="0">
              <a:latin typeface="Baskerville" panose="02020502070401020303" pitchFamily="18" charset="0"/>
              <a:ea typeface="Baskerville" panose="02020502070401020303" pitchFamily="18" charset="0"/>
            </a:endParaRPr>
          </a:p>
        </p:txBody>
      </p:sp>
      <p:pic>
        <p:nvPicPr>
          <p:cNvPr id="6" name="Picture 4">
            <a:extLst>
              <a:ext uri="{FF2B5EF4-FFF2-40B4-BE49-F238E27FC236}">
                <a16:creationId xmlns:a16="http://schemas.microsoft.com/office/drawing/2014/main" id="{9C6445E9-06D7-B8CD-6532-F4D8690CD8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258" y="444338"/>
            <a:ext cx="2924318" cy="1503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096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2F3A50-E603-F87A-CE63-E327C445A6E4}"/>
              </a:ext>
            </a:extLst>
          </p:cNvPr>
          <p:cNvPicPr>
            <a:picLocks noChangeAspect="1"/>
          </p:cNvPicPr>
          <p:nvPr/>
        </p:nvPicPr>
        <p:blipFill>
          <a:blip r:embed="rId3"/>
          <a:stretch>
            <a:fillRect/>
          </a:stretch>
        </p:blipFill>
        <p:spPr>
          <a:xfrm>
            <a:off x="0" y="-5362"/>
            <a:ext cx="9144000" cy="5148862"/>
          </a:xfrm>
          <a:prstGeom prst="rect">
            <a:avLst/>
          </a:prstGeom>
        </p:spPr>
      </p:pic>
      <p:sp>
        <p:nvSpPr>
          <p:cNvPr id="2" name="Title 1">
            <a:extLst>
              <a:ext uri="{FF2B5EF4-FFF2-40B4-BE49-F238E27FC236}">
                <a16:creationId xmlns:a16="http://schemas.microsoft.com/office/drawing/2014/main" id="{57C4EB79-8E3C-F76D-2023-8F7C6D2D5E84}"/>
              </a:ext>
            </a:extLst>
          </p:cNvPr>
          <p:cNvSpPr>
            <a:spLocks noGrp="1"/>
          </p:cNvSpPr>
          <p:nvPr>
            <p:ph type="title"/>
          </p:nvPr>
        </p:nvSpPr>
        <p:spPr>
          <a:xfrm>
            <a:off x="3028951" y="994277"/>
            <a:ext cx="5733470" cy="689841"/>
          </a:xfrm>
        </p:spPr>
        <p:txBody>
          <a:bodyPr vert="horz" lIns="68580" tIns="34290" rIns="68580" bIns="34290" rtlCol="0" anchor="b">
            <a:normAutofit/>
          </a:bodyPr>
          <a:lstStyle/>
          <a:p>
            <a:pPr algn="r"/>
            <a:r>
              <a:rPr lang="en-US" sz="4500" dirty="0">
                <a:latin typeface="Baskerville" panose="02020502070401020303" pitchFamily="18" charset="0"/>
                <a:ea typeface="Baskerville" panose="02020502070401020303" pitchFamily="18" charset="0"/>
              </a:rPr>
              <a:t>Conclusions</a:t>
            </a:r>
          </a:p>
        </p:txBody>
      </p:sp>
      <p:pic>
        <p:nvPicPr>
          <p:cNvPr id="5" name="Picture 4" descr="A yellow circle in the dark&#10;&#10;Description automatically generated">
            <a:extLst>
              <a:ext uri="{FF2B5EF4-FFF2-40B4-BE49-F238E27FC236}">
                <a16:creationId xmlns:a16="http://schemas.microsoft.com/office/drawing/2014/main" id="{83E4930B-F853-94D4-8FAC-C37B4C73813F}"/>
              </a:ext>
            </a:extLst>
          </p:cNvPr>
          <p:cNvPicPr>
            <a:picLocks noChangeAspect="1"/>
          </p:cNvPicPr>
          <p:nvPr/>
        </p:nvPicPr>
        <p:blipFill>
          <a:blip r:embed="rId4"/>
          <a:stretch>
            <a:fillRect/>
          </a:stretch>
        </p:blipFill>
        <p:spPr>
          <a:xfrm>
            <a:off x="-218258" y="3460993"/>
            <a:ext cx="2585144" cy="2265632"/>
          </a:xfrm>
          <a:prstGeom prst="rect">
            <a:avLst/>
          </a:prstGeom>
        </p:spPr>
      </p:pic>
      <p:pic>
        <p:nvPicPr>
          <p:cNvPr id="8" name="Picture 7">
            <a:extLst>
              <a:ext uri="{FF2B5EF4-FFF2-40B4-BE49-F238E27FC236}">
                <a16:creationId xmlns:a16="http://schemas.microsoft.com/office/drawing/2014/main" id="{FB86396A-0343-DB54-FF10-5298AEBB3566}"/>
              </a:ext>
            </a:extLst>
          </p:cNvPr>
          <p:cNvPicPr>
            <a:picLocks noChangeAspect="1"/>
          </p:cNvPicPr>
          <p:nvPr/>
        </p:nvPicPr>
        <p:blipFill>
          <a:blip r:embed="rId5"/>
          <a:stretch>
            <a:fillRect/>
          </a:stretch>
        </p:blipFill>
        <p:spPr>
          <a:xfrm>
            <a:off x="361811" y="124018"/>
            <a:ext cx="3963600" cy="449428"/>
          </a:xfrm>
          <a:prstGeom prst="rect">
            <a:avLst/>
          </a:prstGeom>
        </p:spPr>
      </p:pic>
      <p:sp>
        <p:nvSpPr>
          <p:cNvPr id="3" name="TextBox 2">
            <a:extLst>
              <a:ext uri="{FF2B5EF4-FFF2-40B4-BE49-F238E27FC236}">
                <a16:creationId xmlns:a16="http://schemas.microsoft.com/office/drawing/2014/main" id="{BA6A7B68-26B6-EB44-FBF4-FA0C1EBA9A41}"/>
              </a:ext>
            </a:extLst>
          </p:cNvPr>
          <p:cNvSpPr txBox="1"/>
          <p:nvPr/>
        </p:nvSpPr>
        <p:spPr>
          <a:xfrm>
            <a:off x="4623661" y="1947620"/>
            <a:ext cx="4138760" cy="3693319"/>
          </a:xfrm>
          <a:prstGeom prst="rect">
            <a:avLst/>
          </a:prstGeom>
          <a:noFill/>
        </p:spPr>
        <p:txBody>
          <a:bodyPr wrap="square" rtlCol="0">
            <a:spAutoFit/>
          </a:bodyPr>
          <a:lstStyle/>
          <a:p>
            <a:pPr marL="285750" indent="-285750">
              <a:buFont typeface="Arial" panose="020B0604020202020204" pitchFamily="34" charset="0"/>
              <a:buChar char="•"/>
            </a:pPr>
            <a:r>
              <a:rPr lang="en-NO" dirty="0">
                <a:latin typeface="Baskerville" panose="02020502070401020303" pitchFamily="18" charset="0"/>
                <a:ea typeface="Baskerville" panose="02020502070401020303" pitchFamily="18" charset="0"/>
              </a:rPr>
              <a:t>Pure thermal testing to find extreme limits of the methods</a:t>
            </a:r>
          </a:p>
          <a:p>
            <a:pPr marL="285750" indent="-285750">
              <a:buFont typeface="Arial" panose="020B0604020202020204" pitchFamily="34" charset="0"/>
              <a:buChar char="•"/>
            </a:pPr>
            <a:r>
              <a:rPr lang="en-GB" dirty="0">
                <a:latin typeface="Baskerville" panose="02020502070401020303" pitchFamily="18" charset="0"/>
                <a:ea typeface="Baskerville" panose="02020502070401020303" pitchFamily="18" charset="0"/>
              </a:rPr>
              <a:t>Optimise the wave method with initial dt</a:t>
            </a:r>
            <a:endParaRPr lang="en-NO" dirty="0">
              <a:latin typeface="Baskerville" panose="02020502070401020303" pitchFamily="18" charset="0"/>
              <a:ea typeface="Baskerville" panose="02020502070401020303" pitchFamily="18" charset="0"/>
            </a:endParaRPr>
          </a:p>
          <a:p>
            <a:pPr marL="285750" indent="-285750">
              <a:buFont typeface="Arial" panose="020B0604020202020204" pitchFamily="34" charset="0"/>
              <a:buChar char="•"/>
            </a:pPr>
            <a:r>
              <a:rPr lang="en-NO" dirty="0">
                <a:latin typeface="Baskerville" panose="02020502070401020303" pitchFamily="18" charset="0"/>
                <a:ea typeface="Baskerville" panose="02020502070401020303" pitchFamily="18" charset="0"/>
              </a:rPr>
              <a:t>Wave method superior except for…</a:t>
            </a:r>
          </a:p>
          <a:p>
            <a:pPr marL="800100" lvl="1" indent="-342900">
              <a:buFont typeface="+mj-lt"/>
              <a:buAutoNum type="arabicPeriod"/>
            </a:pPr>
            <a:r>
              <a:rPr lang="en-NO" dirty="0">
                <a:latin typeface="Baskerville" panose="02020502070401020303" pitchFamily="18" charset="0"/>
                <a:ea typeface="Baskerville" panose="02020502070401020303" pitchFamily="18" charset="0"/>
              </a:rPr>
              <a:t>Small dt</a:t>
            </a:r>
          </a:p>
          <a:p>
            <a:pPr marL="800100" lvl="1" indent="-342900">
              <a:buFont typeface="+mj-lt"/>
              <a:buAutoNum type="arabicPeriod"/>
            </a:pPr>
            <a:r>
              <a:rPr lang="en-GB" dirty="0">
                <a:latin typeface="Baskerville" panose="02020502070401020303" pitchFamily="18" charset="0"/>
                <a:ea typeface="Baskerville" panose="02020502070401020303" pitchFamily="18" charset="0"/>
              </a:rPr>
              <a:t>S</a:t>
            </a:r>
            <a:r>
              <a:rPr lang="en-NO" dirty="0">
                <a:latin typeface="Baskerville" panose="02020502070401020303" pitchFamily="18" charset="0"/>
                <a:ea typeface="Baskerville" panose="02020502070401020303" pitchFamily="18" charset="0"/>
              </a:rPr>
              <a:t>hort simulations and dependent quantities</a:t>
            </a:r>
          </a:p>
          <a:p>
            <a:pPr marL="285750" indent="-285750">
              <a:buFont typeface="Arial" panose="020B0604020202020204" pitchFamily="34" charset="0"/>
              <a:buChar char="•"/>
            </a:pPr>
            <a:r>
              <a:rPr lang="en-GB" dirty="0">
                <a:latin typeface="Baskerville" panose="02020502070401020303" pitchFamily="18" charset="0"/>
                <a:ea typeface="Baskerville" panose="02020502070401020303" pitchFamily="18" charset="0"/>
              </a:rPr>
              <a:t>… instead use explicit (1) or implicit (2)</a:t>
            </a:r>
          </a:p>
          <a:p>
            <a:pPr marL="285750" indent="-285750">
              <a:buFont typeface="Arial" panose="020B0604020202020204" pitchFamily="34" charset="0"/>
              <a:buChar char="•"/>
            </a:pPr>
            <a:r>
              <a:rPr lang="en-GB" dirty="0">
                <a:latin typeface="Baskerville" panose="02020502070401020303" pitchFamily="18" charset="0"/>
                <a:ea typeface="Baskerville" panose="02020502070401020303" pitchFamily="18" charset="0"/>
              </a:rPr>
              <a:t>Room for development of new method</a:t>
            </a:r>
          </a:p>
          <a:p>
            <a:pPr marL="742950" lvl="1" indent="-285750">
              <a:buFont typeface="Arial" panose="020B0604020202020204" pitchFamily="34" charset="0"/>
              <a:buChar char="•"/>
            </a:pPr>
            <a:endParaRPr lang="en-NO" dirty="0">
              <a:latin typeface="Baskerville" panose="02020502070401020303" pitchFamily="18" charset="0"/>
              <a:ea typeface="Baskerville" panose="02020502070401020303" pitchFamily="18" charset="0"/>
            </a:endParaRPr>
          </a:p>
          <a:p>
            <a:pPr marL="742950" lvl="1" indent="-285750">
              <a:buFont typeface="Arial" panose="020B0604020202020204" pitchFamily="34" charset="0"/>
              <a:buChar char="•"/>
            </a:pPr>
            <a:endParaRPr lang="en-NO" dirty="0">
              <a:latin typeface="Baskerville" panose="02020502070401020303" pitchFamily="18" charset="0"/>
              <a:ea typeface="Baskerville" panose="02020502070401020303" pitchFamily="18" charset="0"/>
            </a:endParaRPr>
          </a:p>
          <a:p>
            <a:pPr marL="742950" lvl="1" indent="-285750">
              <a:buFont typeface="Arial" panose="020B0604020202020204" pitchFamily="34" charset="0"/>
              <a:buChar char="•"/>
            </a:pPr>
            <a:endParaRPr lang="en-NO" dirty="0">
              <a:latin typeface="Baskerville" panose="02020502070401020303" pitchFamily="18" charset="0"/>
              <a:ea typeface="Baskerville" panose="02020502070401020303" pitchFamily="18" charset="0"/>
            </a:endParaRPr>
          </a:p>
        </p:txBody>
      </p:sp>
      <p:pic>
        <p:nvPicPr>
          <p:cNvPr id="6" name="Picture 4">
            <a:extLst>
              <a:ext uri="{FF2B5EF4-FFF2-40B4-BE49-F238E27FC236}">
                <a16:creationId xmlns:a16="http://schemas.microsoft.com/office/drawing/2014/main" id="{89A7AB72-823A-5272-48E6-42F9FB9320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258" y="444338"/>
            <a:ext cx="2924318" cy="1503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5963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omputer&#10;&#10;Description automatically generated">
            <a:extLst>
              <a:ext uri="{FF2B5EF4-FFF2-40B4-BE49-F238E27FC236}">
                <a16:creationId xmlns:a16="http://schemas.microsoft.com/office/drawing/2014/main" id="{CBA7C981-A03A-1FBE-3A2D-E877FE2EFA4C}"/>
              </a:ext>
            </a:extLst>
          </p:cNvPr>
          <p:cNvPicPr>
            <a:picLocks noChangeAspect="1"/>
          </p:cNvPicPr>
          <p:nvPr/>
        </p:nvPicPr>
        <p:blipFill rotWithShape="1">
          <a:blip r:embed="rId3"/>
          <a:srcRect l="12458" t="12756" r="29724" b="24142"/>
          <a:stretch/>
        </p:blipFill>
        <p:spPr>
          <a:xfrm>
            <a:off x="2152748" y="850"/>
            <a:ext cx="6991252" cy="5142650"/>
          </a:xfrm>
          <a:prstGeom prst="rect">
            <a:avLst/>
          </a:prstGeom>
        </p:spPr>
      </p:pic>
      <p:sp>
        <p:nvSpPr>
          <p:cNvPr id="6" name="Rectangle 5">
            <a:extLst>
              <a:ext uri="{FF2B5EF4-FFF2-40B4-BE49-F238E27FC236}">
                <a16:creationId xmlns:a16="http://schemas.microsoft.com/office/drawing/2014/main" id="{D57244B5-2BCF-7E49-8E7B-46C75FC4913E}"/>
              </a:ext>
            </a:extLst>
          </p:cNvPr>
          <p:cNvSpPr/>
          <p:nvPr/>
        </p:nvSpPr>
        <p:spPr>
          <a:xfrm>
            <a:off x="0" y="0"/>
            <a:ext cx="7217923" cy="5143500"/>
          </a:xfrm>
          <a:prstGeom prst="rect">
            <a:avLst/>
          </a:prstGeom>
          <a:gradFill flip="none" rotWithShape="1">
            <a:gsLst>
              <a:gs pos="44000">
                <a:schemeClr val="bg1"/>
              </a:gs>
              <a:gs pos="100000">
                <a:schemeClr val="bg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 name="Title 1">
            <a:extLst>
              <a:ext uri="{FF2B5EF4-FFF2-40B4-BE49-F238E27FC236}">
                <a16:creationId xmlns:a16="http://schemas.microsoft.com/office/drawing/2014/main" id="{594EC357-19F9-3194-CA76-444605FC6641}"/>
              </a:ext>
            </a:extLst>
          </p:cNvPr>
          <p:cNvSpPr>
            <a:spLocks noGrp="1"/>
          </p:cNvSpPr>
          <p:nvPr>
            <p:ph type="ctrTitle"/>
          </p:nvPr>
        </p:nvSpPr>
        <p:spPr>
          <a:xfrm>
            <a:off x="358486" y="1488807"/>
            <a:ext cx="3017520" cy="673124"/>
          </a:xfrm>
        </p:spPr>
        <p:txBody>
          <a:bodyPr anchor="b">
            <a:noAutofit/>
          </a:bodyPr>
          <a:lstStyle/>
          <a:p>
            <a:pPr algn="l"/>
            <a:r>
              <a:rPr lang="en-NO" sz="2700" dirty="0">
                <a:latin typeface="Baskerville" panose="02020502070401020303" pitchFamily="18" charset="0"/>
                <a:ea typeface="Baskerville" panose="02020502070401020303" pitchFamily="18" charset="0"/>
              </a:rPr>
              <a:t>Any Questions?</a:t>
            </a:r>
          </a:p>
        </p:txBody>
      </p:sp>
      <p:sp>
        <p:nvSpPr>
          <p:cNvPr id="3" name="Subtitle 2">
            <a:extLst>
              <a:ext uri="{FF2B5EF4-FFF2-40B4-BE49-F238E27FC236}">
                <a16:creationId xmlns:a16="http://schemas.microsoft.com/office/drawing/2014/main" id="{D805E779-F032-36FF-6A2F-CE89C9EEADAF}"/>
              </a:ext>
            </a:extLst>
          </p:cNvPr>
          <p:cNvSpPr>
            <a:spLocks noGrp="1"/>
          </p:cNvSpPr>
          <p:nvPr>
            <p:ph type="subTitle" idx="1"/>
          </p:nvPr>
        </p:nvSpPr>
        <p:spPr>
          <a:xfrm>
            <a:off x="358487" y="3654693"/>
            <a:ext cx="3017519" cy="906106"/>
          </a:xfrm>
        </p:spPr>
        <p:txBody>
          <a:bodyPr>
            <a:normAutofit/>
          </a:bodyPr>
          <a:lstStyle/>
          <a:p>
            <a:pPr algn="l"/>
            <a:r>
              <a:rPr lang="en-NO" sz="1500" dirty="0">
                <a:latin typeface="Baskerville" panose="02020502070401020303" pitchFamily="18" charset="0"/>
                <a:ea typeface="Baskerville" panose="02020502070401020303" pitchFamily="18" charset="0"/>
              </a:rPr>
              <a:t>George Cherry, </a:t>
            </a:r>
          </a:p>
          <a:p>
            <a:pPr algn="l"/>
            <a:r>
              <a:rPr lang="en-NO" sz="1500" dirty="0">
                <a:latin typeface="Baskerville" panose="02020502070401020303" pitchFamily="18" charset="0"/>
                <a:ea typeface="Baskerville" panose="02020502070401020303" pitchFamily="18" charset="0"/>
              </a:rPr>
              <a:t>Mikolaj Szydlarski, Boris Gudiksen</a:t>
            </a:r>
          </a:p>
        </p:txBody>
      </p:sp>
      <p:pic>
        <p:nvPicPr>
          <p:cNvPr id="22" name="Picture 21" descr="A yellow circle in the dark&#10;&#10;Description automatically generated">
            <a:extLst>
              <a:ext uri="{FF2B5EF4-FFF2-40B4-BE49-F238E27FC236}">
                <a16:creationId xmlns:a16="http://schemas.microsoft.com/office/drawing/2014/main" id="{C196981E-11B5-B430-0B33-1C911A6A66B9}"/>
              </a:ext>
            </a:extLst>
          </p:cNvPr>
          <p:cNvPicPr>
            <a:picLocks noChangeAspect="1"/>
          </p:cNvPicPr>
          <p:nvPr/>
        </p:nvPicPr>
        <p:blipFill>
          <a:blip r:embed="rId4"/>
          <a:stretch>
            <a:fillRect/>
          </a:stretch>
        </p:blipFill>
        <p:spPr>
          <a:xfrm>
            <a:off x="6781632" y="-549756"/>
            <a:ext cx="2585144" cy="2265632"/>
          </a:xfrm>
          <a:prstGeom prst="rect">
            <a:avLst/>
          </a:prstGeom>
        </p:spPr>
      </p:pic>
      <p:sp>
        <p:nvSpPr>
          <p:cNvPr id="24" name="Subtitle 2">
            <a:extLst>
              <a:ext uri="{FF2B5EF4-FFF2-40B4-BE49-F238E27FC236}">
                <a16:creationId xmlns:a16="http://schemas.microsoft.com/office/drawing/2014/main" id="{D6A772D9-9491-FB50-292F-1D0A33E4125B}"/>
              </a:ext>
            </a:extLst>
          </p:cNvPr>
          <p:cNvSpPr txBox="1">
            <a:spLocks/>
          </p:cNvSpPr>
          <p:nvPr/>
        </p:nvSpPr>
        <p:spPr>
          <a:xfrm>
            <a:off x="358486" y="4808730"/>
            <a:ext cx="3017519" cy="323774"/>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NO" sz="1200" dirty="0">
                <a:solidFill>
                  <a:schemeClr val="bg1"/>
                </a:solidFill>
                <a:latin typeface="Baskerville" panose="02020502070401020303" pitchFamily="18" charset="0"/>
                <a:ea typeface="Baskerville" panose="02020502070401020303" pitchFamily="18" charset="0"/>
              </a:rPr>
              <a:t>georgche@astro.uio.no</a:t>
            </a:r>
          </a:p>
        </p:txBody>
      </p:sp>
      <p:grpSp>
        <p:nvGrpSpPr>
          <p:cNvPr id="29" name="Group 28">
            <a:extLst>
              <a:ext uri="{FF2B5EF4-FFF2-40B4-BE49-F238E27FC236}">
                <a16:creationId xmlns:a16="http://schemas.microsoft.com/office/drawing/2014/main" id="{31A8826A-0ED1-BFB8-BD2E-9A88EB8858A8}"/>
              </a:ext>
            </a:extLst>
          </p:cNvPr>
          <p:cNvGrpSpPr>
            <a:grpSpLocks noChangeAspect="1"/>
          </p:cNvGrpSpPr>
          <p:nvPr/>
        </p:nvGrpSpPr>
        <p:grpSpPr>
          <a:xfrm>
            <a:off x="358486" y="124018"/>
            <a:ext cx="3962880" cy="458683"/>
            <a:chOff x="167099" y="166885"/>
            <a:chExt cx="3111499" cy="360140"/>
          </a:xfrm>
        </p:grpSpPr>
        <p:pic>
          <p:nvPicPr>
            <p:cNvPr id="13" name="Picture 12">
              <a:extLst>
                <a:ext uri="{FF2B5EF4-FFF2-40B4-BE49-F238E27FC236}">
                  <a16:creationId xmlns:a16="http://schemas.microsoft.com/office/drawing/2014/main" id="{1ECF1609-AEDA-F6A9-42B0-7E90CC485DA9}"/>
                </a:ext>
              </a:extLst>
            </p:cNvPr>
            <p:cNvPicPr>
              <a:picLocks noChangeAspect="1"/>
            </p:cNvPicPr>
            <p:nvPr/>
          </p:nvPicPr>
          <p:blipFill>
            <a:blip r:embed="rId5"/>
            <a:stretch>
              <a:fillRect/>
            </a:stretch>
          </p:blipFill>
          <p:spPr>
            <a:xfrm>
              <a:off x="167099" y="166885"/>
              <a:ext cx="3111499" cy="352809"/>
            </a:xfrm>
            <a:prstGeom prst="rect">
              <a:avLst/>
            </a:prstGeom>
          </p:spPr>
        </p:pic>
        <p:pic>
          <p:nvPicPr>
            <p:cNvPr id="27" name="Picture 26">
              <a:extLst>
                <a:ext uri="{FF2B5EF4-FFF2-40B4-BE49-F238E27FC236}">
                  <a16:creationId xmlns:a16="http://schemas.microsoft.com/office/drawing/2014/main" id="{3DEEBF48-D8A3-F162-0446-AB3A4CFBA71D}"/>
                </a:ext>
              </a:extLst>
            </p:cNvPr>
            <p:cNvPicPr>
              <a:picLocks noChangeAspect="1"/>
            </p:cNvPicPr>
            <p:nvPr/>
          </p:nvPicPr>
          <p:blipFill rotWithShape="1">
            <a:blip r:embed="rId6">
              <a:extLst>
                <a:ext uri="{BEBA8EAE-BF5A-486C-A8C5-ECC9F3942E4B}">
                  <a14:imgProps xmlns:a14="http://schemas.microsoft.com/office/drawing/2010/main">
                    <a14:imgLayer r:embed="rId7">
                      <a14:imgEffect>
                        <a14:artisticPhotocopy/>
                      </a14:imgEffect>
                      <a14:imgEffect>
                        <a14:colorTemperature colorTemp="11200"/>
                      </a14:imgEffect>
                      <a14:imgEffect>
                        <a14:saturation sat="0"/>
                      </a14:imgEffect>
                    </a14:imgLayer>
                  </a14:imgProps>
                </a:ext>
              </a:extLst>
            </a:blip>
            <a:srcRect l="18495"/>
            <a:stretch/>
          </p:blipFill>
          <p:spPr>
            <a:xfrm>
              <a:off x="742587" y="174216"/>
              <a:ext cx="2536010" cy="352809"/>
            </a:xfrm>
            <a:prstGeom prst="rect">
              <a:avLst/>
            </a:prstGeom>
          </p:spPr>
        </p:pic>
      </p:grpSp>
      <p:sp>
        <p:nvSpPr>
          <p:cNvPr id="8" name="TextBox 7">
            <a:extLst>
              <a:ext uri="{FF2B5EF4-FFF2-40B4-BE49-F238E27FC236}">
                <a16:creationId xmlns:a16="http://schemas.microsoft.com/office/drawing/2014/main" id="{DCECC4BC-0FB2-4C6F-567D-7BBE9463C109}"/>
              </a:ext>
            </a:extLst>
          </p:cNvPr>
          <p:cNvSpPr txBox="1"/>
          <p:nvPr/>
        </p:nvSpPr>
        <p:spPr>
          <a:xfrm>
            <a:off x="361810" y="4584004"/>
            <a:ext cx="2333623" cy="307777"/>
          </a:xfrm>
          <a:prstGeom prst="rect">
            <a:avLst/>
          </a:prstGeom>
          <a:noFill/>
        </p:spPr>
        <p:txBody>
          <a:bodyPr wrap="square" rtlCol="0">
            <a:spAutoFit/>
          </a:bodyPr>
          <a:lstStyle/>
          <a:p>
            <a:r>
              <a:rPr lang="en-NO" sz="1400" dirty="0">
                <a:latin typeface="Baskerville" panose="02020502070401020303" pitchFamily="18" charset="0"/>
                <a:ea typeface="Baskerville" panose="02020502070401020303" pitchFamily="18" charset="0"/>
              </a:rPr>
              <a:t>georgche@uio.no</a:t>
            </a:r>
          </a:p>
        </p:txBody>
      </p:sp>
      <p:pic>
        <p:nvPicPr>
          <p:cNvPr id="4" name="Picture 4">
            <a:extLst>
              <a:ext uri="{FF2B5EF4-FFF2-40B4-BE49-F238E27FC236}">
                <a16:creationId xmlns:a16="http://schemas.microsoft.com/office/drawing/2014/main" id="{746C5A07-CA78-76C6-4FAF-91EF3711197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34259" y="-294553"/>
            <a:ext cx="2924318" cy="1503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775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2A6C57CE-B372-EDB3-89B1-04E37D597582}"/>
              </a:ext>
            </a:extLst>
          </p:cNvPr>
          <p:cNvSpPr>
            <a:spLocks noChangeAspect="1"/>
          </p:cNvSpPr>
          <p:nvPr/>
        </p:nvSpPr>
        <p:spPr>
          <a:xfrm>
            <a:off x="-3373256" y="-552106"/>
            <a:ext cx="6485258" cy="6247711"/>
          </a:xfrm>
          <a:prstGeom prst="ellipse">
            <a:avLst/>
          </a:prstGeom>
          <a:solidFill>
            <a:srgbClr val="E8A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 name="Title 1">
            <a:extLst>
              <a:ext uri="{FF2B5EF4-FFF2-40B4-BE49-F238E27FC236}">
                <a16:creationId xmlns:a16="http://schemas.microsoft.com/office/drawing/2014/main" id="{B9AB7235-655E-AAF7-B233-B76A051731F9}"/>
              </a:ext>
            </a:extLst>
          </p:cNvPr>
          <p:cNvSpPr>
            <a:spLocks noGrp="1"/>
          </p:cNvSpPr>
          <p:nvPr>
            <p:ph type="title"/>
          </p:nvPr>
        </p:nvSpPr>
        <p:spPr>
          <a:xfrm>
            <a:off x="515126" y="865180"/>
            <a:ext cx="2400300" cy="3345872"/>
          </a:xfrm>
        </p:spPr>
        <p:txBody>
          <a:bodyPr>
            <a:normAutofit/>
          </a:bodyPr>
          <a:lstStyle/>
          <a:p>
            <a:r>
              <a:rPr lang="en-NO" dirty="0">
                <a:solidFill>
                  <a:srgbClr val="FFFFFF"/>
                </a:solidFill>
                <a:latin typeface="Baskerville" panose="02020502070401020303" pitchFamily="18" charset="0"/>
                <a:ea typeface="Baskerville" panose="02020502070401020303" pitchFamily="18" charset="0"/>
              </a:rPr>
              <a:t>Numerical methods</a:t>
            </a:r>
          </a:p>
        </p:txBody>
      </p:sp>
      <p:sp>
        <p:nvSpPr>
          <p:cNvPr id="3" name="Content Placeholder 2">
            <a:extLst>
              <a:ext uri="{FF2B5EF4-FFF2-40B4-BE49-F238E27FC236}">
                <a16:creationId xmlns:a16="http://schemas.microsoft.com/office/drawing/2014/main" id="{540D72FD-9A06-7661-CD71-8F434FD360DC}"/>
              </a:ext>
            </a:extLst>
          </p:cNvPr>
          <p:cNvSpPr>
            <a:spLocks noGrp="1"/>
          </p:cNvSpPr>
          <p:nvPr>
            <p:ph idx="1"/>
          </p:nvPr>
        </p:nvSpPr>
        <p:spPr>
          <a:xfrm>
            <a:off x="3335482" y="443509"/>
            <a:ext cx="5179868" cy="4189214"/>
          </a:xfrm>
        </p:spPr>
        <p:txBody>
          <a:bodyPr anchor="t">
            <a:normAutofit/>
          </a:bodyPr>
          <a:lstStyle/>
          <a:p>
            <a:pPr marL="0" indent="0" algn="ctr">
              <a:buNone/>
            </a:pPr>
            <a:r>
              <a:rPr lang="en-NO" dirty="0">
                <a:latin typeface="Baskerville" panose="02020502070401020303" pitchFamily="18" charset="0"/>
                <a:ea typeface="Baskerville" panose="02020502070401020303" pitchFamily="18" charset="0"/>
              </a:rPr>
              <a:t>The explicit method</a:t>
            </a:r>
          </a:p>
          <a:p>
            <a:pPr marL="0" indent="0" algn="ctr">
              <a:buNone/>
            </a:pPr>
            <a:endParaRPr lang="en-NO" i="1" dirty="0">
              <a:latin typeface="Baskerville" panose="02020502070401020303" pitchFamily="18" charset="0"/>
              <a:ea typeface="Baskerville" panose="02020502070401020303" pitchFamily="18" charset="0"/>
            </a:endParaRPr>
          </a:p>
          <a:p>
            <a:pPr marL="0" indent="0" algn="ctr">
              <a:buNone/>
            </a:pPr>
            <a:endParaRPr lang="en-NO" i="1" dirty="0">
              <a:latin typeface="Baskerville" panose="02020502070401020303" pitchFamily="18" charset="0"/>
              <a:ea typeface="Baskerville" panose="02020502070401020303" pitchFamily="18" charset="0"/>
            </a:endParaRPr>
          </a:p>
          <a:p>
            <a:pPr marL="0" indent="0" algn="ctr">
              <a:buNone/>
            </a:pPr>
            <a:endParaRPr lang="en-NO" i="1" dirty="0">
              <a:latin typeface="Baskerville" panose="02020502070401020303" pitchFamily="18" charset="0"/>
              <a:ea typeface="Baskerville" panose="02020502070401020303" pitchFamily="18"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BAC2487-4BAC-73A9-B008-DEB33F0C4B96}"/>
                  </a:ext>
                </a:extLst>
              </p:cNvPr>
              <p:cNvSpPr txBox="1"/>
              <p:nvPr/>
            </p:nvSpPr>
            <p:spPr>
              <a:xfrm>
                <a:off x="3639053" y="1806169"/>
                <a:ext cx="4572723" cy="80983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ea typeface="Baskerville" panose="02020502070401020303" pitchFamily="18" charset="0"/>
                            </a:rPr>
                          </m:ctrlPr>
                        </m:fPr>
                        <m:num>
                          <m:r>
                            <a:rPr lang="en-US" sz="2400" i="1">
                              <a:latin typeface="Cambria Math" panose="02040503050406030204" pitchFamily="18" charset="0"/>
                              <a:ea typeface="Baskerville" panose="02020502070401020303" pitchFamily="18" charset="0"/>
                            </a:rPr>
                            <m:t>𝜕</m:t>
                          </m:r>
                          <m:r>
                            <a:rPr lang="en-US" sz="2400" i="1">
                              <a:latin typeface="Cambria Math" panose="02040503050406030204" pitchFamily="18" charset="0"/>
                              <a:ea typeface="Baskerville" panose="02020502070401020303" pitchFamily="18" charset="0"/>
                            </a:rPr>
                            <m:t>𝑒</m:t>
                          </m:r>
                          <m:d>
                            <m:dPr>
                              <m:begChr m:val="["/>
                              <m:endChr m:val="]"/>
                              <m:ctrlPr>
                                <a:rPr lang="en-US" sz="2400" i="1">
                                  <a:latin typeface="Cambria Math" panose="02040503050406030204" pitchFamily="18" charset="0"/>
                                  <a:ea typeface="Baskerville" panose="02020502070401020303" pitchFamily="18" charset="0"/>
                                </a:rPr>
                              </m:ctrlPr>
                            </m:dPr>
                            <m:e>
                              <m:r>
                                <a:rPr lang="en-US" sz="2400" i="1">
                                  <a:latin typeface="Cambria Math" panose="02040503050406030204" pitchFamily="18" charset="0"/>
                                  <a:ea typeface="Baskerville" panose="02020502070401020303" pitchFamily="18" charset="0"/>
                                </a:rPr>
                                <m:t>𝑖</m:t>
                              </m:r>
                              <m:r>
                                <a:rPr lang="en-US" sz="2400" i="1">
                                  <a:latin typeface="Cambria Math" panose="02040503050406030204" pitchFamily="18" charset="0"/>
                                  <a:ea typeface="Baskerville" panose="02020502070401020303" pitchFamily="18" charset="0"/>
                                </a:rPr>
                                <m:t>,</m:t>
                              </m:r>
                              <m:r>
                                <a:rPr lang="en-US" sz="2400" i="1">
                                  <a:latin typeface="Cambria Math" panose="02040503050406030204" pitchFamily="18" charset="0"/>
                                  <a:ea typeface="Baskerville" panose="02020502070401020303" pitchFamily="18" charset="0"/>
                                </a:rPr>
                                <m:t>𝑛</m:t>
                              </m:r>
                            </m:e>
                          </m:d>
                        </m:num>
                        <m:den>
                          <m:r>
                            <a:rPr lang="en-US" sz="2400" i="1">
                              <a:latin typeface="Cambria Math" panose="02040503050406030204" pitchFamily="18" charset="0"/>
                              <a:ea typeface="Baskerville" panose="02020502070401020303" pitchFamily="18" charset="0"/>
                            </a:rPr>
                            <m:t>𝜕</m:t>
                          </m:r>
                          <m:r>
                            <a:rPr lang="en-US" sz="2400" i="1">
                              <a:latin typeface="Cambria Math" panose="02040503050406030204" pitchFamily="18" charset="0"/>
                              <a:ea typeface="Baskerville" panose="02020502070401020303" pitchFamily="18" charset="0"/>
                            </a:rPr>
                            <m:t>𝑡</m:t>
                          </m:r>
                        </m:den>
                      </m:f>
                      <m:r>
                        <a:rPr lang="en-US" sz="2400" i="1">
                          <a:latin typeface="Cambria Math" panose="02040503050406030204" pitchFamily="18" charset="0"/>
                          <a:ea typeface="Baskerville" panose="02020502070401020303" pitchFamily="18" charset="0"/>
                        </a:rPr>
                        <m:t>=</m:t>
                      </m:r>
                      <m:f>
                        <m:fPr>
                          <m:ctrlPr>
                            <a:rPr lang="en-US" sz="2400" i="1">
                              <a:latin typeface="Cambria Math" panose="02040503050406030204" pitchFamily="18" charset="0"/>
                              <a:ea typeface="Baskerville" panose="02020502070401020303" pitchFamily="18" charset="0"/>
                            </a:rPr>
                          </m:ctrlPr>
                        </m:fPr>
                        <m:num>
                          <m:r>
                            <a:rPr lang="en-US" sz="2400" i="1">
                              <a:latin typeface="Cambria Math" panose="02040503050406030204" pitchFamily="18" charset="0"/>
                              <a:ea typeface="Baskerville" panose="02020502070401020303" pitchFamily="18" charset="0"/>
                            </a:rPr>
                            <m:t>𝑒</m:t>
                          </m:r>
                          <m:d>
                            <m:dPr>
                              <m:begChr m:val="["/>
                              <m:endChr m:val="]"/>
                              <m:ctrlPr>
                                <a:rPr lang="en-US" sz="2400" i="1">
                                  <a:latin typeface="Cambria Math" panose="02040503050406030204" pitchFamily="18" charset="0"/>
                                  <a:ea typeface="Baskerville" panose="02020502070401020303" pitchFamily="18" charset="0"/>
                                </a:rPr>
                              </m:ctrlPr>
                            </m:dPr>
                            <m:e>
                              <m:r>
                                <a:rPr lang="en-US" sz="2400" i="1">
                                  <a:latin typeface="Cambria Math" panose="02040503050406030204" pitchFamily="18" charset="0"/>
                                  <a:ea typeface="Baskerville" panose="02020502070401020303" pitchFamily="18" charset="0"/>
                                </a:rPr>
                                <m:t>𝑖</m:t>
                              </m:r>
                              <m:r>
                                <a:rPr lang="en-US" sz="2400" i="1">
                                  <a:latin typeface="Cambria Math" panose="02040503050406030204" pitchFamily="18" charset="0"/>
                                  <a:ea typeface="Baskerville" panose="02020502070401020303" pitchFamily="18" charset="0"/>
                                </a:rPr>
                                <m:t>,</m:t>
                              </m:r>
                              <m:r>
                                <a:rPr lang="en-US" sz="2400" i="1">
                                  <a:latin typeface="Cambria Math" panose="02040503050406030204" pitchFamily="18" charset="0"/>
                                  <a:ea typeface="Baskerville" panose="02020502070401020303" pitchFamily="18" charset="0"/>
                                </a:rPr>
                                <m:t>𝑛</m:t>
                              </m:r>
                            </m:e>
                          </m:d>
                          <m:r>
                            <a:rPr lang="en-US" sz="2400" i="1">
                              <a:latin typeface="Cambria Math" panose="02040503050406030204" pitchFamily="18" charset="0"/>
                              <a:ea typeface="Baskerville" panose="02020502070401020303" pitchFamily="18" charset="0"/>
                            </a:rPr>
                            <m:t>−</m:t>
                          </m:r>
                          <m:r>
                            <a:rPr lang="en-US" sz="2400" i="1">
                              <a:latin typeface="Cambria Math" panose="02040503050406030204" pitchFamily="18" charset="0"/>
                              <a:ea typeface="Baskerville" panose="02020502070401020303" pitchFamily="18" charset="0"/>
                            </a:rPr>
                            <m:t>𝑒</m:t>
                          </m:r>
                          <m:d>
                            <m:dPr>
                              <m:begChr m:val="["/>
                              <m:endChr m:val="]"/>
                              <m:ctrlPr>
                                <a:rPr lang="en-US" sz="2400" i="1">
                                  <a:latin typeface="Cambria Math" panose="02040503050406030204" pitchFamily="18" charset="0"/>
                                  <a:ea typeface="Baskerville" panose="02020502070401020303" pitchFamily="18" charset="0"/>
                                </a:rPr>
                              </m:ctrlPr>
                            </m:dPr>
                            <m:e>
                              <m:r>
                                <a:rPr lang="en-US" sz="2400" i="1">
                                  <a:latin typeface="Cambria Math" panose="02040503050406030204" pitchFamily="18" charset="0"/>
                                  <a:ea typeface="Baskerville" panose="02020502070401020303" pitchFamily="18" charset="0"/>
                                </a:rPr>
                                <m:t>𝑖</m:t>
                              </m:r>
                              <m:r>
                                <a:rPr lang="en-US" sz="2400" i="1">
                                  <a:latin typeface="Cambria Math" panose="02040503050406030204" pitchFamily="18" charset="0"/>
                                  <a:ea typeface="Baskerville" panose="02020502070401020303" pitchFamily="18" charset="0"/>
                                </a:rPr>
                                <m:t>,</m:t>
                              </m:r>
                              <m:r>
                                <a:rPr lang="en-US" sz="2400" i="1">
                                  <a:latin typeface="Cambria Math" panose="02040503050406030204" pitchFamily="18" charset="0"/>
                                  <a:ea typeface="Baskerville" panose="02020502070401020303" pitchFamily="18" charset="0"/>
                                </a:rPr>
                                <m:t>𝑛</m:t>
                              </m:r>
                              <m:r>
                                <a:rPr lang="en-US" sz="2400" i="1">
                                  <a:latin typeface="Cambria Math" panose="02040503050406030204" pitchFamily="18" charset="0"/>
                                  <a:ea typeface="Baskerville" panose="02020502070401020303" pitchFamily="18" charset="0"/>
                                </a:rPr>
                                <m:t>−1</m:t>
                              </m:r>
                            </m:e>
                          </m:d>
                        </m:num>
                        <m:den>
                          <m:r>
                            <m:rPr>
                              <m:sty m:val="p"/>
                            </m:rPr>
                            <a:rPr lang="en-US" sz="2400">
                              <a:latin typeface="Cambria Math" panose="02040503050406030204" pitchFamily="18" charset="0"/>
                              <a:ea typeface="Baskerville" panose="02020502070401020303" pitchFamily="18" charset="0"/>
                            </a:rPr>
                            <m:t>Δ</m:t>
                          </m:r>
                          <m:r>
                            <a:rPr lang="en-US" sz="2400" i="1">
                              <a:latin typeface="Cambria Math" panose="02040503050406030204" pitchFamily="18" charset="0"/>
                              <a:ea typeface="Baskerville" panose="02020502070401020303" pitchFamily="18" charset="0"/>
                            </a:rPr>
                            <m:t>𝑡</m:t>
                          </m:r>
                        </m:den>
                      </m:f>
                    </m:oMath>
                  </m:oMathPara>
                </a14:m>
                <a:endParaRPr lang="en-NO" sz="2400" dirty="0"/>
              </a:p>
            </p:txBody>
          </p:sp>
        </mc:Choice>
        <mc:Fallback xmlns="">
          <p:sp>
            <p:nvSpPr>
              <p:cNvPr id="7" name="TextBox 6">
                <a:extLst>
                  <a:ext uri="{FF2B5EF4-FFF2-40B4-BE49-F238E27FC236}">
                    <a16:creationId xmlns:a16="http://schemas.microsoft.com/office/drawing/2014/main" id="{9BAC2487-4BAC-73A9-B008-DEB33F0C4B96}"/>
                  </a:ext>
                </a:extLst>
              </p:cNvPr>
              <p:cNvSpPr txBox="1">
                <a:spLocks noRot="1" noChangeAspect="1" noMove="1" noResize="1" noEditPoints="1" noAdjustHandles="1" noChangeArrowheads="1" noChangeShapeType="1" noTextEdit="1"/>
              </p:cNvSpPr>
              <p:nvPr/>
            </p:nvSpPr>
            <p:spPr>
              <a:xfrm>
                <a:off x="3639053" y="1806169"/>
                <a:ext cx="4572723" cy="809837"/>
              </a:xfrm>
              <a:prstGeom prst="rect">
                <a:avLst/>
              </a:prstGeom>
              <a:blipFill>
                <a:blip r:embed="rId3"/>
                <a:stretch>
                  <a:fillRect b="-7813"/>
                </a:stretch>
              </a:blipFill>
            </p:spPr>
            <p:txBody>
              <a:bodyPr/>
              <a:lstStyle/>
              <a:p>
                <a:r>
                  <a:rPr lang="en-NO">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CF37705-17AF-F4EB-98C2-F3C135D62D52}"/>
                  </a:ext>
                </a:extLst>
              </p:cNvPr>
              <p:cNvSpPr txBox="1"/>
              <p:nvPr/>
            </p:nvSpPr>
            <p:spPr>
              <a:xfrm>
                <a:off x="3639053" y="2777008"/>
                <a:ext cx="4572723" cy="80990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m:rPr>
                          <m:sty m:val="p"/>
                        </m:rPr>
                        <a:rPr lang="en-US" sz="2400" smtClean="0">
                          <a:latin typeface="Cambria Math" panose="02040503050406030204" pitchFamily="18" charset="0"/>
                          <a:ea typeface="Baskerville" panose="02020502070401020303" pitchFamily="18" charset="0"/>
                        </a:rPr>
                        <m:t>∇</m:t>
                      </m:r>
                      <m:r>
                        <a:rPr lang="en-US" sz="2400" i="1">
                          <a:latin typeface="Cambria Math" panose="02040503050406030204" pitchFamily="18" charset="0"/>
                          <a:ea typeface="Baskerville" panose="02020502070401020303" pitchFamily="18" charset="0"/>
                        </a:rPr>
                        <m:t>𝑞</m:t>
                      </m:r>
                      <m:d>
                        <m:dPr>
                          <m:begChr m:val="["/>
                          <m:endChr m:val="]"/>
                          <m:ctrlPr>
                            <a:rPr lang="en-US" sz="2400" i="1">
                              <a:latin typeface="Cambria Math" panose="02040503050406030204" pitchFamily="18" charset="0"/>
                              <a:ea typeface="Baskerville" panose="02020502070401020303" pitchFamily="18" charset="0"/>
                            </a:rPr>
                          </m:ctrlPr>
                        </m:dPr>
                        <m:e>
                          <m:r>
                            <a:rPr lang="en-US" sz="2400" i="1">
                              <a:latin typeface="Cambria Math" panose="02040503050406030204" pitchFamily="18" charset="0"/>
                              <a:ea typeface="Baskerville" panose="02020502070401020303" pitchFamily="18" charset="0"/>
                            </a:rPr>
                            <m:t>𝑖</m:t>
                          </m:r>
                          <m:r>
                            <a:rPr lang="en-US" sz="2400" i="1">
                              <a:latin typeface="Cambria Math" panose="02040503050406030204" pitchFamily="18" charset="0"/>
                              <a:ea typeface="Baskerville" panose="02020502070401020303" pitchFamily="18" charset="0"/>
                            </a:rPr>
                            <m:t>,</m:t>
                          </m:r>
                          <m:r>
                            <a:rPr lang="en-US" sz="2400" i="1">
                              <a:latin typeface="Cambria Math" panose="02040503050406030204" pitchFamily="18" charset="0"/>
                              <a:ea typeface="Baskerville" panose="02020502070401020303" pitchFamily="18" charset="0"/>
                            </a:rPr>
                            <m:t>𝑛</m:t>
                          </m:r>
                        </m:e>
                      </m:d>
                      <m:r>
                        <a:rPr lang="en-US" sz="2400" i="1">
                          <a:latin typeface="Cambria Math" panose="02040503050406030204" pitchFamily="18" charset="0"/>
                          <a:ea typeface="Baskerville" panose="02020502070401020303" pitchFamily="18" charset="0"/>
                        </a:rPr>
                        <m:t>=</m:t>
                      </m:r>
                      <m:f>
                        <m:fPr>
                          <m:ctrlPr>
                            <a:rPr lang="en-US" sz="2400" i="1">
                              <a:latin typeface="Cambria Math" panose="02040503050406030204" pitchFamily="18" charset="0"/>
                              <a:ea typeface="Baskerville" panose="02020502070401020303" pitchFamily="18" charset="0"/>
                            </a:rPr>
                          </m:ctrlPr>
                        </m:fPr>
                        <m:num>
                          <m:r>
                            <a:rPr lang="en-US" sz="2400" i="1">
                              <a:latin typeface="Cambria Math" panose="02040503050406030204" pitchFamily="18" charset="0"/>
                              <a:ea typeface="Baskerville" panose="02020502070401020303" pitchFamily="18" charset="0"/>
                            </a:rPr>
                            <m:t>𝑞</m:t>
                          </m:r>
                          <m:d>
                            <m:dPr>
                              <m:begChr m:val="["/>
                              <m:endChr m:val="]"/>
                              <m:ctrlPr>
                                <a:rPr lang="en-US" sz="2400" i="1">
                                  <a:latin typeface="Cambria Math" panose="02040503050406030204" pitchFamily="18" charset="0"/>
                                  <a:ea typeface="Baskerville" panose="02020502070401020303" pitchFamily="18" charset="0"/>
                                </a:rPr>
                              </m:ctrlPr>
                            </m:dPr>
                            <m:e>
                              <m:r>
                                <a:rPr lang="en-US" sz="2400" i="1">
                                  <a:latin typeface="Cambria Math" panose="02040503050406030204" pitchFamily="18" charset="0"/>
                                  <a:ea typeface="Baskerville" panose="02020502070401020303" pitchFamily="18" charset="0"/>
                                </a:rPr>
                                <m:t>𝑖</m:t>
                              </m:r>
                              <m:r>
                                <a:rPr lang="en-US" sz="2400" i="1">
                                  <a:latin typeface="Cambria Math" panose="02040503050406030204" pitchFamily="18" charset="0"/>
                                  <a:ea typeface="Baskerville" panose="02020502070401020303" pitchFamily="18" charset="0"/>
                                </a:rPr>
                                <m:t>,</m:t>
                              </m:r>
                              <m:r>
                                <a:rPr lang="en-US" sz="2400" i="1">
                                  <a:latin typeface="Cambria Math" panose="02040503050406030204" pitchFamily="18" charset="0"/>
                                  <a:ea typeface="Baskerville" panose="02020502070401020303" pitchFamily="18" charset="0"/>
                                </a:rPr>
                                <m:t>𝑛</m:t>
                              </m:r>
                            </m:e>
                          </m:d>
                          <m:r>
                            <a:rPr lang="en-US" sz="2400" i="1">
                              <a:latin typeface="Cambria Math" panose="02040503050406030204" pitchFamily="18" charset="0"/>
                              <a:ea typeface="Baskerville" panose="02020502070401020303" pitchFamily="18" charset="0"/>
                            </a:rPr>
                            <m:t>−</m:t>
                          </m:r>
                          <m:r>
                            <a:rPr lang="en-US" sz="2400" i="1">
                              <a:latin typeface="Cambria Math" panose="02040503050406030204" pitchFamily="18" charset="0"/>
                              <a:ea typeface="Baskerville" panose="02020502070401020303" pitchFamily="18" charset="0"/>
                            </a:rPr>
                            <m:t>𝑞</m:t>
                          </m:r>
                          <m:d>
                            <m:dPr>
                              <m:begChr m:val="["/>
                              <m:endChr m:val="]"/>
                              <m:ctrlPr>
                                <a:rPr lang="en-US" sz="2400" i="1">
                                  <a:latin typeface="Cambria Math" panose="02040503050406030204" pitchFamily="18" charset="0"/>
                                  <a:ea typeface="Baskerville" panose="02020502070401020303" pitchFamily="18" charset="0"/>
                                </a:rPr>
                              </m:ctrlPr>
                            </m:dPr>
                            <m:e>
                              <m:r>
                                <a:rPr lang="en-US" sz="2400" i="1">
                                  <a:latin typeface="Cambria Math" panose="02040503050406030204" pitchFamily="18" charset="0"/>
                                  <a:ea typeface="Baskerville" panose="02020502070401020303" pitchFamily="18" charset="0"/>
                                </a:rPr>
                                <m:t>𝑖</m:t>
                              </m:r>
                              <m:r>
                                <a:rPr lang="en-US" sz="2400" i="1">
                                  <a:latin typeface="Cambria Math" panose="02040503050406030204" pitchFamily="18" charset="0"/>
                                  <a:ea typeface="Baskerville" panose="02020502070401020303" pitchFamily="18" charset="0"/>
                                </a:rPr>
                                <m:t>−1,</m:t>
                              </m:r>
                              <m:r>
                                <a:rPr lang="en-US" sz="2400" i="1">
                                  <a:latin typeface="Cambria Math" panose="02040503050406030204" pitchFamily="18" charset="0"/>
                                  <a:ea typeface="Baskerville" panose="02020502070401020303" pitchFamily="18" charset="0"/>
                                </a:rPr>
                                <m:t>𝑛</m:t>
                              </m:r>
                            </m:e>
                          </m:d>
                        </m:num>
                        <m:den>
                          <m:r>
                            <m:rPr>
                              <m:sty m:val="p"/>
                            </m:rPr>
                            <a:rPr lang="en-US" sz="2400">
                              <a:latin typeface="Cambria Math" panose="02040503050406030204" pitchFamily="18" charset="0"/>
                              <a:ea typeface="Baskerville" panose="02020502070401020303" pitchFamily="18" charset="0"/>
                            </a:rPr>
                            <m:t>Δ</m:t>
                          </m:r>
                          <m:r>
                            <a:rPr lang="en-US" sz="2400" i="1">
                              <a:latin typeface="Cambria Math" panose="02040503050406030204" pitchFamily="18" charset="0"/>
                              <a:ea typeface="Baskerville" panose="02020502070401020303" pitchFamily="18" charset="0"/>
                            </a:rPr>
                            <m:t>𝑥</m:t>
                          </m:r>
                        </m:den>
                      </m:f>
                    </m:oMath>
                  </m:oMathPara>
                </a14:m>
                <a:endParaRPr lang="en-NO" sz="2400" dirty="0">
                  <a:latin typeface="Baskerville" panose="02020502070401020303" pitchFamily="18" charset="0"/>
                  <a:ea typeface="Baskerville" panose="02020502070401020303" pitchFamily="18" charset="0"/>
                </a:endParaRPr>
              </a:p>
            </p:txBody>
          </p:sp>
        </mc:Choice>
        <mc:Fallback xmlns="">
          <p:sp>
            <p:nvSpPr>
              <p:cNvPr id="11" name="TextBox 10">
                <a:extLst>
                  <a:ext uri="{FF2B5EF4-FFF2-40B4-BE49-F238E27FC236}">
                    <a16:creationId xmlns:a16="http://schemas.microsoft.com/office/drawing/2014/main" id="{BCF37705-17AF-F4EB-98C2-F3C135D62D52}"/>
                  </a:ext>
                </a:extLst>
              </p:cNvPr>
              <p:cNvSpPr txBox="1">
                <a:spLocks noRot="1" noChangeAspect="1" noMove="1" noResize="1" noEditPoints="1" noAdjustHandles="1" noChangeArrowheads="1" noChangeShapeType="1" noTextEdit="1"/>
              </p:cNvSpPr>
              <p:nvPr/>
            </p:nvSpPr>
            <p:spPr>
              <a:xfrm>
                <a:off x="3639053" y="2777008"/>
                <a:ext cx="4572723" cy="809902"/>
              </a:xfrm>
              <a:prstGeom prst="rect">
                <a:avLst/>
              </a:prstGeom>
              <a:blipFill>
                <a:blip r:embed="rId4"/>
                <a:stretch>
                  <a:fillRect b="-6154"/>
                </a:stretch>
              </a:blipFill>
            </p:spPr>
            <p:txBody>
              <a:bodyPr/>
              <a:lstStyle/>
              <a:p>
                <a:r>
                  <a:rPr lang="en-NO">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AEDC053-BEFD-8272-CFA7-B93F292194A2}"/>
                  </a:ext>
                </a:extLst>
              </p:cNvPr>
              <p:cNvSpPr txBox="1"/>
              <p:nvPr/>
            </p:nvSpPr>
            <p:spPr>
              <a:xfrm>
                <a:off x="5355097" y="4026386"/>
                <a:ext cx="114063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𝐶</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Δ</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x</m:t>
                          </m:r>
                        </m:e>
                        <m:sup>
                          <m:r>
                            <a:rPr lang="en-US" sz="2400" b="0" i="0" smtClean="0">
                              <a:latin typeface="Cambria Math" panose="02040503050406030204" pitchFamily="18" charset="0"/>
                            </a:rPr>
                            <m:t>2</m:t>
                          </m:r>
                        </m:sup>
                      </m:sSup>
                    </m:oMath>
                  </m:oMathPara>
                </a14:m>
                <a:endParaRPr lang="en-NO" sz="2400" dirty="0"/>
              </a:p>
            </p:txBody>
          </p:sp>
        </mc:Choice>
        <mc:Fallback xmlns="">
          <p:sp>
            <p:nvSpPr>
              <p:cNvPr id="8" name="TextBox 7">
                <a:extLst>
                  <a:ext uri="{FF2B5EF4-FFF2-40B4-BE49-F238E27FC236}">
                    <a16:creationId xmlns:a16="http://schemas.microsoft.com/office/drawing/2014/main" id="{2AEDC053-BEFD-8272-CFA7-B93F292194A2}"/>
                  </a:ext>
                </a:extLst>
              </p:cNvPr>
              <p:cNvSpPr txBox="1">
                <a:spLocks noRot="1" noChangeAspect="1" noMove="1" noResize="1" noEditPoints="1" noAdjustHandles="1" noChangeArrowheads="1" noChangeShapeType="1" noTextEdit="1"/>
              </p:cNvSpPr>
              <p:nvPr/>
            </p:nvSpPr>
            <p:spPr>
              <a:xfrm>
                <a:off x="5355097" y="4026386"/>
                <a:ext cx="1140633" cy="369332"/>
              </a:xfrm>
              <a:prstGeom prst="rect">
                <a:avLst/>
              </a:prstGeom>
              <a:blipFill>
                <a:blip r:embed="rId5"/>
                <a:stretch>
                  <a:fillRect l="-5495" r="-2198" b="-6452"/>
                </a:stretch>
              </a:blipFill>
            </p:spPr>
            <p:txBody>
              <a:bodyPr/>
              <a:lstStyle/>
              <a:p>
                <a:r>
                  <a:rPr lang="en-NO">
                    <a:noFill/>
                  </a:rPr>
                  <a:t> </a:t>
                </a:r>
              </a:p>
            </p:txBody>
          </p:sp>
        </mc:Fallback>
      </mc:AlternateContent>
    </p:spTree>
    <p:extLst>
      <p:ext uri="{BB962C8B-B14F-4D97-AF65-F5344CB8AC3E}">
        <p14:creationId xmlns:p14="http://schemas.microsoft.com/office/powerpoint/2010/main" val="344152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788499CF-0525-13B3-7125-4B3A25E9CF11}"/>
              </a:ext>
            </a:extLst>
          </p:cNvPr>
          <p:cNvSpPr>
            <a:spLocks noChangeAspect="1"/>
          </p:cNvSpPr>
          <p:nvPr/>
        </p:nvSpPr>
        <p:spPr>
          <a:xfrm>
            <a:off x="-3373256" y="-552106"/>
            <a:ext cx="6485258" cy="6247711"/>
          </a:xfrm>
          <a:prstGeom prst="ellipse">
            <a:avLst/>
          </a:prstGeom>
          <a:solidFill>
            <a:srgbClr val="E8A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 name="Title 1">
            <a:extLst>
              <a:ext uri="{FF2B5EF4-FFF2-40B4-BE49-F238E27FC236}">
                <a16:creationId xmlns:a16="http://schemas.microsoft.com/office/drawing/2014/main" id="{B9AB7235-655E-AAF7-B233-B76A051731F9}"/>
              </a:ext>
            </a:extLst>
          </p:cNvPr>
          <p:cNvSpPr>
            <a:spLocks noGrp="1"/>
          </p:cNvSpPr>
          <p:nvPr>
            <p:ph type="title"/>
          </p:nvPr>
        </p:nvSpPr>
        <p:spPr>
          <a:xfrm>
            <a:off x="515126" y="865180"/>
            <a:ext cx="2400300" cy="3345872"/>
          </a:xfrm>
        </p:spPr>
        <p:txBody>
          <a:bodyPr>
            <a:normAutofit/>
          </a:bodyPr>
          <a:lstStyle/>
          <a:p>
            <a:r>
              <a:rPr lang="en-NO" dirty="0">
                <a:solidFill>
                  <a:srgbClr val="FFFFFF"/>
                </a:solidFill>
                <a:latin typeface="Baskerville" panose="02020502070401020303" pitchFamily="18" charset="0"/>
                <a:ea typeface="Baskerville" panose="02020502070401020303" pitchFamily="18" charset="0"/>
              </a:rPr>
              <a:t>Numerical methods</a:t>
            </a:r>
          </a:p>
        </p:txBody>
      </p:sp>
      <p:sp>
        <p:nvSpPr>
          <p:cNvPr id="3" name="Content Placeholder 2">
            <a:extLst>
              <a:ext uri="{FF2B5EF4-FFF2-40B4-BE49-F238E27FC236}">
                <a16:creationId xmlns:a16="http://schemas.microsoft.com/office/drawing/2014/main" id="{540D72FD-9A06-7661-CD71-8F434FD360DC}"/>
              </a:ext>
            </a:extLst>
          </p:cNvPr>
          <p:cNvSpPr>
            <a:spLocks noGrp="1"/>
          </p:cNvSpPr>
          <p:nvPr>
            <p:ph idx="1"/>
          </p:nvPr>
        </p:nvSpPr>
        <p:spPr>
          <a:xfrm>
            <a:off x="3335482" y="443509"/>
            <a:ext cx="5179868" cy="4189214"/>
          </a:xfrm>
        </p:spPr>
        <p:txBody>
          <a:bodyPr anchor="t">
            <a:normAutofit/>
          </a:bodyPr>
          <a:lstStyle/>
          <a:p>
            <a:pPr marL="0" indent="0" algn="ctr">
              <a:buNone/>
            </a:pPr>
            <a:r>
              <a:rPr lang="en-NO" dirty="0">
                <a:latin typeface="Baskerville" panose="02020502070401020303" pitchFamily="18" charset="0"/>
                <a:ea typeface="Baskerville" panose="02020502070401020303" pitchFamily="18" charset="0"/>
              </a:rPr>
              <a:t>The implicit method</a:t>
            </a:r>
          </a:p>
          <a:p>
            <a:pPr marL="0" indent="0" algn="ctr">
              <a:buNone/>
            </a:pPr>
            <a:endParaRPr lang="en-NO" dirty="0">
              <a:latin typeface="Baskerville" panose="02020502070401020303" pitchFamily="18" charset="0"/>
              <a:ea typeface="Baskerville" panose="02020502070401020303" pitchFamily="18" charset="0"/>
            </a:endParaRPr>
          </a:p>
          <a:p>
            <a:pPr marL="0" indent="0" algn="ctr">
              <a:buNone/>
            </a:pPr>
            <a:endParaRPr lang="en-NO" dirty="0">
              <a:latin typeface="Baskerville" panose="02020502070401020303" pitchFamily="18" charset="0"/>
              <a:ea typeface="Baskerville" panose="02020502070401020303" pitchFamily="18" charset="0"/>
            </a:endParaRPr>
          </a:p>
          <a:p>
            <a:pPr marL="0" indent="0" algn="ctr">
              <a:buNone/>
            </a:pPr>
            <a:endParaRPr lang="en-NO" dirty="0">
              <a:latin typeface="Baskerville" panose="02020502070401020303" pitchFamily="18" charset="0"/>
              <a:ea typeface="Baskerville" panose="02020502070401020303" pitchFamily="18" charset="0"/>
            </a:endParaRPr>
          </a:p>
          <a:p>
            <a:pPr marL="0" indent="0" algn="ctr">
              <a:buNone/>
            </a:pPr>
            <a:endParaRPr lang="en-NO" dirty="0">
              <a:latin typeface="Baskerville" panose="02020502070401020303" pitchFamily="18" charset="0"/>
              <a:ea typeface="Baskerville" panose="02020502070401020303" pitchFamily="18" charset="0"/>
            </a:endParaRPr>
          </a:p>
          <a:p>
            <a:pPr marL="385754" indent="-385754">
              <a:buAutoNum type="arabicPeriod"/>
            </a:pPr>
            <a:r>
              <a:rPr lang="en-NO" dirty="0">
                <a:latin typeface="Baskerville" panose="02020502070401020303" pitchFamily="18" charset="0"/>
                <a:ea typeface="Baskerville" panose="02020502070401020303" pitchFamily="18" charset="0"/>
              </a:rPr>
              <a:t>Calculate explicit heat flux</a:t>
            </a:r>
          </a:p>
          <a:p>
            <a:pPr marL="0" indent="0" algn="ctr">
              <a:buNone/>
            </a:pPr>
            <a:endParaRPr lang="en-NO" dirty="0">
              <a:latin typeface="Baskerville" panose="02020502070401020303" pitchFamily="18" charset="0"/>
              <a:ea typeface="Baskerville" panose="02020502070401020303" pitchFamily="18" charset="0"/>
            </a:endParaRPr>
          </a:p>
          <a:p>
            <a:pPr marL="0" indent="0" algn="ctr">
              <a:buNone/>
            </a:pPr>
            <a:endParaRPr lang="en-NO" dirty="0">
              <a:latin typeface="Baskerville" panose="02020502070401020303" pitchFamily="18" charset="0"/>
              <a:ea typeface="Baskerville" panose="02020502070401020303" pitchFamily="18" charset="0"/>
            </a:endParaRPr>
          </a:p>
          <a:p>
            <a:pPr marL="0" indent="0" algn="ctr">
              <a:buNone/>
            </a:pPr>
            <a:endParaRPr lang="en-NO" dirty="0">
              <a:latin typeface="Baskerville" panose="02020502070401020303" pitchFamily="18" charset="0"/>
              <a:ea typeface="Baskerville" panose="02020502070401020303" pitchFamily="18" charset="0"/>
            </a:endParaRPr>
          </a:p>
          <a:p>
            <a:pPr marL="0" indent="0" algn="ctr">
              <a:buNone/>
            </a:pPr>
            <a:endParaRPr lang="en-NO" dirty="0">
              <a:latin typeface="Baskerville" panose="02020502070401020303" pitchFamily="18" charset="0"/>
              <a:ea typeface="Baskerville" panose="02020502070401020303"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CD430B9-B873-EC5E-2F56-CD31EFD1F843}"/>
                  </a:ext>
                </a:extLst>
              </p:cNvPr>
              <p:cNvSpPr txBox="1"/>
              <p:nvPr/>
            </p:nvSpPr>
            <p:spPr>
              <a:xfrm>
                <a:off x="1908662" y="874145"/>
                <a:ext cx="5252378" cy="907428"/>
              </a:xfrm>
              <a:prstGeom prst="rect">
                <a:avLst/>
              </a:prstGeom>
              <a:noFill/>
            </p:spPr>
            <p:txBody>
              <a:bodyPr wrap="square">
                <a:spAutoFit/>
              </a:bodyPr>
              <a:lstStyle/>
              <a:p>
                <a:pPr algn="ctr"/>
                <a:endParaRPr lang="en-NO" dirty="0">
                  <a:latin typeface="Baskerville" panose="02020502070401020303" pitchFamily="18" charset="0"/>
                  <a:ea typeface="Baskerville" panose="02020502070401020303" pitchFamily="18" charset="0"/>
                </a:endParaRPr>
              </a:p>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ea typeface="Baskerville" panose="02020502070401020303" pitchFamily="18" charset="0"/>
                            </a:rPr>
                          </m:ctrlPr>
                        </m:fPr>
                        <m:num>
                          <m:sSup>
                            <m:sSupPr>
                              <m:ctrlPr>
                                <a:rPr lang="en-US" b="0" i="1" smtClean="0">
                                  <a:latin typeface="Cambria Math" panose="02040503050406030204" pitchFamily="18" charset="0"/>
                                  <a:ea typeface="Baskerville" panose="02020502070401020303" pitchFamily="18" charset="0"/>
                                </a:rPr>
                              </m:ctrlPr>
                            </m:sSupPr>
                            <m:e>
                              <m:r>
                                <a:rPr lang="en-US" i="1">
                                  <a:latin typeface="Cambria Math" panose="02040503050406030204" pitchFamily="18" charset="0"/>
                                  <a:ea typeface="Baskerville" panose="02020502070401020303" pitchFamily="18" charset="0"/>
                                </a:rPr>
                                <m:t>𝑒</m:t>
                              </m:r>
                            </m:e>
                            <m:sup>
                              <m:r>
                                <a:rPr lang="en-US" b="0" i="1" smtClean="0">
                                  <a:latin typeface="Cambria Math" panose="02040503050406030204" pitchFamily="18" charset="0"/>
                                  <a:ea typeface="Baskerville" panose="02020502070401020303" pitchFamily="18" charset="0"/>
                                </a:rPr>
                                <m:t>∗</m:t>
                              </m:r>
                            </m:sup>
                          </m:sSup>
                          <m:r>
                            <a:rPr lang="en-US" i="1">
                              <a:latin typeface="Cambria Math" panose="02040503050406030204" pitchFamily="18" charset="0"/>
                              <a:ea typeface="Baskerville" panose="02020502070401020303" pitchFamily="18" charset="0"/>
                            </a:rPr>
                            <m:t>−</m:t>
                          </m:r>
                          <m:r>
                            <a:rPr lang="en-US" b="0" i="1" smtClean="0">
                              <a:latin typeface="Cambria Math" panose="02040503050406030204" pitchFamily="18" charset="0"/>
                              <a:ea typeface="Baskerville" panose="02020502070401020303" pitchFamily="18" charset="0"/>
                            </a:rPr>
                            <m:t>𝑒</m:t>
                          </m:r>
                          <m:r>
                            <a:rPr lang="en-US" b="0" i="1" smtClean="0">
                              <a:latin typeface="Cambria Math" panose="02040503050406030204" pitchFamily="18" charset="0"/>
                              <a:ea typeface="Baskerville" panose="02020502070401020303" pitchFamily="18" charset="0"/>
                            </a:rPr>
                            <m:t>[</m:t>
                          </m:r>
                          <m:r>
                            <a:rPr lang="en-US" b="0" i="1" smtClean="0">
                              <a:latin typeface="Cambria Math" panose="02040503050406030204" pitchFamily="18" charset="0"/>
                              <a:ea typeface="Baskerville" panose="02020502070401020303" pitchFamily="18" charset="0"/>
                            </a:rPr>
                            <m:t>𝑛</m:t>
                          </m:r>
                          <m:r>
                            <a:rPr lang="en-US" b="0" i="1" smtClean="0">
                              <a:latin typeface="Cambria Math" panose="02040503050406030204" pitchFamily="18" charset="0"/>
                              <a:ea typeface="Baskerville" panose="02020502070401020303" pitchFamily="18" charset="0"/>
                            </a:rPr>
                            <m:t>] </m:t>
                          </m:r>
                        </m:num>
                        <m:den>
                          <m:r>
                            <m:rPr>
                              <m:sty m:val="p"/>
                            </m:rPr>
                            <a:rPr lang="en-US">
                              <a:latin typeface="Cambria Math" panose="02040503050406030204" pitchFamily="18" charset="0"/>
                              <a:ea typeface="Baskerville" panose="02020502070401020303" pitchFamily="18" charset="0"/>
                            </a:rPr>
                            <m:t>Δ</m:t>
                          </m:r>
                          <m:r>
                            <a:rPr lang="en-US" i="1">
                              <a:latin typeface="Cambria Math" panose="02040503050406030204" pitchFamily="18" charset="0"/>
                              <a:ea typeface="Baskerville" panose="02020502070401020303" pitchFamily="18" charset="0"/>
                            </a:rPr>
                            <m:t>𝑡</m:t>
                          </m:r>
                        </m:den>
                      </m:f>
                      <m:r>
                        <a:rPr lang="en-US" i="1">
                          <a:latin typeface="Cambria Math" panose="02040503050406030204" pitchFamily="18" charset="0"/>
                          <a:ea typeface="Baskerville" panose="02020502070401020303" pitchFamily="18" charset="0"/>
                        </a:rPr>
                        <m:t>=</m:t>
                      </m:r>
                      <m:sSub>
                        <m:sSubPr>
                          <m:ctrlPr>
                            <a:rPr lang="en-US" i="1">
                              <a:latin typeface="Cambria Math" panose="02040503050406030204" pitchFamily="18" charset="0"/>
                              <a:ea typeface="Baskerville" panose="02020502070401020303" pitchFamily="18" charset="0"/>
                            </a:rPr>
                          </m:ctrlPr>
                        </m:sSubPr>
                        <m:e>
                          <m:r>
                            <m:rPr>
                              <m:sty m:val="p"/>
                            </m:rPr>
                            <a:rPr lang="en-US">
                              <a:latin typeface="Cambria Math" panose="02040503050406030204" pitchFamily="18" charset="0"/>
                              <a:ea typeface="Baskerville" panose="02020502070401020303" pitchFamily="18" charset="0"/>
                            </a:rPr>
                            <m:t>∇</m:t>
                          </m:r>
                        </m:e>
                        <m:sub>
                          <m:r>
                            <a:rPr lang="en-US" i="1">
                              <a:latin typeface="Cambria Math" panose="02040503050406030204" pitchFamily="18" charset="0"/>
                              <a:ea typeface="Baskerville" panose="02020502070401020303" pitchFamily="18" charset="0"/>
                            </a:rPr>
                            <m:t>∥</m:t>
                          </m:r>
                        </m:sub>
                      </m:sSub>
                      <m:r>
                        <a:rPr lang="en-US" i="1" smtClean="0">
                          <a:latin typeface="Cambria Math" panose="02040503050406030204" pitchFamily="18" charset="0"/>
                          <a:ea typeface="Baskerville" panose="02020502070401020303" pitchFamily="18" charset="0"/>
                        </a:rPr>
                        <m:t>⋅</m:t>
                      </m:r>
                      <m:r>
                        <m:rPr>
                          <m:sty m:val="p"/>
                        </m:rPr>
                        <a:rPr lang="en-US">
                          <a:latin typeface="Cambria Math" panose="02040503050406030204" pitchFamily="18" charset="0"/>
                          <a:ea typeface="Baskerville" panose="02020502070401020303" pitchFamily="18" charset="0"/>
                        </a:rPr>
                        <m:t>q</m:t>
                      </m:r>
                      <m:r>
                        <a:rPr lang="en-US" i="1">
                          <a:latin typeface="Cambria Math" panose="02040503050406030204" pitchFamily="18" charset="0"/>
                          <a:ea typeface="Baskerville" panose="02020502070401020303" pitchFamily="18" charset="0"/>
                        </a:rPr>
                        <m:t>[</m:t>
                      </m:r>
                      <m:r>
                        <a:rPr lang="en-US" i="1">
                          <a:latin typeface="Cambria Math" panose="02040503050406030204" pitchFamily="18" charset="0"/>
                          <a:ea typeface="Baskerville" panose="02020502070401020303" pitchFamily="18" charset="0"/>
                        </a:rPr>
                        <m:t>𝑛</m:t>
                      </m:r>
                      <m:r>
                        <a:rPr lang="en-US" i="1">
                          <a:latin typeface="Cambria Math" panose="02040503050406030204" pitchFamily="18" charset="0"/>
                          <a:ea typeface="Baskerville" panose="02020502070401020303" pitchFamily="18" charset="0"/>
                        </a:rPr>
                        <m:t>]</m:t>
                      </m:r>
                    </m:oMath>
                  </m:oMathPara>
                </a14:m>
                <a:endParaRPr lang="en-NO" dirty="0">
                  <a:latin typeface="Baskerville" panose="02020502070401020303" pitchFamily="18" charset="0"/>
                  <a:ea typeface="Baskerville" panose="02020502070401020303" pitchFamily="18" charset="0"/>
                </a:endParaRPr>
              </a:p>
            </p:txBody>
          </p:sp>
        </mc:Choice>
        <mc:Fallback xmlns="">
          <p:sp>
            <p:nvSpPr>
              <p:cNvPr id="6" name="TextBox 5">
                <a:extLst>
                  <a:ext uri="{FF2B5EF4-FFF2-40B4-BE49-F238E27FC236}">
                    <a16:creationId xmlns:a16="http://schemas.microsoft.com/office/drawing/2014/main" id="{8CD430B9-B873-EC5E-2F56-CD31EFD1F843}"/>
                  </a:ext>
                </a:extLst>
              </p:cNvPr>
              <p:cNvSpPr txBox="1">
                <a:spLocks noRot="1" noChangeAspect="1" noMove="1" noResize="1" noEditPoints="1" noAdjustHandles="1" noChangeArrowheads="1" noChangeShapeType="1" noTextEdit="1"/>
              </p:cNvSpPr>
              <p:nvPr/>
            </p:nvSpPr>
            <p:spPr>
              <a:xfrm>
                <a:off x="1908662" y="874145"/>
                <a:ext cx="5252378" cy="907428"/>
              </a:xfrm>
              <a:prstGeom prst="rect">
                <a:avLst/>
              </a:prstGeom>
              <a:blipFill>
                <a:blip r:embed="rId3"/>
                <a:stretch>
                  <a:fillRect b="-1370"/>
                </a:stretch>
              </a:blipFill>
            </p:spPr>
            <p:txBody>
              <a:bodyPr/>
              <a:lstStyle/>
              <a:p>
                <a:r>
                  <a:rPr lang="en-NO">
                    <a:noFill/>
                  </a:rPr>
                  <a:t> </a:t>
                </a:r>
              </a:p>
            </p:txBody>
          </p:sp>
        </mc:Fallback>
      </mc:AlternateContent>
    </p:spTree>
    <p:extLst>
      <p:ext uri="{BB962C8B-B14F-4D97-AF65-F5344CB8AC3E}">
        <p14:creationId xmlns:p14="http://schemas.microsoft.com/office/powerpoint/2010/main" val="3852076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788499CF-0525-13B3-7125-4B3A25E9CF11}"/>
              </a:ext>
            </a:extLst>
          </p:cNvPr>
          <p:cNvSpPr>
            <a:spLocks noChangeAspect="1"/>
          </p:cNvSpPr>
          <p:nvPr/>
        </p:nvSpPr>
        <p:spPr>
          <a:xfrm>
            <a:off x="-3373256" y="-552106"/>
            <a:ext cx="6485258" cy="6247711"/>
          </a:xfrm>
          <a:prstGeom prst="ellipse">
            <a:avLst/>
          </a:prstGeom>
          <a:solidFill>
            <a:srgbClr val="E8A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 name="Title 1">
            <a:extLst>
              <a:ext uri="{FF2B5EF4-FFF2-40B4-BE49-F238E27FC236}">
                <a16:creationId xmlns:a16="http://schemas.microsoft.com/office/drawing/2014/main" id="{B9AB7235-655E-AAF7-B233-B76A051731F9}"/>
              </a:ext>
            </a:extLst>
          </p:cNvPr>
          <p:cNvSpPr>
            <a:spLocks noGrp="1"/>
          </p:cNvSpPr>
          <p:nvPr>
            <p:ph type="title"/>
          </p:nvPr>
        </p:nvSpPr>
        <p:spPr>
          <a:xfrm>
            <a:off x="515126" y="865180"/>
            <a:ext cx="2400300" cy="3345872"/>
          </a:xfrm>
        </p:spPr>
        <p:txBody>
          <a:bodyPr>
            <a:normAutofit/>
          </a:bodyPr>
          <a:lstStyle/>
          <a:p>
            <a:r>
              <a:rPr lang="en-NO" dirty="0">
                <a:solidFill>
                  <a:srgbClr val="FFFFFF"/>
                </a:solidFill>
                <a:latin typeface="Baskerville" panose="02020502070401020303" pitchFamily="18" charset="0"/>
                <a:ea typeface="Baskerville" panose="02020502070401020303" pitchFamily="18" charset="0"/>
              </a:rPr>
              <a:t>Numerical methods</a:t>
            </a:r>
          </a:p>
        </p:txBody>
      </p:sp>
      <p:sp>
        <p:nvSpPr>
          <p:cNvPr id="3" name="Content Placeholder 2">
            <a:extLst>
              <a:ext uri="{FF2B5EF4-FFF2-40B4-BE49-F238E27FC236}">
                <a16:creationId xmlns:a16="http://schemas.microsoft.com/office/drawing/2014/main" id="{540D72FD-9A06-7661-CD71-8F434FD360DC}"/>
              </a:ext>
            </a:extLst>
          </p:cNvPr>
          <p:cNvSpPr>
            <a:spLocks noGrp="1"/>
          </p:cNvSpPr>
          <p:nvPr>
            <p:ph idx="1"/>
          </p:nvPr>
        </p:nvSpPr>
        <p:spPr>
          <a:xfrm>
            <a:off x="3335482" y="443509"/>
            <a:ext cx="5179868" cy="4189214"/>
          </a:xfrm>
        </p:spPr>
        <p:txBody>
          <a:bodyPr anchor="t">
            <a:normAutofit/>
          </a:bodyPr>
          <a:lstStyle/>
          <a:p>
            <a:pPr marL="0" indent="0" algn="ctr">
              <a:buNone/>
            </a:pPr>
            <a:r>
              <a:rPr lang="en-NO" dirty="0">
                <a:latin typeface="Baskerville" panose="02020502070401020303" pitchFamily="18" charset="0"/>
                <a:ea typeface="Baskerville" panose="02020502070401020303" pitchFamily="18" charset="0"/>
              </a:rPr>
              <a:t>The implicit method</a:t>
            </a:r>
          </a:p>
          <a:p>
            <a:pPr marL="0" indent="0" algn="ctr">
              <a:buNone/>
            </a:pPr>
            <a:endParaRPr lang="en-NO" dirty="0">
              <a:latin typeface="Baskerville" panose="02020502070401020303" pitchFamily="18" charset="0"/>
              <a:ea typeface="Baskerville" panose="02020502070401020303" pitchFamily="18" charset="0"/>
            </a:endParaRPr>
          </a:p>
          <a:p>
            <a:pPr marL="0" indent="0" algn="ctr">
              <a:buNone/>
            </a:pPr>
            <a:endParaRPr lang="en-NO" dirty="0">
              <a:latin typeface="Baskerville" panose="02020502070401020303" pitchFamily="18" charset="0"/>
              <a:ea typeface="Baskerville" panose="02020502070401020303" pitchFamily="18" charset="0"/>
            </a:endParaRPr>
          </a:p>
          <a:p>
            <a:pPr marL="0" indent="0" algn="ctr">
              <a:buNone/>
            </a:pPr>
            <a:endParaRPr lang="en-NO" dirty="0">
              <a:latin typeface="Baskerville" panose="02020502070401020303" pitchFamily="18" charset="0"/>
              <a:ea typeface="Baskerville" panose="02020502070401020303" pitchFamily="18" charset="0"/>
            </a:endParaRPr>
          </a:p>
          <a:p>
            <a:pPr marL="0" indent="0" algn="ctr">
              <a:buNone/>
            </a:pPr>
            <a:endParaRPr lang="en-NO" dirty="0">
              <a:latin typeface="Baskerville" panose="02020502070401020303" pitchFamily="18" charset="0"/>
              <a:ea typeface="Baskerville" panose="02020502070401020303" pitchFamily="18" charset="0"/>
            </a:endParaRPr>
          </a:p>
          <a:p>
            <a:pPr marL="385754" indent="-385754">
              <a:buAutoNum type="arabicPeriod"/>
            </a:pPr>
            <a:r>
              <a:rPr lang="en-NO" dirty="0">
                <a:latin typeface="Baskerville" panose="02020502070401020303" pitchFamily="18" charset="0"/>
                <a:ea typeface="Baskerville" panose="02020502070401020303" pitchFamily="18" charset="0"/>
              </a:rPr>
              <a:t>Calculate explicit heat flux</a:t>
            </a:r>
          </a:p>
          <a:p>
            <a:pPr marL="385754" indent="-385754">
              <a:buAutoNum type="arabicPeriod"/>
            </a:pPr>
            <a:r>
              <a:rPr lang="en-NO" dirty="0">
                <a:latin typeface="Baskerville" panose="02020502070401020303" pitchFamily="18" charset="0"/>
                <a:ea typeface="Baskerville" panose="02020502070401020303" pitchFamily="18" charset="0"/>
              </a:rPr>
              <a:t>Approximate energy</a:t>
            </a:r>
          </a:p>
          <a:p>
            <a:pPr marL="0" indent="0" algn="ctr">
              <a:buNone/>
            </a:pPr>
            <a:endParaRPr lang="en-NO" dirty="0">
              <a:latin typeface="Baskerville" panose="02020502070401020303" pitchFamily="18" charset="0"/>
              <a:ea typeface="Baskerville" panose="02020502070401020303" pitchFamily="18" charset="0"/>
            </a:endParaRPr>
          </a:p>
          <a:p>
            <a:pPr marL="0" indent="0" algn="ctr">
              <a:buNone/>
            </a:pPr>
            <a:endParaRPr lang="en-NO" dirty="0">
              <a:latin typeface="Baskerville" panose="02020502070401020303" pitchFamily="18" charset="0"/>
              <a:ea typeface="Baskerville" panose="02020502070401020303" pitchFamily="18" charset="0"/>
            </a:endParaRPr>
          </a:p>
          <a:p>
            <a:pPr marL="0" indent="0" algn="ctr">
              <a:buNone/>
            </a:pPr>
            <a:endParaRPr lang="en-NO" dirty="0">
              <a:latin typeface="Baskerville" panose="02020502070401020303" pitchFamily="18" charset="0"/>
              <a:ea typeface="Baskerville" panose="02020502070401020303" pitchFamily="18" charset="0"/>
            </a:endParaRPr>
          </a:p>
          <a:p>
            <a:pPr marL="0" indent="0" algn="ctr">
              <a:buNone/>
            </a:pPr>
            <a:endParaRPr lang="en-NO" dirty="0">
              <a:latin typeface="Baskerville" panose="02020502070401020303" pitchFamily="18" charset="0"/>
              <a:ea typeface="Baskerville" panose="02020502070401020303" pitchFamily="18"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798C49B-670F-22B2-65B5-C543DBB30E61}"/>
                  </a:ext>
                </a:extLst>
              </p:cNvPr>
              <p:cNvSpPr txBox="1"/>
              <p:nvPr/>
            </p:nvSpPr>
            <p:spPr>
              <a:xfrm>
                <a:off x="2079633" y="865181"/>
                <a:ext cx="5252378" cy="907428"/>
              </a:xfrm>
              <a:prstGeom prst="rect">
                <a:avLst/>
              </a:prstGeom>
              <a:noFill/>
            </p:spPr>
            <p:txBody>
              <a:bodyPr wrap="square">
                <a:spAutoFit/>
              </a:bodyPr>
              <a:lstStyle/>
              <a:p>
                <a:pPr algn="ctr"/>
                <a:endParaRPr lang="en-NO" dirty="0">
                  <a:latin typeface="Baskerville" panose="02020502070401020303" pitchFamily="18" charset="0"/>
                  <a:ea typeface="Baskerville" panose="02020502070401020303" pitchFamily="18" charset="0"/>
                </a:endParaRPr>
              </a:p>
              <a:p>
                <a:pPr algn="ct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ea typeface="Baskerville" panose="02020502070401020303" pitchFamily="18" charset="0"/>
                            </a:rPr>
                          </m:ctrlPr>
                        </m:fPr>
                        <m:num>
                          <m:r>
                            <a:rPr lang="en-US" i="1">
                              <a:latin typeface="Cambria Math" panose="02040503050406030204" pitchFamily="18" charset="0"/>
                              <a:ea typeface="Baskerville" panose="02020502070401020303" pitchFamily="18" charset="0"/>
                            </a:rPr>
                            <m:t>𝑒</m:t>
                          </m:r>
                          <m:d>
                            <m:dPr>
                              <m:begChr m:val="["/>
                              <m:endChr m:val="]"/>
                              <m:ctrlPr>
                                <a:rPr lang="en-US" i="1">
                                  <a:latin typeface="Cambria Math" panose="02040503050406030204" pitchFamily="18" charset="0"/>
                                  <a:ea typeface="Baskerville" panose="02020502070401020303" pitchFamily="18" charset="0"/>
                                </a:rPr>
                              </m:ctrlPr>
                            </m:dPr>
                            <m:e>
                              <m:r>
                                <a:rPr lang="en-US" i="1">
                                  <a:latin typeface="Cambria Math" panose="02040503050406030204" pitchFamily="18" charset="0"/>
                                  <a:ea typeface="Baskerville" panose="02020502070401020303" pitchFamily="18" charset="0"/>
                                </a:rPr>
                                <m:t>𝑛</m:t>
                              </m:r>
                              <m:r>
                                <a:rPr lang="en-US" i="1">
                                  <a:latin typeface="Cambria Math" panose="02040503050406030204" pitchFamily="18" charset="0"/>
                                  <a:ea typeface="Baskerville" panose="02020502070401020303" pitchFamily="18" charset="0"/>
                                </a:rPr>
                                <m:t>+1</m:t>
                              </m:r>
                            </m:e>
                          </m:d>
                          <m:r>
                            <a:rPr lang="en-US" i="1">
                              <a:latin typeface="Cambria Math" panose="02040503050406030204" pitchFamily="18" charset="0"/>
                              <a:ea typeface="Baskerville" panose="02020502070401020303" pitchFamily="18" charset="0"/>
                            </a:rPr>
                            <m:t>−</m:t>
                          </m:r>
                          <m:sSup>
                            <m:sSupPr>
                              <m:ctrlPr>
                                <a:rPr lang="en-US" i="1">
                                  <a:latin typeface="Cambria Math" panose="02040503050406030204" pitchFamily="18" charset="0"/>
                                  <a:ea typeface="Baskerville" panose="02020502070401020303" pitchFamily="18" charset="0"/>
                                </a:rPr>
                              </m:ctrlPr>
                            </m:sSupPr>
                            <m:e>
                              <m:r>
                                <a:rPr lang="en-US" i="1">
                                  <a:latin typeface="Cambria Math" panose="02040503050406030204" pitchFamily="18" charset="0"/>
                                  <a:ea typeface="Baskerville" panose="02020502070401020303" pitchFamily="18" charset="0"/>
                                </a:rPr>
                                <m:t>𝑒</m:t>
                              </m:r>
                            </m:e>
                            <m:sup>
                              <m:r>
                                <a:rPr lang="en-US" i="1">
                                  <a:latin typeface="Cambria Math" panose="02040503050406030204" pitchFamily="18" charset="0"/>
                                  <a:ea typeface="Baskerville" panose="02020502070401020303" pitchFamily="18" charset="0"/>
                                </a:rPr>
                                <m:t>∗</m:t>
                              </m:r>
                            </m:sup>
                          </m:sSup>
                        </m:num>
                        <m:den>
                          <m:r>
                            <m:rPr>
                              <m:sty m:val="p"/>
                            </m:rPr>
                            <a:rPr lang="en-US">
                              <a:latin typeface="Cambria Math" panose="02040503050406030204" pitchFamily="18" charset="0"/>
                              <a:ea typeface="Baskerville" panose="02020502070401020303" pitchFamily="18" charset="0"/>
                            </a:rPr>
                            <m:t>Δ</m:t>
                          </m:r>
                          <m:r>
                            <a:rPr lang="en-US" i="1">
                              <a:latin typeface="Cambria Math" panose="02040503050406030204" pitchFamily="18" charset="0"/>
                              <a:ea typeface="Baskerville" panose="02020502070401020303" pitchFamily="18" charset="0"/>
                            </a:rPr>
                            <m:t>𝑡</m:t>
                          </m:r>
                        </m:den>
                      </m:f>
                      <m:r>
                        <a:rPr lang="en-US" i="1">
                          <a:latin typeface="Cambria Math" panose="02040503050406030204" pitchFamily="18" charset="0"/>
                          <a:ea typeface="Baskerville" panose="02020502070401020303" pitchFamily="18" charset="0"/>
                        </a:rPr>
                        <m:t>=</m:t>
                      </m:r>
                      <m:sSub>
                        <m:sSubPr>
                          <m:ctrlPr>
                            <a:rPr lang="en-US" i="1">
                              <a:latin typeface="Cambria Math" panose="02040503050406030204" pitchFamily="18" charset="0"/>
                              <a:ea typeface="Baskerville" panose="02020502070401020303" pitchFamily="18" charset="0"/>
                            </a:rPr>
                          </m:ctrlPr>
                        </m:sSubPr>
                        <m:e>
                          <m:r>
                            <m:rPr>
                              <m:sty m:val="p"/>
                            </m:rPr>
                            <a:rPr lang="en-US">
                              <a:latin typeface="Cambria Math" panose="02040503050406030204" pitchFamily="18" charset="0"/>
                              <a:ea typeface="Baskerville" panose="02020502070401020303" pitchFamily="18" charset="0"/>
                            </a:rPr>
                            <m:t>∇</m:t>
                          </m:r>
                        </m:e>
                        <m:sub>
                          <m:r>
                            <a:rPr lang="en-US" i="1">
                              <a:latin typeface="Cambria Math" panose="02040503050406030204" pitchFamily="18" charset="0"/>
                              <a:ea typeface="Baskerville" panose="02020502070401020303" pitchFamily="18" charset="0"/>
                            </a:rPr>
                            <m:t>∥</m:t>
                          </m:r>
                        </m:sub>
                      </m:sSub>
                      <m:r>
                        <a:rPr lang="en-US" i="1">
                          <a:latin typeface="Cambria Math" panose="02040503050406030204" pitchFamily="18" charset="0"/>
                          <a:ea typeface="Baskerville" panose="02020502070401020303" pitchFamily="18" charset="0"/>
                        </a:rPr>
                        <m:t>⋅</m:t>
                      </m:r>
                      <m:r>
                        <m:rPr>
                          <m:sty m:val="p"/>
                        </m:rPr>
                        <a:rPr lang="en-US">
                          <a:latin typeface="Cambria Math" panose="02040503050406030204" pitchFamily="18" charset="0"/>
                          <a:ea typeface="Baskerville" panose="02020502070401020303" pitchFamily="18" charset="0"/>
                        </a:rPr>
                        <m:t>q</m:t>
                      </m:r>
                      <m:r>
                        <a:rPr lang="en-US" i="1">
                          <a:latin typeface="Cambria Math" panose="02040503050406030204" pitchFamily="18" charset="0"/>
                          <a:ea typeface="Baskerville" panose="02020502070401020303" pitchFamily="18" charset="0"/>
                        </a:rPr>
                        <m:t>[</m:t>
                      </m:r>
                      <m:r>
                        <a:rPr lang="en-US" i="1">
                          <a:latin typeface="Cambria Math" panose="02040503050406030204" pitchFamily="18" charset="0"/>
                          <a:ea typeface="Baskerville" panose="02020502070401020303" pitchFamily="18" charset="0"/>
                        </a:rPr>
                        <m:t>𝑛</m:t>
                      </m:r>
                      <m:r>
                        <a:rPr lang="en-US" i="1">
                          <a:latin typeface="Cambria Math" panose="02040503050406030204" pitchFamily="18" charset="0"/>
                          <a:ea typeface="Baskerville" panose="02020502070401020303" pitchFamily="18" charset="0"/>
                        </a:rPr>
                        <m:t>]</m:t>
                      </m:r>
                    </m:oMath>
                  </m:oMathPara>
                </a14:m>
                <a:endParaRPr lang="en-NO" dirty="0">
                  <a:latin typeface="Baskerville" panose="02020502070401020303" pitchFamily="18" charset="0"/>
                  <a:ea typeface="Baskerville" panose="02020502070401020303" pitchFamily="18" charset="0"/>
                </a:endParaRPr>
              </a:p>
            </p:txBody>
          </p:sp>
        </mc:Choice>
        <mc:Fallback xmlns="">
          <p:sp>
            <p:nvSpPr>
              <p:cNvPr id="7" name="TextBox 6">
                <a:extLst>
                  <a:ext uri="{FF2B5EF4-FFF2-40B4-BE49-F238E27FC236}">
                    <a16:creationId xmlns:a16="http://schemas.microsoft.com/office/drawing/2014/main" id="{F798C49B-670F-22B2-65B5-C543DBB30E61}"/>
                  </a:ext>
                </a:extLst>
              </p:cNvPr>
              <p:cNvSpPr txBox="1">
                <a:spLocks noRot="1" noChangeAspect="1" noMove="1" noResize="1" noEditPoints="1" noAdjustHandles="1" noChangeArrowheads="1" noChangeShapeType="1" noTextEdit="1"/>
              </p:cNvSpPr>
              <p:nvPr/>
            </p:nvSpPr>
            <p:spPr>
              <a:xfrm>
                <a:off x="2079633" y="865181"/>
                <a:ext cx="5252378" cy="907428"/>
              </a:xfrm>
              <a:prstGeom prst="rect">
                <a:avLst/>
              </a:prstGeom>
              <a:blipFill>
                <a:blip r:embed="rId3"/>
                <a:stretch>
                  <a:fillRect b="-2778"/>
                </a:stretch>
              </a:blipFill>
            </p:spPr>
            <p:txBody>
              <a:bodyPr/>
              <a:lstStyle/>
              <a:p>
                <a:r>
                  <a:rPr lang="en-NO">
                    <a:noFill/>
                  </a:rPr>
                  <a:t> </a:t>
                </a:r>
              </a:p>
            </p:txBody>
          </p:sp>
        </mc:Fallback>
      </mc:AlternateContent>
    </p:spTree>
    <p:extLst>
      <p:ext uri="{BB962C8B-B14F-4D97-AF65-F5344CB8AC3E}">
        <p14:creationId xmlns:p14="http://schemas.microsoft.com/office/powerpoint/2010/main" val="3723319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788499CF-0525-13B3-7125-4B3A25E9CF11}"/>
              </a:ext>
            </a:extLst>
          </p:cNvPr>
          <p:cNvSpPr>
            <a:spLocks noChangeAspect="1"/>
          </p:cNvSpPr>
          <p:nvPr/>
        </p:nvSpPr>
        <p:spPr>
          <a:xfrm>
            <a:off x="-3373256" y="-552106"/>
            <a:ext cx="6485258" cy="6247711"/>
          </a:xfrm>
          <a:prstGeom prst="ellipse">
            <a:avLst/>
          </a:prstGeom>
          <a:solidFill>
            <a:srgbClr val="E8A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 name="Title 1">
            <a:extLst>
              <a:ext uri="{FF2B5EF4-FFF2-40B4-BE49-F238E27FC236}">
                <a16:creationId xmlns:a16="http://schemas.microsoft.com/office/drawing/2014/main" id="{B9AB7235-655E-AAF7-B233-B76A051731F9}"/>
              </a:ext>
            </a:extLst>
          </p:cNvPr>
          <p:cNvSpPr>
            <a:spLocks noGrp="1"/>
          </p:cNvSpPr>
          <p:nvPr>
            <p:ph type="title"/>
          </p:nvPr>
        </p:nvSpPr>
        <p:spPr>
          <a:xfrm>
            <a:off x="515126" y="865180"/>
            <a:ext cx="2400300" cy="3345872"/>
          </a:xfrm>
        </p:spPr>
        <p:txBody>
          <a:bodyPr>
            <a:normAutofit/>
          </a:bodyPr>
          <a:lstStyle/>
          <a:p>
            <a:r>
              <a:rPr lang="en-NO" dirty="0">
                <a:solidFill>
                  <a:srgbClr val="FFFFFF"/>
                </a:solidFill>
                <a:latin typeface="Baskerville" panose="02020502070401020303" pitchFamily="18" charset="0"/>
                <a:ea typeface="Baskerville" panose="02020502070401020303" pitchFamily="18" charset="0"/>
              </a:rPr>
              <a:t>Numerical methods</a:t>
            </a:r>
          </a:p>
        </p:txBody>
      </p:sp>
      <p:sp>
        <p:nvSpPr>
          <p:cNvPr id="3" name="Content Placeholder 2">
            <a:extLst>
              <a:ext uri="{FF2B5EF4-FFF2-40B4-BE49-F238E27FC236}">
                <a16:creationId xmlns:a16="http://schemas.microsoft.com/office/drawing/2014/main" id="{540D72FD-9A06-7661-CD71-8F434FD360DC}"/>
              </a:ext>
            </a:extLst>
          </p:cNvPr>
          <p:cNvSpPr>
            <a:spLocks noGrp="1"/>
          </p:cNvSpPr>
          <p:nvPr>
            <p:ph idx="1"/>
          </p:nvPr>
        </p:nvSpPr>
        <p:spPr>
          <a:xfrm>
            <a:off x="3335482" y="443509"/>
            <a:ext cx="5179868" cy="4189214"/>
          </a:xfrm>
        </p:spPr>
        <p:txBody>
          <a:bodyPr anchor="t">
            <a:normAutofit/>
          </a:bodyPr>
          <a:lstStyle/>
          <a:p>
            <a:pPr marL="0" indent="0" algn="ctr">
              <a:buNone/>
            </a:pPr>
            <a:r>
              <a:rPr lang="en-NO" dirty="0">
                <a:latin typeface="Baskerville" panose="02020502070401020303" pitchFamily="18" charset="0"/>
                <a:ea typeface="Baskerville" panose="02020502070401020303" pitchFamily="18" charset="0"/>
              </a:rPr>
              <a:t>The implicit method</a:t>
            </a:r>
          </a:p>
          <a:p>
            <a:pPr marL="0" indent="0" algn="ctr">
              <a:buNone/>
            </a:pPr>
            <a:endParaRPr lang="en-NO" dirty="0">
              <a:latin typeface="Baskerville" panose="02020502070401020303" pitchFamily="18" charset="0"/>
              <a:ea typeface="Baskerville" panose="02020502070401020303" pitchFamily="18" charset="0"/>
            </a:endParaRPr>
          </a:p>
          <a:p>
            <a:pPr marL="0" indent="0" algn="ctr">
              <a:buNone/>
            </a:pPr>
            <a:endParaRPr lang="en-NO" dirty="0">
              <a:latin typeface="Baskerville" panose="02020502070401020303" pitchFamily="18" charset="0"/>
              <a:ea typeface="Baskerville" panose="02020502070401020303" pitchFamily="18" charset="0"/>
            </a:endParaRPr>
          </a:p>
          <a:p>
            <a:pPr marL="0" indent="0" algn="ctr">
              <a:buNone/>
            </a:pPr>
            <a:endParaRPr lang="en-NO" dirty="0">
              <a:latin typeface="Baskerville" panose="02020502070401020303" pitchFamily="18" charset="0"/>
              <a:ea typeface="Baskerville" panose="02020502070401020303" pitchFamily="18" charset="0"/>
            </a:endParaRPr>
          </a:p>
          <a:p>
            <a:pPr marL="0" indent="0" algn="ctr">
              <a:buNone/>
            </a:pPr>
            <a:endParaRPr lang="en-NO" dirty="0">
              <a:latin typeface="Baskerville" panose="02020502070401020303" pitchFamily="18" charset="0"/>
              <a:ea typeface="Baskerville" panose="02020502070401020303" pitchFamily="18" charset="0"/>
            </a:endParaRPr>
          </a:p>
          <a:p>
            <a:pPr marL="385754" indent="-385754">
              <a:buAutoNum type="arabicPeriod"/>
            </a:pPr>
            <a:r>
              <a:rPr lang="en-NO" dirty="0">
                <a:latin typeface="Baskerville" panose="02020502070401020303" pitchFamily="18" charset="0"/>
                <a:ea typeface="Baskerville" panose="02020502070401020303" pitchFamily="18" charset="0"/>
              </a:rPr>
              <a:t>Calculate explicit heat flux</a:t>
            </a:r>
          </a:p>
          <a:p>
            <a:pPr marL="385754" indent="-385754">
              <a:buAutoNum type="arabicPeriod"/>
            </a:pPr>
            <a:r>
              <a:rPr lang="en-NO" dirty="0">
                <a:latin typeface="Baskerville" panose="02020502070401020303" pitchFamily="18" charset="0"/>
                <a:ea typeface="Baskerville" panose="02020502070401020303" pitchFamily="18" charset="0"/>
              </a:rPr>
              <a:t>Approximate energy</a:t>
            </a:r>
          </a:p>
          <a:p>
            <a:pPr marL="385754" indent="-385754">
              <a:buAutoNum type="arabicPeriod"/>
            </a:pPr>
            <a:r>
              <a:rPr lang="en-NO" dirty="0">
                <a:latin typeface="Baskerville" panose="02020502070401020303" pitchFamily="18" charset="0"/>
                <a:ea typeface="Baskerville" panose="02020502070401020303" pitchFamily="18" charset="0"/>
              </a:rPr>
              <a:t>Implicit scheme (Crank-Nicholson)</a:t>
            </a:r>
          </a:p>
          <a:p>
            <a:pPr marL="0" indent="0" algn="ctr">
              <a:buNone/>
            </a:pPr>
            <a:endParaRPr lang="en-NO" dirty="0">
              <a:latin typeface="Baskerville" panose="02020502070401020303" pitchFamily="18" charset="0"/>
              <a:ea typeface="Baskerville" panose="02020502070401020303" pitchFamily="18" charset="0"/>
            </a:endParaRPr>
          </a:p>
          <a:p>
            <a:pPr marL="0" indent="0" algn="ctr">
              <a:buNone/>
            </a:pPr>
            <a:endParaRPr lang="en-NO" dirty="0">
              <a:latin typeface="Baskerville" panose="02020502070401020303" pitchFamily="18" charset="0"/>
              <a:ea typeface="Baskerville" panose="02020502070401020303" pitchFamily="18" charset="0"/>
            </a:endParaRPr>
          </a:p>
          <a:p>
            <a:pPr marL="0" indent="0" algn="ctr">
              <a:buNone/>
            </a:pPr>
            <a:endParaRPr lang="en-NO" dirty="0">
              <a:latin typeface="Baskerville" panose="02020502070401020303" pitchFamily="18" charset="0"/>
              <a:ea typeface="Baskerville" panose="02020502070401020303" pitchFamily="18"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798C49B-670F-22B2-65B5-C543DBB30E61}"/>
                  </a:ext>
                </a:extLst>
              </p:cNvPr>
              <p:cNvSpPr txBox="1"/>
              <p:nvPr/>
            </p:nvSpPr>
            <p:spPr>
              <a:xfrm>
                <a:off x="3254007" y="865180"/>
                <a:ext cx="5252378" cy="907428"/>
              </a:xfrm>
              <a:prstGeom prst="rect">
                <a:avLst/>
              </a:prstGeom>
              <a:noFill/>
            </p:spPr>
            <p:txBody>
              <a:bodyPr wrap="square">
                <a:spAutoFit/>
              </a:bodyPr>
              <a:lstStyle/>
              <a:p>
                <a:pPr algn="ctr"/>
                <a:endParaRPr lang="en-NO" dirty="0">
                  <a:latin typeface="Baskerville" panose="02020502070401020303" pitchFamily="18" charset="0"/>
                  <a:ea typeface="Baskerville" panose="02020502070401020303" pitchFamily="18" charset="0"/>
                </a:endParaRPr>
              </a:p>
              <a:p>
                <a:pPr algn="ct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ea typeface="Baskerville" panose="02020502070401020303" pitchFamily="18" charset="0"/>
                            </a:rPr>
                          </m:ctrlPr>
                        </m:fPr>
                        <m:num>
                          <m:r>
                            <a:rPr lang="en-US" i="1">
                              <a:latin typeface="Cambria Math" panose="02040503050406030204" pitchFamily="18" charset="0"/>
                              <a:ea typeface="Baskerville" panose="02020502070401020303" pitchFamily="18" charset="0"/>
                            </a:rPr>
                            <m:t>𝑒</m:t>
                          </m:r>
                          <m:d>
                            <m:dPr>
                              <m:begChr m:val="["/>
                              <m:endChr m:val="]"/>
                              <m:ctrlPr>
                                <a:rPr lang="en-US" i="1">
                                  <a:latin typeface="Cambria Math" panose="02040503050406030204" pitchFamily="18" charset="0"/>
                                  <a:ea typeface="Baskerville" panose="02020502070401020303" pitchFamily="18" charset="0"/>
                                </a:rPr>
                              </m:ctrlPr>
                            </m:dPr>
                            <m:e>
                              <m:r>
                                <a:rPr lang="en-US" i="1">
                                  <a:latin typeface="Cambria Math" panose="02040503050406030204" pitchFamily="18" charset="0"/>
                                  <a:ea typeface="Baskerville" panose="02020502070401020303" pitchFamily="18" charset="0"/>
                                </a:rPr>
                                <m:t>𝑛</m:t>
                              </m:r>
                              <m:r>
                                <a:rPr lang="en-US" i="1">
                                  <a:latin typeface="Cambria Math" panose="02040503050406030204" pitchFamily="18" charset="0"/>
                                  <a:ea typeface="Baskerville" panose="02020502070401020303" pitchFamily="18" charset="0"/>
                                </a:rPr>
                                <m:t>+1</m:t>
                              </m:r>
                            </m:e>
                          </m:d>
                          <m:r>
                            <a:rPr lang="en-US" i="1">
                              <a:latin typeface="Cambria Math" panose="02040503050406030204" pitchFamily="18" charset="0"/>
                              <a:ea typeface="Baskerville" panose="02020502070401020303" pitchFamily="18" charset="0"/>
                            </a:rPr>
                            <m:t>−</m:t>
                          </m:r>
                          <m:sSup>
                            <m:sSupPr>
                              <m:ctrlPr>
                                <a:rPr lang="en-US" i="1">
                                  <a:latin typeface="Cambria Math" panose="02040503050406030204" pitchFamily="18" charset="0"/>
                                  <a:ea typeface="Baskerville" panose="02020502070401020303" pitchFamily="18" charset="0"/>
                                </a:rPr>
                              </m:ctrlPr>
                            </m:sSupPr>
                            <m:e>
                              <m:r>
                                <a:rPr lang="en-US" i="1">
                                  <a:latin typeface="Cambria Math" panose="02040503050406030204" pitchFamily="18" charset="0"/>
                                  <a:ea typeface="Baskerville" panose="02020502070401020303" pitchFamily="18" charset="0"/>
                                </a:rPr>
                                <m:t>𝑒</m:t>
                              </m:r>
                            </m:e>
                            <m:sup>
                              <m:r>
                                <a:rPr lang="en-US" i="1">
                                  <a:latin typeface="Cambria Math" panose="02040503050406030204" pitchFamily="18" charset="0"/>
                                  <a:ea typeface="Baskerville" panose="02020502070401020303" pitchFamily="18" charset="0"/>
                                </a:rPr>
                                <m:t>∗</m:t>
                              </m:r>
                            </m:sup>
                          </m:sSup>
                        </m:num>
                        <m:den>
                          <m:r>
                            <m:rPr>
                              <m:sty m:val="p"/>
                            </m:rPr>
                            <a:rPr lang="en-US">
                              <a:latin typeface="Cambria Math" panose="02040503050406030204" pitchFamily="18" charset="0"/>
                              <a:ea typeface="Baskerville" panose="02020502070401020303" pitchFamily="18" charset="0"/>
                            </a:rPr>
                            <m:t>Δ</m:t>
                          </m:r>
                          <m:r>
                            <a:rPr lang="en-US" i="1">
                              <a:latin typeface="Cambria Math" panose="02040503050406030204" pitchFamily="18" charset="0"/>
                              <a:ea typeface="Baskerville" panose="02020502070401020303" pitchFamily="18" charset="0"/>
                            </a:rPr>
                            <m:t>𝑡</m:t>
                          </m:r>
                        </m:den>
                      </m:f>
                      <m:r>
                        <a:rPr lang="en-US" i="1">
                          <a:latin typeface="Cambria Math" panose="02040503050406030204" pitchFamily="18" charset="0"/>
                          <a:ea typeface="Baskerville" panose="02020502070401020303" pitchFamily="18" charset="0"/>
                        </a:rPr>
                        <m:t>=</m:t>
                      </m:r>
                      <m:r>
                        <a:rPr lang="en-US" i="1">
                          <a:latin typeface="Cambria Math" panose="02040503050406030204" pitchFamily="18" charset="0"/>
                          <a:ea typeface="Baskerville" panose="02020502070401020303" pitchFamily="18" charset="0"/>
                        </a:rPr>
                        <m:t>𝜃</m:t>
                      </m:r>
                      <m:sSub>
                        <m:sSubPr>
                          <m:ctrlPr>
                            <a:rPr lang="en-US" i="1">
                              <a:latin typeface="Cambria Math" panose="02040503050406030204" pitchFamily="18" charset="0"/>
                              <a:ea typeface="Baskerville" panose="02020502070401020303" pitchFamily="18" charset="0"/>
                            </a:rPr>
                          </m:ctrlPr>
                        </m:sSubPr>
                        <m:e>
                          <m:r>
                            <m:rPr>
                              <m:sty m:val="p"/>
                            </m:rPr>
                            <a:rPr lang="en-US">
                              <a:latin typeface="Cambria Math" panose="02040503050406030204" pitchFamily="18" charset="0"/>
                              <a:ea typeface="Baskerville" panose="02020502070401020303" pitchFamily="18" charset="0"/>
                            </a:rPr>
                            <m:t>∇</m:t>
                          </m:r>
                        </m:e>
                        <m:sub>
                          <m:r>
                            <a:rPr lang="en-US" i="1">
                              <a:latin typeface="Cambria Math" panose="02040503050406030204" pitchFamily="18" charset="0"/>
                              <a:ea typeface="Baskerville" panose="02020502070401020303" pitchFamily="18" charset="0"/>
                            </a:rPr>
                            <m:t>∥</m:t>
                          </m:r>
                        </m:sub>
                      </m:sSub>
                      <m:r>
                        <a:rPr lang="en-US" i="1">
                          <a:latin typeface="Cambria Math" panose="02040503050406030204" pitchFamily="18" charset="0"/>
                          <a:ea typeface="Baskerville" panose="02020502070401020303" pitchFamily="18" charset="0"/>
                        </a:rPr>
                        <m:t>⋅</m:t>
                      </m:r>
                      <m:r>
                        <a:rPr lang="en-US" b="1">
                          <a:latin typeface="Cambria Math" panose="02040503050406030204" pitchFamily="18" charset="0"/>
                          <a:ea typeface="Baskerville" panose="02020502070401020303" pitchFamily="18" charset="0"/>
                        </a:rPr>
                        <m:t>𝐪</m:t>
                      </m:r>
                      <m:d>
                        <m:dPr>
                          <m:begChr m:val="["/>
                          <m:endChr m:val="]"/>
                          <m:ctrlPr>
                            <a:rPr lang="en-US" i="1">
                              <a:latin typeface="Cambria Math" panose="02040503050406030204" pitchFamily="18" charset="0"/>
                              <a:ea typeface="Baskerville" panose="02020502070401020303" pitchFamily="18" charset="0"/>
                            </a:rPr>
                          </m:ctrlPr>
                        </m:dPr>
                        <m:e>
                          <m:r>
                            <a:rPr lang="en-US" i="1">
                              <a:latin typeface="Cambria Math" panose="02040503050406030204" pitchFamily="18" charset="0"/>
                              <a:ea typeface="Baskerville" panose="02020502070401020303" pitchFamily="18" charset="0"/>
                            </a:rPr>
                            <m:t>𝑛</m:t>
                          </m:r>
                          <m:r>
                            <a:rPr lang="en-US" i="1">
                              <a:latin typeface="Cambria Math" panose="02040503050406030204" pitchFamily="18" charset="0"/>
                              <a:ea typeface="Baskerville" panose="02020502070401020303" pitchFamily="18" charset="0"/>
                            </a:rPr>
                            <m:t>+1</m:t>
                          </m:r>
                        </m:e>
                      </m:d>
                      <m:r>
                        <a:rPr lang="en-US" i="1">
                          <a:latin typeface="Cambria Math" panose="02040503050406030204" pitchFamily="18" charset="0"/>
                          <a:ea typeface="Baskerville" panose="02020502070401020303" pitchFamily="18" charset="0"/>
                        </a:rPr>
                        <m:t>+</m:t>
                      </m:r>
                      <m:d>
                        <m:dPr>
                          <m:ctrlPr>
                            <a:rPr lang="en-US" i="1">
                              <a:latin typeface="Cambria Math" panose="02040503050406030204" pitchFamily="18" charset="0"/>
                              <a:ea typeface="Baskerville" panose="02020502070401020303" pitchFamily="18" charset="0"/>
                            </a:rPr>
                          </m:ctrlPr>
                        </m:dPr>
                        <m:e>
                          <m:r>
                            <a:rPr lang="en-US" i="1">
                              <a:latin typeface="Cambria Math" panose="02040503050406030204" pitchFamily="18" charset="0"/>
                              <a:ea typeface="Baskerville" panose="02020502070401020303" pitchFamily="18" charset="0"/>
                            </a:rPr>
                            <m:t>1−</m:t>
                          </m:r>
                          <m:r>
                            <a:rPr lang="en-US" i="1">
                              <a:latin typeface="Cambria Math" panose="02040503050406030204" pitchFamily="18" charset="0"/>
                              <a:ea typeface="Baskerville" panose="02020502070401020303" pitchFamily="18" charset="0"/>
                            </a:rPr>
                            <m:t>𝜃</m:t>
                          </m:r>
                        </m:e>
                      </m:d>
                      <m:sSub>
                        <m:sSubPr>
                          <m:ctrlPr>
                            <a:rPr lang="en-US" i="1">
                              <a:latin typeface="Cambria Math" panose="02040503050406030204" pitchFamily="18" charset="0"/>
                              <a:ea typeface="Baskerville" panose="02020502070401020303" pitchFamily="18" charset="0"/>
                            </a:rPr>
                          </m:ctrlPr>
                        </m:sSubPr>
                        <m:e>
                          <m:r>
                            <m:rPr>
                              <m:sty m:val="p"/>
                            </m:rPr>
                            <a:rPr lang="en-US">
                              <a:latin typeface="Cambria Math" panose="02040503050406030204" pitchFamily="18" charset="0"/>
                              <a:ea typeface="Baskerville" panose="02020502070401020303" pitchFamily="18" charset="0"/>
                            </a:rPr>
                            <m:t>∇</m:t>
                          </m:r>
                        </m:e>
                        <m:sub>
                          <m:r>
                            <a:rPr lang="en-US" i="1">
                              <a:latin typeface="Cambria Math" panose="02040503050406030204" pitchFamily="18" charset="0"/>
                              <a:ea typeface="Baskerville" panose="02020502070401020303" pitchFamily="18" charset="0"/>
                            </a:rPr>
                            <m:t>∥</m:t>
                          </m:r>
                        </m:sub>
                      </m:sSub>
                      <m:r>
                        <a:rPr lang="en-US" i="1">
                          <a:latin typeface="Cambria Math" panose="02040503050406030204" pitchFamily="18" charset="0"/>
                          <a:ea typeface="Baskerville" panose="02020502070401020303" pitchFamily="18" charset="0"/>
                        </a:rPr>
                        <m:t>⋅</m:t>
                      </m:r>
                      <m:r>
                        <m:rPr>
                          <m:sty m:val="p"/>
                        </m:rPr>
                        <a:rPr lang="en-US">
                          <a:latin typeface="Cambria Math" panose="02040503050406030204" pitchFamily="18" charset="0"/>
                          <a:ea typeface="Baskerville" panose="02020502070401020303" pitchFamily="18" charset="0"/>
                        </a:rPr>
                        <m:t>q</m:t>
                      </m:r>
                      <m:r>
                        <a:rPr lang="en-US" i="1">
                          <a:latin typeface="Cambria Math" panose="02040503050406030204" pitchFamily="18" charset="0"/>
                          <a:ea typeface="Baskerville" panose="02020502070401020303" pitchFamily="18" charset="0"/>
                        </a:rPr>
                        <m:t>[</m:t>
                      </m:r>
                      <m:r>
                        <a:rPr lang="en-US" i="1">
                          <a:latin typeface="Cambria Math" panose="02040503050406030204" pitchFamily="18" charset="0"/>
                          <a:ea typeface="Baskerville" panose="02020502070401020303" pitchFamily="18" charset="0"/>
                        </a:rPr>
                        <m:t>𝑛</m:t>
                      </m:r>
                      <m:r>
                        <a:rPr lang="en-US" i="1">
                          <a:latin typeface="Cambria Math" panose="02040503050406030204" pitchFamily="18" charset="0"/>
                          <a:ea typeface="Baskerville" panose="02020502070401020303" pitchFamily="18" charset="0"/>
                        </a:rPr>
                        <m:t>]</m:t>
                      </m:r>
                    </m:oMath>
                  </m:oMathPara>
                </a14:m>
                <a:endParaRPr lang="en-NO" dirty="0">
                  <a:latin typeface="Baskerville" panose="02020502070401020303" pitchFamily="18" charset="0"/>
                  <a:ea typeface="Baskerville" panose="02020502070401020303" pitchFamily="18" charset="0"/>
                </a:endParaRPr>
              </a:p>
            </p:txBody>
          </p:sp>
        </mc:Choice>
        <mc:Fallback xmlns="">
          <p:sp>
            <p:nvSpPr>
              <p:cNvPr id="7" name="TextBox 6">
                <a:extLst>
                  <a:ext uri="{FF2B5EF4-FFF2-40B4-BE49-F238E27FC236}">
                    <a16:creationId xmlns:a16="http://schemas.microsoft.com/office/drawing/2014/main" id="{F798C49B-670F-22B2-65B5-C543DBB30E61}"/>
                  </a:ext>
                </a:extLst>
              </p:cNvPr>
              <p:cNvSpPr txBox="1">
                <a:spLocks noRot="1" noChangeAspect="1" noMove="1" noResize="1" noEditPoints="1" noAdjustHandles="1" noChangeArrowheads="1" noChangeShapeType="1" noTextEdit="1"/>
              </p:cNvSpPr>
              <p:nvPr/>
            </p:nvSpPr>
            <p:spPr>
              <a:xfrm>
                <a:off x="3254007" y="865180"/>
                <a:ext cx="5252378" cy="907428"/>
              </a:xfrm>
              <a:prstGeom prst="rect">
                <a:avLst/>
              </a:prstGeom>
              <a:blipFill>
                <a:blip r:embed="rId3"/>
                <a:stretch>
                  <a:fillRect b="-2778"/>
                </a:stretch>
              </a:blipFill>
            </p:spPr>
            <p:txBody>
              <a:bodyPr/>
              <a:lstStyle/>
              <a:p>
                <a:r>
                  <a:rPr lang="en-NO">
                    <a:noFill/>
                  </a:rPr>
                  <a:t> </a:t>
                </a:r>
              </a:p>
            </p:txBody>
          </p:sp>
        </mc:Fallback>
      </mc:AlternateContent>
    </p:spTree>
    <p:extLst>
      <p:ext uri="{BB962C8B-B14F-4D97-AF65-F5344CB8AC3E}">
        <p14:creationId xmlns:p14="http://schemas.microsoft.com/office/powerpoint/2010/main" val="3963888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788499CF-0525-13B3-7125-4B3A25E9CF11}"/>
              </a:ext>
            </a:extLst>
          </p:cNvPr>
          <p:cNvSpPr>
            <a:spLocks noChangeAspect="1"/>
          </p:cNvSpPr>
          <p:nvPr/>
        </p:nvSpPr>
        <p:spPr>
          <a:xfrm>
            <a:off x="-3373256" y="-552106"/>
            <a:ext cx="6485258" cy="6247711"/>
          </a:xfrm>
          <a:prstGeom prst="ellipse">
            <a:avLst/>
          </a:prstGeom>
          <a:solidFill>
            <a:srgbClr val="E8A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 name="Title 1">
            <a:extLst>
              <a:ext uri="{FF2B5EF4-FFF2-40B4-BE49-F238E27FC236}">
                <a16:creationId xmlns:a16="http://schemas.microsoft.com/office/drawing/2014/main" id="{B9AB7235-655E-AAF7-B233-B76A051731F9}"/>
              </a:ext>
            </a:extLst>
          </p:cNvPr>
          <p:cNvSpPr>
            <a:spLocks noGrp="1"/>
          </p:cNvSpPr>
          <p:nvPr>
            <p:ph type="title"/>
          </p:nvPr>
        </p:nvSpPr>
        <p:spPr>
          <a:xfrm>
            <a:off x="515126" y="865180"/>
            <a:ext cx="2400300" cy="3345872"/>
          </a:xfrm>
        </p:spPr>
        <p:txBody>
          <a:bodyPr>
            <a:normAutofit/>
          </a:bodyPr>
          <a:lstStyle/>
          <a:p>
            <a:r>
              <a:rPr lang="en-NO" dirty="0">
                <a:solidFill>
                  <a:srgbClr val="FFFFFF"/>
                </a:solidFill>
                <a:latin typeface="Baskerville" panose="02020502070401020303" pitchFamily="18" charset="0"/>
                <a:ea typeface="Baskerville" panose="02020502070401020303" pitchFamily="18" charset="0"/>
              </a:rPr>
              <a:t>Numerical methods</a:t>
            </a:r>
          </a:p>
        </p:txBody>
      </p:sp>
      <p:sp>
        <p:nvSpPr>
          <p:cNvPr id="3" name="Content Placeholder 2">
            <a:extLst>
              <a:ext uri="{FF2B5EF4-FFF2-40B4-BE49-F238E27FC236}">
                <a16:creationId xmlns:a16="http://schemas.microsoft.com/office/drawing/2014/main" id="{540D72FD-9A06-7661-CD71-8F434FD360DC}"/>
              </a:ext>
            </a:extLst>
          </p:cNvPr>
          <p:cNvSpPr>
            <a:spLocks noGrp="1"/>
          </p:cNvSpPr>
          <p:nvPr>
            <p:ph idx="1"/>
          </p:nvPr>
        </p:nvSpPr>
        <p:spPr>
          <a:xfrm>
            <a:off x="3335482" y="443509"/>
            <a:ext cx="5179868" cy="4189214"/>
          </a:xfrm>
        </p:spPr>
        <p:txBody>
          <a:bodyPr anchor="t">
            <a:normAutofit/>
          </a:bodyPr>
          <a:lstStyle/>
          <a:p>
            <a:pPr marL="0" indent="0" algn="ctr">
              <a:buNone/>
            </a:pPr>
            <a:r>
              <a:rPr lang="en-NO" dirty="0">
                <a:latin typeface="Baskerville" panose="02020502070401020303" pitchFamily="18" charset="0"/>
                <a:ea typeface="Baskerville" panose="02020502070401020303" pitchFamily="18" charset="0"/>
              </a:rPr>
              <a:t>The implicit method</a:t>
            </a:r>
          </a:p>
          <a:p>
            <a:pPr marL="0" indent="0" algn="ctr">
              <a:buNone/>
            </a:pPr>
            <a:endParaRPr lang="en-NO" dirty="0">
              <a:latin typeface="Baskerville" panose="02020502070401020303" pitchFamily="18" charset="0"/>
              <a:ea typeface="Baskerville" panose="02020502070401020303" pitchFamily="18" charset="0"/>
            </a:endParaRPr>
          </a:p>
          <a:p>
            <a:pPr marL="0" indent="0" algn="ctr">
              <a:buNone/>
            </a:pPr>
            <a:endParaRPr lang="en-NO" dirty="0">
              <a:latin typeface="Baskerville" panose="02020502070401020303" pitchFamily="18" charset="0"/>
              <a:ea typeface="Baskerville" panose="02020502070401020303" pitchFamily="18" charset="0"/>
            </a:endParaRPr>
          </a:p>
          <a:p>
            <a:pPr marL="0" indent="0" algn="ctr">
              <a:buNone/>
            </a:pPr>
            <a:endParaRPr lang="en-NO" dirty="0">
              <a:latin typeface="Baskerville" panose="02020502070401020303" pitchFamily="18" charset="0"/>
              <a:ea typeface="Baskerville" panose="02020502070401020303" pitchFamily="18" charset="0"/>
            </a:endParaRPr>
          </a:p>
          <a:p>
            <a:pPr marL="0" indent="0" algn="ctr">
              <a:buNone/>
            </a:pPr>
            <a:endParaRPr lang="en-NO" dirty="0">
              <a:latin typeface="Baskerville" panose="02020502070401020303" pitchFamily="18" charset="0"/>
              <a:ea typeface="Baskerville" panose="02020502070401020303" pitchFamily="18" charset="0"/>
            </a:endParaRPr>
          </a:p>
          <a:p>
            <a:pPr marL="385754" indent="-385754">
              <a:buAutoNum type="arabicPeriod"/>
            </a:pPr>
            <a:r>
              <a:rPr lang="en-NO" dirty="0">
                <a:latin typeface="Baskerville" panose="02020502070401020303" pitchFamily="18" charset="0"/>
                <a:ea typeface="Baskerville" panose="02020502070401020303" pitchFamily="18" charset="0"/>
              </a:rPr>
              <a:t>Calculate explicit heat flux</a:t>
            </a:r>
          </a:p>
          <a:p>
            <a:pPr marL="385754" indent="-385754">
              <a:buAutoNum type="arabicPeriod"/>
            </a:pPr>
            <a:r>
              <a:rPr lang="en-NO" dirty="0">
                <a:latin typeface="Baskerville" panose="02020502070401020303" pitchFamily="18" charset="0"/>
                <a:ea typeface="Baskerville" panose="02020502070401020303" pitchFamily="18" charset="0"/>
              </a:rPr>
              <a:t>Approximate energy</a:t>
            </a:r>
          </a:p>
          <a:p>
            <a:pPr marL="385754" indent="-385754">
              <a:buAutoNum type="arabicPeriod"/>
            </a:pPr>
            <a:r>
              <a:rPr lang="en-NO" dirty="0">
                <a:latin typeface="Baskerville" panose="02020502070401020303" pitchFamily="18" charset="0"/>
                <a:ea typeface="Baskerville" panose="02020502070401020303" pitchFamily="18" charset="0"/>
              </a:rPr>
              <a:t>Implicit scheme (Crank-Nicholson)</a:t>
            </a:r>
          </a:p>
          <a:p>
            <a:pPr marL="385754" indent="-385754">
              <a:buAutoNum type="arabicPeriod"/>
            </a:pPr>
            <a:r>
              <a:rPr lang="en-NO" dirty="0">
                <a:latin typeface="Baskerville" panose="02020502070401020303" pitchFamily="18" charset="0"/>
                <a:ea typeface="Baskerville" panose="02020502070401020303" pitchFamily="18" charset="0"/>
              </a:rPr>
              <a:t>Multi-grid inversion</a:t>
            </a:r>
          </a:p>
          <a:p>
            <a:pPr marL="0" indent="0" algn="ctr">
              <a:buNone/>
            </a:pPr>
            <a:endParaRPr lang="en-NO" dirty="0">
              <a:latin typeface="Baskerville" panose="02020502070401020303" pitchFamily="18" charset="0"/>
              <a:ea typeface="Baskerville" panose="02020502070401020303" pitchFamily="18" charset="0"/>
            </a:endParaRPr>
          </a:p>
          <a:p>
            <a:pPr marL="0" indent="0" algn="ctr">
              <a:buNone/>
            </a:pPr>
            <a:endParaRPr lang="en-NO" dirty="0">
              <a:latin typeface="Baskerville" panose="02020502070401020303" pitchFamily="18" charset="0"/>
              <a:ea typeface="Baskerville" panose="02020502070401020303" pitchFamily="18" charset="0"/>
            </a:endParaRPr>
          </a:p>
          <a:p>
            <a:pPr marL="0" indent="0" algn="ctr">
              <a:buNone/>
            </a:pPr>
            <a:endParaRPr lang="en-NO" dirty="0">
              <a:latin typeface="Baskerville" panose="02020502070401020303" pitchFamily="18" charset="0"/>
              <a:ea typeface="Baskerville" panose="02020502070401020303" pitchFamily="18" charset="0"/>
            </a:endParaRPr>
          </a:p>
          <a:p>
            <a:pPr marL="0" indent="0" algn="ctr">
              <a:buNone/>
            </a:pPr>
            <a:endParaRPr lang="en-NO" dirty="0">
              <a:latin typeface="Baskerville" panose="02020502070401020303" pitchFamily="18" charset="0"/>
              <a:ea typeface="Baskerville" panose="02020502070401020303" pitchFamily="18"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798C49B-670F-22B2-65B5-C543DBB30E61}"/>
                  </a:ext>
                </a:extLst>
              </p:cNvPr>
              <p:cNvSpPr txBox="1"/>
              <p:nvPr/>
            </p:nvSpPr>
            <p:spPr>
              <a:xfrm>
                <a:off x="3254007" y="865180"/>
                <a:ext cx="5252378" cy="907428"/>
              </a:xfrm>
              <a:prstGeom prst="rect">
                <a:avLst/>
              </a:prstGeom>
              <a:noFill/>
            </p:spPr>
            <p:txBody>
              <a:bodyPr wrap="square">
                <a:spAutoFit/>
              </a:bodyPr>
              <a:lstStyle/>
              <a:p>
                <a:pPr algn="ctr"/>
                <a:endParaRPr lang="en-NO" dirty="0">
                  <a:latin typeface="Baskerville" panose="02020502070401020303" pitchFamily="18" charset="0"/>
                  <a:ea typeface="Baskerville" panose="02020502070401020303" pitchFamily="18" charset="0"/>
                </a:endParaRPr>
              </a:p>
              <a:p>
                <a:pPr algn="ct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ea typeface="Baskerville" panose="02020502070401020303" pitchFamily="18" charset="0"/>
                            </a:rPr>
                          </m:ctrlPr>
                        </m:fPr>
                        <m:num>
                          <m:r>
                            <a:rPr lang="en-US" i="1" smtClean="0">
                              <a:latin typeface="Cambria Math" panose="02040503050406030204" pitchFamily="18" charset="0"/>
                              <a:ea typeface="Baskerville" panose="02020502070401020303" pitchFamily="18" charset="0"/>
                            </a:rPr>
                            <m:t>𝑒</m:t>
                          </m:r>
                          <m:d>
                            <m:dPr>
                              <m:begChr m:val="["/>
                              <m:endChr m:val="]"/>
                              <m:ctrlPr>
                                <a:rPr lang="en-US" i="1">
                                  <a:latin typeface="Cambria Math" panose="02040503050406030204" pitchFamily="18" charset="0"/>
                                  <a:ea typeface="Baskerville" panose="02020502070401020303" pitchFamily="18" charset="0"/>
                                </a:rPr>
                              </m:ctrlPr>
                            </m:dPr>
                            <m:e>
                              <m:r>
                                <a:rPr lang="en-US" i="1" smtClean="0">
                                  <a:latin typeface="Cambria Math" panose="02040503050406030204" pitchFamily="18" charset="0"/>
                                  <a:ea typeface="Baskerville" panose="02020502070401020303" pitchFamily="18" charset="0"/>
                                </a:rPr>
                                <m:t>𝑛</m:t>
                              </m:r>
                              <m:r>
                                <a:rPr lang="en-US" i="1" smtClean="0">
                                  <a:latin typeface="Cambria Math" panose="02040503050406030204" pitchFamily="18" charset="0"/>
                                  <a:ea typeface="Baskerville" panose="02020502070401020303" pitchFamily="18" charset="0"/>
                                </a:rPr>
                                <m:t>+1</m:t>
                              </m:r>
                            </m:e>
                          </m:d>
                          <m:r>
                            <a:rPr lang="en-US" i="1" smtClean="0">
                              <a:latin typeface="Cambria Math" panose="02040503050406030204" pitchFamily="18" charset="0"/>
                              <a:ea typeface="Baskerville" panose="02020502070401020303" pitchFamily="18" charset="0"/>
                            </a:rPr>
                            <m:t>−</m:t>
                          </m:r>
                          <m:sSup>
                            <m:sSupPr>
                              <m:ctrlPr>
                                <a:rPr lang="en-US" i="1">
                                  <a:latin typeface="Cambria Math" panose="02040503050406030204" pitchFamily="18" charset="0"/>
                                  <a:ea typeface="Baskerville" panose="02020502070401020303" pitchFamily="18" charset="0"/>
                                </a:rPr>
                              </m:ctrlPr>
                            </m:sSupPr>
                            <m:e>
                              <m:r>
                                <a:rPr lang="en-US" i="1" smtClean="0">
                                  <a:latin typeface="Cambria Math" panose="02040503050406030204" pitchFamily="18" charset="0"/>
                                  <a:ea typeface="Baskerville" panose="02020502070401020303" pitchFamily="18" charset="0"/>
                                </a:rPr>
                                <m:t>𝑒</m:t>
                              </m:r>
                            </m:e>
                            <m:sup>
                              <m:r>
                                <a:rPr lang="en-US" i="1" smtClean="0">
                                  <a:latin typeface="Cambria Math" panose="02040503050406030204" pitchFamily="18" charset="0"/>
                                  <a:ea typeface="Baskerville" panose="02020502070401020303" pitchFamily="18" charset="0"/>
                                </a:rPr>
                                <m:t>∗</m:t>
                              </m:r>
                            </m:sup>
                          </m:sSup>
                        </m:num>
                        <m:den>
                          <m:r>
                            <m:rPr>
                              <m:sty m:val="p"/>
                            </m:rPr>
                            <a:rPr lang="en-US" smtClean="0">
                              <a:latin typeface="Cambria Math" panose="02040503050406030204" pitchFamily="18" charset="0"/>
                              <a:ea typeface="Baskerville" panose="02020502070401020303" pitchFamily="18" charset="0"/>
                            </a:rPr>
                            <m:t>Δ</m:t>
                          </m:r>
                          <m:r>
                            <a:rPr lang="en-US" i="1" smtClean="0">
                              <a:latin typeface="Cambria Math" panose="02040503050406030204" pitchFamily="18" charset="0"/>
                              <a:ea typeface="Baskerville" panose="02020502070401020303" pitchFamily="18" charset="0"/>
                            </a:rPr>
                            <m:t>𝑡</m:t>
                          </m:r>
                        </m:den>
                      </m:f>
                      <m:r>
                        <a:rPr lang="en-US" i="1" smtClean="0">
                          <a:latin typeface="Cambria Math" panose="02040503050406030204" pitchFamily="18" charset="0"/>
                          <a:ea typeface="Baskerville" panose="02020502070401020303" pitchFamily="18" charset="0"/>
                        </a:rPr>
                        <m:t>=</m:t>
                      </m:r>
                      <m:r>
                        <a:rPr lang="en-US" i="1" smtClean="0">
                          <a:latin typeface="Cambria Math" panose="02040503050406030204" pitchFamily="18" charset="0"/>
                          <a:ea typeface="Baskerville" panose="02020502070401020303" pitchFamily="18" charset="0"/>
                        </a:rPr>
                        <m:t>𝜃</m:t>
                      </m:r>
                      <m:sSub>
                        <m:sSubPr>
                          <m:ctrlPr>
                            <a:rPr lang="en-US" i="1">
                              <a:latin typeface="Cambria Math" panose="02040503050406030204" pitchFamily="18" charset="0"/>
                              <a:ea typeface="Baskerville" panose="02020502070401020303" pitchFamily="18" charset="0"/>
                            </a:rPr>
                          </m:ctrlPr>
                        </m:sSubPr>
                        <m:e>
                          <m:r>
                            <m:rPr>
                              <m:sty m:val="p"/>
                            </m:rPr>
                            <a:rPr lang="en-US" smtClean="0">
                              <a:latin typeface="Cambria Math" panose="02040503050406030204" pitchFamily="18" charset="0"/>
                              <a:ea typeface="Baskerville" panose="02020502070401020303" pitchFamily="18" charset="0"/>
                            </a:rPr>
                            <m:t>∇</m:t>
                          </m:r>
                        </m:e>
                        <m:sub>
                          <m:r>
                            <a:rPr lang="en-US" i="1" smtClean="0">
                              <a:latin typeface="Cambria Math" panose="02040503050406030204" pitchFamily="18" charset="0"/>
                              <a:ea typeface="Baskerville" panose="02020502070401020303" pitchFamily="18" charset="0"/>
                            </a:rPr>
                            <m:t>∥</m:t>
                          </m:r>
                        </m:sub>
                      </m:sSub>
                      <m:r>
                        <a:rPr lang="en-US" i="1" smtClean="0">
                          <a:latin typeface="Cambria Math" panose="02040503050406030204" pitchFamily="18" charset="0"/>
                          <a:ea typeface="Baskerville" panose="02020502070401020303" pitchFamily="18" charset="0"/>
                        </a:rPr>
                        <m:t>⋅</m:t>
                      </m:r>
                      <m:r>
                        <a:rPr lang="en-US" b="1" smtClean="0">
                          <a:latin typeface="Cambria Math" panose="02040503050406030204" pitchFamily="18" charset="0"/>
                          <a:ea typeface="Baskerville" panose="02020502070401020303" pitchFamily="18" charset="0"/>
                        </a:rPr>
                        <m:t>𝐪</m:t>
                      </m:r>
                      <m:d>
                        <m:dPr>
                          <m:begChr m:val="["/>
                          <m:endChr m:val="]"/>
                          <m:ctrlPr>
                            <a:rPr lang="en-US" i="1">
                              <a:latin typeface="Cambria Math" panose="02040503050406030204" pitchFamily="18" charset="0"/>
                              <a:ea typeface="Baskerville" panose="02020502070401020303" pitchFamily="18" charset="0"/>
                            </a:rPr>
                          </m:ctrlPr>
                        </m:dPr>
                        <m:e>
                          <m:r>
                            <a:rPr lang="en-US" i="1" smtClean="0">
                              <a:latin typeface="Cambria Math" panose="02040503050406030204" pitchFamily="18" charset="0"/>
                              <a:ea typeface="Baskerville" panose="02020502070401020303" pitchFamily="18" charset="0"/>
                            </a:rPr>
                            <m:t>𝑛</m:t>
                          </m:r>
                          <m:r>
                            <a:rPr lang="en-US" i="1" smtClean="0">
                              <a:latin typeface="Cambria Math" panose="02040503050406030204" pitchFamily="18" charset="0"/>
                              <a:ea typeface="Baskerville" panose="02020502070401020303" pitchFamily="18" charset="0"/>
                            </a:rPr>
                            <m:t>+1</m:t>
                          </m:r>
                        </m:e>
                      </m:d>
                      <m:r>
                        <a:rPr lang="en-US" i="1" smtClean="0">
                          <a:latin typeface="Cambria Math" panose="02040503050406030204" pitchFamily="18" charset="0"/>
                          <a:ea typeface="Baskerville" panose="02020502070401020303" pitchFamily="18" charset="0"/>
                        </a:rPr>
                        <m:t>+</m:t>
                      </m:r>
                      <m:d>
                        <m:dPr>
                          <m:ctrlPr>
                            <a:rPr lang="en-US" i="1">
                              <a:latin typeface="Cambria Math" panose="02040503050406030204" pitchFamily="18" charset="0"/>
                              <a:ea typeface="Baskerville" panose="02020502070401020303" pitchFamily="18" charset="0"/>
                            </a:rPr>
                          </m:ctrlPr>
                        </m:dPr>
                        <m:e>
                          <m:r>
                            <a:rPr lang="en-US" i="1" smtClean="0">
                              <a:latin typeface="Cambria Math" panose="02040503050406030204" pitchFamily="18" charset="0"/>
                              <a:ea typeface="Baskerville" panose="02020502070401020303" pitchFamily="18" charset="0"/>
                            </a:rPr>
                            <m:t>1−</m:t>
                          </m:r>
                          <m:r>
                            <a:rPr lang="en-US" i="1" smtClean="0">
                              <a:latin typeface="Cambria Math" panose="02040503050406030204" pitchFamily="18" charset="0"/>
                              <a:ea typeface="Baskerville" panose="02020502070401020303" pitchFamily="18" charset="0"/>
                            </a:rPr>
                            <m:t>𝜃</m:t>
                          </m:r>
                        </m:e>
                      </m:d>
                      <m:sSub>
                        <m:sSubPr>
                          <m:ctrlPr>
                            <a:rPr lang="en-US" i="1">
                              <a:latin typeface="Cambria Math" panose="02040503050406030204" pitchFamily="18" charset="0"/>
                              <a:ea typeface="Baskerville" panose="02020502070401020303" pitchFamily="18" charset="0"/>
                            </a:rPr>
                          </m:ctrlPr>
                        </m:sSubPr>
                        <m:e>
                          <m:r>
                            <m:rPr>
                              <m:sty m:val="p"/>
                            </m:rPr>
                            <a:rPr lang="en-US" smtClean="0">
                              <a:latin typeface="Cambria Math" panose="02040503050406030204" pitchFamily="18" charset="0"/>
                              <a:ea typeface="Baskerville" panose="02020502070401020303" pitchFamily="18" charset="0"/>
                            </a:rPr>
                            <m:t>∇</m:t>
                          </m:r>
                        </m:e>
                        <m:sub>
                          <m:r>
                            <a:rPr lang="en-US" i="1" smtClean="0">
                              <a:latin typeface="Cambria Math" panose="02040503050406030204" pitchFamily="18" charset="0"/>
                              <a:ea typeface="Baskerville" panose="02020502070401020303" pitchFamily="18" charset="0"/>
                            </a:rPr>
                            <m:t>∥</m:t>
                          </m:r>
                        </m:sub>
                      </m:sSub>
                      <m:r>
                        <a:rPr lang="en-US" i="1" smtClean="0">
                          <a:latin typeface="Cambria Math" panose="02040503050406030204" pitchFamily="18" charset="0"/>
                          <a:ea typeface="Baskerville" panose="02020502070401020303" pitchFamily="18" charset="0"/>
                        </a:rPr>
                        <m:t>⋅</m:t>
                      </m:r>
                      <m:r>
                        <m:rPr>
                          <m:sty m:val="p"/>
                        </m:rPr>
                        <a:rPr lang="en-US" smtClean="0">
                          <a:latin typeface="Cambria Math" panose="02040503050406030204" pitchFamily="18" charset="0"/>
                          <a:ea typeface="Baskerville" panose="02020502070401020303" pitchFamily="18" charset="0"/>
                        </a:rPr>
                        <m:t>q</m:t>
                      </m:r>
                      <m:r>
                        <a:rPr lang="en-US" i="1" smtClean="0">
                          <a:latin typeface="Cambria Math" panose="02040503050406030204" pitchFamily="18" charset="0"/>
                          <a:ea typeface="Baskerville" panose="02020502070401020303" pitchFamily="18" charset="0"/>
                        </a:rPr>
                        <m:t>[</m:t>
                      </m:r>
                      <m:r>
                        <a:rPr lang="en-US" i="1" smtClean="0">
                          <a:latin typeface="Cambria Math" panose="02040503050406030204" pitchFamily="18" charset="0"/>
                          <a:ea typeface="Baskerville" panose="02020502070401020303" pitchFamily="18" charset="0"/>
                        </a:rPr>
                        <m:t>𝑛</m:t>
                      </m:r>
                      <m:r>
                        <a:rPr lang="en-US" i="1" smtClean="0">
                          <a:latin typeface="Cambria Math" panose="02040503050406030204" pitchFamily="18" charset="0"/>
                          <a:ea typeface="Baskerville" panose="02020502070401020303" pitchFamily="18" charset="0"/>
                        </a:rPr>
                        <m:t>]</m:t>
                      </m:r>
                    </m:oMath>
                  </m:oMathPara>
                </a14:m>
                <a:endParaRPr lang="en-NO" dirty="0">
                  <a:latin typeface="Baskerville" panose="02020502070401020303" pitchFamily="18" charset="0"/>
                  <a:ea typeface="Baskerville" panose="02020502070401020303" pitchFamily="18" charset="0"/>
                </a:endParaRPr>
              </a:p>
            </p:txBody>
          </p:sp>
        </mc:Choice>
        <mc:Fallback xmlns="">
          <p:sp>
            <p:nvSpPr>
              <p:cNvPr id="7" name="TextBox 6">
                <a:extLst>
                  <a:ext uri="{FF2B5EF4-FFF2-40B4-BE49-F238E27FC236}">
                    <a16:creationId xmlns:a16="http://schemas.microsoft.com/office/drawing/2014/main" id="{F798C49B-670F-22B2-65B5-C543DBB30E61}"/>
                  </a:ext>
                </a:extLst>
              </p:cNvPr>
              <p:cNvSpPr txBox="1">
                <a:spLocks noRot="1" noChangeAspect="1" noMove="1" noResize="1" noEditPoints="1" noAdjustHandles="1" noChangeArrowheads="1" noChangeShapeType="1" noTextEdit="1"/>
              </p:cNvSpPr>
              <p:nvPr/>
            </p:nvSpPr>
            <p:spPr>
              <a:xfrm>
                <a:off x="3254007" y="865180"/>
                <a:ext cx="5252378" cy="907428"/>
              </a:xfrm>
              <a:prstGeom prst="rect">
                <a:avLst/>
              </a:prstGeom>
              <a:blipFill>
                <a:blip r:embed="rId3"/>
                <a:stretch>
                  <a:fillRect b="-2778"/>
                </a:stretch>
              </a:blipFill>
            </p:spPr>
            <p:txBody>
              <a:bodyPr/>
              <a:lstStyle/>
              <a:p>
                <a:r>
                  <a:rPr lang="en-NO">
                    <a:noFill/>
                  </a:rPr>
                  <a:t> </a:t>
                </a:r>
              </a:p>
            </p:txBody>
          </p:sp>
        </mc:Fallback>
      </mc:AlternateContent>
    </p:spTree>
    <p:extLst>
      <p:ext uri="{BB962C8B-B14F-4D97-AF65-F5344CB8AC3E}">
        <p14:creationId xmlns:p14="http://schemas.microsoft.com/office/powerpoint/2010/main" val="2883921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AE64EFDB-4053-7D35-76AD-0CE48C3D9F84}"/>
              </a:ext>
            </a:extLst>
          </p:cNvPr>
          <p:cNvSpPr>
            <a:spLocks noChangeAspect="1"/>
          </p:cNvSpPr>
          <p:nvPr/>
        </p:nvSpPr>
        <p:spPr>
          <a:xfrm>
            <a:off x="-3373256" y="-552106"/>
            <a:ext cx="6485258" cy="6247711"/>
          </a:xfrm>
          <a:prstGeom prst="ellipse">
            <a:avLst/>
          </a:prstGeom>
          <a:solidFill>
            <a:srgbClr val="E8A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 name="Title 1">
            <a:extLst>
              <a:ext uri="{FF2B5EF4-FFF2-40B4-BE49-F238E27FC236}">
                <a16:creationId xmlns:a16="http://schemas.microsoft.com/office/drawing/2014/main" id="{B9AB7235-655E-AAF7-B233-B76A051731F9}"/>
              </a:ext>
            </a:extLst>
          </p:cNvPr>
          <p:cNvSpPr>
            <a:spLocks noGrp="1"/>
          </p:cNvSpPr>
          <p:nvPr>
            <p:ph type="title"/>
          </p:nvPr>
        </p:nvSpPr>
        <p:spPr>
          <a:xfrm>
            <a:off x="515126" y="865180"/>
            <a:ext cx="2400300" cy="3345872"/>
          </a:xfrm>
        </p:spPr>
        <p:txBody>
          <a:bodyPr>
            <a:normAutofit/>
          </a:bodyPr>
          <a:lstStyle/>
          <a:p>
            <a:r>
              <a:rPr lang="en-NO" dirty="0">
                <a:solidFill>
                  <a:srgbClr val="FFFFFF"/>
                </a:solidFill>
                <a:latin typeface="Baskerville" panose="02020502070401020303" pitchFamily="18" charset="0"/>
                <a:ea typeface="Baskerville" panose="02020502070401020303" pitchFamily="18" charset="0"/>
              </a:rPr>
              <a:t>Numerical methods</a:t>
            </a:r>
          </a:p>
        </p:txBody>
      </p:sp>
      <p:sp>
        <p:nvSpPr>
          <p:cNvPr id="3" name="Content Placeholder 2">
            <a:extLst>
              <a:ext uri="{FF2B5EF4-FFF2-40B4-BE49-F238E27FC236}">
                <a16:creationId xmlns:a16="http://schemas.microsoft.com/office/drawing/2014/main" id="{540D72FD-9A06-7661-CD71-8F434FD360DC}"/>
              </a:ext>
            </a:extLst>
          </p:cNvPr>
          <p:cNvSpPr>
            <a:spLocks noGrp="1"/>
          </p:cNvSpPr>
          <p:nvPr>
            <p:ph idx="1"/>
          </p:nvPr>
        </p:nvSpPr>
        <p:spPr>
          <a:xfrm>
            <a:off x="3335482" y="443509"/>
            <a:ext cx="5179868" cy="4189214"/>
          </a:xfrm>
        </p:spPr>
        <p:txBody>
          <a:bodyPr anchor="t">
            <a:normAutofit/>
          </a:bodyPr>
          <a:lstStyle/>
          <a:p>
            <a:pPr marL="0" indent="0" algn="ctr">
              <a:buNone/>
            </a:pPr>
            <a:r>
              <a:rPr lang="en-NO" dirty="0">
                <a:latin typeface="Baskerville" panose="02020502070401020303" pitchFamily="18" charset="0"/>
                <a:ea typeface="Baskerville" panose="02020502070401020303" pitchFamily="18" charset="0"/>
              </a:rPr>
              <a:t>The implicit method</a:t>
            </a:r>
          </a:p>
          <a:p>
            <a:pPr marL="0" indent="0" algn="ctr">
              <a:buNone/>
            </a:pPr>
            <a:endParaRPr lang="en-NO" dirty="0">
              <a:latin typeface="Baskerville" panose="02020502070401020303" pitchFamily="18" charset="0"/>
              <a:ea typeface="Baskerville" panose="02020502070401020303" pitchFamily="18" charset="0"/>
            </a:endParaRPr>
          </a:p>
          <a:p>
            <a:pPr marL="0" indent="0" algn="ctr">
              <a:buNone/>
            </a:pPr>
            <a:endParaRPr lang="en-NO" dirty="0">
              <a:latin typeface="Baskerville" panose="02020502070401020303" pitchFamily="18" charset="0"/>
              <a:ea typeface="Baskerville" panose="02020502070401020303" pitchFamily="18" charset="0"/>
            </a:endParaRPr>
          </a:p>
          <a:p>
            <a:pPr marL="0" indent="0" algn="ctr">
              <a:buNone/>
            </a:pPr>
            <a:endParaRPr lang="en-NO" dirty="0">
              <a:latin typeface="Baskerville" panose="02020502070401020303" pitchFamily="18" charset="0"/>
              <a:ea typeface="Baskerville" panose="02020502070401020303" pitchFamily="18"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798C49B-670F-22B2-65B5-C543DBB30E61}"/>
                  </a:ext>
                </a:extLst>
              </p:cNvPr>
              <p:cNvSpPr txBox="1"/>
              <p:nvPr/>
            </p:nvSpPr>
            <p:spPr>
              <a:xfrm>
                <a:off x="3612152" y="815309"/>
                <a:ext cx="4572723" cy="307777"/>
              </a:xfrm>
              <a:prstGeom prst="rect">
                <a:avLst/>
              </a:prstGeom>
              <a:noFill/>
            </p:spPr>
            <p:txBody>
              <a:bodyPr wrap="square">
                <a:spAutoFit/>
              </a:bodyPr>
              <a:lstStyle/>
              <a:p>
                <a:pPr algn="ctr"/>
                <a:r>
                  <a:rPr lang="en-NO" sz="1400" dirty="0">
                    <a:latin typeface="Baskerville" panose="02020502070401020303" pitchFamily="18" charset="0"/>
                    <a:ea typeface="Baskerville" panose="02020502070401020303" pitchFamily="18" charset="0"/>
                  </a:rPr>
                  <a:t>Multi-grid inversion of non-linear problem </a:t>
                </a:r>
                <a14:m>
                  <m:oMath xmlns:m="http://schemas.openxmlformats.org/officeDocument/2006/math">
                    <m:r>
                      <a:rPr lang="en-US" sz="1400" i="1">
                        <a:latin typeface="Cambria Math" panose="02040503050406030204" pitchFamily="18" charset="0"/>
                        <a:ea typeface="Baskerville" panose="02020502070401020303" pitchFamily="18" charset="0"/>
                      </a:rPr>
                      <m:t>𝑢</m:t>
                    </m:r>
                    <m:r>
                      <a:rPr lang="en-US" sz="1400" i="1">
                        <a:latin typeface="Cambria Math" panose="02040503050406030204" pitchFamily="18" charset="0"/>
                        <a:ea typeface="Baskerville" panose="02020502070401020303" pitchFamily="18" charset="0"/>
                      </a:rPr>
                      <m:t>=</m:t>
                    </m:r>
                    <m:sSup>
                      <m:sSupPr>
                        <m:ctrlPr>
                          <a:rPr lang="en-US" sz="1400" i="1">
                            <a:latin typeface="Cambria Math" panose="02040503050406030204" pitchFamily="18" charset="0"/>
                            <a:ea typeface="Baskerville" panose="02020502070401020303" pitchFamily="18" charset="0"/>
                          </a:rPr>
                        </m:ctrlPr>
                      </m:sSupPr>
                      <m:e>
                        <m:r>
                          <a:rPr lang="en-US" sz="1400" i="1">
                            <a:latin typeface="Cambria Math" panose="02040503050406030204" pitchFamily="18" charset="0"/>
                            <a:ea typeface="Baskerville" panose="02020502070401020303" pitchFamily="18" charset="0"/>
                          </a:rPr>
                          <m:t>𝐿</m:t>
                        </m:r>
                      </m:e>
                      <m:sup>
                        <m:r>
                          <a:rPr lang="en-US" sz="1400" i="1">
                            <a:latin typeface="Cambria Math" panose="02040503050406030204" pitchFamily="18" charset="0"/>
                            <a:ea typeface="Baskerville" panose="02020502070401020303" pitchFamily="18" charset="0"/>
                          </a:rPr>
                          <m:t>−1</m:t>
                        </m:r>
                      </m:sup>
                    </m:sSup>
                    <m:r>
                      <a:rPr lang="en-US" sz="1400" i="1">
                        <a:latin typeface="Cambria Math" panose="02040503050406030204" pitchFamily="18" charset="0"/>
                        <a:ea typeface="Baskerville" panose="02020502070401020303" pitchFamily="18" charset="0"/>
                      </a:rPr>
                      <m:t>𝑓</m:t>
                    </m:r>
                  </m:oMath>
                </a14:m>
                <a:endParaRPr lang="en-NO" sz="1400" dirty="0">
                  <a:latin typeface="Baskerville" panose="02020502070401020303" pitchFamily="18" charset="0"/>
                  <a:ea typeface="Baskerville" panose="02020502070401020303" pitchFamily="18" charset="0"/>
                </a:endParaRPr>
              </a:p>
            </p:txBody>
          </p:sp>
        </mc:Choice>
        <mc:Fallback xmlns="">
          <p:sp>
            <p:nvSpPr>
              <p:cNvPr id="7" name="TextBox 6">
                <a:extLst>
                  <a:ext uri="{FF2B5EF4-FFF2-40B4-BE49-F238E27FC236}">
                    <a16:creationId xmlns:a16="http://schemas.microsoft.com/office/drawing/2014/main" id="{F798C49B-670F-22B2-65B5-C543DBB30E61}"/>
                  </a:ext>
                </a:extLst>
              </p:cNvPr>
              <p:cNvSpPr txBox="1">
                <a:spLocks noRot="1" noChangeAspect="1" noMove="1" noResize="1" noEditPoints="1" noAdjustHandles="1" noChangeArrowheads="1" noChangeShapeType="1" noTextEdit="1"/>
              </p:cNvSpPr>
              <p:nvPr/>
            </p:nvSpPr>
            <p:spPr>
              <a:xfrm>
                <a:off x="3612152" y="815309"/>
                <a:ext cx="4572723" cy="307777"/>
              </a:xfrm>
              <a:prstGeom prst="rect">
                <a:avLst/>
              </a:prstGeom>
              <a:blipFill>
                <a:blip r:embed="rId3"/>
                <a:stretch>
                  <a:fillRect t="-4000" b="-20000"/>
                </a:stretch>
              </a:blipFill>
            </p:spPr>
            <p:txBody>
              <a:bodyPr/>
              <a:lstStyle/>
              <a:p>
                <a:r>
                  <a:rPr lang="en-NO">
                    <a:noFill/>
                  </a:rPr>
                  <a:t> </a:t>
                </a:r>
              </a:p>
            </p:txBody>
          </p:sp>
        </mc:Fallback>
      </mc:AlternateContent>
      <p:grpSp>
        <p:nvGrpSpPr>
          <p:cNvPr id="24" name="Group 23">
            <a:extLst>
              <a:ext uri="{FF2B5EF4-FFF2-40B4-BE49-F238E27FC236}">
                <a16:creationId xmlns:a16="http://schemas.microsoft.com/office/drawing/2014/main" id="{69AD2806-B3B5-C733-68F5-0860D20BA01C}"/>
              </a:ext>
            </a:extLst>
          </p:cNvPr>
          <p:cNvGrpSpPr/>
          <p:nvPr/>
        </p:nvGrpSpPr>
        <p:grpSpPr>
          <a:xfrm>
            <a:off x="4452822" y="1967422"/>
            <a:ext cx="2952008" cy="2243630"/>
            <a:chOff x="4641599" y="2712921"/>
            <a:chExt cx="3936011" cy="2991507"/>
          </a:xfrm>
        </p:grpSpPr>
        <p:sp>
          <p:nvSpPr>
            <p:cNvPr id="22" name="Triangle 21">
              <a:extLst>
                <a:ext uri="{FF2B5EF4-FFF2-40B4-BE49-F238E27FC236}">
                  <a16:creationId xmlns:a16="http://schemas.microsoft.com/office/drawing/2014/main" id="{3F9139F2-90F1-16EE-7878-1FA00EC43E49}"/>
                </a:ext>
              </a:extLst>
            </p:cNvPr>
            <p:cNvSpPr/>
            <p:nvPr/>
          </p:nvSpPr>
          <p:spPr>
            <a:xfrm rot="10800000">
              <a:off x="4641599" y="2712921"/>
              <a:ext cx="3936011" cy="2991507"/>
            </a:xfrm>
            <a:prstGeom prst="triangle">
              <a:avLst/>
            </a:prstGeom>
            <a:solidFill>
              <a:srgbClr val="E8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sz="1013"/>
            </a:p>
          </p:txBody>
        </p:sp>
        <p:sp>
          <p:nvSpPr>
            <p:cNvPr id="23" name="Triangle 22">
              <a:extLst>
                <a:ext uri="{FF2B5EF4-FFF2-40B4-BE49-F238E27FC236}">
                  <a16:creationId xmlns:a16="http://schemas.microsoft.com/office/drawing/2014/main" id="{0DF2CE7E-1A53-50FB-16BE-6EBB44A3EE6B}"/>
                </a:ext>
              </a:extLst>
            </p:cNvPr>
            <p:cNvSpPr/>
            <p:nvPr/>
          </p:nvSpPr>
          <p:spPr>
            <a:xfrm rot="10800000">
              <a:off x="4872664" y="2712921"/>
              <a:ext cx="3473880" cy="2651945"/>
            </a:xfrm>
            <a:prstGeom prst="triangle">
              <a:avLst>
                <a:gd name="adj" fmla="val 4964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sz="1013"/>
            </a:p>
          </p:txBody>
        </p:sp>
      </p:grpSp>
      <p:sp>
        <p:nvSpPr>
          <p:cNvPr id="6" name="Parallelogram 5">
            <a:extLst>
              <a:ext uri="{FF2B5EF4-FFF2-40B4-BE49-F238E27FC236}">
                <a16:creationId xmlns:a16="http://schemas.microsoft.com/office/drawing/2014/main" id="{65978C96-B48A-0145-2B5F-AB9991555009}"/>
              </a:ext>
            </a:extLst>
          </p:cNvPr>
          <p:cNvSpPr/>
          <p:nvPr/>
        </p:nvSpPr>
        <p:spPr>
          <a:xfrm flipH="1">
            <a:off x="4459307" y="1967422"/>
            <a:ext cx="297790" cy="224535"/>
          </a:xfrm>
          <a:prstGeom prst="parallelogram">
            <a:avLst>
              <a:gd name="adj" fmla="val 67529"/>
            </a:avLst>
          </a:prstGeom>
          <a:solidFill>
            <a:schemeClr val="bg1"/>
          </a:solidFill>
          <a:ln>
            <a:solidFill>
              <a:srgbClr val="E8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sz="1013"/>
          </a:p>
        </p:txBody>
      </p:sp>
      <p:sp>
        <p:nvSpPr>
          <p:cNvPr id="8" name="Parallelogram 7">
            <a:extLst>
              <a:ext uri="{FF2B5EF4-FFF2-40B4-BE49-F238E27FC236}">
                <a16:creationId xmlns:a16="http://schemas.microsoft.com/office/drawing/2014/main" id="{35C6537E-9F72-CEE1-10AB-4F960127390F}"/>
              </a:ext>
            </a:extLst>
          </p:cNvPr>
          <p:cNvSpPr/>
          <p:nvPr/>
        </p:nvSpPr>
        <p:spPr>
          <a:xfrm flipH="1">
            <a:off x="4921409" y="2662916"/>
            <a:ext cx="293686" cy="224535"/>
          </a:xfrm>
          <a:prstGeom prst="parallelogram">
            <a:avLst>
              <a:gd name="adj" fmla="val 67529"/>
            </a:avLst>
          </a:prstGeom>
          <a:solidFill>
            <a:schemeClr val="bg1"/>
          </a:solidFill>
          <a:ln>
            <a:solidFill>
              <a:srgbClr val="E8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sz="1013"/>
          </a:p>
        </p:txBody>
      </p:sp>
      <p:sp>
        <p:nvSpPr>
          <p:cNvPr id="9" name="Parallelogram 8">
            <a:extLst>
              <a:ext uri="{FF2B5EF4-FFF2-40B4-BE49-F238E27FC236}">
                <a16:creationId xmlns:a16="http://schemas.microsoft.com/office/drawing/2014/main" id="{769C15EE-AE3F-B27D-DB74-5A3B55B672F1}"/>
              </a:ext>
            </a:extLst>
          </p:cNvPr>
          <p:cNvSpPr/>
          <p:nvPr/>
        </p:nvSpPr>
        <p:spPr>
          <a:xfrm flipH="1">
            <a:off x="5342055" y="3305936"/>
            <a:ext cx="303063" cy="224535"/>
          </a:xfrm>
          <a:prstGeom prst="parallelogram">
            <a:avLst>
              <a:gd name="adj" fmla="val 67529"/>
            </a:avLst>
          </a:prstGeom>
          <a:solidFill>
            <a:schemeClr val="bg1"/>
          </a:solidFill>
          <a:ln>
            <a:solidFill>
              <a:srgbClr val="E8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sz="1013"/>
          </a:p>
        </p:txBody>
      </p:sp>
      <p:sp>
        <p:nvSpPr>
          <p:cNvPr id="11" name="Triangle 10">
            <a:extLst>
              <a:ext uri="{FF2B5EF4-FFF2-40B4-BE49-F238E27FC236}">
                <a16:creationId xmlns:a16="http://schemas.microsoft.com/office/drawing/2014/main" id="{DD2727FE-B640-ADFF-8A60-7EBE1C7CF149}"/>
              </a:ext>
            </a:extLst>
          </p:cNvPr>
          <p:cNvSpPr/>
          <p:nvPr/>
        </p:nvSpPr>
        <p:spPr>
          <a:xfrm flipV="1">
            <a:off x="5794788" y="3993354"/>
            <a:ext cx="265434" cy="220077"/>
          </a:xfrm>
          <a:prstGeom prst="triangle">
            <a:avLst>
              <a:gd name="adj" fmla="val 50408"/>
            </a:avLst>
          </a:prstGeom>
          <a:solidFill>
            <a:schemeClr val="bg1"/>
          </a:solidFill>
          <a:ln>
            <a:solidFill>
              <a:srgbClr val="E8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sz="1013"/>
          </a:p>
        </p:txBody>
      </p:sp>
      <p:sp>
        <p:nvSpPr>
          <p:cNvPr id="12" name="Parallelogram 11">
            <a:extLst>
              <a:ext uri="{FF2B5EF4-FFF2-40B4-BE49-F238E27FC236}">
                <a16:creationId xmlns:a16="http://schemas.microsoft.com/office/drawing/2014/main" id="{BC10C2EF-2599-A65C-DE99-B9876BE01A3E}"/>
              </a:ext>
            </a:extLst>
          </p:cNvPr>
          <p:cNvSpPr/>
          <p:nvPr/>
        </p:nvSpPr>
        <p:spPr>
          <a:xfrm>
            <a:off x="7100691" y="1968988"/>
            <a:ext cx="297790" cy="224535"/>
          </a:xfrm>
          <a:prstGeom prst="parallelogram">
            <a:avLst>
              <a:gd name="adj" fmla="val 67529"/>
            </a:avLst>
          </a:prstGeom>
          <a:solidFill>
            <a:schemeClr val="bg1"/>
          </a:solidFill>
          <a:ln>
            <a:solidFill>
              <a:srgbClr val="E8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sz="1013"/>
          </a:p>
        </p:txBody>
      </p:sp>
      <p:sp>
        <p:nvSpPr>
          <p:cNvPr id="13" name="Parallelogram 12">
            <a:extLst>
              <a:ext uri="{FF2B5EF4-FFF2-40B4-BE49-F238E27FC236}">
                <a16:creationId xmlns:a16="http://schemas.microsoft.com/office/drawing/2014/main" id="{1CCE4116-65FD-742F-7833-B94B91596811}"/>
              </a:ext>
            </a:extLst>
          </p:cNvPr>
          <p:cNvSpPr/>
          <p:nvPr/>
        </p:nvSpPr>
        <p:spPr>
          <a:xfrm>
            <a:off x="6646262" y="2663414"/>
            <a:ext cx="295499" cy="224535"/>
          </a:xfrm>
          <a:prstGeom prst="parallelogram">
            <a:avLst>
              <a:gd name="adj" fmla="val 67529"/>
            </a:avLst>
          </a:prstGeom>
          <a:solidFill>
            <a:schemeClr val="bg1"/>
          </a:solidFill>
          <a:ln>
            <a:solidFill>
              <a:srgbClr val="E8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sz="1013" dirty="0"/>
          </a:p>
        </p:txBody>
      </p:sp>
      <p:sp>
        <p:nvSpPr>
          <p:cNvPr id="14" name="Parallelogram 13">
            <a:extLst>
              <a:ext uri="{FF2B5EF4-FFF2-40B4-BE49-F238E27FC236}">
                <a16:creationId xmlns:a16="http://schemas.microsoft.com/office/drawing/2014/main" id="{06EBB6F0-9448-2943-3DFD-A1349BA9FC20}"/>
              </a:ext>
            </a:extLst>
          </p:cNvPr>
          <p:cNvSpPr/>
          <p:nvPr/>
        </p:nvSpPr>
        <p:spPr>
          <a:xfrm>
            <a:off x="6231656" y="3305936"/>
            <a:ext cx="282202" cy="224535"/>
          </a:xfrm>
          <a:prstGeom prst="parallelogram">
            <a:avLst>
              <a:gd name="adj" fmla="val 67529"/>
            </a:avLst>
          </a:prstGeom>
          <a:solidFill>
            <a:schemeClr val="bg1"/>
          </a:solidFill>
          <a:ln>
            <a:solidFill>
              <a:srgbClr val="E8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sz="1013"/>
          </a:p>
        </p:txBody>
      </p:sp>
      <p:sp>
        <p:nvSpPr>
          <p:cNvPr id="15" name="TextBox 14">
            <a:extLst>
              <a:ext uri="{FF2B5EF4-FFF2-40B4-BE49-F238E27FC236}">
                <a16:creationId xmlns:a16="http://schemas.microsoft.com/office/drawing/2014/main" id="{E91CB445-47F8-2EF3-144F-F54FBF2E4756}"/>
              </a:ext>
            </a:extLst>
          </p:cNvPr>
          <p:cNvSpPr txBox="1"/>
          <p:nvPr/>
        </p:nvSpPr>
        <p:spPr>
          <a:xfrm>
            <a:off x="3342212" y="1970965"/>
            <a:ext cx="1159446" cy="276999"/>
          </a:xfrm>
          <a:prstGeom prst="rect">
            <a:avLst/>
          </a:prstGeom>
          <a:noFill/>
        </p:spPr>
        <p:txBody>
          <a:bodyPr wrap="square" rtlCol="0">
            <a:spAutoFit/>
          </a:bodyPr>
          <a:lstStyle/>
          <a:p>
            <a:r>
              <a:rPr lang="en-NO" sz="1200" dirty="0">
                <a:latin typeface="Baskerville" panose="02020502070401020303" pitchFamily="18" charset="0"/>
                <a:ea typeface="Baskerville" panose="02020502070401020303" pitchFamily="18" charset="0"/>
              </a:rPr>
              <a:t>Grid size N</a:t>
            </a:r>
            <a:r>
              <a:rPr lang="en-NO" sz="1200" baseline="30000" dirty="0">
                <a:latin typeface="Baskerville" panose="02020502070401020303" pitchFamily="18" charset="0"/>
                <a:ea typeface="Baskerville" panose="02020502070401020303" pitchFamily="18" charset="0"/>
              </a:rPr>
              <a:t>3</a:t>
            </a:r>
            <a:endParaRPr lang="en-NO" sz="1200" dirty="0">
              <a:latin typeface="Baskerville" panose="02020502070401020303" pitchFamily="18" charset="0"/>
              <a:ea typeface="Baskerville" panose="02020502070401020303" pitchFamily="18" charset="0"/>
            </a:endParaRPr>
          </a:p>
        </p:txBody>
      </p:sp>
      <p:sp>
        <p:nvSpPr>
          <p:cNvPr id="16" name="TextBox 15">
            <a:extLst>
              <a:ext uri="{FF2B5EF4-FFF2-40B4-BE49-F238E27FC236}">
                <a16:creationId xmlns:a16="http://schemas.microsoft.com/office/drawing/2014/main" id="{03C87D00-B5CF-6752-AB7E-E50C0BCA8568}"/>
              </a:ext>
            </a:extLst>
          </p:cNvPr>
          <p:cNvSpPr txBox="1"/>
          <p:nvPr/>
        </p:nvSpPr>
        <p:spPr>
          <a:xfrm>
            <a:off x="3430521" y="2684901"/>
            <a:ext cx="1466173" cy="276999"/>
          </a:xfrm>
          <a:prstGeom prst="rect">
            <a:avLst/>
          </a:prstGeom>
          <a:noFill/>
        </p:spPr>
        <p:txBody>
          <a:bodyPr wrap="square" rtlCol="0">
            <a:spAutoFit/>
          </a:bodyPr>
          <a:lstStyle/>
          <a:p>
            <a:r>
              <a:rPr lang="en-NO" sz="1200" dirty="0">
                <a:latin typeface="Baskerville" panose="02020502070401020303" pitchFamily="18" charset="0"/>
                <a:ea typeface="Baskerville" panose="02020502070401020303" pitchFamily="18" charset="0"/>
              </a:rPr>
              <a:t>Grid size (0.5 N)</a:t>
            </a:r>
            <a:r>
              <a:rPr lang="en-NO" sz="1200" baseline="30000" dirty="0">
                <a:latin typeface="Baskerville" panose="02020502070401020303" pitchFamily="18" charset="0"/>
                <a:ea typeface="Baskerville" panose="02020502070401020303" pitchFamily="18" charset="0"/>
              </a:rPr>
              <a:t>3</a:t>
            </a:r>
            <a:endParaRPr lang="en-NO" sz="1200" dirty="0">
              <a:latin typeface="Baskerville" panose="02020502070401020303" pitchFamily="18" charset="0"/>
              <a:ea typeface="Baskerville" panose="02020502070401020303" pitchFamily="18" charset="0"/>
            </a:endParaRPr>
          </a:p>
        </p:txBody>
      </p:sp>
      <p:sp>
        <p:nvSpPr>
          <p:cNvPr id="17" name="TextBox 16">
            <a:extLst>
              <a:ext uri="{FF2B5EF4-FFF2-40B4-BE49-F238E27FC236}">
                <a16:creationId xmlns:a16="http://schemas.microsoft.com/office/drawing/2014/main" id="{7B4A6A6A-5542-61E9-3BB1-0826C4A15E99}"/>
              </a:ext>
            </a:extLst>
          </p:cNvPr>
          <p:cNvSpPr txBox="1"/>
          <p:nvPr/>
        </p:nvSpPr>
        <p:spPr>
          <a:xfrm>
            <a:off x="3769285" y="3316347"/>
            <a:ext cx="1593000" cy="276999"/>
          </a:xfrm>
          <a:prstGeom prst="rect">
            <a:avLst/>
          </a:prstGeom>
          <a:noFill/>
        </p:spPr>
        <p:txBody>
          <a:bodyPr wrap="square" rtlCol="0">
            <a:spAutoFit/>
          </a:bodyPr>
          <a:lstStyle/>
          <a:p>
            <a:r>
              <a:rPr lang="en-NO" sz="1200" dirty="0">
                <a:latin typeface="Baskerville" panose="02020502070401020303" pitchFamily="18" charset="0"/>
                <a:ea typeface="Baskerville" panose="02020502070401020303" pitchFamily="18" charset="0"/>
              </a:rPr>
              <a:t>Grid size (0.25 N)</a:t>
            </a:r>
            <a:r>
              <a:rPr lang="en-NO" sz="1200" baseline="30000" dirty="0">
                <a:latin typeface="Baskerville" panose="02020502070401020303" pitchFamily="18" charset="0"/>
                <a:ea typeface="Baskerville" panose="02020502070401020303" pitchFamily="18" charset="0"/>
              </a:rPr>
              <a:t>3</a:t>
            </a:r>
            <a:endParaRPr lang="en-NO" sz="1200" dirty="0">
              <a:latin typeface="Baskerville" panose="02020502070401020303" pitchFamily="18" charset="0"/>
              <a:ea typeface="Baskerville" panose="02020502070401020303" pitchFamily="18" charset="0"/>
            </a:endParaRPr>
          </a:p>
        </p:txBody>
      </p:sp>
      <p:sp>
        <p:nvSpPr>
          <p:cNvPr id="18" name="TextBox 17">
            <a:extLst>
              <a:ext uri="{FF2B5EF4-FFF2-40B4-BE49-F238E27FC236}">
                <a16:creationId xmlns:a16="http://schemas.microsoft.com/office/drawing/2014/main" id="{8A6CA934-9DD8-DE42-7703-3E2F543C3F68}"/>
              </a:ext>
            </a:extLst>
          </p:cNvPr>
          <p:cNvSpPr txBox="1"/>
          <p:nvPr/>
        </p:nvSpPr>
        <p:spPr>
          <a:xfrm>
            <a:off x="4117768" y="3988234"/>
            <a:ext cx="1593169" cy="276999"/>
          </a:xfrm>
          <a:prstGeom prst="rect">
            <a:avLst/>
          </a:prstGeom>
          <a:noFill/>
        </p:spPr>
        <p:txBody>
          <a:bodyPr wrap="square" rtlCol="0">
            <a:spAutoFit/>
          </a:bodyPr>
          <a:lstStyle/>
          <a:p>
            <a:r>
              <a:rPr lang="en-NO" sz="1200" dirty="0">
                <a:latin typeface="Baskerville" panose="02020502070401020303" pitchFamily="18" charset="0"/>
                <a:ea typeface="Baskerville" panose="02020502070401020303" pitchFamily="18" charset="0"/>
              </a:rPr>
              <a:t>Grid size (0.125 N)</a:t>
            </a:r>
            <a:r>
              <a:rPr lang="en-NO" sz="1200" baseline="30000" dirty="0">
                <a:latin typeface="Baskerville" panose="02020502070401020303" pitchFamily="18" charset="0"/>
                <a:ea typeface="Baskerville" panose="02020502070401020303" pitchFamily="18" charset="0"/>
              </a:rPr>
              <a:t>3</a:t>
            </a:r>
            <a:endParaRPr lang="en-NO" sz="1200" dirty="0">
              <a:latin typeface="Baskerville" panose="02020502070401020303" pitchFamily="18" charset="0"/>
              <a:ea typeface="Baskerville" panose="02020502070401020303" pitchFamily="18" charset="0"/>
            </a:endParaRPr>
          </a:p>
        </p:txBody>
      </p:sp>
      <p:cxnSp>
        <p:nvCxnSpPr>
          <p:cNvPr id="20" name="Straight Arrow Connector 19">
            <a:extLst>
              <a:ext uri="{FF2B5EF4-FFF2-40B4-BE49-F238E27FC236}">
                <a16:creationId xmlns:a16="http://schemas.microsoft.com/office/drawing/2014/main" id="{6A9C65DF-58DF-8C22-A308-4A50E0C93506}"/>
              </a:ext>
            </a:extLst>
          </p:cNvPr>
          <p:cNvCxnSpPr/>
          <p:nvPr/>
        </p:nvCxnSpPr>
        <p:spPr>
          <a:xfrm>
            <a:off x="4333411" y="2109464"/>
            <a:ext cx="1361733" cy="2101587"/>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21" name="Straight Arrow Connector 20">
            <a:extLst>
              <a:ext uri="{FF2B5EF4-FFF2-40B4-BE49-F238E27FC236}">
                <a16:creationId xmlns:a16="http://schemas.microsoft.com/office/drawing/2014/main" id="{E916DD0C-1AEE-5FEE-9EA2-DD7DF29697A4}"/>
              </a:ext>
            </a:extLst>
          </p:cNvPr>
          <p:cNvCxnSpPr>
            <a:cxnSpLocks/>
          </p:cNvCxnSpPr>
          <p:nvPr/>
        </p:nvCxnSpPr>
        <p:spPr>
          <a:xfrm flipV="1">
            <a:off x="6152696" y="2079689"/>
            <a:ext cx="1396552" cy="2132553"/>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grpSp>
        <p:nvGrpSpPr>
          <p:cNvPr id="111" name="Group 110">
            <a:extLst>
              <a:ext uri="{FF2B5EF4-FFF2-40B4-BE49-F238E27FC236}">
                <a16:creationId xmlns:a16="http://schemas.microsoft.com/office/drawing/2014/main" id="{215D7EDF-6FA9-69C9-511B-DC3A9101AE64}"/>
              </a:ext>
            </a:extLst>
          </p:cNvPr>
          <p:cNvGrpSpPr/>
          <p:nvPr/>
        </p:nvGrpSpPr>
        <p:grpSpPr>
          <a:xfrm>
            <a:off x="7010411" y="2712235"/>
            <a:ext cx="1208426" cy="327752"/>
            <a:chOff x="10225878" y="2704041"/>
            <a:chExt cx="1611234" cy="437002"/>
          </a:xfrm>
        </p:grpSpPr>
        <p:grpSp>
          <p:nvGrpSpPr>
            <p:cNvPr id="54" name="Group 53">
              <a:extLst>
                <a:ext uri="{FF2B5EF4-FFF2-40B4-BE49-F238E27FC236}">
                  <a16:creationId xmlns:a16="http://schemas.microsoft.com/office/drawing/2014/main" id="{CA8D94BA-2617-6CDE-ED4B-D4AF91F31AE2}"/>
                </a:ext>
              </a:extLst>
            </p:cNvPr>
            <p:cNvGrpSpPr/>
            <p:nvPr/>
          </p:nvGrpSpPr>
          <p:grpSpPr>
            <a:xfrm>
              <a:off x="10225878" y="2704041"/>
              <a:ext cx="1611234" cy="436952"/>
              <a:chOff x="10225878" y="2704041"/>
              <a:chExt cx="1611234" cy="436952"/>
            </a:xfrm>
          </p:grpSpPr>
          <p:sp>
            <p:nvSpPr>
              <p:cNvPr id="32" name="Parallelogram 31">
                <a:extLst>
                  <a:ext uri="{FF2B5EF4-FFF2-40B4-BE49-F238E27FC236}">
                    <a16:creationId xmlns:a16="http://schemas.microsoft.com/office/drawing/2014/main" id="{E5DB6D83-8C14-E5C8-D672-75AE9F9D91BA}"/>
                  </a:ext>
                </a:extLst>
              </p:cNvPr>
              <p:cNvSpPr/>
              <p:nvPr/>
            </p:nvSpPr>
            <p:spPr>
              <a:xfrm>
                <a:off x="10258833" y="2737942"/>
                <a:ext cx="1469257" cy="369332"/>
              </a:xfrm>
              <a:prstGeom prst="parallelogram">
                <a:avLst>
                  <a:gd name="adj" fmla="val 12580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sz="1013"/>
              </a:p>
            </p:txBody>
          </p:sp>
          <p:cxnSp>
            <p:nvCxnSpPr>
              <p:cNvPr id="34" name="Straight Connector 33">
                <a:extLst>
                  <a:ext uri="{FF2B5EF4-FFF2-40B4-BE49-F238E27FC236}">
                    <a16:creationId xmlns:a16="http://schemas.microsoft.com/office/drawing/2014/main" id="{AADB70AF-1DCE-7DAD-981A-5CAC3684BC0E}"/>
                  </a:ext>
                </a:extLst>
              </p:cNvPr>
              <p:cNvCxnSpPr>
                <a:cxnSpLocks/>
              </p:cNvCxnSpPr>
              <p:nvPr/>
            </p:nvCxnSpPr>
            <p:spPr>
              <a:xfrm flipV="1">
                <a:off x="10472414" y="2704159"/>
                <a:ext cx="527615" cy="436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0D3D6CA-ACEC-37DE-6A8D-0CE1AB576DE6}"/>
                  </a:ext>
                </a:extLst>
              </p:cNvPr>
              <p:cNvCxnSpPr>
                <a:cxnSpLocks/>
              </p:cNvCxnSpPr>
              <p:nvPr/>
            </p:nvCxnSpPr>
            <p:spPr>
              <a:xfrm flipV="1">
                <a:off x="10711543" y="2704218"/>
                <a:ext cx="527615" cy="436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D6C847E-3B2A-365F-A32B-AAD009D5172C}"/>
                  </a:ext>
                </a:extLst>
              </p:cNvPr>
              <p:cNvCxnSpPr>
                <a:cxnSpLocks/>
              </p:cNvCxnSpPr>
              <p:nvPr/>
            </p:nvCxnSpPr>
            <p:spPr>
              <a:xfrm flipV="1">
                <a:off x="10950672" y="2704159"/>
                <a:ext cx="527615" cy="436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3A177F3-F8AA-8945-D1F3-18CCEBECAA4B}"/>
                  </a:ext>
                </a:extLst>
              </p:cNvPr>
              <p:cNvCxnSpPr>
                <a:cxnSpLocks/>
              </p:cNvCxnSpPr>
              <p:nvPr/>
            </p:nvCxnSpPr>
            <p:spPr>
              <a:xfrm>
                <a:off x="10494864" y="2816430"/>
                <a:ext cx="1297529" cy="236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F78F2C7-C49E-FFD3-A717-58B46DFA9E91}"/>
                  </a:ext>
                </a:extLst>
              </p:cNvPr>
              <p:cNvCxnSpPr>
                <a:cxnSpLocks/>
              </p:cNvCxnSpPr>
              <p:nvPr/>
            </p:nvCxnSpPr>
            <p:spPr>
              <a:xfrm>
                <a:off x="10381378" y="2915412"/>
                <a:ext cx="1297529" cy="236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B18DFD6-CD59-D03C-88DD-EDA267F76EF3}"/>
                  </a:ext>
                </a:extLst>
              </p:cNvPr>
              <p:cNvCxnSpPr>
                <a:cxnSpLocks/>
              </p:cNvCxnSpPr>
              <p:nvPr/>
            </p:nvCxnSpPr>
            <p:spPr>
              <a:xfrm>
                <a:off x="10279492" y="3005434"/>
                <a:ext cx="1297529" cy="236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A3AD92A-388A-B8DF-C461-91D42EEFEF5C}"/>
                  </a:ext>
                </a:extLst>
              </p:cNvPr>
              <p:cNvCxnSpPr>
                <a:cxnSpLocks/>
              </p:cNvCxnSpPr>
              <p:nvPr/>
            </p:nvCxnSpPr>
            <p:spPr>
              <a:xfrm flipV="1">
                <a:off x="10347028" y="2704100"/>
                <a:ext cx="527615" cy="436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C4F453C-1C06-3B75-6303-87AC8B0A5AB8}"/>
                  </a:ext>
                </a:extLst>
              </p:cNvPr>
              <p:cNvCxnSpPr>
                <a:cxnSpLocks/>
              </p:cNvCxnSpPr>
              <p:nvPr/>
            </p:nvCxnSpPr>
            <p:spPr>
              <a:xfrm flipV="1">
                <a:off x="10585663" y="2704100"/>
                <a:ext cx="527615" cy="436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4A7A542-EA35-B354-AB38-F30A91997618}"/>
                  </a:ext>
                </a:extLst>
              </p:cNvPr>
              <p:cNvCxnSpPr>
                <a:cxnSpLocks/>
              </p:cNvCxnSpPr>
              <p:nvPr/>
            </p:nvCxnSpPr>
            <p:spPr>
              <a:xfrm flipV="1">
                <a:off x="10826184" y="2704100"/>
                <a:ext cx="527615" cy="436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45E32DD-4BD3-7FDA-20C2-7C663C66E290}"/>
                  </a:ext>
                </a:extLst>
              </p:cNvPr>
              <p:cNvCxnSpPr>
                <a:cxnSpLocks/>
              </p:cNvCxnSpPr>
              <p:nvPr/>
            </p:nvCxnSpPr>
            <p:spPr>
              <a:xfrm flipV="1">
                <a:off x="11088038" y="2704041"/>
                <a:ext cx="527615" cy="436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0EF20E0-49BC-D603-A285-BAEBE7A785E7}"/>
                  </a:ext>
                </a:extLst>
              </p:cNvPr>
              <p:cNvCxnSpPr>
                <a:cxnSpLocks/>
              </p:cNvCxnSpPr>
              <p:nvPr/>
            </p:nvCxnSpPr>
            <p:spPr>
              <a:xfrm>
                <a:off x="10225878" y="3048946"/>
                <a:ext cx="1297529" cy="236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921CC4A-D137-D857-D394-1B12D8A726B0}"/>
                  </a:ext>
                </a:extLst>
              </p:cNvPr>
              <p:cNvCxnSpPr>
                <a:cxnSpLocks/>
              </p:cNvCxnSpPr>
              <p:nvPr/>
            </p:nvCxnSpPr>
            <p:spPr>
              <a:xfrm>
                <a:off x="10325794" y="2956878"/>
                <a:ext cx="1297529" cy="236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C951518-DBE7-E704-713B-FE18AC391C91}"/>
                  </a:ext>
                </a:extLst>
              </p:cNvPr>
              <p:cNvCxnSpPr>
                <a:cxnSpLocks/>
              </p:cNvCxnSpPr>
              <p:nvPr/>
            </p:nvCxnSpPr>
            <p:spPr>
              <a:xfrm>
                <a:off x="10430561" y="2864958"/>
                <a:ext cx="1297529" cy="236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102BD5C-46A3-21CA-4E64-64D49D48227B}"/>
                  </a:ext>
                </a:extLst>
              </p:cNvPr>
              <p:cNvCxnSpPr>
                <a:cxnSpLocks/>
              </p:cNvCxnSpPr>
              <p:nvPr/>
            </p:nvCxnSpPr>
            <p:spPr>
              <a:xfrm>
                <a:off x="10539583" y="2769920"/>
                <a:ext cx="1297529" cy="236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3" name="Parallelogram 102">
              <a:extLst>
                <a:ext uri="{FF2B5EF4-FFF2-40B4-BE49-F238E27FC236}">
                  <a16:creationId xmlns:a16="http://schemas.microsoft.com/office/drawing/2014/main" id="{338C67BB-49E9-8049-5DE3-C2ACEA1DDE8B}"/>
                </a:ext>
              </a:extLst>
            </p:cNvPr>
            <p:cNvSpPr/>
            <p:nvPr/>
          </p:nvSpPr>
          <p:spPr>
            <a:xfrm>
              <a:off x="10260977" y="2735728"/>
              <a:ext cx="1469257" cy="369332"/>
            </a:xfrm>
            <a:prstGeom prst="parallelogram">
              <a:avLst>
                <a:gd name="adj" fmla="val 125804"/>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sz="1013"/>
            </a:p>
          </p:txBody>
        </p:sp>
        <p:cxnSp>
          <p:nvCxnSpPr>
            <p:cNvPr id="104" name="Straight Connector 103">
              <a:extLst>
                <a:ext uri="{FF2B5EF4-FFF2-40B4-BE49-F238E27FC236}">
                  <a16:creationId xmlns:a16="http://schemas.microsoft.com/office/drawing/2014/main" id="{15673AAA-BD6B-6167-2538-C6B12EAE87E8}"/>
                </a:ext>
              </a:extLst>
            </p:cNvPr>
            <p:cNvCxnSpPr>
              <a:cxnSpLocks/>
            </p:cNvCxnSpPr>
            <p:nvPr/>
          </p:nvCxnSpPr>
          <p:spPr>
            <a:xfrm>
              <a:off x="10381378" y="2915302"/>
              <a:ext cx="1297529" cy="23636"/>
            </a:xfrm>
            <a:prstGeom prst="line">
              <a:avLst/>
            </a:prstGeom>
            <a:ln>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681B28D8-3056-5C63-D266-336D7A3923D0}"/>
                </a:ext>
              </a:extLst>
            </p:cNvPr>
            <p:cNvCxnSpPr>
              <a:cxnSpLocks/>
            </p:cNvCxnSpPr>
            <p:nvPr/>
          </p:nvCxnSpPr>
          <p:spPr>
            <a:xfrm flipV="1">
              <a:off x="10709296" y="2704268"/>
              <a:ext cx="527615" cy="436775"/>
            </a:xfrm>
            <a:prstGeom prst="line">
              <a:avLst/>
            </a:prstGeom>
            <a:ln>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sp>
        <p:nvSpPr>
          <p:cNvPr id="117" name="Parallelogram 116">
            <a:extLst>
              <a:ext uri="{FF2B5EF4-FFF2-40B4-BE49-F238E27FC236}">
                <a16:creationId xmlns:a16="http://schemas.microsoft.com/office/drawing/2014/main" id="{0E09595D-600A-F1D7-7AFF-A1393594E43B}"/>
              </a:ext>
            </a:extLst>
          </p:cNvPr>
          <p:cNvSpPr/>
          <p:nvPr/>
        </p:nvSpPr>
        <p:spPr>
          <a:xfrm>
            <a:off x="6167014" y="4072621"/>
            <a:ext cx="1101943" cy="276999"/>
          </a:xfrm>
          <a:prstGeom prst="parallelogram">
            <a:avLst>
              <a:gd name="adj" fmla="val 12580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sz="1013"/>
          </a:p>
        </p:txBody>
      </p:sp>
      <p:cxnSp>
        <p:nvCxnSpPr>
          <p:cNvPr id="119" name="Straight Connector 118">
            <a:extLst>
              <a:ext uri="{FF2B5EF4-FFF2-40B4-BE49-F238E27FC236}">
                <a16:creationId xmlns:a16="http://schemas.microsoft.com/office/drawing/2014/main" id="{EAD88CFE-A17A-F6E0-6135-12D484ED404C}"/>
              </a:ext>
            </a:extLst>
          </p:cNvPr>
          <p:cNvCxnSpPr>
            <a:cxnSpLocks/>
          </p:cNvCxnSpPr>
          <p:nvPr/>
        </p:nvCxnSpPr>
        <p:spPr>
          <a:xfrm flipV="1">
            <a:off x="6502628" y="4047329"/>
            <a:ext cx="395711" cy="3275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A1D35FDA-2E55-5C90-8570-FC6185DBA652}"/>
              </a:ext>
            </a:extLst>
          </p:cNvPr>
          <p:cNvCxnSpPr>
            <a:cxnSpLocks/>
          </p:cNvCxnSpPr>
          <p:nvPr/>
        </p:nvCxnSpPr>
        <p:spPr>
          <a:xfrm>
            <a:off x="6255004" y="4205723"/>
            <a:ext cx="973147" cy="17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Parallelogram 113">
            <a:extLst>
              <a:ext uri="{FF2B5EF4-FFF2-40B4-BE49-F238E27FC236}">
                <a16:creationId xmlns:a16="http://schemas.microsoft.com/office/drawing/2014/main" id="{28A82D74-C469-440D-A572-682A14F434C3}"/>
              </a:ext>
            </a:extLst>
          </p:cNvPr>
          <p:cNvSpPr/>
          <p:nvPr/>
        </p:nvSpPr>
        <p:spPr>
          <a:xfrm>
            <a:off x="6168622" y="4070960"/>
            <a:ext cx="1101943" cy="276999"/>
          </a:xfrm>
          <a:prstGeom prst="parallelogram">
            <a:avLst>
              <a:gd name="adj" fmla="val 125804"/>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sz="1013" dirty="0"/>
          </a:p>
        </p:txBody>
      </p:sp>
      <p:grpSp>
        <p:nvGrpSpPr>
          <p:cNvPr id="172" name="Group 171">
            <a:extLst>
              <a:ext uri="{FF2B5EF4-FFF2-40B4-BE49-F238E27FC236}">
                <a16:creationId xmlns:a16="http://schemas.microsoft.com/office/drawing/2014/main" id="{74F4046E-83D3-6606-0DE7-4A6A338C2902}"/>
              </a:ext>
            </a:extLst>
          </p:cNvPr>
          <p:cNvGrpSpPr/>
          <p:nvPr/>
        </p:nvGrpSpPr>
        <p:grpSpPr>
          <a:xfrm>
            <a:off x="6590918" y="3390527"/>
            <a:ext cx="1150170" cy="327663"/>
            <a:chOff x="9643414" y="3633848"/>
            <a:chExt cx="1533560" cy="436884"/>
          </a:xfrm>
        </p:grpSpPr>
        <p:sp>
          <p:nvSpPr>
            <p:cNvPr id="157" name="Parallelogram 156">
              <a:extLst>
                <a:ext uri="{FF2B5EF4-FFF2-40B4-BE49-F238E27FC236}">
                  <a16:creationId xmlns:a16="http://schemas.microsoft.com/office/drawing/2014/main" id="{3680EF01-BA54-920A-8148-29D4472D4888}"/>
                </a:ext>
              </a:extLst>
            </p:cNvPr>
            <p:cNvSpPr/>
            <p:nvPr/>
          </p:nvSpPr>
          <p:spPr>
            <a:xfrm>
              <a:off x="9643414" y="3667631"/>
              <a:ext cx="1469257" cy="369332"/>
            </a:xfrm>
            <a:prstGeom prst="parallelogram">
              <a:avLst>
                <a:gd name="adj" fmla="val 12580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sz="1013"/>
            </a:p>
          </p:txBody>
        </p:sp>
        <p:cxnSp>
          <p:nvCxnSpPr>
            <p:cNvPr id="158" name="Straight Connector 157">
              <a:extLst>
                <a:ext uri="{FF2B5EF4-FFF2-40B4-BE49-F238E27FC236}">
                  <a16:creationId xmlns:a16="http://schemas.microsoft.com/office/drawing/2014/main" id="{E3D71102-873C-5040-5483-ECC166D60BB6}"/>
                </a:ext>
              </a:extLst>
            </p:cNvPr>
            <p:cNvCxnSpPr>
              <a:cxnSpLocks/>
            </p:cNvCxnSpPr>
            <p:nvPr/>
          </p:nvCxnSpPr>
          <p:spPr>
            <a:xfrm flipV="1">
              <a:off x="9856995" y="3633848"/>
              <a:ext cx="527615" cy="436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BDE53368-D99F-357E-D808-42BD22DA369E}"/>
                </a:ext>
              </a:extLst>
            </p:cNvPr>
            <p:cNvCxnSpPr>
              <a:cxnSpLocks/>
            </p:cNvCxnSpPr>
            <p:nvPr/>
          </p:nvCxnSpPr>
          <p:spPr>
            <a:xfrm flipV="1">
              <a:off x="10096124" y="3633907"/>
              <a:ext cx="527615" cy="436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D106AE45-987A-7807-1F20-3FD3C8D81929}"/>
                </a:ext>
              </a:extLst>
            </p:cNvPr>
            <p:cNvCxnSpPr>
              <a:cxnSpLocks/>
            </p:cNvCxnSpPr>
            <p:nvPr/>
          </p:nvCxnSpPr>
          <p:spPr>
            <a:xfrm flipV="1">
              <a:off x="10335253" y="3633848"/>
              <a:ext cx="527615" cy="436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061B2824-55BA-F080-55DC-96DBD6EB46BC}"/>
                </a:ext>
              </a:extLst>
            </p:cNvPr>
            <p:cNvCxnSpPr>
              <a:cxnSpLocks/>
            </p:cNvCxnSpPr>
            <p:nvPr/>
          </p:nvCxnSpPr>
          <p:spPr>
            <a:xfrm>
              <a:off x="9879445" y="3746119"/>
              <a:ext cx="1297529" cy="236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249FDB13-CF05-A0B9-E2EE-2732FA467F56}"/>
                </a:ext>
              </a:extLst>
            </p:cNvPr>
            <p:cNvCxnSpPr>
              <a:cxnSpLocks/>
            </p:cNvCxnSpPr>
            <p:nvPr/>
          </p:nvCxnSpPr>
          <p:spPr>
            <a:xfrm>
              <a:off x="9765959" y="3845101"/>
              <a:ext cx="1297529" cy="236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2B4D81E8-3841-B86D-26DE-49CF489434B4}"/>
                </a:ext>
              </a:extLst>
            </p:cNvPr>
            <p:cNvCxnSpPr>
              <a:cxnSpLocks/>
            </p:cNvCxnSpPr>
            <p:nvPr/>
          </p:nvCxnSpPr>
          <p:spPr>
            <a:xfrm>
              <a:off x="9664073" y="3935123"/>
              <a:ext cx="1297529" cy="236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4" name="Parallelogram 153">
              <a:extLst>
                <a:ext uri="{FF2B5EF4-FFF2-40B4-BE49-F238E27FC236}">
                  <a16:creationId xmlns:a16="http://schemas.microsoft.com/office/drawing/2014/main" id="{402F2DAB-9EAA-A6C6-EFCB-1515A6E9F1EB}"/>
                </a:ext>
              </a:extLst>
            </p:cNvPr>
            <p:cNvSpPr/>
            <p:nvPr/>
          </p:nvSpPr>
          <p:spPr>
            <a:xfrm>
              <a:off x="9645558" y="3665417"/>
              <a:ext cx="1469257" cy="369332"/>
            </a:xfrm>
            <a:prstGeom prst="parallelogram">
              <a:avLst>
                <a:gd name="adj" fmla="val 125804"/>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sz="1013" dirty="0"/>
            </a:p>
          </p:txBody>
        </p:sp>
        <p:cxnSp>
          <p:nvCxnSpPr>
            <p:cNvPr id="155" name="Straight Connector 154">
              <a:extLst>
                <a:ext uri="{FF2B5EF4-FFF2-40B4-BE49-F238E27FC236}">
                  <a16:creationId xmlns:a16="http://schemas.microsoft.com/office/drawing/2014/main" id="{E4CB9C59-DBB6-C317-909C-4C57FE31F7A7}"/>
                </a:ext>
              </a:extLst>
            </p:cNvPr>
            <p:cNvCxnSpPr>
              <a:cxnSpLocks/>
            </p:cNvCxnSpPr>
            <p:nvPr/>
          </p:nvCxnSpPr>
          <p:spPr>
            <a:xfrm>
              <a:off x="9765959" y="3844991"/>
              <a:ext cx="1297529" cy="23636"/>
            </a:xfrm>
            <a:prstGeom prst="line">
              <a:avLst/>
            </a:prstGeom>
            <a:ln>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20DED091-46F4-A663-EC7A-99730598E2AA}"/>
                </a:ext>
              </a:extLst>
            </p:cNvPr>
            <p:cNvCxnSpPr>
              <a:cxnSpLocks/>
            </p:cNvCxnSpPr>
            <p:nvPr/>
          </p:nvCxnSpPr>
          <p:spPr>
            <a:xfrm flipV="1">
              <a:off x="10093877" y="3633957"/>
              <a:ext cx="527615" cy="436775"/>
            </a:xfrm>
            <a:prstGeom prst="line">
              <a:avLst/>
            </a:prstGeom>
            <a:ln>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grpSp>
        <p:nvGrpSpPr>
          <p:cNvPr id="173" name="Group 172">
            <a:extLst>
              <a:ext uri="{FF2B5EF4-FFF2-40B4-BE49-F238E27FC236}">
                <a16:creationId xmlns:a16="http://schemas.microsoft.com/office/drawing/2014/main" id="{F63D3067-66CC-91D8-850C-09BE2BD9F956}"/>
              </a:ext>
            </a:extLst>
          </p:cNvPr>
          <p:cNvGrpSpPr/>
          <p:nvPr/>
        </p:nvGrpSpPr>
        <p:grpSpPr>
          <a:xfrm>
            <a:off x="7513230" y="1982076"/>
            <a:ext cx="1208426" cy="327752"/>
            <a:chOff x="10225878" y="2704041"/>
            <a:chExt cx="1611234" cy="437002"/>
          </a:xfrm>
        </p:grpSpPr>
        <p:grpSp>
          <p:nvGrpSpPr>
            <p:cNvPr id="174" name="Group 173">
              <a:extLst>
                <a:ext uri="{FF2B5EF4-FFF2-40B4-BE49-F238E27FC236}">
                  <a16:creationId xmlns:a16="http://schemas.microsoft.com/office/drawing/2014/main" id="{CF2FBDC6-AF05-1FEC-A132-037D0C63E7D8}"/>
                </a:ext>
              </a:extLst>
            </p:cNvPr>
            <p:cNvGrpSpPr/>
            <p:nvPr/>
          </p:nvGrpSpPr>
          <p:grpSpPr>
            <a:xfrm>
              <a:off x="10225878" y="2704041"/>
              <a:ext cx="1611234" cy="436952"/>
              <a:chOff x="10225878" y="2704041"/>
              <a:chExt cx="1611234" cy="436952"/>
            </a:xfrm>
          </p:grpSpPr>
          <p:sp>
            <p:nvSpPr>
              <p:cNvPr id="178" name="Parallelogram 177">
                <a:extLst>
                  <a:ext uri="{FF2B5EF4-FFF2-40B4-BE49-F238E27FC236}">
                    <a16:creationId xmlns:a16="http://schemas.microsoft.com/office/drawing/2014/main" id="{0326177E-A3A8-DD16-2ED7-7CAE3495DF1A}"/>
                  </a:ext>
                </a:extLst>
              </p:cNvPr>
              <p:cNvSpPr/>
              <p:nvPr/>
            </p:nvSpPr>
            <p:spPr>
              <a:xfrm>
                <a:off x="10258833" y="2737942"/>
                <a:ext cx="1469257" cy="369332"/>
              </a:xfrm>
              <a:prstGeom prst="parallelogram">
                <a:avLst>
                  <a:gd name="adj" fmla="val 12580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sz="1013"/>
              </a:p>
            </p:txBody>
          </p:sp>
          <p:cxnSp>
            <p:nvCxnSpPr>
              <p:cNvPr id="179" name="Straight Connector 178">
                <a:extLst>
                  <a:ext uri="{FF2B5EF4-FFF2-40B4-BE49-F238E27FC236}">
                    <a16:creationId xmlns:a16="http://schemas.microsoft.com/office/drawing/2014/main" id="{77C6DB4D-6EE3-B54F-4D6D-973DFDAEE126}"/>
                  </a:ext>
                </a:extLst>
              </p:cNvPr>
              <p:cNvCxnSpPr>
                <a:cxnSpLocks/>
              </p:cNvCxnSpPr>
              <p:nvPr/>
            </p:nvCxnSpPr>
            <p:spPr>
              <a:xfrm flipV="1">
                <a:off x="10472414" y="2704159"/>
                <a:ext cx="527615" cy="436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F1925198-9D16-BF96-A11C-981B84B0BB46}"/>
                  </a:ext>
                </a:extLst>
              </p:cNvPr>
              <p:cNvCxnSpPr>
                <a:cxnSpLocks/>
              </p:cNvCxnSpPr>
              <p:nvPr/>
            </p:nvCxnSpPr>
            <p:spPr>
              <a:xfrm flipV="1">
                <a:off x="10711543" y="2704218"/>
                <a:ext cx="527615" cy="436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337A8047-ED7B-4F4D-8A38-9C37F310528B}"/>
                  </a:ext>
                </a:extLst>
              </p:cNvPr>
              <p:cNvCxnSpPr>
                <a:cxnSpLocks/>
              </p:cNvCxnSpPr>
              <p:nvPr/>
            </p:nvCxnSpPr>
            <p:spPr>
              <a:xfrm flipV="1">
                <a:off x="10950672" y="2704159"/>
                <a:ext cx="527615" cy="436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104D5C1C-C7EE-B0E2-EB36-5C0D09096777}"/>
                  </a:ext>
                </a:extLst>
              </p:cNvPr>
              <p:cNvCxnSpPr>
                <a:cxnSpLocks/>
              </p:cNvCxnSpPr>
              <p:nvPr/>
            </p:nvCxnSpPr>
            <p:spPr>
              <a:xfrm>
                <a:off x="10494864" y="2816430"/>
                <a:ext cx="1297529" cy="236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966C7E18-F063-FAAB-0443-F0F48DEEA435}"/>
                  </a:ext>
                </a:extLst>
              </p:cNvPr>
              <p:cNvCxnSpPr>
                <a:cxnSpLocks/>
              </p:cNvCxnSpPr>
              <p:nvPr/>
            </p:nvCxnSpPr>
            <p:spPr>
              <a:xfrm>
                <a:off x="10381378" y="2915412"/>
                <a:ext cx="1297529" cy="236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FE38E020-9116-CBB9-DAD1-335B4EAC692A}"/>
                  </a:ext>
                </a:extLst>
              </p:cNvPr>
              <p:cNvCxnSpPr>
                <a:cxnSpLocks/>
              </p:cNvCxnSpPr>
              <p:nvPr/>
            </p:nvCxnSpPr>
            <p:spPr>
              <a:xfrm>
                <a:off x="10279492" y="3005434"/>
                <a:ext cx="1297529" cy="236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81DF763B-72CA-1788-118B-0631243975F4}"/>
                  </a:ext>
                </a:extLst>
              </p:cNvPr>
              <p:cNvCxnSpPr>
                <a:cxnSpLocks/>
              </p:cNvCxnSpPr>
              <p:nvPr/>
            </p:nvCxnSpPr>
            <p:spPr>
              <a:xfrm flipV="1">
                <a:off x="10347028" y="2704100"/>
                <a:ext cx="527615" cy="436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54F21781-0A9E-B960-A22B-3A7312804063}"/>
                  </a:ext>
                </a:extLst>
              </p:cNvPr>
              <p:cNvCxnSpPr>
                <a:cxnSpLocks/>
              </p:cNvCxnSpPr>
              <p:nvPr/>
            </p:nvCxnSpPr>
            <p:spPr>
              <a:xfrm flipV="1">
                <a:off x="10585663" y="2704100"/>
                <a:ext cx="527615" cy="436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9B1F59EF-71F4-CDED-D5E0-10A63329595B}"/>
                  </a:ext>
                </a:extLst>
              </p:cNvPr>
              <p:cNvCxnSpPr>
                <a:cxnSpLocks/>
              </p:cNvCxnSpPr>
              <p:nvPr/>
            </p:nvCxnSpPr>
            <p:spPr>
              <a:xfrm flipV="1">
                <a:off x="10826184" y="2704100"/>
                <a:ext cx="527615" cy="436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10851ECB-7140-B124-AF89-BEDB242C77F5}"/>
                  </a:ext>
                </a:extLst>
              </p:cNvPr>
              <p:cNvCxnSpPr>
                <a:cxnSpLocks/>
              </p:cNvCxnSpPr>
              <p:nvPr/>
            </p:nvCxnSpPr>
            <p:spPr>
              <a:xfrm flipV="1">
                <a:off x="11088038" y="2704041"/>
                <a:ext cx="527615" cy="436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95E527C6-2E01-92E2-051D-E62933354679}"/>
                  </a:ext>
                </a:extLst>
              </p:cNvPr>
              <p:cNvCxnSpPr>
                <a:cxnSpLocks/>
              </p:cNvCxnSpPr>
              <p:nvPr/>
            </p:nvCxnSpPr>
            <p:spPr>
              <a:xfrm>
                <a:off x="10225878" y="3048946"/>
                <a:ext cx="1297529" cy="236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0FF46FB0-CE15-800D-4DD8-BC889B7D202D}"/>
                  </a:ext>
                </a:extLst>
              </p:cNvPr>
              <p:cNvCxnSpPr>
                <a:cxnSpLocks/>
              </p:cNvCxnSpPr>
              <p:nvPr/>
            </p:nvCxnSpPr>
            <p:spPr>
              <a:xfrm>
                <a:off x="10325794" y="2956878"/>
                <a:ext cx="1297529" cy="236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C23F7F04-78AE-9141-6CF3-456547556665}"/>
                  </a:ext>
                </a:extLst>
              </p:cNvPr>
              <p:cNvCxnSpPr>
                <a:cxnSpLocks/>
              </p:cNvCxnSpPr>
              <p:nvPr/>
            </p:nvCxnSpPr>
            <p:spPr>
              <a:xfrm>
                <a:off x="10430561" y="2864958"/>
                <a:ext cx="1297529" cy="236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33EAB61C-63CD-0E54-60CE-65E0B594AFBB}"/>
                  </a:ext>
                </a:extLst>
              </p:cNvPr>
              <p:cNvCxnSpPr>
                <a:cxnSpLocks/>
              </p:cNvCxnSpPr>
              <p:nvPr/>
            </p:nvCxnSpPr>
            <p:spPr>
              <a:xfrm>
                <a:off x="10539583" y="2769920"/>
                <a:ext cx="1297529" cy="236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5" name="Parallelogram 174">
              <a:extLst>
                <a:ext uri="{FF2B5EF4-FFF2-40B4-BE49-F238E27FC236}">
                  <a16:creationId xmlns:a16="http://schemas.microsoft.com/office/drawing/2014/main" id="{E439F7A3-B86A-E9A6-5ED3-83238B1FE49C}"/>
                </a:ext>
              </a:extLst>
            </p:cNvPr>
            <p:cNvSpPr/>
            <p:nvPr/>
          </p:nvSpPr>
          <p:spPr>
            <a:xfrm>
              <a:off x="10258927" y="2737778"/>
              <a:ext cx="1469257" cy="369332"/>
            </a:xfrm>
            <a:prstGeom prst="parallelogram">
              <a:avLst>
                <a:gd name="adj" fmla="val 125804"/>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sz="1013" dirty="0"/>
            </a:p>
          </p:txBody>
        </p:sp>
        <p:cxnSp>
          <p:nvCxnSpPr>
            <p:cNvPr id="176" name="Straight Connector 175">
              <a:extLst>
                <a:ext uri="{FF2B5EF4-FFF2-40B4-BE49-F238E27FC236}">
                  <a16:creationId xmlns:a16="http://schemas.microsoft.com/office/drawing/2014/main" id="{03CEFFC1-6A55-6E86-9286-2C72019E0108}"/>
                </a:ext>
              </a:extLst>
            </p:cNvPr>
            <p:cNvCxnSpPr>
              <a:cxnSpLocks/>
            </p:cNvCxnSpPr>
            <p:nvPr/>
          </p:nvCxnSpPr>
          <p:spPr>
            <a:xfrm>
              <a:off x="10381378" y="2915302"/>
              <a:ext cx="1297529" cy="23636"/>
            </a:xfrm>
            <a:prstGeom prst="line">
              <a:avLst/>
            </a:prstGeom>
            <a:ln>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DEEE5C63-BD9D-CC2D-CE3E-48DE5A3024C7}"/>
                </a:ext>
              </a:extLst>
            </p:cNvPr>
            <p:cNvCxnSpPr>
              <a:cxnSpLocks/>
            </p:cNvCxnSpPr>
            <p:nvPr/>
          </p:nvCxnSpPr>
          <p:spPr>
            <a:xfrm flipV="1">
              <a:off x="10709296" y="2704268"/>
              <a:ext cx="527615" cy="436775"/>
            </a:xfrm>
            <a:prstGeom prst="line">
              <a:avLst/>
            </a:prstGeom>
            <a:ln>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cxnSp>
        <p:nvCxnSpPr>
          <p:cNvPr id="193" name="Straight Connector 192">
            <a:extLst>
              <a:ext uri="{FF2B5EF4-FFF2-40B4-BE49-F238E27FC236}">
                <a16:creationId xmlns:a16="http://schemas.microsoft.com/office/drawing/2014/main" id="{37126F50-B02C-BD13-58CD-B15E6EF248E1}"/>
              </a:ext>
            </a:extLst>
          </p:cNvPr>
          <p:cNvCxnSpPr>
            <a:cxnSpLocks/>
          </p:cNvCxnSpPr>
          <p:nvPr/>
        </p:nvCxnSpPr>
        <p:spPr>
          <a:xfrm flipV="1">
            <a:off x="7559321" y="1982077"/>
            <a:ext cx="395711" cy="3275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134BBE73-F00B-3A1A-194C-874314BACD13}"/>
              </a:ext>
            </a:extLst>
          </p:cNvPr>
          <p:cNvCxnSpPr>
            <a:cxnSpLocks/>
          </p:cNvCxnSpPr>
          <p:nvPr/>
        </p:nvCxnSpPr>
        <p:spPr>
          <a:xfrm flipV="1">
            <a:off x="7645440" y="1983683"/>
            <a:ext cx="395711" cy="3275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A22FA247-0680-AD34-5626-E256861E03FD}"/>
              </a:ext>
            </a:extLst>
          </p:cNvPr>
          <p:cNvCxnSpPr>
            <a:cxnSpLocks/>
          </p:cNvCxnSpPr>
          <p:nvPr/>
        </p:nvCxnSpPr>
        <p:spPr>
          <a:xfrm flipV="1">
            <a:off x="7739794" y="1983806"/>
            <a:ext cx="395711" cy="3275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EC931851-1F1F-DA2B-E889-01A2AE835BF0}"/>
              </a:ext>
            </a:extLst>
          </p:cNvPr>
          <p:cNvCxnSpPr>
            <a:cxnSpLocks/>
          </p:cNvCxnSpPr>
          <p:nvPr/>
        </p:nvCxnSpPr>
        <p:spPr>
          <a:xfrm flipV="1">
            <a:off x="7823183" y="1982077"/>
            <a:ext cx="395711" cy="3275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10E44558-00D3-1F52-B469-7D77167A848B}"/>
              </a:ext>
            </a:extLst>
          </p:cNvPr>
          <p:cNvCxnSpPr>
            <a:cxnSpLocks/>
          </p:cNvCxnSpPr>
          <p:nvPr/>
        </p:nvCxnSpPr>
        <p:spPr>
          <a:xfrm flipV="1">
            <a:off x="7921210" y="1979575"/>
            <a:ext cx="395711" cy="3275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C8641D4B-BBD2-3973-AC5D-0FB57B259795}"/>
              </a:ext>
            </a:extLst>
          </p:cNvPr>
          <p:cNvCxnSpPr>
            <a:cxnSpLocks/>
          </p:cNvCxnSpPr>
          <p:nvPr/>
        </p:nvCxnSpPr>
        <p:spPr>
          <a:xfrm flipV="1">
            <a:off x="8008780" y="1983214"/>
            <a:ext cx="395711" cy="3275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3F8047CA-F3F4-D02A-719D-C997838786BA}"/>
              </a:ext>
            </a:extLst>
          </p:cNvPr>
          <p:cNvCxnSpPr>
            <a:cxnSpLocks/>
          </p:cNvCxnSpPr>
          <p:nvPr/>
        </p:nvCxnSpPr>
        <p:spPr>
          <a:xfrm flipV="1">
            <a:off x="8106818" y="1981988"/>
            <a:ext cx="395711" cy="3275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F572C815-2728-5528-ABDF-83CE88D5E496}"/>
              </a:ext>
            </a:extLst>
          </p:cNvPr>
          <p:cNvCxnSpPr>
            <a:cxnSpLocks/>
          </p:cNvCxnSpPr>
          <p:nvPr/>
        </p:nvCxnSpPr>
        <p:spPr>
          <a:xfrm flipV="1">
            <a:off x="8206803" y="1984469"/>
            <a:ext cx="395711" cy="3275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D2F8C073-5E36-BFFA-0E57-74DD95493A81}"/>
              </a:ext>
            </a:extLst>
          </p:cNvPr>
          <p:cNvCxnSpPr>
            <a:cxnSpLocks/>
          </p:cNvCxnSpPr>
          <p:nvPr/>
        </p:nvCxnSpPr>
        <p:spPr>
          <a:xfrm>
            <a:off x="7492665" y="2255510"/>
            <a:ext cx="973147" cy="17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D6AB275C-4FFF-5B7E-E46E-BFAD49179A92}"/>
              </a:ext>
            </a:extLst>
          </p:cNvPr>
          <p:cNvCxnSpPr>
            <a:cxnSpLocks/>
          </p:cNvCxnSpPr>
          <p:nvPr/>
        </p:nvCxnSpPr>
        <p:spPr>
          <a:xfrm>
            <a:off x="7534998" y="2223911"/>
            <a:ext cx="973147" cy="17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85E0AFE9-67F2-C726-14BD-9C7C62139323}"/>
              </a:ext>
            </a:extLst>
          </p:cNvPr>
          <p:cNvCxnSpPr>
            <a:cxnSpLocks/>
          </p:cNvCxnSpPr>
          <p:nvPr/>
        </p:nvCxnSpPr>
        <p:spPr>
          <a:xfrm>
            <a:off x="7574744" y="2187995"/>
            <a:ext cx="973147" cy="17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47599576-4B31-32F2-1CCA-095978490957}"/>
              </a:ext>
            </a:extLst>
          </p:cNvPr>
          <p:cNvCxnSpPr>
            <a:cxnSpLocks/>
          </p:cNvCxnSpPr>
          <p:nvPr/>
        </p:nvCxnSpPr>
        <p:spPr>
          <a:xfrm>
            <a:off x="7605456" y="2155412"/>
            <a:ext cx="973147" cy="17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A1601A9F-75B2-BA8B-C266-67553B71934B}"/>
              </a:ext>
            </a:extLst>
          </p:cNvPr>
          <p:cNvCxnSpPr>
            <a:cxnSpLocks/>
          </p:cNvCxnSpPr>
          <p:nvPr/>
        </p:nvCxnSpPr>
        <p:spPr>
          <a:xfrm>
            <a:off x="7644016" y="2121458"/>
            <a:ext cx="973147" cy="17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3A0A3479-4C98-5E3E-CE6E-E81524A273E1}"/>
              </a:ext>
            </a:extLst>
          </p:cNvPr>
          <p:cNvCxnSpPr>
            <a:cxnSpLocks/>
          </p:cNvCxnSpPr>
          <p:nvPr/>
        </p:nvCxnSpPr>
        <p:spPr>
          <a:xfrm>
            <a:off x="7693782" y="2083820"/>
            <a:ext cx="973147" cy="17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AD86C3E7-0036-EE9B-9D12-38C6A130DA64}"/>
              </a:ext>
            </a:extLst>
          </p:cNvPr>
          <p:cNvCxnSpPr>
            <a:cxnSpLocks/>
          </p:cNvCxnSpPr>
          <p:nvPr/>
        </p:nvCxnSpPr>
        <p:spPr>
          <a:xfrm>
            <a:off x="7732263" y="2048345"/>
            <a:ext cx="973147" cy="17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7546D3D2-7E2F-E77C-BEAF-309A2CB0FF12}"/>
              </a:ext>
            </a:extLst>
          </p:cNvPr>
          <p:cNvCxnSpPr>
            <a:cxnSpLocks/>
          </p:cNvCxnSpPr>
          <p:nvPr/>
        </p:nvCxnSpPr>
        <p:spPr>
          <a:xfrm>
            <a:off x="7765683" y="2014949"/>
            <a:ext cx="973147" cy="17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5370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5965</TotalTime>
  <Words>2341</Words>
  <Application>Microsoft Macintosh PowerPoint</Application>
  <PresentationFormat>On-screen Show (16:9)</PresentationFormat>
  <Paragraphs>288</Paragraphs>
  <Slides>36</Slides>
  <Notes>36</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Aptos</vt:lpstr>
      <vt:lpstr>Arial</vt:lpstr>
      <vt:lpstr>Baskerville</vt:lpstr>
      <vt:lpstr>Baskerville SemiBold</vt:lpstr>
      <vt:lpstr>Calibri</vt:lpstr>
      <vt:lpstr>Calibri Light</vt:lpstr>
      <vt:lpstr>Cambria Math</vt:lpstr>
      <vt:lpstr>Office Theme</vt:lpstr>
      <vt:lpstr>Implementation of thermal conduction energy transfer models in the  Bifrost code</vt:lpstr>
      <vt:lpstr>Thermal conductivity</vt:lpstr>
      <vt:lpstr>PowerPoint Presentation</vt:lpstr>
      <vt:lpstr>Numerical methods</vt:lpstr>
      <vt:lpstr>Numerical methods</vt:lpstr>
      <vt:lpstr>Numerical methods</vt:lpstr>
      <vt:lpstr>Numerical methods</vt:lpstr>
      <vt:lpstr>Numerical methods</vt:lpstr>
      <vt:lpstr>Numerical methods</vt:lpstr>
      <vt:lpstr>Numerical methods</vt:lpstr>
      <vt:lpstr>PowerPoint Presentation</vt:lpstr>
      <vt:lpstr>The self-similar test</vt:lpstr>
      <vt:lpstr>PowerPoint Presentation</vt:lpstr>
      <vt:lpstr>Accuracy</vt:lpstr>
      <vt:lpstr>Accuracy</vt:lpstr>
      <vt:lpstr>Accuracy</vt:lpstr>
      <vt:lpstr>Accuracy</vt:lpstr>
      <vt:lpstr>Accuracy</vt:lpstr>
      <vt:lpstr>Accuracy</vt:lpstr>
      <vt:lpstr>Accuracy</vt:lpstr>
      <vt:lpstr>Time-stepping</vt:lpstr>
      <vt:lpstr>Time-stepping</vt:lpstr>
      <vt:lpstr>Time-stepping</vt:lpstr>
      <vt:lpstr>Time-stepping</vt:lpstr>
      <vt:lpstr>Time-stepping</vt:lpstr>
      <vt:lpstr>PowerPoint Presentation</vt:lpstr>
      <vt:lpstr>Performance</vt:lpstr>
      <vt:lpstr>Performance</vt:lpstr>
      <vt:lpstr>Performance</vt:lpstr>
      <vt:lpstr>Performance</vt:lpstr>
      <vt:lpstr>Conclusions</vt:lpstr>
      <vt:lpstr>Conclusions</vt:lpstr>
      <vt:lpstr>Conclusions</vt:lpstr>
      <vt:lpstr>Conclusions</vt:lpstr>
      <vt:lpstr>Conclusions</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Thermal conduction energy transfer models in Bifrost</dc:title>
  <dc:creator>George Cherry</dc:creator>
  <cp:lastModifiedBy>George Cherry</cp:lastModifiedBy>
  <cp:revision>12</cp:revision>
  <dcterms:created xsi:type="dcterms:W3CDTF">2024-08-28T09:23:05Z</dcterms:created>
  <dcterms:modified xsi:type="dcterms:W3CDTF">2024-09-10T09:27:40Z</dcterms:modified>
</cp:coreProperties>
</file>