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74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kita Balodhi" initials="N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0F2B"/>
    <a:srgbClr val="2C2C65"/>
    <a:srgbClr val="002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03"/>
    <p:restoredTop sz="94664"/>
  </p:normalViewPr>
  <p:slideViewPr>
    <p:cSldViewPr snapToGrid="0">
      <p:cViewPr>
        <p:scale>
          <a:sx n="44" d="100"/>
          <a:sy n="44" d="100"/>
        </p:scale>
        <p:origin x="-16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7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8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0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>
            <a:spLocks noGrp="1"/>
          </p:cNvSpPr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Black and white photo of the underside of a bridge going over a river and against the sky "/>
          <p:cNvSpPr>
            <a:spLocks noGrp="1"/>
          </p:cNvSpPr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lack and white photo looking up at the suspension cables of a bridge with clouds in the background"/>
          <p:cNvSpPr>
            <a:spLocks noGrp="1"/>
          </p:cNvSpPr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Black and white photo of the Zeeland Bridge in the Netherlands"/>
          <p:cNvSpPr>
            <a:spLocks noGrp="1"/>
          </p:cNvSpPr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Black and white photo of the underside of a bridge going over a river and against the sky "/>
          <p:cNvSpPr>
            <a:spLocks noGrp="1"/>
          </p:cNvSpPr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sz="4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lack and white photo looking up at the suspension cables of a bridge with clouds in the background"/>
          <p:cNvSpPr>
            <a:spLocks noGrp="1"/>
          </p:cNvSpPr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0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un rising from space&#10;&#10;Description automatically generated">
            <a:extLst>
              <a:ext uri="{FF2B5EF4-FFF2-40B4-BE49-F238E27FC236}">
                <a16:creationId xmlns:a16="http://schemas.microsoft.com/office/drawing/2014/main" id="{0D5C001D-E520-B210-12C5-472C2B58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440"/>
                    </a14:imgEffect>
                    <a14:imgEffect>
                      <a14:saturation sat="116000"/>
                    </a14:imgEffect>
                    <a14:imgEffect>
                      <a14:brightnessContrast bright="-9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716000" cy="1371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C429C8-AD4D-EE95-4E88-506D40399573}"/>
              </a:ext>
            </a:extLst>
          </p:cNvPr>
          <p:cNvSpPr txBox="1"/>
          <p:nvPr/>
        </p:nvSpPr>
        <p:spPr>
          <a:xfrm>
            <a:off x="1385454" y="1242573"/>
            <a:ext cx="15267709" cy="3149580"/>
          </a:xfrm>
          <a:prstGeom prst="rect">
            <a:avLst/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BAYES IN SPACE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Bayesian Deep </a:t>
            </a:r>
            <a:r>
              <a:rPr kumimoji="0" lang="en-US" sz="66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Learning for Coronal Temperat</a:t>
            </a:r>
            <a:r>
              <a:rPr lang="en-US" sz="6600" b="1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ure Estimation</a:t>
            </a:r>
            <a:endParaRPr kumimoji="0" lang="en-US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4E3D4C-3F08-AB92-548B-F8670248B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9354800" y="12136582"/>
            <a:ext cx="5029199" cy="1579418"/>
          </a:xfrm>
          <a:prstGeom prst="rect">
            <a:avLst/>
          </a:prstGeom>
        </p:spPr>
      </p:pic>
      <p:sp>
        <p:nvSpPr>
          <p:cNvPr id="16" name="Nikita Balodhi…">
            <a:extLst>
              <a:ext uri="{FF2B5EF4-FFF2-40B4-BE49-F238E27FC236}">
                <a16:creationId xmlns:a16="http://schemas.microsoft.com/office/drawing/2014/main" id="{0B4BC142-0248-6B49-18F4-C3E581C20ED4}"/>
              </a:ext>
            </a:extLst>
          </p:cNvPr>
          <p:cNvSpPr txBox="1">
            <a:spLocks/>
          </p:cNvSpPr>
          <p:nvPr/>
        </p:nvSpPr>
        <p:spPr>
          <a:xfrm>
            <a:off x="1385454" y="9573491"/>
            <a:ext cx="6179889" cy="3491345"/>
          </a:xfrm>
          <a:prstGeom prst="rect">
            <a:avLst/>
          </a:prstGeom>
        </p:spPr>
        <p:txBody>
          <a:bodyPr/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indent="0" hangingPunct="1">
              <a:buNone/>
            </a:pPr>
            <a:r>
              <a:rPr lang="en-GB" sz="5400" u="sng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Nikita Balodhi</a:t>
            </a:r>
          </a:p>
          <a:p>
            <a:pPr marL="0" indent="0" hangingPunct="1">
              <a:buNone/>
            </a:pPr>
            <a:r>
              <a:rPr lang="en-GB" sz="5400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Richard Morton</a:t>
            </a:r>
          </a:p>
          <a:p>
            <a:pPr marL="0" indent="0" hangingPunct="1">
              <a:buNone/>
            </a:pPr>
            <a:r>
              <a:rPr lang="en-GB" sz="5400" dirty="0">
                <a:solidFill>
                  <a:srgbClr val="FFFFFF"/>
                </a:solidFill>
                <a:latin typeface="Apple LiSung Light" pitchFamily="2" charset="-120"/>
                <a:ea typeface="Apple LiSung Light" pitchFamily="2" charset="-120"/>
              </a:rPr>
              <a:t>Patrick Antolin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E9E10-5F67-5EFB-E239-D57ABC7E9758}"/>
              </a:ext>
            </a:extLst>
          </p:cNvPr>
          <p:cNvSpPr txBox="1"/>
          <p:nvPr/>
        </p:nvSpPr>
        <p:spPr>
          <a:xfrm>
            <a:off x="9817151" y="13064836"/>
            <a:ext cx="474969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Image Credits: AIA/SDO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8847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Kernel Density Estimates"/>
          <p:cNvSpPr txBox="1"/>
          <p:nvPr/>
        </p:nvSpPr>
        <p:spPr>
          <a:xfrm>
            <a:off x="8139177" y="1115591"/>
            <a:ext cx="810564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Kernel Density Estimates</a:t>
            </a:r>
          </a:p>
        </p:txBody>
      </p:sp>
      <p:sp>
        <p:nvSpPr>
          <p:cNvPr id="222" name="Plotting the pixel distributions of images synthesised by the model with the original observations (left)…"/>
          <p:cNvSpPr txBox="1"/>
          <p:nvPr/>
        </p:nvSpPr>
        <p:spPr>
          <a:xfrm>
            <a:off x="1068074" y="11510297"/>
            <a:ext cx="22247849" cy="1718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dirty="0"/>
              <a:t>The pixel distributions of the observed signals and the synthetic images generated by Regularised Inversion and the Bayesian model (1)</a:t>
            </a:r>
          </a:p>
          <a:p>
            <a:pPr>
              <a:defRPr sz="350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Plotting the pixel distributions of images </a:t>
            </a:r>
            <a:r>
              <a:rPr dirty="0" err="1"/>
              <a:t>synthesised</a:t>
            </a:r>
            <a:r>
              <a:rPr dirty="0"/>
              <a:t> by the model with the original observations </a:t>
            </a:r>
            <a:r>
              <a:rPr lang="en-GB" dirty="0"/>
              <a:t>(2)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7BAAE-991B-D13A-CBB9-44D7EC2C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424" y="2788146"/>
            <a:ext cx="14029150" cy="7283626"/>
          </a:xfrm>
          <a:prstGeom prst="rect">
            <a:avLst/>
          </a:prstGeom>
        </p:spPr>
      </p:pic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0B4C4465-FDE1-F07A-ACA4-0B082C13F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196" y="9850100"/>
            <a:ext cx="5100378" cy="1464146"/>
          </a:xfrm>
          <a:prstGeom prst="rect">
            <a:avLst/>
          </a:prstGeom>
        </p:spPr>
      </p:pic>
      <p:pic>
        <p:nvPicPr>
          <p:cNvPr id="220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309" y="2425510"/>
            <a:ext cx="15955378" cy="8986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B8AB02-74E7-DEB9-E6A0-3AB1A5F3F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1577" y="6611182"/>
            <a:ext cx="10314708" cy="7104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07395-AEBD-CCE1-4752-B06F721CF2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604040" y="7595321"/>
            <a:ext cx="1124854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cs typeface="Calibri" panose="020F0502020204030204" pitchFamily="34" charset="0"/>
                <a:sym typeface="Palatino"/>
              </a:rPr>
              <a:t>DEM weighted Average Temperatures</a:t>
            </a:r>
          </a:p>
        </p:txBody>
      </p:sp>
      <p:pic>
        <p:nvPicPr>
          <p:cNvPr id="14" name="Picture 13" descr="A black and white math symbols&#10;&#10;Description automatically generated with medium confidence">
            <a:extLst>
              <a:ext uri="{FF2B5EF4-FFF2-40B4-BE49-F238E27FC236}">
                <a16:creationId xmlns:a16="http://schemas.microsoft.com/office/drawing/2014/main" id="{8D3B58B8-1F56-7361-0DEB-CFE8A6325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175" y="12107982"/>
            <a:ext cx="3414162" cy="15159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8C0F0F-27FD-820C-BAFB-CE2A4D1CBECE}"/>
              </a:ext>
            </a:extLst>
          </p:cNvPr>
          <p:cNvSpPr txBox="1">
            <a:spLocks/>
          </p:cNvSpPr>
          <p:nvPr/>
        </p:nvSpPr>
        <p:spPr>
          <a:xfrm>
            <a:off x="1163782" y="12487037"/>
            <a:ext cx="998584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DEM bins chosen at the peak sensitivity of AIA/SDO channels: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171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, 211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, and 94 </a:t>
            </a:r>
            <a:r>
              <a:rPr lang="en-GB" sz="2800" b="1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sz="2800" b="1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PLE LISUNG LIGHT" pitchFamily="2" charset="-120"/>
                <a:ea typeface="APPLE LISUNG LIGHT" pitchFamily="2" charset="-120"/>
              </a:rPr>
              <a:t> (top to bottom)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214487-0B19-EC59-F97E-26FC65A7E0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770" y="1228962"/>
            <a:ext cx="7891028" cy="38838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247C14-14EC-4C14-2165-74D6DA41DB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902" y="4953612"/>
            <a:ext cx="7889605" cy="38087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4F129D8-CC7B-CE48-89AE-6A4BD73006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902" y="8678262"/>
            <a:ext cx="7889605" cy="38087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B5614C1-74CD-3D8A-B748-AE580A107D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75208" y="770572"/>
            <a:ext cx="33647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latin typeface="Avenir Next" panose="020B0503020202020204" pitchFamily="34" charset="0"/>
                <a:ea typeface="APPLE LISUNG LIGHT" pitchFamily="2" charset="-120"/>
              </a:rPr>
              <a:t>Regularized Inversion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venir Next" panose="020B0503020202020204" pitchFamily="34" charset="0"/>
              <a:ea typeface="APPLE LISUNG LIGHT" pitchFamily="2" charset="-120"/>
              <a:sym typeface="Palatin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139A98-9B3B-B6C5-2DC1-C459483CF9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43325" y="770572"/>
            <a:ext cx="31466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venir Next" panose="020B0503020202020204" pitchFamily="34" charset="0"/>
                <a:ea typeface="APPLE LISUNG LIGHT" pitchFamily="2" charset="-120"/>
                <a:sym typeface="Palatino"/>
              </a:rPr>
              <a:t>Posterior Mean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E20E5-D724-66BC-2BB6-64D8B364CB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12254529" y="9789384"/>
            <a:ext cx="268983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Temperature [K</a:t>
            </a:r>
            <a:r>
              <a:rPr lang="en-US" sz="3000" b="1" dirty="0">
                <a:latin typeface="APPLE LISUNG LIGHT" pitchFamily="2" charset="-120"/>
                <a:ea typeface="APPLE LISUNG LIGHT" pitchFamily="2" charset="-120"/>
              </a:rPr>
              <a:t>]</a:t>
            </a:r>
            <a:endParaRPr kumimoji="0" lang="en-US" sz="3000" b="1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APPLE LISUNG LIGHT" pitchFamily="2" charset="-120"/>
              <a:ea typeface="APPLE LISUNG LIGHT" pitchFamily="2" charset="-120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04C83E-C65F-B83E-E98A-898E19984E1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 rot="5400000">
                <a:off x="6645400" y="6551249"/>
                <a:ext cx="7459222" cy="613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b="1" dirty="0">
                    <a:latin typeface="APPLE LISUNG LIGHT" pitchFamily="2" charset="-120"/>
                    <a:ea typeface="APPLE LISUNG LIGHT" pitchFamily="2" charset="-120"/>
                  </a:rPr>
                  <a:t>Differential Emission Measures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𝒄𝒎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𝟓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𝑲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APPLE LISUNG LIGHT" pitchFamily="2" charset="-12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dirty="0">
                    <a:latin typeface="APPLE LISUNG LIGHT" pitchFamily="2" charset="-120"/>
                    <a:ea typeface="APPLE LISUNG LIGHT" pitchFamily="2" charset="-120"/>
                  </a:rPr>
                  <a:t>]</a:t>
                </a:r>
                <a:endParaRPr kumimoji="0" lang="en-US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704C83E-C65F-B83E-E98A-898E19984E1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645400" y="6551249"/>
                <a:ext cx="7459222" cy="613501"/>
              </a:xfrm>
              <a:prstGeom prst="rect">
                <a:avLst/>
              </a:prstGeom>
              <a:blipFill>
                <a:blip r:embed="rId7"/>
                <a:stretch>
                  <a:fillRect l="-28571" t="-2211" r="-10204" b="-221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6039B19-3BD3-871A-DD4C-859A28E1A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8745" y="165662"/>
            <a:ext cx="7177021" cy="73375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31" name="Simulated gaussian model :…"/>
              <p:cNvSpPr txBox="1"/>
              <p:nvPr/>
            </p:nvSpPr>
            <p:spPr>
              <a:xfrm>
                <a:off x="1371100" y="3355224"/>
                <a:ext cx="6718799" cy="20062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l">
                  <a:lnSpc>
                    <a:spcPct val="150000"/>
                  </a:lnSpc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b="1" dirty="0">
                    <a:latin typeface="Apple LiSung Light" pitchFamily="2" charset="-120"/>
                    <a:ea typeface="Apple LiSung Light" pitchFamily="2" charset="-120"/>
                  </a:rPr>
                  <a:t>S</a:t>
                </a:r>
                <a:r>
                  <a:rPr lang="en-GB" b="1" dirty="0" err="1">
                    <a:latin typeface="Apple LiSung Light" pitchFamily="2" charset="-120"/>
                    <a:ea typeface="Apple LiSung Light" pitchFamily="2" charset="-120"/>
                  </a:rPr>
                  <a:t>ynthetic</a:t>
                </a:r>
                <a:r>
                  <a:rPr b="1" dirty="0">
                    <a:latin typeface="Apple LiSung Light" pitchFamily="2" charset="-120"/>
                    <a:ea typeface="Apple LiSung Light" pitchFamily="2" charset="-120"/>
                  </a:rPr>
                  <a:t> gaussian model</a:t>
                </a:r>
                <a:r>
                  <a:rPr lang="en-GB" b="1" dirty="0">
                    <a:latin typeface="Apple LiSung Light" pitchFamily="2" charset="-120"/>
                    <a:ea typeface="Apple LiSung Light" pitchFamily="2" charset="-120"/>
                  </a:rPr>
                  <a:t> DEM</a:t>
                </a:r>
                <a:r>
                  <a:rPr b="1" dirty="0">
                    <a:latin typeface="Apple LiSung Light" pitchFamily="2" charset="-120"/>
                    <a:ea typeface="Apple LiSung Light" pitchFamily="2" charset="-120"/>
                  </a:rPr>
                  <a:t> :</a:t>
                </a:r>
              </a:p>
              <a:p>
                <a:pPr algn="l"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sSub>
                            <m:sSub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sz="30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sz="3000" i="1">
                                  <a:solidFill>
                                    <a:srgbClr val="41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sz="30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3000" dirty="0">
                  <a:latin typeface="Apple LiSung Light" pitchFamily="2" charset="-120"/>
                  <a:ea typeface="Apple LiSung Light" pitchFamily="2" charset="-120"/>
                </a:endParaRPr>
              </a:p>
            </p:txBody>
          </p:sp>
        </mc:Choice>
        <mc:Fallback>
          <p:sp>
            <p:nvSpPr>
              <p:cNvPr id="231" name="Simulated gaussian model 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00" y="3355224"/>
                <a:ext cx="6718799" cy="2006255"/>
              </a:xfrm>
              <a:prstGeom prst="rect">
                <a:avLst/>
              </a:prstGeom>
              <a:blipFill>
                <a:blip r:embed="rId2"/>
                <a:stretch>
                  <a:fillRect l="-3403" b="-12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2" name="Simulated data"/>
          <p:cNvSpPr txBox="1">
            <a:spLocks noGrp="1"/>
          </p:cNvSpPr>
          <p:nvPr>
            <p:ph type="title" idx="4294967295"/>
          </p:nvPr>
        </p:nvSpPr>
        <p:spPr>
          <a:xfrm>
            <a:off x="952500" y="806067"/>
            <a:ext cx="22479000" cy="1663701"/>
          </a:xfrm>
          <a:prstGeom prst="rect">
            <a:avLst/>
          </a:prstGeom>
        </p:spPr>
        <p:txBody>
          <a:bodyPr/>
          <a:lstStyle/>
          <a:p>
            <a:r>
              <a:rPr dirty="0"/>
              <a:t>Simulated </a:t>
            </a:r>
            <a:r>
              <a:rPr lang="en-GB" dirty="0"/>
              <a:t>DEM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C1FFC-CFD3-B6DD-6F92-8346299A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7" y="6717222"/>
            <a:ext cx="7910821" cy="605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95BB3-32D5-EF05-B983-D4D33C629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7792" y="6717223"/>
            <a:ext cx="7910821" cy="6055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ACEDE8-6CC6-DF09-6F1F-F4C3C1002A9B}"/>
                  </a:ext>
                </a:extLst>
              </p:cNvPr>
              <p:cNvSpPr txBox="1"/>
              <p:nvPr/>
            </p:nvSpPr>
            <p:spPr>
              <a:xfrm>
                <a:off x="16825326" y="2239824"/>
                <a:ext cx="6606174" cy="42370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>
                  <a:spcBef>
                    <a:spcPts val="3400"/>
                  </a:spcBef>
                  <a:buClr>
                    <a:srgbClr val="929292"/>
                  </a:buClr>
                  <a:buSzPct val="60000"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dirty="0"/>
                  <a:t>Observable signals calculated using the response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dirty="0"/>
                  <a:t>.</a:t>
                </a:r>
                <a:r>
                  <a:rPr lang="ar-AE" baseline="-3703" dirty="0"/>
                  <a:t> </a:t>
                </a:r>
              </a:p>
              <a:p>
                <a:pPr algn="l">
                  <a:spcBef>
                    <a:spcPts val="3400"/>
                  </a:spcBef>
                  <a:buClr>
                    <a:srgbClr val="929292"/>
                  </a:buClr>
                  <a:buSzPct val="60000"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dirty="0"/>
                  <a:t>Gaussian noise from the instrument added to create synthetic images from the observable signals</a:t>
                </a: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ACEDE8-6CC6-DF09-6F1F-F4C3C1002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26" y="2239824"/>
                <a:ext cx="6606174" cy="4237057"/>
              </a:xfrm>
              <a:prstGeom prst="rect">
                <a:avLst/>
              </a:prstGeom>
              <a:blipFill>
                <a:blip r:embed="rId6"/>
                <a:stretch>
                  <a:fillRect l="-3257" r="-229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BCF4A8-26F1-0E4F-956F-E4471A1E2F59}"/>
                  </a:ext>
                </a:extLst>
              </p:cNvPr>
              <p:cNvSpPr txBox="1"/>
              <p:nvPr/>
            </p:nvSpPr>
            <p:spPr>
              <a:xfrm>
                <a:off x="10185712" y="2658751"/>
                <a:ext cx="4012573" cy="3399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 smtClean="0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ar-AE" sz="32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Central temperature</a:t>
                </a:r>
              </a:p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ar-AE" sz="32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Standard deviation</a:t>
                </a:r>
              </a:p>
              <a:p>
                <a:pPr>
                  <a:spcBef>
                    <a:spcPts val="3400"/>
                  </a:spcBef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200" dirty="0">
                    <a:latin typeface="Apple LiSung Light" pitchFamily="2" charset="-120"/>
                    <a:ea typeface="Apple LiSung Light" pitchFamily="2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32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ar-AE" sz="32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𝑑𝑇</m:t>
                    </m:r>
                  </m:oMath>
                </a14:m>
                <a:endParaRPr lang="ar-AE" sz="3200" dirty="0">
                  <a:solidFill>
                    <a:srgbClr val="414040"/>
                  </a:solidFill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BCF4A8-26F1-0E4F-956F-E4471A1E2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712" y="2658751"/>
                <a:ext cx="4012573" cy="3399200"/>
              </a:xfrm>
              <a:prstGeom prst="rect">
                <a:avLst/>
              </a:prstGeom>
              <a:blipFill>
                <a:blip r:embed="rId7"/>
                <a:stretch>
                  <a:fillRect l="-1899" r="-443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>
            <a:extLst>
              <a:ext uri="{FF2B5EF4-FFF2-40B4-BE49-F238E27FC236}">
                <a16:creationId xmlns:a16="http://schemas.microsoft.com/office/drawing/2014/main" id="{2983063D-5E24-867C-3EDA-4A77B1353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860" y="6717223"/>
            <a:ext cx="8128276" cy="60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clusions">
            <a:extLst>
              <a:ext uri="{FF2B5EF4-FFF2-40B4-BE49-F238E27FC236}">
                <a16:creationId xmlns:a16="http://schemas.microsoft.com/office/drawing/2014/main" id="{CAD86CA3-0218-21C6-AEDA-B4F0F50B315D}"/>
              </a:ext>
            </a:extLst>
          </p:cNvPr>
          <p:cNvSpPr txBox="1">
            <a:spLocks/>
          </p:cNvSpPr>
          <p:nvPr/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GB"/>
              <a:t>Summary</a:t>
            </a:r>
            <a:endParaRPr lang="en-GB" dirty="0"/>
          </a:p>
        </p:txBody>
      </p:sp>
      <p:sp>
        <p:nvSpPr>
          <p:cNvPr id="3" name="Aim…">
            <a:extLst>
              <a:ext uri="{FF2B5EF4-FFF2-40B4-BE49-F238E27FC236}">
                <a16:creationId xmlns:a16="http://schemas.microsoft.com/office/drawing/2014/main" id="{EF336247-D215-0A2E-4403-C12048118644}"/>
              </a:ext>
            </a:extLst>
          </p:cNvPr>
          <p:cNvSpPr txBox="1">
            <a:spLocks/>
          </p:cNvSpPr>
          <p:nvPr/>
        </p:nvSpPr>
        <p:spPr>
          <a:xfrm>
            <a:off x="952500" y="3695700"/>
            <a:ext cx="14227948" cy="8572500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We developed a machine learning model to generate DEM maps from EUV channel images from AIA/SDO</a:t>
            </a:r>
          </a:p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We used Variational Dropout as a Bayesian technique to incorporate model bias in our predictions without additional parameters</a:t>
            </a:r>
          </a:p>
          <a:p>
            <a:pPr hangingPunct="1"/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The model is successful in generating temperature maps and reconstructing the observed images from these maps</a:t>
            </a:r>
          </a:p>
          <a:p>
            <a:pPr hangingPunct="1"/>
            <a:r>
              <a:rPr lang="en-GB" sz="3600" b="1" dirty="0">
                <a:latin typeface="Apple LiSung Light" pitchFamily="2" charset="-120"/>
                <a:ea typeface="Apple LiSung Light" pitchFamily="2" charset="-120"/>
              </a:rPr>
              <a:t>Future scopes :</a:t>
            </a:r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 Results comparable to Bayes by backprop technique</a:t>
            </a:r>
          </a:p>
          <a:p>
            <a:pPr marL="3657600" lvl="6" indent="0" hangingPunct="1">
              <a:buFont typeface="Zapf Dingbats"/>
              <a:buNone/>
            </a:pPr>
            <a:r>
              <a:rPr lang="en-GB" sz="3600" dirty="0">
                <a:latin typeface="Apple LiSung Light" pitchFamily="2" charset="-120"/>
                <a:ea typeface="Apple LiSung Light" pitchFamily="2" charset="-120"/>
              </a:rPr>
              <a:t>Model used as a denoising problem for AIA images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45A28-AB0F-379B-4861-D83357DA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5082" y="9462254"/>
            <a:ext cx="3930854" cy="4253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A36C8-D54D-5BDD-74CE-8AA4BAEC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5082" y="0"/>
            <a:ext cx="3930854" cy="4211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29002-4821-11F1-8DB8-D0A1E797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0138" y="5161694"/>
            <a:ext cx="3891934" cy="4169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D17A6-5C78-2D79-7CDE-2A21155D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4326" y="5161694"/>
            <a:ext cx="3891934" cy="4169930"/>
          </a:xfrm>
          <a:prstGeom prst="rect">
            <a:avLst/>
          </a:prstGeom>
        </p:spPr>
      </p:pic>
      <p:sp>
        <p:nvSpPr>
          <p:cNvPr id="8" name="Shape">
            <a:extLst>
              <a:ext uri="{FF2B5EF4-FFF2-40B4-BE49-F238E27FC236}">
                <a16:creationId xmlns:a16="http://schemas.microsoft.com/office/drawing/2014/main" id="{26C82F3B-5EED-C12F-95F2-5BE8BDBE0E2A}"/>
              </a:ext>
            </a:extLst>
          </p:cNvPr>
          <p:cNvSpPr/>
          <p:nvPr/>
        </p:nvSpPr>
        <p:spPr>
          <a:xfrm rot="5400000">
            <a:off x="19282555" y="4335105"/>
            <a:ext cx="688805" cy="546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000000">
              <a:alpha val="587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05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12"/>
                    </a14:imgEffect>
                    <a14:imgEffect>
                      <a14:saturation sat="152000"/>
                    </a14:imgEffect>
                    <a14:imgEffect>
                      <a14:brightnessContrast bright="17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bout the Corona"/>
          <p:cNvSpPr txBox="1">
            <a:spLocks noGrp="1"/>
          </p:cNvSpPr>
          <p:nvPr>
            <p:ph type="title"/>
          </p:nvPr>
        </p:nvSpPr>
        <p:spPr>
          <a:xfrm>
            <a:off x="960460" y="1136650"/>
            <a:ext cx="22479001" cy="1663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2A9"/>
                </a:solidFill>
              </a:defRPr>
            </a:lvl1pPr>
          </a:lstStyle>
          <a:p>
            <a:r>
              <a:rPr lang="en-GB" dirty="0"/>
              <a:t>Solar </a:t>
            </a:r>
            <a:r>
              <a:rPr dirty="0"/>
              <a:t>Corona</a:t>
            </a:r>
          </a:p>
        </p:txBody>
      </p:sp>
      <p:sp>
        <p:nvSpPr>
          <p:cNvPr id="141" name="The Corona constitutes hot radiating plasma with temperatures reaching millions of Kelvins. Estimating the plasma thermal distribution is important to understand heating mechanisms of solar phenomena…"/>
          <p:cNvSpPr txBox="1">
            <a:spLocks noGrp="1"/>
          </p:cNvSpPr>
          <p:nvPr>
            <p:ph type="body" idx="1"/>
          </p:nvPr>
        </p:nvSpPr>
        <p:spPr>
          <a:xfrm>
            <a:off x="1729512" y="3054350"/>
            <a:ext cx="13689163" cy="89281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3600" b="1" dirty="0"/>
              <a:t>The Corona constitutes hot radiating plasma with temperatures reaching millions of Kelvins. </a:t>
            </a:r>
            <a:endParaRPr lang="en-GB" sz="3600" b="1" dirty="0"/>
          </a:p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b="1" dirty="0"/>
              <a:t>The coronal temperatures can be studied through photometric observations in multiple wavelengths containing ions formed at different temperatures</a:t>
            </a:r>
          </a:p>
          <a:p>
            <a:pPr>
              <a:defRPr sz="4300">
                <a:solidFill>
                  <a:srgbClr val="FFFDD8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b="1" dirty="0"/>
              <a:t>We use observations from the Atmospheric Imaging Assembly (AIA) onboard the Solar Dynamics Observatory (SDO)</a:t>
            </a:r>
          </a:p>
        </p:txBody>
      </p:sp>
      <p:sp>
        <p:nvSpPr>
          <p:cNvPr id="142" name="Background: NASA Mission AIA/SDO"/>
          <p:cNvSpPr txBox="1"/>
          <p:nvPr/>
        </p:nvSpPr>
        <p:spPr>
          <a:xfrm>
            <a:off x="17092787" y="12230100"/>
            <a:ext cx="7142362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89847F"/>
                </a:solidFill>
              </a:defRPr>
            </a:lvl1pPr>
          </a:lstStyle>
          <a:p>
            <a:r>
              <a:t>Background: NASA Mission AIA/SDO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520AA-E6BE-162E-C921-478BF109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787" y="3621165"/>
            <a:ext cx="5234881" cy="64736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Differential Emission Measures</a:t>
            </a:r>
            <a:endParaRPr dirty="0"/>
          </a:p>
        </p:txBody>
      </p:sp>
      <p:sp>
        <p:nvSpPr>
          <p:cNvPr id="4" name="The Corona is observed in Extreme UV bandpasses…">
            <a:extLst>
              <a:ext uri="{FF2B5EF4-FFF2-40B4-BE49-F238E27FC236}">
                <a16:creationId xmlns:a16="http://schemas.microsoft.com/office/drawing/2014/main" id="{9325AA0E-E8BC-9111-AC35-138C70DC993F}"/>
              </a:ext>
            </a:extLst>
          </p:cNvPr>
          <p:cNvSpPr txBox="1">
            <a:spLocks/>
          </p:cNvSpPr>
          <p:nvPr/>
        </p:nvSpPr>
        <p:spPr>
          <a:xfrm>
            <a:off x="679372" y="3319429"/>
            <a:ext cx="13617973" cy="892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09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1pPr>
            <a:lvl2pPr marL="1219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2pPr>
            <a:lvl3pPr marL="1828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3pPr>
            <a:lvl4pPr marL="2438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4pPr>
            <a:lvl5pPr marL="30480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5pPr>
            <a:lvl6pPr marL="36576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42672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48768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5486400" marR="0" indent="-609600" algn="l" defTabSz="825500" rtl="0" latinLnBrk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929292"/>
              </a:buClr>
              <a:buSzPct val="60000"/>
              <a:buFont typeface="Zapf Dingbats"/>
              <a:buChar char="❖"/>
              <a:tabLst/>
              <a:defRPr sz="5000" b="0" i="0" u="none" strike="noStrike" cap="none" spc="0" baseline="0">
                <a:solidFill>
                  <a:srgbClr val="414141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The Corona is observed in Extreme UV wavelengths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Plasma contributions and instrument response functions for each channel span a range of temperatures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We can map plasma emissions from AIA images at each wavelength for a wide thermal range.</a:t>
            </a:r>
          </a:p>
          <a:p>
            <a:pPr marL="508000" indent="-508000" hangingPunct="1">
              <a:spcBef>
                <a:spcPts val="2500"/>
              </a:spcBef>
              <a:buSzPct val="65000"/>
              <a:defRPr sz="42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>
                <a:latin typeface="蘋果儷細宋"/>
                <a:ea typeface="蘋果儷細宋"/>
                <a:cs typeface="蘋果儷細宋"/>
                <a:sym typeface="蘋果儷細宋"/>
              </a:rPr>
              <a:t>The amount of radiation emitted from the Corona at a certain temperature along a line of sight is called Differential Emission Measure (DEM)</a:t>
            </a:r>
          </a:p>
        </p:txBody>
      </p:sp>
      <p:pic>
        <p:nvPicPr>
          <p:cNvPr id="5" name="Picture 8" descr="Transition Region Contribution to AIA Observations in the Context of  Coronal Heating - IOPscience">
            <a:extLst>
              <a:ext uri="{FF2B5EF4-FFF2-40B4-BE49-F238E27FC236}">
                <a16:creationId xmlns:a16="http://schemas.microsoft.com/office/drawing/2014/main" id="{07C806D3-8E46-83FE-A8E9-407030F6A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654" y="3624646"/>
            <a:ext cx="6752784" cy="684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DF85F-1FB6-9D51-C65B-7FBC2237A60A}"/>
              </a:ext>
            </a:extLst>
          </p:cNvPr>
          <p:cNvSpPr txBox="1"/>
          <p:nvPr/>
        </p:nvSpPr>
        <p:spPr>
          <a:xfrm>
            <a:off x="14906945" y="11283163"/>
            <a:ext cx="8712201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Temperature response for AIA/SDO for EUV lines (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Landi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et al 2013)</a:t>
            </a:r>
          </a:p>
        </p:txBody>
      </p:sp>
    </p:spTree>
    <p:extLst>
      <p:ext uri="{BB962C8B-B14F-4D97-AF65-F5344CB8AC3E}">
        <p14:creationId xmlns:p14="http://schemas.microsoft.com/office/powerpoint/2010/main" val="39252946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he DEM is linked to the observed pixel intensities by the following inversion equation:…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1497443" y="581891"/>
                <a:ext cx="21389114" cy="6816132"/>
              </a:xfrm>
              <a:prstGeom prst="rect">
                <a:avLst/>
              </a:prstGeom>
            </p:spPr>
            <p:txBody>
              <a:bodyPr anchor="t" anchorCtr="0">
                <a:noAutofit/>
              </a:bodyPr>
              <a:lstStyle/>
              <a:p>
                <a:pPr marL="0" indent="0">
                  <a:lnSpc>
                    <a:spcPct val="200000"/>
                  </a:lnSpc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The DEM is linked to the observed pixel intensities by the following inversion equation:</a:t>
                </a:r>
              </a:p>
              <a:p>
                <a:pPr marL="0" indent="0" algn="ctr">
                  <a:lnSpc>
                    <a:spcPct val="150000"/>
                  </a:lnSpc>
                  <a:spcBef>
                    <a:spcPts val="2500"/>
                  </a:spcBef>
                  <a:buClrTx/>
                  <a:buSzTx/>
                  <a:buFontTx/>
                  <a:buNone/>
                  <a:defRPr sz="38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sSub>
                        <m:sSub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GB" sz="3600" i="1">
                          <a:solidFill>
                            <a:srgbClr val="414040"/>
                          </a:solidFill>
                          <a:latin typeface="APPLE LISUNG LIGHT" pitchFamily="2" charset="-120"/>
                          <a:ea typeface="APPLE LISUNG LIGHT" pitchFamily="2" charset="-120"/>
                        </a:rPr>
                        <m:t>DEM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𝑑𝑇</m:t>
                      </m:r>
                    </m:oMath>
                  </m:oMathPara>
                </a14:m>
                <a:endParaRPr lang="en-GB" sz="3600" dirty="0"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6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solidFill>
                      <a:srgbClr val="414040"/>
                    </a:solidFill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 smtClean="0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ar-AE" sz="36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Observed Signal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ar-AE" sz="3600" i="1">
                            <a:solidFill>
                              <a:srgbClr val="41404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ar-AE" sz="3600" i="1">
                        <a:solidFill>
                          <a:srgbClr val="41404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ar-AE" sz="3600" dirty="0">
                    <a:latin typeface="Apple LiSung Light" pitchFamily="2" charset="-120"/>
                    <a:ea typeface="Apple LiSung Light" pitchFamily="2" charset="-120"/>
                  </a:rPr>
                  <a:t> - 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R</a:t>
                </a:r>
                <a:r>
                  <a:rPr lang="en-GB" sz="3600" dirty="0" err="1">
                    <a:latin typeface="Apple LiSung Light" pitchFamily="2" charset="-120"/>
                    <a:ea typeface="Apple LiSung Light" pitchFamily="2" charset="-120"/>
                  </a:rPr>
                  <a:t>esponse</a:t>
                </a: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 function	</a:t>
                </a: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endParaRPr lang="en-GB" sz="3600" dirty="0">
                  <a:latin typeface="Apple LiSung Light" pitchFamily="2" charset="-120"/>
                  <a:ea typeface="Apple LiSung Light" pitchFamily="2" charset="-120"/>
                </a:endParaRP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9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:r>
                  <a:rPr lang="en-GB" sz="3600" dirty="0">
                    <a:latin typeface="Apple LiSung Light" pitchFamily="2" charset="-120"/>
                    <a:ea typeface="Apple LiSung Light" pitchFamily="2" charset="-120"/>
                  </a:rPr>
                  <a:t>This inversion problem can be stated as a set of linear equations:</a:t>
                </a:r>
              </a:p>
              <a:p>
                <a:pPr marL="0" indent="0" algn="ctr">
                  <a:spcBef>
                    <a:spcPts val="2500"/>
                  </a:spcBef>
                  <a:buClrTx/>
                  <a:buSzTx/>
                  <a:buFontTx/>
                  <a:buNone/>
                  <a:defRPr sz="3800">
                    <a:latin typeface="蘋果儷細宋"/>
                    <a:ea typeface="蘋果儷細宋"/>
                    <a:cs typeface="蘋果儷細宋"/>
                    <a:sym typeface="蘋果儷細宋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limUpp>
                        <m:limUp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lim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lang="ar-AE" sz="3600" i="1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AE" sz="3600" b="0" i="1" smtClean="0">
                          <a:solidFill>
                            <a:srgbClr val="41404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limUpp>
                        <m:limUppPr>
                          <m:ctrlP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lim>
                          <m:r>
                            <a:rPr lang="ar-AE" sz="3600" i="1">
                              <a:solidFill>
                                <a:srgbClr val="414040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</m:oMath>
                  </m:oMathPara>
                </a14:m>
                <a:endParaRPr sz="3600" dirty="0">
                  <a:latin typeface="Apple LiSung Light" pitchFamily="2" charset="-120"/>
                  <a:ea typeface="Apple LiSung Light" pitchFamily="2" charset="-120"/>
                </a:endParaRPr>
              </a:p>
            </p:txBody>
          </p:sp>
        </mc:Choice>
        <mc:Fallback xmlns="">
          <p:sp>
            <p:nvSpPr>
              <p:cNvPr id="148" name="The DEM is linked to the observed pixel intensities by the following inversion equation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497443" y="581891"/>
                <a:ext cx="21389114" cy="6816132"/>
              </a:xfrm>
              <a:prstGeom prst="rect">
                <a:avLst/>
              </a:prstGeom>
              <a:blipFill>
                <a:blip r:embed="rId2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B9250CD-F67A-9CFF-F418-91AD61DDA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379" y="6261038"/>
            <a:ext cx="12313241" cy="5736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05F76-1DDA-4FE8-9B4D-9981464475A3}"/>
              </a:ext>
            </a:extLst>
          </p:cNvPr>
          <p:cNvSpPr txBox="1"/>
          <p:nvPr/>
        </p:nvSpPr>
        <p:spPr>
          <a:xfrm>
            <a:off x="6884894" y="12243345"/>
            <a:ext cx="10623177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rPr>
              <a:t>AIA/SDO observations from channels 171 </a:t>
            </a:r>
            <a:r>
              <a:rPr lang="en-GB" b="0" u="none" strike="noStrike" dirty="0" err="1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b="0" u="none" strike="noStrike" dirty="0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 and 211 </a:t>
            </a:r>
            <a:r>
              <a:rPr lang="en-GB" b="0" u="none" strike="noStrike" dirty="0" err="1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Å</a:t>
            </a:r>
            <a:r>
              <a:rPr lang="en-GB" b="0" u="none" strike="noStrike" dirty="0">
                <a:solidFill>
                  <a:srgbClr val="000000"/>
                </a:solidFill>
                <a:effectLst/>
                <a:latin typeface="Apple LiSung Light" pitchFamily="2" charset="-120"/>
                <a:ea typeface="Apple LiSung Light" pitchFamily="2" charset="-120"/>
              </a:rPr>
              <a:t> and their DEM maps at </a:t>
            </a:r>
            <a:r>
              <a:rPr lang="en-GB" dirty="0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peak sensitivity ~ </a:t>
            </a:r>
            <a:r>
              <a:rPr lang="en-GB" dirty="0" err="1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LogT</a:t>
            </a:r>
            <a:r>
              <a:rPr lang="en-GB" dirty="0">
                <a:solidFill>
                  <a:srgbClr val="000000"/>
                </a:solidFill>
                <a:latin typeface="Apple LiSung Light" pitchFamily="2" charset="-120"/>
                <a:ea typeface="Apple LiSung Light" pitchFamily="2" charset="-120"/>
              </a:rPr>
              <a:t>[K] = 5.9 and 6.3</a:t>
            </a:r>
            <a:endParaRPr lang="en-GB" b="0" u="none" strike="noStrike" dirty="0">
              <a:solidFill>
                <a:srgbClr val="000000"/>
              </a:solidFill>
              <a:effectLst/>
              <a:latin typeface="Apple LiSung Light" pitchFamily="2" charset="-120"/>
              <a:ea typeface="Apple LiSung Light" pitchFamily="2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Methods</a:t>
            </a:r>
          </a:p>
        </p:txBody>
      </p:sp>
      <p:sp>
        <p:nvSpPr>
          <p:cNvPr id="151" name="Regularisation methods…"/>
          <p:cNvSpPr txBox="1">
            <a:spLocks noGrp="1"/>
          </p:cNvSpPr>
          <p:nvPr>
            <p:ph type="body" sz="half" idx="1"/>
          </p:nvPr>
        </p:nvSpPr>
        <p:spPr>
          <a:xfrm>
            <a:off x="1169110" y="3054350"/>
            <a:ext cx="10535734" cy="85725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 algn="ctr">
              <a:buClrTx/>
              <a:buSzTx/>
              <a:buFontTx/>
              <a:buNone/>
              <a:defRPr b="1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4000" dirty="0" err="1"/>
              <a:t>Regularisation</a:t>
            </a:r>
            <a:r>
              <a:rPr sz="4000" dirty="0"/>
              <a:t> methods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Addition of external constraints to solve an underdetermined equation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L1 &amp; L2 </a:t>
            </a:r>
            <a:r>
              <a:rPr sz="4000" dirty="0" err="1"/>
              <a:t>regularisation</a:t>
            </a:r>
            <a:r>
              <a:rPr sz="4000" dirty="0"/>
              <a:t> methods add a smoothness constraint to decrease amplification of errors</a:t>
            </a:r>
          </a:p>
        </p:txBody>
      </p:sp>
      <p:sp>
        <p:nvSpPr>
          <p:cNvPr id="152" name="Deep Learning method…"/>
          <p:cNvSpPr txBox="1"/>
          <p:nvPr/>
        </p:nvSpPr>
        <p:spPr>
          <a:xfrm>
            <a:off x="12895766" y="3386859"/>
            <a:ext cx="10535734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spcBef>
                <a:spcPts val="3400"/>
              </a:spcBef>
              <a:defRPr sz="5000" b="1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4000" dirty="0"/>
              <a:t>Deep Learning method</a:t>
            </a:r>
          </a:p>
          <a:p>
            <a:pPr marL="609600" indent="-609600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50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 generative neural network can map the spectral line intensities to the plasma emissions </a:t>
            </a:r>
          </a:p>
          <a:p>
            <a:pPr marL="609600" indent="-609600" algn="l">
              <a:spcBef>
                <a:spcPts val="3400"/>
              </a:spcBef>
              <a:buClr>
                <a:srgbClr val="929292"/>
              </a:buClr>
              <a:buSzPct val="60000"/>
              <a:buFont typeface="Zapf Dingbats"/>
              <a:buChar char="❖"/>
              <a:defRPr sz="5000"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sz="4000" dirty="0"/>
              <a:t>A network can be trained to read observations in EUV </a:t>
            </a:r>
            <a:r>
              <a:rPr sz="4000" dirty="0" err="1"/>
              <a:t>bandpasses</a:t>
            </a:r>
            <a:r>
              <a:rPr sz="4000" dirty="0"/>
              <a:t> and generate Differential Emission Measure maps in a range of temperatures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Bayesian Inference in Neural Net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Bayesian Inference in Neural Networks</a:t>
            </a:r>
          </a:p>
        </p:txBody>
      </p:sp>
      <p:sp>
        <p:nvSpPr>
          <p:cNvPr id="156" name="Neural networks are great function approximators with single value predictions that are highly prone to overfitting"/>
          <p:cNvSpPr txBox="1">
            <a:spLocks noGrp="1"/>
          </p:cNvSpPr>
          <p:nvPr>
            <p:ph type="body" sz="quarter" idx="1"/>
          </p:nvPr>
        </p:nvSpPr>
        <p:spPr>
          <a:xfrm>
            <a:off x="952500" y="3695585"/>
            <a:ext cx="22494922" cy="22289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ClrTx/>
              <a:buSzTx/>
              <a:buFontTx/>
              <a:buNone/>
              <a:defRPr sz="4700"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500" dirty="0"/>
              <a:t>Neural networks are great function approximators with single value predictions that are highly prone to overfitting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207" y="6229420"/>
            <a:ext cx="8417235" cy="443226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Bayesian modelling allows us to learn probability distributions over neural network weights to capture model uncertainty and biases"/>
          <p:cNvSpPr txBox="1"/>
          <p:nvPr/>
        </p:nvSpPr>
        <p:spPr>
          <a:xfrm>
            <a:off x="622891" y="11166597"/>
            <a:ext cx="1091917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300">
                <a:solidFill>
                  <a:srgbClr val="000000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000" dirty="0"/>
              <a:t>Bayesian modelling allows us to learn probability distributions over neural network weights to capture model uncertainty and biases</a:t>
            </a:r>
          </a:p>
        </p:txBody>
      </p:sp>
      <p:sp>
        <p:nvSpPr>
          <p:cNvPr id="159" name="Dropout can be used as a way to incorporate uncertainty within the model without additional parameters"/>
          <p:cNvSpPr txBox="1"/>
          <p:nvPr/>
        </p:nvSpPr>
        <p:spPr>
          <a:xfrm>
            <a:off x="12861707" y="11166597"/>
            <a:ext cx="1091917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4300">
                <a:solidFill>
                  <a:srgbClr val="000000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rPr sz="4000" dirty="0"/>
              <a:t>Dropout can be used as a way to incorporate uncertainty within the model without additional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FD0A-F684-F737-1172-0860A450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4362" y="6216618"/>
            <a:ext cx="6673870" cy="44322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"/>
          <p:cNvGrpSpPr>
            <a:grpSpLocks noGrp="1" noUngrp="1" noRot="1" noMove="1" noResize="1"/>
          </p:cNvGrpSpPr>
          <p:nvPr/>
        </p:nvGrpSpPr>
        <p:grpSpPr>
          <a:xfrm>
            <a:off x="1983972" y="7575173"/>
            <a:ext cx="4094704" cy="4117466"/>
            <a:chOff x="0" y="0"/>
            <a:chExt cx="4094702" cy="4117464"/>
          </a:xfrm>
        </p:grpSpPr>
        <p:pic>
          <p:nvPicPr>
            <p:cNvPr id="163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15994" t="7961" r="15979" b="12236"/>
            <a:stretch>
              <a:fillRect/>
            </a:stretch>
          </p:blipFill>
          <p:spPr>
            <a:xfrm>
              <a:off x="1123588" y="0"/>
              <a:ext cx="2971115" cy="293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alphaModFix amt="72444"/>
            </a:blip>
            <a:srcRect l="15891" t="8211" r="17797" b="12068"/>
            <a:stretch>
              <a:fillRect/>
            </a:stretch>
          </p:blipFill>
          <p:spPr>
            <a:xfrm>
              <a:off x="892238" y="218330"/>
              <a:ext cx="2971108" cy="2960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66464"/>
            </a:blip>
            <a:srcRect l="15464" t="8104" r="17732" b="11681"/>
            <a:stretch>
              <a:fillRect/>
            </a:stretch>
          </p:blipFill>
          <p:spPr>
            <a:xfrm>
              <a:off x="658085" y="467197"/>
              <a:ext cx="2971185" cy="2956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alphaModFix amt="44578"/>
            </a:blip>
            <a:srcRect l="16333" t="8315" r="17402" b="12240"/>
            <a:stretch>
              <a:fillRect/>
            </a:stretch>
          </p:blipFill>
          <p:spPr>
            <a:xfrm>
              <a:off x="435860" y="684208"/>
              <a:ext cx="2971255" cy="295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 amt="29690"/>
            </a:blip>
            <a:srcRect l="16253" t="7783" r="15858" b="12077"/>
            <a:stretch>
              <a:fillRect/>
            </a:stretch>
          </p:blipFill>
          <p:spPr>
            <a:xfrm>
              <a:off x="225087" y="893193"/>
              <a:ext cx="2970988" cy="2954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alphaModFix amt="80551"/>
            </a:blip>
            <a:srcRect l="16911" t="7909" r="14977" b="11801"/>
            <a:stretch>
              <a:fillRect/>
            </a:stretch>
          </p:blipFill>
          <p:spPr>
            <a:xfrm>
              <a:off x="0" y="1117529"/>
              <a:ext cx="2970934" cy="2999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Group"/>
          <p:cNvGrpSpPr>
            <a:grpSpLocks noGrp="1" noUngrp="1" noRot="1" noMove="1" noResize="1"/>
          </p:cNvGrpSpPr>
          <p:nvPr/>
        </p:nvGrpSpPr>
        <p:grpSpPr>
          <a:xfrm>
            <a:off x="10124062" y="7347548"/>
            <a:ext cx="4808090" cy="4798814"/>
            <a:chOff x="0" y="0"/>
            <a:chExt cx="4808088" cy="4798813"/>
          </a:xfrm>
        </p:grpSpPr>
        <p:pic>
          <p:nvPicPr>
            <p:cNvPr id="170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1579374" y="-11386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432901" y="140957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321646" y="262327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220504" y="363468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119363" y="464609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1018222" y="565750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917081" y="666892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841043" y="737059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739902" y="838200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638761" y="939341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537619" y="1040482"/>
              <a:ext cx="3217330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436478" y="1141623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335337" y="1242765"/>
              <a:ext cx="3217329" cy="32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552" t="3745" r="17519" b="8227"/>
            <a:stretch>
              <a:fillRect/>
            </a:stretch>
          </p:blipFill>
          <p:spPr>
            <a:xfrm rot="5400000">
              <a:off x="234196" y="1354020"/>
              <a:ext cx="3217329" cy="3240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>
              <a:alphaModFix amt="55105"/>
            </a:blip>
            <a:srcRect l="9094" t="5986" r="17978" b="7860"/>
            <a:stretch>
              <a:fillRect/>
            </a:stretch>
          </p:blipFill>
          <p:spPr>
            <a:xfrm rot="5400000">
              <a:off x="77680" y="1509880"/>
              <a:ext cx="3217329" cy="3171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alphaModFix amt="55105"/>
            </a:blip>
            <a:srcRect l="9367" t="4399" r="17028" b="8247"/>
            <a:stretch>
              <a:fillRect/>
            </a:stretch>
          </p:blipFill>
          <p:spPr>
            <a:xfrm rot="5400000">
              <a:off x="-15814" y="1597391"/>
              <a:ext cx="3217236" cy="3185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" name="Group"/>
          <p:cNvGrpSpPr>
            <a:grpSpLocks noGrp="1" noUngrp="1" noRot="1" noMove="1" noResize="1"/>
          </p:cNvGrpSpPr>
          <p:nvPr/>
        </p:nvGrpSpPr>
        <p:grpSpPr>
          <a:xfrm>
            <a:off x="18321811" y="7575173"/>
            <a:ext cx="4094703" cy="4117465"/>
            <a:chOff x="0" y="0"/>
            <a:chExt cx="4094702" cy="4117464"/>
          </a:xfrm>
        </p:grpSpPr>
        <p:pic>
          <p:nvPicPr>
            <p:cNvPr id="187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 l="15994" t="7961" r="15979" b="12236"/>
            <a:stretch>
              <a:fillRect/>
            </a:stretch>
          </p:blipFill>
          <p:spPr>
            <a:xfrm>
              <a:off x="1123587" y="0"/>
              <a:ext cx="2971116" cy="2936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alphaModFix amt="72444"/>
            </a:blip>
            <a:srcRect l="15891" t="8211" r="17797" b="12068"/>
            <a:stretch>
              <a:fillRect/>
            </a:stretch>
          </p:blipFill>
          <p:spPr>
            <a:xfrm>
              <a:off x="892238" y="218330"/>
              <a:ext cx="2971107" cy="296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alphaModFix amt="66464"/>
            </a:blip>
            <a:srcRect l="15464" t="8104" r="17732" b="11681"/>
            <a:stretch>
              <a:fillRect/>
            </a:stretch>
          </p:blipFill>
          <p:spPr>
            <a:xfrm>
              <a:off x="658085" y="467197"/>
              <a:ext cx="2971184" cy="2956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alphaModFix amt="44578"/>
            </a:blip>
            <a:srcRect l="16333" t="8315" r="17402" b="12240"/>
            <a:stretch>
              <a:fillRect/>
            </a:stretch>
          </p:blipFill>
          <p:spPr>
            <a:xfrm>
              <a:off x="435860" y="684208"/>
              <a:ext cx="2971255" cy="2952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alphaModFix amt="29690"/>
            </a:blip>
            <a:srcRect l="16253" t="7783" r="15858" b="12077"/>
            <a:stretch>
              <a:fillRect/>
            </a:stretch>
          </p:blipFill>
          <p:spPr>
            <a:xfrm>
              <a:off x="225087" y="893193"/>
              <a:ext cx="2970988" cy="2954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Unknown.png" descr="Unknown.png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alphaModFix amt="80551"/>
            </a:blip>
            <a:srcRect l="16911" t="7909" r="14977" b="11801"/>
            <a:stretch>
              <a:fillRect/>
            </a:stretch>
          </p:blipFill>
          <p:spPr>
            <a:xfrm>
              <a:off x="0" y="1117529"/>
              <a:ext cx="2970934" cy="29999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" name="64 set of AIA images in 6 optically thin EUV passbands from AIA/SDO - Left…"/>
          <p:cNvSpPr txBox="1"/>
          <p:nvPr/>
        </p:nvSpPr>
        <p:spPr>
          <a:xfrm>
            <a:off x="952500" y="3737511"/>
            <a:ext cx="22479001" cy="244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10000"/>
          </a:bodyPr>
          <a:lstStyle/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64 set of AIA images in 6 optically thin EUV passbands from AIA/SDO - Left</a:t>
            </a:r>
          </a:p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DEM maps in 18 temperatures from the </a:t>
            </a:r>
            <a:r>
              <a:rPr lang="en-GB" dirty="0">
                <a:solidFill>
                  <a:srgbClr val="000000"/>
                </a:solidFill>
              </a:rPr>
              <a:t>Regularized</a:t>
            </a:r>
            <a:r>
              <a:rPr dirty="0">
                <a:solidFill>
                  <a:srgbClr val="000000"/>
                </a:solidFill>
              </a:rPr>
              <a:t> Inversion methods (L2) - Center </a:t>
            </a:r>
          </a:p>
          <a:p>
            <a:pPr algn="l" defTabSz="685165">
              <a:spcBef>
                <a:spcPts val="2800"/>
              </a:spcBef>
              <a:defRPr sz="4150"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>
                <a:solidFill>
                  <a:srgbClr val="000000"/>
                </a:solidFill>
              </a:rPr>
              <a:t>Synthetic images created using the maps and the temperature dependent instrument response function - Right</a:t>
            </a:r>
          </a:p>
        </p:txBody>
      </p:sp>
      <p:sp>
        <p:nvSpPr>
          <p:cNvPr id="195" name="Shape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90297" y="9611194"/>
            <a:ext cx="1439878" cy="599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000000">
              <a:alpha val="8769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97" name="512 x 512 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66695" y="6944019"/>
            <a:ext cx="24814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6</a:t>
            </a:r>
          </a:p>
        </p:txBody>
      </p:sp>
      <p:sp>
        <p:nvSpPr>
          <p:cNvPr id="198" name="512 x 512 x 1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87194" y="6707887"/>
            <a:ext cx="264495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18</a:t>
            </a:r>
          </a:p>
        </p:txBody>
      </p:sp>
      <p:sp>
        <p:nvSpPr>
          <p:cNvPr id="199" name="512 x 512 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744381" y="6899283"/>
            <a:ext cx="24814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rPr dirty="0">
                <a:solidFill>
                  <a:srgbClr val="000000"/>
                </a:solidFill>
              </a:rPr>
              <a:t>512 x 512 x 6</a:t>
            </a:r>
          </a:p>
        </p:txBody>
      </p:sp>
      <p:sp>
        <p:nvSpPr>
          <p:cNvPr id="2" name="Plus 1">
            <a:extLst>
              <a:ext uri="{FF2B5EF4-FFF2-40B4-BE49-F238E27FC236}">
                <a16:creationId xmlns:a16="http://schemas.microsoft.com/office/drawing/2014/main" id="{7682EC62-9BF4-E456-F571-7AF21F5D2A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947713" y="9047512"/>
            <a:ext cx="1358538" cy="1471271"/>
          </a:xfrm>
          <a:prstGeom prst="mathPlus">
            <a:avLst/>
          </a:prstGeom>
          <a:solidFill>
            <a:srgbClr val="000000">
              <a:alpha val="87695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5" name="Bayesian Inference in Neural Networks">
            <a:extLst>
              <a:ext uri="{FF2B5EF4-FFF2-40B4-BE49-F238E27FC236}">
                <a16:creationId xmlns:a16="http://schemas.microsoft.com/office/drawing/2014/main" id="{611CC688-087C-852A-8175-B476FB5B47E0}"/>
              </a:ext>
            </a:extLst>
          </p:cNvPr>
          <p:cNvSpPr txBox="1">
            <a:spLocks/>
          </p:cNvSpPr>
          <p:nvPr/>
        </p:nvSpPr>
        <p:spPr>
          <a:xfrm>
            <a:off x="952501" y="1052956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1pPr>
            <a:lvl2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2pPr>
            <a:lvl3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3pPr>
            <a:lvl4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4pPr>
            <a:lvl5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5pPr>
            <a:lvl6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6pPr>
            <a:lvl7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7pPr>
            <a:lvl8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8pPr>
            <a:lvl9pPr marL="0" marR="0" indent="0" algn="ctr" defTabSz="825500" rtl="0" latinLnBrk="0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800" b="0" i="0" u="none" strike="noStrike" cap="none" spc="0" baseline="0">
                <a:solidFill>
                  <a:srgbClr val="D93E2B"/>
                </a:solidFill>
                <a:uFillTx/>
                <a:latin typeface="+mn-lt"/>
                <a:ea typeface="+mn-ea"/>
                <a:cs typeface="+mn-cs"/>
                <a:sym typeface="Bodoni SvtyTwo ITC TT-Book"/>
              </a:defRPr>
            </a:lvl9pPr>
          </a:lstStyle>
          <a:p>
            <a:pPr hangingPunct="1"/>
            <a:r>
              <a:rPr lang="en-GB" dirty="0"/>
              <a:t>Training Data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7" grpId="0" animBg="1"/>
      <p:bldP spid="198" grpId="0" animBg="1"/>
      <p:bldP spid="19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Model Archite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 Architecture</a:t>
            </a:r>
          </a:p>
        </p:txBody>
      </p:sp>
      <p:sp>
        <p:nvSpPr>
          <p:cNvPr id="202" name="Two convolutional layers with a kernel size of 1x1 and 3x3…"/>
          <p:cNvSpPr txBox="1">
            <a:spLocks noGrp="1"/>
          </p:cNvSpPr>
          <p:nvPr>
            <p:ph type="body" idx="1"/>
          </p:nvPr>
        </p:nvSpPr>
        <p:spPr>
          <a:xfrm>
            <a:off x="934130" y="4599854"/>
            <a:ext cx="9311640" cy="63627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Two convolutional layers with a kernel size of 1x1 and 3x3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Two variational dropout layers with a dropout rate of 0.5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Transpose convolutional layer to upscale the image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A mask layer to remove data points corresponding to undefined/missing DEM values</a:t>
            </a:r>
          </a:p>
          <a:p>
            <a:pPr>
              <a:defRPr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lang="en-GB" sz="3600" dirty="0"/>
              <a:t>Function to reconstruct the observed intensities from the output DEM and response function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7DAE42-0166-E623-EE1E-39FA2EADCD9D}"/>
              </a:ext>
            </a:extLst>
          </p:cNvPr>
          <p:cNvGrpSpPr/>
          <p:nvPr/>
        </p:nvGrpSpPr>
        <p:grpSpPr>
          <a:xfrm>
            <a:off x="10437948" y="3200495"/>
            <a:ext cx="13874322" cy="8187715"/>
            <a:chOff x="10218420" y="4095211"/>
            <a:chExt cx="13874322" cy="8187715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01049A9E-E3CB-7559-A80D-A66C28D2D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991" r="10979" b="34616"/>
            <a:stretch/>
          </p:blipFill>
          <p:spPr>
            <a:xfrm>
              <a:off x="10218420" y="4095211"/>
              <a:ext cx="13874322" cy="63627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4A5CB4-E34D-031F-3840-479694ADF49E}"/>
                </a:ext>
              </a:extLst>
            </p:cNvPr>
            <p:cNvSpPr txBox="1"/>
            <p:nvPr/>
          </p:nvSpPr>
          <p:spPr>
            <a:xfrm rot="19007640">
              <a:off x="13384433" y="638985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5BDA55-BBF1-8833-2526-67C9499B2081}"/>
                </a:ext>
              </a:extLst>
            </p:cNvPr>
            <p:cNvSpPr txBox="1"/>
            <p:nvPr/>
          </p:nvSpPr>
          <p:spPr>
            <a:xfrm rot="19007640">
              <a:off x="16481113" y="5715368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5E2177-C12D-8328-98CD-52079692D9F4}"/>
                </a:ext>
              </a:extLst>
            </p:cNvPr>
            <p:cNvSpPr txBox="1"/>
            <p:nvPr/>
          </p:nvSpPr>
          <p:spPr>
            <a:xfrm rot="19007640">
              <a:off x="14860870" y="625554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D18755-0333-5721-1204-C0ABD090E9B0}"/>
                </a:ext>
              </a:extLst>
            </p:cNvPr>
            <p:cNvSpPr txBox="1"/>
            <p:nvPr/>
          </p:nvSpPr>
          <p:spPr>
            <a:xfrm rot="19007640">
              <a:off x="18074285" y="5585830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4D5D0B-B07A-4B98-68A5-21415CBE57AA}"/>
                </a:ext>
              </a:extLst>
            </p:cNvPr>
            <p:cNvSpPr txBox="1"/>
            <p:nvPr/>
          </p:nvSpPr>
          <p:spPr>
            <a:xfrm rot="19007640">
              <a:off x="19589438" y="606972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32B7A6-56AE-329A-664D-4C80EF6BF52D}"/>
                </a:ext>
              </a:extLst>
            </p:cNvPr>
            <p:cNvSpPr txBox="1"/>
            <p:nvPr/>
          </p:nvSpPr>
          <p:spPr>
            <a:xfrm rot="19007640">
              <a:off x="22664902" y="600876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64FD8A-F437-7602-C661-DE249774849B}"/>
                </a:ext>
              </a:extLst>
            </p:cNvPr>
            <p:cNvSpPr txBox="1"/>
            <p:nvPr/>
          </p:nvSpPr>
          <p:spPr>
            <a:xfrm rot="19007640">
              <a:off x="21242253" y="6035502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C82CA9-99BC-FE14-54CE-42C9C51448ED}"/>
                </a:ext>
              </a:extLst>
            </p:cNvPr>
            <p:cNvSpPr txBox="1"/>
            <p:nvPr/>
          </p:nvSpPr>
          <p:spPr>
            <a:xfrm rot="16200000">
              <a:off x="14217892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800AFE-AFC9-D25B-BF46-C1BB940CEB2C}"/>
                </a:ext>
              </a:extLst>
            </p:cNvPr>
            <p:cNvSpPr txBox="1"/>
            <p:nvPr/>
          </p:nvSpPr>
          <p:spPr>
            <a:xfrm rot="16200000">
              <a:off x="15724528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EDC902-9953-8D3B-6E93-DF2D6B0083A5}"/>
                </a:ext>
              </a:extLst>
            </p:cNvPr>
            <p:cNvSpPr txBox="1"/>
            <p:nvPr/>
          </p:nvSpPr>
          <p:spPr>
            <a:xfrm rot="16200000">
              <a:off x="17387792" y="7038817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CBB9E7-0FD7-F9ED-C253-8A28CCA81F53}"/>
                </a:ext>
              </a:extLst>
            </p:cNvPr>
            <p:cNvSpPr txBox="1"/>
            <p:nvPr/>
          </p:nvSpPr>
          <p:spPr>
            <a:xfrm rot="16200000">
              <a:off x="18975110" y="703881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1C9473-EF4E-3DC8-F752-B22B172B1422}"/>
                </a:ext>
              </a:extLst>
            </p:cNvPr>
            <p:cNvSpPr txBox="1"/>
            <p:nvPr/>
          </p:nvSpPr>
          <p:spPr>
            <a:xfrm rot="16200000">
              <a:off x="20591545" y="703881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730B0C-27A4-7BB8-6351-594FF26004DF}"/>
                </a:ext>
              </a:extLst>
            </p:cNvPr>
            <p:cNvSpPr txBox="1"/>
            <p:nvPr/>
          </p:nvSpPr>
          <p:spPr>
            <a:xfrm rot="16200000">
              <a:off x="23578733" y="7071376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1E0614-C8A0-21C1-22D4-06448C765024}"/>
                </a:ext>
              </a:extLst>
            </p:cNvPr>
            <p:cNvSpPr txBox="1"/>
            <p:nvPr/>
          </p:nvSpPr>
          <p:spPr>
            <a:xfrm rot="16200000">
              <a:off x="22013784" y="7038814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AF338F-DA09-5F29-0DD7-AAD598BB47B2}"/>
                </a:ext>
              </a:extLst>
            </p:cNvPr>
            <p:cNvSpPr txBox="1"/>
            <p:nvPr/>
          </p:nvSpPr>
          <p:spPr>
            <a:xfrm rot="2519329">
              <a:off x="13029268" y="900887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128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23D617-B1DB-BB1C-21B1-C498386955B6}"/>
                </a:ext>
              </a:extLst>
            </p:cNvPr>
            <p:cNvSpPr txBox="1"/>
            <p:nvPr/>
          </p:nvSpPr>
          <p:spPr>
            <a:xfrm rot="2414962">
              <a:off x="14507947" y="8847511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128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49619B-8B20-2DE9-788E-BE05CEA34184}"/>
                </a:ext>
              </a:extLst>
            </p:cNvPr>
            <p:cNvSpPr txBox="1"/>
            <p:nvPr/>
          </p:nvSpPr>
          <p:spPr>
            <a:xfrm rot="2447115">
              <a:off x="16038617" y="9392350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DDC8B1-782D-18B2-3D24-131075E7A408}"/>
                </a:ext>
              </a:extLst>
            </p:cNvPr>
            <p:cNvSpPr txBox="1"/>
            <p:nvPr/>
          </p:nvSpPr>
          <p:spPr>
            <a:xfrm rot="2403028">
              <a:off x="17687195" y="919853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4050E1-BA0D-24D7-17DA-C73611681FE9}"/>
                </a:ext>
              </a:extLst>
            </p:cNvPr>
            <p:cNvSpPr txBox="1"/>
            <p:nvPr/>
          </p:nvSpPr>
          <p:spPr>
            <a:xfrm rot="2062043">
              <a:off x="19203157" y="8764823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18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3B31BB-C196-35AA-6E0E-54555EF8AD58}"/>
                </a:ext>
              </a:extLst>
            </p:cNvPr>
            <p:cNvSpPr txBox="1"/>
            <p:nvPr/>
          </p:nvSpPr>
          <p:spPr>
            <a:xfrm rot="1887269">
              <a:off x="20915413" y="8675177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85563F-EAD8-0217-6E15-3CF68970D488}"/>
                </a:ext>
              </a:extLst>
            </p:cNvPr>
            <p:cNvSpPr txBox="1"/>
            <p:nvPr/>
          </p:nvSpPr>
          <p:spPr>
            <a:xfrm rot="1887269">
              <a:off x="22385620" y="8612425"/>
              <a:ext cx="59827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8F88BB-6AE0-C5BA-9C8D-D311B863227B}"/>
                </a:ext>
              </a:extLst>
            </p:cNvPr>
            <p:cNvSpPr txBox="1"/>
            <p:nvPr/>
          </p:nvSpPr>
          <p:spPr>
            <a:xfrm>
              <a:off x="10270947" y="9187165"/>
              <a:ext cx="2020428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Calibri" panose="020F0502020204030204" pitchFamily="34" charset="0"/>
                  <a:ea typeface="APPLE LISUNG LIGHT" pitchFamily="2" charset="-120"/>
                  <a:cs typeface="Calibri" panose="020F0502020204030204" pitchFamily="34" charset="0"/>
                  <a:sym typeface="Palatino"/>
                </a:rPr>
                <a:t>512 X 512 X 6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91E10F-EF6B-4B2D-D06F-4BEAD4BEB0D1}"/>
                </a:ext>
              </a:extLst>
            </p:cNvPr>
            <p:cNvSpPr txBox="1"/>
            <p:nvPr/>
          </p:nvSpPr>
          <p:spPr>
            <a:xfrm>
              <a:off x="10690239" y="10452083"/>
              <a:ext cx="1574798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Input Layer</a:t>
              </a: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7524CA-B7EA-8BD1-E7B7-C51FC089B7FE}"/>
                </a:ext>
              </a:extLst>
            </p:cNvPr>
            <p:cNvSpPr txBox="1"/>
            <p:nvPr/>
          </p:nvSpPr>
          <p:spPr>
            <a:xfrm>
              <a:off x="12963801" y="10586103"/>
              <a:ext cx="780663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Conv</a:t>
              </a: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BBD9FA-11A5-49D7-B7F2-F1651BA0922C}"/>
                </a:ext>
              </a:extLst>
            </p:cNvPr>
            <p:cNvSpPr txBox="1"/>
            <p:nvPr/>
          </p:nvSpPr>
          <p:spPr>
            <a:xfrm>
              <a:off x="14443228" y="10580444"/>
              <a:ext cx="1152560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Dropout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79B88A9-A023-A160-FA52-880CFAE4FAB3}"/>
                </a:ext>
              </a:extLst>
            </p:cNvPr>
            <p:cNvSpPr txBox="1"/>
            <p:nvPr/>
          </p:nvSpPr>
          <p:spPr>
            <a:xfrm>
              <a:off x="17986330" y="10591608"/>
              <a:ext cx="1152560" cy="48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Dropout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71844C-40DB-3330-685D-0BA50B02C519}"/>
                </a:ext>
              </a:extLst>
            </p:cNvPr>
            <p:cNvSpPr txBox="1"/>
            <p:nvPr/>
          </p:nvSpPr>
          <p:spPr>
            <a:xfrm>
              <a:off x="15793177" y="10399248"/>
              <a:ext cx="2071951" cy="872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Conv Transpose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040EB4-ECC2-0366-4936-27F58F1B8DCF}"/>
                </a:ext>
              </a:extLst>
            </p:cNvPr>
            <p:cNvSpPr txBox="1"/>
            <p:nvPr/>
          </p:nvSpPr>
          <p:spPr>
            <a:xfrm>
              <a:off x="19198402" y="10256730"/>
              <a:ext cx="2097367" cy="2026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dirty="0">
                  <a:latin typeface="APPLE LISUNG LIGHT" pitchFamily="2" charset="-120"/>
                  <a:ea typeface="APPLE LISUNG LIGHT" pitchFamily="2" charset="-120"/>
                </a:rPr>
                <a:t>Mask for undefined values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1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u="sng" dirty="0">
                  <a:latin typeface="APPLE LISUNG LIGHT" pitchFamily="2" charset="-120"/>
                  <a:ea typeface="APPLE LISUNG LIGHT" pitchFamily="2" charset="-120"/>
                </a:rPr>
                <a:t>Output DEM</a:t>
              </a:r>
              <a:endParaRPr kumimoji="0" lang="en-US" sz="2500" b="1" i="0" u="sng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PPLE LISUNG LIGHT" pitchFamily="2" charset="-120"/>
                <a:ea typeface="APPLE LISUNG LIGHT" pitchFamily="2" charset="-120"/>
                <a:sym typeface="Palatino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D8EC0D-BBDC-B3EE-EC59-D80EA72D63C9}"/>
                </a:ext>
              </a:extLst>
            </p:cNvPr>
            <p:cNvSpPr txBox="1"/>
            <p:nvPr/>
          </p:nvSpPr>
          <p:spPr>
            <a:xfrm>
              <a:off x="21459265" y="10256730"/>
              <a:ext cx="2097367" cy="2026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500" b="1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APPLE LISUNG LIGHT" pitchFamily="2" charset="-120"/>
                  <a:ea typeface="APPLE LISUNG LIGHT" pitchFamily="2" charset="-120"/>
                  <a:sym typeface="Palatino"/>
                </a:rPr>
                <a:t>Kernel function &amp; scaling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500" b="1" dirty="0">
                <a:latin typeface="APPLE LISUNG LIGHT" pitchFamily="2" charset="-120"/>
                <a:ea typeface="APPLE LISUNG LIGHT" pitchFamily="2" charset="-120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500" b="1" u="sng" dirty="0">
                  <a:latin typeface="APPLE LISUNG LIGHT" pitchFamily="2" charset="-120"/>
                  <a:ea typeface="APPLE LISUNG LIGHT" pitchFamily="2" charset="-120"/>
                </a:rPr>
                <a:t>Output Image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sults"/>
          <p:cNvSpPr txBox="1">
            <a:spLocks noGrp="1"/>
          </p:cNvSpPr>
          <p:nvPr>
            <p:ph type="title"/>
          </p:nvPr>
        </p:nvSpPr>
        <p:spPr>
          <a:xfrm>
            <a:off x="960460" y="838965"/>
            <a:ext cx="22479001" cy="1663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Results</a:t>
            </a:r>
          </a:p>
        </p:txBody>
      </p:sp>
      <p:pic>
        <p:nvPicPr>
          <p:cNvPr id="205" name="AGV_vUdFcqQxDFGYRJXXfXtddXwolWPcvkGSl-yWvAL9PDtuqfdhTU5cnmSIhNzICv_1woRKeKFnhiLRpqafGozCIjdd3DlI2f7veqf8Gm067cNeSROVl1iP4IvNDXXy_XG7-Vxx5H-1rBytgl02P-P3RDl9bI8hml8N=s2048.png" descr="AGV_vUdFcqQxDFGYRJXXfXtddXwolWPcvkGSl-yWvAL9PDtuqfdhTU5cnmSIhNzICv_1woRKeKFnhiLRpqafGozCIjdd3DlI2f7veqf8Gm067cNeSROVl1iP4IvNDXXy_XG7-Vxx5H-1rBytgl02P-P3RDl9bI8hml8N=s20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294" y="3593334"/>
            <a:ext cx="8841393" cy="4780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AIA/SDO 131 \AA (Middle)…"/>
          <p:cNvSpPr txBox="1"/>
          <p:nvPr/>
        </p:nvSpPr>
        <p:spPr>
          <a:xfrm>
            <a:off x="4623642" y="9194904"/>
            <a:ext cx="822377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AIA/SDO</a:t>
            </a:r>
            <a:r>
              <a:rPr lang="en-GB" dirty="0"/>
              <a:t> 193 </a:t>
            </a:r>
            <a:r>
              <a:rPr lang="en-GB" b="0" u="none" strike="noStrike" dirty="0" err="1">
                <a:solidFill>
                  <a:srgbClr val="E8E8E8"/>
                </a:solidFill>
                <a:effectLst/>
                <a:latin typeface="Google Sans"/>
              </a:rPr>
              <a:t>Å</a:t>
            </a:r>
            <a:r>
              <a:rPr lang="en-GB" dirty="0"/>
              <a:t> (</a:t>
            </a:r>
            <a:r>
              <a:rPr dirty="0"/>
              <a:t>Middle)</a:t>
            </a:r>
          </a:p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Reconstructed by </a:t>
            </a:r>
            <a:r>
              <a:rPr dirty="0" err="1"/>
              <a:t>Regularised</a:t>
            </a:r>
            <a:r>
              <a:rPr dirty="0"/>
              <a:t> Inversion (Left)</a:t>
            </a:r>
          </a:p>
          <a:p>
            <a: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pPr>
            <a:r>
              <a:rPr dirty="0"/>
              <a:t>Reconstructed by Bayesian Model (Right)</a:t>
            </a:r>
          </a:p>
        </p:txBody>
      </p:sp>
      <p:sp>
        <p:nvSpPr>
          <p:cNvPr id="208" name="Shape"/>
          <p:cNvSpPr/>
          <p:nvPr/>
        </p:nvSpPr>
        <p:spPr>
          <a:xfrm rot="10800000">
            <a:off x="17197688" y="6113443"/>
            <a:ext cx="1439877" cy="599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3" y="0"/>
                </a:moveTo>
                <a:lnTo>
                  <a:pt x="14348" y="3887"/>
                </a:lnTo>
                <a:lnTo>
                  <a:pt x="16870" y="8319"/>
                </a:lnTo>
                <a:lnTo>
                  <a:pt x="0" y="7682"/>
                </a:lnTo>
                <a:lnTo>
                  <a:pt x="140" y="14697"/>
                </a:lnTo>
                <a:lnTo>
                  <a:pt x="16834" y="13287"/>
                </a:lnTo>
                <a:lnTo>
                  <a:pt x="14343" y="17725"/>
                </a:lnTo>
                <a:lnTo>
                  <a:pt x="15539" y="21600"/>
                </a:lnTo>
                <a:lnTo>
                  <a:pt x="21600" y="10803"/>
                </a:lnTo>
                <a:lnTo>
                  <a:pt x="15533" y="0"/>
                </a:lnTo>
                <a:close/>
              </a:path>
            </a:pathLst>
          </a:custGeom>
          <a:solidFill>
            <a:srgbClr val="FFFFFF">
              <a:alpha val="5877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4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10" name="Residual maps for the two reconstructed images as compared with the original"/>
          <p:cNvSpPr txBox="1"/>
          <p:nvPr/>
        </p:nvSpPr>
        <p:spPr>
          <a:xfrm>
            <a:off x="5389494" y="12490274"/>
            <a:ext cx="6692075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蘋果儷細宋"/>
                <a:ea typeface="蘋果儷細宋"/>
                <a:cs typeface="蘋果儷細宋"/>
                <a:sym typeface="蘋果儷細宋"/>
              </a:defRPr>
            </a:lvl1pPr>
          </a:lstStyle>
          <a:p>
            <a:r>
              <a:t>Residual maps for the two reconstructed images as compared with the original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DC048-A40F-392C-06BE-4EECADCE5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082" y="3788631"/>
            <a:ext cx="4945224" cy="4945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0A3F2-0739-180C-E18B-AE81B4007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93" y="9091105"/>
            <a:ext cx="4729419" cy="414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6DF72-46C6-7326-5814-450C7FA80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951" y="9091105"/>
            <a:ext cx="4844536" cy="4244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62D1E-B577-DA08-5012-2349A8C9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340" y="2549191"/>
            <a:ext cx="15992382" cy="61846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8" grpId="0" animBg="1"/>
      <p:bldP spid="2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18512</TotalTime>
  <Words>790</Words>
  <Application>Microsoft Macintosh PowerPoint</Application>
  <PresentationFormat>Custom</PresentationFormat>
  <Paragraphs>110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Apple LiSung Light</vt:lpstr>
      <vt:lpstr>Apple LiSung Light</vt:lpstr>
      <vt:lpstr>蘋果儷細宋</vt:lpstr>
      <vt:lpstr>Arial</vt:lpstr>
      <vt:lpstr>Avenir Next</vt:lpstr>
      <vt:lpstr>Bodoni SvtyTwo ITC TT-Book</vt:lpstr>
      <vt:lpstr>Calibri</vt:lpstr>
      <vt:lpstr>Cambria Math</vt:lpstr>
      <vt:lpstr>Google Sans</vt:lpstr>
      <vt:lpstr>Helvetica</vt:lpstr>
      <vt:lpstr>Helvetica Neue</vt:lpstr>
      <vt:lpstr>Palatino</vt:lpstr>
      <vt:lpstr>Zapf Dingbats</vt:lpstr>
      <vt:lpstr>New_Template4</vt:lpstr>
      <vt:lpstr>PowerPoint Presentation</vt:lpstr>
      <vt:lpstr>Solar Corona</vt:lpstr>
      <vt:lpstr>Differential Emission Measures</vt:lpstr>
      <vt:lpstr>PowerPoint Presentation</vt:lpstr>
      <vt:lpstr>Methods</vt:lpstr>
      <vt:lpstr>Bayesian Inference in Neural Networks</vt:lpstr>
      <vt:lpstr>PowerPoint Presentation</vt:lpstr>
      <vt:lpstr>Model Architecture</vt:lpstr>
      <vt:lpstr>Results</vt:lpstr>
      <vt:lpstr>PowerPoint Presentation</vt:lpstr>
      <vt:lpstr>PowerPoint Presentation</vt:lpstr>
      <vt:lpstr>Simulated DEM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nikita.balodhi</cp:lastModifiedBy>
  <cp:revision>21</cp:revision>
  <dcterms:modified xsi:type="dcterms:W3CDTF">2024-09-11T11:10:29Z</dcterms:modified>
</cp:coreProperties>
</file>