
<file path=[Content_Types].xml><?xml version="1.0" encoding="utf-8"?>
<Types xmlns="http://schemas.openxmlformats.org/package/2006/content-types">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7" r:id="rId2"/>
    <p:sldId id="259" r:id="rId3"/>
    <p:sldId id="261" r:id="rId4"/>
    <p:sldId id="262" r:id="rId5"/>
    <p:sldId id="272" r:id="rId6"/>
    <p:sldId id="273" r:id="rId7"/>
    <p:sldId id="276" r:id="rId8"/>
    <p:sldId id="277" r:id="rId9"/>
    <p:sldId id="281" r:id="rId10"/>
    <p:sldId id="283" r:id="rId11"/>
    <p:sldId id="285" r:id="rId12"/>
    <p:sldId id="287" r:id="rId13"/>
    <p:sldId id="288" r:id="rId14"/>
    <p:sldId id="290" r:id="rId15"/>
    <p:sldId id="294" r:id="rId16"/>
    <p:sldId id="295" r:id="rId17"/>
    <p:sldId id="298" r:id="rId18"/>
    <p:sldId id="299" r:id="rId19"/>
    <p:sldId id="300" r:id="rId20"/>
    <p:sldId id="301" r:id="rId21"/>
  </p:sldIdLst>
  <p:sldSz cx="9144000" cy="5143500" type="screen16x9"/>
  <p:notesSz cx="6858000" cy="9144000"/>
  <p:defaultTextStyle>
    <a:defPPr marL="0" marR="0" indent="0" algn="l" defTabSz="573969" rtl="0" fontAlgn="auto" latinLnBrk="1" hangingPunct="0">
      <a:lnSpc>
        <a:spcPct val="100000"/>
      </a:lnSpc>
      <a:spcBef>
        <a:spcPts val="0"/>
      </a:spcBef>
      <a:spcAft>
        <a:spcPts val="0"/>
      </a:spcAft>
      <a:buClrTx/>
      <a:buSzTx/>
      <a:buFontTx/>
      <a:buNone/>
      <a:tabLst/>
      <a:defRPr kumimoji="0" sz="1130" b="0" i="0" u="none" strike="noStrike" cap="none" spc="0" normalizeH="0" baseline="0">
        <a:ln>
          <a:noFill/>
        </a:ln>
        <a:solidFill>
          <a:srgbClr val="000000"/>
        </a:solidFill>
        <a:effectLst/>
        <a:uFillTx/>
      </a:defRPr>
    </a:defPPr>
    <a:lvl1pPr marL="0" marR="0" indent="0" algn="ctr" defTabSz="366702" rtl="0" fontAlgn="auto" latinLnBrk="0" hangingPunct="0">
      <a:lnSpc>
        <a:spcPct val="100000"/>
      </a:lnSpc>
      <a:spcBef>
        <a:spcPts val="0"/>
      </a:spcBef>
      <a:spcAft>
        <a:spcPts val="0"/>
      </a:spcAft>
      <a:buClrTx/>
      <a:buSzTx/>
      <a:buFontTx/>
      <a:buNone/>
      <a:tabLst/>
      <a:defRPr kumimoji="0" sz="2260" b="0" i="0" u="none" strike="noStrike" cap="none" spc="0" normalizeH="0" baseline="0">
        <a:ln>
          <a:noFill/>
        </a:ln>
        <a:solidFill>
          <a:srgbClr val="000000"/>
        </a:solidFill>
        <a:effectLst/>
        <a:uFillTx/>
        <a:latin typeface="+mn-lt"/>
        <a:ea typeface="+mn-ea"/>
        <a:cs typeface="+mn-cs"/>
        <a:sym typeface="Helvetica Light"/>
      </a:defRPr>
    </a:lvl1pPr>
    <a:lvl2pPr marL="0" marR="0" indent="143492" algn="ctr" defTabSz="366702" rtl="0" fontAlgn="auto" latinLnBrk="0" hangingPunct="0">
      <a:lnSpc>
        <a:spcPct val="100000"/>
      </a:lnSpc>
      <a:spcBef>
        <a:spcPts val="0"/>
      </a:spcBef>
      <a:spcAft>
        <a:spcPts val="0"/>
      </a:spcAft>
      <a:buClrTx/>
      <a:buSzTx/>
      <a:buFontTx/>
      <a:buNone/>
      <a:tabLst/>
      <a:defRPr kumimoji="0" sz="2260" b="0" i="0" u="none" strike="noStrike" cap="none" spc="0" normalizeH="0" baseline="0">
        <a:ln>
          <a:noFill/>
        </a:ln>
        <a:solidFill>
          <a:srgbClr val="000000"/>
        </a:solidFill>
        <a:effectLst/>
        <a:uFillTx/>
        <a:latin typeface="+mn-lt"/>
        <a:ea typeface="+mn-ea"/>
        <a:cs typeface="+mn-cs"/>
        <a:sym typeface="Helvetica Light"/>
      </a:defRPr>
    </a:lvl2pPr>
    <a:lvl3pPr marL="0" marR="0" indent="286984" algn="ctr" defTabSz="366702" rtl="0" fontAlgn="auto" latinLnBrk="0" hangingPunct="0">
      <a:lnSpc>
        <a:spcPct val="100000"/>
      </a:lnSpc>
      <a:spcBef>
        <a:spcPts val="0"/>
      </a:spcBef>
      <a:spcAft>
        <a:spcPts val="0"/>
      </a:spcAft>
      <a:buClrTx/>
      <a:buSzTx/>
      <a:buFontTx/>
      <a:buNone/>
      <a:tabLst/>
      <a:defRPr kumimoji="0" sz="2260" b="0" i="0" u="none" strike="noStrike" cap="none" spc="0" normalizeH="0" baseline="0">
        <a:ln>
          <a:noFill/>
        </a:ln>
        <a:solidFill>
          <a:srgbClr val="000000"/>
        </a:solidFill>
        <a:effectLst/>
        <a:uFillTx/>
        <a:latin typeface="+mn-lt"/>
        <a:ea typeface="+mn-ea"/>
        <a:cs typeface="+mn-cs"/>
        <a:sym typeface="Helvetica Light"/>
      </a:defRPr>
    </a:lvl3pPr>
    <a:lvl4pPr marL="0" marR="0" indent="430477" algn="ctr" defTabSz="366702" rtl="0" fontAlgn="auto" latinLnBrk="0" hangingPunct="0">
      <a:lnSpc>
        <a:spcPct val="100000"/>
      </a:lnSpc>
      <a:spcBef>
        <a:spcPts val="0"/>
      </a:spcBef>
      <a:spcAft>
        <a:spcPts val="0"/>
      </a:spcAft>
      <a:buClrTx/>
      <a:buSzTx/>
      <a:buFontTx/>
      <a:buNone/>
      <a:tabLst/>
      <a:defRPr kumimoji="0" sz="2260" b="0" i="0" u="none" strike="noStrike" cap="none" spc="0" normalizeH="0" baseline="0">
        <a:ln>
          <a:noFill/>
        </a:ln>
        <a:solidFill>
          <a:srgbClr val="000000"/>
        </a:solidFill>
        <a:effectLst/>
        <a:uFillTx/>
        <a:latin typeface="+mn-lt"/>
        <a:ea typeface="+mn-ea"/>
        <a:cs typeface="+mn-cs"/>
        <a:sym typeface="Helvetica Light"/>
      </a:defRPr>
    </a:lvl4pPr>
    <a:lvl5pPr marL="0" marR="0" indent="573969" algn="ctr" defTabSz="366702" rtl="0" fontAlgn="auto" latinLnBrk="0" hangingPunct="0">
      <a:lnSpc>
        <a:spcPct val="100000"/>
      </a:lnSpc>
      <a:spcBef>
        <a:spcPts val="0"/>
      </a:spcBef>
      <a:spcAft>
        <a:spcPts val="0"/>
      </a:spcAft>
      <a:buClrTx/>
      <a:buSzTx/>
      <a:buFontTx/>
      <a:buNone/>
      <a:tabLst/>
      <a:defRPr kumimoji="0" sz="2260" b="0" i="0" u="none" strike="noStrike" cap="none" spc="0" normalizeH="0" baseline="0">
        <a:ln>
          <a:noFill/>
        </a:ln>
        <a:solidFill>
          <a:srgbClr val="000000"/>
        </a:solidFill>
        <a:effectLst/>
        <a:uFillTx/>
        <a:latin typeface="+mn-lt"/>
        <a:ea typeface="+mn-ea"/>
        <a:cs typeface="+mn-cs"/>
        <a:sym typeface="Helvetica Light"/>
      </a:defRPr>
    </a:lvl5pPr>
    <a:lvl6pPr marL="0" marR="0" indent="717461" algn="ctr" defTabSz="366702" rtl="0" fontAlgn="auto" latinLnBrk="0" hangingPunct="0">
      <a:lnSpc>
        <a:spcPct val="100000"/>
      </a:lnSpc>
      <a:spcBef>
        <a:spcPts val="0"/>
      </a:spcBef>
      <a:spcAft>
        <a:spcPts val="0"/>
      </a:spcAft>
      <a:buClrTx/>
      <a:buSzTx/>
      <a:buFontTx/>
      <a:buNone/>
      <a:tabLst/>
      <a:defRPr kumimoji="0" sz="2260" b="0" i="0" u="none" strike="noStrike" cap="none" spc="0" normalizeH="0" baseline="0">
        <a:ln>
          <a:noFill/>
        </a:ln>
        <a:solidFill>
          <a:srgbClr val="000000"/>
        </a:solidFill>
        <a:effectLst/>
        <a:uFillTx/>
        <a:latin typeface="+mn-lt"/>
        <a:ea typeface="+mn-ea"/>
        <a:cs typeface="+mn-cs"/>
        <a:sym typeface="Helvetica Light"/>
      </a:defRPr>
    </a:lvl6pPr>
    <a:lvl7pPr marL="0" marR="0" indent="860953" algn="ctr" defTabSz="366702" rtl="0" fontAlgn="auto" latinLnBrk="0" hangingPunct="0">
      <a:lnSpc>
        <a:spcPct val="100000"/>
      </a:lnSpc>
      <a:spcBef>
        <a:spcPts val="0"/>
      </a:spcBef>
      <a:spcAft>
        <a:spcPts val="0"/>
      </a:spcAft>
      <a:buClrTx/>
      <a:buSzTx/>
      <a:buFontTx/>
      <a:buNone/>
      <a:tabLst/>
      <a:defRPr kumimoji="0" sz="2260" b="0" i="0" u="none" strike="noStrike" cap="none" spc="0" normalizeH="0" baseline="0">
        <a:ln>
          <a:noFill/>
        </a:ln>
        <a:solidFill>
          <a:srgbClr val="000000"/>
        </a:solidFill>
        <a:effectLst/>
        <a:uFillTx/>
        <a:latin typeface="+mn-lt"/>
        <a:ea typeface="+mn-ea"/>
        <a:cs typeface="+mn-cs"/>
        <a:sym typeface="Helvetica Light"/>
      </a:defRPr>
    </a:lvl7pPr>
    <a:lvl8pPr marL="0" marR="0" indent="1004446" algn="ctr" defTabSz="366702" rtl="0" fontAlgn="auto" latinLnBrk="0" hangingPunct="0">
      <a:lnSpc>
        <a:spcPct val="100000"/>
      </a:lnSpc>
      <a:spcBef>
        <a:spcPts val="0"/>
      </a:spcBef>
      <a:spcAft>
        <a:spcPts val="0"/>
      </a:spcAft>
      <a:buClrTx/>
      <a:buSzTx/>
      <a:buFontTx/>
      <a:buNone/>
      <a:tabLst/>
      <a:defRPr kumimoji="0" sz="2260" b="0" i="0" u="none" strike="noStrike" cap="none" spc="0" normalizeH="0" baseline="0">
        <a:ln>
          <a:noFill/>
        </a:ln>
        <a:solidFill>
          <a:srgbClr val="000000"/>
        </a:solidFill>
        <a:effectLst/>
        <a:uFillTx/>
        <a:latin typeface="+mn-lt"/>
        <a:ea typeface="+mn-ea"/>
        <a:cs typeface="+mn-cs"/>
        <a:sym typeface="Helvetica Light"/>
      </a:defRPr>
    </a:lvl8pPr>
    <a:lvl9pPr marL="0" marR="0" indent="1147938" algn="ctr" defTabSz="366702" rtl="0" fontAlgn="auto" latinLnBrk="0" hangingPunct="0">
      <a:lnSpc>
        <a:spcPct val="100000"/>
      </a:lnSpc>
      <a:spcBef>
        <a:spcPts val="0"/>
      </a:spcBef>
      <a:spcAft>
        <a:spcPts val="0"/>
      </a:spcAft>
      <a:buClrTx/>
      <a:buSzTx/>
      <a:buFontTx/>
      <a:buNone/>
      <a:tabLst/>
      <a:defRPr kumimoji="0" sz="226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7"/>
  </p:normalViewPr>
  <p:slideViewPr>
    <p:cSldViewPr snapToGrid="0">
      <p:cViewPr varScale="1">
        <p:scale>
          <a:sx n="120" d="100"/>
          <a:sy n="120" d="100"/>
        </p:scale>
        <p:origin x="200"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xfrm>
            <a:off x="381000" y="685800"/>
            <a:ext cx="6096000" cy="3429000"/>
          </a:xfrm>
          <a:prstGeom prst="rect">
            <a:avLst/>
          </a:prstGeom>
        </p:spPr>
        <p:txBody>
          <a:bodyPr/>
          <a:lstStyle/>
          <a:p>
            <a:endParaRPr/>
          </a:p>
        </p:txBody>
      </p:sp>
      <p:sp>
        <p:nvSpPr>
          <p:cNvPr id="234" name="Shape 23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86984" latinLnBrk="0">
      <a:lnSpc>
        <a:spcPct val="117999"/>
      </a:lnSpc>
      <a:defRPr sz="1381">
        <a:latin typeface="Helvetica Neue"/>
        <a:ea typeface="Helvetica Neue"/>
        <a:cs typeface="Helvetica Neue"/>
        <a:sym typeface="Helvetica Neue"/>
      </a:defRPr>
    </a:lvl1pPr>
    <a:lvl2pPr indent="143492" defTabSz="286984" latinLnBrk="0">
      <a:lnSpc>
        <a:spcPct val="117999"/>
      </a:lnSpc>
      <a:defRPr sz="1381">
        <a:latin typeface="Helvetica Neue"/>
        <a:ea typeface="Helvetica Neue"/>
        <a:cs typeface="Helvetica Neue"/>
        <a:sym typeface="Helvetica Neue"/>
      </a:defRPr>
    </a:lvl2pPr>
    <a:lvl3pPr indent="286984" defTabSz="286984" latinLnBrk="0">
      <a:lnSpc>
        <a:spcPct val="117999"/>
      </a:lnSpc>
      <a:defRPr sz="1381">
        <a:latin typeface="Helvetica Neue"/>
        <a:ea typeface="Helvetica Neue"/>
        <a:cs typeface="Helvetica Neue"/>
        <a:sym typeface="Helvetica Neue"/>
      </a:defRPr>
    </a:lvl3pPr>
    <a:lvl4pPr indent="430477" defTabSz="286984" latinLnBrk="0">
      <a:lnSpc>
        <a:spcPct val="117999"/>
      </a:lnSpc>
      <a:defRPr sz="1381">
        <a:latin typeface="Helvetica Neue"/>
        <a:ea typeface="Helvetica Neue"/>
        <a:cs typeface="Helvetica Neue"/>
        <a:sym typeface="Helvetica Neue"/>
      </a:defRPr>
    </a:lvl4pPr>
    <a:lvl5pPr indent="573969" defTabSz="286984" latinLnBrk="0">
      <a:lnSpc>
        <a:spcPct val="117999"/>
      </a:lnSpc>
      <a:defRPr sz="1381">
        <a:latin typeface="Helvetica Neue"/>
        <a:ea typeface="Helvetica Neue"/>
        <a:cs typeface="Helvetica Neue"/>
        <a:sym typeface="Helvetica Neue"/>
      </a:defRPr>
    </a:lvl5pPr>
    <a:lvl6pPr indent="717461" defTabSz="286984" latinLnBrk="0">
      <a:lnSpc>
        <a:spcPct val="117999"/>
      </a:lnSpc>
      <a:defRPr sz="1381">
        <a:latin typeface="Helvetica Neue"/>
        <a:ea typeface="Helvetica Neue"/>
        <a:cs typeface="Helvetica Neue"/>
        <a:sym typeface="Helvetica Neue"/>
      </a:defRPr>
    </a:lvl6pPr>
    <a:lvl7pPr indent="860953" defTabSz="286984" latinLnBrk="0">
      <a:lnSpc>
        <a:spcPct val="117999"/>
      </a:lnSpc>
      <a:defRPr sz="1381">
        <a:latin typeface="Helvetica Neue"/>
        <a:ea typeface="Helvetica Neue"/>
        <a:cs typeface="Helvetica Neue"/>
        <a:sym typeface="Helvetica Neue"/>
      </a:defRPr>
    </a:lvl7pPr>
    <a:lvl8pPr indent="1004446" defTabSz="286984" latinLnBrk="0">
      <a:lnSpc>
        <a:spcPct val="117999"/>
      </a:lnSpc>
      <a:defRPr sz="1381">
        <a:latin typeface="Helvetica Neue"/>
        <a:ea typeface="Helvetica Neue"/>
        <a:cs typeface="Helvetica Neue"/>
        <a:sym typeface="Helvetica Neue"/>
      </a:defRPr>
    </a:lvl8pPr>
    <a:lvl9pPr indent="1147938" defTabSz="286984" latinLnBrk="0">
      <a:lnSpc>
        <a:spcPct val="117999"/>
      </a:lnSpc>
      <a:defRPr sz="1381">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rPr dirty="0"/>
              <a:t>Slide1: hello everyone! Thanks for attending this online seminar. I hope that this new format will work out, but I also hope that we can drop it as soon as possible. </a:t>
            </a:r>
          </a:p>
          <a:p>
            <a:r>
              <a:rPr dirty="0"/>
              <a:t>Today I </a:t>
            </a:r>
            <a:r>
              <a:rPr dirty="0" err="1"/>
              <a:t>wold</a:t>
            </a:r>
            <a:r>
              <a:rPr dirty="0"/>
              <a:t> like to introduce you a research that we have carried out with Patrick and strangely a group of people all from Palermo.</a:t>
            </a:r>
            <a:br>
              <a:rPr dirty="0"/>
            </a:br>
            <a:r>
              <a:rPr dirty="0"/>
              <a:t>The topic of this research is to explain some jet-like features observed in a coronal rain complex and whether these can be he dynamic counter part of nanoflare heating events. In this presentation, of course, I will mostly focus on the modelling of these events, after a short introduction about observations and in the following part I will address specifically the asymmetric properties of the jets and how can they be explained.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rPr dirty="0"/>
              <a:t>Slide 4: However, today we focus on a different scenario. Nanoflares.</a:t>
            </a:r>
            <a:br>
              <a:rPr dirty="0"/>
            </a:br>
            <a:r>
              <a:rPr dirty="0"/>
              <a:t>These are considered burst reconnection events that on very short time scale heat the corona up to several MK. As they are considered events, it is natural to think of them as a succession of nanoflares with  different energies. However, without many chances to observe them, it’s not likely we can further investigate on their nature directly from the observation of the heating.</a:t>
            </a:r>
          </a:p>
          <a:p>
            <a:r>
              <a:rPr dirty="0"/>
              <a:t>Therefore, today we focus on a possible dynamic counterpart of nano flares that are the jets that can stem from the loop strand because of the magnetic reconnection.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xfrm>
            <a:off x="381000" y="685800"/>
            <a:ext cx="6096000" cy="3429000"/>
          </a:xfrm>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rPr dirty="0"/>
              <a:t>Slide 4: However, today we focus on a different scenario. Nanoflares.</a:t>
            </a:r>
            <a:br>
              <a:rPr dirty="0"/>
            </a:br>
            <a:r>
              <a:rPr dirty="0"/>
              <a:t>These are considered burst reconnection events that on very short time scale heat the corona up to several MK. As they are considered events, it is natural to think of them as a succession of nanoflares with  different energies. However, without many chances to observe them, it’s not likely we can further investigate on their nature directly from the observation of the heating.</a:t>
            </a:r>
          </a:p>
          <a:p>
            <a:r>
              <a:rPr dirty="0"/>
              <a:t>Therefore, today we focus on a possible dynamic counterpart of nano flares that are the jets that can stem from the loop strand because of the magnetic reconnection.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1985868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129606" y="334864"/>
            <a:ext cx="6875859" cy="343972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892969" y="3542853"/>
            <a:ext cx="7358063" cy="750094"/>
          </a:xfrm>
          <a:prstGeom prst="rect">
            <a:avLst/>
          </a:prstGeom>
        </p:spPr>
        <p:txBody>
          <a:bodyPr anchor="b"/>
          <a:lstStyle/>
          <a:p>
            <a:r>
              <a:t>Title Text</a:t>
            </a:r>
          </a:p>
        </p:txBody>
      </p:sp>
      <p:sp>
        <p:nvSpPr>
          <p:cNvPr id="22" name="Body Level One…"/>
          <p:cNvSpPr txBox="1">
            <a:spLocks noGrp="1"/>
          </p:cNvSpPr>
          <p:nvPr>
            <p:ph type="body" sz="quarter" idx="1"/>
          </p:nvPr>
        </p:nvSpPr>
        <p:spPr>
          <a:xfrm>
            <a:off x="892969" y="4319736"/>
            <a:ext cx="7358063" cy="596057"/>
          </a:xfrm>
          <a:prstGeom prst="rect">
            <a:avLst/>
          </a:prstGeom>
        </p:spPr>
        <p:txBody>
          <a:bodyPr anchor="t"/>
          <a:lstStyle>
            <a:lvl1pPr marL="0" indent="0" algn="ctr">
              <a:spcBef>
                <a:spcPts val="0"/>
              </a:spcBef>
              <a:buSzTx/>
              <a:buNone/>
              <a:defRPr sz="1687"/>
            </a:lvl1pPr>
            <a:lvl2pPr marL="0" indent="120541" algn="ctr">
              <a:spcBef>
                <a:spcPts val="0"/>
              </a:spcBef>
              <a:buSzTx/>
              <a:buNone/>
              <a:defRPr sz="1687"/>
            </a:lvl2pPr>
            <a:lvl3pPr marL="0" indent="241082" algn="ctr">
              <a:spcBef>
                <a:spcPts val="0"/>
              </a:spcBef>
              <a:buSzTx/>
              <a:buNone/>
              <a:defRPr sz="1687"/>
            </a:lvl3pPr>
            <a:lvl4pPr marL="0" indent="361622" algn="ctr">
              <a:spcBef>
                <a:spcPts val="0"/>
              </a:spcBef>
              <a:buSzTx/>
              <a:buNone/>
              <a:defRPr sz="1687"/>
            </a:lvl4pPr>
            <a:lvl5pPr marL="0" indent="482163" algn="ctr">
              <a:spcBef>
                <a:spcPts val="0"/>
              </a:spcBef>
              <a:buSzTx/>
              <a:buNone/>
              <a:defRPr sz="1687"/>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434486" y="4875609"/>
            <a:ext cx="266099" cy="24865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571500" y="0"/>
            <a:ext cx="10710046" cy="5357813"/>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92969" y="133945"/>
            <a:ext cx="7358063" cy="904131"/>
          </a:xfrm>
          <a:prstGeom prst="rect">
            <a:avLst/>
          </a:prstGeom>
        </p:spPr>
        <p:txBody>
          <a:bodyPr anchor="b">
            <a:noAutofit/>
          </a:bodyPr>
          <a:lstStyle>
            <a:lvl1pPr>
              <a:defRPr sz="3375" b="1">
                <a:solidFill>
                  <a:srgbClr val="53585F"/>
                </a:solidFill>
                <a:latin typeface="Palatino"/>
                <a:ea typeface="Palatino"/>
                <a:cs typeface="Palatino"/>
                <a:sym typeface="Palatino"/>
              </a:defRPr>
            </a:lvl1pPr>
          </a:lstStyle>
          <a:p>
            <a:r>
              <a:t>Title Text</a:t>
            </a:r>
          </a:p>
        </p:txBody>
      </p:sp>
      <p:sp>
        <p:nvSpPr>
          <p:cNvPr id="127" name="Slide Number"/>
          <p:cNvSpPr txBox="1">
            <a:spLocks noGrp="1"/>
          </p:cNvSpPr>
          <p:nvPr>
            <p:ph type="sldNum" sz="quarter" idx="2"/>
          </p:nvPr>
        </p:nvSpPr>
        <p:spPr>
          <a:xfrm>
            <a:off x="5244971" y="4945863"/>
            <a:ext cx="256480" cy="248658"/>
          </a:xfrm>
          <a:prstGeom prst="rect">
            <a:avLst/>
          </a:prstGeom>
        </p:spPr>
        <p:txBody>
          <a:bodyPr/>
          <a:lstStyle>
            <a:lvl1pPr>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892969" y="133945"/>
            <a:ext cx="7358063" cy="1285875"/>
          </a:xfrm>
          <a:prstGeom prst="rect">
            <a:avLst/>
          </a:prstGeom>
        </p:spPr>
        <p:txBody>
          <a:bodyPr>
            <a:noAutofit/>
          </a:bodyPr>
          <a:lstStyle>
            <a:lvl1pPr>
              <a:defRPr sz="4429" b="1">
                <a:solidFill>
                  <a:srgbClr val="53585F"/>
                </a:solidFill>
                <a:latin typeface="Palatino"/>
                <a:ea typeface="Palatino"/>
                <a:cs typeface="Palatino"/>
                <a:sym typeface="Palatino"/>
              </a:defRPr>
            </a:lvl1pPr>
          </a:lstStyle>
          <a:p>
            <a:r>
              <a:t>Title Text</a:t>
            </a:r>
          </a:p>
        </p:txBody>
      </p:sp>
      <p:sp>
        <p:nvSpPr>
          <p:cNvPr id="135" name="Body Level One…"/>
          <p:cNvSpPr txBox="1">
            <a:spLocks noGrp="1"/>
          </p:cNvSpPr>
          <p:nvPr>
            <p:ph type="body" idx="1"/>
          </p:nvPr>
        </p:nvSpPr>
        <p:spPr>
          <a:xfrm>
            <a:off x="892969" y="1460004"/>
            <a:ext cx="7358063" cy="3013770"/>
          </a:xfrm>
          <a:prstGeom prst="rect">
            <a:avLst/>
          </a:prstGeom>
        </p:spPr>
        <p:txBody>
          <a:bodyPr>
            <a:noAutofit/>
          </a:bodyPr>
          <a:lstStyle>
            <a:lvl1pPr marL="468770" indent="-301352">
              <a:spcBef>
                <a:spcPts val="1266"/>
              </a:spcBef>
              <a:buSzPct val="100000"/>
              <a:defRPr sz="2215">
                <a:solidFill>
                  <a:srgbClr val="53585F"/>
                </a:solidFill>
                <a:latin typeface="Palatino"/>
                <a:ea typeface="Palatino"/>
                <a:cs typeface="Palatino"/>
                <a:sym typeface="Palatino"/>
              </a:defRPr>
            </a:lvl1pPr>
            <a:lvl2pPr marL="703155" indent="-301352">
              <a:spcBef>
                <a:spcPts val="1266"/>
              </a:spcBef>
              <a:buSzPct val="100000"/>
              <a:defRPr sz="2215">
                <a:solidFill>
                  <a:srgbClr val="53585F"/>
                </a:solidFill>
                <a:latin typeface="Palatino"/>
                <a:ea typeface="Palatino"/>
                <a:cs typeface="Palatino"/>
                <a:sym typeface="Palatino"/>
              </a:defRPr>
            </a:lvl2pPr>
            <a:lvl3pPr marL="937539" indent="-301352">
              <a:spcBef>
                <a:spcPts val="1266"/>
              </a:spcBef>
              <a:buSzPct val="100000"/>
              <a:defRPr sz="2215">
                <a:solidFill>
                  <a:srgbClr val="53585F"/>
                </a:solidFill>
                <a:latin typeface="Palatino"/>
                <a:ea typeface="Palatino"/>
                <a:cs typeface="Palatino"/>
                <a:sym typeface="Palatino"/>
              </a:defRPr>
            </a:lvl3pPr>
            <a:lvl4pPr marL="1171924" indent="-301352">
              <a:spcBef>
                <a:spcPts val="1266"/>
              </a:spcBef>
              <a:buSzPct val="100000"/>
              <a:defRPr sz="2215">
                <a:solidFill>
                  <a:srgbClr val="53585F"/>
                </a:solidFill>
                <a:latin typeface="Palatino"/>
                <a:ea typeface="Palatino"/>
                <a:cs typeface="Palatino"/>
                <a:sym typeface="Palatino"/>
              </a:defRPr>
            </a:lvl4pPr>
            <a:lvl5pPr marL="1406309" indent="-301352">
              <a:spcBef>
                <a:spcPts val="1266"/>
              </a:spcBef>
              <a:buSzPct val="100000"/>
              <a:defRPr sz="2215">
                <a:solidFill>
                  <a:srgbClr val="53585F"/>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4430479" y="4942582"/>
            <a:ext cx="274114" cy="264944"/>
          </a:xfrm>
          <a:prstGeom prst="rect">
            <a:avLst/>
          </a:prstGeom>
        </p:spPr>
        <p:txBody>
          <a:bodyPr/>
          <a:lstStyle>
            <a:lvl1pPr>
              <a:defRPr sz="1055">
                <a:latin typeface="Palatino"/>
                <a:ea typeface="Palatino"/>
                <a:cs typeface="Palatino"/>
                <a:sym typeface="Palatino"/>
              </a:defRPr>
            </a:lvl1pPr>
          </a:lstStyle>
          <a:p>
            <a:fld id="{86CB4B4D-7CA3-9044-876B-883B54F8677D}" type="slidenum">
              <a:t>‹#›</a:t>
            </a:fld>
            <a:endParaRPr/>
          </a:p>
        </p:txBody>
      </p:sp>
      <p:sp>
        <p:nvSpPr>
          <p:cNvPr id="137" name="Line"/>
          <p:cNvSpPr/>
          <p:nvPr/>
        </p:nvSpPr>
        <p:spPr>
          <a:xfrm>
            <a:off x="149485" y="4974479"/>
            <a:ext cx="8845030" cy="1"/>
          </a:xfrm>
          <a:prstGeom prst="line">
            <a:avLst/>
          </a:prstGeom>
          <a:ln w="25400">
            <a:solidFill>
              <a:srgbClr val="000000"/>
            </a:solidFill>
            <a:miter lim="400000"/>
          </a:ln>
        </p:spPr>
        <p:txBody>
          <a:bodyPr lIns="26789" tIns="26789" rIns="26789" bIns="26789"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Patrick Antolin"/>
          <p:cNvSpPr txBox="1"/>
          <p:nvPr/>
        </p:nvSpPr>
        <p:spPr>
          <a:xfrm>
            <a:off x="305273" y="4944793"/>
            <a:ext cx="971020"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defTabSz="457200">
              <a:defRPr sz="2000">
                <a:solidFill>
                  <a:srgbClr val="53585F"/>
                </a:solidFill>
                <a:latin typeface="Palatino"/>
                <a:ea typeface="Palatino"/>
                <a:cs typeface="Palatino"/>
                <a:sym typeface="Palatino"/>
              </a:defRPr>
            </a:lvl1pPr>
          </a:lstStyle>
          <a:p>
            <a:r>
              <a:rPr sz="1055"/>
              <a:t>Patrick Antolin</a:t>
            </a:r>
          </a:p>
        </p:txBody>
      </p:sp>
      <p:sp>
        <p:nvSpPr>
          <p:cNvPr id="139" name="SMTG@St Andrews, 9 November 2016"/>
          <p:cNvSpPr txBox="1"/>
          <p:nvPr/>
        </p:nvSpPr>
        <p:spPr>
          <a:xfrm>
            <a:off x="6215114" y="4944793"/>
            <a:ext cx="2354411"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defTabSz="457200">
              <a:defRPr sz="2000">
                <a:solidFill>
                  <a:srgbClr val="53585F"/>
                </a:solidFill>
                <a:latin typeface="Palatino"/>
                <a:ea typeface="Palatino"/>
                <a:cs typeface="Palatino"/>
                <a:sym typeface="Palatino"/>
              </a:defRPr>
            </a:lvl1pPr>
          </a:lstStyle>
          <a:p>
            <a:r>
              <a:rPr sz="1055"/>
              <a:t>SMTG@St Andrews, 9 November 2016</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892969" y="133945"/>
            <a:ext cx="7358063" cy="1285875"/>
          </a:xfrm>
          <a:prstGeom prst="rect">
            <a:avLst/>
          </a:prstGeom>
        </p:spPr>
        <p:txBody>
          <a:bodyPr>
            <a:noAutofit/>
          </a:bodyPr>
          <a:lstStyle>
            <a:lvl1pPr>
              <a:defRPr sz="4429" b="1">
                <a:solidFill>
                  <a:srgbClr val="53585F"/>
                </a:solidFill>
                <a:latin typeface="Palatino"/>
                <a:ea typeface="Palatino"/>
                <a:cs typeface="Palatino"/>
                <a:sym typeface="Palatino"/>
              </a:defRPr>
            </a:lvl1pPr>
          </a:lstStyle>
          <a:p>
            <a:r>
              <a:t>Title Text</a:t>
            </a:r>
          </a:p>
        </p:txBody>
      </p:sp>
      <p:sp>
        <p:nvSpPr>
          <p:cNvPr id="147" name="Body Level One…"/>
          <p:cNvSpPr txBox="1">
            <a:spLocks noGrp="1"/>
          </p:cNvSpPr>
          <p:nvPr>
            <p:ph type="body" idx="1"/>
          </p:nvPr>
        </p:nvSpPr>
        <p:spPr>
          <a:xfrm>
            <a:off x="892969" y="1460004"/>
            <a:ext cx="7358063" cy="3013770"/>
          </a:xfrm>
          <a:prstGeom prst="rect">
            <a:avLst/>
          </a:prstGeom>
        </p:spPr>
        <p:txBody>
          <a:bodyPr>
            <a:noAutofit/>
          </a:bodyPr>
          <a:lstStyle>
            <a:lvl1pPr marL="468770" indent="-301352">
              <a:spcBef>
                <a:spcPts val="1266"/>
              </a:spcBef>
              <a:buSzPct val="100000"/>
              <a:defRPr sz="2215">
                <a:solidFill>
                  <a:srgbClr val="53585F"/>
                </a:solidFill>
                <a:latin typeface="Palatino"/>
                <a:ea typeface="Palatino"/>
                <a:cs typeface="Palatino"/>
                <a:sym typeface="Palatino"/>
              </a:defRPr>
            </a:lvl1pPr>
            <a:lvl2pPr marL="703155" indent="-301352">
              <a:spcBef>
                <a:spcPts val="1266"/>
              </a:spcBef>
              <a:buSzPct val="100000"/>
              <a:defRPr sz="2215">
                <a:solidFill>
                  <a:srgbClr val="53585F"/>
                </a:solidFill>
                <a:latin typeface="Palatino"/>
                <a:ea typeface="Palatino"/>
                <a:cs typeface="Palatino"/>
                <a:sym typeface="Palatino"/>
              </a:defRPr>
            </a:lvl2pPr>
            <a:lvl3pPr marL="937539" indent="-301352">
              <a:spcBef>
                <a:spcPts val="1266"/>
              </a:spcBef>
              <a:buSzPct val="100000"/>
              <a:defRPr sz="2215">
                <a:solidFill>
                  <a:srgbClr val="53585F"/>
                </a:solidFill>
                <a:latin typeface="Palatino"/>
                <a:ea typeface="Palatino"/>
                <a:cs typeface="Palatino"/>
                <a:sym typeface="Palatino"/>
              </a:defRPr>
            </a:lvl3pPr>
            <a:lvl4pPr marL="1171924" indent="-301352">
              <a:spcBef>
                <a:spcPts val="1266"/>
              </a:spcBef>
              <a:buSzPct val="100000"/>
              <a:defRPr sz="2215">
                <a:solidFill>
                  <a:srgbClr val="53585F"/>
                </a:solidFill>
                <a:latin typeface="Palatino"/>
                <a:ea typeface="Palatino"/>
                <a:cs typeface="Palatino"/>
                <a:sym typeface="Palatino"/>
              </a:defRPr>
            </a:lvl4pPr>
            <a:lvl5pPr marL="1406309" indent="-301352">
              <a:spcBef>
                <a:spcPts val="1266"/>
              </a:spcBef>
              <a:buSzPct val="100000"/>
              <a:defRPr sz="2215">
                <a:solidFill>
                  <a:srgbClr val="53585F"/>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4430479" y="4942582"/>
            <a:ext cx="274114" cy="264944"/>
          </a:xfrm>
          <a:prstGeom prst="rect">
            <a:avLst/>
          </a:prstGeom>
        </p:spPr>
        <p:txBody>
          <a:bodyPr/>
          <a:lstStyle>
            <a:lvl1pPr>
              <a:defRPr sz="1055">
                <a:latin typeface="Palatino"/>
                <a:ea typeface="Palatino"/>
                <a:cs typeface="Palatino"/>
                <a:sym typeface="Palatino"/>
              </a:defRPr>
            </a:lvl1pPr>
          </a:lstStyle>
          <a:p>
            <a:fld id="{86CB4B4D-7CA3-9044-876B-883B54F8677D}" type="slidenum">
              <a:t>‹#›</a:t>
            </a:fld>
            <a:endParaRPr/>
          </a:p>
        </p:txBody>
      </p:sp>
      <p:sp>
        <p:nvSpPr>
          <p:cNvPr id="149" name="Line"/>
          <p:cNvSpPr/>
          <p:nvPr/>
        </p:nvSpPr>
        <p:spPr>
          <a:xfrm>
            <a:off x="149485" y="4974479"/>
            <a:ext cx="8845030" cy="1"/>
          </a:xfrm>
          <a:prstGeom prst="line">
            <a:avLst/>
          </a:prstGeom>
          <a:ln w="25400">
            <a:solidFill>
              <a:srgbClr val="000000"/>
            </a:solidFill>
            <a:miter lim="400000"/>
          </a:ln>
        </p:spPr>
        <p:txBody>
          <a:bodyPr lIns="26789" tIns="26789" rIns="26789" bIns="26789"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50" name="Patrick Antolin"/>
          <p:cNvSpPr txBox="1"/>
          <p:nvPr/>
        </p:nvSpPr>
        <p:spPr>
          <a:xfrm>
            <a:off x="305273" y="4944793"/>
            <a:ext cx="971020"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defTabSz="457200">
              <a:defRPr sz="2000">
                <a:solidFill>
                  <a:srgbClr val="53585F"/>
                </a:solidFill>
                <a:latin typeface="Palatino"/>
                <a:ea typeface="Palatino"/>
                <a:cs typeface="Palatino"/>
                <a:sym typeface="Palatino"/>
              </a:defRPr>
            </a:lvl1pPr>
          </a:lstStyle>
          <a:p>
            <a:r>
              <a:rPr sz="1055"/>
              <a:t>Patrick Antolin</a:t>
            </a:r>
          </a:p>
        </p:txBody>
      </p:sp>
      <p:sp>
        <p:nvSpPr>
          <p:cNvPr id="151" name="Seminar@IAS-Orsay, 30 September 2016"/>
          <p:cNvSpPr txBox="1"/>
          <p:nvPr/>
        </p:nvSpPr>
        <p:spPr>
          <a:xfrm>
            <a:off x="6167024" y="4944793"/>
            <a:ext cx="2450591"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defTabSz="457200">
              <a:defRPr sz="2000">
                <a:solidFill>
                  <a:srgbClr val="53585F"/>
                </a:solidFill>
                <a:latin typeface="Palatino"/>
                <a:ea typeface="Palatino"/>
                <a:cs typeface="Palatino"/>
                <a:sym typeface="Palatino"/>
              </a:defRPr>
            </a:lvl1pPr>
          </a:lstStyle>
          <a:p>
            <a:r>
              <a:rPr sz="1055"/>
              <a:t>Seminar@IAS-Orsay, 30 September 2016</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891540" y="137160"/>
            <a:ext cx="7360921" cy="1285876"/>
          </a:xfrm>
          <a:prstGeom prst="rect">
            <a:avLst/>
          </a:prstGeom>
        </p:spPr>
        <p:txBody>
          <a:bodyPr lIns="0" tIns="0" rIns="0" bIns="0">
            <a:noAutofit/>
          </a:bodyPr>
          <a:lstStyle>
            <a:lvl1pPr defTabSz="308584">
              <a:defRPr>
                <a:latin typeface="Gill Sans"/>
                <a:ea typeface="Gill Sans"/>
                <a:cs typeface="Gill Sans"/>
                <a:sym typeface="Gill Sans"/>
              </a:defRPr>
            </a:lvl1pPr>
          </a:lstStyle>
          <a:p>
            <a:r>
              <a:t>Title Text</a:t>
            </a:r>
          </a:p>
        </p:txBody>
      </p:sp>
      <p:sp>
        <p:nvSpPr>
          <p:cNvPr id="159" name="Body Level One…"/>
          <p:cNvSpPr txBox="1">
            <a:spLocks noGrp="1"/>
          </p:cNvSpPr>
          <p:nvPr>
            <p:ph type="body" idx="1"/>
          </p:nvPr>
        </p:nvSpPr>
        <p:spPr>
          <a:xfrm>
            <a:off x="891540" y="1457325"/>
            <a:ext cx="7360921" cy="3017521"/>
          </a:xfrm>
          <a:prstGeom prst="rect">
            <a:avLst/>
          </a:prstGeom>
        </p:spPr>
        <p:txBody>
          <a:bodyPr lIns="65023" tIns="65023" rIns="65023" bIns="65023">
            <a:noAutofit/>
          </a:bodyPr>
          <a:lstStyle>
            <a:lvl1pPr marL="424106" indent="-290172" defTabSz="308584">
              <a:spcBef>
                <a:spcPts val="1266"/>
              </a:spcBef>
              <a:buSzPct val="171000"/>
              <a:defRPr sz="2109">
                <a:latin typeface="Gill Sans"/>
                <a:ea typeface="Gill Sans"/>
                <a:cs typeface="Gill Sans"/>
                <a:sym typeface="Gill Sans"/>
              </a:defRPr>
            </a:lvl1pPr>
            <a:lvl2pPr marL="604917" indent="-290172" defTabSz="308584">
              <a:spcBef>
                <a:spcPts val="1266"/>
              </a:spcBef>
              <a:buSzPct val="171000"/>
              <a:defRPr sz="2109">
                <a:latin typeface="Gill Sans"/>
                <a:ea typeface="Gill Sans"/>
                <a:cs typeface="Gill Sans"/>
                <a:sym typeface="Gill Sans"/>
              </a:defRPr>
            </a:lvl2pPr>
            <a:lvl3pPr marL="785728" indent="-290172" defTabSz="308584">
              <a:spcBef>
                <a:spcPts val="1266"/>
              </a:spcBef>
              <a:buSzPct val="171000"/>
              <a:defRPr sz="2109">
                <a:latin typeface="Gill Sans"/>
                <a:ea typeface="Gill Sans"/>
                <a:cs typeface="Gill Sans"/>
                <a:sym typeface="Gill Sans"/>
              </a:defRPr>
            </a:lvl3pPr>
            <a:lvl4pPr marL="973236" indent="-290172" defTabSz="308584">
              <a:spcBef>
                <a:spcPts val="1266"/>
              </a:spcBef>
              <a:buSzPct val="171000"/>
              <a:defRPr sz="2109">
                <a:latin typeface="Gill Sans"/>
                <a:ea typeface="Gill Sans"/>
                <a:cs typeface="Gill Sans"/>
                <a:sym typeface="Gill Sans"/>
              </a:defRPr>
            </a:lvl4pPr>
            <a:lvl5pPr marL="1154047" indent="-290172" defTabSz="308584">
              <a:spcBef>
                <a:spcPts val="1266"/>
              </a:spcBef>
              <a:buSzPct val="171000"/>
              <a:defRPr sz="2109">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4452121" y="4894898"/>
            <a:ext cx="228330" cy="228394"/>
          </a:xfrm>
          <a:prstGeom prst="rect">
            <a:avLst/>
          </a:prstGeom>
        </p:spPr>
        <p:txBody>
          <a:bodyPr lIns="48767" tIns="48767" rIns="48767" bIns="48767"/>
          <a:lstStyle>
            <a:lvl1pPr defTabSz="308584">
              <a:defRPr sz="844">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892969" y="133945"/>
            <a:ext cx="7358063" cy="904131"/>
          </a:xfrm>
          <a:prstGeom prst="rect">
            <a:avLst/>
          </a:prstGeom>
        </p:spPr>
        <p:txBody>
          <a:bodyPr anchor="b">
            <a:noAutofit/>
          </a:bodyPr>
          <a:lstStyle>
            <a:lvl1pPr>
              <a:defRPr sz="3375" b="1">
                <a:solidFill>
                  <a:srgbClr val="53585F"/>
                </a:solidFill>
                <a:latin typeface="Palatino"/>
                <a:ea typeface="Palatino"/>
                <a:cs typeface="Palatino"/>
                <a:sym typeface="Palatino"/>
              </a:defRPr>
            </a:lvl1pPr>
          </a:lstStyle>
          <a:p>
            <a:r>
              <a:t>Title Text</a:t>
            </a:r>
          </a:p>
        </p:txBody>
      </p:sp>
      <p:sp>
        <p:nvSpPr>
          <p:cNvPr id="168" name="Body Level One…"/>
          <p:cNvSpPr txBox="1">
            <a:spLocks noGrp="1"/>
          </p:cNvSpPr>
          <p:nvPr>
            <p:ph type="body" idx="1"/>
          </p:nvPr>
        </p:nvSpPr>
        <p:spPr>
          <a:xfrm>
            <a:off x="892969" y="1379637"/>
            <a:ext cx="7358063" cy="3315146"/>
          </a:xfrm>
          <a:prstGeom prst="rect">
            <a:avLst/>
          </a:prstGeom>
        </p:spPr>
        <p:txBody>
          <a:bodyPr>
            <a:noAutofit/>
          </a:bodyPr>
          <a:lstStyle>
            <a:lvl1pPr marL="468941" indent="-301523">
              <a:spcBef>
                <a:spcPts val="949"/>
              </a:spcBef>
              <a:buSzPct val="100000"/>
              <a:defRPr sz="2215">
                <a:solidFill>
                  <a:srgbClr val="515151"/>
                </a:solidFill>
                <a:latin typeface="Palatino"/>
                <a:ea typeface="Palatino"/>
                <a:cs typeface="Palatino"/>
                <a:sym typeface="Palatino"/>
              </a:defRPr>
            </a:lvl1pPr>
            <a:lvl2pPr marL="703326" indent="-301523">
              <a:spcBef>
                <a:spcPts val="949"/>
              </a:spcBef>
              <a:buSzPct val="100000"/>
              <a:defRPr sz="2215">
                <a:solidFill>
                  <a:srgbClr val="515151"/>
                </a:solidFill>
                <a:latin typeface="Palatino"/>
                <a:ea typeface="Palatino"/>
                <a:cs typeface="Palatino"/>
                <a:sym typeface="Palatino"/>
              </a:defRPr>
            </a:lvl2pPr>
            <a:lvl3pPr marL="937711" indent="-301523">
              <a:spcBef>
                <a:spcPts val="949"/>
              </a:spcBef>
              <a:buSzPct val="100000"/>
              <a:defRPr sz="2215">
                <a:solidFill>
                  <a:srgbClr val="515151"/>
                </a:solidFill>
                <a:latin typeface="Palatino"/>
                <a:ea typeface="Palatino"/>
                <a:cs typeface="Palatino"/>
                <a:sym typeface="Palatino"/>
              </a:defRPr>
            </a:lvl3pPr>
            <a:lvl4pPr marL="1172096" indent="-301523">
              <a:spcBef>
                <a:spcPts val="949"/>
              </a:spcBef>
              <a:buSzPct val="100000"/>
              <a:defRPr sz="2215">
                <a:solidFill>
                  <a:srgbClr val="515151"/>
                </a:solidFill>
                <a:latin typeface="Palatino"/>
                <a:ea typeface="Palatino"/>
                <a:cs typeface="Palatino"/>
                <a:sym typeface="Palatino"/>
              </a:defRPr>
            </a:lvl4pPr>
            <a:lvl5pPr marL="1406480" indent="-301523">
              <a:spcBef>
                <a:spcPts val="949"/>
              </a:spcBef>
              <a:buSzPct val="100000"/>
              <a:defRPr sz="2215">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69" name="Line"/>
          <p:cNvSpPr/>
          <p:nvPr/>
        </p:nvSpPr>
        <p:spPr>
          <a:xfrm>
            <a:off x="163269" y="4971062"/>
            <a:ext cx="8817462" cy="1"/>
          </a:xfrm>
          <a:prstGeom prst="line">
            <a:avLst/>
          </a:prstGeom>
          <a:ln w="25400">
            <a:solidFill>
              <a:srgbClr val="515151"/>
            </a:solidFill>
            <a:miter lim="400000"/>
          </a:ln>
        </p:spPr>
        <p:txBody>
          <a:bodyPr lIns="0" tIns="0" rIns="0" bIns="0"/>
          <a:lstStyle/>
          <a:p>
            <a:pPr>
              <a:defRPr sz="400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sz="2109"/>
          </a:p>
        </p:txBody>
      </p:sp>
      <p:sp>
        <p:nvSpPr>
          <p:cNvPr id="170" name="Patrick Antolin"/>
          <p:cNvSpPr txBox="1"/>
          <p:nvPr/>
        </p:nvSpPr>
        <p:spPr>
          <a:xfrm>
            <a:off x="305273" y="4944793"/>
            <a:ext cx="971020"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defTabSz="457200">
              <a:defRPr sz="2000">
                <a:solidFill>
                  <a:srgbClr val="53585F"/>
                </a:solidFill>
                <a:latin typeface="Palatino"/>
                <a:ea typeface="Palatino"/>
                <a:cs typeface="Palatino"/>
                <a:sym typeface="Palatino"/>
              </a:defRPr>
            </a:lvl1pPr>
          </a:lstStyle>
          <a:p>
            <a:r>
              <a:rPr sz="1055"/>
              <a:t>Patrick Antolin</a:t>
            </a:r>
          </a:p>
        </p:txBody>
      </p:sp>
      <p:sp>
        <p:nvSpPr>
          <p:cNvPr id="171" name="Slide Number"/>
          <p:cNvSpPr txBox="1">
            <a:spLocks noGrp="1"/>
          </p:cNvSpPr>
          <p:nvPr>
            <p:ph type="sldNum" sz="quarter" idx="2"/>
          </p:nvPr>
        </p:nvSpPr>
        <p:spPr>
          <a:xfrm>
            <a:off x="4443760" y="4945863"/>
            <a:ext cx="256480" cy="248658"/>
          </a:xfrm>
          <a:prstGeom prst="rect">
            <a:avLst/>
          </a:prstGeom>
        </p:spPr>
        <p:txBody>
          <a:bodyPr/>
          <a:lstStyle>
            <a:lvl1pPr>
              <a:defRPr>
                <a:solidFill>
                  <a:srgbClr val="515151"/>
                </a:solidFill>
                <a:latin typeface="Palatino"/>
                <a:ea typeface="Palatino"/>
                <a:cs typeface="Palatino"/>
                <a:sym typeface="Palatino"/>
              </a:defRPr>
            </a:lvl1pPr>
          </a:lstStyle>
          <a:p>
            <a:fld id="{86CB4B4D-7CA3-9044-876B-883B54F8677D}" type="slidenum">
              <a:t>‹#›</a:t>
            </a:fld>
            <a:endParaRPr/>
          </a:p>
        </p:txBody>
      </p:sp>
      <p:sp>
        <p:nvSpPr>
          <p:cNvPr id="172" name="Seminario@UNAL, 19 Octubre 2016"/>
          <p:cNvSpPr txBox="1"/>
          <p:nvPr/>
        </p:nvSpPr>
        <p:spPr>
          <a:xfrm>
            <a:off x="6296066" y="4944793"/>
            <a:ext cx="2192507"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defTabSz="457200">
              <a:defRPr sz="2000">
                <a:solidFill>
                  <a:srgbClr val="53585F"/>
                </a:solidFill>
                <a:latin typeface="Palatino"/>
                <a:ea typeface="Palatino"/>
                <a:cs typeface="Palatino"/>
                <a:sym typeface="Palatino"/>
              </a:defRPr>
            </a:lvl1pPr>
          </a:lstStyle>
          <a:p>
            <a:r>
              <a:rPr sz="1055"/>
              <a:t>Seminario@UNAL, 19 Octubre 2016</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9" name="Title Text"/>
          <p:cNvSpPr txBox="1">
            <a:spLocks noGrp="1"/>
          </p:cNvSpPr>
          <p:nvPr>
            <p:ph type="title"/>
          </p:nvPr>
        </p:nvSpPr>
        <p:spPr>
          <a:prstGeom prst="rect">
            <a:avLst/>
          </a:prstGeom>
        </p:spPr>
        <p:txBody>
          <a:bodyPr/>
          <a:lstStyle>
            <a:lvl1pPr>
              <a:defRPr b="1">
                <a:solidFill>
                  <a:srgbClr val="53585F"/>
                </a:solidFill>
                <a:latin typeface="Palatino"/>
                <a:ea typeface="Palatino"/>
                <a:cs typeface="Palatino"/>
                <a:sym typeface="Palatino"/>
              </a:defRPr>
            </a:lvl1pPr>
          </a:lstStyle>
          <a:p>
            <a:r>
              <a:t>Title Text</a:t>
            </a:r>
          </a:p>
        </p:txBody>
      </p:sp>
      <p:sp>
        <p:nvSpPr>
          <p:cNvPr id="180" name="Slide Number"/>
          <p:cNvSpPr txBox="1">
            <a:spLocks noGrp="1"/>
          </p:cNvSpPr>
          <p:nvPr>
            <p:ph type="sldNum" sz="quarter" idx="2"/>
          </p:nvPr>
        </p:nvSpPr>
        <p:spPr>
          <a:xfrm>
            <a:off x="4438951" y="4945864"/>
            <a:ext cx="266099" cy="248658"/>
          </a:xfrm>
          <a:prstGeom prst="rect">
            <a:avLst/>
          </a:prstGeom>
        </p:spPr>
        <p:txBody>
          <a:bodyPr/>
          <a:lstStyle/>
          <a:p>
            <a:fld id="{86CB4B4D-7CA3-9044-876B-883B54F8677D}" type="slidenum">
              <a:t>‹#›</a:t>
            </a:fld>
            <a:endParaRPr/>
          </a:p>
        </p:txBody>
      </p:sp>
      <p:sp>
        <p:nvSpPr>
          <p:cNvPr id="181" name="Line"/>
          <p:cNvSpPr/>
          <p:nvPr/>
        </p:nvSpPr>
        <p:spPr>
          <a:xfrm>
            <a:off x="163269" y="4971062"/>
            <a:ext cx="8817462" cy="1"/>
          </a:xfrm>
          <a:prstGeom prst="line">
            <a:avLst/>
          </a:prstGeom>
          <a:ln w="25400">
            <a:solidFill>
              <a:srgbClr val="515151"/>
            </a:solidFill>
            <a:miter lim="400000"/>
          </a:ln>
        </p:spPr>
        <p:txBody>
          <a:bodyPr lIns="0" tIns="0" rIns="0" bIns="0"/>
          <a:lstStyle/>
          <a:p>
            <a:pPr>
              <a:defRPr sz="400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sz="2109"/>
          </a:p>
        </p:txBody>
      </p:sp>
      <p:sp>
        <p:nvSpPr>
          <p:cNvPr id="182" name="Patrick Antolin"/>
          <p:cNvSpPr txBox="1"/>
          <p:nvPr/>
        </p:nvSpPr>
        <p:spPr>
          <a:xfrm>
            <a:off x="305273" y="4944793"/>
            <a:ext cx="971020"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defTabSz="457200">
              <a:defRPr sz="2000">
                <a:solidFill>
                  <a:srgbClr val="53585F"/>
                </a:solidFill>
                <a:latin typeface="Palatino"/>
                <a:ea typeface="Palatino"/>
                <a:cs typeface="Palatino"/>
                <a:sym typeface="Palatino"/>
              </a:defRPr>
            </a:lvl1pPr>
          </a:lstStyle>
          <a:p>
            <a:r>
              <a:rPr sz="1055"/>
              <a:t>Patrick Antolin</a:t>
            </a:r>
          </a:p>
        </p:txBody>
      </p:sp>
      <p:sp>
        <p:nvSpPr>
          <p:cNvPr id="183" name="Body Level One…"/>
          <p:cNvSpPr txBox="1">
            <a:spLocks noGrp="1"/>
          </p:cNvSpPr>
          <p:nvPr>
            <p:ph type="body" idx="1"/>
          </p:nvPr>
        </p:nvSpPr>
        <p:spPr>
          <a:prstGeom prst="rect">
            <a:avLst/>
          </a:prstGeom>
        </p:spPr>
        <p:txBody>
          <a:bodyPr/>
          <a:lstStyle>
            <a:lvl1pPr>
              <a:defRPr>
                <a:solidFill>
                  <a:srgbClr val="53585F"/>
                </a:solidFill>
                <a:latin typeface="Palatino"/>
                <a:ea typeface="Palatino"/>
                <a:cs typeface="Palatino"/>
                <a:sym typeface="Palatino"/>
              </a:defRPr>
            </a:lvl1pPr>
            <a:lvl2pPr>
              <a:defRPr>
                <a:solidFill>
                  <a:srgbClr val="53585F"/>
                </a:solidFill>
                <a:latin typeface="Palatino"/>
                <a:ea typeface="Palatino"/>
                <a:cs typeface="Palatino"/>
                <a:sym typeface="Palatino"/>
              </a:defRPr>
            </a:lvl2pPr>
            <a:lvl3pPr>
              <a:defRPr>
                <a:solidFill>
                  <a:srgbClr val="53585F"/>
                </a:solidFill>
                <a:latin typeface="Palatino"/>
                <a:ea typeface="Palatino"/>
                <a:cs typeface="Palatino"/>
                <a:sym typeface="Palatino"/>
              </a:defRPr>
            </a:lvl3pPr>
            <a:lvl4pPr>
              <a:defRPr>
                <a:solidFill>
                  <a:srgbClr val="53585F"/>
                </a:solidFill>
                <a:latin typeface="Palatino"/>
                <a:ea typeface="Palatino"/>
                <a:cs typeface="Palatino"/>
                <a:sym typeface="Palatino"/>
              </a:defRPr>
            </a:lvl4pPr>
            <a:lvl5pPr>
              <a:defRPr>
                <a:solidFill>
                  <a:srgbClr val="53585F"/>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84" name="SMTG@St Andrews, 9 November 2016"/>
          <p:cNvSpPr txBox="1"/>
          <p:nvPr/>
        </p:nvSpPr>
        <p:spPr>
          <a:xfrm>
            <a:off x="6215114" y="4944793"/>
            <a:ext cx="2354411"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defTabSz="457200">
              <a:defRPr sz="2000">
                <a:solidFill>
                  <a:srgbClr val="53585F"/>
                </a:solidFill>
                <a:latin typeface="Palatino"/>
                <a:ea typeface="Palatino"/>
                <a:cs typeface="Palatino"/>
                <a:sym typeface="Palatino"/>
              </a:defRPr>
            </a:lvl1pPr>
          </a:lstStyle>
          <a:p>
            <a:r>
              <a:rPr sz="1055"/>
              <a:t>SMTG@St Andrews, 9 November 2016</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892969" y="133945"/>
            <a:ext cx="7358063" cy="904131"/>
          </a:xfrm>
          <a:prstGeom prst="rect">
            <a:avLst/>
          </a:prstGeom>
        </p:spPr>
        <p:txBody>
          <a:bodyPr anchor="b">
            <a:noAutofit/>
          </a:bodyPr>
          <a:lstStyle>
            <a:lvl1pPr>
              <a:defRPr sz="3375" b="1">
                <a:solidFill>
                  <a:srgbClr val="53585F"/>
                </a:solidFill>
                <a:latin typeface="Palatino"/>
                <a:ea typeface="Palatino"/>
                <a:cs typeface="Palatino"/>
                <a:sym typeface="Palatino"/>
              </a:defRPr>
            </a:lvl1pPr>
          </a:lstStyle>
          <a:p>
            <a:r>
              <a:t>Title Text</a:t>
            </a:r>
          </a:p>
        </p:txBody>
      </p:sp>
      <p:sp>
        <p:nvSpPr>
          <p:cNvPr id="192" name="Body Level One…"/>
          <p:cNvSpPr txBox="1">
            <a:spLocks noGrp="1"/>
          </p:cNvSpPr>
          <p:nvPr>
            <p:ph type="body" idx="1"/>
          </p:nvPr>
        </p:nvSpPr>
        <p:spPr>
          <a:xfrm>
            <a:off x="892969" y="1379637"/>
            <a:ext cx="7358063" cy="3315146"/>
          </a:xfrm>
          <a:prstGeom prst="rect">
            <a:avLst/>
          </a:prstGeom>
        </p:spPr>
        <p:txBody>
          <a:bodyPr>
            <a:noAutofit/>
          </a:bodyPr>
          <a:lstStyle>
            <a:lvl1pPr marL="468941" indent="-301523">
              <a:spcBef>
                <a:spcPts val="949"/>
              </a:spcBef>
              <a:buSzPct val="100000"/>
              <a:defRPr sz="2215">
                <a:solidFill>
                  <a:srgbClr val="515151"/>
                </a:solidFill>
                <a:latin typeface="Palatino"/>
                <a:ea typeface="Palatino"/>
                <a:cs typeface="Palatino"/>
                <a:sym typeface="Palatino"/>
              </a:defRPr>
            </a:lvl1pPr>
            <a:lvl2pPr marL="703326" indent="-301523">
              <a:spcBef>
                <a:spcPts val="949"/>
              </a:spcBef>
              <a:buSzPct val="100000"/>
              <a:defRPr sz="2215">
                <a:solidFill>
                  <a:srgbClr val="515151"/>
                </a:solidFill>
                <a:latin typeface="Palatino"/>
                <a:ea typeface="Palatino"/>
                <a:cs typeface="Palatino"/>
                <a:sym typeface="Palatino"/>
              </a:defRPr>
            </a:lvl2pPr>
            <a:lvl3pPr marL="937711" indent="-301523">
              <a:spcBef>
                <a:spcPts val="949"/>
              </a:spcBef>
              <a:buSzPct val="100000"/>
              <a:defRPr sz="2215">
                <a:solidFill>
                  <a:srgbClr val="515151"/>
                </a:solidFill>
                <a:latin typeface="Palatino"/>
                <a:ea typeface="Palatino"/>
                <a:cs typeface="Palatino"/>
                <a:sym typeface="Palatino"/>
              </a:defRPr>
            </a:lvl3pPr>
            <a:lvl4pPr marL="1172096" indent="-301523">
              <a:spcBef>
                <a:spcPts val="949"/>
              </a:spcBef>
              <a:buSzPct val="100000"/>
              <a:defRPr sz="2215">
                <a:solidFill>
                  <a:srgbClr val="515151"/>
                </a:solidFill>
                <a:latin typeface="Palatino"/>
                <a:ea typeface="Palatino"/>
                <a:cs typeface="Palatino"/>
                <a:sym typeface="Palatino"/>
              </a:defRPr>
            </a:lvl4pPr>
            <a:lvl5pPr marL="1406480" indent="-301523">
              <a:spcBef>
                <a:spcPts val="949"/>
              </a:spcBef>
              <a:buSzPct val="100000"/>
              <a:defRPr sz="2215">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93" name="Line"/>
          <p:cNvSpPr/>
          <p:nvPr/>
        </p:nvSpPr>
        <p:spPr>
          <a:xfrm>
            <a:off x="163269" y="4971062"/>
            <a:ext cx="8817462" cy="1"/>
          </a:xfrm>
          <a:prstGeom prst="line">
            <a:avLst/>
          </a:prstGeom>
          <a:ln w="25400">
            <a:solidFill>
              <a:srgbClr val="515151"/>
            </a:solidFill>
            <a:miter lim="400000"/>
          </a:ln>
        </p:spPr>
        <p:txBody>
          <a:bodyPr lIns="0" tIns="0" rIns="0" bIns="0"/>
          <a:lstStyle/>
          <a:p>
            <a:pPr>
              <a:defRPr sz="400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sz="2109"/>
          </a:p>
        </p:txBody>
      </p:sp>
      <p:sp>
        <p:nvSpPr>
          <p:cNvPr id="194" name="Slide Number"/>
          <p:cNvSpPr txBox="1">
            <a:spLocks noGrp="1"/>
          </p:cNvSpPr>
          <p:nvPr>
            <p:ph type="sldNum" sz="quarter" idx="2"/>
          </p:nvPr>
        </p:nvSpPr>
        <p:spPr>
          <a:xfrm>
            <a:off x="4443760" y="4945863"/>
            <a:ext cx="256480" cy="248658"/>
          </a:xfrm>
          <a:prstGeom prst="rect">
            <a:avLst/>
          </a:prstGeom>
        </p:spPr>
        <p:txBody>
          <a:bodyPr/>
          <a:lstStyle>
            <a:lvl1pPr>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1701106"/>
            <a:ext cx="7358063"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1" name="Title Text"/>
          <p:cNvSpPr txBox="1">
            <a:spLocks noGrp="1"/>
          </p:cNvSpPr>
          <p:nvPr>
            <p:ph type="title"/>
          </p:nvPr>
        </p:nvSpPr>
        <p:spPr>
          <a:xfrm>
            <a:off x="892969" y="133945"/>
            <a:ext cx="7358063" cy="904131"/>
          </a:xfrm>
          <a:prstGeom prst="rect">
            <a:avLst/>
          </a:prstGeom>
        </p:spPr>
        <p:txBody>
          <a:bodyPr anchor="b">
            <a:noAutofit/>
          </a:bodyPr>
          <a:lstStyle>
            <a:lvl1pPr>
              <a:defRPr sz="3375" b="1">
                <a:solidFill>
                  <a:srgbClr val="53585F"/>
                </a:solidFill>
                <a:latin typeface="Palatino"/>
                <a:ea typeface="Palatino"/>
                <a:cs typeface="Palatino"/>
                <a:sym typeface="Palatino"/>
              </a:defRPr>
            </a:lvl1pPr>
          </a:lstStyle>
          <a:p>
            <a:r>
              <a:t>Title Text</a:t>
            </a:r>
          </a:p>
        </p:txBody>
      </p:sp>
      <p:sp>
        <p:nvSpPr>
          <p:cNvPr id="202" name="Body Level One…"/>
          <p:cNvSpPr txBox="1">
            <a:spLocks noGrp="1"/>
          </p:cNvSpPr>
          <p:nvPr>
            <p:ph type="body" idx="1"/>
          </p:nvPr>
        </p:nvSpPr>
        <p:spPr>
          <a:xfrm>
            <a:off x="892969" y="1379637"/>
            <a:ext cx="7358063" cy="3315146"/>
          </a:xfrm>
          <a:prstGeom prst="rect">
            <a:avLst/>
          </a:prstGeom>
        </p:spPr>
        <p:txBody>
          <a:bodyPr>
            <a:noAutofit/>
          </a:bodyPr>
          <a:lstStyle>
            <a:lvl1pPr marL="468941" indent="-301523">
              <a:spcBef>
                <a:spcPts val="949"/>
              </a:spcBef>
              <a:buSzPct val="100000"/>
              <a:defRPr sz="2215">
                <a:solidFill>
                  <a:srgbClr val="515151"/>
                </a:solidFill>
                <a:latin typeface="Palatino"/>
                <a:ea typeface="Palatino"/>
                <a:cs typeface="Palatino"/>
                <a:sym typeface="Palatino"/>
              </a:defRPr>
            </a:lvl1pPr>
            <a:lvl2pPr marL="703326" indent="-301523">
              <a:spcBef>
                <a:spcPts val="949"/>
              </a:spcBef>
              <a:buSzPct val="100000"/>
              <a:defRPr sz="2215">
                <a:solidFill>
                  <a:srgbClr val="515151"/>
                </a:solidFill>
                <a:latin typeface="Palatino"/>
                <a:ea typeface="Palatino"/>
                <a:cs typeface="Palatino"/>
                <a:sym typeface="Palatino"/>
              </a:defRPr>
            </a:lvl2pPr>
            <a:lvl3pPr marL="937711" indent="-301523">
              <a:spcBef>
                <a:spcPts val="949"/>
              </a:spcBef>
              <a:buSzPct val="100000"/>
              <a:defRPr sz="2215">
                <a:solidFill>
                  <a:srgbClr val="515151"/>
                </a:solidFill>
                <a:latin typeface="Palatino"/>
                <a:ea typeface="Palatino"/>
                <a:cs typeface="Palatino"/>
                <a:sym typeface="Palatino"/>
              </a:defRPr>
            </a:lvl3pPr>
            <a:lvl4pPr marL="1172096" indent="-301523">
              <a:spcBef>
                <a:spcPts val="949"/>
              </a:spcBef>
              <a:buSzPct val="100000"/>
              <a:defRPr sz="2215">
                <a:solidFill>
                  <a:srgbClr val="515151"/>
                </a:solidFill>
                <a:latin typeface="Palatino"/>
                <a:ea typeface="Palatino"/>
                <a:cs typeface="Palatino"/>
                <a:sym typeface="Palatino"/>
              </a:defRPr>
            </a:lvl4pPr>
            <a:lvl5pPr marL="1406480" indent="-301523">
              <a:spcBef>
                <a:spcPts val="949"/>
              </a:spcBef>
              <a:buSzPct val="100000"/>
              <a:defRPr sz="2215">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203" name="Line"/>
          <p:cNvSpPr/>
          <p:nvPr/>
        </p:nvSpPr>
        <p:spPr>
          <a:xfrm>
            <a:off x="163269" y="4971062"/>
            <a:ext cx="8817462" cy="1"/>
          </a:xfrm>
          <a:prstGeom prst="line">
            <a:avLst/>
          </a:prstGeom>
          <a:ln w="25400">
            <a:solidFill>
              <a:srgbClr val="515151"/>
            </a:solidFill>
            <a:miter lim="400000"/>
          </a:ln>
        </p:spPr>
        <p:txBody>
          <a:bodyPr lIns="0" tIns="0" rIns="0" bIns="0"/>
          <a:lstStyle/>
          <a:p>
            <a:pPr>
              <a:defRPr sz="400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sz="2109"/>
          </a:p>
        </p:txBody>
      </p:sp>
      <p:sp>
        <p:nvSpPr>
          <p:cNvPr id="204" name="Slide Number"/>
          <p:cNvSpPr txBox="1">
            <a:spLocks noGrp="1"/>
          </p:cNvSpPr>
          <p:nvPr>
            <p:ph type="sldNum" sz="quarter" idx="2"/>
          </p:nvPr>
        </p:nvSpPr>
        <p:spPr>
          <a:xfrm>
            <a:off x="4443760" y="4945863"/>
            <a:ext cx="256480" cy="248658"/>
          </a:xfrm>
          <a:prstGeom prst="rect">
            <a:avLst/>
          </a:prstGeom>
        </p:spPr>
        <p:txBody>
          <a:bodyPr/>
          <a:lstStyle>
            <a:lvl1pPr>
              <a:defRPr>
                <a:solidFill>
                  <a:srgbClr val="515151"/>
                </a:solidFill>
                <a:latin typeface="Palatino"/>
                <a:ea typeface="Palatino"/>
                <a:cs typeface="Palatino"/>
                <a:sym typeface="Palatino"/>
              </a:defRPr>
            </a:lvl1pPr>
          </a:lstStyle>
          <a:p>
            <a:fld id="{86CB4B4D-7CA3-9044-876B-883B54F8677D}" type="slidenum">
              <a:t>‹#›</a:t>
            </a:fld>
            <a:endParaRPr/>
          </a:p>
        </p:txBody>
      </p:sp>
      <p:sp>
        <p:nvSpPr>
          <p:cNvPr id="205" name="Patrick Antolin - Reconnection microjets"/>
          <p:cNvSpPr txBox="1"/>
          <p:nvPr/>
        </p:nvSpPr>
        <p:spPr>
          <a:xfrm>
            <a:off x="596494" y="4944793"/>
            <a:ext cx="2344793"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defTabSz="241082">
              <a:defRPr sz="2000">
                <a:solidFill>
                  <a:srgbClr val="53585F"/>
                </a:solidFill>
                <a:latin typeface="Palatino"/>
                <a:ea typeface="Palatino"/>
                <a:cs typeface="Palatino"/>
                <a:sym typeface="Palatino"/>
              </a:defRPr>
            </a:pPr>
            <a:r>
              <a:rPr sz="1055"/>
              <a:t>Patrick Antolin - </a:t>
            </a:r>
            <a:r>
              <a:rPr sz="1055" i="1"/>
              <a:t>Reconnection microjets</a:t>
            </a:r>
          </a:p>
        </p:txBody>
      </p:sp>
      <p:sp>
        <p:nvSpPr>
          <p:cNvPr id="206" name="NAM-EWASS, 6 April 2018"/>
          <p:cNvSpPr txBox="1"/>
          <p:nvPr/>
        </p:nvSpPr>
        <p:spPr>
          <a:xfrm>
            <a:off x="6994882" y="4944793"/>
            <a:ext cx="1701989"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defTabSz="457200">
              <a:defRPr sz="2000">
                <a:solidFill>
                  <a:srgbClr val="53585F"/>
                </a:solidFill>
                <a:latin typeface="Palatino"/>
                <a:ea typeface="Palatino"/>
                <a:cs typeface="Palatino"/>
                <a:sym typeface="Palatino"/>
              </a:defRPr>
            </a:lvl1pPr>
          </a:lstStyle>
          <a:p>
            <a:r>
              <a:rPr sz="1055"/>
              <a:t>NAM-EWASS, 6 April 2018</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3" name="Title Text"/>
          <p:cNvSpPr txBox="1">
            <a:spLocks noGrp="1"/>
          </p:cNvSpPr>
          <p:nvPr>
            <p:ph type="title"/>
          </p:nvPr>
        </p:nvSpPr>
        <p:spPr>
          <a:xfrm>
            <a:off x="892969" y="133945"/>
            <a:ext cx="7358063" cy="904131"/>
          </a:xfrm>
          <a:prstGeom prst="rect">
            <a:avLst/>
          </a:prstGeom>
        </p:spPr>
        <p:txBody>
          <a:bodyPr anchor="b">
            <a:noAutofit/>
          </a:bodyPr>
          <a:lstStyle>
            <a:lvl1pPr>
              <a:defRPr sz="3375" b="1">
                <a:solidFill>
                  <a:srgbClr val="53585F"/>
                </a:solidFill>
                <a:latin typeface="Palatino"/>
                <a:ea typeface="Palatino"/>
                <a:cs typeface="Palatino"/>
                <a:sym typeface="Palatino"/>
              </a:defRPr>
            </a:lvl1pPr>
          </a:lstStyle>
          <a:p>
            <a:r>
              <a:t>Title Text</a:t>
            </a:r>
          </a:p>
        </p:txBody>
      </p:sp>
      <p:sp>
        <p:nvSpPr>
          <p:cNvPr id="214" name="Body Level One…"/>
          <p:cNvSpPr txBox="1">
            <a:spLocks noGrp="1"/>
          </p:cNvSpPr>
          <p:nvPr>
            <p:ph type="body" idx="1"/>
          </p:nvPr>
        </p:nvSpPr>
        <p:spPr>
          <a:xfrm>
            <a:off x="892969" y="1379637"/>
            <a:ext cx="7358063" cy="3315146"/>
          </a:xfrm>
          <a:prstGeom prst="rect">
            <a:avLst/>
          </a:prstGeom>
        </p:spPr>
        <p:txBody>
          <a:bodyPr>
            <a:noAutofit/>
          </a:bodyPr>
          <a:lstStyle>
            <a:lvl1pPr marL="468941" indent="-301523">
              <a:spcBef>
                <a:spcPts val="949"/>
              </a:spcBef>
              <a:buSzPct val="100000"/>
              <a:defRPr sz="2215">
                <a:solidFill>
                  <a:srgbClr val="515151"/>
                </a:solidFill>
                <a:latin typeface="Palatino"/>
                <a:ea typeface="Palatino"/>
                <a:cs typeface="Palatino"/>
                <a:sym typeface="Palatino"/>
              </a:defRPr>
            </a:lvl1pPr>
            <a:lvl2pPr marL="703326" indent="-301523">
              <a:spcBef>
                <a:spcPts val="949"/>
              </a:spcBef>
              <a:buSzPct val="100000"/>
              <a:defRPr sz="2215">
                <a:solidFill>
                  <a:srgbClr val="515151"/>
                </a:solidFill>
                <a:latin typeface="Palatino"/>
                <a:ea typeface="Palatino"/>
                <a:cs typeface="Palatino"/>
                <a:sym typeface="Palatino"/>
              </a:defRPr>
            </a:lvl2pPr>
            <a:lvl3pPr marL="937711" indent="-301523">
              <a:spcBef>
                <a:spcPts val="949"/>
              </a:spcBef>
              <a:buSzPct val="100000"/>
              <a:defRPr sz="2215">
                <a:solidFill>
                  <a:srgbClr val="515151"/>
                </a:solidFill>
                <a:latin typeface="Palatino"/>
                <a:ea typeface="Palatino"/>
                <a:cs typeface="Palatino"/>
                <a:sym typeface="Palatino"/>
              </a:defRPr>
            </a:lvl3pPr>
            <a:lvl4pPr marL="1172096" indent="-301523">
              <a:spcBef>
                <a:spcPts val="949"/>
              </a:spcBef>
              <a:buSzPct val="100000"/>
              <a:defRPr sz="2215">
                <a:solidFill>
                  <a:srgbClr val="515151"/>
                </a:solidFill>
                <a:latin typeface="Palatino"/>
                <a:ea typeface="Palatino"/>
                <a:cs typeface="Palatino"/>
                <a:sym typeface="Palatino"/>
              </a:defRPr>
            </a:lvl4pPr>
            <a:lvl5pPr marL="1406480" indent="-301523">
              <a:spcBef>
                <a:spcPts val="949"/>
              </a:spcBef>
              <a:buSzPct val="100000"/>
              <a:defRPr sz="2215">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215" name="Line"/>
          <p:cNvSpPr/>
          <p:nvPr/>
        </p:nvSpPr>
        <p:spPr>
          <a:xfrm>
            <a:off x="163269" y="4971062"/>
            <a:ext cx="8817462" cy="1"/>
          </a:xfrm>
          <a:prstGeom prst="line">
            <a:avLst/>
          </a:prstGeom>
          <a:ln w="25400">
            <a:solidFill>
              <a:srgbClr val="515151"/>
            </a:solidFill>
            <a:miter lim="400000"/>
          </a:ln>
        </p:spPr>
        <p:txBody>
          <a:bodyPr lIns="0" tIns="0" rIns="0" bIns="0"/>
          <a:lstStyle/>
          <a:p>
            <a:pPr>
              <a:defRPr sz="400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sz="2109"/>
          </a:p>
        </p:txBody>
      </p:sp>
      <p:sp>
        <p:nvSpPr>
          <p:cNvPr id="216" name="Slide Number"/>
          <p:cNvSpPr txBox="1">
            <a:spLocks noGrp="1"/>
          </p:cNvSpPr>
          <p:nvPr>
            <p:ph type="sldNum" sz="quarter" idx="2"/>
          </p:nvPr>
        </p:nvSpPr>
        <p:spPr>
          <a:xfrm>
            <a:off x="4443760" y="4945863"/>
            <a:ext cx="256480" cy="248658"/>
          </a:xfrm>
          <a:prstGeom prst="rect">
            <a:avLst/>
          </a:prstGeom>
        </p:spPr>
        <p:txBody>
          <a:bodyPr/>
          <a:lstStyle>
            <a:lvl1pPr>
              <a:defRPr>
                <a:solidFill>
                  <a:srgbClr val="515151"/>
                </a:solidFill>
                <a:latin typeface="Palatino"/>
                <a:ea typeface="Palatino"/>
                <a:cs typeface="Palatino"/>
                <a:sym typeface="Palatino"/>
              </a:defRPr>
            </a:lvl1pPr>
          </a:lstStyle>
          <a:p>
            <a:fld id="{86CB4B4D-7CA3-9044-876B-883B54F8677D}" type="slidenum">
              <a:t>‹#›</a:t>
            </a:fld>
            <a:endParaRPr/>
          </a:p>
        </p:txBody>
      </p:sp>
      <p:sp>
        <p:nvSpPr>
          <p:cNvPr id="217" name="Patrick Antolin - Reconnection microjets"/>
          <p:cNvSpPr txBox="1"/>
          <p:nvPr/>
        </p:nvSpPr>
        <p:spPr>
          <a:xfrm>
            <a:off x="596494" y="4944793"/>
            <a:ext cx="2344793"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defTabSz="241082">
              <a:defRPr sz="2000">
                <a:solidFill>
                  <a:srgbClr val="53585F"/>
                </a:solidFill>
                <a:latin typeface="Palatino"/>
                <a:ea typeface="Palatino"/>
                <a:cs typeface="Palatino"/>
                <a:sym typeface="Palatino"/>
              </a:defRPr>
            </a:pPr>
            <a:r>
              <a:rPr sz="1055"/>
              <a:t>Patrick Antolin - </a:t>
            </a:r>
            <a:r>
              <a:rPr sz="1055" i="1"/>
              <a:t>Reconnection microjets</a:t>
            </a:r>
          </a:p>
        </p:txBody>
      </p:sp>
      <p:sp>
        <p:nvSpPr>
          <p:cNvPr id="218" name="NAM-EWASS, 6 April 2018"/>
          <p:cNvSpPr txBox="1"/>
          <p:nvPr/>
        </p:nvSpPr>
        <p:spPr>
          <a:xfrm>
            <a:off x="6994882" y="4944793"/>
            <a:ext cx="1701989" cy="216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defTabSz="457200">
              <a:defRPr sz="2000">
                <a:solidFill>
                  <a:srgbClr val="53585F"/>
                </a:solidFill>
                <a:latin typeface="Palatino"/>
                <a:ea typeface="Palatino"/>
                <a:cs typeface="Palatino"/>
                <a:sym typeface="Palatino"/>
              </a:defRPr>
            </a:lvl1pPr>
          </a:lstStyle>
          <a:p>
            <a:r>
              <a:rPr sz="1055"/>
              <a:t>NAM-EWASS, 6 April 2018</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1910953" y="334864"/>
            <a:ext cx="8688586" cy="4344293"/>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6" y="334863"/>
            <a:ext cx="3750469" cy="2102941"/>
          </a:xfrm>
          <a:prstGeom prst="rect">
            <a:avLst/>
          </a:prstGeom>
        </p:spPr>
        <p:txBody>
          <a:bodyPr anchor="b"/>
          <a:lstStyle>
            <a:lvl1pPr>
              <a:defRPr sz="3164"/>
            </a:lvl1pPr>
          </a:lstStyle>
          <a:p>
            <a:r>
              <a:t>Title Text</a:t>
            </a:r>
          </a:p>
        </p:txBody>
      </p:sp>
      <p:sp>
        <p:nvSpPr>
          <p:cNvPr id="40" name="Body Level One…"/>
          <p:cNvSpPr txBox="1">
            <a:spLocks noGrp="1"/>
          </p:cNvSpPr>
          <p:nvPr>
            <p:ph type="body" sz="quarter" idx="1"/>
          </p:nvPr>
        </p:nvSpPr>
        <p:spPr>
          <a:xfrm>
            <a:off x="669726" y="2511475"/>
            <a:ext cx="3750469" cy="2163217"/>
          </a:xfrm>
          <a:prstGeom prst="rect">
            <a:avLst/>
          </a:prstGeom>
        </p:spPr>
        <p:txBody>
          <a:bodyPr anchor="t"/>
          <a:lstStyle>
            <a:lvl1pPr marL="0" indent="0" algn="ctr">
              <a:spcBef>
                <a:spcPts val="0"/>
              </a:spcBef>
              <a:buSzTx/>
              <a:buNone/>
              <a:defRPr sz="1687"/>
            </a:lvl1pPr>
            <a:lvl2pPr marL="0" indent="120541" algn="ctr">
              <a:spcBef>
                <a:spcPts val="0"/>
              </a:spcBef>
              <a:buSzTx/>
              <a:buNone/>
              <a:defRPr sz="1687"/>
            </a:lvl2pPr>
            <a:lvl3pPr marL="0" indent="241082" algn="ctr">
              <a:spcBef>
                <a:spcPts val="0"/>
              </a:spcBef>
              <a:buSzTx/>
              <a:buNone/>
              <a:defRPr sz="1687"/>
            </a:lvl3pPr>
            <a:lvl4pPr marL="0" indent="361622" algn="ctr">
              <a:spcBef>
                <a:spcPts val="0"/>
              </a:spcBef>
              <a:buSzTx/>
              <a:buNone/>
              <a:defRPr sz="1687"/>
            </a:lvl4pPr>
            <a:lvl5pPr marL="0" indent="482163" algn="ctr">
              <a:spcBef>
                <a:spcPts val="0"/>
              </a:spcBef>
              <a:buSzTx/>
              <a:buNone/>
              <a:defRPr sz="1687"/>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3187898" y="1372940"/>
            <a:ext cx="6630293" cy="331514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6" y="1372940"/>
            <a:ext cx="3750469" cy="3315146"/>
          </a:xfrm>
          <a:prstGeom prst="rect">
            <a:avLst/>
          </a:prstGeom>
        </p:spPr>
        <p:txBody>
          <a:bodyPr/>
          <a:lstStyle>
            <a:lvl1pPr marL="180811" indent="-180811">
              <a:spcBef>
                <a:spcPts val="1687"/>
              </a:spcBef>
              <a:defRPr sz="1476"/>
            </a:lvl1pPr>
            <a:lvl2pPr marL="361622" indent="-180811">
              <a:spcBef>
                <a:spcPts val="1687"/>
              </a:spcBef>
              <a:defRPr sz="1476"/>
            </a:lvl2pPr>
            <a:lvl3pPr marL="542434" indent="-180811">
              <a:spcBef>
                <a:spcPts val="1687"/>
              </a:spcBef>
              <a:defRPr sz="1476"/>
            </a:lvl3pPr>
            <a:lvl4pPr marL="723245" indent="-180811">
              <a:spcBef>
                <a:spcPts val="1687"/>
              </a:spcBef>
              <a:defRPr sz="1476"/>
            </a:lvl4pPr>
            <a:lvl5pPr marL="904056" indent="-180811">
              <a:spcBef>
                <a:spcPts val="1687"/>
              </a:spcBef>
              <a:defRPr sz="1476"/>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669727"/>
            <a:ext cx="7804547" cy="38040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4697016" y="2650929"/>
            <a:ext cx="4259462" cy="2130841"/>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4572000" y="467621"/>
            <a:ext cx="4125516" cy="2062758"/>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1669851" y="468809"/>
            <a:ext cx="8420695" cy="421034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2969" y="3355330"/>
            <a:ext cx="7358063" cy="297389"/>
          </a:xfrm>
          <a:prstGeom prst="rect">
            <a:avLst/>
          </a:prstGeom>
        </p:spPr>
        <p:txBody>
          <a:bodyPr anchor="t">
            <a:spAutoFit/>
          </a:bodyPr>
          <a:lstStyle>
            <a:lvl1pPr marL="0" indent="0" algn="ctr">
              <a:spcBef>
                <a:spcPts val="0"/>
              </a:spcBef>
              <a:buSzTx/>
              <a:buNone/>
              <a:defRPr sz="1266">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22"/>
          </p:nvPr>
        </p:nvSpPr>
        <p:spPr>
          <a:xfrm>
            <a:off x="892969" y="2225602"/>
            <a:ext cx="7358063" cy="411010"/>
          </a:xfrm>
          <a:prstGeom prst="rect">
            <a:avLst/>
          </a:prstGeom>
        </p:spPr>
        <p:txBody>
          <a:bodyPr>
            <a:spAutoFit/>
          </a:bodyPr>
          <a:lstStyle>
            <a:lvl1pPr marL="0" indent="0" algn="ctr">
              <a:spcBef>
                <a:spcPts val="0"/>
              </a:spcBef>
              <a:buSzTx/>
              <a:buNone/>
              <a:defRPr sz="2004"/>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234404"/>
            <a:ext cx="7804547" cy="1138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7" y="1372940"/>
            <a:ext cx="7804547" cy="3315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4486" y="4878958"/>
            <a:ext cx="266099" cy="248658"/>
          </a:xfrm>
          <a:prstGeom prst="rect">
            <a:avLst/>
          </a:prstGeom>
          <a:ln w="12700">
            <a:miter lim="400000"/>
          </a:ln>
        </p:spPr>
        <p:txBody>
          <a:bodyPr wrap="none" lIns="50800" tIns="50800" rIns="50800" bIns="50800">
            <a:spAutoFit/>
          </a:bodyPr>
          <a:lstStyle>
            <a:lvl1pPr>
              <a:defRPr sz="949"/>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transition spd="med"/>
  <p:txStyles>
    <p:titleStyle>
      <a:lvl1pPr marL="0" marR="0" indent="0"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Light"/>
        </a:defRPr>
      </a:lvl1pPr>
      <a:lvl2pPr marL="0" marR="0" indent="120541"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Light"/>
        </a:defRPr>
      </a:lvl2pPr>
      <a:lvl3pPr marL="0" marR="0" indent="241082"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Light"/>
        </a:defRPr>
      </a:lvl3pPr>
      <a:lvl4pPr marL="0" marR="0" indent="361622"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Light"/>
        </a:defRPr>
      </a:lvl4pPr>
      <a:lvl5pPr marL="0" marR="0" indent="482163"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Light"/>
        </a:defRPr>
      </a:lvl5pPr>
      <a:lvl6pPr marL="0" marR="0" indent="602704"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Light"/>
        </a:defRPr>
      </a:lvl6pPr>
      <a:lvl7pPr marL="0" marR="0" indent="723245"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Light"/>
        </a:defRPr>
      </a:lvl7pPr>
      <a:lvl8pPr marL="0" marR="0" indent="843785"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Light"/>
        </a:defRPr>
      </a:lvl8pPr>
      <a:lvl9pPr marL="0" marR="0" indent="964326" algn="ctr" defTabSz="308049" rtl="0" latinLnBrk="0">
        <a:lnSpc>
          <a:spcPct val="100000"/>
        </a:lnSpc>
        <a:spcBef>
          <a:spcPts val="0"/>
        </a:spcBef>
        <a:spcAft>
          <a:spcPts val="0"/>
        </a:spcAft>
        <a:buClrTx/>
        <a:buSzTx/>
        <a:buFontTx/>
        <a:buNone/>
        <a:tabLst/>
        <a:defRPr sz="4218" b="0" i="0" u="none" strike="noStrike" cap="none" spc="0" baseline="0">
          <a:solidFill>
            <a:srgbClr val="000000"/>
          </a:solidFill>
          <a:uFillTx/>
          <a:latin typeface="+mn-lt"/>
          <a:ea typeface="+mn-ea"/>
          <a:cs typeface="+mn-cs"/>
          <a:sym typeface="Helvetica Light"/>
        </a:defRPr>
      </a:lvl9pPr>
    </p:titleStyle>
    <p:bodyStyle>
      <a:lvl1pPr marL="234385" marR="0" indent="-234385" algn="l" defTabSz="308049" rtl="0" latinLnBrk="0">
        <a:lnSpc>
          <a:spcPct val="100000"/>
        </a:lnSpc>
        <a:spcBef>
          <a:spcPts val="2215"/>
        </a:spcBef>
        <a:spcAft>
          <a:spcPts val="0"/>
        </a:spcAft>
        <a:buClrTx/>
        <a:buSzPct val="75000"/>
        <a:buFontTx/>
        <a:buChar char="•"/>
        <a:tabLst/>
        <a:defRPr sz="1898" b="0" i="0" u="none" strike="noStrike" cap="none" spc="0" baseline="0">
          <a:solidFill>
            <a:srgbClr val="000000"/>
          </a:solidFill>
          <a:uFillTx/>
          <a:latin typeface="+mn-lt"/>
          <a:ea typeface="+mn-ea"/>
          <a:cs typeface="+mn-cs"/>
          <a:sym typeface="Helvetica Light"/>
        </a:defRPr>
      </a:lvl1pPr>
      <a:lvl2pPr marL="468770" marR="0" indent="-234385" algn="l" defTabSz="308049" rtl="0" latinLnBrk="0">
        <a:lnSpc>
          <a:spcPct val="100000"/>
        </a:lnSpc>
        <a:spcBef>
          <a:spcPts val="2215"/>
        </a:spcBef>
        <a:spcAft>
          <a:spcPts val="0"/>
        </a:spcAft>
        <a:buClrTx/>
        <a:buSzPct val="75000"/>
        <a:buFontTx/>
        <a:buChar char="•"/>
        <a:tabLst/>
        <a:defRPr sz="1898" b="0" i="0" u="none" strike="noStrike" cap="none" spc="0" baseline="0">
          <a:solidFill>
            <a:srgbClr val="000000"/>
          </a:solidFill>
          <a:uFillTx/>
          <a:latin typeface="+mn-lt"/>
          <a:ea typeface="+mn-ea"/>
          <a:cs typeface="+mn-cs"/>
          <a:sym typeface="Helvetica Light"/>
        </a:defRPr>
      </a:lvl2pPr>
      <a:lvl3pPr marL="703155" marR="0" indent="-234385" algn="l" defTabSz="308049" rtl="0" latinLnBrk="0">
        <a:lnSpc>
          <a:spcPct val="100000"/>
        </a:lnSpc>
        <a:spcBef>
          <a:spcPts val="2215"/>
        </a:spcBef>
        <a:spcAft>
          <a:spcPts val="0"/>
        </a:spcAft>
        <a:buClrTx/>
        <a:buSzPct val="75000"/>
        <a:buFontTx/>
        <a:buChar char="•"/>
        <a:tabLst/>
        <a:defRPr sz="1898" b="0" i="0" u="none" strike="noStrike" cap="none" spc="0" baseline="0">
          <a:solidFill>
            <a:srgbClr val="000000"/>
          </a:solidFill>
          <a:uFillTx/>
          <a:latin typeface="+mn-lt"/>
          <a:ea typeface="+mn-ea"/>
          <a:cs typeface="+mn-cs"/>
          <a:sym typeface="Helvetica Light"/>
        </a:defRPr>
      </a:lvl3pPr>
      <a:lvl4pPr marL="937539" marR="0" indent="-234385" algn="l" defTabSz="308049" rtl="0" latinLnBrk="0">
        <a:lnSpc>
          <a:spcPct val="100000"/>
        </a:lnSpc>
        <a:spcBef>
          <a:spcPts val="2215"/>
        </a:spcBef>
        <a:spcAft>
          <a:spcPts val="0"/>
        </a:spcAft>
        <a:buClrTx/>
        <a:buSzPct val="75000"/>
        <a:buFontTx/>
        <a:buChar char="•"/>
        <a:tabLst/>
        <a:defRPr sz="1898" b="0" i="0" u="none" strike="noStrike" cap="none" spc="0" baseline="0">
          <a:solidFill>
            <a:srgbClr val="000000"/>
          </a:solidFill>
          <a:uFillTx/>
          <a:latin typeface="+mn-lt"/>
          <a:ea typeface="+mn-ea"/>
          <a:cs typeface="+mn-cs"/>
          <a:sym typeface="Helvetica Light"/>
        </a:defRPr>
      </a:lvl4pPr>
      <a:lvl5pPr marL="1171924" marR="0" indent="-234385" algn="l" defTabSz="308049" rtl="0" latinLnBrk="0">
        <a:lnSpc>
          <a:spcPct val="100000"/>
        </a:lnSpc>
        <a:spcBef>
          <a:spcPts val="2215"/>
        </a:spcBef>
        <a:spcAft>
          <a:spcPts val="0"/>
        </a:spcAft>
        <a:buClrTx/>
        <a:buSzPct val="75000"/>
        <a:buFontTx/>
        <a:buChar char="•"/>
        <a:tabLst/>
        <a:defRPr sz="1898" b="0" i="0" u="none" strike="noStrike" cap="none" spc="0" baseline="0">
          <a:solidFill>
            <a:srgbClr val="000000"/>
          </a:solidFill>
          <a:uFillTx/>
          <a:latin typeface="+mn-lt"/>
          <a:ea typeface="+mn-ea"/>
          <a:cs typeface="+mn-cs"/>
          <a:sym typeface="Helvetica Light"/>
        </a:defRPr>
      </a:lvl5pPr>
      <a:lvl6pPr marL="1406309" marR="0" indent="-234385" algn="l" defTabSz="308049" rtl="0" latinLnBrk="0">
        <a:lnSpc>
          <a:spcPct val="100000"/>
        </a:lnSpc>
        <a:spcBef>
          <a:spcPts val="2215"/>
        </a:spcBef>
        <a:spcAft>
          <a:spcPts val="0"/>
        </a:spcAft>
        <a:buClrTx/>
        <a:buSzPct val="75000"/>
        <a:buFontTx/>
        <a:buChar char="•"/>
        <a:tabLst/>
        <a:defRPr sz="1898" b="0" i="0" u="none" strike="noStrike" cap="none" spc="0" baseline="0">
          <a:solidFill>
            <a:srgbClr val="000000"/>
          </a:solidFill>
          <a:uFillTx/>
          <a:latin typeface="+mn-lt"/>
          <a:ea typeface="+mn-ea"/>
          <a:cs typeface="+mn-cs"/>
          <a:sym typeface="Helvetica Light"/>
        </a:defRPr>
      </a:lvl6pPr>
      <a:lvl7pPr marL="1640694" marR="0" indent="-234385" algn="l" defTabSz="308049" rtl="0" latinLnBrk="0">
        <a:lnSpc>
          <a:spcPct val="100000"/>
        </a:lnSpc>
        <a:spcBef>
          <a:spcPts val="2215"/>
        </a:spcBef>
        <a:spcAft>
          <a:spcPts val="0"/>
        </a:spcAft>
        <a:buClrTx/>
        <a:buSzPct val="75000"/>
        <a:buFontTx/>
        <a:buChar char="•"/>
        <a:tabLst/>
        <a:defRPr sz="1898" b="0" i="0" u="none" strike="noStrike" cap="none" spc="0" baseline="0">
          <a:solidFill>
            <a:srgbClr val="000000"/>
          </a:solidFill>
          <a:uFillTx/>
          <a:latin typeface="+mn-lt"/>
          <a:ea typeface="+mn-ea"/>
          <a:cs typeface="+mn-cs"/>
          <a:sym typeface="Helvetica Light"/>
        </a:defRPr>
      </a:lvl7pPr>
      <a:lvl8pPr marL="1875079" marR="0" indent="-234385" algn="l" defTabSz="308049" rtl="0" latinLnBrk="0">
        <a:lnSpc>
          <a:spcPct val="100000"/>
        </a:lnSpc>
        <a:spcBef>
          <a:spcPts val="2215"/>
        </a:spcBef>
        <a:spcAft>
          <a:spcPts val="0"/>
        </a:spcAft>
        <a:buClrTx/>
        <a:buSzPct val="75000"/>
        <a:buFontTx/>
        <a:buChar char="•"/>
        <a:tabLst/>
        <a:defRPr sz="1898" b="0" i="0" u="none" strike="noStrike" cap="none" spc="0" baseline="0">
          <a:solidFill>
            <a:srgbClr val="000000"/>
          </a:solidFill>
          <a:uFillTx/>
          <a:latin typeface="+mn-lt"/>
          <a:ea typeface="+mn-ea"/>
          <a:cs typeface="+mn-cs"/>
          <a:sym typeface="Helvetica Light"/>
        </a:defRPr>
      </a:lvl8pPr>
      <a:lvl9pPr marL="2109464" marR="0" indent="-234385" algn="l" defTabSz="308049" rtl="0" latinLnBrk="0">
        <a:lnSpc>
          <a:spcPct val="100000"/>
        </a:lnSpc>
        <a:spcBef>
          <a:spcPts val="2215"/>
        </a:spcBef>
        <a:spcAft>
          <a:spcPts val="0"/>
        </a:spcAft>
        <a:buClrTx/>
        <a:buSzPct val="75000"/>
        <a:buFontTx/>
        <a:buChar char="•"/>
        <a:tabLst/>
        <a:defRPr sz="1898" b="0" i="0" u="none" strike="noStrike" cap="none" spc="0" baseline="0">
          <a:solidFill>
            <a:srgbClr val="000000"/>
          </a:solidFill>
          <a:uFillTx/>
          <a:latin typeface="+mn-lt"/>
          <a:ea typeface="+mn-ea"/>
          <a:cs typeface="+mn-cs"/>
          <a:sym typeface="Helvetica Light"/>
        </a:defRPr>
      </a:lvl9pPr>
    </p:bodyStyle>
    <p:otherStyle>
      <a:lvl1pPr marL="0" marR="0" indent="0" algn="ctr" defTabSz="308049" rtl="0" latinLnBrk="0">
        <a:lnSpc>
          <a:spcPct val="100000"/>
        </a:lnSpc>
        <a:spcBef>
          <a:spcPts val="0"/>
        </a:spcBef>
        <a:spcAft>
          <a:spcPts val="0"/>
        </a:spcAft>
        <a:buClrTx/>
        <a:buSzTx/>
        <a:buFontTx/>
        <a:buNone/>
        <a:tabLst/>
        <a:defRPr sz="949" b="0" i="0" u="none" strike="noStrike" cap="none" spc="0" baseline="0">
          <a:solidFill>
            <a:schemeClr val="tx1"/>
          </a:solidFill>
          <a:uFillTx/>
          <a:latin typeface="+mn-lt"/>
          <a:ea typeface="+mn-ea"/>
          <a:cs typeface="+mn-cs"/>
          <a:sym typeface="Helvetica Light"/>
        </a:defRPr>
      </a:lvl1pPr>
      <a:lvl2pPr marL="0" marR="0" indent="120541" algn="ctr" defTabSz="308049" rtl="0" latinLnBrk="0">
        <a:lnSpc>
          <a:spcPct val="100000"/>
        </a:lnSpc>
        <a:spcBef>
          <a:spcPts val="0"/>
        </a:spcBef>
        <a:spcAft>
          <a:spcPts val="0"/>
        </a:spcAft>
        <a:buClrTx/>
        <a:buSzTx/>
        <a:buFontTx/>
        <a:buNone/>
        <a:tabLst/>
        <a:defRPr sz="949" b="0" i="0" u="none" strike="noStrike" cap="none" spc="0" baseline="0">
          <a:solidFill>
            <a:schemeClr val="tx1"/>
          </a:solidFill>
          <a:uFillTx/>
          <a:latin typeface="+mn-lt"/>
          <a:ea typeface="+mn-ea"/>
          <a:cs typeface="+mn-cs"/>
          <a:sym typeface="Helvetica Light"/>
        </a:defRPr>
      </a:lvl2pPr>
      <a:lvl3pPr marL="0" marR="0" indent="241082" algn="ctr" defTabSz="308049" rtl="0" latinLnBrk="0">
        <a:lnSpc>
          <a:spcPct val="100000"/>
        </a:lnSpc>
        <a:spcBef>
          <a:spcPts val="0"/>
        </a:spcBef>
        <a:spcAft>
          <a:spcPts val="0"/>
        </a:spcAft>
        <a:buClrTx/>
        <a:buSzTx/>
        <a:buFontTx/>
        <a:buNone/>
        <a:tabLst/>
        <a:defRPr sz="949" b="0" i="0" u="none" strike="noStrike" cap="none" spc="0" baseline="0">
          <a:solidFill>
            <a:schemeClr val="tx1"/>
          </a:solidFill>
          <a:uFillTx/>
          <a:latin typeface="+mn-lt"/>
          <a:ea typeface="+mn-ea"/>
          <a:cs typeface="+mn-cs"/>
          <a:sym typeface="Helvetica Light"/>
        </a:defRPr>
      </a:lvl3pPr>
      <a:lvl4pPr marL="0" marR="0" indent="361622" algn="ctr" defTabSz="308049" rtl="0" latinLnBrk="0">
        <a:lnSpc>
          <a:spcPct val="100000"/>
        </a:lnSpc>
        <a:spcBef>
          <a:spcPts val="0"/>
        </a:spcBef>
        <a:spcAft>
          <a:spcPts val="0"/>
        </a:spcAft>
        <a:buClrTx/>
        <a:buSzTx/>
        <a:buFontTx/>
        <a:buNone/>
        <a:tabLst/>
        <a:defRPr sz="949" b="0" i="0" u="none" strike="noStrike" cap="none" spc="0" baseline="0">
          <a:solidFill>
            <a:schemeClr val="tx1"/>
          </a:solidFill>
          <a:uFillTx/>
          <a:latin typeface="+mn-lt"/>
          <a:ea typeface="+mn-ea"/>
          <a:cs typeface="+mn-cs"/>
          <a:sym typeface="Helvetica Light"/>
        </a:defRPr>
      </a:lvl4pPr>
      <a:lvl5pPr marL="0" marR="0" indent="482163" algn="ctr" defTabSz="308049" rtl="0" latinLnBrk="0">
        <a:lnSpc>
          <a:spcPct val="100000"/>
        </a:lnSpc>
        <a:spcBef>
          <a:spcPts val="0"/>
        </a:spcBef>
        <a:spcAft>
          <a:spcPts val="0"/>
        </a:spcAft>
        <a:buClrTx/>
        <a:buSzTx/>
        <a:buFontTx/>
        <a:buNone/>
        <a:tabLst/>
        <a:defRPr sz="949" b="0" i="0" u="none" strike="noStrike" cap="none" spc="0" baseline="0">
          <a:solidFill>
            <a:schemeClr val="tx1"/>
          </a:solidFill>
          <a:uFillTx/>
          <a:latin typeface="+mn-lt"/>
          <a:ea typeface="+mn-ea"/>
          <a:cs typeface="+mn-cs"/>
          <a:sym typeface="Helvetica Light"/>
        </a:defRPr>
      </a:lvl5pPr>
      <a:lvl6pPr marL="0" marR="0" indent="602704" algn="ctr" defTabSz="308049" rtl="0" latinLnBrk="0">
        <a:lnSpc>
          <a:spcPct val="100000"/>
        </a:lnSpc>
        <a:spcBef>
          <a:spcPts val="0"/>
        </a:spcBef>
        <a:spcAft>
          <a:spcPts val="0"/>
        </a:spcAft>
        <a:buClrTx/>
        <a:buSzTx/>
        <a:buFontTx/>
        <a:buNone/>
        <a:tabLst/>
        <a:defRPr sz="949" b="0" i="0" u="none" strike="noStrike" cap="none" spc="0" baseline="0">
          <a:solidFill>
            <a:schemeClr val="tx1"/>
          </a:solidFill>
          <a:uFillTx/>
          <a:latin typeface="+mn-lt"/>
          <a:ea typeface="+mn-ea"/>
          <a:cs typeface="+mn-cs"/>
          <a:sym typeface="Helvetica Light"/>
        </a:defRPr>
      </a:lvl6pPr>
      <a:lvl7pPr marL="0" marR="0" indent="723245" algn="ctr" defTabSz="308049" rtl="0" latinLnBrk="0">
        <a:lnSpc>
          <a:spcPct val="100000"/>
        </a:lnSpc>
        <a:spcBef>
          <a:spcPts val="0"/>
        </a:spcBef>
        <a:spcAft>
          <a:spcPts val="0"/>
        </a:spcAft>
        <a:buClrTx/>
        <a:buSzTx/>
        <a:buFontTx/>
        <a:buNone/>
        <a:tabLst/>
        <a:defRPr sz="949" b="0" i="0" u="none" strike="noStrike" cap="none" spc="0" baseline="0">
          <a:solidFill>
            <a:schemeClr val="tx1"/>
          </a:solidFill>
          <a:uFillTx/>
          <a:latin typeface="+mn-lt"/>
          <a:ea typeface="+mn-ea"/>
          <a:cs typeface="+mn-cs"/>
          <a:sym typeface="Helvetica Light"/>
        </a:defRPr>
      </a:lvl7pPr>
      <a:lvl8pPr marL="0" marR="0" indent="843785" algn="ctr" defTabSz="308049" rtl="0" latinLnBrk="0">
        <a:lnSpc>
          <a:spcPct val="100000"/>
        </a:lnSpc>
        <a:spcBef>
          <a:spcPts val="0"/>
        </a:spcBef>
        <a:spcAft>
          <a:spcPts val="0"/>
        </a:spcAft>
        <a:buClrTx/>
        <a:buSzTx/>
        <a:buFontTx/>
        <a:buNone/>
        <a:tabLst/>
        <a:defRPr sz="949" b="0" i="0" u="none" strike="noStrike" cap="none" spc="0" baseline="0">
          <a:solidFill>
            <a:schemeClr val="tx1"/>
          </a:solidFill>
          <a:uFillTx/>
          <a:latin typeface="+mn-lt"/>
          <a:ea typeface="+mn-ea"/>
          <a:cs typeface="+mn-cs"/>
          <a:sym typeface="Helvetica Light"/>
        </a:defRPr>
      </a:lvl8pPr>
      <a:lvl9pPr marL="0" marR="0" indent="964326" algn="ctr" defTabSz="308049" rtl="0" latinLnBrk="0">
        <a:lnSpc>
          <a:spcPct val="100000"/>
        </a:lnSpc>
        <a:spcBef>
          <a:spcPts val="0"/>
        </a:spcBef>
        <a:spcAft>
          <a:spcPts val="0"/>
        </a:spcAft>
        <a:buClrTx/>
        <a:buSzTx/>
        <a:buFontTx/>
        <a:buNone/>
        <a:tabLst/>
        <a:defRPr sz="949"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5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1.png"/><Relationship Id="rId5" Type="http://schemas.openxmlformats.org/officeDocument/2006/relationships/slideLayout" Target="../slideLayouts/slideLayout11.xml"/><Relationship Id="rId4" Type="http://schemas.openxmlformats.org/officeDocument/2006/relationships/video" Target="../media/media5.mp4"/></Relationships>
</file>

<file path=ppt/slides/_rels/slide1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0.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jet...0021.png" descr="jet...0021.png"/>
          <p:cNvPicPr>
            <a:picLocks noChangeAspect="1"/>
          </p:cNvPicPr>
          <p:nvPr/>
        </p:nvPicPr>
        <p:blipFill>
          <a:blip r:embed="rId3"/>
          <a:srcRect l="34699" t="9970" r="36015" b="10204"/>
          <a:stretch>
            <a:fillRect/>
          </a:stretch>
        </p:blipFill>
        <p:spPr>
          <a:xfrm rot="4260000">
            <a:off x="2877461" y="-981472"/>
            <a:ext cx="2677022" cy="7693680"/>
          </a:xfrm>
          <a:prstGeom prst="rect">
            <a:avLst/>
          </a:prstGeom>
          <a:ln w="12700">
            <a:miter lim="400000"/>
          </a:ln>
        </p:spPr>
      </p:pic>
      <p:sp>
        <p:nvSpPr>
          <p:cNvPr id="242" name="09/09/2024"/>
          <p:cNvSpPr txBox="1"/>
          <p:nvPr/>
        </p:nvSpPr>
        <p:spPr>
          <a:xfrm>
            <a:off x="7393998" y="2865368"/>
            <a:ext cx="1261773" cy="313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defTabSz="450000">
              <a:defRPr sz="3200">
                <a:solidFill>
                  <a:schemeClr val="accent1"/>
                </a:solidFill>
                <a:latin typeface="Palatino"/>
                <a:ea typeface="Palatino"/>
                <a:cs typeface="Palatino"/>
                <a:sym typeface="Palatino"/>
              </a:defRPr>
            </a:lvl1pPr>
          </a:lstStyle>
          <a:p>
            <a:r>
              <a:rPr sz="1687" dirty="0"/>
              <a:t>09/09/2024</a:t>
            </a:r>
          </a:p>
        </p:txBody>
      </p:sp>
      <p:sp>
        <p:nvSpPr>
          <p:cNvPr id="243" name="MHD Modelling of nanojets in coronal loops"/>
          <p:cNvSpPr txBox="1">
            <a:spLocks noGrp="1"/>
          </p:cNvSpPr>
          <p:nvPr>
            <p:ph type="title"/>
          </p:nvPr>
        </p:nvSpPr>
        <p:spPr>
          <a:xfrm>
            <a:off x="2022765" y="59613"/>
            <a:ext cx="6978298" cy="1171030"/>
          </a:xfrm>
          <a:prstGeom prst="rect">
            <a:avLst/>
          </a:prstGeom>
        </p:spPr>
        <p:txBody>
          <a:bodyPr>
            <a:noAutofit/>
          </a:bodyPr>
          <a:lstStyle>
            <a:lvl1pPr marR="57799" defTabSz="1295400">
              <a:defRPr sz="4400">
                <a:solidFill>
                  <a:schemeClr val="accent1"/>
                </a:solidFill>
                <a:uFill>
                  <a:solidFill>
                    <a:srgbClr val="000000"/>
                  </a:solidFill>
                </a:uFill>
                <a:latin typeface="Avenir Heavy"/>
                <a:ea typeface="Avenir Heavy"/>
                <a:cs typeface="Avenir Heavy"/>
                <a:sym typeface="Avenir Heavy"/>
              </a:defRPr>
            </a:lvl1pPr>
          </a:lstStyle>
          <a:p>
            <a:r>
              <a:rPr dirty="0"/>
              <a:t>MHD Modelling of </a:t>
            </a:r>
            <a:r>
              <a:rPr dirty="0" err="1"/>
              <a:t>nanojets</a:t>
            </a:r>
            <a:r>
              <a:rPr dirty="0"/>
              <a:t> in coronal loops</a:t>
            </a:r>
          </a:p>
        </p:txBody>
      </p:sp>
      <p:sp>
        <p:nvSpPr>
          <p:cNvPr id="244" name="Paolo Pagano &amp; Gabriele Cozzo…"/>
          <p:cNvSpPr txBox="1"/>
          <p:nvPr/>
        </p:nvSpPr>
        <p:spPr>
          <a:xfrm>
            <a:off x="3824349" y="3737638"/>
            <a:ext cx="5945109" cy="605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defTabSz="237285">
              <a:defRPr sz="3400">
                <a:latin typeface="Avenir Heavy"/>
                <a:ea typeface="Avenir Heavy"/>
                <a:cs typeface="Avenir Heavy"/>
                <a:sym typeface="Avenir Heavy"/>
              </a:defRPr>
            </a:pPr>
            <a:r>
              <a:rPr sz="1793" dirty="0"/>
              <a:t>Paolo Pagano &amp; Gabriele Cozzo</a:t>
            </a:r>
          </a:p>
          <a:p>
            <a:pPr defTabSz="237285">
              <a:defRPr sz="3400">
                <a:latin typeface="Avenir Book"/>
                <a:ea typeface="Avenir Book"/>
                <a:cs typeface="Avenir Book"/>
                <a:sym typeface="Avenir Book"/>
              </a:defRPr>
            </a:pPr>
            <a:r>
              <a:rPr sz="1793" dirty="0" err="1">
                <a:latin typeface="Avenir Heavy"/>
                <a:ea typeface="Avenir Heavy"/>
                <a:cs typeface="Avenir Heavy"/>
                <a:sym typeface="Avenir Heavy"/>
              </a:rPr>
              <a:t>Università</a:t>
            </a:r>
            <a:r>
              <a:rPr sz="1793" dirty="0">
                <a:latin typeface="Avenir Heavy"/>
                <a:ea typeface="Avenir Heavy"/>
                <a:cs typeface="Avenir Heavy"/>
                <a:sym typeface="Avenir Heavy"/>
              </a:rPr>
              <a:t> </a:t>
            </a:r>
            <a:r>
              <a:rPr sz="1793" dirty="0" err="1">
                <a:latin typeface="Avenir Heavy"/>
                <a:ea typeface="Avenir Heavy"/>
                <a:cs typeface="Avenir Heavy"/>
                <a:sym typeface="Avenir Heavy"/>
              </a:rPr>
              <a:t>degli</a:t>
            </a:r>
            <a:r>
              <a:rPr sz="1793" dirty="0">
                <a:latin typeface="Avenir Heavy"/>
                <a:ea typeface="Avenir Heavy"/>
                <a:cs typeface="Avenir Heavy"/>
                <a:sym typeface="Avenir Heavy"/>
              </a:rPr>
              <a:t> </a:t>
            </a:r>
            <a:r>
              <a:rPr sz="1793" dirty="0" err="1">
                <a:latin typeface="Avenir Heavy"/>
                <a:ea typeface="Avenir Heavy"/>
                <a:cs typeface="Avenir Heavy"/>
                <a:sym typeface="Avenir Heavy"/>
              </a:rPr>
              <a:t>Studi</a:t>
            </a:r>
            <a:r>
              <a:rPr sz="1793" dirty="0">
                <a:latin typeface="Avenir Heavy"/>
                <a:ea typeface="Avenir Heavy"/>
                <a:cs typeface="Avenir Heavy"/>
                <a:sym typeface="Avenir Heavy"/>
              </a:rPr>
              <a:t> di Palermo</a:t>
            </a:r>
          </a:p>
        </p:txBody>
      </p:sp>
      <p:pic>
        <p:nvPicPr>
          <p:cNvPr id="245" name="xlogo-unipa-2020.png.pagespeed.ic._XgIE0S4Yc.png" descr="xlogo-unipa-2020.png.pagespeed.ic._XgIE0S4Yc.png"/>
          <p:cNvPicPr>
            <a:picLocks noChangeAspect="1"/>
          </p:cNvPicPr>
          <p:nvPr/>
        </p:nvPicPr>
        <p:blipFill>
          <a:blip r:embed="rId4"/>
          <a:stretch>
            <a:fillRect/>
          </a:stretch>
        </p:blipFill>
        <p:spPr>
          <a:xfrm>
            <a:off x="-883777" y="967570"/>
            <a:ext cx="4017107" cy="1233323"/>
          </a:xfrm>
          <a:prstGeom prst="rect">
            <a:avLst/>
          </a:prstGeom>
          <a:ln w="12700">
            <a:miter lim="400000"/>
          </a:ln>
        </p:spPr>
      </p:pic>
      <p:pic>
        <p:nvPicPr>
          <p:cNvPr id="246" name="logo_DiFC.jpg.png" descr="logo_DiFC.jpg.png"/>
          <p:cNvPicPr>
            <a:picLocks noChangeAspect="1"/>
          </p:cNvPicPr>
          <p:nvPr/>
        </p:nvPicPr>
        <p:blipFill>
          <a:blip r:embed="rId5"/>
          <a:stretch>
            <a:fillRect/>
          </a:stretch>
        </p:blipFill>
        <p:spPr>
          <a:xfrm>
            <a:off x="280136" y="38392"/>
            <a:ext cx="1656542" cy="965146"/>
          </a:xfrm>
          <a:prstGeom prst="rect">
            <a:avLst/>
          </a:prstGeom>
          <a:ln w="12700">
            <a:miter lim="400000"/>
          </a:ln>
        </p:spPr>
      </p:pic>
      <p:sp>
        <p:nvSpPr>
          <p:cNvPr id="247" name="ESPM-17"/>
          <p:cNvSpPr txBox="1"/>
          <p:nvPr/>
        </p:nvSpPr>
        <p:spPr>
          <a:xfrm>
            <a:off x="4535735" y="3379567"/>
            <a:ext cx="6978297" cy="330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defTabSz="450000">
              <a:defRPr sz="3400" b="1" i="1">
                <a:latin typeface="Arial Narrow"/>
                <a:ea typeface="Arial Narrow"/>
                <a:cs typeface="Arial Narrow"/>
                <a:sym typeface="Arial Narrow"/>
              </a:defRPr>
            </a:lvl1pPr>
          </a:lstStyle>
          <a:p>
            <a:r>
              <a:rPr sz="1793" dirty="0"/>
              <a:t>ESPM-17</a:t>
            </a:r>
          </a:p>
        </p:txBody>
      </p:sp>
      <p:sp>
        <p:nvSpPr>
          <p:cNvPr id="248" name="C. Argiroffi, F. Reale, A. Petralia, P. Testa,  P. Antolin, J. Martinez-Sykora, B. De Pontieu"/>
          <p:cNvSpPr txBox="1"/>
          <p:nvPr/>
        </p:nvSpPr>
        <p:spPr>
          <a:xfrm>
            <a:off x="3934860" y="4419078"/>
            <a:ext cx="4897508" cy="605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defTabSz="237285">
              <a:defRPr sz="3400">
                <a:latin typeface="Avenir Heavy"/>
                <a:ea typeface="Avenir Heavy"/>
                <a:cs typeface="Avenir Heavy"/>
                <a:sym typeface="Avenir Heavy"/>
              </a:defRPr>
            </a:pPr>
            <a:r>
              <a:rPr sz="1793" dirty="0"/>
              <a:t>C. </a:t>
            </a:r>
            <a:r>
              <a:rPr sz="1793" dirty="0" err="1"/>
              <a:t>Argiroffi</a:t>
            </a:r>
            <a:r>
              <a:rPr sz="1793" dirty="0"/>
              <a:t>, F. </a:t>
            </a:r>
            <a:r>
              <a:rPr sz="1793" dirty="0" err="1"/>
              <a:t>Reale</a:t>
            </a:r>
            <a:r>
              <a:rPr sz="1793" dirty="0"/>
              <a:t>, A. </a:t>
            </a:r>
            <a:r>
              <a:rPr sz="1793" dirty="0" err="1"/>
              <a:t>Petralia</a:t>
            </a:r>
            <a:r>
              <a:rPr sz="1793" dirty="0"/>
              <a:t>, P. Testa, </a:t>
            </a:r>
            <a:br>
              <a:rPr sz="1793" dirty="0"/>
            </a:br>
            <a:r>
              <a:rPr sz="1793" dirty="0"/>
              <a:t>P. Antolin, J. Martinez-</a:t>
            </a:r>
            <a:r>
              <a:rPr sz="1793" dirty="0" err="1"/>
              <a:t>Sykora</a:t>
            </a:r>
            <a:r>
              <a:rPr sz="1793" dirty="0"/>
              <a:t>, B. De </a:t>
            </a:r>
            <a:r>
              <a:rPr sz="1793" dirty="0" err="1"/>
              <a:t>Pontieu</a:t>
            </a:r>
            <a:endParaRPr sz="1793"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Line"/>
          <p:cNvSpPr/>
          <p:nvPr/>
        </p:nvSpPr>
        <p:spPr>
          <a:xfrm flipV="1">
            <a:off x="1783299" y="1618295"/>
            <a:ext cx="1007157" cy="56672"/>
          </a:xfrm>
          <a:prstGeom prst="line">
            <a:avLst/>
          </a:prstGeom>
          <a:ln w="114300">
            <a:solidFill>
              <a:srgbClr val="000000"/>
            </a:solidFill>
            <a:miter lim="400000"/>
          </a:ln>
        </p:spPr>
        <p:txBody>
          <a:bodyPr lIns="26789" tIns="26789" rIns="26789" bIns="26789" anchor="ctr"/>
          <a:lstStyle/>
          <a:p>
            <a:pPr>
              <a:defRPr sz="2400"/>
            </a:pPr>
            <a:endParaRPr sz="1266"/>
          </a:p>
        </p:txBody>
      </p:sp>
      <p:sp>
        <p:nvSpPr>
          <p:cNvPr id="670" name="Heating"/>
          <p:cNvSpPr txBox="1">
            <a:spLocks noGrp="1"/>
          </p:cNvSpPr>
          <p:nvPr>
            <p:ph type="title"/>
          </p:nvPr>
        </p:nvSpPr>
        <p:spPr>
          <a:xfrm>
            <a:off x="1582330" y="-232381"/>
            <a:ext cx="6073431" cy="910829"/>
          </a:xfrm>
          <a:prstGeom prst="rect">
            <a:avLst/>
          </a:prstGeom>
        </p:spPr>
        <p:txBody>
          <a:bodyPr/>
          <a:lstStyle>
            <a:lvl1pPr>
              <a:defRPr sz="4500" b="0">
                <a:solidFill>
                  <a:srgbClr val="000000"/>
                </a:solidFill>
                <a:latin typeface="Avenir Heavy"/>
                <a:ea typeface="Avenir Heavy"/>
                <a:cs typeface="Avenir Heavy"/>
                <a:sym typeface="Avenir Heavy"/>
              </a:defRPr>
            </a:lvl1pPr>
          </a:lstStyle>
          <a:p>
            <a:r>
              <a:rPr dirty="0"/>
              <a:t>Heating</a:t>
            </a:r>
          </a:p>
        </p:txBody>
      </p:sp>
      <p:pic>
        <p:nvPicPr>
          <p:cNvPr id="671" name="distmap_heatrec_0151_0312.png" descr="distmap_heatrec_0151_0312.png"/>
          <p:cNvPicPr>
            <a:picLocks noChangeAspect="1"/>
          </p:cNvPicPr>
          <p:nvPr/>
        </p:nvPicPr>
        <p:blipFill>
          <a:blip r:embed="rId4"/>
          <a:stretch>
            <a:fillRect/>
          </a:stretch>
        </p:blipFill>
        <p:spPr>
          <a:xfrm>
            <a:off x="4087582" y="429157"/>
            <a:ext cx="4525307" cy="4525306"/>
          </a:xfrm>
          <a:prstGeom prst="rect">
            <a:avLst/>
          </a:prstGeom>
          <a:ln w="12700">
            <a:miter lim="400000"/>
          </a:ln>
        </p:spPr>
      </p:pic>
      <p:sp>
        <p:nvSpPr>
          <p:cNvPr id="672" name="Oval"/>
          <p:cNvSpPr/>
          <p:nvPr/>
        </p:nvSpPr>
        <p:spPr>
          <a:xfrm>
            <a:off x="6440679" y="2230005"/>
            <a:ext cx="339628" cy="916551"/>
          </a:xfrm>
          <a:prstGeom prst="ellipse">
            <a:avLst/>
          </a:prstGeom>
          <a:ln w="63500">
            <a:solidFill>
              <a:schemeClr val="accent1"/>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dirty="0"/>
          </a:p>
        </p:txBody>
      </p:sp>
      <p:sp>
        <p:nvSpPr>
          <p:cNvPr id="673" name="Heating from reconnection"/>
          <p:cNvSpPr txBox="1"/>
          <p:nvPr/>
        </p:nvSpPr>
        <p:spPr>
          <a:xfrm>
            <a:off x="7392125" y="77701"/>
            <a:ext cx="1961862"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l">
              <a:defRPr sz="2800"/>
            </a:lvl1pPr>
          </a:lstStyle>
          <a:p>
            <a:r>
              <a:rPr sz="1476" dirty="0"/>
              <a:t>Heating from reconnection</a:t>
            </a:r>
          </a:p>
        </p:txBody>
      </p:sp>
      <p:sp>
        <p:nvSpPr>
          <p:cNvPr id="674" name="Line"/>
          <p:cNvSpPr/>
          <p:nvPr/>
        </p:nvSpPr>
        <p:spPr>
          <a:xfrm flipH="1">
            <a:off x="6797967" y="583744"/>
            <a:ext cx="965619" cy="1646261"/>
          </a:xfrm>
          <a:prstGeom prst="line">
            <a:avLst/>
          </a:prstGeom>
          <a:ln w="63500">
            <a:solidFill>
              <a:srgbClr val="000000"/>
            </a:solidFill>
            <a:miter lim="400000"/>
            <a:tailEnd type="triangle"/>
          </a:ln>
        </p:spPr>
        <p:txBody>
          <a:bodyPr lIns="26789" tIns="26789" rIns="26789" bIns="26789" anchor="ctr"/>
          <a:lstStyle/>
          <a:p>
            <a:pPr>
              <a:defRPr sz="2400"/>
            </a:pPr>
            <a:endParaRPr sz="1266"/>
          </a:p>
        </p:txBody>
      </p:sp>
      <p:pic>
        <p:nvPicPr>
          <p:cNvPr id="675" name="heatingt.mp4" descr="heatingt.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88754" y="1132701"/>
            <a:ext cx="3020783" cy="4027710"/>
          </a:xfrm>
          <a:prstGeom prst="rect">
            <a:avLst/>
          </a:prstGeom>
          <a:ln w="12700">
            <a:miter lim="400000"/>
          </a:ln>
        </p:spPr>
      </p:pic>
      <mc:AlternateContent xmlns:mc="http://schemas.openxmlformats.org/markup-compatibility/2006">
        <mc:Choice xmlns:a14="http://schemas.microsoft.com/office/drawing/2010/main" Requires="a14">
          <p:sp>
            <p:nvSpPr>
              <p:cNvPr id="676" name="Text"/>
              <p:cNvSpPr txBox="1"/>
              <p:nvPr/>
            </p:nvSpPr>
            <p:spPr>
              <a:xfrm>
                <a:off x="476080" y="776932"/>
                <a:ext cx="3611502" cy="36008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26789" tIns="26789" rIns="26789" bIns="26789" anchor="ctr">
                <a:spAutoFit/>
              </a:bodyPr>
              <a:lstStyle>
                <a:lvl1pPr algn="l">
                  <a:defRPr sz="2800"/>
                </a:lvl1pPr>
              </a:lstStyle>
              <a:p>
                <a:pPr/>
                <a14:m>
                  <m:oMathPara xmlns:m="http://schemas.openxmlformats.org/officeDocument/2006/math">
                    <m:oMathParaPr>
                      <m:jc m:val="left"/>
                    </m:oMathParaPr>
                    <m:oMath xmlns:m="http://schemas.openxmlformats.org/officeDocument/2006/math">
                      <m:sSub>
                        <m:sSubPr>
                          <m:ctrlPr>
                            <a:rPr sz="1714">
                              <a:latin typeface="Cambria Math" panose="02040503050406030204" pitchFamily="18" charset="0"/>
                            </a:rPr>
                          </m:ctrlPr>
                        </m:sSubPr>
                        <m:e>
                          <m:r>
                            <a:rPr sz="1714" i="1">
                              <a:latin typeface="Cambria Math" panose="02040503050406030204" pitchFamily="18" charset="0"/>
                            </a:rPr>
                            <m:t>∫</m:t>
                          </m:r>
                        </m:e>
                        <m:sub>
                          <m:r>
                            <a:rPr sz="1714" i="1">
                              <a:latin typeface="Cambria Math" panose="02040503050406030204" pitchFamily="18" charset="0"/>
                            </a:rPr>
                            <m:t>𝑡</m:t>
                          </m:r>
                        </m:sub>
                      </m:sSub>
                      <m:sSub>
                        <m:sSubPr>
                          <m:ctrlPr>
                            <a:rPr sz="1714" i="1">
                              <a:latin typeface="Cambria Math" panose="02040503050406030204" pitchFamily="18" charset="0"/>
                            </a:rPr>
                          </m:ctrlPr>
                        </m:sSubPr>
                        <m:e>
                          <m:r>
                            <a:rPr sz="1714" i="1">
                              <a:latin typeface="Cambria Math" panose="02040503050406030204" pitchFamily="18" charset="0"/>
                            </a:rPr>
                            <m:t>∫</m:t>
                          </m:r>
                        </m:e>
                        <m:sub>
                          <m:r>
                            <a:rPr sz="1714" i="1">
                              <a:latin typeface="Cambria Math" panose="02040503050406030204" pitchFamily="18" charset="0"/>
                            </a:rPr>
                            <m:t>𝑉</m:t>
                          </m:r>
                        </m:sub>
                      </m:sSub>
                      <m:r>
                        <a:rPr sz="1714" i="1">
                          <a:latin typeface="Cambria Math" panose="02040503050406030204" pitchFamily="18" charset="0"/>
                        </a:rPr>
                        <m:t>𝐻𝑑𝑉𝑑𝑡</m:t>
                      </m:r>
                      <m:r>
                        <a:rPr sz="1714" i="1">
                          <a:latin typeface="Cambria Math" panose="02040503050406030204" pitchFamily="18" charset="0"/>
                        </a:rPr>
                        <m:t>=7.5×</m:t>
                      </m:r>
                      <m:sSup>
                        <m:sSupPr>
                          <m:ctrlPr>
                            <a:rPr sz="1714" i="1">
                              <a:latin typeface="Cambria Math" panose="02040503050406030204" pitchFamily="18" charset="0"/>
                            </a:rPr>
                          </m:ctrlPr>
                        </m:sSupPr>
                        <m:e>
                          <m:r>
                            <a:rPr sz="1714" i="1">
                              <a:latin typeface="Cambria Math" panose="02040503050406030204" pitchFamily="18" charset="0"/>
                            </a:rPr>
                            <m:t>10</m:t>
                          </m:r>
                        </m:e>
                        <m:sup>
                          <m:r>
                            <a:rPr sz="1714" i="1">
                              <a:latin typeface="Cambria Math" panose="02040503050406030204" pitchFamily="18" charset="0"/>
                            </a:rPr>
                            <m:t>26</m:t>
                          </m:r>
                        </m:sup>
                      </m:sSup>
                      <m:r>
                        <a:rPr sz="1714" i="1">
                          <a:latin typeface="Cambria Math" panose="02040503050406030204" pitchFamily="18" charset="0"/>
                        </a:rPr>
                        <m:t>𝑒𝑟𝑔</m:t>
                      </m:r>
                    </m:oMath>
                  </m:oMathPara>
                </a14:m>
                <a:endParaRPr sz="1476" dirty="0"/>
              </a:p>
            </p:txBody>
          </p:sp>
        </mc:Choice>
        <mc:Fallback>
          <p:sp>
            <p:nvSpPr>
              <p:cNvPr id="676" name="Text"/>
              <p:cNvSpPr txBox="1">
                <a:spLocks noRot="1" noChangeAspect="1" noMove="1" noResize="1" noEditPoints="1" noAdjustHandles="1" noChangeArrowheads="1" noChangeShapeType="1" noTextEdit="1"/>
              </p:cNvSpPr>
              <p:nvPr/>
            </p:nvSpPr>
            <p:spPr>
              <a:xfrm>
                <a:off x="476080" y="776932"/>
                <a:ext cx="3611502" cy="360082"/>
              </a:xfrm>
              <a:prstGeom prst="rect">
                <a:avLst/>
              </a:prstGeom>
              <a:blipFill>
                <a:blip r:embed="rId6"/>
                <a:stretch>
                  <a:fillRect l="-2797" b="-200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sp>
        <p:nvSpPr>
          <p:cNvPr id="677" name="Line"/>
          <p:cNvSpPr/>
          <p:nvPr/>
        </p:nvSpPr>
        <p:spPr>
          <a:xfrm flipH="1" flipV="1">
            <a:off x="765114" y="2041377"/>
            <a:ext cx="2310117" cy="1"/>
          </a:xfrm>
          <a:prstGeom prst="line">
            <a:avLst/>
          </a:prstGeom>
          <a:ln w="177800">
            <a:solidFill>
              <a:srgbClr val="FFFFFF"/>
            </a:solidFill>
            <a:custDash>
              <a:ds d="200000" sp="200000"/>
            </a:custDash>
            <a:miter lim="400000"/>
          </a:ln>
        </p:spPr>
        <p:txBody>
          <a:bodyPr lIns="26789" tIns="26789" rIns="26789" bIns="26789" anchor="ctr"/>
          <a:lstStyle/>
          <a:p>
            <a:pPr>
              <a:defRPr sz="2400"/>
            </a:pPr>
            <a:endParaRPr sz="1266"/>
          </a:p>
        </p:txBody>
      </p:sp>
      <p:sp>
        <p:nvSpPr>
          <p:cNvPr id="678" name="Line"/>
          <p:cNvSpPr/>
          <p:nvPr/>
        </p:nvSpPr>
        <p:spPr>
          <a:xfrm flipH="1">
            <a:off x="765114" y="4103867"/>
            <a:ext cx="2310117" cy="1"/>
          </a:xfrm>
          <a:prstGeom prst="line">
            <a:avLst/>
          </a:prstGeom>
          <a:ln w="177800">
            <a:solidFill>
              <a:srgbClr val="FFFFFF"/>
            </a:solidFill>
            <a:custDash>
              <a:ds d="200000" sp="200000"/>
            </a:custDash>
            <a:miter lim="400000"/>
          </a:ln>
        </p:spPr>
        <p:txBody>
          <a:bodyPr lIns="26789" tIns="26789" rIns="26789" bIns="26789" anchor="ctr"/>
          <a:lstStyle/>
          <a:p>
            <a:pPr>
              <a:defRPr sz="2400"/>
            </a:pPr>
            <a:endParaRPr sz="1266"/>
          </a:p>
        </p:txBody>
      </p:sp>
      <p:sp>
        <p:nvSpPr>
          <p:cNvPr id="679" name="Coronal heating"/>
          <p:cNvSpPr txBox="1"/>
          <p:nvPr/>
        </p:nvSpPr>
        <p:spPr>
          <a:xfrm rot="16200000">
            <a:off x="-215817" y="2647917"/>
            <a:ext cx="1961862" cy="950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b"/>
          <a:lstStyle>
            <a:lvl1pPr>
              <a:defRPr sz="3000">
                <a:solidFill>
                  <a:srgbClr val="FFFFFF"/>
                </a:solidFill>
                <a:latin typeface="Avenir Heavy"/>
                <a:ea typeface="Avenir Heavy"/>
                <a:cs typeface="Avenir Heavy"/>
                <a:sym typeface="Avenir Heavy"/>
              </a:defRPr>
            </a:lvl1pPr>
          </a:lstStyle>
          <a:p>
            <a:r>
              <a:rPr sz="1582" dirty="0"/>
              <a:t>Coronal heating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6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75"/>
                </p:tgtEl>
              </p:cMediaNode>
            </p:video>
            <p:seq concurrent="1" prevAc="none" nextAc="seek">
              <p:cTn id="8" restart="whenNotActive" fill="hold" evtFilter="cancelBubble" nodeType="interactiveSeq">
                <p:stCondLst>
                  <p:cond evt="onClick" delay="0">
                    <p:tgtEl>
                      <p:spTgt spid="67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75"/>
                                        </p:tgtEl>
                                      </p:cBhvr>
                                    </p:cmd>
                                  </p:childTnLst>
                                </p:cTn>
                              </p:par>
                            </p:childTnLst>
                          </p:cTn>
                        </p:par>
                      </p:childTnLst>
                    </p:cTn>
                  </p:par>
                </p:childTnLst>
              </p:cTn>
              <p:nextCondLst>
                <p:cond evt="onClick" delay="0">
                  <p:tgtEl>
                    <p:spTgt spid="67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 name="Penelope.jpg" descr="Penelope.jpg"/>
          <p:cNvPicPr>
            <a:picLocks noChangeAspect="1"/>
          </p:cNvPicPr>
          <p:nvPr/>
        </p:nvPicPr>
        <p:blipFill>
          <a:blip r:embed="rId2">
            <a:alphaModFix amt="29877"/>
          </a:blip>
          <a:stretch>
            <a:fillRect/>
          </a:stretch>
        </p:blipFill>
        <p:spPr>
          <a:xfrm>
            <a:off x="1015721" y="1214643"/>
            <a:ext cx="1304117" cy="1191988"/>
          </a:xfrm>
          <a:prstGeom prst="rect">
            <a:avLst/>
          </a:prstGeom>
          <a:ln w="12700">
            <a:miter lim="400000"/>
          </a:ln>
        </p:spPr>
      </p:pic>
      <p:sp>
        <p:nvSpPr>
          <p:cNvPr id="685" name="Effect of J0"/>
          <p:cNvSpPr txBox="1">
            <a:spLocks noGrp="1"/>
          </p:cNvSpPr>
          <p:nvPr>
            <p:ph type="title"/>
          </p:nvPr>
        </p:nvSpPr>
        <p:spPr>
          <a:xfrm>
            <a:off x="1225893" y="-120646"/>
            <a:ext cx="6073431" cy="909450"/>
          </a:xfrm>
          <a:prstGeom prst="rect">
            <a:avLst/>
          </a:prstGeom>
        </p:spPr>
        <p:txBody>
          <a:bodyPr/>
          <a:lstStyle/>
          <a:p>
            <a:pPr>
              <a:defRPr sz="4500" b="0">
                <a:solidFill>
                  <a:srgbClr val="000000"/>
                </a:solidFill>
                <a:latin typeface="Avenir Heavy"/>
                <a:ea typeface="Avenir Heavy"/>
                <a:cs typeface="Avenir Heavy"/>
                <a:sym typeface="Avenir Heavy"/>
              </a:defRPr>
            </a:pPr>
            <a:r>
              <a:rPr dirty="0"/>
              <a:t>Effect of J</a:t>
            </a:r>
            <a:r>
              <a:rPr baseline="-5999" dirty="0"/>
              <a:t>0</a:t>
            </a:r>
          </a:p>
        </p:txBody>
      </p:sp>
      <p:sp>
        <p:nvSpPr>
          <p:cNvPr id="686" name="J0 governs the frequency of reconnection (in this model)"/>
          <p:cNvSpPr txBox="1"/>
          <p:nvPr/>
        </p:nvSpPr>
        <p:spPr>
          <a:xfrm>
            <a:off x="1806431" y="305193"/>
            <a:ext cx="4926939" cy="787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b"/>
          <a:lstStyle/>
          <a:p>
            <a:pPr>
              <a:defRPr sz="2800">
                <a:latin typeface="Avenir Heavy"/>
                <a:ea typeface="Avenir Heavy"/>
                <a:cs typeface="Avenir Heavy"/>
                <a:sym typeface="Avenir Heavy"/>
              </a:defRPr>
            </a:pPr>
            <a:r>
              <a:rPr sz="1476" dirty="0"/>
              <a:t>J</a:t>
            </a:r>
            <a:r>
              <a:rPr sz="1476" baseline="-5999" dirty="0"/>
              <a:t>0</a:t>
            </a:r>
            <a:r>
              <a:rPr sz="1476" dirty="0"/>
              <a:t> governs the frequency of reconnection</a:t>
            </a:r>
            <a:br>
              <a:rPr sz="1476" dirty="0"/>
            </a:br>
            <a:r>
              <a:rPr sz="1476" dirty="0"/>
              <a:t>(in this model)</a:t>
            </a:r>
          </a:p>
        </p:txBody>
      </p:sp>
      <p:pic>
        <p:nvPicPr>
          <p:cNvPr id="687" name="rendering_vely_xz_0226.png" descr="rendering_vely_xz_0226.png"/>
          <p:cNvPicPr>
            <a:picLocks noChangeAspect="1"/>
          </p:cNvPicPr>
          <p:nvPr/>
        </p:nvPicPr>
        <p:blipFill>
          <a:blip r:embed="rId3"/>
          <a:srcRect l="45428" t="19532" r="22942" b="21014"/>
          <a:stretch>
            <a:fillRect/>
          </a:stretch>
        </p:blipFill>
        <p:spPr>
          <a:xfrm>
            <a:off x="1359728" y="2440542"/>
            <a:ext cx="616101" cy="2316120"/>
          </a:xfrm>
          <a:custGeom>
            <a:avLst/>
            <a:gdLst/>
            <a:ahLst/>
            <a:cxnLst>
              <a:cxn ang="0">
                <a:pos x="wd2" y="hd2"/>
              </a:cxn>
              <a:cxn ang="5400000">
                <a:pos x="wd2" y="hd2"/>
              </a:cxn>
              <a:cxn ang="10800000">
                <a:pos x="wd2" y="hd2"/>
              </a:cxn>
              <a:cxn ang="16200000">
                <a:pos x="wd2" y="hd2"/>
              </a:cxn>
            </a:cxnLst>
            <a:rect l="0" t="0" r="r" b="b"/>
            <a:pathLst>
              <a:path w="21446" h="21565" extrusionOk="0">
                <a:moveTo>
                  <a:pt x="1780" y="0"/>
                </a:moveTo>
                <a:cubicBezTo>
                  <a:pt x="1706" y="-2"/>
                  <a:pt x="1683" y="27"/>
                  <a:pt x="1627" y="84"/>
                </a:cubicBezTo>
                <a:cubicBezTo>
                  <a:pt x="1564" y="146"/>
                  <a:pt x="1511" y="256"/>
                  <a:pt x="1510" y="331"/>
                </a:cubicBezTo>
                <a:cubicBezTo>
                  <a:pt x="1508" y="406"/>
                  <a:pt x="1404" y="496"/>
                  <a:pt x="1277" y="530"/>
                </a:cubicBezTo>
                <a:cubicBezTo>
                  <a:pt x="1115" y="573"/>
                  <a:pt x="994" y="1276"/>
                  <a:pt x="883" y="2901"/>
                </a:cubicBezTo>
                <a:cubicBezTo>
                  <a:pt x="670" y="6043"/>
                  <a:pt x="500" y="7222"/>
                  <a:pt x="235" y="7311"/>
                </a:cubicBezTo>
                <a:cubicBezTo>
                  <a:pt x="-78" y="7417"/>
                  <a:pt x="-78" y="14258"/>
                  <a:pt x="235" y="14363"/>
                </a:cubicBezTo>
                <a:cubicBezTo>
                  <a:pt x="476" y="14445"/>
                  <a:pt x="650" y="15738"/>
                  <a:pt x="876" y="19116"/>
                </a:cubicBezTo>
                <a:cubicBezTo>
                  <a:pt x="976" y="20608"/>
                  <a:pt x="1071" y="21144"/>
                  <a:pt x="1255" y="21193"/>
                </a:cubicBezTo>
                <a:cubicBezTo>
                  <a:pt x="1391" y="21230"/>
                  <a:pt x="1503" y="21301"/>
                  <a:pt x="1503" y="21351"/>
                </a:cubicBezTo>
                <a:cubicBezTo>
                  <a:pt x="1503" y="21412"/>
                  <a:pt x="1619" y="21434"/>
                  <a:pt x="1852" y="21418"/>
                </a:cubicBezTo>
                <a:cubicBezTo>
                  <a:pt x="2351" y="21381"/>
                  <a:pt x="3435" y="20749"/>
                  <a:pt x="3805" y="20280"/>
                </a:cubicBezTo>
                <a:cubicBezTo>
                  <a:pt x="3978" y="20059"/>
                  <a:pt x="4206" y="19839"/>
                  <a:pt x="4308" y="19788"/>
                </a:cubicBezTo>
                <a:cubicBezTo>
                  <a:pt x="4409" y="19738"/>
                  <a:pt x="4595" y="19521"/>
                  <a:pt x="4723" y="19307"/>
                </a:cubicBezTo>
                <a:cubicBezTo>
                  <a:pt x="4851" y="19093"/>
                  <a:pt x="5020" y="18894"/>
                  <a:pt x="5102" y="18865"/>
                </a:cubicBezTo>
                <a:cubicBezTo>
                  <a:pt x="5184" y="18835"/>
                  <a:pt x="5366" y="18620"/>
                  <a:pt x="5502" y="18385"/>
                </a:cubicBezTo>
                <a:cubicBezTo>
                  <a:pt x="5639" y="18151"/>
                  <a:pt x="5820" y="17935"/>
                  <a:pt x="5903" y="17906"/>
                </a:cubicBezTo>
                <a:cubicBezTo>
                  <a:pt x="5986" y="17877"/>
                  <a:pt x="6116" y="17690"/>
                  <a:pt x="6194" y="17491"/>
                </a:cubicBezTo>
                <a:cubicBezTo>
                  <a:pt x="6275" y="17287"/>
                  <a:pt x="6449" y="17114"/>
                  <a:pt x="6595" y="17092"/>
                </a:cubicBezTo>
                <a:cubicBezTo>
                  <a:pt x="6754" y="17068"/>
                  <a:pt x="6949" y="16835"/>
                  <a:pt x="7098" y="16491"/>
                </a:cubicBezTo>
                <a:cubicBezTo>
                  <a:pt x="7231" y="16183"/>
                  <a:pt x="7452" y="15907"/>
                  <a:pt x="7586" y="15877"/>
                </a:cubicBezTo>
                <a:cubicBezTo>
                  <a:pt x="7913" y="15806"/>
                  <a:pt x="8286" y="14804"/>
                  <a:pt x="8285" y="14001"/>
                </a:cubicBezTo>
                <a:cubicBezTo>
                  <a:pt x="8285" y="13625"/>
                  <a:pt x="8367" y="13338"/>
                  <a:pt x="8482" y="13319"/>
                </a:cubicBezTo>
                <a:cubicBezTo>
                  <a:pt x="8596" y="13300"/>
                  <a:pt x="8686" y="13025"/>
                  <a:pt x="8686" y="12678"/>
                </a:cubicBezTo>
                <a:cubicBezTo>
                  <a:pt x="8686" y="12331"/>
                  <a:pt x="8596" y="12057"/>
                  <a:pt x="8482" y="12039"/>
                </a:cubicBezTo>
                <a:cubicBezTo>
                  <a:pt x="8357" y="12018"/>
                  <a:pt x="8285" y="11451"/>
                  <a:pt x="8285" y="10517"/>
                </a:cubicBezTo>
                <a:cubicBezTo>
                  <a:pt x="8285" y="9583"/>
                  <a:pt x="8357" y="9017"/>
                  <a:pt x="8482" y="8997"/>
                </a:cubicBezTo>
                <a:cubicBezTo>
                  <a:pt x="8728" y="8956"/>
                  <a:pt x="8756" y="7868"/>
                  <a:pt x="8511" y="7828"/>
                </a:cubicBezTo>
                <a:cubicBezTo>
                  <a:pt x="8415" y="7812"/>
                  <a:pt x="8270" y="7380"/>
                  <a:pt x="8191" y="6867"/>
                </a:cubicBezTo>
                <a:cubicBezTo>
                  <a:pt x="8088" y="6208"/>
                  <a:pt x="7965" y="5917"/>
                  <a:pt x="7783" y="5877"/>
                </a:cubicBezTo>
                <a:cubicBezTo>
                  <a:pt x="7640" y="5845"/>
                  <a:pt x="7466" y="5652"/>
                  <a:pt x="7389" y="5448"/>
                </a:cubicBezTo>
                <a:cubicBezTo>
                  <a:pt x="7313" y="5244"/>
                  <a:pt x="7167" y="5063"/>
                  <a:pt x="7069" y="5047"/>
                </a:cubicBezTo>
                <a:cubicBezTo>
                  <a:pt x="6970" y="5030"/>
                  <a:pt x="6887" y="4939"/>
                  <a:pt x="6887" y="4844"/>
                </a:cubicBezTo>
                <a:cubicBezTo>
                  <a:pt x="6887" y="4749"/>
                  <a:pt x="6814" y="4648"/>
                  <a:pt x="6719" y="4620"/>
                </a:cubicBezTo>
                <a:cubicBezTo>
                  <a:pt x="6624" y="4592"/>
                  <a:pt x="6433" y="4341"/>
                  <a:pt x="6296" y="4063"/>
                </a:cubicBezTo>
                <a:cubicBezTo>
                  <a:pt x="6160" y="3784"/>
                  <a:pt x="5983" y="3533"/>
                  <a:pt x="5903" y="3503"/>
                </a:cubicBezTo>
                <a:cubicBezTo>
                  <a:pt x="5823" y="3474"/>
                  <a:pt x="5644" y="3271"/>
                  <a:pt x="5502" y="3051"/>
                </a:cubicBezTo>
                <a:cubicBezTo>
                  <a:pt x="5361" y="2832"/>
                  <a:pt x="5168" y="2615"/>
                  <a:pt x="5080" y="2570"/>
                </a:cubicBezTo>
                <a:cubicBezTo>
                  <a:pt x="4992" y="2525"/>
                  <a:pt x="4821" y="2334"/>
                  <a:pt x="4694" y="2143"/>
                </a:cubicBezTo>
                <a:cubicBezTo>
                  <a:pt x="4566" y="1953"/>
                  <a:pt x="4391" y="1771"/>
                  <a:pt x="4308" y="1742"/>
                </a:cubicBezTo>
                <a:cubicBezTo>
                  <a:pt x="4224" y="1713"/>
                  <a:pt x="4042" y="1533"/>
                  <a:pt x="3907" y="1342"/>
                </a:cubicBezTo>
                <a:cubicBezTo>
                  <a:pt x="3772" y="1152"/>
                  <a:pt x="3545" y="924"/>
                  <a:pt x="3397" y="836"/>
                </a:cubicBezTo>
                <a:cubicBezTo>
                  <a:pt x="3248" y="748"/>
                  <a:pt x="3029" y="574"/>
                  <a:pt x="2909" y="450"/>
                </a:cubicBezTo>
                <a:cubicBezTo>
                  <a:pt x="2789" y="325"/>
                  <a:pt x="2471" y="167"/>
                  <a:pt x="2209" y="97"/>
                </a:cubicBezTo>
                <a:cubicBezTo>
                  <a:pt x="1972" y="34"/>
                  <a:pt x="1853" y="1"/>
                  <a:pt x="1780" y="0"/>
                </a:cubicBezTo>
                <a:close/>
                <a:moveTo>
                  <a:pt x="19068" y="154"/>
                </a:moveTo>
                <a:cubicBezTo>
                  <a:pt x="18842" y="169"/>
                  <a:pt x="18652" y="205"/>
                  <a:pt x="18652" y="234"/>
                </a:cubicBezTo>
                <a:cubicBezTo>
                  <a:pt x="18652" y="286"/>
                  <a:pt x="18193" y="592"/>
                  <a:pt x="17844" y="769"/>
                </a:cubicBezTo>
                <a:cubicBezTo>
                  <a:pt x="17743" y="820"/>
                  <a:pt x="17661" y="932"/>
                  <a:pt x="17661" y="1019"/>
                </a:cubicBezTo>
                <a:cubicBezTo>
                  <a:pt x="17661" y="1106"/>
                  <a:pt x="17575" y="1191"/>
                  <a:pt x="17472" y="1208"/>
                </a:cubicBezTo>
                <a:cubicBezTo>
                  <a:pt x="17369" y="1225"/>
                  <a:pt x="17225" y="1347"/>
                  <a:pt x="17151" y="1479"/>
                </a:cubicBezTo>
                <a:cubicBezTo>
                  <a:pt x="17078" y="1610"/>
                  <a:pt x="16935" y="1730"/>
                  <a:pt x="16838" y="1746"/>
                </a:cubicBezTo>
                <a:cubicBezTo>
                  <a:pt x="16741" y="1762"/>
                  <a:pt x="16663" y="1880"/>
                  <a:pt x="16663" y="2009"/>
                </a:cubicBezTo>
                <a:cubicBezTo>
                  <a:pt x="16663" y="2137"/>
                  <a:pt x="16569" y="2258"/>
                  <a:pt x="16459" y="2276"/>
                </a:cubicBezTo>
                <a:cubicBezTo>
                  <a:pt x="16350" y="2294"/>
                  <a:pt x="16263" y="2366"/>
                  <a:pt x="16263" y="2436"/>
                </a:cubicBezTo>
                <a:cubicBezTo>
                  <a:pt x="16263" y="2505"/>
                  <a:pt x="16176" y="2577"/>
                  <a:pt x="16066" y="2595"/>
                </a:cubicBezTo>
                <a:cubicBezTo>
                  <a:pt x="15956" y="2613"/>
                  <a:pt x="15862" y="2687"/>
                  <a:pt x="15862" y="2757"/>
                </a:cubicBezTo>
                <a:cubicBezTo>
                  <a:pt x="15862" y="2827"/>
                  <a:pt x="15775" y="2899"/>
                  <a:pt x="15665" y="2917"/>
                </a:cubicBezTo>
                <a:cubicBezTo>
                  <a:pt x="15556" y="2935"/>
                  <a:pt x="15461" y="3066"/>
                  <a:pt x="15461" y="3209"/>
                </a:cubicBezTo>
                <a:cubicBezTo>
                  <a:pt x="15461" y="3352"/>
                  <a:pt x="15374" y="3485"/>
                  <a:pt x="15265" y="3503"/>
                </a:cubicBezTo>
                <a:cubicBezTo>
                  <a:pt x="15155" y="3522"/>
                  <a:pt x="15068" y="3692"/>
                  <a:pt x="15068" y="3881"/>
                </a:cubicBezTo>
                <a:cubicBezTo>
                  <a:pt x="15068" y="4128"/>
                  <a:pt x="14982" y="4235"/>
                  <a:pt x="14784" y="4256"/>
                </a:cubicBezTo>
                <a:cubicBezTo>
                  <a:pt x="14596" y="4275"/>
                  <a:pt x="14427" y="4459"/>
                  <a:pt x="14259" y="4827"/>
                </a:cubicBezTo>
                <a:cubicBezTo>
                  <a:pt x="14122" y="5127"/>
                  <a:pt x="13898" y="5396"/>
                  <a:pt x="13757" y="5427"/>
                </a:cubicBezTo>
                <a:cubicBezTo>
                  <a:pt x="13616" y="5458"/>
                  <a:pt x="13441" y="5660"/>
                  <a:pt x="13363" y="5879"/>
                </a:cubicBezTo>
                <a:cubicBezTo>
                  <a:pt x="13285" y="6097"/>
                  <a:pt x="13122" y="6311"/>
                  <a:pt x="12999" y="6352"/>
                </a:cubicBezTo>
                <a:cubicBezTo>
                  <a:pt x="12672" y="6462"/>
                  <a:pt x="12678" y="14719"/>
                  <a:pt x="13006" y="14897"/>
                </a:cubicBezTo>
                <a:cubicBezTo>
                  <a:pt x="13135" y="14968"/>
                  <a:pt x="13350" y="15299"/>
                  <a:pt x="13480" y="15636"/>
                </a:cubicBezTo>
                <a:cubicBezTo>
                  <a:pt x="13615" y="15988"/>
                  <a:pt x="13817" y="16273"/>
                  <a:pt x="13961" y="16304"/>
                </a:cubicBezTo>
                <a:cubicBezTo>
                  <a:pt x="14098" y="16334"/>
                  <a:pt x="14325" y="16610"/>
                  <a:pt x="14463" y="16918"/>
                </a:cubicBezTo>
                <a:cubicBezTo>
                  <a:pt x="14601" y="17226"/>
                  <a:pt x="14787" y="17503"/>
                  <a:pt x="14871" y="17532"/>
                </a:cubicBezTo>
                <a:cubicBezTo>
                  <a:pt x="14955" y="17561"/>
                  <a:pt x="15086" y="17733"/>
                  <a:pt x="15163" y="17914"/>
                </a:cubicBezTo>
                <a:cubicBezTo>
                  <a:pt x="15250" y="18120"/>
                  <a:pt x="15409" y="18254"/>
                  <a:pt x="15585" y="18272"/>
                </a:cubicBezTo>
                <a:cubicBezTo>
                  <a:pt x="15776" y="18292"/>
                  <a:pt x="15862" y="18388"/>
                  <a:pt x="15862" y="18571"/>
                </a:cubicBezTo>
                <a:cubicBezTo>
                  <a:pt x="15862" y="18719"/>
                  <a:pt x="15940" y="18882"/>
                  <a:pt x="16037" y="18933"/>
                </a:cubicBezTo>
                <a:cubicBezTo>
                  <a:pt x="16463" y="19157"/>
                  <a:pt x="16647" y="19322"/>
                  <a:pt x="16962" y="19773"/>
                </a:cubicBezTo>
                <a:cubicBezTo>
                  <a:pt x="17147" y="20037"/>
                  <a:pt x="17365" y="20276"/>
                  <a:pt x="17450" y="20305"/>
                </a:cubicBezTo>
                <a:cubicBezTo>
                  <a:pt x="17535" y="20334"/>
                  <a:pt x="17672" y="20454"/>
                  <a:pt x="17749" y="20572"/>
                </a:cubicBezTo>
                <a:cubicBezTo>
                  <a:pt x="17914" y="20823"/>
                  <a:pt x="18820" y="21354"/>
                  <a:pt x="19191" y="21416"/>
                </a:cubicBezTo>
                <a:cubicBezTo>
                  <a:pt x="19334" y="21439"/>
                  <a:pt x="19465" y="21498"/>
                  <a:pt x="19476" y="21548"/>
                </a:cubicBezTo>
                <a:cubicBezTo>
                  <a:pt x="19486" y="21598"/>
                  <a:pt x="19631" y="21532"/>
                  <a:pt x="19803" y="21400"/>
                </a:cubicBezTo>
                <a:cubicBezTo>
                  <a:pt x="20060" y="21203"/>
                  <a:pt x="20130" y="20805"/>
                  <a:pt x="20189" y="19186"/>
                </a:cubicBezTo>
                <a:cubicBezTo>
                  <a:pt x="20230" y="18101"/>
                  <a:pt x="20342" y="17164"/>
                  <a:pt x="20437" y="17105"/>
                </a:cubicBezTo>
                <a:cubicBezTo>
                  <a:pt x="20616" y="16995"/>
                  <a:pt x="21055" y="14629"/>
                  <a:pt x="21049" y="13814"/>
                </a:cubicBezTo>
                <a:cubicBezTo>
                  <a:pt x="21047" y="13559"/>
                  <a:pt x="21136" y="13337"/>
                  <a:pt x="21246" y="13319"/>
                </a:cubicBezTo>
                <a:cubicBezTo>
                  <a:pt x="21493" y="13278"/>
                  <a:pt x="21522" y="8989"/>
                  <a:pt x="21275" y="8948"/>
                </a:cubicBezTo>
                <a:cubicBezTo>
                  <a:pt x="21182" y="8933"/>
                  <a:pt x="21054" y="8434"/>
                  <a:pt x="20984" y="7839"/>
                </a:cubicBezTo>
                <a:cubicBezTo>
                  <a:pt x="20741" y="5778"/>
                  <a:pt x="20591" y="5020"/>
                  <a:pt x="20423" y="4992"/>
                </a:cubicBezTo>
                <a:cubicBezTo>
                  <a:pt x="20329" y="4977"/>
                  <a:pt x="20244" y="4503"/>
                  <a:pt x="20233" y="3940"/>
                </a:cubicBezTo>
                <a:cubicBezTo>
                  <a:pt x="20198" y="2181"/>
                  <a:pt x="19941" y="417"/>
                  <a:pt x="19701" y="267"/>
                </a:cubicBezTo>
                <a:cubicBezTo>
                  <a:pt x="19531" y="160"/>
                  <a:pt x="19375" y="132"/>
                  <a:pt x="19068" y="154"/>
                </a:cubicBezTo>
                <a:close/>
              </a:path>
            </a:pathLst>
          </a:custGeom>
          <a:ln w="12700">
            <a:miter lim="400000"/>
          </a:ln>
        </p:spPr>
      </p:pic>
      <p:sp>
        <p:nvSpPr>
          <p:cNvPr id="688" name="J0=100"/>
          <p:cNvSpPr txBox="1"/>
          <p:nvPr/>
        </p:nvSpPr>
        <p:spPr>
          <a:xfrm>
            <a:off x="1324135" y="1670030"/>
            <a:ext cx="687288"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defRPr sz="2800">
                <a:latin typeface="Avenir Heavy"/>
                <a:ea typeface="Avenir Heavy"/>
                <a:cs typeface="Avenir Heavy"/>
                <a:sym typeface="Avenir Heavy"/>
              </a:defRPr>
            </a:pPr>
            <a:r>
              <a:rPr sz="1476"/>
              <a:t>J</a:t>
            </a:r>
            <a:r>
              <a:rPr sz="1476" baseline="-5999"/>
              <a:t>0</a:t>
            </a:r>
            <a:r>
              <a:rPr sz="1476"/>
              <a:t>=100</a:t>
            </a:r>
          </a:p>
        </p:txBody>
      </p:sp>
      <p:sp>
        <p:nvSpPr>
          <p:cNvPr id="689" name="J0=250"/>
          <p:cNvSpPr txBox="1"/>
          <p:nvPr/>
        </p:nvSpPr>
        <p:spPr>
          <a:xfrm>
            <a:off x="3942482" y="1643786"/>
            <a:ext cx="687288"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defRPr sz="2800">
                <a:latin typeface="Avenir Heavy"/>
                <a:ea typeface="Avenir Heavy"/>
                <a:cs typeface="Avenir Heavy"/>
                <a:sym typeface="Avenir Heavy"/>
              </a:defRPr>
            </a:pPr>
            <a:r>
              <a:rPr sz="1476"/>
              <a:t>J</a:t>
            </a:r>
            <a:r>
              <a:rPr sz="1476" baseline="-5999"/>
              <a:t>0</a:t>
            </a:r>
            <a:r>
              <a:rPr sz="1476"/>
              <a:t>=250</a:t>
            </a:r>
          </a:p>
        </p:txBody>
      </p:sp>
      <p:sp>
        <p:nvSpPr>
          <p:cNvPr id="690" name="J0=500"/>
          <p:cNvSpPr txBox="1"/>
          <p:nvPr/>
        </p:nvSpPr>
        <p:spPr>
          <a:xfrm>
            <a:off x="6468163" y="1643786"/>
            <a:ext cx="687288"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defRPr sz="2800">
                <a:latin typeface="Avenir Heavy"/>
                <a:ea typeface="Avenir Heavy"/>
                <a:cs typeface="Avenir Heavy"/>
                <a:sym typeface="Avenir Heavy"/>
              </a:defRPr>
            </a:pPr>
            <a:r>
              <a:rPr sz="1476"/>
              <a:t>J</a:t>
            </a:r>
            <a:r>
              <a:rPr sz="1476" baseline="-5999"/>
              <a:t>0</a:t>
            </a:r>
            <a:r>
              <a:rPr sz="1476"/>
              <a:t>=500</a:t>
            </a:r>
          </a:p>
        </p:txBody>
      </p:sp>
      <p:pic>
        <p:nvPicPr>
          <p:cNvPr id="691" name="rendering_vely_xz_0228.png" descr="rendering_vely_xz_0228.png"/>
          <p:cNvPicPr>
            <a:picLocks noChangeAspect="1"/>
          </p:cNvPicPr>
          <p:nvPr/>
        </p:nvPicPr>
        <p:blipFill>
          <a:blip r:embed="rId4"/>
          <a:srcRect l="41587" t="18528" r="17810" b="19995"/>
          <a:stretch>
            <a:fillRect/>
          </a:stretch>
        </p:blipFill>
        <p:spPr>
          <a:xfrm>
            <a:off x="3891273" y="2325084"/>
            <a:ext cx="789705" cy="2391402"/>
          </a:xfrm>
          <a:custGeom>
            <a:avLst/>
            <a:gdLst/>
            <a:ahLst/>
            <a:cxnLst>
              <a:cxn ang="0">
                <a:pos x="wd2" y="hd2"/>
              </a:cxn>
              <a:cxn ang="5400000">
                <a:pos x="wd2" y="hd2"/>
              </a:cxn>
              <a:cxn ang="10800000">
                <a:pos x="wd2" y="hd2"/>
              </a:cxn>
              <a:cxn ang="16200000">
                <a:pos x="wd2" y="hd2"/>
              </a:cxn>
            </a:cxnLst>
            <a:rect l="0" t="0" r="r" b="b"/>
            <a:pathLst>
              <a:path w="21573" h="21535" extrusionOk="0">
                <a:moveTo>
                  <a:pt x="19474" y="0"/>
                </a:moveTo>
                <a:cubicBezTo>
                  <a:pt x="19285" y="0"/>
                  <a:pt x="18735" y="493"/>
                  <a:pt x="18633" y="754"/>
                </a:cubicBezTo>
                <a:cubicBezTo>
                  <a:pt x="18577" y="899"/>
                  <a:pt x="18428" y="1085"/>
                  <a:pt x="18307" y="1167"/>
                </a:cubicBezTo>
                <a:cubicBezTo>
                  <a:pt x="18182" y="1251"/>
                  <a:pt x="18018" y="1632"/>
                  <a:pt x="17924" y="2054"/>
                </a:cubicBezTo>
                <a:cubicBezTo>
                  <a:pt x="17834" y="2461"/>
                  <a:pt x="17698" y="2821"/>
                  <a:pt x="17621" y="2853"/>
                </a:cubicBezTo>
                <a:cubicBezTo>
                  <a:pt x="17545" y="2885"/>
                  <a:pt x="17397" y="3235"/>
                  <a:pt x="17295" y="3632"/>
                </a:cubicBezTo>
                <a:cubicBezTo>
                  <a:pt x="17194" y="4028"/>
                  <a:pt x="17046" y="4376"/>
                  <a:pt x="16964" y="4403"/>
                </a:cubicBezTo>
                <a:cubicBezTo>
                  <a:pt x="16882" y="4430"/>
                  <a:pt x="16815" y="4526"/>
                  <a:pt x="16815" y="4617"/>
                </a:cubicBezTo>
                <a:cubicBezTo>
                  <a:pt x="16815" y="4709"/>
                  <a:pt x="16747" y="4800"/>
                  <a:pt x="16661" y="4817"/>
                </a:cubicBezTo>
                <a:cubicBezTo>
                  <a:pt x="16575" y="4835"/>
                  <a:pt x="16501" y="4915"/>
                  <a:pt x="16501" y="4996"/>
                </a:cubicBezTo>
                <a:cubicBezTo>
                  <a:pt x="16501" y="5078"/>
                  <a:pt x="16432" y="5160"/>
                  <a:pt x="16346" y="5177"/>
                </a:cubicBezTo>
                <a:cubicBezTo>
                  <a:pt x="16260" y="5195"/>
                  <a:pt x="16192" y="5277"/>
                  <a:pt x="16192" y="5360"/>
                </a:cubicBezTo>
                <a:cubicBezTo>
                  <a:pt x="16192" y="5455"/>
                  <a:pt x="16075" y="5534"/>
                  <a:pt x="15878" y="5575"/>
                </a:cubicBezTo>
                <a:cubicBezTo>
                  <a:pt x="15671" y="5617"/>
                  <a:pt x="15563" y="5696"/>
                  <a:pt x="15563" y="5805"/>
                </a:cubicBezTo>
                <a:cubicBezTo>
                  <a:pt x="15563" y="5895"/>
                  <a:pt x="15495" y="5983"/>
                  <a:pt x="15409" y="6001"/>
                </a:cubicBezTo>
                <a:cubicBezTo>
                  <a:pt x="15323" y="6018"/>
                  <a:pt x="15254" y="6101"/>
                  <a:pt x="15254" y="6184"/>
                </a:cubicBezTo>
                <a:cubicBezTo>
                  <a:pt x="15254" y="6279"/>
                  <a:pt x="15144" y="6353"/>
                  <a:pt x="14951" y="6387"/>
                </a:cubicBezTo>
                <a:cubicBezTo>
                  <a:pt x="14769" y="6419"/>
                  <a:pt x="14626" y="6507"/>
                  <a:pt x="14597" y="6608"/>
                </a:cubicBezTo>
                <a:cubicBezTo>
                  <a:pt x="14556" y="6746"/>
                  <a:pt x="14463" y="6784"/>
                  <a:pt x="14042" y="6824"/>
                </a:cubicBezTo>
                <a:cubicBezTo>
                  <a:pt x="13589" y="6868"/>
                  <a:pt x="13533" y="6893"/>
                  <a:pt x="13533" y="7062"/>
                </a:cubicBezTo>
                <a:cubicBezTo>
                  <a:pt x="13533" y="7167"/>
                  <a:pt x="13429" y="7279"/>
                  <a:pt x="13299" y="7314"/>
                </a:cubicBezTo>
                <a:cubicBezTo>
                  <a:pt x="13157" y="7353"/>
                  <a:pt x="13065" y="7468"/>
                  <a:pt x="13065" y="7603"/>
                </a:cubicBezTo>
                <a:cubicBezTo>
                  <a:pt x="13065" y="7725"/>
                  <a:pt x="13004" y="7838"/>
                  <a:pt x="12927" y="7853"/>
                </a:cubicBezTo>
                <a:cubicBezTo>
                  <a:pt x="12851" y="7869"/>
                  <a:pt x="12732" y="8092"/>
                  <a:pt x="12670" y="8351"/>
                </a:cubicBezTo>
                <a:cubicBezTo>
                  <a:pt x="12574" y="8751"/>
                  <a:pt x="12514" y="8825"/>
                  <a:pt x="12264" y="8847"/>
                </a:cubicBezTo>
                <a:cubicBezTo>
                  <a:pt x="12028" y="8867"/>
                  <a:pt x="11973" y="8921"/>
                  <a:pt x="11973" y="9118"/>
                </a:cubicBezTo>
                <a:cubicBezTo>
                  <a:pt x="11973" y="9273"/>
                  <a:pt x="11886" y="9387"/>
                  <a:pt x="11738" y="9427"/>
                </a:cubicBezTo>
                <a:cubicBezTo>
                  <a:pt x="11541" y="9481"/>
                  <a:pt x="11504" y="9700"/>
                  <a:pt x="11504" y="10797"/>
                </a:cubicBezTo>
                <a:cubicBezTo>
                  <a:pt x="11504" y="12050"/>
                  <a:pt x="11513" y="12105"/>
                  <a:pt x="11812" y="12158"/>
                </a:cubicBezTo>
                <a:cubicBezTo>
                  <a:pt x="12059" y="12202"/>
                  <a:pt x="12127" y="12266"/>
                  <a:pt x="12127" y="12463"/>
                </a:cubicBezTo>
                <a:cubicBezTo>
                  <a:pt x="12127" y="12628"/>
                  <a:pt x="12203" y="12723"/>
                  <a:pt x="12344" y="12740"/>
                </a:cubicBezTo>
                <a:cubicBezTo>
                  <a:pt x="12494" y="12759"/>
                  <a:pt x="12592" y="12916"/>
                  <a:pt x="12670" y="13259"/>
                </a:cubicBezTo>
                <a:cubicBezTo>
                  <a:pt x="12743" y="13580"/>
                  <a:pt x="12857" y="13770"/>
                  <a:pt x="13002" y="13809"/>
                </a:cubicBezTo>
                <a:cubicBezTo>
                  <a:pt x="13128" y="13844"/>
                  <a:pt x="13219" y="13964"/>
                  <a:pt x="13219" y="14090"/>
                </a:cubicBezTo>
                <a:cubicBezTo>
                  <a:pt x="13219" y="14266"/>
                  <a:pt x="13283" y="14315"/>
                  <a:pt x="13533" y="14337"/>
                </a:cubicBezTo>
                <a:cubicBezTo>
                  <a:pt x="13778" y="14358"/>
                  <a:pt x="13848" y="14407"/>
                  <a:pt x="13848" y="14563"/>
                </a:cubicBezTo>
                <a:cubicBezTo>
                  <a:pt x="13848" y="14737"/>
                  <a:pt x="13907" y="14770"/>
                  <a:pt x="14317" y="14821"/>
                </a:cubicBezTo>
                <a:cubicBezTo>
                  <a:pt x="14712" y="14870"/>
                  <a:pt x="14785" y="14906"/>
                  <a:pt x="14785" y="15055"/>
                </a:cubicBezTo>
                <a:cubicBezTo>
                  <a:pt x="14785" y="15193"/>
                  <a:pt x="14868" y="15244"/>
                  <a:pt x="15174" y="15290"/>
                </a:cubicBezTo>
                <a:cubicBezTo>
                  <a:pt x="15480" y="15336"/>
                  <a:pt x="15563" y="15388"/>
                  <a:pt x="15563" y="15526"/>
                </a:cubicBezTo>
                <a:cubicBezTo>
                  <a:pt x="15563" y="15635"/>
                  <a:pt x="15652" y="15713"/>
                  <a:pt x="15797" y="15731"/>
                </a:cubicBezTo>
                <a:cubicBezTo>
                  <a:pt x="15944" y="15750"/>
                  <a:pt x="16032" y="15828"/>
                  <a:pt x="16032" y="15941"/>
                </a:cubicBezTo>
                <a:cubicBezTo>
                  <a:pt x="16032" y="16064"/>
                  <a:pt x="16124" y="16137"/>
                  <a:pt x="16323" y="16172"/>
                </a:cubicBezTo>
                <a:cubicBezTo>
                  <a:pt x="16538" y="16210"/>
                  <a:pt x="16648" y="16309"/>
                  <a:pt x="16729" y="16547"/>
                </a:cubicBezTo>
                <a:cubicBezTo>
                  <a:pt x="16790" y="16725"/>
                  <a:pt x="16895" y="16894"/>
                  <a:pt x="16964" y="16923"/>
                </a:cubicBezTo>
                <a:cubicBezTo>
                  <a:pt x="17033" y="16951"/>
                  <a:pt x="17131" y="17159"/>
                  <a:pt x="17181" y="17386"/>
                </a:cubicBezTo>
                <a:cubicBezTo>
                  <a:pt x="17362" y="18212"/>
                  <a:pt x="17468" y="18522"/>
                  <a:pt x="17598" y="18623"/>
                </a:cubicBezTo>
                <a:cubicBezTo>
                  <a:pt x="17672" y="18679"/>
                  <a:pt x="17768" y="18865"/>
                  <a:pt x="17816" y="19035"/>
                </a:cubicBezTo>
                <a:cubicBezTo>
                  <a:pt x="17996" y="19675"/>
                  <a:pt x="18217" y="20154"/>
                  <a:pt x="18353" y="20211"/>
                </a:cubicBezTo>
                <a:cubicBezTo>
                  <a:pt x="18430" y="20244"/>
                  <a:pt x="18530" y="20394"/>
                  <a:pt x="18582" y="20545"/>
                </a:cubicBezTo>
                <a:cubicBezTo>
                  <a:pt x="18633" y="20696"/>
                  <a:pt x="18787" y="20891"/>
                  <a:pt x="18919" y="20978"/>
                </a:cubicBezTo>
                <a:cubicBezTo>
                  <a:pt x="19051" y="21066"/>
                  <a:pt x="19159" y="21180"/>
                  <a:pt x="19159" y="21233"/>
                </a:cubicBezTo>
                <a:cubicBezTo>
                  <a:pt x="19159" y="21285"/>
                  <a:pt x="19247" y="21374"/>
                  <a:pt x="19354" y="21431"/>
                </a:cubicBezTo>
                <a:cubicBezTo>
                  <a:pt x="19674" y="21600"/>
                  <a:pt x="20043" y="21558"/>
                  <a:pt x="20148" y="21340"/>
                </a:cubicBezTo>
                <a:cubicBezTo>
                  <a:pt x="20200" y="21234"/>
                  <a:pt x="20321" y="20440"/>
                  <a:pt x="20417" y="19576"/>
                </a:cubicBezTo>
                <a:cubicBezTo>
                  <a:pt x="20514" y="18712"/>
                  <a:pt x="20660" y="17977"/>
                  <a:pt x="20743" y="17944"/>
                </a:cubicBezTo>
                <a:cubicBezTo>
                  <a:pt x="20826" y="17911"/>
                  <a:pt x="20963" y="17587"/>
                  <a:pt x="21046" y="17226"/>
                </a:cubicBezTo>
                <a:cubicBezTo>
                  <a:pt x="21129" y="16865"/>
                  <a:pt x="21282" y="16537"/>
                  <a:pt x="21383" y="16497"/>
                </a:cubicBezTo>
                <a:cubicBezTo>
                  <a:pt x="21513" y="16445"/>
                  <a:pt x="21566" y="16031"/>
                  <a:pt x="21572" y="15085"/>
                </a:cubicBezTo>
                <a:cubicBezTo>
                  <a:pt x="21579" y="13892"/>
                  <a:pt x="21551" y="13742"/>
                  <a:pt x="21320" y="13700"/>
                </a:cubicBezTo>
                <a:cubicBezTo>
                  <a:pt x="21118" y="13662"/>
                  <a:pt x="21042" y="13535"/>
                  <a:pt x="20955" y="13112"/>
                </a:cubicBezTo>
                <a:cubicBezTo>
                  <a:pt x="20846" y="12586"/>
                  <a:pt x="20830" y="12569"/>
                  <a:pt x="20469" y="12569"/>
                </a:cubicBezTo>
                <a:cubicBezTo>
                  <a:pt x="20102" y="12569"/>
                  <a:pt x="20097" y="12577"/>
                  <a:pt x="20097" y="13083"/>
                </a:cubicBezTo>
                <a:cubicBezTo>
                  <a:pt x="20097" y="13538"/>
                  <a:pt x="20062" y="13603"/>
                  <a:pt x="19794" y="13651"/>
                </a:cubicBezTo>
                <a:cubicBezTo>
                  <a:pt x="19611" y="13683"/>
                  <a:pt x="19475" y="13770"/>
                  <a:pt x="19445" y="13871"/>
                </a:cubicBezTo>
                <a:cubicBezTo>
                  <a:pt x="19384" y="14081"/>
                  <a:pt x="19098" y="14089"/>
                  <a:pt x="19028" y="13883"/>
                </a:cubicBezTo>
                <a:cubicBezTo>
                  <a:pt x="18999" y="13798"/>
                  <a:pt x="18875" y="13711"/>
                  <a:pt x="18753" y="13688"/>
                </a:cubicBezTo>
                <a:cubicBezTo>
                  <a:pt x="18616" y="13663"/>
                  <a:pt x="18536" y="13562"/>
                  <a:pt x="18536" y="13421"/>
                </a:cubicBezTo>
                <a:cubicBezTo>
                  <a:pt x="18536" y="13296"/>
                  <a:pt x="18462" y="13180"/>
                  <a:pt x="18376" y="13163"/>
                </a:cubicBezTo>
                <a:cubicBezTo>
                  <a:pt x="18290" y="13145"/>
                  <a:pt x="18222" y="13010"/>
                  <a:pt x="18222" y="12861"/>
                </a:cubicBezTo>
                <a:cubicBezTo>
                  <a:pt x="18222" y="12713"/>
                  <a:pt x="18160" y="12568"/>
                  <a:pt x="18084" y="12541"/>
                </a:cubicBezTo>
                <a:cubicBezTo>
                  <a:pt x="17849" y="12457"/>
                  <a:pt x="17755" y="10933"/>
                  <a:pt x="17981" y="10871"/>
                </a:cubicBezTo>
                <a:cubicBezTo>
                  <a:pt x="18098" y="10839"/>
                  <a:pt x="18219" y="10606"/>
                  <a:pt x="18285" y="10290"/>
                </a:cubicBezTo>
                <a:cubicBezTo>
                  <a:pt x="18356" y="9948"/>
                  <a:pt x="18476" y="9735"/>
                  <a:pt x="18622" y="9682"/>
                </a:cubicBezTo>
                <a:cubicBezTo>
                  <a:pt x="18745" y="9637"/>
                  <a:pt x="18850" y="9498"/>
                  <a:pt x="18856" y="9373"/>
                </a:cubicBezTo>
                <a:cubicBezTo>
                  <a:pt x="18874" y="9027"/>
                  <a:pt x="19082" y="8608"/>
                  <a:pt x="19268" y="8547"/>
                </a:cubicBezTo>
                <a:cubicBezTo>
                  <a:pt x="19359" y="8517"/>
                  <a:pt x="19670" y="8485"/>
                  <a:pt x="19960" y="8477"/>
                </a:cubicBezTo>
                <a:cubicBezTo>
                  <a:pt x="20249" y="8469"/>
                  <a:pt x="20565" y="8461"/>
                  <a:pt x="20657" y="8457"/>
                </a:cubicBezTo>
                <a:cubicBezTo>
                  <a:pt x="20757" y="8452"/>
                  <a:pt x="20907" y="8153"/>
                  <a:pt x="21029" y="7725"/>
                </a:cubicBezTo>
                <a:cubicBezTo>
                  <a:pt x="21142" y="7328"/>
                  <a:pt x="21298" y="6990"/>
                  <a:pt x="21372" y="6975"/>
                </a:cubicBezTo>
                <a:cubicBezTo>
                  <a:pt x="21548" y="6939"/>
                  <a:pt x="21542" y="6042"/>
                  <a:pt x="21366" y="6006"/>
                </a:cubicBezTo>
                <a:cubicBezTo>
                  <a:pt x="21292" y="5991"/>
                  <a:pt x="21190" y="5752"/>
                  <a:pt x="21137" y="5475"/>
                </a:cubicBezTo>
                <a:cubicBezTo>
                  <a:pt x="20963" y="4553"/>
                  <a:pt x="20857" y="4199"/>
                  <a:pt x="20726" y="4095"/>
                </a:cubicBezTo>
                <a:cubicBezTo>
                  <a:pt x="20550" y="3956"/>
                  <a:pt x="20283" y="2677"/>
                  <a:pt x="20166" y="1417"/>
                </a:cubicBezTo>
                <a:cubicBezTo>
                  <a:pt x="20093" y="645"/>
                  <a:pt x="20004" y="339"/>
                  <a:pt x="19817" y="194"/>
                </a:cubicBezTo>
                <a:cubicBezTo>
                  <a:pt x="19679" y="88"/>
                  <a:pt x="19527" y="0"/>
                  <a:pt x="19474" y="0"/>
                </a:cubicBezTo>
                <a:close/>
                <a:moveTo>
                  <a:pt x="1150" y="360"/>
                </a:moveTo>
                <a:cubicBezTo>
                  <a:pt x="801" y="360"/>
                  <a:pt x="738" y="628"/>
                  <a:pt x="618" y="2642"/>
                </a:cubicBezTo>
                <a:cubicBezTo>
                  <a:pt x="559" y="3628"/>
                  <a:pt x="456" y="4446"/>
                  <a:pt x="383" y="4461"/>
                </a:cubicBezTo>
                <a:cubicBezTo>
                  <a:pt x="194" y="4500"/>
                  <a:pt x="215" y="5962"/>
                  <a:pt x="406" y="6001"/>
                </a:cubicBezTo>
                <a:cubicBezTo>
                  <a:pt x="492" y="6018"/>
                  <a:pt x="561" y="6123"/>
                  <a:pt x="561" y="6233"/>
                </a:cubicBezTo>
                <a:cubicBezTo>
                  <a:pt x="561" y="6343"/>
                  <a:pt x="635" y="6447"/>
                  <a:pt x="721" y="6464"/>
                </a:cubicBezTo>
                <a:cubicBezTo>
                  <a:pt x="807" y="6482"/>
                  <a:pt x="875" y="6584"/>
                  <a:pt x="875" y="6689"/>
                </a:cubicBezTo>
                <a:cubicBezTo>
                  <a:pt x="875" y="6824"/>
                  <a:pt x="969" y="6898"/>
                  <a:pt x="1190" y="6943"/>
                </a:cubicBezTo>
                <a:cubicBezTo>
                  <a:pt x="1462" y="6999"/>
                  <a:pt x="1498" y="7062"/>
                  <a:pt x="1498" y="7441"/>
                </a:cubicBezTo>
                <a:cubicBezTo>
                  <a:pt x="1498" y="7680"/>
                  <a:pt x="1560" y="7889"/>
                  <a:pt x="1636" y="7904"/>
                </a:cubicBezTo>
                <a:cubicBezTo>
                  <a:pt x="1711" y="7920"/>
                  <a:pt x="1825" y="8159"/>
                  <a:pt x="1887" y="8436"/>
                </a:cubicBezTo>
                <a:cubicBezTo>
                  <a:pt x="1950" y="8716"/>
                  <a:pt x="2090" y="8971"/>
                  <a:pt x="2202" y="9014"/>
                </a:cubicBezTo>
                <a:cubicBezTo>
                  <a:pt x="2326" y="9062"/>
                  <a:pt x="2492" y="9465"/>
                  <a:pt x="2648" y="10079"/>
                </a:cubicBezTo>
                <a:cubicBezTo>
                  <a:pt x="2853" y="10889"/>
                  <a:pt x="2864" y="11199"/>
                  <a:pt x="2722" y="11806"/>
                </a:cubicBezTo>
                <a:cubicBezTo>
                  <a:pt x="2617" y="12251"/>
                  <a:pt x="2475" y="12564"/>
                  <a:pt x="2362" y="12595"/>
                </a:cubicBezTo>
                <a:cubicBezTo>
                  <a:pt x="2251" y="12626"/>
                  <a:pt x="2096" y="12953"/>
                  <a:pt x="1979" y="13394"/>
                </a:cubicBezTo>
                <a:cubicBezTo>
                  <a:pt x="1849" y="13879"/>
                  <a:pt x="1706" y="14160"/>
                  <a:pt x="1573" y="14195"/>
                </a:cubicBezTo>
                <a:cubicBezTo>
                  <a:pt x="1460" y="14225"/>
                  <a:pt x="1343" y="14342"/>
                  <a:pt x="1315" y="14454"/>
                </a:cubicBezTo>
                <a:cubicBezTo>
                  <a:pt x="1275" y="14617"/>
                  <a:pt x="1206" y="14655"/>
                  <a:pt x="955" y="14655"/>
                </a:cubicBezTo>
                <a:cubicBezTo>
                  <a:pt x="783" y="14655"/>
                  <a:pt x="584" y="14686"/>
                  <a:pt x="515" y="14721"/>
                </a:cubicBezTo>
                <a:cubicBezTo>
                  <a:pt x="446" y="14757"/>
                  <a:pt x="293" y="14785"/>
                  <a:pt x="178" y="14785"/>
                </a:cubicBezTo>
                <a:cubicBezTo>
                  <a:pt x="7" y="14785"/>
                  <a:pt x="-21" y="14978"/>
                  <a:pt x="12" y="15803"/>
                </a:cubicBezTo>
                <a:cubicBezTo>
                  <a:pt x="93" y="17848"/>
                  <a:pt x="301" y="19940"/>
                  <a:pt x="429" y="19966"/>
                </a:cubicBezTo>
                <a:cubicBezTo>
                  <a:pt x="501" y="19981"/>
                  <a:pt x="561" y="20260"/>
                  <a:pt x="561" y="20584"/>
                </a:cubicBezTo>
                <a:cubicBezTo>
                  <a:pt x="561" y="20965"/>
                  <a:pt x="630" y="21210"/>
                  <a:pt x="755" y="21276"/>
                </a:cubicBezTo>
                <a:cubicBezTo>
                  <a:pt x="862" y="21332"/>
                  <a:pt x="985" y="21378"/>
                  <a:pt x="1030" y="21378"/>
                </a:cubicBezTo>
                <a:cubicBezTo>
                  <a:pt x="1187" y="21378"/>
                  <a:pt x="1478" y="21185"/>
                  <a:pt x="1653" y="20961"/>
                </a:cubicBezTo>
                <a:cubicBezTo>
                  <a:pt x="1750" y="20837"/>
                  <a:pt x="1926" y="20666"/>
                  <a:pt x="2042" y="20581"/>
                </a:cubicBezTo>
                <a:cubicBezTo>
                  <a:pt x="2157" y="20496"/>
                  <a:pt x="2340" y="20089"/>
                  <a:pt x="2447" y="19678"/>
                </a:cubicBezTo>
                <a:cubicBezTo>
                  <a:pt x="2555" y="19267"/>
                  <a:pt x="2705" y="18903"/>
                  <a:pt x="2785" y="18869"/>
                </a:cubicBezTo>
                <a:cubicBezTo>
                  <a:pt x="2864" y="18836"/>
                  <a:pt x="3002" y="18488"/>
                  <a:pt x="3088" y="18097"/>
                </a:cubicBezTo>
                <a:cubicBezTo>
                  <a:pt x="3174" y="17706"/>
                  <a:pt x="3303" y="17350"/>
                  <a:pt x="3374" y="17305"/>
                </a:cubicBezTo>
                <a:cubicBezTo>
                  <a:pt x="3445" y="17260"/>
                  <a:pt x="3552" y="17067"/>
                  <a:pt x="3614" y="16875"/>
                </a:cubicBezTo>
                <a:cubicBezTo>
                  <a:pt x="3685" y="16656"/>
                  <a:pt x="3804" y="16518"/>
                  <a:pt x="3940" y="16500"/>
                </a:cubicBezTo>
                <a:cubicBezTo>
                  <a:pt x="4063" y="16485"/>
                  <a:pt x="4157" y="16401"/>
                  <a:pt x="4157" y="16302"/>
                </a:cubicBezTo>
                <a:cubicBezTo>
                  <a:pt x="4157" y="16208"/>
                  <a:pt x="4225" y="16116"/>
                  <a:pt x="4311" y="16099"/>
                </a:cubicBezTo>
                <a:cubicBezTo>
                  <a:pt x="4397" y="16081"/>
                  <a:pt x="4471" y="15987"/>
                  <a:pt x="4471" y="15890"/>
                </a:cubicBezTo>
                <a:cubicBezTo>
                  <a:pt x="4471" y="15769"/>
                  <a:pt x="4566" y="15693"/>
                  <a:pt x="4780" y="15648"/>
                </a:cubicBezTo>
                <a:cubicBezTo>
                  <a:pt x="4992" y="15605"/>
                  <a:pt x="5095" y="15528"/>
                  <a:pt x="5095" y="15411"/>
                </a:cubicBezTo>
                <a:cubicBezTo>
                  <a:pt x="5095" y="15282"/>
                  <a:pt x="5175" y="15231"/>
                  <a:pt x="5409" y="15211"/>
                </a:cubicBezTo>
                <a:cubicBezTo>
                  <a:pt x="5643" y="15191"/>
                  <a:pt x="5718" y="15141"/>
                  <a:pt x="5718" y="15013"/>
                </a:cubicBezTo>
                <a:cubicBezTo>
                  <a:pt x="5718" y="14825"/>
                  <a:pt x="5844" y="14784"/>
                  <a:pt x="6564" y="14736"/>
                </a:cubicBezTo>
                <a:cubicBezTo>
                  <a:pt x="6968" y="14709"/>
                  <a:pt x="7055" y="14677"/>
                  <a:pt x="7096" y="14538"/>
                </a:cubicBezTo>
                <a:cubicBezTo>
                  <a:pt x="7124" y="14443"/>
                  <a:pt x="7269" y="14351"/>
                  <a:pt x="7433" y="14322"/>
                </a:cubicBezTo>
                <a:cubicBezTo>
                  <a:pt x="7667" y="14280"/>
                  <a:pt x="7735" y="14180"/>
                  <a:pt x="7827" y="13756"/>
                </a:cubicBezTo>
                <a:cubicBezTo>
                  <a:pt x="7889" y="13472"/>
                  <a:pt x="8002" y="13225"/>
                  <a:pt x="8079" y="13210"/>
                </a:cubicBezTo>
                <a:cubicBezTo>
                  <a:pt x="8156" y="13194"/>
                  <a:pt x="8222" y="13066"/>
                  <a:pt x="8222" y="12923"/>
                </a:cubicBezTo>
                <a:cubicBezTo>
                  <a:pt x="8222" y="12707"/>
                  <a:pt x="8270" y="12659"/>
                  <a:pt x="8531" y="12637"/>
                </a:cubicBezTo>
                <a:cubicBezTo>
                  <a:pt x="8794" y="12614"/>
                  <a:pt x="8845" y="12566"/>
                  <a:pt x="8845" y="12335"/>
                </a:cubicBezTo>
                <a:cubicBezTo>
                  <a:pt x="8845" y="12184"/>
                  <a:pt x="8914" y="12046"/>
                  <a:pt x="9000" y="12028"/>
                </a:cubicBezTo>
                <a:cubicBezTo>
                  <a:pt x="9097" y="12008"/>
                  <a:pt x="9160" y="11539"/>
                  <a:pt x="9160" y="10792"/>
                </a:cubicBezTo>
                <a:cubicBezTo>
                  <a:pt x="9160" y="10044"/>
                  <a:pt x="9097" y="9575"/>
                  <a:pt x="9000" y="9555"/>
                </a:cubicBezTo>
                <a:cubicBezTo>
                  <a:pt x="8914" y="9538"/>
                  <a:pt x="8845" y="9401"/>
                  <a:pt x="8845" y="9250"/>
                </a:cubicBezTo>
                <a:cubicBezTo>
                  <a:pt x="8845" y="9053"/>
                  <a:pt x="8779" y="8966"/>
                  <a:pt x="8611" y="8945"/>
                </a:cubicBezTo>
                <a:cubicBezTo>
                  <a:pt x="8446" y="8924"/>
                  <a:pt x="8376" y="8840"/>
                  <a:pt x="8376" y="8662"/>
                </a:cubicBezTo>
                <a:cubicBezTo>
                  <a:pt x="8376" y="8484"/>
                  <a:pt x="8306" y="8400"/>
                  <a:pt x="8142" y="8379"/>
                </a:cubicBezTo>
                <a:cubicBezTo>
                  <a:pt x="7958" y="8356"/>
                  <a:pt x="7908" y="8250"/>
                  <a:pt x="7908" y="7889"/>
                </a:cubicBezTo>
                <a:cubicBezTo>
                  <a:pt x="7908" y="7543"/>
                  <a:pt x="7852" y="7416"/>
                  <a:pt x="7673" y="7367"/>
                </a:cubicBezTo>
                <a:cubicBezTo>
                  <a:pt x="7482" y="7315"/>
                  <a:pt x="7453" y="7224"/>
                  <a:pt x="7536" y="6898"/>
                </a:cubicBezTo>
                <a:lnTo>
                  <a:pt x="7639" y="6496"/>
                </a:lnTo>
                <a:lnTo>
                  <a:pt x="6484" y="6481"/>
                </a:lnTo>
                <a:lnTo>
                  <a:pt x="5329" y="6464"/>
                </a:lnTo>
                <a:lnTo>
                  <a:pt x="5278" y="6285"/>
                </a:lnTo>
                <a:cubicBezTo>
                  <a:pt x="5250" y="6186"/>
                  <a:pt x="5163" y="6082"/>
                  <a:pt x="5083" y="6055"/>
                </a:cubicBezTo>
                <a:cubicBezTo>
                  <a:pt x="5003" y="6029"/>
                  <a:pt x="4940" y="5933"/>
                  <a:pt x="4940" y="5843"/>
                </a:cubicBezTo>
                <a:cubicBezTo>
                  <a:pt x="4940" y="5744"/>
                  <a:pt x="4846" y="5666"/>
                  <a:pt x="4706" y="5648"/>
                </a:cubicBezTo>
                <a:cubicBezTo>
                  <a:pt x="4560" y="5630"/>
                  <a:pt x="4471" y="5551"/>
                  <a:pt x="4471" y="5439"/>
                </a:cubicBezTo>
                <a:cubicBezTo>
                  <a:pt x="4471" y="5341"/>
                  <a:pt x="4397" y="5246"/>
                  <a:pt x="4311" y="5228"/>
                </a:cubicBezTo>
                <a:cubicBezTo>
                  <a:pt x="4225" y="5211"/>
                  <a:pt x="4157" y="5133"/>
                  <a:pt x="4157" y="5053"/>
                </a:cubicBezTo>
                <a:cubicBezTo>
                  <a:pt x="4157" y="4973"/>
                  <a:pt x="4058" y="4880"/>
                  <a:pt x="3940" y="4847"/>
                </a:cubicBezTo>
                <a:cubicBezTo>
                  <a:pt x="3822" y="4815"/>
                  <a:pt x="3680" y="4645"/>
                  <a:pt x="3619" y="4469"/>
                </a:cubicBezTo>
                <a:cubicBezTo>
                  <a:pt x="3559" y="4292"/>
                  <a:pt x="3456" y="4124"/>
                  <a:pt x="3391" y="4095"/>
                </a:cubicBezTo>
                <a:cubicBezTo>
                  <a:pt x="3325" y="4067"/>
                  <a:pt x="3180" y="3662"/>
                  <a:pt x="3071" y="3195"/>
                </a:cubicBezTo>
                <a:cubicBezTo>
                  <a:pt x="2962" y="2727"/>
                  <a:pt x="2822" y="2320"/>
                  <a:pt x="2756" y="2292"/>
                </a:cubicBezTo>
                <a:cubicBezTo>
                  <a:pt x="2690" y="2263"/>
                  <a:pt x="2587" y="2044"/>
                  <a:pt x="2527" y="1804"/>
                </a:cubicBezTo>
                <a:cubicBezTo>
                  <a:pt x="2410" y="1332"/>
                  <a:pt x="2167" y="932"/>
                  <a:pt x="1950" y="854"/>
                </a:cubicBezTo>
                <a:cubicBezTo>
                  <a:pt x="1876" y="827"/>
                  <a:pt x="1810" y="745"/>
                  <a:pt x="1807" y="673"/>
                </a:cubicBezTo>
                <a:cubicBezTo>
                  <a:pt x="1801" y="515"/>
                  <a:pt x="1476" y="360"/>
                  <a:pt x="1150" y="360"/>
                </a:cubicBezTo>
                <a:close/>
              </a:path>
            </a:pathLst>
          </a:custGeom>
          <a:ln w="12700">
            <a:miter lim="400000"/>
          </a:ln>
        </p:spPr>
      </p:pic>
      <p:pic>
        <p:nvPicPr>
          <p:cNvPr id="692" name="rendering_vely_xz_0244.png" descr="rendering_vely_xz_0244.png"/>
          <p:cNvPicPr>
            <a:picLocks noChangeAspect="1"/>
          </p:cNvPicPr>
          <p:nvPr/>
        </p:nvPicPr>
        <p:blipFill>
          <a:blip r:embed="rId5"/>
          <a:srcRect l="38089" t="15612" r="9113" b="15749"/>
          <a:stretch>
            <a:fillRect/>
          </a:stretch>
        </p:blipFill>
        <p:spPr>
          <a:xfrm>
            <a:off x="6350544" y="2257214"/>
            <a:ext cx="922526" cy="2398637"/>
          </a:xfrm>
          <a:custGeom>
            <a:avLst/>
            <a:gdLst/>
            <a:ahLst/>
            <a:cxnLst>
              <a:cxn ang="0">
                <a:pos x="wd2" y="hd2"/>
              </a:cxn>
              <a:cxn ang="5400000">
                <a:pos x="wd2" y="hd2"/>
              </a:cxn>
              <a:cxn ang="10800000">
                <a:pos x="wd2" y="hd2"/>
              </a:cxn>
              <a:cxn ang="16200000">
                <a:pos x="wd2" y="hd2"/>
              </a:cxn>
            </a:cxnLst>
            <a:rect l="0" t="0" r="r" b="b"/>
            <a:pathLst>
              <a:path w="21554" h="21575" extrusionOk="0">
                <a:moveTo>
                  <a:pt x="12699" y="2"/>
                </a:moveTo>
                <a:cubicBezTo>
                  <a:pt x="12643" y="-4"/>
                  <a:pt x="12588" y="7"/>
                  <a:pt x="12503" y="34"/>
                </a:cubicBezTo>
                <a:cubicBezTo>
                  <a:pt x="12396" y="69"/>
                  <a:pt x="12308" y="136"/>
                  <a:pt x="12308" y="185"/>
                </a:cubicBezTo>
                <a:cubicBezTo>
                  <a:pt x="12308" y="289"/>
                  <a:pt x="11312" y="548"/>
                  <a:pt x="10909" y="548"/>
                </a:cubicBezTo>
                <a:cubicBezTo>
                  <a:pt x="10760" y="548"/>
                  <a:pt x="10444" y="498"/>
                  <a:pt x="10210" y="437"/>
                </a:cubicBezTo>
                <a:cubicBezTo>
                  <a:pt x="9838" y="340"/>
                  <a:pt x="9693" y="329"/>
                  <a:pt x="9036" y="350"/>
                </a:cubicBezTo>
                <a:cubicBezTo>
                  <a:pt x="8624" y="364"/>
                  <a:pt x="8225" y="394"/>
                  <a:pt x="8151" y="416"/>
                </a:cubicBezTo>
                <a:cubicBezTo>
                  <a:pt x="8077" y="439"/>
                  <a:pt x="7918" y="556"/>
                  <a:pt x="7799" y="676"/>
                </a:cubicBezTo>
                <a:cubicBezTo>
                  <a:pt x="7533" y="946"/>
                  <a:pt x="7101" y="1220"/>
                  <a:pt x="6655" y="1403"/>
                </a:cubicBezTo>
                <a:cubicBezTo>
                  <a:pt x="6036" y="1656"/>
                  <a:pt x="5955" y="1934"/>
                  <a:pt x="6499" y="1934"/>
                </a:cubicBezTo>
                <a:cubicBezTo>
                  <a:pt x="6662" y="1934"/>
                  <a:pt x="6960" y="1901"/>
                  <a:pt x="7164" y="1860"/>
                </a:cubicBezTo>
                <a:cubicBezTo>
                  <a:pt x="7512" y="1791"/>
                  <a:pt x="7552" y="1793"/>
                  <a:pt x="7873" y="1885"/>
                </a:cubicBezTo>
                <a:cubicBezTo>
                  <a:pt x="8066" y="1940"/>
                  <a:pt x="8395" y="1981"/>
                  <a:pt x="8635" y="1981"/>
                </a:cubicBezTo>
                <a:cubicBezTo>
                  <a:pt x="8951" y="1981"/>
                  <a:pt x="9107" y="2009"/>
                  <a:pt x="9252" y="2094"/>
                </a:cubicBezTo>
                <a:cubicBezTo>
                  <a:pt x="9569" y="2280"/>
                  <a:pt x="9779" y="2614"/>
                  <a:pt x="9863" y="3071"/>
                </a:cubicBezTo>
                <a:cubicBezTo>
                  <a:pt x="9933" y="3453"/>
                  <a:pt x="9909" y="3532"/>
                  <a:pt x="9662" y="3786"/>
                </a:cubicBezTo>
                <a:cubicBezTo>
                  <a:pt x="9412" y="4043"/>
                  <a:pt x="9398" y="4095"/>
                  <a:pt x="9530" y="4287"/>
                </a:cubicBezTo>
                <a:cubicBezTo>
                  <a:pt x="9611" y="4404"/>
                  <a:pt x="9809" y="4611"/>
                  <a:pt x="9970" y="4748"/>
                </a:cubicBezTo>
                <a:cubicBezTo>
                  <a:pt x="10132" y="4884"/>
                  <a:pt x="10264" y="5072"/>
                  <a:pt x="10264" y="5166"/>
                </a:cubicBezTo>
                <a:cubicBezTo>
                  <a:pt x="10264" y="5259"/>
                  <a:pt x="10323" y="5358"/>
                  <a:pt x="10391" y="5384"/>
                </a:cubicBezTo>
                <a:cubicBezTo>
                  <a:pt x="10459" y="5410"/>
                  <a:pt x="10544" y="5648"/>
                  <a:pt x="10582" y="5913"/>
                </a:cubicBezTo>
                <a:cubicBezTo>
                  <a:pt x="10619" y="6178"/>
                  <a:pt x="10725" y="6462"/>
                  <a:pt x="10821" y="6546"/>
                </a:cubicBezTo>
                <a:cubicBezTo>
                  <a:pt x="11088" y="6775"/>
                  <a:pt x="10873" y="7413"/>
                  <a:pt x="10396" y="7805"/>
                </a:cubicBezTo>
                <a:cubicBezTo>
                  <a:pt x="9999" y="8131"/>
                  <a:pt x="9793" y="8658"/>
                  <a:pt x="9789" y="9347"/>
                </a:cubicBezTo>
                <a:cubicBezTo>
                  <a:pt x="9787" y="9741"/>
                  <a:pt x="9567" y="9990"/>
                  <a:pt x="9154" y="10075"/>
                </a:cubicBezTo>
                <a:cubicBezTo>
                  <a:pt x="8713" y="10166"/>
                  <a:pt x="8455" y="9998"/>
                  <a:pt x="8322" y="9533"/>
                </a:cubicBezTo>
                <a:cubicBezTo>
                  <a:pt x="8258" y="9308"/>
                  <a:pt x="8154" y="9100"/>
                  <a:pt x="8093" y="9072"/>
                </a:cubicBezTo>
                <a:cubicBezTo>
                  <a:pt x="8031" y="9043"/>
                  <a:pt x="7850" y="9030"/>
                  <a:pt x="7687" y="9042"/>
                </a:cubicBezTo>
                <a:cubicBezTo>
                  <a:pt x="7453" y="9059"/>
                  <a:pt x="7362" y="9039"/>
                  <a:pt x="7271" y="8948"/>
                </a:cubicBezTo>
                <a:cubicBezTo>
                  <a:pt x="7208" y="8884"/>
                  <a:pt x="7102" y="8817"/>
                  <a:pt x="7032" y="8801"/>
                </a:cubicBezTo>
                <a:cubicBezTo>
                  <a:pt x="6958" y="8783"/>
                  <a:pt x="6904" y="8605"/>
                  <a:pt x="6904" y="8377"/>
                </a:cubicBezTo>
                <a:cubicBezTo>
                  <a:pt x="6904" y="8024"/>
                  <a:pt x="6861" y="7947"/>
                  <a:pt x="6479" y="7628"/>
                </a:cubicBezTo>
                <a:cubicBezTo>
                  <a:pt x="6164" y="7365"/>
                  <a:pt x="5875" y="7209"/>
                  <a:pt x="5369" y="7028"/>
                </a:cubicBezTo>
                <a:lnTo>
                  <a:pt x="4684" y="6783"/>
                </a:lnTo>
                <a:lnTo>
                  <a:pt x="4699" y="6212"/>
                </a:lnTo>
                <a:cubicBezTo>
                  <a:pt x="4711" y="5768"/>
                  <a:pt x="4758" y="5618"/>
                  <a:pt x="4909" y="5535"/>
                </a:cubicBezTo>
                <a:cubicBezTo>
                  <a:pt x="5154" y="5400"/>
                  <a:pt x="5157" y="5221"/>
                  <a:pt x="4919" y="5090"/>
                </a:cubicBezTo>
                <a:cubicBezTo>
                  <a:pt x="4777" y="5012"/>
                  <a:pt x="4734" y="4837"/>
                  <a:pt x="4724" y="4305"/>
                </a:cubicBezTo>
                <a:cubicBezTo>
                  <a:pt x="4716" y="3929"/>
                  <a:pt x="4750" y="3486"/>
                  <a:pt x="4797" y="3321"/>
                </a:cubicBezTo>
                <a:cubicBezTo>
                  <a:pt x="4862" y="3091"/>
                  <a:pt x="4833" y="2980"/>
                  <a:pt x="4684" y="2845"/>
                </a:cubicBezTo>
                <a:cubicBezTo>
                  <a:pt x="4578" y="2748"/>
                  <a:pt x="4447" y="2488"/>
                  <a:pt x="4391" y="2267"/>
                </a:cubicBezTo>
                <a:cubicBezTo>
                  <a:pt x="4335" y="2046"/>
                  <a:pt x="4181" y="1771"/>
                  <a:pt x="4049" y="1657"/>
                </a:cubicBezTo>
                <a:cubicBezTo>
                  <a:pt x="3917" y="1542"/>
                  <a:pt x="3774" y="1345"/>
                  <a:pt x="3731" y="1218"/>
                </a:cubicBezTo>
                <a:cubicBezTo>
                  <a:pt x="3628" y="916"/>
                  <a:pt x="3433" y="733"/>
                  <a:pt x="3218" y="733"/>
                </a:cubicBezTo>
                <a:cubicBezTo>
                  <a:pt x="2954" y="733"/>
                  <a:pt x="2546" y="824"/>
                  <a:pt x="2318" y="934"/>
                </a:cubicBezTo>
                <a:cubicBezTo>
                  <a:pt x="2142" y="1019"/>
                  <a:pt x="2079" y="1025"/>
                  <a:pt x="1868" y="975"/>
                </a:cubicBezTo>
                <a:cubicBezTo>
                  <a:pt x="1652" y="924"/>
                  <a:pt x="1619" y="927"/>
                  <a:pt x="1619" y="1009"/>
                </a:cubicBezTo>
                <a:cubicBezTo>
                  <a:pt x="1619" y="1061"/>
                  <a:pt x="1570" y="1140"/>
                  <a:pt x="1506" y="1184"/>
                </a:cubicBezTo>
                <a:cubicBezTo>
                  <a:pt x="1241" y="1368"/>
                  <a:pt x="926" y="1693"/>
                  <a:pt x="846" y="1866"/>
                </a:cubicBezTo>
                <a:cubicBezTo>
                  <a:pt x="799" y="1967"/>
                  <a:pt x="703" y="2075"/>
                  <a:pt x="636" y="2107"/>
                </a:cubicBezTo>
                <a:cubicBezTo>
                  <a:pt x="568" y="2138"/>
                  <a:pt x="462" y="2336"/>
                  <a:pt x="401" y="2545"/>
                </a:cubicBezTo>
                <a:cubicBezTo>
                  <a:pt x="340" y="2755"/>
                  <a:pt x="240" y="2946"/>
                  <a:pt x="176" y="2971"/>
                </a:cubicBezTo>
                <a:cubicBezTo>
                  <a:pt x="31" y="3027"/>
                  <a:pt x="17" y="4856"/>
                  <a:pt x="161" y="4917"/>
                </a:cubicBezTo>
                <a:cubicBezTo>
                  <a:pt x="292" y="4973"/>
                  <a:pt x="538" y="5671"/>
                  <a:pt x="538" y="5985"/>
                </a:cubicBezTo>
                <a:cubicBezTo>
                  <a:pt x="538" y="6139"/>
                  <a:pt x="602" y="6243"/>
                  <a:pt x="719" y="6280"/>
                </a:cubicBezTo>
                <a:cubicBezTo>
                  <a:pt x="848" y="6321"/>
                  <a:pt x="900" y="6429"/>
                  <a:pt x="900" y="6662"/>
                </a:cubicBezTo>
                <a:cubicBezTo>
                  <a:pt x="900" y="6883"/>
                  <a:pt x="957" y="7013"/>
                  <a:pt x="1076" y="7063"/>
                </a:cubicBezTo>
                <a:cubicBezTo>
                  <a:pt x="1413" y="7207"/>
                  <a:pt x="1548" y="8819"/>
                  <a:pt x="1374" y="10615"/>
                </a:cubicBezTo>
                <a:cubicBezTo>
                  <a:pt x="1290" y="11487"/>
                  <a:pt x="1175" y="12210"/>
                  <a:pt x="1120" y="12223"/>
                </a:cubicBezTo>
                <a:cubicBezTo>
                  <a:pt x="1064" y="12236"/>
                  <a:pt x="1022" y="12418"/>
                  <a:pt x="1022" y="12626"/>
                </a:cubicBezTo>
                <a:cubicBezTo>
                  <a:pt x="1022" y="13104"/>
                  <a:pt x="797" y="13996"/>
                  <a:pt x="650" y="14102"/>
                </a:cubicBezTo>
                <a:cubicBezTo>
                  <a:pt x="589" y="14146"/>
                  <a:pt x="538" y="14265"/>
                  <a:pt x="538" y="14365"/>
                </a:cubicBezTo>
                <a:cubicBezTo>
                  <a:pt x="538" y="14466"/>
                  <a:pt x="487" y="14561"/>
                  <a:pt x="421" y="14576"/>
                </a:cubicBezTo>
                <a:cubicBezTo>
                  <a:pt x="354" y="14592"/>
                  <a:pt x="298" y="14767"/>
                  <a:pt x="298" y="14964"/>
                </a:cubicBezTo>
                <a:cubicBezTo>
                  <a:pt x="298" y="15189"/>
                  <a:pt x="246" y="15342"/>
                  <a:pt x="152" y="15378"/>
                </a:cubicBezTo>
                <a:cubicBezTo>
                  <a:pt x="40" y="15421"/>
                  <a:pt x="0" y="15705"/>
                  <a:pt x="0" y="16472"/>
                </a:cubicBezTo>
                <a:cubicBezTo>
                  <a:pt x="0" y="17378"/>
                  <a:pt x="23" y="17515"/>
                  <a:pt x="196" y="17567"/>
                </a:cubicBezTo>
                <a:cubicBezTo>
                  <a:pt x="304" y="17600"/>
                  <a:pt x="433" y="17731"/>
                  <a:pt x="479" y="17857"/>
                </a:cubicBezTo>
                <a:cubicBezTo>
                  <a:pt x="525" y="17983"/>
                  <a:pt x="640" y="18108"/>
                  <a:pt x="733" y="18134"/>
                </a:cubicBezTo>
                <a:cubicBezTo>
                  <a:pt x="836" y="18163"/>
                  <a:pt x="932" y="18307"/>
                  <a:pt x="978" y="18496"/>
                </a:cubicBezTo>
                <a:cubicBezTo>
                  <a:pt x="1020" y="18668"/>
                  <a:pt x="1103" y="18821"/>
                  <a:pt x="1159" y="18834"/>
                </a:cubicBezTo>
                <a:cubicBezTo>
                  <a:pt x="1215" y="18848"/>
                  <a:pt x="1262" y="18944"/>
                  <a:pt x="1262" y="19049"/>
                </a:cubicBezTo>
                <a:cubicBezTo>
                  <a:pt x="1262" y="19369"/>
                  <a:pt x="1632" y="20628"/>
                  <a:pt x="1751" y="20713"/>
                </a:cubicBezTo>
                <a:cubicBezTo>
                  <a:pt x="1812" y="20757"/>
                  <a:pt x="1863" y="20853"/>
                  <a:pt x="1863" y="20926"/>
                </a:cubicBezTo>
                <a:cubicBezTo>
                  <a:pt x="1863" y="20999"/>
                  <a:pt x="1894" y="21154"/>
                  <a:pt x="1936" y="21272"/>
                </a:cubicBezTo>
                <a:cubicBezTo>
                  <a:pt x="1997" y="21444"/>
                  <a:pt x="2058" y="21487"/>
                  <a:pt x="2244" y="21487"/>
                </a:cubicBezTo>
                <a:cubicBezTo>
                  <a:pt x="2520" y="21487"/>
                  <a:pt x="3066" y="21286"/>
                  <a:pt x="3271" y="21107"/>
                </a:cubicBezTo>
                <a:cubicBezTo>
                  <a:pt x="3352" y="21037"/>
                  <a:pt x="3465" y="20978"/>
                  <a:pt x="3526" y="20978"/>
                </a:cubicBezTo>
                <a:cubicBezTo>
                  <a:pt x="3586" y="20978"/>
                  <a:pt x="3715" y="20901"/>
                  <a:pt x="3814" y="20805"/>
                </a:cubicBezTo>
                <a:cubicBezTo>
                  <a:pt x="3913" y="20710"/>
                  <a:pt x="4192" y="20565"/>
                  <a:pt x="4430" y="20482"/>
                </a:cubicBezTo>
                <a:cubicBezTo>
                  <a:pt x="4773" y="20362"/>
                  <a:pt x="4860" y="20296"/>
                  <a:pt x="4860" y="20165"/>
                </a:cubicBezTo>
                <a:cubicBezTo>
                  <a:pt x="4860" y="20042"/>
                  <a:pt x="4919" y="19994"/>
                  <a:pt x="5090" y="19977"/>
                </a:cubicBezTo>
                <a:cubicBezTo>
                  <a:pt x="5334" y="19952"/>
                  <a:pt x="5459" y="19834"/>
                  <a:pt x="5462" y="19625"/>
                </a:cubicBezTo>
                <a:cubicBezTo>
                  <a:pt x="5463" y="19554"/>
                  <a:pt x="5544" y="19485"/>
                  <a:pt x="5643" y="19471"/>
                </a:cubicBezTo>
                <a:cubicBezTo>
                  <a:pt x="5795" y="19448"/>
                  <a:pt x="5818" y="19287"/>
                  <a:pt x="5804" y="18398"/>
                </a:cubicBezTo>
                <a:cubicBezTo>
                  <a:pt x="5784" y="17079"/>
                  <a:pt x="5949" y="15160"/>
                  <a:pt x="6083" y="15128"/>
                </a:cubicBezTo>
                <a:cubicBezTo>
                  <a:pt x="6139" y="15114"/>
                  <a:pt x="6181" y="15061"/>
                  <a:pt x="6181" y="15009"/>
                </a:cubicBezTo>
                <a:cubicBezTo>
                  <a:pt x="6181" y="14815"/>
                  <a:pt x="7169" y="14369"/>
                  <a:pt x="7599" y="14369"/>
                </a:cubicBezTo>
                <a:cubicBezTo>
                  <a:pt x="7929" y="14369"/>
                  <a:pt x="8881" y="14735"/>
                  <a:pt x="9364" y="15047"/>
                </a:cubicBezTo>
                <a:lnTo>
                  <a:pt x="9662" y="15239"/>
                </a:lnTo>
                <a:lnTo>
                  <a:pt x="9535" y="16216"/>
                </a:lnTo>
                <a:cubicBezTo>
                  <a:pt x="9424" y="17058"/>
                  <a:pt x="9432" y="17258"/>
                  <a:pt x="9599" y="17663"/>
                </a:cubicBezTo>
                <a:cubicBezTo>
                  <a:pt x="9705" y="17922"/>
                  <a:pt x="9843" y="18155"/>
                  <a:pt x="9907" y="18179"/>
                </a:cubicBezTo>
                <a:cubicBezTo>
                  <a:pt x="9971" y="18204"/>
                  <a:pt x="10024" y="18267"/>
                  <a:pt x="10024" y="18320"/>
                </a:cubicBezTo>
                <a:cubicBezTo>
                  <a:pt x="10024" y="18374"/>
                  <a:pt x="10074" y="18437"/>
                  <a:pt x="10132" y="18462"/>
                </a:cubicBezTo>
                <a:cubicBezTo>
                  <a:pt x="10268" y="18519"/>
                  <a:pt x="10503" y="19263"/>
                  <a:pt x="10503" y="19631"/>
                </a:cubicBezTo>
                <a:lnTo>
                  <a:pt x="10503" y="19915"/>
                </a:lnTo>
                <a:lnTo>
                  <a:pt x="10909" y="19915"/>
                </a:lnTo>
                <a:cubicBezTo>
                  <a:pt x="11141" y="19915"/>
                  <a:pt x="11390" y="19950"/>
                  <a:pt x="11501" y="19998"/>
                </a:cubicBezTo>
                <a:cubicBezTo>
                  <a:pt x="11676" y="20072"/>
                  <a:pt x="12190" y="20511"/>
                  <a:pt x="12601" y="20937"/>
                </a:cubicBezTo>
                <a:cubicBezTo>
                  <a:pt x="12879" y="21225"/>
                  <a:pt x="13258" y="21481"/>
                  <a:pt x="13476" y="21530"/>
                </a:cubicBezTo>
                <a:cubicBezTo>
                  <a:pt x="13770" y="21596"/>
                  <a:pt x="13943" y="21591"/>
                  <a:pt x="14386" y="21506"/>
                </a:cubicBezTo>
                <a:cubicBezTo>
                  <a:pt x="14789" y="21427"/>
                  <a:pt x="15550" y="21134"/>
                  <a:pt x="15550" y="21056"/>
                </a:cubicBezTo>
                <a:cubicBezTo>
                  <a:pt x="15550" y="21031"/>
                  <a:pt x="15628" y="20977"/>
                  <a:pt x="15726" y="20937"/>
                </a:cubicBezTo>
                <a:cubicBezTo>
                  <a:pt x="16307" y="20698"/>
                  <a:pt x="16493" y="20590"/>
                  <a:pt x="16562" y="20448"/>
                </a:cubicBezTo>
                <a:cubicBezTo>
                  <a:pt x="16604" y="20360"/>
                  <a:pt x="16708" y="20272"/>
                  <a:pt x="16792" y="20252"/>
                </a:cubicBezTo>
                <a:cubicBezTo>
                  <a:pt x="16876" y="20232"/>
                  <a:pt x="17014" y="20092"/>
                  <a:pt x="17100" y="19939"/>
                </a:cubicBezTo>
                <a:cubicBezTo>
                  <a:pt x="17185" y="19787"/>
                  <a:pt x="17300" y="19639"/>
                  <a:pt x="17354" y="19614"/>
                </a:cubicBezTo>
                <a:cubicBezTo>
                  <a:pt x="17408" y="19588"/>
                  <a:pt x="17519" y="19464"/>
                  <a:pt x="17598" y="19337"/>
                </a:cubicBezTo>
                <a:cubicBezTo>
                  <a:pt x="17678" y="19210"/>
                  <a:pt x="17791" y="19086"/>
                  <a:pt x="17848" y="19062"/>
                </a:cubicBezTo>
                <a:cubicBezTo>
                  <a:pt x="17905" y="19038"/>
                  <a:pt x="17951" y="18907"/>
                  <a:pt x="17951" y="18768"/>
                </a:cubicBezTo>
                <a:cubicBezTo>
                  <a:pt x="17951" y="18479"/>
                  <a:pt x="18184" y="17926"/>
                  <a:pt x="18332" y="17861"/>
                </a:cubicBezTo>
                <a:cubicBezTo>
                  <a:pt x="18387" y="17837"/>
                  <a:pt x="18430" y="17747"/>
                  <a:pt x="18430" y="17662"/>
                </a:cubicBezTo>
                <a:cubicBezTo>
                  <a:pt x="18430" y="17447"/>
                  <a:pt x="18665" y="16857"/>
                  <a:pt x="18787" y="16767"/>
                </a:cubicBezTo>
                <a:cubicBezTo>
                  <a:pt x="18842" y="16727"/>
                  <a:pt x="18925" y="16576"/>
                  <a:pt x="18973" y="16430"/>
                </a:cubicBezTo>
                <a:cubicBezTo>
                  <a:pt x="19032" y="16246"/>
                  <a:pt x="19129" y="16148"/>
                  <a:pt x="19285" y="16110"/>
                </a:cubicBezTo>
                <a:cubicBezTo>
                  <a:pt x="19416" y="16079"/>
                  <a:pt x="19510" y="16004"/>
                  <a:pt x="19510" y="15932"/>
                </a:cubicBezTo>
                <a:cubicBezTo>
                  <a:pt x="19510" y="15861"/>
                  <a:pt x="19610" y="15780"/>
                  <a:pt x="19740" y="15745"/>
                </a:cubicBezTo>
                <a:cubicBezTo>
                  <a:pt x="19914" y="15698"/>
                  <a:pt x="19993" y="15601"/>
                  <a:pt x="20058" y="15346"/>
                </a:cubicBezTo>
                <a:cubicBezTo>
                  <a:pt x="20109" y="15147"/>
                  <a:pt x="20205" y="15000"/>
                  <a:pt x="20293" y="14987"/>
                </a:cubicBezTo>
                <a:cubicBezTo>
                  <a:pt x="20390" y="14972"/>
                  <a:pt x="20494" y="14752"/>
                  <a:pt x="20591" y="14354"/>
                </a:cubicBezTo>
                <a:cubicBezTo>
                  <a:pt x="20673" y="14019"/>
                  <a:pt x="20790" y="13721"/>
                  <a:pt x="20850" y="13691"/>
                </a:cubicBezTo>
                <a:cubicBezTo>
                  <a:pt x="20910" y="13662"/>
                  <a:pt x="21009" y="12622"/>
                  <a:pt x="21070" y="11380"/>
                </a:cubicBezTo>
                <a:cubicBezTo>
                  <a:pt x="21203" y="8686"/>
                  <a:pt x="21313" y="7625"/>
                  <a:pt x="21452" y="7592"/>
                </a:cubicBezTo>
                <a:cubicBezTo>
                  <a:pt x="21600" y="7557"/>
                  <a:pt x="21581" y="5275"/>
                  <a:pt x="21432" y="5239"/>
                </a:cubicBezTo>
                <a:cubicBezTo>
                  <a:pt x="21366" y="5223"/>
                  <a:pt x="21310" y="5150"/>
                  <a:pt x="21310" y="5075"/>
                </a:cubicBezTo>
                <a:cubicBezTo>
                  <a:pt x="21310" y="4898"/>
                  <a:pt x="20981" y="4890"/>
                  <a:pt x="20928" y="5066"/>
                </a:cubicBezTo>
                <a:cubicBezTo>
                  <a:pt x="20898" y="5167"/>
                  <a:pt x="20829" y="5194"/>
                  <a:pt x="20591" y="5194"/>
                </a:cubicBezTo>
                <a:cubicBezTo>
                  <a:pt x="20346" y="5194"/>
                  <a:pt x="20286" y="5168"/>
                  <a:pt x="20254" y="5055"/>
                </a:cubicBezTo>
                <a:cubicBezTo>
                  <a:pt x="20232" y="4978"/>
                  <a:pt x="20163" y="4896"/>
                  <a:pt x="20102" y="4872"/>
                </a:cubicBezTo>
                <a:cubicBezTo>
                  <a:pt x="20041" y="4848"/>
                  <a:pt x="19990" y="4771"/>
                  <a:pt x="19990" y="4703"/>
                </a:cubicBezTo>
                <a:cubicBezTo>
                  <a:pt x="19990" y="4634"/>
                  <a:pt x="19913" y="4567"/>
                  <a:pt x="19814" y="4552"/>
                </a:cubicBezTo>
                <a:cubicBezTo>
                  <a:pt x="19714" y="4537"/>
                  <a:pt x="19633" y="4476"/>
                  <a:pt x="19633" y="4415"/>
                </a:cubicBezTo>
                <a:cubicBezTo>
                  <a:pt x="19633" y="4353"/>
                  <a:pt x="19555" y="4279"/>
                  <a:pt x="19461" y="4249"/>
                </a:cubicBezTo>
                <a:cubicBezTo>
                  <a:pt x="19368" y="4219"/>
                  <a:pt x="19257" y="4092"/>
                  <a:pt x="19212" y="3967"/>
                </a:cubicBezTo>
                <a:cubicBezTo>
                  <a:pt x="19167" y="3841"/>
                  <a:pt x="19081" y="3725"/>
                  <a:pt x="19021" y="3711"/>
                </a:cubicBezTo>
                <a:cubicBezTo>
                  <a:pt x="18962" y="3696"/>
                  <a:pt x="18909" y="3636"/>
                  <a:pt x="18909" y="3575"/>
                </a:cubicBezTo>
                <a:cubicBezTo>
                  <a:pt x="18909" y="3514"/>
                  <a:pt x="18858" y="3451"/>
                  <a:pt x="18792" y="3436"/>
                </a:cubicBezTo>
                <a:cubicBezTo>
                  <a:pt x="18726" y="3420"/>
                  <a:pt x="18669" y="3359"/>
                  <a:pt x="18669" y="3298"/>
                </a:cubicBezTo>
                <a:cubicBezTo>
                  <a:pt x="18669" y="3238"/>
                  <a:pt x="18618" y="3175"/>
                  <a:pt x="18552" y="3159"/>
                </a:cubicBezTo>
                <a:cubicBezTo>
                  <a:pt x="18486" y="3143"/>
                  <a:pt x="18430" y="3039"/>
                  <a:pt x="18430" y="2927"/>
                </a:cubicBezTo>
                <a:cubicBezTo>
                  <a:pt x="18430" y="2816"/>
                  <a:pt x="18384" y="2715"/>
                  <a:pt x="18327" y="2702"/>
                </a:cubicBezTo>
                <a:cubicBezTo>
                  <a:pt x="18270" y="2688"/>
                  <a:pt x="18161" y="2552"/>
                  <a:pt x="18083" y="2399"/>
                </a:cubicBezTo>
                <a:cubicBezTo>
                  <a:pt x="17929" y="2097"/>
                  <a:pt x="17711" y="2023"/>
                  <a:pt x="17711" y="2272"/>
                </a:cubicBezTo>
                <a:cubicBezTo>
                  <a:pt x="17711" y="2357"/>
                  <a:pt x="17668" y="2442"/>
                  <a:pt x="17618" y="2461"/>
                </a:cubicBezTo>
                <a:cubicBezTo>
                  <a:pt x="17568" y="2479"/>
                  <a:pt x="17476" y="2580"/>
                  <a:pt x="17408" y="2685"/>
                </a:cubicBezTo>
                <a:cubicBezTo>
                  <a:pt x="17272" y="2893"/>
                  <a:pt x="17036" y="2960"/>
                  <a:pt x="16909" y="2828"/>
                </a:cubicBezTo>
                <a:cubicBezTo>
                  <a:pt x="16864" y="2781"/>
                  <a:pt x="16761" y="2728"/>
                  <a:pt x="16679" y="2709"/>
                </a:cubicBezTo>
                <a:cubicBezTo>
                  <a:pt x="16597" y="2690"/>
                  <a:pt x="16493" y="2592"/>
                  <a:pt x="16449" y="2493"/>
                </a:cubicBezTo>
                <a:cubicBezTo>
                  <a:pt x="16406" y="2393"/>
                  <a:pt x="16294" y="2299"/>
                  <a:pt x="16200" y="2286"/>
                </a:cubicBezTo>
                <a:cubicBezTo>
                  <a:pt x="16106" y="2272"/>
                  <a:pt x="16029" y="2222"/>
                  <a:pt x="16029" y="2173"/>
                </a:cubicBezTo>
                <a:cubicBezTo>
                  <a:pt x="16029" y="2124"/>
                  <a:pt x="15953" y="2072"/>
                  <a:pt x="15858" y="2058"/>
                </a:cubicBezTo>
                <a:cubicBezTo>
                  <a:pt x="15762" y="2044"/>
                  <a:pt x="15647" y="1960"/>
                  <a:pt x="15603" y="1871"/>
                </a:cubicBezTo>
                <a:cubicBezTo>
                  <a:pt x="15560" y="1783"/>
                  <a:pt x="15459" y="1701"/>
                  <a:pt x="15378" y="1689"/>
                </a:cubicBezTo>
                <a:cubicBezTo>
                  <a:pt x="15298" y="1677"/>
                  <a:pt x="15157" y="1547"/>
                  <a:pt x="15066" y="1401"/>
                </a:cubicBezTo>
                <a:cubicBezTo>
                  <a:pt x="14975" y="1255"/>
                  <a:pt x="14810" y="1103"/>
                  <a:pt x="14699" y="1062"/>
                </a:cubicBezTo>
                <a:cubicBezTo>
                  <a:pt x="14588" y="1021"/>
                  <a:pt x="14459" y="935"/>
                  <a:pt x="14410" y="872"/>
                </a:cubicBezTo>
                <a:cubicBezTo>
                  <a:pt x="14318" y="752"/>
                  <a:pt x="14015" y="584"/>
                  <a:pt x="13427" y="330"/>
                </a:cubicBezTo>
                <a:cubicBezTo>
                  <a:pt x="13240" y="248"/>
                  <a:pt x="13001" y="136"/>
                  <a:pt x="12894" y="77"/>
                </a:cubicBezTo>
                <a:cubicBezTo>
                  <a:pt x="12811" y="32"/>
                  <a:pt x="12754" y="8"/>
                  <a:pt x="12699" y="2"/>
                </a:cubicBezTo>
                <a:close/>
              </a:path>
            </a:pathLst>
          </a:custGeom>
          <a:ln w="12700">
            <a:miter lim="400000"/>
          </a:ln>
        </p:spPr>
      </p:pic>
      <p:pic>
        <p:nvPicPr>
          <p:cNvPr id="693" name="rendering_vely_xz_scale.png" descr="rendering_vely_xz_scale.png"/>
          <p:cNvPicPr>
            <a:picLocks noChangeAspect="1"/>
          </p:cNvPicPr>
          <p:nvPr/>
        </p:nvPicPr>
        <p:blipFill>
          <a:blip r:embed="rId6"/>
          <a:stretch>
            <a:fillRect/>
          </a:stretch>
        </p:blipFill>
        <p:spPr>
          <a:xfrm>
            <a:off x="7556530" y="305193"/>
            <a:ext cx="1138536" cy="4554141"/>
          </a:xfrm>
          <a:prstGeom prst="rect">
            <a:avLst/>
          </a:prstGeom>
          <a:ln w="12700">
            <a:miter lim="400000"/>
          </a:ln>
        </p:spPr>
      </p:pic>
      <p:pic>
        <p:nvPicPr>
          <p:cNvPr id="694" name="Penelope.jpg" descr="Penelope.jpg"/>
          <p:cNvPicPr>
            <a:picLocks noChangeAspect="1"/>
          </p:cNvPicPr>
          <p:nvPr/>
        </p:nvPicPr>
        <p:blipFill>
          <a:blip r:embed="rId2">
            <a:alphaModFix amt="29877"/>
          </a:blip>
          <a:stretch>
            <a:fillRect/>
          </a:stretch>
        </p:blipFill>
        <p:spPr>
          <a:xfrm>
            <a:off x="3634067" y="1188399"/>
            <a:ext cx="1304117" cy="1191988"/>
          </a:xfrm>
          <a:prstGeom prst="rect">
            <a:avLst/>
          </a:prstGeom>
          <a:ln w="12700">
            <a:miter lim="400000"/>
          </a:ln>
        </p:spPr>
      </p:pic>
      <p:pic>
        <p:nvPicPr>
          <p:cNvPr id="695" name="Penelope.jpg" descr="Penelope.jpg"/>
          <p:cNvPicPr>
            <a:picLocks noChangeAspect="1"/>
          </p:cNvPicPr>
          <p:nvPr/>
        </p:nvPicPr>
        <p:blipFill>
          <a:blip r:embed="rId2">
            <a:alphaModFix amt="29877"/>
          </a:blip>
          <a:stretch>
            <a:fillRect/>
          </a:stretch>
        </p:blipFill>
        <p:spPr>
          <a:xfrm>
            <a:off x="6159749" y="1188399"/>
            <a:ext cx="1304117" cy="1191988"/>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 name="eflarejet.png" descr="eflarejet.png"/>
          <p:cNvPicPr>
            <a:picLocks noChangeAspect="1"/>
          </p:cNvPicPr>
          <p:nvPr/>
        </p:nvPicPr>
        <p:blipFill>
          <a:blip r:embed="rId2"/>
          <a:srcRect t="34255"/>
          <a:stretch>
            <a:fillRect/>
          </a:stretch>
        </p:blipFill>
        <p:spPr>
          <a:xfrm>
            <a:off x="3193916" y="745537"/>
            <a:ext cx="5488266" cy="3608223"/>
          </a:xfrm>
          <a:prstGeom prst="rect">
            <a:avLst/>
          </a:prstGeom>
          <a:ln w="12700">
            <a:miter lim="400000"/>
          </a:ln>
        </p:spPr>
      </p:pic>
      <p:sp>
        <p:nvSpPr>
          <p:cNvPr id="713" name="Two different regimes for heating release and jet"/>
          <p:cNvSpPr txBox="1"/>
          <p:nvPr/>
        </p:nvSpPr>
        <p:spPr>
          <a:xfrm>
            <a:off x="293003" y="3313419"/>
            <a:ext cx="2389831"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2800"/>
            </a:lvl1pPr>
          </a:lstStyle>
          <a:p>
            <a:r>
              <a:rPr sz="1476" dirty="0"/>
              <a:t>Two different regimes for heating release and jet</a:t>
            </a:r>
          </a:p>
        </p:txBody>
      </p:sp>
      <p:sp>
        <p:nvSpPr>
          <p:cNvPr id="714" name="E &gt;&gt; 1024 erg…"/>
          <p:cNvSpPr txBox="1"/>
          <p:nvPr/>
        </p:nvSpPr>
        <p:spPr>
          <a:xfrm>
            <a:off x="598450" y="1407603"/>
            <a:ext cx="2047052" cy="1189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l">
              <a:defRPr sz="2800"/>
            </a:pPr>
            <a:r>
              <a:rPr sz="1476" dirty="0"/>
              <a:t>E &gt;&gt; 10</a:t>
            </a:r>
            <a:r>
              <a:rPr sz="1476" baseline="31999" dirty="0"/>
              <a:t>24</a:t>
            </a:r>
            <a:r>
              <a:rPr sz="1476" dirty="0"/>
              <a:t> erg</a:t>
            </a:r>
          </a:p>
          <a:p>
            <a:pPr marL="182299" indent="-182299" algn="l">
              <a:buSzPct val="75000"/>
              <a:buChar char="-"/>
              <a:defRPr sz="2800"/>
            </a:pPr>
            <a:r>
              <a:rPr sz="1476" dirty="0"/>
              <a:t>large flux tubes</a:t>
            </a:r>
          </a:p>
          <a:p>
            <a:pPr marL="182299" indent="-182299" algn="l">
              <a:buSzPct val="75000"/>
              <a:buChar char="-"/>
              <a:defRPr sz="2800"/>
            </a:pPr>
            <a:r>
              <a:rPr sz="1476" dirty="0"/>
              <a:t>energetic events</a:t>
            </a:r>
          </a:p>
          <a:p>
            <a:pPr algn="l">
              <a:defRPr sz="2800"/>
            </a:pPr>
            <a:r>
              <a:rPr sz="1476" dirty="0"/>
              <a:t>- small heating more efficient </a:t>
            </a:r>
          </a:p>
        </p:txBody>
      </p:sp>
      <p:sp>
        <p:nvSpPr>
          <p:cNvPr id="715" name="Oval"/>
          <p:cNvSpPr/>
          <p:nvPr/>
        </p:nvSpPr>
        <p:spPr>
          <a:xfrm rot="16200000">
            <a:off x="5937442" y="1574029"/>
            <a:ext cx="465228" cy="3177839"/>
          </a:xfrm>
          <a:prstGeom prst="ellipse">
            <a:avLst/>
          </a:prstGeom>
          <a:ln w="63500">
            <a:solidFill>
              <a:schemeClr val="accent1"/>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sp>
        <p:nvSpPr>
          <p:cNvPr id="716" name="Line"/>
          <p:cNvSpPr/>
          <p:nvPr/>
        </p:nvSpPr>
        <p:spPr>
          <a:xfrm flipH="1">
            <a:off x="6973962" y="2682662"/>
            <a:ext cx="634718" cy="221626"/>
          </a:xfrm>
          <a:prstGeom prst="line">
            <a:avLst/>
          </a:prstGeom>
          <a:ln w="88900">
            <a:solidFill>
              <a:srgbClr val="000000"/>
            </a:solidFill>
            <a:miter lim="400000"/>
            <a:tailEnd type="triangle"/>
          </a:ln>
        </p:spPr>
        <p:txBody>
          <a:bodyPr lIns="26789" tIns="26789" rIns="26789" bIns="26789" anchor="ctr"/>
          <a:lstStyle/>
          <a:p>
            <a:pPr>
              <a:defRPr sz="2400"/>
            </a:pPr>
            <a:endParaRPr sz="1266"/>
          </a:p>
        </p:txBody>
      </p:sp>
      <p:sp>
        <p:nvSpPr>
          <p:cNvPr id="717" name="Line"/>
          <p:cNvSpPr/>
          <p:nvPr/>
        </p:nvSpPr>
        <p:spPr>
          <a:xfrm>
            <a:off x="4933675" y="1154583"/>
            <a:ext cx="2459210" cy="369931"/>
          </a:xfrm>
          <a:prstGeom prst="line">
            <a:avLst/>
          </a:prstGeom>
          <a:ln w="88900">
            <a:solidFill>
              <a:srgbClr val="000000"/>
            </a:solidFill>
            <a:miter lim="400000"/>
            <a:tailEnd type="triangle"/>
          </a:ln>
        </p:spPr>
        <p:txBody>
          <a:bodyPr lIns="26789" tIns="26789" rIns="26789" bIns="26789" anchor="ctr"/>
          <a:lstStyle/>
          <a:p>
            <a:pPr>
              <a:defRPr sz="2400"/>
            </a:pPr>
            <a:endParaRPr sz="1266"/>
          </a:p>
        </p:txBody>
      </p:sp>
      <p:sp>
        <p:nvSpPr>
          <p:cNvPr id="718" name="Jet saturates"/>
          <p:cNvSpPr txBox="1"/>
          <p:nvPr/>
        </p:nvSpPr>
        <p:spPr>
          <a:xfrm>
            <a:off x="7109590" y="2493837"/>
            <a:ext cx="1359858" cy="256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l">
              <a:defRPr sz="2500" b="1">
                <a:latin typeface="Helvetica"/>
                <a:ea typeface="Helvetica"/>
                <a:cs typeface="Helvetica"/>
                <a:sym typeface="Helvetica"/>
              </a:defRPr>
            </a:lvl1pPr>
          </a:lstStyle>
          <a:p>
            <a:r>
              <a:rPr sz="1318" dirty="0"/>
              <a:t>Jet saturates</a:t>
            </a:r>
          </a:p>
        </p:txBody>
      </p:sp>
      <p:sp>
        <p:nvSpPr>
          <p:cNvPr id="719" name="J0=[25,100,150,250,350,500,750]"/>
          <p:cNvSpPr txBox="1"/>
          <p:nvPr/>
        </p:nvSpPr>
        <p:spPr>
          <a:xfrm>
            <a:off x="1621976" y="229395"/>
            <a:ext cx="5351986" cy="423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a:defRPr sz="2800">
                <a:latin typeface="Avenir Heavy"/>
                <a:ea typeface="Avenir Heavy"/>
                <a:cs typeface="Avenir Heavy"/>
                <a:sym typeface="Avenir Heavy"/>
              </a:defRPr>
            </a:pPr>
            <a:r>
              <a:rPr sz="2400" dirty="0"/>
              <a:t>J</a:t>
            </a:r>
            <a:r>
              <a:rPr sz="2400" baseline="-5999" dirty="0"/>
              <a:t>0</a:t>
            </a:r>
            <a:r>
              <a:rPr sz="2400" dirty="0"/>
              <a:t>=[25,100,150,250,350,500,750]</a:t>
            </a:r>
          </a:p>
        </p:txBody>
      </p:sp>
      <p:sp>
        <p:nvSpPr>
          <p:cNvPr id="720" name="Oval"/>
          <p:cNvSpPr/>
          <p:nvPr/>
        </p:nvSpPr>
        <p:spPr>
          <a:xfrm rot="16200000">
            <a:off x="4122148" y="3562366"/>
            <a:ext cx="351642" cy="362075"/>
          </a:xfrm>
          <a:prstGeom prst="ellipse">
            <a:avLst/>
          </a:prstGeom>
          <a:ln w="63500">
            <a:solidFill>
              <a:schemeClr val="accent4">
                <a:hueOff val="384618"/>
                <a:satOff val="3869"/>
                <a:lumOff val="5802"/>
              </a:schemeClr>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sp>
        <p:nvSpPr>
          <p:cNvPr id="721" name="No jet"/>
          <p:cNvSpPr txBox="1"/>
          <p:nvPr/>
        </p:nvSpPr>
        <p:spPr>
          <a:xfrm>
            <a:off x="3315793" y="4071236"/>
            <a:ext cx="598985" cy="256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l">
              <a:defRPr sz="2500" b="1">
                <a:latin typeface="Helvetica"/>
                <a:ea typeface="Helvetica"/>
                <a:cs typeface="Helvetica"/>
                <a:sym typeface="Helvetica"/>
              </a:defRPr>
            </a:lvl1pPr>
          </a:lstStyle>
          <a:p>
            <a:r>
              <a:rPr sz="1318" dirty="0"/>
              <a:t>No jet</a:t>
            </a:r>
          </a:p>
        </p:txBody>
      </p:sp>
      <p:sp>
        <p:nvSpPr>
          <p:cNvPr id="722" name="Line"/>
          <p:cNvSpPr/>
          <p:nvPr/>
        </p:nvSpPr>
        <p:spPr>
          <a:xfrm flipV="1">
            <a:off x="3799250" y="3872457"/>
            <a:ext cx="383286" cy="234527"/>
          </a:xfrm>
          <a:prstGeom prst="line">
            <a:avLst/>
          </a:prstGeom>
          <a:ln w="88900">
            <a:solidFill>
              <a:srgbClr val="000000"/>
            </a:solidFill>
            <a:miter lim="400000"/>
            <a:tailEnd type="triangle"/>
          </a:ln>
        </p:spPr>
        <p:txBody>
          <a:bodyPr lIns="26789" tIns="26789" rIns="26789" bIns="26789" anchor="ctr"/>
          <a:lstStyle/>
          <a:p>
            <a:pPr>
              <a:defRPr sz="2400"/>
            </a:pPr>
            <a:endParaRPr sz="1266"/>
          </a:p>
        </p:txBody>
      </p:sp>
      <p:sp>
        <p:nvSpPr>
          <p:cNvPr id="723" name="Oval"/>
          <p:cNvSpPr/>
          <p:nvPr/>
        </p:nvSpPr>
        <p:spPr>
          <a:xfrm rot="16200000">
            <a:off x="8011801" y="1654762"/>
            <a:ext cx="351642" cy="362075"/>
          </a:xfrm>
          <a:prstGeom prst="ellipse">
            <a:avLst/>
          </a:prstGeom>
          <a:ln w="63500">
            <a:solidFill>
              <a:schemeClr val="accent4">
                <a:hueOff val="384618"/>
                <a:satOff val="3869"/>
                <a:lumOff val="5802"/>
              </a:schemeClr>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sp>
        <p:nvSpPr>
          <p:cNvPr id="724" name="No heating"/>
          <p:cNvSpPr txBox="1"/>
          <p:nvPr/>
        </p:nvSpPr>
        <p:spPr>
          <a:xfrm>
            <a:off x="7580545" y="675041"/>
            <a:ext cx="920900" cy="256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l">
              <a:defRPr sz="2500" b="1">
                <a:latin typeface="Helvetica"/>
                <a:ea typeface="Helvetica"/>
                <a:cs typeface="Helvetica"/>
                <a:sym typeface="Helvetica"/>
              </a:defRPr>
            </a:lvl1pPr>
          </a:lstStyle>
          <a:p>
            <a:r>
              <a:rPr sz="1318" dirty="0"/>
              <a:t>No heating</a:t>
            </a:r>
          </a:p>
        </p:txBody>
      </p:sp>
      <p:sp>
        <p:nvSpPr>
          <p:cNvPr id="725" name="Line"/>
          <p:cNvSpPr/>
          <p:nvPr/>
        </p:nvSpPr>
        <p:spPr>
          <a:xfrm>
            <a:off x="8187621" y="998178"/>
            <a:ext cx="1" cy="508993"/>
          </a:xfrm>
          <a:prstGeom prst="line">
            <a:avLst/>
          </a:prstGeom>
          <a:ln w="88900">
            <a:solidFill>
              <a:srgbClr val="000000"/>
            </a:solidFill>
            <a:miter lim="400000"/>
            <a:tailEnd type="triangle"/>
          </a:ln>
        </p:spPr>
        <p:txBody>
          <a:bodyPr lIns="26789" tIns="26789" rIns="26789" bIns="26789" anchor="ctr"/>
          <a:lstStyle/>
          <a:p>
            <a:pPr>
              <a:defRPr sz="2400"/>
            </a:pPr>
            <a:endParaRPr sz="1266"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eflarejet2.png" descr="eflarejet2.png"/>
          <p:cNvPicPr>
            <a:picLocks noChangeAspect="1"/>
          </p:cNvPicPr>
          <p:nvPr/>
        </p:nvPicPr>
        <p:blipFill>
          <a:blip r:embed="rId2"/>
          <a:srcRect l="8374"/>
          <a:stretch>
            <a:fillRect/>
          </a:stretch>
        </p:blipFill>
        <p:spPr>
          <a:xfrm>
            <a:off x="1170417" y="934792"/>
            <a:ext cx="5602403" cy="3057235"/>
          </a:xfrm>
          <a:prstGeom prst="rect">
            <a:avLst/>
          </a:prstGeom>
          <a:ln w="12700">
            <a:miter lim="400000"/>
          </a:ln>
        </p:spPr>
      </p:pic>
      <p:sp>
        <p:nvSpPr>
          <p:cNvPr id="728" name="Speed independent of heating"/>
          <p:cNvSpPr txBox="1"/>
          <p:nvPr/>
        </p:nvSpPr>
        <p:spPr>
          <a:xfrm>
            <a:off x="6355510" y="1614669"/>
            <a:ext cx="1575599" cy="735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2800"/>
            </a:lvl1pPr>
          </a:lstStyle>
          <a:p>
            <a:r>
              <a:rPr sz="1476"/>
              <a:t>Speed independent of heating</a:t>
            </a:r>
          </a:p>
        </p:txBody>
      </p:sp>
      <p:sp>
        <p:nvSpPr>
          <p:cNvPr id="729" name="Heating independent of speed"/>
          <p:cNvSpPr txBox="1"/>
          <p:nvPr/>
        </p:nvSpPr>
        <p:spPr>
          <a:xfrm>
            <a:off x="4849269" y="3649047"/>
            <a:ext cx="1700207" cy="735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2800"/>
            </a:lvl1pPr>
          </a:lstStyle>
          <a:p>
            <a:r>
              <a:rPr sz="1476"/>
              <a:t>Heating independent of speed</a:t>
            </a:r>
          </a:p>
        </p:txBody>
      </p:sp>
      <p:sp>
        <p:nvSpPr>
          <p:cNvPr id="730" name="Currently very difficult to correlate jet speed with heating and viceversa"/>
          <p:cNvSpPr txBox="1"/>
          <p:nvPr/>
        </p:nvSpPr>
        <p:spPr>
          <a:xfrm>
            <a:off x="1165000" y="145947"/>
            <a:ext cx="7303932" cy="79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2800"/>
            </a:lvl1pPr>
          </a:lstStyle>
          <a:p>
            <a:r>
              <a:rPr sz="2400" dirty="0"/>
              <a:t>Currently very difficult to correlate jet speed with heating and </a:t>
            </a:r>
            <a:r>
              <a:rPr sz="2400" dirty="0" err="1"/>
              <a:t>viceversa</a:t>
            </a:r>
            <a:endParaRPr sz="2400" dirty="0"/>
          </a:p>
        </p:txBody>
      </p:sp>
      <p:sp>
        <p:nvSpPr>
          <p:cNvPr id="731" name="Rounded Rectangle"/>
          <p:cNvSpPr/>
          <p:nvPr/>
        </p:nvSpPr>
        <p:spPr>
          <a:xfrm>
            <a:off x="2443420" y="1575602"/>
            <a:ext cx="3954701" cy="676424"/>
          </a:xfrm>
          <a:prstGeom prst="roundRect">
            <a:avLst>
              <a:gd name="adj" fmla="val 14851"/>
            </a:avLst>
          </a:prstGeom>
          <a:ln w="114300">
            <a:solidFill>
              <a:srgbClr val="FF2600"/>
            </a:solidFill>
            <a:custDash>
              <a:ds d="200000" sp="200000"/>
            </a:custDash>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sp>
        <p:nvSpPr>
          <p:cNvPr id="732" name="Rounded Rectangle"/>
          <p:cNvSpPr/>
          <p:nvPr/>
        </p:nvSpPr>
        <p:spPr>
          <a:xfrm>
            <a:off x="4675877" y="1568904"/>
            <a:ext cx="1708746" cy="1646481"/>
          </a:xfrm>
          <a:prstGeom prst="roundRect">
            <a:avLst>
              <a:gd name="adj" fmla="val 6101"/>
            </a:avLst>
          </a:prstGeom>
          <a:ln w="114300">
            <a:solidFill>
              <a:srgbClr val="FF2600"/>
            </a:solidFill>
            <a:custDash>
              <a:ds d="200000" sp="200000"/>
            </a:custDash>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5" name="heating.mp4" descr="heating.mp4"/>
          <p:cNvPicPr>
            <a:picLocks noChangeAspect="1"/>
          </p:cNvPicPr>
          <p:nvPr>
            <a:videoFile r:link="rId2"/>
            <p:extLst>
              <p:ext uri="{DAA4B4D4-6D71-4841-9C94-3DE7FCFB9230}">
                <p14:media xmlns:p14="http://schemas.microsoft.com/office/powerpoint/2010/main" r:embed="rId1"/>
              </p:ext>
            </p:extLst>
          </p:nvPr>
        </p:nvPicPr>
        <p:blipFill>
          <a:blip r:embed="rId6"/>
          <a:srcRect/>
          <a:stretch/>
        </p:blipFill>
        <p:spPr>
          <a:xfrm>
            <a:off x="3848021" y="619868"/>
            <a:ext cx="7951791" cy="4472884"/>
          </a:xfrm>
          <a:prstGeom prst="rect">
            <a:avLst/>
          </a:prstGeom>
          <a:ln w="12700">
            <a:miter lim="400000"/>
          </a:ln>
        </p:spPr>
      </p:pic>
      <p:sp>
        <p:nvSpPr>
          <p:cNvPr id="756" name="Rectangle"/>
          <p:cNvSpPr/>
          <p:nvPr/>
        </p:nvSpPr>
        <p:spPr>
          <a:xfrm>
            <a:off x="3483334" y="619868"/>
            <a:ext cx="2263166" cy="4094641"/>
          </a:xfrm>
          <a:prstGeom prst="rect">
            <a:avLst/>
          </a:prstGeom>
          <a:solidFill>
            <a:srgbClr val="FFFFFF"/>
          </a:solidFill>
          <a:ln w="12700">
            <a:miter lim="400000"/>
          </a:ln>
        </p:spPr>
        <p:txBody>
          <a:bodyPr lIns="14287" tIns="14287" rIns="14287" bIns="14287" anchor="ctr"/>
          <a:lstStyle/>
          <a:p>
            <a:pPr defTabSz="309537">
              <a:defRPr sz="2200">
                <a:solidFill>
                  <a:srgbClr val="FFFFFF"/>
                </a:solidFill>
                <a:latin typeface="Helvetica Neue Medium"/>
                <a:ea typeface="Helvetica Neue Medium"/>
                <a:cs typeface="Helvetica Neue Medium"/>
                <a:sym typeface="Helvetica Neue Medium"/>
              </a:defRPr>
            </a:pPr>
            <a:endParaRPr sz="1160"/>
          </a:p>
        </p:txBody>
      </p:sp>
      <p:pic>
        <p:nvPicPr>
          <p:cNvPr id="757" name="video_2.mp4" descr="video_2.mp4"/>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16200000">
            <a:off x="2288128" y="1242966"/>
            <a:ext cx="4733530" cy="3385841"/>
          </a:xfrm>
          <a:prstGeom prst="rect">
            <a:avLst/>
          </a:prstGeom>
          <a:ln w="12700">
            <a:miter lim="400000"/>
          </a:ln>
        </p:spPr>
      </p:pic>
      <p:sp>
        <p:nvSpPr>
          <p:cNvPr id="758" name="Shape"/>
          <p:cNvSpPr/>
          <p:nvPr/>
        </p:nvSpPr>
        <p:spPr>
          <a:xfrm>
            <a:off x="3738591" y="2839368"/>
            <a:ext cx="1886032" cy="401939"/>
          </a:xfrm>
          <a:custGeom>
            <a:avLst/>
            <a:gdLst/>
            <a:ahLst/>
            <a:cxnLst>
              <a:cxn ang="0">
                <a:pos x="wd2" y="hd2"/>
              </a:cxn>
              <a:cxn ang="5400000">
                <a:pos x="wd2" y="hd2"/>
              </a:cxn>
              <a:cxn ang="10800000">
                <a:pos x="wd2" y="hd2"/>
              </a:cxn>
              <a:cxn ang="16200000">
                <a:pos x="wd2" y="hd2"/>
              </a:cxn>
            </a:cxnLst>
            <a:rect l="0" t="0" r="r" b="b"/>
            <a:pathLst>
              <a:path w="21600" h="21600" extrusionOk="0">
                <a:moveTo>
                  <a:pt x="2972" y="0"/>
                </a:moveTo>
                <a:lnTo>
                  <a:pt x="0" y="21600"/>
                </a:lnTo>
                <a:lnTo>
                  <a:pt x="21600" y="21600"/>
                </a:lnTo>
                <a:lnTo>
                  <a:pt x="18627" y="0"/>
                </a:lnTo>
                <a:lnTo>
                  <a:pt x="2972" y="0"/>
                </a:lnTo>
                <a:close/>
              </a:path>
            </a:pathLst>
          </a:custGeom>
          <a:solidFill>
            <a:srgbClr val="00A1FF">
              <a:alpha val="37321"/>
            </a:srgbClr>
          </a:solidFill>
          <a:ln w="12700">
            <a:miter lim="400000"/>
          </a:ln>
        </p:spPr>
        <p:txBody>
          <a:bodyPr lIns="14287" tIns="14287" rIns="14287" bIns="14287" anchor="ctr"/>
          <a:lstStyle/>
          <a:p>
            <a:pPr defTabSz="309537">
              <a:defRPr sz="2200">
                <a:latin typeface="Helvetica Neue Medium"/>
                <a:ea typeface="Helvetica Neue Medium"/>
                <a:cs typeface="Helvetica Neue Medium"/>
                <a:sym typeface="Helvetica Neue Medium"/>
              </a:defRPr>
            </a:pPr>
            <a:endParaRPr sz="1160"/>
          </a:p>
        </p:txBody>
      </p:sp>
      <p:sp>
        <p:nvSpPr>
          <p:cNvPr id="759" name="Line"/>
          <p:cNvSpPr/>
          <p:nvPr/>
        </p:nvSpPr>
        <p:spPr>
          <a:xfrm>
            <a:off x="5441889" y="3213448"/>
            <a:ext cx="633260" cy="971144"/>
          </a:xfrm>
          <a:prstGeom prst="line">
            <a:avLst/>
          </a:prstGeom>
          <a:ln w="12700">
            <a:solidFill>
              <a:srgbClr val="007AFF">
                <a:alpha val="50203"/>
              </a:srgbClr>
            </a:solidFill>
            <a:custDash>
              <a:ds d="200000" sp="200000"/>
            </a:custDash>
            <a:miter lim="400000"/>
          </a:ln>
        </p:spPr>
        <p:txBody>
          <a:bodyPr lIns="14287" tIns="14287" rIns="14287" bIns="14287" anchor="ctr"/>
          <a:lstStyle/>
          <a:p>
            <a:pPr defTabSz="914301">
              <a:defRPr sz="1600">
                <a:solidFill>
                  <a:srgbClr val="5E5E5E"/>
                </a:solidFill>
                <a:latin typeface="Helvetica Neue"/>
                <a:ea typeface="Helvetica Neue"/>
                <a:cs typeface="Helvetica Neue"/>
                <a:sym typeface="Helvetica Neue"/>
              </a:defRPr>
            </a:pPr>
            <a:endParaRPr sz="844"/>
          </a:p>
        </p:txBody>
      </p:sp>
      <p:sp>
        <p:nvSpPr>
          <p:cNvPr id="760" name="Line"/>
          <p:cNvSpPr>
            <a:spLocks noChangeAspect="1"/>
          </p:cNvSpPr>
          <p:nvPr/>
        </p:nvSpPr>
        <p:spPr>
          <a:xfrm flipV="1">
            <a:off x="5272900" y="1184553"/>
            <a:ext cx="564527" cy="1656470"/>
          </a:xfrm>
          <a:prstGeom prst="line">
            <a:avLst/>
          </a:prstGeom>
          <a:ln w="12700">
            <a:solidFill>
              <a:srgbClr val="007AFF">
                <a:alpha val="50074"/>
              </a:srgbClr>
            </a:solidFill>
            <a:custDash>
              <a:ds d="200000" sp="200000"/>
            </a:custDash>
            <a:miter lim="400000"/>
          </a:ln>
        </p:spPr>
        <p:txBody>
          <a:bodyPr lIns="14287" tIns="14287" rIns="14287" bIns="14287" anchor="ctr"/>
          <a:lstStyle/>
          <a:p>
            <a:pPr defTabSz="914301">
              <a:defRPr sz="1600">
                <a:solidFill>
                  <a:srgbClr val="5E5E5E"/>
                </a:solidFill>
                <a:latin typeface="Helvetica Neue"/>
                <a:ea typeface="Helvetica Neue"/>
                <a:cs typeface="Helvetica Neue"/>
                <a:sym typeface="Helvetica Neue"/>
              </a:defRPr>
            </a:pPr>
            <a:endParaRPr sz="844"/>
          </a:p>
        </p:txBody>
      </p:sp>
      <p:sp>
        <p:nvSpPr>
          <p:cNvPr id="761" name="Kink Instability as source of large scale energy release: initial helical perturbation fragments in a turbulent way. Can trigger an MHD avalanche."/>
          <p:cNvSpPr txBox="1"/>
          <p:nvPr/>
        </p:nvSpPr>
        <p:spPr>
          <a:xfrm>
            <a:off x="608664" y="1104846"/>
            <a:ext cx="2141405" cy="1392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4287" tIns="14287" rIns="14287" bIns="14287" anchor="ctr">
            <a:spAutoFit/>
          </a:bodyPr>
          <a:lstStyle/>
          <a:p>
            <a:pPr algn="l" defTabSz="914301">
              <a:defRPr sz="2400">
                <a:latin typeface="Helvetica Neue"/>
                <a:ea typeface="Helvetica Neue"/>
                <a:cs typeface="Helvetica Neue"/>
                <a:sym typeface="Helvetica Neue"/>
              </a:defRPr>
            </a:pPr>
            <a:endParaRPr sz="1266" i="1" dirty="0"/>
          </a:p>
          <a:p>
            <a:pPr algn="l" defTabSz="914301">
              <a:defRPr sz="2400">
                <a:latin typeface="Helvetica Neue"/>
                <a:ea typeface="Helvetica Neue"/>
                <a:cs typeface="Helvetica Neue"/>
                <a:sym typeface="Helvetica Neue"/>
              </a:defRPr>
            </a:pPr>
            <a:r>
              <a:rPr sz="1266" b="1" dirty="0"/>
              <a:t>Kink Instability</a:t>
            </a:r>
            <a:r>
              <a:rPr sz="1266" dirty="0"/>
              <a:t> as </a:t>
            </a:r>
            <a:r>
              <a:rPr sz="1266" dirty="0">
                <a:solidFill>
                  <a:srgbClr val="942192"/>
                </a:solidFill>
              </a:rPr>
              <a:t>source of large scale energy release</a:t>
            </a:r>
            <a:r>
              <a:rPr sz="1266" dirty="0"/>
              <a:t>: initial helical perturbation fragments in a turbulent way. Can trigger an MHD avalanche.</a:t>
            </a:r>
          </a:p>
        </p:txBody>
      </p:sp>
      <p:sp>
        <p:nvSpPr>
          <p:cNvPr id="762" name="Another way: MHD avalanches"/>
          <p:cNvSpPr txBox="1"/>
          <p:nvPr/>
        </p:nvSpPr>
        <p:spPr>
          <a:xfrm>
            <a:off x="1265596" y="120488"/>
            <a:ext cx="5430767" cy="429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858" tIns="12858" rIns="12858" bIns="12858">
            <a:noAutofit/>
          </a:bodyPr>
          <a:lstStyle/>
          <a:p>
            <a:pPr lvl="1" indent="190454" algn="l" defTabSz="244534">
              <a:defRPr sz="3950" b="1">
                <a:latin typeface="Helvetica Neue"/>
                <a:ea typeface="Helvetica Neue"/>
                <a:cs typeface="Helvetica Neue"/>
                <a:sym typeface="Helvetica Neue"/>
              </a:defRPr>
            </a:pPr>
            <a:r>
              <a:rPr sz="2400" dirty="0"/>
              <a:t>Another way: MHD avalanches </a:t>
            </a:r>
          </a:p>
        </p:txBody>
      </p:sp>
      <p:sp>
        <p:nvSpPr>
          <p:cNvPr id="763" name="Horizontal cut:…"/>
          <p:cNvSpPr txBox="1"/>
          <p:nvPr/>
        </p:nvSpPr>
        <p:spPr>
          <a:xfrm>
            <a:off x="6641014" y="4717534"/>
            <a:ext cx="2045075" cy="288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4287" tIns="14287" rIns="14287" bIns="14287" anchor="ctr">
            <a:spAutoFit/>
          </a:bodyPr>
          <a:lstStyle/>
          <a:p>
            <a:pPr defTabSz="914301">
              <a:defRPr sz="1600" b="1">
                <a:latin typeface="Helvetica Neue"/>
                <a:ea typeface="Helvetica Neue"/>
                <a:cs typeface="Helvetica Neue"/>
                <a:sym typeface="Helvetica Neue"/>
              </a:defRPr>
            </a:pPr>
            <a:r>
              <a:rPr sz="844" dirty="0"/>
              <a:t>Horizontal cut: </a:t>
            </a:r>
          </a:p>
          <a:p>
            <a:pPr defTabSz="914301">
              <a:defRPr sz="1600" b="1">
                <a:latin typeface="Helvetica Neue"/>
                <a:ea typeface="Helvetica Neue"/>
                <a:cs typeface="Helvetica Neue"/>
                <a:sym typeface="Helvetica Neue"/>
              </a:defRPr>
            </a:pPr>
            <a:r>
              <a:rPr sz="844" dirty="0"/>
              <a:t>current density / velocity / heating</a:t>
            </a:r>
          </a:p>
        </p:txBody>
      </p:sp>
      <p:sp>
        <p:nvSpPr>
          <p:cNvPr id="764" name="Rectangle"/>
          <p:cNvSpPr/>
          <p:nvPr/>
        </p:nvSpPr>
        <p:spPr>
          <a:xfrm>
            <a:off x="1320083" y="4365104"/>
            <a:ext cx="2418508" cy="429489"/>
          </a:xfrm>
          <a:prstGeom prst="rect">
            <a:avLst/>
          </a:prstGeom>
          <a:solidFill>
            <a:srgbClr val="FFFFFF"/>
          </a:solidFill>
          <a:ln w="12700">
            <a:miter lim="400000"/>
          </a:ln>
        </p:spPr>
        <p:txBody>
          <a:bodyPr lIns="14287" tIns="14287" rIns="14287" bIns="14287" anchor="ctr"/>
          <a:lstStyle/>
          <a:p>
            <a:pPr defTabSz="309537">
              <a:defRPr sz="2200">
                <a:solidFill>
                  <a:srgbClr val="FFFFFF"/>
                </a:solidFill>
                <a:latin typeface="Helvetica Neue Medium"/>
                <a:ea typeface="Helvetica Neue Medium"/>
                <a:cs typeface="Helvetica Neue Medium"/>
                <a:sym typeface="Helvetica Neue Medium"/>
              </a:defRPr>
            </a:pPr>
            <a:endParaRPr sz="1160"/>
          </a:p>
        </p:txBody>
      </p:sp>
      <p:sp>
        <p:nvSpPr>
          <p:cNvPr id="765" name="Unstable loop v.s. nearby stable loop"/>
          <p:cNvSpPr txBox="1"/>
          <p:nvPr/>
        </p:nvSpPr>
        <p:spPr>
          <a:xfrm>
            <a:off x="3499148" y="432122"/>
            <a:ext cx="2345960" cy="515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4287" tIns="14287" rIns="14287" bIns="14287" anchor="ctr">
            <a:spAutoFit/>
          </a:bodyPr>
          <a:lstStyle/>
          <a:p>
            <a:pPr defTabSz="914301">
              <a:defRPr sz="3000" b="1">
                <a:solidFill>
                  <a:srgbClr val="5E5E5E"/>
                </a:solidFill>
                <a:latin typeface="Helvetica Neue"/>
                <a:ea typeface="Helvetica Neue"/>
                <a:cs typeface="Helvetica Neue"/>
                <a:sym typeface="Helvetica Neue"/>
              </a:defRPr>
            </a:pPr>
            <a:r>
              <a:rPr sz="1582" dirty="0">
                <a:solidFill>
                  <a:srgbClr val="3E8BCD"/>
                </a:solidFill>
              </a:rPr>
              <a:t>Unstable loop</a:t>
            </a:r>
            <a:r>
              <a:rPr sz="1582" dirty="0"/>
              <a:t> </a:t>
            </a:r>
            <a:r>
              <a:rPr sz="1582" dirty="0" err="1"/>
              <a:t>v.s</a:t>
            </a:r>
            <a:r>
              <a:rPr sz="1582" dirty="0"/>
              <a:t>. </a:t>
            </a:r>
            <a:r>
              <a:rPr sz="1582" dirty="0">
                <a:solidFill>
                  <a:srgbClr val="942192"/>
                </a:solidFill>
              </a:rPr>
              <a:t>nearby stable loop</a:t>
            </a:r>
          </a:p>
        </p:txBody>
      </p:sp>
      <p:sp>
        <p:nvSpPr>
          <p:cNvPr id="766" name="Transient, 3D, bursty, component reconnection"/>
          <p:cNvSpPr txBox="1"/>
          <p:nvPr/>
        </p:nvSpPr>
        <p:spPr>
          <a:xfrm>
            <a:off x="604638" y="3534744"/>
            <a:ext cx="2141405" cy="4184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4287" tIns="14287" rIns="14287" bIns="14287" anchor="ctr">
            <a:spAutoFit/>
          </a:bodyPr>
          <a:lstStyle>
            <a:lvl1pPr algn="l" defTabSz="1733930">
              <a:defRPr sz="2400" b="1">
                <a:latin typeface="Helvetica Neue"/>
                <a:ea typeface="Helvetica Neue"/>
                <a:cs typeface="Helvetica Neue"/>
                <a:sym typeface="Helvetica Neue"/>
              </a:defRPr>
            </a:lvl1pPr>
          </a:lstStyle>
          <a:p>
            <a:pPr>
              <a:defRPr b="0"/>
            </a:pPr>
            <a:r>
              <a:rPr sz="1266" dirty="0"/>
              <a:t>Transient, 3D, bursty, component reconnection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30" fill="hold"/>
                                        <p:tgtEl>
                                          <p:spTgt spid="755"/>
                                        </p:tgtEl>
                                      </p:cBhvr>
                                    </p:cmd>
                                  </p:childTnLst>
                                </p:cTn>
                              </p:par>
                            </p:childTnLst>
                          </p:cTn>
                        </p:par>
                        <p:par>
                          <p:cTn id="7" fill="hold">
                            <p:stCondLst>
                              <p:cond delay="8730"/>
                            </p:stCondLst>
                            <p:childTnLst>
                              <p:par>
                                <p:cTn id="8" presetID="1" presetClass="mediacall" presetSubtype="0" fill="hold" nodeType="afterEffect">
                                  <p:stCondLst>
                                    <p:cond delay="0"/>
                                  </p:stCondLst>
                                  <p:childTnLst>
                                    <p:cmd type="call" cmd="playFrom(0.0)">
                                      <p:cBhvr>
                                        <p:cTn id="9" dur="21226" fill="hold"/>
                                        <p:tgtEl>
                                          <p:spTgt spid="7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755"/>
                </p:tgtEl>
              </p:cMediaNode>
            </p:video>
            <p:seq concurrent="1" prevAc="none" nextAc="seek">
              <p:cTn id="11" restart="whenNotActive" fill="hold" evtFilter="cancelBubble" nodeType="interactiveSeq">
                <p:stCondLst>
                  <p:cond evt="onClick" delay="0">
                    <p:tgtEl>
                      <p:spTgt spid="75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55"/>
                                        </p:tgtEl>
                                      </p:cBhvr>
                                    </p:cmd>
                                  </p:childTnLst>
                                </p:cTn>
                              </p:par>
                            </p:childTnLst>
                          </p:cTn>
                        </p:par>
                      </p:childTnLst>
                    </p:cTn>
                  </p:par>
                </p:childTnLst>
              </p:cTn>
              <p:nextCondLst>
                <p:cond evt="onClick" delay="0">
                  <p:tgtEl>
                    <p:spTgt spid="755"/>
                  </p:tgtEl>
                </p:cond>
              </p:nextCondLst>
            </p:seq>
            <p:video>
              <p:cMediaNode vol="100000">
                <p:cTn id="16" fill="hold" display="0">
                  <p:stCondLst>
                    <p:cond delay="indefinite"/>
                  </p:stCondLst>
                </p:cTn>
                <p:tgtEl>
                  <p:spTgt spid="757"/>
                </p:tgtEl>
              </p:cMediaNode>
            </p:video>
            <p:seq concurrent="1" prevAc="none" nextAc="seek">
              <p:cTn id="17" restart="whenNotActive" fill="hold" evtFilter="cancelBubble" nodeType="interactiveSeq">
                <p:stCondLst>
                  <p:cond evt="onClick" delay="0">
                    <p:tgtEl>
                      <p:spTgt spid="75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57"/>
                                        </p:tgtEl>
                                      </p:cBhvr>
                                    </p:cmd>
                                  </p:childTnLst>
                                </p:cTn>
                              </p:par>
                            </p:childTnLst>
                          </p:cTn>
                        </p:par>
                      </p:childTnLst>
                    </p:cTn>
                  </p:par>
                </p:childTnLst>
              </p:cTn>
              <p:nextCondLst>
                <p:cond evt="onClick" delay="0">
                  <p:tgtEl>
                    <p:spTgt spid="75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 name="side_view.gif" descr="side_view.gif"/>
          <p:cNvPicPr>
            <a:picLocks/>
          </p:cNvPicPr>
          <p:nvPr/>
        </p:nvPicPr>
        <p:blipFill>
          <a:blip r:embed="rId2"/>
          <a:stretch>
            <a:fillRect/>
          </a:stretch>
        </p:blipFill>
        <p:spPr>
          <a:xfrm>
            <a:off x="4306063" y="-57279"/>
            <a:ext cx="8099104" cy="5258057"/>
          </a:xfrm>
          <a:prstGeom prst="rect">
            <a:avLst/>
          </a:prstGeom>
          <a:ln w="12700">
            <a:miter lim="400000"/>
          </a:ln>
        </p:spPr>
      </p:pic>
      <p:pic>
        <p:nvPicPr>
          <p:cNvPr id="809" name="top_view.gif" descr="top_view.gif"/>
          <p:cNvPicPr>
            <a:picLocks noChangeAspect="1"/>
          </p:cNvPicPr>
          <p:nvPr/>
        </p:nvPicPr>
        <p:blipFill>
          <a:blip r:embed="rId3"/>
          <a:stretch>
            <a:fillRect/>
          </a:stretch>
        </p:blipFill>
        <p:spPr>
          <a:xfrm>
            <a:off x="-939690" y="344980"/>
            <a:ext cx="7616937" cy="4855798"/>
          </a:xfrm>
          <a:prstGeom prst="rect">
            <a:avLst/>
          </a:prstGeom>
          <a:ln w="12700">
            <a:miter lim="400000"/>
          </a:ln>
        </p:spPr>
      </p:pic>
      <p:sp>
        <p:nvSpPr>
          <p:cNvPr id="810" name="At least one…"/>
          <p:cNvSpPr txBox="1"/>
          <p:nvPr/>
        </p:nvSpPr>
        <p:spPr>
          <a:xfrm>
            <a:off x="2413700" y="0"/>
            <a:ext cx="4079242" cy="865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lvl="1" indent="241082" algn="l" defTabSz="309537">
              <a:defRPr sz="5000" b="1">
                <a:latin typeface="Helvetica Neue"/>
                <a:ea typeface="Helvetica Neue"/>
                <a:cs typeface="Helvetica Neue"/>
                <a:sym typeface="Helvetica Neue"/>
              </a:defRPr>
            </a:pPr>
            <a:r>
              <a:rPr sz="2637" dirty="0"/>
              <a:t>At least one</a:t>
            </a:r>
          </a:p>
          <a:p>
            <a:pPr lvl="1" indent="241082" algn="l" defTabSz="309537">
              <a:defRPr sz="5000" b="1">
                <a:latin typeface="Helvetica Neue"/>
                <a:ea typeface="Helvetica Neue"/>
                <a:cs typeface="Helvetica Neue"/>
                <a:sym typeface="Helvetica Neue"/>
              </a:defRPr>
            </a:pPr>
            <a:r>
              <a:rPr sz="2637" dirty="0"/>
              <a:t>(~first of the avalanche)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 name="gifmaker_me (1).gif" descr="gifmaker_me (1).gif"/>
          <p:cNvPicPr>
            <a:picLocks noChangeAspect="1"/>
          </p:cNvPicPr>
          <p:nvPr/>
        </p:nvPicPr>
        <p:blipFill>
          <a:blip r:embed="rId2"/>
          <a:stretch>
            <a:fillRect/>
          </a:stretch>
        </p:blipFill>
        <p:spPr>
          <a:xfrm>
            <a:off x="-443172" y="226099"/>
            <a:ext cx="10288775" cy="2937029"/>
          </a:xfrm>
          <a:prstGeom prst="rect">
            <a:avLst/>
          </a:prstGeom>
          <a:ln w="12700">
            <a:miter lim="400000"/>
          </a:ln>
        </p:spPr>
      </p:pic>
      <p:sp>
        <p:nvSpPr>
          <p:cNvPr id="813" name="Or many more… down the avalanche"/>
          <p:cNvSpPr txBox="1"/>
          <p:nvPr/>
        </p:nvSpPr>
        <p:spPr>
          <a:xfrm>
            <a:off x="1353816" y="133419"/>
            <a:ext cx="6252914" cy="459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lvl="1" indent="241082" algn="l" defTabSz="309537">
              <a:defRPr sz="5000" b="1">
                <a:latin typeface="Helvetica Neue"/>
                <a:ea typeface="Helvetica Neue"/>
                <a:cs typeface="Helvetica Neue"/>
                <a:sym typeface="Helvetica Neue"/>
              </a:defRPr>
            </a:pPr>
            <a:r>
              <a:rPr sz="2637"/>
              <a:t>Or many more… down the avalanche</a:t>
            </a:r>
          </a:p>
        </p:txBody>
      </p:sp>
      <p:sp>
        <p:nvSpPr>
          <p:cNvPr id="814" name="We find a total of 512 nanojets in ~2100 s"/>
          <p:cNvSpPr txBox="1"/>
          <p:nvPr/>
        </p:nvSpPr>
        <p:spPr>
          <a:xfrm>
            <a:off x="1040429" y="4594138"/>
            <a:ext cx="6879688" cy="459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lvl="1" indent="241082" algn="l" defTabSz="309537">
              <a:defRPr sz="5000" b="1">
                <a:latin typeface="Helvetica Neue"/>
                <a:ea typeface="Helvetica Neue"/>
                <a:cs typeface="Helvetica Neue"/>
                <a:sym typeface="Helvetica Neue"/>
              </a:defRPr>
            </a:pPr>
            <a:r>
              <a:rPr sz="2637" dirty="0"/>
              <a:t>We find a total of 512 </a:t>
            </a:r>
            <a:r>
              <a:rPr sz="2637" dirty="0" err="1"/>
              <a:t>nanojets</a:t>
            </a:r>
            <a:r>
              <a:rPr sz="2637" dirty="0"/>
              <a:t> in ~2100 s</a:t>
            </a:r>
          </a:p>
        </p:txBody>
      </p:sp>
      <p:pic>
        <p:nvPicPr>
          <p:cNvPr id="815" name="thumbnail_time_duration.png" descr="thumbnail_time_duration.png"/>
          <p:cNvPicPr>
            <a:picLocks noChangeAspect="1"/>
          </p:cNvPicPr>
          <p:nvPr/>
        </p:nvPicPr>
        <p:blipFill>
          <a:blip r:embed="rId3"/>
          <a:srcRect l="7530" t="53327" r="36801" b="4177"/>
          <a:stretch>
            <a:fillRect/>
          </a:stretch>
        </p:blipFill>
        <p:spPr>
          <a:xfrm>
            <a:off x="1848954" y="2970047"/>
            <a:ext cx="4775346" cy="1716329"/>
          </a:xfrm>
          <a:prstGeom prst="rect">
            <a:avLst/>
          </a:prstGeom>
          <a:ln w="12700">
            <a:miter lim="400000"/>
          </a:ln>
        </p:spPr>
      </p:pic>
      <mc:AlternateContent xmlns:mc="http://schemas.openxmlformats.org/markup-compatibility/2006">
        <mc:Choice xmlns:a14="http://schemas.microsoft.com/office/drawing/2010/main" Requires="a14">
          <p:sp>
            <p:nvSpPr>
              <p:cNvPr id="816" name="Equation"/>
              <p:cNvSpPr txBox="1"/>
              <p:nvPr/>
            </p:nvSpPr>
            <p:spPr>
              <a:xfrm>
                <a:off x="4607529" y="3020519"/>
                <a:ext cx="2016771" cy="470578"/>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r>
                        <a:rPr sz="3058" i="1">
                          <a:latin typeface="Cambria Math" panose="02040503050406030204" pitchFamily="18" charset="0"/>
                        </a:rPr>
                        <m:t>∼15</m:t>
                      </m:r>
                      <m:r>
                        <a:rPr sz="3058" i="1">
                          <a:latin typeface="Cambria Math" panose="02040503050406030204" pitchFamily="18" charset="0"/>
                        </a:rPr>
                        <m:t>𝑚𝑖</m:t>
                      </m:r>
                      <m:sSup>
                        <m:sSupPr>
                          <m:ctrlPr>
                            <a:rPr sz="3058" i="1">
                              <a:latin typeface="Cambria Math" panose="02040503050406030204" pitchFamily="18" charset="0"/>
                            </a:rPr>
                          </m:ctrlPr>
                        </m:sSupPr>
                        <m:e>
                          <m:r>
                            <a:rPr sz="3058" i="1">
                              <a:latin typeface="Cambria Math" panose="02040503050406030204" pitchFamily="18" charset="0"/>
                            </a:rPr>
                            <m:t>𝑛</m:t>
                          </m:r>
                        </m:e>
                        <m:sup>
                          <m:r>
                            <a:rPr sz="3058" i="1">
                              <a:latin typeface="Cambria Math" panose="02040503050406030204" pitchFamily="18" charset="0"/>
                            </a:rPr>
                            <m:t>−1</m:t>
                          </m:r>
                        </m:sup>
                      </m:sSup>
                    </m:oMath>
                  </m:oMathPara>
                </a14:m>
                <a:endParaRPr sz="3058" dirty="0"/>
              </a:p>
            </p:txBody>
          </p:sp>
        </mc:Choice>
        <mc:Fallback>
          <p:sp>
            <p:nvSpPr>
              <p:cNvPr id="816" name="Equation"/>
              <p:cNvSpPr txBox="1">
                <a:spLocks noRot="1" noChangeAspect="1" noMove="1" noResize="1" noEditPoints="1" noAdjustHandles="1" noChangeArrowheads="1" noChangeShapeType="1" noTextEdit="1"/>
              </p:cNvSpPr>
              <p:nvPr/>
            </p:nvSpPr>
            <p:spPr>
              <a:xfrm>
                <a:off x="4607529" y="3020519"/>
                <a:ext cx="2016771" cy="470578"/>
              </a:xfrm>
              <a:prstGeom prst="rect">
                <a:avLst/>
              </a:prstGeom>
              <a:blipFill>
                <a:blip r:embed="rId4"/>
                <a:stretch>
                  <a:fillRect l="-625" r="-625" b="-5128"/>
                </a:stretch>
              </a:blipFill>
              <a:ln w="12700">
                <a:miter lim="400000"/>
              </a:ln>
            </p:spPr>
            <p:txBody>
              <a:bodyPr/>
              <a:lstStyle/>
              <a:p>
                <a:r>
                  <a:rPr lang="en-IT">
                    <a:noFill/>
                  </a:rPr>
                  <a:t> </a:t>
                </a:r>
              </a:p>
            </p:txBody>
          </p:sp>
        </mc:Fallback>
      </mc:AlternateContent>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1" name="histogram_1D.png" descr="histogram_1D.png"/>
          <p:cNvPicPr>
            <a:picLocks noChangeAspect="1"/>
          </p:cNvPicPr>
          <p:nvPr/>
        </p:nvPicPr>
        <p:blipFill>
          <a:blip r:embed="rId2"/>
          <a:stretch>
            <a:fillRect/>
          </a:stretch>
        </p:blipFill>
        <p:spPr>
          <a:xfrm>
            <a:off x="259107" y="-130827"/>
            <a:ext cx="9065646" cy="5405154"/>
          </a:xfrm>
          <a:prstGeom prst="rect">
            <a:avLst/>
          </a:prstGeom>
          <a:ln w="12700">
            <a:miter lim="400000"/>
          </a:ln>
        </p:spPr>
      </p:pic>
      <mc:AlternateContent xmlns:mc="http://schemas.openxmlformats.org/markup-compatibility/2006">
        <mc:Choice xmlns:a14="http://schemas.microsoft.com/office/drawing/2010/main" Requires="a14">
          <p:sp>
            <p:nvSpPr>
              <p:cNvPr id="842" name="Equation"/>
              <p:cNvSpPr txBox="1"/>
              <p:nvPr/>
            </p:nvSpPr>
            <p:spPr>
              <a:xfrm>
                <a:off x="1607043" y="209191"/>
                <a:ext cx="1625381" cy="284052"/>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sSub>
                        <m:sSubPr>
                          <m:ctrlPr>
                            <a:rPr sz="1846">
                              <a:latin typeface="Cambria Math" panose="02040503050406030204" pitchFamily="18" charset="0"/>
                            </a:rPr>
                          </m:ctrlPr>
                        </m:sSubPr>
                        <m:e>
                          <m:r>
                            <a:rPr sz="1846" i="1">
                              <a:latin typeface="Cambria Math" panose="02040503050406030204" pitchFamily="18" charset="0"/>
                            </a:rPr>
                            <m:t>𝐸</m:t>
                          </m:r>
                        </m:e>
                        <m:sub>
                          <m:r>
                            <a:rPr sz="1846" i="1">
                              <a:latin typeface="Cambria Math" panose="02040503050406030204" pitchFamily="18" charset="0"/>
                            </a:rPr>
                            <m:t>𝑀</m:t>
                          </m:r>
                        </m:sub>
                      </m:sSub>
                      <m:r>
                        <a:rPr sz="1846" i="1">
                          <a:latin typeface="Cambria Math" panose="02040503050406030204" pitchFamily="18" charset="0"/>
                        </a:rPr>
                        <m:t>=1.1×</m:t>
                      </m:r>
                      <m:sSup>
                        <m:sSupPr>
                          <m:ctrlPr>
                            <a:rPr sz="1846" i="1">
                              <a:latin typeface="Cambria Math" panose="02040503050406030204" pitchFamily="18" charset="0"/>
                            </a:rPr>
                          </m:ctrlPr>
                        </m:sSupPr>
                        <m:e>
                          <m:r>
                            <a:rPr sz="1846" i="1">
                              <a:latin typeface="Cambria Math" panose="02040503050406030204" pitchFamily="18" charset="0"/>
                            </a:rPr>
                            <m:t>10</m:t>
                          </m:r>
                        </m:e>
                        <m:sup>
                          <m:r>
                            <a:rPr sz="1846" i="1">
                              <a:latin typeface="Cambria Math" panose="02040503050406030204" pitchFamily="18" charset="0"/>
                            </a:rPr>
                            <m:t>27</m:t>
                          </m:r>
                        </m:sup>
                      </m:sSup>
                    </m:oMath>
                  </m:oMathPara>
                </a14:m>
                <a:endParaRPr sz="1846" dirty="0"/>
              </a:p>
            </p:txBody>
          </p:sp>
        </mc:Choice>
        <mc:Fallback>
          <p:sp>
            <p:nvSpPr>
              <p:cNvPr id="842" name="Equation"/>
              <p:cNvSpPr txBox="1">
                <a:spLocks noRot="1" noChangeAspect="1" noMove="1" noResize="1" noEditPoints="1" noAdjustHandles="1" noChangeArrowheads="1" noChangeShapeType="1" noTextEdit="1"/>
              </p:cNvSpPr>
              <p:nvPr/>
            </p:nvSpPr>
            <p:spPr>
              <a:xfrm>
                <a:off x="1607043" y="209191"/>
                <a:ext cx="1625381" cy="284052"/>
              </a:xfrm>
              <a:prstGeom prst="rect">
                <a:avLst/>
              </a:prstGeom>
              <a:blipFill>
                <a:blip r:embed="rId3"/>
                <a:stretch>
                  <a:fillRect l="-2326" t="-4348" r="-775" b="-13043"/>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843" name="Equation"/>
              <p:cNvSpPr txBox="1"/>
              <p:nvPr/>
            </p:nvSpPr>
            <p:spPr>
              <a:xfrm>
                <a:off x="4151108" y="209191"/>
                <a:ext cx="1599092" cy="284052"/>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sSub>
                        <m:sSubPr>
                          <m:ctrlPr>
                            <a:rPr sz="1846">
                              <a:latin typeface="Cambria Math" panose="02040503050406030204" pitchFamily="18" charset="0"/>
                            </a:rPr>
                          </m:ctrlPr>
                        </m:sSubPr>
                        <m:e>
                          <m:r>
                            <a:rPr sz="1846" i="1">
                              <a:latin typeface="Cambria Math" panose="02040503050406030204" pitchFamily="18" charset="0"/>
                            </a:rPr>
                            <m:t>𝐸</m:t>
                          </m:r>
                        </m:e>
                        <m:sub>
                          <m:r>
                            <a:rPr sz="1846" i="1">
                              <a:latin typeface="Cambria Math" panose="02040503050406030204" pitchFamily="18" charset="0"/>
                            </a:rPr>
                            <m:t>𝐾</m:t>
                          </m:r>
                        </m:sub>
                      </m:sSub>
                      <m:r>
                        <a:rPr sz="1846" i="1">
                          <a:latin typeface="Cambria Math" panose="02040503050406030204" pitchFamily="18" charset="0"/>
                        </a:rPr>
                        <m:t>=1.2×</m:t>
                      </m:r>
                      <m:sSup>
                        <m:sSupPr>
                          <m:ctrlPr>
                            <a:rPr sz="1846" i="1">
                              <a:latin typeface="Cambria Math" panose="02040503050406030204" pitchFamily="18" charset="0"/>
                            </a:rPr>
                          </m:ctrlPr>
                        </m:sSupPr>
                        <m:e>
                          <m:r>
                            <a:rPr sz="1846" i="1">
                              <a:latin typeface="Cambria Math" panose="02040503050406030204" pitchFamily="18" charset="0"/>
                            </a:rPr>
                            <m:t>10</m:t>
                          </m:r>
                        </m:e>
                        <m:sup>
                          <m:r>
                            <a:rPr sz="1846" i="1">
                              <a:latin typeface="Cambria Math" panose="02040503050406030204" pitchFamily="18" charset="0"/>
                            </a:rPr>
                            <m:t>24</m:t>
                          </m:r>
                        </m:sup>
                      </m:sSup>
                    </m:oMath>
                  </m:oMathPara>
                </a14:m>
                <a:endParaRPr sz="1846" dirty="0"/>
              </a:p>
            </p:txBody>
          </p:sp>
        </mc:Choice>
        <mc:Fallback>
          <p:sp>
            <p:nvSpPr>
              <p:cNvPr id="843" name="Equation"/>
              <p:cNvSpPr txBox="1">
                <a:spLocks noRot="1" noChangeAspect="1" noMove="1" noResize="1" noEditPoints="1" noAdjustHandles="1" noChangeArrowheads="1" noChangeShapeType="1" noTextEdit="1"/>
              </p:cNvSpPr>
              <p:nvPr/>
            </p:nvSpPr>
            <p:spPr>
              <a:xfrm>
                <a:off x="4151108" y="209191"/>
                <a:ext cx="1599092" cy="284052"/>
              </a:xfrm>
              <a:prstGeom prst="rect">
                <a:avLst/>
              </a:prstGeom>
              <a:blipFill>
                <a:blip r:embed="rId4"/>
                <a:stretch>
                  <a:fillRect l="-1575" t="-4348" r="-787" b="-13043"/>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844" name="Equation"/>
              <p:cNvSpPr txBox="1"/>
              <p:nvPr/>
            </p:nvSpPr>
            <p:spPr>
              <a:xfrm>
                <a:off x="6422276" y="206048"/>
                <a:ext cx="1721946" cy="287195"/>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sSub>
                        <m:sSubPr>
                          <m:ctrlPr>
                            <a:rPr sz="1846">
                              <a:latin typeface="Cambria Math" panose="02040503050406030204" pitchFamily="18" charset="0"/>
                            </a:rPr>
                          </m:ctrlPr>
                        </m:sSubPr>
                        <m:e>
                          <m:r>
                            <a:rPr sz="1846" i="1">
                              <a:latin typeface="Cambria Math" panose="02040503050406030204" pitchFamily="18" charset="0"/>
                            </a:rPr>
                            <m:t>𝐸</m:t>
                          </m:r>
                        </m:e>
                        <m:sub>
                          <m:r>
                            <a:rPr sz="1846" i="1">
                              <a:latin typeface="Cambria Math" panose="02040503050406030204" pitchFamily="18" charset="0"/>
                            </a:rPr>
                            <m:t>𝑖𝑛𝑡</m:t>
                          </m:r>
                        </m:sub>
                      </m:sSub>
                      <m:r>
                        <a:rPr sz="1846" i="1">
                          <a:latin typeface="Cambria Math" panose="02040503050406030204" pitchFamily="18" charset="0"/>
                        </a:rPr>
                        <m:t>=1.7×</m:t>
                      </m:r>
                      <m:sSup>
                        <m:sSupPr>
                          <m:ctrlPr>
                            <a:rPr sz="1846" i="1">
                              <a:latin typeface="Cambria Math" panose="02040503050406030204" pitchFamily="18" charset="0"/>
                            </a:rPr>
                          </m:ctrlPr>
                        </m:sSupPr>
                        <m:e>
                          <m:r>
                            <a:rPr sz="1846" i="1">
                              <a:latin typeface="Cambria Math" panose="02040503050406030204" pitchFamily="18" charset="0"/>
                            </a:rPr>
                            <m:t>10</m:t>
                          </m:r>
                        </m:e>
                        <m:sup>
                          <m:r>
                            <a:rPr sz="1846" i="1">
                              <a:latin typeface="Cambria Math" panose="02040503050406030204" pitchFamily="18" charset="0"/>
                            </a:rPr>
                            <m:t>25</m:t>
                          </m:r>
                        </m:sup>
                      </m:sSup>
                    </m:oMath>
                  </m:oMathPara>
                </a14:m>
                <a:endParaRPr sz="1846" dirty="0"/>
              </a:p>
            </p:txBody>
          </p:sp>
        </mc:Choice>
        <mc:Fallback>
          <p:sp>
            <p:nvSpPr>
              <p:cNvPr id="844" name="Equation"/>
              <p:cNvSpPr txBox="1">
                <a:spLocks noRot="1" noChangeAspect="1" noMove="1" noResize="1" noEditPoints="1" noAdjustHandles="1" noChangeArrowheads="1" noChangeShapeType="1" noTextEdit="1"/>
              </p:cNvSpPr>
              <p:nvPr/>
            </p:nvSpPr>
            <p:spPr>
              <a:xfrm>
                <a:off x="6422276" y="206048"/>
                <a:ext cx="1721946" cy="287195"/>
              </a:xfrm>
              <a:prstGeom prst="rect">
                <a:avLst/>
              </a:prstGeom>
              <a:blipFill>
                <a:blip r:embed="rId5"/>
                <a:stretch>
                  <a:fillRect l="-2190" t="-4348" b="-17391"/>
                </a:stretch>
              </a:blipFill>
              <a:ln w="12700">
                <a:miter lim="400000"/>
              </a:ln>
            </p:spPr>
            <p:txBody>
              <a:bodyPr/>
              <a:lstStyle/>
              <a:p>
                <a:r>
                  <a:rPr lang="en-IT">
                    <a:noFill/>
                  </a:rPr>
                  <a:t> </a:t>
                </a:r>
              </a:p>
            </p:txBody>
          </p:sp>
        </mc:Fallback>
      </mc:AlternateContent>
      <p:sp>
        <p:nvSpPr>
          <p:cNvPr id="845" name="Oval"/>
          <p:cNvSpPr/>
          <p:nvPr/>
        </p:nvSpPr>
        <p:spPr>
          <a:xfrm>
            <a:off x="4491679" y="3600776"/>
            <a:ext cx="1141781" cy="1030700"/>
          </a:xfrm>
          <a:prstGeom prst="ellipse">
            <a:avLst/>
          </a:prstGeom>
          <a:ln w="101600">
            <a:solidFill>
              <a:schemeClr val="accent2">
                <a:hueOff val="-2473793"/>
                <a:satOff val="-50209"/>
                <a:lumOff val="23543"/>
              </a:schemeClr>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sp>
        <p:nvSpPr>
          <p:cNvPr id="846" name="Line"/>
          <p:cNvSpPr/>
          <p:nvPr/>
        </p:nvSpPr>
        <p:spPr>
          <a:xfrm flipH="1" flipV="1">
            <a:off x="2848237" y="614136"/>
            <a:ext cx="22555" cy="1778189"/>
          </a:xfrm>
          <a:prstGeom prst="line">
            <a:avLst/>
          </a:prstGeom>
          <a:ln w="76200">
            <a:solidFill>
              <a:srgbClr val="FF2600"/>
            </a:solidFill>
            <a:custDash>
              <a:ds d="200000" sp="200000"/>
            </a:custDash>
            <a:miter lim="400000"/>
          </a:ln>
        </p:spPr>
        <p:txBody>
          <a:bodyPr lIns="26789" tIns="26789" rIns="26789" bIns="26789" anchor="ctr"/>
          <a:lstStyle/>
          <a:p>
            <a:pPr>
              <a:defRPr sz="2400"/>
            </a:pPr>
            <a:endParaRPr sz="1266"/>
          </a:p>
        </p:txBody>
      </p:sp>
      <mc:AlternateContent xmlns:mc="http://schemas.openxmlformats.org/markup-compatibility/2006">
        <mc:Choice xmlns:a14="http://schemas.microsoft.com/office/drawing/2010/main" Requires="a14">
          <p:sp>
            <p:nvSpPr>
              <p:cNvPr id="847" name="Equation"/>
              <p:cNvSpPr txBox="1"/>
              <p:nvPr/>
            </p:nvSpPr>
            <p:spPr>
              <a:xfrm>
                <a:off x="5502450" y="891466"/>
                <a:ext cx="1074012" cy="1103507"/>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r>
                        <a:rPr sz="7171" i="1">
                          <a:solidFill>
                            <a:srgbClr val="FF2600"/>
                          </a:solidFill>
                          <a:latin typeface="Cambria Math" panose="02040503050406030204" pitchFamily="18" charset="0"/>
                        </a:rPr>
                        <m:t>≪</m:t>
                      </m:r>
                    </m:oMath>
                  </m:oMathPara>
                </a14:m>
                <a:endParaRPr sz="7171" dirty="0">
                  <a:solidFill>
                    <a:srgbClr val="FF2600"/>
                  </a:solidFill>
                </a:endParaRPr>
              </a:p>
            </p:txBody>
          </p:sp>
        </mc:Choice>
        <mc:Fallback>
          <p:sp>
            <p:nvSpPr>
              <p:cNvPr id="847" name="Equation"/>
              <p:cNvSpPr txBox="1">
                <a:spLocks noRot="1" noChangeAspect="1" noMove="1" noResize="1" noEditPoints="1" noAdjustHandles="1" noChangeArrowheads="1" noChangeShapeType="1" noTextEdit="1"/>
              </p:cNvSpPr>
              <p:nvPr/>
            </p:nvSpPr>
            <p:spPr>
              <a:xfrm>
                <a:off x="5502450" y="891466"/>
                <a:ext cx="1074012" cy="1103507"/>
              </a:xfrm>
              <a:prstGeom prst="rect">
                <a:avLst/>
              </a:prstGeom>
              <a:blipFill>
                <a:blip r:embed="rId6"/>
                <a:stretch>
                  <a:fillRect l="-15294" r="-15294" b="-5747"/>
                </a:stretch>
              </a:blipFill>
              <a:ln w="12700">
                <a:miter lim="400000"/>
              </a:ln>
            </p:spPr>
            <p:txBody>
              <a:bodyPr/>
              <a:lstStyle/>
              <a:p>
                <a:r>
                  <a:rPr lang="en-IT">
                    <a:noFill/>
                  </a:rPr>
                  <a:t> </a:t>
                </a:r>
              </a:p>
            </p:txBody>
          </p:sp>
        </mc:Fallback>
      </mc:AlternateContent>
      <p:sp>
        <p:nvSpPr>
          <p:cNvPr id="848" name="Line"/>
          <p:cNvSpPr/>
          <p:nvPr/>
        </p:nvSpPr>
        <p:spPr>
          <a:xfrm flipH="1" flipV="1">
            <a:off x="6298514" y="3280278"/>
            <a:ext cx="2111838" cy="5182"/>
          </a:xfrm>
          <a:prstGeom prst="line">
            <a:avLst/>
          </a:prstGeom>
          <a:ln w="76200">
            <a:solidFill>
              <a:srgbClr val="FF2600"/>
            </a:solidFill>
            <a:custDash>
              <a:ds d="200000" sp="200000"/>
            </a:custDash>
            <a:miter lim="400000"/>
          </a:ln>
        </p:spPr>
        <p:txBody>
          <a:bodyPr lIns="26789" tIns="26789" rIns="26789" bIns="26789" anchor="ctr"/>
          <a:lstStyle/>
          <a:p>
            <a:pPr>
              <a:defRPr sz="2400"/>
            </a:pPr>
            <a:endParaRPr sz="1266"/>
          </a:p>
        </p:txBody>
      </p:sp>
      <p:sp>
        <p:nvSpPr>
          <p:cNvPr id="849" name="Line"/>
          <p:cNvSpPr/>
          <p:nvPr/>
        </p:nvSpPr>
        <p:spPr>
          <a:xfrm flipV="1">
            <a:off x="4381712" y="2838893"/>
            <a:ext cx="9535" cy="1818376"/>
          </a:xfrm>
          <a:prstGeom prst="line">
            <a:avLst/>
          </a:prstGeom>
          <a:ln w="76200">
            <a:solidFill>
              <a:srgbClr val="FF2600"/>
            </a:solidFill>
            <a:custDash>
              <a:ds d="200000" sp="200000"/>
            </a:custDash>
            <a:miter lim="400000"/>
          </a:ln>
        </p:spPr>
        <p:txBody>
          <a:bodyPr lIns="26789" tIns="26789" rIns="26789" bIns="26789" anchor="ctr"/>
          <a:lstStyle/>
          <a:p>
            <a:pPr>
              <a:defRPr sz="2400"/>
            </a:pPr>
            <a:endParaRPr sz="1266"/>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 name="Nanojets_statistics.pdf" descr="Nanojets_statistics.pdf"/>
          <p:cNvPicPr>
            <a:picLocks noChangeAspect="1"/>
          </p:cNvPicPr>
          <p:nvPr/>
        </p:nvPicPr>
        <p:blipFill>
          <a:blip r:embed="rId2"/>
          <a:stretch>
            <a:fillRect/>
          </a:stretch>
        </p:blipFill>
        <p:spPr>
          <a:xfrm>
            <a:off x="6164814" y="0"/>
            <a:ext cx="9976655" cy="5214392"/>
          </a:xfrm>
          <a:prstGeom prst="rect">
            <a:avLst/>
          </a:prstGeom>
          <a:ln w="12700">
            <a:miter lim="400000"/>
          </a:ln>
        </p:spPr>
      </p:pic>
      <p:sp>
        <p:nvSpPr>
          <p:cNvPr id="852" name="Line"/>
          <p:cNvSpPr/>
          <p:nvPr/>
        </p:nvSpPr>
        <p:spPr>
          <a:xfrm flipV="1">
            <a:off x="7029466" y="754095"/>
            <a:ext cx="1305113" cy="1305113"/>
          </a:xfrm>
          <a:prstGeom prst="line">
            <a:avLst/>
          </a:prstGeom>
          <a:ln w="76200">
            <a:solidFill>
              <a:srgbClr val="FF2600"/>
            </a:solidFill>
            <a:custDash>
              <a:ds d="200000" sp="200000"/>
            </a:custDash>
            <a:miter lim="400000"/>
          </a:ln>
        </p:spPr>
        <p:txBody>
          <a:bodyPr lIns="26789" tIns="26789" rIns="26789" bIns="26789" anchor="ctr"/>
          <a:lstStyle/>
          <a:p>
            <a:pPr>
              <a:defRPr sz="2400"/>
            </a:pPr>
            <a:endParaRPr sz="1266"/>
          </a:p>
        </p:txBody>
      </p:sp>
      <p:sp>
        <p:nvSpPr>
          <p:cNvPr id="853" name="Oval"/>
          <p:cNvSpPr/>
          <p:nvPr/>
        </p:nvSpPr>
        <p:spPr>
          <a:xfrm>
            <a:off x="7337305" y="1544099"/>
            <a:ext cx="1141781" cy="649606"/>
          </a:xfrm>
          <a:prstGeom prst="ellipse">
            <a:avLst/>
          </a:prstGeom>
          <a:ln w="101600">
            <a:solidFill>
              <a:schemeClr val="accent2">
                <a:hueOff val="-2473793"/>
                <a:satOff val="-50209"/>
                <a:lumOff val="23543"/>
              </a:schemeClr>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sp>
        <p:nvSpPr>
          <p:cNvPr id="854" name="Line"/>
          <p:cNvSpPr/>
          <p:nvPr/>
        </p:nvSpPr>
        <p:spPr>
          <a:xfrm flipV="1">
            <a:off x="6890575" y="3392020"/>
            <a:ext cx="1444004" cy="1154288"/>
          </a:xfrm>
          <a:prstGeom prst="line">
            <a:avLst/>
          </a:prstGeom>
          <a:ln w="76200">
            <a:solidFill>
              <a:srgbClr val="FF2600"/>
            </a:solidFill>
            <a:custDash>
              <a:ds d="200000" sp="200000"/>
            </a:custDash>
            <a:miter lim="400000"/>
          </a:ln>
        </p:spPr>
        <p:txBody>
          <a:bodyPr lIns="26789" tIns="26789" rIns="26789" bIns="26789" anchor="ctr"/>
          <a:lstStyle/>
          <a:p>
            <a:pPr>
              <a:defRPr sz="2400"/>
            </a:pPr>
            <a:endParaRPr sz="1266"/>
          </a:p>
        </p:txBody>
      </p:sp>
      <p:sp>
        <p:nvSpPr>
          <p:cNvPr id="855" name="again, troubles when looking for proxies of the energy"/>
          <p:cNvSpPr txBox="1"/>
          <p:nvPr/>
        </p:nvSpPr>
        <p:spPr>
          <a:xfrm>
            <a:off x="1746280" y="1544099"/>
            <a:ext cx="3233907" cy="1677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lvl="1" indent="241082" algn="l" defTabSz="309537">
              <a:defRPr sz="5000" b="1">
                <a:latin typeface="Helvetica Neue"/>
                <a:ea typeface="Helvetica Neue"/>
                <a:cs typeface="Helvetica Neue"/>
                <a:sym typeface="Helvetica Neue"/>
              </a:defRPr>
            </a:pPr>
            <a:r>
              <a:rPr sz="2637" dirty="0"/>
              <a:t>again, troubles when looking for proxies of the energy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 name="Screenshot 2023-02-01 at 11.59.24.png" descr="Screenshot 2023-02-01 at 11.59.24.png"/>
          <p:cNvPicPr>
            <a:picLocks noChangeAspect="1"/>
          </p:cNvPicPr>
          <p:nvPr/>
        </p:nvPicPr>
        <p:blipFill>
          <a:blip r:embed="rId4"/>
          <a:stretch>
            <a:fillRect/>
          </a:stretch>
        </p:blipFill>
        <p:spPr>
          <a:xfrm>
            <a:off x="5994400" y="-303815"/>
            <a:ext cx="3494145" cy="1522754"/>
          </a:xfrm>
          <a:prstGeom prst="rect">
            <a:avLst/>
          </a:prstGeom>
          <a:ln w="12700">
            <a:miter lim="400000"/>
          </a:ln>
        </p:spPr>
      </p:pic>
      <p:pic>
        <p:nvPicPr>
          <p:cNvPr id="858" name="Screenshot 2023-02-01 at 12.01.02.png" descr="Screenshot 2023-02-01 at 12.01.02.png"/>
          <p:cNvPicPr>
            <a:picLocks noChangeAspect="1"/>
          </p:cNvPicPr>
          <p:nvPr/>
        </p:nvPicPr>
        <p:blipFill>
          <a:blip r:embed="rId5"/>
          <a:stretch>
            <a:fillRect/>
          </a:stretch>
        </p:blipFill>
        <p:spPr>
          <a:xfrm>
            <a:off x="34555" y="961613"/>
            <a:ext cx="6524930" cy="4117546"/>
          </a:xfrm>
          <a:prstGeom prst="rect">
            <a:avLst/>
          </a:prstGeom>
          <a:ln w="12700">
            <a:miter lim="400000"/>
          </a:ln>
        </p:spPr>
      </p:pic>
      <p:sp>
        <p:nvSpPr>
          <p:cNvPr id="859" name="Fe XV 284 Muse passband"/>
          <p:cNvSpPr txBox="1"/>
          <p:nvPr/>
        </p:nvSpPr>
        <p:spPr>
          <a:xfrm>
            <a:off x="6327058" y="4042368"/>
            <a:ext cx="2574595" cy="60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a:defRPr sz="2900" b="1">
                <a:latin typeface="Helvetica"/>
                <a:ea typeface="Helvetica"/>
                <a:cs typeface="Helvetica"/>
                <a:sym typeface="Helvetica"/>
              </a:defRPr>
            </a:pPr>
            <a:r>
              <a:rPr sz="1800" dirty="0"/>
              <a:t>Fe XV 284</a:t>
            </a:r>
            <a:br>
              <a:rPr sz="1800" dirty="0"/>
            </a:br>
            <a:r>
              <a:rPr sz="1800" dirty="0"/>
              <a:t>Muse</a:t>
            </a:r>
            <a:r>
              <a:rPr lang="it-IT" sz="1800" dirty="0"/>
              <a:t> </a:t>
            </a:r>
            <a:r>
              <a:rPr sz="1800" dirty="0"/>
              <a:t>passband</a:t>
            </a:r>
          </a:p>
        </p:txBody>
      </p:sp>
      <p:pic>
        <p:nvPicPr>
          <p:cNvPr id="860" name="apjac4222f8_video.mp4" descr="apjac4222f8_video.mp4"/>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690" y="666056"/>
            <a:ext cx="6414660" cy="2778003"/>
          </a:xfrm>
          <a:prstGeom prst="rect">
            <a:avLst/>
          </a:prstGeom>
          <a:ln w="12700">
            <a:miter lim="400000"/>
          </a:ln>
        </p:spPr>
      </p:pic>
      <p:sp>
        <p:nvSpPr>
          <p:cNvPr id="861" name="MUSE observables"/>
          <p:cNvSpPr txBox="1">
            <a:spLocks noGrp="1"/>
          </p:cNvSpPr>
          <p:nvPr>
            <p:ph type="title"/>
          </p:nvPr>
        </p:nvSpPr>
        <p:spPr>
          <a:xfrm>
            <a:off x="226277" y="-323616"/>
            <a:ext cx="6073431" cy="910829"/>
          </a:xfrm>
          <a:prstGeom prst="rect">
            <a:avLst/>
          </a:prstGeom>
        </p:spPr>
        <p:txBody>
          <a:bodyPr/>
          <a:lstStyle>
            <a:lvl1pPr>
              <a:defRPr sz="4500" b="0">
                <a:solidFill>
                  <a:srgbClr val="000000"/>
                </a:solidFill>
                <a:latin typeface="Avenir Heavy"/>
                <a:ea typeface="Avenir Heavy"/>
                <a:cs typeface="Avenir Heavy"/>
                <a:sym typeface="Avenir Heavy"/>
              </a:defRPr>
            </a:lvl1pPr>
          </a:lstStyle>
          <a:p>
            <a:r>
              <a:rPr sz="3600" dirty="0"/>
              <a:t>MUSE observables</a:t>
            </a:r>
          </a:p>
        </p:txBody>
      </p:sp>
      <p:sp>
        <p:nvSpPr>
          <p:cNvPr id="862" name="Line intensity"/>
          <p:cNvSpPr txBox="1"/>
          <p:nvPr/>
        </p:nvSpPr>
        <p:spPr>
          <a:xfrm>
            <a:off x="565291" y="399089"/>
            <a:ext cx="1722828" cy="361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500">
                <a:latin typeface="Avenir Heavy"/>
                <a:ea typeface="Avenir Heavy"/>
                <a:cs typeface="Avenir Heavy"/>
                <a:sym typeface="Avenir Heavy"/>
              </a:defRPr>
            </a:lvl1pPr>
          </a:lstStyle>
          <a:p>
            <a:r>
              <a:rPr sz="2000" dirty="0"/>
              <a:t>Line intensity </a:t>
            </a:r>
          </a:p>
        </p:txBody>
      </p:sp>
      <p:sp>
        <p:nvSpPr>
          <p:cNvPr id="863" name="Doppler shift"/>
          <p:cNvSpPr txBox="1"/>
          <p:nvPr/>
        </p:nvSpPr>
        <p:spPr>
          <a:xfrm>
            <a:off x="2594391" y="401957"/>
            <a:ext cx="1711606" cy="361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500">
                <a:latin typeface="Avenir Heavy"/>
                <a:ea typeface="Avenir Heavy"/>
                <a:cs typeface="Avenir Heavy"/>
                <a:sym typeface="Avenir Heavy"/>
              </a:defRPr>
            </a:lvl1pPr>
          </a:lstStyle>
          <a:p>
            <a:r>
              <a:rPr sz="2000" dirty="0"/>
              <a:t>Doppler shift </a:t>
            </a:r>
          </a:p>
        </p:txBody>
      </p:sp>
      <p:sp>
        <p:nvSpPr>
          <p:cNvPr id="864" name="Line width"/>
          <p:cNvSpPr txBox="1"/>
          <p:nvPr/>
        </p:nvSpPr>
        <p:spPr>
          <a:xfrm>
            <a:off x="4715281" y="408420"/>
            <a:ext cx="1379785" cy="361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500">
                <a:latin typeface="Avenir Heavy"/>
                <a:ea typeface="Avenir Heavy"/>
                <a:cs typeface="Avenir Heavy"/>
                <a:sym typeface="Avenir Heavy"/>
              </a:defRPr>
            </a:lvl1pPr>
          </a:lstStyle>
          <a:p>
            <a:r>
              <a:rPr sz="2000" dirty="0"/>
              <a:t>Line width </a:t>
            </a:r>
          </a:p>
        </p:txBody>
      </p:sp>
      <p:sp>
        <p:nvSpPr>
          <p:cNvPr id="865" name="braiding"/>
          <p:cNvSpPr txBox="1"/>
          <p:nvPr/>
        </p:nvSpPr>
        <p:spPr>
          <a:xfrm>
            <a:off x="7976736" y="979637"/>
            <a:ext cx="964608" cy="33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000" b="1">
                <a:latin typeface="Helvetica"/>
                <a:ea typeface="Helvetica"/>
                <a:cs typeface="Helvetica"/>
                <a:sym typeface="Helvetica"/>
              </a:defRPr>
            </a:lvl1pPr>
          </a:lstStyle>
          <a:p>
            <a:r>
              <a:rPr sz="1800" dirty="0"/>
              <a:t>braiding</a:t>
            </a:r>
          </a:p>
        </p:txBody>
      </p:sp>
      <p:sp>
        <p:nvSpPr>
          <p:cNvPr id="866" name="jet"/>
          <p:cNvSpPr txBox="1"/>
          <p:nvPr/>
        </p:nvSpPr>
        <p:spPr>
          <a:xfrm>
            <a:off x="7513578" y="945163"/>
            <a:ext cx="323406" cy="33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000" b="1">
                <a:latin typeface="Helvetica"/>
                <a:ea typeface="Helvetica"/>
                <a:cs typeface="Helvetica"/>
                <a:sym typeface="Helvetica"/>
              </a:defRPr>
            </a:lvl1pPr>
          </a:lstStyle>
          <a:p>
            <a:r>
              <a:rPr sz="1800" dirty="0"/>
              <a:t>jet</a:t>
            </a:r>
          </a:p>
        </p:txBody>
      </p:sp>
      <p:sp>
        <p:nvSpPr>
          <p:cNvPr id="867" name="Signature of nanojet/nanoflare"/>
          <p:cNvSpPr txBox="1"/>
          <p:nvPr/>
        </p:nvSpPr>
        <p:spPr>
          <a:xfrm>
            <a:off x="6448909" y="3430977"/>
            <a:ext cx="2452744" cy="60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2600" b="1">
                <a:solidFill>
                  <a:srgbClr val="FF2600"/>
                </a:solidFill>
                <a:latin typeface="Helvetica"/>
                <a:ea typeface="Helvetica"/>
                <a:cs typeface="Helvetica"/>
                <a:sym typeface="Helvetica"/>
              </a:defRPr>
            </a:lvl1pPr>
          </a:lstStyle>
          <a:p>
            <a:r>
              <a:rPr sz="1800" dirty="0"/>
              <a:t>Signature of </a:t>
            </a:r>
            <a:r>
              <a:rPr sz="1800" dirty="0" err="1"/>
              <a:t>nanojet</a:t>
            </a:r>
            <a:r>
              <a:rPr sz="1800" dirty="0"/>
              <a:t>/nanoflare</a:t>
            </a:r>
          </a:p>
        </p:txBody>
      </p:sp>
      <p:sp>
        <p:nvSpPr>
          <p:cNvPr id="868" name="Oval"/>
          <p:cNvSpPr/>
          <p:nvPr/>
        </p:nvSpPr>
        <p:spPr>
          <a:xfrm>
            <a:off x="4715281" y="3582724"/>
            <a:ext cx="852890" cy="375047"/>
          </a:xfrm>
          <a:prstGeom prst="ellipse">
            <a:avLst/>
          </a:prstGeom>
          <a:ln w="63500">
            <a:solidFill>
              <a:srgbClr val="FF2600"/>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sp>
        <p:nvSpPr>
          <p:cNvPr id="869" name="De Pontieu et al. 2022"/>
          <p:cNvSpPr txBox="1"/>
          <p:nvPr/>
        </p:nvSpPr>
        <p:spPr>
          <a:xfrm>
            <a:off x="6301374" y="4875520"/>
            <a:ext cx="1666722" cy="248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l">
              <a:spcBef>
                <a:spcPts val="1000"/>
              </a:spcBef>
              <a:defRPr sz="2400">
                <a:latin typeface="Avenir Book"/>
                <a:ea typeface="Avenir Book"/>
                <a:cs typeface="Avenir Book"/>
                <a:sym typeface="Avenir Book"/>
              </a:defRPr>
            </a:lvl1pPr>
          </a:lstStyle>
          <a:p>
            <a:r>
              <a:rPr sz="1266"/>
              <a:t>De Pontieu et al. 2022</a:t>
            </a:r>
          </a:p>
        </p:txBody>
      </p:sp>
      <p:sp>
        <p:nvSpPr>
          <p:cNvPr id="870" name="see Gabriele’s talk"/>
          <p:cNvSpPr txBox="1"/>
          <p:nvPr/>
        </p:nvSpPr>
        <p:spPr>
          <a:xfrm>
            <a:off x="21635" y="133945"/>
            <a:ext cx="6073431" cy="910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b"/>
          <a:lstStyle>
            <a:lvl1pPr>
              <a:defRPr sz="4500">
                <a:latin typeface="Avenir Heavy"/>
                <a:ea typeface="Avenir Heavy"/>
                <a:cs typeface="Avenir Heavy"/>
                <a:sym typeface="Avenir Heavy"/>
              </a:defRPr>
            </a:lvl1pPr>
          </a:lstStyle>
          <a:p>
            <a:endParaRPr sz="2373"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0" fill="hold"/>
                                        <p:tgtEl>
                                          <p:spTgt spid="8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60"/>
                </p:tgtEl>
              </p:cMediaNode>
            </p:video>
            <p:seq concurrent="1" prevAc="none" nextAc="seek">
              <p:cTn id="8" restart="whenNotActive" fill="hold" evtFilter="cancelBubble" nodeType="interactiveSeq">
                <p:stCondLst>
                  <p:cond evt="onClick" delay="0">
                    <p:tgtEl>
                      <p:spTgt spid="86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60"/>
                                        </p:tgtEl>
                                      </p:cBhvr>
                                    </p:cmd>
                                  </p:childTnLst>
                                </p:cTn>
                              </p:par>
                            </p:childTnLst>
                          </p:cTn>
                        </p:par>
                      </p:childTnLst>
                    </p:cTn>
                  </p:par>
                </p:childTnLst>
              </p:cTn>
              <p:nextCondLst>
                <p:cond evt="onClick" delay="0">
                  <p:tgtEl>
                    <p:spTgt spid="86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large_new_pound.png" descr="large_new_pound.png"/>
          <p:cNvPicPr>
            <a:picLocks noChangeAspect="1"/>
          </p:cNvPicPr>
          <p:nvPr/>
        </p:nvPicPr>
        <p:blipFill>
          <a:blip r:embed="rId3">
            <a:alphaModFix amt="14999"/>
          </a:blip>
          <a:stretch>
            <a:fillRect/>
          </a:stretch>
        </p:blipFill>
        <p:spPr>
          <a:xfrm>
            <a:off x="1143000" y="-857250"/>
            <a:ext cx="6858000" cy="6858000"/>
          </a:xfrm>
          <a:prstGeom prst="rect">
            <a:avLst/>
          </a:prstGeom>
          <a:ln w="12700">
            <a:miter lim="400000"/>
          </a:ln>
        </p:spPr>
      </p:pic>
      <p:pic>
        <p:nvPicPr>
          <p:cNvPr id="257" name="mfig10-eps-converted-to.pdf" descr="mfig10-eps-converted-to.pdf"/>
          <p:cNvPicPr>
            <a:picLocks noChangeAspect="1"/>
          </p:cNvPicPr>
          <p:nvPr/>
        </p:nvPicPr>
        <p:blipFill>
          <a:blip r:embed="rId4"/>
          <a:srcRect l="36833" t="36808" b="46214"/>
          <a:stretch>
            <a:fillRect/>
          </a:stretch>
        </p:blipFill>
        <p:spPr>
          <a:xfrm>
            <a:off x="1993400" y="5217176"/>
            <a:ext cx="3220312" cy="594753"/>
          </a:xfrm>
          <a:prstGeom prst="rect">
            <a:avLst/>
          </a:prstGeom>
          <a:ln w="12700">
            <a:miter lim="400000"/>
          </a:ln>
        </p:spPr>
      </p:pic>
      <p:pic>
        <p:nvPicPr>
          <p:cNvPr id="258" name="41116_2020_26_Fig1_HTML.png" descr="41116_2020_26_Fig1_HTML.png"/>
          <p:cNvPicPr>
            <a:picLocks noChangeAspect="1"/>
          </p:cNvPicPr>
          <p:nvPr/>
        </p:nvPicPr>
        <p:blipFill>
          <a:blip r:embed="rId5"/>
          <a:stretch>
            <a:fillRect/>
          </a:stretch>
        </p:blipFill>
        <p:spPr>
          <a:xfrm>
            <a:off x="2978763" y="1429514"/>
            <a:ext cx="3220339" cy="2148459"/>
          </a:xfrm>
          <a:prstGeom prst="rect">
            <a:avLst/>
          </a:prstGeom>
          <a:ln w="12700">
            <a:miter lim="400000"/>
          </a:ln>
        </p:spPr>
      </p:pic>
      <p:sp>
        <p:nvSpPr>
          <p:cNvPr id="259" name="Nanoflares"/>
          <p:cNvSpPr txBox="1">
            <a:spLocks noGrp="1"/>
          </p:cNvSpPr>
          <p:nvPr>
            <p:ph type="title"/>
          </p:nvPr>
        </p:nvSpPr>
        <p:spPr>
          <a:xfrm>
            <a:off x="1607784" y="-638938"/>
            <a:ext cx="5928433" cy="1243306"/>
          </a:xfrm>
          <a:prstGeom prst="rect">
            <a:avLst/>
          </a:prstGeom>
        </p:spPr>
        <p:txBody>
          <a:bodyPr/>
          <a:lstStyle>
            <a:lvl1pPr>
              <a:defRPr b="0">
                <a:solidFill>
                  <a:srgbClr val="000000"/>
                </a:solidFill>
                <a:latin typeface="Avenir Heavy"/>
                <a:ea typeface="Avenir Heavy"/>
                <a:cs typeface="Avenir Heavy"/>
                <a:sym typeface="Avenir Heavy"/>
              </a:defRPr>
            </a:lvl1pPr>
          </a:lstStyle>
          <a:p>
            <a:r>
              <a:t>Nanoflares</a:t>
            </a:r>
          </a:p>
        </p:txBody>
      </p:sp>
      <p:sp>
        <p:nvSpPr>
          <p:cNvPr id="260" name="Impulsive"/>
          <p:cNvSpPr txBox="1"/>
          <p:nvPr/>
        </p:nvSpPr>
        <p:spPr>
          <a:xfrm rot="18900000">
            <a:off x="1524471" y="802533"/>
            <a:ext cx="1485583" cy="443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4800">
                <a:latin typeface="Avenir Heavy"/>
                <a:ea typeface="Avenir Heavy"/>
                <a:cs typeface="Avenir Heavy"/>
                <a:sym typeface="Avenir Heavy"/>
              </a:defRPr>
            </a:lvl1pPr>
          </a:lstStyle>
          <a:p>
            <a:r>
              <a:rPr sz="2531"/>
              <a:t>Impulsive</a:t>
            </a:r>
          </a:p>
        </p:txBody>
      </p:sp>
      <p:sp>
        <p:nvSpPr>
          <p:cNvPr id="261" name="Small and short"/>
          <p:cNvSpPr txBox="1"/>
          <p:nvPr/>
        </p:nvSpPr>
        <p:spPr>
          <a:xfrm rot="18900000">
            <a:off x="5502669" y="3836980"/>
            <a:ext cx="2407311" cy="443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4800">
                <a:latin typeface="Avenir Heavy"/>
                <a:ea typeface="Avenir Heavy"/>
                <a:cs typeface="Avenir Heavy"/>
                <a:sym typeface="Avenir Heavy"/>
              </a:defRPr>
            </a:lvl1pPr>
          </a:lstStyle>
          <a:p>
            <a:r>
              <a:rPr sz="2531"/>
              <a:t>Small and short</a:t>
            </a:r>
          </a:p>
        </p:txBody>
      </p:sp>
      <mc:AlternateContent xmlns:mc="http://schemas.openxmlformats.org/markup-compatibility/2006">
        <mc:Choice xmlns:a14="http://schemas.microsoft.com/office/drawing/2010/main" Requires="a14">
          <p:sp>
            <p:nvSpPr>
              <p:cNvPr id="262" name="Text"/>
              <p:cNvSpPr txBox="1"/>
              <p:nvPr/>
            </p:nvSpPr>
            <p:spPr>
              <a:xfrm rot="2700000">
                <a:off x="6127526" y="780219"/>
                <a:ext cx="1460255" cy="48819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26789" tIns="26789" rIns="26789" bIns="26789" anchor="ctr">
                <a:spAutoFit/>
              </a:bodyPr>
              <a:lstStyle>
                <a:lvl1pPr>
                  <a:defRPr sz="4800">
                    <a:latin typeface="Avenir Heavy"/>
                    <a:ea typeface="Avenir Heavy"/>
                    <a:cs typeface="Avenir Heavy"/>
                    <a:sym typeface="Avenir Heavy"/>
                  </a:defRPr>
                </a:lvl1pPr>
              </a:lstStyle>
              <a:p>
                <a:pPr/>
                <a14:m>
                  <m:oMathPara xmlns:m="http://schemas.openxmlformats.org/officeDocument/2006/math">
                    <m:oMathParaPr>
                      <m:jc m:val="center"/>
                    </m:oMathParaPr>
                    <m:oMath xmlns:m="http://schemas.openxmlformats.org/officeDocument/2006/math">
                      <m:sSup>
                        <m:sSupPr>
                          <m:ctrlPr>
                            <a:rPr sz="2821">
                              <a:latin typeface="Cambria Math" panose="02040503050406030204" pitchFamily="18" charset="0"/>
                            </a:rPr>
                          </m:ctrlPr>
                        </m:sSupPr>
                        <m:e>
                          <m:r>
                            <a:rPr sz="2821" i="1">
                              <a:latin typeface="Cambria Math" panose="02040503050406030204" pitchFamily="18" charset="0"/>
                            </a:rPr>
                            <m:t>10</m:t>
                          </m:r>
                        </m:e>
                        <m:sup>
                          <m:r>
                            <a:rPr sz="2821" i="1">
                              <a:latin typeface="Cambria Math" panose="02040503050406030204" pitchFamily="18" charset="0"/>
                            </a:rPr>
                            <m:t>24</m:t>
                          </m:r>
                        </m:sup>
                      </m:sSup>
                      <m:r>
                        <a:rPr sz="2821" i="1">
                          <a:latin typeface="Cambria Math" panose="02040503050406030204" pitchFamily="18" charset="0"/>
                        </a:rPr>
                        <m:t>𝑒𝑟𝑔</m:t>
                      </m:r>
                    </m:oMath>
                  </m:oMathPara>
                </a14:m>
                <a:endParaRPr sz="2531"/>
              </a:p>
            </p:txBody>
          </p:sp>
        </mc:Choice>
        <mc:Fallback>
          <p:sp>
            <p:nvSpPr>
              <p:cNvPr id="262" name="Text"/>
              <p:cNvSpPr txBox="1">
                <a:spLocks noRot="1" noChangeAspect="1" noMove="1" noResize="1" noEditPoints="1" noAdjustHandles="1" noChangeArrowheads="1" noChangeShapeType="1" noTextEdit="1"/>
              </p:cNvSpPr>
              <p:nvPr/>
            </p:nvSpPr>
            <p:spPr>
              <a:xfrm rot="2700000">
                <a:off x="6127526" y="780219"/>
                <a:ext cx="1460255" cy="488194"/>
              </a:xfrm>
              <a:prstGeom prst="rect">
                <a:avLst/>
              </a:prstGeom>
              <a:blipFill>
                <a:blip r:embed="rId6"/>
                <a:stretch>
                  <a:fillRect l="-4545" t="-1818" b="-181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sp>
        <p:nvSpPr>
          <p:cNvPr id="263" name="5-10 MK"/>
          <p:cNvSpPr txBox="1"/>
          <p:nvPr/>
        </p:nvSpPr>
        <p:spPr>
          <a:xfrm rot="2700000">
            <a:off x="1534782" y="3484091"/>
            <a:ext cx="1352535" cy="443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4800">
                <a:latin typeface="Avenir Heavy"/>
                <a:ea typeface="Avenir Heavy"/>
                <a:cs typeface="Avenir Heavy"/>
                <a:sym typeface="Avenir Heavy"/>
              </a:defRPr>
            </a:lvl1pPr>
          </a:lstStyle>
          <a:p>
            <a:r>
              <a:rPr sz="2531"/>
              <a:t>5-10 MK</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Conclusions"/>
          <p:cNvSpPr txBox="1">
            <a:spLocks noGrp="1"/>
          </p:cNvSpPr>
          <p:nvPr>
            <p:ph type="title"/>
          </p:nvPr>
        </p:nvSpPr>
        <p:spPr>
          <a:xfrm>
            <a:off x="1816966" y="351744"/>
            <a:ext cx="5510068" cy="538844"/>
          </a:xfrm>
          <a:prstGeom prst="rect">
            <a:avLst/>
          </a:prstGeom>
        </p:spPr>
        <p:txBody>
          <a:bodyPr/>
          <a:lstStyle>
            <a:lvl1pPr>
              <a:defRPr sz="5000" b="0">
                <a:solidFill>
                  <a:srgbClr val="000000"/>
                </a:solidFill>
                <a:latin typeface="Avenir Heavy"/>
                <a:ea typeface="Avenir Heavy"/>
                <a:cs typeface="Avenir Heavy"/>
                <a:sym typeface="Avenir Heavy"/>
              </a:defRPr>
            </a:lvl1pPr>
          </a:lstStyle>
          <a:p>
            <a:r>
              <a:rPr dirty="0"/>
              <a:t>Conclusions</a:t>
            </a:r>
          </a:p>
        </p:txBody>
      </p:sp>
      <p:sp>
        <p:nvSpPr>
          <p:cNvPr id="873" name="Nanojets remain one of our main leads to see coronal heating in action."/>
          <p:cNvSpPr txBox="1"/>
          <p:nvPr/>
        </p:nvSpPr>
        <p:spPr>
          <a:xfrm>
            <a:off x="376784" y="993883"/>
            <a:ext cx="8426974" cy="861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lstStyle>
            <a:lvl1pPr algn="l">
              <a:defRPr sz="3000">
                <a:latin typeface="Avenir Heavy"/>
                <a:ea typeface="Avenir Heavy"/>
                <a:cs typeface="Avenir Heavy"/>
                <a:sym typeface="Avenir Heavy"/>
              </a:defRPr>
            </a:lvl1pPr>
          </a:lstStyle>
          <a:p>
            <a:r>
              <a:rPr sz="1582" dirty="0" err="1"/>
              <a:t>Nanojets</a:t>
            </a:r>
            <a:r>
              <a:rPr sz="1582" dirty="0"/>
              <a:t> remain one of our main leads to see coronal heating in action.</a:t>
            </a:r>
          </a:p>
        </p:txBody>
      </p:sp>
      <p:sp>
        <p:nvSpPr>
          <p:cNvPr id="874" name="Magnetic reconnection is interlinked with MHD waves"/>
          <p:cNvSpPr txBox="1"/>
          <p:nvPr/>
        </p:nvSpPr>
        <p:spPr>
          <a:xfrm>
            <a:off x="376784" y="4149617"/>
            <a:ext cx="6073431" cy="861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lstStyle>
            <a:lvl1pPr algn="l">
              <a:defRPr sz="3000">
                <a:latin typeface="Avenir Heavy"/>
                <a:ea typeface="Avenir Heavy"/>
                <a:cs typeface="Avenir Heavy"/>
                <a:sym typeface="Avenir Heavy"/>
              </a:defRPr>
            </a:lvl1pPr>
          </a:lstStyle>
          <a:p>
            <a:r>
              <a:rPr sz="1582" dirty="0"/>
              <a:t>Magnetic reconnection is interlinked with MHD waves</a:t>
            </a:r>
          </a:p>
        </p:txBody>
      </p:sp>
      <p:sp>
        <p:nvSpPr>
          <p:cNvPr id="875" name="Magnetic reconnection in the corona is transient and can be (is!) triggered by magnetic forces. Also heating is transient."/>
          <p:cNvSpPr txBox="1"/>
          <p:nvPr/>
        </p:nvSpPr>
        <p:spPr>
          <a:xfrm>
            <a:off x="376784" y="2949622"/>
            <a:ext cx="8565197" cy="861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lstStyle>
            <a:lvl1pPr algn="l">
              <a:defRPr sz="3000">
                <a:latin typeface="Avenir Heavy"/>
                <a:ea typeface="Avenir Heavy"/>
                <a:cs typeface="Avenir Heavy"/>
                <a:sym typeface="Avenir Heavy"/>
              </a:defRPr>
            </a:lvl1pPr>
          </a:lstStyle>
          <a:p>
            <a:r>
              <a:rPr sz="1582" dirty="0"/>
              <a:t>Magnetic reconnection in the corona is transient and can be (is!) triggered by magnetic forces. Also heating is transient.</a:t>
            </a:r>
          </a:p>
        </p:txBody>
      </p:sp>
      <p:sp>
        <p:nvSpPr>
          <p:cNvPr id="876" name="We need to better understand how nanojets are a proxy for heating."/>
          <p:cNvSpPr txBox="1"/>
          <p:nvPr/>
        </p:nvSpPr>
        <p:spPr>
          <a:xfrm>
            <a:off x="376784" y="2100400"/>
            <a:ext cx="8118630" cy="297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l">
              <a:defRPr sz="3000">
                <a:latin typeface="Avenir Heavy"/>
                <a:ea typeface="Avenir Heavy"/>
                <a:cs typeface="Avenir Heavy"/>
                <a:sym typeface="Avenir Heavy"/>
              </a:defRPr>
            </a:lvl1pPr>
          </a:lstStyle>
          <a:p>
            <a:r>
              <a:rPr sz="1582" dirty="0"/>
              <a:t>We need to better understand how </a:t>
            </a:r>
            <a:r>
              <a:rPr sz="1582" dirty="0" err="1"/>
              <a:t>nanojets</a:t>
            </a:r>
            <a:r>
              <a:rPr sz="1582" dirty="0"/>
              <a:t> are a proxy for heating.</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Nanojets"/>
          <p:cNvSpPr txBox="1">
            <a:spLocks noGrp="1"/>
          </p:cNvSpPr>
          <p:nvPr>
            <p:ph type="title"/>
          </p:nvPr>
        </p:nvSpPr>
        <p:spPr>
          <a:xfrm>
            <a:off x="1607784" y="-638938"/>
            <a:ext cx="5928433" cy="1243306"/>
          </a:xfrm>
          <a:prstGeom prst="rect">
            <a:avLst/>
          </a:prstGeom>
        </p:spPr>
        <p:txBody>
          <a:bodyPr/>
          <a:lstStyle>
            <a:lvl1pPr>
              <a:defRPr b="0">
                <a:solidFill>
                  <a:srgbClr val="000000"/>
                </a:solidFill>
                <a:latin typeface="Avenir Heavy"/>
                <a:ea typeface="Avenir Heavy"/>
                <a:cs typeface="Avenir Heavy"/>
                <a:sym typeface="Avenir Heavy"/>
              </a:defRPr>
            </a:lvl1pPr>
          </a:lstStyle>
          <a:p>
            <a:r>
              <a:t>Nanojets</a:t>
            </a:r>
          </a:p>
        </p:txBody>
      </p:sp>
      <p:pic>
        <p:nvPicPr>
          <p:cNvPr id="277" name="movsji_20140403_250-319.mov" descr="movsji_20140403_250-319.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897026" y="748928"/>
            <a:ext cx="3349948" cy="3349948"/>
          </a:xfrm>
          <a:prstGeom prst="rect">
            <a:avLst/>
          </a:prstGeom>
          <a:ln w="12700">
            <a:miter lim="400000"/>
          </a:ln>
        </p:spPr>
      </p:pic>
      <p:sp>
        <p:nvSpPr>
          <p:cNvPr id="278" name="Oval"/>
          <p:cNvSpPr/>
          <p:nvPr/>
        </p:nvSpPr>
        <p:spPr>
          <a:xfrm rot="2700000">
            <a:off x="3889773" y="1640569"/>
            <a:ext cx="341860" cy="670580"/>
          </a:xfrm>
          <a:prstGeom prst="ellipse">
            <a:avLst/>
          </a:prstGeom>
          <a:ln w="50800">
            <a:solidFill>
              <a:srgbClr val="00FDFF"/>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pic>
        <p:nvPicPr>
          <p:cNvPr id="279" name="mfig10-eps-converted-to.pdf" descr="mfig10-eps-converted-to.pdf"/>
          <p:cNvPicPr>
            <a:picLocks noChangeAspect="1"/>
          </p:cNvPicPr>
          <p:nvPr/>
        </p:nvPicPr>
        <p:blipFill>
          <a:blip r:embed="rId6"/>
          <a:srcRect l="36833" t="36808" b="46214"/>
          <a:stretch>
            <a:fillRect/>
          </a:stretch>
        </p:blipFill>
        <p:spPr>
          <a:xfrm>
            <a:off x="1993400" y="5217176"/>
            <a:ext cx="3220312" cy="594753"/>
          </a:xfrm>
          <a:prstGeom prst="rect">
            <a:avLst/>
          </a:prstGeom>
          <a:ln w="12700">
            <a:miter lim="400000"/>
          </a:ln>
        </p:spPr>
      </p:pic>
      <mc:AlternateContent xmlns:mc="http://schemas.openxmlformats.org/markup-compatibility/2006">
        <mc:Choice xmlns:a14="http://schemas.microsoft.com/office/drawing/2010/main" Requires="a14">
          <p:sp>
            <p:nvSpPr>
              <p:cNvPr id="280" name="Short"/>
              <p:cNvSpPr txBox="1"/>
              <p:nvPr/>
            </p:nvSpPr>
            <p:spPr>
              <a:xfrm rot="18900000">
                <a:off x="1313420" y="780219"/>
                <a:ext cx="1907686" cy="48819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26789" tIns="26789" rIns="26789" bIns="26789" anchor="ctr">
                <a:spAutoFit/>
              </a:bodyPr>
              <a:lstStyle/>
              <a:p>
                <a:pPr>
                  <a:defRPr sz="4800">
                    <a:latin typeface="Avenir Heavy"/>
                    <a:ea typeface="Avenir Heavy"/>
                    <a:cs typeface="Avenir Heavy"/>
                    <a:sym typeface="Avenir Heavy"/>
                  </a:defRPr>
                </a:pPr>
                <a:r>
                  <a:rPr sz="2531"/>
                  <a:t>Short </a:t>
                </a:r>
                <a14:m>
                  <m:oMath xmlns:m="http://schemas.openxmlformats.org/officeDocument/2006/math">
                    <m:r>
                      <a:rPr sz="2821" i="1">
                        <a:latin typeface="Cambria Math" panose="02040503050406030204" pitchFamily="18" charset="0"/>
                      </a:rPr>
                      <m:t>∼10</m:t>
                    </m:r>
                    <m:r>
                      <a:rPr sz="2821" i="1">
                        <a:latin typeface="Cambria Math" panose="02040503050406030204" pitchFamily="18" charset="0"/>
                      </a:rPr>
                      <m:t>𝑠</m:t>
                    </m:r>
                  </m:oMath>
                </a14:m>
                <a:endParaRPr sz="2531"/>
              </a:p>
            </p:txBody>
          </p:sp>
        </mc:Choice>
        <mc:Fallback>
          <p:sp>
            <p:nvSpPr>
              <p:cNvPr id="280" name="Short"/>
              <p:cNvSpPr txBox="1">
                <a:spLocks noRot="1" noChangeAspect="1" noMove="1" noResize="1" noEditPoints="1" noAdjustHandles="1" noChangeArrowheads="1" noChangeShapeType="1" noTextEdit="1"/>
              </p:cNvSpPr>
              <p:nvPr/>
            </p:nvSpPr>
            <p:spPr>
              <a:xfrm rot="18900000">
                <a:off x="1313420" y="780219"/>
                <a:ext cx="1907686" cy="488194"/>
              </a:xfrm>
              <a:prstGeom prst="rect">
                <a:avLst/>
              </a:prstGeom>
              <a:blipFill>
                <a:blip r:embed="rId7"/>
                <a:stretch>
                  <a:fillRect l="-7407" t="-741" r="-2963" b="-1259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sp>
        <p:nvSpPr>
          <p:cNvPr id="281" name="1000 Km"/>
          <p:cNvSpPr txBox="1"/>
          <p:nvPr/>
        </p:nvSpPr>
        <p:spPr>
          <a:xfrm rot="18900000">
            <a:off x="6145319" y="4004239"/>
            <a:ext cx="1424669" cy="443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4800">
                <a:latin typeface="Avenir Heavy"/>
                <a:ea typeface="Avenir Heavy"/>
                <a:cs typeface="Avenir Heavy"/>
                <a:sym typeface="Avenir Heavy"/>
              </a:defRPr>
            </a:lvl1pPr>
          </a:lstStyle>
          <a:p>
            <a:r>
              <a:rPr sz="2531"/>
              <a:t>1000 Km</a:t>
            </a:r>
          </a:p>
        </p:txBody>
      </p:sp>
      <mc:AlternateContent xmlns:mc="http://schemas.openxmlformats.org/markup-compatibility/2006">
        <mc:Choice xmlns:a14="http://schemas.microsoft.com/office/drawing/2010/main" Requires="a14">
          <p:sp>
            <p:nvSpPr>
              <p:cNvPr id="282" name="Text"/>
              <p:cNvSpPr txBox="1"/>
              <p:nvPr/>
            </p:nvSpPr>
            <p:spPr>
              <a:xfrm rot="2700000">
                <a:off x="5685706" y="780219"/>
                <a:ext cx="2343895" cy="48819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26789" tIns="26789" rIns="26789" bIns="26789" anchor="ctr">
                <a:spAutoFit/>
              </a:bodyPr>
              <a:lstStyle>
                <a:lvl1pPr>
                  <a:defRPr sz="4800">
                    <a:latin typeface="Avenir Heavy"/>
                    <a:ea typeface="Avenir Heavy"/>
                    <a:cs typeface="Avenir Heavy"/>
                    <a:sym typeface="Avenir Heavy"/>
                  </a:defRPr>
                </a:lvl1pPr>
              </a:lstStyle>
              <a:p>
                <a:pPr/>
                <a14:m>
                  <m:oMathPara xmlns:m="http://schemas.openxmlformats.org/officeDocument/2006/math">
                    <m:oMathParaPr>
                      <m:jc m:val="center"/>
                    </m:oMathParaPr>
                    <m:oMath xmlns:m="http://schemas.openxmlformats.org/officeDocument/2006/math">
                      <m:r>
                        <a:rPr sz="2821" i="1">
                          <a:latin typeface="Cambria Math" panose="02040503050406030204" pitchFamily="18" charset="0"/>
                        </a:rPr>
                        <m:t>𝑣</m:t>
                      </m:r>
                      <m:r>
                        <a:rPr sz="2821" i="1">
                          <a:latin typeface="Cambria Math" panose="02040503050406030204" pitchFamily="18" charset="0"/>
                        </a:rPr>
                        <m:t>∼100</m:t>
                      </m:r>
                      <m:r>
                        <a:rPr sz="2821" i="1">
                          <a:latin typeface="Cambria Math" panose="02040503050406030204" pitchFamily="18" charset="0"/>
                        </a:rPr>
                        <m:t>𝐾𝑚</m:t>
                      </m:r>
                      <m:r>
                        <a:rPr sz="2821" i="1">
                          <a:latin typeface="Cambria Math" panose="02040503050406030204" pitchFamily="18" charset="0"/>
                        </a:rPr>
                        <m:t>/</m:t>
                      </m:r>
                      <m:r>
                        <a:rPr sz="2821" i="1">
                          <a:latin typeface="Cambria Math" panose="02040503050406030204" pitchFamily="18" charset="0"/>
                        </a:rPr>
                        <m:t>𝑠</m:t>
                      </m:r>
                    </m:oMath>
                  </m:oMathPara>
                </a14:m>
                <a:endParaRPr sz="2531"/>
              </a:p>
            </p:txBody>
          </p:sp>
        </mc:Choice>
        <mc:Fallback>
          <p:sp>
            <p:nvSpPr>
              <p:cNvPr id="282" name="Text"/>
              <p:cNvSpPr txBox="1">
                <a:spLocks noRot="1" noChangeAspect="1" noMove="1" noResize="1" noEditPoints="1" noAdjustHandles="1" noChangeArrowheads="1" noChangeShapeType="1" noTextEdit="1"/>
              </p:cNvSpPr>
              <p:nvPr/>
            </p:nvSpPr>
            <p:spPr>
              <a:xfrm rot="2700000">
                <a:off x="5685706" y="780219"/>
                <a:ext cx="2343895" cy="488194"/>
              </a:xfrm>
              <a:prstGeom prst="rect">
                <a:avLst/>
              </a:prstGeom>
              <a:blipFill>
                <a:blip r:embed="rId8"/>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IT">
                    <a:noFill/>
                  </a:rPr>
                  <a:t> </a:t>
                </a:r>
              </a:p>
            </p:txBody>
          </p:sp>
        </mc:Fallback>
      </mc:AlternateContent>
      <p:sp>
        <p:nvSpPr>
          <p:cNvPr id="283" name="Transverse"/>
          <p:cNvSpPr txBox="1"/>
          <p:nvPr/>
        </p:nvSpPr>
        <p:spPr>
          <a:xfrm rot="2700000">
            <a:off x="1369673" y="3484091"/>
            <a:ext cx="1682753" cy="443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4800">
                <a:latin typeface="Avenir Heavy"/>
                <a:ea typeface="Avenir Heavy"/>
                <a:cs typeface="Avenir Heavy"/>
                <a:sym typeface="Avenir Heavy"/>
              </a:defRPr>
            </a:lvl1pPr>
          </a:lstStyle>
          <a:p>
            <a:r>
              <a:rPr sz="2531"/>
              <a:t>Transverse</a:t>
            </a:r>
          </a:p>
        </p:txBody>
      </p:sp>
      <p:pic>
        <p:nvPicPr>
          <p:cNvPr id="284" name="d23cdsp-king-charles-iii-definitives-2023-silver-proof-coin-set-2-obverse_1024x1024@2x.jpg.jpeg" descr="d23cdsp-king-charles-iii-definitives-2023-silver-proof-coin-set-2-obverse_1024x1024@2x.jpg.jpeg"/>
          <p:cNvPicPr>
            <a:picLocks noChangeAspect="1"/>
          </p:cNvPicPr>
          <p:nvPr/>
        </p:nvPicPr>
        <p:blipFill>
          <a:blip r:embed="rId9">
            <a:alphaModFix amt="24691"/>
          </a:blip>
          <a:stretch>
            <a:fillRect/>
          </a:stretch>
        </p:blipFill>
        <p:spPr>
          <a:xfrm>
            <a:off x="1143000" y="-857250"/>
            <a:ext cx="6858000" cy="686808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2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7"/>
                </p:tgtEl>
              </p:cMediaNode>
            </p:video>
            <p:seq concurrent="1" prevAc="none" nextAc="seek">
              <p:cTn id="8" restart="whenNotActive" fill="hold" evtFilter="cancelBubble" nodeType="interactiveSeq">
                <p:stCondLst>
                  <p:cond evt="onClick" delay="0">
                    <p:tgtEl>
                      <p:spTgt spid="27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7"/>
                                        </p:tgtEl>
                                      </p:cBhvr>
                                    </p:cmd>
                                  </p:childTnLst>
                                </p:cTn>
                              </p:par>
                            </p:childTnLst>
                          </p:cTn>
                        </p:par>
                      </p:childTnLst>
                    </p:cTn>
                  </p:par>
                </p:childTnLst>
              </p:cTn>
              <p:nextCondLst>
                <p:cond evt="onClick" delay="0">
                  <p:tgtEl>
                    <p:spTgt spid="27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fig5_movie.mov" descr="fig5_movie.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rot="18000000">
            <a:off x="2183407" y="-3055537"/>
            <a:ext cx="7776507" cy="8199439"/>
          </a:xfrm>
          <a:prstGeom prst="rect">
            <a:avLst/>
          </a:prstGeom>
          <a:ln w="12700">
            <a:miter lim="400000"/>
          </a:ln>
        </p:spPr>
      </p:pic>
      <p:sp>
        <p:nvSpPr>
          <p:cNvPr id="289" name="Rectangle"/>
          <p:cNvSpPr/>
          <p:nvPr/>
        </p:nvSpPr>
        <p:spPr>
          <a:xfrm rot="18000000">
            <a:off x="3050519" y="-1083224"/>
            <a:ext cx="2988375" cy="7928073"/>
          </a:xfrm>
          <a:prstGeom prst="rect">
            <a:avLst/>
          </a:prstGeom>
          <a:solidFill>
            <a:srgbClr val="FFFFFF"/>
          </a:solidFill>
          <a:ln w="12700">
            <a:miter lim="400000"/>
          </a:ln>
        </p:spPr>
        <p:txBody>
          <a:bodyPr lIns="26789" tIns="26789" rIns="26789" bIns="26789" anchor="ctr"/>
          <a:lstStyle/>
          <a:p>
            <a:pPr>
              <a:defRPr sz="2400">
                <a:solidFill>
                  <a:srgbClr val="FFFFFF"/>
                </a:solidFill>
              </a:defRPr>
            </a:pPr>
            <a:endParaRPr sz="1266"/>
          </a:p>
        </p:txBody>
      </p:sp>
      <p:sp>
        <p:nvSpPr>
          <p:cNvPr id="290" name="Rectangle"/>
          <p:cNvSpPr/>
          <p:nvPr/>
        </p:nvSpPr>
        <p:spPr>
          <a:xfrm rot="18000000">
            <a:off x="4698354" y="-4809534"/>
            <a:ext cx="2988374" cy="7928073"/>
          </a:xfrm>
          <a:prstGeom prst="rect">
            <a:avLst/>
          </a:prstGeom>
          <a:solidFill>
            <a:srgbClr val="FFFFFF"/>
          </a:solidFill>
          <a:ln w="12700">
            <a:miter lim="400000"/>
          </a:ln>
        </p:spPr>
        <p:txBody>
          <a:bodyPr lIns="26789" tIns="26789" rIns="26789" bIns="26789" anchor="ctr"/>
          <a:lstStyle/>
          <a:p>
            <a:pPr>
              <a:defRPr sz="2400">
                <a:solidFill>
                  <a:srgbClr val="FFFFFF"/>
                </a:solidFill>
              </a:defRPr>
            </a:pPr>
            <a:endParaRPr sz="1266"/>
          </a:p>
        </p:txBody>
      </p:sp>
      <p:sp>
        <p:nvSpPr>
          <p:cNvPr id="291" name="Rectangle"/>
          <p:cNvSpPr/>
          <p:nvPr/>
        </p:nvSpPr>
        <p:spPr>
          <a:xfrm rot="18000000">
            <a:off x="-99579" y="-1449465"/>
            <a:ext cx="2988374" cy="2361438"/>
          </a:xfrm>
          <a:prstGeom prst="rect">
            <a:avLst/>
          </a:prstGeom>
          <a:solidFill>
            <a:srgbClr val="FFFFFF"/>
          </a:solidFill>
          <a:ln w="12700">
            <a:miter lim="400000"/>
          </a:ln>
        </p:spPr>
        <p:txBody>
          <a:bodyPr lIns="26789" tIns="26789" rIns="26789" bIns="26789" anchor="ctr"/>
          <a:lstStyle/>
          <a:p>
            <a:pPr>
              <a:defRPr sz="2400">
                <a:solidFill>
                  <a:srgbClr val="FFFFFF"/>
                </a:solidFill>
              </a:defRPr>
            </a:pPr>
            <a:endParaRPr sz="1266"/>
          </a:p>
        </p:txBody>
      </p:sp>
      <p:pic>
        <p:nvPicPr>
          <p:cNvPr id="292" name="illustration_magnetic_reconnection-1.gif" descr="illustration_magnetic_reconnection-1.gif"/>
          <p:cNvPicPr>
            <a:picLocks/>
          </p:cNvPicPr>
          <p:nvPr/>
        </p:nvPicPr>
        <p:blipFill>
          <a:blip r:embed="rId5"/>
          <a:stretch>
            <a:fillRect/>
          </a:stretch>
        </p:blipFill>
        <p:spPr>
          <a:xfrm>
            <a:off x="346511" y="3029596"/>
            <a:ext cx="4579085" cy="1939460"/>
          </a:xfrm>
          <a:prstGeom prst="rect">
            <a:avLst/>
          </a:prstGeom>
          <a:ln w="12700">
            <a:miter lim="400000"/>
          </a:ln>
        </p:spPr>
      </p:pic>
      <p:sp>
        <p:nvSpPr>
          <p:cNvPr id="293" name="2D"/>
          <p:cNvSpPr txBox="1"/>
          <p:nvPr/>
        </p:nvSpPr>
        <p:spPr>
          <a:xfrm>
            <a:off x="4261490" y="3179799"/>
            <a:ext cx="508595" cy="297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3000"/>
            </a:lvl1pPr>
          </a:lstStyle>
          <a:p>
            <a:r>
              <a:rPr sz="1582"/>
              <a:t>2D</a:t>
            </a:r>
          </a:p>
        </p:txBody>
      </p:sp>
      <p:grpSp>
        <p:nvGrpSpPr>
          <p:cNvPr id="296" name="Group"/>
          <p:cNvGrpSpPr/>
          <p:nvPr/>
        </p:nvGrpSpPr>
        <p:grpSpPr>
          <a:xfrm>
            <a:off x="5735328" y="2427721"/>
            <a:ext cx="1022706" cy="1017985"/>
            <a:chOff x="0" y="0"/>
            <a:chExt cx="1939353" cy="1930400"/>
          </a:xfrm>
        </p:grpSpPr>
        <p:pic>
          <p:nvPicPr>
            <p:cNvPr id="294" name="2932-illustration-of-a-white-left-diagonal-arrow-pv.png" descr="2932-illustration-of-a-white-left-diagonal-arrow-pv.png"/>
            <p:cNvPicPr>
              <a:picLocks noChangeAspect="1"/>
            </p:cNvPicPr>
            <p:nvPr/>
          </p:nvPicPr>
          <p:blipFill>
            <a:blip r:embed="rId6"/>
            <a:stretch>
              <a:fillRect/>
            </a:stretch>
          </p:blipFill>
          <p:spPr>
            <a:xfrm>
              <a:off x="0" y="825417"/>
              <a:ext cx="1104983" cy="1104983"/>
            </a:xfrm>
            <a:prstGeom prst="rect">
              <a:avLst/>
            </a:prstGeom>
            <a:ln w="12700" cap="flat">
              <a:noFill/>
              <a:miter lim="400000"/>
            </a:ln>
            <a:effectLst/>
          </p:spPr>
        </p:pic>
        <p:pic>
          <p:nvPicPr>
            <p:cNvPr id="295" name="2932-illustration-of-a-white-left-diagonal-arrow-pv.png" descr="2932-illustration-of-a-white-left-diagonal-arrow-pv.png"/>
            <p:cNvPicPr>
              <a:picLocks noChangeAspect="1"/>
            </p:cNvPicPr>
            <p:nvPr/>
          </p:nvPicPr>
          <p:blipFill>
            <a:blip r:embed="rId6"/>
            <a:stretch>
              <a:fillRect/>
            </a:stretch>
          </p:blipFill>
          <p:spPr>
            <a:xfrm rot="10800000">
              <a:off x="834371" y="-1"/>
              <a:ext cx="1104983" cy="1104984"/>
            </a:xfrm>
            <a:prstGeom prst="rect">
              <a:avLst/>
            </a:prstGeom>
            <a:ln w="12700" cap="flat">
              <a:noFill/>
              <a:miter lim="400000"/>
            </a:ln>
            <a:effectLst/>
          </p:spPr>
        </p:pic>
      </p:grpSp>
      <p:sp>
        <p:nvSpPr>
          <p:cNvPr id="297" name="3D"/>
          <p:cNvSpPr txBox="1"/>
          <p:nvPr/>
        </p:nvSpPr>
        <p:spPr>
          <a:xfrm>
            <a:off x="5584480" y="1984071"/>
            <a:ext cx="508595" cy="297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3000"/>
            </a:lvl1pPr>
          </a:lstStyle>
          <a:p>
            <a:r>
              <a:rPr sz="1582"/>
              <a:t>3D</a:t>
            </a:r>
          </a:p>
        </p:txBody>
      </p:sp>
      <p:sp>
        <p:nvSpPr>
          <p:cNvPr id="298" name="transient"/>
          <p:cNvSpPr txBox="1"/>
          <p:nvPr/>
        </p:nvSpPr>
        <p:spPr>
          <a:xfrm>
            <a:off x="4715932" y="1345035"/>
            <a:ext cx="828352" cy="297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3000"/>
            </a:lvl1pPr>
          </a:lstStyle>
          <a:p>
            <a:r>
              <a:rPr sz="1582"/>
              <a:t>transient</a:t>
            </a:r>
          </a:p>
        </p:txBody>
      </p:sp>
      <p:grpSp>
        <p:nvGrpSpPr>
          <p:cNvPr id="301" name="Group"/>
          <p:cNvGrpSpPr/>
          <p:nvPr/>
        </p:nvGrpSpPr>
        <p:grpSpPr>
          <a:xfrm>
            <a:off x="4033354" y="1743199"/>
            <a:ext cx="1022706" cy="1017985"/>
            <a:chOff x="0" y="0"/>
            <a:chExt cx="1939353" cy="1930400"/>
          </a:xfrm>
        </p:grpSpPr>
        <p:pic>
          <p:nvPicPr>
            <p:cNvPr id="299" name="2932-illustration-of-a-white-left-diagonal-arrow-pv.png" descr="2932-illustration-of-a-white-left-diagonal-arrow-pv.png"/>
            <p:cNvPicPr>
              <a:picLocks noChangeAspect="1"/>
            </p:cNvPicPr>
            <p:nvPr/>
          </p:nvPicPr>
          <p:blipFill>
            <a:blip r:embed="rId6"/>
            <a:stretch>
              <a:fillRect/>
            </a:stretch>
          </p:blipFill>
          <p:spPr>
            <a:xfrm>
              <a:off x="0" y="825417"/>
              <a:ext cx="1104983" cy="1104983"/>
            </a:xfrm>
            <a:prstGeom prst="rect">
              <a:avLst/>
            </a:prstGeom>
            <a:ln w="12700" cap="flat">
              <a:noFill/>
              <a:miter lim="400000"/>
            </a:ln>
            <a:effectLst/>
          </p:spPr>
        </p:pic>
        <p:pic>
          <p:nvPicPr>
            <p:cNvPr id="300" name="2932-illustration-of-a-white-left-diagonal-arrow-pv.png" descr="2932-illustration-of-a-white-left-diagonal-arrow-pv.png"/>
            <p:cNvPicPr>
              <a:picLocks noChangeAspect="1"/>
            </p:cNvPicPr>
            <p:nvPr/>
          </p:nvPicPr>
          <p:blipFill>
            <a:blip r:embed="rId6"/>
            <a:stretch>
              <a:fillRect/>
            </a:stretch>
          </p:blipFill>
          <p:spPr>
            <a:xfrm rot="10800000">
              <a:off x="834371" y="-1"/>
              <a:ext cx="1104983" cy="1104984"/>
            </a:xfrm>
            <a:prstGeom prst="rect">
              <a:avLst/>
            </a:prstGeom>
            <a:ln w="12700" cap="flat">
              <a:noFill/>
              <a:miter lim="400000"/>
            </a:ln>
            <a:effectLst/>
          </p:spPr>
        </p:pic>
      </p:grpSp>
      <p:sp>
        <p:nvSpPr>
          <p:cNvPr id="302" name="steady"/>
          <p:cNvSpPr txBox="1"/>
          <p:nvPr/>
        </p:nvSpPr>
        <p:spPr>
          <a:xfrm>
            <a:off x="3524701" y="2794039"/>
            <a:ext cx="660036" cy="297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3000"/>
            </a:lvl1pPr>
          </a:lstStyle>
          <a:p>
            <a:r>
              <a:rPr sz="1582"/>
              <a:t>steady</a:t>
            </a:r>
          </a:p>
        </p:txBody>
      </p:sp>
      <p:grpSp>
        <p:nvGrpSpPr>
          <p:cNvPr id="305" name="Group"/>
          <p:cNvGrpSpPr/>
          <p:nvPr/>
        </p:nvGrpSpPr>
        <p:grpSpPr>
          <a:xfrm>
            <a:off x="4618755" y="2256675"/>
            <a:ext cx="1022706" cy="1017985"/>
            <a:chOff x="0" y="0"/>
            <a:chExt cx="1939353" cy="1930400"/>
          </a:xfrm>
        </p:grpSpPr>
        <p:pic>
          <p:nvPicPr>
            <p:cNvPr id="303" name="2932-illustration-of-a-white-left-diagonal-arrow-pv.png" descr="2932-illustration-of-a-white-left-diagonal-arrow-pv.png"/>
            <p:cNvPicPr>
              <a:picLocks noChangeAspect="1"/>
            </p:cNvPicPr>
            <p:nvPr/>
          </p:nvPicPr>
          <p:blipFill>
            <a:blip r:embed="rId6"/>
            <a:stretch>
              <a:fillRect/>
            </a:stretch>
          </p:blipFill>
          <p:spPr>
            <a:xfrm>
              <a:off x="0" y="825417"/>
              <a:ext cx="1104983" cy="1104983"/>
            </a:xfrm>
            <a:prstGeom prst="rect">
              <a:avLst/>
            </a:prstGeom>
            <a:ln w="12700" cap="flat">
              <a:noFill/>
              <a:miter lim="400000"/>
            </a:ln>
            <a:effectLst/>
          </p:spPr>
        </p:pic>
        <p:pic>
          <p:nvPicPr>
            <p:cNvPr id="304" name="2932-illustration-of-a-white-left-diagonal-arrow-pv.png" descr="2932-illustration-of-a-white-left-diagonal-arrow-pv.png"/>
            <p:cNvPicPr>
              <a:picLocks noChangeAspect="1"/>
            </p:cNvPicPr>
            <p:nvPr/>
          </p:nvPicPr>
          <p:blipFill>
            <a:blip r:embed="rId6"/>
            <a:stretch>
              <a:fillRect/>
            </a:stretch>
          </p:blipFill>
          <p:spPr>
            <a:xfrm rot="10800000">
              <a:off x="834371" y="-1"/>
              <a:ext cx="1104983" cy="1104984"/>
            </a:xfrm>
            <a:prstGeom prst="rect">
              <a:avLst/>
            </a:prstGeom>
            <a:ln w="12700" cap="flat">
              <a:noFill/>
              <a:miter lim="400000"/>
            </a:ln>
            <a:effectLst/>
          </p:spPr>
        </p:pic>
      </p:grpSp>
      <p:sp>
        <p:nvSpPr>
          <p:cNvPr id="306" name="burst"/>
          <p:cNvSpPr txBox="1"/>
          <p:nvPr/>
        </p:nvSpPr>
        <p:spPr>
          <a:xfrm>
            <a:off x="6739119" y="2103409"/>
            <a:ext cx="514164" cy="297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3000"/>
            </a:lvl1pPr>
          </a:lstStyle>
          <a:p>
            <a:r>
              <a:rPr sz="1582"/>
              <a:t>burst</a:t>
            </a:r>
          </a:p>
        </p:txBody>
      </p:sp>
      <p:sp>
        <p:nvSpPr>
          <p:cNvPr id="307" name="stable"/>
          <p:cNvSpPr txBox="1"/>
          <p:nvPr/>
        </p:nvSpPr>
        <p:spPr>
          <a:xfrm>
            <a:off x="5339819" y="3591790"/>
            <a:ext cx="603932" cy="297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3000"/>
            </a:lvl1pPr>
          </a:lstStyle>
          <a:p>
            <a:r>
              <a:rPr sz="1582"/>
              <a:t>stable</a:t>
            </a:r>
          </a:p>
        </p:txBody>
      </p:sp>
      <p:sp>
        <p:nvSpPr>
          <p:cNvPr id="308" name="Nanojets are magnetic reconnection in the solar corona"/>
          <p:cNvSpPr txBox="1"/>
          <p:nvPr/>
        </p:nvSpPr>
        <p:spPr>
          <a:xfrm>
            <a:off x="420176" y="203212"/>
            <a:ext cx="2484947" cy="2488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6000"/>
            </a:lvl1pPr>
          </a:lstStyle>
          <a:p>
            <a:r>
              <a:rPr sz="3164" dirty="0" err="1"/>
              <a:t>Nanojets</a:t>
            </a:r>
            <a:r>
              <a:rPr sz="3164" dirty="0"/>
              <a:t> are magnetic reconnection in the solar corona</a:t>
            </a:r>
          </a:p>
        </p:txBody>
      </p:sp>
      <p:sp>
        <p:nvSpPr>
          <p:cNvPr id="309" name="guide"/>
          <p:cNvSpPr txBox="1"/>
          <p:nvPr/>
        </p:nvSpPr>
        <p:spPr>
          <a:xfrm>
            <a:off x="5879959" y="4158457"/>
            <a:ext cx="570269" cy="297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3000"/>
            </a:lvl1pPr>
          </a:lstStyle>
          <a:p>
            <a:r>
              <a:rPr sz="1582"/>
              <a:t>guide</a:t>
            </a:r>
          </a:p>
        </p:txBody>
      </p:sp>
      <p:sp>
        <p:nvSpPr>
          <p:cNvPr id="310" name="component"/>
          <p:cNvSpPr txBox="1"/>
          <p:nvPr/>
        </p:nvSpPr>
        <p:spPr>
          <a:xfrm>
            <a:off x="6852552" y="2732030"/>
            <a:ext cx="1075215" cy="297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3000"/>
            </a:lvl1pPr>
          </a:lstStyle>
          <a:p>
            <a:r>
              <a:rPr sz="1582"/>
              <a:t>component</a:t>
            </a:r>
          </a:p>
        </p:txBody>
      </p:sp>
      <p:grpSp>
        <p:nvGrpSpPr>
          <p:cNvPr id="313" name="Group"/>
          <p:cNvGrpSpPr/>
          <p:nvPr/>
        </p:nvGrpSpPr>
        <p:grpSpPr>
          <a:xfrm>
            <a:off x="6308218" y="3064855"/>
            <a:ext cx="1022706" cy="1017985"/>
            <a:chOff x="0" y="0"/>
            <a:chExt cx="1939353" cy="1930400"/>
          </a:xfrm>
        </p:grpSpPr>
        <p:pic>
          <p:nvPicPr>
            <p:cNvPr id="311" name="2932-illustration-of-a-white-left-diagonal-arrow-pv.png" descr="2932-illustration-of-a-white-left-diagonal-arrow-pv.png"/>
            <p:cNvPicPr>
              <a:picLocks noChangeAspect="1"/>
            </p:cNvPicPr>
            <p:nvPr/>
          </p:nvPicPr>
          <p:blipFill>
            <a:blip r:embed="rId6"/>
            <a:stretch>
              <a:fillRect/>
            </a:stretch>
          </p:blipFill>
          <p:spPr>
            <a:xfrm>
              <a:off x="0" y="825417"/>
              <a:ext cx="1104983" cy="1104983"/>
            </a:xfrm>
            <a:prstGeom prst="rect">
              <a:avLst/>
            </a:prstGeom>
            <a:ln w="12700" cap="flat">
              <a:noFill/>
              <a:miter lim="400000"/>
            </a:ln>
            <a:effectLst/>
          </p:spPr>
        </p:pic>
        <p:pic>
          <p:nvPicPr>
            <p:cNvPr id="312" name="2932-illustration-of-a-white-left-diagonal-arrow-pv.png" descr="2932-illustration-of-a-white-left-diagonal-arrow-pv.png"/>
            <p:cNvPicPr>
              <a:picLocks noChangeAspect="1"/>
            </p:cNvPicPr>
            <p:nvPr/>
          </p:nvPicPr>
          <p:blipFill>
            <a:blip r:embed="rId6"/>
            <a:stretch>
              <a:fillRect/>
            </a:stretch>
          </p:blipFill>
          <p:spPr>
            <a:xfrm rot="10800000">
              <a:off x="834371" y="-1"/>
              <a:ext cx="1104983" cy="1104984"/>
            </a:xfrm>
            <a:prstGeom prst="rect">
              <a:avLst/>
            </a:prstGeom>
            <a:ln w="12700" cap="flat">
              <a:noFill/>
              <a:miter lim="400000"/>
            </a:ln>
            <a:effectLst/>
          </p:spPr>
        </p:pic>
      </p:grpSp>
      <p:pic>
        <p:nvPicPr>
          <p:cNvPr id="314" name="Screenshot 2024-06-22 at 22.07.27.png" descr="Screenshot 2024-06-22 at 22.07.27.png"/>
          <p:cNvPicPr>
            <a:picLocks noChangeAspect="1"/>
          </p:cNvPicPr>
          <p:nvPr/>
        </p:nvPicPr>
        <p:blipFill>
          <a:blip r:embed="rId7">
            <a:alphaModFix amt="53411"/>
          </a:blip>
          <a:srcRect b="23641"/>
          <a:stretch>
            <a:fillRect/>
          </a:stretch>
        </p:blipFill>
        <p:spPr>
          <a:xfrm rot="1080000">
            <a:off x="4238663" y="-471024"/>
            <a:ext cx="6943728" cy="4368818"/>
          </a:xfrm>
          <a:prstGeom prst="rect">
            <a:avLst/>
          </a:prstGeom>
          <a:ln w="12700">
            <a:miter lim="400000"/>
          </a:ln>
        </p:spPr>
      </p:pic>
      <p:sp>
        <p:nvSpPr>
          <p:cNvPr id="315" name="Antolin et al., 2021"/>
          <p:cNvSpPr txBox="1"/>
          <p:nvPr/>
        </p:nvSpPr>
        <p:spPr>
          <a:xfrm>
            <a:off x="6133185" y="27301"/>
            <a:ext cx="1726034" cy="297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3000"/>
            </a:lvl1pPr>
          </a:lstStyle>
          <a:p>
            <a:r>
              <a:rPr sz="1582" dirty="0"/>
              <a:t>Antolin et al., 2021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6" fill="hold"/>
                                        <p:tgtEl>
                                          <p:spTgt spid="2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8"/>
                </p:tgtEl>
              </p:cMediaNode>
            </p:video>
            <p:seq concurrent="1" prevAc="none" nextAc="seek">
              <p:cTn id="8" restart="whenNotActive" fill="hold" evtFilter="cancelBubble" nodeType="interactiveSeq">
                <p:stCondLst>
                  <p:cond evt="onClick" delay="0">
                    <p:tgtEl>
                      <p:spTgt spid="28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8"/>
                                        </p:tgtEl>
                                      </p:cBhvr>
                                    </p:cmd>
                                  </p:childTnLst>
                                </p:cTn>
                              </p:par>
                            </p:childTnLst>
                          </p:cTn>
                        </p:par>
                      </p:childTnLst>
                    </p:cTn>
                  </p:par>
                </p:childTnLst>
              </p:cTn>
              <p:nextCondLst>
                <p:cond evt="onClick" delay="0">
                  <p:tgtEl>
                    <p:spTgt spid="28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Numerical model…"/>
          <p:cNvSpPr txBox="1">
            <a:spLocks noGrp="1"/>
          </p:cNvSpPr>
          <p:nvPr>
            <p:ph type="title"/>
          </p:nvPr>
        </p:nvSpPr>
        <p:spPr>
          <a:xfrm>
            <a:off x="1535285" y="-72094"/>
            <a:ext cx="6073431" cy="910829"/>
          </a:xfrm>
          <a:prstGeom prst="rect">
            <a:avLst/>
          </a:prstGeom>
        </p:spPr>
        <p:txBody>
          <a:bodyPr/>
          <a:lstStyle/>
          <a:p>
            <a:pPr>
              <a:defRPr sz="4500" b="0">
                <a:solidFill>
                  <a:srgbClr val="000000"/>
                </a:solidFill>
                <a:latin typeface="Avenir Heavy"/>
                <a:ea typeface="Avenir Heavy"/>
                <a:cs typeface="Avenir Heavy"/>
                <a:sym typeface="Avenir Heavy"/>
              </a:defRPr>
            </a:pPr>
            <a:r>
              <a:t>Numerical model</a:t>
            </a:r>
          </a:p>
          <a:p>
            <a:pPr>
              <a:defRPr sz="4500" b="0">
                <a:solidFill>
                  <a:srgbClr val="000000"/>
                </a:solidFill>
                <a:latin typeface="Avenir Heavy"/>
                <a:ea typeface="Avenir Heavy"/>
                <a:cs typeface="Avenir Heavy"/>
                <a:sym typeface="Avenir Heavy"/>
              </a:defRPr>
            </a:pPr>
            <a:r>
              <a:t>Reconnection and jets</a:t>
            </a:r>
          </a:p>
        </p:txBody>
      </p:sp>
      <p:pic>
        <p:nvPicPr>
          <p:cNvPr id="465" name="jet...0000.png" descr="jet...0000.png"/>
          <p:cNvPicPr>
            <a:picLocks noChangeAspect="1"/>
          </p:cNvPicPr>
          <p:nvPr/>
        </p:nvPicPr>
        <p:blipFill>
          <a:blip r:embed="rId2"/>
          <a:srcRect l="26007" t="4464" r="16441"/>
          <a:stretch>
            <a:fillRect/>
          </a:stretch>
        </p:blipFill>
        <p:spPr>
          <a:xfrm>
            <a:off x="1996864" y="989207"/>
            <a:ext cx="2344043" cy="4102753"/>
          </a:xfrm>
          <a:prstGeom prst="rect">
            <a:avLst/>
          </a:prstGeom>
          <a:ln w="12700">
            <a:miter lim="400000"/>
          </a:ln>
        </p:spPr>
      </p:pic>
      <p:pic>
        <p:nvPicPr>
          <p:cNvPr id="466" name="jet...0010.png" descr="jet...0010.png"/>
          <p:cNvPicPr>
            <a:picLocks noChangeAspect="1"/>
          </p:cNvPicPr>
          <p:nvPr/>
        </p:nvPicPr>
        <p:blipFill>
          <a:blip r:embed="rId3"/>
          <a:srcRect l="25984" t="4548" r="13774"/>
          <a:stretch>
            <a:fillRect/>
          </a:stretch>
        </p:blipFill>
        <p:spPr>
          <a:xfrm>
            <a:off x="5566508" y="1082446"/>
            <a:ext cx="2344043" cy="3916149"/>
          </a:xfrm>
          <a:prstGeom prst="rect">
            <a:avLst/>
          </a:prstGeom>
          <a:ln w="12700">
            <a:miter lim="400000"/>
          </a:ln>
        </p:spPr>
      </p:pic>
      <p:sp>
        <p:nvSpPr>
          <p:cNvPr id="467" name="Chromosphere"/>
          <p:cNvSpPr txBox="1"/>
          <p:nvPr/>
        </p:nvSpPr>
        <p:spPr>
          <a:xfrm>
            <a:off x="1901528" y="910030"/>
            <a:ext cx="2162051" cy="41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4500">
                <a:solidFill>
                  <a:schemeClr val="accent4"/>
                </a:solidFill>
                <a:latin typeface="Avenir Heavy"/>
                <a:ea typeface="Avenir Heavy"/>
                <a:cs typeface="Avenir Heavy"/>
                <a:sym typeface="Avenir Heavy"/>
              </a:defRPr>
            </a:lvl1pPr>
          </a:lstStyle>
          <a:p>
            <a:r>
              <a:rPr sz="2373"/>
              <a:t>Chromosphere</a:t>
            </a:r>
          </a:p>
        </p:txBody>
      </p:sp>
      <p:sp>
        <p:nvSpPr>
          <p:cNvPr id="468" name="Chromosphere"/>
          <p:cNvSpPr txBox="1"/>
          <p:nvPr/>
        </p:nvSpPr>
        <p:spPr>
          <a:xfrm>
            <a:off x="1901528" y="4548353"/>
            <a:ext cx="2162051" cy="41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4500">
                <a:solidFill>
                  <a:schemeClr val="accent4"/>
                </a:solidFill>
                <a:latin typeface="Avenir Heavy"/>
                <a:ea typeface="Avenir Heavy"/>
                <a:cs typeface="Avenir Heavy"/>
                <a:sym typeface="Avenir Heavy"/>
              </a:defRPr>
            </a:lvl1pPr>
          </a:lstStyle>
          <a:p>
            <a:r>
              <a:rPr sz="2373"/>
              <a:t>Chromosphere</a:t>
            </a:r>
          </a:p>
        </p:txBody>
      </p:sp>
      <p:sp>
        <p:nvSpPr>
          <p:cNvPr id="469" name="Driver"/>
          <p:cNvSpPr txBox="1"/>
          <p:nvPr/>
        </p:nvSpPr>
        <p:spPr>
          <a:xfrm rot="20400000">
            <a:off x="5996819" y="910030"/>
            <a:ext cx="934150" cy="41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4500">
                <a:solidFill>
                  <a:schemeClr val="accent2"/>
                </a:solidFill>
                <a:latin typeface="Avenir Heavy"/>
                <a:ea typeface="Avenir Heavy"/>
                <a:cs typeface="Avenir Heavy"/>
                <a:sym typeface="Avenir Heavy"/>
              </a:defRPr>
            </a:lvl1pPr>
          </a:lstStyle>
          <a:p>
            <a:r>
              <a:rPr sz="2373"/>
              <a:t>Driver</a:t>
            </a:r>
          </a:p>
        </p:txBody>
      </p:sp>
      <p:sp>
        <p:nvSpPr>
          <p:cNvPr id="470" name="Driver"/>
          <p:cNvSpPr txBox="1"/>
          <p:nvPr/>
        </p:nvSpPr>
        <p:spPr>
          <a:xfrm rot="20400000">
            <a:off x="5996819" y="4469862"/>
            <a:ext cx="934150" cy="41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4500">
                <a:solidFill>
                  <a:schemeClr val="accent2"/>
                </a:solidFill>
                <a:latin typeface="Avenir Heavy"/>
                <a:ea typeface="Avenir Heavy"/>
                <a:cs typeface="Avenir Heavy"/>
                <a:sym typeface="Avenir Heavy"/>
              </a:defRPr>
            </a:lvl1pPr>
          </a:lstStyle>
          <a:p>
            <a:r>
              <a:rPr sz="2373"/>
              <a:t>Driver</a:t>
            </a:r>
          </a:p>
        </p:txBody>
      </p:sp>
      <p:sp>
        <p:nvSpPr>
          <p:cNvPr id="471" name="Circle"/>
          <p:cNvSpPr/>
          <p:nvPr/>
        </p:nvSpPr>
        <p:spPr>
          <a:xfrm>
            <a:off x="6129031" y="2564715"/>
            <a:ext cx="669727" cy="669727"/>
          </a:xfrm>
          <a:prstGeom prst="ellipse">
            <a:avLst/>
          </a:prstGeom>
          <a:ln w="101600">
            <a:solidFill>
              <a:schemeClr val="accent6">
                <a:satOff val="24555"/>
                <a:lumOff val="22232"/>
              </a:schemeClr>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sp>
        <p:nvSpPr>
          <p:cNvPr id="472" name="Magnetic Reconnection"/>
          <p:cNvSpPr txBox="1"/>
          <p:nvPr/>
        </p:nvSpPr>
        <p:spPr>
          <a:xfrm rot="20400000">
            <a:off x="5471835" y="2507363"/>
            <a:ext cx="1984118" cy="784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defRPr sz="4500">
                <a:solidFill>
                  <a:schemeClr val="accent5"/>
                </a:solidFill>
                <a:latin typeface="Avenir Heavy"/>
                <a:ea typeface="Avenir Heavy"/>
                <a:cs typeface="Avenir Heavy"/>
                <a:sym typeface="Avenir Heavy"/>
              </a:defRPr>
            </a:pPr>
            <a:r>
              <a:rPr sz="2373"/>
              <a:t>Magnetic</a:t>
            </a:r>
            <a:br>
              <a:rPr sz="2373"/>
            </a:br>
            <a:r>
              <a:rPr sz="2373"/>
              <a:t>Reconnection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3D MHD Model"/>
          <p:cNvSpPr txBox="1">
            <a:spLocks noGrp="1"/>
          </p:cNvSpPr>
          <p:nvPr>
            <p:ph type="title"/>
          </p:nvPr>
        </p:nvSpPr>
        <p:spPr>
          <a:xfrm>
            <a:off x="1590414" y="-368237"/>
            <a:ext cx="6073431" cy="1169793"/>
          </a:xfrm>
          <a:prstGeom prst="rect">
            <a:avLst/>
          </a:prstGeom>
        </p:spPr>
        <p:txBody>
          <a:bodyPr/>
          <a:lstStyle>
            <a:lvl1pPr>
              <a:defRPr b="0">
                <a:solidFill>
                  <a:srgbClr val="000000"/>
                </a:solidFill>
                <a:latin typeface="Avenir Heavy"/>
                <a:ea typeface="Avenir Heavy"/>
                <a:cs typeface="Avenir Heavy"/>
                <a:sym typeface="Avenir Heavy"/>
              </a:defRPr>
            </a:lvl1pPr>
          </a:lstStyle>
          <a:p>
            <a:r>
              <a:rPr dirty="0"/>
              <a:t>3D MHD Model</a:t>
            </a:r>
          </a:p>
        </p:txBody>
      </p:sp>
      <p:sp>
        <p:nvSpPr>
          <p:cNvPr id="475" name="PLUTO"/>
          <p:cNvSpPr txBox="1"/>
          <p:nvPr/>
        </p:nvSpPr>
        <p:spPr>
          <a:xfrm>
            <a:off x="244791" y="792651"/>
            <a:ext cx="3925354" cy="41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4500">
                <a:latin typeface="Avenir Heavy"/>
                <a:ea typeface="Avenir Heavy"/>
                <a:cs typeface="Avenir Heavy"/>
                <a:sym typeface="Avenir Heavy"/>
              </a:defRPr>
            </a:lvl1pPr>
          </a:lstStyle>
          <a:p>
            <a:r>
              <a:rPr sz="2373" dirty="0"/>
              <a:t>PLUTO</a:t>
            </a:r>
            <a:r>
              <a:rPr lang="it-IT" sz="2373" dirty="0"/>
              <a:t> (University of Turin)</a:t>
            </a:r>
            <a:endParaRPr sz="2373" dirty="0"/>
          </a:p>
        </p:txBody>
      </p:sp>
      <p:sp>
        <p:nvSpPr>
          <p:cNvPr id="476" name="90K CPU hours @CINECA Galileo 100 2021 1.1 PFlops"/>
          <p:cNvSpPr txBox="1"/>
          <p:nvPr/>
        </p:nvSpPr>
        <p:spPr>
          <a:xfrm>
            <a:off x="5885638" y="887466"/>
            <a:ext cx="1843054" cy="119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defRPr sz="3500">
                <a:latin typeface="Avenir Heavy"/>
                <a:ea typeface="Avenir Heavy"/>
                <a:cs typeface="Avenir Heavy"/>
                <a:sym typeface="Avenir Heavy"/>
              </a:defRPr>
            </a:pPr>
            <a:r>
              <a:rPr sz="1846" dirty="0"/>
              <a:t>90K CPU hours</a:t>
            </a:r>
            <a:br>
              <a:rPr sz="1846" dirty="0"/>
            </a:br>
            <a:r>
              <a:rPr sz="1846" dirty="0"/>
              <a:t>@CINECA</a:t>
            </a:r>
            <a:br>
              <a:rPr sz="1846" dirty="0"/>
            </a:br>
            <a:r>
              <a:rPr sz="1846" dirty="0"/>
              <a:t>Galileo 100</a:t>
            </a:r>
            <a:br>
              <a:rPr sz="1846" dirty="0"/>
            </a:br>
            <a:r>
              <a:rPr sz="1846" dirty="0"/>
              <a:t>2021 1.1 </a:t>
            </a:r>
            <a:r>
              <a:rPr sz="1846" dirty="0" err="1"/>
              <a:t>PFlops</a:t>
            </a:r>
            <a:endParaRPr sz="1846" dirty="0"/>
          </a:p>
        </p:txBody>
      </p:sp>
      <p:sp>
        <p:nvSpPr>
          <p:cNvPr id="477" name="Oval"/>
          <p:cNvSpPr/>
          <p:nvPr/>
        </p:nvSpPr>
        <p:spPr>
          <a:xfrm>
            <a:off x="2627621" y="1900763"/>
            <a:ext cx="351317" cy="462112"/>
          </a:xfrm>
          <a:prstGeom prst="ellipse">
            <a:avLst/>
          </a:prstGeom>
          <a:ln w="101600">
            <a:solidFill>
              <a:schemeClr val="accent2">
                <a:hueOff val="-2473793"/>
                <a:satOff val="-50209"/>
                <a:lumOff val="23543"/>
              </a:schemeClr>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sp>
        <p:nvSpPr>
          <p:cNvPr id="478" name="Oval"/>
          <p:cNvSpPr/>
          <p:nvPr/>
        </p:nvSpPr>
        <p:spPr>
          <a:xfrm>
            <a:off x="3432509" y="2792481"/>
            <a:ext cx="1983442" cy="557655"/>
          </a:xfrm>
          <a:prstGeom prst="ellipse">
            <a:avLst/>
          </a:prstGeom>
          <a:ln w="101600">
            <a:solidFill>
              <a:schemeClr val="accent2">
                <a:hueOff val="-2473793"/>
                <a:satOff val="-50209"/>
                <a:lumOff val="23543"/>
              </a:schemeClr>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p:sp>
        <p:nvSpPr>
          <p:cNvPr id="479" name="Oval"/>
          <p:cNvSpPr/>
          <p:nvPr/>
        </p:nvSpPr>
        <p:spPr>
          <a:xfrm>
            <a:off x="5558969" y="2633078"/>
            <a:ext cx="1328288" cy="833931"/>
          </a:xfrm>
          <a:prstGeom prst="ellipse">
            <a:avLst/>
          </a:prstGeom>
          <a:ln w="101600">
            <a:solidFill>
              <a:schemeClr val="accent2">
                <a:hueOff val="-2473793"/>
                <a:satOff val="-50209"/>
                <a:lumOff val="23543"/>
              </a:schemeClr>
            </a:solidFill>
            <a:miter lim="400000"/>
          </a:ln>
          <a:effectLst>
            <a:outerShdw blurRad="38100" dist="25400" dir="5400000" rotWithShape="0">
              <a:srgbClr val="000000">
                <a:alpha val="50000"/>
              </a:srgbClr>
            </a:outerShdw>
          </a:effectLst>
        </p:spPr>
        <p:txBody>
          <a:bodyPr lIns="26789" tIns="26789" rIns="26789" bIns="26789" anchor="ctr"/>
          <a:lstStyle/>
          <a:p>
            <a:pPr>
              <a:defRPr sz="2400">
                <a:solidFill>
                  <a:srgbClr val="FFFFFF"/>
                </a:solidFill>
              </a:defRPr>
            </a:pPr>
            <a:endParaRPr sz="1266"/>
          </a:p>
        </p:txBody>
      </p:sp>
      <mc:AlternateContent xmlns:mc="http://schemas.openxmlformats.org/markup-compatibility/2006">
        <mc:Choice xmlns:a14="http://schemas.microsoft.com/office/drawing/2010/main" Requires="a14">
          <p:sp>
            <p:nvSpPr>
              <p:cNvPr id="480" name="Equation"/>
              <p:cNvSpPr txBox="1"/>
              <p:nvPr/>
            </p:nvSpPr>
            <p:spPr>
              <a:xfrm>
                <a:off x="737968" y="4090393"/>
                <a:ext cx="476092" cy="860107"/>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r>
                        <a:rPr sz="5589" i="1">
                          <a:latin typeface="Cambria Math" panose="02040503050406030204" pitchFamily="18" charset="0"/>
                        </a:rPr>
                        <m:t>{</m:t>
                      </m:r>
                    </m:oMath>
                  </m:oMathPara>
                </a14:m>
                <a:endParaRPr sz="5589"/>
              </a:p>
            </p:txBody>
          </p:sp>
        </mc:Choice>
        <mc:Fallback>
          <p:sp>
            <p:nvSpPr>
              <p:cNvPr id="480" name="Equation"/>
              <p:cNvSpPr txBox="1">
                <a:spLocks noRot="1" noChangeAspect="1" noMove="1" noResize="1" noEditPoints="1" noAdjustHandles="1" noChangeArrowheads="1" noChangeShapeType="1" noTextEdit="1"/>
              </p:cNvSpPr>
              <p:nvPr/>
            </p:nvSpPr>
            <p:spPr>
              <a:xfrm>
                <a:off x="737968" y="4090393"/>
                <a:ext cx="476092" cy="860107"/>
              </a:xfrm>
              <a:prstGeom prst="rect">
                <a:avLst/>
              </a:prstGeom>
              <a:blipFill>
                <a:blip r:embed="rId3"/>
                <a:stretch>
                  <a:fillRect l="-50000" t="-2941" r="-47368" b="-33824"/>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81" name="Equation"/>
              <p:cNvSpPr txBox="1"/>
              <p:nvPr/>
            </p:nvSpPr>
            <p:spPr>
              <a:xfrm>
                <a:off x="1376943" y="3993122"/>
                <a:ext cx="882165" cy="374333"/>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d>
                        <m:dPr>
                          <m:ctrlPr>
                            <a:rPr sz="1582" i="1">
                              <a:latin typeface="Cambria Math" panose="02040503050406030204" pitchFamily="18" charset="0"/>
                            </a:rPr>
                          </m:ctrlPr>
                        </m:dPr>
                        <m:e>
                          <m:r>
                            <a:rPr sz="1582" i="1">
                              <a:latin typeface="Cambria Math" panose="02040503050406030204" pitchFamily="18" charset="0"/>
                            </a:rPr>
                            <m:t>|</m:t>
                          </m:r>
                          <m:limUpp>
                            <m:limUppPr>
                              <m:ctrlPr>
                                <a:rPr sz="1582" i="1">
                                  <a:latin typeface="Cambria Math" panose="02040503050406030204" pitchFamily="18" charset="0"/>
                                </a:rPr>
                              </m:ctrlPr>
                            </m:limUppPr>
                            <m:e>
                              <m:r>
                                <a:rPr sz="1582" i="1">
                                  <a:latin typeface="Cambria Math" panose="02040503050406030204" pitchFamily="18" charset="0"/>
                                </a:rPr>
                                <m:t>𝑗</m:t>
                              </m:r>
                            </m:e>
                            <m:lim>
                              <m:r>
                                <a:rPr sz="1582" i="1">
                                  <a:latin typeface="Cambria Math" panose="02040503050406030204" pitchFamily="18" charset="0"/>
                                </a:rPr>
                                <m:t>⃗</m:t>
                              </m:r>
                            </m:lim>
                          </m:limUpp>
                          <m:r>
                            <a:rPr sz="1582" i="1">
                              <a:latin typeface="Cambria Math" panose="02040503050406030204" pitchFamily="18" charset="0"/>
                            </a:rPr>
                            <m:t>|≥</m:t>
                          </m:r>
                          <m:sSub>
                            <m:sSubPr>
                              <m:ctrlPr>
                                <a:rPr sz="1582" i="1">
                                  <a:latin typeface="Cambria Math" panose="02040503050406030204" pitchFamily="18" charset="0"/>
                                </a:rPr>
                              </m:ctrlPr>
                            </m:sSubPr>
                            <m:e>
                              <m:r>
                                <a:rPr sz="1582" i="1">
                                  <a:latin typeface="Cambria Math" panose="02040503050406030204" pitchFamily="18" charset="0"/>
                                </a:rPr>
                                <m:t>𝐽</m:t>
                              </m:r>
                            </m:e>
                            <m:sub>
                              <m:r>
                                <a:rPr sz="1582" i="1">
                                  <a:latin typeface="Cambria Math" panose="02040503050406030204" pitchFamily="18" charset="0"/>
                                </a:rPr>
                                <m:t>0</m:t>
                              </m:r>
                            </m:sub>
                          </m:sSub>
                        </m:e>
                      </m:d>
                    </m:oMath>
                  </m:oMathPara>
                </a14:m>
                <a:endParaRPr sz="1582"/>
              </a:p>
            </p:txBody>
          </p:sp>
        </mc:Choice>
        <mc:Fallback>
          <p:sp>
            <p:nvSpPr>
              <p:cNvPr id="481" name="Equation"/>
              <p:cNvSpPr txBox="1">
                <a:spLocks noRot="1" noChangeAspect="1" noMove="1" noResize="1" noEditPoints="1" noAdjustHandles="1" noChangeArrowheads="1" noChangeShapeType="1" noTextEdit="1"/>
              </p:cNvSpPr>
              <p:nvPr/>
            </p:nvSpPr>
            <p:spPr>
              <a:xfrm>
                <a:off x="1376943" y="3993122"/>
                <a:ext cx="882165" cy="374333"/>
              </a:xfrm>
              <a:prstGeom prst="rect">
                <a:avLst/>
              </a:prstGeom>
              <a:blipFill>
                <a:blip r:embed="rId4"/>
                <a:stretch>
                  <a:fillRect t="-3333" b="-20000"/>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82" name="Equation"/>
              <p:cNvSpPr txBox="1"/>
              <p:nvPr/>
            </p:nvSpPr>
            <p:spPr>
              <a:xfrm>
                <a:off x="987262" y="4585099"/>
                <a:ext cx="201978" cy="292068"/>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r>
                        <a:rPr sz="1898" i="1">
                          <a:latin typeface="Cambria Math" panose="02040503050406030204" pitchFamily="18" charset="0"/>
                        </a:rPr>
                        <m:t>0</m:t>
                      </m:r>
                    </m:oMath>
                  </m:oMathPara>
                </a14:m>
                <a:endParaRPr sz="1898"/>
              </a:p>
            </p:txBody>
          </p:sp>
        </mc:Choice>
        <mc:Fallback>
          <p:sp>
            <p:nvSpPr>
              <p:cNvPr id="482" name="Equation"/>
              <p:cNvSpPr txBox="1">
                <a:spLocks noRot="1" noChangeAspect="1" noMove="1" noResize="1" noEditPoints="1" noAdjustHandles="1" noChangeArrowheads="1" noChangeShapeType="1" noTextEdit="1"/>
              </p:cNvSpPr>
              <p:nvPr/>
            </p:nvSpPr>
            <p:spPr>
              <a:xfrm>
                <a:off x="987262" y="4585099"/>
                <a:ext cx="201978" cy="292068"/>
              </a:xfrm>
              <a:prstGeom prst="rect">
                <a:avLst/>
              </a:prstGeom>
              <a:blipFill>
                <a:blip r:embed="rId5"/>
                <a:stretch>
                  <a:fillRect l="-23529" r="-23529" b="-8333"/>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83" name="Equation"/>
              <p:cNvSpPr txBox="1"/>
              <p:nvPr/>
            </p:nvSpPr>
            <p:spPr>
              <a:xfrm>
                <a:off x="1376943" y="4482932"/>
                <a:ext cx="882165" cy="374333"/>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d>
                        <m:dPr>
                          <m:ctrlPr>
                            <a:rPr sz="1582" i="1">
                              <a:latin typeface="Cambria Math" panose="02040503050406030204" pitchFamily="18" charset="0"/>
                            </a:rPr>
                          </m:ctrlPr>
                        </m:dPr>
                        <m:e>
                          <m:r>
                            <a:rPr sz="1582" i="1">
                              <a:latin typeface="Cambria Math" panose="02040503050406030204" pitchFamily="18" charset="0"/>
                            </a:rPr>
                            <m:t>|</m:t>
                          </m:r>
                          <m:limUpp>
                            <m:limUppPr>
                              <m:ctrlPr>
                                <a:rPr sz="1582" i="1">
                                  <a:latin typeface="Cambria Math" panose="02040503050406030204" pitchFamily="18" charset="0"/>
                                </a:rPr>
                              </m:ctrlPr>
                            </m:limUppPr>
                            <m:e>
                              <m:r>
                                <a:rPr sz="1582" i="1">
                                  <a:latin typeface="Cambria Math" panose="02040503050406030204" pitchFamily="18" charset="0"/>
                                </a:rPr>
                                <m:t>𝑗</m:t>
                              </m:r>
                            </m:e>
                            <m:lim>
                              <m:r>
                                <a:rPr sz="1582" i="1">
                                  <a:latin typeface="Cambria Math" panose="02040503050406030204" pitchFamily="18" charset="0"/>
                                </a:rPr>
                                <m:t>⃗</m:t>
                              </m:r>
                            </m:lim>
                          </m:limUpp>
                          <m:r>
                            <a:rPr sz="1582" i="1">
                              <a:latin typeface="Cambria Math" panose="02040503050406030204" pitchFamily="18" charset="0"/>
                            </a:rPr>
                            <m:t>|&lt;</m:t>
                          </m:r>
                          <m:sSub>
                            <m:sSubPr>
                              <m:ctrlPr>
                                <a:rPr sz="1582" i="1">
                                  <a:latin typeface="Cambria Math" panose="02040503050406030204" pitchFamily="18" charset="0"/>
                                </a:rPr>
                              </m:ctrlPr>
                            </m:sSubPr>
                            <m:e>
                              <m:r>
                                <a:rPr sz="1582" i="1">
                                  <a:latin typeface="Cambria Math" panose="02040503050406030204" pitchFamily="18" charset="0"/>
                                </a:rPr>
                                <m:t>𝐽</m:t>
                              </m:r>
                            </m:e>
                            <m:sub>
                              <m:r>
                                <a:rPr sz="1582" i="1">
                                  <a:latin typeface="Cambria Math" panose="02040503050406030204" pitchFamily="18" charset="0"/>
                                </a:rPr>
                                <m:t>0</m:t>
                              </m:r>
                            </m:sub>
                          </m:sSub>
                        </m:e>
                      </m:d>
                    </m:oMath>
                  </m:oMathPara>
                </a14:m>
                <a:endParaRPr sz="1582"/>
              </a:p>
            </p:txBody>
          </p:sp>
        </mc:Choice>
        <mc:Fallback>
          <p:sp>
            <p:nvSpPr>
              <p:cNvPr id="483" name="Equation"/>
              <p:cNvSpPr txBox="1">
                <a:spLocks noRot="1" noChangeAspect="1" noMove="1" noResize="1" noEditPoints="1" noAdjustHandles="1" noChangeArrowheads="1" noChangeShapeType="1" noTextEdit="1"/>
              </p:cNvSpPr>
              <p:nvPr/>
            </p:nvSpPr>
            <p:spPr>
              <a:xfrm>
                <a:off x="1376943" y="4482932"/>
                <a:ext cx="882165" cy="374333"/>
              </a:xfrm>
              <a:prstGeom prst="rect">
                <a:avLst/>
              </a:prstGeom>
              <a:blipFill>
                <a:blip r:embed="rId6"/>
                <a:stretch>
                  <a:fillRect b="-19355"/>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85" name="Equation"/>
              <p:cNvSpPr txBox="1"/>
              <p:nvPr/>
            </p:nvSpPr>
            <p:spPr>
              <a:xfrm>
                <a:off x="244791" y="1778394"/>
                <a:ext cx="2744982" cy="544123"/>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f>
                        <m:fPr>
                          <m:ctrlPr>
                            <a:rPr sz="1476" i="1">
                              <a:latin typeface="Cambria Math" panose="02040503050406030204" pitchFamily="18" charset="0"/>
                            </a:rPr>
                          </m:ctrlPr>
                        </m:fPr>
                        <m:num>
                          <m:r>
                            <a:rPr sz="1476" i="1">
                              <a:latin typeface="Cambria Math" panose="02040503050406030204" pitchFamily="18" charset="0"/>
                            </a:rPr>
                            <m:t>∂</m:t>
                          </m:r>
                          <m:r>
                            <a:rPr sz="1476" i="1">
                              <a:latin typeface="Cambria Math" panose="02040503050406030204" pitchFamily="18" charset="0"/>
                            </a:rPr>
                            <m:t>𝜌</m:t>
                          </m:r>
                          <m:limUpp>
                            <m:limUppPr>
                              <m:ctrlPr>
                                <a:rPr sz="1476" i="1">
                                  <a:latin typeface="Cambria Math" panose="02040503050406030204" pitchFamily="18" charset="0"/>
                                </a:rPr>
                              </m:ctrlPr>
                            </m:limUppPr>
                            <m:e>
                              <m:r>
                                <a:rPr sz="1476" i="1">
                                  <a:latin typeface="Cambria Math" panose="02040503050406030204" pitchFamily="18" charset="0"/>
                                </a:rPr>
                                <m:t>𝑣</m:t>
                              </m:r>
                            </m:e>
                            <m:lim>
                              <m:r>
                                <a:rPr sz="1476" i="1">
                                  <a:latin typeface="Cambria Math" panose="02040503050406030204" pitchFamily="18" charset="0"/>
                                </a:rPr>
                                <m:t>⃗</m:t>
                              </m:r>
                            </m:lim>
                          </m:limUpp>
                        </m:num>
                        <m:den>
                          <m:r>
                            <a:rPr sz="1476" i="1">
                              <a:latin typeface="Cambria Math" panose="02040503050406030204" pitchFamily="18" charset="0"/>
                            </a:rPr>
                            <m:t>∂</m:t>
                          </m:r>
                          <m:r>
                            <a:rPr sz="1476" i="1">
                              <a:latin typeface="Cambria Math" panose="02040503050406030204" pitchFamily="18" charset="0"/>
                            </a:rPr>
                            <m:t>𝑡</m:t>
                          </m:r>
                        </m:den>
                      </m:f>
                      <m:r>
                        <a:rPr sz="1476" i="1">
                          <a:latin typeface="Cambria Math" panose="02040503050406030204" pitchFamily="18" charset="0"/>
                        </a:rPr>
                        <m:t>+</m:t>
                      </m:r>
                      <m:r>
                        <a:rPr sz="1476" i="1">
                          <a:latin typeface="Cambria Math" panose="02040503050406030204" pitchFamily="18" charset="0"/>
                        </a:rPr>
                        <m:t>𝛻</m:t>
                      </m:r>
                      <m:r>
                        <a:rPr sz="1476" i="1">
                          <a:latin typeface="Cambria Math" panose="02040503050406030204" pitchFamily="18" charset="0"/>
                        </a:rPr>
                        <m:t>⋅(</m:t>
                      </m:r>
                      <m:r>
                        <a:rPr sz="1476" i="1">
                          <a:latin typeface="Cambria Math" panose="02040503050406030204" pitchFamily="18" charset="0"/>
                        </a:rPr>
                        <m:t>𝜌</m:t>
                      </m:r>
                      <m:limUpp>
                        <m:limUppPr>
                          <m:ctrlPr>
                            <a:rPr sz="1476" i="1">
                              <a:latin typeface="Cambria Math" panose="02040503050406030204" pitchFamily="18" charset="0"/>
                            </a:rPr>
                          </m:ctrlPr>
                        </m:limUppPr>
                        <m:e>
                          <m:r>
                            <a:rPr sz="1476" i="1">
                              <a:latin typeface="Cambria Math" panose="02040503050406030204" pitchFamily="18" charset="0"/>
                            </a:rPr>
                            <m:t>𝑣</m:t>
                          </m:r>
                        </m:e>
                        <m:lim>
                          <m:r>
                            <a:rPr sz="1476" i="1">
                              <a:latin typeface="Cambria Math" panose="02040503050406030204" pitchFamily="18" charset="0"/>
                            </a:rPr>
                            <m:t>⃗</m:t>
                          </m:r>
                        </m:lim>
                      </m:limUpp>
                      <m:limUpp>
                        <m:limUppPr>
                          <m:ctrlPr>
                            <a:rPr sz="1476" i="1">
                              <a:latin typeface="Cambria Math" panose="02040503050406030204" pitchFamily="18" charset="0"/>
                            </a:rPr>
                          </m:ctrlPr>
                        </m:limUppPr>
                        <m:e>
                          <m:r>
                            <a:rPr sz="1476" i="1">
                              <a:latin typeface="Cambria Math" panose="02040503050406030204" pitchFamily="18" charset="0"/>
                            </a:rPr>
                            <m:t>𝑣</m:t>
                          </m:r>
                        </m:e>
                        <m:lim>
                          <m:r>
                            <a:rPr sz="1476" i="1">
                              <a:latin typeface="Cambria Math" panose="02040503050406030204" pitchFamily="18" charset="0"/>
                            </a:rPr>
                            <m:t>⃗</m:t>
                          </m:r>
                        </m:lim>
                      </m:limUpp>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𝐵</m:t>
                          </m:r>
                        </m:e>
                        <m:lim>
                          <m:r>
                            <a:rPr sz="1476" i="1">
                              <a:latin typeface="Cambria Math" panose="02040503050406030204" pitchFamily="18" charset="0"/>
                            </a:rPr>
                            <m:t>⃗</m:t>
                          </m:r>
                        </m:lim>
                      </m:limUpp>
                      <m:limUpp>
                        <m:limUppPr>
                          <m:ctrlPr>
                            <a:rPr sz="1476" i="1">
                              <a:latin typeface="Cambria Math" panose="02040503050406030204" pitchFamily="18" charset="0"/>
                            </a:rPr>
                          </m:ctrlPr>
                        </m:limUppPr>
                        <m:e>
                          <m:r>
                            <a:rPr sz="1476" i="1">
                              <a:latin typeface="Cambria Math" panose="02040503050406030204" pitchFamily="18" charset="0"/>
                            </a:rPr>
                            <m:t>𝐵</m:t>
                          </m:r>
                        </m:e>
                        <m:lim>
                          <m:r>
                            <a:rPr sz="1476" i="1">
                              <a:latin typeface="Cambria Math" panose="02040503050406030204" pitchFamily="18" charset="0"/>
                            </a:rPr>
                            <m:t>⃗</m:t>
                          </m:r>
                        </m:lim>
                      </m:limUpp>
                      <m:r>
                        <a:rPr sz="1476" i="1">
                          <a:latin typeface="Cambria Math" panose="02040503050406030204" pitchFamily="18" charset="0"/>
                        </a:rPr>
                        <m:t>+</m:t>
                      </m:r>
                      <m:r>
                        <a:rPr sz="1476" i="1">
                          <a:latin typeface="Cambria Math" panose="02040503050406030204" pitchFamily="18" charset="0"/>
                        </a:rPr>
                        <m:t>𝛻</m:t>
                      </m:r>
                      <m:r>
                        <a:rPr sz="1476" i="1">
                          <a:latin typeface="Cambria Math" panose="02040503050406030204" pitchFamily="18" charset="0"/>
                        </a:rPr>
                        <m:t>𝑝</m:t>
                      </m:r>
                      <m:r>
                        <a:rPr sz="1476" i="1">
                          <a:latin typeface="Cambria Math" panose="02040503050406030204" pitchFamily="18" charset="0"/>
                        </a:rPr>
                        <m:t>)=</m:t>
                      </m:r>
                      <m:r>
                        <a:rPr sz="1476" i="1">
                          <a:latin typeface="Cambria Math" panose="02040503050406030204" pitchFamily="18" charset="0"/>
                        </a:rPr>
                        <m:t>𝜌</m:t>
                      </m:r>
                      <m:limUpp>
                        <m:limUppPr>
                          <m:ctrlPr>
                            <a:rPr sz="1476" i="1">
                              <a:latin typeface="Cambria Math" panose="02040503050406030204" pitchFamily="18" charset="0"/>
                            </a:rPr>
                          </m:ctrlPr>
                        </m:limUppPr>
                        <m:e>
                          <m:r>
                            <a:rPr sz="1476" i="1">
                              <a:latin typeface="Cambria Math" panose="02040503050406030204" pitchFamily="18" charset="0"/>
                            </a:rPr>
                            <m:t>𝑔</m:t>
                          </m:r>
                        </m:e>
                        <m:lim>
                          <m:r>
                            <a:rPr sz="1476" i="1">
                              <a:latin typeface="Cambria Math" panose="02040503050406030204" pitchFamily="18" charset="0"/>
                            </a:rPr>
                            <m:t>⃗</m:t>
                          </m:r>
                        </m:lim>
                      </m:limUpp>
                    </m:oMath>
                  </m:oMathPara>
                </a14:m>
                <a:endParaRPr sz="1476" dirty="0"/>
              </a:p>
            </p:txBody>
          </p:sp>
        </mc:Choice>
        <mc:Fallback>
          <p:sp>
            <p:nvSpPr>
              <p:cNvPr id="485" name="Equation"/>
              <p:cNvSpPr txBox="1">
                <a:spLocks noRot="1" noChangeAspect="1" noMove="1" noResize="1" noEditPoints="1" noAdjustHandles="1" noChangeArrowheads="1" noChangeShapeType="1" noTextEdit="1"/>
              </p:cNvSpPr>
              <p:nvPr/>
            </p:nvSpPr>
            <p:spPr>
              <a:xfrm>
                <a:off x="244791" y="1778394"/>
                <a:ext cx="2744982" cy="544123"/>
              </a:xfrm>
              <a:prstGeom prst="rect">
                <a:avLst/>
              </a:prstGeom>
              <a:blipFill>
                <a:blip r:embed="rId7"/>
                <a:stretch>
                  <a:fillRect l="-922" t="-4651" r="-922" b="-11628"/>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86" name="Equation"/>
              <p:cNvSpPr txBox="1"/>
              <p:nvPr/>
            </p:nvSpPr>
            <p:spPr>
              <a:xfrm>
                <a:off x="244791" y="1242613"/>
                <a:ext cx="1473737" cy="438197"/>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f>
                        <m:fPr>
                          <m:ctrlPr>
                            <a:rPr sz="1476" i="1">
                              <a:latin typeface="Cambria Math" panose="02040503050406030204" pitchFamily="18" charset="0"/>
                            </a:rPr>
                          </m:ctrlPr>
                        </m:fPr>
                        <m:num>
                          <m:r>
                            <a:rPr sz="1476" i="1">
                              <a:latin typeface="Cambria Math" panose="02040503050406030204" pitchFamily="18" charset="0"/>
                            </a:rPr>
                            <m:t>∂</m:t>
                          </m:r>
                          <m:r>
                            <a:rPr sz="1476" i="1">
                              <a:latin typeface="Cambria Math" panose="02040503050406030204" pitchFamily="18" charset="0"/>
                            </a:rPr>
                            <m:t>𝜌</m:t>
                          </m:r>
                        </m:num>
                        <m:den>
                          <m:r>
                            <a:rPr sz="1476" i="1">
                              <a:latin typeface="Cambria Math" panose="02040503050406030204" pitchFamily="18" charset="0"/>
                            </a:rPr>
                            <m:t>∂</m:t>
                          </m:r>
                          <m:r>
                            <a:rPr sz="1476" i="1">
                              <a:latin typeface="Cambria Math" panose="02040503050406030204" pitchFamily="18" charset="0"/>
                            </a:rPr>
                            <m:t>𝑡</m:t>
                          </m:r>
                        </m:den>
                      </m:f>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m:t>
                          </m:r>
                        </m:e>
                        <m:lim>
                          <m:r>
                            <a:rPr sz="1476" i="1">
                              <a:latin typeface="Cambria Math" panose="02040503050406030204" pitchFamily="18" charset="0"/>
                            </a:rPr>
                            <m:t>⃗</m:t>
                          </m:r>
                        </m:lim>
                      </m:limUpp>
                      <m:r>
                        <a:rPr sz="1476" i="1">
                          <a:latin typeface="Cambria Math" panose="02040503050406030204" pitchFamily="18" charset="0"/>
                        </a:rPr>
                        <m:t>⋅(</m:t>
                      </m:r>
                      <m:r>
                        <a:rPr sz="1476" i="1">
                          <a:latin typeface="Cambria Math" panose="02040503050406030204" pitchFamily="18" charset="0"/>
                        </a:rPr>
                        <m:t>𝜌</m:t>
                      </m:r>
                      <m:limUpp>
                        <m:limUppPr>
                          <m:ctrlPr>
                            <a:rPr sz="1476" i="1">
                              <a:latin typeface="Cambria Math" panose="02040503050406030204" pitchFamily="18" charset="0"/>
                            </a:rPr>
                          </m:ctrlPr>
                        </m:limUppPr>
                        <m:e>
                          <m:r>
                            <a:rPr sz="1476" i="1">
                              <a:latin typeface="Cambria Math" panose="02040503050406030204" pitchFamily="18" charset="0"/>
                            </a:rPr>
                            <m:t>𝑣</m:t>
                          </m:r>
                        </m:e>
                        <m:lim>
                          <m:r>
                            <a:rPr sz="1476" i="1">
                              <a:latin typeface="Cambria Math" panose="02040503050406030204" pitchFamily="18" charset="0"/>
                            </a:rPr>
                            <m:t>⃗</m:t>
                          </m:r>
                        </m:lim>
                      </m:limUpp>
                      <m:r>
                        <a:rPr sz="1476" i="1">
                          <a:latin typeface="Cambria Math" panose="02040503050406030204" pitchFamily="18" charset="0"/>
                        </a:rPr>
                        <m:t>)=0</m:t>
                      </m:r>
                    </m:oMath>
                  </m:oMathPara>
                </a14:m>
                <a:endParaRPr sz="1476"/>
              </a:p>
            </p:txBody>
          </p:sp>
        </mc:Choice>
        <mc:Fallback>
          <p:sp>
            <p:nvSpPr>
              <p:cNvPr id="486" name="Equation"/>
              <p:cNvSpPr txBox="1">
                <a:spLocks noRot="1" noChangeAspect="1" noMove="1" noResize="1" noEditPoints="1" noAdjustHandles="1" noChangeArrowheads="1" noChangeShapeType="1" noTextEdit="1"/>
              </p:cNvSpPr>
              <p:nvPr/>
            </p:nvSpPr>
            <p:spPr>
              <a:xfrm>
                <a:off x="244791" y="1242613"/>
                <a:ext cx="1473737" cy="438197"/>
              </a:xfrm>
              <a:prstGeom prst="rect">
                <a:avLst/>
              </a:prstGeom>
              <a:blipFill>
                <a:blip r:embed="rId8"/>
                <a:stretch>
                  <a:fillRect l="-2564" t="-2778" r="-1709" b="-11111"/>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87" name="Equation"/>
              <p:cNvSpPr txBox="1"/>
              <p:nvPr/>
            </p:nvSpPr>
            <p:spPr>
              <a:xfrm>
                <a:off x="244791" y="2314175"/>
                <a:ext cx="2740622" cy="586635"/>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f>
                        <m:fPr>
                          <m:ctrlPr>
                            <a:rPr sz="1476" i="1">
                              <a:latin typeface="Cambria Math" panose="02040503050406030204" pitchFamily="18" charset="0"/>
                            </a:rPr>
                          </m:ctrlPr>
                        </m:fPr>
                        <m:num>
                          <m:limUpp>
                            <m:limUppPr>
                              <m:ctrlPr>
                                <a:rPr sz="1476" i="1">
                                  <a:latin typeface="Cambria Math" panose="02040503050406030204" pitchFamily="18" charset="0"/>
                                </a:rPr>
                              </m:ctrlPr>
                            </m:limUppPr>
                            <m:e>
                              <m:r>
                                <a:rPr sz="1476" i="1">
                                  <a:latin typeface="Cambria Math" panose="02040503050406030204" pitchFamily="18" charset="0"/>
                                </a:rPr>
                                <m:t>∂</m:t>
                              </m:r>
                              <m:r>
                                <a:rPr sz="1476" i="1">
                                  <a:latin typeface="Cambria Math" panose="02040503050406030204" pitchFamily="18" charset="0"/>
                                </a:rPr>
                                <m:t>𝐵</m:t>
                              </m:r>
                            </m:e>
                            <m:lim>
                              <m:r>
                                <a:rPr sz="1476" i="1">
                                  <a:latin typeface="Cambria Math" panose="02040503050406030204" pitchFamily="18" charset="0"/>
                                </a:rPr>
                                <m:t>⃗</m:t>
                              </m:r>
                            </m:lim>
                          </m:limUpp>
                        </m:num>
                        <m:den>
                          <m:r>
                            <a:rPr sz="1476" i="1">
                              <a:latin typeface="Cambria Math" panose="02040503050406030204" pitchFamily="18" charset="0"/>
                            </a:rPr>
                            <m:t>∂</m:t>
                          </m:r>
                          <m:r>
                            <a:rPr sz="1476" i="1">
                              <a:latin typeface="Cambria Math" panose="02040503050406030204" pitchFamily="18" charset="0"/>
                            </a:rPr>
                            <m:t>𝑡</m:t>
                          </m:r>
                        </m:den>
                      </m:f>
                      <m:r>
                        <a:rPr sz="1476" i="1">
                          <a:latin typeface="Cambria Math" panose="02040503050406030204" pitchFamily="18" charset="0"/>
                        </a:rPr>
                        <m:t>−</m:t>
                      </m:r>
                      <m:r>
                        <a:rPr sz="1476" i="1">
                          <a:latin typeface="Cambria Math" panose="02040503050406030204" pitchFamily="18" charset="0"/>
                        </a:rPr>
                        <m:t>𝛻</m:t>
                      </m:r>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𝑣</m:t>
                          </m:r>
                        </m:e>
                        <m:lim>
                          <m:r>
                            <a:rPr sz="1476" i="1">
                              <a:latin typeface="Cambria Math" panose="02040503050406030204" pitchFamily="18" charset="0"/>
                            </a:rPr>
                            <m:t>⃗</m:t>
                          </m:r>
                        </m:lim>
                      </m:limUpp>
                      <m:limUpp>
                        <m:limUppPr>
                          <m:ctrlPr>
                            <a:rPr sz="1476" i="1">
                              <a:latin typeface="Cambria Math" panose="02040503050406030204" pitchFamily="18" charset="0"/>
                            </a:rPr>
                          </m:ctrlPr>
                        </m:limUppPr>
                        <m:e>
                          <m:r>
                            <a:rPr sz="1476" i="1">
                              <a:latin typeface="Cambria Math" panose="02040503050406030204" pitchFamily="18" charset="0"/>
                            </a:rPr>
                            <m:t>𝐵</m:t>
                          </m:r>
                        </m:e>
                        <m:lim>
                          <m:r>
                            <a:rPr sz="1476" i="1">
                              <a:latin typeface="Cambria Math" panose="02040503050406030204" pitchFamily="18" charset="0"/>
                            </a:rPr>
                            <m:t>⃗</m:t>
                          </m:r>
                        </m:lim>
                      </m:limUpp>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𝐵</m:t>
                          </m:r>
                        </m:e>
                        <m:lim>
                          <m:r>
                            <a:rPr sz="1476" i="1">
                              <a:latin typeface="Cambria Math" panose="02040503050406030204" pitchFamily="18" charset="0"/>
                            </a:rPr>
                            <m:t>⃗</m:t>
                          </m:r>
                        </m:lim>
                      </m:limUpp>
                      <m:limUpp>
                        <m:limUppPr>
                          <m:ctrlPr>
                            <a:rPr sz="1476" i="1">
                              <a:latin typeface="Cambria Math" panose="02040503050406030204" pitchFamily="18" charset="0"/>
                            </a:rPr>
                          </m:ctrlPr>
                        </m:limUppPr>
                        <m:e>
                          <m:r>
                            <a:rPr sz="1476" i="1">
                              <a:latin typeface="Cambria Math" panose="02040503050406030204" pitchFamily="18" charset="0"/>
                            </a:rPr>
                            <m:t>𝑣</m:t>
                          </m:r>
                        </m:e>
                        <m:lim>
                          <m:r>
                            <a:rPr sz="1476" i="1">
                              <a:latin typeface="Cambria Math" panose="02040503050406030204" pitchFamily="18" charset="0"/>
                            </a:rPr>
                            <m:t>⃗</m:t>
                          </m:r>
                        </m:lim>
                      </m:limUpp>
                      <m:r>
                        <a:rPr sz="1476" i="1">
                          <a:latin typeface="Cambria Math" panose="02040503050406030204" pitchFamily="18" charset="0"/>
                        </a:rPr>
                        <m:t>)=−</m:t>
                      </m:r>
                      <m:r>
                        <a:rPr sz="1476" i="1">
                          <a:latin typeface="Cambria Math" panose="02040503050406030204" pitchFamily="18" charset="0"/>
                        </a:rPr>
                        <m:t>𝛻</m:t>
                      </m:r>
                      <m:r>
                        <a:rPr sz="1476" i="1">
                          <a:latin typeface="Cambria Math" panose="02040503050406030204" pitchFamily="18" charset="0"/>
                        </a:rPr>
                        <m:t>×(</m:t>
                      </m:r>
                      <m:r>
                        <a:rPr sz="1476" i="1">
                          <a:latin typeface="Cambria Math" panose="02040503050406030204" pitchFamily="18" charset="0"/>
                        </a:rPr>
                        <m:t>𝜂</m:t>
                      </m:r>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𝐽</m:t>
                          </m:r>
                        </m:e>
                        <m:lim>
                          <m:r>
                            <a:rPr sz="1476" i="1">
                              <a:latin typeface="Cambria Math" panose="02040503050406030204" pitchFamily="18" charset="0"/>
                            </a:rPr>
                            <m:t>⃗</m:t>
                          </m:r>
                        </m:lim>
                      </m:limUpp>
                      <m:r>
                        <a:rPr sz="1476" i="1">
                          <a:latin typeface="Cambria Math" panose="02040503050406030204" pitchFamily="18" charset="0"/>
                        </a:rPr>
                        <m:t>)</m:t>
                      </m:r>
                    </m:oMath>
                  </m:oMathPara>
                </a14:m>
                <a:endParaRPr sz="1476"/>
              </a:p>
            </p:txBody>
          </p:sp>
        </mc:Choice>
        <mc:Fallback>
          <p:sp>
            <p:nvSpPr>
              <p:cNvPr id="487" name="Equation"/>
              <p:cNvSpPr txBox="1">
                <a:spLocks noRot="1" noChangeAspect="1" noMove="1" noResize="1" noEditPoints="1" noAdjustHandles="1" noChangeArrowheads="1" noChangeShapeType="1" noTextEdit="1"/>
              </p:cNvSpPr>
              <p:nvPr/>
            </p:nvSpPr>
            <p:spPr>
              <a:xfrm>
                <a:off x="244791" y="2314175"/>
                <a:ext cx="2740622" cy="586635"/>
              </a:xfrm>
              <a:prstGeom prst="rect">
                <a:avLst/>
              </a:prstGeom>
              <a:blipFill>
                <a:blip r:embed="rId9"/>
                <a:stretch>
                  <a:fillRect l="-922" r="-1382" b="-10638"/>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88" name="Equation"/>
              <p:cNvSpPr txBox="1"/>
              <p:nvPr/>
            </p:nvSpPr>
            <p:spPr>
              <a:xfrm>
                <a:off x="244791" y="2849956"/>
                <a:ext cx="6685100" cy="436851"/>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f>
                        <m:fPr>
                          <m:ctrlPr>
                            <a:rPr sz="1476" i="1">
                              <a:latin typeface="Cambria Math" panose="02040503050406030204" pitchFamily="18" charset="0"/>
                            </a:rPr>
                          </m:ctrlPr>
                        </m:fPr>
                        <m:num>
                          <m:r>
                            <a:rPr sz="1476" i="1">
                              <a:latin typeface="Cambria Math" panose="02040503050406030204" pitchFamily="18" charset="0"/>
                            </a:rPr>
                            <m:t>∂</m:t>
                          </m:r>
                          <m:r>
                            <a:rPr sz="1476" i="1">
                              <a:latin typeface="Cambria Math" panose="02040503050406030204" pitchFamily="18" charset="0"/>
                            </a:rPr>
                            <m:t>𝐸</m:t>
                          </m:r>
                        </m:num>
                        <m:den>
                          <m:r>
                            <a:rPr sz="1476" i="1">
                              <a:latin typeface="Cambria Math" panose="02040503050406030204" pitchFamily="18" charset="0"/>
                            </a:rPr>
                            <m:t>∂</m:t>
                          </m:r>
                          <m:r>
                            <a:rPr sz="1476" i="1">
                              <a:latin typeface="Cambria Math" panose="02040503050406030204" pitchFamily="18" charset="0"/>
                            </a:rPr>
                            <m:t>𝑡</m:t>
                          </m:r>
                        </m:den>
                      </m:f>
                      <m:r>
                        <a:rPr sz="1476" i="1">
                          <a:latin typeface="Cambria Math" panose="02040503050406030204" pitchFamily="18" charset="0"/>
                        </a:rPr>
                        <m:t>+</m:t>
                      </m:r>
                      <m:r>
                        <a:rPr sz="1476" i="1">
                          <a:latin typeface="Cambria Math" panose="02040503050406030204" pitchFamily="18" charset="0"/>
                        </a:rPr>
                        <m:t>𝛻</m:t>
                      </m:r>
                      <m:r>
                        <a:rPr sz="1476" i="1">
                          <a:latin typeface="Cambria Math" panose="02040503050406030204" pitchFamily="18" charset="0"/>
                        </a:rPr>
                        <m:t>⋅</m:t>
                      </m:r>
                      <m:d>
                        <m:dPr>
                          <m:ctrlPr>
                            <a:rPr sz="1476" i="1">
                              <a:latin typeface="Cambria Math" panose="02040503050406030204" pitchFamily="18" charset="0"/>
                            </a:rPr>
                          </m:ctrlPr>
                        </m:dPr>
                        <m:e>
                          <m:r>
                            <a:rPr sz="1476" i="1">
                              <a:latin typeface="Cambria Math" panose="02040503050406030204" pitchFamily="18" charset="0"/>
                            </a:rPr>
                            <m:t>(</m:t>
                          </m:r>
                          <m:r>
                            <a:rPr sz="1476" i="1">
                              <a:latin typeface="Cambria Math" panose="02040503050406030204" pitchFamily="18" charset="0"/>
                            </a:rPr>
                            <m:t>𝐸</m:t>
                          </m:r>
                          <m:r>
                            <a:rPr sz="1476" i="1">
                              <a:latin typeface="Cambria Math" panose="02040503050406030204" pitchFamily="18" charset="0"/>
                            </a:rPr>
                            <m:t>+</m:t>
                          </m:r>
                          <m:r>
                            <a:rPr sz="1476" i="1">
                              <a:latin typeface="Cambria Math" panose="02040503050406030204" pitchFamily="18" charset="0"/>
                            </a:rPr>
                            <m:t>𝑝</m:t>
                          </m:r>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𝑣</m:t>
                              </m:r>
                            </m:e>
                            <m:lim>
                              <m:r>
                                <a:rPr sz="1476" i="1">
                                  <a:latin typeface="Cambria Math" panose="02040503050406030204" pitchFamily="18" charset="0"/>
                                </a:rPr>
                                <m:t>⃗</m:t>
                              </m:r>
                            </m:lim>
                          </m:limUpp>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𝐵</m:t>
                              </m:r>
                            </m:e>
                            <m:lim>
                              <m:r>
                                <a:rPr sz="1476" i="1">
                                  <a:latin typeface="Cambria Math" panose="02040503050406030204" pitchFamily="18" charset="0"/>
                                </a:rPr>
                                <m:t>⃗</m:t>
                              </m:r>
                            </m:lim>
                          </m:limUpp>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𝑣</m:t>
                              </m:r>
                            </m:e>
                            <m:lim>
                              <m:r>
                                <a:rPr sz="1476" i="1">
                                  <a:latin typeface="Cambria Math" panose="02040503050406030204" pitchFamily="18" charset="0"/>
                                </a:rPr>
                                <m:t>⃗</m:t>
                              </m:r>
                            </m:lim>
                          </m:limUpp>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𝐵</m:t>
                              </m:r>
                            </m:e>
                            <m:lim>
                              <m:r>
                                <a:rPr sz="1476" i="1">
                                  <a:latin typeface="Cambria Math" panose="02040503050406030204" pitchFamily="18" charset="0"/>
                                </a:rPr>
                                <m:t>⃗</m:t>
                              </m:r>
                            </m:lim>
                          </m:limUpp>
                          <m:r>
                            <a:rPr sz="1476" i="1">
                              <a:latin typeface="Cambria Math" panose="02040503050406030204" pitchFamily="18" charset="0"/>
                            </a:rPr>
                            <m:t>)</m:t>
                          </m:r>
                        </m:e>
                      </m:d>
                      <m:r>
                        <a:rPr sz="1476" i="1">
                          <a:latin typeface="Cambria Math" panose="02040503050406030204" pitchFamily="18" charset="0"/>
                        </a:rPr>
                        <m:t>=</m:t>
                      </m:r>
                      <m:r>
                        <a:rPr sz="1476" i="1">
                          <a:latin typeface="Cambria Math" panose="02040503050406030204" pitchFamily="18" charset="0"/>
                        </a:rPr>
                        <m:t>𝜌</m:t>
                      </m:r>
                      <m:limUpp>
                        <m:limUppPr>
                          <m:ctrlPr>
                            <a:rPr sz="1476" i="1">
                              <a:latin typeface="Cambria Math" panose="02040503050406030204" pitchFamily="18" charset="0"/>
                            </a:rPr>
                          </m:ctrlPr>
                        </m:limUppPr>
                        <m:e>
                          <m:r>
                            <a:rPr sz="1476" i="1">
                              <a:latin typeface="Cambria Math" panose="02040503050406030204" pitchFamily="18" charset="0"/>
                            </a:rPr>
                            <m:t>𝑣</m:t>
                          </m:r>
                        </m:e>
                        <m:lim>
                          <m:r>
                            <a:rPr sz="1476" i="1">
                              <a:latin typeface="Cambria Math" panose="02040503050406030204" pitchFamily="18" charset="0"/>
                            </a:rPr>
                            <m:t>⃗</m:t>
                          </m:r>
                        </m:lim>
                      </m:limUpp>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𝑔</m:t>
                          </m:r>
                        </m:e>
                        <m:lim>
                          <m:r>
                            <a:rPr sz="1476" i="1">
                              <a:latin typeface="Cambria Math" panose="02040503050406030204" pitchFamily="18" charset="0"/>
                            </a:rPr>
                            <m:t>⃗</m:t>
                          </m:r>
                        </m:lim>
                      </m:limUpp>
                      <m:r>
                        <a:rPr sz="1476" i="1">
                          <a:latin typeface="Cambria Math" panose="02040503050406030204" pitchFamily="18" charset="0"/>
                        </a:rPr>
                        <m:t>−</m:t>
                      </m:r>
                      <m:sSub>
                        <m:sSubPr>
                          <m:ctrlPr>
                            <a:rPr sz="1476" i="1">
                              <a:latin typeface="Cambria Math" panose="02040503050406030204" pitchFamily="18" charset="0"/>
                            </a:rPr>
                          </m:ctrlPr>
                        </m:sSubPr>
                        <m:e>
                          <m:r>
                            <a:rPr sz="1476" i="1">
                              <a:latin typeface="Cambria Math" panose="02040503050406030204" pitchFamily="18" charset="0"/>
                            </a:rPr>
                            <m:t>𝑛</m:t>
                          </m:r>
                        </m:e>
                        <m:sub>
                          <m:r>
                            <a:rPr sz="1476" i="1">
                              <a:latin typeface="Cambria Math" panose="02040503050406030204" pitchFamily="18" charset="0"/>
                            </a:rPr>
                            <m:t>𝑒</m:t>
                          </m:r>
                        </m:sub>
                      </m:sSub>
                      <m:sSub>
                        <m:sSubPr>
                          <m:ctrlPr>
                            <a:rPr sz="1476" i="1">
                              <a:latin typeface="Cambria Math" panose="02040503050406030204" pitchFamily="18" charset="0"/>
                            </a:rPr>
                          </m:ctrlPr>
                        </m:sSubPr>
                        <m:e>
                          <m:r>
                            <a:rPr sz="1476" i="1">
                              <a:latin typeface="Cambria Math" panose="02040503050406030204" pitchFamily="18" charset="0"/>
                            </a:rPr>
                            <m:t>𝑛</m:t>
                          </m:r>
                        </m:e>
                        <m:sub>
                          <m:r>
                            <a:rPr sz="1476" i="1">
                              <a:latin typeface="Cambria Math" panose="02040503050406030204" pitchFamily="18" charset="0"/>
                            </a:rPr>
                            <m:t>𝐻</m:t>
                          </m:r>
                        </m:sub>
                      </m:sSub>
                      <m:r>
                        <m:rPr>
                          <m:sty m:val="p"/>
                        </m:rPr>
                        <a:rPr sz="1476" i="1">
                          <a:latin typeface="Cambria Math" panose="02040503050406030204" pitchFamily="18" charset="0"/>
                        </a:rPr>
                        <m:t>Λ</m:t>
                      </m:r>
                      <m:r>
                        <a:rPr sz="1476" i="1">
                          <a:latin typeface="Cambria Math" panose="02040503050406030204" pitchFamily="18" charset="0"/>
                        </a:rPr>
                        <m:t>(</m:t>
                      </m:r>
                      <m:r>
                        <a:rPr sz="1476" i="1">
                          <a:latin typeface="Cambria Math" panose="02040503050406030204" pitchFamily="18" charset="0"/>
                        </a:rPr>
                        <m:t>𝑇</m:t>
                      </m:r>
                      <m:r>
                        <a:rPr sz="1476" i="1">
                          <a:latin typeface="Cambria Math" panose="02040503050406030204" pitchFamily="18" charset="0"/>
                        </a:rPr>
                        <m:t>)+</m:t>
                      </m:r>
                      <m:r>
                        <a:rPr sz="1476" i="1">
                          <a:latin typeface="Cambria Math" panose="02040503050406030204" pitchFamily="18" charset="0"/>
                        </a:rPr>
                        <m:t>𝐻</m:t>
                      </m:r>
                      <m:r>
                        <a:rPr sz="1476" i="1">
                          <a:latin typeface="Cambria Math" panose="02040503050406030204" pitchFamily="18" charset="0"/>
                        </a:rPr>
                        <m:t>−</m:t>
                      </m:r>
                      <m:r>
                        <a:rPr sz="1476" i="1">
                          <a:latin typeface="Cambria Math" panose="02040503050406030204" pitchFamily="18" charset="0"/>
                        </a:rPr>
                        <m:t>𝛻</m:t>
                      </m:r>
                      <m:r>
                        <a:rPr sz="1476" i="1">
                          <a:latin typeface="Cambria Math" panose="02040503050406030204" pitchFamily="18" charset="0"/>
                        </a:rPr>
                        <m:t>⋅</m:t>
                      </m:r>
                      <m:sSub>
                        <m:sSubPr>
                          <m:ctrlPr>
                            <a:rPr sz="1476" i="1">
                              <a:latin typeface="Cambria Math" panose="02040503050406030204" pitchFamily="18" charset="0"/>
                            </a:rPr>
                          </m:ctrlPr>
                        </m:sSubPr>
                        <m:e>
                          <m:limUpp>
                            <m:limUppPr>
                              <m:ctrlPr>
                                <a:rPr sz="1476" i="1">
                                  <a:latin typeface="Cambria Math" panose="02040503050406030204" pitchFamily="18" charset="0"/>
                                </a:rPr>
                              </m:ctrlPr>
                            </m:limUppPr>
                            <m:e>
                              <m:r>
                                <a:rPr sz="1476" i="1">
                                  <a:latin typeface="Cambria Math" panose="02040503050406030204" pitchFamily="18" charset="0"/>
                                </a:rPr>
                                <m:t>𝐹</m:t>
                              </m:r>
                            </m:e>
                            <m:lim>
                              <m:r>
                                <a:rPr sz="1476" i="1">
                                  <a:latin typeface="Cambria Math" panose="02040503050406030204" pitchFamily="18" charset="0"/>
                                </a:rPr>
                                <m:t>⃗</m:t>
                              </m:r>
                            </m:lim>
                          </m:limUpp>
                        </m:e>
                        <m:sub>
                          <m:r>
                            <a:rPr sz="1476" i="1">
                              <a:latin typeface="Cambria Math" panose="02040503050406030204" pitchFamily="18" charset="0"/>
                            </a:rPr>
                            <m:t>𝑐</m:t>
                          </m:r>
                        </m:sub>
                      </m:sSub>
                      <m:r>
                        <a:rPr sz="1476" i="1">
                          <a:latin typeface="Cambria Math" panose="02040503050406030204" pitchFamily="18" charset="0"/>
                        </a:rPr>
                        <m:t>−</m:t>
                      </m:r>
                      <m:r>
                        <a:rPr sz="1476" i="1">
                          <a:latin typeface="Cambria Math" panose="02040503050406030204" pitchFamily="18" charset="0"/>
                        </a:rPr>
                        <m:t>𝛻</m:t>
                      </m:r>
                      <m:r>
                        <a:rPr sz="1476" i="1">
                          <a:latin typeface="Cambria Math" panose="02040503050406030204" pitchFamily="18" charset="0"/>
                        </a:rPr>
                        <m:t>⋅</m:t>
                      </m:r>
                      <m:d>
                        <m:dPr>
                          <m:begChr m:val="["/>
                          <m:endChr m:val="]"/>
                          <m:ctrlPr>
                            <a:rPr sz="1476" i="1">
                              <a:latin typeface="Cambria Math" panose="02040503050406030204" pitchFamily="18" charset="0"/>
                            </a:rPr>
                          </m:ctrlPr>
                        </m:dPr>
                        <m:e>
                          <m:r>
                            <a:rPr sz="1476" i="1">
                              <a:latin typeface="Cambria Math" panose="02040503050406030204" pitchFamily="18" charset="0"/>
                            </a:rPr>
                            <m:t>(</m:t>
                          </m:r>
                          <m:r>
                            <a:rPr sz="1476" i="1">
                              <a:latin typeface="Cambria Math" panose="02040503050406030204" pitchFamily="18" charset="0"/>
                            </a:rPr>
                            <m:t>𝜂</m:t>
                          </m:r>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𝐽</m:t>
                              </m:r>
                            </m:e>
                            <m:lim>
                              <m:r>
                                <a:rPr sz="1476" i="1">
                                  <a:latin typeface="Cambria Math" panose="02040503050406030204" pitchFamily="18" charset="0"/>
                                </a:rPr>
                                <m:t>⃗</m:t>
                              </m:r>
                            </m:lim>
                          </m:limUpp>
                          <m:r>
                            <a:rPr sz="1476" i="1">
                              <a:latin typeface="Cambria Math" panose="02040503050406030204" pitchFamily="18" charset="0"/>
                            </a:rPr>
                            <m:t>)×</m:t>
                          </m:r>
                          <m:limUpp>
                            <m:limUppPr>
                              <m:ctrlPr>
                                <a:rPr sz="1476" i="1">
                                  <a:latin typeface="Cambria Math" panose="02040503050406030204" pitchFamily="18" charset="0"/>
                                </a:rPr>
                              </m:ctrlPr>
                            </m:limUppPr>
                            <m:e>
                              <m:r>
                                <a:rPr sz="1476" i="1">
                                  <a:latin typeface="Cambria Math" panose="02040503050406030204" pitchFamily="18" charset="0"/>
                                </a:rPr>
                                <m:t>𝐵</m:t>
                              </m:r>
                            </m:e>
                            <m:lim>
                              <m:r>
                                <a:rPr sz="1476" i="1">
                                  <a:latin typeface="Cambria Math" panose="02040503050406030204" pitchFamily="18" charset="0"/>
                                </a:rPr>
                                <m:t>⃗</m:t>
                              </m:r>
                            </m:lim>
                          </m:limUpp>
                        </m:e>
                      </m:d>
                    </m:oMath>
                  </m:oMathPara>
                </a14:m>
                <a:endParaRPr sz="1476" dirty="0"/>
              </a:p>
            </p:txBody>
          </p:sp>
        </mc:Choice>
        <mc:Fallback>
          <p:sp>
            <p:nvSpPr>
              <p:cNvPr id="488" name="Equation"/>
              <p:cNvSpPr txBox="1">
                <a:spLocks noRot="1" noChangeAspect="1" noMove="1" noResize="1" noEditPoints="1" noAdjustHandles="1" noChangeArrowheads="1" noChangeShapeType="1" noTextEdit="1"/>
              </p:cNvSpPr>
              <p:nvPr/>
            </p:nvSpPr>
            <p:spPr>
              <a:xfrm>
                <a:off x="244791" y="2849956"/>
                <a:ext cx="6685100" cy="436851"/>
              </a:xfrm>
              <a:prstGeom prst="rect">
                <a:avLst/>
              </a:prstGeom>
              <a:blipFill>
                <a:blip r:embed="rId10"/>
                <a:stretch>
                  <a:fillRect l="-190" b="-14286"/>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89" name="Equation"/>
              <p:cNvSpPr txBox="1"/>
              <p:nvPr/>
            </p:nvSpPr>
            <p:spPr>
              <a:xfrm>
                <a:off x="244791" y="3318765"/>
                <a:ext cx="2402774" cy="531299"/>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r>
                        <a:rPr sz="1582" i="1">
                          <a:latin typeface="Cambria Math" panose="02040503050406030204" pitchFamily="18" charset="0"/>
                        </a:rPr>
                        <m:t>𝐸</m:t>
                      </m:r>
                      <m:r>
                        <a:rPr sz="1582" i="1">
                          <a:latin typeface="Cambria Math" panose="02040503050406030204" pitchFamily="18" charset="0"/>
                        </a:rPr>
                        <m:t>=</m:t>
                      </m:r>
                      <m:f>
                        <m:fPr>
                          <m:ctrlPr>
                            <a:rPr sz="1582" i="1">
                              <a:latin typeface="Cambria Math" panose="02040503050406030204" pitchFamily="18" charset="0"/>
                            </a:rPr>
                          </m:ctrlPr>
                        </m:fPr>
                        <m:num>
                          <m:r>
                            <a:rPr sz="1582" i="1">
                              <a:latin typeface="Cambria Math" panose="02040503050406030204" pitchFamily="18" charset="0"/>
                            </a:rPr>
                            <m:t>𝑝</m:t>
                          </m:r>
                        </m:num>
                        <m:den>
                          <m:r>
                            <a:rPr sz="1582" i="1">
                              <a:latin typeface="Cambria Math" panose="02040503050406030204" pitchFamily="18" charset="0"/>
                            </a:rPr>
                            <m:t>𝜌</m:t>
                          </m:r>
                          <m:r>
                            <a:rPr sz="1582" i="1">
                              <a:latin typeface="Cambria Math" panose="02040503050406030204" pitchFamily="18" charset="0"/>
                            </a:rPr>
                            <m:t>(</m:t>
                          </m:r>
                          <m:r>
                            <a:rPr sz="1582" i="1">
                              <a:latin typeface="Cambria Math" panose="02040503050406030204" pitchFamily="18" charset="0"/>
                            </a:rPr>
                            <m:t>𝛾</m:t>
                          </m:r>
                          <m:r>
                            <a:rPr sz="1582" i="1">
                              <a:latin typeface="Cambria Math" panose="02040503050406030204" pitchFamily="18" charset="0"/>
                            </a:rPr>
                            <m:t>−1)</m:t>
                          </m:r>
                        </m:den>
                      </m:f>
                      <m:r>
                        <a:rPr sz="1582" i="1">
                          <a:latin typeface="Cambria Math" panose="02040503050406030204" pitchFamily="18" charset="0"/>
                        </a:rPr>
                        <m:t>+</m:t>
                      </m:r>
                      <m:f>
                        <m:fPr>
                          <m:ctrlPr>
                            <a:rPr sz="1582" i="1">
                              <a:latin typeface="Cambria Math" panose="02040503050406030204" pitchFamily="18" charset="0"/>
                            </a:rPr>
                          </m:ctrlPr>
                        </m:fPr>
                        <m:num>
                          <m:r>
                            <a:rPr sz="1582" i="1">
                              <a:latin typeface="Cambria Math" panose="02040503050406030204" pitchFamily="18" charset="0"/>
                            </a:rPr>
                            <m:t>1</m:t>
                          </m:r>
                        </m:num>
                        <m:den>
                          <m:r>
                            <a:rPr sz="1582" i="1">
                              <a:latin typeface="Cambria Math" panose="02040503050406030204" pitchFamily="18" charset="0"/>
                            </a:rPr>
                            <m:t>2</m:t>
                          </m:r>
                        </m:den>
                      </m:f>
                      <m:sSup>
                        <m:sSupPr>
                          <m:ctrlPr>
                            <a:rPr sz="1582" i="1">
                              <a:latin typeface="Cambria Math" panose="02040503050406030204" pitchFamily="18" charset="0"/>
                            </a:rPr>
                          </m:ctrlPr>
                        </m:sSupPr>
                        <m:e>
                          <m:r>
                            <a:rPr sz="1582" i="1">
                              <a:latin typeface="Cambria Math" panose="02040503050406030204" pitchFamily="18" charset="0"/>
                            </a:rPr>
                            <m:t>𝑣</m:t>
                          </m:r>
                        </m:e>
                        <m:sup>
                          <m:r>
                            <a:rPr sz="1582" i="1">
                              <a:latin typeface="Cambria Math" panose="02040503050406030204" pitchFamily="18" charset="0"/>
                            </a:rPr>
                            <m:t>2</m:t>
                          </m:r>
                        </m:sup>
                      </m:sSup>
                      <m:r>
                        <a:rPr sz="1582" i="1">
                          <a:latin typeface="Cambria Math" panose="02040503050406030204" pitchFamily="18" charset="0"/>
                        </a:rPr>
                        <m:t>+</m:t>
                      </m:r>
                      <m:f>
                        <m:fPr>
                          <m:ctrlPr>
                            <a:rPr sz="1582" i="1">
                              <a:latin typeface="Cambria Math" panose="02040503050406030204" pitchFamily="18" charset="0"/>
                            </a:rPr>
                          </m:ctrlPr>
                        </m:fPr>
                        <m:num>
                          <m:sSup>
                            <m:sSupPr>
                              <m:ctrlPr>
                                <a:rPr sz="1582" i="1">
                                  <a:latin typeface="Cambria Math" panose="02040503050406030204" pitchFamily="18" charset="0"/>
                                </a:rPr>
                              </m:ctrlPr>
                            </m:sSupPr>
                            <m:e>
                              <m:r>
                                <a:rPr sz="1582" i="1">
                                  <a:latin typeface="Cambria Math" panose="02040503050406030204" pitchFamily="18" charset="0"/>
                                </a:rPr>
                                <m:t>𝐵</m:t>
                              </m:r>
                            </m:e>
                            <m:sup>
                              <m:r>
                                <a:rPr sz="1582" i="1">
                                  <a:latin typeface="Cambria Math" panose="02040503050406030204" pitchFamily="18" charset="0"/>
                                </a:rPr>
                                <m:t>2</m:t>
                              </m:r>
                            </m:sup>
                          </m:sSup>
                        </m:num>
                        <m:den>
                          <m:r>
                            <a:rPr sz="1582" i="1">
                              <a:latin typeface="Cambria Math" panose="02040503050406030204" pitchFamily="18" charset="0"/>
                            </a:rPr>
                            <m:t>8</m:t>
                          </m:r>
                          <m:r>
                            <a:rPr sz="1582" i="1">
                              <a:latin typeface="Cambria Math" panose="02040503050406030204" pitchFamily="18" charset="0"/>
                            </a:rPr>
                            <m:t>𝜋𝜌</m:t>
                          </m:r>
                        </m:den>
                      </m:f>
                    </m:oMath>
                  </m:oMathPara>
                </a14:m>
                <a:endParaRPr sz="1582"/>
              </a:p>
            </p:txBody>
          </p:sp>
        </mc:Choice>
        <mc:Fallback>
          <p:sp>
            <p:nvSpPr>
              <p:cNvPr id="489" name="Equation"/>
              <p:cNvSpPr txBox="1">
                <a:spLocks noRot="1" noChangeAspect="1" noMove="1" noResize="1" noEditPoints="1" noAdjustHandles="1" noChangeArrowheads="1" noChangeShapeType="1" noTextEdit="1"/>
              </p:cNvSpPr>
              <p:nvPr/>
            </p:nvSpPr>
            <p:spPr>
              <a:xfrm>
                <a:off x="244791" y="3318765"/>
                <a:ext cx="2402774" cy="531299"/>
              </a:xfrm>
              <a:prstGeom prst="rect">
                <a:avLst/>
              </a:prstGeom>
              <a:blipFill>
                <a:blip r:embed="rId11"/>
                <a:stretch>
                  <a:fillRect l="-1579" t="-2326" r="-2105" b="-16279"/>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90" name="Equation"/>
              <p:cNvSpPr txBox="1"/>
              <p:nvPr/>
            </p:nvSpPr>
            <p:spPr>
              <a:xfrm>
                <a:off x="5885638" y="3617230"/>
                <a:ext cx="1510157" cy="292068"/>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sSub>
                        <m:sSubPr>
                          <m:ctrlPr>
                            <a:rPr sz="1898">
                              <a:latin typeface="Cambria Math" panose="02040503050406030204" pitchFamily="18" charset="0"/>
                            </a:rPr>
                          </m:ctrlPr>
                        </m:sSubPr>
                        <m:e>
                          <m:r>
                            <a:rPr sz="1898" i="1">
                              <a:latin typeface="Cambria Math" panose="02040503050406030204" pitchFamily="18" charset="0"/>
                            </a:rPr>
                            <m:t>𝐽</m:t>
                          </m:r>
                        </m:e>
                        <m:sub>
                          <m:r>
                            <a:rPr sz="1898" i="1">
                              <a:latin typeface="Cambria Math" panose="02040503050406030204" pitchFamily="18" charset="0"/>
                            </a:rPr>
                            <m:t>0</m:t>
                          </m:r>
                        </m:sub>
                      </m:sSub>
                      <m:r>
                        <a:rPr sz="1898" i="1">
                          <a:latin typeface="Cambria Math" panose="02040503050406030204" pitchFamily="18" charset="0"/>
                        </a:rPr>
                        <m:t>=250</m:t>
                      </m:r>
                      <m:r>
                        <a:rPr sz="1898" i="1">
                          <a:latin typeface="Cambria Math" panose="02040503050406030204" pitchFamily="18" charset="0"/>
                        </a:rPr>
                        <m:t>𝐺</m:t>
                      </m:r>
                      <m:sSup>
                        <m:sSupPr>
                          <m:ctrlPr>
                            <a:rPr sz="1898" i="1">
                              <a:latin typeface="Cambria Math" panose="02040503050406030204" pitchFamily="18" charset="0"/>
                            </a:rPr>
                          </m:ctrlPr>
                        </m:sSupPr>
                        <m:e>
                          <m:r>
                            <a:rPr sz="1898" i="1">
                              <a:latin typeface="Cambria Math" panose="02040503050406030204" pitchFamily="18" charset="0"/>
                            </a:rPr>
                            <m:t>𝑠</m:t>
                          </m:r>
                        </m:e>
                        <m:sup>
                          <m:r>
                            <a:rPr sz="1898" i="1">
                              <a:latin typeface="Cambria Math" panose="02040503050406030204" pitchFamily="18" charset="0"/>
                            </a:rPr>
                            <m:t>−1</m:t>
                          </m:r>
                        </m:sup>
                      </m:sSup>
                    </m:oMath>
                  </m:oMathPara>
                </a14:m>
                <a:endParaRPr sz="1898"/>
              </a:p>
            </p:txBody>
          </p:sp>
        </mc:Choice>
        <mc:Fallback>
          <p:sp>
            <p:nvSpPr>
              <p:cNvPr id="490" name="Equation"/>
              <p:cNvSpPr txBox="1">
                <a:spLocks noRot="1" noChangeAspect="1" noMove="1" noResize="1" noEditPoints="1" noAdjustHandles="1" noChangeArrowheads="1" noChangeShapeType="1" noTextEdit="1"/>
              </p:cNvSpPr>
              <p:nvPr/>
            </p:nvSpPr>
            <p:spPr>
              <a:xfrm>
                <a:off x="5885638" y="3617230"/>
                <a:ext cx="1510157" cy="292068"/>
              </a:xfrm>
              <a:prstGeom prst="rect">
                <a:avLst/>
              </a:prstGeom>
              <a:blipFill>
                <a:blip r:embed="rId12"/>
                <a:stretch>
                  <a:fillRect l="-5000" r="-833" b="-33333"/>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91" name="Equation"/>
              <p:cNvSpPr txBox="1"/>
              <p:nvPr/>
            </p:nvSpPr>
            <p:spPr>
              <a:xfrm>
                <a:off x="5885922" y="3952093"/>
                <a:ext cx="2040880" cy="292068"/>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sSub>
                        <m:sSubPr>
                          <m:ctrlPr>
                            <a:rPr sz="1898">
                              <a:latin typeface="Cambria Math" panose="02040503050406030204" pitchFamily="18" charset="0"/>
                            </a:rPr>
                          </m:ctrlPr>
                        </m:sSubPr>
                        <m:e>
                          <m:r>
                            <a:rPr sz="1898" i="1">
                              <a:latin typeface="Cambria Math" panose="02040503050406030204" pitchFamily="18" charset="0"/>
                            </a:rPr>
                            <m:t>𝜂</m:t>
                          </m:r>
                        </m:e>
                        <m:sub>
                          <m:r>
                            <a:rPr sz="1898" i="1">
                              <a:latin typeface="Cambria Math" panose="02040503050406030204" pitchFamily="18" charset="0"/>
                            </a:rPr>
                            <m:t>0</m:t>
                          </m:r>
                        </m:sub>
                      </m:sSub>
                      <m:r>
                        <a:rPr sz="1898" i="1">
                          <a:latin typeface="Cambria Math" panose="02040503050406030204" pitchFamily="18" charset="0"/>
                        </a:rPr>
                        <m:t>=</m:t>
                      </m:r>
                      <m:sSup>
                        <m:sSupPr>
                          <m:ctrlPr>
                            <a:rPr sz="1898" i="1">
                              <a:latin typeface="Cambria Math" panose="02040503050406030204" pitchFamily="18" charset="0"/>
                            </a:rPr>
                          </m:ctrlPr>
                        </m:sSupPr>
                        <m:e>
                          <m:r>
                            <a:rPr sz="1898" i="1">
                              <a:latin typeface="Cambria Math" panose="02040503050406030204" pitchFamily="18" charset="0"/>
                            </a:rPr>
                            <m:t>10</m:t>
                          </m:r>
                        </m:e>
                        <m:sup>
                          <m:r>
                            <a:rPr sz="1898" i="1">
                              <a:latin typeface="Cambria Math" panose="02040503050406030204" pitchFamily="18" charset="0"/>
                            </a:rPr>
                            <m:t>14</m:t>
                          </m:r>
                        </m:sup>
                      </m:sSup>
                      <m:r>
                        <a:rPr sz="1898" i="1">
                          <a:latin typeface="Cambria Math" panose="02040503050406030204" pitchFamily="18" charset="0"/>
                        </a:rPr>
                        <m:t>𝑐</m:t>
                      </m:r>
                      <m:sSup>
                        <m:sSupPr>
                          <m:ctrlPr>
                            <a:rPr sz="1898" i="1">
                              <a:latin typeface="Cambria Math" panose="02040503050406030204" pitchFamily="18" charset="0"/>
                            </a:rPr>
                          </m:ctrlPr>
                        </m:sSupPr>
                        <m:e>
                          <m:r>
                            <a:rPr sz="1898" i="1">
                              <a:latin typeface="Cambria Math" panose="02040503050406030204" pitchFamily="18" charset="0"/>
                            </a:rPr>
                            <m:t>𝑚</m:t>
                          </m:r>
                        </m:e>
                        <m:sup>
                          <m:r>
                            <a:rPr sz="1898" i="1">
                              <a:latin typeface="Cambria Math" panose="02040503050406030204" pitchFamily="18" charset="0"/>
                            </a:rPr>
                            <m:t>−2</m:t>
                          </m:r>
                        </m:sup>
                      </m:sSup>
                      <m:sSup>
                        <m:sSupPr>
                          <m:ctrlPr>
                            <a:rPr sz="1898" i="1">
                              <a:latin typeface="Cambria Math" panose="02040503050406030204" pitchFamily="18" charset="0"/>
                            </a:rPr>
                          </m:ctrlPr>
                        </m:sSupPr>
                        <m:e>
                          <m:r>
                            <a:rPr sz="1898" i="1">
                              <a:latin typeface="Cambria Math" panose="02040503050406030204" pitchFamily="18" charset="0"/>
                            </a:rPr>
                            <m:t>𝑠</m:t>
                          </m:r>
                        </m:e>
                        <m:sup>
                          <m:r>
                            <a:rPr sz="1898" i="1">
                              <a:latin typeface="Cambria Math" panose="02040503050406030204" pitchFamily="18" charset="0"/>
                            </a:rPr>
                            <m:t>−1</m:t>
                          </m:r>
                        </m:sup>
                      </m:sSup>
                    </m:oMath>
                  </m:oMathPara>
                </a14:m>
                <a:endParaRPr sz="1898"/>
              </a:p>
            </p:txBody>
          </p:sp>
        </mc:Choice>
        <mc:Fallback>
          <p:sp>
            <p:nvSpPr>
              <p:cNvPr id="491" name="Equation"/>
              <p:cNvSpPr txBox="1">
                <a:spLocks noRot="1" noChangeAspect="1" noMove="1" noResize="1" noEditPoints="1" noAdjustHandles="1" noChangeArrowheads="1" noChangeShapeType="1" noTextEdit="1"/>
              </p:cNvSpPr>
              <p:nvPr/>
            </p:nvSpPr>
            <p:spPr>
              <a:xfrm>
                <a:off x="5885922" y="3952093"/>
                <a:ext cx="2040880" cy="292068"/>
              </a:xfrm>
              <a:prstGeom prst="rect">
                <a:avLst/>
              </a:prstGeom>
              <a:blipFill>
                <a:blip r:embed="rId13"/>
                <a:stretch>
                  <a:fillRect l="-1863" t="-4167" r="-621" b="-20833"/>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92" name="Equation"/>
              <p:cNvSpPr txBox="1"/>
              <p:nvPr/>
            </p:nvSpPr>
            <p:spPr>
              <a:xfrm>
                <a:off x="5885922" y="4286956"/>
                <a:ext cx="2340256" cy="292068"/>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r>
                        <a:rPr sz="1898" i="1">
                          <a:latin typeface="Cambria Math" panose="02040503050406030204" pitchFamily="18" charset="0"/>
                        </a:rPr>
                        <m:t>𝜅</m:t>
                      </m:r>
                      <m:r>
                        <a:rPr sz="1898" i="1">
                          <a:latin typeface="Cambria Math" panose="02040503050406030204" pitchFamily="18" charset="0"/>
                        </a:rPr>
                        <m:t>(</m:t>
                      </m:r>
                      <m:r>
                        <a:rPr sz="1898" i="1">
                          <a:latin typeface="Cambria Math" panose="02040503050406030204" pitchFamily="18" charset="0"/>
                        </a:rPr>
                        <m:t>𝑇</m:t>
                      </m:r>
                      <m:r>
                        <a:rPr sz="1898" i="1">
                          <a:latin typeface="Cambria Math" panose="02040503050406030204" pitchFamily="18" charset="0"/>
                        </a:rPr>
                        <m:t>)</m:t>
                      </m:r>
                      <m:r>
                        <m:rPr>
                          <m:sty m:val="p"/>
                        </m:rPr>
                        <a:rPr sz="1898" i="1">
                          <a:latin typeface="Cambria Math" panose="02040503050406030204" pitchFamily="18" charset="0"/>
                        </a:rPr>
                        <m:t>Λ</m:t>
                      </m:r>
                      <m:r>
                        <a:rPr sz="1898" i="1">
                          <a:latin typeface="Cambria Math" panose="02040503050406030204" pitchFamily="18" charset="0"/>
                        </a:rPr>
                        <m:t>(</m:t>
                      </m:r>
                      <m:r>
                        <a:rPr sz="1898" i="1">
                          <a:latin typeface="Cambria Math" panose="02040503050406030204" pitchFamily="18" charset="0"/>
                        </a:rPr>
                        <m:t>𝑇</m:t>
                      </m:r>
                      <m:r>
                        <a:rPr sz="1898" i="1">
                          <a:latin typeface="Cambria Math" panose="02040503050406030204" pitchFamily="18" charset="0"/>
                        </a:rPr>
                        <m:t>)=</m:t>
                      </m:r>
                      <m:r>
                        <a:rPr sz="1898" i="1">
                          <a:latin typeface="Cambria Math" panose="02040503050406030204" pitchFamily="18" charset="0"/>
                        </a:rPr>
                        <m:t>𝑐𝑜𝑛𝑠𝑡𝑎𝑛𝑡</m:t>
                      </m:r>
                    </m:oMath>
                  </m:oMathPara>
                </a14:m>
                <a:endParaRPr sz="1898"/>
              </a:p>
            </p:txBody>
          </p:sp>
        </mc:Choice>
        <mc:Fallback>
          <p:sp>
            <p:nvSpPr>
              <p:cNvPr id="492" name="Equation"/>
              <p:cNvSpPr txBox="1">
                <a:spLocks noRot="1" noChangeAspect="1" noMove="1" noResize="1" noEditPoints="1" noAdjustHandles="1" noChangeArrowheads="1" noChangeShapeType="1" noTextEdit="1"/>
              </p:cNvSpPr>
              <p:nvPr/>
            </p:nvSpPr>
            <p:spPr>
              <a:xfrm>
                <a:off x="5885922" y="4286956"/>
                <a:ext cx="2340256" cy="292068"/>
              </a:xfrm>
              <a:prstGeom prst="rect">
                <a:avLst/>
              </a:prstGeom>
              <a:blipFill>
                <a:blip r:embed="rId14"/>
                <a:stretch>
                  <a:fillRect l="-541" r="-1081" b="-33333"/>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93" name="Equation"/>
              <p:cNvSpPr txBox="1"/>
              <p:nvPr/>
            </p:nvSpPr>
            <p:spPr>
              <a:xfrm>
                <a:off x="5885922" y="4621819"/>
                <a:ext cx="1823320" cy="292068"/>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r>
                        <a:rPr sz="1898" i="1">
                          <a:latin typeface="Cambria Math" panose="02040503050406030204" pitchFamily="18" charset="0"/>
                        </a:rPr>
                        <m:t>𝐻</m:t>
                      </m:r>
                      <m:r>
                        <a:rPr sz="1898" i="1">
                          <a:latin typeface="Cambria Math" panose="02040503050406030204" pitchFamily="18" charset="0"/>
                        </a:rPr>
                        <m:t>=</m:t>
                      </m:r>
                      <m:r>
                        <m:rPr>
                          <m:sty m:val="p"/>
                        </m:rPr>
                        <a:rPr sz="1898" i="1">
                          <a:latin typeface="Cambria Math" panose="02040503050406030204" pitchFamily="18" charset="0"/>
                        </a:rPr>
                        <m:t>Λ</m:t>
                      </m:r>
                      <m:r>
                        <a:rPr sz="1898" i="1">
                          <a:latin typeface="Cambria Math" panose="02040503050406030204" pitchFamily="18" charset="0"/>
                        </a:rPr>
                        <m:t>(</m:t>
                      </m:r>
                      <m:r>
                        <a:rPr sz="1898" i="1">
                          <a:latin typeface="Cambria Math" panose="02040503050406030204" pitchFamily="18" charset="0"/>
                        </a:rPr>
                        <m:t>𝑇</m:t>
                      </m:r>
                      <m:r>
                        <a:rPr sz="1898" i="1">
                          <a:latin typeface="Cambria Math" panose="02040503050406030204" pitchFamily="18" charset="0"/>
                        </a:rPr>
                        <m:t>)(</m:t>
                      </m:r>
                      <m:r>
                        <a:rPr sz="1898" i="1">
                          <a:latin typeface="Cambria Math" panose="02040503050406030204" pitchFamily="18" charset="0"/>
                        </a:rPr>
                        <m:t>𝑡</m:t>
                      </m:r>
                      <m:r>
                        <a:rPr sz="1898" i="1">
                          <a:latin typeface="Cambria Math" panose="02040503050406030204" pitchFamily="18" charset="0"/>
                        </a:rPr>
                        <m:t>=0)</m:t>
                      </m:r>
                    </m:oMath>
                  </m:oMathPara>
                </a14:m>
                <a:endParaRPr sz="1898"/>
              </a:p>
            </p:txBody>
          </p:sp>
        </mc:Choice>
        <mc:Fallback>
          <p:sp>
            <p:nvSpPr>
              <p:cNvPr id="493" name="Equation"/>
              <p:cNvSpPr txBox="1">
                <a:spLocks noRot="1" noChangeAspect="1" noMove="1" noResize="1" noEditPoints="1" noAdjustHandles="1" noChangeArrowheads="1" noChangeShapeType="1" noTextEdit="1"/>
              </p:cNvSpPr>
              <p:nvPr/>
            </p:nvSpPr>
            <p:spPr>
              <a:xfrm>
                <a:off x="5885922" y="4621819"/>
                <a:ext cx="1823320" cy="292068"/>
              </a:xfrm>
              <a:prstGeom prst="rect">
                <a:avLst/>
              </a:prstGeom>
              <a:blipFill>
                <a:blip r:embed="rId15"/>
                <a:stretch>
                  <a:fillRect l="-2759" r="-3448" b="-33333"/>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94" name="Equation"/>
              <p:cNvSpPr txBox="1"/>
              <p:nvPr/>
            </p:nvSpPr>
            <p:spPr>
              <a:xfrm>
                <a:off x="424189" y="4365089"/>
                <a:ext cx="376450" cy="243465"/>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r>
                        <a:rPr sz="1582" i="1">
                          <a:latin typeface="Cambria Math" panose="02040503050406030204" pitchFamily="18" charset="0"/>
                        </a:rPr>
                        <m:t>𝜂</m:t>
                      </m:r>
                      <m:r>
                        <a:rPr sz="1582" i="1">
                          <a:latin typeface="Cambria Math" panose="02040503050406030204" pitchFamily="18" charset="0"/>
                        </a:rPr>
                        <m:t>=</m:t>
                      </m:r>
                    </m:oMath>
                  </m:oMathPara>
                </a14:m>
                <a:endParaRPr sz="1582"/>
              </a:p>
            </p:txBody>
          </p:sp>
        </mc:Choice>
        <mc:Fallback>
          <p:sp>
            <p:nvSpPr>
              <p:cNvPr id="494" name="Equation"/>
              <p:cNvSpPr txBox="1">
                <a:spLocks noRot="1" noChangeAspect="1" noMove="1" noResize="1" noEditPoints="1" noAdjustHandles="1" noChangeArrowheads="1" noChangeShapeType="1" noTextEdit="1"/>
              </p:cNvSpPr>
              <p:nvPr/>
            </p:nvSpPr>
            <p:spPr>
              <a:xfrm>
                <a:off x="424189" y="4365089"/>
                <a:ext cx="376450" cy="243465"/>
              </a:xfrm>
              <a:prstGeom prst="rect">
                <a:avLst/>
              </a:prstGeom>
              <a:blipFill>
                <a:blip r:embed="rId16"/>
                <a:stretch>
                  <a:fillRect l="-13333" r="-6667" b="-25000"/>
                </a:stretch>
              </a:blipFill>
              <a:ln w="12700">
                <a:miter lim="400000"/>
              </a:ln>
            </p:spPr>
            <p:txBody>
              <a:bodyPr/>
              <a:lstStyle/>
              <a:p>
                <a:r>
                  <a:rPr lang="en-IT">
                    <a:noFill/>
                  </a:rPr>
                  <a:t> </a:t>
                </a:r>
              </a:p>
            </p:txBody>
          </p:sp>
        </mc:Fallback>
      </mc:AlternateContent>
      <mc:AlternateContent xmlns:mc="http://schemas.openxmlformats.org/markup-compatibility/2006">
        <mc:Choice xmlns:a14="http://schemas.microsoft.com/office/drawing/2010/main" Requires="a14">
          <p:sp>
            <p:nvSpPr>
              <p:cNvPr id="495" name="Equation"/>
              <p:cNvSpPr txBox="1"/>
              <p:nvPr/>
            </p:nvSpPr>
            <p:spPr>
              <a:xfrm>
                <a:off x="987262" y="4121000"/>
                <a:ext cx="308290" cy="292068"/>
              </a:xfrm>
              <a:prstGeom prst="rect">
                <a:avLst/>
              </a:prstGeom>
              <a:ln w="12700">
                <a:miter lim="400000"/>
              </a:ln>
            </p:spPr>
            <p:txBody>
              <a:bodyPr wrap="none" lIns="0" tIns="0" rIns="0" bIns="0">
                <a:spAutoFit/>
              </a:bodyPr>
              <a:lstStyle/>
              <a:p>
                <a:pPr algn="l" defTabSz="482163" latinLnBrk="1">
                  <a:defRPr sz="1800"/>
                </a:pPr>
                <a14:m>
                  <m:oMathPara xmlns:m="http://schemas.openxmlformats.org/officeDocument/2006/math">
                    <m:oMathParaPr>
                      <m:jc m:val="centerGroup"/>
                    </m:oMathParaPr>
                    <m:oMath xmlns:m="http://schemas.openxmlformats.org/officeDocument/2006/math">
                      <m:sSub>
                        <m:sSubPr>
                          <m:ctrlPr>
                            <a:rPr sz="1898">
                              <a:latin typeface="Cambria Math" panose="02040503050406030204" pitchFamily="18" charset="0"/>
                            </a:rPr>
                          </m:ctrlPr>
                        </m:sSubPr>
                        <m:e>
                          <m:r>
                            <a:rPr sz="1898" i="1">
                              <a:latin typeface="Cambria Math" panose="02040503050406030204" pitchFamily="18" charset="0"/>
                            </a:rPr>
                            <m:t>𝜂</m:t>
                          </m:r>
                        </m:e>
                        <m:sub>
                          <m:r>
                            <a:rPr sz="1898" i="1">
                              <a:latin typeface="Cambria Math" panose="02040503050406030204" pitchFamily="18" charset="0"/>
                            </a:rPr>
                            <m:t>0</m:t>
                          </m:r>
                        </m:sub>
                      </m:sSub>
                    </m:oMath>
                  </m:oMathPara>
                </a14:m>
                <a:endParaRPr sz="1898"/>
              </a:p>
            </p:txBody>
          </p:sp>
        </mc:Choice>
        <mc:Fallback>
          <p:sp>
            <p:nvSpPr>
              <p:cNvPr id="495" name="Equation"/>
              <p:cNvSpPr txBox="1">
                <a:spLocks noRot="1" noChangeAspect="1" noMove="1" noResize="1" noEditPoints="1" noAdjustHandles="1" noChangeArrowheads="1" noChangeShapeType="1" noTextEdit="1"/>
              </p:cNvSpPr>
              <p:nvPr/>
            </p:nvSpPr>
            <p:spPr>
              <a:xfrm>
                <a:off x="987262" y="4121000"/>
                <a:ext cx="308290" cy="292068"/>
              </a:xfrm>
              <a:prstGeom prst="rect">
                <a:avLst/>
              </a:prstGeom>
              <a:blipFill>
                <a:blip r:embed="rId17"/>
                <a:stretch>
                  <a:fillRect l="-15385" r="-3846" b="-25000"/>
                </a:stretch>
              </a:blipFill>
              <a:ln w="12700">
                <a:miter lim="400000"/>
              </a:ln>
            </p:spPr>
            <p:txBody>
              <a:bodyPr/>
              <a:lstStyle/>
              <a:p>
                <a:r>
                  <a:rPr lang="en-IT">
                    <a:noFill/>
                  </a:rPr>
                  <a:t> </a:t>
                </a:r>
              </a:p>
            </p:txBody>
          </p:sp>
        </mc:Fallback>
      </mc:AlternateContent>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Reconnection and jets"/>
          <p:cNvSpPr txBox="1">
            <a:spLocks noGrp="1"/>
          </p:cNvSpPr>
          <p:nvPr>
            <p:ph type="title"/>
          </p:nvPr>
        </p:nvSpPr>
        <p:spPr>
          <a:xfrm>
            <a:off x="1535284" y="332085"/>
            <a:ext cx="6073431" cy="408010"/>
          </a:xfrm>
          <a:prstGeom prst="rect">
            <a:avLst/>
          </a:prstGeom>
        </p:spPr>
        <p:txBody>
          <a:bodyPr/>
          <a:lstStyle>
            <a:lvl1pPr>
              <a:defRPr sz="4500" b="0">
                <a:solidFill>
                  <a:srgbClr val="000000"/>
                </a:solidFill>
                <a:latin typeface="Avenir Heavy"/>
                <a:ea typeface="Avenir Heavy"/>
                <a:cs typeface="Avenir Heavy"/>
                <a:sym typeface="Avenir Heavy"/>
              </a:defRPr>
            </a:lvl1pPr>
          </a:lstStyle>
          <a:p>
            <a:r>
              <a:rPr dirty="0"/>
              <a:t>Reconnection and jets</a:t>
            </a:r>
          </a:p>
        </p:txBody>
      </p:sp>
      <p:pic>
        <p:nvPicPr>
          <p:cNvPr id="519" name="fig5_movie.mov" descr="fig5_movie.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0942" y="565274"/>
            <a:ext cx="4342079" cy="4578226"/>
          </a:xfrm>
          <a:prstGeom prst="rect">
            <a:avLst/>
          </a:prstGeom>
          <a:ln w="12700">
            <a:miter lim="400000"/>
          </a:ln>
        </p:spPr>
      </p:pic>
      <p:pic>
        <p:nvPicPr>
          <p:cNvPr id="520" name="fig5.pdf" descr="fig5.pdf"/>
          <p:cNvPicPr>
            <a:picLocks noChangeAspect="1"/>
          </p:cNvPicPr>
          <p:nvPr/>
        </p:nvPicPr>
        <p:blipFill>
          <a:blip r:embed="rId5"/>
          <a:srcRect l="68192" t="48606"/>
          <a:stretch>
            <a:fillRect/>
          </a:stretch>
        </p:blipFill>
        <p:spPr>
          <a:xfrm>
            <a:off x="5534081" y="1020419"/>
            <a:ext cx="3050061" cy="4123081"/>
          </a:xfrm>
          <a:prstGeom prst="rect">
            <a:avLst/>
          </a:prstGeom>
          <a:ln w="12700">
            <a:miter lim="400000"/>
          </a:ln>
        </p:spPr>
      </p:pic>
      <p:sp>
        <p:nvSpPr>
          <p:cNvPr id="521" name="Reconnected field lines"/>
          <p:cNvSpPr txBox="1"/>
          <p:nvPr/>
        </p:nvSpPr>
        <p:spPr>
          <a:xfrm>
            <a:off x="6392266" y="646833"/>
            <a:ext cx="2030036" cy="237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r>
              <a:rPr sz="1192" dirty="0"/>
              <a:t>Reconnected field lines</a:t>
            </a:r>
          </a:p>
        </p:txBody>
      </p:sp>
      <p:sp>
        <p:nvSpPr>
          <p:cNvPr id="522" name="Line"/>
          <p:cNvSpPr/>
          <p:nvPr/>
        </p:nvSpPr>
        <p:spPr>
          <a:xfrm>
            <a:off x="7355531" y="866547"/>
            <a:ext cx="114681" cy="877482"/>
          </a:xfrm>
          <a:prstGeom prst="line">
            <a:avLst/>
          </a:prstGeom>
          <a:ln w="63500">
            <a:solidFill>
              <a:srgbClr val="0433FF"/>
            </a:solidFill>
            <a:miter lim="400000"/>
            <a:tailEnd type="triangle"/>
          </a:ln>
        </p:spPr>
        <p:txBody>
          <a:bodyPr lIns="26789" tIns="26789" rIns="26789" bIns="26789" anchor="ctr"/>
          <a:lstStyle/>
          <a:p>
            <a:pPr>
              <a:defRPr sz="2400"/>
            </a:pPr>
            <a:endParaRPr sz="1266"/>
          </a:p>
        </p:txBody>
      </p:sp>
      <p:sp>
        <p:nvSpPr>
          <p:cNvPr id="523" name="Line"/>
          <p:cNvSpPr/>
          <p:nvPr/>
        </p:nvSpPr>
        <p:spPr>
          <a:xfrm flipH="1">
            <a:off x="7188926" y="884382"/>
            <a:ext cx="166605" cy="877482"/>
          </a:xfrm>
          <a:prstGeom prst="line">
            <a:avLst/>
          </a:prstGeom>
          <a:ln w="63500">
            <a:solidFill>
              <a:srgbClr val="0433FF"/>
            </a:solidFill>
            <a:miter lim="400000"/>
            <a:tailEnd type="triangle"/>
          </a:ln>
        </p:spPr>
        <p:txBody>
          <a:bodyPr lIns="26789" tIns="26789" rIns="26789" bIns="26789" anchor="ctr"/>
          <a:lstStyle/>
          <a:p>
            <a:pPr>
              <a:defRPr sz="2400"/>
            </a:pPr>
            <a:endParaRPr sz="1266"/>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6" fill="hold"/>
                                        <p:tgtEl>
                                          <p:spTgt spid="5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19"/>
                </p:tgtEl>
              </p:cMediaNode>
            </p:video>
            <p:seq concurrent="1" prevAc="none" nextAc="seek">
              <p:cTn id="8" restart="whenNotActive" fill="hold" evtFilter="cancelBubble" nodeType="interactiveSeq">
                <p:stCondLst>
                  <p:cond evt="onClick" delay="0">
                    <p:tgtEl>
                      <p:spTgt spid="5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19"/>
                                        </p:tgtEl>
                                      </p:cBhvr>
                                    </p:cmd>
                                  </p:childTnLst>
                                </p:cTn>
                              </p:par>
                            </p:childTnLst>
                          </p:cTn>
                        </p:par>
                      </p:childTnLst>
                    </p:cTn>
                  </p:par>
                </p:childTnLst>
              </p:cTn>
              <p:nextCondLst>
                <p:cond evt="onClick" delay="0">
                  <p:tgtEl>
                    <p:spTgt spid="5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Screenshot 2024-06-25 at 07.48.59.png" descr="Screenshot 2024-06-25 at 07.48.59.png"/>
          <p:cNvPicPr>
            <a:picLocks noChangeAspect="1"/>
          </p:cNvPicPr>
          <p:nvPr/>
        </p:nvPicPr>
        <p:blipFill>
          <a:blip r:embed="rId2"/>
          <a:srcRect/>
          <a:stretch>
            <a:fillRect/>
          </a:stretch>
        </p:blipFill>
        <p:spPr>
          <a:xfrm>
            <a:off x="3519915" y="1368326"/>
            <a:ext cx="534357" cy="1674317"/>
          </a:xfrm>
          <a:prstGeom prst="rect">
            <a:avLst/>
          </a:prstGeom>
          <a:ln w="12700">
            <a:miter lim="400000"/>
          </a:ln>
        </p:spPr>
      </p:pic>
      <p:grpSp>
        <p:nvGrpSpPr>
          <p:cNvPr id="534" name="Group"/>
          <p:cNvGrpSpPr/>
          <p:nvPr/>
        </p:nvGrpSpPr>
        <p:grpSpPr>
          <a:xfrm>
            <a:off x="1994180" y="1480839"/>
            <a:ext cx="947819" cy="3348633"/>
            <a:chOff x="0" y="0"/>
            <a:chExt cx="1797344" cy="6350000"/>
          </a:xfrm>
        </p:grpSpPr>
        <p:sp>
          <p:nvSpPr>
            <p:cNvPr id="526" name="Line"/>
            <p:cNvSpPr/>
            <p:nvPr/>
          </p:nvSpPr>
          <p:spPr>
            <a:xfrm rot="16200000">
              <a:off x="-3090221" y="3090220"/>
              <a:ext cx="6350001" cy="169560"/>
            </a:xfrm>
            <a:custGeom>
              <a:avLst/>
              <a:gdLst/>
              <a:ahLst/>
              <a:cxnLst>
                <a:cxn ang="0">
                  <a:pos x="wd2" y="hd2"/>
                </a:cxn>
                <a:cxn ang="5400000">
                  <a:pos x="wd2" y="hd2"/>
                </a:cxn>
                <a:cxn ang="10800000">
                  <a:pos x="wd2" y="hd2"/>
                </a:cxn>
                <a:cxn ang="16200000">
                  <a:pos x="wd2" y="hd2"/>
                </a:cxn>
              </a:cxnLst>
              <a:rect l="0" t="0" r="r" b="b"/>
              <a:pathLst>
                <a:path w="21600" h="20685" extrusionOk="0">
                  <a:moveTo>
                    <a:pt x="0" y="20685"/>
                  </a:moveTo>
                  <a:cubicBezTo>
                    <a:pt x="1060" y="17402"/>
                    <a:pt x="2120" y="14319"/>
                    <a:pt x="3180" y="11436"/>
                  </a:cubicBezTo>
                  <a:cubicBezTo>
                    <a:pt x="5635" y="4757"/>
                    <a:pt x="8111" y="-915"/>
                    <a:pt x="10605" y="123"/>
                  </a:cubicBezTo>
                  <a:cubicBezTo>
                    <a:pt x="13516" y="1335"/>
                    <a:pt x="16383" y="11717"/>
                    <a:pt x="19273" y="17266"/>
                  </a:cubicBezTo>
                  <a:cubicBezTo>
                    <a:pt x="20047" y="18751"/>
                    <a:pt x="20823" y="19891"/>
                    <a:pt x="21600" y="20685"/>
                  </a:cubicBezTo>
                </a:path>
              </a:pathLst>
            </a:custGeom>
            <a:noFill/>
            <a:ln w="50800" cap="flat">
              <a:solidFill>
                <a:srgbClr val="0433FF"/>
              </a:solidFill>
              <a:prstDash val="solid"/>
              <a:miter lim="400000"/>
            </a:ln>
            <a:effectLst/>
          </p:spPr>
          <p:txBody>
            <a:bodyPr wrap="square" lIns="26789" tIns="26789" rIns="26789" bIns="26789" numCol="1" anchor="ctr">
              <a:noAutofit/>
            </a:bodyPr>
            <a:lstStyle/>
            <a:p>
              <a:pPr>
                <a:defRPr sz="2400"/>
              </a:pPr>
              <a:endParaRPr sz="1266"/>
            </a:p>
          </p:txBody>
        </p:sp>
        <p:sp>
          <p:nvSpPr>
            <p:cNvPr id="527" name="Line"/>
            <p:cNvSpPr/>
            <p:nvPr/>
          </p:nvSpPr>
          <p:spPr>
            <a:xfrm rot="16200000">
              <a:off x="-2886750" y="3090220"/>
              <a:ext cx="6350001" cy="169560"/>
            </a:xfrm>
            <a:custGeom>
              <a:avLst/>
              <a:gdLst/>
              <a:ahLst/>
              <a:cxnLst>
                <a:cxn ang="0">
                  <a:pos x="wd2" y="hd2"/>
                </a:cxn>
                <a:cxn ang="5400000">
                  <a:pos x="wd2" y="hd2"/>
                </a:cxn>
                <a:cxn ang="10800000">
                  <a:pos x="wd2" y="hd2"/>
                </a:cxn>
                <a:cxn ang="16200000">
                  <a:pos x="wd2" y="hd2"/>
                </a:cxn>
              </a:cxnLst>
              <a:rect l="0" t="0" r="r" b="b"/>
              <a:pathLst>
                <a:path w="21600" h="20685" extrusionOk="0">
                  <a:moveTo>
                    <a:pt x="0" y="20685"/>
                  </a:moveTo>
                  <a:cubicBezTo>
                    <a:pt x="1060" y="17402"/>
                    <a:pt x="2120" y="14319"/>
                    <a:pt x="3180" y="11436"/>
                  </a:cubicBezTo>
                  <a:cubicBezTo>
                    <a:pt x="5635" y="4757"/>
                    <a:pt x="8111" y="-915"/>
                    <a:pt x="10605" y="123"/>
                  </a:cubicBezTo>
                  <a:cubicBezTo>
                    <a:pt x="13516" y="1335"/>
                    <a:pt x="16383" y="11717"/>
                    <a:pt x="19273" y="17266"/>
                  </a:cubicBezTo>
                  <a:cubicBezTo>
                    <a:pt x="20047" y="18751"/>
                    <a:pt x="20823" y="19891"/>
                    <a:pt x="21600" y="20685"/>
                  </a:cubicBezTo>
                </a:path>
              </a:pathLst>
            </a:custGeom>
            <a:noFill/>
            <a:ln w="50800" cap="flat">
              <a:solidFill>
                <a:srgbClr val="0433FF"/>
              </a:solidFill>
              <a:prstDash val="solid"/>
              <a:miter lim="400000"/>
            </a:ln>
            <a:effectLst/>
          </p:spPr>
          <p:txBody>
            <a:bodyPr wrap="square" lIns="26789" tIns="26789" rIns="26789" bIns="26789" numCol="1" anchor="ctr">
              <a:noAutofit/>
            </a:bodyPr>
            <a:lstStyle/>
            <a:p>
              <a:pPr>
                <a:defRPr sz="2400"/>
              </a:pPr>
              <a:endParaRPr sz="1266"/>
            </a:p>
          </p:txBody>
        </p:sp>
        <p:sp>
          <p:nvSpPr>
            <p:cNvPr id="528" name="Line"/>
            <p:cNvSpPr/>
            <p:nvPr/>
          </p:nvSpPr>
          <p:spPr>
            <a:xfrm rot="5400000" flipH="1">
              <a:off x="-2683279" y="3090220"/>
              <a:ext cx="6350001" cy="169560"/>
            </a:xfrm>
            <a:custGeom>
              <a:avLst/>
              <a:gdLst/>
              <a:ahLst/>
              <a:cxnLst>
                <a:cxn ang="0">
                  <a:pos x="wd2" y="hd2"/>
                </a:cxn>
                <a:cxn ang="5400000">
                  <a:pos x="wd2" y="hd2"/>
                </a:cxn>
                <a:cxn ang="10800000">
                  <a:pos x="wd2" y="hd2"/>
                </a:cxn>
                <a:cxn ang="16200000">
                  <a:pos x="wd2" y="hd2"/>
                </a:cxn>
              </a:cxnLst>
              <a:rect l="0" t="0" r="r" b="b"/>
              <a:pathLst>
                <a:path w="21600" h="20685" extrusionOk="0">
                  <a:moveTo>
                    <a:pt x="0" y="20685"/>
                  </a:moveTo>
                  <a:cubicBezTo>
                    <a:pt x="1060" y="17402"/>
                    <a:pt x="2120" y="14319"/>
                    <a:pt x="3180" y="11436"/>
                  </a:cubicBezTo>
                  <a:cubicBezTo>
                    <a:pt x="5635" y="4757"/>
                    <a:pt x="8111" y="-915"/>
                    <a:pt x="10605" y="123"/>
                  </a:cubicBezTo>
                  <a:cubicBezTo>
                    <a:pt x="13516" y="1335"/>
                    <a:pt x="16383" y="11717"/>
                    <a:pt x="19273" y="17266"/>
                  </a:cubicBezTo>
                  <a:cubicBezTo>
                    <a:pt x="20047" y="18751"/>
                    <a:pt x="20823" y="19891"/>
                    <a:pt x="21600" y="20685"/>
                  </a:cubicBezTo>
                </a:path>
              </a:pathLst>
            </a:custGeom>
            <a:noFill/>
            <a:ln w="50800" cap="flat">
              <a:solidFill>
                <a:srgbClr val="0433FF"/>
              </a:solidFill>
              <a:prstDash val="solid"/>
              <a:miter lim="400000"/>
            </a:ln>
            <a:effectLst/>
          </p:spPr>
          <p:txBody>
            <a:bodyPr wrap="square" lIns="26789" tIns="26789" rIns="26789" bIns="26789" numCol="1" anchor="ctr">
              <a:noAutofit/>
            </a:bodyPr>
            <a:lstStyle/>
            <a:p>
              <a:pPr>
                <a:defRPr sz="2400"/>
              </a:pPr>
              <a:endParaRPr sz="1266"/>
            </a:p>
          </p:txBody>
        </p:sp>
        <p:sp>
          <p:nvSpPr>
            <p:cNvPr id="529" name="Line"/>
            <p:cNvSpPr/>
            <p:nvPr/>
          </p:nvSpPr>
          <p:spPr>
            <a:xfrm rot="5400000" flipH="1">
              <a:off x="-2479807" y="3090220"/>
              <a:ext cx="6350001" cy="169560"/>
            </a:xfrm>
            <a:custGeom>
              <a:avLst/>
              <a:gdLst/>
              <a:ahLst/>
              <a:cxnLst>
                <a:cxn ang="0">
                  <a:pos x="wd2" y="hd2"/>
                </a:cxn>
                <a:cxn ang="5400000">
                  <a:pos x="wd2" y="hd2"/>
                </a:cxn>
                <a:cxn ang="10800000">
                  <a:pos x="wd2" y="hd2"/>
                </a:cxn>
                <a:cxn ang="16200000">
                  <a:pos x="wd2" y="hd2"/>
                </a:cxn>
              </a:cxnLst>
              <a:rect l="0" t="0" r="r" b="b"/>
              <a:pathLst>
                <a:path w="21600" h="20685" extrusionOk="0">
                  <a:moveTo>
                    <a:pt x="0" y="20685"/>
                  </a:moveTo>
                  <a:cubicBezTo>
                    <a:pt x="1060" y="17402"/>
                    <a:pt x="2120" y="14319"/>
                    <a:pt x="3180" y="11436"/>
                  </a:cubicBezTo>
                  <a:cubicBezTo>
                    <a:pt x="5635" y="4757"/>
                    <a:pt x="8111" y="-915"/>
                    <a:pt x="10605" y="123"/>
                  </a:cubicBezTo>
                  <a:cubicBezTo>
                    <a:pt x="13516" y="1335"/>
                    <a:pt x="16383" y="11717"/>
                    <a:pt x="19273" y="17266"/>
                  </a:cubicBezTo>
                  <a:cubicBezTo>
                    <a:pt x="20047" y="18751"/>
                    <a:pt x="20823" y="19891"/>
                    <a:pt x="21600" y="20685"/>
                  </a:cubicBezTo>
                </a:path>
              </a:pathLst>
            </a:custGeom>
            <a:noFill/>
            <a:ln w="50800" cap="flat">
              <a:solidFill>
                <a:srgbClr val="0433FF"/>
              </a:solidFill>
              <a:prstDash val="solid"/>
              <a:miter lim="400000"/>
            </a:ln>
            <a:effectLst/>
          </p:spPr>
          <p:txBody>
            <a:bodyPr wrap="square" lIns="26789" tIns="26789" rIns="26789" bIns="26789" numCol="1" anchor="ctr">
              <a:noAutofit/>
            </a:bodyPr>
            <a:lstStyle/>
            <a:p>
              <a:pPr>
                <a:defRPr sz="2400"/>
              </a:pPr>
              <a:endParaRPr sz="1266"/>
            </a:p>
          </p:txBody>
        </p:sp>
        <p:sp>
          <p:nvSpPr>
            <p:cNvPr id="530" name="Line"/>
            <p:cNvSpPr/>
            <p:nvPr/>
          </p:nvSpPr>
          <p:spPr>
            <a:xfrm rot="16200000">
              <a:off x="-2072849" y="3090220"/>
              <a:ext cx="6350001" cy="169560"/>
            </a:xfrm>
            <a:custGeom>
              <a:avLst/>
              <a:gdLst/>
              <a:ahLst/>
              <a:cxnLst>
                <a:cxn ang="0">
                  <a:pos x="wd2" y="hd2"/>
                </a:cxn>
                <a:cxn ang="5400000">
                  <a:pos x="wd2" y="hd2"/>
                </a:cxn>
                <a:cxn ang="10800000">
                  <a:pos x="wd2" y="hd2"/>
                </a:cxn>
                <a:cxn ang="16200000">
                  <a:pos x="wd2" y="hd2"/>
                </a:cxn>
              </a:cxnLst>
              <a:rect l="0" t="0" r="r" b="b"/>
              <a:pathLst>
                <a:path w="21600" h="20685" extrusionOk="0">
                  <a:moveTo>
                    <a:pt x="0" y="20685"/>
                  </a:moveTo>
                  <a:cubicBezTo>
                    <a:pt x="1060" y="17402"/>
                    <a:pt x="2120" y="14319"/>
                    <a:pt x="3180" y="11436"/>
                  </a:cubicBezTo>
                  <a:cubicBezTo>
                    <a:pt x="5635" y="4757"/>
                    <a:pt x="8111" y="-915"/>
                    <a:pt x="10605" y="123"/>
                  </a:cubicBezTo>
                  <a:cubicBezTo>
                    <a:pt x="13516" y="1335"/>
                    <a:pt x="16383" y="11717"/>
                    <a:pt x="19273" y="17266"/>
                  </a:cubicBezTo>
                  <a:cubicBezTo>
                    <a:pt x="20047" y="18751"/>
                    <a:pt x="20823" y="19891"/>
                    <a:pt x="21600" y="20685"/>
                  </a:cubicBezTo>
                </a:path>
              </a:pathLst>
            </a:custGeom>
            <a:noFill/>
            <a:ln w="50800" cap="flat">
              <a:solidFill>
                <a:srgbClr val="FF2600"/>
              </a:solidFill>
              <a:prstDash val="solid"/>
              <a:miter lim="400000"/>
            </a:ln>
            <a:effectLst/>
          </p:spPr>
          <p:txBody>
            <a:bodyPr wrap="square" lIns="26789" tIns="26789" rIns="26789" bIns="26789" numCol="1" anchor="ctr">
              <a:noAutofit/>
            </a:bodyPr>
            <a:lstStyle/>
            <a:p>
              <a:pPr>
                <a:defRPr sz="2400"/>
              </a:pPr>
              <a:endParaRPr sz="1266"/>
            </a:p>
          </p:txBody>
        </p:sp>
        <p:sp>
          <p:nvSpPr>
            <p:cNvPr id="531" name="Line"/>
            <p:cNvSpPr/>
            <p:nvPr/>
          </p:nvSpPr>
          <p:spPr>
            <a:xfrm rot="16200000">
              <a:off x="-1869378" y="3090220"/>
              <a:ext cx="6350001" cy="169560"/>
            </a:xfrm>
            <a:custGeom>
              <a:avLst/>
              <a:gdLst/>
              <a:ahLst/>
              <a:cxnLst>
                <a:cxn ang="0">
                  <a:pos x="wd2" y="hd2"/>
                </a:cxn>
                <a:cxn ang="5400000">
                  <a:pos x="wd2" y="hd2"/>
                </a:cxn>
                <a:cxn ang="10800000">
                  <a:pos x="wd2" y="hd2"/>
                </a:cxn>
                <a:cxn ang="16200000">
                  <a:pos x="wd2" y="hd2"/>
                </a:cxn>
              </a:cxnLst>
              <a:rect l="0" t="0" r="r" b="b"/>
              <a:pathLst>
                <a:path w="21600" h="20685" extrusionOk="0">
                  <a:moveTo>
                    <a:pt x="0" y="20685"/>
                  </a:moveTo>
                  <a:cubicBezTo>
                    <a:pt x="1060" y="17402"/>
                    <a:pt x="2120" y="14319"/>
                    <a:pt x="3180" y="11436"/>
                  </a:cubicBezTo>
                  <a:cubicBezTo>
                    <a:pt x="5635" y="4757"/>
                    <a:pt x="8111" y="-915"/>
                    <a:pt x="10605" y="123"/>
                  </a:cubicBezTo>
                  <a:cubicBezTo>
                    <a:pt x="13516" y="1335"/>
                    <a:pt x="16383" y="11717"/>
                    <a:pt x="19273" y="17266"/>
                  </a:cubicBezTo>
                  <a:cubicBezTo>
                    <a:pt x="20047" y="18751"/>
                    <a:pt x="20823" y="19891"/>
                    <a:pt x="21600" y="20685"/>
                  </a:cubicBezTo>
                </a:path>
              </a:pathLst>
            </a:custGeom>
            <a:noFill/>
            <a:ln w="50800" cap="flat">
              <a:solidFill>
                <a:srgbClr val="FF2600"/>
              </a:solidFill>
              <a:prstDash val="solid"/>
              <a:miter lim="400000"/>
            </a:ln>
            <a:effectLst/>
          </p:spPr>
          <p:txBody>
            <a:bodyPr wrap="square" lIns="26789" tIns="26789" rIns="26789" bIns="26789" numCol="1" anchor="ctr">
              <a:noAutofit/>
            </a:bodyPr>
            <a:lstStyle/>
            <a:p>
              <a:pPr>
                <a:defRPr sz="2400"/>
              </a:pPr>
              <a:endParaRPr sz="1266"/>
            </a:p>
          </p:txBody>
        </p:sp>
        <p:sp>
          <p:nvSpPr>
            <p:cNvPr id="532" name="Line"/>
            <p:cNvSpPr/>
            <p:nvPr/>
          </p:nvSpPr>
          <p:spPr>
            <a:xfrm rot="5400000" flipH="1">
              <a:off x="-1665907" y="3090220"/>
              <a:ext cx="6350001" cy="169560"/>
            </a:xfrm>
            <a:custGeom>
              <a:avLst/>
              <a:gdLst/>
              <a:ahLst/>
              <a:cxnLst>
                <a:cxn ang="0">
                  <a:pos x="wd2" y="hd2"/>
                </a:cxn>
                <a:cxn ang="5400000">
                  <a:pos x="wd2" y="hd2"/>
                </a:cxn>
                <a:cxn ang="10800000">
                  <a:pos x="wd2" y="hd2"/>
                </a:cxn>
                <a:cxn ang="16200000">
                  <a:pos x="wd2" y="hd2"/>
                </a:cxn>
              </a:cxnLst>
              <a:rect l="0" t="0" r="r" b="b"/>
              <a:pathLst>
                <a:path w="21600" h="20685" extrusionOk="0">
                  <a:moveTo>
                    <a:pt x="0" y="20685"/>
                  </a:moveTo>
                  <a:cubicBezTo>
                    <a:pt x="1060" y="17402"/>
                    <a:pt x="2120" y="14319"/>
                    <a:pt x="3180" y="11436"/>
                  </a:cubicBezTo>
                  <a:cubicBezTo>
                    <a:pt x="5635" y="4757"/>
                    <a:pt x="8111" y="-915"/>
                    <a:pt x="10605" y="123"/>
                  </a:cubicBezTo>
                  <a:cubicBezTo>
                    <a:pt x="13516" y="1335"/>
                    <a:pt x="16383" y="11717"/>
                    <a:pt x="19273" y="17266"/>
                  </a:cubicBezTo>
                  <a:cubicBezTo>
                    <a:pt x="20047" y="18751"/>
                    <a:pt x="20823" y="19891"/>
                    <a:pt x="21600" y="20685"/>
                  </a:cubicBezTo>
                </a:path>
              </a:pathLst>
            </a:custGeom>
            <a:noFill/>
            <a:ln w="50800" cap="flat">
              <a:solidFill>
                <a:srgbClr val="FF2600"/>
              </a:solidFill>
              <a:prstDash val="solid"/>
              <a:miter lim="400000"/>
            </a:ln>
            <a:effectLst/>
          </p:spPr>
          <p:txBody>
            <a:bodyPr wrap="square" lIns="26789" tIns="26789" rIns="26789" bIns="26789" numCol="1" anchor="ctr">
              <a:noAutofit/>
            </a:bodyPr>
            <a:lstStyle/>
            <a:p>
              <a:pPr>
                <a:defRPr sz="2400"/>
              </a:pPr>
              <a:endParaRPr sz="1266"/>
            </a:p>
          </p:txBody>
        </p:sp>
        <p:sp>
          <p:nvSpPr>
            <p:cNvPr id="533" name="Line"/>
            <p:cNvSpPr/>
            <p:nvPr/>
          </p:nvSpPr>
          <p:spPr>
            <a:xfrm rot="5400000" flipH="1">
              <a:off x="-1462436" y="3090220"/>
              <a:ext cx="6350001" cy="169560"/>
            </a:xfrm>
            <a:custGeom>
              <a:avLst/>
              <a:gdLst/>
              <a:ahLst/>
              <a:cxnLst>
                <a:cxn ang="0">
                  <a:pos x="wd2" y="hd2"/>
                </a:cxn>
                <a:cxn ang="5400000">
                  <a:pos x="wd2" y="hd2"/>
                </a:cxn>
                <a:cxn ang="10800000">
                  <a:pos x="wd2" y="hd2"/>
                </a:cxn>
                <a:cxn ang="16200000">
                  <a:pos x="wd2" y="hd2"/>
                </a:cxn>
              </a:cxnLst>
              <a:rect l="0" t="0" r="r" b="b"/>
              <a:pathLst>
                <a:path w="21600" h="20685" extrusionOk="0">
                  <a:moveTo>
                    <a:pt x="0" y="20685"/>
                  </a:moveTo>
                  <a:cubicBezTo>
                    <a:pt x="1060" y="17402"/>
                    <a:pt x="2120" y="14319"/>
                    <a:pt x="3180" y="11436"/>
                  </a:cubicBezTo>
                  <a:cubicBezTo>
                    <a:pt x="5635" y="4757"/>
                    <a:pt x="8111" y="-915"/>
                    <a:pt x="10605" y="123"/>
                  </a:cubicBezTo>
                  <a:cubicBezTo>
                    <a:pt x="13516" y="1335"/>
                    <a:pt x="16383" y="11717"/>
                    <a:pt x="19273" y="17266"/>
                  </a:cubicBezTo>
                  <a:cubicBezTo>
                    <a:pt x="20047" y="18751"/>
                    <a:pt x="20823" y="19891"/>
                    <a:pt x="21600" y="20685"/>
                  </a:cubicBezTo>
                </a:path>
              </a:pathLst>
            </a:custGeom>
            <a:noFill/>
            <a:ln w="50800" cap="flat">
              <a:solidFill>
                <a:srgbClr val="FF2600"/>
              </a:solidFill>
              <a:prstDash val="solid"/>
              <a:miter lim="400000"/>
            </a:ln>
            <a:effectLst/>
          </p:spPr>
          <p:txBody>
            <a:bodyPr wrap="square" lIns="26789" tIns="26789" rIns="26789" bIns="26789" numCol="1" anchor="ctr">
              <a:noAutofit/>
            </a:bodyPr>
            <a:lstStyle/>
            <a:p>
              <a:pPr>
                <a:defRPr sz="2400"/>
              </a:pPr>
              <a:endParaRPr sz="1266"/>
            </a:p>
          </p:txBody>
        </p:sp>
      </p:grpSp>
      <p:sp>
        <p:nvSpPr>
          <p:cNvPr id="535" name="Line"/>
          <p:cNvSpPr/>
          <p:nvPr/>
        </p:nvSpPr>
        <p:spPr>
          <a:xfrm flipV="1">
            <a:off x="2207867" y="1254272"/>
            <a:ext cx="210836" cy="210836"/>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36" name="Line"/>
          <p:cNvSpPr/>
          <p:nvPr/>
        </p:nvSpPr>
        <p:spPr>
          <a:xfrm flipV="1">
            <a:off x="2788789" y="4605697"/>
            <a:ext cx="210836" cy="210836"/>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37" name="Line"/>
          <p:cNvSpPr/>
          <p:nvPr/>
        </p:nvSpPr>
        <p:spPr>
          <a:xfrm flipH="1">
            <a:off x="2518483" y="1471094"/>
            <a:ext cx="210836" cy="210836"/>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38" name="Line"/>
          <p:cNvSpPr/>
          <p:nvPr/>
        </p:nvSpPr>
        <p:spPr>
          <a:xfrm flipH="1">
            <a:off x="1983172" y="4846610"/>
            <a:ext cx="210836" cy="210836"/>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39" name="Line"/>
          <p:cNvSpPr/>
          <p:nvPr/>
        </p:nvSpPr>
        <p:spPr>
          <a:xfrm>
            <a:off x="3942633" y="1365609"/>
            <a:ext cx="331113" cy="1"/>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40" name="Line"/>
          <p:cNvSpPr/>
          <p:nvPr/>
        </p:nvSpPr>
        <p:spPr>
          <a:xfrm flipH="1">
            <a:off x="3463535" y="4345465"/>
            <a:ext cx="331113" cy="1"/>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grpSp>
        <p:nvGrpSpPr>
          <p:cNvPr id="549" name="Group"/>
          <p:cNvGrpSpPr/>
          <p:nvPr/>
        </p:nvGrpSpPr>
        <p:grpSpPr>
          <a:xfrm>
            <a:off x="4918027" y="1545058"/>
            <a:ext cx="723719" cy="3348633"/>
            <a:chOff x="0" y="0"/>
            <a:chExt cx="1372384" cy="6349999"/>
          </a:xfrm>
        </p:grpSpPr>
        <p:sp>
          <p:nvSpPr>
            <p:cNvPr id="541" name="Line"/>
            <p:cNvSpPr/>
            <p:nvPr/>
          </p:nvSpPr>
          <p:spPr>
            <a:xfrm rot="5400000" flipH="1">
              <a:off x="-2592554" y="3012487"/>
              <a:ext cx="6336789" cy="338238"/>
            </a:xfrm>
            <a:custGeom>
              <a:avLst/>
              <a:gdLst/>
              <a:ahLst/>
              <a:cxnLst>
                <a:cxn ang="0">
                  <a:pos x="wd2" y="hd2"/>
                </a:cxn>
                <a:cxn ang="5400000">
                  <a:pos x="wd2" y="hd2"/>
                </a:cxn>
                <a:cxn ang="10800000">
                  <a:pos x="wd2" y="hd2"/>
                </a:cxn>
                <a:cxn ang="16200000">
                  <a:pos x="wd2" y="hd2"/>
                </a:cxn>
              </a:cxnLst>
              <a:rect l="0" t="0" r="r" b="b"/>
              <a:pathLst>
                <a:path w="21600" h="14305" extrusionOk="0">
                  <a:moveTo>
                    <a:pt x="0" y="14305"/>
                  </a:moveTo>
                  <a:cubicBezTo>
                    <a:pt x="910" y="7706"/>
                    <a:pt x="2018" y="3500"/>
                    <a:pt x="3193" y="2177"/>
                  </a:cubicBezTo>
                  <a:cubicBezTo>
                    <a:pt x="5672" y="-612"/>
                    <a:pt x="8092" y="9705"/>
                    <a:pt x="10605" y="8966"/>
                  </a:cubicBezTo>
                  <a:cubicBezTo>
                    <a:pt x="13526" y="8107"/>
                    <a:pt x="16463" y="-7295"/>
                    <a:pt x="19128" y="4315"/>
                  </a:cubicBezTo>
                  <a:cubicBezTo>
                    <a:pt x="19953" y="7907"/>
                    <a:pt x="20668" y="14058"/>
                    <a:pt x="21600" y="14305"/>
                  </a:cubicBezTo>
                </a:path>
              </a:pathLst>
            </a:custGeom>
            <a:noFill/>
            <a:ln w="50800" cap="flat">
              <a:solidFill>
                <a:srgbClr val="0433FF"/>
              </a:solidFill>
              <a:prstDash val="solid"/>
              <a:miter lim="400000"/>
            </a:ln>
            <a:effectLst/>
          </p:spPr>
          <p:txBody>
            <a:bodyPr wrap="square" lIns="26789" tIns="26789" rIns="26789" bIns="26789" numCol="1" anchor="ctr">
              <a:noAutofit/>
            </a:bodyPr>
            <a:lstStyle/>
            <a:p>
              <a:pPr>
                <a:defRPr sz="2400"/>
              </a:pPr>
              <a:endParaRPr sz="1266"/>
            </a:p>
          </p:txBody>
        </p:sp>
        <p:sp>
          <p:nvSpPr>
            <p:cNvPr id="542" name="Line"/>
            <p:cNvSpPr/>
            <p:nvPr/>
          </p:nvSpPr>
          <p:spPr>
            <a:xfrm rot="5400000" flipH="1">
              <a:off x="-2426145" y="2998260"/>
              <a:ext cx="6336789" cy="366691"/>
            </a:xfrm>
            <a:custGeom>
              <a:avLst/>
              <a:gdLst/>
              <a:ahLst/>
              <a:cxnLst>
                <a:cxn ang="0">
                  <a:pos x="wd2" y="hd2"/>
                </a:cxn>
                <a:cxn ang="5400000">
                  <a:pos x="wd2" y="hd2"/>
                </a:cxn>
                <a:cxn ang="10800000">
                  <a:pos x="wd2" y="hd2"/>
                </a:cxn>
                <a:cxn ang="16200000">
                  <a:pos x="wd2" y="hd2"/>
                </a:cxn>
              </a:cxnLst>
              <a:rect l="0" t="0" r="r" b="b"/>
              <a:pathLst>
                <a:path w="21600" h="14155" extrusionOk="0">
                  <a:moveTo>
                    <a:pt x="0" y="14155"/>
                  </a:moveTo>
                  <a:cubicBezTo>
                    <a:pt x="381" y="9790"/>
                    <a:pt x="894" y="6259"/>
                    <a:pt x="1492" y="3889"/>
                  </a:cubicBezTo>
                  <a:cubicBezTo>
                    <a:pt x="4354" y="-7445"/>
                    <a:pt x="7482" y="9636"/>
                    <a:pt x="10605" y="9282"/>
                  </a:cubicBezTo>
                  <a:cubicBezTo>
                    <a:pt x="13541" y="8949"/>
                    <a:pt x="16493" y="-6698"/>
                    <a:pt x="19154" y="4528"/>
                  </a:cubicBezTo>
                  <a:cubicBezTo>
                    <a:pt x="19971" y="7975"/>
                    <a:pt x="20663" y="13928"/>
                    <a:pt x="21600" y="14155"/>
                  </a:cubicBezTo>
                </a:path>
              </a:pathLst>
            </a:custGeom>
            <a:noFill/>
            <a:ln w="50800" cap="flat">
              <a:solidFill>
                <a:srgbClr val="0433FF"/>
              </a:solidFill>
              <a:prstDash val="solid"/>
              <a:miter lim="400000"/>
            </a:ln>
            <a:effectLst/>
          </p:spPr>
          <p:txBody>
            <a:bodyPr wrap="square" lIns="26789" tIns="26789" rIns="26789" bIns="26789" numCol="1" anchor="ctr">
              <a:noAutofit/>
            </a:bodyPr>
            <a:lstStyle/>
            <a:p>
              <a:pPr>
                <a:defRPr sz="2400"/>
              </a:pPr>
              <a:endParaRPr sz="1266"/>
            </a:p>
          </p:txBody>
        </p:sp>
        <p:sp>
          <p:nvSpPr>
            <p:cNvPr id="543" name="Line"/>
            <p:cNvSpPr/>
            <p:nvPr/>
          </p:nvSpPr>
          <p:spPr>
            <a:xfrm rot="16200000">
              <a:off x="-2821476" y="3012487"/>
              <a:ext cx="6336789" cy="338238"/>
            </a:xfrm>
            <a:custGeom>
              <a:avLst/>
              <a:gdLst/>
              <a:ahLst/>
              <a:cxnLst>
                <a:cxn ang="0">
                  <a:pos x="wd2" y="hd2"/>
                </a:cxn>
                <a:cxn ang="5400000">
                  <a:pos x="wd2" y="hd2"/>
                </a:cxn>
                <a:cxn ang="10800000">
                  <a:pos x="wd2" y="hd2"/>
                </a:cxn>
                <a:cxn ang="16200000">
                  <a:pos x="wd2" y="hd2"/>
                </a:cxn>
              </a:cxnLst>
              <a:rect l="0" t="0" r="r" b="b"/>
              <a:pathLst>
                <a:path w="21600" h="14305" extrusionOk="0">
                  <a:moveTo>
                    <a:pt x="0" y="14305"/>
                  </a:moveTo>
                  <a:cubicBezTo>
                    <a:pt x="910" y="7706"/>
                    <a:pt x="2018" y="3500"/>
                    <a:pt x="3193" y="2177"/>
                  </a:cubicBezTo>
                  <a:cubicBezTo>
                    <a:pt x="5672" y="-612"/>
                    <a:pt x="8092" y="9705"/>
                    <a:pt x="10605" y="8966"/>
                  </a:cubicBezTo>
                  <a:cubicBezTo>
                    <a:pt x="13526" y="8107"/>
                    <a:pt x="16463" y="-7295"/>
                    <a:pt x="19128" y="4315"/>
                  </a:cubicBezTo>
                  <a:cubicBezTo>
                    <a:pt x="19953" y="7907"/>
                    <a:pt x="20668" y="14058"/>
                    <a:pt x="21600" y="14305"/>
                  </a:cubicBezTo>
                </a:path>
              </a:pathLst>
            </a:custGeom>
            <a:noFill/>
            <a:ln w="50800" cap="flat">
              <a:solidFill>
                <a:srgbClr val="0433FF"/>
              </a:solidFill>
              <a:prstDash val="solid"/>
              <a:miter lim="400000"/>
            </a:ln>
            <a:effectLst/>
          </p:spPr>
          <p:txBody>
            <a:bodyPr wrap="square" lIns="26789" tIns="26789" rIns="26789" bIns="26789" numCol="1" anchor="ctr">
              <a:noAutofit/>
            </a:bodyPr>
            <a:lstStyle/>
            <a:p>
              <a:pPr>
                <a:defRPr sz="2400"/>
              </a:pPr>
              <a:endParaRPr sz="1266"/>
            </a:p>
          </p:txBody>
        </p:sp>
        <p:sp>
          <p:nvSpPr>
            <p:cNvPr id="544" name="Line"/>
            <p:cNvSpPr/>
            <p:nvPr/>
          </p:nvSpPr>
          <p:spPr>
            <a:xfrm rot="16200000">
              <a:off x="-2985050" y="2998260"/>
              <a:ext cx="6336789" cy="366691"/>
            </a:xfrm>
            <a:custGeom>
              <a:avLst/>
              <a:gdLst/>
              <a:ahLst/>
              <a:cxnLst>
                <a:cxn ang="0">
                  <a:pos x="wd2" y="hd2"/>
                </a:cxn>
                <a:cxn ang="5400000">
                  <a:pos x="wd2" y="hd2"/>
                </a:cxn>
                <a:cxn ang="10800000">
                  <a:pos x="wd2" y="hd2"/>
                </a:cxn>
                <a:cxn ang="16200000">
                  <a:pos x="wd2" y="hd2"/>
                </a:cxn>
              </a:cxnLst>
              <a:rect l="0" t="0" r="r" b="b"/>
              <a:pathLst>
                <a:path w="21600" h="14155" extrusionOk="0">
                  <a:moveTo>
                    <a:pt x="0" y="14155"/>
                  </a:moveTo>
                  <a:cubicBezTo>
                    <a:pt x="381" y="9790"/>
                    <a:pt x="894" y="6259"/>
                    <a:pt x="1492" y="3889"/>
                  </a:cubicBezTo>
                  <a:cubicBezTo>
                    <a:pt x="4354" y="-7445"/>
                    <a:pt x="7482" y="9636"/>
                    <a:pt x="10605" y="9282"/>
                  </a:cubicBezTo>
                  <a:cubicBezTo>
                    <a:pt x="13541" y="8949"/>
                    <a:pt x="16493" y="-6698"/>
                    <a:pt x="19154" y="4528"/>
                  </a:cubicBezTo>
                  <a:cubicBezTo>
                    <a:pt x="19971" y="7975"/>
                    <a:pt x="20663" y="13928"/>
                    <a:pt x="21600" y="14155"/>
                  </a:cubicBezTo>
                </a:path>
              </a:pathLst>
            </a:custGeom>
            <a:noFill/>
            <a:ln w="50800" cap="flat">
              <a:solidFill>
                <a:srgbClr val="0433FF"/>
              </a:solidFill>
              <a:prstDash val="solid"/>
              <a:miter lim="400000"/>
            </a:ln>
            <a:effectLst/>
          </p:spPr>
          <p:txBody>
            <a:bodyPr wrap="square" lIns="26789" tIns="26789" rIns="26789" bIns="26789" numCol="1" anchor="ctr">
              <a:noAutofit/>
            </a:bodyPr>
            <a:lstStyle/>
            <a:p>
              <a:pPr>
                <a:defRPr sz="2400"/>
              </a:pPr>
              <a:endParaRPr sz="1266"/>
            </a:p>
          </p:txBody>
        </p:sp>
        <p:sp>
          <p:nvSpPr>
            <p:cNvPr id="545" name="Line"/>
            <p:cNvSpPr/>
            <p:nvPr/>
          </p:nvSpPr>
          <p:spPr>
            <a:xfrm rot="5400000" flipH="1">
              <a:off x="-2145764" y="2999275"/>
              <a:ext cx="6336789" cy="338238"/>
            </a:xfrm>
            <a:custGeom>
              <a:avLst/>
              <a:gdLst/>
              <a:ahLst/>
              <a:cxnLst>
                <a:cxn ang="0">
                  <a:pos x="wd2" y="hd2"/>
                </a:cxn>
                <a:cxn ang="5400000">
                  <a:pos x="wd2" y="hd2"/>
                </a:cxn>
                <a:cxn ang="10800000">
                  <a:pos x="wd2" y="hd2"/>
                </a:cxn>
                <a:cxn ang="16200000">
                  <a:pos x="wd2" y="hd2"/>
                </a:cxn>
              </a:cxnLst>
              <a:rect l="0" t="0" r="r" b="b"/>
              <a:pathLst>
                <a:path w="21600" h="14305" extrusionOk="0">
                  <a:moveTo>
                    <a:pt x="0" y="14305"/>
                  </a:moveTo>
                  <a:cubicBezTo>
                    <a:pt x="910" y="7706"/>
                    <a:pt x="2018" y="3500"/>
                    <a:pt x="3193" y="2177"/>
                  </a:cubicBezTo>
                  <a:cubicBezTo>
                    <a:pt x="5672" y="-612"/>
                    <a:pt x="8092" y="9705"/>
                    <a:pt x="10605" y="8966"/>
                  </a:cubicBezTo>
                  <a:cubicBezTo>
                    <a:pt x="13526" y="8107"/>
                    <a:pt x="16463" y="-7295"/>
                    <a:pt x="19128" y="4315"/>
                  </a:cubicBezTo>
                  <a:cubicBezTo>
                    <a:pt x="19953" y="7907"/>
                    <a:pt x="20668" y="14058"/>
                    <a:pt x="21600" y="14305"/>
                  </a:cubicBezTo>
                </a:path>
              </a:pathLst>
            </a:custGeom>
            <a:noFill/>
            <a:ln w="50800" cap="flat">
              <a:solidFill>
                <a:srgbClr val="FF2600"/>
              </a:solidFill>
              <a:prstDash val="solid"/>
              <a:miter lim="400000"/>
            </a:ln>
            <a:effectLst/>
          </p:spPr>
          <p:txBody>
            <a:bodyPr wrap="square" lIns="26789" tIns="26789" rIns="26789" bIns="26789" numCol="1" anchor="ctr">
              <a:noAutofit/>
            </a:bodyPr>
            <a:lstStyle/>
            <a:p>
              <a:pPr>
                <a:defRPr sz="2400"/>
              </a:pPr>
              <a:endParaRPr sz="1266"/>
            </a:p>
          </p:txBody>
        </p:sp>
        <p:sp>
          <p:nvSpPr>
            <p:cNvPr id="546" name="Line"/>
            <p:cNvSpPr/>
            <p:nvPr/>
          </p:nvSpPr>
          <p:spPr>
            <a:xfrm rot="5400000" flipH="1">
              <a:off x="-1979355" y="2985049"/>
              <a:ext cx="6336789" cy="366690"/>
            </a:xfrm>
            <a:custGeom>
              <a:avLst/>
              <a:gdLst/>
              <a:ahLst/>
              <a:cxnLst>
                <a:cxn ang="0">
                  <a:pos x="wd2" y="hd2"/>
                </a:cxn>
                <a:cxn ang="5400000">
                  <a:pos x="wd2" y="hd2"/>
                </a:cxn>
                <a:cxn ang="10800000">
                  <a:pos x="wd2" y="hd2"/>
                </a:cxn>
                <a:cxn ang="16200000">
                  <a:pos x="wd2" y="hd2"/>
                </a:cxn>
              </a:cxnLst>
              <a:rect l="0" t="0" r="r" b="b"/>
              <a:pathLst>
                <a:path w="21600" h="14155" extrusionOk="0">
                  <a:moveTo>
                    <a:pt x="0" y="14155"/>
                  </a:moveTo>
                  <a:cubicBezTo>
                    <a:pt x="381" y="9790"/>
                    <a:pt x="894" y="6259"/>
                    <a:pt x="1492" y="3889"/>
                  </a:cubicBezTo>
                  <a:cubicBezTo>
                    <a:pt x="4354" y="-7445"/>
                    <a:pt x="7482" y="9636"/>
                    <a:pt x="10605" y="9282"/>
                  </a:cubicBezTo>
                  <a:cubicBezTo>
                    <a:pt x="13541" y="8949"/>
                    <a:pt x="16493" y="-6698"/>
                    <a:pt x="19154" y="4528"/>
                  </a:cubicBezTo>
                  <a:cubicBezTo>
                    <a:pt x="19971" y="7975"/>
                    <a:pt x="20663" y="13928"/>
                    <a:pt x="21600" y="14155"/>
                  </a:cubicBezTo>
                </a:path>
              </a:pathLst>
            </a:custGeom>
            <a:noFill/>
            <a:ln w="50800" cap="flat">
              <a:solidFill>
                <a:srgbClr val="FF2600"/>
              </a:solidFill>
              <a:prstDash val="solid"/>
              <a:miter lim="400000"/>
            </a:ln>
            <a:effectLst/>
          </p:spPr>
          <p:txBody>
            <a:bodyPr wrap="square" lIns="26789" tIns="26789" rIns="26789" bIns="26789" numCol="1" anchor="ctr">
              <a:noAutofit/>
            </a:bodyPr>
            <a:lstStyle/>
            <a:p>
              <a:pPr>
                <a:defRPr sz="2400"/>
              </a:pPr>
              <a:endParaRPr sz="1266"/>
            </a:p>
          </p:txBody>
        </p:sp>
        <p:sp>
          <p:nvSpPr>
            <p:cNvPr id="547" name="Line"/>
            <p:cNvSpPr/>
            <p:nvPr/>
          </p:nvSpPr>
          <p:spPr>
            <a:xfrm rot="16200000">
              <a:off x="-2374686" y="2999275"/>
              <a:ext cx="6336789" cy="338238"/>
            </a:xfrm>
            <a:custGeom>
              <a:avLst/>
              <a:gdLst/>
              <a:ahLst/>
              <a:cxnLst>
                <a:cxn ang="0">
                  <a:pos x="wd2" y="hd2"/>
                </a:cxn>
                <a:cxn ang="5400000">
                  <a:pos x="wd2" y="hd2"/>
                </a:cxn>
                <a:cxn ang="10800000">
                  <a:pos x="wd2" y="hd2"/>
                </a:cxn>
                <a:cxn ang="16200000">
                  <a:pos x="wd2" y="hd2"/>
                </a:cxn>
              </a:cxnLst>
              <a:rect l="0" t="0" r="r" b="b"/>
              <a:pathLst>
                <a:path w="21600" h="14305" extrusionOk="0">
                  <a:moveTo>
                    <a:pt x="0" y="14305"/>
                  </a:moveTo>
                  <a:cubicBezTo>
                    <a:pt x="910" y="7706"/>
                    <a:pt x="2018" y="3500"/>
                    <a:pt x="3193" y="2177"/>
                  </a:cubicBezTo>
                  <a:cubicBezTo>
                    <a:pt x="5672" y="-612"/>
                    <a:pt x="8092" y="9705"/>
                    <a:pt x="10605" y="8966"/>
                  </a:cubicBezTo>
                  <a:cubicBezTo>
                    <a:pt x="13526" y="8107"/>
                    <a:pt x="16463" y="-7295"/>
                    <a:pt x="19128" y="4315"/>
                  </a:cubicBezTo>
                  <a:cubicBezTo>
                    <a:pt x="19953" y="7907"/>
                    <a:pt x="20668" y="14058"/>
                    <a:pt x="21600" y="14305"/>
                  </a:cubicBezTo>
                </a:path>
              </a:pathLst>
            </a:custGeom>
            <a:noFill/>
            <a:ln w="50800" cap="flat">
              <a:solidFill>
                <a:srgbClr val="FF2600"/>
              </a:solidFill>
              <a:prstDash val="solid"/>
              <a:miter lim="400000"/>
            </a:ln>
            <a:effectLst/>
          </p:spPr>
          <p:txBody>
            <a:bodyPr wrap="square" lIns="26789" tIns="26789" rIns="26789" bIns="26789" numCol="1" anchor="ctr">
              <a:noAutofit/>
            </a:bodyPr>
            <a:lstStyle/>
            <a:p>
              <a:pPr>
                <a:defRPr sz="2400"/>
              </a:pPr>
              <a:endParaRPr sz="1266"/>
            </a:p>
          </p:txBody>
        </p:sp>
        <p:sp>
          <p:nvSpPr>
            <p:cNvPr id="548" name="Line"/>
            <p:cNvSpPr/>
            <p:nvPr/>
          </p:nvSpPr>
          <p:spPr>
            <a:xfrm rot="16200000">
              <a:off x="-2538260" y="2985049"/>
              <a:ext cx="6336789" cy="366690"/>
            </a:xfrm>
            <a:custGeom>
              <a:avLst/>
              <a:gdLst/>
              <a:ahLst/>
              <a:cxnLst>
                <a:cxn ang="0">
                  <a:pos x="wd2" y="hd2"/>
                </a:cxn>
                <a:cxn ang="5400000">
                  <a:pos x="wd2" y="hd2"/>
                </a:cxn>
                <a:cxn ang="10800000">
                  <a:pos x="wd2" y="hd2"/>
                </a:cxn>
                <a:cxn ang="16200000">
                  <a:pos x="wd2" y="hd2"/>
                </a:cxn>
              </a:cxnLst>
              <a:rect l="0" t="0" r="r" b="b"/>
              <a:pathLst>
                <a:path w="21600" h="14155" extrusionOk="0">
                  <a:moveTo>
                    <a:pt x="0" y="14155"/>
                  </a:moveTo>
                  <a:cubicBezTo>
                    <a:pt x="381" y="9790"/>
                    <a:pt x="894" y="6259"/>
                    <a:pt x="1492" y="3889"/>
                  </a:cubicBezTo>
                  <a:cubicBezTo>
                    <a:pt x="4354" y="-7445"/>
                    <a:pt x="7482" y="9636"/>
                    <a:pt x="10605" y="9282"/>
                  </a:cubicBezTo>
                  <a:cubicBezTo>
                    <a:pt x="13541" y="8949"/>
                    <a:pt x="16493" y="-6698"/>
                    <a:pt x="19154" y="4528"/>
                  </a:cubicBezTo>
                  <a:cubicBezTo>
                    <a:pt x="19971" y="7975"/>
                    <a:pt x="20663" y="13928"/>
                    <a:pt x="21600" y="14155"/>
                  </a:cubicBezTo>
                </a:path>
              </a:pathLst>
            </a:custGeom>
            <a:noFill/>
            <a:ln w="50800" cap="flat">
              <a:solidFill>
                <a:srgbClr val="FF2600"/>
              </a:solidFill>
              <a:prstDash val="solid"/>
              <a:miter lim="400000"/>
            </a:ln>
            <a:effectLst/>
          </p:spPr>
          <p:txBody>
            <a:bodyPr wrap="square" lIns="26789" tIns="26789" rIns="26789" bIns="26789" numCol="1" anchor="ctr">
              <a:noAutofit/>
            </a:bodyPr>
            <a:lstStyle/>
            <a:p>
              <a:pPr>
                <a:defRPr sz="2400"/>
              </a:pPr>
              <a:endParaRPr sz="1266"/>
            </a:p>
          </p:txBody>
        </p:sp>
      </p:grpSp>
      <p:sp>
        <p:nvSpPr>
          <p:cNvPr id="550" name="Line"/>
          <p:cNvSpPr/>
          <p:nvPr/>
        </p:nvSpPr>
        <p:spPr>
          <a:xfrm>
            <a:off x="4918028" y="3277447"/>
            <a:ext cx="331113" cy="1"/>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51" name="Line"/>
          <p:cNvSpPr/>
          <p:nvPr/>
        </p:nvSpPr>
        <p:spPr>
          <a:xfrm flipH="1">
            <a:off x="5307133" y="3270749"/>
            <a:ext cx="331113" cy="1"/>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52" name="Line"/>
          <p:cNvSpPr/>
          <p:nvPr/>
        </p:nvSpPr>
        <p:spPr>
          <a:xfrm rot="5400000" flipH="1">
            <a:off x="5062064" y="3128157"/>
            <a:ext cx="3341667" cy="189401"/>
          </a:xfrm>
          <a:custGeom>
            <a:avLst/>
            <a:gdLst/>
            <a:ahLst/>
            <a:cxnLst>
              <a:cxn ang="0">
                <a:pos x="wd2" y="hd2"/>
              </a:cxn>
              <a:cxn ang="5400000">
                <a:pos x="wd2" y="hd2"/>
              </a:cxn>
              <a:cxn ang="10800000">
                <a:pos x="wd2" y="hd2"/>
              </a:cxn>
              <a:cxn ang="16200000">
                <a:pos x="wd2" y="hd2"/>
              </a:cxn>
            </a:cxnLst>
            <a:rect l="0" t="0" r="r" b="b"/>
            <a:pathLst>
              <a:path w="21600" h="14945" extrusionOk="0">
                <a:moveTo>
                  <a:pt x="0" y="14945"/>
                </a:moveTo>
                <a:cubicBezTo>
                  <a:pt x="924" y="8745"/>
                  <a:pt x="2025" y="4666"/>
                  <a:pt x="3193" y="3012"/>
                </a:cubicBezTo>
                <a:cubicBezTo>
                  <a:pt x="5654" y="-472"/>
                  <a:pt x="8093" y="7188"/>
                  <a:pt x="10593" y="6382"/>
                </a:cubicBezTo>
                <a:cubicBezTo>
                  <a:pt x="13513" y="5441"/>
                  <a:pt x="16480" y="-6655"/>
                  <a:pt x="19128" y="5116"/>
                </a:cubicBezTo>
                <a:cubicBezTo>
                  <a:pt x="19949" y="8766"/>
                  <a:pt x="20668" y="14702"/>
                  <a:pt x="21600" y="14945"/>
                </a:cubicBezTo>
              </a:path>
            </a:pathLst>
          </a:custGeom>
          <a:ln w="50800">
            <a:solidFill>
              <a:srgbClr val="0433FF"/>
            </a:solidFill>
            <a:miter lim="400000"/>
          </a:ln>
        </p:spPr>
        <p:txBody>
          <a:bodyPr lIns="26789" tIns="26789" rIns="26789" bIns="26789" anchor="ctr"/>
          <a:lstStyle/>
          <a:p>
            <a:pPr>
              <a:defRPr sz="2400"/>
            </a:pPr>
            <a:endParaRPr sz="1266"/>
          </a:p>
        </p:txBody>
      </p:sp>
      <p:sp>
        <p:nvSpPr>
          <p:cNvPr id="553" name="Line"/>
          <p:cNvSpPr/>
          <p:nvPr/>
        </p:nvSpPr>
        <p:spPr>
          <a:xfrm rot="5400000" flipH="1">
            <a:off x="5149210" y="3121264"/>
            <a:ext cx="3341666" cy="203187"/>
          </a:xfrm>
          <a:custGeom>
            <a:avLst/>
            <a:gdLst/>
            <a:ahLst/>
            <a:cxnLst>
              <a:cxn ang="0">
                <a:pos x="wd2" y="hd2"/>
              </a:cxn>
              <a:cxn ang="5400000">
                <a:pos x="wd2" y="hd2"/>
              </a:cxn>
              <a:cxn ang="10800000">
                <a:pos x="wd2" y="hd2"/>
              </a:cxn>
              <a:cxn ang="16200000">
                <a:pos x="wd2" y="hd2"/>
              </a:cxn>
            </a:cxnLst>
            <a:rect l="0" t="0" r="r" b="b"/>
            <a:pathLst>
              <a:path w="21600" h="14683" extrusionOk="0">
                <a:moveTo>
                  <a:pt x="0" y="14683"/>
                </a:moveTo>
                <a:cubicBezTo>
                  <a:pt x="386" y="10431"/>
                  <a:pt x="898" y="6968"/>
                  <a:pt x="1492" y="4548"/>
                </a:cubicBezTo>
                <a:cubicBezTo>
                  <a:pt x="4308" y="-6917"/>
                  <a:pt x="7446" y="6928"/>
                  <a:pt x="10541" y="6753"/>
                </a:cubicBezTo>
                <a:cubicBezTo>
                  <a:pt x="13492" y="6586"/>
                  <a:pt x="16496" y="-6280"/>
                  <a:pt x="19154" y="5179"/>
                </a:cubicBezTo>
                <a:cubicBezTo>
                  <a:pt x="19968" y="8687"/>
                  <a:pt x="20664" y="14459"/>
                  <a:pt x="21600" y="14683"/>
                </a:cubicBezTo>
              </a:path>
            </a:pathLst>
          </a:custGeom>
          <a:ln w="50800">
            <a:solidFill>
              <a:srgbClr val="0433FF"/>
            </a:solidFill>
            <a:miter lim="400000"/>
          </a:ln>
        </p:spPr>
        <p:txBody>
          <a:bodyPr lIns="26789" tIns="26789" rIns="26789" bIns="26789" anchor="ctr"/>
          <a:lstStyle/>
          <a:p>
            <a:pPr>
              <a:defRPr sz="2400"/>
            </a:pPr>
            <a:endParaRPr sz="1266"/>
          </a:p>
        </p:txBody>
      </p:sp>
      <p:sp>
        <p:nvSpPr>
          <p:cNvPr id="554" name="Line"/>
          <p:cNvSpPr/>
          <p:nvPr/>
        </p:nvSpPr>
        <p:spPr>
          <a:xfrm rot="16200000">
            <a:off x="4935826" y="3133673"/>
            <a:ext cx="3341667" cy="178368"/>
          </a:xfrm>
          <a:custGeom>
            <a:avLst/>
            <a:gdLst/>
            <a:ahLst/>
            <a:cxnLst>
              <a:cxn ang="0">
                <a:pos x="wd2" y="hd2"/>
              </a:cxn>
              <a:cxn ang="5400000">
                <a:pos x="wd2" y="hd2"/>
              </a:cxn>
              <a:cxn ang="10800000">
                <a:pos x="wd2" y="hd2"/>
              </a:cxn>
              <a:cxn ang="16200000">
                <a:pos x="wd2" y="hd2"/>
              </a:cxn>
            </a:cxnLst>
            <a:rect l="0" t="0" r="r" b="b"/>
            <a:pathLst>
              <a:path w="21600" h="14305" extrusionOk="0">
                <a:moveTo>
                  <a:pt x="0" y="14305"/>
                </a:moveTo>
                <a:cubicBezTo>
                  <a:pt x="910" y="7706"/>
                  <a:pt x="2018" y="3500"/>
                  <a:pt x="3193" y="2177"/>
                </a:cubicBezTo>
                <a:cubicBezTo>
                  <a:pt x="5672" y="-612"/>
                  <a:pt x="8092" y="9705"/>
                  <a:pt x="10605" y="8966"/>
                </a:cubicBezTo>
                <a:cubicBezTo>
                  <a:pt x="13526" y="8107"/>
                  <a:pt x="16463" y="-7295"/>
                  <a:pt x="19128" y="4315"/>
                </a:cubicBezTo>
                <a:cubicBezTo>
                  <a:pt x="19953" y="7907"/>
                  <a:pt x="20668" y="14058"/>
                  <a:pt x="21600" y="14305"/>
                </a:cubicBezTo>
              </a:path>
            </a:pathLst>
          </a:custGeom>
          <a:ln w="50800">
            <a:solidFill>
              <a:srgbClr val="0433FF"/>
            </a:solidFill>
            <a:miter lim="400000"/>
          </a:ln>
        </p:spPr>
        <p:txBody>
          <a:bodyPr lIns="26789" tIns="26789" rIns="26789" bIns="26789" anchor="ctr"/>
          <a:lstStyle/>
          <a:p>
            <a:pPr>
              <a:defRPr sz="2400"/>
            </a:pPr>
            <a:endParaRPr sz="1266"/>
          </a:p>
        </p:txBody>
      </p:sp>
      <p:sp>
        <p:nvSpPr>
          <p:cNvPr id="555" name="Line"/>
          <p:cNvSpPr/>
          <p:nvPr/>
        </p:nvSpPr>
        <p:spPr>
          <a:xfrm rot="16200000">
            <a:off x="4849568" y="3126171"/>
            <a:ext cx="3341666" cy="193372"/>
          </a:xfrm>
          <a:custGeom>
            <a:avLst/>
            <a:gdLst/>
            <a:ahLst/>
            <a:cxnLst>
              <a:cxn ang="0">
                <a:pos x="wd2" y="hd2"/>
              </a:cxn>
              <a:cxn ang="5400000">
                <a:pos x="wd2" y="hd2"/>
              </a:cxn>
              <a:cxn ang="10800000">
                <a:pos x="wd2" y="hd2"/>
              </a:cxn>
              <a:cxn ang="16200000">
                <a:pos x="wd2" y="hd2"/>
              </a:cxn>
            </a:cxnLst>
            <a:rect l="0" t="0" r="r" b="b"/>
            <a:pathLst>
              <a:path w="21600" h="14155" extrusionOk="0">
                <a:moveTo>
                  <a:pt x="0" y="14155"/>
                </a:moveTo>
                <a:cubicBezTo>
                  <a:pt x="381" y="9790"/>
                  <a:pt x="894" y="6259"/>
                  <a:pt x="1492" y="3889"/>
                </a:cubicBezTo>
                <a:cubicBezTo>
                  <a:pt x="4354" y="-7445"/>
                  <a:pt x="7482" y="9636"/>
                  <a:pt x="10605" y="9282"/>
                </a:cubicBezTo>
                <a:cubicBezTo>
                  <a:pt x="13541" y="8949"/>
                  <a:pt x="16493" y="-6698"/>
                  <a:pt x="19154" y="4528"/>
                </a:cubicBezTo>
                <a:cubicBezTo>
                  <a:pt x="19971" y="7975"/>
                  <a:pt x="20663" y="13928"/>
                  <a:pt x="21600" y="14155"/>
                </a:cubicBezTo>
              </a:path>
            </a:pathLst>
          </a:custGeom>
          <a:ln w="50800">
            <a:solidFill>
              <a:srgbClr val="0433FF"/>
            </a:solidFill>
            <a:miter lim="400000"/>
          </a:ln>
        </p:spPr>
        <p:txBody>
          <a:bodyPr lIns="26789" tIns="26789" rIns="26789" bIns="26789" anchor="ctr"/>
          <a:lstStyle/>
          <a:p>
            <a:pPr>
              <a:defRPr sz="2400"/>
            </a:pPr>
            <a:endParaRPr sz="1266"/>
          </a:p>
        </p:txBody>
      </p:sp>
      <p:sp>
        <p:nvSpPr>
          <p:cNvPr id="556" name="Line"/>
          <p:cNvSpPr/>
          <p:nvPr/>
        </p:nvSpPr>
        <p:spPr>
          <a:xfrm rot="5400000" flipH="1">
            <a:off x="5292159" y="3126706"/>
            <a:ext cx="3341667" cy="178368"/>
          </a:xfrm>
          <a:custGeom>
            <a:avLst/>
            <a:gdLst/>
            <a:ahLst/>
            <a:cxnLst>
              <a:cxn ang="0">
                <a:pos x="wd2" y="hd2"/>
              </a:cxn>
              <a:cxn ang="5400000">
                <a:pos x="wd2" y="hd2"/>
              </a:cxn>
              <a:cxn ang="10800000">
                <a:pos x="wd2" y="hd2"/>
              </a:cxn>
              <a:cxn ang="16200000">
                <a:pos x="wd2" y="hd2"/>
              </a:cxn>
            </a:cxnLst>
            <a:rect l="0" t="0" r="r" b="b"/>
            <a:pathLst>
              <a:path w="21600" h="14305" extrusionOk="0">
                <a:moveTo>
                  <a:pt x="0" y="14305"/>
                </a:moveTo>
                <a:cubicBezTo>
                  <a:pt x="910" y="7706"/>
                  <a:pt x="2018" y="3500"/>
                  <a:pt x="3193" y="2177"/>
                </a:cubicBezTo>
                <a:cubicBezTo>
                  <a:pt x="5672" y="-612"/>
                  <a:pt x="8092" y="9705"/>
                  <a:pt x="10605" y="8966"/>
                </a:cubicBezTo>
                <a:cubicBezTo>
                  <a:pt x="13526" y="8107"/>
                  <a:pt x="16463" y="-7295"/>
                  <a:pt x="19128" y="4315"/>
                </a:cubicBezTo>
                <a:cubicBezTo>
                  <a:pt x="19953" y="7907"/>
                  <a:pt x="20668" y="14058"/>
                  <a:pt x="21600" y="14305"/>
                </a:cubicBezTo>
              </a:path>
            </a:pathLst>
          </a:custGeom>
          <a:ln w="50800">
            <a:solidFill>
              <a:srgbClr val="FF2600"/>
            </a:solidFill>
            <a:miter lim="400000"/>
          </a:ln>
        </p:spPr>
        <p:txBody>
          <a:bodyPr lIns="26789" tIns="26789" rIns="26789" bIns="26789" anchor="ctr"/>
          <a:lstStyle/>
          <a:p>
            <a:pPr>
              <a:defRPr sz="2400"/>
            </a:pPr>
            <a:endParaRPr sz="1266"/>
          </a:p>
        </p:txBody>
      </p:sp>
      <p:sp>
        <p:nvSpPr>
          <p:cNvPr id="557" name="Line"/>
          <p:cNvSpPr/>
          <p:nvPr/>
        </p:nvSpPr>
        <p:spPr>
          <a:xfrm rot="5400000" flipH="1">
            <a:off x="5379915" y="3119204"/>
            <a:ext cx="3341666" cy="193372"/>
          </a:xfrm>
          <a:custGeom>
            <a:avLst/>
            <a:gdLst/>
            <a:ahLst/>
            <a:cxnLst>
              <a:cxn ang="0">
                <a:pos x="wd2" y="hd2"/>
              </a:cxn>
              <a:cxn ang="5400000">
                <a:pos x="wd2" y="hd2"/>
              </a:cxn>
              <a:cxn ang="10800000">
                <a:pos x="wd2" y="hd2"/>
              </a:cxn>
              <a:cxn ang="16200000">
                <a:pos x="wd2" y="hd2"/>
              </a:cxn>
            </a:cxnLst>
            <a:rect l="0" t="0" r="r" b="b"/>
            <a:pathLst>
              <a:path w="21600" h="14155" extrusionOk="0">
                <a:moveTo>
                  <a:pt x="0" y="14155"/>
                </a:moveTo>
                <a:cubicBezTo>
                  <a:pt x="381" y="9790"/>
                  <a:pt x="894" y="6259"/>
                  <a:pt x="1492" y="3889"/>
                </a:cubicBezTo>
                <a:cubicBezTo>
                  <a:pt x="4354" y="-7445"/>
                  <a:pt x="7482" y="9636"/>
                  <a:pt x="10605" y="9282"/>
                </a:cubicBezTo>
                <a:cubicBezTo>
                  <a:pt x="13541" y="8949"/>
                  <a:pt x="16493" y="-6698"/>
                  <a:pt x="19154" y="4528"/>
                </a:cubicBezTo>
                <a:cubicBezTo>
                  <a:pt x="19971" y="7975"/>
                  <a:pt x="20663" y="13928"/>
                  <a:pt x="21600" y="14155"/>
                </a:cubicBezTo>
              </a:path>
            </a:pathLst>
          </a:custGeom>
          <a:ln w="50800">
            <a:solidFill>
              <a:srgbClr val="FF2600"/>
            </a:solidFill>
            <a:miter lim="400000"/>
          </a:ln>
        </p:spPr>
        <p:txBody>
          <a:bodyPr lIns="26789" tIns="26789" rIns="26789" bIns="26789" anchor="ctr"/>
          <a:lstStyle/>
          <a:p>
            <a:pPr>
              <a:defRPr sz="2400"/>
            </a:pPr>
            <a:endParaRPr sz="1266"/>
          </a:p>
        </p:txBody>
      </p:sp>
      <p:sp>
        <p:nvSpPr>
          <p:cNvPr id="558" name="Line"/>
          <p:cNvSpPr/>
          <p:nvPr/>
        </p:nvSpPr>
        <p:spPr>
          <a:xfrm rot="16200000">
            <a:off x="5167118" y="3122384"/>
            <a:ext cx="3341666" cy="187011"/>
          </a:xfrm>
          <a:custGeom>
            <a:avLst/>
            <a:gdLst/>
            <a:ahLst/>
            <a:cxnLst>
              <a:cxn ang="0">
                <a:pos x="wd2" y="hd2"/>
              </a:cxn>
              <a:cxn ang="5400000">
                <a:pos x="wd2" y="hd2"/>
              </a:cxn>
              <a:cxn ang="10800000">
                <a:pos x="wd2" y="hd2"/>
              </a:cxn>
              <a:cxn ang="16200000">
                <a:pos x="wd2" y="hd2"/>
              </a:cxn>
            </a:cxnLst>
            <a:rect l="0" t="0" r="r" b="b"/>
            <a:pathLst>
              <a:path w="21600" h="14826" extrusionOk="0">
                <a:moveTo>
                  <a:pt x="0" y="14826"/>
                </a:moveTo>
                <a:cubicBezTo>
                  <a:pt x="921" y="8546"/>
                  <a:pt x="2024" y="4438"/>
                  <a:pt x="3193" y="2838"/>
                </a:cubicBezTo>
                <a:cubicBezTo>
                  <a:pt x="5664" y="-546"/>
                  <a:pt x="8107" y="7637"/>
                  <a:pt x="10617" y="6825"/>
                </a:cubicBezTo>
                <a:cubicBezTo>
                  <a:pt x="13529" y="5884"/>
                  <a:pt x="16484" y="-6774"/>
                  <a:pt x="19128" y="4951"/>
                </a:cubicBezTo>
                <a:cubicBezTo>
                  <a:pt x="19950" y="8595"/>
                  <a:pt x="20668" y="14582"/>
                  <a:pt x="21600" y="14826"/>
                </a:cubicBezTo>
              </a:path>
            </a:pathLst>
          </a:custGeom>
          <a:ln w="50800">
            <a:solidFill>
              <a:srgbClr val="FF2600"/>
            </a:solidFill>
            <a:miter lim="400000"/>
          </a:ln>
        </p:spPr>
        <p:txBody>
          <a:bodyPr lIns="26789" tIns="26789" rIns="26789" bIns="26789" anchor="ctr"/>
          <a:lstStyle/>
          <a:p>
            <a:pPr>
              <a:defRPr sz="2400"/>
            </a:pPr>
            <a:endParaRPr sz="1266"/>
          </a:p>
        </p:txBody>
      </p:sp>
      <p:sp>
        <p:nvSpPr>
          <p:cNvPr id="559" name="Line"/>
          <p:cNvSpPr/>
          <p:nvPr/>
        </p:nvSpPr>
        <p:spPr>
          <a:xfrm rot="16200000">
            <a:off x="5080295" y="3114261"/>
            <a:ext cx="3341667" cy="203259"/>
          </a:xfrm>
          <a:custGeom>
            <a:avLst/>
            <a:gdLst/>
            <a:ahLst/>
            <a:cxnLst>
              <a:cxn ang="0">
                <a:pos x="wd2" y="hd2"/>
              </a:cxn>
              <a:cxn ang="5400000">
                <a:pos x="wd2" y="hd2"/>
              </a:cxn>
              <a:cxn ang="10800000">
                <a:pos x="wd2" y="hd2"/>
              </a:cxn>
              <a:cxn ang="16200000">
                <a:pos x="wd2" y="hd2"/>
              </a:cxn>
            </a:cxnLst>
            <a:rect l="0" t="0" r="r" b="b"/>
            <a:pathLst>
              <a:path w="21600" h="14675" extrusionOk="0">
                <a:moveTo>
                  <a:pt x="0" y="14675"/>
                </a:moveTo>
                <a:cubicBezTo>
                  <a:pt x="386" y="10427"/>
                  <a:pt x="898" y="6968"/>
                  <a:pt x="1492" y="4550"/>
                </a:cubicBezTo>
                <a:cubicBezTo>
                  <a:pt x="4312" y="-6925"/>
                  <a:pt x="7454" y="6945"/>
                  <a:pt x="10554" y="6759"/>
                </a:cubicBezTo>
                <a:cubicBezTo>
                  <a:pt x="13500" y="6582"/>
                  <a:pt x="16500" y="-6247"/>
                  <a:pt x="19154" y="5179"/>
                </a:cubicBezTo>
                <a:cubicBezTo>
                  <a:pt x="19968" y="8683"/>
                  <a:pt x="20664" y="14451"/>
                  <a:pt x="21600" y="14675"/>
                </a:cubicBezTo>
              </a:path>
            </a:pathLst>
          </a:custGeom>
          <a:ln w="50800">
            <a:solidFill>
              <a:srgbClr val="FF2600"/>
            </a:solidFill>
            <a:miter lim="400000"/>
          </a:ln>
        </p:spPr>
        <p:txBody>
          <a:bodyPr lIns="26789" tIns="26789" rIns="26789" bIns="26789" anchor="ctr"/>
          <a:lstStyle/>
          <a:p>
            <a:pPr>
              <a:defRPr sz="2400"/>
            </a:pPr>
            <a:endParaRPr sz="1266"/>
          </a:p>
        </p:txBody>
      </p:sp>
      <p:sp>
        <p:nvSpPr>
          <p:cNvPr id="560" name="Line"/>
          <p:cNvSpPr/>
          <p:nvPr/>
        </p:nvSpPr>
        <p:spPr>
          <a:xfrm flipV="1">
            <a:off x="6843404" y="3114603"/>
            <a:ext cx="210836" cy="210836"/>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61" name="Line"/>
          <p:cNvSpPr/>
          <p:nvPr/>
        </p:nvSpPr>
        <p:spPr>
          <a:xfrm flipH="1">
            <a:off x="6552137" y="3304764"/>
            <a:ext cx="210836" cy="210836"/>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pic>
        <p:nvPicPr>
          <p:cNvPr id="562" name="Screenshot 2024-06-25 at 07.49.22.png" descr="Screenshot 2024-06-25 at 07.49.22.png"/>
          <p:cNvPicPr>
            <a:picLocks noChangeAspect="1"/>
          </p:cNvPicPr>
          <p:nvPr/>
        </p:nvPicPr>
        <p:blipFill>
          <a:blip r:embed="rId3"/>
          <a:srcRect l="4912" t="1112" r="5160"/>
          <a:stretch>
            <a:fillRect/>
          </a:stretch>
        </p:blipFill>
        <p:spPr>
          <a:xfrm rot="10800000" flipH="1">
            <a:off x="3821045" y="3058942"/>
            <a:ext cx="480527" cy="1655690"/>
          </a:xfrm>
          <a:custGeom>
            <a:avLst/>
            <a:gdLst/>
            <a:ahLst/>
            <a:cxnLst>
              <a:cxn ang="0">
                <a:pos x="wd2" y="hd2"/>
              </a:cxn>
              <a:cxn ang="5400000">
                <a:pos x="wd2" y="hd2"/>
              </a:cxn>
              <a:cxn ang="10800000">
                <a:pos x="wd2" y="hd2"/>
              </a:cxn>
              <a:cxn ang="16200000">
                <a:pos x="wd2" y="hd2"/>
              </a:cxn>
            </a:cxnLst>
            <a:rect l="0" t="0" r="r" b="b"/>
            <a:pathLst>
              <a:path w="21271" h="21600" extrusionOk="0">
                <a:moveTo>
                  <a:pt x="11332" y="0"/>
                </a:moveTo>
                <a:lnTo>
                  <a:pt x="11285" y="210"/>
                </a:lnTo>
                <a:cubicBezTo>
                  <a:pt x="11206" y="570"/>
                  <a:pt x="10825" y="1213"/>
                  <a:pt x="10665" y="1264"/>
                </a:cubicBezTo>
                <a:cubicBezTo>
                  <a:pt x="10558" y="1298"/>
                  <a:pt x="10459" y="1219"/>
                  <a:pt x="10285" y="972"/>
                </a:cubicBezTo>
                <a:cubicBezTo>
                  <a:pt x="10100" y="709"/>
                  <a:pt x="9987" y="485"/>
                  <a:pt x="9905" y="186"/>
                </a:cubicBezTo>
                <a:lnTo>
                  <a:pt x="9859" y="11"/>
                </a:lnTo>
                <a:lnTo>
                  <a:pt x="8914" y="11"/>
                </a:lnTo>
                <a:lnTo>
                  <a:pt x="7960" y="11"/>
                </a:lnTo>
                <a:lnTo>
                  <a:pt x="7922" y="227"/>
                </a:lnTo>
                <a:cubicBezTo>
                  <a:pt x="7766" y="978"/>
                  <a:pt x="6938" y="1762"/>
                  <a:pt x="5106" y="2905"/>
                </a:cubicBezTo>
                <a:cubicBezTo>
                  <a:pt x="3463" y="3930"/>
                  <a:pt x="3201" y="4103"/>
                  <a:pt x="2799" y="4396"/>
                </a:cubicBezTo>
                <a:cubicBezTo>
                  <a:pt x="875" y="5799"/>
                  <a:pt x="-34" y="7275"/>
                  <a:pt x="1" y="9040"/>
                </a:cubicBezTo>
                <a:cubicBezTo>
                  <a:pt x="13" y="9629"/>
                  <a:pt x="127" y="10250"/>
                  <a:pt x="344" y="10911"/>
                </a:cubicBezTo>
                <a:cubicBezTo>
                  <a:pt x="709" y="12020"/>
                  <a:pt x="1206" y="12978"/>
                  <a:pt x="2595" y="15274"/>
                </a:cubicBezTo>
                <a:cubicBezTo>
                  <a:pt x="4375" y="18214"/>
                  <a:pt x="4924" y="19496"/>
                  <a:pt x="5115" y="21182"/>
                </a:cubicBezTo>
                <a:lnTo>
                  <a:pt x="5162" y="21600"/>
                </a:lnTo>
                <a:lnTo>
                  <a:pt x="6153" y="21600"/>
                </a:lnTo>
                <a:lnTo>
                  <a:pt x="6153" y="21403"/>
                </a:lnTo>
                <a:cubicBezTo>
                  <a:pt x="6153" y="21123"/>
                  <a:pt x="6018" y="20365"/>
                  <a:pt x="5893" y="19910"/>
                </a:cubicBezTo>
                <a:cubicBezTo>
                  <a:pt x="5550" y="18659"/>
                  <a:pt x="5021" y="17589"/>
                  <a:pt x="3364" y="14829"/>
                </a:cubicBezTo>
                <a:cubicBezTo>
                  <a:pt x="2052" y="12642"/>
                  <a:pt x="1615" y="11763"/>
                  <a:pt x="1233" y="10520"/>
                </a:cubicBezTo>
                <a:cubicBezTo>
                  <a:pt x="1077" y="10012"/>
                  <a:pt x="1016" y="8434"/>
                  <a:pt x="1131" y="7967"/>
                </a:cubicBezTo>
                <a:cubicBezTo>
                  <a:pt x="1472" y="6591"/>
                  <a:pt x="2397" y="5428"/>
                  <a:pt x="4059" y="4289"/>
                </a:cubicBezTo>
                <a:cubicBezTo>
                  <a:pt x="4296" y="4127"/>
                  <a:pt x="4952" y="3702"/>
                  <a:pt x="5523" y="3347"/>
                </a:cubicBezTo>
                <a:cubicBezTo>
                  <a:pt x="6094" y="2993"/>
                  <a:pt x="6759" y="2566"/>
                  <a:pt x="7005" y="2397"/>
                </a:cubicBezTo>
                <a:cubicBezTo>
                  <a:pt x="7251" y="2229"/>
                  <a:pt x="7481" y="2083"/>
                  <a:pt x="7515" y="2072"/>
                </a:cubicBezTo>
                <a:cubicBezTo>
                  <a:pt x="7551" y="2061"/>
                  <a:pt x="7656" y="2104"/>
                  <a:pt x="7765" y="2176"/>
                </a:cubicBezTo>
                <a:cubicBezTo>
                  <a:pt x="7902" y="2267"/>
                  <a:pt x="8003" y="2409"/>
                  <a:pt x="8145" y="2700"/>
                </a:cubicBezTo>
                <a:lnTo>
                  <a:pt x="8349" y="3099"/>
                </a:lnTo>
                <a:lnTo>
                  <a:pt x="8117" y="3260"/>
                </a:lnTo>
                <a:cubicBezTo>
                  <a:pt x="7991" y="3349"/>
                  <a:pt x="7617" y="3602"/>
                  <a:pt x="7292" y="3823"/>
                </a:cubicBezTo>
                <a:cubicBezTo>
                  <a:pt x="5869" y="4790"/>
                  <a:pt x="5051" y="5583"/>
                  <a:pt x="4430" y="6580"/>
                </a:cubicBezTo>
                <a:cubicBezTo>
                  <a:pt x="4317" y="6760"/>
                  <a:pt x="4198" y="6961"/>
                  <a:pt x="4170" y="7025"/>
                </a:cubicBezTo>
                <a:cubicBezTo>
                  <a:pt x="4143" y="7089"/>
                  <a:pt x="4067" y="7157"/>
                  <a:pt x="4004" y="7178"/>
                </a:cubicBezTo>
                <a:cubicBezTo>
                  <a:pt x="3908" y="7211"/>
                  <a:pt x="3891" y="7279"/>
                  <a:pt x="3883" y="7560"/>
                </a:cubicBezTo>
                <a:cubicBezTo>
                  <a:pt x="3878" y="7748"/>
                  <a:pt x="3834" y="8072"/>
                  <a:pt x="3790" y="8281"/>
                </a:cubicBezTo>
                <a:cubicBezTo>
                  <a:pt x="3534" y="9520"/>
                  <a:pt x="3875" y="11103"/>
                  <a:pt x="4819" y="13054"/>
                </a:cubicBezTo>
                <a:cubicBezTo>
                  <a:pt x="5108" y="13651"/>
                  <a:pt x="5362" y="14113"/>
                  <a:pt x="6551" y="16257"/>
                </a:cubicBezTo>
                <a:cubicBezTo>
                  <a:pt x="7606" y="18157"/>
                  <a:pt x="8172" y="19554"/>
                  <a:pt x="8367" y="20702"/>
                </a:cubicBezTo>
                <a:cubicBezTo>
                  <a:pt x="8411" y="20957"/>
                  <a:pt x="8466" y="21265"/>
                  <a:pt x="8488" y="21384"/>
                </a:cubicBezTo>
                <a:lnTo>
                  <a:pt x="8525" y="21600"/>
                </a:lnTo>
                <a:lnTo>
                  <a:pt x="9534" y="21600"/>
                </a:lnTo>
                <a:lnTo>
                  <a:pt x="9488" y="21256"/>
                </a:lnTo>
                <a:cubicBezTo>
                  <a:pt x="9322" y="20069"/>
                  <a:pt x="9007" y="19112"/>
                  <a:pt x="8330" y="17715"/>
                </a:cubicBezTo>
                <a:cubicBezTo>
                  <a:pt x="8018" y="17071"/>
                  <a:pt x="7838" y="16724"/>
                  <a:pt x="6690" y="14651"/>
                </a:cubicBezTo>
                <a:cubicBezTo>
                  <a:pt x="6019" y="13438"/>
                  <a:pt x="5572" y="12532"/>
                  <a:pt x="5291" y="11787"/>
                </a:cubicBezTo>
                <a:cubicBezTo>
                  <a:pt x="4232" y="8977"/>
                  <a:pt x="4694" y="6904"/>
                  <a:pt x="6792" y="5038"/>
                </a:cubicBezTo>
                <a:cubicBezTo>
                  <a:pt x="7284" y="4600"/>
                  <a:pt x="7694" y="4299"/>
                  <a:pt x="8803" y="3560"/>
                </a:cubicBezTo>
                <a:cubicBezTo>
                  <a:pt x="9247" y="3264"/>
                  <a:pt x="9814" y="2877"/>
                  <a:pt x="10063" y="2703"/>
                </a:cubicBezTo>
                <a:cubicBezTo>
                  <a:pt x="10311" y="2529"/>
                  <a:pt x="10552" y="2386"/>
                  <a:pt x="10600" y="2386"/>
                </a:cubicBezTo>
                <a:cubicBezTo>
                  <a:pt x="10648" y="2386"/>
                  <a:pt x="10815" y="2478"/>
                  <a:pt x="10971" y="2588"/>
                </a:cubicBezTo>
                <a:cubicBezTo>
                  <a:pt x="11126" y="2699"/>
                  <a:pt x="11671" y="3070"/>
                  <a:pt x="12184" y="3413"/>
                </a:cubicBezTo>
                <a:cubicBezTo>
                  <a:pt x="13649" y="4392"/>
                  <a:pt x="14125" y="4744"/>
                  <a:pt x="14667" y="5270"/>
                </a:cubicBezTo>
                <a:cubicBezTo>
                  <a:pt x="15993" y="6555"/>
                  <a:pt x="16551" y="7879"/>
                  <a:pt x="16446" y="9485"/>
                </a:cubicBezTo>
                <a:cubicBezTo>
                  <a:pt x="16386" y="10401"/>
                  <a:pt x="16197" y="11142"/>
                  <a:pt x="15751" y="12202"/>
                </a:cubicBezTo>
                <a:cubicBezTo>
                  <a:pt x="15380" y="13084"/>
                  <a:pt x="15157" y="13519"/>
                  <a:pt x="13639" y="16257"/>
                </a:cubicBezTo>
                <a:cubicBezTo>
                  <a:pt x="12450" y="18399"/>
                  <a:pt x="11808" y="20084"/>
                  <a:pt x="11721" y="21322"/>
                </a:cubicBezTo>
                <a:lnTo>
                  <a:pt x="11702" y="21600"/>
                </a:lnTo>
                <a:lnTo>
                  <a:pt x="12722" y="21600"/>
                </a:lnTo>
                <a:lnTo>
                  <a:pt x="12768" y="21141"/>
                </a:lnTo>
                <a:cubicBezTo>
                  <a:pt x="12905" y="19761"/>
                  <a:pt x="13441" y="18460"/>
                  <a:pt x="15112" y="15443"/>
                </a:cubicBezTo>
                <a:cubicBezTo>
                  <a:pt x="16736" y="12511"/>
                  <a:pt x="17163" y="11512"/>
                  <a:pt x="17409" y="10108"/>
                </a:cubicBezTo>
                <a:cubicBezTo>
                  <a:pt x="17514" y="9512"/>
                  <a:pt x="17455" y="8266"/>
                  <a:pt x="17298" y="7762"/>
                </a:cubicBezTo>
                <a:cubicBezTo>
                  <a:pt x="16831" y="6263"/>
                  <a:pt x="15828" y="5114"/>
                  <a:pt x="13805" y="3752"/>
                </a:cubicBezTo>
                <a:cubicBezTo>
                  <a:pt x="12219" y="2683"/>
                  <a:pt x="11736" y="2349"/>
                  <a:pt x="11452" y="2127"/>
                </a:cubicBezTo>
                <a:lnTo>
                  <a:pt x="11156" y="1889"/>
                </a:lnTo>
                <a:lnTo>
                  <a:pt x="11480" y="1556"/>
                </a:lnTo>
                <a:cubicBezTo>
                  <a:pt x="11779" y="1248"/>
                  <a:pt x="12175" y="719"/>
                  <a:pt x="12175" y="625"/>
                </a:cubicBezTo>
                <a:cubicBezTo>
                  <a:pt x="12175" y="604"/>
                  <a:pt x="12218" y="574"/>
                  <a:pt x="12277" y="560"/>
                </a:cubicBezTo>
                <a:cubicBezTo>
                  <a:pt x="12407" y="528"/>
                  <a:pt x="12383" y="509"/>
                  <a:pt x="12620" y="876"/>
                </a:cubicBezTo>
                <a:cubicBezTo>
                  <a:pt x="13078" y="1588"/>
                  <a:pt x="13735" y="2098"/>
                  <a:pt x="15899" y="3443"/>
                </a:cubicBezTo>
                <a:cubicBezTo>
                  <a:pt x="16460" y="3792"/>
                  <a:pt x="17094" y="4199"/>
                  <a:pt x="17308" y="4347"/>
                </a:cubicBezTo>
                <a:cubicBezTo>
                  <a:pt x="20153" y="6316"/>
                  <a:pt x="20895" y="8494"/>
                  <a:pt x="19726" y="11418"/>
                </a:cubicBezTo>
                <a:cubicBezTo>
                  <a:pt x="19355" y="12345"/>
                  <a:pt x="18899" y="13204"/>
                  <a:pt x="17724" y="15154"/>
                </a:cubicBezTo>
                <a:cubicBezTo>
                  <a:pt x="16272" y="17565"/>
                  <a:pt x="15757" y="18599"/>
                  <a:pt x="15399" y="19847"/>
                </a:cubicBezTo>
                <a:cubicBezTo>
                  <a:pt x="15271" y="20294"/>
                  <a:pt x="15113" y="21202"/>
                  <a:pt x="15112" y="21488"/>
                </a:cubicBezTo>
                <a:lnTo>
                  <a:pt x="15112" y="21600"/>
                </a:lnTo>
                <a:lnTo>
                  <a:pt x="16159" y="21600"/>
                </a:lnTo>
                <a:lnTo>
                  <a:pt x="16205" y="21002"/>
                </a:lnTo>
                <a:cubicBezTo>
                  <a:pt x="16308" y="19599"/>
                  <a:pt x="16944" y="18132"/>
                  <a:pt x="18660" y="15304"/>
                </a:cubicBezTo>
                <a:cubicBezTo>
                  <a:pt x="20106" y="12920"/>
                  <a:pt x="20625" y="11897"/>
                  <a:pt x="20986" y="10730"/>
                </a:cubicBezTo>
                <a:cubicBezTo>
                  <a:pt x="21566" y="8854"/>
                  <a:pt x="21266" y="7265"/>
                  <a:pt x="20059" y="5829"/>
                </a:cubicBezTo>
                <a:cubicBezTo>
                  <a:pt x="19339" y="4972"/>
                  <a:pt x="18696" y="4481"/>
                  <a:pt x="16687" y="3233"/>
                </a:cubicBezTo>
                <a:cubicBezTo>
                  <a:pt x="15512" y="2503"/>
                  <a:pt x="14974" y="2136"/>
                  <a:pt x="14510" y="1758"/>
                </a:cubicBezTo>
                <a:cubicBezTo>
                  <a:pt x="13893" y="1257"/>
                  <a:pt x="13456" y="679"/>
                  <a:pt x="13352" y="229"/>
                </a:cubicBezTo>
                <a:lnTo>
                  <a:pt x="13296" y="14"/>
                </a:lnTo>
                <a:lnTo>
                  <a:pt x="12314" y="5"/>
                </a:lnTo>
                <a:lnTo>
                  <a:pt x="11332" y="0"/>
                </a:lnTo>
                <a:close/>
              </a:path>
            </a:pathLst>
          </a:custGeom>
          <a:ln w="12700">
            <a:miter lim="400000"/>
          </a:ln>
        </p:spPr>
      </p:pic>
      <p:pic>
        <p:nvPicPr>
          <p:cNvPr id="563" name="Screenshot 2024-06-25 at 07.48.59.png" descr="Screenshot 2024-06-25 at 07.48.59.png"/>
          <p:cNvPicPr>
            <a:picLocks noChangeAspect="1"/>
          </p:cNvPicPr>
          <p:nvPr/>
        </p:nvPicPr>
        <p:blipFill>
          <a:blip r:embed="rId2"/>
          <a:stretch>
            <a:fillRect/>
          </a:stretch>
        </p:blipFill>
        <p:spPr>
          <a:xfrm rot="10800000" flipH="1">
            <a:off x="3469894" y="2893039"/>
            <a:ext cx="634294" cy="1987455"/>
          </a:xfrm>
          <a:prstGeom prst="rect">
            <a:avLst/>
          </a:prstGeom>
          <a:ln w="12700">
            <a:miter lim="400000"/>
          </a:ln>
        </p:spPr>
      </p:pic>
      <p:pic>
        <p:nvPicPr>
          <p:cNvPr id="564" name="Screenshot 2024-06-25 at 07.49.22.png" descr="Screenshot 2024-06-25 at 07.49.22.png"/>
          <p:cNvPicPr>
            <a:picLocks noChangeAspect="1"/>
          </p:cNvPicPr>
          <p:nvPr/>
        </p:nvPicPr>
        <p:blipFill>
          <a:blip r:embed="rId3"/>
          <a:srcRect/>
          <a:stretch>
            <a:fillRect/>
          </a:stretch>
        </p:blipFill>
        <p:spPr>
          <a:xfrm>
            <a:off x="3715362" y="1145260"/>
            <a:ext cx="636241" cy="1993553"/>
          </a:xfrm>
          <a:prstGeom prst="rect">
            <a:avLst/>
          </a:prstGeom>
          <a:ln w="12700">
            <a:miter lim="400000"/>
          </a:ln>
        </p:spPr>
      </p:pic>
      <p:sp>
        <p:nvSpPr>
          <p:cNvPr id="565" name="Line"/>
          <p:cNvSpPr/>
          <p:nvPr/>
        </p:nvSpPr>
        <p:spPr>
          <a:xfrm>
            <a:off x="4023851" y="4028024"/>
            <a:ext cx="331114" cy="1"/>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66" name="Line"/>
          <p:cNvSpPr/>
          <p:nvPr/>
        </p:nvSpPr>
        <p:spPr>
          <a:xfrm flipH="1">
            <a:off x="3463535" y="1987815"/>
            <a:ext cx="331113" cy="1"/>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67" name="Line"/>
          <p:cNvSpPr/>
          <p:nvPr/>
        </p:nvSpPr>
        <p:spPr>
          <a:xfrm flipH="1">
            <a:off x="3215966" y="4028024"/>
            <a:ext cx="331113" cy="1"/>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68" name="Line"/>
          <p:cNvSpPr/>
          <p:nvPr/>
        </p:nvSpPr>
        <p:spPr>
          <a:xfrm>
            <a:off x="4320573" y="1987815"/>
            <a:ext cx="331113" cy="1"/>
          </a:xfrm>
          <a:prstGeom prst="line">
            <a:avLst/>
          </a:prstGeom>
          <a:ln w="63500">
            <a:solidFill>
              <a:srgbClr val="942192"/>
            </a:solidFill>
            <a:miter lim="400000"/>
            <a:tailEnd type="triangle"/>
          </a:ln>
        </p:spPr>
        <p:txBody>
          <a:bodyPr lIns="26789" tIns="26789" rIns="26789" bIns="26789" anchor="ctr"/>
          <a:lstStyle/>
          <a:p>
            <a:pPr>
              <a:defRPr sz="2400"/>
            </a:pPr>
            <a:endParaRPr sz="1266"/>
          </a:p>
        </p:txBody>
      </p:sp>
      <p:sp>
        <p:nvSpPr>
          <p:cNvPr id="569" name="Star"/>
          <p:cNvSpPr/>
          <p:nvPr/>
        </p:nvSpPr>
        <p:spPr>
          <a:xfrm>
            <a:off x="6668487" y="3127386"/>
            <a:ext cx="303114" cy="321112"/>
          </a:xfrm>
          <a:prstGeom prst="star5">
            <a:avLst>
              <a:gd name="adj" fmla="val 19100"/>
              <a:gd name="hf" fmla="val 105146"/>
              <a:gd name="vf" fmla="val 110557"/>
            </a:avLst>
          </a:prstGeom>
          <a:blipFill>
            <a:blip r:embed="rId4"/>
          </a:blipFill>
          <a:ln w="101600">
            <a:solidFill>
              <a:srgbClr val="FF9300"/>
            </a:solidFill>
            <a:miter lim="400000"/>
          </a:ln>
          <a:effectLst>
            <a:outerShdw blurRad="50800" dist="12700" rotWithShape="0">
              <a:srgbClr val="000000">
                <a:alpha val="50000"/>
              </a:srgbClr>
            </a:outerShdw>
          </a:effectLst>
        </p:spPr>
        <p:txBody>
          <a:bodyPr lIns="26789" tIns="26789" rIns="26789" bIns="26789" anchor="ctr"/>
          <a:lstStyle/>
          <a:p>
            <a:pPr>
              <a:defRPr sz="2400">
                <a:solidFill>
                  <a:srgbClr val="FFFFFF"/>
                </a:solidFill>
              </a:defRPr>
            </a:pPr>
            <a:endParaRPr sz="1266"/>
          </a:p>
        </p:txBody>
      </p:sp>
      <p:sp>
        <p:nvSpPr>
          <p:cNvPr id="570" name="What causes the reconnection?"/>
          <p:cNvSpPr txBox="1">
            <a:spLocks noGrp="1"/>
          </p:cNvSpPr>
          <p:nvPr>
            <p:ph type="title"/>
          </p:nvPr>
        </p:nvSpPr>
        <p:spPr>
          <a:xfrm>
            <a:off x="-164519" y="-202975"/>
            <a:ext cx="9473037" cy="994764"/>
          </a:xfrm>
          <a:prstGeom prst="rect">
            <a:avLst/>
          </a:prstGeom>
        </p:spPr>
        <p:txBody>
          <a:bodyPr/>
          <a:lstStyle>
            <a:lvl1pPr>
              <a:defRPr sz="4500" b="0">
                <a:solidFill>
                  <a:srgbClr val="000000"/>
                </a:solidFill>
                <a:latin typeface="Avenir Heavy"/>
                <a:ea typeface="Avenir Heavy"/>
                <a:cs typeface="Avenir Heavy"/>
                <a:sym typeface="Avenir Heavy"/>
              </a:defRPr>
            </a:lvl1pPr>
          </a:lstStyle>
          <a:p>
            <a:r>
              <a:rPr dirty="0"/>
              <a:t>What causes the reconnection?</a:t>
            </a:r>
          </a:p>
        </p:txBody>
      </p:sp>
      <p:grpSp>
        <p:nvGrpSpPr>
          <p:cNvPr id="574" name="Group"/>
          <p:cNvGrpSpPr/>
          <p:nvPr/>
        </p:nvGrpSpPr>
        <p:grpSpPr>
          <a:xfrm rot="16200000">
            <a:off x="4434260" y="4093214"/>
            <a:ext cx="933878" cy="221696"/>
            <a:chOff x="0" y="-72"/>
            <a:chExt cx="1770909" cy="420401"/>
          </a:xfrm>
        </p:grpSpPr>
        <p:sp>
          <p:nvSpPr>
            <p:cNvPr id="571" name="Line"/>
            <p:cNvSpPr/>
            <p:nvPr/>
          </p:nvSpPr>
          <p:spPr>
            <a:xfrm>
              <a:off x="0" y="-73"/>
              <a:ext cx="741651" cy="412338"/>
            </a:xfrm>
            <a:custGeom>
              <a:avLst/>
              <a:gdLst/>
              <a:ahLst/>
              <a:cxnLst>
                <a:cxn ang="0">
                  <a:pos x="wd2" y="hd2"/>
                </a:cxn>
                <a:cxn ang="5400000">
                  <a:pos x="wd2" y="hd2"/>
                </a:cxn>
                <a:cxn ang="10800000">
                  <a:pos x="wd2" y="hd2"/>
                </a:cxn>
                <a:cxn ang="16200000">
                  <a:pos x="wd2" y="hd2"/>
                </a:cxn>
              </a:cxnLst>
              <a:rect l="0" t="0" r="r" b="b"/>
              <a:pathLst>
                <a:path w="21600" h="17619" extrusionOk="0">
                  <a:moveTo>
                    <a:pt x="0" y="8299"/>
                  </a:moveTo>
                  <a:cubicBezTo>
                    <a:pt x="749" y="6209"/>
                    <a:pt x="1599" y="4370"/>
                    <a:pt x="2528" y="2767"/>
                  </a:cubicBezTo>
                  <a:cubicBezTo>
                    <a:pt x="3243" y="1533"/>
                    <a:pt x="4049" y="358"/>
                    <a:pt x="5038" y="80"/>
                  </a:cubicBezTo>
                  <a:cubicBezTo>
                    <a:pt x="10519" y="-1466"/>
                    <a:pt x="10642" y="20134"/>
                    <a:pt x="16325" y="17376"/>
                  </a:cubicBezTo>
                  <a:cubicBezTo>
                    <a:pt x="17347" y="16880"/>
                    <a:pt x="18109" y="15442"/>
                    <a:pt x="18815" y="14061"/>
                  </a:cubicBezTo>
                  <a:cubicBezTo>
                    <a:pt x="19752" y="12227"/>
                    <a:pt x="20676" y="10318"/>
                    <a:pt x="21600" y="8299"/>
                  </a:cubicBezTo>
                </a:path>
              </a:pathLst>
            </a:custGeom>
            <a:noFill/>
            <a:ln w="76200" cap="flat">
              <a:solidFill>
                <a:srgbClr val="000000"/>
              </a:solidFill>
              <a:prstDash val="solid"/>
              <a:miter lim="400000"/>
            </a:ln>
            <a:effectLst/>
          </p:spPr>
          <p:txBody>
            <a:bodyPr wrap="square" lIns="26789" tIns="26789" rIns="26789" bIns="26789" numCol="1" anchor="ctr">
              <a:noAutofit/>
            </a:bodyPr>
            <a:lstStyle/>
            <a:p>
              <a:pPr>
                <a:defRPr sz="2400"/>
              </a:pPr>
              <a:endParaRPr sz="1266"/>
            </a:p>
          </p:txBody>
        </p:sp>
        <p:sp>
          <p:nvSpPr>
            <p:cNvPr id="572" name="Line"/>
            <p:cNvSpPr/>
            <p:nvPr/>
          </p:nvSpPr>
          <p:spPr>
            <a:xfrm>
              <a:off x="736863" y="7990"/>
              <a:ext cx="741652" cy="412339"/>
            </a:xfrm>
            <a:custGeom>
              <a:avLst/>
              <a:gdLst/>
              <a:ahLst/>
              <a:cxnLst>
                <a:cxn ang="0">
                  <a:pos x="wd2" y="hd2"/>
                </a:cxn>
                <a:cxn ang="5400000">
                  <a:pos x="wd2" y="hd2"/>
                </a:cxn>
                <a:cxn ang="10800000">
                  <a:pos x="wd2" y="hd2"/>
                </a:cxn>
                <a:cxn ang="16200000">
                  <a:pos x="wd2" y="hd2"/>
                </a:cxn>
              </a:cxnLst>
              <a:rect l="0" t="0" r="r" b="b"/>
              <a:pathLst>
                <a:path w="21600" h="17619" extrusionOk="0">
                  <a:moveTo>
                    <a:pt x="0" y="8299"/>
                  </a:moveTo>
                  <a:cubicBezTo>
                    <a:pt x="749" y="6209"/>
                    <a:pt x="1599" y="4370"/>
                    <a:pt x="2528" y="2767"/>
                  </a:cubicBezTo>
                  <a:cubicBezTo>
                    <a:pt x="3243" y="1533"/>
                    <a:pt x="4049" y="358"/>
                    <a:pt x="5038" y="80"/>
                  </a:cubicBezTo>
                  <a:cubicBezTo>
                    <a:pt x="10519" y="-1466"/>
                    <a:pt x="10642" y="20134"/>
                    <a:pt x="16325" y="17376"/>
                  </a:cubicBezTo>
                  <a:cubicBezTo>
                    <a:pt x="17347" y="16880"/>
                    <a:pt x="18109" y="15442"/>
                    <a:pt x="18815" y="14061"/>
                  </a:cubicBezTo>
                  <a:cubicBezTo>
                    <a:pt x="19752" y="12227"/>
                    <a:pt x="20676" y="10318"/>
                    <a:pt x="21600" y="8299"/>
                  </a:cubicBezTo>
                </a:path>
              </a:pathLst>
            </a:custGeom>
            <a:noFill/>
            <a:ln w="76200" cap="flat">
              <a:solidFill>
                <a:srgbClr val="000000"/>
              </a:solidFill>
              <a:prstDash val="solid"/>
              <a:miter lim="400000"/>
            </a:ln>
            <a:effectLst/>
          </p:spPr>
          <p:txBody>
            <a:bodyPr wrap="square" lIns="26789" tIns="26789" rIns="26789" bIns="26789" numCol="1" anchor="ctr">
              <a:noAutofit/>
            </a:bodyPr>
            <a:lstStyle/>
            <a:p>
              <a:pPr>
                <a:defRPr sz="2400"/>
              </a:pPr>
              <a:endParaRPr sz="1266"/>
            </a:p>
          </p:txBody>
        </p:sp>
        <p:sp>
          <p:nvSpPr>
            <p:cNvPr id="573" name="Line"/>
            <p:cNvSpPr/>
            <p:nvPr/>
          </p:nvSpPr>
          <p:spPr>
            <a:xfrm flipV="1">
              <a:off x="1473208" y="226859"/>
              <a:ext cx="297702" cy="1"/>
            </a:xfrm>
            <a:prstGeom prst="line">
              <a:avLst/>
            </a:prstGeom>
            <a:noFill/>
            <a:ln w="76200" cap="flat">
              <a:solidFill>
                <a:srgbClr val="000000"/>
              </a:solidFill>
              <a:prstDash val="solid"/>
              <a:miter lim="400000"/>
              <a:tailEnd type="triangle" w="med" len="med"/>
            </a:ln>
            <a:effectLst/>
          </p:spPr>
          <p:txBody>
            <a:bodyPr wrap="square" lIns="26789" tIns="26789" rIns="26789" bIns="26789" numCol="1" anchor="ctr">
              <a:noAutofit/>
            </a:bodyPr>
            <a:lstStyle/>
            <a:p>
              <a:pPr>
                <a:defRPr sz="2400"/>
              </a:pPr>
              <a:endParaRPr sz="1266"/>
            </a:p>
          </p:txBody>
        </p:sp>
      </p:grpSp>
      <p:grpSp>
        <p:nvGrpSpPr>
          <p:cNvPr id="578" name="Group"/>
          <p:cNvGrpSpPr/>
          <p:nvPr/>
        </p:nvGrpSpPr>
        <p:grpSpPr>
          <a:xfrm rot="5400000">
            <a:off x="5211442" y="2031153"/>
            <a:ext cx="933878" cy="221697"/>
            <a:chOff x="0" y="-72"/>
            <a:chExt cx="1770909" cy="420401"/>
          </a:xfrm>
        </p:grpSpPr>
        <p:sp>
          <p:nvSpPr>
            <p:cNvPr id="575" name="Line"/>
            <p:cNvSpPr/>
            <p:nvPr/>
          </p:nvSpPr>
          <p:spPr>
            <a:xfrm>
              <a:off x="0" y="-73"/>
              <a:ext cx="741651" cy="412338"/>
            </a:xfrm>
            <a:custGeom>
              <a:avLst/>
              <a:gdLst/>
              <a:ahLst/>
              <a:cxnLst>
                <a:cxn ang="0">
                  <a:pos x="wd2" y="hd2"/>
                </a:cxn>
                <a:cxn ang="5400000">
                  <a:pos x="wd2" y="hd2"/>
                </a:cxn>
                <a:cxn ang="10800000">
                  <a:pos x="wd2" y="hd2"/>
                </a:cxn>
                <a:cxn ang="16200000">
                  <a:pos x="wd2" y="hd2"/>
                </a:cxn>
              </a:cxnLst>
              <a:rect l="0" t="0" r="r" b="b"/>
              <a:pathLst>
                <a:path w="21600" h="17619" extrusionOk="0">
                  <a:moveTo>
                    <a:pt x="0" y="8299"/>
                  </a:moveTo>
                  <a:cubicBezTo>
                    <a:pt x="749" y="6209"/>
                    <a:pt x="1599" y="4370"/>
                    <a:pt x="2528" y="2767"/>
                  </a:cubicBezTo>
                  <a:cubicBezTo>
                    <a:pt x="3243" y="1533"/>
                    <a:pt x="4049" y="358"/>
                    <a:pt x="5038" y="80"/>
                  </a:cubicBezTo>
                  <a:cubicBezTo>
                    <a:pt x="10519" y="-1466"/>
                    <a:pt x="10642" y="20134"/>
                    <a:pt x="16325" y="17376"/>
                  </a:cubicBezTo>
                  <a:cubicBezTo>
                    <a:pt x="17347" y="16880"/>
                    <a:pt x="18109" y="15442"/>
                    <a:pt x="18815" y="14061"/>
                  </a:cubicBezTo>
                  <a:cubicBezTo>
                    <a:pt x="19752" y="12227"/>
                    <a:pt x="20676" y="10318"/>
                    <a:pt x="21600" y="8299"/>
                  </a:cubicBezTo>
                </a:path>
              </a:pathLst>
            </a:custGeom>
            <a:noFill/>
            <a:ln w="76200" cap="flat">
              <a:solidFill>
                <a:srgbClr val="000000"/>
              </a:solidFill>
              <a:prstDash val="solid"/>
              <a:miter lim="400000"/>
            </a:ln>
            <a:effectLst/>
          </p:spPr>
          <p:txBody>
            <a:bodyPr wrap="square" lIns="26789" tIns="26789" rIns="26789" bIns="26789" numCol="1" anchor="ctr">
              <a:noAutofit/>
            </a:bodyPr>
            <a:lstStyle/>
            <a:p>
              <a:pPr>
                <a:defRPr sz="2400"/>
              </a:pPr>
              <a:endParaRPr sz="1266"/>
            </a:p>
          </p:txBody>
        </p:sp>
        <p:sp>
          <p:nvSpPr>
            <p:cNvPr id="576" name="Line"/>
            <p:cNvSpPr/>
            <p:nvPr/>
          </p:nvSpPr>
          <p:spPr>
            <a:xfrm>
              <a:off x="736863" y="7990"/>
              <a:ext cx="741652" cy="412339"/>
            </a:xfrm>
            <a:custGeom>
              <a:avLst/>
              <a:gdLst/>
              <a:ahLst/>
              <a:cxnLst>
                <a:cxn ang="0">
                  <a:pos x="wd2" y="hd2"/>
                </a:cxn>
                <a:cxn ang="5400000">
                  <a:pos x="wd2" y="hd2"/>
                </a:cxn>
                <a:cxn ang="10800000">
                  <a:pos x="wd2" y="hd2"/>
                </a:cxn>
                <a:cxn ang="16200000">
                  <a:pos x="wd2" y="hd2"/>
                </a:cxn>
              </a:cxnLst>
              <a:rect l="0" t="0" r="r" b="b"/>
              <a:pathLst>
                <a:path w="21600" h="17619" extrusionOk="0">
                  <a:moveTo>
                    <a:pt x="0" y="8299"/>
                  </a:moveTo>
                  <a:cubicBezTo>
                    <a:pt x="749" y="6209"/>
                    <a:pt x="1599" y="4370"/>
                    <a:pt x="2528" y="2767"/>
                  </a:cubicBezTo>
                  <a:cubicBezTo>
                    <a:pt x="3243" y="1533"/>
                    <a:pt x="4049" y="358"/>
                    <a:pt x="5038" y="80"/>
                  </a:cubicBezTo>
                  <a:cubicBezTo>
                    <a:pt x="10519" y="-1466"/>
                    <a:pt x="10642" y="20134"/>
                    <a:pt x="16325" y="17376"/>
                  </a:cubicBezTo>
                  <a:cubicBezTo>
                    <a:pt x="17347" y="16880"/>
                    <a:pt x="18109" y="15442"/>
                    <a:pt x="18815" y="14061"/>
                  </a:cubicBezTo>
                  <a:cubicBezTo>
                    <a:pt x="19752" y="12227"/>
                    <a:pt x="20676" y="10318"/>
                    <a:pt x="21600" y="8299"/>
                  </a:cubicBezTo>
                </a:path>
              </a:pathLst>
            </a:custGeom>
            <a:noFill/>
            <a:ln w="76200" cap="flat">
              <a:solidFill>
                <a:srgbClr val="000000"/>
              </a:solidFill>
              <a:prstDash val="solid"/>
              <a:miter lim="400000"/>
            </a:ln>
            <a:effectLst/>
          </p:spPr>
          <p:txBody>
            <a:bodyPr wrap="square" lIns="26789" tIns="26789" rIns="26789" bIns="26789" numCol="1" anchor="ctr">
              <a:noAutofit/>
            </a:bodyPr>
            <a:lstStyle/>
            <a:p>
              <a:pPr>
                <a:defRPr sz="2400"/>
              </a:pPr>
              <a:endParaRPr sz="1266"/>
            </a:p>
          </p:txBody>
        </p:sp>
        <p:sp>
          <p:nvSpPr>
            <p:cNvPr id="577" name="Line"/>
            <p:cNvSpPr/>
            <p:nvPr/>
          </p:nvSpPr>
          <p:spPr>
            <a:xfrm flipV="1">
              <a:off x="1473208" y="226859"/>
              <a:ext cx="297702" cy="1"/>
            </a:xfrm>
            <a:prstGeom prst="line">
              <a:avLst/>
            </a:prstGeom>
            <a:noFill/>
            <a:ln w="76200" cap="flat">
              <a:solidFill>
                <a:srgbClr val="000000"/>
              </a:solidFill>
              <a:prstDash val="solid"/>
              <a:miter lim="400000"/>
              <a:tailEnd type="triangle" w="med" len="med"/>
            </a:ln>
            <a:effectLst/>
          </p:spPr>
          <p:txBody>
            <a:bodyPr wrap="square" lIns="26789" tIns="26789" rIns="26789" bIns="26789" numCol="1" anchor="ctr">
              <a:noAutofit/>
            </a:bodyPr>
            <a:lstStyle/>
            <a:p>
              <a:pPr>
                <a:defRPr sz="2400"/>
              </a:pPr>
              <a:endParaRPr sz="1266"/>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Numerical model"/>
          <p:cNvSpPr txBox="1">
            <a:spLocks noGrp="1"/>
          </p:cNvSpPr>
          <p:nvPr>
            <p:ph type="title"/>
          </p:nvPr>
        </p:nvSpPr>
        <p:spPr>
          <a:xfrm>
            <a:off x="-679975" y="0"/>
            <a:ext cx="6073431" cy="910829"/>
          </a:xfrm>
          <a:prstGeom prst="rect">
            <a:avLst/>
          </a:prstGeom>
        </p:spPr>
        <p:txBody>
          <a:bodyPr/>
          <a:lstStyle>
            <a:lvl1pPr>
              <a:defRPr sz="4500" b="0">
                <a:solidFill>
                  <a:srgbClr val="000000"/>
                </a:solidFill>
                <a:latin typeface="Avenir Heavy"/>
                <a:ea typeface="Avenir Heavy"/>
                <a:cs typeface="Avenir Heavy"/>
                <a:sym typeface="Avenir Heavy"/>
              </a:defRPr>
            </a:lvl1pPr>
          </a:lstStyle>
          <a:p>
            <a:r>
              <a:rPr dirty="0"/>
              <a:t>Numerical model</a:t>
            </a:r>
          </a:p>
        </p:txBody>
      </p:sp>
      <p:pic>
        <p:nvPicPr>
          <p:cNvPr id="640" name="fig5_movie.mov" descr="fig5_movie.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95130" y="998733"/>
            <a:ext cx="4052749" cy="4273162"/>
          </a:xfrm>
          <a:prstGeom prst="rect">
            <a:avLst/>
          </a:prstGeom>
          <a:ln w="12700">
            <a:miter lim="400000"/>
          </a:ln>
        </p:spPr>
      </p:pic>
      <p:pic>
        <p:nvPicPr>
          <p:cNvPr id="641" name="evolhis_250.png" descr="evolhis_250.png"/>
          <p:cNvPicPr>
            <a:picLocks noChangeAspect="1"/>
          </p:cNvPicPr>
          <p:nvPr/>
        </p:nvPicPr>
        <p:blipFill>
          <a:blip r:embed="rId5"/>
          <a:stretch>
            <a:fillRect/>
          </a:stretch>
        </p:blipFill>
        <p:spPr>
          <a:xfrm>
            <a:off x="4392778" y="-1234427"/>
            <a:ext cx="3612993" cy="7429943"/>
          </a:xfrm>
          <a:prstGeom prst="rect">
            <a:avLst/>
          </a:prstGeom>
          <a:ln w="12700">
            <a:miter lim="400000"/>
          </a:ln>
        </p:spPr>
      </p:pic>
      <p:sp>
        <p:nvSpPr>
          <p:cNvPr id="642" name="Rectangle"/>
          <p:cNvSpPr/>
          <p:nvPr/>
        </p:nvSpPr>
        <p:spPr>
          <a:xfrm>
            <a:off x="4765339" y="4937032"/>
            <a:ext cx="3332942" cy="669727"/>
          </a:xfrm>
          <a:prstGeom prst="rect">
            <a:avLst/>
          </a:prstGeom>
          <a:solidFill>
            <a:srgbClr val="FFFFFF"/>
          </a:solidFill>
          <a:ln w="12700">
            <a:miter lim="400000"/>
          </a:ln>
        </p:spPr>
        <p:txBody>
          <a:bodyPr lIns="26789" tIns="26789" rIns="26789" bIns="26789" anchor="ctr"/>
          <a:lstStyle/>
          <a:p>
            <a:pPr>
              <a:defRPr sz="2400">
                <a:solidFill>
                  <a:srgbClr val="FFFFFF"/>
                </a:solidFill>
              </a:defRPr>
            </a:pPr>
            <a:endParaRPr sz="1266"/>
          </a:p>
        </p:txBody>
      </p:sp>
      <p:pic>
        <p:nvPicPr>
          <p:cNvPr id="643" name="Line Shape" descr="Line Shape"/>
          <p:cNvPicPr>
            <a:picLocks/>
          </p:cNvPicPr>
          <p:nvPr/>
        </p:nvPicPr>
        <p:blipFill>
          <a:blip r:embed="rId6"/>
          <a:stretch>
            <a:fillRect/>
          </a:stretch>
        </p:blipFill>
        <p:spPr>
          <a:xfrm rot="5400000">
            <a:off x="3768250" y="1566574"/>
            <a:ext cx="3893553" cy="1485167"/>
          </a:xfrm>
          <a:prstGeom prst="rect">
            <a:avLst/>
          </a:prstGeom>
        </p:spPr>
      </p:pic>
      <p:pic>
        <p:nvPicPr>
          <p:cNvPr id="645" name="Line Shape" descr="Line Shape"/>
          <p:cNvPicPr>
            <a:picLocks/>
          </p:cNvPicPr>
          <p:nvPr/>
        </p:nvPicPr>
        <p:blipFill>
          <a:blip r:embed="rId7"/>
          <a:stretch>
            <a:fillRect/>
          </a:stretch>
        </p:blipFill>
        <p:spPr>
          <a:xfrm rot="5400000">
            <a:off x="6068022" y="1959086"/>
            <a:ext cx="1357735" cy="55121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6" fill="hold"/>
                                        <p:tgtEl>
                                          <p:spTgt spid="6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40"/>
                </p:tgtEl>
              </p:cMediaNode>
            </p:video>
            <p:seq concurrent="1" prevAc="none" nextAc="seek">
              <p:cTn id="8" restart="whenNotActive" fill="hold" evtFilter="cancelBubble" nodeType="interactiveSeq">
                <p:stCondLst>
                  <p:cond evt="onClick" delay="0">
                    <p:tgtEl>
                      <p:spTgt spid="6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40"/>
                                        </p:tgtEl>
                                      </p:cBhvr>
                                    </p:cmd>
                                  </p:childTnLst>
                                </p:cTn>
                              </p:par>
                            </p:childTnLst>
                          </p:cTn>
                        </p:par>
                      </p:childTnLst>
                    </p:cTn>
                  </p:par>
                </p:childTnLst>
              </p:cTn>
              <p:nextCondLst>
                <p:cond evt="onClick" delay="0">
                  <p:tgtEl>
                    <p:spTgt spid="640"/>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TotalTime>
  <Words>904</Words>
  <Application>Microsoft Macintosh PowerPoint</Application>
  <PresentationFormat>On-screen Show (16:9)</PresentationFormat>
  <Paragraphs>113</Paragraphs>
  <Slides>20</Slides>
  <Notes>4</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Avenir Heavy</vt:lpstr>
      <vt:lpstr>Cambria Math</vt:lpstr>
      <vt:lpstr>Gill Sans</vt:lpstr>
      <vt:lpstr>Helvetica</vt:lpstr>
      <vt:lpstr>Helvetica Light</vt:lpstr>
      <vt:lpstr>Helvetica Neue</vt:lpstr>
      <vt:lpstr>Palatino</vt:lpstr>
      <vt:lpstr>White</vt:lpstr>
      <vt:lpstr>MHD Modelling of nanojets in coronal loops</vt:lpstr>
      <vt:lpstr>Nanoflares</vt:lpstr>
      <vt:lpstr>Nanojets</vt:lpstr>
      <vt:lpstr>PowerPoint Presentation</vt:lpstr>
      <vt:lpstr>Numerical model Reconnection and jets</vt:lpstr>
      <vt:lpstr>3D MHD Model</vt:lpstr>
      <vt:lpstr>Reconnection and jets</vt:lpstr>
      <vt:lpstr>What causes the reconnection?</vt:lpstr>
      <vt:lpstr>Numerical model</vt:lpstr>
      <vt:lpstr>Heating</vt:lpstr>
      <vt:lpstr>Effect of J0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MUSE observables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PAOLO PAGANO</cp:lastModifiedBy>
  <cp:revision>23</cp:revision>
  <dcterms:modified xsi:type="dcterms:W3CDTF">2024-09-08T15:59:47Z</dcterms:modified>
</cp:coreProperties>
</file>