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4"/>
  </p:notesMasterIdLst>
  <p:sldIdLst>
    <p:sldId id="1195" r:id="rId2"/>
    <p:sldId id="304" r:id="rId3"/>
    <p:sldId id="1186" r:id="rId4"/>
    <p:sldId id="1185" r:id="rId5"/>
    <p:sldId id="1187" r:id="rId6"/>
    <p:sldId id="1189" r:id="rId7"/>
    <p:sldId id="1190" r:id="rId8"/>
    <p:sldId id="318" r:id="rId9"/>
    <p:sldId id="321" r:id="rId10"/>
    <p:sldId id="1191" r:id="rId11"/>
    <p:sldId id="324" r:id="rId12"/>
    <p:sldId id="1194" r:id="rId1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00"/>
    <a:srgbClr val="0000FF"/>
    <a:srgbClr val="0040AE"/>
    <a:srgbClr val="00C7C6"/>
    <a:srgbClr val="15FFEA"/>
    <a:srgbClr val="00E4E6"/>
    <a:srgbClr val="E800FF"/>
    <a:srgbClr val="7466FF"/>
    <a:srgbClr val="80FFFF"/>
    <a:srgbClr val="C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3"/>
    <p:restoredTop sz="50000"/>
  </p:normalViewPr>
  <p:slideViewPr>
    <p:cSldViewPr snapToGrid="0" snapToObjects="1">
      <p:cViewPr varScale="1">
        <p:scale>
          <a:sx n="131" d="100"/>
          <a:sy n="131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607B8-73BE-A948-9028-71E325DF29D0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6027C-956D-4E47-8061-56C42AA14C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22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4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9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8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3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5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5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5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CFED-4449-0C4D-879F-895C944B7A43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E11DD-8377-2240-AAB2-65DF5ECC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.org/10.1126/sciadv.adk564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ekki@mps.mpg.d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ABC8F-4C41-E634-B2D9-F62422F4C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264" t="6510" r="12372" b="5897"/>
          <a:stretch/>
        </p:blipFill>
        <p:spPr>
          <a:xfrm>
            <a:off x="6538437" y="1485546"/>
            <a:ext cx="5411738" cy="5249506"/>
          </a:xfrm>
          <a:prstGeom prst="rect">
            <a:avLst/>
          </a:prstGeom>
        </p:spPr>
      </p:pic>
      <p:sp>
        <p:nvSpPr>
          <p:cNvPr id="104" name="テキスト ボックス 3"/>
          <p:cNvSpPr txBox="1"/>
          <p:nvPr/>
        </p:nvSpPr>
        <p:spPr>
          <a:xfrm>
            <a:off x="1690627" y="1697740"/>
            <a:ext cx="1597422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7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300" dirty="0" err="1">
                <a:latin typeface="Helvetica" pitchFamily="2" charset="0"/>
              </a:rPr>
              <a:t>Yuto</a:t>
            </a:r>
            <a:r>
              <a:rPr sz="2300" dirty="0">
                <a:latin typeface="Helvetica" pitchFamily="2" charset="0"/>
              </a:rPr>
              <a:t> Bekki</a:t>
            </a:r>
          </a:p>
        </p:txBody>
      </p:sp>
      <p:sp>
        <p:nvSpPr>
          <p:cNvPr id="105" name="テキスト ボックス 3"/>
          <p:cNvSpPr txBox="1"/>
          <p:nvPr/>
        </p:nvSpPr>
        <p:spPr>
          <a:xfrm>
            <a:off x="1014715" y="2407098"/>
            <a:ext cx="4687131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ts val="2500"/>
              </a:lnSpc>
              <a:defRPr sz="1400">
                <a:solidFill>
                  <a:srgbClr val="535353"/>
                </a:solidFill>
                <a:latin typeface="ヒラギノ角ゴシック W6"/>
                <a:ea typeface="ヒラギノ角ゴシック W6"/>
                <a:cs typeface="ヒラギノ角ゴシック W6"/>
                <a:sym typeface="ヒラギノ角ゴシック W6"/>
              </a:defRPr>
            </a:lvl1pPr>
          </a:lstStyle>
          <a:p>
            <a:pPr>
              <a:lnSpc>
                <a:spcPct val="150000"/>
              </a:lnSpc>
            </a:pPr>
            <a:r>
              <a:rPr dirty="0"/>
              <a:t>Max Planck Institute for Solar System Research (MPS), Göttingen, Germany</a:t>
            </a:r>
          </a:p>
        </p:txBody>
      </p:sp>
      <p:sp>
        <p:nvSpPr>
          <p:cNvPr id="106" name="正方形/長方形 9"/>
          <p:cNvSpPr/>
          <p:nvPr/>
        </p:nvSpPr>
        <p:spPr>
          <a:xfrm>
            <a:off x="0" y="2"/>
            <a:ext cx="12192000" cy="1258485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07" name="テキスト ボックス 13"/>
          <p:cNvSpPr txBox="1"/>
          <p:nvPr/>
        </p:nvSpPr>
        <p:spPr>
          <a:xfrm>
            <a:off x="345773" y="134460"/>
            <a:ext cx="11489087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200" b="1" i="1">
                <a:solidFill>
                  <a:srgbClr val="FFFFFF"/>
                </a:solidFill>
              </a:defRPr>
            </a:pPr>
            <a:r>
              <a:rPr lang="en-US" sz="2900" dirty="0"/>
              <a:t>The Sun’s differential rotation is controlled by baroclinically-unstable </a:t>
            </a:r>
            <a:br>
              <a:rPr lang="en-US" sz="2900" dirty="0"/>
            </a:br>
            <a:r>
              <a:rPr lang="en-US" sz="2900" dirty="0"/>
              <a:t>high-latitude inertial modes</a:t>
            </a:r>
            <a:endParaRPr sz="2900" dirty="0"/>
          </a:p>
        </p:txBody>
      </p:sp>
      <p:sp>
        <p:nvSpPr>
          <p:cNvPr id="108" name="テキスト ボックス 3"/>
          <p:cNvSpPr txBox="1"/>
          <p:nvPr/>
        </p:nvSpPr>
        <p:spPr>
          <a:xfrm>
            <a:off x="1013064" y="3290185"/>
            <a:ext cx="4549971" cy="376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2500"/>
              </a:lnSpc>
              <a:defRPr sz="1400">
                <a:solidFill>
                  <a:srgbClr val="535353"/>
                </a:solidFill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sym typeface="Helvetica"/>
              </a:rPr>
              <a:t>Collaborators </a:t>
            </a:r>
            <a:r>
              <a:rPr sz="1500" dirty="0">
                <a:solidFill>
                  <a:schemeClr val="tx1">
                    <a:lumMod val="95000"/>
                    <a:lumOff val="5000"/>
                  </a:schemeClr>
                </a:solidFill>
                <a:sym typeface="Helvetica"/>
              </a:rPr>
              <a:t>:</a:t>
            </a:r>
            <a:r>
              <a:rPr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R. Cameron, L. </a:t>
            </a:r>
            <a:r>
              <a:rPr sz="15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Gizon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1" name="テキスト ボックス 3"/>
          <p:cNvSpPr txBox="1"/>
          <p:nvPr/>
        </p:nvSpPr>
        <p:spPr>
          <a:xfrm>
            <a:off x="805521" y="6351756"/>
            <a:ext cx="5416369" cy="37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ts val="2500"/>
              </a:lnSpc>
              <a:defRPr sz="1400" i="1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333" dirty="0"/>
              <a:t>17</a:t>
            </a:r>
            <a:r>
              <a:rPr lang="en-US" sz="1333" baseline="30000" dirty="0"/>
              <a:t>th</a:t>
            </a:r>
            <a:r>
              <a:rPr lang="en-US" sz="1333" dirty="0"/>
              <a:t> European Solar Physics Meeting (ESPM-17), Turin, Italy, 9 Sept. 2024</a:t>
            </a:r>
            <a:endParaRPr sz="1333" dirty="0"/>
          </a:p>
        </p:txBody>
      </p:sp>
      <p:pic>
        <p:nvPicPr>
          <p:cNvPr id="6" name="Picture 10" descr="Picture 10">
            <a:extLst>
              <a:ext uri="{FF2B5EF4-FFF2-40B4-BE49-F238E27FC236}">
                <a16:creationId xmlns:a16="http://schemas.microsoft.com/office/drawing/2014/main" id="{BB2B1C77-6384-43AA-C772-D81278B0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82" y="5306092"/>
            <a:ext cx="1546123" cy="71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MPI_Sonnensystem_vertikal_E_green_rgb.png" descr="MPI_Sonnensystem_vertikal_E_green_rgb.png">
            <a:extLst>
              <a:ext uri="{FF2B5EF4-FFF2-40B4-BE49-F238E27FC236}">
                <a16:creationId xmlns:a16="http://schemas.microsoft.com/office/drawing/2014/main" id="{0703717F-3A5A-0A77-04EF-288A82287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008" y="5088448"/>
            <a:ext cx="2039605" cy="1100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AB6A8-B41D-F569-FA71-3DAD4BCEA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628" y="1829219"/>
            <a:ext cx="203514" cy="203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E27A2B-58A2-496B-AA93-2C40D60B4440}"/>
              </a:ext>
            </a:extLst>
          </p:cNvPr>
          <p:cNvSpPr txBox="1"/>
          <p:nvPr/>
        </p:nvSpPr>
        <p:spPr>
          <a:xfrm>
            <a:off x="3639818" y="1777087"/>
            <a:ext cx="1637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hlinkClick r:id="rId6"/>
              </a:rPr>
              <a:t>bekki@mps.mpg.de</a:t>
            </a:r>
            <a:endParaRPr lang="en-D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E314A-D813-4E84-E01E-21D42789D032}"/>
              </a:ext>
            </a:extLst>
          </p:cNvPr>
          <p:cNvSpPr txBox="1"/>
          <p:nvPr/>
        </p:nvSpPr>
        <p:spPr>
          <a:xfrm>
            <a:off x="1423121" y="4049868"/>
            <a:ext cx="4047968" cy="629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b="1" dirty="0">
                <a:solidFill>
                  <a:schemeClr val="accent2"/>
                </a:solidFill>
              </a:rPr>
              <a:t>Bekki et al., Science Adv., 10 eadk5643 (2024)</a:t>
            </a:r>
          </a:p>
          <a:p>
            <a:pPr>
              <a:lnSpc>
                <a:spcPct val="120000"/>
              </a:lnSpc>
            </a:pPr>
            <a:r>
              <a:rPr lang="en-GB"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/>
              </a:rPr>
              <a:t>https://doi.org/10.1126/sciadv.adk5643</a:t>
            </a:r>
            <a:endParaRPr lang="en-DE" sz="14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39231EE-798D-E040-EBEA-8FA3D1860945}"/>
              </a:ext>
            </a:extLst>
          </p:cNvPr>
          <p:cNvSpPr/>
          <p:nvPr/>
        </p:nvSpPr>
        <p:spPr>
          <a:xfrm>
            <a:off x="1073082" y="3922657"/>
            <a:ext cx="4558940" cy="898406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7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201553F1-4641-D517-5D9B-9D2DCEC43026}"/>
              </a:ext>
            </a:extLst>
          </p:cNvPr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7" name="テキスト ボックス 13">
            <a:extLst>
              <a:ext uri="{FF2B5EF4-FFF2-40B4-BE49-F238E27FC236}">
                <a16:creationId xmlns:a16="http://schemas.microsoft.com/office/drawing/2014/main" id="{D2F4A910-603D-8062-C5C6-F4363A627FD8}"/>
              </a:ext>
            </a:extLst>
          </p:cNvPr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Role of baroclinicity on angular momentum balance</a:t>
            </a:r>
            <a:endParaRPr sz="2900" dirty="0"/>
          </a:p>
        </p:txBody>
      </p:sp>
      <p:pic>
        <p:nvPicPr>
          <p:cNvPr id="8" name="Screenshot 2023-08-11 at 09.25.02.png" descr="Screenshot 2023-08-11 at 09.25.02.png">
            <a:extLst>
              <a:ext uri="{FF2B5EF4-FFF2-40B4-BE49-F238E27FC236}">
                <a16:creationId xmlns:a16="http://schemas.microsoft.com/office/drawing/2014/main" id="{75F16F67-4007-C5BB-A2A2-53CE75CAD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2" t="68292" r="11840" b="991"/>
          <a:stretch/>
        </p:blipFill>
        <p:spPr>
          <a:xfrm>
            <a:off x="5941998" y="1492523"/>
            <a:ext cx="4995346" cy="2214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shot 2023-08-11 at 09.26.35.png" descr="Screenshot 2023-08-11 at 09.26.35.png">
            <a:extLst>
              <a:ext uri="{FF2B5EF4-FFF2-40B4-BE49-F238E27FC236}">
                <a16:creationId xmlns:a16="http://schemas.microsoft.com/office/drawing/2014/main" id="{43874630-A0B4-6822-8639-438F85AE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6" r="4706" b="84165"/>
          <a:stretch>
            <a:fillRect/>
          </a:stretch>
        </p:blipFill>
        <p:spPr>
          <a:xfrm>
            <a:off x="1320064" y="1386837"/>
            <a:ext cx="3332511" cy="58722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equator-ward">
            <a:extLst>
              <a:ext uri="{FF2B5EF4-FFF2-40B4-BE49-F238E27FC236}">
                <a16:creationId xmlns:a16="http://schemas.microsoft.com/office/drawing/2014/main" id="{92D582EC-01B2-3A7D-2C40-BDA9FC12144B}"/>
              </a:ext>
            </a:extLst>
          </p:cNvPr>
          <p:cNvSpPr txBox="1"/>
          <p:nvPr/>
        </p:nvSpPr>
        <p:spPr>
          <a:xfrm>
            <a:off x="11061322" y="1581299"/>
            <a:ext cx="90819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/>
            </a:lvl1pPr>
          </a:lstStyle>
          <a:p>
            <a:r>
              <a:rPr dirty="0"/>
              <a:t>equator-ward</a:t>
            </a:r>
            <a:r>
              <a:rPr lang="en-US" dirty="0"/>
              <a:t> AMT</a:t>
            </a:r>
            <a:endParaRPr dirty="0"/>
          </a:p>
        </p:txBody>
      </p:sp>
      <p:sp>
        <p:nvSpPr>
          <p:cNvPr id="16" name="poleward">
            <a:extLst>
              <a:ext uri="{FF2B5EF4-FFF2-40B4-BE49-F238E27FC236}">
                <a16:creationId xmlns:a16="http://schemas.microsoft.com/office/drawing/2014/main" id="{78772B7D-C2BC-982C-086F-EF4B6812EC10}"/>
              </a:ext>
            </a:extLst>
          </p:cNvPr>
          <p:cNvSpPr txBox="1"/>
          <p:nvPr/>
        </p:nvSpPr>
        <p:spPr>
          <a:xfrm>
            <a:off x="11161465" y="2269207"/>
            <a:ext cx="70790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/>
            </a:lvl1pPr>
          </a:lstStyle>
          <a:p>
            <a:r>
              <a:rPr dirty="0"/>
              <a:t>poleward</a:t>
            </a:r>
            <a:endParaRPr lang="en-US" dirty="0"/>
          </a:p>
          <a:p>
            <a:r>
              <a:rPr lang="en-DE" dirty="0"/>
              <a:t>AMT</a:t>
            </a:r>
            <a:endParaRPr dirty="0"/>
          </a:p>
        </p:txBody>
      </p:sp>
      <p:pic>
        <p:nvPicPr>
          <p:cNvPr id="18" name="Screenshot 2023-08-11 at 09.26.35.png" descr="Screenshot 2023-08-11 at 09.26.35.png">
            <a:extLst>
              <a:ext uri="{FF2B5EF4-FFF2-40B4-BE49-F238E27FC236}">
                <a16:creationId xmlns:a16="http://schemas.microsoft.com/office/drawing/2014/main" id="{B2533EBD-FBEB-DA87-A835-CA7ACE7A8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37" t="54404" r="21966" b="2463"/>
          <a:stretch/>
        </p:blipFill>
        <p:spPr>
          <a:xfrm>
            <a:off x="1120350" y="2106988"/>
            <a:ext cx="2170342" cy="159958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rnament 13">
            <a:extLst>
              <a:ext uri="{FF2B5EF4-FFF2-40B4-BE49-F238E27FC236}">
                <a16:creationId xmlns:a16="http://schemas.microsoft.com/office/drawing/2014/main" id="{3945452D-8E96-0898-D60E-66C63EFE30F0}"/>
              </a:ext>
            </a:extLst>
          </p:cNvPr>
          <p:cNvSpPr/>
          <p:nvPr/>
        </p:nvSpPr>
        <p:spPr>
          <a:xfrm rot="5400000">
            <a:off x="492133" y="2865012"/>
            <a:ext cx="1445918" cy="64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5596" extrusionOk="0">
                <a:moveTo>
                  <a:pt x="8186" y="7"/>
                </a:moveTo>
                <a:cubicBezTo>
                  <a:pt x="5538" y="-278"/>
                  <a:pt x="2797" y="8362"/>
                  <a:pt x="49" y="663"/>
                </a:cubicBezTo>
                <a:lnTo>
                  <a:pt x="0" y="1181"/>
                </a:lnTo>
                <a:cubicBezTo>
                  <a:pt x="3497" y="13745"/>
                  <a:pt x="7050" y="-5602"/>
                  <a:pt x="10800" y="4870"/>
                </a:cubicBezTo>
                <a:cubicBezTo>
                  <a:pt x="14550" y="-5599"/>
                  <a:pt x="18103" y="13745"/>
                  <a:pt x="21600" y="1181"/>
                </a:cubicBezTo>
                <a:lnTo>
                  <a:pt x="21551" y="663"/>
                </a:lnTo>
                <a:cubicBezTo>
                  <a:pt x="17887" y="10929"/>
                  <a:pt x="14235" y="-7855"/>
                  <a:pt x="10800" y="4205"/>
                </a:cubicBezTo>
                <a:cubicBezTo>
                  <a:pt x="9941" y="1190"/>
                  <a:pt x="9069" y="103"/>
                  <a:pt x="8186" y="7"/>
                </a:cubicBezTo>
                <a:close/>
              </a:path>
            </a:pathLst>
          </a:custGeom>
          <a:solidFill>
            <a:srgbClr val="535353">
              <a:alpha val="5323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" name="Meridional circulation">
            <a:extLst>
              <a:ext uri="{FF2B5EF4-FFF2-40B4-BE49-F238E27FC236}">
                <a16:creationId xmlns:a16="http://schemas.microsoft.com/office/drawing/2014/main" id="{A075415E-76FF-2F84-A250-D2ADA99A28D6}"/>
              </a:ext>
            </a:extLst>
          </p:cNvPr>
          <p:cNvSpPr txBox="1"/>
          <p:nvPr/>
        </p:nvSpPr>
        <p:spPr>
          <a:xfrm>
            <a:off x="3488458" y="2189390"/>
            <a:ext cx="1577465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535353"/>
                </a:solidFill>
              </a:defRPr>
            </a:lvl1pPr>
          </a:lstStyle>
          <a:p>
            <a:r>
              <a:rPr dirty="0"/>
              <a:t>Meridional circulation</a:t>
            </a:r>
          </a:p>
        </p:txBody>
      </p:sp>
      <p:sp>
        <p:nvSpPr>
          <p:cNvPr id="22" name="Reynolds stress (modes)">
            <a:extLst>
              <a:ext uri="{FF2B5EF4-FFF2-40B4-BE49-F238E27FC236}">
                <a16:creationId xmlns:a16="http://schemas.microsoft.com/office/drawing/2014/main" id="{2AD9E4A1-5165-7BCC-3DB3-26D686C2CA68}"/>
              </a:ext>
            </a:extLst>
          </p:cNvPr>
          <p:cNvSpPr txBox="1"/>
          <p:nvPr/>
        </p:nvSpPr>
        <p:spPr>
          <a:xfrm>
            <a:off x="3488458" y="2580550"/>
            <a:ext cx="1721605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535353"/>
                </a:solidFill>
              </a:defRPr>
            </a:lvl1pPr>
          </a:lstStyle>
          <a:p>
            <a:r>
              <a:t>Reynolds stress (modes)</a:t>
            </a:r>
          </a:p>
        </p:txBody>
      </p:sp>
      <p:sp>
        <p:nvSpPr>
          <p:cNvPr id="23" name="Λ-effect (prescribed)">
            <a:extLst>
              <a:ext uri="{FF2B5EF4-FFF2-40B4-BE49-F238E27FC236}">
                <a16:creationId xmlns:a16="http://schemas.microsoft.com/office/drawing/2014/main" id="{1CE7F16A-DD32-98A8-25CB-122748BD3FCF}"/>
              </a:ext>
            </a:extLst>
          </p:cNvPr>
          <p:cNvSpPr txBox="1"/>
          <p:nvPr/>
        </p:nvSpPr>
        <p:spPr>
          <a:xfrm>
            <a:off x="3526558" y="2976007"/>
            <a:ext cx="1477905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535353"/>
                </a:solidFill>
              </a:defRPr>
            </a:lvl1pPr>
          </a:lstStyle>
          <a:p>
            <a:r>
              <a:t>Λ-effect (prescribed)</a:t>
            </a:r>
          </a:p>
        </p:txBody>
      </p:sp>
      <p:sp>
        <p:nvSpPr>
          <p:cNvPr id="24" name="Viscous diffusion">
            <a:extLst>
              <a:ext uri="{FF2B5EF4-FFF2-40B4-BE49-F238E27FC236}">
                <a16:creationId xmlns:a16="http://schemas.microsoft.com/office/drawing/2014/main" id="{D5FD2123-21D2-5908-3387-B43C1D58852B}"/>
              </a:ext>
            </a:extLst>
          </p:cNvPr>
          <p:cNvSpPr txBox="1"/>
          <p:nvPr/>
        </p:nvSpPr>
        <p:spPr>
          <a:xfrm>
            <a:off x="3526558" y="3337598"/>
            <a:ext cx="1231223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535353"/>
                </a:solidFill>
              </a:defRPr>
            </a:lvl1pPr>
          </a:lstStyle>
          <a:p>
            <a:r>
              <a:t>Viscous diffusion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A8B400ED-D438-E345-8DE9-BBF858DF8BD4}"/>
              </a:ext>
            </a:extLst>
          </p:cNvPr>
          <p:cNvSpPr/>
          <p:nvPr/>
        </p:nvSpPr>
        <p:spPr>
          <a:xfrm>
            <a:off x="7891884" y="2517588"/>
            <a:ext cx="147440" cy="585852"/>
          </a:xfrm>
          <a:prstGeom prst="line">
            <a:avLst/>
          </a:prstGeom>
          <a:ln w="31750">
            <a:solidFill>
              <a:srgbClr val="FF0000"/>
            </a:solidFill>
            <a:miter/>
            <a:tailEnd type="triangle"/>
          </a:ln>
          <a:effectLst>
            <a:outerShdw blurRad="63500" dist="39639" dir="10774023" rotWithShape="0">
              <a:srgbClr val="000000">
                <a:alpha val="38041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42">
                <a:extLst>
                  <a:ext uri="{FF2B5EF4-FFF2-40B4-BE49-F238E27FC236}">
                    <a16:creationId xmlns:a16="http://schemas.microsoft.com/office/drawing/2014/main" id="{BF58602F-A9E0-BC9D-77B1-975299784A5D}"/>
                  </a:ext>
                </a:extLst>
              </p:cNvPr>
              <p:cNvSpPr txBox="1"/>
              <p:nvPr/>
            </p:nvSpPr>
            <p:spPr>
              <a:xfrm>
                <a:off x="905859" y="4049482"/>
                <a:ext cx="9353502" cy="7823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/>
                  <a:t>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500" i="1">
                            <a:solidFill>
                              <a:srgbClr val="0C0C0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1500" i="1">
                            <a:solidFill>
                              <a:srgbClr val="0C0C0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sz="1500" i="1">
                            <a:solidFill>
                              <a:srgbClr val="0C0C0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m:rPr>
                        <m:sty m:val="p"/>
                      </m:rP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dirty="0"/>
                  <a:t> is</a:t>
                </a:r>
                <a:r>
                  <a:rPr lang="en-US" dirty="0"/>
                  <a:t> dominantly</a:t>
                </a:r>
                <a:r>
                  <a:rPr dirty="0"/>
                  <a:t> caused by the </a:t>
                </a:r>
                <a:r>
                  <a:rPr lang="en-GB" b="1" dirty="0">
                    <a:solidFill>
                      <a:schemeClr val="tx1"/>
                    </a:solidFill>
                  </a:rPr>
                  <a:t>poleward angular momentum flux by meridional flow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MC</m:t>
                        </m:r>
                      </m:sup>
                    </m:sSubSup>
                  </m:oMath>
                </a14:m>
                <a:endParaRPr sz="1400" dirty="0"/>
              </a:p>
              <a:p>
                <a:pPr marL="365759" indent="-365759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/>
                  <a:t>This is caused by the </a:t>
                </a:r>
                <a:r>
                  <a:rPr b="1" dirty="0">
                    <a:solidFill>
                      <a:srgbClr val="0433FF"/>
                    </a:solidFill>
                  </a:rPr>
                  <a:t>change in the baroclinic torque</a:t>
                </a:r>
                <a:r>
                  <a:rPr lang="en-US" b="1" dirty="0">
                    <a:solidFill>
                      <a:srgbClr val="0433FF"/>
                    </a:solidFill>
                  </a:rPr>
                  <a:t>		</a:t>
                </a:r>
                <a:r>
                  <a:rPr lang="en-US" b="1" dirty="0">
                    <a:solidFill>
                      <a:srgbClr val="FF0000"/>
                    </a:solidFill>
                  </a:rPr>
                  <a:t>Equatorward heat transport by modes</a:t>
                </a:r>
                <a:endParaRPr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42">
                <a:extLst>
                  <a:ext uri="{FF2B5EF4-FFF2-40B4-BE49-F238E27FC236}">
                    <a16:creationId xmlns:a16="http://schemas.microsoft.com/office/drawing/2014/main" id="{BF58602F-A9E0-BC9D-77B1-975299784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59" y="4049482"/>
                <a:ext cx="9353502" cy="782321"/>
              </a:xfrm>
              <a:prstGeom prst="rect">
                <a:avLst/>
              </a:prstGeom>
              <a:blipFill>
                <a:blip r:embed="rId4"/>
                <a:stretch>
                  <a:fillRect l="-814" b="-63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ine">
            <a:extLst>
              <a:ext uri="{FF2B5EF4-FFF2-40B4-BE49-F238E27FC236}">
                <a16:creationId xmlns:a16="http://schemas.microsoft.com/office/drawing/2014/main" id="{22E39F13-BC14-F640-C068-83AE2FD55C2F}"/>
              </a:ext>
            </a:extLst>
          </p:cNvPr>
          <p:cNvSpPr/>
          <p:nvPr/>
        </p:nvSpPr>
        <p:spPr>
          <a:xfrm flipH="1" flipV="1">
            <a:off x="10957174" y="1607899"/>
            <a:ext cx="0" cy="447536"/>
          </a:xfrm>
          <a:prstGeom prst="line">
            <a:avLst/>
          </a:prstGeom>
          <a:ln w="31750">
            <a:solidFill>
              <a:schemeClr val="tx1"/>
            </a:solidFill>
            <a:miter/>
            <a:tailEnd type="triangle"/>
          </a:ln>
          <a:effectLst>
            <a:outerShdw blurRad="63500" dist="39639" dir="10774023" rotWithShape="0">
              <a:srgbClr val="000000">
                <a:alpha val="38041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0DAC13C4-74EF-19C2-716B-951EDB38909D}"/>
              </a:ext>
            </a:extLst>
          </p:cNvPr>
          <p:cNvSpPr/>
          <p:nvPr/>
        </p:nvSpPr>
        <p:spPr>
          <a:xfrm flipH="1">
            <a:off x="10957174" y="2159517"/>
            <a:ext cx="0" cy="468000"/>
          </a:xfrm>
          <a:prstGeom prst="line">
            <a:avLst/>
          </a:prstGeom>
          <a:ln w="31750">
            <a:solidFill>
              <a:schemeClr val="tx1"/>
            </a:solidFill>
            <a:miter/>
            <a:tailEnd type="triangle"/>
          </a:ln>
          <a:effectLst>
            <a:outerShdw blurRad="63500" dist="39639" dir="10774023" rotWithShape="0">
              <a:srgbClr val="000000">
                <a:alpha val="38041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1" name="Google Shape;67;p2">
            <a:extLst>
              <a:ext uri="{FF2B5EF4-FFF2-40B4-BE49-F238E27FC236}">
                <a16:creationId xmlns:a16="http://schemas.microsoft.com/office/drawing/2014/main" id="{53FF8A37-A982-5862-8BB4-E8E9CED8DCDF}"/>
              </a:ext>
            </a:extLst>
          </p:cNvPr>
          <p:cNvSpPr/>
          <p:nvPr/>
        </p:nvSpPr>
        <p:spPr>
          <a:xfrm>
            <a:off x="699342" y="1141438"/>
            <a:ext cx="4768691" cy="2692680"/>
          </a:xfrm>
          <a:prstGeom prst="roundRect">
            <a:avLst>
              <a:gd name="adj" fmla="val 14584"/>
            </a:avLst>
          </a:pr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487CA9"/>
              </a:buClr>
              <a:buSzPts val="18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68;p2">
            <a:extLst>
              <a:ext uri="{FF2B5EF4-FFF2-40B4-BE49-F238E27FC236}">
                <a16:creationId xmlns:a16="http://schemas.microsoft.com/office/drawing/2014/main" id="{F996C5FA-0469-6BF5-D0A1-F01A690D1D91}"/>
              </a:ext>
            </a:extLst>
          </p:cNvPr>
          <p:cNvSpPr txBox="1"/>
          <p:nvPr/>
        </p:nvSpPr>
        <p:spPr>
          <a:xfrm>
            <a:off x="2071507" y="962063"/>
            <a:ext cx="2105385" cy="3385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chemeClr val="accent2"/>
              </a:buClr>
              <a:buSzPts val="1500"/>
            </a:pP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Angular momentum eq.</a:t>
            </a:r>
            <a:endParaRPr sz="1600" dirty="0"/>
          </a:p>
        </p:txBody>
      </p:sp>
      <p:sp>
        <p:nvSpPr>
          <p:cNvPr id="33" name="Linear eigenfrequency ( )">
            <a:extLst>
              <a:ext uri="{FF2B5EF4-FFF2-40B4-BE49-F238E27FC236}">
                <a16:creationId xmlns:a16="http://schemas.microsoft.com/office/drawing/2014/main" id="{8016184F-D719-45B6-E369-16050DEF05BD}"/>
              </a:ext>
            </a:extLst>
          </p:cNvPr>
          <p:cNvSpPr txBox="1"/>
          <p:nvPr/>
        </p:nvSpPr>
        <p:spPr>
          <a:xfrm>
            <a:off x="6289805" y="1116863"/>
            <a:ext cx="4647539" cy="3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500" b="1">
                <a:solidFill>
                  <a:srgbClr val="535353"/>
                </a:solidFill>
              </a:defRPr>
            </a:pPr>
            <a:r>
              <a:rPr lang="en-US" dirty="0"/>
              <a:t>Temporal evolution of angular momentum fluxes</a:t>
            </a:r>
            <a:endParaRPr dirty="0"/>
          </a:p>
        </p:txBody>
      </p:sp>
      <p:sp>
        <p:nvSpPr>
          <p:cNvPr id="34" name="Google Shape;121;p6">
            <a:extLst>
              <a:ext uri="{FF2B5EF4-FFF2-40B4-BE49-F238E27FC236}">
                <a16:creationId xmlns:a16="http://schemas.microsoft.com/office/drawing/2014/main" id="{0E4DF229-E6C8-64B5-CF19-3F4533D2A85C}"/>
              </a:ext>
            </a:extLst>
          </p:cNvPr>
          <p:cNvSpPr/>
          <p:nvPr/>
        </p:nvSpPr>
        <p:spPr>
          <a:xfrm rot="10800000">
            <a:off x="5841686" y="4574864"/>
            <a:ext cx="381248" cy="168518"/>
          </a:xfrm>
          <a:prstGeom prst="rightArrow">
            <a:avLst>
              <a:gd name="adj1" fmla="val 37473"/>
              <a:gd name="adj2" fmla="val 76906"/>
            </a:avLst>
          </a:prstGeom>
          <a:solidFill>
            <a:srgbClr val="404040">
              <a:alpha val="49803"/>
            </a:srgbClr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6908F04-F095-F9EA-9AE5-AFB32E291E75}"/>
                  </a:ext>
                </a:extLst>
              </p:cNvPr>
              <p:cNvSpPr txBox="1"/>
              <p:nvPr/>
            </p:nvSpPr>
            <p:spPr>
              <a:xfrm>
                <a:off x="1752477" y="5365745"/>
                <a:ext cx="3389069" cy="629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DE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DE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DE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DE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DE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DE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15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5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5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r>
                            <a:rPr lang="en-US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𝝏𝜽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+[…]</m:t>
                      </m:r>
                    </m:oMath>
                  </m:oMathPara>
                </a14:m>
                <a:endParaRPr lang="en-DE" sz="15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6908F04-F095-F9EA-9AE5-AFB32E291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477" y="5365745"/>
                <a:ext cx="3389069" cy="629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Google Shape;67;p2">
            <a:extLst>
              <a:ext uri="{FF2B5EF4-FFF2-40B4-BE49-F238E27FC236}">
                <a16:creationId xmlns:a16="http://schemas.microsoft.com/office/drawing/2014/main" id="{EFFB9DB5-FFCD-F00B-1E23-2EFC834EC1C1}"/>
              </a:ext>
            </a:extLst>
          </p:cNvPr>
          <p:cNvSpPr/>
          <p:nvPr/>
        </p:nvSpPr>
        <p:spPr>
          <a:xfrm>
            <a:off x="1334671" y="5173716"/>
            <a:ext cx="4182218" cy="1297021"/>
          </a:xfrm>
          <a:prstGeom prst="roundRect">
            <a:avLst>
              <a:gd name="adj" fmla="val 14584"/>
            </a:avLst>
          </a:pr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487CA9"/>
              </a:buClr>
              <a:buSzPts val="18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68;p2">
            <a:extLst>
              <a:ext uri="{FF2B5EF4-FFF2-40B4-BE49-F238E27FC236}">
                <a16:creationId xmlns:a16="http://schemas.microsoft.com/office/drawing/2014/main" id="{B6EC615F-E27E-07AD-D296-874822B4EFAE}"/>
              </a:ext>
            </a:extLst>
          </p:cNvPr>
          <p:cNvSpPr txBox="1"/>
          <p:nvPr/>
        </p:nvSpPr>
        <p:spPr>
          <a:xfrm>
            <a:off x="2360283" y="5004459"/>
            <a:ext cx="2143459" cy="3385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chemeClr val="accent2"/>
              </a:buClr>
              <a:buSzPts val="1500"/>
            </a:pP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Meridional vorticity eq.</a:t>
            </a:r>
            <a:endParaRPr sz="1600" dirty="0"/>
          </a:p>
        </p:txBody>
      </p:sp>
      <p:sp>
        <p:nvSpPr>
          <p:cNvPr id="39" name="Meridional circulation">
            <a:extLst>
              <a:ext uri="{FF2B5EF4-FFF2-40B4-BE49-F238E27FC236}">
                <a16:creationId xmlns:a16="http://schemas.microsoft.com/office/drawing/2014/main" id="{0F5FC086-AFF6-20DF-CC11-F56F9A2BA5B2}"/>
              </a:ext>
            </a:extLst>
          </p:cNvPr>
          <p:cNvSpPr txBox="1"/>
          <p:nvPr/>
        </p:nvSpPr>
        <p:spPr>
          <a:xfrm>
            <a:off x="3612989" y="6018241"/>
            <a:ext cx="124969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535353"/>
                </a:solidFill>
              </a:defRPr>
            </a:lvl1pPr>
          </a:lstStyle>
          <a:p>
            <a:r>
              <a:rPr lang="en-US" dirty="0"/>
              <a:t>Baroclinic torque</a:t>
            </a:r>
            <a:endParaRPr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6881180-8778-F4BB-5A65-FCB230A5B7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521"/>
          <a:stretch/>
        </p:blipFill>
        <p:spPr>
          <a:xfrm>
            <a:off x="9606849" y="5148609"/>
            <a:ext cx="1457009" cy="14472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0B62DA-46C8-6E48-4A4C-DEF2E7BB89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873"/>
          <a:stretch/>
        </p:blipFill>
        <p:spPr>
          <a:xfrm>
            <a:off x="6911326" y="5148609"/>
            <a:ext cx="1533296" cy="1447274"/>
          </a:xfrm>
          <a:prstGeom prst="rect">
            <a:avLst/>
          </a:prstGeom>
        </p:spPr>
      </p:pic>
      <p:sp>
        <p:nvSpPr>
          <p:cNvPr id="43" name="Google Shape;121;p6">
            <a:extLst>
              <a:ext uri="{FF2B5EF4-FFF2-40B4-BE49-F238E27FC236}">
                <a16:creationId xmlns:a16="http://schemas.microsoft.com/office/drawing/2014/main" id="{FD7DFD67-DCB4-6CCF-5C51-1189547990CE}"/>
              </a:ext>
            </a:extLst>
          </p:cNvPr>
          <p:cNvSpPr/>
          <p:nvPr/>
        </p:nvSpPr>
        <p:spPr>
          <a:xfrm>
            <a:off x="8624822" y="5581185"/>
            <a:ext cx="722803" cy="319903"/>
          </a:xfrm>
          <a:prstGeom prst="rightArrow">
            <a:avLst>
              <a:gd name="adj1" fmla="val 37473"/>
              <a:gd name="adj2" fmla="val 76906"/>
            </a:avLst>
          </a:prstGeom>
          <a:solidFill>
            <a:srgbClr val="404040">
              <a:alpha val="49803"/>
            </a:srgbClr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Connection Line">
            <a:extLst>
              <a:ext uri="{FF2B5EF4-FFF2-40B4-BE49-F238E27FC236}">
                <a16:creationId xmlns:a16="http://schemas.microsoft.com/office/drawing/2014/main" id="{D03FFFAD-4E17-3D7F-9EEC-012411BC9312}"/>
              </a:ext>
            </a:extLst>
          </p:cNvPr>
          <p:cNvSpPr/>
          <p:nvPr/>
        </p:nvSpPr>
        <p:spPr>
          <a:xfrm rot="21138718">
            <a:off x="10104466" y="5022444"/>
            <a:ext cx="821045" cy="95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60" y="2710"/>
                  <a:pt x="18060" y="9910"/>
                  <a:pt x="21600" y="21600"/>
                </a:cubicBezTo>
              </a:path>
            </a:pathLst>
          </a:custGeom>
          <a:ln w="38100">
            <a:solidFill>
              <a:srgbClr val="FF2600"/>
            </a:solidFill>
            <a:miter/>
            <a:headEnd type="stealth"/>
            <a:tailEnd type="none"/>
          </a:ln>
          <a:effectLst>
            <a:outerShdw blurRad="88900" dist="52283" dir="5400000" rotWithShape="0">
              <a:srgbClr val="000000">
                <a:alpha val="60241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45" name="poleward">
            <a:extLst>
              <a:ext uri="{FF2B5EF4-FFF2-40B4-BE49-F238E27FC236}">
                <a16:creationId xmlns:a16="http://schemas.microsoft.com/office/drawing/2014/main" id="{996AB3EA-76B8-98ED-8001-D285A3E169FF}"/>
              </a:ext>
            </a:extLst>
          </p:cNvPr>
          <p:cNvSpPr txBox="1"/>
          <p:nvPr/>
        </p:nvSpPr>
        <p:spPr>
          <a:xfrm>
            <a:off x="10780010" y="4637689"/>
            <a:ext cx="116054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/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More poleward AMT by MC</a:t>
            </a:r>
            <a:endParaRPr sz="1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205A6C-3FBA-BAB0-D1EF-825368B42C0F}"/>
                  </a:ext>
                </a:extLst>
              </p:cNvPr>
              <p:cNvSpPr txBox="1"/>
              <p:nvPr/>
            </p:nvSpPr>
            <p:spPr>
              <a:xfrm>
                <a:off x="8596159" y="5997673"/>
                <a:ext cx="896015" cy="565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DE" sz="15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 sz="15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DE" sz="15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DE" sz="15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DE" sz="15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DE" sz="15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DE" sz="15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5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DE" sz="1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205A6C-3FBA-BAB0-D1EF-825368B4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59" y="5997673"/>
                <a:ext cx="896015" cy="565411"/>
              </a:xfrm>
              <a:prstGeom prst="rect">
                <a:avLst/>
              </a:prstGeom>
              <a:blipFill>
                <a:blip r:embed="rId7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inear eigenfrequency ( )">
            <a:extLst>
              <a:ext uri="{FF2B5EF4-FFF2-40B4-BE49-F238E27FC236}">
                <a16:creationId xmlns:a16="http://schemas.microsoft.com/office/drawing/2014/main" id="{C11A74BC-82CA-EA9B-4917-127CAE379B21}"/>
              </a:ext>
            </a:extLst>
          </p:cNvPr>
          <p:cNvSpPr txBox="1"/>
          <p:nvPr/>
        </p:nvSpPr>
        <p:spPr>
          <a:xfrm>
            <a:off x="6032309" y="5916739"/>
            <a:ext cx="168867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500" b="1">
                <a:solidFill>
                  <a:srgbClr val="535353"/>
                </a:solidFill>
              </a:defRPr>
            </a:pPr>
            <a:r>
              <a:rPr lang="en-US" dirty="0"/>
              <a:t>Meridional circulation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0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9CE610A-38CC-FF6A-B509-1ADB423D17A8}"/>
                  </a:ext>
                </a:extLst>
              </p:cNvPr>
              <p:cNvSpPr txBox="1"/>
              <p:nvPr/>
            </p:nvSpPr>
            <p:spPr>
              <a:xfrm>
                <a:off x="630621" y="915539"/>
                <a:ext cx="11365436" cy="4228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dirty="0"/>
                  <a:t>Our 3D mean-field model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≈7</m:t>
                    </m:r>
                  </m:oMath>
                </a14:m>
                <a:r>
                  <a:rPr lang="en-US" sz="1600" dirty="0"/>
                  <a:t>K nicely reproduces many observed properties of the high-latitude inertial modes</a:t>
                </a:r>
                <a:endParaRPr sz="1600" dirty="0"/>
              </a:p>
            </p:txBody>
          </p:sp>
        </mc:Choice>
        <mc:Fallback xmlns=""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9CE610A-38CC-FF6A-B509-1ADB423D1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21" y="915539"/>
                <a:ext cx="11365436" cy="422873"/>
              </a:xfrm>
              <a:prstGeom prst="rect">
                <a:avLst/>
              </a:prstGeom>
              <a:blipFill>
                <a:blip r:embed="rId2"/>
                <a:stretch>
                  <a:fillRect l="-558" b="-176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1A583D-0365-495F-0361-C007BEF6E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2" y="1475466"/>
            <a:ext cx="10253276" cy="5223097"/>
          </a:xfrm>
          <a:prstGeom prst="rect">
            <a:avLst/>
          </a:prstGeom>
        </p:spPr>
      </p:pic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7A76B177-D9CF-FE30-E027-08B055607BC6}"/>
              </a:ext>
            </a:extLst>
          </p:cNvPr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3" name="テキスト ボックス 13">
            <a:extLst>
              <a:ext uri="{FF2B5EF4-FFF2-40B4-BE49-F238E27FC236}">
                <a16:creationId xmlns:a16="http://schemas.microsoft.com/office/drawing/2014/main" id="{CDDAAF3E-E488-EA7F-FB04-7046CC5DDDF7}"/>
              </a:ext>
            </a:extLst>
          </p:cNvPr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Various observed properties of high-latitude inertial modes explained </a:t>
            </a:r>
            <a:endParaRPr sz="2900" dirty="0"/>
          </a:p>
        </p:txBody>
      </p:sp>
    </p:spTree>
    <p:extLst>
      <p:ext uri="{BB962C8B-B14F-4D97-AF65-F5344CB8AC3E}">
        <p14:creationId xmlns:p14="http://schemas.microsoft.com/office/powerpoint/2010/main" val="359495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7A76B177-D9CF-FE30-E027-08B055607BC6}"/>
              </a:ext>
            </a:extLst>
          </p:cNvPr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3" name="テキスト ボックス 13">
            <a:extLst>
              <a:ext uri="{FF2B5EF4-FFF2-40B4-BE49-F238E27FC236}">
                <a16:creationId xmlns:a16="http://schemas.microsoft.com/office/drawing/2014/main" id="{CDDAAF3E-E488-EA7F-FB04-7046CC5DDDF7}"/>
              </a:ext>
            </a:extLst>
          </p:cNvPr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Summary</a:t>
            </a:r>
            <a:endParaRPr sz="2900" dirty="0"/>
          </a:p>
        </p:txBody>
      </p:sp>
      <p:sp>
        <p:nvSpPr>
          <p:cNvPr id="11" name="Google Shape;237;p13">
            <a:extLst>
              <a:ext uri="{FF2B5EF4-FFF2-40B4-BE49-F238E27FC236}">
                <a16:creationId xmlns:a16="http://schemas.microsoft.com/office/drawing/2014/main" id="{F50E06DA-3076-EEC7-90F8-C6F7CC0149D4}"/>
              </a:ext>
            </a:extLst>
          </p:cNvPr>
          <p:cNvSpPr txBox="1"/>
          <p:nvPr/>
        </p:nvSpPr>
        <p:spPr>
          <a:xfrm>
            <a:off x="410301" y="1250128"/>
            <a:ext cx="8180544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7" indent="-285757">
              <a:lnSpc>
                <a:spcPct val="120000"/>
              </a:lnSpc>
              <a:buClr>
                <a:srgbClr val="0040AE"/>
              </a:buClr>
              <a:buSzPts val="1800"/>
              <a:buFont typeface="Wingdings" pitchFamily="2" charset="2"/>
              <a:buChar char="Ø"/>
            </a:pPr>
            <a:r>
              <a:rPr lang="en-US" b="1" dirty="0">
                <a:solidFill>
                  <a:srgbClr val="0040AE"/>
                </a:solidFill>
                <a:latin typeface="Calibri"/>
                <a:ea typeface="Calibri"/>
                <a:cs typeface="Calibri"/>
                <a:sym typeface="Calibri"/>
              </a:rPr>
              <a:t>Differential rotation of the Sun </a:t>
            </a:r>
            <a:endParaRPr dirty="0"/>
          </a:p>
        </p:txBody>
      </p:sp>
      <p:sp>
        <p:nvSpPr>
          <p:cNvPr id="12" name="Google Shape;238;p13">
            <a:extLst>
              <a:ext uri="{FF2B5EF4-FFF2-40B4-BE49-F238E27FC236}">
                <a16:creationId xmlns:a16="http://schemas.microsoft.com/office/drawing/2014/main" id="{C0A51B79-F4F8-6243-61F2-60287630B4C0}"/>
              </a:ext>
            </a:extLst>
          </p:cNvPr>
          <p:cNvSpPr txBox="1"/>
          <p:nvPr/>
        </p:nvSpPr>
        <p:spPr>
          <a:xfrm>
            <a:off x="441451" y="2923946"/>
            <a:ext cx="91113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7" indent="-285757">
              <a:lnSpc>
                <a:spcPct val="120000"/>
              </a:lnSpc>
              <a:buClr>
                <a:srgbClr val="0040AE"/>
              </a:buClr>
              <a:buSzPts val="1800"/>
              <a:buFont typeface="Wingdings" pitchFamily="2" charset="2"/>
              <a:buChar char="Ø"/>
            </a:pPr>
            <a:r>
              <a:rPr lang="en-US" b="1" dirty="0">
                <a:solidFill>
                  <a:srgbClr val="0040AE"/>
                </a:solidFill>
                <a:latin typeface="Calibri"/>
                <a:ea typeface="Calibri"/>
                <a:cs typeface="Calibri"/>
                <a:sym typeface="Calibri"/>
              </a:rPr>
              <a:t>High-latitude inertial modes (polar spiral flows)</a:t>
            </a:r>
            <a:endParaRPr b="1" dirty="0">
              <a:solidFill>
                <a:srgbClr val="0040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39;p13">
            <a:extLst>
              <a:ext uri="{FF2B5EF4-FFF2-40B4-BE49-F238E27FC236}">
                <a16:creationId xmlns:a16="http://schemas.microsoft.com/office/drawing/2014/main" id="{BA940B07-1730-7FA2-8B10-EC629376004D}"/>
              </a:ext>
            </a:extLst>
          </p:cNvPr>
          <p:cNvSpPr txBox="1"/>
          <p:nvPr/>
        </p:nvSpPr>
        <p:spPr>
          <a:xfrm>
            <a:off x="462660" y="4360359"/>
            <a:ext cx="91113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7" indent="-285757">
              <a:lnSpc>
                <a:spcPct val="120000"/>
              </a:lnSpc>
              <a:buClr>
                <a:srgbClr val="0040AE"/>
              </a:buClr>
              <a:buSzPts val="1800"/>
              <a:buFont typeface="Wingdings" pitchFamily="2" charset="2"/>
              <a:buChar char="Ø"/>
            </a:pPr>
            <a:r>
              <a:rPr lang="en-US" b="1" dirty="0">
                <a:solidFill>
                  <a:srgbClr val="0040AE"/>
                </a:solidFill>
                <a:latin typeface="Calibri"/>
                <a:ea typeface="Calibri"/>
                <a:cs typeface="Calibri"/>
                <a:sym typeface="Calibri"/>
              </a:rPr>
              <a:t>Nonlinear saturation of high-latitude modes 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[Bekki et al. 2024]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240;p13">
                <a:extLst>
                  <a:ext uri="{FF2B5EF4-FFF2-40B4-BE49-F238E27FC236}">
                    <a16:creationId xmlns:a16="http://schemas.microsoft.com/office/drawing/2014/main" id="{D938B178-F497-C070-6C3B-DF2370673C6D}"/>
                  </a:ext>
                </a:extLst>
              </p:cNvPr>
              <p:cNvSpPr txBox="1"/>
              <p:nvPr/>
            </p:nvSpPr>
            <p:spPr>
              <a:xfrm>
                <a:off x="472589" y="1714553"/>
                <a:ext cx="8445634" cy="992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457212" indent="-323858">
                  <a:lnSpc>
                    <a:spcPct val="130000"/>
                  </a:lnSpc>
                  <a:buClr>
                    <a:srgbClr val="000000"/>
                  </a:buClr>
                  <a:buSzPts val="1500"/>
                  <a:buFont typeface="Calibri"/>
                  <a:buChar char="-"/>
                </a:pPr>
                <a:r>
                  <a:rPr lang="en-US" sz="15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</a:t>
                </a:r>
                <a:r>
                  <a:rPr lang="en-US" sz="1500" b="1" dirty="0">
                    <a:latin typeface="Calibri"/>
                    <a:ea typeface="Calibri"/>
                    <a:cs typeface="Calibri"/>
                    <a:sym typeface="Calibri"/>
                  </a:rPr>
                  <a:t>non-Taylor-</a:t>
                </a:r>
                <a:r>
                  <a:rPr lang="en-US" sz="1500" b="1" dirty="0" err="1">
                    <a:latin typeface="Calibri"/>
                    <a:ea typeface="Calibri"/>
                    <a:cs typeface="Calibri"/>
                    <a:sym typeface="Calibri"/>
                  </a:rPr>
                  <a:t>Proudman</a:t>
                </a:r>
                <a:r>
                  <a:rPr lang="en-US" sz="1500" b="1" dirty="0">
                    <a:latin typeface="Calibri"/>
                    <a:ea typeface="Calibri"/>
                    <a:cs typeface="Calibri"/>
                    <a:sym typeface="Calibri"/>
                  </a:rPr>
                  <a:t> differential rotation </a:t>
                </a:r>
                <a:r>
                  <a:rPr lang="en-US" sz="1500" dirty="0">
                    <a:latin typeface="Calibri"/>
                    <a:ea typeface="Calibri"/>
                    <a:cs typeface="Calibri"/>
                    <a:sym typeface="Calibri"/>
                  </a:rPr>
                  <a:t>is believed to be sustained by </a:t>
                </a:r>
                <a:r>
                  <a:rPr lang="en-US" sz="1500" b="1" dirty="0">
                    <a:latin typeface="Calibri"/>
                    <a:ea typeface="Calibri"/>
                    <a:cs typeface="Calibri"/>
                    <a:sym typeface="Calibri"/>
                  </a:rPr>
                  <a:t>thermal wind balance</a:t>
                </a:r>
                <a:endParaRPr sz="1500" b="1" dirty="0"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457212" indent="-323858">
                  <a:lnSpc>
                    <a:spcPct val="130000"/>
                  </a:lnSpc>
                  <a:buSzPts val="1500"/>
                  <a:buFont typeface="Calibri"/>
                  <a:buChar char="-"/>
                </a:pPr>
                <a:r>
                  <a:rPr lang="en-US" sz="1500" dirty="0">
                    <a:latin typeface="Calibri"/>
                    <a:ea typeface="Calibri"/>
                    <a:cs typeface="Calibri"/>
                    <a:sym typeface="Calibri"/>
                  </a:rPr>
                  <a:t>A small </a:t>
                </a:r>
                <a:r>
                  <a:rPr lang="en-US" sz="1500" b="1" dirty="0">
                    <a:solidFill>
                      <a:srgbClr val="FF26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latitudinal temperature difference </a:t>
                </a:r>
                <a:r>
                  <a:rPr lang="en-US" sz="14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𝛥</a:t>
                </a:r>
                <a:r>
                  <a:rPr lang="en-US" sz="1400" b="1" baseline="-2500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𝜃</a:t>
                </a:r>
                <a:r>
                  <a:rPr lang="en-US" sz="14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𝑇 (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𝑇</a:t>
                </a:r>
                <a:r>
                  <a:rPr lang="en-US" sz="1400" b="1" baseline="-2500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pole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−</m:t>
                    </m:r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𝑇</a:t>
                </a:r>
                <a:r>
                  <a:rPr lang="en-US" sz="1400" b="1" baseline="-2500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eq </a:t>
                </a:r>
                <a:r>
                  <a:rPr lang="en-US" sz="14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 </a:t>
                </a:r>
                <a:r>
                  <a:rPr lang="en-US" sz="1500" dirty="0">
                    <a:latin typeface="Calibri"/>
                    <a:ea typeface="Calibri"/>
                    <a:cs typeface="Calibri"/>
                    <a:sym typeface="Calibri"/>
                  </a:rPr>
                  <a:t>is expected to exist in the Sun but difficult to measure</a:t>
                </a:r>
                <a:endParaRPr sz="15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4" name="Google Shape;240;p13">
                <a:extLst>
                  <a:ext uri="{FF2B5EF4-FFF2-40B4-BE49-F238E27FC236}">
                    <a16:creationId xmlns:a16="http://schemas.microsoft.com/office/drawing/2014/main" id="{D938B178-F497-C070-6C3B-DF2370673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89" y="1714553"/>
                <a:ext cx="8445634" cy="992539"/>
              </a:xfrm>
              <a:prstGeom prst="rect">
                <a:avLst/>
              </a:prstGeom>
              <a:blipFill>
                <a:blip r:embed="rId2"/>
                <a:stretch>
                  <a:fillRect b="-3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241;p13">
            <a:extLst>
              <a:ext uri="{FF2B5EF4-FFF2-40B4-BE49-F238E27FC236}">
                <a16:creationId xmlns:a16="http://schemas.microsoft.com/office/drawing/2014/main" id="{85B47A20-68AF-E470-B25F-F4CE675011DF}"/>
              </a:ext>
            </a:extLst>
          </p:cNvPr>
          <p:cNvSpPr txBox="1"/>
          <p:nvPr/>
        </p:nvSpPr>
        <p:spPr>
          <a:xfrm>
            <a:off x="503739" y="3359658"/>
            <a:ext cx="8087106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457212" indent="-323858">
              <a:lnSpc>
                <a:spcPct val="130000"/>
              </a:lnSpc>
              <a:buClr>
                <a:srgbClr val="000000"/>
              </a:buClr>
              <a:buSzPts val="1500"/>
              <a:buFont typeface="Calibri"/>
              <a:buChar char="-"/>
            </a:pPr>
            <a:r>
              <a:rPr lang="en-US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high-latitude inertial modes have the largest velocity amplitudes 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Gizon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et al. 2021]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12" indent="-323858">
              <a:lnSpc>
                <a:spcPct val="130000"/>
              </a:lnSpc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They are </a:t>
            </a:r>
            <a:r>
              <a:rPr lang="en-US" sz="15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baroclinically unstable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even in the presence of such a small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𝛥</a:t>
            </a:r>
            <a:r>
              <a:rPr lang="en-US" sz="15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𝜃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𝑇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[Bekki et al. 2022]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2;p13">
            <a:extLst>
              <a:ext uri="{FF2B5EF4-FFF2-40B4-BE49-F238E27FC236}">
                <a16:creationId xmlns:a16="http://schemas.microsoft.com/office/drawing/2014/main" id="{779669D8-D4ED-DF9C-D89E-0124277B76D0}"/>
              </a:ext>
            </a:extLst>
          </p:cNvPr>
          <p:cNvSpPr txBox="1"/>
          <p:nvPr/>
        </p:nvSpPr>
        <p:spPr>
          <a:xfrm>
            <a:off x="472589" y="4818386"/>
            <a:ext cx="8716567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457212" indent="-323858">
              <a:lnSpc>
                <a:spcPct val="130000"/>
              </a:lnSpc>
              <a:buClr>
                <a:srgbClr val="000000"/>
              </a:buClr>
              <a:buSzPts val="1500"/>
              <a:buFont typeface="Calibri"/>
              <a:buChar char="-"/>
            </a:pPr>
            <a:r>
              <a:rPr lang="en-US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high-latitude modes saturate by </a:t>
            </a:r>
            <a:r>
              <a:rPr lang="en-US"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transporting heat equatorward</a:t>
            </a:r>
            <a:r>
              <a:rPr lang="en-US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reducing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𝛥</a:t>
            </a:r>
            <a:r>
              <a:rPr lang="en-US" sz="15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𝜃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𝑇 in CZ</a:t>
            </a:r>
            <a:r>
              <a:rPr lang="en-US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12" indent="-323858">
              <a:lnSpc>
                <a:spcPct val="130000"/>
              </a:lnSpc>
              <a:buClr>
                <a:srgbClr val="000000"/>
              </a:buClr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They </a:t>
            </a:r>
            <a:r>
              <a:rPr lang="en-US" sz="15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control the latitudinal differential rotation</a:t>
            </a: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 by regulating the baroclinicity</a:t>
            </a:r>
            <a:r>
              <a:rPr lang="en-US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12" indent="-323858">
              <a:lnSpc>
                <a:spcPct val="130000"/>
              </a:lnSpc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The observed amplitudes of baroclinic modes can be used to infer </a:t>
            </a:r>
            <a:r>
              <a:rPr lang="en-US" sz="15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𝛥</a:t>
            </a:r>
            <a:r>
              <a:rPr lang="en-US" sz="1500" b="1" baseline="-25000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𝜃</a:t>
            </a:r>
            <a:r>
              <a:rPr lang="en-US" sz="15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𝑇 ≈ 7 K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12" indent="-323858">
              <a:lnSpc>
                <a:spcPct val="130000"/>
              </a:lnSpc>
              <a:buSzPts val="1500"/>
              <a:buFont typeface="Calibri"/>
              <a:buChar char="-"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Our study implies that the Sun’s differential rotation is close to its </a:t>
            </a:r>
            <a:r>
              <a:rPr lang="en-US" sz="15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maximum possible value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22D5B-0D1B-F1BE-1AAF-A68552E2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50471" b="10163"/>
          <a:stretch/>
        </p:blipFill>
        <p:spPr>
          <a:xfrm>
            <a:off x="9091876" y="3854372"/>
            <a:ext cx="2697652" cy="2256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5951A-10EF-062A-96C5-A0ACE0931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629" b="57726"/>
          <a:stretch/>
        </p:blipFill>
        <p:spPr>
          <a:xfrm>
            <a:off x="9091876" y="1205655"/>
            <a:ext cx="2697652" cy="2157984"/>
          </a:xfrm>
          <a:prstGeom prst="rect">
            <a:avLst/>
          </a:prstGeom>
        </p:spPr>
      </p:pic>
      <p:sp>
        <p:nvSpPr>
          <p:cNvPr id="7" name="Linear eigenfrequency ( )">
            <a:extLst>
              <a:ext uri="{FF2B5EF4-FFF2-40B4-BE49-F238E27FC236}">
                <a16:creationId xmlns:a16="http://schemas.microsoft.com/office/drawing/2014/main" id="{85EC9D78-5B9C-E905-485D-2EC234071685}"/>
              </a:ext>
            </a:extLst>
          </p:cNvPr>
          <p:cNvSpPr txBox="1"/>
          <p:nvPr/>
        </p:nvSpPr>
        <p:spPr>
          <a:xfrm>
            <a:off x="9287721" y="950738"/>
            <a:ext cx="2346499" cy="3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500" b="1">
                <a:solidFill>
                  <a:srgbClr val="535353"/>
                </a:solidFill>
              </a:defRPr>
            </a:pPr>
            <a:r>
              <a:rPr lang="en-US" dirty="0"/>
              <a:t>Observation (SG tracking)</a:t>
            </a:r>
            <a:endParaRPr dirty="0"/>
          </a:p>
        </p:txBody>
      </p:sp>
      <p:sp>
        <p:nvSpPr>
          <p:cNvPr id="8" name="Linear eigenfrequency ( )">
            <a:extLst>
              <a:ext uri="{FF2B5EF4-FFF2-40B4-BE49-F238E27FC236}">
                <a16:creationId xmlns:a16="http://schemas.microsoft.com/office/drawing/2014/main" id="{B16AF124-159A-A30B-1EF0-A3A98545D205}"/>
              </a:ext>
            </a:extLst>
          </p:cNvPr>
          <p:cNvSpPr txBox="1"/>
          <p:nvPr/>
        </p:nvSpPr>
        <p:spPr>
          <a:xfrm>
            <a:off x="9279501" y="3657712"/>
            <a:ext cx="2346499" cy="323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500" b="1">
                <a:solidFill>
                  <a:srgbClr val="535353"/>
                </a:solidFill>
              </a:defRPr>
            </a:pPr>
            <a:r>
              <a:rPr lang="en-US" dirty="0"/>
              <a:t>Mean-field sim.</a:t>
            </a:r>
            <a:endParaRPr dirty="0"/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B25066F7-0C5A-C558-8C81-0D96EB4A3DB2}"/>
              </a:ext>
            </a:extLst>
          </p:cNvPr>
          <p:cNvSpPr txBox="1"/>
          <p:nvPr/>
        </p:nvSpPr>
        <p:spPr>
          <a:xfrm>
            <a:off x="10979446" y="3165269"/>
            <a:ext cx="99770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chemeClr val="accent1"/>
                </a:solidFill>
              </a:defRPr>
            </a:lvl1pPr>
          </a:lstStyle>
          <a:p>
            <a:pPr algn="ctr"/>
            <a:r>
              <a:rPr dirty="0">
                <a:solidFill>
                  <a:srgbClr val="0070C0"/>
                </a:solidFill>
              </a:rPr>
              <a:t>[</a:t>
            </a:r>
            <a:r>
              <a:rPr lang="en-US" dirty="0">
                <a:solidFill>
                  <a:srgbClr val="0070C0"/>
                </a:solidFill>
              </a:rPr>
              <a:t>Courtesy: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D. </a:t>
            </a:r>
            <a:r>
              <a:rPr dirty="0">
                <a:solidFill>
                  <a:srgbClr val="0070C0"/>
                </a:solidFill>
              </a:rPr>
              <a:t>Hathaway]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B55EDB-48CE-013F-D712-0BC2A404E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406" y="6111007"/>
            <a:ext cx="1209128" cy="5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9"/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17" name="テキスト ボックス 13"/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The Sun’s differential rotation</a:t>
            </a:r>
            <a:endParaRPr sz="2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C67F1A57-5786-2C50-1C6A-BA37C085BD60}"/>
                  </a:ext>
                </a:extLst>
              </p:cNvPr>
              <p:cNvSpPr txBox="1"/>
              <p:nvPr/>
            </p:nvSpPr>
            <p:spPr>
              <a:xfrm>
                <a:off x="678297" y="1000212"/>
                <a:ext cx="9524800" cy="15689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dirty="0"/>
                  <a:t>The Sun’s outer 30% is called </a:t>
                </a:r>
                <a:r>
                  <a:rPr b="1" dirty="0"/>
                  <a:t>convection zone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dirty="0"/>
                  <a:t>The Sun’s convection zone is known to </a:t>
                </a:r>
                <a:r>
                  <a:rPr b="1" dirty="0">
                    <a:solidFill>
                      <a:srgbClr val="FF2600"/>
                    </a:solidFill>
                  </a:rPr>
                  <a:t>rotate differentially</a:t>
                </a:r>
                <a:r>
                  <a:rPr dirty="0"/>
                  <a:t>, i.e., the </a:t>
                </a:r>
                <a:r>
                  <a:rPr b="1" dirty="0"/>
                  <a:t>equator rotates faster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r>
                      <a:rPr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dirty="0"/>
                  <a:t>24 days) whereas the </a:t>
                </a:r>
                <a:r>
                  <a:rPr b="1" dirty="0"/>
                  <a:t>poles rotate slower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r>
                      <a:rPr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dirty="0"/>
                  <a:t>35 days)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dirty="0"/>
                  <a:t>This differential rotation is believed to </a:t>
                </a:r>
                <a:r>
                  <a:rPr b="1" dirty="0"/>
                  <a:t>play a crucial role in sustaining the Sun’s </a:t>
                </a:r>
                <a:r>
                  <a:rPr b="1" dirty="0">
                    <a:solidFill>
                      <a:srgbClr val="FF2600"/>
                    </a:solidFill>
                  </a:rPr>
                  <a:t>magnetic activity</a:t>
                </a:r>
                <a:r>
                  <a:rPr dirty="0"/>
                  <a:t> via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dirty="0"/>
                  <a:t>-effect</a:t>
                </a:r>
              </a:p>
            </p:txBody>
          </p:sp>
        </mc:Choice>
        <mc:Fallback xmlns=""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C67F1A57-5786-2C50-1C6A-BA37C085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97" y="1000212"/>
                <a:ext cx="9524800" cy="1568956"/>
              </a:xfrm>
              <a:prstGeom prst="rect">
                <a:avLst/>
              </a:prstGeom>
              <a:blipFill>
                <a:blip r:embed="rId2"/>
                <a:stretch>
                  <a:fillRect l="-666" b="-32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656474main_solar-rotation_full.jpg.jpeg" descr="656474main_solar-rotation_full.jpg.jpeg">
            <a:extLst>
              <a:ext uri="{FF2B5EF4-FFF2-40B4-BE49-F238E27FC236}">
                <a16:creationId xmlns:a16="http://schemas.microsoft.com/office/drawing/2014/main" id="{A421D005-B084-6A32-0D91-8FFC27C8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51" t="3607" r="10110" b="2154"/>
          <a:stretch>
            <a:fillRect/>
          </a:stretch>
        </p:blipFill>
        <p:spPr>
          <a:xfrm>
            <a:off x="856359" y="3008648"/>
            <a:ext cx="3944586" cy="3606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OSC_Astro_15_02_DiffRot-1.jpg" descr="OSC_Astro_15_02_DiffRot-1.jpg">
            <a:extLst>
              <a:ext uri="{FF2B5EF4-FFF2-40B4-BE49-F238E27FC236}">
                <a16:creationId xmlns:a16="http://schemas.microsoft.com/office/drawing/2014/main" id="{20FB61F1-4F41-B83E-A4A6-8F3BAB04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809" b="6347"/>
          <a:stretch>
            <a:fillRect/>
          </a:stretch>
        </p:blipFill>
        <p:spPr>
          <a:xfrm>
            <a:off x="5513554" y="3008648"/>
            <a:ext cx="5958388" cy="3325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OSC_Astro_15_02_DiffRot-1.jpg" descr="OSC_Astro_15_02_DiffRot-1.jpg">
            <a:extLst>
              <a:ext uri="{FF2B5EF4-FFF2-40B4-BE49-F238E27FC236}">
                <a16:creationId xmlns:a16="http://schemas.microsoft.com/office/drawing/2014/main" id="{7A8845D5-5745-4F45-95B6-8BA10D08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48" t="92432" r="30809"/>
          <a:stretch>
            <a:fillRect/>
          </a:stretch>
        </p:blipFill>
        <p:spPr>
          <a:xfrm>
            <a:off x="7773020" y="6161666"/>
            <a:ext cx="2174774" cy="22970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NASA">
                <a:extLst>
                  <a:ext uri="{FF2B5EF4-FFF2-40B4-BE49-F238E27FC236}">
                    <a16:creationId xmlns:a16="http://schemas.microsoft.com/office/drawing/2014/main" id="{49BB854F-EF54-82CC-9487-34CEAC4C1EAC}"/>
                  </a:ext>
                </a:extLst>
              </p:cNvPr>
              <p:cNvSpPr txBox="1"/>
              <p:nvPr/>
            </p:nvSpPr>
            <p:spPr>
              <a:xfrm>
                <a:off x="4071464" y="6234709"/>
                <a:ext cx="651666" cy="2913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r>
                      <a:rPr sz="15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©</m:t>
                    </m:r>
                  </m:oMath>
                </a14:m>
                <a:r>
                  <a:rPr dirty="0"/>
                  <a:t>NASA</a:t>
                </a:r>
              </a:p>
            </p:txBody>
          </p:sp>
        </mc:Choice>
        <mc:Fallback xmlns="">
          <p:sp>
            <p:nvSpPr>
              <p:cNvPr id="33" name="NASA">
                <a:extLst>
                  <a:ext uri="{FF2B5EF4-FFF2-40B4-BE49-F238E27FC236}">
                    <a16:creationId xmlns:a16="http://schemas.microsoft.com/office/drawing/2014/main" id="{49BB854F-EF54-82CC-9487-34CEAC4C1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464" y="6234709"/>
                <a:ext cx="651666" cy="291356"/>
              </a:xfrm>
              <a:prstGeom prst="rect">
                <a:avLst/>
              </a:prstGeom>
              <a:blipFill>
                <a:blip r:embed="rId5"/>
                <a:stretch>
                  <a:fillRect l="-3846" r="-11538" b="-291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Douglas College Astronomy">
                <a:extLst>
                  <a:ext uri="{FF2B5EF4-FFF2-40B4-BE49-F238E27FC236}">
                    <a16:creationId xmlns:a16="http://schemas.microsoft.com/office/drawing/2014/main" id="{9B4BA328-D559-46DB-69B2-1A1B889D1A5E}"/>
                  </a:ext>
                </a:extLst>
              </p:cNvPr>
              <p:cNvSpPr txBox="1"/>
              <p:nvPr/>
            </p:nvSpPr>
            <p:spPr>
              <a:xfrm>
                <a:off x="9785748" y="6460819"/>
                <a:ext cx="2243497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200"/>
                </a:pPr>
                <a14:m>
                  <m:oMath xmlns:m="http://schemas.openxmlformats.org/officeDocument/2006/math"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©</m:t>
                    </m:r>
                  </m:oMath>
                </a14:m>
                <a:r>
                  <a:rPr sz="1400" dirty="0"/>
                  <a:t>Douglas College Astronomy</a:t>
                </a:r>
              </a:p>
            </p:txBody>
          </p:sp>
        </mc:Choice>
        <mc:Fallback xmlns="">
          <p:sp>
            <p:nvSpPr>
              <p:cNvPr id="34" name="Douglas College Astronomy">
                <a:extLst>
                  <a:ext uri="{FF2B5EF4-FFF2-40B4-BE49-F238E27FC236}">
                    <a16:creationId xmlns:a16="http://schemas.microsoft.com/office/drawing/2014/main" id="{9B4BA328-D559-46DB-69B2-1A1B889D1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748" y="6460819"/>
                <a:ext cx="2243497" cy="307777"/>
              </a:xfrm>
              <a:prstGeom prst="rect">
                <a:avLst/>
              </a:prstGeom>
              <a:blipFill>
                <a:blip r:embed="rId6"/>
                <a:stretch>
                  <a:fillRect l="-1124" t="-4000" r="-1685" b="-24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87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9"/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17" name="テキスト ボックス 13"/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Thermal wind balance: Role of the latitudinal entropy gradient</a:t>
            </a:r>
            <a:endParaRPr sz="2900" dirty="0"/>
          </a:p>
        </p:txBody>
      </p:sp>
      <p:sp>
        <p:nvSpPr>
          <p:cNvPr id="3" name="Google Shape;65;p2">
            <a:extLst>
              <a:ext uri="{FF2B5EF4-FFF2-40B4-BE49-F238E27FC236}">
                <a16:creationId xmlns:a16="http://schemas.microsoft.com/office/drawing/2014/main" id="{69FFB962-6C42-48FA-A34C-7477EEB64280}"/>
              </a:ext>
            </a:extLst>
          </p:cNvPr>
          <p:cNvSpPr txBox="1"/>
          <p:nvPr/>
        </p:nvSpPr>
        <p:spPr>
          <a:xfrm>
            <a:off x="410663" y="1049253"/>
            <a:ext cx="77429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42908" indent="-342908">
              <a:lnSpc>
                <a:spcPct val="150000"/>
              </a:lnSpc>
              <a:buClr>
                <a:srgbClr val="0D0D0D"/>
              </a:buClr>
              <a:buSzPts val="1600"/>
              <a:buFont typeface="Wingdings" pitchFamily="2" charset="2"/>
              <a:buChar char="Ø"/>
            </a:pP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Internal angular velocity profile (</a:t>
            </a:r>
            <a:r>
              <a:rPr lang="en-US" sz="16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differential rotation</a:t>
            </a: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) of the Sun is precisely measured by </a:t>
            </a:r>
            <a:r>
              <a:rPr lang="en-US" sz="1600" b="1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global helioseismology 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[e.g., </a:t>
            </a:r>
            <a:r>
              <a:rPr lang="en-US" sz="1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Schou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et al. 1998]</a:t>
            </a:r>
            <a:endParaRPr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8" indent="-342908">
              <a:lnSpc>
                <a:spcPct val="150000"/>
              </a:lnSpc>
              <a:buClr>
                <a:srgbClr val="0D0D0D"/>
              </a:buClr>
              <a:buSzPts val="1600"/>
              <a:buFont typeface="Wingdings" pitchFamily="2" charset="2"/>
              <a:buChar char="Ø"/>
            </a:pPr>
            <a:r>
              <a:rPr lang="en-US" sz="1600" u="sng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The solar differential rotation does not follow the </a:t>
            </a:r>
            <a:r>
              <a:rPr lang="en-US" sz="1600" b="1" u="sng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Taylor-</a:t>
            </a:r>
            <a:r>
              <a:rPr lang="en-US" sz="1600" b="1" u="sng" dirty="0" err="1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Proudman’s</a:t>
            </a:r>
            <a:r>
              <a:rPr lang="en-US" sz="1600" b="1" u="sng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 theorem </a:t>
            </a: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which predicts constant rotation rates on cylinder</a:t>
            </a:r>
            <a:endParaRPr dirty="0"/>
          </a:p>
          <a:p>
            <a:pPr marL="342908" indent="-342908">
              <a:lnSpc>
                <a:spcPct val="150000"/>
              </a:lnSpc>
              <a:buClr>
                <a:srgbClr val="0D0D0D"/>
              </a:buClr>
              <a:buSzPts val="1600"/>
              <a:buFont typeface="Wingdings" pitchFamily="2" charset="2"/>
              <a:buChar char="Ø"/>
            </a:pP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To break the Taylor-</a:t>
            </a:r>
            <a:r>
              <a:rPr lang="en-US" sz="1600" dirty="0" err="1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Proudman’s</a:t>
            </a: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 constraint, </a:t>
            </a:r>
            <a:r>
              <a:rPr lang="en-US" sz="1600"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latitudinal entropy difference </a:t>
            </a:r>
            <a:r>
              <a:rPr lang="en-US" sz="16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is believed to exist in the Sun’s convection zone</a:t>
            </a:r>
            <a:endParaRPr dirty="0"/>
          </a:p>
        </p:txBody>
      </p:sp>
      <p:sp>
        <p:nvSpPr>
          <p:cNvPr id="5" name="Google Shape;66;p2">
            <a:extLst>
              <a:ext uri="{FF2B5EF4-FFF2-40B4-BE49-F238E27FC236}">
                <a16:creationId xmlns:a16="http://schemas.microsoft.com/office/drawing/2014/main" id="{40FADC1E-D1A7-93DD-84F4-63A19421F050}"/>
              </a:ext>
            </a:extLst>
          </p:cNvPr>
          <p:cNvSpPr txBox="1">
            <a:spLocks noChangeAspect="1"/>
          </p:cNvSpPr>
          <p:nvPr/>
        </p:nvSpPr>
        <p:spPr>
          <a:xfrm>
            <a:off x="3592885" y="3936453"/>
            <a:ext cx="2099488" cy="756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6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" name="Google Shape;67;p2">
            <a:extLst>
              <a:ext uri="{FF2B5EF4-FFF2-40B4-BE49-F238E27FC236}">
                <a16:creationId xmlns:a16="http://schemas.microsoft.com/office/drawing/2014/main" id="{D8B99B47-E7E5-A5C6-63AB-509FB8A03415}"/>
              </a:ext>
            </a:extLst>
          </p:cNvPr>
          <p:cNvSpPr/>
          <p:nvPr/>
        </p:nvSpPr>
        <p:spPr>
          <a:xfrm>
            <a:off x="1805651" y="3723304"/>
            <a:ext cx="5790682" cy="1323256"/>
          </a:xfrm>
          <a:prstGeom prst="roundRect">
            <a:avLst>
              <a:gd name="adj" fmla="val 22550"/>
            </a:avLst>
          </a:pr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buClr>
                <a:srgbClr val="487CA9"/>
              </a:buClr>
              <a:buSzPts val="18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F67C5313-9EF4-C10F-4065-9474F5BB62B2}"/>
              </a:ext>
            </a:extLst>
          </p:cNvPr>
          <p:cNvSpPr txBox="1"/>
          <p:nvPr/>
        </p:nvSpPr>
        <p:spPr>
          <a:xfrm>
            <a:off x="3370034" y="3563338"/>
            <a:ext cx="2648802" cy="3385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chemeClr val="accent2"/>
              </a:buClr>
              <a:buSzPts val="1500"/>
            </a:pPr>
            <a:r>
              <a:rPr lang="en-US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Thermal wind balance approx.</a:t>
            </a:r>
            <a:endParaRPr sz="1600" dirty="0"/>
          </a:p>
        </p:txBody>
      </p:sp>
      <p:sp>
        <p:nvSpPr>
          <p:cNvPr id="9" name="Google Shape;69;p2">
            <a:extLst>
              <a:ext uri="{FF2B5EF4-FFF2-40B4-BE49-F238E27FC236}">
                <a16:creationId xmlns:a16="http://schemas.microsoft.com/office/drawing/2014/main" id="{7580FFDE-E6A8-05BF-36F0-599FCCDDF742}"/>
              </a:ext>
            </a:extLst>
          </p:cNvPr>
          <p:cNvSpPr txBox="1"/>
          <p:nvPr/>
        </p:nvSpPr>
        <p:spPr>
          <a:xfrm>
            <a:off x="2252637" y="4603783"/>
            <a:ext cx="223479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535353"/>
              </a:buClr>
              <a:buSzPts val="1300"/>
            </a:pPr>
            <a:r>
              <a:rPr lang="en-US" sz="1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Deviation from TP theorem</a:t>
            </a:r>
            <a:endParaRPr sz="1500" dirty="0"/>
          </a:p>
        </p:txBody>
      </p:sp>
      <p:sp>
        <p:nvSpPr>
          <p:cNvPr id="10" name="Google Shape;70;p2">
            <a:extLst>
              <a:ext uri="{FF2B5EF4-FFF2-40B4-BE49-F238E27FC236}">
                <a16:creationId xmlns:a16="http://schemas.microsoft.com/office/drawing/2014/main" id="{0744342D-67E3-9F06-1BAD-7D5BDB35B80F}"/>
              </a:ext>
            </a:extLst>
          </p:cNvPr>
          <p:cNvSpPr txBox="1"/>
          <p:nvPr/>
        </p:nvSpPr>
        <p:spPr>
          <a:xfrm>
            <a:off x="4760795" y="4603783"/>
            <a:ext cx="2408775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535353"/>
              </a:buClr>
              <a:buSzPts val="1300"/>
            </a:pPr>
            <a:r>
              <a:rPr lang="en-US" sz="1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Latitudinal entropy gradient</a:t>
            </a:r>
            <a:endParaRPr sz="1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Google Shape;71;p2">
                <a:extLst>
                  <a:ext uri="{FF2B5EF4-FFF2-40B4-BE49-F238E27FC236}">
                    <a16:creationId xmlns:a16="http://schemas.microsoft.com/office/drawing/2014/main" id="{5BFE05F8-E6AA-F142-6893-AFE67079D7B9}"/>
                  </a:ext>
                </a:extLst>
              </p:cNvPr>
              <p:cNvSpPr txBox="1"/>
              <p:nvPr/>
            </p:nvSpPr>
            <p:spPr>
              <a:xfrm>
                <a:off x="410663" y="5337360"/>
                <a:ext cx="7693431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342908" indent="-342908">
                  <a:lnSpc>
                    <a:spcPct val="150000"/>
                  </a:lnSpc>
                  <a:buClr>
                    <a:srgbClr val="0D0D0D"/>
                  </a:buClr>
                  <a:buSzPts val="1600"/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D0D0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estimate latitudinal entropy difference corresponds to </a:t>
                </a:r>
                <a:r>
                  <a:rPr lang="en-US" sz="16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 latitudinal temperature difference of 𝛥</a:t>
                </a:r>
                <a:r>
                  <a:rPr lang="en-US" sz="1600" b="1" baseline="-2500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𝜃</a:t>
                </a:r>
                <a:r>
                  <a:rPr lang="en-US" sz="16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𝑇 (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𝑇</a:t>
                </a:r>
                <a:r>
                  <a:rPr lang="en-US" sz="1600" b="1" baseline="-2500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pole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−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𝑇</a:t>
                </a:r>
                <a:r>
                  <a:rPr lang="en-US" sz="1600" b="1" baseline="-2500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eq </a:t>
                </a:r>
                <a:r>
                  <a:rPr lang="en-US" sz="16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Calibri"/>
                      </a:rPr>
                      <m:t>≈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5-10 K </a:t>
                </a:r>
                <a:r>
                  <a:rPr lang="en-US" sz="14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[e.g., </a:t>
                </a:r>
                <a:r>
                  <a:rPr lang="en-US" sz="1400" dirty="0" err="1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Miesch</a:t>
                </a:r>
                <a:r>
                  <a:rPr lang="en-US" sz="14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2005]</a:t>
                </a:r>
                <a:r>
                  <a:rPr lang="en-US" sz="1600" dirty="0">
                    <a:latin typeface="Calibri"/>
                    <a:ea typeface="Calibri"/>
                    <a:cs typeface="Calibri"/>
                    <a:sym typeface="Calibri"/>
                  </a:rPr>
                  <a:t>,</a:t>
                </a:r>
                <a:r>
                  <a:rPr lang="en-US" sz="16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600" dirty="0">
                    <a:solidFill>
                      <a:srgbClr val="0D0D0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which is small and very difficult to measure</a:t>
                </a:r>
                <a:r>
                  <a:rPr lang="en-US" sz="1400" dirty="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r>
                  <a:rPr lang="en-US" sz="14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[e.g., Kuhn et al. 1997, </a:t>
                </a:r>
                <a:r>
                  <a:rPr lang="en-US" sz="1400" dirty="0" err="1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Rast</a:t>
                </a:r>
                <a:r>
                  <a:rPr lang="en-US" sz="1400" dirty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et al. 2008]</a:t>
                </a:r>
                <a:endParaRPr sz="1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1" name="Google Shape;71;p2">
                <a:extLst>
                  <a:ext uri="{FF2B5EF4-FFF2-40B4-BE49-F238E27FC236}">
                    <a16:creationId xmlns:a16="http://schemas.microsoft.com/office/drawing/2014/main" id="{5BFE05F8-E6AA-F142-6893-AFE67079D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63" y="5337360"/>
                <a:ext cx="7693431" cy="1200288"/>
              </a:xfrm>
              <a:prstGeom prst="rect">
                <a:avLst/>
              </a:prstGeom>
              <a:blipFill>
                <a:blip r:embed="rId3"/>
                <a:stretch>
                  <a:fillRect l="-990" b="-2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7C0F6A77-5A3A-3E20-22F6-CC32B543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7" b="53016"/>
          <a:stretch/>
        </p:blipFill>
        <p:spPr>
          <a:xfrm>
            <a:off x="8475586" y="1042277"/>
            <a:ext cx="2814011" cy="28315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3C4D1D-F76D-B27D-E8D7-237D36A5B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025" b="2058"/>
          <a:stretch/>
        </p:blipFill>
        <p:spPr>
          <a:xfrm>
            <a:off x="8475586" y="3920077"/>
            <a:ext cx="2814011" cy="2831502"/>
          </a:xfrm>
          <a:prstGeom prst="rect">
            <a:avLst/>
          </a:prstGeom>
        </p:spPr>
      </p:pic>
      <p:sp>
        <p:nvSpPr>
          <p:cNvPr id="25" name="Google Shape;73;p2">
            <a:extLst>
              <a:ext uri="{FF2B5EF4-FFF2-40B4-BE49-F238E27FC236}">
                <a16:creationId xmlns:a16="http://schemas.microsoft.com/office/drawing/2014/main" id="{615A294B-79DA-932A-F4C8-207A488F86A2}"/>
              </a:ext>
            </a:extLst>
          </p:cNvPr>
          <p:cNvSpPr txBox="1"/>
          <p:nvPr/>
        </p:nvSpPr>
        <p:spPr>
          <a:xfrm>
            <a:off x="10097714" y="1057024"/>
            <a:ext cx="19370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>
              <a:buClr>
                <a:srgbClr val="535353"/>
              </a:buClr>
              <a:buSzPts val="1600"/>
            </a:pPr>
            <a:r>
              <a:rPr lang="en-US" sz="1600" b="1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Differential rotation</a:t>
            </a:r>
            <a:endParaRPr sz="1600" dirty="0"/>
          </a:p>
          <a:p>
            <a:pPr algn="ctr">
              <a:buClr>
                <a:srgbClr val="535353"/>
              </a:buClr>
              <a:buSzPts val="1600"/>
            </a:pPr>
            <a:r>
              <a:rPr lang="en-US" sz="1600" b="1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(observed)</a:t>
            </a:r>
            <a:endParaRPr sz="1600" dirty="0"/>
          </a:p>
        </p:txBody>
      </p:sp>
      <p:sp>
        <p:nvSpPr>
          <p:cNvPr id="26" name="Google Shape;76;p2">
            <a:extLst>
              <a:ext uri="{FF2B5EF4-FFF2-40B4-BE49-F238E27FC236}">
                <a16:creationId xmlns:a16="http://schemas.microsoft.com/office/drawing/2014/main" id="{B427FA3A-88A6-1B2F-DF15-BE19E9FC8E9B}"/>
              </a:ext>
            </a:extLst>
          </p:cNvPr>
          <p:cNvSpPr txBox="1"/>
          <p:nvPr/>
        </p:nvSpPr>
        <p:spPr>
          <a:xfrm>
            <a:off x="10386349" y="4092564"/>
            <a:ext cx="154781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>
              <a:buClr>
                <a:srgbClr val="535353"/>
              </a:buClr>
              <a:buSzPts val="1600"/>
            </a:pPr>
            <a:r>
              <a:rPr lang="en-US" sz="1600" b="1" dirty="0">
                <a:solidFill>
                  <a:srgbClr val="535353"/>
                </a:solidFill>
                <a:latin typeface="Calibri"/>
                <a:cs typeface="Calibri"/>
                <a:sym typeface="Calibri"/>
              </a:rPr>
              <a:t>Entropy perturb.</a:t>
            </a:r>
            <a:endParaRPr sz="1600" dirty="0"/>
          </a:p>
          <a:p>
            <a:pPr algn="ctr">
              <a:buClr>
                <a:srgbClr val="535353"/>
              </a:buClr>
              <a:buSzPts val="1600"/>
            </a:pPr>
            <a:r>
              <a:rPr lang="en-US" sz="1600" b="1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(estimated)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54442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9"/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17" name="テキスト ボックス 13"/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Polar spiral flows			 High-latitude inertial modes</a:t>
            </a:r>
            <a:endParaRPr sz="2900" dirty="0"/>
          </a:p>
        </p:txBody>
      </p:sp>
      <p:sp>
        <p:nvSpPr>
          <p:cNvPr id="19" name="Arrow">
            <a:extLst>
              <a:ext uri="{FF2B5EF4-FFF2-40B4-BE49-F238E27FC236}">
                <a16:creationId xmlns:a16="http://schemas.microsoft.com/office/drawing/2014/main" id="{1A28FE68-50F1-AC3F-5EEA-DAD56DCFE9A8}"/>
              </a:ext>
            </a:extLst>
          </p:cNvPr>
          <p:cNvSpPr/>
          <p:nvPr/>
        </p:nvSpPr>
        <p:spPr>
          <a:xfrm>
            <a:off x="5057890" y="240022"/>
            <a:ext cx="462559" cy="294556"/>
          </a:xfrm>
          <a:prstGeom prst="rightArrow">
            <a:avLst>
              <a:gd name="adj1" fmla="val 31012"/>
              <a:gd name="adj2" fmla="val 49751"/>
            </a:avLst>
          </a:prstGeom>
          <a:solidFill>
            <a:srgbClr val="FFFFFF"/>
          </a:solidFill>
          <a:ln w="12700">
            <a:solidFill>
              <a:schemeClr val="accent1">
                <a:satOff val="-3547"/>
                <a:lumOff val="-10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テキスト ボックス 42">
                <a:extLst>
                  <a:ext uri="{FF2B5EF4-FFF2-40B4-BE49-F238E27FC236}">
                    <a16:creationId xmlns:a16="http://schemas.microsoft.com/office/drawing/2014/main" id="{4EEE88E9-66E0-615B-E7E9-A26BFA6F39F2}"/>
                  </a:ext>
                </a:extLst>
              </p:cNvPr>
              <p:cNvSpPr txBox="1"/>
              <p:nvPr/>
            </p:nvSpPr>
            <p:spPr>
              <a:xfrm>
                <a:off x="588238" y="1016349"/>
                <a:ext cx="6685415" cy="256339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/>
                  <a:t>Near the polar region of the Sun, </a:t>
                </a:r>
                <a:r>
                  <a:rPr b="1" dirty="0">
                    <a:solidFill>
                      <a:srgbClr val="FF2600"/>
                    </a:solidFill>
                  </a:rPr>
                  <a:t>spiraling flow patterns</a:t>
                </a:r>
                <a:r>
                  <a:rPr dirty="0"/>
                  <a:t> are observed </a:t>
                </a:r>
                <a:r>
                  <a:rPr sz="1400" dirty="0">
                    <a:solidFill>
                      <a:srgbClr val="0070C0"/>
                    </a:solidFill>
                  </a:rPr>
                  <a:t>[Hathaway</a:t>
                </a:r>
                <a:r>
                  <a:rPr lang="en-US" sz="1400" dirty="0">
                    <a:solidFill>
                      <a:srgbClr val="0070C0"/>
                    </a:solidFill>
                  </a:rPr>
                  <a:t> et al.</a:t>
                </a:r>
                <a:r>
                  <a:rPr sz="1400" dirty="0">
                    <a:solidFill>
                      <a:srgbClr val="0070C0"/>
                    </a:solidFill>
                  </a:rPr>
                  <a:t> 2013</a:t>
                </a:r>
                <a:r>
                  <a:rPr lang="en-US" sz="1400" dirty="0">
                    <a:solidFill>
                      <a:srgbClr val="0070C0"/>
                    </a:solidFill>
                  </a:rPr>
                  <a:t>, Bogart et al. 2015</a:t>
                </a:r>
                <a:r>
                  <a:rPr sz="1400" dirty="0">
                    <a:solidFill>
                      <a:srgbClr val="0070C0"/>
                    </a:solidFill>
                  </a:rPr>
                  <a:t>]</a:t>
                </a:r>
              </a:p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/>
                  <a:t>Largely consist</a:t>
                </a:r>
                <a:r>
                  <a:rPr b="1" dirty="0">
                    <a:solidFill>
                      <a:srgbClr val="FF26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dirty="0"/>
                  <a:t> component and have the velocity amplitude of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20−30</m:t>
                    </m:r>
                    <m:r>
                      <m:rPr>
                        <m:sty m:val="p"/>
                      </m:rP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sz="1400" dirty="0"/>
                  <a:t>  </a:t>
                </a:r>
                <a:r>
                  <a:rPr dirty="0"/>
                  <a:t>at the surface</a:t>
                </a:r>
              </a:p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/>
                  <a:t>Often </a:t>
                </a:r>
                <a:r>
                  <a:rPr b="1" dirty="0">
                    <a:solidFill>
                      <a:srgbClr val="FF2600"/>
                    </a:solidFill>
                  </a:rPr>
                  <a:t>(mis)interpreted as the giant convection cells</a:t>
                </a:r>
                <a:r>
                  <a:rPr b="1" dirty="0"/>
                  <a:t> </a:t>
                </a:r>
                <a:r>
                  <a:rPr dirty="0"/>
                  <a:t>from the deep interior that transport the angular momentum equatorward </a:t>
                </a:r>
                <a:r>
                  <a:rPr sz="1400" dirty="0">
                    <a:solidFill>
                      <a:schemeClr val="accent1"/>
                    </a:solidFill>
                  </a:rPr>
                  <a:t>[Hath</a:t>
                </a:r>
                <a:r>
                  <a:rPr lang="en-US" sz="1400" dirty="0">
                    <a:solidFill>
                      <a:schemeClr val="accent1"/>
                    </a:solidFill>
                  </a:rPr>
                  <a:t>a</a:t>
                </a:r>
                <a:r>
                  <a:rPr sz="1400" dirty="0">
                    <a:solidFill>
                      <a:schemeClr val="accent1"/>
                    </a:solidFill>
                  </a:rPr>
                  <a:t>way</a:t>
                </a:r>
                <a:r>
                  <a:rPr lang="en-US" sz="1400" dirty="0">
                    <a:solidFill>
                      <a:schemeClr val="accent1"/>
                    </a:solidFill>
                  </a:rPr>
                  <a:t> et al.</a:t>
                </a:r>
                <a:r>
                  <a:rPr sz="1400" dirty="0">
                    <a:solidFill>
                      <a:schemeClr val="accent1"/>
                    </a:solidFill>
                  </a:rPr>
                  <a:t> 2013, Hathaway &amp; Upton 2021]</a:t>
                </a:r>
              </a:p>
            </p:txBody>
          </p:sp>
        </mc:Choice>
        <mc:Fallback xmlns="">
          <p:sp>
            <p:nvSpPr>
              <p:cNvPr id="90" name="テキスト ボックス 42">
                <a:extLst>
                  <a:ext uri="{FF2B5EF4-FFF2-40B4-BE49-F238E27FC236}">
                    <a16:creationId xmlns:a16="http://schemas.microsoft.com/office/drawing/2014/main" id="{4EEE88E9-66E0-615B-E7E9-A26BFA6F3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38" y="1016349"/>
                <a:ext cx="6685415" cy="2563394"/>
              </a:xfrm>
              <a:prstGeom prst="rect">
                <a:avLst/>
              </a:prstGeom>
              <a:blipFill>
                <a:blip r:embed="rId7"/>
                <a:stretch>
                  <a:fillRect l="-1139" r="-949" b="-19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テキスト ボックス 42">
            <a:extLst>
              <a:ext uri="{FF2B5EF4-FFF2-40B4-BE49-F238E27FC236}">
                <a16:creationId xmlns:a16="http://schemas.microsoft.com/office/drawing/2014/main" id="{FDC3045E-FFDA-8C2E-4BA2-C16185B851F7}"/>
              </a:ext>
            </a:extLst>
          </p:cNvPr>
          <p:cNvSpPr txBox="1"/>
          <p:nvPr/>
        </p:nvSpPr>
        <p:spPr>
          <a:xfrm>
            <a:off x="588238" y="4275209"/>
            <a:ext cx="6726794" cy="220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lnSpc>
                <a:spcPts val="2800"/>
              </a:lnSpc>
              <a:buSzPct val="100000"/>
              <a:buFont typeface="Wingdings" pitchFamily="2" charset="2"/>
              <a:buChar char="Ø"/>
              <a:defRPr sz="1600">
                <a:solidFill>
                  <a:srgbClr val="0D0D0D"/>
                </a:solidFill>
              </a:defRPr>
            </a:pPr>
            <a:r>
              <a:rPr dirty="0"/>
              <a:t>Recently, </a:t>
            </a:r>
            <a:r>
              <a:rPr dirty="0" err="1">
                <a:solidFill>
                  <a:srgbClr val="0070C0"/>
                </a:solidFill>
              </a:rPr>
              <a:t>Gizon</a:t>
            </a:r>
            <a:r>
              <a:rPr dirty="0">
                <a:solidFill>
                  <a:srgbClr val="0070C0"/>
                </a:solidFill>
              </a:rPr>
              <a:t> et al. (2021) </a:t>
            </a:r>
            <a:r>
              <a:rPr dirty="0"/>
              <a:t>instead showed that these polar flows are </a:t>
            </a:r>
            <a:r>
              <a:rPr b="1" dirty="0"/>
              <a:t>characterized by single frequency at all latitudes</a:t>
            </a:r>
            <a:r>
              <a:rPr dirty="0"/>
              <a:t> (once the spectrum is normalized)</a:t>
            </a:r>
          </a:p>
          <a:p>
            <a:pPr marL="342900" indent="-342900">
              <a:lnSpc>
                <a:spcPts val="2800"/>
              </a:lnSpc>
              <a:buSzPct val="100000"/>
              <a:buFont typeface="Wingdings" pitchFamily="2" charset="2"/>
              <a:buChar char="Ø"/>
              <a:defRPr sz="1600">
                <a:solidFill>
                  <a:srgbClr val="0D0D0D"/>
                </a:solidFill>
              </a:defRPr>
            </a:pPr>
            <a:r>
              <a:rPr dirty="0"/>
              <a:t>Indicating that they are </a:t>
            </a:r>
            <a:r>
              <a:rPr i="1" u="sng" dirty="0"/>
              <a:t>global-scale </a:t>
            </a:r>
            <a:r>
              <a:rPr b="1" i="1" u="sng" dirty="0">
                <a:solidFill>
                  <a:srgbClr val="FF2600"/>
                </a:solidFill>
              </a:rPr>
              <a:t>modes of inertial oscillation</a:t>
            </a:r>
            <a:r>
              <a:rPr dirty="0">
                <a:solidFill>
                  <a:srgbClr val="000000"/>
                </a:solidFill>
              </a:rPr>
              <a:t> (where the restoring force is the Coriolis force)</a:t>
            </a:r>
          </a:p>
          <a:p>
            <a:pPr marL="342900" indent="-342900">
              <a:lnSpc>
                <a:spcPts val="2800"/>
              </a:lnSpc>
              <a:buSzPct val="100000"/>
              <a:buFont typeface="Wingdings" pitchFamily="2" charset="2"/>
              <a:buChar char="Ø"/>
              <a:defRPr sz="1600">
                <a:solidFill>
                  <a:srgbClr val="0D0D0D"/>
                </a:solidFill>
              </a:defRPr>
            </a:pPr>
            <a:r>
              <a:rPr dirty="0">
                <a:solidFill>
                  <a:srgbClr val="000000"/>
                </a:solidFill>
              </a:rPr>
              <a:t>We call them </a:t>
            </a:r>
            <a:r>
              <a:rPr b="1" dirty="0">
                <a:solidFill>
                  <a:srgbClr val="FF2600"/>
                </a:solidFill>
              </a:rPr>
              <a:t>“high-latitude inertial modes”</a:t>
            </a:r>
          </a:p>
        </p:txBody>
      </p:sp>
      <p:sp>
        <p:nvSpPr>
          <p:cNvPr id="92" name="Down Arrow 20">
            <a:extLst>
              <a:ext uri="{FF2B5EF4-FFF2-40B4-BE49-F238E27FC236}">
                <a16:creationId xmlns:a16="http://schemas.microsoft.com/office/drawing/2014/main" id="{CB48F19D-6F1C-49BC-60B1-7F3E7A8A6297}"/>
              </a:ext>
            </a:extLst>
          </p:cNvPr>
          <p:cNvSpPr/>
          <p:nvPr/>
        </p:nvSpPr>
        <p:spPr>
          <a:xfrm>
            <a:off x="3586058" y="3715924"/>
            <a:ext cx="341951" cy="367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767171">
              <a:alpha val="69000"/>
            </a:srgbClr>
          </a:solidFill>
          <a:ln w="2222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ED1F7-4209-07C9-480B-CEF8E9356D9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9728" y="929736"/>
            <a:ext cx="4654379" cy="5810268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F0A441F7-68CC-EE82-881F-4F1639027454}"/>
              </a:ext>
            </a:extLst>
          </p:cNvPr>
          <p:cNvSpPr txBox="1"/>
          <p:nvPr/>
        </p:nvSpPr>
        <p:spPr>
          <a:xfrm>
            <a:off x="10326139" y="2862552"/>
            <a:ext cx="162428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chemeClr val="accent1"/>
                </a:solidFill>
              </a:defRPr>
            </a:lvl1pPr>
          </a:lstStyle>
          <a:p>
            <a:r>
              <a:rPr dirty="0">
                <a:solidFill>
                  <a:srgbClr val="0070C0"/>
                </a:solidFill>
              </a:rPr>
              <a:t>[Hathaway</a:t>
            </a:r>
            <a:r>
              <a:rPr lang="en-US" dirty="0">
                <a:solidFill>
                  <a:srgbClr val="0070C0"/>
                </a:solidFill>
              </a:rPr>
              <a:t> et al.</a:t>
            </a:r>
            <a:r>
              <a:rPr dirty="0">
                <a:solidFill>
                  <a:srgbClr val="0070C0"/>
                </a:solidFill>
              </a:rPr>
              <a:t> 2013]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03A0B4BC-72C5-FFDD-8803-9EEB2E81C616}"/>
                  </a:ext>
                </a:extLst>
              </p:cNvPr>
              <p:cNvSpPr txBox="1"/>
              <p:nvPr/>
            </p:nvSpPr>
            <p:spPr>
              <a:xfrm>
                <a:off x="8781992" y="922748"/>
                <a:ext cx="1604334" cy="3230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400" b="1">
                    <a:solidFill>
                      <a:srgbClr val="535353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40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0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sz="140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dirty="0">
                    <a:latin typeface="+mj-lt"/>
                    <a:ea typeface="+mj-ea"/>
                    <a:cs typeface="+mj-cs"/>
                    <a:sym typeface="Calibri"/>
                  </a:rPr>
                  <a:t> (SG tracking map)</a:t>
                </a:r>
                <a:endParaRPr sz="1320" dirty="0"/>
              </a:p>
            </p:txBody>
          </p:sp>
        </mc:Choice>
        <mc:Fallback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03A0B4BC-72C5-FFDD-8803-9EEB2E81C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992" y="922748"/>
                <a:ext cx="1604334" cy="323030"/>
              </a:xfrm>
              <a:prstGeom prst="rect">
                <a:avLst/>
              </a:prstGeom>
              <a:blipFill>
                <a:blip r:embed="rId9"/>
                <a:stretch>
                  <a:fillRect r="-7874" b="-153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30">
            <a:extLst>
              <a:ext uri="{FF2B5EF4-FFF2-40B4-BE49-F238E27FC236}">
                <a16:creationId xmlns:a16="http://schemas.microsoft.com/office/drawing/2014/main" id="{0729A68A-7A35-2F96-0F71-589290A22D0F}"/>
              </a:ext>
            </a:extLst>
          </p:cNvPr>
          <p:cNvSpPr txBox="1"/>
          <p:nvPr/>
        </p:nvSpPr>
        <p:spPr>
          <a:xfrm>
            <a:off x="10429567" y="6505022"/>
            <a:ext cx="133170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chemeClr val="accent1"/>
                </a:solidFill>
              </a:defRPr>
            </a:lvl1pPr>
          </a:lstStyle>
          <a:p>
            <a:r>
              <a:rPr dirty="0">
                <a:solidFill>
                  <a:srgbClr val="0070C0"/>
                </a:solidFill>
              </a:rPr>
              <a:t>[</a:t>
            </a:r>
            <a:r>
              <a:rPr dirty="0" err="1">
                <a:solidFill>
                  <a:srgbClr val="0070C0"/>
                </a:solidFill>
              </a:rPr>
              <a:t>Gizon</a:t>
            </a:r>
            <a:r>
              <a:rPr dirty="0">
                <a:solidFill>
                  <a:srgbClr val="0070C0"/>
                </a:solidFill>
              </a:rPr>
              <a:t> et al. 2021]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2BA9B-5198-B895-1E28-97D1AA676911}"/>
              </a:ext>
            </a:extLst>
          </p:cNvPr>
          <p:cNvSpPr/>
          <p:nvPr/>
        </p:nvSpPr>
        <p:spPr>
          <a:xfrm>
            <a:off x="8582311" y="3270299"/>
            <a:ext cx="2332615" cy="292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45">
                <a:extLst>
                  <a:ext uri="{FF2B5EF4-FFF2-40B4-BE49-F238E27FC236}">
                    <a16:creationId xmlns:a16="http://schemas.microsoft.com/office/drawing/2014/main" id="{E52824F7-FE11-D849-D101-C613C4FF3DCB}"/>
                  </a:ext>
                </a:extLst>
              </p:cNvPr>
              <p:cNvSpPr txBox="1"/>
              <p:nvPr/>
            </p:nvSpPr>
            <p:spPr>
              <a:xfrm>
                <a:off x="8581879" y="3238117"/>
                <a:ext cx="2235159" cy="3407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 sz="1400" b="1">
                    <a:solidFill>
                      <a:srgbClr val="535353"/>
                    </a:solidFill>
                  </a:defRPr>
                </a:pPr>
                <a:r>
                  <a:rPr dirty="0"/>
                  <a:t>Power spectrum of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sz="15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50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50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sz="150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>
          <p:sp>
            <p:nvSpPr>
              <p:cNvPr id="11" name="TextBox 45">
                <a:extLst>
                  <a:ext uri="{FF2B5EF4-FFF2-40B4-BE49-F238E27FC236}">
                    <a16:creationId xmlns:a16="http://schemas.microsoft.com/office/drawing/2014/main" id="{E52824F7-FE11-D849-D101-C613C4FF3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879" y="3238117"/>
                <a:ext cx="2235159" cy="340720"/>
              </a:xfrm>
              <a:prstGeom prst="rect">
                <a:avLst/>
              </a:prstGeom>
              <a:blipFill>
                <a:blip r:embed="rId10"/>
                <a:stretch>
                  <a:fillRect l="-2825" r="-3390" b="-14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85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9"/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17" name="テキスト ボックス 13"/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High-latitude inertial modes are baroclinically unstable</a:t>
            </a:r>
            <a:endParaRPr sz="2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42">
                <a:extLst>
                  <a:ext uri="{FF2B5EF4-FFF2-40B4-BE49-F238E27FC236}">
                    <a16:creationId xmlns:a16="http://schemas.microsoft.com/office/drawing/2014/main" id="{C47E19D5-ADB8-10F6-D101-74CAB5F9C1C1}"/>
                  </a:ext>
                </a:extLst>
              </p:cNvPr>
              <p:cNvSpPr txBox="1"/>
              <p:nvPr/>
            </p:nvSpPr>
            <p:spPr>
              <a:xfrm>
                <a:off x="555587" y="924235"/>
                <a:ext cx="11542205" cy="14935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>
                    <a:solidFill>
                      <a:srgbClr val="0070C0"/>
                    </a:solidFill>
                  </a:rPr>
                  <a:t>Bekki et al. (2022a) </a:t>
                </a:r>
                <a:r>
                  <a:rPr dirty="0"/>
                  <a:t>carried out a </a:t>
                </a:r>
                <a:r>
                  <a:rPr b="1" dirty="0">
                    <a:solidFill>
                      <a:srgbClr val="FF2600"/>
                    </a:solidFill>
                  </a:rPr>
                  <a:t>linear eigenmode analysis</a:t>
                </a:r>
                <a:r>
                  <a:rPr dirty="0"/>
                  <a:t> to show that the </a:t>
                </a:r>
                <a:r>
                  <a:rPr b="1" dirty="0"/>
                  <a:t>high-latitude modes become linearly unstable </a:t>
                </a:r>
                <a:br>
                  <a:rPr lang="en-US" b="1" dirty="0"/>
                </a:br>
                <a:r>
                  <a:rPr b="1" dirty="0"/>
                  <a:t>when a</a:t>
                </a:r>
                <a:r>
                  <a:rPr b="1" dirty="0">
                    <a:solidFill>
                      <a:srgbClr val="FF2600"/>
                    </a:solidFill>
                  </a:rPr>
                  <a:t> latitudinal entropy gradient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r>
                  <a:rPr b="1" dirty="0">
                    <a:solidFill>
                      <a:srgbClr val="FF2600"/>
                    </a:solidFill>
                  </a:rPr>
                  <a:t> </a:t>
                </a:r>
                <a:r>
                  <a:rPr b="1" dirty="0"/>
                  <a:t>exists, i.e., </a:t>
                </a:r>
                <a:r>
                  <a:rPr b="1" dirty="0">
                    <a:solidFill>
                      <a:srgbClr val="FF2600"/>
                    </a:solidFill>
                  </a:rPr>
                  <a:t>baroclinically unstable</a:t>
                </a:r>
              </a:p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b="1" dirty="0"/>
                  <a:t>The observed spiral pattern </a:t>
                </a:r>
                <a:r>
                  <a:rPr dirty="0"/>
                  <a:t>can be obtained only when a large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𝜕𝜃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sz="1400" dirty="0"/>
                  <a:t> </a:t>
                </a:r>
                <a:r>
                  <a:rPr dirty="0"/>
                  <a:t>is included </a:t>
                </a:r>
              </a:p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dirty="0"/>
                  <a:t>The dispersion relation of the baroclinically-unstable modes agree well with the observations</a:t>
                </a:r>
              </a:p>
            </p:txBody>
          </p:sp>
        </mc:Choice>
        <mc:Fallback xmlns="">
          <p:sp>
            <p:nvSpPr>
              <p:cNvPr id="10" name="テキスト ボックス 42">
                <a:extLst>
                  <a:ext uri="{FF2B5EF4-FFF2-40B4-BE49-F238E27FC236}">
                    <a16:creationId xmlns:a16="http://schemas.microsoft.com/office/drawing/2014/main" id="{C47E19D5-ADB8-10F6-D101-74CAB5F9C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7" y="924235"/>
                <a:ext cx="11542205" cy="1493521"/>
              </a:xfrm>
              <a:prstGeom prst="rect">
                <a:avLst/>
              </a:prstGeom>
              <a:blipFill>
                <a:blip r:embed="rId2"/>
                <a:stretch>
                  <a:fillRect l="-659" b="-336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 descr="Picture 2">
            <a:extLst>
              <a:ext uri="{FF2B5EF4-FFF2-40B4-BE49-F238E27FC236}">
                <a16:creationId xmlns:a16="http://schemas.microsoft.com/office/drawing/2014/main" id="{034763E5-6E70-BEC1-DD25-FA35263F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93" y="3098193"/>
            <a:ext cx="3012017" cy="355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B31B29AC-0185-5F5B-65E8-E6E79B5218EF}"/>
              </a:ext>
            </a:extLst>
          </p:cNvPr>
          <p:cNvSpPr/>
          <p:nvPr/>
        </p:nvSpPr>
        <p:spPr>
          <a:xfrm>
            <a:off x="1957236" y="3310600"/>
            <a:ext cx="308243" cy="35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2C2A4C52-E374-4521-3589-CB7C050CC326}"/>
              </a:ext>
            </a:extLst>
          </p:cNvPr>
          <p:cNvSpPr txBox="1"/>
          <p:nvPr/>
        </p:nvSpPr>
        <p:spPr>
          <a:xfrm>
            <a:off x="1108404" y="5801903"/>
            <a:ext cx="506008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0000"/>
                </a:solidFill>
              </a:defRPr>
            </a:lvl1pPr>
          </a:lstStyle>
          <a:p>
            <a:r>
              <a:t>stable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34980CDE-6180-16DF-9D44-3BE02D599664}"/>
              </a:ext>
            </a:extLst>
          </p:cNvPr>
          <p:cNvSpPr txBox="1"/>
          <p:nvPr/>
        </p:nvSpPr>
        <p:spPr>
          <a:xfrm>
            <a:off x="1141043" y="3359935"/>
            <a:ext cx="679492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0000"/>
                </a:solidFill>
              </a:defRPr>
            </a:lvl1pPr>
          </a:lstStyle>
          <a:p>
            <a:r>
              <a:t>unstable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Linear eigenfrequency ( )">
                <a:extLst>
                  <a:ext uri="{FF2B5EF4-FFF2-40B4-BE49-F238E27FC236}">
                    <a16:creationId xmlns:a16="http://schemas.microsoft.com/office/drawing/2014/main" id="{4AAB4039-CD82-2E29-A657-1659211C4A40}"/>
                  </a:ext>
                </a:extLst>
              </p:cNvPr>
              <p:cNvSpPr txBox="1"/>
              <p:nvPr/>
            </p:nvSpPr>
            <p:spPr>
              <a:xfrm>
                <a:off x="509293" y="2862425"/>
                <a:ext cx="3463648" cy="3056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dirty="0"/>
                  <a:t>Linear eigenfrequency (</a:t>
                </a:r>
                <a14:m>
                  <m:oMath xmlns:m="http://schemas.openxmlformats.org/officeDocument/2006/math"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dirty="0"/>
                  <a:t>)</a:t>
                </a:r>
              </a:p>
            </p:txBody>
          </p:sp>
        </mc:Choice>
        <mc:Fallback xmlns="">
          <p:sp>
            <p:nvSpPr>
              <p:cNvPr id="27" name="Linear eigenfrequency ( )">
                <a:extLst>
                  <a:ext uri="{FF2B5EF4-FFF2-40B4-BE49-F238E27FC236}">
                    <a16:creationId xmlns:a16="http://schemas.microsoft.com/office/drawing/2014/main" id="{4AAB4039-CD82-2E29-A657-1659211C4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93" y="2862425"/>
                <a:ext cx="3463648" cy="305635"/>
              </a:xfrm>
              <a:prstGeom prst="rect">
                <a:avLst/>
              </a:prstGeom>
              <a:blipFill>
                <a:blip r:embed="rId4"/>
                <a:stretch>
                  <a:fillRect b="-32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">
                <a:extLst>
                  <a:ext uri="{FF2B5EF4-FFF2-40B4-BE49-F238E27FC236}">
                    <a16:creationId xmlns:a16="http://schemas.microsoft.com/office/drawing/2014/main" id="{9D15F9B5-0F38-0FA7-CA94-B7EF86705D31}"/>
                  </a:ext>
                </a:extLst>
              </p:cNvPr>
              <p:cNvSpPr txBox="1"/>
              <p:nvPr/>
            </p:nvSpPr>
            <p:spPr>
              <a:xfrm>
                <a:off x="2555319" y="5714681"/>
                <a:ext cx="745885" cy="2505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000">
                    <a:solidFill>
                      <a:srgbClr val="53535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sty m:val="p"/>
                        </m:rP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" name="Text">
                <a:extLst>
                  <a:ext uri="{FF2B5EF4-FFF2-40B4-BE49-F238E27FC236}">
                    <a16:creationId xmlns:a16="http://schemas.microsoft.com/office/drawing/2014/main" id="{9D15F9B5-0F38-0FA7-CA94-B7EF86705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319" y="5714681"/>
                <a:ext cx="745885" cy="250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">
                <a:extLst>
                  <a:ext uri="{FF2B5EF4-FFF2-40B4-BE49-F238E27FC236}">
                    <a16:creationId xmlns:a16="http://schemas.microsoft.com/office/drawing/2014/main" id="{5C67B6A4-4B8F-6E08-FAA6-AEEDC39C8DC2}"/>
                  </a:ext>
                </a:extLst>
              </p:cNvPr>
              <p:cNvSpPr txBox="1"/>
              <p:nvPr/>
            </p:nvSpPr>
            <p:spPr>
              <a:xfrm>
                <a:off x="1503759" y="5120321"/>
                <a:ext cx="743390" cy="2505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000">
                    <a:solidFill>
                      <a:srgbClr val="53535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9" name="Text">
                <a:extLst>
                  <a:ext uri="{FF2B5EF4-FFF2-40B4-BE49-F238E27FC236}">
                    <a16:creationId xmlns:a16="http://schemas.microsoft.com/office/drawing/2014/main" id="{5C67B6A4-4B8F-6E08-FAA6-AEEDC39C8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759" y="5120321"/>
                <a:ext cx="743390" cy="2505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">
                <a:extLst>
                  <a:ext uri="{FF2B5EF4-FFF2-40B4-BE49-F238E27FC236}">
                    <a16:creationId xmlns:a16="http://schemas.microsoft.com/office/drawing/2014/main" id="{E813F1AE-8FCC-075B-609C-18887CF0BFAB}"/>
                  </a:ext>
                </a:extLst>
              </p:cNvPr>
              <p:cNvSpPr txBox="1"/>
              <p:nvPr/>
            </p:nvSpPr>
            <p:spPr>
              <a:xfrm>
                <a:off x="1972846" y="3363756"/>
                <a:ext cx="743106" cy="2505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000">
                    <a:solidFill>
                      <a:srgbClr val="53535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r>
                        <m:rPr>
                          <m:sty m:val="p"/>
                        </m:rP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0" name="Text">
                <a:extLst>
                  <a:ext uri="{FF2B5EF4-FFF2-40B4-BE49-F238E27FC236}">
                    <a16:creationId xmlns:a16="http://schemas.microsoft.com/office/drawing/2014/main" id="{E813F1AE-8FCC-075B-609C-18887CF0B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846" y="3363756"/>
                <a:ext cx="743106" cy="250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">
                <a:extLst>
                  <a:ext uri="{FF2B5EF4-FFF2-40B4-BE49-F238E27FC236}">
                    <a16:creationId xmlns:a16="http://schemas.microsoft.com/office/drawing/2014/main" id="{C6A37738-71FF-3FCE-777D-E73B4AD4DE6B}"/>
                  </a:ext>
                </a:extLst>
              </p:cNvPr>
              <p:cNvSpPr txBox="1"/>
              <p:nvPr/>
            </p:nvSpPr>
            <p:spPr>
              <a:xfrm>
                <a:off x="1141043" y="3916196"/>
                <a:ext cx="744700" cy="2516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000">
                    <a:solidFill>
                      <a:srgbClr val="53535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r>
                        <m:rPr>
                          <m:sty m:val="p"/>
                        </m:rP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1" name="Text">
                <a:extLst>
                  <a:ext uri="{FF2B5EF4-FFF2-40B4-BE49-F238E27FC236}">
                    <a16:creationId xmlns:a16="http://schemas.microsoft.com/office/drawing/2014/main" id="{C6A37738-71FF-3FCE-777D-E73B4AD4D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43" y="3916196"/>
                <a:ext cx="744700" cy="251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">
                <a:extLst>
                  <a:ext uri="{FF2B5EF4-FFF2-40B4-BE49-F238E27FC236}">
                    <a16:creationId xmlns:a16="http://schemas.microsoft.com/office/drawing/2014/main" id="{DD37E996-35FA-4798-50D9-7FC756E0BDA4}"/>
                  </a:ext>
                </a:extLst>
              </p:cNvPr>
              <p:cNvSpPr txBox="1"/>
              <p:nvPr/>
            </p:nvSpPr>
            <p:spPr>
              <a:xfrm>
                <a:off x="1642117" y="4556418"/>
                <a:ext cx="747538" cy="2505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000">
                    <a:solidFill>
                      <a:srgbClr val="53535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sz="1050" i="1">
                              <a:solidFill>
                                <a:srgbClr val="5252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sz="10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2" name="Text">
                <a:extLst>
                  <a:ext uri="{FF2B5EF4-FFF2-40B4-BE49-F238E27FC236}">
                    <a16:creationId xmlns:a16="http://schemas.microsoft.com/office/drawing/2014/main" id="{DD37E996-35FA-4798-50D9-7FC756E0B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17" y="4556418"/>
                <a:ext cx="747538" cy="2505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">
            <a:extLst>
              <a:ext uri="{FF2B5EF4-FFF2-40B4-BE49-F238E27FC236}">
                <a16:creationId xmlns:a16="http://schemas.microsoft.com/office/drawing/2014/main" id="{FF3418DC-FA28-A806-58F0-F9D1D371C0B0}"/>
              </a:ext>
            </a:extLst>
          </p:cNvPr>
          <p:cNvGrpSpPr>
            <a:grpSpLocks noChangeAspect="1"/>
          </p:cNvGrpSpPr>
          <p:nvPr/>
        </p:nvGrpSpPr>
        <p:grpSpPr>
          <a:xfrm>
            <a:off x="3625536" y="3171969"/>
            <a:ext cx="4930103" cy="3455293"/>
            <a:chOff x="0" y="0"/>
            <a:chExt cx="5158198" cy="3615153"/>
          </a:xfrm>
        </p:grpSpPr>
        <p:pic>
          <p:nvPicPr>
            <p:cNvPr id="34" name="Picture 4" descr="Picture 4">
              <a:extLst>
                <a:ext uri="{FF2B5EF4-FFF2-40B4-BE49-F238E27FC236}">
                  <a16:creationId xmlns:a16="http://schemas.microsoft.com/office/drawing/2014/main" id="{B2060B87-3186-BED9-9696-2C124CBA0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2215"/>
            <a:stretch>
              <a:fillRect/>
            </a:stretch>
          </p:blipFill>
          <p:spPr>
            <a:xfrm>
              <a:off x="0" y="2031918"/>
              <a:ext cx="5158199" cy="1583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icture 7" descr="Picture 7">
              <a:extLst>
                <a:ext uri="{FF2B5EF4-FFF2-40B4-BE49-F238E27FC236}">
                  <a16:creationId xmlns:a16="http://schemas.microsoft.com/office/drawing/2014/main" id="{8F45A5CE-DA7D-7EF5-236C-AD447CE8B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2215"/>
            <a:stretch>
              <a:fillRect/>
            </a:stretch>
          </p:blipFill>
          <p:spPr>
            <a:xfrm>
              <a:off x="0" y="0"/>
              <a:ext cx="5158197" cy="158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Straight Connector 5">
              <a:extLst>
                <a:ext uri="{FF2B5EF4-FFF2-40B4-BE49-F238E27FC236}">
                  <a16:creationId xmlns:a16="http://schemas.microsoft.com/office/drawing/2014/main" id="{0FE92245-F606-55A7-084A-18C81FA2EA7E}"/>
                </a:ext>
              </a:extLst>
            </p:cNvPr>
            <p:cNvSpPr/>
            <p:nvPr/>
          </p:nvSpPr>
          <p:spPr>
            <a:xfrm>
              <a:off x="1586659" y="88367"/>
              <a:ext cx="1047855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Straight Connector 24">
              <a:extLst>
                <a:ext uri="{FF2B5EF4-FFF2-40B4-BE49-F238E27FC236}">
                  <a16:creationId xmlns:a16="http://schemas.microsoft.com/office/drawing/2014/main" id="{1660DC4B-15A1-41FE-CA11-4B9898E60213}"/>
                </a:ext>
              </a:extLst>
            </p:cNvPr>
            <p:cNvSpPr/>
            <p:nvPr/>
          </p:nvSpPr>
          <p:spPr>
            <a:xfrm>
              <a:off x="1586659" y="254331"/>
              <a:ext cx="1047855" cy="100936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Straight Connector 26">
              <a:extLst>
                <a:ext uri="{FF2B5EF4-FFF2-40B4-BE49-F238E27FC236}">
                  <a16:creationId xmlns:a16="http://schemas.microsoft.com/office/drawing/2014/main" id="{7FCC2478-4CC3-F719-BC51-C1C75BE9C8BE}"/>
                </a:ext>
              </a:extLst>
            </p:cNvPr>
            <p:cNvSpPr/>
            <p:nvPr/>
          </p:nvSpPr>
          <p:spPr>
            <a:xfrm>
              <a:off x="1590743" y="2121267"/>
              <a:ext cx="1047855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Straight Connector 27">
              <a:extLst>
                <a:ext uri="{FF2B5EF4-FFF2-40B4-BE49-F238E27FC236}">
                  <a16:creationId xmlns:a16="http://schemas.microsoft.com/office/drawing/2014/main" id="{EE785FD7-4998-8A92-846F-36CDCEEB3509}"/>
                </a:ext>
              </a:extLst>
            </p:cNvPr>
            <p:cNvSpPr/>
            <p:nvPr/>
          </p:nvSpPr>
          <p:spPr>
            <a:xfrm>
              <a:off x="1590743" y="2287232"/>
              <a:ext cx="1047855" cy="10093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Right Arrow 23">
              <a:extLst>
                <a:ext uri="{FF2B5EF4-FFF2-40B4-BE49-F238E27FC236}">
                  <a16:creationId xmlns:a16="http://schemas.microsoft.com/office/drawing/2014/main" id="{E7749E65-A945-9D8E-93F1-95EB0C051849}"/>
                </a:ext>
              </a:extLst>
            </p:cNvPr>
            <p:cNvSpPr/>
            <p:nvPr/>
          </p:nvSpPr>
          <p:spPr>
            <a:xfrm rot="5400000">
              <a:off x="544250" y="1553162"/>
              <a:ext cx="386490" cy="29068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04040">
                <a:alpha val="50000"/>
              </a:srgbClr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 without   (non-baroclinic)">
                <a:extLst>
                  <a:ext uri="{FF2B5EF4-FFF2-40B4-BE49-F238E27FC236}">
                    <a16:creationId xmlns:a16="http://schemas.microsoft.com/office/drawing/2014/main" id="{AD9ED592-28A1-F534-0537-051F2FF817F2}"/>
                  </a:ext>
                </a:extLst>
              </p:cNvPr>
              <p:cNvSpPr txBox="1"/>
              <p:nvPr/>
            </p:nvSpPr>
            <p:spPr>
              <a:xfrm>
                <a:off x="4446499" y="2862011"/>
                <a:ext cx="3463648" cy="3060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dirty="0"/>
                  <a:t>Case without </a:t>
                </a:r>
                <a14:m>
                  <m:oMath xmlns:m="http://schemas.openxmlformats.org/officeDocument/2006/math"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r>
                  <a:rPr dirty="0"/>
                  <a:t> (non-baroclinic)</a:t>
                </a:r>
              </a:p>
            </p:txBody>
          </p:sp>
        </mc:Choice>
        <mc:Fallback xmlns="">
          <p:sp>
            <p:nvSpPr>
              <p:cNvPr id="41" name="Case without   (non-baroclinic)">
                <a:extLst>
                  <a:ext uri="{FF2B5EF4-FFF2-40B4-BE49-F238E27FC236}">
                    <a16:creationId xmlns:a16="http://schemas.microsoft.com/office/drawing/2014/main" id="{AD9ED592-28A1-F534-0537-051F2FF81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99" y="2862011"/>
                <a:ext cx="3463648" cy="306049"/>
              </a:xfrm>
              <a:prstGeom prst="rect">
                <a:avLst/>
              </a:prstGeom>
              <a:blipFill>
                <a:blip r:embed="rId12"/>
                <a:stretch>
                  <a:fillRect b="-32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 with   (baroclinic)">
                <a:extLst>
                  <a:ext uri="{FF2B5EF4-FFF2-40B4-BE49-F238E27FC236}">
                    <a16:creationId xmlns:a16="http://schemas.microsoft.com/office/drawing/2014/main" id="{7E1ACF34-FB40-CE82-E1A0-F088A4FDA92B}"/>
                  </a:ext>
                </a:extLst>
              </p:cNvPr>
              <p:cNvSpPr txBox="1"/>
              <p:nvPr/>
            </p:nvSpPr>
            <p:spPr>
              <a:xfrm>
                <a:off x="4446499" y="4832775"/>
                <a:ext cx="3463648" cy="3060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dirty="0"/>
                  <a:t>Case with </a:t>
                </a:r>
                <a14:m>
                  <m:oMath xmlns:m="http://schemas.openxmlformats.org/officeDocument/2006/math"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60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r>
                  <a:rPr dirty="0"/>
                  <a:t> (baroclinic)</a:t>
                </a:r>
              </a:p>
            </p:txBody>
          </p:sp>
        </mc:Choice>
        <mc:Fallback xmlns="">
          <p:sp>
            <p:nvSpPr>
              <p:cNvPr id="42" name="Case with   (baroclinic)">
                <a:extLst>
                  <a:ext uri="{FF2B5EF4-FFF2-40B4-BE49-F238E27FC236}">
                    <a16:creationId xmlns:a16="http://schemas.microsoft.com/office/drawing/2014/main" id="{7E1ACF34-FB40-CE82-E1A0-F088A4FDA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99" y="4832775"/>
                <a:ext cx="3463648" cy="306049"/>
              </a:xfrm>
              <a:prstGeom prst="rect">
                <a:avLst/>
              </a:prstGeom>
              <a:blipFill>
                <a:blip r:embed="rId13"/>
                <a:stretch>
                  <a:fillRect b="-32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8A3C6408-3417-3600-8525-1901FB3F82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40" y="3217553"/>
            <a:ext cx="3598865" cy="3424426"/>
          </a:xfrm>
          <a:prstGeom prst="rect">
            <a:avLst/>
          </a:prstGeom>
        </p:spPr>
      </p:pic>
      <p:sp>
        <p:nvSpPr>
          <p:cNvPr id="44" name="Linear eigenfrequency ( )">
            <a:extLst>
              <a:ext uri="{FF2B5EF4-FFF2-40B4-BE49-F238E27FC236}">
                <a16:creationId xmlns:a16="http://schemas.microsoft.com/office/drawing/2014/main" id="{6B49B033-8E6D-E8BA-AE79-109020F4D466}"/>
              </a:ext>
            </a:extLst>
          </p:cNvPr>
          <p:cNvSpPr txBox="1"/>
          <p:nvPr/>
        </p:nvSpPr>
        <p:spPr>
          <a:xfrm>
            <a:off x="9352347" y="2882813"/>
            <a:ext cx="229823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500" b="1">
                <a:solidFill>
                  <a:srgbClr val="535353"/>
                </a:solidFill>
              </a:defRPr>
            </a:pPr>
            <a:r>
              <a:rPr lang="en-US" dirty="0"/>
              <a:t>Dispersion relation</a:t>
            </a:r>
            <a:endParaRPr dirty="0"/>
          </a:p>
        </p:txBody>
      </p:sp>
      <p:sp>
        <p:nvSpPr>
          <p:cNvPr id="45" name="Google Shape;121;p6">
            <a:extLst>
              <a:ext uri="{FF2B5EF4-FFF2-40B4-BE49-F238E27FC236}">
                <a16:creationId xmlns:a16="http://schemas.microsoft.com/office/drawing/2014/main" id="{28A960F3-B9B8-7150-1BBA-C7E6DB2751D0}"/>
              </a:ext>
            </a:extLst>
          </p:cNvPr>
          <p:cNvSpPr/>
          <p:nvPr/>
        </p:nvSpPr>
        <p:spPr>
          <a:xfrm rot="-5400000">
            <a:off x="1808796" y="4810042"/>
            <a:ext cx="1334892" cy="205826"/>
          </a:xfrm>
          <a:prstGeom prst="rightArrow">
            <a:avLst>
              <a:gd name="adj1" fmla="val 37473"/>
              <a:gd name="adj2" fmla="val 76906"/>
            </a:avLst>
          </a:prstGeom>
          <a:solidFill>
            <a:srgbClr val="404040">
              <a:alpha val="49803"/>
            </a:srgbClr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BA14A90F-F04B-C55D-D816-3AC107049336}"/>
              </a:ext>
            </a:extLst>
          </p:cNvPr>
          <p:cNvSpPr/>
          <p:nvPr/>
        </p:nvSpPr>
        <p:spPr>
          <a:xfrm>
            <a:off x="9396172" y="5580401"/>
            <a:ext cx="1592388" cy="575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47DE1-0A92-8F67-9525-E315417E83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70517" r="29290" b="14272"/>
          <a:stretch/>
        </p:blipFill>
        <p:spPr>
          <a:xfrm>
            <a:off x="9451505" y="5534436"/>
            <a:ext cx="1481722" cy="6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9"/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17" name="テキスト ボックス 13"/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3D mean-field simulations of solar large-scale flows</a:t>
            </a:r>
            <a:endParaRPr sz="2900" dirty="0"/>
          </a:p>
        </p:txBody>
      </p:sp>
      <p:sp>
        <p:nvSpPr>
          <p:cNvPr id="2" name="テキスト ボックス 42">
            <a:extLst>
              <a:ext uri="{FF2B5EF4-FFF2-40B4-BE49-F238E27FC236}">
                <a16:creationId xmlns:a16="http://schemas.microsoft.com/office/drawing/2014/main" id="{127FE0DB-BBF3-1A6B-1BB0-0F7EA6F55261}"/>
              </a:ext>
            </a:extLst>
          </p:cNvPr>
          <p:cNvSpPr txBox="1"/>
          <p:nvPr/>
        </p:nvSpPr>
        <p:spPr>
          <a:xfrm>
            <a:off x="443846" y="1000359"/>
            <a:ext cx="11373906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lnSpc>
                <a:spcPts val="2800"/>
              </a:lnSpc>
              <a:buSzPct val="100000"/>
              <a:buFont typeface="Wingdings" pitchFamily="2" charset="2"/>
              <a:buChar char="Ø"/>
              <a:defRPr sz="1600">
                <a:solidFill>
                  <a:srgbClr val="0D0D0D"/>
                </a:solidFill>
              </a:defRPr>
            </a:pPr>
            <a:r>
              <a:rPr dirty="0"/>
              <a:t>To study the </a:t>
            </a:r>
            <a:r>
              <a:rPr lang="en-US" b="1" dirty="0">
                <a:solidFill>
                  <a:srgbClr val="FF2600"/>
                </a:solidFill>
              </a:rPr>
              <a:t>amplitudes</a:t>
            </a:r>
            <a:r>
              <a:rPr b="1" dirty="0">
                <a:solidFill>
                  <a:srgbClr val="FF2600"/>
                </a:solidFill>
              </a:rPr>
              <a:t> of the </a:t>
            </a:r>
            <a:r>
              <a:rPr lang="en-US" b="1" dirty="0">
                <a:solidFill>
                  <a:srgbClr val="FF2600"/>
                </a:solidFill>
              </a:rPr>
              <a:t>high-latitude inertial</a:t>
            </a:r>
            <a:r>
              <a:rPr b="1" dirty="0">
                <a:solidFill>
                  <a:srgbClr val="FF2600"/>
                </a:solidFill>
              </a:rPr>
              <a:t> modes</a:t>
            </a:r>
            <a:r>
              <a:rPr dirty="0"/>
              <a:t>, we carry out a set of </a:t>
            </a:r>
            <a:r>
              <a:rPr b="1" dirty="0"/>
              <a:t>mean-field</a:t>
            </a:r>
            <a:r>
              <a:rPr dirty="0"/>
              <a:t> simulations of the solar large-scale flows in a </a:t>
            </a:r>
            <a:r>
              <a:rPr b="1" dirty="0"/>
              <a:t>3D</a:t>
            </a:r>
            <a:r>
              <a:rPr dirty="0"/>
              <a:t> spherical shell </a:t>
            </a:r>
            <a:r>
              <a:rPr sz="1400" dirty="0">
                <a:solidFill>
                  <a:srgbClr val="0070C0"/>
                </a:solidFill>
              </a:rPr>
              <a:t>[Bekki &amp; Cameron 2023, Bekki</a:t>
            </a:r>
            <a:r>
              <a:rPr lang="en-US" sz="1400" dirty="0">
                <a:solidFill>
                  <a:srgbClr val="0070C0"/>
                </a:solidFill>
              </a:rPr>
              <a:t> et al.</a:t>
            </a:r>
            <a:r>
              <a:rPr sz="1400" dirty="0">
                <a:solidFill>
                  <a:srgbClr val="0070C0"/>
                </a:solidFill>
              </a:rPr>
              <a:t> 2024]</a:t>
            </a:r>
          </a:p>
          <a:p>
            <a:pPr marL="342900" indent="-342900">
              <a:lnSpc>
                <a:spcPts val="2800"/>
              </a:lnSpc>
              <a:buSzPct val="100000"/>
              <a:buFont typeface="Wingdings" pitchFamily="2" charset="2"/>
              <a:buChar char="Ø"/>
              <a:defRPr sz="1600">
                <a:solidFill>
                  <a:srgbClr val="0D0D0D"/>
                </a:solidFill>
              </a:defRPr>
            </a:pPr>
            <a:r>
              <a:rPr b="1" dirty="0"/>
              <a:t>Small-scale convection is NOT solved</a:t>
            </a:r>
            <a:r>
              <a:rPr dirty="0"/>
              <a:t> but parametrized and modelled (e.g., </a:t>
            </a:r>
            <a:r>
              <a:rPr dirty="0" err="1">
                <a:solidFill>
                  <a:srgbClr val="FF2600"/>
                </a:solidFill>
              </a:rPr>
              <a:t>Λ</a:t>
            </a:r>
            <a:r>
              <a:rPr dirty="0">
                <a:solidFill>
                  <a:srgbClr val="FF2600"/>
                </a:solidFill>
              </a:rPr>
              <a:t>-effect</a:t>
            </a:r>
            <a:r>
              <a:rPr dirty="0"/>
              <a:t>, turbulent diffusion)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42">
                <a:extLst>
                  <a:ext uri="{FF2B5EF4-FFF2-40B4-BE49-F238E27FC236}">
                    <a16:creationId xmlns:a16="http://schemas.microsoft.com/office/drawing/2014/main" id="{09D3289A-AE4C-ADBA-AF8A-F746AB487A4A}"/>
                  </a:ext>
                </a:extLst>
              </p:cNvPr>
              <p:cNvSpPr txBox="1"/>
              <p:nvPr/>
            </p:nvSpPr>
            <p:spPr>
              <a:xfrm>
                <a:off x="443846" y="5073888"/>
                <a:ext cx="11373906" cy="14930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lang="en-US" b="1" dirty="0"/>
                  <a:t>Differential rotation </a:t>
                </a:r>
                <a:r>
                  <a:rPr lang="en-US" dirty="0"/>
                  <a:t>and </a:t>
                </a:r>
                <a:r>
                  <a:rPr lang="en-US" b="1" dirty="0"/>
                  <a:t>meridional circulation </a:t>
                </a:r>
                <a:r>
                  <a:rPr lang="en-US" dirty="0"/>
                  <a:t>are driven by prescribed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–effect (following </a:t>
                </a:r>
                <a:r>
                  <a:rPr lang="en-US" dirty="0">
                    <a:solidFill>
                      <a:srgbClr val="0070C0"/>
                    </a:solidFill>
                  </a:rPr>
                  <a:t>Rempel 2005</a:t>
                </a:r>
                <a:r>
                  <a:rPr lang="en-US" dirty="0"/>
                  <a:t>’s 2D model)</a:t>
                </a:r>
              </a:p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>
                    <a:solidFill>
                      <a:srgbClr val="0D0D0D"/>
                    </a:solidFill>
                  </a:defRPr>
                </a:pPr>
                <a:r>
                  <a:rPr b="1" dirty="0"/>
                  <a:t>Base of the convection zone is assumed to be weakly </a:t>
                </a:r>
                <a:r>
                  <a:rPr b="1" dirty="0" err="1"/>
                  <a:t>subadiabatic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sz="1500" i="1">
                        <a:solidFill>
                          <a:srgbClr val="0C0C0C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dirty="0"/>
                  <a:t>) by which the latitudinal entropy gradient is generated via the interaction with the meridional circulation </a:t>
                </a:r>
                <a:r>
                  <a:rPr sz="1400" dirty="0">
                    <a:solidFill>
                      <a:srgbClr val="0070C0"/>
                    </a:solidFill>
                  </a:rPr>
                  <a:t>[Rempel 2005]</a:t>
                </a:r>
                <a:endParaRPr sz="1500" dirty="0">
                  <a:solidFill>
                    <a:srgbClr val="0070C0"/>
                  </a:solidFill>
                </a:endParaRPr>
              </a:p>
              <a:p>
                <a:pPr marL="342900" indent="-342900">
                  <a:lnSpc>
                    <a:spcPts val="2800"/>
                  </a:lnSpc>
                  <a:buSzPct val="100000"/>
                  <a:buFont typeface="Wingdings" pitchFamily="2" charset="2"/>
                  <a:buChar char="Ø"/>
                  <a:defRPr sz="1600" b="1">
                    <a:solidFill>
                      <a:srgbClr val="FF2600"/>
                    </a:solidFill>
                  </a:defRPr>
                </a:pPr>
                <a:r>
                  <a:rPr dirty="0"/>
                  <a:t>We vary the subadiabaticity at the base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5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5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sz="15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5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(&lt;0)</m:t>
                    </m:r>
                  </m:oMath>
                </a14:m>
                <a:r>
                  <a:rPr dirty="0"/>
                  <a:t> as a free parameter which controls the baroclinicity</a:t>
                </a:r>
                <a:endParaRPr sz="1400" dirty="0"/>
              </a:p>
            </p:txBody>
          </p:sp>
        </mc:Choice>
        <mc:Fallback xmlns="">
          <p:sp>
            <p:nvSpPr>
              <p:cNvPr id="3" name="テキスト ボックス 42">
                <a:extLst>
                  <a:ext uri="{FF2B5EF4-FFF2-40B4-BE49-F238E27FC236}">
                    <a16:creationId xmlns:a16="http://schemas.microsoft.com/office/drawing/2014/main" id="{09D3289A-AE4C-ADBA-AF8A-F746AB487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6" y="5073888"/>
                <a:ext cx="11373906" cy="1493037"/>
              </a:xfrm>
              <a:prstGeom prst="rect">
                <a:avLst/>
              </a:prstGeom>
              <a:blipFill>
                <a:blip r:embed="rId2"/>
                <a:stretch>
                  <a:fillRect l="-670" b="-423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creenshot 2024-04-30 at 15.34.02.png" descr="Screenshot 2024-04-30 at 15.34.02.png">
            <a:extLst>
              <a:ext uri="{FF2B5EF4-FFF2-40B4-BE49-F238E27FC236}">
                <a16:creationId xmlns:a16="http://schemas.microsoft.com/office/drawing/2014/main" id="{5F38D43C-AE7E-AF07-D908-6063C97F8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479" y="2173005"/>
            <a:ext cx="8127458" cy="2761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12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方形/長方形 9"/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117" name="テキスト ボックス 13"/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Nonlinear evolution of baroclinically-unstable modes</a:t>
            </a:r>
            <a:endParaRPr sz="2900" dirty="0"/>
          </a:p>
        </p:txBody>
      </p:sp>
      <p:pic>
        <p:nvPicPr>
          <p:cNvPr id="6" name="espm17.MP4">
            <a:hlinkClick r:id="" action="ppaction://media"/>
            <a:extLst>
              <a:ext uri="{FF2B5EF4-FFF2-40B4-BE49-F238E27FC236}">
                <a16:creationId xmlns:a16="http://schemas.microsoft.com/office/drawing/2014/main" id="{69B892DD-0D6A-DEF4-675B-D82324F44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49" r="1299"/>
          <a:stretch/>
        </p:blipFill>
        <p:spPr>
          <a:xfrm>
            <a:off x="1466231" y="922747"/>
            <a:ext cx="10621596" cy="5935251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26020E-D512-8B60-8C22-45DA6F8A8694}"/>
              </a:ext>
            </a:extLst>
          </p:cNvPr>
          <p:cNvSpPr/>
          <p:nvPr/>
        </p:nvSpPr>
        <p:spPr>
          <a:xfrm>
            <a:off x="1354240" y="2349661"/>
            <a:ext cx="671331" cy="520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9CC6E0-E59E-7DDC-2881-D4E88D1F8050}"/>
              </a:ext>
            </a:extLst>
          </p:cNvPr>
          <p:cNvSpPr/>
          <p:nvPr/>
        </p:nvSpPr>
        <p:spPr>
          <a:xfrm>
            <a:off x="1354239" y="3894569"/>
            <a:ext cx="798654" cy="520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574F8-8928-B4E5-A4A2-921B103254DB}"/>
              </a:ext>
            </a:extLst>
          </p:cNvPr>
          <p:cNvSpPr/>
          <p:nvPr/>
        </p:nvSpPr>
        <p:spPr>
          <a:xfrm>
            <a:off x="1452625" y="5699907"/>
            <a:ext cx="671331" cy="520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Linear eigenfrequency ( )">
                <a:extLst>
                  <a:ext uri="{FF2B5EF4-FFF2-40B4-BE49-F238E27FC236}">
                    <a16:creationId xmlns:a16="http://schemas.microsoft.com/office/drawing/2014/main" id="{EB657FF7-5881-41B9-216E-2085909C64A3}"/>
                  </a:ext>
                </a:extLst>
              </p:cNvPr>
              <p:cNvSpPr txBox="1"/>
              <p:nvPr/>
            </p:nvSpPr>
            <p:spPr>
              <a:xfrm>
                <a:off x="104173" y="1718042"/>
                <a:ext cx="1863517" cy="5822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lang="en-GB" dirty="0"/>
                  <a:t>Non-axisymmetric</a:t>
                </a:r>
              </a:p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lang="en-GB" dirty="0"/>
                  <a:t>velocity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ar-A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" name="Linear eigenfrequency ( )">
                <a:extLst>
                  <a:ext uri="{FF2B5EF4-FFF2-40B4-BE49-F238E27FC236}">
                    <a16:creationId xmlns:a16="http://schemas.microsoft.com/office/drawing/2014/main" id="{EB657FF7-5881-41B9-216E-2085909C6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3" y="1718042"/>
                <a:ext cx="1863517" cy="582275"/>
              </a:xfrm>
              <a:prstGeom prst="rect">
                <a:avLst/>
              </a:prstGeom>
              <a:blipFill>
                <a:blip r:embed="rId5"/>
                <a:stretch>
                  <a:fillRect t="-4348" b="-86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Linear eigenfrequency ( )">
                <a:extLst>
                  <a:ext uri="{FF2B5EF4-FFF2-40B4-BE49-F238E27FC236}">
                    <a16:creationId xmlns:a16="http://schemas.microsoft.com/office/drawing/2014/main" id="{7219E1D3-359D-8BAA-7BDB-61CFE844CEFB}"/>
                  </a:ext>
                </a:extLst>
              </p:cNvPr>
              <p:cNvSpPr txBox="1"/>
              <p:nvPr/>
            </p:nvSpPr>
            <p:spPr>
              <a:xfrm>
                <a:off x="104174" y="3600424"/>
                <a:ext cx="1863517" cy="5545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lang="en-GB" dirty="0"/>
                  <a:t>Differential rotation </a:t>
                </a:r>
              </a:p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r-A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2" name="Linear eigenfrequency ( )">
                <a:extLst>
                  <a:ext uri="{FF2B5EF4-FFF2-40B4-BE49-F238E27FC236}">
                    <a16:creationId xmlns:a16="http://schemas.microsoft.com/office/drawing/2014/main" id="{7219E1D3-359D-8BAA-7BDB-61CFE844C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4" y="3600424"/>
                <a:ext cx="1863517" cy="554575"/>
              </a:xfrm>
              <a:prstGeom prst="rect">
                <a:avLst/>
              </a:prstGeom>
              <a:blipFill>
                <a:blip r:embed="rId6"/>
                <a:stretch>
                  <a:fillRect t="-2222" r="-676" b="-222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Linear eigenfrequency ( )">
                <a:extLst>
                  <a:ext uri="{FF2B5EF4-FFF2-40B4-BE49-F238E27FC236}">
                    <a16:creationId xmlns:a16="http://schemas.microsoft.com/office/drawing/2014/main" id="{A1C44FDA-C78A-4355-D86F-8B1E8FB9F4BE}"/>
                  </a:ext>
                </a:extLst>
              </p:cNvPr>
              <p:cNvSpPr txBox="1"/>
              <p:nvPr/>
            </p:nvSpPr>
            <p:spPr>
              <a:xfrm>
                <a:off x="104174" y="5359426"/>
                <a:ext cx="1863517" cy="5743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:r>
                  <a:rPr lang="en-GB" dirty="0"/>
                  <a:t>Entropy perturbation</a:t>
                </a:r>
              </a:p>
              <a:p>
                <a:pPr algn="ctr">
                  <a:defRPr sz="1500" b="1">
                    <a:solidFill>
                      <a:srgbClr val="535353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3" name="Linear eigenfrequency ( )">
                <a:extLst>
                  <a:ext uri="{FF2B5EF4-FFF2-40B4-BE49-F238E27FC236}">
                    <a16:creationId xmlns:a16="http://schemas.microsoft.com/office/drawing/2014/main" id="{A1C44FDA-C78A-4355-D86F-8B1E8FB9F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4" y="5359426"/>
                <a:ext cx="1863517" cy="574388"/>
              </a:xfrm>
              <a:prstGeom prst="rect">
                <a:avLst/>
              </a:prstGeom>
              <a:blipFill>
                <a:blip r:embed="rId7"/>
                <a:stretch>
                  <a:fillRect l="-1351" t="-2128" r="-67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5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1678399-4FFC-4AC5-2811-2991EAAA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63" y="3117509"/>
            <a:ext cx="2357845" cy="3740492"/>
          </a:xfrm>
          <a:prstGeom prst="rect">
            <a:avLst/>
          </a:prstGeom>
        </p:spPr>
      </p:pic>
      <p:sp>
        <p:nvSpPr>
          <p:cNvPr id="18" name="Latitudinal enthalpy flux">
            <a:extLst>
              <a:ext uri="{FF2B5EF4-FFF2-40B4-BE49-F238E27FC236}">
                <a16:creationId xmlns:a16="http://schemas.microsoft.com/office/drawing/2014/main" id="{DF78F4E9-82E8-2843-F112-6982DA32136C}"/>
              </a:ext>
            </a:extLst>
          </p:cNvPr>
          <p:cNvSpPr txBox="1"/>
          <p:nvPr/>
        </p:nvSpPr>
        <p:spPr>
          <a:xfrm>
            <a:off x="7370094" y="3349515"/>
            <a:ext cx="279217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500" b="1">
                <a:solidFill>
                  <a:srgbClr val="535353"/>
                </a:solidFill>
              </a:defRPr>
            </a:lvl1pPr>
          </a:lstStyle>
          <a:p>
            <a:r>
              <a:rPr sz="1600" dirty="0"/>
              <a:t>Latitudinal enthalpy flux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9065C-5470-B98F-15D2-61ABDFD9F6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007" y="3602512"/>
            <a:ext cx="2053910" cy="2871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10BC0-3617-623B-A1EA-7B854666A0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9534" y="3729274"/>
            <a:ext cx="1936514" cy="27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9CE610A-38CC-FF6A-B509-1ADB423D17A8}"/>
                  </a:ext>
                </a:extLst>
              </p:cNvPr>
              <p:cNvSpPr txBox="1"/>
              <p:nvPr/>
            </p:nvSpPr>
            <p:spPr>
              <a:xfrm>
                <a:off x="361296" y="938690"/>
                <a:ext cx="11634761" cy="1900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dirty="0"/>
                  <a:t>We find that both </a:t>
                </a:r>
                <a:r>
                  <a:rPr lang="en-US" sz="1600" b="1" dirty="0"/>
                  <a:t>amplitudes of baroclinic modes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1600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1600" b="1" dirty="0"/>
                  <a:t> initially increase </a:t>
                </a:r>
                <a:r>
                  <a:rPr lang="en-US" sz="1600" dirty="0"/>
                  <a:t>with increasing baroclinicity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dirty="0"/>
                  <a:t>However, when the mode amplitudes exceed a threshold value, they start to give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a significant negative feedback</a:t>
                </a:r>
                <a:r>
                  <a:rPr lang="en-US" sz="1600" dirty="0"/>
                  <a:t>, </a:t>
                </a:r>
                <a:br>
                  <a:rPr lang="en-US" sz="1600" dirty="0"/>
                </a:br>
                <a:r>
                  <a:rPr lang="en-US" sz="1600" dirty="0"/>
                  <a:t>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 decreases </a:t>
                </a:r>
                <a:r>
                  <a:rPr lang="en-US" sz="1600" dirty="0"/>
                  <a:t>as baroclinic forcing increases and mode amplitudes increase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dirty="0"/>
                  <a:t>This is because of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the equatorward heat transport </a:t>
                </a:r>
                <a:r>
                  <a:rPr lang="en-US" sz="1600" dirty="0"/>
                  <a:t>by baroclinic modes, which reduces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00" dirty="0"/>
                  <a:t> (</a:t>
                </a:r>
                <a:r>
                  <a:rPr lang="en-US" sz="1600" dirty="0">
                    <a:solidFill>
                      <a:srgbClr val="0000FF"/>
                    </a:solidFill>
                  </a:rPr>
                  <a:t>nonlinear saturation</a:t>
                </a:r>
                <a:r>
                  <a:rPr lang="en-US" sz="1600" dirty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b="1" dirty="0"/>
                  <a:t>The observed mode amplitudes imply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K </a:t>
                </a:r>
                <a:r>
                  <a:rPr lang="en-US" sz="1600" b="1" dirty="0"/>
                  <a:t>in the middle convection zone </a:t>
                </a:r>
                <a:r>
                  <a:rPr lang="en-US" sz="1600" dirty="0">
                    <a:solidFill>
                      <a:srgbClr val="0070C0"/>
                    </a:solidFill>
                  </a:rPr>
                  <a:t>(</a:t>
                </a:r>
                <a:r>
                  <a:rPr lang="en-US" sz="1600" dirty="0">
                    <a:solidFill>
                      <a:srgbClr val="0000FF"/>
                    </a:solidFill>
                  </a:rPr>
                  <a:t>observational evidence of the thermal wind balance</a:t>
                </a:r>
                <a:r>
                  <a:rPr lang="en-US" sz="1600" dirty="0">
                    <a:solidFill>
                      <a:srgbClr val="0070C0"/>
                    </a:solidFill>
                  </a:rPr>
                  <a:t>)</a:t>
                </a:r>
                <a:endParaRPr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9CE610A-38CC-FF6A-B509-1ADB423D1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96" y="938690"/>
                <a:ext cx="11634761" cy="1900200"/>
              </a:xfrm>
              <a:prstGeom prst="rect">
                <a:avLst/>
              </a:prstGeom>
              <a:blipFill>
                <a:blip r:embed="rId5"/>
                <a:stretch>
                  <a:fillRect l="-545" b="-33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13A5D0A-6DC1-849C-B702-F0ACE9718A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91"/>
          <a:stretch/>
        </p:blipFill>
        <p:spPr>
          <a:xfrm>
            <a:off x="361296" y="3117508"/>
            <a:ext cx="4071121" cy="3634072"/>
          </a:xfrm>
          <a:prstGeom prst="rect">
            <a:avLst/>
          </a:prstGeom>
        </p:spPr>
      </p:pic>
      <p:sp>
        <p:nvSpPr>
          <p:cNvPr id="24" name="Line">
            <a:extLst>
              <a:ext uri="{FF2B5EF4-FFF2-40B4-BE49-F238E27FC236}">
                <a16:creationId xmlns:a16="http://schemas.microsoft.com/office/drawing/2014/main" id="{D9C80903-2214-2140-7CF2-4A19C2182370}"/>
              </a:ext>
            </a:extLst>
          </p:cNvPr>
          <p:cNvSpPr/>
          <p:nvPr/>
        </p:nvSpPr>
        <p:spPr>
          <a:xfrm flipV="1">
            <a:off x="2519635" y="5607384"/>
            <a:ext cx="908845" cy="346473"/>
          </a:xfrm>
          <a:prstGeom prst="line">
            <a:avLst/>
          </a:prstGeom>
          <a:ln w="25400">
            <a:solidFill>
              <a:srgbClr val="FF9300"/>
            </a:solidFill>
            <a:miter/>
            <a:tailEnd type="triangle"/>
          </a:ln>
        </p:spPr>
        <p:txBody>
          <a:bodyPr lIns="45719" rIns="45719"/>
          <a:lstStyle/>
          <a:p>
            <a:endParaRPr sz="1535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E1BDD600-836E-0732-49BB-F9B50901468E}"/>
              </a:ext>
            </a:extLst>
          </p:cNvPr>
          <p:cNvSpPr/>
          <p:nvPr/>
        </p:nvSpPr>
        <p:spPr>
          <a:xfrm flipH="1" flipV="1">
            <a:off x="3316719" y="3875104"/>
            <a:ext cx="488805" cy="777257"/>
          </a:xfrm>
          <a:prstGeom prst="line">
            <a:avLst/>
          </a:prstGeom>
          <a:ln w="25400">
            <a:solidFill>
              <a:srgbClr val="FF9300"/>
            </a:solidFill>
            <a:miter/>
            <a:tailEnd type="triangle"/>
          </a:ln>
        </p:spPr>
        <p:txBody>
          <a:bodyPr lIns="45719" rIns="45719"/>
          <a:lstStyle/>
          <a:p>
            <a:endParaRPr sz="1535"/>
          </a:p>
        </p:txBody>
      </p:sp>
      <p:sp>
        <p:nvSpPr>
          <p:cNvPr id="26" name="more baroclinic">
            <a:extLst>
              <a:ext uri="{FF2B5EF4-FFF2-40B4-BE49-F238E27FC236}">
                <a16:creationId xmlns:a16="http://schemas.microsoft.com/office/drawing/2014/main" id="{E52F75DC-CEB4-8857-4777-0BA8E656B794}"/>
              </a:ext>
            </a:extLst>
          </p:cNvPr>
          <p:cNvSpPr txBox="1"/>
          <p:nvPr/>
        </p:nvSpPr>
        <p:spPr>
          <a:xfrm>
            <a:off x="3688742" y="3875103"/>
            <a:ext cx="860457" cy="5438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300">
                <a:solidFill>
                  <a:srgbClr val="FF9300"/>
                </a:solidFill>
              </a:defRPr>
            </a:lvl1pPr>
          </a:lstStyle>
          <a:p>
            <a:r>
              <a:rPr sz="1467" b="1" dirty="0"/>
              <a:t>more baroclinic</a:t>
            </a:r>
          </a:p>
        </p:txBody>
      </p:sp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57B4F37D-BFD8-3E18-D937-EDE03B0FB38A}"/>
              </a:ext>
            </a:extLst>
          </p:cNvPr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3" name="テキスト ボックス 13">
            <a:extLst>
              <a:ext uri="{FF2B5EF4-FFF2-40B4-BE49-F238E27FC236}">
                <a16:creationId xmlns:a16="http://schemas.microsoft.com/office/drawing/2014/main" id="{66B0BB43-6FB9-DFAA-125B-82F57E46689D}"/>
              </a:ext>
            </a:extLst>
          </p:cNvPr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Nonlinear saturation: Equatorward heat transport by modes</a:t>
            </a:r>
            <a:endParaRPr sz="2900" dirty="0"/>
          </a:p>
        </p:txBody>
      </p:sp>
    </p:spTree>
    <p:extLst>
      <p:ext uri="{BB962C8B-B14F-4D97-AF65-F5344CB8AC3E}">
        <p14:creationId xmlns:p14="http://schemas.microsoft.com/office/powerpoint/2010/main" val="396463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9CE610A-38CC-FF6A-B509-1ADB423D17A8}"/>
                  </a:ext>
                </a:extLst>
              </p:cNvPr>
              <p:cNvSpPr txBox="1"/>
              <p:nvPr/>
            </p:nvSpPr>
            <p:spPr>
              <a:xfrm>
                <a:off x="378372" y="915540"/>
                <a:ext cx="11298621" cy="15315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dirty="0"/>
                  <a:t>In </a:t>
                </a:r>
                <a:r>
                  <a:rPr lang="en-US" sz="1600" b="1" dirty="0"/>
                  <a:t>2D axisymmetric model (where the baroclinic modes are excluded)</a:t>
                </a:r>
                <a:r>
                  <a:rPr lang="en-US" sz="1600" dirty="0"/>
                  <a:t>, latitudinal differential rotation 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600" dirty="0"/>
                  <a:t> can be increased by changing the model parameters</a:t>
                </a:r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dirty="0"/>
                  <a:t>In realistic 3D model (where the non-axisymmetric modes play a role),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l-GR" sz="16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 is limited by baroclinically unstable modes</a:t>
                </a:r>
                <a:endParaRPr lang="en-US" sz="1600" b="1" dirty="0"/>
              </a:p>
              <a:p>
                <a:pPr marL="285750" indent="-285750">
                  <a:lnSpc>
                    <a:spcPct val="150000"/>
                  </a:lnSpc>
                  <a:buSzPct val="100000"/>
                  <a:buFont typeface="Wingdings" pitchFamily="2" charset="2"/>
                  <a:buChar char="Ø"/>
                  <a:defRPr sz="1600"/>
                </a:pPr>
                <a:r>
                  <a:rPr lang="en-US" sz="1600" b="1" dirty="0"/>
                  <a:t>The solar observation implies that the Sun’s differential rotation likely reaches its possible maximum value</a:t>
                </a:r>
                <a:endParaRPr sz="1600" b="1" dirty="0"/>
              </a:p>
            </p:txBody>
          </p:sp>
        </mc:Choice>
        <mc:Fallback xmlns="">
          <p:sp>
            <p:nvSpPr>
              <p:cNvPr id="5" name="TextBox 19">
                <a:extLst>
                  <a:ext uri="{FF2B5EF4-FFF2-40B4-BE49-F238E27FC236}">
                    <a16:creationId xmlns:a16="http://schemas.microsoft.com/office/drawing/2014/main" id="{E9CE610A-38CC-FF6A-B509-1ADB423D1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72" y="915540"/>
                <a:ext cx="11298621" cy="1531510"/>
              </a:xfrm>
              <a:prstGeom prst="rect">
                <a:avLst/>
              </a:prstGeom>
              <a:blipFill>
                <a:blip r:embed="rId2"/>
                <a:stretch>
                  <a:fillRect l="-561" b="-41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7473476-2783-16C6-05A1-AE28B4E8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4" y="2646974"/>
            <a:ext cx="4343323" cy="4104607"/>
          </a:xfrm>
          <a:prstGeom prst="rect">
            <a:avLst/>
          </a:prstGeom>
        </p:spPr>
      </p:pic>
      <p:sp>
        <p:nvSpPr>
          <p:cNvPr id="4" name="Line">
            <a:extLst>
              <a:ext uri="{FF2B5EF4-FFF2-40B4-BE49-F238E27FC236}">
                <a16:creationId xmlns:a16="http://schemas.microsoft.com/office/drawing/2014/main" id="{1C39E35F-F836-3F60-E679-809B702E2F5A}"/>
              </a:ext>
            </a:extLst>
          </p:cNvPr>
          <p:cNvSpPr/>
          <p:nvPr/>
        </p:nvSpPr>
        <p:spPr>
          <a:xfrm flipV="1">
            <a:off x="2002417" y="4410634"/>
            <a:ext cx="842383" cy="859481"/>
          </a:xfrm>
          <a:prstGeom prst="line">
            <a:avLst/>
          </a:prstGeom>
          <a:ln w="25400">
            <a:solidFill>
              <a:srgbClr val="FF9300"/>
            </a:solidFill>
            <a:miter/>
            <a:tailEnd type="triangle"/>
          </a:ln>
        </p:spPr>
        <p:txBody>
          <a:bodyPr lIns="45719" rIns="45719"/>
          <a:lstStyle/>
          <a:p>
            <a:endParaRPr sz="1535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07AF263E-A6D8-5063-5128-BC43ED4E9406}"/>
              </a:ext>
            </a:extLst>
          </p:cNvPr>
          <p:cNvSpPr/>
          <p:nvPr/>
        </p:nvSpPr>
        <p:spPr>
          <a:xfrm flipH="1">
            <a:off x="3083858" y="4699276"/>
            <a:ext cx="352911" cy="440489"/>
          </a:xfrm>
          <a:prstGeom prst="line">
            <a:avLst/>
          </a:prstGeom>
          <a:ln w="25400">
            <a:solidFill>
              <a:srgbClr val="FF9300"/>
            </a:solidFill>
            <a:miter/>
            <a:tailEnd type="triangle"/>
          </a:ln>
        </p:spPr>
        <p:txBody>
          <a:bodyPr lIns="45719" rIns="45719"/>
          <a:lstStyle/>
          <a:p>
            <a:endParaRPr sz="1535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4E7893-22F8-D2E1-2BE2-32D662DC7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7" y="3417048"/>
            <a:ext cx="5940612" cy="3063784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B6B858DC-DBC7-F164-444F-B8B2EC0C75AA}"/>
              </a:ext>
            </a:extLst>
          </p:cNvPr>
          <p:cNvSpPr/>
          <p:nvPr/>
        </p:nvSpPr>
        <p:spPr>
          <a:xfrm>
            <a:off x="5839311" y="3332805"/>
            <a:ext cx="4786852" cy="568"/>
          </a:xfrm>
          <a:prstGeom prst="line">
            <a:avLst/>
          </a:prstGeom>
          <a:ln w="25400">
            <a:solidFill>
              <a:srgbClr val="FF9300"/>
            </a:solidFill>
            <a:miter/>
            <a:tailEnd type="triangle"/>
          </a:ln>
        </p:spPr>
        <p:txBody>
          <a:bodyPr lIns="45719" rIns="45719"/>
          <a:lstStyle/>
          <a:p>
            <a:endParaRPr sz="1535"/>
          </a:p>
        </p:txBody>
      </p:sp>
      <p:sp>
        <p:nvSpPr>
          <p:cNvPr id="17" name="more baroclinic">
            <a:extLst>
              <a:ext uri="{FF2B5EF4-FFF2-40B4-BE49-F238E27FC236}">
                <a16:creationId xmlns:a16="http://schemas.microsoft.com/office/drawing/2014/main" id="{59148B2C-5293-78C3-D284-20CE7E392F56}"/>
              </a:ext>
            </a:extLst>
          </p:cNvPr>
          <p:cNvSpPr txBox="1"/>
          <p:nvPr/>
        </p:nvSpPr>
        <p:spPr>
          <a:xfrm>
            <a:off x="7459110" y="3158399"/>
            <a:ext cx="1421445" cy="318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300">
                <a:solidFill>
                  <a:srgbClr val="FF9300"/>
                </a:solidFill>
              </a:defRPr>
            </a:lvl1pPr>
          </a:lstStyle>
          <a:p>
            <a:r>
              <a:rPr sz="1467" b="1" dirty="0"/>
              <a:t>more baroclinic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D080DC-A185-1FDC-4CB9-44D6C1991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2" r="1505"/>
          <a:stretch/>
        </p:blipFill>
        <p:spPr>
          <a:xfrm>
            <a:off x="10929394" y="3912098"/>
            <a:ext cx="930860" cy="2455333"/>
          </a:xfrm>
          <a:prstGeom prst="rect">
            <a:avLst/>
          </a:prstGeom>
        </p:spPr>
      </p:pic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201553F1-4641-D517-5D9B-9D2DCEC43026}"/>
              </a:ext>
            </a:extLst>
          </p:cNvPr>
          <p:cNvSpPr/>
          <p:nvPr/>
        </p:nvSpPr>
        <p:spPr>
          <a:xfrm>
            <a:off x="0" y="1"/>
            <a:ext cx="12192000" cy="804752"/>
          </a:xfrm>
          <a:prstGeom prst="rect">
            <a:avLst/>
          </a:prstGeom>
          <a:gradFill>
            <a:gsLst>
              <a:gs pos="0">
                <a:srgbClr val="00007F"/>
              </a:gs>
              <a:gs pos="38000">
                <a:srgbClr val="004CAE"/>
              </a:gs>
              <a:gs pos="100000">
                <a:srgbClr val="007F7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535"/>
          </a:p>
        </p:txBody>
      </p:sp>
      <p:sp>
        <p:nvSpPr>
          <p:cNvPr id="7" name="テキスト ボックス 13">
            <a:extLst>
              <a:ext uri="{FF2B5EF4-FFF2-40B4-BE49-F238E27FC236}">
                <a16:creationId xmlns:a16="http://schemas.microsoft.com/office/drawing/2014/main" id="{D2F4A910-603D-8062-C5C6-F4363A627FD8}"/>
              </a:ext>
            </a:extLst>
          </p:cNvPr>
          <p:cNvSpPr txBox="1"/>
          <p:nvPr/>
        </p:nvSpPr>
        <p:spPr>
          <a:xfrm>
            <a:off x="260188" y="117996"/>
            <a:ext cx="11735869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 b="1" i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900" dirty="0"/>
              <a:t>Significant impact on differential rotation amplitudes</a:t>
            </a:r>
            <a:endParaRPr sz="2900" dirty="0"/>
          </a:p>
        </p:txBody>
      </p:sp>
    </p:spTree>
    <p:extLst>
      <p:ext uri="{BB962C8B-B14F-4D97-AF65-F5344CB8AC3E}">
        <p14:creationId xmlns:p14="http://schemas.microsoft.com/office/powerpoint/2010/main" val="320581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61712</TotalTime>
  <Words>1227</Words>
  <Application>Microsoft Macintosh PowerPoint</Application>
  <PresentationFormat>Widescreen</PresentationFormat>
  <Paragraphs>114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ヒラギノ丸ゴ ProN W4</vt:lpstr>
      <vt:lpstr>ヒラギノ角ゴシック W6</vt:lpstr>
      <vt:lpstr>Arial</vt:lpstr>
      <vt:lpstr>Calibri</vt:lpstr>
      <vt:lpstr>Calibri Light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Effects of the Enhanced Subadiabatic      Layer in Effectively High-Prandtl Number      Thermal Convection  </dc:title>
  <dc:creator>Microsoft Office ユーザー</dc:creator>
  <cp:lastModifiedBy>bekki</cp:lastModifiedBy>
  <cp:revision>1160</cp:revision>
  <cp:lastPrinted>2017-11-20T05:53:12Z</cp:lastPrinted>
  <dcterms:created xsi:type="dcterms:W3CDTF">2017-08-20T02:00:02Z</dcterms:created>
  <dcterms:modified xsi:type="dcterms:W3CDTF">2024-09-05T08:41:27Z</dcterms:modified>
</cp:coreProperties>
</file>